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84" r:id="rId3"/>
    <p:sldId id="303" r:id="rId4"/>
    <p:sldId id="304" r:id="rId5"/>
    <p:sldId id="296" r:id="rId6"/>
    <p:sldId id="297" r:id="rId7"/>
    <p:sldId id="298" r:id="rId8"/>
    <p:sldId id="299" r:id="rId9"/>
    <p:sldId id="300" r:id="rId10"/>
    <p:sldId id="305" r:id="rId11"/>
    <p:sldId id="306" r:id="rId12"/>
    <p:sldId id="302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94673" autoAdjust="0"/>
  </p:normalViewPr>
  <p:slideViewPr>
    <p:cSldViewPr>
      <p:cViewPr>
        <p:scale>
          <a:sx n="70" d="100"/>
          <a:sy n="70" d="100"/>
        </p:scale>
        <p:origin x="-52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0E5-5C7F-48D3-A18B-10F7646A9BB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9936D-61DE-4C55-BC07-D12FA7A80D9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04473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936D-61DE-4C55-BC07-D12FA7A80D90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7412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61935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7617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37735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8027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529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8349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8585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607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6163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33833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54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C5F5-1752-47EB-928A-A27FC89E9BE5}" type="datetimeFigureOut">
              <a:rPr lang="da-DK" smtClean="0"/>
              <a:pPr/>
              <a:t>23-11-2017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7FFE-80C5-4EF2-AC94-7E88134DBB8F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241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rmationr.net/ir/19-1/paper60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>
                <a:solidFill>
                  <a:schemeClr val="bg1"/>
                </a:solidFill>
              </a:rPr>
              <a:t>Exercise 10: Topic models</a:t>
            </a:r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>
                <a:solidFill>
                  <a:schemeClr val="bg1"/>
                </a:solidFill>
              </a:rPr>
              <a:t>Cognition &amp; Communication, Instructor: Adam Finnemann</a:t>
            </a:r>
            <a:endParaRPr lang="en-GB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8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data and </a:t>
            </a:r>
            <a:r>
              <a:rPr lang="da-DK" dirty="0" err="1" smtClean="0">
                <a:solidFill>
                  <a:schemeClr val="bg1"/>
                </a:solidFill>
              </a:rPr>
              <a:t>theory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”Data </a:t>
            </a:r>
            <a:r>
              <a:rPr lang="da-DK" dirty="0" err="1" smtClean="0">
                <a:solidFill>
                  <a:schemeClr val="bg1"/>
                </a:solidFill>
              </a:rPr>
              <a:t>without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theory</a:t>
            </a:r>
            <a:r>
              <a:rPr lang="da-DK" dirty="0" smtClean="0">
                <a:solidFill>
                  <a:schemeClr val="bg1"/>
                </a:solidFill>
              </a:rPr>
              <a:t> is </a:t>
            </a:r>
            <a:r>
              <a:rPr lang="da-DK" dirty="0" err="1" smtClean="0">
                <a:solidFill>
                  <a:schemeClr val="bg1"/>
                </a:solidFill>
              </a:rPr>
              <a:t>like</a:t>
            </a:r>
            <a:r>
              <a:rPr lang="da-DK" dirty="0" smtClean="0">
                <a:solidFill>
                  <a:schemeClr val="bg1"/>
                </a:solidFill>
              </a:rPr>
              <a:t> a baby </a:t>
            </a:r>
            <a:r>
              <a:rPr lang="da-DK" dirty="0" err="1" smtClean="0">
                <a:solidFill>
                  <a:schemeClr val="bg1"/>
                </a:solidFill>
              </a:rPr>
              <a:t>without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parent</a:t>
            </a:r>
            <a:r>
              <a:rPr lang="da-DK" dirty="0" smtClean="0">
                <a:solidFill>
                  <a:schemeClr val="bg1"/>
                </a:solidFill>
              </a:rPr>
              <a:t>. Life </a:t>
            </a:r>
            <a:r>
              <a:rPr lang="da-DK" dirty="0" err="1" smtClean="0">
                <a:solidFill>
                  <a:schemeClr val="bg1"/>
                </a:solidFill>
              </a:rPr>
              <a:t>expectency</a:t>
            </a:r>
            <a:r>
              <a:rPr lang="da-DK" dirty="0" smtClean="0">
                <a:solidFill>
                  <a:schemeClr val="bg1"/>
                </a:solidFill>
              </a:rPr>
              <a:t> is </a:t>
            </a:r>
            <a:r>
              <a:rPr lang="da-DK" dirty="0" err="1" smtClean="0">
                <a:solidFill>
                  <a:schemeClr val="bg1"/>
                </a:solidFill>
              </a:rPr>
              <a:t>very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low</a:t>
            </a:r>
            <a:r>
              <a:rPr lang="da-DK" dirty="0" smtClean="0">
                <a:solidFill>
                  <a:schemeClr val="bg1"/>
                </a:solidFill>
              </a:rPr>
              <a:t>” (</a:t>
            </a:r>
            <a:r>
              <a:rPr lang="da-DK" dirty="0" err="1" smtClean="0">
                <a:solidFill>
                  <a:schemeClr val="bg1"/>
                </a:solidFill>
              </a:rPr>
              <a:t>Gigerenzer</a:t>
            </a:r>
            <a:r>
              <a:rPr lang="da-DK" dirty="0" smtClean="0">
                <a:solidFill>
                  <a:schemeClr val="bg1"/>
                </a:solidFill>
              </a:rPr>
              <a:t>, 1988)</a:t>
            </a:r>
          </a:p>
          <a:p>
            <a:pPr lvl="2"/>
            <a:endParaRPr lang="da-DK" dirty="0" smtClean="0">
              <a:solidFill>
                <a:schemeClr val="bg1"/>
              </a:solidFill>
            </a:endParaRPr>
          </a:p>
          <a:p>
            <a:pPr lvl="2"/>
            <a:r>
              <a:rPr lang="da-DK" dirty="0" err="1" smtClean="0">
                <a:solidFill>
                  <a:schemeClr val="bg1"/>
                </a:solidFill>
              </a:rPr>
              <a:t>Published</a:t>
            </a:r>
            <a:r>
              <a:rPr lang="da-DK" dirty="0" smtClean="0">
                <a:solidFill>
                  <a:schemeClr val="bg1"/>
                </a:solidFill>
              </a:rPr>
              <a:t> in Journal, </a:t>
            </a:r>
            <a:r>
              <a:rPr lang="da-DK" i="1" dirty="0" err="1" smtClean="0">
                <a:solidFill>
                  <a:schemeClr val="bg1"/>
                </a:solidFill>
              </a:rPr>
              <a:t>Theory</a:t>
            </a:r>
            <a:r>
              <a:rPr lang="da-DK" i="1" dirty="0" smtClean="0">
                <a:solidFill>
                  <a:schemeClr val="bg1"/>
                </a:solidFill>
              </a:rPr>
              <a:t> and </a:t>
            </a:r>
            <a:r>
              <a:rPr lang="da-DK" i="1" dirty="0" err="1" smtClean="0">
                <a:solidFill>
                  <a:schemeClr val="bg1"/>
                </a:solidFill>
              </a:rPr>
              <a:t>Psychology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Bøjet pil 3"/>
          <p:cNvSpPr/>
          <p:nvPr/>
        </p:nvSpPr>
        <p:spPr>
          <a:xfrm rot="16200000">
            <a:off x="971600" y="3429000"/>
            <a:ext cx="504056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Procedure: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1) </a:t>
            </a:r>
            <a:r>
              <a:rPr lang="da-DK" dirty="0" err="1" smtClean="0">
                <a:solidFill>
                  <a:schemeClr val="bg1"/>
                </a:solidFill>
              </a:rPr>
              <a:t>Extract</a:t>
            </a:r>
            <a:r>
              <a:rPr lang="da-DK" dirty="0" smtClean="0">
                <a:solidFill>
                  <a:schemeClr val="bg1"/>
                </a:solidFill>
              </a:rPr>
              <a:t> list of </a:t>
            </a:r>
            <a:r>
              <a:rPr lang="da-DK" dirty="0" err="1" smtClean="0">
                <a:solidFill>
                  <a:schemeClr val="bg1"/>
                </a:solidFill>
              </a:rPr>
              <a:t>words</a:t>
            </a:r>
            <a:r>
              <a:rPr lang="da-DK" dirty="0" smtClean="0">
                <a:solidFill>
                  <a:schemeClr val="bg1"/>
                </a:solidFill>
              </a:rPr>
              <a:t> from 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2) Put list </a:t>
            </a:r>
            <a:r>
              <a:rPr lang="da-DK" dirty="0" err="1" smtClean="0">
                <a:solidFill>
                  <a:schemeClr val="bg1"/>
                </a:solidFill>
              </a:rPr>
              <a:t>into</a:t>
            </a:r>
            <a:r>
              <a:rPr lang="da-DK" dirty="0" smtClean="0">
                <a:solidFill>
                  <a:schemeClr val="bg1"/>
                </a:solidFill>
              </a:rPr>
              <a:t> UWC database and </a:t>
            </a:r>
            <a:r>
              <a:rPr lang="da-DK" dirty="0" err="1" smtClean="0">
                <a:solidFill>
                  <a:schemeClr val="bg1"/>
                </a:solidFill>
              </a:rPr>
              <a:t>get</a:t>
            </a:r>
            <a:r>
              <a:rPr lang="da-DK" dirty="0" smtClean="0">
                <a:solidFill>
                  <a:schemeClr val="bg1"/>
                </a:solidFill>
              </a:rPr>
              <a:t> variables (</a:t>
            </a:r>
            <a:r>
              <a:rPr lang="da-DK" dirty="0" err="1" smtClean="0">
                <a:solidFill>
                  <a:schemeClr val="bg1"/>
                </a:solidFill>
              </a:rPr>
              <a:t>frequency</a:t>
            </a:r>
            <a:r>
              <a:rPr lang="da-DK" dirty="0" smtClean="0">
                <a:solidFill>
                  <a:schemeClr val="bg1"/>
                </a:solidFill>
              </a:rPr>
              <a:t>, </a:t>
            </a:r>
            <a:r>
              <a:rPr lang="da-DK" dirty="0" err="1" smtClean="0">
                <a:solidFill>
                  <a:schemeClr val="bg1"/>
                </a:solidFill>
              </a:rPr>
              <a:t>concreteness</a:t>
            </a:r>
            <a:r>
              <a:rPr lang="da-DK" dirty="0" smtClean="0">
                <a:solidFill>
                  <a:schemeClr val="bg1"/>
                </a:solidFill>
              </a:rPr>
              <a:t>, AOA)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3) import variables </a:t>
            </a:r>
            <a:r>
              <a:rPr lang="da-DK" dirty="0" err="1" smtClean="0">
                <a:solidFill>
                  <a:schemeClr val="bg1"/>
                </a:solidFill>
              </a:rPr>
              <a:t>into</a:t>
            </a:r>
            <a:r>
              <a:rPr lang="da-DK" dirty="0" smtClean="0">
                <a:solidFill>
                  <a:schemeClr val="bg1"/>
                </a:solidFill>
              </a:rPr>
              <a:t> 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4) </a:t>
            </a:r>
            <a:r>
              <a:rPr lang="da-DK" dirty="0" err="1" smtClean="0">
                <a:solidFill>
                  <a:schemeClr val="bg1"/>
                </a:solidFill>
              </a:rPr>
              <a:t>Perform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correlation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analysis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Reference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 smtClean="0">
                <a:solidFill>
                  <a:schemeClr val="bg2"/>
                </a:solidFill>
              </a:rPr>
              <a:t>Moral, C., de Antonio, A., </a:t>
            </a:r>
            <a:r>
              <a:rPr lang="da-DK" sz="1600" dirty="0" err="1" smtClean="0">
                <a:solidFill>
                  <a:schemeClr val="bg2"/>
                </a:solidFill>
              </a:rPr>
              <a:t>Imbert</a:t>
            </a:r>
            <a:r>
              <a:rPr lang="da-DK" sz="1600" dirty="0" smtClean="0">
                <a:solidFill>
                  <a:schemeClr val="bg2"/>
                </a:solidFill>
              </a:rPr>
              <a:t>, R. &amp; </a:t>
            </a:r>
            <a:r>
              <a:rPr lang="da-DK" sz="1600" dirty="0" err="1" smtClean="0">
                <a:solidFill>
                  <a:schemeClr val="bg2"/>
                </a:solidFill>
              </a:rPr>
              <a:t>Ramírez</a:t>
            </a:r>
            <a:r>
              <a:rPr lang="da-DK" sz="1600" dirty="0" smtClean="0">
                <a:solidFill>
                  <a:schemeClr val="bg2"/>
                </a:solidFill>
              </a:rPr>
              <a:t>, J. (2014). A </a:t>
            </a:r>
            <a:r>
              <a:rPr lang="da-DK" sz="1600" dirty="0" err="1" smtClean="0">
                <a:solidFill>
                  <a:schemeClr val="bg2"/>
                </a:solidFill>
              </a:rPr>
              <a:t>survey</a:t>
            </a:r>
            <a:r>
              <a:rPr lang="da-DK" sz="1600" dirty="0" smtClean="0">
                <a:solidFill>
                  <a:schemeClr val="bg2"/>
                </a:solidFill>
              </a:rPr>
              <a:t> of </a:t>
            </a:r>
            <a:r>
              <a:rPr lang="da-DK" sz="1600" dirty="0" err="1" smtClean="0">
                <a:solidFill>
                  <a:schemeClr val="bg2"/>
                </a:solidFill>
              </a:rPr>
              <a:t>stemming</a:t>
            </a:r>
            <a:r>
              <a:rPr lang="da-DK" sz="1600" dirty="0" smtClean="0">
                <a:solidFill>
                  <a:schemeClr val="bg2"/>
                </a:solidFill>
              </a:rPr>
              <a:t> </a:t>
            </a:r>
            <a:r>
              <a:rPr lang="da-DK" sz="1600" dirty="0" err="1" smtClean="0">
                <a:solidFill>
                  <a:schemeClr val="bg2"/>
                </a:solidFill>
              </a:rPr>
              <a:t>algorithms</a:t>
            </a:r>
            <a:r>
              <a:rPr lang="da-DK" sz="1600" dirty="0" smtClean="0">
                <a:solidFill>
                  <a:schemeClr val="bg2"/>
                </a:solidFill>
              </a:rPr>
              <a:t> in information </a:t>
            </a:r>
            <a:r>
              <a:rPr lang="da-DK" sz="1600" dirty="0" err="1" smtClean="0">
                <a:solidFill>
                  <a:schemeClr val="bg2"/>
                </a:solidFill>
              </a:rPr>
              <a:t>retrieval</a:t>
            </a:r>
            <a:r>
              <a:rPr lang="da-DK" sz="1600" dirty="0" smtClean="0">
                <a:solidFill>
                  <a:schemeClr val="bg2"/>
                </a:solidFill>
              </a:rPr>
              <a:t>/ </a:t>
            </a:r>
            <a:r>
              <a:rPr lang="da-DK" sz="1600" i="1" dirty="0" smtClean="0">
                <a:solidFill>
                  <a:schemeClr val="bg2"/>
                </a:solidFill>
              </a:rPr>
              <a:t>Information Research</a:t>
            </a:r>
            <a:r>
              <a:rPr lang="da-DK" sz="1600" dirty="0" smtClean="0">
                <a:solidFill>
                  <a:schemeClr val="bg2"/>
                </a:solidFill>
              </a:rPr>
              <a:t>, </a:t>
            </a:r>
            <a:r>
              <a:rPr lang="da-DK" sz="1600" b="1" dirty="0" smtClean="0">
                <a:solidFill>
                  <a:schemeClr val="bg2"/>
                </a:solidFill>
              </a:rPr>
              <a:t>19</a:t>
            </a:r>
            <a:r>
              <a:rPr lang="da-DK" sz="1600" dirty="0" smtClean="0">
                <a:solidFill>
                  <a:schemeClr val="bg2"/>
                </a:solidFill>
              </a:rPr>
              <a:t>(1) </a:t>
            </a:r>
            <a:r>
              <a:rPr lang="da-DK" sz="1600" dirty="0" err="1" smtClean="0">
                <a:solidFill>
                  <a:schemeClr val="bg2"/>
                </a:solidFill>
              </a:rPr>
              <a:t>paper</a:t>
            </a:r>
            <a:r>
              <a:rPr lang="da-DK" sz="1600" dirty="0" smtClean="0">
                <a:solidFill>
                  <a:schemeClr val="bg2"/>
                </a:solidFill>
              </a:rPr>
              <a:t> 605. [</a:t>
            </a:r>
            <a:r>
              <a:rPr lang="da-DK" sz="1600" dirty="0" err="1" smtClean="0">
                <a:solidFill>
                  <a:schemeClr val="bg2"/>
                </a:solidFill>
              </a:rPr>
              <a:t>Available</a:t>
            </a:r>
            <a:r>
              <a:rPr lang="da-DK" sz="1600" dirty="0" smtClean="0">
                <a:solidFill>
                  <a:schemeClr val="bg2"/>
                </a:solidFill>
              </a:rPr>
              <a:t> at </a:t>
            </a:r>
            <a:r>
              <a:rPr lang="da-DK" sz="1600" dirty="0" smtClean="0">
                <a:solidFill>
                  <a:schemeClr val="bg2"/>
                </a:solidFill>
                <a:hlinkClick r:id="rId2"/>
              </a:rPr>
              <a:t>http://InformationR.net/ir/19-1/paper605.html</a:t>
            </a:r>
            <a:r>
              <a:rPr lang="da-DK" sz="1600" dirty="0" smtClean="0">
                <a:solidFill>
                  <a:schemeClr val="bg2"/>
                </a:solidFill>
              </a:rPr>
              <a:t>]</a:t>
            </a:r>
          </a:p>
          <a:p>
            <a:endParaRPr lang="da-DK" sz="1600" dirty="0" smtClean="0">
              <a:solidFill>
                <a:schemeClr val="bg2"/>
              </a:solidFill>
            </a:endParaRPr>
          </a:p>
          <a:p>
            <a:r>
              <a:rPr lang="da-DK" sz="1600" dirty="0" err="1" smtClean="0">
                <a:solidFill>
                  <a:schemeClr val="bg2"/>
                </a:solidFill>
              </a:rPr>
              <a:t>Gigerenzer</a:t>
            </a:r>
            <a:r>
              <a:rPr lang="da-DK" sz="1600" dirty="0" smtClean="0">
                <a:solidFill>
                  <a:schemeClr val="bg2"/>
                </a:solidFill>
              </a:rPr>
              <a:t>, G., </a:t>
            </a:r>
            <a:r>
              <a:rPr lang="da-DK" sz="1600" dirty="0" err="1" smtClean="0">
                <a:solidFill>
                  <a:schemeClr val="bg2"/>
                </a:solidFill>
              </a:rPr>
              <a:t>Surrogaes</a:t>
            </a:r>
            <a:r>
              <a:rPr lang="da-DK" sz="1600" dirty="0" smtClean="0">
                <a:solidFill>
                  <a:schemeClr val="bg2"/>
                </a:solidFill>
              </a:rPr>
              <a:t> for </a:t>
            </a:r>
            <a:r>
              <a:rPr lang="da-DK" sz="1600" dirty="0" err="1" smtClean="0">
                <a:solidFill>
                  <a:schemeClr val="bg2"/>
                </a:solidFill>
              </a:rPr>
              <a:t>Theories</a:t>
            </a:r>
            <a:r>
              <a:rPr lang="da-DK" sz="1600" dirty="0" smtClean="0">
                <a:solidFill>
                  <a:schemeClr val="bg2"/>
                </a:solidFill>
              </a:rPr>
              <a:t>, </a:t>
            </a:r>
            <a:r>
              <a:rPr lang="da-DK" sz="1600" i="1" dirty="0" err="1" smtClean="0">
                <a:solidFill>
                  <a:schemeClr val="bg2"/>
                </a:solidFill>
              </a:rPr>
              <a:t>Theory</a:t>
            </a:r>
            <a:r>
              <a:rPr lang="da-DK" sz="1600" i="1" dirty="0" smtClean="0">
                <a:solidFill>
                  <a:schemeClr val="bg2"/>
                </a:solidFill>
              </a:rPr>
              <a:t> &amp; </a:t>
            </a:r>
            <a:r>
              <a:rPr lang="da-DK" sz="1600" i="1" dirty="0" err="1" smtClean="0">
                <a:solidFill>
                  <a:schemeClr val="bg2"/>
                </a:solidFill>
              </a:rPr>
              <a:t>Psychology</a:t>
            </a:r>
            <a:r>
              <a:rPr lang="da-DK" sz="1600" i="1" dirty="0" smtClean="0">
                <a:solidFill>
                  <a:schemeClr val="bg2"/>
                </a:solidFill>
              </a:rPr>
              <a:t>, 8(2),</a:t>
            </a:r>
            <a:endParaRPr lang="da-DK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Today’s</a:t>
            </a:r>
            <a:r>
              <a:rPr lang="da-DK" dirty="0" smtClean="0">
                <a:solidFill>
                  <a:schemeClr val="bg1"/>
                </a:solidFill>
              </a:rPr>
              <a:t> program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Preprocessing</a:t>
            </a:r>
            <a:r>
              <a:rPr lang="da-DK" dirty="0" smtClean="0"/>
              <a:t> steps in STM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2"/>
                </a:solidFill>
              </a:rPr>
              <a:t>STM </a:t>
            </a:r>
            <a:r>
              <a:rPr lang="da-DK" dirty="0" err="1" smtClean="0">
                <a:solidFill>
                  <a:schemeClr val="bg2"/>
                </a:solidFill>
              </a:rPr>
              <a:t>package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comes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with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preprocessing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function</a:t>
            </a:r>
            <a:r>
              <a:rPr lang="da-DK" dirty="0" smtClean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da-DK" dirty="0" err="1" smtClean="0">
                <a:solidFill>
                  <a:schemeClr val="bg2"/>
                </a:solidFill>
              </a:rPr>
              <a:t>You</a:t>
            </a:r>
            <a:r>
              <a:rPr lang="da-DK" dirty="0" smtClean="0">
                <a:solidFill>
                  <a:schemeClr val="bg2"/>
                </a:solidFill>
              </a:rPr>
              <a:t> made the step </a:t>
            </a:r>
            <a:r>
              <a:rPr lang="da-DK" dirty="0" err="1" smtClean="0">
                <a:solidFill>
                  <a:schemeClr val="bg2"/>
                </a:solidFill>
              </a:rPr>
              <a:t>yourselves</a:t>
            </a:r>
            <a:r>
              <a:rPr lang="da-DK" dirty="0" smtClean="0">
                <a:solidFill>
                  <a:schemeClr val="bg2"/>
                </a:solidFill>
              </a:rPr>
              <a:t> last time</a:t>
            </a:r>
          </a:p>
          <a:p>
            <a:pPr lvl="1"/>
            <a:r>
              <a:rPr lang="da-DK" dirty="0" smtClean="0">
                <a:solidFill>
                  <a:schemeClr val="bg2"/>
                </a:solidFill>
              </a:rPr>
              <a:t>I </a:t>
            </a:r>
            <a:r>
              <a:rPr lang="da-DK" dirty="0" err="1" smtClean="0">
                <a:solidFill>
                  <a:schemeClr val="bg2"/>
                </a:solidFill>
              </a:rPr>
              <a:t>provdided</a:t>
            </a:r>
            <a:r>
              <a:rPr lang="da-DK" dirty="0" smtClean="0">
                <a:solidFill>
                  <a:schemeClr val="bg2"/>
                </a:solidFill>
              </a:rPr>
              <a:t> a </a:t>
            </a:r>
            <a:r>
              <a:rPr lang="da-DK" dirty="0" err="1" smtClean="0">
                <a:solidFill>
                  <a:schemeClr val="bg2"/>
                </a:solidFill>
              </a:rPr>
              <a:t>function</a:t>
            </a:r>
            <a:endParaRPr lang="da-DK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da-DK" dirty="0" smtClean="0">
              <a:solidFill>
                <a:schemeClr val="bg2"/>
              </a:solidFill>
            </a:endParaRPr>
          </a:p>
          <a:p>
            <a:pPr lvl="1">
              <a:buNone/>
            </a:pPr>
            <a:r>
              <a:rPr lang="da-DK" dirty="0" err="1" smtClean="0">
                <a:solidFill>
                  <a:schemeClr val="bg2"/>
                </a:solidFill>
              </a:rPr>
              <a:t>STM’s</a:t>
            </a:r>
            <a:r>
              <a:rPr lang="da-DK" dirty="0" smtClean="0">
                <a:solidFill>
                  <a:schemeClr val="bg2"/>
                </a:solidFill>
              </a:rPr>
              <a:t> steps: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	Converting to Lower Case...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 	Removing punctuation... 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	Removing </a:t>
            </a:r>
            <a:r>
              <a:rPr lang="en-US" dirty="0" err="1" smtClean="0">
                <a:solidFill>
                  <a:schemeClr val="bg2"/>
                </a:solidFill>
              </a:rPr>
              <a:t>stopwords</a:t>
            </a:r>
            <a:r>
              <a:rPr lang="en-US" dirty="0" smtClean="0">
                <a:solidFill>
                  <a:schemeClr val="bg2"/>
                </a:solidFill>
              </a:rPr>
              <a:t>... 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	Removing numbers... 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	Stemming... </a:t>
            </a:r>
            <a:endParaRPr lang="da-DK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2"/>
                </a:solidFill>
              </a:rPr>
              <a:t>Stemming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 fontScale="85000" lnSpcReduction="10000"/>
          </a:bodyPr>
          <a:lstStyle/>
          <a:p>
            <a:r>
              <a:rPr lang="da-DK" dirty="0" smtClean="0">
                <a:solidFill>
                  <a:schemeClr val="bg2"/>
                </a:solidFill>
              </a:rPr>
              <a:t>The </a:t>
            </a:r>
            <a:r>
              <a:rPr lang="da-DK" dirty="0" err="1" smtClean="0">
                <a:solidFill>
                  <a:schemeClr val="bg2"/>
                </a:solidFill>
              </a:rPr>
              <a:t>process</a:t>
            </a:r>
            <a:r>
              <a:rPr lang="da-DK" dirty="0" smtClean="0">
                <a:solidFill>
                  <a:schemeClr val="bg2"/>
                </a:solidFill>
              </a:rPr>
              <a:t> of </a:t>
            </a:r>
            <a:r>
              <a:rPr lang="da-DK" dirty="0" err="1" smtClean="0">
                <a:solidFill>
                  <a:schemeClr val="bg2"/>
                </a:solidFill>
              </a:rPr>
              <a:t>reducing</a:t>
            </a:r>
            <a:r>
              <a:rPr lang="da-DK" dirty="0" smtClean="0">
                <a:solidFill>
                  <a:schemeClr val="bg2"/>
                </a:solidFill>
              </a:rPr>
              <a:t> a </a:t>
            </a:r>
            <a:r>
              <a:rPr lang="da-DK" dirty="0" err="1" smtClean="0">
                <a:solidFill>
                  <a:schemeClr val="bg2"/>
                </a:solidFill>
              </a:rPr>
              <a:t>derived</a:t>
            </a:r>
            <a:r>
              <a:rPr lang="da-DK" dirty="0" smtClean="0">
                <a:solidFill>
                  <a:schemeClr val="bg2"/>
                </a:solidFill>
              </a:rPr>
              <a:t> form of a </a:t>
            </a:r>
            <a:r>
              <a:rPr lang="da-DK" dirty="0" err="1" smtClean="0">
                <a:solidFill>
                  <a:schemeClr val="bg2"/>
                </a:solidFill>
              </a:rPr>
              <a:t>word</a:t>
            </a:r>
            <a:r>
              <a:rPr lang="da-DK" dirty="0" smtClean="0">
                <a:solidFill>
                  <a:schemeClr val="bg2"/>
                </a:solidFill>
              </a:rPr>
              <a:t> to </a:t>
            </a:r>
            <a:r>
              <a:rPr lang="da-DK" dirty="0" err="1" smtClean="0">
                <a:solidFill>
                  <a:schemeClr val="bg2"/>
                </a:solidFill>
              </a:rPr>
              <a:t>it’s</a:t>
            </a:r>
            <a:r>
              <a:rPr lang="da-DK" dirty="0" smtClean="0">
                <a:solidFill>
                  <a:schemeClr val="bg2"/>
                </a:solidFill>
              </a:rPr>
              <a:t> stem.</a:t>
            </a:r>
          </a:p>
          <a:p>
            <a:endParaRPr lang="da-DK" dirty="0" smtClean="0">
              <a:solidFill>
                <a:schemeClr val="bg2"/>
              </a:solidFill>
            </a:endParaRPr>
          </a:p>
          <a:p>
            <a:r>
              <a:rPr lang="da-DK" dirty="0" smtClean="0">
                <a:solidFill>
                  <a:schemeClr val="bg2"/>
                </a:solidFill>
              </a:rPr>
              <a:t>Range of </a:t>
            </a:r>
            <a:r>
              <a:rPr lang="da-DK" dirty="0" err="1" smtClean="0">
                <a:solidFill>
                  <a:schemeClr val="bg2"/>
                </a:solidFill>
              </a:rPr>
              <a:t>alogrithms</a:t>
            </a:r>
            <a:r>
              <a:rPr lang="da-DK" dirty="0" smtClean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da-DK" dirty="0" smtClean="0">
                <a:solidFill>
                  <a:schemeClr val="bg2"/>
                </a:solidFill>
              </a:rPr>
              <a:t>From ”S” </a:t>
            </a:r>
            <a:r>
              <a:rPr lang="da-DK" dirty="0" err="1" smtClean="0">
                <a:solidFill>
                  <a:schemeClr val="bg2"/>
                </a:solidFill>
              </a:rPr>
              <a:t>removal</a:t>
            </a:r>
            <a:r>
              <a:rPr lang="da-DK" dirty="0" smtClean="0">
                <a:solidFill>
                  <a:schemeClr val="bg2"/>
                </a:solidFill>
              </a:rPr>
              <a:t> to </a:t>
            </a:r>
            <a:r>
              <a:rPr lang="da-DK" dirty="0" err="1" smtClean="0">
                <a:solidFill>
                  <a:schemeClr val="bg2"/>
                </a:solidFill>
              </a:rPr>
              <a:t>hundres</a:t>
            </a:r>
            <a:r>
              <a:rPr lang="da-DK" dirty="0" smtClean="0">
                <a:solidFill>
                  <a:schemeClr val="bg2"/>
                </a:solidFill>
              </a:rPr>
              <a:t> of </a:t>
            </a:r>
            <a:r>
              <a:rPr lang="da-DK" dirty="0" err="1" smtClean="0">
                <a:solidFill>
                  <a:schemeClr val="bg2"/>
                </a:solidFill>
              </a:rPr>
              <a:t>rules</a:t>
            </a:r>
            <a:r>
              <a:rPr lang="da-DK" dirty="0" smtClean="0">
                <a:solidFill>
                  <a:schemeClr val="bg2"/>
                </a:solidFill>
              </a:rPr>
              <a:t> (Moral et al. 2014)</a:t>
            </a:r>
          </a:p>
          <a:p>
            <a:endParaRPr lang="da-DK" dirty="0" smtClean="0">
              <a:solidFill>
                <a:schemeClr val="bg2"/>
              </a:solidFill>
            </a:endParaRPr>
          </a:p>
          <a:p>
            <a:r>
              <a:rPr lang="da-DK" dirty="0" err="1" smtClean="0">
                <a:solidFill>
                  <a:schemeClr val="bg2"/>
                </a:solidFill>
              </a:rPr>
              <a:t>No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perfect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methods</a:t>
            </a:r>
            <a:r>
              <a:rPr lang="da-DK" dirty="0" smtClean="0">
                <a:solidFill>
                  <a:schemeClr val="bg2"/>
                </a:solidFill>
              </a:rPr>
              <a:t> – </a:t>
            </a:r>
            <a:r>
              <a:rPr lang="da-DK" dirty="0" err="1" smtClean="0">
                <a:solidFill>
                  <a:schemeClr val="bg2"/>
                </a:solidFill>
              </a:rPr>
              <a:t>natural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langue</a:t>
            </a:r>
            <a:r>
              <a:rPr lang="da-DK" dirty="0" smtClean="0">
                <a:solidFill>
                  <a:schemeClr val="bg2"/>
                </a:solidFill>
              </a:rPr>
              <a:t> is </a:t>
            </a:r>
            <a:r>
              <a:rPr lang="da-DK" dirty="0" err="1" smtClean="0">
                <a:solidFill>
                  <a:schemeClr val="bg2"/>
                </a:solidFill>
              </a:rPr>
              <a:t>too</a:t>
            </a:r>
            <a:r>
              <a:rPr lang="da-DK" dirty="0" smtClean="0">
                <a:solidFill>
                  <a:schemeClr val="bg2"/>
                </a:solidFill>
              </a:rPr>
              <a:t> </a:t>
            </a:r>
            <a:r>
              <a:rPr lang="da-DK" dirty="0" err="1" smtClean="0">
                <a:solidFill>
                  <a:schemeClr val="bg2"/>
                </a:solidFill>
              </a:rPr>
              <a:t>complex</a:t>
            </a:r>
            <a:endParaRPr lang="da-DK" dirty="0" smtClean="0">
              <a:solidFill>
                <a:schemeClr val="bg2"/>
              </a:solidFill>
            </a:endParaRPr>
          </a:p>
          <a:p>
            <a:endParaRPr lang="da-DK" dirty="0" smtClean="0">
              <a:solidFill>
                <a:schemeClr val="bg2"/>
              </a:solidFill>
            </a:endParaRPr>
          </a:p>
          <a:p>
            <a:endParaRPr lang="da-DK" dirty="0" smtClean="0">
              <a:solidFill>
                <a:schemeClr val="bg2"/>
              </a:solidFill>
            </a:endParaRPr>
          </a:p>
          <a:p>
            <a:endParaRPr lang="da-DK" dirty="0" smtClean="0">
              <a:solidFill>
                <a:schemeClr val="bg2"/>
              </a:solidFill>
            </a:endParaRPr>
          </a:p>
          <a:p>
            <a:endParaRPr lang="da-DK" dirty="0">
              <a:solidFill>
                <a:schemeClr val="bg2"/>
              </a:solidFill>
            </a:endParaRPr>
          </a:p>
        </p:txBody>
      </p:sp>
      <p:pic>
        <p:nvPicPr>
          <p:cNvPr id="1026" name="Picture 2" descr="Image result for ste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924944"/>
            <a:ext cx="3371850" cy="165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related</a:t>
            </a:r>
            <a:r>
              <a:rPr lang="da-DK" dirty="0" smtClean="0">
                <a:solidFill>
                  <a:schemeClr val="bg1"/>
                </a:solidFill>
              </a:rPr>
              <a:t> information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Boyer’s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idea</a:t>
            </a:r>
            <a:r>
              <a:rPr lang="da-DK" dirty="0" smtClean="0">
                <a:solidFill>
                  <a:schemeClr val="bg1"/>
                </a:solidFill>
              </a:rPr>
              <a:t>: Types of information </a:t>
            </a:r>
            <a:r>
              <a:rPr lang="da-DK" dirty="0" err="1" smtClean="0">
                <a:solidFill>
                  <a:schemeClr val="bg1"/>
                </a:solidFill>
              </a:rPr>
              <a:t>influence</a:t>
            </a:r>
            <a:r>
              <a:rPr lang="da-DK" dirty="0" smtClean="0">
                <a:solidFill>
                  <a:schemeClr val="bg1"/>
                </a:solidFill>
              </a:rPr>
              <a:t> social </a:t>
            </a:r>
            <a:r>
              <a:rPr lang="da-DK" dirty="0" err="1" smtClean="0">
                <a:solidFill>
                  <a:schemeClr val="bg1"/>
                </a:solidFill>
              </a:rPr>
              <a:t>cognition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Threat-information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influences</a:t>
            </a:r>
            <a:r>
              <a:rPr lang="da-DK" dirty="0" smtClean="0">
                <a:solidFill>
                  <a:schemeClr val="bg1"/>
                </a:solidFill>
              </a:rPr>
              <a:t> social </a:t>
            </a:r>
            <a:r>
              <a:rPr lang="da-DK" dirty="0" err="1" smtClean="0">
                <a:solidFill>
                  <a:schemeClr val="bg1"/>
                </a:solidFill>
              </a:rPr>
              <a:t>cognition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positively</a:t>
            </a:r>
            <a:r>
              <a:rPr lang="da-DK" dirty="0" smtClean="0">
                <a:solidFill>
                  <a:schemeClr val="bg1"/>
                </a:solidFill>
              </a:rPr>
              <a:t>: </a:t>
            </a:r>
            <a:r>
              <a:rPr lang="da-DK" dirty="0" err="1" smtClean="0">
                <a:solidFill>
                  <a:schemeClr val="bg1"/>
                </a:solidFill>
              </a:rPr>
              <a:t>sources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are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viewed</a:t>
            </a:r>
            <a:r>
              <a:rPr lang="da-DK" dirty="0" smtClean="0">
                <a:solidFill>
                  <a:schemeClr val="bg1"/>
                </a:solidFill>
              </a:rPr>
              <a:t> as more </a:t>
            </a:r>
            <a:r>
              <a:rPr lang="da-DK" dirty="0" err="1" smtClean="0">
                <a:solidFill>
                  <a:schemeClr val="bg1"/>
                </a:solidFill>
              </a:rPr>
              <a:t>compentent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Seems </a:t>
            </a:r>
            <a:r>
              <a:rPr lang="da-DK" dirty="0" err="1" smtClean="0">
                <a:solidFill>
                  <a:schemeClr val="bg1"/>
                </a:solidFill>
              </a:rPr>
              <a:t>evolutionarily/culturally</a:t>
            </a:r>
            <a:r>
              <a:rPr lang="da-DK" dirty="0" smtClean="0">
                <a:solidFill>
                  <a:schemeClr val="bg1"/>
                </a:solidFill>
              </a:rPr>
              <a:t> plausible.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A potential </a:t>
            </a:r>
            <a:r>
              <a:rPr lang="da-DK" dirty="0" err="1" smtClean="0">
                <a:solidFill>
                  <a:schemeClr val="bg1"/>
                </a:solidFill>
              </a:rPr>
              <a:t>explanation</a:t>
            </a:r>
            <a:r>
              <a:rPr lang="da-DK" dirty="0" smtClean="0">
                <a:solidFill>
                  <a:schemeClr val="bg1"/>
                </a:solidFill>
              </a:rPr>
              <a:t> for </a:t>
            </a:r>
            <a:r>
              <a:rPr lang="da-DK" dirty="0" err="1" smtClean="0">
                <a:solidFill>
                  <a:schemeClr val="bg1"/>
                </a:solidFill>
              </a:rPr>
              <a:t>conspiracies</a:t>
            </a:r>
            <a:r>
              <a:rPr lang="da-DK" dirty="0" smtClean="0">
                <a:solidFill>
                  <a:schemeClr val="bg1"/>
                </a:solidFill>
              </a:rPr>
              <a:t>, </a:t>
            </a:r>
            <a:r>
              <a:rPr lang="da-DK" dirty="0" err="1" smtClean="0">
                <a:solidFill>
                  <a:schemeClr val="bg1"/>
                </a:solidFill>
              </a:rPr>
              <a:t>rumours</a:t>
            </a:r>
            <a:r>
              <a:rPr lang="da-DK" dirty="0" smtClean="0">
                <a:solidFill>
                  <a:schemeClr val="bg1"/>
                </a:solidFill>
              </a:rPr>
              <a:t>, religions, </a:t>
            </a:r>
            <a:r>
              <a:rPr lang="da-DK" dirty="0" err="1" smtClean="0">
                <a:solidFill>
                  <a:schemeClr val="bg1"/>
                </a:solidFill>
              </a:rPr>
              <a:t>populism</a:t>
            </a:r>
            <a:r>
              <a:rPr lang="da-DK" dirty="0" smtClean="0">
                <a:solidFill>
                  <a:schemeClr val="bg1"/>
                </a:solidFill>
              </a:rPr>
              <a:t> etc.</a:t>
            </a: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Pascal’s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experiment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>
                <a:solidFill>
                  <a:schemeClr val="bg1"/>
                </a:solidFill>
              </a:rPr>
              <a:t>People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presented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with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content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judged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source</a:t>
            </a:r>
            <a:r>
              <a:rPr lang="da-DK" dirty="0" smtClean="0">
                <a:solidFill>
                  <a:schemeClr val="bg1"/>
                </a:solidFill>
              </a:rPr>
              <a:t> as more </a:t>
            </a:r>
            <a:r>
              <a:rPr lang="da-DK" dirty="0" err="1" smtClean="0">
                <a:solidFill>
                  <a:schemeClr val="bg1"/>
                </a:solidFill>
              </a:rPr>
              <a:t>competent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Counfounding</a:t>
            </a:r>
            <a:r>
              <a:rPr lang="da-DK" dirty="0" smtClean="0">
                <a:solidFill>
                  <a:schemeClr val="bg1"/>
                </a:solidFill>
              </a:rPr>
              <a:t> factors: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practicality</a:t>
            </a:r>
            <a:r>
              <a:rPr lang="da-DK" dirty="0" smtClean="0">
                <a:solidFill>
                  <a:schemeClr val="bg1"/>
                </a:solidFill>
              </a:rPr>
              <a:t> bias: </a:t>
            </a:r>
            <a:r>
              <a:rPr lang="da-DK" dirty="0" err="1" smtClean="0">
                <a:solidFill>
                  <a:schemeClr val="bg1"/>
                </a:solidFill>
              </a:rPr>
              <a:t>useful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vs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useless</a:t>
            </a:r>
            <a:r>
              <a:rPr lang="da-DK" dirty="0" smtClean="0">
                <a:solidFill>
                  <a:schemeClr val="bg1"/>
                </a:solidFill>
              </a:rPr>
              <a:t> information</a:t>
            </a: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Contrast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effect</a:t>
            </a:r>
            <a:endParaRPr lang="da-DK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da-DK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058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desgin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Same information in </a:t>
            </a:r>
            <a:r>
              <a:rPr lang="da-DK" dirty="0" err="1" smtClean="0">
                <a:solidFill>
                  <a:schemeClr val="bg1"/>
                </a:solidFill>
              </a:rPr>
              <a:t>both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conditions</a:t>
            </a:r>
            <a:r>
              <a:rPr lang="da-DK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Different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framings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Person relative </a:t>
            </a:r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informations</a:t>
            </a:r>
          </a:p>
          <a:p>
            <a:pPr lvl="1"/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Hypotheses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da-DK" dirty="0" smtClean="0">
                <a:solidFill>
                  <a:schemeClr val="bg1"/>
                </a:solidFill>
              </a:rPr>
              <a:t>	H1: </a:t>
            </a:r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conditions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are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judged</a:t>
            </a:r>
            <a:r>
              <a:rPr lang="da-DK" dirty="0" smtClean="0">
                <a:solidFill>
                  <a:schemeClr val="bg1"/>
                </a:solidFill>
              </a:rPr>
              <a:t> to </a:t>
            </a:r>
            <a:r>
              <a:rPr lang="da-DK" dirty="0" err="1" smtClean="0">
                <a:solidFill>
                  <a:schemeClr val="bg1"/>
                </a:solidFill>
              </a:rPr>
              <a:t>belong</a:t>
            </a:r>
            <a:r>
              <a:rPr lang="da-DK" dirty="0" smtClean="0">
                <a:solidFill>
                  <a:schemeClr val="bg1"/>
                </a:solidFill>
              </a:rPr>
              <a:t> to more </a:t>
            </a:r>
            <a:r>
              <a:rPr lang="da-DK" dirty="0" err="1" smtClean="0">
                <a:solidFill>
                  <a:schemeClr val="bg1"/>
                </a:solidFill>
              </a:rPr>
              <a:t>competent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newspapers</a:t>
            </a:r>
            <a:r>
              <a:rPr lang="da-DK" dirty="0" smtClean="0">
                <a:solidFill>
                  <a:schemeClr val="bg1"/>
                </a:solidFill>
              </a:rPr>
              <a:t> (W.A. &amp; Politiken)</a:t>
            </a:r>
          </a:p>
          <a:p>
            <a:pPr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da-DK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Discussion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are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your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thoughts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the </a:t>
            </a:r>
            <a:r>
              <a:rPr lang="da-DK" dirty="0" err="1" smtClean="0">
                <a:solidFill>
                  <a:schemeClr val="bg1"/>
                </a:solidFill>
              </a:rPr>
              <a:t>experiment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factors </a:t>
            </a:r>
            <a:r>
              <a:rPr lang="da-DK" dirty="0" err="1" smtClean="0">
                <a:solidFill>
                  <a:schemeClr val="bg1"/>
                </a:solidFill>
              </a:rPr>
              <a:t>influenced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your</a:t>
            </a:r>
            <a:r>
              <a:rPr lang="da-DK" dirty="0" smtClean="0">
                <a:solidFill>
                  <a:schemeClr val="bg1"/>
                </a:solidFill>
              </a:rPr>
              <a:t> decisions? </a:t>
            </a:r>
          </a:p>
          <a:p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problems do </a:t>
            </a:r>
            <a:r>
              <a:rPr lang="da-DK" dirty="0" err="1" smtClean="0">
                <a:solidFill>
                  <a:schemeClr val="bg1"/>
                </a:solidFill>
              </a:rPr>
              <a:t>you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see</a:t>
            </a:r>
            <a:r>
              <a:rPr lang="da-DK" dirty="0" smtClean="0">
                <a:solidFill>
                  <a:schemeClr val="bg1"/>
                </a:solidFill>
              </a:rPr>
              <a:t> in </a:t>
            </a:r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study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worries</a:t>
            </a:r>
            <a:r>
              <a:rPr lang="da-DK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the </a:t>
            </a:r>
            <a:r>
              <a:rPr lang="da-DK" dirty="0" err="1" smtClean="0">
                <a:solidFill>
                  <a:schemeClr val="bg1"/>
                </a:solidFill>
              </a:rPr>
              <a:t>effect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on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competence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judgemens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might</a:t>
            </a:r>
            <a:r>
              <a:rPr lang="da-DK" dirty="0" smtClean="0">
                <a:solidFill>
                  <a:schemeClr val="bg1"/>
                </a:solidFill>
              </a:rPr>
              <a:t> not hold in a </a:t>
            </a:r>
            <a:r>
              <a:rPr lang="da-DK" dirty="0" err="1" smtClean="0">
                <a:solidFill>
                  <a:schemeClr val="bg1"/>
                </a:solidFill>
              </a:rPr>
              <a:t>news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context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err="1" smtClean="0">
                <a:solidFill>
                  <a:schemeClr val="bg1"/>
                </a:solidFill>
              </a:rPr>
              <a:t>Framing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might</a:t>
            </a:r>
            <a:r>
              <a:rPr lang="da-DK" dirty="0" smtClean="0">
                <a:solidFill>
                  <a:schemeClr val="bg1"/>
                </a:solidFill>
              </a:rPr>
              <a:t> not </a:t>
            </a:r>
            <a:r>
              <a:rPr lang="da-DK" dirty="0" err="1" smtClean="0">
                <a:solidFill>
                  <a:schemeClr val="bg1"/>
                </a:solidFill>
              </a:rPr>
              <a:t>be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enough</a:t>
            </a:r>
            <a:r>
              <a:rPr lang="da-DK" dirty="0" smtClean="0">
                <a:solidFill>
                  <a:schemeClr val="bg1"/>
                </a:solidFill>
              </a:rPr>
              <a:t> to </a:t>
            </a:r>
            <a:r>
              <a:rPr lang="da-DK" dirty="0" err="1" smtClean="0">
                <a:solidFill>
                  <a:schemeClr val="bg1"/>
                </a:solidFill>
              </a:rPr>
              <a:t>activate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threat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processesing</a:t>
            </a:r>
            <a:r>
              <a:rPr lang="da-DK" dirty="0" smtClean="0">
                <a:solidFill>
                  <a:schemeClr val="bg1"/>
                </a:solidFill>
              </a:rPr>
              <a:t> system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Today’s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main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focus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 smtClean="0">
                <a:solidFill>
                  <a:schemeClr val="bg1"/>
                </a:solidFill>
              </a:rPr>
              <a:t>Finding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predictors</a:t>
            </a:r>
            <a:r>
              <a:rPr lang="da-DK" dirty="0" smtClean="0">
                <a:solidFill>
                  <a:schemeClr val="bg1"/>
                </a:solidFill>
              </a:rPr>
              <a:t> of </a:t>
            </a:r>
            <a:r>
              <a:rPr lang="da-DK" dirty="0" err="1" smtClean="0">
                <a:solidFill>
                  <a:schemeClr val="bg1"/>
                </a:solidFill>
              </a:rPr>
              <a:t>reading</a:t>
            </a:r>
            <a:r>
              <a:rPr lang="da-DK" dirty="0" smtClean="0">
                <a:solidFill>
                  <a:schemeClr val="bg1"/>
                </a:solidFill>
              </a:rPr>
              <a:t> speed (</a:t>
            </a:r>
            <a:r>
              <a:rPr lang="da-DK" dirty="0" err="1" smtClean="0">
                <a:solidFill>
                  <a:schemeClr val="bg1"/>
                </a:solidFill>
              </a:rPr>
              <a:t>covariates</a:t>
            </a:r>
            <a:r>
              <a:rPr lang="da-DK" dirty="0" smtClean="0">
                <a:solidFill>
                  <a:schemeClr val="bg1"/>
                </a:solidFill>
              </a:rPr>
              <a:t>) for </a:t>
            </a:r>
            <a:r>
              <a:rPr lang="da-DK" dirty="0" err="1" smtClean="0">
                <a:solidFill>
                  <a:schemeClr val="bg1"/>
                </a:solidFill>
              </a:rPr>
              <a:t>your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reading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experiments</a:t>
            </a:r>
            <a:r>
              <a:rPr lang="da-DK" dirty="0" smtClean="0">
                <a:solidFill>
                  <a:schemeClr val="bg1"/>
                </a:solidFill>
              </a:rPr>
              <a:t>. 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What</a:t>
            </a:r>
            <a:r>
              <a:rPr lang="da-DK" dirty="0" smtClean="0">
                <a:solidFill>
                  <a:schemeClr val="bg1"/>
                </a:solidFill>
              </a:rPr>
              <a:t> factors do </a:t>
            </a:r>
            <a:r>
              <a:rPr lang="da-DK" dirty="0" err="1" smtClean="0">
                <a:solidFill>
                  <a:schemeClr val="bg1"/>
                </a:solidFill>
              </a:rPr>
              <a:t>you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think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could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play</a:t>
            </a:r>
            <a:r>
              <a:rPr lang="da-DK" dirty="0" smtClean="0">
                <a:solidFill>
                  <a:schemeClr val="bg1"/>
                </a:solidFill>
              </a:rPr>
              <a:t> a </a:t>
            </a:r>
            <a:r>
              <a:rPr lang="da-DK" dirty="0" err="1" smtClean="0">
                <a:solidFill>
                  <a:schemeClr val="bg1"/>
                </a:solidFill>
              </a:rPr>
              <a:t>role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Word information and </a:t>
            </a:r>
            <a:r>
              <a:rPr lang="da-DK" dirty="0" err="1" smtClean="0">
                <a:solidFill>
                  <a:schemeClr val="bg1"/>
                </a:solidFill>
              </a:rPr>
              <a:t>psycholinguistic</a:t>
            </a:r>
            <a:r>
              <a:rPr lang="da-DK" dirty="0" smtClean="0">
                <a:solidFill>
                  <a:schemeClr val="bg1"/>
                </a:solidFill>
              </a:rPr>
              <a:t> variables </a:t>
            </a:r>
            <a:r>
              <a:rPr lang="da-DK" dirty="0" err="1" smtClean="0">
                <a:solidFill>
                  <a:schemeClr val="bg1"/>
                </a:solidFill>
              </a:rPr>
              <a:t>can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be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found</a:t>
            </a:r>
            <a:r>
              <a:rPr lang="da-DK" dirty="0" smtClean="0">
                <a:solidFill>
                  <a:schemeClr val="bg1"/>
                </a:solidFill>
              </a:rPr>
              <a:t> at </a:t>
            </a:r>
            <a:r>
              <a:rPr lang="da-DK" dirty="0" err="1" smtClean="0">
                <a:solidFill>
                  <a:schemeClr val="bg1"/>
                </a:solidFill>
              </a:rPr>
              <a:t>UWC’s</a:t>
            </a:r>
            <a:r>
              <a:rPr lang="da-DK" dirty="0" smtClean="0">
                <a:solidFill>
                  <a:schemeClr val="bg1"/>
                </a:solidFill>
              </a:rPr>
              <a:t> database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We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will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extract</a:t>
            </a:r>
            <a:r>
              <a:rPr lang="da-DK" dirty="0" smtClean="0">
                <a:solidFill>
                  <a:schemeClr val="bg1"/>
                </a:solidFill>
              </a:rPr>
              <a:t> variables for </a:t>
            </a:r>
            <a:r>
              <a:rPr lang="da-DK" dirty="0" err="1" smtClean="0">
                <a:solidFill>
                  <a:schemeClr val="bg1"/>
                </a:solidFill>
              </a:rPr>
              <a:t>your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word</a:t>
            </a:r>
            <a:r>
              <a:rPr lang="da-DK" dirty="0" smtClean="0">
                <a:solidFill>
                  <a:schemeClr val="bg1"/>
                </a:solidFill>
              </a:rPr>
              <a:t> lists and </a:t>
            </a:r>
            <a:r>
              <a:rPr lang="da-DK" dirty="0" err="1" smtClean="0">
                <a:solidFill>
                  <a:schemeClr val="bg1"/>
                </a:solidFill>
              </a:rPr>
              <a:t>see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if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they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correlate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with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reading</a:t>
            </a:r>
            <a:r>
              <a:rPr lang="da-DK" dirty="0" smtClean="0">
                <a:solidFill>
                  <a:schemeClr val="bg1"/>
                </a:solidFill>
              </a:rPr>
              <a:t> speed.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7396</TotalTime>
  <Words>379</Words>
  <Application>Microsoft Office PowerPoint</Application>
  <PresentationFormat>Skærmshow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Office Theme</vt:lpstr>
      <vt:lpstr>Exercise 10: Topic models</vt:lpstr>
      <vt:lpstr>Today’s program</vt:lpstr>
      <vt:lpstr>Preprocessing steps in STM</vt:lpstr>
      <vt:lpstr>Stemming</vt:lpstr>
      <vt:lpstr>Threat related information</vt:lpstr>
      <vt:lpstr>Pascal’s experiment</vt:lpstr>
      <vt:lpstr>Our desgin</vt:lpstr>
      <vt:lpstr>Discussion</vt:lpstr>
      <vt:lpstr>Today’s main focus</vt:lpstr>
      <vt:lpstr>On data and theory</vt:lpstr>
      <vt:lpstr>Dias nummer 11</vt:lpstr>
      <vt:lpstr>Procedure:</vt:lpstr>
      <vt:lpstr>Reference</vt:lpstr>
    </vt:vector>
  </TitlesOfParts>
  <Company>Aarhus Universitet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Marlene Staib</dc:creator>
  <cp:lastModifiedBy>Adam</cp:lastModifiedBy>
  <cp:revision>46</cp:revision>
  <dcterms:created xsi:type="dcterms:W3CDTF">2016-06-02T07:34:33Z</dcterms:created>
  <dcterms:modified xsi:type="dcterms:W3CDTF">2017-11-23T13:30:55Z</dcterms:modified>
</cp:coreProperties>
</file>