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8" r:id="rId2"/>
    <p:sldId id="260" r:id="rId3"/>
    <p:sldId id="261" r:id="rId4"/>
    <p:sldId id="267" r:id="rId5"/>
    <p:sldId id="269" r:id="rId6"/>
    <p:sldId id="266" r:id="rId7"/>
    <p:sldId id="271" r:id="rId8"/>
    <p:sldId id="272" r:id="rId9"/>
    <p:sldId id="273" r:id="rId10"/>
    <p:sldId id="274" r:id="rId11"/>
    <p:sldId id="276" r:id="rId12"/>
    <p:sldId id="27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8F45B-B228-BA4F-B5A4-F86BDA0938FB}" v="1" dt="2025-01-23T20:27:46.4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43"/>
  </p:normalViewPr>
  <p:slideViewPr>
    <p:cSldViewPr snapToGrid="0">
      <p:cViewPr varScale="1">
        <p:scale>
          <a:sx n="136" d="100"/>
          <a:sy n="136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</pc:sldChg>
    </pc:docChg>
  </pc:docChgLst>
  <pc:docChgLst>
    <pc:chgData name="Zhou, Zeyu" userId="810561a9-0bed-40d3-bf81-4ab1f5fef778" providerId="ADAL" clId="{72C8F45B-B228-BA4F-B5A4-F86BDA0938FB}"/>
    <pc:docChg chg="custSel modSld">
      <pc:chgData name="Zhou, Zeyu" userId="810561a9-0bed-40d3-bf81-4ab1f5fef778" providerId="ADAL" clId="{72C8F45B-B228-BA4F-B5A4-F86BDA0938FB}" dt="2025-01-23T20:29:57.189" v="23" actId="478"/>
      <pc:docMkLst>
        <pc:docMk/>
      </pc:docMkLst>
      <pc:sldChg chg="addSp delSp modSp mod">
        <pc:chgData name="Zhou, Zeyu" userId="810561a9-0bed-40d3-bf81-4ab1f5fef778" providerId="ADAL" clId="{72C8F45B-B228-BA4F-B5A4-F86BDA0938FB}" dt="2025-01-23T20:29:57.189" v="23" actId="478"/>
        <pc:sldMkLst>
          <pc:docMk/>
          <pc:sldMk cId="561622102" sldId="271"/>
        </pc:sldMkLst>
        <pc:spChg chg="add del mod">
          <ac:chgData name="Zhou, Zeyu" userId="810561a9-0bed-40d3-bf81-4ab1f5fef778" providerId="ADAL" clId="{72C8F45B-B228-BA4F-B5A4-F86BDA0938FB}" dt="2025-01-23T20:29:57.189" v="23" actId="478"/>
          <ac:spMkLst>
            <pc:docMk/>
            <pc:sldMk cId="561622102" sldId="271"/>
            <ac:spMk id="5" creationId="{6214CD21-0392-9248-5D44-B897203899F0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6.png"/><Relationship Id="rId3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7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4.png"/><Relationship Id="rId5" Type="http://schemas.openxmlformats.org/officeDocument/2006/relationships/image" Target="../media/image71.png"/><Relationship Id="rId10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74.png"/><Relationship Id="rId3" Type="http://schemas.openxmlformats.org/officeDocument/2006/relationships/image" Target="../media/image70.png"/><Relationship Id="rId7" Type="http://schemas.openxmlformats.org/officeDocument/2006/relationships/image" Target="../media/image49.png"/><Relationship Id="rId12" Type="http://schemas.openxmlformats.org/officeDocument/2006/relationships/image" Target="../media/image78.png"/><Relationship Id="rId2" Type="http://schemas.openxmlformats.org/officeDocument/2006/relationships/image" Target="../media/image4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5" Type="http://schemas.openxmlformats.org/officeDocument/2006/relationships/image" Target="../media/image76.png"/><Relationship Id="rId10" Type="http://schemas.openxmlformats.org/officeDocument/2006/relationships/image" Target="../media/image73.png"/><Relationship Id="rId4" Type="http://schemas.openxmlformats.org/officeDocument/2006/relationships/image" Target="../media/image6.png"/><Relationship Id="rId9" Type="http://schemas.openxmlformats.org/officeDocument/2006/relationships/image" Target="../media/image51.png"/><Relationship Id="rId1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1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30.png"/><Relationship Id="rId5" Type="http://schemas.openxmlformats.org/officeDocument/2006/relationships/image" Target="../media/image23.png"/><Relationship Id="rId15" Type="http://schemas.openxmlformats.org/officeDocument/2006/relationships/image" Target="../media/image29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1.png"/><Relationship Id="rId5" Type="http://schemas.openxmlformats.org/officeDocument/2006/relationships/image" Target="../media/image7.png"/><Relationship Id="rId10" Type="http://schemas.openxmlformats.org/officeDocument/2006/relationships/image" Target="../media/image40.png"/><Relationship Id="rId4" Type="http://schemas.openxmlformats.org/officeDocument/2006/relationships/image" Target="../media/image6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9.png"/><Relationship Id="rId3" Type="http://schemas.openxmlformats.org/officeDocument/2006/relationships/image" Target="../media/image36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4" Type="http://schemas.openxmlformats.org/officeDocument/2006/relationships/image" Target="../media/image6.png"/><Relationship Id="rId9" Type="http://schemas.openxmlformats.org/officeDocument/2006/relationships/image" Target="../media/image46.png"/><Relationship Id="rId1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9.png"/><Relationship Id="rId18" Type="http://schemas.openxmlformats.org/officeDocument/2006/relationships/image" Target="../media/image55.png"/><Relationship Id="rId3" Type="http://schemas.openxmlformats.org/officeDocument/2006/relationships/image" Target="../media/image36.png"/><Relationship Id="rId21" Type="http://schemas.openxmlformats.org/officeDocument/2006/relationships/image" Target="../media/image58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17" Type="http://schemas.openxmlformats.org/officeDocument/2006/relationships/image" Target="../media/image54.png"/><Relationship Id="rId2" Type="http://schemas.openxmlformats.org/officeDocument/2006/relationships/image" Target="../media/image45.png"/><Relationship Id="rId16" Type="http://schemas.openxmlformats.org/officeDocument/2006/relationships/image" Target="../media/image52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7.png"/><Relationship Id="rId15" Type="http://schemas.openxmlformats.org/officeDocument/2006/relationships/image" Target="../media/image51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53.png"/><Relationship Id="rId1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9.png"/><Relationship Id="rId18" Type="http://schemas.openxmlformats.org/officeDocument/2006/relationships/image" Target="../media/image64.png"/><Relationship Id="rId3" Type="http://schemas.openxmlformats.org/officeDocument/2006/relationships/image" Target="../media/image36.png"/><Relationship Id="rId21" Type="http://schemas.openxmlformats.org/officeDocument/2006/relationships/image" Target="../media/image67.png"/><Relationship Id="rId7" Type="http://schemas.openxmlformats.org/officeDocument/2006/relationships/image" Target="../media/image37.png"/><Relationship Id="rId12" Type="http://schemas.openxmlformats.org/officeDocument/2006/relationships/image" Target="../media/image18.png"/><Relationship Id="rId17" Type="http://schemas.openxmlformats.org/officeDocument/2006/relationships/image" Target="../media/image63.png"/><Relationship Id="rId2" Type="http://schemas.openxmlformats.org/officeDocument/2006/relationships/image" Target="../media/image45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1.png"/><Relationship Id="rId5" Type="http://schemas.openxmlformats.org/officeDocument/2006/relationships/image" Target="../media/image7.png"/><Relationship Id="rId15" Type="http://schemas.openxmlformats.org/officeDocument/2006/relationships/image" Target="../media/image51.png"/><Relationship Id="rId23" Type="http://schemas.openxmlformats.org/officeDocument/2006/relationships/image" Target="../media/image69.png"/><Relationship Id="rId10" Type="http://schemas.openxmlformats.org/officeDocument/2006/relationships/image" Target="../media/image60.png"/><Relationship Id="rId19" Type="http://schemas.openxmlformats.org/officeDocument/2006/relationships/image" Target="../media/image65.png"/><Relationship Id="rId4" Type="http://schemas.openxmlformats.org/officeDocument/2006/relationships/image" Target="../media/image6.png"/><Relationship Id="rId9" Type="http://schemas.openxmlformats.org/officeDocument/2006/relationships/image" Target="../media/image59.png"/><Relationship Id="rId14" Type="http://schemas.openxmlformats.org/officeDocument/2006/relationships/image" Target="../media/image50.png"/><Relationship Id="rId22" Type="http://schemas.openxmlformats.org/officeDocument/2006/relationships/image" Target="../media/image6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3-Tissue Compartment Model (3TCM),</a:t>
            </a:r>
          </a:p>
          <a:p>
            <a:pPr algn="ctr"/>
            <a:r>
              <a:rPr lang="en-US" sz="2800"/>
              <a:t>Binding Potential (BP),</a:t>
            </a:r>
          </a:p>
          <a:p>
            <a:pPr algn="ctr"/>
            <a:r>
              <a:rPr lang="en-US" sz="2800"/>
              <a:t>2-Tissue Compartment Model (2TCM),</a:t>
            </a:r>
          </a:p>
          <a:p>
            <a:pPr algn="ctr"/>
            <a:r>
              <a:rPr lang="en-US" sz="2800"/>
              <a:t>Reference Tissue Model (RTM),</a:t>
            </a:r>
          </a:p>
          <a:p>
            <a:pPr algn="ctr"/>
            <a:r>
              <a:rPr lang="en-US" sz="2800"/>
              <a:t>and</a:t>
            </a:r>
          </a:p>
          <a:p>
            <a:pPr algn="ctr"/>
            <a:r>
              <a:rPr lang="en-US" sz="2800"/>
              <a:t>Simplified Reference Tissue Model (SRTM)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4403835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Sep 1, 2023</a:t>
            </a:r>
          </a:p>
          <a:p>
            <a:pPr algn="ctr"/>
            <a:r>
              <a:rPr lang="en-US" sz="2000" err="1"/>
              <a:t>Zeyu</a:t>
            </a:r>
            <a:r>
              <a:rPr lang="en-US" sz="2000"/>
              <a:t> Zhou</a:t>
            </a:r>
          </a:p>
          <a:p>
            <a:pPr algn="ctr"/>
            <a:r>
              <a:rPr lang="en-US" sz="200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blipFill>
                <a:blip r:embed="rId5"/>
                <a:stretch>
                  <a:fillRect l="-15385" r="-30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49239" y="9144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SRTM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5229034" y="251666"/>
                <a:ext cx="2429655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34" y="251666"/>
                <a:ext cx="2429655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9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4858188" y="1162376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88" y="1162376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85DEF-9A2B-B081-A936-79F206660264}"/>
                  </a:ext>
                </a:extLst>
              </p:cNvPr>
              <p:cNvSpPr txBox="1"/>
              <p:nvPr/>
            </p:nvSpPr>
            <p:spPr>
              <a:xfrm>
                <a:off x="4622704" y="1753556"/>
                <a:ext cx="4133239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85DEF-9A2B-B081-A936-79F206660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04" y="1753556"/>
                <a:ext cx="4133239" cy="6774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98CB84B-0C82-9FBC-807C-08A9D5793452}"/>
              </a:ext>
            </a:extLst>
          </p:cNvPr>
          <p:cNvSpPr/>
          <p:nvPr/>
        </p:nvSpPr>
        <p:spPr>
          <a:xfrm>
            <a:off x="4830856" y="1192472"/>
            <a:ext cx="3936439" cy="124741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D5A2813-2A12-EFE4-AB09-DFAE661B5A1C}"/>
              </a:ext>
            </a:extLst>
          </p:cNvPr>
          <p:cNvSpPr/>
          <p:nvPr/>
        </p:nvSpPr>
        <p:spPr>
          <a:xfrm>
            <a:off x="5013165" y="2018820"/>
            <a:ext cx="230741" cy="226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/>
              <p:nvPr/>
            </p:nvSpPr>
            <p:spPr>
              <a:xfrm>
                <a:off x="4837719" y="2739671"/>
                <a:ext cx="4315782" cy="1405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the kinetics of the target tissue can be described by a single compartment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9" y="2739671"/>
                <a:ext cx="4315782" cy="1405578"/>
              </a:xfrm>
              <a:prstGeom prst="rect">
                <a:avLst/>
              </a:prstGeom>
              <a:blipFill>
                <a:blip r:embed="rId12"/>
                <a:stretch>
                  <a:fillRect l="-1127" t="-1717" b="-5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/>
              <p:nvPr/>
            </p:nvSpPr>
            <p:spPr>
              <a:xfrm>
                <a:off x="7984454" y="280907"/>
                <a:ext cx="2429655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454" y="280907"/>
                <a:ext cx="2429655" cy="74898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052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396775" cy="276999"/>
              </a:xfrm>
              <a:prstGeom prst="rect">
                <a:avLst/>
              </a:prstGeom>
              <a:blipFill>
                <a:blip r:embed="rId5"/>
                <a:stretch>
                  <a:fillRect l="-15385" r="-3077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49239" y="9144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SRTM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5229034" y="251666"/>
                <a:ext cx="2429655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034" y="251666"/>
                <a:ext cx="2429655" cy="6766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3360537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7"/>
                <a:stretch>
                  <a:fillRect l="-20408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9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4858188" y="1162376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188" y="1162376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F226A0-B262-D24D-7E4A-4827A0AB9788}"/>
                  </a:ext>
                </a:extLst>
              </p:cNvPr>
              <p:cNvSpPr txBox="1"/>
              <p:nvPr/>
            </p:nvSpPr>
            <p:spPr>
              <a:xfrm>
                <a:off x="5034077" y="5113792"/>
                <a:ext cx="33605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3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u="sng">
                    <a:solidFill>
                      <a:srgbClr val="FF0000"/>
                    </a:solidFill>
                  </a:rPr>
                  <a:t>S</a:t>
                </a:r>
                <a:r>
                  <a:rPr lang="en-US">
                    <a:solidFill>
                      <a:srgbClr val="FF0000"/>
                    </a:solidFill>
                  </a:rPr>
                  <a:t>impler</a:t>
                </a:r>
                <a:r>
                  <a:rPr lang="en-US"/>
                  <a:t> and better stability compared to RTM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CF226A0-B262-D24D-7E4A-4827A0AB9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77" y="5113792"/>
                <a:ext cx="3360537" cy="923330"/>
              </a:xfrm>
              <a:prstGeom prst="rect">
                <a:avLst/>
              </a:prstGeom>
              <a:blipFill>
                <a:blip r:embed="rId11"/>
                <a:stretch>
                  <a:fillRect l="-1270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7C68F-FE4B-FC29-356A-5E2B2DB76307}"/>
                  </a:ext>
                </a:extLst>
              </p:cNvPr>
              <p:cNvSpPr txBox="1"/>
              <p:nvPr/>
            </p:nvSpPr>
            <p:spPr>
              <a:xfrm>
                <a:off x="6383597" y="4794853"/>
                <a:ext cx="1952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𝐵𝑃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357C68F-FE4B-FC29-356A-5E2B2DB76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597" y="4794853"/>
                <a:ext cx="1952313" cy="369332"/>
              </a:xfrm>
              <a:prstGeom prst="rect">
                <a:avLst/>
              </a:prstGeom>
              <a:blipFill>
                <a:blip r:embed="rId12"/>
                <a:stretch>
                  <a:fillRect l="-250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85DEF-9A2B-B081-A936-79F206660264}"/>
                  </a:ext>
                </a:extLst>
              </p:cNvPr>
              <p:cNvSpPr txBox="1"/>
              <p:nvPr/>
            </p:nvSpPr>
            <p:spPr>
              <a:xfrm>
                <a:off x="4622704" y="1753556"/>
                <a:ext cx="4133239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85DEF-9A2B-B081-A936-79F206660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2704" y="1753556"/>
                <a:ext cx="4133239" cy="6774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898CB84B-0C82-9FBC-807C-08A9D5793452}"/>
              </a:ext>
            </a:extLst>
          </p:cNvPr>
          <p:cNvSpPr/>
          <p:nvPr/>
        </p:nvSpPr>
        <p:spPr>
          <a:xfrm>
            <a:off x="4830856" y="1192472"/>
            <a:ext cx="3936439" cy="124741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D5A2813-2A12-EFE4-AB09-DFAE661B5A1C}"/>
              </a:ext>
            </a:extLst>
          </p:cNvPr>
          <p:cNvSpPr/>
          <p:nvPr/>
        </p:nvSpPr>
        <p:spPr>
          <a:xfrm>
            <a:off x="5013165" y="2018820"/>
            <a:ext cx="230741" cy="226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/>
              <p:nvPr/>
            </p:nvSpPr>
            <p:spPr>
              <a:xfrm>
                <a:off x="4837719" y="2739671"/>
                <a:ext cx="4315782" cy="14055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Assumption: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the kinetics of the target tissue can be described by a single compartment 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68512B-A9C2-82C1-902A-A019C50E7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719" y="2739671"/>
                <a:ext cx="4315782" cy="1405578"/>
              </a:xfrm>
              <a:prstGeom prst="rect">
                <a:avLst/>
              </a:prstGeom>
              <a:blipFill>
                <a:blip r:embed="rId14"/>
                <a:stretch>
                  <a:fillRect l="-1127" t="-1717" b="-51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/>
              <p:nvPr/>
            </p:nvSpPr>
            <p:spPr>
              <a:xfrm>
                <a:off x="7984454" y="280907"/>
                <a:ext cx="2429655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1028801-52F3-DA0C-8589-C410C5F1D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4454" y="280907"/>
                <a:ext cx="2429655" cy="74898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 descr="A screenshot of a phone&#10;&#10;Description automatically generated">
            <a:extLst>
              <a:ext uri="{FF2B5EF4-FFF2-40B4-BE49-F238E27FC236}">
                <a16:creationId xmlns:a16="http://schemas.microsoft.com/office/drawing/2014/main" id="{1243071A-4876-0A5E-752C-7F3A6BE5C4B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38894" y="1477845"/>
            <a:ext cx="2387600" cy="5168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92DB61-E8A8-2144-D576-9E13B7C0BEB4}"/>
              </a:ext>
            </a:extLst>
          </p:cNvPr>
          <p:cNvSpPr/>
          <p:nvPr/>
        </p:nvSpPr>
        <p:spPr>
          <a:xfrm>
            <a:off x="9623351" y="3557344"/>
            <a:ext cx="2218685" cy="209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32B14A-AB43-AC31-50A9-E206FB320542}"/>
              </a:ext>
            </a:extLst>
          </p:cNvPr>
          <p:cNvSpPr/>
          <p:nvPr/>
        </p:nvSpPr>
        <p:spPr>
          <a:xfrm>
            <a:off x="9623350" y="4076437"/>
            <a:ext cx="2218685" cy="209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D5C399-F8AB-5458-6001-B7E5F1FC76FE}"/>
              </a:ext>
            </a:extLst>
          </p:cNvPr>
          <p:cNvSpPr/>
          <p:nvPr/>
        </p:nvSpPr>
        <p:spPr>
          <a:xfrm>
            <a:off x="9623350" y="5073594"/>
            <a:ext cx="2218685" cy="209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331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arison of a graph&#10;&#10;Description automatically generated with medium confidence">
            <a:extLst>
              <a:ext uri="{FF2B5EF4-FFF2-40B4-BE49-F238E27FC236}">
                <a16:creationId xmlns:a16="http://schemas.microsoft.com/office/drawing/2014/main" id="{529D7788-A0CA-9BBC-B4C4-98F97F5B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0340" y="0"/>
            <a:ext cx="4889824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2583CF-2262-B1DD-611A-45100B3AB9C4}"/>
              </a:ext>
            </a:extLst>
          </p:cNvPr>
          <p:cNvSpPr txBox="1"/>
          <p:nvPr/>
        </p:nvSpPr>
        <p:spPr>
          <a:xfrm>
            <a:off x="3490623" y="294198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</a:t>
            </a:r>
            <a:r>
              <a:rPr lang="en-US" baseline="30000">
                <a:solidFill>
                  <a:srgbClr val="FF0000"/>
                </a:solidFill>
              </a:rPr>
              <a:t>11</a:t>
            </a:r>
            <a:r>
              <a:rPr lang="en-US">
                <a:solidFill>
                  <a:srgbClr val="FF0000"/>
                </a:solidFill>
              </a:rPr>
              <a:t>C]raclopride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8F99B-E9C2-045F-01FB-5AF610147BA8}"/>
              </a:ext>
            </a:extLst>
          </p:cNvPr>
          <p:cNvSpPr txBox="1"/>
          <p:nvPr/>
        </p:nvSpPr>
        <p:spPr>
          <a:xfrm>
            <a:off x="3490623" y="3666876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[</a:t>
            </a:r>
            <a:r>
              <a:rPr lang="en-US" baseline="30000">
                <a:solidFill>
                  <a:srgbClr val="FF0000"/>
                </a:solidFill>
              </a:rPr>
              <a:t>11</a:t>
            </a:r>
            <a:r>
              <a:rPr lang="en-US">
                <a:solidFill>
                  <a:srgbClr val="FF0000"/>
                </a:solidFill>
              </a:rPr>
              <a:t>C]SCH 23390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2FBCE7-9B2D-4E54-B9C8-8B5C70718A78}"/>
              </a:ext>
            </a:extLst>
          </p:cNvPr>
          <p:cNvSpPr txBox="1"/>
          <p:nvPr/>
        </p:nvSpPr>
        <p:spPr>
          <a:xfrm>
            <a:off x="7203880" y="5661329"/>
            <a:ext cx="461175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Lammertsma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sz="1400" b="0" i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Adriaan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A., and Susan P. Hume. "Simplified reference tissue model for PET receptor studies." </a:t>
            </a:r>
            <a:r>
              <a:rPr lang="en-US" sz="1400" b="0" i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Neuroimage</a:t>
            </a:r>
            <a:r>
              <a:rPr lang="en-US" sz="1400" b="0" i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4.3 (1996): 153-158.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22FF8-76CB-CEE8-74D2-15CA24F6F3DF}"/>
              </a:ext>
            </a:extLst>
          </p:cNvPr>
          <p:cNvSpPr txBox="1"/>
          <p:nvPr/>
        </p:nvSpPr>
        <p:spPr>
          <a:xfrm>
            <a:off x="5813729" y="6488668"/>
            <a:ext cx="7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RTM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2BA76-B7D8-F114-41E0-B9A9464364E3}"/>
              </a:ext>
            </a:extLst>
          </p:cNvPr>
          <p:cNvSpPr txBox="1"/>
          <p:nvPr/>
        </p:nvSpPr>
        <p:spPr>
          <a:xfrm>
            <a:off x="1589600" y="1242133"/>
            <a:ext cx="7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SRTM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FA27D-4878-DBDD-E66E-5A3FA9035966}"/>
              </a:ext>
            </a:extLst>
          </p:cNvPr>
          <p:cNvSpPr txBox="1"/>
          <p:nvPr/>
        </p:nvSpPr>
        <p:spPr>
          <a:xfrm>
            <a:off x="1589600" y="4575055"/>
            <a:ext cx="754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SRTM</a:t>
            </a:r>
          </a:p>
        </p:txBody>
      </p:sp>
    </p:spTree>
    <p:extLst>
      <p:ext uri="{BB962C8B-B14F-4D97-AF65-F5344CB8AC3E}">
        <p14:creationId xmlns:p14="http://schemas.microsoft.com/office/powerpoint/2010/main" val="359625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0" y="0"/>
            <a:ext cx="2186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Quick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ACFF24-95B8-6E19-F0F0-F18B962416A9}"/>
              </a:ext>
            </a:extLst>
          </p:cNvPr>
          <p:cNvSpPr txBox="1"/>
          <p:nvPr/>
        </p:nvSpPr>
        <p:spPr>
          <a:xfrm>
            <a:off x="348534" y="533371"/>
            <a:ext cx="88602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Compartment: A possible state (physical location or chemical state) of the tracer </a:t>
            </a:r>
          </a:p>
        </p:txBody>
      </p:sp>
      <p:pic>
        <p:nvPicPr>
          <p:cNvPr id="9" name="Picture 8" descr="A diagram of a curved section&#10;&#10;Description automatically generated with medium confidence">
            <a:extLst>
              <a:ext uri="{FF2B5EF4-FFF2-40B4-BE49-F238E27FC236}">
                <a16:creationId xmlns:a16="http://schemas.microsoft.com/office/drawing/2014/main" id="{7FCB10F6-D47F-5B53-4D09-882D08BB7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62" y="1346877"/>
            <a:ext cx="2670395" cy="3330319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944866DB-F794-4933-1B21-3996ABFE9E11}"/>
              </a:ext>
            </a:extLst>
          </p:cNvPr>
          <p:cNvSpPr/>
          <p:nvPr/>
        </p:nvSpPr>
        <p:spPr>
          <a:xfrm>
            <a:off x="2975870" y="2660960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9D13F-6868-75F3-3D8A-B0FEEF0A9D80}"/>
              </a:ext>
            </a:extLst>
          </p:cNvPr>
          <p:cNvSpPr txBox="1"/>
          <p:nvPr/>
        </p:nvSpPr>
        <p:spPr>
          <a:xfrm>
            <a:off x="2087794" y="2176758"/>
            <a:ext cx="888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Tissue</a:t>
            </a:r>
          </a:p>
        </p:txBody>
      </p:sp>
      <p:pic>
        <p:nvPicPr>
          <p:cNvPr id="14" name="Picture 13" descr="A diagram of a tissue&#10;&#10;Description automatically generated">
            <a:extLst>
              <a:ext uri="{FF2B5EF4-FFF2-40B4-BE49-F238E27FC236}">
                <a16:creationId xmlns:a16="http://schemas.microsoft.com/office/drawing/2014/main" id="{2B8EA8D8-F6CE-72D6-5880-E186E2EA5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85" y="1973575"/>
            <a:ext cx="3483203" cy="2201916"/>
          </a:xfrm>
          <a:prstGeom prst="rect">
            <a:avLst/>
          </a:prstGeom>
        </p:spPr>
      </p:pic>
      <p:sp>
        <p:nvSpPr>
          <p:cNvPr id="15" name="Right Arrow 14">
            <a:extLst>
              <a:ext uri="{FF2B5EF4-FFF2-40B4-BE49-F238E27FC236}">
                <a16:creationId xmlns:a16="http://schemas.microsoft.com/office/drawing/2014/main" id="{DE7CE013-17A6-F540-6462-4D243D459BCC}"/>
              </a:ext>
            </a:extLst>
          </p:cNvPr>
          <p:cNvSpPr/>
          <p:nvPr/>
        </p:nvSpPr>
        <p:spPr>
          <a:xfrm>
            <a:off x="7624729" y="2717027"/>
            <a:ext cx="586673" cy="7150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/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7DB778E-7423-0F49-2CAA-A145ECC1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140" y="2717027"/>
                <a:ext cx="2555636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ADDD3A-8BDE-9983-26E7-CEF3E9F1BBB3}"/>
              </a:ext>
            </a:extLst>
          </p:cNvPr>
          <p:cNvSpPr/>
          <p:nvPr/>
        </p:nvSpPr>
        <p:spPr>
          <a:xfrm>
            <a:off x="201971" y="1199214"/>
            <a:ext cx="2670395" cy="3599363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A6A3A5-0E80-373F-C6EB-BA973BB42311}"/>
              </a:ext>
            </a:extLst>
          </p:cNvPr>
          <p:cNvSpPr/>
          <p:nvPr/>
        </p:nvSpPr>
        <p:spPr>
          <a:xfrm>
            <a:off x="3784446" y="1176944"/>
            <a:ext cx="3529042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8A616F-CE8F-681A-85E3-217BE861BABC}"/>
              </a:ext>
            </a:extLst>
          </p:cNvPr>
          <p:cNvSpPr/>
          <p:nvPr/>
        </p:nvSpPr>
        <p:spPr>
          <a:xfrm>
            <a:off x="8339685" y="1164805"/>
            <a:ext cx="3231926" cy="3694461"/>
          </a:xfrm>
          <a:prstGeom prst="rect">
            <a:avLst/>
          </a:prstGeom>
          <a:noFill/>
          <a:ln w="254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A25EDC-25C3-C9CF-F29A-E4C8772198D1}"/>
              </a:ext>
            </a:extLst>
          </p:cNvPr>
          <p:cNvSpPr txBox="1"/>
          <p:nvPr/>
        </p:nvSpPr>
        <p:spPr>
          <a:xfrm>
            <a:off x="4474623" y="2998895"/>
            <a:ext cx="1513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rate constants</a:t>
            </a:r>
          </a:p>
        </p:txBody>
      </p:sp>
    </p:spTree>
    <p:extLst>
      <p:ext uri="{BB962C8B-B14F-4D97-AF65-F5344CB8AC3E}">
        <p14:creationId xmlns:p14="http://schemas.microsoft.com/office/powerpoint/2010/main" val="413147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5" y="1257300"/>
            <a:ext cx="2047058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358959" y="2135321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9" y="2135321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669549" y="215792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549" y="2157920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1402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4169253" y="1257300"/>
            <a:ext cx="1827366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3826852" y="2111517"/>
            <a:ext cx="84225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3800833" y="2596986"/>
            <a:ext cx="8682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4303166" y="1800629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166" y="1800629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4309663" y="26714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9663" y="2671431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4873661" cy="4824236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C9A7A71-C029-901A-F25A-FC132677F2FB}"/>
              </a:ext>
            </a:extLst>
          </p:cNvPr>
          <p:cNvSpPr/>
          <p:nvPr/>
        </p:nvSpPr>
        <p:spPr>
          <a:xfrm>
            <a:off x="2122195" y="3307068"/>
            <a:ext cx="2047058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571A0-4AEA-3DDB-FA57-440DBF3B71FC}"/>
              </a:ext>
            </a:extLst>
          </p:cNvPr>
          <p:cNvSpPr txBox="1"/>
          <p:nvPr/>
        </p:nvSpPr>
        <p:spPr>
          <a:xfrm>
            <a:off x="240803" y="1653656"/>
            <a:ext cx="9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Plasma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123CD-5784-ED22-E284-B68367FE40A5}"/>
              </a:ext>
            </a:extLst>
          </p:cNvPr>
          <p:cNvSpPr txBox="1"/>
          <p:nvPr/>
        </p:nvSpPr>
        <p:spPr>
          <a:xfrm>
            <a:off x="2812302" y="1307500"/>
            <a:ext cx="9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Free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1" y="766119"/>
            <a:ext cx="9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1F206-0B98-026F-0F85-A42C8EC15459}"/>
              </a:ext>
            </a:extLst>
          </p:cNvPr>
          <p:cNvSpPr txBox="1"/>
          <p:nvPr/>
        </p:nvSpPr>
        <p:spPr>
          <a:xfrm>
            <a:off x="4234972" y="1301672"/>
            <a:ext cx="182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Specific Bound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7611F-1B63-735F-03D7-89EE2BE9CBB5}"/>
              </a:ext>
            </a:extLst>
          </p:cNvPr>
          <p:cNvSpPr txBox="1"/>
          <p:nvPr/>
        </p:nvSpPr>
        <p:spPr>
          <a:xfrm>
            <a:off x="2292865" y="4642955"/>
            <a:ext cx="16077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Non-specific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DC3D2E-EBD0-2E9A-61FF-946E22B1FED7}"/>
                  </a:ext>
                </a:extLst>
              </p:cNvPr>
              <p:cNvSpPr txBox="1"/>
              <p:nvPr/>
            </p:nvSpPr>
            <p:spPr>
              <a:xfrm>
                <a:off x="2662617" y="3948558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DC3D2E-EBD0-2E9A-61FF-946E22B1F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617" y="3948558"/>
                <a:ext cx="86827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FF031F3-04A8-4D01-1B2B-BEE53BE39630}"/>
              </a:ext>
            </a:extLst>
          </p:cNvPr>
          <p:cNvCxnSpPr>
            <a:cxnSpLocks/>
          </p:cNvCxnSpPr>
          <p:nvPr/>
        </p:nvCxnSpPr>
        <p:spPr>
          <a:xfrm>
            <a:off x="2824306" y="3076047"/>
            <a:ext cx="0" cy="81213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7CC9BC-26F3-4DFF-9EE4-D14707F95F66}"/>
              </a:ext>
            </a:extLst>
          </p:cNvPr>
          <p:cNvCxnSpPr>
            <a:cxnSpLocks/>
          </p:cNvCxnSpPr>
          <p:nvPr/>
        </p:nvCxnSpPr>
        <p:spPr>
          <a:xfrm flipV="1">
            <a:off x="3393163" y="3056580"/>
            <a:ext cx="0" cy="851064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2D4D14-05FB-BAEB-6DA5-A457953D3164}"/>
                  </a:ext>
                </a:extLst>
              </p:cNvPr>
              <p:cNvSpPr txBox="1"/>
              <p:nvPr/>
            </p:nvSpPr>
            <p:spPr>
              <a:xfrm>
                <a:off x="2495605" y="3416694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C2D4D14-05FB-BAEB-6DA5-A457953D3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5" y="3416694"/>
                <a:ext cx="286873" cy="276999"/>
              </a:xfrm>
              <a:prstGeom prst="rect">
                <a:avLst/>
              </a:prstGeom>
              <a:blipFill>
                <a:blip r:embed="rId10"/>
                <a:stretch>
                  <a:fillRect l="-21277" r="-8511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E5741E-4630-ECAD-6043-B21D5E5F7D23}"/>
                  </a:ext>
                </a:extLst>
              </p:cNvPr>
              <p:cNvSpPr txBox="1"/>
              <p:nvPr/>
            </p:nvSpPr>
            <p:spPr>
              <a:xfrm>
                <a:off x="3484589" y="341976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E5741E-4630-ECAD-6043-B21D5E5F7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589" y="3419761"/>
                <a:ext cx="286873" cy="276999"/>
              </a:xfrm>
              <a:prstGeom prst="rect">
                <a:avLst/>
              </a:prstGeom>
              <a:blipFill>
                <a:blip r:embed="rId11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114300" y="8001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3TCM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6504209" y="962480"/>
                <a:ext cx="515399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9" y="962480"/>
                <a:ext cx="5153992" cy="6766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723990" y="1763221"/>
                <a:ext cx="3804254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990" y="1763221"/>
                <a:ext cx="3804254" cy="6766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CA57A3-D993-E15C-86C6-516E43899CC7}"/>
                  </a:ext>
                </a:extLst>
              </p:cNvPr>
              <p:cNvSpPr txBox="1"/>
              <p:nvPr/>
            </p:nvSpPr>
            <p:spPr>
              <a:xfrm>
                <a:off x="5782397" y="2551097"/>
                <a:ext cx="3804254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24CA57A3-D993-E15C-86C6-516E43899C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397" y="2551097"/>
                <a:ext cx="3804254" cy="67666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795840" y="3460928"/>
                <a:ext cx="38042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840" y="3460928"/>
                <a:ext cx="3804254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199544" y="760736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544" y="760736"/>
                <a:ext cx="868279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F475C0-FB64-F267-7C80-7737E29F9903}"/>
                  </a:ext>
                </a:extLst>
              </p:cNvPr>
              <p:cNvSpPr txBox="1"/>
              <p:nvPr/>
            </p:nvSpPr>
            <p:spPr>
              <a:xfrm>
                <a:off x="6504209" y="4179390"/>
                <a:ext cx="40113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6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Non-stable estimates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F475C0-FB64-F267-7C80-7737E29F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209" y="4179390"/>
                <a:ext cx="4011391" cy="646331"/>
              </a:xfrm>
              <a:prstGeom prst="rect">
                <a:avLst/>
              </a:prstGeom>
              <a:blipFill>
                <a:blip r:embed="rId17"/>
                <a:stretch>
                  <a:fillRect l="-1064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417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/>
              <p:nvPr/>
            </p:nvSpPr>
            <p:spPr>
              <a:xfrm>
                <a:off x="0" y="0"/>
                <a:ext cx="51677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u="sng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u="sng"/>
                  <a:t>, Binding Potential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167764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30412-5EA0-EFEA-5014-9D9EDECED4CC}"/>
              </a:ext>
            </a:extLst>
          </p:cNvPr>
          <p:cNvCxnSpPr>
            <a:cxnSpLocks/>
          </p:cNvCxnSpPr>
          <p:nvPr/>
        </p:nvCxnSpPr>
        <p:spPr>
          <a:xfrm>
            <a:off x="4777767" y="1393278"/>
            <a:ext cx="662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0868A-98D0-382C-B9BA-BED6EF8E92DB}"/>
              </a:ext>
            </a:extLst>
          </p:cNvPr>
          <p:cNvCxnSpPr>
            <a:cxnSpLocks/>
          </p:cNvCxnSpPr>
          <p:nvPr/>
        </p:nvCxnSpPr>
        <p:spPr>
          <a:xfrm flipH="1">
            <a:off x="4725729" y="1596217"/>
            <a:ext cx="6972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A0F1E8-6A8F-6771-8151-05A9840CF213}"/>
                  </a:ext>
                </a:extLst>
              </p:cNvPr>
              <p:cNvSpPr txBox="1"/>
              <p:nvPr/>
            </p:nvSpPr>
            <p:spPr>
              <a:xfrm>
                <a:off x="4914641" y="1079250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A0F1E8-6A8F-6771-8151-05A9840C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641" y="1079250"/>
                <a:ext cx="400366" cy="276999"/>
              </a:xfrm>
              <a:prstGeom prst="rect">
                <a:avLst/>
              </a:prstGeom>
              <a:blipFill>
                <a:blip r:embed="rId3"/>
                <a:stretch>
                  <a:fillRect l="-13636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9B99D-0D8F-7021-A138-CD0179ACDAE6}"/>
                  </a:ext>
                </a:extLst>
              </p:cNvPr>
              <p:cNvSpPr txBox="1"/>
              <p:nvPr/>
            </p:nvSpPr>
            <p:spPr>
              <a:xfrm>
                <a:off x="4879782" y="1627494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9B99D-0D8F-7021-A138-CD0179AC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82" y="1627494"/>
                <a:ext cx="494944" cy="299249"/>
              </a:xfrm>
              <a:prstGeom prst="rect">
                <a:avLst/>
              </a:prstGeom>
              <a:blipFill>
                <a:blip r:embed="rId4"/>
                <a:stretch>
                  <a:fillRect l="-10976" r="-731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BE4B81-C399-999B-2771-D9B57D15EA07}"/>
                  </a:ext>
                </a:extLst>
              </p:cNvPr>
              <p:cNvSpPr txBox="1"/>
              <p:nvPr/>
            </p:nvSpPr>
            <p:spPr>
              <a:xfrm>
                <a:off x="3682090" y="1256350"/>
                <a:ext cx="982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BE4B81-C399-999B-2771-D9B57D15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90" y="1256350"/>
                <a:ext cx="9823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497A69-9367-DEC2-D587-881FF696BCB6}"/>
                  </a:ext>
                </a:extLst>
              </p:cNvPr>
              <p:cNvSpPr txBox="1"/>
              <p:nvPr/>
            </p:nvSpPr>
            <p:spPr>
              <a:xfrm>
                <a:off x="5655653" y="1276755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497A69-9367-DEC2-D587-881FF696B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53" y="1276755"/>
                <a:ext cx="3270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B43B737-B1BB-51AC-9DDF-71015E2C767D}"/>
              </a:ext>
            </a:extLst>
          </p:cNvPr>
          <p:cNvSpPr txBox="1"/>
          <p:nvPr/>
        </p:nvSpPr>
        <p:spPr>
          <a:xfrm>
            <a:off x="3234753" y="848417"/>
            <a:ext cx="11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receptor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37358-8B10-BAB7-EF66-1AAC74939E74}"/>
              </a:ext>
            </a:extLst>
          </p:cNvPr>
          <p:cNvSpPr txBox="1"/>
          <p:nvPr/>
        </p:nvSpPr>
        <p:spPr>
          <a:xfrm>
            <a:off x="4173282" y="681256"/>
            <a:ext cx="77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free</a:t>
            </a:r>
          </a:p>
          <a:p>
            <a:r>
              <a:rPr lang="en-US">
                <a:solidFill>
                  <a:srgbClr val="00B0F0"/>
                </a:solidFill>
              </a:rPr>
              <a:t>ligand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D701A9-2CC7-8A41-FAF4-FB4CE401F1E9}"/>
              </a:ext>
            </a:extLst>
          </p:cNvPr>
          <p:cNvSpPr txBox="1"/>
          <p:nvPr/>
        </p:nvSpPr>
        <p:spPr>
          <a:xfrm>
            <a:off x="5497762" y="887018"/>
            <a:ext cx="90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bound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BC653-A91B-0F94-0E53-DD37312E04E5}"/>
              </a:ext>
            </a:extLst>
          </p:cNvPr>
          <p:cNvSpPr txBox="1"/>
          <p:nvPr/>
        </p:nvSpPr>
        <p:spPr>
          <a:xfrm>
            <a:off x="75052" y="1023572"/>
            <a:ext cx="341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In vitro </a:t>
            </a:r>
            <a:r>
              <a:rPr lang="en-US" sz="2400"/>
              <a:t>binding reaction: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970DA-44AE-031F-3E3C-360AB1FC5833}"/>
              </a:ext>
            </a:extLst>
          </p:cNvPr>
          <p:cNvSpPr txBox="1"/>
          <p:nvPr/>
        </p:nvSpPr>
        <p:spPr>
          <a:xfrm>
            <a:off x="1069452" y="2260434"/>
            <a:ext cx="21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Reaction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13C9E-E1E3-E6AF-74C6-C04FEC7E90FD}"/>
                  </a:ext>
                </a:extLst>
              </p:cNvPr>
              <p:cNvSpPr txBox="1"/>
              <p:nvPr/>
            </p:nvSpPr>
            <p:spPr>
              <a:xfrm>
                <a:off x="3255542" y="2268257"/>
                <a:ext cx="101579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13C9E-E1E3-E6AF-74C6-C04FEC7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42" y="2268257"/>
                <a:ext cx="101579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CB0D4F-E61F-7D8F-B035-14C4C8261498}"/>
              </a:ext>
            </a:extLst>
          </p:cNvPr>
          <p:cNvCxnSpPr>
            <a:cxnSpLocks/>
          </p:cNvCxnSpPr>
          <p:nvPr/>
        </p:nvCxnSpPr>
        <p:spPr>
          <a:xfrm flipH="1">
            <a:off x="250723" y="2498014"/>
            <a:ext cx="6972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497EDAD-5081-15A4-F384-4577F9BC17D2}"/>
              </a:ext>
            </a:extLst>
          </p:cNvPr>
          <p:cNvSpPr/>
          <p:nvPr/>
        </p:nvSpPr>
        <p:spPr>
          <a:xfrm>
            <a:off x="3063546" y="2202116"/>
            <a:ext cx="982385" cy="6301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6A8C68-833F-27E6-8E41-288F6C6A1057}"/>
                  </a:ext>
                </a:extLst>
              </p:cNvPr>
              <p:cNvSpPr txBox="1"/>
              <p:nvPr/>
            </p:nvSpPr>
            <p:spPr>
              <a:xfrm>
                <a:off x="3234753" y="2942492"/>
                <a:ext cx="696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6A8C68-833F-27E6-8E41-288F6C6A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53" y="2942492"/>
                <a:ext cx="696153" cy="369332"/>
              </a:xfrm>
              <a:prstGeom prst="rect">
                <a:avLst/>
              </a:prstGeom>
              <a:blipFill>
                <a:blip r:embed="rId8"/>
                <a:stretch>
                  <a:fillRect l="-4386" r="-35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0372C1-52AF-C92D-C9FF-512B22941D69}"/>
              </a:ext>
            </a:extLst>
          </p:cNvPr>
          <p:cNvCxnSpPr>
            <a:cxnSpLocks/>
          </p:cNvCxnSpPr>
          <p:nvPr/>
        </p:nvCxnSpPr>
        <p:spPr>
          <a:xfrm>
            <a:off x="241872" y="4430180"/>
            <a:ext cx="8275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DC03D2-8173-4E63-1003-E85B8B4BEC3A}"/>
              </a:ext>
            </a:extLst>
          </p:cNvPr>
          <p:cNvSpPr txBox="1"/>
          <p:nvPr/>
        </p:nvSpPr>
        <p:spPr>
          <a:xfrm>
            <a:off x="1069452" y="4143741"/>
            <a:ext cx="21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Reaction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0D5888-FC1C-9D96-0972-1C37EF69C936}"/>
                  </a:ext>
                </a:extLst>
              </p:cNvPr>
              <p:cNvSpPr txBox="1"/>
              <p:nvPr/>
            </p:nvSpPr>
            <p:spPr>
              <a:xfrm>
                <a:off x="3326378" y="4132780"/>
                <a:ext cx="26465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0D5888-FC1C-9D96-0972-1C37EF69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78" y="4132780"/>
                <a:ext cx="264656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D57E1EF-382D-988C-313E-9A504EB8DF6D}"/>
              </a:ext>
            </a:extLst>
          </p:cNvPr>
          <p:cNvSpPr txBox="1"/>
          <p:nvPr/>
        </p:nvSpPr>
        <p:spPr>
          <a:xfrm>
            <a:off x="3713929" y="343753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Maximum receptor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59729-6209-7742-D547-5E2E02CC9103}"/>
                  </a:ext>
                </a:extLst>
              </p:cNvPr>
              <p:cNvSpPr txBox="1"/>
              <p:nvPr/>
            </p:nvSpPr>
            <p:spPr>
              <a:xfrm>
                <a:off x="2988284" y="4793778"/>
                <a:ext cx="20118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59729-6209-7742-D547-5E2E02CC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84" y="4793778"/>
                <a:ext cx="20118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C098CB-3550-8C03-5FE4-581040E6F2DD}"/>
                  </a:ext>
                </a:extLst>
              </p:cNvPr>
              <p:cNvSpPr txBox="1"/>
              <p:nvPr/>
            </p:nvSpPr>
            <p:spPr>
              <a:xfrm>
                <a:off x="194406" y="4732558"/>
                <a:ext cx="2793878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Assuming tracer amount,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C098CB-3550-8C03-5FE4-581040E6F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6" y="4732558"/>
                <a:ext cx="2793878" cy="707886"/>
              </a:xfrm>
              <a:prstGeom prst="rect">
                <a:avLst/>
              </a:prstGeom>
              <a:blipFill>
                <a:blip r:embed="rId11"/>
                <a:stretch>
                  <a:fillRect l="-2174" t="-3390" r="-3478" b="-135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C28E4805-47A2-9101-C3A1-43A73B370161}"/>
              </a:ext>
            </a:extLst>
          </p:cNvPr>
          <p:cNvSpPr/>
          <p:nvPr/>
        </p:nvSpPr>
        <p:spPr>
          <a:xfrm>
            <a:off x="3326378" y="4663504"/>
            <a:ext cx="1412993" cy="6896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6ED3DB-BF47-C68A-D576-90354B9CA449}"/>
                  </a:ext>
                </a:extLst>
              </p:cNvPr>
              <p:cNvSpPr txBox="1"/>
              <p:nvPr/>
            </p:nvSpPr>
            <p:spPr>
              <a:xfrm>
                <a:off x="3360226" y="5485289"/>
                <a:ext cx="696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6ED3DB-BF47-C68A-D576-90354B9C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26" y="5485289"/>
                <a:ext cx="696153" cy="369332"/>
              </a:xfrm>
              <a:prstGeom prst="rect">
                <a:avLst/>
              </a:prstGeom>
              <a:blipFill>
                <a:blip r:embed="rId12"/>
                <a:stretch>
                  <a:fillRect l="-4386" r="-35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12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/>
              <p:nvPr/>
            </p:nvSpPr>
            <p:spPr>
              <a:xfrm>
                <a:off x="0" y="0"/>
                <a:ext cx="51677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u="sng"/>
                  <a:t>Interpretation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u="sng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u="sng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u="sng"/>
                  <a:t>, Binding Potential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2C24E8-9FAB-C486-DF36-35BA764D3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5167764" cy="400110"/>
              </a:xfrm>
              <a:prstGeom prst="rect">
                <a:avLst/>
              </a:prstGeom>
              <a:blipFill>
                <a:blip r:embed="rId2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F30412-5EA0-EFEA-5014-9D9EDECED4CC}"/>
              </a:ext>
            </a:extLst>
          </p:cNvPr>
          <p:cNvCxnSpPr>
            <a:cxnSpLocks/>
          </p:cNvCxnSpPr>
          <p:nvPr/>
        </p:nvCxnSpPr>
        <p:spPr>
          <a:xfrm>
            <a:off x="4777767" y="1393278"/>
            <a:ext cx="66257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C80868A-98D0-382C-B9BA-BED6EF8E92DB}"/>
              </a:ext>
            </a:extLst>
          </p:cNvPr>
          <p:cNvCxnSpPr>
            <a:cxnSpLocks/>
          </p:cNvCxnSpPr>
          <p:nvPr/>
        </p:nvCxnSpPr>
        <p:spPr>
          <a:xfrm flipH="1">
            <a:off x="4725729" y="1596217"/>
            <a:ext cx="6972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A0F1E8-6A8F-6771-8151-05A9840CF213}"/>
                  </a:ext>
                </a:extLst>
              </p:cNvPr>
              <p:cNvSpPr txBox="1"/>
              <p:nvPr/>
            </p:nvSpPr>
            <p:spPr>
              <a:xfrm>
                <a:off x="4914641" y="1079250"/>
                <a:ext cx="4003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4A0F1E8-6A8F-6771-8151-05A9840CF2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641" y="1079250"/>
                <a:ext cx="400366" cy="276999"/>
              </a:xfrm>
              <a:prstGeom prst="rect">
                <a:avLst/>
              </a:prstGeom>
              <a:blipFill>
                <a:blip r:embed="rId3"/>
                <a:stretch>
                  <a:fillRect l="-13636" r="-303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9B99D-0D8F-7021-A138-CD0179ACDAE6}"/>
                  </a:ext>
                </a:extLst>
              </p:cNvPr>
              <p:cNvSpPr txBox="1"/>
              <p:nvPr/>
            </p:nvSpPr>
            <p:spPr>
              <a:xfrm>
                <a:off x="4879782" y="1627494"/>
                <a:ext cx="494944" cy="299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C9B99D-0D8F-7021-A138-CD0179ACD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82" y="1627494"/>
                <a:ext cx="494944" cy="299249"/>
              </a:xfrm>
              <a:prstGeom prst="rect">
                <a:avLst/>
              </a:prstGeom>
              <a:blipFill>
                <a:blip r:embed="rId4"/>
                <a:stretch>
                  <a:fillRect l="-10976" r="-731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BE4B81-C399-999B-2771-D9B57D15EA07}"/>
                  </a:ext>
                </a:extLst>
              </p:cNvPr>
              <p:cNvSpPr txBox="1"/>
              <p:nvPr/>
            </p:nvSpPr>
            <p:spPr>
              <a:xfrm>
                <a:off x="3682090" y="1256350"/>
                <a:ext cx="98238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BE4B81-C399-999B-2771-D9B57D15EA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090" y="1256350"/>
                <a:ext cx="98238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497A69-9367-DEC2-D587-881FF696BCB6}"/>
                  </a:ext>
                </a:extLst>
              </p:cNvPr>
              <p:cNvSpPr txBox="1"/>
              <p:nvPr/>
            </p:nvSpPr>
            <p:spPr>
              <a:xfrm>
                <a:off x="5655653" y="1276755"/>
                <a:ext cx="3270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0497A69-9367-DEC2-D587-881FF696B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653" y="1276755"/>
                <a:ext cx="327013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FB43B737-B1BB-51AC-9DDF-71015E2C767D}"/>
              </a:ext>
            </a:extLst>
          </p:cNvPr>
          <p:cNvSpPr txBox="1"/>
          <p:nvPr/>
        </p:nvSpPr>
        <p:spPr>
          <a:xfrm>
            <a:off x="3234753" y="848417"/>
            <a:ext cx="1119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receptor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A937358-8B10-BAB7-EF66-1AAC74939E74}"/>
              </a:ext>
            </a:extLst>
          </p:cNvPr>
          <p:cNvSpPr txBox="1"/>
          <p:nvPr/>
        </p:nvSpPr>
        <p:spPr>
          <a:xfrm>
            <a:off x="4173282" y="681256"/>
            <a:ext cx="77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free</a:t>
            </a:r>
          </a:p>
          <a:p>
            <a:r>
              <a:rPr lang="en-US">
                <a:solidFill>
                  <a:srgbClr val="00B0F0"/>
                </a:solidFill>
              </a:rPr>
              <a:t>ligand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D701A9-2CC7-8A41-FAF4-FB4CE401F1E9}"/>
              </a:ext>
            </a:extLst>
          </p:cNvPr>
          <p:cNvSpPr txBox="1"/>
          <p:nvPr/>
        </p:nvSpPr>
        <p:spPr>
          <a:xfrm>
            <a:off x="5497762" y="887018"/>
            <a:ext cx="901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bound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15BC653-A91B-0F94-0E53-DD37312E04E5}"/>
              </a:ext>
            </a:extLst>
          </p:cNvPr>
          <p:cNvSpPr txBox="1"/>
          <p:nvPr/>
        </p:nvSpPr>
        <p:spPr>
          <a:xfrm>
            <a:off x="75052" y="1023572"/>
            <a:ext cx="3410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/>
              <a:t>In vitro </a:t>
            </a:r>
            <a:r>
              <a:rPr lang="en-US" sz="2400"/>
              <a:t>binding reaction: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1970DA-44AE-031F-3E3C-360AB1FC5833}"/>
              </a:ext>
            </a:extLst>
          </p:cNvPr>
          <p:cNvSpPr txBox="1"/>
          <p:nvPr/>
        </p:nvSpPr>
        <p:spPr>
          <a:xfrm>
            <a:off x="1069452" y="2260434"/>
            <a:ext cx="21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Reaction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13C9E-E1E3-E6AF-74C6-C04FEC7E90FD}"/>
                  </a:ext>
                </a:extLst>
              </p:cNvPr>
              <p:cNvSpPr txBox="1"/>
              <p:nvPr/>
            </p:nvSpPr>
            <p:spPr>
              <a:xfrm>
                <a:off x="3255542" y="2268257"/>
                <a:ext cx="1015791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𝑜𝑓𝑓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2C13C9E-E1E3-E6AF-74C6-C04FEC7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542" y="2268257"/>
                <a:ext cx="1015791" cy="4653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CB0D4F-E61F-7D8F-B035-14C4C8261498}"/>
              </a:ext>
            </a:extLst>
          </p:cNvPr>
          <p:cNvCxnSpPr>
            <a:cxnSpLocks/>
          </p:cNvCxnSpPr>
          <p:nvPr/>
        </p:nvCxnSpPr>
        <p:spPr>
          <a:xfrm flipH="1">
            <a:off x="250723" y="2498014"/>
            <a:ext cx="69725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7497EDAD-5081-15A4-F384-4577F9BC17D2}"/>
              </a:ext>
            </a:extLst>
          </p:cNvPr>
          <p:cNvSpPr/>
          <p:nvPr/>
        </p:nvSpPr>
        <p:spPr>
          <a:xfrm>
            <a:off x="3063546" y="2202116"/>
            <a:ext cx="982385" cy="63017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6A8C68-833F-27E6-8E41-288F6C6A1057}"/>
                  </a:ext>
                </a:extLst>
              </p:cNvPr>
              <p:cNvSpPr txBox="1"/>
              <p:nvPr/>
            </p:nvSpPr>
            <p:spPr>
              <a:xfrm>
                <a:off x="3234753" y="2942492"/>
                <a:ext cx="696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D6A8C68-833F-27E6-8E41-288F6C6A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753" y="2942492"/>
                <a:ext cx="696153" cy="369332"/>
              </a:xfrm>
              <a:prstGeom prst="rect">
                <a:avLst/>
              </a:prstGeom>
              <a:blipFill>
                <a:blip r:embed="rId8"/>
                <a:stretch>
                  <a:fillRect l="-4386" r="-35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80372C1-52AF-C92D-C9FF-512B22941D69}"/>
              </a:ext>
            </a:extLst>
          </p:cNvPr>
          <p:cNvCxnSpPr>
            <a:cxnSpLocks/>
          </p:cNvCxnSpPr>
          <p:nvPr/>
        </p:nvCxnSpPr>
        <p:spPr>
          <a:xfrm>
            <a:off x="241872" y="4430180"/>
            <a:ext cx="8275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3DC03D2-8173-4E63-1003-E85B8B4BEC3A}"/>
              </a:ext>
            </a:extLst>
          </p:cNvPr>
          <p:cNvSpPr txBox="1"/>
          <p:nvPr/>
        </p:nvSpPr>
        <p:spPr>
          <a:xfrm>
            <a:off x="1069452" y="4143741"/>
            <a:ext cx="2184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Reaction rate: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0D5888-FC1C-9D96-0972-1C37EF69C936}"/>
                  </a:ext>
                </a:extLst>
              </p:cNvPr>
              <p:cNvSpPr txBox="1"/>
              <p:nvPr/>
            </p:nvSpPr>
            <p:spPr>
              <a:xfrm>
                <a:off x="3326378" y="4132780"/>
                <a:ext cx="264656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70D5888-FC1C-9D96-0972-1C37EF69C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6378" y="4132780"/>
                <a:ext cx="264656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4D57E1EF-382D-988C-313E-9A504EB8DF6D}"/>
              </a:ext>
            </a:extLst>
          </p:cNvPr>
          <p:cNvSpPr txBox="1"/>
          <p:nvPr/>
        </p:nvSpPr>
        <p:spPr>
          <a:xfrm>
            <a:off x="3713929" y="343753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50"/>
                </a:solidFill>
              </a:rPr>
              <a:t>Maximum receptor concentration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59729-6209-7742-D547-5E2E02CC9103}"/>
                  </a:ext>
                </a:extLst>
              </p:cNvPr>
              <p:cNvSpPr txBox="1"/>
              <p:nvPr/>
            </p:nvSpPr>
            <p:spPr>
              <a:xfrm>
                <a:off x="2988284" y="4793778"/>
                <a:ext cx="20118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𝑜𝑛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A59729-6209-7742-D547-5E2E02CC9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284" y="4793778"/>
                <a:ext cx="201189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Oval 47">
            <a:extLst>
              <a:ext uri="{FF2B5EF4-FFF2-40B4-BE49-F238E27FC236}">
                <a16:creationId xmlns:a16="http://schemas.microsoft.com/office/drawing/2014/main" id="{C28E4805-47A2-9101-C3A1-43A73B370161}"/>
              </a:ext>
            </a:extLst>
          </p:cNvPr>
          <p:cNvSpPr/>
          <p:nvPr/>
        </p:nvSpPr>
        <p:spPr>
          <a:xfrm>
            <a:off x="3326378" y="4663504"/>
            <a:ext cx="1412993" cy="68960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6ED3DB-BF47-C68A-D576-90354B9CA449}"/>
                  </a:ext>
                </a:extLst>
              </p:cNvPr>
              <p:cNvSpPr txBox="1"/>
              <p:nvPr/>
            </p:nvSpPr>
            <p:spPr>
              <a:xfrm>
                <a:off x="3360226" y="5485289"/>
                <a:ext cx="696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916ED3DB-BF47-C68A-D576-90354B9CA4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226" y="5485289"/>
                <a:ext cx="696153" cy="369332"/>
              </a:xfrm>
              <a:prstGeom prst="rect">
                <a:avLst/>
              </a:prstGeom>
              <a:blipFill>
                <a:blip r:embed="rId11"/>
                <a:stretch>
                  <a:fillRect l="-4386" r="-3509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C8EC00-18F2-4070-26E6-8257ED819AC1}"/>
                  </a:ext>
                </a:extLst>
              </p:cNvPr>
              <p:cNvSpPr txBox="1"/>
              <p:nvPr/>
            </p:nvSpPr>
            <p:spPr>
              <a:xfrm>
                <a:off x="7840938" y="1271112"/>
                <a:ext cx="1679335" cy="844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C8EC00-18F2-4070-26E6-8257ED819A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938" y="1271112"/>
                <a:ext cx="1679335" cy="84420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E306CC5-2728-22F2-77F2-76B0CC804F15}"/>
              </a:ext>
            </a:extLst>
          </p:cNvPr>
          <p:cNvSpPr txBox="1"/>
          <p:nvPr/>
        </p:nvSpPr>
        <p:spPr>
          <a:xfrm>
            <a:off x="9520273" y="1412061"/>
            <a:ext cx="2477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C000"/>
                </a:solidFill>
              </a:rPr>
              <a:t>Equilibrium disassociation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8F72D-2895-C6B1-C5D4-1988495A08EB}"/>
                  </a:ext>
                </a:extLst>
              </p:cNvPr>
              <p:cNvSpPr txBox="1"/>
              <p:nvPr/>
            </p:nvSpPr>
            <p:spPr>
              <a:xfrm>
                <a:off x="8378495" y="2193233"/>
                <a:ext cx="1788182" cy="754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8F72D-2895-C6B1-C5D4-1988495A0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95" y="2193233"/>
                <a:ext cx="1788182" cy="75430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B3ACF33-6FCC-2E6A-E2AD-0233115979DF}"/>
              </a:ext>
            </a:extLst>
          </p:cNvPr>
          <p:cNvSpPr txBox="1"/>
          <p:nvPr/>
        </p:nvSpPr>
        <p:spPr>
          <a:xfrm>
            <a:off x="8501876" y="2981640"/>
            <a:ext cx="11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Receptor density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079DF4-AF69-372D-887D-538690AA2188}"/>
              </a:ext>
            </a:extLst>
          </p:cNvPr>
          <p:cNvSpPr txBox="1"/>
          <p:nvPr/>
        </p:nvSpPr>
        <p:spPr>
          <a:xfrm>
            <a:off x="9667549" y="2986993"/>
            <a:ext cx="11617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Ligand affinity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106F4-9834-D94C-E578-6B740B542B52}"/>
                  </a:ext>
                </a:extLst>
              </p:cNvPr>
              <p:cNvSpPr txBox="1"/>
              <p:nvPr/>
            </p:nvSpPr>
            <p:spPr>
              <a:xfrm>
                <a:off x="8378495" y="3672775"/>
                <a:ext cx="2626681" cy="7979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⋅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𝑜𝑓𝑓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D106F4-9834-D94C-E578-6B740B542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495" y="3672775"/>
                <a:ext cx="2626681" cy="7979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36E472-D358-23D1-7DBF-65A8F899ED9D}"/>
                  </a:ext>
                </a:extLst>
              </p:cNvPr>
              <p:cNvSpPr txBox="1"/>
              <p:nvPr/>
            </p:nvSpPr>
            <p:spPr>
              <a:xfrm>
                <a:off x="194406" y="4732558"/>
                <a:ext cx="2793878" cy="70788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Assuming tracer amount,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D36E472-D358-23D1-7DBF-65A8F899E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406" y="4732558"/>
                <a:ext cx="2793878" cy="707886"/>
              </a:xfrm>
              <a:prstGeom prst="rect">
                <a:avLst/>
              </a:prstGeom>
              <a:blipFill>
                <a:blip r:embed="rId15"/>
                <a:stretch>
                  <a:fillRect l="-2174" t="-3390" r="-3478" b="-1355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21C0EC-E57F-CF8F-F595-B5349741761D}"/>
                  </a:ext>
                </a:extLst>
              </p:cNvPr>
              <p:cNvSpPr txBox="1"/>
              <p:nvPr/>
            </p:nvSpPr>
            <p:spPr>
              <a:xfrm>
                <a:off x="8389313" y="4585948"/>
                <a:ext cx="763478" cy="7616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21C0EC-E57F-CF8F-F595-B53497417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313" y="4585948"/>
                <a:ext cx="763478" cy="76168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4DE78A-18AA-D33C-5028-075910103E14}"/>
                  </a:ext>
                </a:extLst>
              </p:cNvPr>
              <p:cNvSpPr txBox="1"/>
              <p:nvPr/>
            </p:nvSpPr>
            <p:spPr>
              <a:xfrm>
                <a:off x="8403740" y="5677099"/>
                <a:ext cx="6612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4DE78A-18AA-D33C-5028-075910103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740" y="5677099"/>
                <a:ext cx="661207" cy="68903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B83B8B-0ABA-0402-AB41-8A854803E99D}"/>
              </a:ext>
            </a:extLst>
          </p:cNvPr>
          <p:cNvSpPr txBox="1"/>
          <p:nvPr/>
        </p:nvSpPr>
        <p:spPr>
          <a:xfrm>
            <a:off x="9231455" y="5885078"/>
            <a:ext cx="177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FFC000"/>
                </a:solidFill>
              </a:rPr>
              <a:t>At equilibrium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1C0D7F-EBB2-800A-7820-C886C6E912E0}"/>
              </a:ext>
            </a:extLst>
          </p:cNvPr>
          <p:cNvSpPr txBox="1"/>
          <p:nvPr/>
        </p:nvSpPr>
        <p:spPr>
          <a:xfrm>
            <a:off x="7640366" y="561742"/>
            <a:ext cx="2884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Binding Potential</a:t>
            </a:r>
          </a:p>
        </p:txBody>
      </p:sp>
    </p:spTree>
    <p:extLst>
      <p:ext uri="{BB962C8B-B14F-4D97-AF65-F5344CB8AC3E}">
        <p14:creationId xmlns:p14="http://schemas.microsoft.com/office/powerpoint/2010/main" val="2785100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358959" y="2135321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59" y="2135321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14029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4340880" y="1257300"/>
            <a:ext cx="1827366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3975649" y="2120858"/>
            <a:ext cx="84225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3906740" y="2587932"/>
            <a:ext cx="8682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4998353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2571A0-4AEA-3DDB-FA57-440DBF3B71FC}"/>
              </a:ext>
            </a:extLst>
          </p:cNvPr>
          <p:cNvSpPr txBox="1"/>
          <p:nvPr/>
        </p:nvSpPr>
        <p:spPr>
          <a:xfrm>
            <a:off x="240803" y="1653656"/>
            <a:ext cx="9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Plasma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5123CD-5784-ED22-E284-B68367FE40A5}"/>
              </a:ext>
            </a:extLst>
          </p:cNvPr>
          <p:cNvSpPr txBox="1"/>
          <p:nvPr/>
        </p:nvSpPr>
        <p:spPr>
          <a:xfrm>
            <a:off x="2130570" y="1213177"/>
            <a:ext cx="2381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Non-displaceable</a:t>
            </a:r>
          </a:p>
          <a:p>
            <a:r>
              <a:rPr lang="en-US" sz="2000" dirty="0"/>
              <a:t>= Free + nonspecific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1" y="766119"/>
            <a:ext cx="949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Tissue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B1F206-0B98-026F-0F85-A42C8EC15459}"/>
              </a:ext>
            </a:extLst>
          </p:cNvPr>
          <p:cNvSpPr txBox="1"/>
          <p:nvPr/>
        </p:nvSpPr>
        <p:spPr>
          <a:xfrm>
            <a:off x="4396779" y="1257248"/>
            <a:ext cx="1827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Specific Bound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114300" y="8001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2TCM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5975713" y="1026506"/>
                <a:ext cx="5153992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13" y="1026506"/>
                <a:ext cx="5153992" cy="676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975713" y="1734007"/>
                <a:ext cx="3804254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13" y="1734007"/>
                <a:ext cx="3804254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792833" y="2672721"/>
                <a:ext cx="380425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2833" y="2672721"/>
                <a:ext cx="380425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138066" y="766119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8066" y="766119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F475C0-FB64-F267-7C80-7737E29F9903}"/>
                  </a:ext>
                </a:extLst>
              </p:cNvPr>
              <p:cNvSpPr txBox="1"/>
              <p:nvPr/>
            </p:nvSpPr>
            <p:spPr>
              <a:xfrm>
                <a:off x="6922757" y="4262586"/>
                <a:ext cx="4011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4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8EF475C0-FB64-F267-7C80-7737E29F9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757" y="4262586"/>
                <a:ext cx="4011391" cy="369332"/>
              </a:xfrm>
              <a:prstGeom prst="rect">
                <a:avLst/>
              </a:prstGeom>
              <a:blipFill>
                <a:blip r:embed="rId13"/>
                <a:stretch>
                  <a:fillRect l="-106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C52D3-773E-6773-AF3E-7DBA8FDB438B}"/>
                  </a:ext>
                </a:extLst>
              </p:cNvPr>
              <p:cNvSpPr txBox="1"/>
              <p:nvPr/>
            </p:nvSpPr>
            <p:spPr>
              <a:xfrm>
                <a:off x="1882241" y="4090975"/>
                <a:ext cx="21330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/>
                  <a:t> are large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27C52D3-773E-6773-AF3E-7DBA8FDB4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241" y="4090975"/>
                <a:ext cx="2133061" cy="369332"/>
              </a:xfrm>
              <a:prstGeom prst="rect">
                <a:avLst/>
              </a:prstGeom>
              <a:blipFill>
                <a:blip r:embed="rId1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149036D-3AD7-7076-54E4-22507E170BB7}"/>
              </a:ext>
            </a:extLst>
          </p:cNvPr>
          <p:cNvSpPr txBox="1"/>
          <p:nvPr/>
        </p:nvSpPr>
        <p:spPr>
          <a:xfrm>
            <a:off x="449438" y="4077920"/>
            <a:ext cx="1399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Assumption: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5F71B392-611B-408A-06B2-695F95B139E9}"/>
              </a:ext>
            </a:extLst>
          </p:cNvPr>
          <p:cNvSpPr/>
          <p:nvPr/>
        </p:nvSpPr>
        <p:spPr>
          <a:xfrm>
            <a:off x="622195" y="4828812"/>
            <a:ext cx="404602" cy="212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351087-5038-034A-4E8B-3EA69316FEBD}"/>
              </a:ext>
            </a:extLst>
          </p:cNvPr>
          <p:cNvSpPr txBox="1"/>
          <p:nvPr/>
        </p:nvSpPr>
        <p:spPr>
          <a:xfrm>
            <a:off x="1185159" y="4621935"/>
            <a:ext cx="4011391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Non-specific compartment is in </a:t>
            </a:r>
            <a:r>
              <a:rPr lang="en-US">
                <a:solidFill>
                  <a:srgbClr val="00B050"/>
                </a:solidFill>
              </a:rPr>
              <a:t>rapid equilibrium</a:t>
            </a:r>
            <a:r>
              <a:rPr lang="en-US"/>
              <a:t> with the free compartment</a:t>
            </a:r>
          </a:p>
        </p:txBody>
      </p:sp>
    </p:spTree>
    <p:extLst>
      <p:ext uri="{BB962C8B-B14F-4D97-AF65-F5344CB8AC3E}">
        <p14:creationId xmlns:p14="http://schemas.microsoft.com/office/powerpoint/2010/main" val="3095843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4340880" y="1257300"/>
            <a:ext cx="128981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3975649" y="2120858"/>
            <a:ext cx="84225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3906740" y="2587932"/>
            <a:ext cx="8682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4571751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49239" y="9144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6071195" y="742174"/>
                <a:ext cx="4133239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95" y="742174"/>
                <a:ext cx="4133239" cy="676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942305" y="1427236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05" y="1427236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759425" y="2365950"/>
                <a:ext cx="30508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25" y="2365950"/>
                <a:ext cx="305081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4571752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408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21277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15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5867570" y="2917677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0" y="2917677"/>
                <a:ext cx="3050818" cy="6766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22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4340880" y="1257300"/>
            <a:ext cx="128981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3975649" y="2120858"/>
            <a:ext cx="84225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3906740" y="2587932"/>
            <a:ext cx="8682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4571751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49239" y="9144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6071195" y="742174"/>
                <a:ext cx="4133239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1195" y="742174"/>
                <a:ext cx="4133239" cy="676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942305" y="1427236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305" y="1427236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759425" y="2365950"/>
                <a:ext cx="30508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425" y="2365950"/>
                <a:ext cx="305081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4571752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408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21277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15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5867570" y="2917677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570" y="2917677"/>
                <a:ext cx="3050818" cy="6766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0F0653-6232-F9BE-A351-B51032B6F35D}"/>
                  </a:ext>
                </a:extLst>
              </p:cNvPr>
              <p:cNvSpPr txBox="1"/>
              <p:nvPr/>
            </p:nvSpPr>
            <p:spPr>
              <a:xfrm>
                <a:off x="5630690" y="3850842"/>
                <a:ext cx="4133239" cy="770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0F0653-6232-F9BE-A351-B51032B6F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90" y="3850842"/>
                <a:ext cx="4133239" cy="7704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1C26B-95E5-2BF7-9A70-5EA3D88DE090}"/>
                  </a:ext>
                </a:extLst>
              </p:cNvPr>
              <p:cNvSpPr txBox="1"/>
              <p:nvPr/>
            </p:nvSpPr>
            <p:spPr>
              <a:xfrm>
                <a:off x="5713821" y="4772926"/>
                <a:ext cx="4133239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1C26B-95E5-2BF7-9A70-5EA3D88D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821" y="4772926"/>
                <a:ext cx="4133239" cy="6774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92289A-655C-EF4A-ABAB-3EB3053D75BD}"/>
                  </a:ext>
                </a:extLst>
              </p:cNvPr>
              <p:cNvSpPr txBox="1"/>
              <p:nvPr/>
            </p:nvSpPr>
            <p:spPr>
              <a:xfrm>
                <a:off x="9448946" y="4841256"/>
                <a:ext cx="2170161" cy="62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Assume: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92289A-655C-EF4A-ABAB-3EB3053D7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946" y="4841256"/>
                <a:ext cx="2170161" cy="628249"/>
              </a:xfrm>
              <a:prstGeom prst="rect">
                <a:avLst/>
              </a:prstGeom>
              <a:blipFill>
                <a:blip r:embed="rId19"/>
                <a:stretch>
                  <a:fillRect l="-251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57DE9-F8A2-A710-7BAA-1936862366BD}"/>
                  </a:ext>
                </a:extLst>
              </p:cNvPr>
              <p:cNvSpPr txBox="1"/>
              <p:nvPr/>
            </p:nvSpPr>
            <p:spPr>
              <a:xfrm>
                <a:off x="9295365" y="5634852"/>
                <a:ext cx="247732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57DE9-F8A2-A710-7BAA-19368623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5365" y="5634852"/>
                <a:ext cx="2477322" cy="391902"/>
              </a:xfrm>
              <a:prstGeom prst="rect">
                <a:avLst/>
              </a:prstGeom>
              <a:blipFill>
                <a:blip r:embed="rId20"/>
                <a:stretch>
                  <a:fillRect l="-2217" t="-6154" b="-1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DF240BBC-0B65-DEC1-D1D1-23AF36932437}"/>
              </a:ext>
            </a:extLst>
          </p:cNvPr>
          <p:cNvSpPr/>
          <p:nvPr/>
        </p:nvSpPr>
        <p:spPr>
          <a:xfrm>
            <a:off x="5974368" y="2863761"/>
            <a:ext cx="3245369" cy="2605743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E859EA-2978-43EF-0BFE-4E8DB6A78489}"/>
                  </a:ext>
                </a:extLst>
              </p:cNvPr>
              <p:cNvSpPr txBox="1"/>
              <p:nvPr/>
            </p:nvSpPr>
            <p:spPr>
              <a:xfrm>
                <a:off x="9978366" y="6115826"/>
                <a:ext cx="1442484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E859EA-2978-43EF-0BFE-4E8DB6A78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366" y="6115826"/>
                <a:ext cx="1442484" cy="492507"/>
              </a:xfrm>
              <a:prstGeom prst="rect">
                <a:avLst/>
              </a:prstGeom>
              <a:blipFill>
                <a:blip r:embed="rId21"/>
                <a:stretch>
                  <a:fillRect l="-3814"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>
            <a:extLst>
              <a:ext uri="{FF2B5EF4-FFF2-40B4-BE49-F238E27FC236}">
                <a16:creationId xmlns:a16="http://schemas.microsoft.com/office/drawing/2014/main" id="{B7C0D55F-3BFE-DD33-4C73-8165195894A6}"/>
              </a:ext>
            </a:extLst>
          </p:cNvPr>
          <p:cNvSpPr/>
          <p:nvPr/>
        </p:nvSpPr>
        <p:spPr>
          <a:xfrm>
            <a:off x="5980629" y="4123037"/>
            <a:ext cx="230741" cy="226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9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B746FB4-5860-0F6B-5050-BBA33FE083AA}"/>
              </a:ext>
            </a:extLst>
          </p:cNvPr>
          <p:cNvSpPr/>
          <p:nvPr/>
        </p:nvSpPr>
        <p:spPr>
          <a:xfrm>
            <a:off x="2122194" y="1257300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/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D13AD6-0AE9-F541-64DD-BE381E01E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4" y="3431115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/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𝑁𝐷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D75B20-1434-43CF-13F0-83D3BC6BB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5726" y="2148605"/>
                <a:ext cx="86827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598AD4-0069-22F8-B43C-6B5E6E98F425}"/>
              </a:ext>
            </a:extLst>
          </p:cNvPr>
          <p:cNvCxnSpPr>
            <a:cxnSpLocks/>
          </p:cNvCxnSpPr>
          <p:nvPr/>
        </p:nvCxnSpPr>
        <p:spPr>
          <a:xfrm>
            <a:off x="1441218" y="2157920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E1677B3-56E9-DD6E-D5D0-DA1F64ABA7DE}"/>
              </a:ext>
            </a:extLst>
          </p:cNvPr>
          <p:cNvCxnSpPr>
            <a:cxnSpLocks/>
          </p:cNvCxnSpPr>
          <p:nvPr/>
        </p:nvCxnSpPr>
        <p:spPr>
          <a:xfrm flipH="1">
            <a:off x="1372402" y="2619585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/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00216C0-61A1-CCCA-B4CB-71DEC551C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9932" y="1834518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18367" r="-816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/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37D4A7-1BB4-C0DB-A782-934185EE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15" y="2674517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9EADFB-88D8-7A50-963D-DF54F7B573F0}"/>
              </a:ext>
            </a:extLst>
          </p:cNvPr>
          <p:cNvSpPr/>
          <p:nvPr/>
        </p:nvSpPr>
        <p:spPr>
          <a:xfrm>
            <a:off x="142731" y="1653657"/>
            <a:ext cx="1399113" cy="443822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BEBB3D-88EB-04AB-C891-101CF775456C}"/>
              </a:ext>
            </a:extLst>
          </p:cNvPr>
          <p:cNvSpPr/>
          <p:nvPr/>
        </p:nvSpPr>
        <p:spPr>
          <a:xfrm>
            <a:off x="4340880" y="1257300"/>
            <a:ext cx="1289810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/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4B1646-C326-42A4-EB79-8F436966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11" y="2159400"/>
                <a:ext cx="868279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DE32FF-A6E3-70E9-047F-1A978DB84204}"/>
              </a:ext>
            </a:extLst>
          </p:cNvPr>
          <p:cNvCxnSpPr>
            <a:cxnSpLocks/>
          </p:cNvCxnSpPr>
          <p:nvPr/>
        </p:nvCxnSpPr>
        <p:spPr>
          <a:xfrm>
            <a:off x="3975649" y="2120858"/>
            <a:ext cx="842259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C57E3DD-A2EC-3034-63A4-18FBF5F8A617}"/>
              </a:ext>
            </a:extLst>
          </p:cNvPr>
          <p:cNvCxnSpPr>
            <a:cxnSpLocks/>
          </p:cNvCxnSpPr>
          <p:nvPr/>
        </p:nvCxnSpPr>
        <p:spPr>
          <a:xfrm flipH="1">
            <a:off x="3906740" y="2587932"/>
            <a:ext cx="86827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/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6E8C35F-397B-CCE6-BDBD-4B2406E5D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790" y="1778365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6250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/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4070DD4-7869-10D8-1CDA-3841C168E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909" y="2674517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21277" r="-6383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1CBF421-2A13-4809-3CA3-579645F0FFA2}"/>
              </a:ext>
            </a:extLst>
          </p:cNvPr>
          <p:cNvSpPr/>
          <p:nvPr/>
        </p:nvSpPr>
        <p:spPr>
          <a:xfrm>
            <a:off x="1288147" y="742174"/>
            <a:ext cx="4571751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A73932E-DFED-C60C-73A7-D6D46F1013E4}"/>
              </a:ext>
            </a:extLst>
          </p:cNvPr>
          <p:cNvSpPr txBox="1"/>
          <p:nvPr/>
        </p:nvSpPr>
        <p:spPr>
          <a:xfrm>
            <a:off x="1364470" y="766119"/>
            <a:ext cx="16586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Target Tissue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38DA30-8D30-2AD0-BD40-E2A9915D799F}"/>
              </a:ext>
            </a:extLst>
          </p:cNvPr>
          <p:cNvSpPr txBox="1"/>
          <p:nvPr/>
        </p:nvSpPr>
        <p:spPr>
          <a:xfrm>
            <a:off x="-149239" y="91440"/>
            <a:ext cx="1173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RTM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/>
              <p:nvPr/>
            </p:nvSpPr>
            <p:spPr>
              <a:xfrm>
                <a:off x="6059046" y="172710"/>
                <a:ext cx="4133239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97DE33-6380-359F-DFFC-E29AC9467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46" y="172710"/>
                <a:ext cx="4133239" cy="6766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/>
              <p:nvPr/>
            </p:nvSpPr>
            <p:spPr>
              <a:xfrm>
                <a:off x="5930156" y="857772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03DC92A-2714-B113-3C29-98926FDDA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156" y="857772"/>
                <a:ext cx="3050818" cy="67666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/>
              <p:nvPr/>
            </p:nvSpPr>
            <p:spPr>
              <a:xfrm>
                <a:off x="5747276" y="1796486"/>
                <a:ext cx="30508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𝑁𝐷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ED2D8DE-0ADA-50B3-7368-520676BBC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7276" y="1796486"/>
                <a:ext cx="3050818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/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EB61D7B-A275-4029-61FB-C5720DBF1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9" y="773155"/>
                <a:ext cx="868279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829F077D-7239-1CA8-76A5-E542F1AAFBD8}"/>
              </a:ext>
            </a:extLst>
          </p:cNvPr>
          <p:cNvSpPr/>
          <p:nvPr/>
        </p:nvSpPr>
        <p:spPr>
          <a:xfrm>
            <a:off x="1288147" y="3838764"/>
            <a:ext cx="4571752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521415-7019-C362-988E-77291AAB33D6}"/>
              </a:ext>
            </a:extLst>
          </p:cNvPr>
          <p:cNvSpPr txBox="1"/>
          <p:nvPr/>
        </p:nvSpPr>
        <p:spPr>
          <a:xfrm>
            <a:off x="1364470" y="6297699"/>
            <a:ext cx="215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Reference Tissue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D48F15C-89C4-8FB0-247D-F6440B5B5FA6}"/>
              </a:ext>
            </a:extLst>
          </p:cNvPr>
          <p:cNvSpPr/>
          <p:nvPr/>
        </p:nvSpPr>
        <p:spPr>
          <a:xfrm>
            <a:off x="2122194" y="4069857"/>
            <a:ext cx="2218685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64300A1-48A3-D9B0-80D3-9707E33D6947}"/>
              </a:ext>
            </a:extLst>
          </p:cNvPr>
          <p:cNvCxnSpPr>
            <a:cxnSpLocks/>
          </p:cNvCxnSpPr>
          <p:nvPr/>
        </p:nvCxnSpPr>
        <p:spPr>
          <a:xfrm>
            <a:off x="1433286" y="4841256"/>
            <a:ext cx="104013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FF419C-5136-F304-25BD-98EAEA58D7FD}"/>
              </a:ext>
            </a:extLst>
          </p:cNvPr>
          <p:cNvCxnSpPr>
            <a:cxnSpLocks/>
          </p:cNvCxnSpPr>
          <p:nvPr/>
        </p:nvCxnSpPr>
        <p:spPr>
          <a:xfrm flipH="1">
            <a:off x="1364470" y="5302921"/>
            <a:ext cx="1108946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/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3AFFB45-F352-A51C-4494-6FB5995D5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0" y="4517854"/>
                <a:ext cx="298350" cy="276999"/>
              </a:xfrm>
              <a:prstGeom prst="rect">
                <a:avLst/>
              </a:prstGeom>
              <a:blipFill>
                <a:blip r:embed="rId13"/>
                <a:stretch>
                  <a:fillRect l="-20408" r="-612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/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A86CC4E-B3F1-4AF4-5065-8F372BA4B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183" y="5357853"/>
                <a:ext cx="286873" cy="276999"/>
              </a:xfrm>
              <a:prstGeom prst="rect">
                <a:avLst/>
              </a:prstGeom>
              <a:blipFill>
                <a:blip r:embed="rId14"/>
                <a:stretch>
                  <a:fillRect l="-21277" r="-851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/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91F6982-BE7C-9CBE-60D7-18F21D18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78" y="4821134"/>
                <a:ext cx="868279" cy="461665"/>
              </a:xfrm>
              <a:prstGeom prst="rect">
                <a:avLst/>
              </a:prstGeom>
              <a:blipFill>
                <a:blip r:embed="rId15"/>
                <a:stretch>
                  <a:fillRect l="-70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/>
              <p:nvPr/>
            </p:nvSpPr>
            <p:spPr>
              <a:xfrm>
                <a:off x="5855421" y="2348213"/>
                <a:ext cx="3050818" cy="676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D65417A-B00C-24E1-C886-D832E4A10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421" y="2348213"/>
                <a:ext cx="3050818" cy="67666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0F0653-6232-F9BE-A351-B51032B6F35D}"/>
                  </a:ext>
                </a:extLst>
              </p:cNvPr>
              <p:cNvSpPr txBox="1"/>
              <p:nvPr/>
            </p:nvSpPr>
            <p:spPr>
              <a:xfrm>
                <a:off x="5772290" y="3231867"/>
                <a:ext cx="4133239" cy="770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num>
                        <m:den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0F0653-6232-F9BE-A351-B51032B6F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290" y="3231867"/>
                <a:ext cx="4133239" cy="77046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1C26B-95E5-2BF7-9A70-5EA3D88DE090}"/>
                  </a:ext>
                </a:extLst>
              </p:cNvPr>
              <p:cNvSpPr txBox="1"/>
              <p:nvPr/>
            </p:nvSpPr>
            <p:spPr>
              <a:xfrm>
                <a:off x="5855421" y="4153951"/>
                <a:ext cx="4133239" cy="6774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𝑅𝑒𝑓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𝑅𝑒𝑓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671C26B-95E5-2BF7-9A70-5EA3D88DE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5421" y="4153951"/>
                <a:ext cx="4133239" cy="67743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92289A-655C-EF4A-ABAB-3EB3053D75BD}"/>
                  </a:ext>
                </a:extLst>
              </p:cNvPr>
              <p:cNvSpPr txBox="1"/>
              <p:nvPr/>
            </p:nvSpPr>
            <p:spPr>
              <a:xfrm>
                <a:off x="9630291" y="4220943"/>
                <a:ext cx="2170161" cy="62824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/>
                  <a:t>Assume: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den>
                    </m:f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92289A-655C-EF4A-ABAB-3EB3053D7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291" y="4220943"/>
                <a:ext cx="2170161" cy="628249"/>
              </a:xfrm>
              <a:prstGeom prst="rect">
                <a:avLst/>
              </a:prstGeom>
              <a:blipFill>
                <a:blip r:embed="rId19"/>
                <a:stretch>
                  <a:fillRect l="-279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57DE9-F8A2-A710-7BAA-1936862366BD}"/>
                  </a:ext>
                </a:extLst>
              </p:cNvPr>
              <p:cNvSpPr txBox="1"/>
              <p:nvPr/>
            </p:nvSpPr>
            <p:spPr>
              <a:xfrm>
                <a:off x="9571947" y="5027323"/>
                <a:ext cx="247732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𝑡𝑎𝑟𝑔𝑒𝑡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7957DE9-F8A2-A710-7BAA-193686236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1947" y="5027323"/>
                <a:ext cx="2477322" cy="391902"/>
              </a:xfrm>
              <a:prstGeom prst="rect">
                <a:avLst/>
              </a:prstGeom>
              <a:blipFill>
                <a:blip r:embed="rId20"/>
                <a:stretch>
                  <a:fillRect l="-1966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C38CE0-1917-E675-02EB-49300FB4D25A}"/>
                  </a:ext>
                </a:extLst>
              </p:cNvPr>
              <p:cNvSpPr txBox="1"/>
              <p:nvPr/>
            </p:nvSpPr>
            <p:spPr>
              <a:xfrm>
                <a:off x="10244179" y="5453515"/>
                <a:ext cx="1442484" cy="49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i.e.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𝑁𝐷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𝑅𝑒𝑓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den>
                    </m:f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6C38CE0-1917-E675-02EB-49300FB4D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179" y="5453515"/>
                <a:ext cx="1442484" cy="492507"/>
              </a:xfrm>
              <a:prstGeom prst="rect">
                <a:avLst/>
              </a:prstGeom>
              <a:blipFill>
                <a:blip r:embed="rId21"/>
                <a:stretch>
                  <a:fillRect l="-3376" b="-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6B2A361-9438-2C74-CE9B-D1A58DF87188}"/>
              </a:ext>
            </a:extLst>
          </p:cNvPr>
          <p:cNvSpPr/>
          <p:nvPr/>
        </p:nvSpPr>
        <p:spPr>
          <a:xfrm>
            <a:off x="6052221" y="2348213"/>
            <a:ext cx="3360537" cy="250097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2E8CF-6118-8BE3-F351-46A72A39623D}"/>
                  </a:ext>
                </a:extLst>
              </p:cNvPr>
              <p:cNvSpPr txBox="1"/>
              <p:nvPr/>
            </p:nvSpPr>
            <p:spPr>
              <a:xfrm>
                <a:off x="6096000" y="5630216"/>
                <a:ext cx="336053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4 parameters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/>
                  <a:t>No need to measure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/>
                  <a:t>. No arterial cannulation. 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AD2E8CF-6118-8BE3-F351-46A72A39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630216"/>
                <a:ext cx="3360537" cy="923330"/>
              </a:xfrm>
              <a:prstGeom prst="rect">
                <a:avLst/>
              </a:prstGeom>
              <a:blipFill>
                <a:blip r:embed="rId22"/>
                <a:stretch>
                  <a:fillRect l="-1089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A01F46-9150-3608-3292-BBC0830067DD}"/>
                  </a:ext>
                </a:extLst>
              </p:cNvPr>
              <p:cNvSpPr txBox="1"/>
              <p:nvPr/>
            </p:nvSpPr>
            <p:spPr>
              <a:xfrm>
                <a:off x="7380830" y="5330436"/>
                <a:ext cx="195231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𝐵𝑃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A01F46-9150-3608-3292-BBC083006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830" y="5330436"/>
                <a:ext cx="1952313" cy="369332"/>
              </a:xfrm>
              <a:prstGeom prst="rect">
                <a:avLst/>
              </a:prstGeom>
              <a:blipFill>
                <a:blip r:embed="rId23"/>
                <a:stretch>
                  <a:fillRect l="-281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Arrow 14">
            <a:extLst>
              <a:ext uri="{FF2B5EF4-FFF2-40B4-BE49-F238E27FC236}">
                <a16:creationId xmlns:a16="http://schemas.microsoft.com/office/drawing/2014/main" id="{C011F02F-48F3-E650-1BAC-589E75C5446B}"/>
              </a:ext>
            </a:extLst>
          </p:cNvPr>
          <p:cNvSpPr/>
          <p:nvPr/>
        </p:nvSpPr>
        <p:spPr>
          <a:xfrm>
            <a:off x="6096000" y="3517206"/>
            <a:ext cx="230741" cy="226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03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760</Words>
  <Application>Microsoft Macintosh PowerPoint</Application>
  <PresentationFormat>Widescreen</PresentationFormat>
  <Paragraphs>216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2025-01-23T20:30:03Z</dcterms:modified>
</cp:coreProperties>
</file>