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5"/>
  </p:notesMasterIdLst>
  <p:handoutMasterIdLst>
    <p:handoutMasterId r:id="rId36"/>
  </p:handoutMasterIdLst>
  <p:sldIdLst>
    <p:sldId id="284" r:id="rId2"/>
    <p:sldId id="292" r:id="rId3"/>
    <p:sldId id="359" r:id="rId4"/>
    <p:sldId id="290" r:id="rId5"/>
    <p:sldId id="342" r:id="rId6"/>
    <p:sldId id="343" r:id="rId7"/>
    <p:sldId id="344" r:id="rId8"/>
    <p:sldId id="345" r:id="rId9"/>
    <p:sldId id="346" r:id="rId10"/>
    <p:sldId id="300" r:id="rId11"/>
    <p:sldId id="351" r:id="rId12"/>
    <p:sldId id="353" r:id="rId13"/>
    <p:sldId id="354" r:id="rId14"/>
    <p:sldId id="355" r:id="rId15"/>
    <p:sldId id="356" r:id="rId16"/>
    <p:sldId id="357" r:id="rId17"/>
    <p:sldId id="358" r:id="rId18"/>
    <p:sldId id="328" r:id="rId19"/>
    <p:sldId id="347" r:id="rId20"/>
    <p:sldId id="348" r:id="rId21"/>
    <p:sldId id="349" r:id="rId22"/>
    <p:sldId id="350" r:id="rId23"/>
    <p:sldId id="298" r:id="rId24"/>
    <p:sldId id="360" r:id="rId25"/>
    <p:sldId id="301" r:id="rId26"/>
    <p:sldId id="361" r:id="rId27"/>
    <p:sldId id="362" r:id="rId28"/>
    <p:sldId id="363" r:id="rId29"/>
    <p:sldId id="365" r:id="rId30"/>
    <p:sldId id="366" r:id="rId31"/>
    <p:sldId id="364" r:id="rId32"/>
    <p:sldId id="368" r:id="rId33"/>
    <p:sldId id="367" r:id="rId34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5FBF3DB0-0C42-4472-A2B0-B7491ACB8383}">
          <p14:sldIdLst>
            <p14:sldId id="284"/>
            <p14:sldId id="292"/>
          </p14:sldIdLst>
        </p14:section>
        <p14:section name="Цели и причины перехода" id="{0A48036C-89C4-4681-94E5-7F4478CEBA7E}">
          <p14:sldIdLst>
            <p14:sldId id="359"/>
            <p14:sldId id="290"/>
            <p14:sldId id="342"/>
            <p14:sldId id="343"/>
            <p14:sldId id="344"/>
            <p14:sldId id="345"/>
            <p14:sldId id="346"/>
            <p14:sldId id="300"/>
            <p14:sldId id="351"/>
            <p14:sldId id="353"/>
            <p14:sldId id="354"/>
            <p14:sldId id="355"/>
            <p14:sldId id="356"/>
            <p14:sldId id="357"/>
            <p14:sldId id="358"/>
            <p14:sldId id="328"/>
            <p14:sldId id="347"/>
            <p14:sldId id="348"/>
            <p14:sldId id="349"/>
            <p14:sldId id="350"/>
          </p14:sldIdLst>
        </p14:section>
        <p14:section name="Архитектура" id="{E8BBCE6B-904F-4E18-B230-DA871171BCCE}">
          <p14:sldIdLst>
            <p14:sldId id="298"/>
            <p14:sldId id="360"/>
          </p14:sldIdLst>
        </p14:section>
        <p14:section name="Backlog" id="{6B8B3C4B-B851-4DDE-9C57-DA7971D04A63}">
          <p14:sldIdLst>
            <p14:sldId id="301"/>
            <p14:sldId id="361"/>
            <p14:sldId id="362"/>
            <p14:sldId id="363"/>
            <p14:sldId id="365"/>
            <p14:sldId id="366"/>
            <p14:sldId id="364"/>
          </p14:sldIdLst>
        </p14:section>
        <p14:section name="Немного практики" id="{6B5851A1-E8D1-41BF-B256-455C87FBB778}">
          <p14:sldIdLst>
            <p14:sldId id="368"/>
            <p14:sldId id="367"/>
          </p14:sldIdLst>
        </p14:section>
        <p14:section name="Итоги" id="{EE9EAB86-90C3-4BAE-ABD2-4B619413177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6739"/>
    <a:srgbClr val="2F3738"/>
    <a:srgbClr val="FDC300"/>
    <a:srgbClr val="BF8E3C"/>
    <a:srgbClr val="71B843"/>
    <a:srgbClr val="BE8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 autoAdjust="0"/>
    <p:restoredTop sz="97686"/>
  </p:normalViewPr>
  <p:slideViewPr>
    <p:cSldViewPr>
      <p:cViewPr>
        <p:scale>
          <a:sx n="33" d="100"/>
          <a:sy n="33" d="100"/>
        </p:scale>
        <p:origin x="16" y="1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272" y="4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9E08FC8-0D85-7C2F-1618-41A73DBE12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FEBAEE-6AC4-DE52-826D-27A3D20CE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D17D4-0BB9-A740-A06F-D7C1B8AE0211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20A73F-3F07-2387-E20E-BE2438611C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7B12DB-FA1A-80A5-6827-680D681FDB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60A3-520C-1C46-B181-6E8D469CA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2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65575-ACE2-E544-8FA3-4F36DE28B8B3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25687-F0C8-7D42-B125-68C511D06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95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22798" y="10058197"/>
            <a:ext cx="10369412" cy="2769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65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1D027C-4786-CDD5-4BCD-5CF0E6F97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058"/>
          <a:stretch/>
        </p:blipFill>
        <p:spPr>
          <a:xfrm flipH="1">
            <a:off x="10069351" y="-39302"/>
            <a:ext cx="10098893" cy="11393606"/>
          </a:xfrm>
          <a:prstGeom prst="rect">
            <a:avLst/>
          </a:prstGeom>
        </p:spPr>
      </p:pic>
      <p:sp>
        <p:nvSpPr>
          <p:cNvPr id="7" name="Holder 4">
            <a:extLst>
              <a:ext uri="{FF2B5EF4-FFF2-40B4-BE49-F238E27FC236}">
                <a16:creationId xmlns:a16="http://schemas.microsoft.com/office/drawing/2014/main" id="{3D4D4EB5-1A53-3F7A-D7F4-D825749E14F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C1095461-E725-2A19-0679-DDD7492406F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1D6EC3D9-70E2-B79A-12B2-17C748879E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75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ite and gray sofa chair near window">
            <a:extLst>
              <a:ext uri="{FF2B5EF4-FFF2-40B4-BE49-F238E27FC236}">
                <a16:creationId xmlns:a16="http://schemas.microsoft.com/office/drawing/2014/main" id="{B5DE54E9-111B-BAC1-0020-C95A750099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0" y="-37990"/>
            <a:ext cx="15554546" cy="1138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1DAD2A-9B37-04C9-85A5-BAE6C01A00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1078" y="-39302"/>
            <a:ext cx="19075484" cy="11393606"/>
          </a:xfrm>
          <a:prstGeom prst="rect">
            <a:avLst/>
          </a:prstGeom>
        </p:spPr>
      </p:pic>
      <p:sp>
        <p:nvSpPr>
          <p:cNvPr id="17" name="Holder 6">
            <a:extLst>
              <a:ext uri="{FF2B5EF4-FFF2-40B4-BE49-F238E27FC236}">
                <a16:creationId xmlns:a16="http://schemas.microsoft.com/office/drawing/2014/main" id="{50AB2077-880E-CE45-71B1-589D7A3114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94CEC86-2752-B236-54AF-6A385BA51A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79042" y="2270299"/>
            <a:ext cx="4180432" cy="2174312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>
            <a:lvl1pPr>
              <a:defRPr>
                <a:solidFill>
                  <a:srgbClr val="2F3738"/>
                </a:solidFill>
              </a:defRPr>
            </a:lvl1pPr>
          </a:lstStyle>
          <a:p>
            <a:pPr marL="12700" marR="5080">
              <a:lnSpc>
                <a:spcPts val="11000"/>
              </a:lnSpc>
              <a:spcBef>
                <a:spcPts val="1864"/>
              </a:spcBef>
            </a:pPr>
            <a:r>
              <a:rPr lang="ru-RU" sz="30000" dirty="0">
                <a:latin typeface="LM Main" panose="020B0000000000000000" pitchFamily="34" charset="0"/>
                <a:ea typeface="LM Main" panose="020B0000000000000000" pitchFamily="34" charset="0"/>
              </a:rPr>
              <a:t>01</a:t>
            </a:r>
            <a:endParaRPr sz="300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3BBCA2-49B4-0CCF-5558-A83A3F229B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1050" y="9615115"/>
            <a:ext cx="2753682" cy="7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5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and gray sofa chair near window">
            <a:extLst>
              <a:ext uri="{FF2B5EF4-FFF2-40B4-BE49-F238E27FC236}">
                <a16:creationId xmlns:a16="http://schemas.microsoft.com/office/drawing/2014/main" id="{AA281AA1-55D2-F6B1-B33E-110867CF2F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0" y="-37990"/>
            <a:ext cx="15554546" cy="1138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AD6E4A-FEE0-BD1A-6EA5-DD0E6F304A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1078" y="-39302"/>
            <a:ext cx="19075484" cy="11393606"/>
          </a:xfrm>
          <a:prstGeom prst="rect">
            <a:avLst/>
          </a:prstGeom>
        </p:spPr>
      </p:pic>
      <p:sp>
        <p:nvSpPr>
          <p:cNvPr id="17" name="Holder 6">
            <a:extLst>
              <a:ext uri="{FF2B5EF4-FFF2-40B4-BE49-F238E27FC236}">
                <a16:creationId xmlns:a16="http://schemas.microsoft.com/office/drawing/2014/main" id="{50AB2077-880E-CE45-71B1-589D7A3114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3BBCA2-49B4-0CCF-5558-A83A3F229B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1050" y="9615115"/>
            <a:ext cx="2753682" cy="706884"/>
          </a:xfrm>
          <a:prstGeom prst="rect">
            <a:avLst/>
          </a:prstGeom>
        </p:spPr>
      </p:pic>
      <p:sp>
        <p:nvSpPr>
          <p:cNvPr id="5" name="Holder 2">
            <a:extLst>
              <a:ext uri="{FF2B5EF4-FFF2-40B4-BE49-F238E27FC236}">
                <a16:creationId xmlns:a16="http://schemas.microsoft.com/office/drawing/2014/main" id="{986F58C4-AE53-1DB4-6382-9117114D7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445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246"/>
            <a:ext cx="20104100" cy="11303000"/>
          </a:xfrm>
          <a:custGeom>
            <a:avLst/>
            <a:gdLst/>
            <a:ahLst/>
            <a:cxnLst/>
            <a:rect l="l" t="t" r="r" b="b"/>
            <a:pathLst>
              <a:path w="20097750" h="11303000">
                <a:moveTo>
                  <a:pt x="20097189" y="0"/>
                </a:moveTo>
                <a:lnTo>
                  <a:pt x="0" y="0"/>
                </a:lnTo>
                <a:lnTo>
                  <a:pt x="0" y="11302587"/>
                </a:lnTo>
                <a:lnTo>
                  <a:pt x="20097189" y="11302587"/>
                </a:lnTo>
                <a:lnTo>
                  <a:pt x="20097189" y="0"/>
                </a:lnTo>
                <a:close/>
              </a:path>
            </a:pathLst>
          </a:custGeom>
          <a:solidFill>
            <a:srgbClr val="FDC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A48AB5B7-BA22-2ED6-5925-4434DA4046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08771EA5-62EE-D56B-41B3-79A98198F78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17" name="Holder 6">
            <a:extLst>
              <a:ext uri="{FF2B5EF4-FFF2-40B4-BE49-F238E27FC236}">
                <a16:creationId xmlns:a16="http://schemas.microsoft.com/office/drawing/2014/main" id="{50AB2077-880E-CE45-71B1-589D7A3114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Holder 2">
            <a:extLst>
              <a:ext uri="{FF2B5EF4-FFF2-40B4-BE49-F238E27FC236}">
                <a16:creationId xmlns:a16="http://schemas.microsoft.com/office/drawing/2014/main" id="{7C78A49C-8B2B-EE11-FDEC-15DAAC936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801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43547" y="-21765"/>
            <a:ext cx="20191193" cy="11351966"/>
          </a:xfrm>
          <a:custGeom>
            <a:avLst/>
            <a:gdLst/>
            <a:ahLst/>
            <a:cxnLst/>
            <a:rect l="l" t="t" r="r" b="b"/>
            <a:pathLst>
              <a:path w="20097750" h="11303000">
                <a:moveTo>
                  <a:pt x="20097189" y="0"/>
                </a:moveTo>
                <a:lnTo>
                  <a:pt x="0" y="0"/>
                </a:lnTo>
                <a:lnTo>
                  <a:pt x="0" y="11302587"/>
                </a:lnTo>
                <a:lnTo>
                  <a:pt x="20097189" y="11302587"/>
                </a:lnTo>
                <a:lnTo>
                  <a:pt x="20097189" y="0"/>
                </a:lnTo>
                <a:close/>
              </a:path>
            </a:pathLst>
          </a:custGeom>
          <a:solidFill>
            <a:srgbClr val="FDC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B27EDF-D218-0637-2685-7EBD896C1C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3547" y="-21765"/>
            <a:ext cx="7132411" cy="11351966"/>
          </a:xfrm>
          <a:prstGeom prst="rect">
            <a:avLst/>
          </a:prstGeom>
        </p:spPr>
      </p:pic>
      <p:sp>
        <p:nvSpPr>
          <p:cNvPr id="17" name="Holder 6">
            <a:extLst>
              <a:ext uri="{FF2B5EF4-FFF2-40B4-BE49-F238E27FC236}">
                <a16:creationId xmlns:a16="http://schemas.microsoft.com/office/drawing/2014/main" id="{50AB2077-880E-CE45-71B1-589D7A3114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Holder 2">
            <a:extLst>
              <a:ext uri="{FF2B5EF4-FFF2-40B4-BE49-F238E27FC236}">
                <a16:creationId xmlns:a16="http://schemas.microsoft.com/office/drawing/2014/main" id="{589A48DC-38F8-4D89-CDF3-C4AF715125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1810" y="4980761"/>
            <a:ext cx="1094521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defRPr sz="7200"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 dirty="0"/>
              <a:t>Текст слайда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93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older 4">
            <a:extLst>
              <a:ext uri="{FF2B5EF4-FFF2-40B4-BE49-F238E27FC236}">
                <a16:creationId xmlns:a16="http://schemas.microsoft.com/office/drawing/2014/main" id="{BDD35CB0-3F80-DEC0-9D29-510028DA61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19" name="Holder 5">
            <a:extLst>
              <a:ext uri="{FF2B5EF4-FFF2-40B4-BE49-F238E27FC236}">
                <a16:creationId xmlns:a16="http://schemas.microsoft.com/office/drawing/2014/main" id="{8A2EC026-7555-AE21-334C-A7957D5B3D53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20" name="Holder 6">
            <a:extLst>
              <a:ext uri="{FF2B5EF4-FFF2-40B4-BE49-F238E27FC236}">
                <a16:creationId xmlns:a16="http://schemas.microsoft.com/office/drawing/2014/main" id="{E4FA24F9-0FBD-C50C-C2CF-EED9924C3E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Holder 2">
            <a:extLst>
              <a:ext uri="{FF2B5EF4-FFF2-40B4-BE49-F238E27FC236}">
                <a16:creationId xmlns:a16="http://schemas.microsoft.com/office/drawing/2014/main" id="{1BC54641-9E75-9604-C5B6-D90C9F30C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  <p:sp>
        <p:nvSpPr>
          <p:cNvPr id="25" name="Holder 3">
            <a:extLst>
              <a:ext uri="{FF2B5EF4-FFF2-40B4-BE49-F238E27FC236}">
                <a16:creationId xmlns:a16="http://schemas.microsoft.com/office/drawing/2014/main" id="{AEC0800D-4BE4-C746-F3AE-3CBD9EB19D5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22798" y="9965864"/>
            <a:ext cx="10369412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4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older 4">
            <a:extLst>
              <a:ext uri="{FF2B5EF4-FFF2-40B4-BE49-F238E27FC236}">
                <a16:creationId xmlns:a16="http://schemas.microsoft.com/office/drawing/2014/main" id="{BDD35CB0-3F80-DEC0-9D29-510028DA61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19" name="Holder 5">
            <a:extLst>
              <a:ext uri="{FF2B5EF4-FFF2-40B4-BE49-F238E27FC236}">
                <a16:creationId xmlns:a16="http://schemas.microsoft.com/office/drawing/2014/main" id="{8A2EC026-7555-AE21-334C-A7957D5B3D53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20" name="Holder 6">
            <a:extLst>
              <a:ext uri="{FF2B5EF4-FFF2-40B4-BE49-F238E27FC236}">
                <a16:creationId xmlns:a16="http://schemas.microsoft.com/office/drawing/2014/main" id="{E4FA24F9-0FBD-C50C-C2CF-EED9924C3E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Holder 2">
            <a:extLst>
              <a:ext uri="{FF2B5EF4-FFF2-40B4-BE49-F238E27FC236}">
                <a16:creationId xmlns:a16="http://schemas.microsoft.com/office/drawing/2014/main" id="{1BC54641-9E75-9604-C5B6-D90C9F30C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  <p:sp>
        <p:nvSpPr>
          <p:cNvPr id="25" name="Holder 3">
            <a:extLst>
              <a:ext uri="{FF2B5EF4-FFF2-40B4-BE49-F238E27FC236}">
                <a16:creationId xmlns:a16="http://schemas.microsoft.com/office/drawing/2014/main" id="{AEC0800D-4BE4-C746-F3AE-3CBD9EB19D5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22798" y="9965864"/>
            <a:ext cx="10369412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438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246"/>
            <a:ext cx="20104100" cy="11303000"/>
          </a:xfrm>
          <a:custGeom>
            <a:avLst/>
            <a:gdLst/>
            <a:ahLst/>
            <a:cxnLst/>
            <a:rect l="l" t="t" r="r" b="b"/>
            <a:pathLst>
              <a:path w="20097750" h="11303000">
                <a:moveTo>
                  <a:pt x="20097189" y="0"/>
                </a:moveTo>
                <a:lnTo>
                  <a:pt x="0" y="0"/>
                </a:lnTo>
                <a:lnTo>
                  <a:pt x="0" y="11302587"/>
                </a:lnTo>
                <a:lnTo>
                  <a:pt x="20097189" y="11302587"/>
                </a:lnTo>
                <a:lnTo>
                  <a:pt x="20097189" y="0"/>
                </a:lnTo>
                <a:close/>
              </a:path>
            </a:pathLst>
          </a:custGeom>
          <a:solidFill>
            <a:srgbClr val="FDC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37902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A48AB5B7-BA22-2ED6-5925-4434DA4046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08771EA5-62EE-D56B-41B3-79A98198F78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17" name="Holder 6">
            <a:extLst>
              <a:ext uri="{FF2B5EF4-FFF2-40B4-BE49-F238E27FC236}">
                <a16:creationId xmlns:a16="http://schemas.microsoft.com/office/drawing/2014/main" id="{50AB2077-880E-CE45-71B1-589D7A3114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6665D1E6-6318-1ED4-5833-0C872D87B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60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older 6">
            <a:extLst>
              <a:ext uri="{FF2B5EF4-FFF2-40B4-BE49-F238E27FC236}">
                <a16:creationId xmlns:a16="http://schemas.microsoft.com/office/drawing/2014/main" id="{E4FA24F9-0FBD-C50C-C2CF-EED9924C3E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Holder 2">
            <a:extLst>
              <a:ext uri="{FF2B5EF4-FFF2-40B4-BE49-F238E27FC236}">
                <a16:creationId xmlns:a16="http://schemas.microsoft.com/office/drawing/2014/main" id="{1BC54641-9E75-9604-C5B6-D90C9F30C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  <p:sp>
        <p:nvSpPr>
          <p:cNvPr id="25" name="Holder 3">
            <a:extLst>
              <a:ext uri="{FF2B5EF4-FFF2-40B4-BE49-F238E27FC236}">
                <a16:creationId xmlns:a16="http://schemas.microsoft.com/office/drawing/2014/main" id="{AEC0800D-4BE4-C746-F3AE-3CBD9EB19D5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10892" y="10418751"/>
            <a:ext cx="10369412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  <p:sp>
        <p:nvSpPr>
          <p:cNvPr id="2" name="Holder 3">
            <a:extLst>
              <a:ext uri="{FF2B5EF4-FFF2-40B4-BE49-F238E27FC236}">
                <a16:creationId xmlns:a16="http://schemas.microsoft.com/office/drawing/2014/main" id="{F730D433-B72F-1ACC-8454-C767BA859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0892" y="2601150"/>
            <a:ext cx="16754767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246"/>
            <a:ext cx="20104100" cy="11303000"/>
          </a:xfrm>
          <a:custGeom>
            <a:avLst/>
            <a:gdLst/>
            <a:ahLst/>
            <a:cxnLst/>
            <a:rect l="l" t="t" r="r" b="b"/>
            <a:pathLst>
              <a:path w="20097750" h="11303000">
                <a:moveTo>
                  <a:pt x="20097189" y="0"/>
                </a:moveTo>
                <a:lnTo>
                  <a:pt x="0" y="0"/>
                </a:lnTo>
                <a:lnTo>
                  <a:pt x="0" y="11302587"/>
                </a:lnTo>
                <a:lnTo>
                  <a:pt x="20097189" y="11302587"/>
                </a:lnTo>
                <a:lnTo>
                  <a:pt x="20097189" y="0"/>
                </a:lnTo>
                <a:close/>
              </a:path>
            </a:pathLst>
          </a:custGeom>
          <a:solidFill>
            <a:srgbClr val="FDC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10892" y="2601150"/>
            <a:ext cx="16754767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7" name="Holder 6">
            <a:extLst>
              <a:ext uri="{FF2B5EF4-FFF2-40B4-BE49-F238E27FC236}">
                <a16:creationId xmlns:a16="http://schemas.microsoft.com/office/drawing/2014/main" id="{50AB2077-880E-CE45-71B1-589D7A3114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6665D1E6-6318-1ED4-5833-0C872D87B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24A9E14C-2892-EB6D-F545-A3834F3D2F1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10892" y="10418751"/>
            <a:ext cx="10369412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946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4">
            <a:extLst>
              <a:ext uri="{FF2B5EF4-FFF2-40B4-BE49-F238E27FC236}">
                <a16:creationId xmlns:a16="http://schemas.microsoft.com/office/drawing/2014/main" id="{C91D82D2-FB87-77AC-06A1-4CC05926812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36B22E5B-0934-35EA-2A16-D1B1EF25C7A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3B1FDB6A-39CE-5713-B2FD-0EE0F92FF0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Holder 2">
            <a:extLst>
              <a:ext uri="{FF2B5EF4-FFF2-40B4-BE49-F238E27FC236}">
                <a16:creationId xmlns:a16="http://schemas.microsoft.com/office/drawing/2014/main" id="{CE69124C-7558-28D6-3356-E36AA4E13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solidFill>
                  <a:schemeClr val="bg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717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4">
            <a:extLst>
              <a:ext uri="{FF2B5EF4-FFF2-40B4-BE49-F238E27FC236}">
                <a16:creationId xmlns:a16="http://schemas.microsoft.com/office/drawing/2014/main" id="{3D4D4EB5-1A53-3F7A-D7F4-D825749E14F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C1095461-E725-2A19-0679-DDD7492406F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1D6EC3D9-70E2-B79A-12B2-17C748879E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7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1D027C-4786-CDD5-4BCD-5CF0E6F97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058"/>
          <a:stretch/>
        </p:blipFill>
        <p:spPr>
          <a:xfrm>
            <a:off x="-46844" y="-39302"/>
            <a:ext cx="10098893" cy="11393606"/>
          </a:xfrm>
          <a:prstGeom prst="rect">
            <a:avLst/>
          </a:prstGeom>
        </p:spPr>
      </p:pic>
      <p:sp>
        <p:nvSpPr>
          <p:cNvPr id="7" name="Holder 4">
            <a:extLst>
              <a:ext uri="{FF2B5EF4-FFF2-40B4-BE49-F238E27FC236}">
                <a16:creationId xmlns:a16="http://schemas.microsoft.com/office/drawing/2014/main" id="{3D4D4EB5-1A53-3F7A-D7F4-D825749E14F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C1095461-E725-2A19-0679-DDD7492406F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1D6EC3D9-70E2-B79A-12B2-17C748879E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49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23144"/>
            <a:ext cx="17475305" cy="4077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355695" y="10517696"/>
            <a:ext cx="274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9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  <p:sldLayoutId id="2147483668" r:id="rId3"/>
    <p:sldLayoutId id="2147483669" r:id="rId4"/>
    <p:sldLayoutId id="2147483680" r:id="rId5"/>
    <p:sldLayoutId id="2147483679" r:id="rId6"/>
    <p:sldLayoutId id="2147483670" r:id="rId7"/>
    <p:sldLayoutId id="2147483671" r:id="rId8"/>
    <p:sldLayoutId id="2147483677" r:id="rId9"/>
    <p:sldLayoutId id="2147483678" r:id="rId10"/>
    <p:sldLayoutId id="2147483674" r:id="rId11"/>
    <p:sldLayoutId id="2147483675" r:id="rId12"/>
    <p:sldLayoutId id="2147483672" r:id="rId13"/>
    <p:sldLayoutId id="2147483673" r:id="rId14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9E19323-4714-6053-1666-FBB86EF016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078" y="-39302"/>
            <a:ext cx="19075484" cy="1139360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1051050" y="3538706"/>
            <a:ext cx="8694736" cy="1593384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12700" marR="5080">
              <a:spcBef>
                <a:spcPts val="1864"/>
              </a:spcBef>
            </a:pPr>
            <a:r>
              <a:rPr lang="ru-RU" sz="8800" dirty="0">
                <a:solidFill>
                  <a:srgbClr val="2F3738"/>
                </a:solidFill>
              </a:rPr>
              <a:t>СУБД</a:t>
            </a:r>
            <a:endParaRPr sz="8800" dirty="0">
              <a:solidFill>
                <a:schemeClr val="bg1"/>
              </a:solidFill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4CA1D690-F233-4987-AE36-5585C6687DA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ru-RU" dirty="0"/>
              <a:t>25.02.2025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70B591-7236-49E4-AF09-DBA6A409C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14" y="12190"/>
            <a:ext cx="14641867" cy="113936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A6700C-B01D-CDC8-B130-A99E083AD2B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078" y="-39302"/>
            <a:ext cx="19075484" cy="11393606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5F6006AC-240E-D99A-46F0-BB8F7E9CAA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979042" y="2270299"/>
            <a:ext cx="4968552" cy="2174312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12700" marR="5080">
              <a:lnSpc>
                <a:spcPts val="11000"/>
              </a:lnSpc>
              <a:spcBef>
                <a:spcPts val="1864"/>
              </a:spcBef>
            </a:pPr>
            <a:r>
              <a:rPr lang="en-US" sz="30000" dirty="0">
                <a:latin typeface="LM Main" panose="020B0000000000000000" pitchFamily="34" charset="0"/>
                <a:ea typeface="LM Main" panose="020B0000000000000000" pitchFamily="34" charset="0"/>
              </a:rPr>
              <a:t>02</a:t>
            </a:r>
            <a:endParaRPr sz="300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0580B87-A9EA-4B52-8F1A-73C742168700}"/>
              </a:ext>
            </a:extLst>
          </p:cNvPr>
          <p:cNvSpPr txBox="1"/>
          <p:nvPr/>
        </p:nvSpPr>
        <p:spPr>
          <a:xfrm>
            <a:off x="979042" y="5077273"/>
            <a:ext cx="11593287" cy="115480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/>
            <a:r>
              <a:rPr lang="ru-RU" sz="66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Типы СУБД</a:t>
            </a:r>
            <a:endParaRPr lang="ru-RU" sz="66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855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Типы СУБД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E44D9E9-FC28-4BD5-B52B-709D542D4789}"/>
              </a:ext>
            </a:extLst>
          </p:cNvPr>
          <p:cNvSpPr txBox="1"/>
          <p:nvPr/>
        </p:nvSpPr>
        <p:spPr>
          <a:xfrm>
            <a:off x="1110892" y="1731511"/>
            <a:ext cx="17726134" cy="3914661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По сфере возможного применения:</a:t>
            </a:r>
          </a:p>
          <a:p>
            <a:pPr marL="571500" indent="-5715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универсальные – </a:t>
            </a:r>
            <a:r>
              <a:rPr lang="en-US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PGSQL, MySQL ..</a:t>
            </a:r>
            <a:endParaRPr lang="ru-RU" sz="3600" dirty="0">
              <a:solidFill>
                <a:srgbClr val="000000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571500" indent="-5715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специализированные –</a:t>
            </a:r>
            <a:r>
              <a:rPr lang="en-US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ориентированные на конкретную бизнес область или проблему.</a:t>
            </a:r>
          </a:p>
        </p:txBody>
      </p:sp>
    </p:spTree>
    <p:extLst>
      <p:ext uri="{BB962C8B-B14F-4D97-AF65-F5344CB8AC3E}">
        <p14:creationId xmlns:p14="http://schemas.microsoft.com/office/powerpoint/2010/main" val="302246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Типы СУБД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E44D9E9-FC28-4BD5-B52B-709D542D4789}"/>
              </a:ext>
            </a:extLst>
          </p:cNvPr>
          <p:cNvSpPr txBox="1"/>
          <p:nvPr/>
        </p:nvSpPr>
        <p:spPr>
          <a:xfrm>
            <a:off x="1110892" y="1731511"/>
            <a:ext cx="17726134" cy="806964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По мощности:</a:t>
            </a:r>
          </a:p>
          <a:p>
            <a:pPr marL="571500" indent="-5715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alt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Настольные</a:t>
            </a:r>
            <a:r>
              <a:rPr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</a:t>
            </a:r>
            <a:r>
              <a:rPr lang="en-US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–</a:t>
            </a:r>
            <a:r>
              <a:rPr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невысокие требования к техническим средствам, ориентация на конечного пользователя («дружелюбность» интерфейса, простота создания БД и обработки информации), низкая стоимость (М</a:t>
            </a:r>
            <a:r>
              <a:rPr lang="en-US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S Access, Visual FoxPro</a:t>
            </a:r>
            <a:r>
              <a:rPr lang="ru-RU" alt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)</a:t>
            </a:r>
          </a:p>
          <a:p>
            <a:pPr marL="571500" indent="-5715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alt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Корпоративные</a:t>
            </a:r>
            <a:r>
              <a:rPr lang="ru-RU" alt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–</a:t>
            </a:r>
            <a:r>
              <a:rPr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 обеспечивают работу в распределенной среде, высокую производительность, имеют развитые средства администрирования и более широкие возможности поддержания целостности. Системы сложны, дороги, требуют значительных вычислительных мощностей (</a:t>
            </a:r>
            <a:r>
              <a:rPr lang="en-US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Oracle, DB2, Sybase, MS SQL Server, Progress</a:t>
            </a:r>
            <a:r>
              <a:rPr lang="ru-RU" alt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)</a:t>
            </a:r>
            <a:endParaRPr lang="ru-RU" altLang="ru-RU" sz="3600" b="0" dirty="0">
              <a:solidFill>
                <a:srgbClr val="000000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5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Типы СУБД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E021AE-962E-4A67-A13B-45158E71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8114" y="2198291"/>
            <a:ext cx="8467725" cy="6372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7F2F1C-0A50-4C17-9152-72F7A472A054}"/>
              </a:ext>
            </a:extLst>
          </p:cNvPr>
          <p:cNvSpPr txBox="1"/>
          <p:nvPr/>
        </p:nvSpPr>
        <p:spPr>
          <a:xfrm>
            <a:off x="691010" y="2342307"/>
            <a:ext cx="96490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Помимо хранения централизованной базы данных центральная машина – сервер базы данных, должна обеспечивать выполнение основного объема обработки данных. Запрос на данные, выдаваемый клиентом (рабочей станцией), порождает поиск и извлечение данных на сервере. Извлеченные данные транспортируются по сети от сервера к клиенту. Спецификой архитектуры клиент-сервер является использование языка запросов SQL.</a:t>
            </a:r>
          </a:p>
        </p:txBody>
      </p:sp>
    </p:spTree>
    <p:extLst>
      <p:ext uri="{BB962C8B-B14F-4D97-AF65-F5344CB8AC3E}">
        <p14:creationId xmlns:p14="http://schemas.microsoft.com/office/powerpoint/2010/main" val="415367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Типы СУБД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F2F1C-0A50-4C17-9152-72F7A472A054}"/>
              </a:ext>
            </a:extLst>
          </p:cNvPr>
          <p:cNvSpPr txBox="1"/>
          <p:nvPr/>
        </p:nvSpPr>
        <p:spPr>
          <a:xfrm>
            <a:off x="691009" y="2342307"/>
            <a:ext cx="18726785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</a:pPr>
            <a:r>
              <a:rPr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kumimoji="1"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По характеру использования СУБД делятся на: </a:t>
            </a:r>
          </a:p>
          <a:p>
            <a:pPr marL="571500" indent="-571500" algn="just" eaLnBrk="1" hangingPunct="1">
              <a:spcBef>
                <a:spcPts val="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Персональные</a:t>
            </a:r>
            <a:r>
              <a:rPr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. Обеспечивают возможность создания персональных БД и недорогих приложений, работающих с ними. Персональные СУБД или разработанные с их помощью приложения зачастую могут выступать в роли клиентской части многопользовательской СУБД (М</a:t>
            </a:r>
            <a:r>
              <a:rPr lang="en-US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S Access, Visual FoxPro</a:t>
            </a:r>
            <a:r>
              <a:rPr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,</a:t>
            </a:r>
            <a:r>
              <a:rPr lang="en-US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</a:t>
            </a:r>
            <a:r>
              <a:rPr lang="ru-RU" sz="3600" b="0" dirty="0" err="1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Paradox</a:t>
            </a:r>
            <a:r>
              <a:rPr 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)</a:t>
            </a:r>
          </a:p>
          <a:p>
            <a:pPr marL="571500" indent="-571500" algn="just" eaLnBrk="1" hangingPunct="1">
              <a:spcBef>
                <a:spcPts val="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Многопользовательские</a:t>
            </a:r>
            <a:r>
              <a:rPr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. Включают в себя </a:t>
            </a:r>
            <a:r>
              <a:rPr lang="ru-RU" altLang="ru-RU" sz="3600" b="0" i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сервер</a:t>
            </a:r>
            <a:r>
              <a:rPr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</a:t>
            </a:r>
            <a:r>
              <a:rPr lang="ru-RU" altLang="ru-RU" sz="3600" b="0" i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БД</a:t>
            </a:r>
            <a:r>
              <a:rPr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и </a:t>
            </a:r>
            <a:r>
              <a:rPr lang="ru-RU" altLang="ru-RU" sz="3600" b="0" i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клиентскую часть</a:t>
            </a:r>
            <a:r>
              <a:rPr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и, как правило, могут работать в неоднородной вычислительной среде (с разными типами ЭВМ и операционными системами) ( </a:t>
            </a:r>
            <a:r>
              <a:rPr lang="en-US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Oracle, MySQL</a:t>
            </a:r>
            <a:r>
              <a:rPr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3402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Типы СУБД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F2F1C-0A50-4C17-9152-72F7A472A054}"/>
              </a:ext>
            </a:extLst>
          </p:cNvPr>
          <p:cNvSpPr txBox="1"/>
          <p:nvPr/>
        </p:nvSpPr>
        <p:spPr>
          <a:xfrm>
            <a:off x="691009" y="2342307"/>
            <a:ext cx="18726785" cy="5360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Tx/>
              <a:buNone/>
            </a:pPr>
            <a:r>
              <a:rPr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kumimoji="1"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По способу доступа к БД выделяют: </a:t>
            </a:r>
          </a:p>
          <a:p>
            <a:pPr marL="571500" indent="-571500" algn="just" eaLnBrk="1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Файл-серверные</a:t>
            </a:r>
            <a:r>
              <a:rPr lang="en-US" alt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</a:t>
            </a:r>
            <a:r>
              <a:rPr lang="ru-RU" alt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СУБД. </a:t>
            </a:r>
            <a:r>
              <a:rPr lang="en-US" alt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</a:t>
            </a:r>
            <a:r>
              <a:rPr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Примеры: </a:t>
            </a:r>
            <a:r>
              <a:rPr lang="en-US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Microsoft Access, Paradox, dBase, FoxPro, Visual FoxPro</a:t>
            </a:r>
            <a:r>
              <a:rPr 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.</a:t>
            </a:r>
            <a:endParaRPr lang="ru-RU" sz="3600" dirty="0">
              <a:solidFill>
                <a:srgbClr val="000000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571500" indent="-571500" algn="just" eaLnBrk="1" hangingPunct="1">
              <a:lnSpc>
                <a:spcPct val="150000"/>
              </a:lnSpc>
              <a:spcBef>
                <a:spcPts val="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Клиент-серверные СУБД. </a:t>
            </a:r>
            <a:r>
              <a:rPr lang="en-US" alt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</a:t>
            </a:r>
            <a:r>
              <a:rPr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Примеры: </a:t>
            </a:r>
            <a:r>
              <a:rPr lang="en-US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Oracle, Firebird, </a:t>
            </a:r>
            <a:r>
              <a:rPr lang="en-US" altLang="ru-RU" sz="3600" b="0" dirty="0" err="1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Interbase</a:t>
            </a:r>
            <a:r>
              <a:rPr lang="en-US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, IBM DB2, Informix, MS SQL Server, Sybase Adaptive Server Enterprise, PostgreSQL, MySQL, </a:t>
            </a:r>
            <a:r>
              <a:rPr lang="en-US" altLang="ru-RU" sz="3600" b="0" dirty="0" err="1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Caché</a:t>
            </a:r>
            <a:r>
              <a:rPr lang="en-US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, </a:t>
            </a:r>
            <a:r>
              <a:rPr lang="ru-RU" alt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ЛИНТЕР</a:t>
            </a:r>
          </a:p>
        </p:txBody>
      </p:sp>
    </p:spTree>
    <p:extLst>
      <p:ext uri="{BB962C8B-B14F-4D97-AF65-F5344CB8AC3E}">
        <p14:creationId xmlns:p14="http://schemas.microsoft.com/office/powerpoint/2010/main" val="143770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Типы СУБД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9F1AC-7B2A-4ED6-8E8E-07948618CEC3}"/>
              </a:ext>
            </a:extLst>
          </p:cNvPr>
          <p:cNvSpPr txBox="1"/>
          <p:nvPr/>
        </p:nvSpPr>
        <p:spPr>
          <a:xfrm>
            <a:off x="871030" y="1705502"/>
            <a:ext cx="18362040" cy="960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63538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ru-RU" altLang="ru-RU" sz="32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В файл-серверных СУБД </a:t>
            </a:r>
            <a:r>
              <a:rPr kumimoji="1" lang="ru-RU" altLang="ru-RU" sz="32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файлы данных располагаются централизованно на файл-сервере. СУБД располагается на каждом клиентском компьютере (рабочей станции). Доступ СУБД к данным осуществляется через локальную сеть. Синхронизация чтений и обновлений осуществляется посредством файловых блокировок.</a:t>
            </a:r>
          </a:p>
          <a:p>
            <a:pPr marL="0" indent="363538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ru-RU" altLang="ru-RU" sz="3200" b="1" i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Преимуществом</a:t>
            </a:r>
            <a:r>
              <a:rPr kumimoji="1" lang="ru-RU" altLang="ru-RU" sz="32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этой архитектуры является низкая нагрузка на процессор файлового сервера.</a:t>
            </a:r>
          </a:p>
          <a:p>
            <a:pPr marL="0" indent="363538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ru-RU" altLang="ru-RU" sz="3200" b="1" i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Недостатки</a:t>
            </a:r>
            <a:r>
              <a:rPr kumimoji="1" lang="ru-RU" altLang="ru-RU" sz="32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: потенциально высокая загрузка локальной сети; затруднённость или невозможность централизованного управления; затруднённость или невозможность обеспечения таких важных характеристик, как высокая надёжность, высокая доступность и высокая безопасность. Применяются чаще всего в локальных приложениях, которые используют функции управления БД; в системах с низкой интенсивностью обработки данных и низкими пиковыми нагрузками на БД.</a:t>
            </a:r>
          </a:p>
          <a:p>
            <a:pPr marL="0" indent="363538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ru-RU" altLang="ru-RU" sz="32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На данный момент файл-серверная технология считается устаревшей, а её использование в крупных ИС — недостатком.</a:t>
            </a:r>
          </a:p>
        </p:txBody>
      </p:sp>
    </p:spTree>
    <p:extLst>
      <p:ext uri="{BB962C8B-B14F-4D97-AF65-F5344CB8AC3E}">
        <p14:creationId xmlns:p14="http://schemas.microsoft.com/office/powerpoint/2010/main" val="2184073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Типы СУБД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9F1AC-7B2A-4ED6-8E8E-07948618CEC3}"/>
              </a:ext>
            </a:extLst>
          </p:cNvPr>
          <p:cNvSpPr txBox="1"/>
          <p:nvPr/>
        </p:nvSpPr>
        <p:spPr>
          <a:xfrm>
            <a:off x="1055755" y="1982267"/>
            <a:ext cx="18362040" cy="5171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63538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ru-RU" altLang="ru-RU" sz="32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Клиент-серверная СУБД </a:t>
            </a:r>
            <a:r>
              <a:rPr kumimoji="1" lang="ru-RU" altLang="ru-RU" sz="32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располагается на сервере вместе с БД и осуществляет доступ к БД непосредственно, в монопольном режиме. Все клиентские запросы на обработку данных обрабатываются клиент-серверной СУБД централизованно.</a:t>
            </a:r>
          </a:p>
          <a:p>
            <a:pPr marL="0" indent="363538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ru-RU" altLang="ru-RU" sz="3200" b="1" i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Недостаток</a:t>
            </a:r>
            <a:r>
              <a:rPr kumimoji="1" lang="ru-RU" altLang="ru-RU" sz="32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клиент-серверных СУБД состоит в повышенных требованиях к серверу.</a:t>
            </a:r>
          </a:p>
          <a:p>
            <a:pPr marL="0" indent="363538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ru-RU" altLang="ru-RU" sz="3200" b="1" i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Достоинства</a:t>
            </a:r>
            <a:r>
              <a:rPr kumimoji="1" lang="ru-RU" altLang="ru-RU" sz="32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: </a:t>
            </a:r>
            <a:r>
              <a:rPr kumimoji="1" lang="ru-RU" altLang="ru-RU" sz="32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потенциально более низкая загрузка локальной сети; удобство централизованного управления; удобство обеспечения таких важных характеристик, как высокая надёжность, высокая доступность и высокая безопасность.</a:t>
            </a:r>
          </a:p>
        </p:txBody>
      </p:sp>
    </p:spTree>
    <p:extLst>
      <p:ext uri="{BB962C8B-B14F-4D97-AF65-F5344CB8AC3E}">
        <p14:creationId xmlns:p14="http://schemas.microsoft.com/office/powerpoint/2010/main" val="78186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Типы СУБД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D43A32CA-5320-4F3D-B507-03DB6397F44F}"/>
              </a:ext>
            </a:extLst>
          </p:cNvPr>
          <p:cNvSpPr txBox="1"/>
          <p:nvPr/>
        </p:nvSpPr>
        <p:spPr>
          <a:xfrm>
            <a:off x="1110892" y="2486323"/>
            <a:ext cx="17726134" cy="8335231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50150" marR="70739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ru-RU" sz="4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Реляционные СУБД </a:t>
            </a:r>
            <a:r>
              <a:rPr lang="en-US" sz="4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– </a:t>
            </a: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хранят данные в виде таблиц с строками и столбцами(</a:t>
            </a:r>
            <a:r>
              <a:rPr lang="en-US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MySQL, PGSQL, Oracle Database</a:t>
            </a: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);</a:t>
            </a:r>
            <a:endParaRPr lang="en-US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750150" marR="70739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ru-RU" sz="4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Объектно-ориентированные СУБД – </a:t>
            </a: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хранят данные, как объекты</a:t>
            </a:r>
            <a:r>
              <a:rPr lang="en-US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(</a:t>
            </a:r>
            <a:r>
              <a:rPr lang="en-US" sz="4000" spc="45" dirty="0" err="1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ObjectDB</a:t>
            </a:r>
            <a:r>
              <a:rPr lang="en-US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, db4o)</a:t>
            </a: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;</a:t>
            </a:r>
          </a:p>
          <a:p>
            <a:pPr marL="750150" marR="70739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ru-RU" sz="4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Иерархические СУБД –</a:t>
            </a:r>
            <a:r>
              <a:rPr lang="en-US" sz="4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 </a:t>
            </a: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данные организованы в виде дерева</a:t>
            </a:r>
            <a:r>
              <a:rPr lang="en-US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(IIMS)</a:t>
            </a: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;</a:t>
            </a:r>
            <a:endParaRPr lang="en-US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750150" marR="70739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ru-RU" sz="4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Сетевые СУБД</a:t>
            </a:r>
            <a:r>
              <a:rPr lang="en-US" sz="4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 – </a:t>
            </a: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используют сетевую модель данных</a:t>
            </a:r>
            <a:r>
              <a:rPr lang="en-US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;</a:t>
            </a: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750150" marR="70739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sz="4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NoSQL </a:t>
            </a:r>
            <a:r>
              <a:rPr lang="ru-RU" sz="4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системы – </a:t>
            </a: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работают с неструктурированными данными</a:t>
            </a:r>
            <a:r>
              <a:rPr lang="en-US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(MongoDB, Cassandra, Redis).</a:t>
            </a:r>
            <a:endParaRPr lang="ru-RU" sz="4000" b="1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119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Типы СУБД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51A306-739E-41CC-906B-3DD49D587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218" y="2293144"/>
            <a:ext cx="14339504" cy="67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5838" y="2292942"/>
            <a:ext cx="508024" cy="816249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/>
            <a:r>
              <a:rPr lang="en-US" sz="44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1</a:t>
            </a:r>
            <a:endParaRPr lang="ru-RU" sz="44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11BEA4-E835-9F14-91D7-81C58966C06B}"/>
              </a:ext>
            </a:extLst>
          </p:cNvPr>
          <p:cNvSpPr txBox="1"/>
          <p:nvPr/>
        </p:nvSpPr>
        <p:spPr>
          <a:xfrm>
            <a:off x="18712066" y="10335195"/>
            <a:ext cx="6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solidFill>
                  <a:schemeClr val="bg1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00</a:t>
            </a: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1CF2F8D2-7D7C-3205-8346-A213E02E5733}"/>
              </a:ext>
            </a:extLst>
          </p:cNvPr>
          <p:cNvSpPr txBox="1"/>
          <p:nvPr/>
        </p:nvSpPr>
        <p:spPr>
          <a:xfrm>
            <a:off x="2339015" y="2321998"/>
            <a:ext cx="8856984" cy="754694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/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Основные термины и определения</a:t>
            </a: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8FCBC55-AD0C-042A-1C03-47FDCB6499ED}"/>
              </a:ext>
            </a:extLst>
          </p:cNvPr>
          <p:cNvSpPr/>
          <p:nvPr/>
        </p:nvSpPr>
        <p:spPr>
          <a:xfrm rot="5400000">
            <a:off x="1391120" y="2809717"/>
            <a:ext cx="122634" cy="753198"/>
          </a:xfrm>
          <a:prstGeom prst="rect">
            <a:avLst/>
          </a:prstGeom>
          <a:solidFill>
            <a:srgbClr val="FDC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E26F303A-FD7B-D57E-552A-30E14B07CDD4}"/>
              </a:ext>
            </a:extLst>
          </p:cNvPr>
          <p:cNvSpPr txBox="1"/>
          <p:nvPr/>
        </p:nvSpPr>
        <p:spPr>
          <a:xfrm>
            <a:off x="1075838" y="3717208"/>
            <a:ext cx="508024" cy="816249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/>
            <a:r>
              <a:rPr lang="ru-RU" sz="44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2</a:t>
            </a:r>
            <a:endParaRPr lang="ru-RU" sz="44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49FFB33F-A0A9-D33A-F874-9A68141D0DF8}"/>
              </a:ext>
            </a:extLst>
          </p:cNvPr>
          <p:cNvSpPr txBox="1"/>
          <p:nvPr/>
        </p:nvSpPr>
        <p:spPr>
          <a:xfrm>
            <a:off x="2339015" y="3747985"/>
            <a:ext cx="8856984" cy="754694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/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Типы СУБД </a:t>
            </a: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AAEBFA6-01B3-A2E6-5B0D-C1221D3A6685}"/>
              </a:ext>
            </a:extLst>
          </p:cNvPr>
          <p:cNvSpPr/>
          <p:nvPr/>
        </p:nvSpPr>
        <p:spPr>
          <a:xfrm rot="5400000">
            <a:off x="1391120" y="4233983"/>
            <a:ext cx="122634" cy="753198"/>
          </a:xfrm>
          <a:prstGeom prst="rect">
            <a:avLst/>
          </a:prstGeom>
          <a:solidFill>
            <a:srgbClr val="FDC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40BB7AA1-6E1B-1277-7467-8B99ED4B4C26}"/>
              </a:ext>
            </a:extLst>
          </p:cNvPr>
          <p:cNvSpPr txBox="1"/>
          <p:nvPr/>
        </p:nvSpPr>
        <p:spPr>
          <a:xfrm>
            <a:off x="1110892" y="5182657"/>
            <a:ext cx="508024" cy="816249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/>
            <a:r>
              <a:rPr lang="ru-RU" sz="44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3</a:t>
            </a:r>
            <a:endParaRPr lang="ru-RU" sz="44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714D5C2-832D-8A31-36DD-0CA6F4C132BC}"/>
              </a:ext>
            </a:extLst>
          </p:cNvPr>
          <p:cNvSpPr/>
          <p:nvPr/>
        </p:nvSpPr>
        <p:spPr>
          <a:xfrm rot="5400000">
            <a:off x="1426174" y="5699432"/>
            <a:ext cx="122634" cy="753198"/>
          </a:xfrm>
          <a:prstGeom prst="rect">
            <a:avLst/>
          </a:prstGeom>
          <a:solidFill>
            <a:srgbClr val="FDC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Номер слайда 40">
            <a:extLst>
              <a:ext uri="{FF2B5EF4-FFF2-40B4-BE49-F238E27FC236}">
                <a16:creationId xmlns:a16="http://schemas.microsoft.com/office/drawing/2014/main" id="{06BA4384-8B5D-A442-E619-D265CD534B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8" name="Заголовок 37">
            <a:extLst>
              <a:ext uri="{FF2B5EF4-FFF2-40B4-BE49-F238E27FC236}">
                <a16:creationId xmlns:a16="http://schemas.microsoft.com/office/drawing/2014/main" id="{4D86283F-B8BD-1EB8-14C4-2E882A28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</p:spPr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2D11A3B7-3D6C-4634-955C-23B4F598F133}"/>
              </a:ext>
            </a:extLst>
          </p:cNvPr>
          <p:cNvSpPr txBox="1"/>
          <p:nvPr/>
        </p:nvSpPr>
        <p:spPr>
          <a:xfrm>
            <a:off x="2339015" y="5277328"/>
            <a:ext cx="8856984" cy="754694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/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Компоненты СУБД</a:t>
            </a: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07DB03E9-734A-49BB-92BD-20D2FC879672}"/>
              </a:ext>
            </a:extLst>
          </p:cNvPr>
          <p:cNvSpPr txBox="1"/>
          <p:nvPr/>
        </p:nvSpPr>
        <p:spPr>
          <a:xfrm>
            <a:off x="1110892" y="6678884"/>
            <a:ext cx="508024" cy="816249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/>
            <a:r>
              <a:rPr lang="ru-RU" sz="44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4</a:t>
            </a:r>
            <a:endParaRPr lang="ru-RU" sz="44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6B7C5F1-B26B-4C96-AE45-DE4986D176A1}"/>
              </a:ext>
            </a:extLst>
          </p:cNvPr>
          <p:cNvSpPr/>
          <p:nvPr/>
        </p:nvSpPr>
        <p:spPr>
          <a:xfrm rot="5400000">
            <a:off x="1426174" y="7195659"/>
            <a:ext cx="122634" cy="753198"/>
          </a:xfrm>
          <a:prstGeom prst="rect">
            <a:avLst/>
          </a:prstGeom>
          <a:solidFill>
            <a:srgbClr val="FDC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9199E4D5-74FB-4C56-86AA-59CD94B29EFB}"/>
              </a:ext>
            </a:extLst>
          </p:cNvPr>
          <p:cNvSpPr txBox="1"/>
          <p:nvPr/>
        </p:nvSpPr>
        <p:spPr>
          <a:xfrm>
            <a:off x="2339015" y="6773555"/>
            <a:ext cx="8856984" cy="754694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/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Реляционная БД</a:t>
            </a: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97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Типы СУБД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C92ECF-81EB-4525-BD6F-883C589F9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70" y="3278411"/>
            <a:ext cx="11603235" cy="695821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7E44D9E9-FC28-4BD5-B52B-709D542D4789}"/>
              </a:ext>
            </a:extLst>
          </p:cNvPr>
          <p:cNvSpPr txBox="1"/>
          <p:nvPr/>
        </p:nvSpPr>
        <p:spPr>
          <a:xfrm>
            <a:off x="1110892" y="1731511"/>
            <a:ext cx="17726134" cy="86767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Иерархическая БД – </a:t>
            </a:r>
            <a:r>
              <a:rPr lang="ru-RU" sz="28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это набор данных в виде многоуровневой структуры(дерева)</a:t>
            </a:r>
            <a:endParaRPr lang="ru-RU" sz="3600" dirty="0">
              <a:solidFill>
                <a:srgbClr val="000000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775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Типы СУБД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E44D9E9-FC28-4BD5-B52B-709D542D4789}"/>
              </a:ext>
            </a:extLst>
          </p:cNvPr>
          <p:cNvSpPr txBox="1"/>
          <p:nvPr/>
        </p:nvSpPr>
        <p:spPr>
          <a:xfrm>
            <a:off x="1110892" y="1731511"/>
            <a:ext cx="17726134" cy="1711751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Сетевая БД – </a:t>
            </a:r>
            <a:r>
              <a:rPr lang="ru-RU" sz="3600" b="0" dirty="0">
                <a:latin typeface="LM Main" panose="020B0000000000000000" pitchFamily="34" charset="0"/>
                <a:ea typeface="LM Main" panose="020B0000000000000000" pitchFamily="34" charset="0"/>
              </a:rPr>
              <a:t>это набор узлов, в которых каждый может быть связан с каждым (схема дорог, схема метро).</a:t>
            </a:r>
            <a:endParaRPr lang="ru-RU" sz="3600" dirty="0">
              <a:solidFill>
                <a:srgbClr val="000000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935E4F-C6A4-4362-8DD4-96E30642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682" y="3443262"/>
            <a:ext cx="5756851" cy="76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78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Типы СУБД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E44D9E9-FC28-4BD5-B52B-709D542D4789}"/>
              </a:ext>
            </a:extLst>
          </p:cNvPr>
          <p:cNvSpPr txBox="1"/>
          <p:nvPr/>
        </p:nvSpPr>
        <p:spPr>
          <a:xfrm>
            <a:off x="1110892" y="1731511"/>
            <a:ext cx="17726134" cy="2529667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Реляционная БД – </a:t>
            </a:r>
            <a:r>
              <a:rPr 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э</a:t>
            </a:r>
            <a:r>
              <a:rPr lang="ru-RU" sz="3600" dirty="0">
                <a:latin typeface="LM Main" panose="020B0000000000000000" pitchFamily="34" charset="0"/>
                <a:ea typeface="LM Main" panose="020B0000000000000000" pitchFamily="34" charset="0"/>
              </a:rPr>
              <a:t>то набор простых таблиц, между которыми установлены связи (отношения) с помощью числовых кодов. </a:t>
            </a:r>
            <a:r>
              <a:rPr lang="ru-RU" sz="3600" b="1" i="1" dirty="0">
                <a:latin typeface="LM Main" panose="020B0000000000000000" pitchFamily="34" charset="0"/>
                <a:ea typeface="LM Main" panose="020B0000000000000000" pitchFamily="34" charset="0"/>
              </a:rPr>
              <a:t>1970-е </a:t>
            </a:r>
            <a:r>
              <a:rPr lang="ru-RU" sz="3600" b="1" i="1" dirty="0" err="1">
                <a:latin typeface="LM Main" panose="020B0000000000000000" pitchFamily="34" charset="0"/>
                <a:ea typeface="LM Main" panose="020B0000000000000000" pitchFamily="34" charset="0"/>
              </a:rPr>
              <a:t>гг</a:t>
            </a:r>
            <a:r>
              <a:rPr lang="ru-RU" sz="3600" dirty="0">
                <a:latin typeface="LM Main" panose="020B0000000000000000" pitchFamily="34" charset="0"/>
                <a:ea typeface="LM Main" panose="020B0000000000000000" pitchFamily="34" charset="0"/>
              </a:rPr>
              <a:t> </a:t>
            </a:r>
            <a:r>
              <a:rPr lang="ru-RU" sz="3600" i="1" dirty="0">
                <a:latin typeface="LM Main" panose="020B0000000000000000" pitchFamily="34" charset="0"/>
                <a:ea typeface="LM Main" panose="020B0000000000000000" pitchFamily="34" charset="0"/>
              </a:rPr>
              <a:t>. Э. Кодд, англ. </a:t>
            </a:r>
            <a:r>
              <a:rPr lang="ru-RU" sz="3600" i="1" dirty="0" err="1">
                <a:latin typeface="LM Main" panose="020B0000000000000000" pitchFamily="34" charset="0"/>
                <a:ea typeface="LM Main" panose="020B0000000000000000" pitchFamily="34" charset="0"/>
              </a:rPr>
              <a:t>relation</a:t>
            </a:r>
            <a:r>
              <a:rPr lang="ru-RU" sz="3600" i="1" dirty="0">
                <a:latin typeface="LM Main" panose="020B0000000000000000" pitchFamily="34" charset="0"/>
                <a:ea typeface="LM Main" panose="020B0000000000000000" pitchFamily="34" charset="0"/>
              </a:rPr>
              <a:t> – отношение</a:t>
            </a:r>
            <a:r>
              <a:rPr lang="ru-RU" sz="3600" dirty="0">
                <a:latin typeface="LM Main" panose="020B0000000000000000" pitchFamily="34" charset="0"/>
                <a:ea typeface="LM Main" panose="020B0000000000000000" pitchFamily="34" charset="0"/>
              </a:rPr>
              <a:t>.</a:t>
            </a:r>
            <a:endParaRPr lang="ru-RU" sz="3600" dirty="0">
              <a:solidFill>
                <a:srgbClr val="000000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4008F5-DEBA-42E8-9791-7466210A8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30" y="3687333"/>
            <a:ext cx="12272761" cy="798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78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A6700C-B01D-CDC8-B130-A99E083AD2B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078" y="-39302"/>
            <a:ext cx="19075484" cy="11393606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5F6006AC-240E-D99A-46F0-BB8F7E9CAA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979042" y="2270299"/>
            <a:ext cx="4968552" cy="2174312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12700" marR="5080">
              <a:lnSpc>
                <a:spcPts val="11000"/>
              </a:lnSpc>
              <a:spcBef>
                <a:spcPts val="1864"/>
              </a:spcBef>
            </a:pPr>
            <a:r>
              <a:rPr lang="en-US" sz="30000" dirty="0">
                <a:latin typeface="LM Main" panose="020B0000000000000000" pitchFamily="34" charset="0"/>
                <a:ea typeface="LM Main" panose="020B0000000000000000" pitchFamily="34" charset="0"/>
              </a:rPr>
              <a:t>03</a:t>
            </a:r>
            <a:endParaRPr sz="300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0580B87-A9EA-4B52-8F1A-73C742168700}"/>
              </a:ext>
            </a:extLst>
          </p:cNvPr>
          <p:cNvSpPr txBox="1"/>
          <p:nvPr/>
        </p:nvSpPr>
        <p:spPr>
          <a:xfrm>
            <a:off x="979042" y="5077273"/>
            <a:ext cx="11593287" cy="115480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/>
            <a:r>
              <a:rPr lang="ru-RU" sz="66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Компоненты СУБД</a:t>
            </a:r>
            <a:endParaRPr lang="ru-RU" sz="66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00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dirty="0"/>
              <a:t>Компоненты</a:t>
            </a:r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 СУБД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E44D9E9-FC28-4BD5-B52B-709D542D4789}"/>
              </a:ext>
            </a:extLst>
          </p:cNvPr>
          <p:cNvSpPr txBox="1"/>
          <p:nvPr/>
        </p:nvSpPr>
        <p:spPr>
          <a:xfrm>
            <a:off x="1110892" y="1731511"/>
            <a:ext cx="17726134" cy="779264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Обычно современная СУБД содержит следующие компоненты:</a:t>
            </a:r>
          </a:p>
          <a:p>
            <a:pPr marL="571500" indent="-5715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Ядро</a:t>
            </a:r>
            <a:r>
              <a:rPr 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– отвечает за управление данными во внешней и оперативной памяти</a:t>
            </a:r>
          </a:p>
          <a:p>
            <a:pPr marL="571500" indent="-5715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Процессор языка БД </a:t>
            </a:r>
            <a:r>
              <a:rPr 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– оптимизация запросов на извлечение и изменение данных и создание.</a:t>
            </a:r>
          </a:p>
          <a:p>
            <a:pPr marL="571500" indent="-5715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Подсистема поддержки времени исполнения </a:t>
            </a:r>
            <a:r>
              <a:rPr 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– интерпретирует программы манипуляции данными, создающие пользовательский интерфейс с СУБД</a:t>
            </a:r>
          </a:p>
          <a:p>
            <a:pPr marL="571500" indent="-5715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Сервисные программы </a:t>
            </a:r>
            <a:r>
              <a:rPr lang="ru-RU" sz="36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– обеспечивают ряд дополнительных возможностей по обслуживанию ИС.</a:t>
            </a:r>
          </a:p>
        </p:txBody>
      </p:sp>
    </p:spTree>
    <p:extLst>
      <p:ext uri="{BB962C8B-B14F-4D97-AF65-F5344CB8AC3E}">
        <p14:creationId xmlns:p14="http://schemas.microsoft.com/office/powerpoint/2010/main" val="1853079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white and gray sofa chair near window">
            <a:extLst>
              <a:ext uri="{FF2B5EF4-FFF2-40B4-BE49-F238E27FC236}">
                <a16:creationId xmlns:a16="http://schemas.microsoft.com/office/drawing/2014/main" id="{BCD95D0B-2384-23C0-3080-19620BAE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0" y="-37990"/>
            <a:ext cx="15554546" cy="1138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A6700C-B01D-CDC8-B130-A99E083AD2B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078" y="-39302"/>
            <a:ext cx="19075484" cy="11393606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5F6006AC-240E-D99A-46F0-BB8F7E9CAA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979042" y="2270299"/>
            <a:ext cx="4968552" cy="2174312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12700" marR="5080">
              <a:lnSpc>
                <a:spcPts val="11000"/>
              </a:lnSpc>
              <a:spcBef>
                <a:spcPts val="1864"/>
              </a:spcBef>
            </a:pPr>
            <a:r>
              <a:rPr lang="en-US" sz="30000" dirty="0">
                <a:latin typeface="LM Main" panose="020B0000000000000000" pitchFamily="34" charset="0"/>
                <a:ea typeface="LM Main" panose="020B0000000000000000" pitchFamily="34" charset="0"/>
              </a:rPr>
              <a:t>04</a:t>
            </a:r>
            <a:endParaRPr sz="300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0580B87-A9EA-4B52-8F1A-73C742168700}"/>
              </a:ext>
            </a:extLst>
          </p:cNvPr>
          <p:cNvSpPr txBox="1"/>
          <p:nvPr/>
        </p:nvSpPr>
        <p:spPr>
          <a:xfrm>
            <a:off x="979043" y="5077273"/>
            <a:ext cx="8208912" cy="115480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/>
            <a:r>
              <a:rPr lang="ru-RU" sz="66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Реляционная БД</a:t>
            </a:r>
            <a:endParaRPr lang="ru-RU" sz="66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0604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РБД</a:t>
            </a:r>
          </a:p>
        </p:txBody>
      </p:sp>
      <p:sp>
        <p:nvSpPr>
          <p:cNvPr id="5" name="Google Shape;187;p18">
            <a:extLst>
              <a:ext uri="{FF2B5EF4-FFF2-40B4-BE49-F238E27FC236}">
                <a16:creationId xmlns:a16="http://schemas.microsoft.com/office/drawing/2014/main" id="{04849A65-39B8-4819-9D8E-35169F4F1E72}"/>
              </a:ext>
            </a:extLst>
          </p:cNvPr>
          <p:cNvSpPr txBox="1"/>
          <p:nvPr/>
        </p:nvSpPr>
        <p:spPr>
          <a:xfrm>
            <a:off x="954720" y="1829275"/>
            <a:ext cx="18409018" cy="290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ru-RU" sz="3200" dirty="0">
                <a:latin typeface="LM Main" panose="020B0000000000000000" pitchFamily="34" charset="0"/>
                <a:ea typeface="LM Main" panose="020B0000000000000000" pitchFamily="34" charset="0"/>
              </a:rPr>
              <a:t>Таблица – главный объект БД</a:t>
            </a:r>
          </a:p>
          <a:p>
            <a:pPr algn="just">
              <a:lnSpc>
                <a:spcPct val="150000"/>
              </a:lnSpc>
              <a:buNone/>
            </a:pPr>
            <a:r>
              <a:rPr lang="ru-RU" sz="3200" u="sng" dirty="0">
                <a:latin typeface="LM Main" panose="020B0000000000000000" pitchFamily="34" charset="0"/>
                <a:ea typeface="LM Main" panose="020B0000000000000000" pitchFamily="34" charset="0"/>
              </a:rPr>
              <a:t>Основные элементы таблицы: </a:t>
            </a:r>
            <a:r>
              <a:rPr lang="ru-RU" sz="3200" dirty="0">
                <a:latin typeface="LM Main" panose="020B0000000000000000" pitchFamily="34" charset="0"/>
                <a:ea typeface="LM Main" panose="020B0000000000000000" pitchFamily="34" charset="0"/>
              </a:rPr>
              <a:t>поле , запись</a:t>
            </a:r>
            <a:endParaRPr lang="ru-RU" sz="3200" b="0" i="0" u="none" dirty="0">
              <a:solidFill>
                <a:schemeClr val="dk1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  <a:sym typeface="Arial"/>
            </a:endParaRPr>
          </a:p>
          <a:p>
            <a:pPr marL="0" marR="0" lvl="0" indent="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В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реляционной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базе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данных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(РБД)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используется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реляционная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модель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данных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,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основанная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на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представлении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данных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в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виде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таблиц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.</a:t>
            </a:r>
            <a:endParaRPr sz="3200" dirty="0"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0" marR="0" lvl="0" indent="36195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Строка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таблицы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РБД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называется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записью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,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столбец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- </a:t>
            </a:r>
            <a:r>
              <a:rPr lang="en-US" sz="3200" b="1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полем</a:t>
            </a:r>
            <a:endParaRPr sz="32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graphicFrame>
        <p:nvGraphicFramePr>
          <p:cNvPr id="6" name="Google Shape;188;p18">
            <a:extLst>
              <a:ext uri="{FF2B5EF4-FFF2-40B4-BE49-F238E27FC236}">
                <a16:creationId xmlns:a16="http://schemas.microsoft.com/office/drawing/2014/main" id="{2DBFC930-8ECA-40EA-832B-C9C9B081A8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707472"/>
              </p:ext>
            </p:extLst>
          </p:nvPr>
        </p:nvGraphicFramePr>
        <p:xfrm>
          <a:off x="5731570" y="6331724"/>
          <a:ext cx="8137500" cy="1744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Имя поля 1</a:t>
                      </a:r>
                      <a:endParaRPr/>
                    </a:p>
                  </a:txBody>
                  <a:tcPr marL="0" marR="0" marT="0" marB="0">
                    <a:lnL w="57150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Имя поля 2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Имя поля 3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i="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Имя поля 4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57150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57150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57150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7150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018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Google Shape;189;p18">
            <a:extLst>
              <a:ext uri="{FF2B5EF4-FFF2-40B4-BE49-F238E27FC236}">
                <a16:creationId xmlns:a16="http://schemas.microsoft.com/office/drawing/2014/main" id="{C1327D42-DE77-4226-A319-7B352A5C5AB0}"/>
              </a:ext>
            </a:extLst>
          </p:cNvPr>
          <p:cNvSpPr txBox="1"/>
          <p:nvPr/>
        </p:nvSpPr>
        <p:spPr>
          <a:xfrm>
            <a:off x="6307832" y="8492312"/>
            <a:ext cx="1223962" cy="455612"/>
          </a:xfrm>
          <a:prstGeom prst="rect">
            <a:avLst/>
          </a:prstGeom>
          <a:noFill/>
          <a:ln w="28575" cap="flat" cmpd="sng">
            <a:solidFill>
              <a:srgbClr val="005AB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Запись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" name="Google Shape;190;p18">
            <a:extLst>
              <a:ext uri="{FF2B5EF4-FFF2-40B4-BE49-F238E27FC236}">
                <a16:creationId xmlns:a16="http://schemas.microsoft.com/office/drawing/2014/main" id="{5A467033-91BA-4BEC-9318-E29CEAC1FDF9}"/>
              </a:ext>
            </a:extLst>
          </p:cNvPr>
          <p:cNvSpPr txBox="1"/>
          <p:nvPr/>
        </p:nvSpPr>
        <p:spPr>
          <a:xfrm>
            <a:off x="11852970" y="8565337"/>
            <a:ext cx="1223962" cy="455612"/>
          </a:xfrm>
          <a:prstGeom prst="rect">
            <a:avLst/>
          </a:prstGeom>
          <a:noFill/>
          <a:ln w="28575" cap="flat" cmpd="sng">
            <a:solidFill>
              <a:srgbClr val="005AB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Поле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0" name="Google Shape;191;p18">
            <a:extLst>
              <a:ext uri="{FF2B5EF4-FFF2-40B4-BE49-F238E27FC236}">
                <a16:creationId xmlns:a16="http://schemas.microsoft.com/office/drawing/2014/main" id="{DD2E2D25-6799-4FC4-9D55-0000C3B7506D}"/>
              </a:ext>
            </a:extLst>
          </p:cNvPr>
          <p:cNvCxnSpPr/>
          <p:nvPr/>
        </p:nvCxnSpPr>
        <p:spPr>
          <a:xfrm rot="10800000" flipH="1">
            <a:off x="6955532" y="7412812"/>
            <a:ext cx="288925" cy="1079500"/>
          </a:xfrm>
          <a:prstGeom prst="straightConnector1">
            <a:avLst/>
          </a:prstGeom>
          <a:noFill/>
          <a:ln w="38100" cap="flat" cmpd="sng">
            <a:solidFill>
              <a:srgbClr val="005AB4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1" name="Google Shape;192;p18">
            <a:extLst>
              <a:ext uri="{FF2B5EF4-FFF2-40B4-BE49-F238E27FC236}">
                <a16:creationId xmlns:a16="http://schemas.microsoft.com/office/drawing/2014/main" id="{0BF60C4B-59DE-4AA0-BC83-0A7138238923}"/>
              </a:ext>
            </a:extLst>
          </p:cNvPr>
          <p:cNvCxnSpPr/>
          <p:nvPr/>
        </p:nvCxnSpPr>
        <p:spPr>
          <a:xfrm rot="10800000">
            <a:off x="11205270" y="7412812"/>
            <a:ext cx="647700" cy="1439862"/>
          </a:xfrm>
          <a:prstGeom prst="straightConnector1">
            <a:avLst/>
          </a:prstGeom>
          <a:noFill/>
          <a:ln w="38100" cap="flat" cmpd="sng">
            <a:solidFill>
              <a:srgbClr val="005AB4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" name="Google Shape;193;p18">
            <a:extLst>
              <a:ext uri="{FF2B5EF4-FFF2-40B4-BE49-F238E27FC236}">
                <a16:creationId xmlns:a16="http://schemas.microsoft.com/office/drawing/2014/main" id="{AB67DD5B-480C-4790-A4D7-371000813B14}"/>
              </a:ext>
            </a:extLst>
          </p:cNvPr>
          <p:cNvSpPr txBox="1"/>
          <p:nvPr/>
        </p:nvSpPr>
        <p:spPr>
          <a:xfrm>
            <a:off x="5876032" y="9213037"/>
            <a:ext cx="7632700" cy="427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Структура таблицы реляционной БД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432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РБД</a:t>
            </a:r>
          </a:p>
        </p:txBody>
      </p:sp>
      <p:sp>
        <p:nvSpPr>
          <p:cNvPr id="5" name="Google Shape;187;p18">
            <a:extLst>
              <a:ext uri="{FF2B5EF4-FFF2-40B4-BE49-F238E27FC236}">
                <a16:creationId xmlns:a16="http://schemas.microsoft.com/office/drawing/2014/main" id="{04849A65-39B8-4819-9D8E-35169F4F1E72}"/>
              </a:ext>
            </a:extLst>
          </p:cNvPr>
          <p:cNvSpPr txBox="1"/>
          <p:nvPr/>
        </p:nvSpPr>
        <p:spPr>
          <a:xfrm>
            <a:off x="1008777" y="2558330"/>
            <a:ext cx="18409018" cy="208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3619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</a:pPr>
            <a:r>
              <a:rPr lang="ru-RU" sz="3600" b="0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Строка таблицы РБД называется </a:t>
            </a:r>
            <a:r>
              <a:rPr lang="ru-RU" sz="3600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записью</a:t>
            </a:r>
            <a:r>
              <a:rPr lang="ru-RU" sz="3600" b="0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, столбец – </a:t>
            </a:r>
            <a:r>
              <a:rPr lang="ru-RU" sz="3600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полем.</a:t>
            </a:r>
            <a:endParaRPr lang="ru-RU" sz="3600" b="1" i="1" u="none" dirty="0">
              <a:solidFill>
                <a:schemeClr val="dk1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  <a:sym typeface="Arial"/>
            </a:endParaRPr>
          </a:p>
          <a:p>
            <a:pPr marL="0" marR="0" lvl="0" indent="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3600" b="1" i="1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Запись</a:t>
            </a:r>
            <a:r>
              <a:rPr lang="ru-RU" sz="36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содержит всю информацию об одном объекте, описываемом в базе данных.</a:t>
            </a:r>
            <a:endParaRPr lang="ru-RU" sz="3600" dirty="0"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0" marR="0" lvl="0" indent="361950" algn="just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3600" b="1" i="1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Поле</a:t>
            </a:r>
            <a:r>
              <a:rPr lang="ru-RU" sz="36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- это одна из характеристик объекта.</a:t>
            </a:r>
            <a:endParaRPr lang="ru-RU" sz="36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528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РБД</a:t>
            </a:r>
          </a:p>
        </p:txBody>
      </p:sp>
      <p:cxnSp>
        <p:nvCxnSpPr>
          <p:cNvPr id="6" name="Google Shape;213;p20">
            <a:extLst>
              <a:ext uri="{FF2B5EF4-FFF2-40B4-BE49-F238E27FC236}">
                <a16:creationId xmlns:a16="http://schemas.microsoft.com/office/drawing/2014/main" id="{FF85D557-AD64-45BB-B300-385B136E0224}"/>
              </a:ext>
            </a:extLst>
          </p:cNvPr>
          <p:cNvCxnSpPr>
            <a:cxnSpLocks/>
          </p:cNvCxnSpPr>
          <p:nvPr/>
        </p:nvCxnSpPr>
        <p:spPr>
          <a:xfrm rot="10800000">
            <a:off x="9444038" y="4225777"/>
            <a:ext cx="0" cy="187166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sp>
        <p:nvSpPr>
          <p:cNvPr id="7" name="Google Shape;215;p20">
            <a:extLst>
              <a:ext uri="{FF2B5EF4-FFF2-40B4-BE49-F238E27FC236}">
                <a16:creationId xmlns:a16="http://schemas.microsoft.com/office/drawing/2014/main" id="{DB0B8D51-B098-48F7-9EF0-A2BB0A5CB48B}"/>
              </a:ext>
            </a:extLst>
          </p:cNvPr>
          <p:cNvSpPr txBox="1"/>
          <p:nvPr/>
        </p:nvSpPr>
        <p:spPr>
          <a:xfrm>
            <a:off x="4291410" y="4354435"/>
            <a:ext cx="4289028" cy="95243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3200" b="1" i="0" u="none" dirty="0" err="1">
                <a:solidFill>
                  <a:srgbClr val="FFFFFF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Числовой</a:t>
            </a:r>
            <a:endParaRPr sz="32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sp>
        <p:nvSpPr>
          <p:cNvPr id="8" name="Google Shape;216;p20">
            <a:extLst>
              <a:ext uri="{FF2B5EF4-FFF2-40B4-BE49-F238E27FC236}">
                <a16:creationId xmlns:a16="http://schemas.microsoft.com/office/drawing/2014/main" id="{169882CF-0D52-4C6E-ABBD-A38726FD6CBE}"/>
              </a:ext>
            </a:extLst>
          </p:cNvPr>
          <p:cNvSpPr txBox="1"/>
          <p:nvPr/>
        </p:nvSpPr>
        <p:spPr>
          <a:xfrm>
            <a:off x="4366561" y="5558484"/>
            <a:ext cx="4289028" cy="1402560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3200" b="1" i="0" u="none" dirty="0" err="1">
                <a:solidFill>
                  <a:srgbClr val="FFFFFF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Текстовый</a:t>
            </a:r>
            <a:endParaRPr sz="32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sp>
        <p:nvSpPr>
          <p:cNvPr id="9" name="Google Shape;217;p20">
            <a:extLst>
              <a:ext uri="{FF2B5EF4-FFF2-40B4-BE49-F238E27FC236}">
                <a16:creationId xmlns:a16="http://schemas.microsoft.com/office/drawing/2014/main" id="{07F73183-0212-4422-9871-11ED09048F6B}"/>
              </a:ext>
            </a:extLst>
          </p:cNvPr>
          <p:cNvSpPr txBox="1"/>
          <p:nvPr/>
        </p:nvSpPr>
        <p:spPr>
          <a:xfrm>
            <a:off x="10380662" y="4319440"/>
            <a:ext cx="4943759" cy="120460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3200" b="1" i="0" u="none" dirty="0" err="1">
                <a:solidFill>
                  <a:srgbClr val="FFFFFF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Логический</a:t>
            </a:r>
            <a:endParaRPr sz="32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sp>
        <p:nvSpPr>
          <p:cNvPr id="10" name="Google Shape;218;p20">
            <a:extLst>
              <a:ext uri="{FF2B5EF4-FFF2-40B4-BE49-F238E27FC236}">
                <a16:creationId xmlns:a16="http://schemas.microsoft.com/office/drawing/2014/main" id="{8024936B-2791-45F7-98D9-8F703F15ED32}"/>
              </a:ext>
            </a:extLst>
          </p:cNvPr>
          <p:cNvSpPr txBox="1"/>
          <p:nvPr/>
        </p:nvSpPr>
        <p:spPr>
          <a:xfrm>
            <a:off x="10324442" y="5670868"/>
            <a:ext cx="4999980" cy="1473219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3200" b="1" i="0" u="none" dirty="0" err="1">
                <a:solidFill>
                  <a:srgbClr val="FFFFFF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Дата</a:t>
            </a:r>
            <a:r>
              <a:rPr lang="en-US" sz="3200" b="1" i="0" u="none" dirty="0">
                <a:solidFill>
                  <a:srgbClr val="FFFFFF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/ </a:t>
            </a:r>
            <a:r>
              <a:rPr lang="en-US" sz="3200" b="1" i="0" u="none" dirty="0" err="1">
                <a:solidFill>
                  <a:srgbClr val="FFFFFF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время</a:t>
            </a:r>
            <a:endParaRPr sz="32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cxnSp>
        <p:nvCxnSpPr>
          <p:cNvPr id="11" name="Google Shape;219;p20">
            <a:extLst>
              <a:ext uri="{FF2B5EF4-FFF2-40B4-BE49-F238E27FC236}">
                <a16:creationId xmlns:a16="http://schemas.microsoft.com/office/drawing/2014/main" id="{9AE91165-3181-498E-9F84-6F557D87DEFD}"/>
              </a:ext>
            </a:extLst>
          </p:cNvPr>
          <p:cNvCxnSpPr>
            <a:cxnSpLocks/>
          </p:cNvCxnSpPr>
          <p:nvPr/>
        </p:nvCxnSpPr>
        <p:spPr>
          <a:xfrm>
            <a:off x="8580438" y="5089377"/>
            <a:ext cx="863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sp>
        <p:nvSpPr>
          <p:cNvPr id="12" name="Google Shape;220;p20">
            <a:extLst>
              <a:ext uri="{FF2B5EF4-FFF2-40B4-BE49-F238E27FC236}">
                <a16:creationId xmlns:a16="http://schemas.microsoft.com/office/drawing/2014/main" id="{00441A23-A3BF-4C58-989D-E12116C1AEF1}"/>
              </a:ext>
            </a:extLst>
          </p:cNvPr>
          <p:cNvSpPr txBox="1"/>
          <p:nvPr/>
        </p:nvSpPr>
        <p:spPr>
          <a:xfrm>
            <a:off x="8004176" y="3126830"/>
            <a:ext cx="3488034" cy="1098947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3200" b="1" i="0" u="none" dirty="0" err="1">
                <a:solidFill>
                  <a:srgbClr val="FFFFFF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Тип</a:t>
            </a:r>
            <a:r>
              <a:rPr lang="en-US" sz="3200" b="1" i="0" u="none" dirty="0">
                <a:solidFill>
                  <a:srgbClr val="FFFFFF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rgbClr val="FFFFFF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поля</a:t>
            </a:r>
            <a:endParaRPr sz="32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cxnSp>
        <p:nvCxnSpPr>
          <p:cNvPr id="13" name="Google Shape;221;p20">
            <a:extLst>
              <a:ext uri="{FF2B5EF4-FFF2-40B4-BE49-F238E27FC236}">
                <a16:creationId xmlns:a16="http://schemas.microsoft.com/office/drawing/2014/main" id="{5D016AD6-278D-41D1-9F2A-BDB90006E4FF}"/>
              </a:ext>
            </a:extLst>
          </p:cNvPr>
          <p:cNvCxnSpPr>
            <a:cxnSpLocks/>
          </p:cNvCxnSpPr>
          <p:nvPr/>
        </p:nvCxnSpPr>
        <p:spPr>
          <a:xfrm>
            <a:off x="8580438" y="6097439"/>
            <a:ext cx="863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cxnSp>
        <p:nvCxnSpPr>
          <p:cNvPr id="14" name="Google Shape;222;p20">
            <a:extLst>
              <a:ext uri="{FF2B5EF4-FFF2-40B4-BE49-F238E27FC236}">
                <a16:creationId xmlns:a16="http://schemas.microsoft.com/office/drawing/2014/main" id="{D071BEEE-AE90-4A67-90B5-4D932CBE7C4A}"/>
              </a:ext>
            </a:extLst>
          </p:cNvPr>
          <p:cNvCxnSpPr>
            <a:cxnSpLocks/>
          </p:cNvCxnSpPr>
          <p:nvPr/>
        </p:nvCxnSpPr>
        <p:spPr>
          <a:xfrm>
            <a:off x="9444038" y="6097439"/>
            <a:ext cx="863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cxnSp>
        <p:nvCxnSpPr>
          <p:cNvPr id="15" name="Google Shape;223;p20">
            <a:extLst>
              <a:ext uri="{FF2B5EF4-FFF2-40B4-BE49-F238E27FC236}">
                <a16:creationId xmlns:a16="http://schemas.microsoft.com/office/drawing/2014/main" id="{CD220D10-9E70-4CA2-9630-B1C002184EB6}"/>
              </a:ext>
            </a:extLst>
          </p:cNvPr>
          <p:cNvCxnSpPr>
            <a:cxnSpLocks/>
          </p:cNvCxnSpPr>
          <p:nvPr/>
        </p:nvCxnSpPr>
        <p:spPr>
          <a:xfrm>
            <a:off x="9444038" y="5089377"/>
            <a:ext cx="8636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sp>
        <p:nvSpPr>
          <p:cNvPr id="16" name="Google Shape;224;p20">
            <a:extLst>
              <a:ext uri="{FF2B5EF4-FFF2-40B4-BE49-F238E27FC236}">
                <a16:creationId xmlns:a16="http://schemas.microsoft.com/office/drawing/2014/main" id="{CED170E9-4B16-4BFA-BED8-CFBE701892A4}"/>
              </a:ext>
            </a:extLst>
          </p:cNvPr>
          <p:cNvSpPr txBox="1"/>
          <p:nvPr/>
        </p:nvSpPr>
        <p:spPr>
          <a:xfrm>
            <a:off x="1002873" y="7395707"/>
            <a:ext cx="17276959" cy="191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3200" b="1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Длина</a:t>
            </a:r>
            <a:r>
              <a:rPr lang="en-US" sz="3200" b="1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1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поля</a:t>
            </a:r>
            <a:r>
              <a:rPr lang="en-US" sz="3200" b="1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-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это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максимальное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количество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символов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,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которые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могут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содержаться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в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поле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. </a:t>
            </a:r>
            <a:endParaRPr sz="32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sp>
        <p:nvSpPr>
          <p:cNvPr id="18" name="Google Shape;225;p20">
            <a:extLst>
              <a:ext uri="{FF2B5EF4-FFF2-40B4-BE49-F238E27FC236}">
                <a16:creationId xmlns:a16="http://schemas.microsoft.com/office/drawing/2014/main" id="{DD36DF6A-0909-4A9C-9A57-F9253B58F04A}"/>
              </a:ext>
            </a:extLst>
          </p:cNvPr>
          <p:cNvSpPr txBox="1"/>
          <p:nvPr/>
        </p:nvSpPr>
        <p:spPr>
          <a:xfrm>
            <a:off x="763018" y="2153071"/>
            <a:ext cx="17756670" cy="987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Поле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базы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данных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имеет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имя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,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тип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 и </a:t>
            </a:r>
            <a:r>
              <a:rPr lang="en-US" sz="3200" b="0" i="0" u="none" dirty="0" err="1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длину</a:t>
            </a:r>
            <a:r>
              <a:rPr lang="en-US" sz="3200" b="0" i="0" u="none" dirty="0">
                <a:solidFill>
                  <a:schemeClr val="dk1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  <a:sym typeface="Arial"/>
              </a:rPr>
              <a:t>.</a:t>
            </a:r>
            <a:endParaRPr sz="32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Типы данных </a:t>
            </a:r>
            <a:r>
              <a:rPr lang="en-US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PGSQL 9.4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6AF144-8D56-4BC1-89D0-89DDEC43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26" y="1854621"/>
            <a:ext cx="5778447" cy="830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9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A6700C-B01D-CDC8-B130-A99E083AD2B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078" y="-39302"/>
            <a:ext cx="19075484" cy="11393606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5F6006AC-240E-D99A-46F0-BB8F7E9CAA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12700" marR="5080">
              <a:lnSpc>
                <a:spcPts val="11000"/>
              </a:lnSpc>
              <a:spcBef>
                <a:spcPts val="1864"/>
              </a:spcBef>
            </a:pPr>
            <a:r>
              <a:rPr lang="ru-RU" sz="30000" dirty="0">
                <a:latin typeface="LM Main" panose="020B0000000000000000" pitchFamily="34" charset="0"/>
                <a:ea typeface="LM Main" panose="020B0000000000000000" pitchFamily="34" charset="0"/>
              </a:rPr>
              <a:t>01</a:t>
            </a:r>
            <a:endParaRPr sz="300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0580B87-A9EA-4B52-8F1A-73C742168700}"/>
              </a:ext>
            </a:extLst>
          </p:cNvPr>
          <p:cNvSpPr txBox="1"/>
          <p:nvPr/>
        </p:nvSpPr>
        <p:spPr>
          <a:xfrm>
            <a:off x="979043" y="5031107"/>
            <a:ext cx="11593287" cy="217046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/>
            <a:r>
              <a:rPr lang="ru-RU" sz="66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Основные термины и определения</a:t>
            </a:r>
            <a:endParaRPr lang="ru-RU" sz="66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18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dirty="0"/>
              <a:t>РБД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59DDA-5358-47B4-A020-0B3522A8FFA3}"/>
              </a:ext>
            </a:extLst>
          </p:cNvPr>
          <p:cNvSpPr txBox="1"/>
          <p:nvPr/>
        </p:nvSpPr>
        <p:spPr>
          <a:xfrm>
            <a:off x="1092216" y="2486323"/>
            <a:ext cx="17456778" cy="2217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3200" b="1" u="sng" dirty="0">
                <a:latin typeface="LM Main" panose="020B0000000000000000" pitchFamily="34" charset="0"/>
                <a:ea typeface="LM Main" panose="020B0000000000000000" pitchFamily="34" charset="0"/>
              </a:rPr>
              <a:t>Ключевое поле (ключ таблицы)</a:t>
            </a:r>
            <a:endParaRPr lang="ru-RU" sz="3200" dirty="0"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ru-RU" sz="3200" b="1" dirty="0">
                <a:latin typeface="LM Main" panose="020B0000000000000000" pitchFamily="34" charset="0"/>
                <a:ea typeface="LM Main" panose="020B0000000000000000" pitchFamily="34" charset="0"/>
              </a:rPr>
              <a:t>Ключевое поле (ключ)</a:t>
            </a:r>
            <a:r>
              <a:rPr lang="ru-RU" sz="3200" dirty="0">
                <a:latin typeface="LM Main" panose="020B0000000000000000" pitchFamily="34" charset="0"/>
                <a:ea typeface="LM Main" panose="020B0000000000000000" pitchFamily="34" charset="0"/>
              </a:rPr>
              <a:t> – это поле (или комбинация полей), которое однозначно определяет запись.</a:t>
            </a:r>
          </a:p>
        </p:txBody>
      </p:sp>
    </p:spTree>
    <p:extLst>
      <p:ext uri="{BB962C8B-B14F-4D97-AF65-F5344CB8AC3E}">
        <p14:creationId xmlns:p14="http://schemas.microsoft.com/office/powerpoint/2010/main" val="280482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РБД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D2A096-B55B-49C3-A697-1BCC23453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39" y="2045066"/>
            <a:ext cx="14617624" cy="85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52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Агрегатные функции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307B0-42E8-4913-BB2C-82A8C20AE278}"/>
              </a:ext>
            </a:extLst>
          </p:cNvPr>
          <p:cNvSpPr txBox="1"/>
          <p:nvPr/>
        </p:nvSpPr>
        <p:spPr>
          <a:xfrm>
            <a:off x="1092216" y="2486323"/>
            <a:ext cx="17456778" cy="666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3200" b="1" u="sng" dirty="0">
                <a:latin typeface="LM Main" panose="020B0000000000000000" pitchFamily="34" charset="0"/>
                <a:ea typeface="LM Main" panose="020B0000000000000000" pitchFamily="34" charset="0"/>
              </a:rPr>
              <a:t>COUNT -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Функция COUNT используется для подсчета количества строк в каждой группе. Это полезно для получения количества записей в каждой категории или группе.</a:t>
            </a:r>
            <a:endParaRPr lang="en-US" sz="3200" b="1" i="0" u="sng" dirty="0">
              <a:solidFill>
                <a:srgbClr val="000000"/>
              </a:solidFill>
              <a:effectLst/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3200" b="1" u="sng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SUM –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Функция SUM используется для суммирования значений в каждой группе. Это полезно для получения общей суммы продаж, затрат или других числовых данных.</a:t>
            </a:r>
            <a:br>
              <a:rPr lang="en-US" sz="3200" b="1" u="sng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</a:br>
            <a:r>
              <a:rPr lang="en-US" sz="3200" b="1" u="sng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AVG –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Функция AVG используется для вычисления среднего значения в каждой группе. Это полезно для анализа средних значений, таких как средняя зарплата, средняя цена и т.д.</a:t>
            </a:r>
            <a:endParaRPr lang="en-US" sz="3200" b="1" u="sng" dirty="0">
              <a:solidFill>
                <a:srgbClr val="000000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3200" b="1" u="sng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MAX MIN - </a:t>
            </a:r>
            <a:r>
              <a:rPr lang="ru-RU" sz="3200" b="0" i="0" dirty="0">
                <a:solidFill>
                  <a:srgbClr val="000000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Функции MAX и MIN используются для нахождения максимального и минимального значения в каждой группе соответственно. Это полезно для определения наибольших и наименьших значений в каждой категории.</a:t>
            </a:r>
            <a:endParaRPr lang="ru-RU" sz="32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4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674595" y="10511084"/>
            <a:ext cx="2743200" cy="276999"/>
          </a:xfrm>
        </p:spPr>
        <p:txBody>
          <a:bodyPr/>
          <a:lstStyle/>
          <a:p>
            <a:fld id="{B6F15528-21DE-4FAA-801E-634DDDAF4B2B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dirty="0"/>
              <a:t>Виды </a:t>
            </a:r>
            <a:r>
              <a:rPr lang="en-US" sz="8000" dirty="0"/>
              <a:t>join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753431-7B91-4FD2-8546-AC900CE7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094" y="1873533"/>
            <a:ext cx="11005911" cy="865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5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107996"/>
          </a:xfrm>
        </p:spPr>
        <p:txBody>
          <a:bodyPr/>
          <a:lstStyle/>
          <a:p>
            <a:pPr marL="7200" marR="707390"/>
            <a:r>
              <a:rPr lang="ru-RU" sz="72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Основные термины и определения</a:t>
            </a:r>
            <a:endParaRPr lang="ru-RU" sz="72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6EC1DB77-DAE9-4637-8B75-9C0C27481E72}"/>
              </a:ext>
            </a:extLst>
          </p:cNvPr>
          <p:cNvSpPr txBox="1"/>
          <p:nvPr/>
        </p:nvSpPr>
        <p:spPr>
          <a:xfrm>
            <a:off x="1110892" y="2486323"/>
            <a:ext cx="17726134" cy="4641912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 algn="just">
              <a:lnSpc>
                <a:spcPct val="150000"/>
              </a:lnSpc>
            </a:pPr>
            <a:r>
              <a:rPr lang="ru-RU" sz="4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	Данные – </a:t>
            </a:r>
            <a:r>
              <a:rPr lang="ru-RU" sz="40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это совокупность сведений, зафиксированных на определенном носителе в форме, пригодной для постоянного хранения, передачи и обработки. </a:t>
            </a:r>
          </a:p>
          <a:p>
            <a:pPr marL="7200" marR="707390" algn="just">
              <a:lnSpc>
                <a:spcPct val="150000"/>
              </a:lnSpc>
            </a:pP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	Преобразование и обработка данных позволяет получить информацию</a:t>
            </a:r>
          </a:p>
        </p:txBody>
      </p:sp>
    </p:spTree>
    <p:extLst>
      <p:ext uri="{BB962C8B-B14F-4D97-AF65-F5344CB8AC3E}">
        <p14:creationId xmlns:p14="http://schemas.microsoft.com/office/powerpoint/2010/main" val="97960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107996"/>
          </a:xfrm>
        </p:spPr>
        <p:txBody>
          <a:bodyPr/>
          <a:lstStyle/>
          <a:p>
            <a:pPr marL="7200" marR="707390"/>
            <a:r>
              <a:rPr lang="ru-RU" sz="72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Основные термины и определения</a:t>
            </a:r>
            <a:endParaRPr lang="ru-RU" sz="72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6EC1DB77-DAE9-4637-8B75-9C0C27481E72}"/>
              </a:ext>
            </a:extLst>
          </p:cNvPr>
          <p:cNvSpPr txBox="1"/>
          <p:nvPr/>
        </p:nvSpPr>
        <p:spPr>
          <a:xfrm>
            <a:off x="1110892" y="2486323"/>
            <a:ext cx="17726134" cy="587301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4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	</a:t>
            </a:r>
            <a:r>
              <a:rPr lang="ru-RU" sz="40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База данных (БД) - </a:t>
            </a:r>
            <a:r>
              <a:rPr lang="ru-RU" sz="40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представляет собой совокупность специальным образом организованных данных, хранимых в памяти вычислительной системы и отображающих состояние объектов и их взаимосвязей в рассматриваемой предметной области.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40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База данных (БД) </a:t>
            </a:r>
            <a:r>
              <a:rPr lang="ru-RU" sz="40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– это хранилище данных о некоторой предметной области, организованное в виде специальной структуры.</a:t>
            </a:r>
          </a:p>
        </p:txBody>
      </p:sp>
    </p:spTree>
    <p:extLst>
      <p:ext uri="{BB962C8B-B14F-4D97-AF65-F5344CB8AC3E}">
        <p14:creationId xmlns:p14="http://schemas.microsoft.com/office/powerpoint/2010/main" val="326508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107996"/>
          </a:xfrm>
        </p:spPr>
        <p:txBody>
          <a:bodyPr/>
          <a:lstStyle/>
          <a:p>
            <a:pPr marL="7200" marR="707390"/>
            <a:r>
              <a:rPr lang="ru-RU" sz="72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Основные термины и определения</a:t>
            </a:r>
            <a:endParaRPr lang="ru-RU" sz="72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6EC1DB77-DAE9-4637-8B75-9C0C27481E72}"/>
              </a:ext>
            </a:extLst>
          </p:cNvPr>
          <p:cNvSpPr txBox="1"/>
          <p:nvPr/>
        </p:nvSpPr>
        <p:spPr>
          <a:xfrm>
            <a:off x="1110892" y="2486323"/>
            <a:ext cx="17726134" cy="8643007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4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	</a:t>
            </a:r>
            <a:r>
              <a:rPr lang="ru-RU" sz="40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Система управления базами данных (СУБД) - </a:t>
            </a:r>
            <a:r>
              <a:rPr lang="ru-RU" sz="4000" b="0" i="0" dirty="0"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это программное обеспечение, предназначенное для хранения, организации и управления данными. Она обеспечивает удобный доступ к данным, их защиту и восстановление в случае сбоев.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4000" b="1" dirty="0">
                <a:latin typeface="LM Main" panose="020B0000000000000000" pitchFamily="34" charset="0"/>
                <a:ea typeface="LM Main" panose="020B0000000000000000" pitchFamily="34" charset="0"/>
              </a:rPr>
              <a:t>	Краткая история развития:</a:t>
            </a:r>
          </a:p>
          <a:p>
            <a:pPr marL="571500" indent="-5715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4000" dirty="0">
                <a:latin typeface="LM Main" panose="020B0000000000000000" pitchFamily="34" charset="0"/>
                <a:ea typeface="LM Main" panose="020B0000000000000000" pitchFamily="34" charset="0"/>
              </a:rPr>
              <a:t>Первая СУБД была разработана в 1960-х годах</a:t>
            </a:r>
            <a:r>
              <a:rPr lang="en-US" sz="4000" dirty="0">
                <a:latin typeface="LM Main" panose="020B0000000000000000" pitchFamily="34" charset="0"/>
                <a:ea typeface="LM Main" panose="020B0000000000000000" pitchFamily="34" charset="0"/>
              </a:rPr>
              <a:t> </a:t>
            </a:r>
            <a:r>
              <a:rPr lang="ru-RU" sz="4000" dirty="0">
                <a:latin typeface="LM Main" panose="020B0000000000000000" pitchFamily="34" charset="0"/>
                <a:ea typeface="LM Main" panose="020B0000000000000000" pitchFamily="34" charset="0"/>
              </a:rPr>
              <a:t>(</a:t>
            </a:r>
            <a:r>
              <a:rPr lang="en-US" sz="4000" dirty="0">
                <a:latin typeface="LM Main" panose="020B0000000000000000" pitchFamily="34" charset="0"/>
                <a:ea typeface="LM Main" panose="020B0000000000000000" pitchFamily="34" charset="0"/>
              </a:rPr>
              <a:t>IDS</a:t>
            </a:r>
            <a:r>
              <a:rPr lang="ru-RU" sz="4000" dirty="0">
                <a:latin typeface="LM Main" panose="020B0000000000000000" pitchFamily="34" charset="0"/>
                <a:ea typeface="LM Main" panose="020B0000000000000000" pitchFamily="34" charset="0"/>
              </a:rPr>
              <a:t>)</a:t>
            </a:r>
            <a:r>
              <a:rPr lang="en-US" sz="4000" dirty="0">
                <a:latin typeface="LM Main" panose="020B0000000000000000" pitchFamily="34" charset="0"/>
                <a:ea typeface="LM Main" panose="020B0000000000000000" pitchFamily="34" charset="0"/>
              </a:rPr>
              <a:t>;</a:t>
            </a:r>
          </a:p>
          <a:p>
            <a:pPr marL="571500" indent="-5715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4000" dirty="0">
                <a:latin typeface="LM Main" panose="020B0000000000000000" pitchFamily="34" charset="0"/>
                <a:ea typeface="LM Main" panose="020B0000000000000000" pitchFamily="34" charset="0"/>
              </a:rPr>
              <a:t>1970-</a:t>
            </a:r>
            <a:r>
              <a:rPr lang="ru-RU" sz="4000" dirty="0" err="1">
                <a:latin typeface="LM Main" panose="020B0000000000000000" pitchFamily="34" charset="0"/>
                <a:ea typeface="LM Main" panose="020B0000000000000000" pitchFamily="34" charset="0"/>
              </a:rPr>
              <a:t>ые</a:t>
            </a:r>
            <a:r>
              <a:rPr lang="ru-RU" sz="4000" dirty="0">
                <a:latin typeface="LM Main" panose="020B0000000000000000" pitchFamily="34" charset="0"/>
                <a:ea typeface="LM Main" panose="020B0000000000000000" pitchFamily="34" charset="0"/>
              </a:rPr>
              <a:t> реляционные СУБД на теории Эдгарда Кодда.</a:t>
            </a:r>
            <a:endParaRPr lang="en-US" sz="4000" dirty="0"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571500" indent="-571500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ru-RU" sz="40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4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107996"/>
          </a:xfrm>
        </p:spPr>
        <p:txBody>
          <a:bodyPr/>
          <a:lstStyle/>
          <a:p>
            <a:pPr marL="7200" marR="707390"/>
            <a:r>
              <a:rPr lang="ru-RU" sz="72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Основные термины и определения</a:t>
            </a:r>
            <a:endParaRPr lang="ru-RU" sz="72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6EC1DB77-DAE9-4637-8B75-9C0C27481E72}"/>
              </a:ext>
            </a:extLst>
          </p:cNvPr>
          <p:cNvSpPr txBox="1"/>
          <p:nvPr/>
        </p:nvSpPr>
        <p:spPr>
          <a:xfrm>
            <a:off x="1110892" y="1731511"/>
            <a:ext cx="17726134" cy="8335231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4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	</a:t>
            </a:r>
            <a:r>
              <a:rPr lang="ru-RU" sz="40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Основные функции СУБД:</a:t>
            </a:r>
          </a:p>
          <a:p>
            <a:pPr marL="571500" indent="-5715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40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создание БД;</a:t>
            </a:r>
          </a:p>
          <a:p>
            <a:pPr marL="571500" indent="-5715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40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редактирования БД;</a:t>
            </a:r>
          </a:p>
          <a:p>
            <a:pPr marL="571500" indent="-5715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40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поддержание целостности данных;</a:t>
            </a:r>
          </a:p>
          <a:p>
            <a:pPr marL="571500" indent="-5715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40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поддержание механизма транзакций;</a:t>
            </a:r>
          </a:p>
          <a:p>
            <a:pPr marL="571500" indent="-5715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40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поиск информации в БД;</a:t>
            </a:r>
          </a:p>
          <a:p>
            <a:pPr marL="571500" indent="-5715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sz="40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привилегия пользователя.</a:t>
            </a:r>
            <a:endParaRPr lang="ru-RU" sz="40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1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107996"/>
          </a:xfrm>
        </p:spPr>
        <p:txBody>
          <a:bodyPr/>
          <a:lstStyle/>
          <a:p>
            <a:pPr marL="7200" marR="707390"/>
            <a:r>
              <a:rPr lang="ru-RU" sz="72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Основные термины и определения</a:t>
            </a:r>
            <a:endParaRPr lang="ru-RU" sz="72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6EC1DB77-DAE9-4637-8B75-9C0C27481E72}"/>
              </a:ext>
            </a:extLst>
          </p:cNvPr>
          <p:cNvSpPr txBox="1"/>
          <p:nvPr/>
        </p:nvSpPr>
        <p:spPr>
          <a:xfrm>
            <a:off x="1188983" y="1797508"/>
            <a:ext cx="17726134" cy="5565241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4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	</a:t>
            </a:r>
            <a:r>
              <a:rPr lang="ru-RU" sz="40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Структурирование – </a:t>
            </a:r>
            <a:r>
              <a:rPr lang="ru-RU" sz="40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это введение соглашений о способах представлениях данных.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40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Клиент № 1, Иванов Иван Иванович, </a:t>
            </a:r>
            <a:r>
              <a:rPr lang="ru-RU" sz="4000" dirty="0" err="1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д.р</a:t>
            </a:r>
            <a:r>
              <a:rPr lang="ru-RU" sz="40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. 10.03.1990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40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№2, Светов </a:t>
            </a:r>
            <a:r>
              <a:rPr lang="ru-RU" sz="4000" dirty="0" err="1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Светослав</a:t>
            </a:r>
            <a:r>
              <a:rPr lang="ru-RU" sz="400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Петрович, 5 января 2000 года</a:t>
            </a:r>
          </a:p>
          <a:p>
            <a:pPr>
              <a:lnSpc>
                <a:spcPct val="150000"/>
              </a:lnSpc>
              <a:spcBef>
                <a:spcPct val="50000"/>
              </a:spcBef>
              <a:defRPr/>
            </a:pPr>
            <a:endParaRPr lang="ru-RU" sz="40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13839EF9-985A-41E9-8C38-3F7982F4B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710816"/>
              </p:ext>
            </p:extLst>
          </p:nvPr>
        </p:nvGraphicFramePr>
        <p:xfrm>
          <a:off x="3350682" y="7306327"/>
          <a:ext cx="13402735" cy="260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547">
                  <a:extLst>
                    <a:ext uri="{9D8B030D-6E8A-4147-A177-3AD203B41FA5}">
                      <a16:colId xmlns:a16="http://schemas.microsoft.com/office/drawing/2014/main" val="2824851641"/>
                    </a:ext>
                  </a:extLst>
                </a:gridCol>
                <a:gridCol w="2680547">
                  <a:extLst>
                    <a:ext uri="{9D8B030D-6E8A-4147-A177-3AD203B41FA5}">
                      <a16:colId xmlns:a16="http://schemas.microsoft.com/office/drawing/2014/main" val="471696865"/>
                    </a:ext>
                  </a:extLst>
                </a:gridCol>
                <a:gridCol w="2680547">
                  <a:extLst>
                    <a:ext uri="{9D8B030D-6E8A-4147-A177-3AD203B41FA5}">
                      <a16:colId xmlns:a16="http://schemas.microsoft.com/office/drawing/2014/main" val="2375342161"/>
                    </a:ext>
                  </a:extLst>
                </a:gridCol>
                <a:gridCol w="2680547">
                  <a:extLst>
                    <a:ext uri="{9D8B030D-6E8A-4147-A177-3AD203B41FA5}">
                      <a16:colId xmlns:a16="http://schemas.microsoft.com/office/drawing/2014/main" val="3942681825"/>
                    </a:ext>
                  </a:extLst>
                </a:gridCol>
                <a:gridCol w="2680547">
                  <a:extLst>
                    <a:ext uri="{9D8B030D-6E8A-4147-A177-3AD203B41FA5}">
                      <a16:colId xmlns:a16="http://schemas.microsoft.com/office/drawing/2014/main" val="3102982166"/>
                    </a:ext>
                  </a:extLst>
                </a:gridCol>
              </a:tblGrid>
              <a:tr h="736386">
                <a:tc>
                  <a:txBody>
                    <a:bodyPr/>
                    <a:lstStyle/>
                    <a:p>
                      <a:r>
                        <a:rPr lang="en-US" sz="3200" dirty="0" err="1">
                          <a:latin typeface="LM Main" panose="020B0000000000000000" pitchFamily="34" charset="0"/>
                          <a:ea typeface="LM Main" panose="020B0000000000000000" pitchFamily="34" charset="0"/>
                        </a:rPr>
                        <a:t>client_id</a:t>
                      </a:r>
                      <a:endParaRPr lang="ru-RU" sz="3200" dirty="0">
                        <a:latin typeface="LM Main" panose="020B0000000000000000" pitchFamily="34" charset="0"/>
                        <a:ea typeface="LM Main" panose="020B00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LM Main" panose="020B0000000000000000" pitchFamily="34" charset="0"/>
                          <a:ea typeface="LM Main" panose="020B0000000000000000" pitchFamily="34" charset="0"/>
                        </a:rPr>
                        <a:t>surname</a:t>
                      </a:r>
                      <a:endParaRPr lang="ru-RU" sz="3200" dirty="0">
                        <a:latin typeface="LM Main" panose="020B0000000000000000" pitchFamily="34" charset="0"/>
                        <a:ea typeface="LM Main" panose="020B00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LM Main" panose="020B0000000000000000" pitchFamily="34" charset="0"/>
                          <a:ea typeface="LM Main" panose="020B0000000000000000" pitchFamily="34" charset="0"/>
                        </a:rPr>
                        <a:t>name</a:t>
                      </a:r>
                      <a:endParaRPr lang="ru-RU" sz="3200" dirty="0">
                        <a:latin typeface="LM Main" panose="020B0000000000000000" pitchFamily="34" charset="0"/>
                        <a:ea typeface="LM Main" panose="020B00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LM Main" panose="020B0000000000000000" pitchFamily="34" charset="0"/>
                          <a:ea typeface="LM Main" panose="020B0000000000000000" pitchFamily="34" charset="0"/>
                        </a:rPr>
                        <a:t>last name</a:t>
                      </a:r>
                      <a:endParaRPr lang="ru-RU" sz="3200" dirty="0">
                        <a:latin typeface="LM Main" panose="020B0000000000000000" pitchFamily="34" charset="0"/>
                        <a:ea typeface="LM Main" panose="020B00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>
                          <a:latin typeface="LM Main" panose="020B0000000000000000" pitchFamily="34" charset="0"/>
                          <a:ea typeface="LM Main" panose="020B0000000000000000" pitchFamily="34" charset="0"/>
                        </a:rPr>
                        <a:t>birth_date</a:t>
                      </a:r>
                      <a:endParaRPr lang="ru-RU" sz="3200" dirty="0">
                        <a:latin typeface="LM Main" panose="020B0000000000000000" pitchFamily="34" charset="0"/>
                        <a:ea typeface="LM Main" panose="020B0000000000000000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82163"/>
                  </a:ext>
                </a:extLst>
              </a:tr>
              <a:tr h="1128579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M Main" panose="020B0000000000000000" pitchFamily="34" charset="0"/>
                          <a:ea typeface="LM Main" panose="020B0000000000000000" pitchFamily="34" charset="0"/>
                        </a:rPr>
                        <a:t>1</a:t>
                      </a:r>
                      <a:endParaRPr lang="ru-RU" sz="2800" dirty="0">
                        <a:latin typeface="LM Main" panose="020B0000000000000000" pitchFamily="34" charset="0"/>
                        <a:ea typeface="LM Main" panose="020B00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LM Main" panose="020B0000000000000000" pitchFamily="34" charset="0"/>
                          <a:ea typeface="LM Main" panose="020B0000000000000000" pitchFamily="34" charset="0"/>
                        </a:rPr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LM Main" panose="020B0000000000000000" pitchFamily="34" charset="0"/>
                          <a:ea typeface="LM Main" panose="020B0000000000000000" pitchFamily="34" charset="0"/>
                        </a:rPr>
                        <a:t>Иван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LM Main" panose="020B0000000000000000" pitchFamily="34" charset="0"/>
                          <a:ea typeface="LM Main" panose="020B0000000000000000" pitchFamily="34" charset="0"/>
                        </a:rPr>
                        <a:t>Иванович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LM Main" panose="020B0000000000000000" pitchFamily="34" charset="0"/>
                          <a:ea typeface="LM Main" panose="020B0000000000000000" pitchFamily="34" charset="0"/>
                        </a:rPr>
                        <a:t>10.03.1990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037327"/>
                  </a:ext>
                </a:extLst>
              </a:tr>
              <a:tr h="736386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M Main" panose="020B0000000000000000" pitchFamily="34" charset="0"/>
                          <a:ea typeface="LM Main" panose="020B0000000000000000" pitchFamily="34" charset="0"/>
                        </a:rPr>
                        <a:t>2</a:t>
                      </a:r>
                      <a:endParaRPr lang="ru-RU" sz="2800" dirty="0">
                        <a:latin typeface="LM Main" panose="020B0000000000000000" pitchFamily="34" charset="0"/>
                        <a:ea typeface="LM Main" panose="020B00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LM Main" panose="020B0000000000000000" pitchFamily="34" charset="0"/>
                          <a:ea typeface="LM Main" panose="020B0000000000000000" pitchFamily="34" charset="0"/>
                        </a:rPr>
                        <a:t>Светов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err="1">
                          <a:latin typeface="LM Main" panose="020B0000000000000000" pitchFamily="34" charset="0"/>
                          <a:ea typeface="LM Main" panose="020B0000000000000000" pitchFamily="34" charset="0"/>
                        </a:rPr>
                        <a:t>Светослав</a:t>
                      </a:r>
                      <a:endParaRPr lang="ru-RU" sz="2800" dirty="0">
                        <a:latin typeface="LM Main" panose="020B0000000000000000" pitchFamily="34" charset="0"/>
                        <a:ea typeface="LM Main" panose="020B0000000000000000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LM Main" panose="020B0000000000000000" pitchFamily="34" charset="0"/>
                          <a:ea typeface="LM Main" panose="020B0000000000000000" pitchFamily="34" charset="0"/>
                        </a:rPr>
                        <a:t>Петрович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LM Main" panose="020B0000000000000000" pitchFamily="34" charset="0"/>
                          <a:ea typeface="LM Main" panose="020B0000000000000000" pitchFamily="34" charset="0"/>
                        </a:rPr>
                        <a:t>05.01.2000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5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68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107996"/>
          </a:xfrm>
        </p:spPr>
        <p:txBody>
          <a:bodyPr/>
          <a:lstStyle/>
          <a:p>
            <a:pPr marL="7200" marR="707390"/>
            <a:r>
              <a:rPr lang="ru-RU" sz="72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Основные термины и определения</a:t>
            </a:r>
            <a:endParaRPr lang="ru-RU" sz="72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6EC1DB77-DAE9-4637-8B75-9C0C27481E72}"/>
              </a:ext>
            </a:extLst>
          </p:cNvPr>
          <p:cNvSpPr txBox="1"/>
          <p:nvPr/>
        </p:nvSpPr>
        <p:spPr>
          <a:xfrm>
            <a:off x="1110892" y="1731511"/>
            <a:ext cx="17726134" cy="8900642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Целостность БД </a:t>
            </a:r>
            <a:r>
              <a:rPr 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– непротиворечивость информации, хранящейся в БД.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Транзакция</a:t>
            </a:r>
            <a:r>
              <a:rPr 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– законченная совокупность действий над БД, которая переводит БД из одного целостного состояния в другое целостное состояние. Совокупность простых операций над БД, объединенных в единое целое, и выполняемых по принципу «все или ни одной». Т.е. в случае возникновения ошибок при выполнении какой-либо операции, входящей в транзакцию, БД возвращается в состояние до выполнения транзакции.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defRPr/>
            </a:pPr>
            <a:r>
              <a:rPr lang="ru-RU" sz="3600" b="1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Привилегия пользователя </a:t>
            </a:r>
            <a:r>
              <a:rPr lang="ru-RU" sz="3600" b="0" dirty="0">
                <a:solidFill>
                  <a:srgbClr val="000000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– права пользователя на выполнение операций с данными (запись, корректировка, чтение, удаление), а также выполнение других действий над БД.</a:t>
            </a:r>
            <a:endParaRPr lang="ru-RU" sz="28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1931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Пользовательские 1">
      <a:dk1>
        <a:srgbClr val="20282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3" id="{EE6AD3C4-B290-364C-968D-E5878914A989}" vid="{A3BAB7C9-F885-9A4B-8B56-1604B14D1A9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14238</TotalTime>
  <Words>1408</Words>
  <Application>Microsoft Office PowerPoint</Application>
  <PresentationFormat>Произвольный</PresentationFormat>
  <Paragraphs>180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LM Main</vt:lpstr>
      <vt:lpstr>1_Office Theme</vt:lpstr>
      <vt:lpstr>СУБД</vt:lpstr>
      <vt:lpstr>Содержание</vt:lpstr>
      <vt:lpstr>01</vt:lpstr>
      <vt:lpstr>Основные термины и определения</vt:lpstr>
      <vt:lpstr>Основные термины и определения</vt:lpstr>
      <vt:lpstr>Основные термины и определения</vt:lpstr>
      <vt:lpstr>Основные термины и определения</vt:lpstr>
      <vt:lpstr>Основные термины и определения</vt:lpstr>
      <vt:lpstr>Основные термины и определения</vt:lpstr>
      <vt:lpstr>02</vt:lpstr>
      <vt:lpstr>Типы СУБД</vt:lpstr>
      <vt:lpstr>Типы СУБД</vt:lpstr>
      <vt:lpstr>Типы СУБД</vt:lpstr>
      <vt:lpstr>Типы СУБД</vt:lpstr>
      <vt:lpstr>Типы СУБД</vt:lpstr>
      <vt:lpstr>Типы СУБД</vt:lpstr>
      <vt:lpstr>Типы СУБД</vt:lpstr>
      <vt:lpstr>Типы СУБД</vt:lpstr>
      <vt:lpstr>Типы СУБД</vt:lpstr>
      <vt:lpstr>Типы СУБД</vt:lpstr>
      <vt:lpstr>Типы СУБД</vt:lpstr>
      <vt:lpstr>Типы СУБД</vt:lpstr>
      <vt:lpstr>03</vt:lpstr>
      <vt:lpstr>Компоненты СУБД</vt:lpstr>
      <vt:lpstr>04</vt:lpstr>
      <vt:lpstr>РБД</vt:lpstr>
      <vt:lpstr>РБД</vt:lpstr>
      <vt:lpstr>РБД</vt:lpstr>
      <vt:lpstr>Типы данных PGSQL 9.4</vt:lpstr>
      <vt:lpstr>РБД</vt:lpstr>
      <vt:lpstr>РБД</vt:lpstr>
      <vt:lpstr>Агрегатные функции</vt:lpstr>
      <vt:lpstr>Виды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несколько строчек</dc:title>
  <dc:creator>Microsoft Office User</dc:creator>
  <cp:lastModifiedBy>Михаил Зотов</cp:lastModifiedBy>
  <cp:revision>123</cp:revision>
  <dcterms:created xsi:type="dcterms:W3CDTF">2023-02-28T16:28:59Z</dcterms:created>
  <dcterms:modified xsi:type="dcterms:W3CDTF">2025-02-25T08:52:59Z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Illustrator 26.3 (Macintosh)</vt:lpwstr>
  </property>
  <property fmtid="{D5CDD505-2E9C-101B-9397-08002B2CF9AE}" pid="4" name="LastSaved">
    <vt:filetime>2023-01-12T00:00:00Z</vt:filetime>
  </property>
</Properties>
</file>