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8"/>
  </p:notesMasterIdLst>
  <p:handoutMasterIdLst>
    <p:handoutMasterId r:id="rId29"/>
  </p:handoutMasterIdLst>
  <p:sldIdLst>
    <p:sldId id="284" r:id="rId2"/>
    <p:sldId id="292" r:id="rId3"/>
    <p:sldId id="294" r:id="rId4"/>
    <p:sldId id="290" r:id="rId5"/>
    <p:sldId id="394" r:id="rId6"/>
    <p:sldId id="395" r:id="rId7"/>
    <p:sldId id="396" r:id="rId8"/>
    <p:sldId id="397" r:id="rId9"/>
    <p:sldId id="342" r:id="rId10"/>
    <p:sldId id="381" r:id="rId11"/>
    <p:sldId id="382" r:id="rId12"/>
    <p:sldId id="398" r:id="rId13"/>
    <p:sldId id="385" r:id="rId14"/>
    <p:sldId id="386" r:id="rId15"/>
    <p:sldId id="399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402" r:id="rId24"/>
    <p:sldId id="401" r:id="rId25"/>
    <p:sldId id="403" r:id="rId26"/>
    <p:sldId id="383" r:id="rId27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5FBF3DB0-0C42-4472-A2B0-B7491ACB8383}">
          <p14:sldIdLst>
            <p14:sldId id="284"/>
            <p14:sldId id="292"/>
          </p14:sldIdLst>
        </p14:section>
        <p14:section name="Цели и причины перехода" id="{0A48036C-89C4-4681-94E5-7F4478CEBA7E}">
          <p14:sldIdLst>
            <p14:sldId id="294"/>
            <p14:sldId id="290"/>
            <p14:sldId id="394"/>
            <p14:sldId id="395"/>
            <p14:sldId id="396"/>
            <p14:sldId id="397"/>
            <p14:sldId id="342"/>
            <p14:sldId id="381"/>
            <p14:sldId id="382"/>
            <p14:sldId id="398"/>
            <p14:sldId id="385"/>
            <p14:sldId id="386"/>
            <p14:sldId id="399"/>
            <p14:sldId id="387"/>
            <p14:sldId id="388"/>
            <p14:sldId id="389"/>
            <p14:sldId id="390"/>
            <p14:sldId id="391"/>
            <p14:sldId id="392"/>
            <p14:sldId id="393"/>
            <p14:sldId id="402"/>
            <p14:sldId id="401"/>
            <p14:sldId id="403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6739"/>
    <a:srgbClr val="2F3738"/>
    <a:srgbClr val="FDC300"/>
    <a:srgbClr val="BF8E3C"/>
    <a:srgbClr val="71B843"/>
    <a:srgbClr val="BE8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75" autoAdjust="0"/>
    <p:restoredTop sz="97686"/>
  </p:normalViewPr>
  <p:slideViewPr>
    <p:cSldViewPr>
      <p:cViewPr varScale="1">
        <p:scale>
          <a:sx n="97" d="100"/>
          <a:sy n="97" d="100"/>
        </p:scale>
        <p:origin x="642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272" y="4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9E08FC8-0D85-7C2F-1618-41A73DBE12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FEBAEE-6AC4-DE52-826D-27A3D20CE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D17D4-0BB9-A740-A06F-D7C1B8AE021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20A73F-3F07-2387-E20E-BE2438611C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7B12DB-FA1A-80A5-6827-680D681FDB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A60A3-520C-1C46-B181-6E8D469CAA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821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65575-ACE2-E544-8FA3-4F36DE28B8B3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25687-F0C8-7D42-B125-68C511D06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957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2798" y="10058197"/>
            <a:ext cx="10369412" cy="2769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65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D027C-4786-CDD5-4BCD-5CF0E6F97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058"/>
          <a:stretch/>
        </p:blipFill>
        <p:spPr>
          <a:xfrm flipH="1">
            <a:off x="10069351" y="-39302"/>
            <a:ext cx="10098893" cy="11393606"/>
          </a:xfrm>
          <a:prstGeom prst="rect">
            <a:avLst/>
          </a:prstGeom>
        </p:spPr>
      </p:pic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7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ite and gray sofa chair near window">
            <a:extLst>
              <a:ext uri="{FF2B5EF4-FFF2-40B4-BE49-F238E27FC236}">
                <a16:creationId xmlns:a16="http://schemas.microsoft.com/office/drawing/2014/main" id="{B5DE54E9-111B-BAC1-0020-C95A750099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1DAD2A-9B37-04C9-85A5-BAE6C01A00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94CEC86-2752-B236-54AF-6A385BA51A3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79042" y="2270299"/>
            <a:ext cx="4180432" cy="2174312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>
            <a:lvl1pPr>
              <a:defRPr>
                <a:solidFill>
                  <a:srgbClr val="2F3738"/>
                </a:solidFill>
              </a:defRPr>
            </a:lvl1pPr>
          </a:lstStyle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ru-RU" sz="30000" dirty="0">
                <a:latin typeface="LM Main" panose="020B0000000000000000" pitchFamily="34" charset="0"/>
                <a:ea typeface="LM Main" panose="020B0000000000000000" pitchFamily="34" charset="0"/>
              </a:rPr>
              <a:t>01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BBCA2-49B4-0CCF-5558-A83A3F229B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50" y="9615115"/>
            <a:ext cx="2753682" cy="70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50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and gray sofa chair near window">
            <a:extLst>
              <a:ext uri="{FF2B5EF4-FFF2-40B4-BE49-F238E27FC236}">
                <a16:creationId xmlns:a16="http://schemas.microsoft.com/office/drawing/2014/main" id="{AA281AA1-55D2-F6B1-B33E-110867CF2F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D6E4A-FEE0-BD1A-6EA5-DD0E6F304A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3BBCA2-49B4-0CCF-5558-A83A3F229B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1050" y="9615115"/>
            <a:ext cx="2753682" cy="706884"/>
          </a:xfrm>
          <a:prstGeom prst="rect">
            <a:avLst/>
          </a:prstGeom>
        </p:spPr>
      </p:pic>
      <p:sp>
        <p:nvSpPr>
          <p:cNvPr id="5" name="Holder 2">
            <a:extLst>
              <a:ext uri="{FF2B5EF4-FFF2-40B4-BE49-F238E27FC236}">
                <a16:creationId xmlns:a16="http://schemas.microsoft.com/office/drawing/2014/main" id="{986F58C4-AE53-1DB4-6382-9117114D7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846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144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48AB5B7-BA22-2ED6-5925-4434DA4046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08771EA5-62EE-D56B-41B3-79A98198F78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Holder 2">
            <a:extLst>
              <a:ext uri="{FF2B5EF4-FFF2-40B4-BE49-F238E27FC236}">
                <a16:creationId xmlns:a16="http://schemas.microsoft.com/office/drawing/2014/main" id="{7C78A49C-8B2B-EE11-FDEC-15DAAC93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801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-43547" y="-21765"/>
            <a:ext cx="20191193" cy="11351966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7B27EDF-D218-0637-2685-7EBD896C1C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3547" y="-21765"/>
            <a:ext cx="7132411" cy="11351966"/>
          </a:xfrm>
          <a:prstGeom prst="rect">
            <a:avLst/>
          </a:prstGeom>
        </p:spPr>
      </p:pic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589A48DC-38F8-4D89-CDF3-C4AF7151252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91810" y="4980761"/>
            <a:ext cx="10945216" cy="110799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7200"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 dirty="0"/>
              <a:t>Текст слайда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19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older 4">
            <a:extLst>
              <a:ext uri="{FF2B5EF4-FFF2-40B4-BE49-F238E27FC236}">
                <a16:creationId xmlns:a16="http://schemas.microsoft.com/office/drawing/2014/main" id="{BDD35CB0-3F80-DEC0-9D29-510028DA6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Holder 5">
            <a:extLst>
              <a:ext uri="{FF2B5EF4-FFF2-40B4-BE49-F238E27FC236}">
                <a16:creationId xmlns:a16="http://schemas.microsoft.com/office/drawing/2014/main" id="{8A2EC026-7555-AE21-334C-A7957D5B3D5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798" y="9965864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3542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older 4">
            <a:extLst>
              <a:ext uri="{FF2B5EF4-FFF2-40B4-BE49-F238E27FC236}">
                <a16:creationId xmlns:a16="http://schemas.microsoft.com/office/drawing/2014/main" id="{BDD35CB0-3F80-DEC0-9D29-510028DA61F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9" name="Holder 5">
            <a:extLst>
              <a:ext uri="{FF2B5EF4-FFF2-40B4-BE49-F238E27FC236}">
                <a16:creationId xmlns:a16="http://schemas.microsoft.com/office/drawing/2014/main" id="{8A2EC026-7555-AE21-334C-A7957D5B3D53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798" y="9965864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43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7902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A48AB5B7-BA22-2ED6-5925-4434DA4046D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15" name="Holder 5">
            <a:extLst>
              <a:ext uri="{FF2B5EF4-FFF2-40B4-BE49-F238E27FC236}">
                <a16:creationId xmlns:a16="http://schemas.microsoft.com/office/drawing/2014/main" id="{08771EA5-62EE-D56B-41B3-79A98198F785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6665D1E6-6318-1ED4-5833-0C872D87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60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older 6">
            <a:extLst>
              <a:ext uri="{FF2B5EF4-FFF2-40B4-BE49-F238E27FC236}">
                <a16:creationId xmlns:a16="http://schemas.microsoft.com/office/drawing/2014/main" id="{E4FA24F9-0FBD-C50C-C2CF-EED9924C3E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4" name="Holder 2">
            <a:extLst>
              <a:ext uri="{FF2B5EF4-FFF2-40B4-BE49-F238E27FC236}">
                <a16:creationId xmlns:a16="http://schemas.microsoft.com/office/drawing/2014/main" id="{1BC54641-9E75-9604-C5B6-D90C9F30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AEC0800D-4BE4-C746-F3AE-3CBD9EB19D5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10892" y="10418751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2" name="Holder 3">
            <a:extLst>
              <a:ext uri="{FF2B5EF4-FFF2-40B4-BE49-F238E27FC236}">
                <a16:creationId xmlns:a16="http://schemas.microsoft.com/office/drawing/2014/main" id="{F730D433-B72F-1ACC-8454-C767BA859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0892" y="2601150"/>
            <a:ext cx="16754767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246"/>
            <a:ext cx="20104100" cy="11303000"/>
          </a:xfrm>
          <a:custGeom>
            <a:avLst/>
            <a:gdLst/>
            <a:ahLst/>
            <a:cxnLst/>
            <a:rect l="l" t="t" r="r" b="b"/>
            <a:pathLst>
              <a:path w="20097750" h="11303000">
                <a:moveTo>
                  <a:pt x="20097189" y="0"/>
                </a:moveTo>
                <a:lnTo>
                  <a:pt x="0" y="0"/>
                </a:lnTo>
                <a:lnTo>
                  <a:pt x="0" y="11302587"/>
                </a:lnTo>
                <a:lnTo>
                  <a:pt x="20097189" y="11302587"/>
                </a:lnTo>
                <a:lnTo>
                  <a:pt x="20097189" y="0"/>
                </a:lnTo>
                <a:close/>
              </a:path>
            </a:pathLst>
          </a:custGeom>
          <a:solidFill>
            <a:srgbClr val="FDC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0892" y="2601150"/>
            <a:ext cx="16754767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17" name="Holder 6">
            <a:extLst>
              <a:ext uri="{FF2B5EF4-FFF2-40B4-BE49-F238E27FC236}">
                <a16:creationId xmlns:a16="http://schemas.microsoft.com/office/drawing/2014/main" id="{50AB2077-880E-CE45-71B1-589D7A311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9" name="Holder 2">
            <a:extLst>
              <a:ext uri="{FF2B5EF4-FFF2-40B4-BE49-F238E27FC236}">
                <a16:creationId xmlns:a16="http://schemas.microsoft.com/office/drawing/2014/main" id="{6665D1E6-6318-1ED4-5833-0C872D87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24A9E14C-2892-EB6D-F545-A3834F3D2F1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10892" y="10418751"/>
            <a:ext cx="10369412" cy="369332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4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C91D82D2-FB87-77AC-06A1-4CC05926812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36B22E5B-0934-35EA-2A16-D1B1EF25C7A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3B1FDB6A-39CE-5713-B2FD-0EE0F92FF0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Holder 2">
            <a:extLst>
              <a:ext uri="{FF2B5EF4-FFF2-40B4-BE49-F238E27FC236}">
                <a16:creationId xmlns:a16="http://schemas.microsoft.com/office/drawing/2014/main" id="{CE69124C-7558-28D6-3356-E36AA4E13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1" i="0">
                <a:solidFill>
                  <a:schemeClr val="bg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717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1D027C-4786-CDD5-4BCD-5CF0E6F973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7058"/>
          <a:stretch/>
        </p:blipFill>
        <p:spPr>
          <a:xfrm>
            <a:off x="-46844" y="-39302"/>
            <a:ext cx="10098893" cy="11393606"/>
          </a:xfrm>
          <a:prstGeom prst="rect">
            <a:avLst/>
          </a:prstGeom>
        </p:spPr>
      </p:pic>
      <p:sp>
        <p:nvSpPr>
          <p:cNvPr id="7" name="Holder 4">
            <a:extLst>
              <a:ext uri="{FF2B5EF4-FFF2-40B4-BE49-F238E27FC236}">
                <a16:creationId xmlns:a16="http://schemas.microsoft.com/office/drawing/2014/main" id="{3D4D4EB5-1A53-3F7A-D7F4-D825749E14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394" y="10511084"/>
            <a:ext cx="6433312" cy="276999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endParaRPr lang="ru-RU"/>
          </a:p>
        </p:txBody>
      </p:sp>
      <p:sp>
        <p:nvSpPr>
          <p:cNvPr id="8" name="Holder 5">
            <a:extLst>
              <a:ext uri="{FF2B5EF4-FFF2-40B4-BE49-F238E27FC236}">
                <a16:creationId xmlns:a16="http://schemas.microsoft.com/office/drawing/2014/main" id="{C1095461-E725-2A19-0679-DDD7492406F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110892" y="10511084"/>
            <a:ext cx="4623943" cy="276999"/>
          </a:xfrm>
        </p:spPr>
        <p:txBody>
          <a:bodyPr lIns="0" tIns="0" rIns="0" bIns="0"/>
          <a:lstStyle>
            <a:lvl1pPr algn="l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9" name="Holder 6">
            <a:extLst>
              <a:ext uri="{FF2B5EF4-FFF2-40B4-BE49-F238E27FC236}">
                <a16:creationId xmlns:a16="http://schemas.microsoft.com/office/drawing/2014/main" id="{1D6EC3D9-70E2-B79A-12B2-17C748879E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574400" y="10511084"/>
            <a:ext cx="2743200" cy="276999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  <a:latin typeface="LM Main" panose="020B0000000000000000" pitchFamily="34" charset="0"/>
                <a:ea typeface="LM Main" panose="020B0000000000000000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49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623144"/>
            <a:ext cx="17475305" cy="407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30.07.2024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355695" y="10517696"/>
            <a:ext cx="274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1953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  <p:sldLayoutId id="2147483668" r:id="rId3"/>
    <p:sldLayoutId id="2147483669" r:id="rId4"/>
    <p:sldLayoutId id="2147483680" r:id="rId5"/>
    <p:sldLayoutId id="2147483679" r:id="rId6"/>
    <p:sldLayoutId id="2147483670" r:id="rId7"/>
    <p:sldLayoutId id="2147483671" r:id="rId8"/>
    <p:sldLayoutId id="2147483677" r:id="rId9"/>
    <p:sldLayoutId id="2147483678" r:id="rId10"/>
    <p:sldLayoutId id="2147483674" r:id="rId11"/>
    <p:sldLayoutId id="2147483675" r:id="rId12"/>
    <p:sldLayoutId id="2147483672" r:id="rId13"/>
    <p:sldLayoutId id="2147483673" r:id="rId14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9E19323-4714-6053-1666-FBB86EF016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1051050" y="3538706"/>
            <a:ext cx="8694736" cy="1593384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spcBef>
                <a:spcPts val="1864"/>
              </a:spcBef>
            </a:pPr>
            <a:r>
              <a:rPr lang="en-US" sz="8800" dirty="0"/>
              <a:t>Greenplum</a:t>
            </a:r>
            <a:endParaRPr sz="8800" dirty="0">
              <a:solidFill>
                <a:schemeClr val="bg1"/>
              </a:solidFill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4CA1D690-F233-4987-AE36-5585C6687DA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 dirty="0"/>
              <a:t>22</a:t>
            </a:r>
            <a:r>
              <a:rPr lang="ru-RU" dirty="0"/>
              <a:t>.0</a:t>
            </a:r>
            <a:r>
              <a:rPr lang="en-US" dirty="0"/>
              <a:t>4</a:t>
            </a:r>
            <a:r>
              <a:rPr lang="ru-RU" dirty="0"/>
              <a:t>.2025</a:t>
            </a:r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70B591-7236-49E4-AF09-DBA6A409C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914" y="12190"/>
            <a:ext cx="14641867" cy="113936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Архитектура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025043-9ABA-4F48-B3F7-D6A727D34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993738"/>
            <a:ext cx="9217024" cy="80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3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Архитектура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1873047"/>
            <a:ext cx="17726134" cy="893475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Мастер-сервер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 (Master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host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, coordinator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), где развернут главный инстанс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PostgreSQL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Master 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instance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). Он является точкой входа 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Greenplum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и представляет собой экземпляр базы данных, к которому подключаются клиенты, отправляя SQL-запросы. Мастер координирует свою работу с сегментами – другими экземплярами базы данных в этой Big Data системе.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 хранит пользовательские данные(только метаданные).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Работает как точка входа для клиентов и приложений. </a:t>
            </a: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333333"/>
              </a:solidFill>
              <a:effectLst/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Резервный мастер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 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Secondary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master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instance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,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standby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 — инстанс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PostgreSQL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, который вручную включается в работу при отказе основного мастера.</a:t>
            </a: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333333"/>
              </a:solidFill>
              <a:effectLst/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Сервер-сегмент 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Segment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host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), который хранит и обрабатывает данные. Обычно 1 хост-сегмент содержит 2-8 сегментов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Greenplum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. Точное число экземпляров базы данных на хосте зависит от его характеристики (ЦП, память, жесткие диски), а также от сетевых интерфейсов и рабочих нагрузок. Сегменты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Greenplum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представляют собой инстансы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PostgreSQL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и делятся на основные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primary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 и зеркальные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mirror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). Каждая ячейка сегментов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Greenplum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– это независимая база данных 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PostgreSQL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, где хранится часть данных. </a:t>
            </a:r>
            <a:r>
              <a:rPr lang="ru-RU" sz="2400" b="1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Primary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-сегмент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 обрабатывает локальные данные, отдавая результаты мастеру. Каждому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primary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-сегменту соответствует свое зеркало (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Mirror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segment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instance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 — инстанс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PostgreSQL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, который автоматически включается в работу при отказе </a:t>
            </a:r>
            <a:r>
              <a:rPr lang="ru-RU" sz="2400" b="0" i="0" dirty="0" err="1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primary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4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Архитектура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3520B0-F59C-4DC7-AF94-B5686213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80" y="2215209"/>
            <a:ext cx="14016542" cy="758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Мастер-сервер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342307"/>
            <a:ext cx="17726134" cy="781540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Мастер-сервер строит план запросов: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Анализатор запросов</a:t>
            </a:r>
            <a:r>
              <a:rPr lang="en-US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(</a:t>
            </a:r>
            <a:r>
              <a:rPr lang="en-US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Parser</a:t>
            </a: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endParaRPr lang="en-US" sz="28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Мастер разбирает </a:t>
            </a:r>
            <a:r>
              <a:rPr lang="en-US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SQ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L-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запросы, преобразует их в дерево операций (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Abstract Syntax Tree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8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Оптимизатор (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Optimizer</a:t>
            </a:r>
            <a:r>
              <a:rPr lang="ru-RU" sz="28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endParaRPr lang="en-US" sz="28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Выбирает наиболее эффективный способ выполнения запроса;</a:t>
            </a:r>
          </a:p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Учитывает особенности распределения данных на сегментах;</a:t>
            </a:r>
          </a:p>
          <a:p>
            <a:pPr algn="just">
              <a:lnSpc>
                <a:spcPct val="150000"/>
              </a:lnSpc>
            </a:pP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Использует </a:t>
            </a:r>
            <a:r>
              <a:rPr lang="en-US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Cost-Based Optimization –</a:t>
            </a: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на основе статистики таблиц.</a:t>
            </a:r>
          </a:p>
          <a:p>
            <a:pPr algn="just">
              <a:lnSpc>
                <a:spcPct val="150000"/>
              </a:lnSpc>
            </a:pPr>
            <a:endParaRPr lang="ru-RU" sz="2800" i="0" dirty="0">
              <a:solidFill>
                <a:srgbClr val="333333"/>
              </a:solidFill>
              <a:effectLst/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Генератор плана (</a:t>
            </a:r>
            <a:r>
              <a:rPr lang="en-US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Plan Executor</a:t>
            </a: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endParaRPr lang="en-US" sz="28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Разбивает запрос на задачи, распределяет их по сегментам;</a:t>
            </a:r>
          </a:p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Передает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slices(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подзадачи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сегментам через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interconnect.</a:t>
            </a:r>
            <a:endParaRPr lang="en-US" sz="2800" i="0" dirty="0">
              <a:solidFill>
                <a:srgbClr val="333333"/>
              </a:solidFill>
              <a:effectLst/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675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Сегментный-сервер/сегмент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486323"/>
            <a:ext cx="17726134" cy="587641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Сегментные серверы </a:t>
            </a:r>
            <a:r>
              <a:rPr lang="ru-RU" sz="2800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–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рабочие узлы, на которых хранятся и обрабатываются данные. Их и масштабируют для повышения производительности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Greenplum: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-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Каждый сегментный-сервер содержит один или несколько сегментов;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-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Каждый сегмент функционирует, как независимая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PGSQL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БД.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ru-RU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Сегмент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– это логическая и физическая часть данных, расположенная на сегментном сервере.</a:t>
            </a:r>
            <a:endParaRPr lang="en-US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Данные распределяются между сегментами с использованием хэшей или механизма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broadcast;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Распределение определяется с помощью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distribution keys.(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т.е. добавляя эту настройку в таблицу, вы говорите, по какому ключу данные будут распределяться(физически) по сегментам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  <a:endParaRPr lang="en-US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8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846659"/>
          </a:xfrm>
        </p:spPr>
        <p:txBody>
          <a:bodyPr/>
          <a:lstStyle/>
          <a:p>
            <a:pPr marL="7200" marR="707390"/>
            <a:r>
              <a:rPr lang="ru-RU" sz="6000" spc="45" dirty="0"/>
              <a:t>Принципы параллельной обработки в </a:t>
            </a:r>
            <a:r>
              <a:rPr lang="en-US" sz="6000" spc="45" dirty="0"/>
              <a:t>Greenplum</a:t>
            </a:r>
            <a:endParaRPr lang="ru-RU" sz="6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729" y="2716466"/>
            <a:ext cx="17726134" cy="32910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Выполнение запросов производится на первичных сегментах. Всегда задействуются все сегменты – пользователь не может задать выполнение запроса по части сегментов.</a:t>
            </a:r>
          </a:p>
          <a:p>
            <a:pPr algn="just">
              <a:lnSpc>
                <a:spcPct val="150000"/>
              </a:lnSpc>
            </a:pPr>
            <a:endParaRPr lang="ru-RU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Сегменты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GP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работают синхронно, обеспечивая </a:t>
            </a:r>
            <a:r>
              <a:rPr lang="ru-RU" sz="28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параллелизацию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обработки каждого запроса. Каждый запрос распараллеливается на столько процессов, сколько есть первичных сегментов в кластере.</a:t>
            </a:r>
            <a:endParaRPr lang="en-US" sz="28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4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Distribution Key.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486323"/>
            <a:ext cx="17726134" cy="616476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Distribution Key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(ключ распределения)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LM Main" panose="020B0000000000000000" pitchFamily="34" charset="0"/>
                <a:ea typeface="LM Main" panose="020B0000000000000000" pitchFamily="34" charset="0"/>
              </a:rPr>
              <a:t> –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одна из важнейших концепций в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Greenplum,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которая определяет, как данные распределяются между сегментами в кластере. Правильный выбор ключа распределения может существенно повысить производительность, минимизирую сетевой трафик и обеспечиваю балансировку нагрузки.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То есть ключ распределения, это столбец или набор столбцов в таблице, по которым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решает, как распределять строки этой таблицы по сегментам.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Типы дистрибуции: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Hash distribution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Round-Robin Distribution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Replicated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45956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Hash Distribution.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782675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Наиболее частый способ распределения данных в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Что делает: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Строки таблицы распределяются по сегментам на основе хеш-функции, которая применяется к значениям в выбранных колонках в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Distribution Key.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использовать: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1. Если часто выполняются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JOIN-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операции с другими таблицами, и нужно минимизировать сетевой трафик между сегментами.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2. Когда операции в запросах зависимы от значений в колонке (например, выборка данных по конкретному значению или диапазону).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Преимущества: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Легко масштабируется по мере роста данных.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Минимизирует неравномерное распределение данных.</a:t>
            </a: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Round-Robin Distribution</a:t>
            </a:r>
            <a:r>
              <a:rPr lang="en-US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561076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 этом случае строки таблицы равномерно распределяются по сегментам, независимо от их значений.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Что делает: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Строки добавляются поочередно на сегменты, без привязки к значению в колонке.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использовать: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1. Когда таблица будет использоваться в основном для чтения или для общих агрегаций, где конкретная схема распределения не имеет значения.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2. Когда вы хотите избежать неравномерности в распределении на сегментах, но не ожидаете, что будут часто выполняться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JOIN-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операции по определенным колонкам.</a:t>
            </a:r>
          </a:p>
        </p:txBody>
      </p:sp>
    </p:spTree>
    <p:extLst>
      <p:ext uri="{BB962C8B-B14F-4D97-AF65-F5344CB8AC3E}">
        <p14:creationId xmlns:p14="http://schemas.microsoft.com/office/powerpoint/2010/main" val="213772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Replicated Distribution</a:t>
            </a:r>
            <a:r>
              <a:rPr lang="en-US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5610767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 этом случае копия всей таблицы хранится на каждом сегменте. Это позволяет сократить время выполнения запросов, если таблица маленькая или если она часто используется для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JOIN’</a:t>
            </a:r>
            <a:r>
              <a:rPr lang="ru-RU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ов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Что делает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Таблица или часть данных реплицируется на каждом сегменте. В случае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JOIN-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операций, если одна из таблиц маленькая, все сегменты имеют доступ к ее копиям, что ускоряет выполнение.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использовать: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таблица небольшая(справочники, словари)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Если вы хотите ускорить выполнение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JOIN’</a:t>
            </a:r>
            <a:r>
              <a:rPr lang="ru-RU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ов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между большой таблицей и маленькой реплицированной.</a:t>
            </a:r>
          </a:p>
        </p:txBody>
      </p:sp>
    </p:spTree>
    <p:extLst>
      <p:ext uri="{BB962C8B-B14F-4D97-AF65-F5344CB8AC3E}">
        <p14:creationId xmlns:p14="http://schemas.microsoft.com/office/powerpoint/2010/main" val="22303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075838" y="2292942"/>
            <a:ext cx="508024" cy="816249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en-US" sz="4400" b="1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1</a:t>
            </a:r>
            <a:endParaRPr lang="ru-RU" sz="44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1BEA4-E835-9F14-91D7-81C58966C06B}"/>
              </a:ext>
            </a:extLst>
          </p:cNvPr>
          <p:cNvSpPr txBox="1"/>
          <p:nvPr/>
        </p:nvSpPr>
        <p:spPr>
          <a:xfrm>
            <a:off x="18712066" y="10335195"/>
            <a:ext cx="6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>
                <a:solidFill>
                  <a:schemeClr val="bg1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00</a:t>
            </a:r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1CF2F8D2-7D7C-3205-8346-A213E02E5733}"/>
              </a:ext>
            </a:extLst>
          </p:cNvPr>
          <p:cNvSpPr txBox="1"/>
          <p:nvPr/>
        </p:nvSpPr>
        <p:spPr>
          <a:xfrm>
            <a:off x="2339015" y="2321998"/>
            <a:ext cx="8856984" cy="75469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</a:t>
            </a: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8FCBC55-AD0C-042A-1C03-47FDCB6499ED}"/>
              </a:ext>
            </a:extLst>
          </p:cNvPr>
          <p:cNvSpPr/>
          <p:nvPr/>
        </p:nvSpPr>
        <p:spPr>
          <a:xfrm rot="5400000">
            <a:off x="1391120" y="2809717"/>
            <a:ext cx="122634" cy="753198"/>
          </a:xfrm>
          <a:prstGeom prst="rect">
            <a:avLst/>
          </a:prstGeom>
          <a:solidFill>
            <a:srgbClr val="FDC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06BA4384-8B5D-A442-E619-D265CD534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38" name="Заголовок 37">
            <a:extLst>
              <a:ext uri="{FF2B5EF4-FFF2-40B4-BE49-F238E27FC236}">
                <a16:creationId xmlns:a16="http://schemas.microsoft.com/office/drawing/2014/main" id="{4D86283F-B8BD-1EB8-14C4-2E882A285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6649080" cy="1200329"/>
          </a:xfrm>
        </p:spPr>
        <p:txBody>
          <a:bodyPr/>
          <a:lstStyle/>
          <a:p>
            <a:r>
              <a:rPr lang="ru-RU" dirty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687979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DDL Distribution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4332646" cy="838075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Round-robin distribution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CREATE TABLE 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tt_table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uuid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some_value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WITH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appendonly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=true,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blocksize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=32678,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orientation=‘column’,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compresstype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zstd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compresslevel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=‘1’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DISTRIBUTED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RANDOMLY;</a:t>
            </a: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F8F25EA6-48A6-42BD-A2C6-6B3899E412CC}"/>
              </a:ext>
            </a:extLst>
          </p:cNvPr>
          <p:cNvSpPr txBox="1"/>
          <p:nvPr/>
        </p:nvSpPr>
        <p:spPr>
          <a:xfrm>
            <a:off x="7735628" y="2126283"/>
            <a:ext cx="4332646" cy="838075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Replicated distribution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CREATE TABLE 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tt_table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uuid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some_value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WITH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appendonly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=true,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blocksize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=32678,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orientation=‘column’,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compresstype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zstd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compresslevel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=‘1’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DISTRIBUTED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REPLICATED;</a:t>
            </a: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40D7A9B-DAEF-41D0-B0FE-0AE52A4885E4}"/>
              </a:ext>
            </a:extLst>
          </p:cNvPr>
          <p:cNvSpPr txBox="1"/>
          <p:nvPr/>
        </p:nvSpPr>
        <p:spPr>
          <a:xfrm>
            <a:off x="14408077" y="1992474"/>
            <a:ext cx="4332646" cy="838075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Hash distribution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CREATE TABLE 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tt_table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uuid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some_value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text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WITH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(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appendonly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=true,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blocksize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=32678,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orientation=‘column’,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compresstype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zstd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	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compresslevel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=‘1’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DISTRIBUTED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BY (</a:t>
            </a:r>
            <a:r>
              <a:rPr lang="en-US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uuid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);</a:t>
            </a: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979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015663"/>
          </a:xfrm>
        </p:spPr>
        <p:txBody>
          <a:bodyPr/>
          <a:lstStyle/>
          <a:p>
            <a:pPr marL="7200" marR="707390"/>
            <a:r>
              <a:rPr lang="en-US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Heap. </a:t>
            </a:r>
            <a:r>
              <a:rPr lang="ru-RU" sz="6600" b="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Виды таблицы.</a:t>
            </a:r>
            <a:endParaRPr lang="ru-RU" sz="6600" b="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8380756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Тип хранения данных по умолчанию в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Greenplum.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 этом типе данные хранятся в строках, и записи могут быть вставлены в любое место в таблице. В результате записи могут быть не упорядочены, что может приводить к фрагментации данных с течением времени. Однако это подходит для операций, которые требуют частого обновления и удаления строк.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Особенности: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Простота: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Стандартный и наиболее универсальный тип хранения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Операции вставки и удаления: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Хорошо поддерживает операции вставки, удаления и обновления данных.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Фрагментация: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Время от времени таблица может фрагментироваться, что может повлиять на производительность запросов.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Поддержка индексов: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Работает с большинством типов индексов, включаю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B-tree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и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GIN.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endParaRPr lang="en-US" sz="24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использовать: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Динамичные данные: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Подходит для таблиц с данными, которые часто обновляются или удаляются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Малые и средние объемы данных: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Для таблиц, которые не требуют особо высокой производительности при чтении больших объемов данных.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Частые операции на запись: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Если данные часто изменяются и часто выполняются операции обновления и удаления.  </a:t>
            </a:r>
          </a:p>
        </p:txBody>
      </p:sp>
    </p:spTree>
    <p:extLst>
      <p:ext uri="{BB962C8B-B14F-4D97-AF65-F5344CB8AC3E}">
        <p14:creationId xmlns:p14="http://schemas.microsoft.com/office/powerpoint/2010/main" val="925002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923330"/>
          </a:xfrm>
        </p:spPr>
        <p:txBody>
          <a:bodyPr/>
          <a:lstStyle/>
          <a:p>
            <a:pPr marL="7200" marR="707390"/>
            <a:r>
              <a:rPr lang="en-US" sz="6000" spc="45" dirty="0"/>
              <a:t>Append-Optimized(AO)</a:t>
            </a:r>
            <a:r>
              <a:rPr lang="en-US" sz="6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. </a:t>
            </a:r>
            <a:r>
              <a:rPr lang="ru-RU" sz="6000" b="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Виды таблицы.</a:t>
            </a:r>
            <a:endParaRPr lang="ru-RU" sz="6000" b="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727276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Это тип хранения, специально оптимизированный для сценариев, когда данные только добавляются в таблицу, но не обновляются или не удаляются часто. Эти таблицы используют эффективный метод записи данных, чтобы ускорить операции вставки, уменьшить фрагментацию и повысить производительность при выполнении аналитических запросов. В отличие от типа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Heap,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таблицы с хранением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AO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 позволяют обновлять или удалять строки напрямую – любые изменения приводят к вставке новых строк.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Особенности: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Оптимизация для чтения: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Значительно ускоряет операции чтения за счет сжатия данных и меньшей фрагментации.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Высокая производительность при вставке: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Оптимизирован для сценариев, где данные добавляются, но не изменяются.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Недоступность операций обновления/удаления: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Таблицы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AO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не поддерживают прямое обновление или удаление строк, данные только добавляются. Для удаления используется метод логической очистки (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VACUUM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)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Сжатие данных: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таблицы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AO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используют эффективное сжатие данных, что позволяет значительно уменьшить объем данных на диске.</a:t>
            </a:r>
          </a:p>
        </p:txBody>
      </p:sp>
    </p:spTree>
    <p:extLst>
      <p:ext uri="{BB962C8B-B14F-4D97-AF65-F5344CB8AC3E}">
        <p14:creationId xmlns:p14="http://schemas.microsoft.com/office/powerpoint/2010/main" val="1501094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923330"/>
          </a:xfrm>
        </p:spPr>
        <p:txBody>
          <a:bodyPr/>
          <a:lstStyle/>
          <a:p>
            <a:pPr marL="7200" marR="707390"/>
            <a:r>
              <a:rPr lang="en-US" sz="6000" spc="45" dirty="0"/>
              <a:t>Append-Optimized(AO)</a:t>
            </a:r>
            <a:r>
              <a:rPr lang="en-US" sz="6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. </a:t>
            </a:r>
            <a:r>
              <a:rPr lang="ru-RU" sz="6000" b="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Виды таблицы.</a:t>
            </a:r>
            <a:endParaRPr lang="ru-RU" sz="6000" b="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394877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Когда использовать: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Чтение больших объемов данных –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хорошо подходит для аналитических запросов, где данные часто добавляются, но редко обновляются или удаляются;</a:t>
            </a:r>
            <a:endParaRPr lang="ru-RU" sz="24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Логирование и агрегированные данные –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идеально для таблиц, которые записывают большие объемы данных (например, </a:t>
            </a:r>
            <a:r>
              <a:rPr lang="ru-RU" sz="2400" dirty="0" err="1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логи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, результаты обработки и т.д.), где записи в таблице происходят в режиме </a:t>
            </a:r>
            <a:r>
              <a:rPr lang="en-US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append</a:t>
            </a:r>
            <a:endParaRPr lang="ru-RU" sz="2400" b="1" dirty="0">
              <a:solidFill>
                <a:srgbClr val="333333"/>
              </a:solidFill>
              <a:latin typeface="LM Main" panose="020B0000000000000000" pitchFamily="34" charset="0"/>
              <a:ea typeface="LM Main" panose="020B0000000000000000" pitchFamily="34" charset="0"/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ru-RU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Применение для исторических данных –</a:t>
            </a:r>
            <a:r>
              <a:rPr lang="en-US" sz="2400" b="1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хорошо подходит для хранения исторических данных или данных, которые добавляются на постоянной основе.</a:t>
            </a:r>
          </a:p>
        </p:txBody>
      </p:sp>
    </p:spTree>
    <p:extLst>
      <p:ext uri="{BB962C8B-B14F-4D97-AF65-F5344CB8AC3E}">
        <p14:creationId xmlns:p14="http://schemas.microsoft.com/office/powerpoint/2010/main" val="576616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923330"/>
          </a:xfrm>
        </p:spPr>
        <p:txBody>
          <a:bodyPr/>
          <a:lstStyle/>
          <a:p>
            <a:pPr marL="7200" marR="707390"/>
            <a:r>
              <a:rPr lang="ru-RU" sz="6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Сжатие в </a:t>
            </a:r>
            <a:r>
              <a:rPr lang="en-US" sz="6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</a:t>
            </a:r>
            <a:endParaRPr lang="ru-RU" sz="6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1DF5A53-263B-44FE-8C0B-849016E96CCC}"/>
              </a:ext>
            </a:extLst>
          </p:cNvPr>
          <p:cNvSpPr txBox="1"/>
          <p:nvPr/>
        </p:nvSpPr>
        <p:spPr>
          <a:xfrm>
            <a:off x="1110892" y="2126283"/>
            <a:ext cx="17726134" cy="39374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Эффективное сжатие данных позволяет снижать потребление памяти и повышать производительность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SQL-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запросов.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предлагает несколько методов сжатия данных, снижения затрат на хранения и повышения производительности запросов.</a:t>
            </a:r>
          </a:p>
          <a:p>
            <a:pPr algn="just">
              <a:lnSpc>
                <a:spcPct val="150000"/>
              </a:lnSpc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В </a:t>
            </a:r>
            <a:r>
              <a:rPr lang="en-US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Greenplum </a:t>
            </a: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доступны два типа сжатия в БД: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сжатие на уровне таблицы;</a:t>
            </a:r>
          </a:p>
          <a:p>
            <a:pPr marL="457200" indent="-457200" algn="just">
              <a:lnSpc>
                <a:spcPct val="150000"/>
              </a:lnSpc>
              <a:buFontTx/>
              <a:buChar char="-"/>
            </a:pPr>
            <a:r>
              <a:rPr lang="ru-RU" sz="2800" dirty="0">
                <a:solidFill>
                  <a:srgbClr val="333333"/>
                </a:solidFill>
                <a:latin typeface="LM Main" panose="020B0000000000000000" pitchFamily="34" charset="0"/>
                <a:ea typeface="LM Main" panose="020B0000000000000000" pitchFamily="34" charset="0"/>
              </a:rPr>
              <a:t>сжатие на уровне столбца.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F920D8-D2BE-430F-BD2F-80408DB0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30" y="6835255"/>
            <a:ext cx="18588640" cy="23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3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Что есть в планах запросов.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519526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200000"/>
              </a:lnSpc>
            </a:pPr>
            <a:r>
              <a:rPr lang="en-US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Gather motion –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означает объединение результатов выполнения запросов со всех сегментов в один поток(как правило, на мастер).</a:t>
            </a:r>
          </a:p>
          <a:p>
            <a:pPr marL="7200" marR="707390">
              <a:lnSpc>
                <a:spcPct val="200000"/>
              </a:lnSpc>
            </a:pPr>
            <a:r>
              <a:rPr lang="en-US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Broadcast motion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каждый сегмент отправляет свою копию данных на другие сегменты. В идеальной ситуации </a:t>
            </a:r>
            <a:r>
              <a:rPr lang="ru-RU" sz="2400" spc="45" dirty="0" err="1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бродкаст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происходит только для словарей, списков(маленькие таблицы).</a:t>
            </a:r>
          </a:p>
          <a:p>
            <a:pPr marL="7200" marR="707390">
              <a:lnSpc>
                <a:spcPct val="200000"/>
              </a:lnSpc>
            </a:pPr>
            <a:r>
              <a:rPr lang="en-US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Redistribution motion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для соединения больших таблиц, распределенных по разным ключам, выполняется перераспределение с целью выполнения соединений локально. Для больших таблиц может быть достаточно затратной операцией.</a:t>
            </a:r>
          </a:p>
        </p:txBody>
      </p:sp>
    </p:spTree>
    <p:extLst>
      <p:ext uri="{BB962C8B-B14F-4D97-AF65-F5344CB8AC3E}">
        <p14:creationId xmlns:p14="http://schemas.microsoft.com/office/powerpoint/2010/main" val="115547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spc="45" dirty="0"/>
              <a:t>Минусы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5195268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20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Сложность настройки и управления: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В отличие от однородных СУБД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, 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требует более сложной настройки и управления, особенно при увеличении числа узлов и объема данных.</a:t>
            </a:r>
          </a:p>
          <a:p>
            <a:pPr marL="7200" marR="707390">
              <a:lnSpc>
                <a:spcPct val="20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Необходимость в высокопроизводительном оборудовании: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Для достижения максимальной производительности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требует мощных серверов и сетевой инфраструктуры.</a:t>
            </a:r>
          </a:p>
          <a:p>
            <a:pPr marL="7200" marR="707390">
              <a:lnSpc>
                <a:spcPct val="20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Ограниченная поддержка транзакций</a:t>
            </a:r>
            <a:r>
              <a:rPr lang="en-US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: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Хотя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поддерживает транзакции, его основные сильные стороны связаны с аналитикой, а не с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OLTP.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Поэтому он может не подходить для сценариев, где нужна высокая частота транзакционных операций.</a:t>
            </a:r>
          </a:p>
        </p:txBody>
      </p:sp>
    </p:spTree>
    <p:extLst>
      <p:ext uri="{BB962C8B-B14F-4D97-AF65-F5344CB8AC3E}">
        <p14:creationId xmlns:p14="http://schemas.microsoft.com/office/powerpoint/2010/main" val="178820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white and gray sofa chair near window">
            <a:extLst>
              <a:ext uri="{FF2B5EF4-FFF2-40B4-BE49-F238E27FC236}">
                <a16:creationId xmlns:a16="http://schemas.microsoft.com/office/drawing/2014/main" id="{BCD95D0B-2384-23C0-3080-19620BAE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0" y="-37990"/>
            <a:ext cx="15554546" cy="1138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A6700C-B01D-CDC8-B130-A99E083AD2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78" y="-39302"/>
            <a:ext cx="19075484" cy="11393606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5F6006AC-240E-D99A-46F0-BB8F7E9CAA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ts val="11000"/>
              </a:lnSpc>
              <a:spcBef>
                <a:spcPts val="1864"/>
              </a:spcBef>
            </a:pPr>
            <a:r>
              <a:rPr lang="ru-RU" sz="30000" dirty="0">
                <a:latin typeface="LM Main" panose="020B0000000000000000" pitchFamily="34" charset="0"/>
                <a:ea typeface="LM Main" panose="020B0000000000000000" pitchFamily="34" charset="0"/>
              </a:rPr>
              <a:t>01</a:t>
            </a:r>
            <a:endParaRPr sz="30000" dirty="0">
              <a:latin typeface="LM Main" panose="020B0000000000000000" pitchFamily="34" charset="0"/>
              <a:ea typeface="LM Main" panose="020B0000000000000000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0580B87-A9EA-4B52-8F1A-73C742168700}"/>
              </a:ext>
            </a:extLst>
          </p:cNvPr>
          <p:cNvSpPr txBox="1"/>
          <p:nvPr/>
        </p:nvSpPr>
        <p:spPr>
          <a:xfrm>
            <a:off x="979043" y="5031107"/>
            <a:ext cx="11593287" cy="115480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/>
            <a:r>
              <a:rPr lang="en-US" sz="66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</a:t>
            </a:r>
            <a:endParaRPr lang="ru-RU" sz="66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896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Greenplum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2486323"/>
            <a:ext cx="17726134" cy="371858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150000"/>
              </a:lnSpc>
            </a:pPr>
            <a:r>
              <a:rPr lang="en-US" sz="40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–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это распределенная аналитическая БД, в основе который лежит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PostgreSQL. Greenplum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был создан для работы с большими объемами данных в режиме параллельной обработки запросов и используют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MPP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архитектуру.</a:t>
            </a:r>
            <a:endParaRPr lang="ru-RU" sz="4000" b="1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608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spc="45" dirty="0"/>
              <a:t>Немного истории.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1863215"/>
            <a:ext cx="17726134" cy="846174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150000"/>
              </a:lnSpc>
            </a:pP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2005 год –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первый выпуск технологии одноименной фирмой в Калифорнии(США);</a:t>
            </a:r>
          </a:p>
          <a:p>
            <a:pPr marL="7200" marR="707390">
              <a:lnSpc>
                <a:spcPct val="150000"/>
              </a:lnSpc>
            </a:pP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2010 год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корпорация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EMC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поглотила компанию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Greenplum,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продолжив работу над проектом;</a:t>
            </a:r>
          </a:p>
          <a:p>
            <a:pPr marL="7200" marR="707390">
              <a:lnSpc>
                <a:spcPct val="150000"/>
              </a:lnSpc>
            </a:pP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2011 год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корпорация ЕМС выпустила для всеобщего пользования бесплатную версию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Community Edition;</a:t>
            </a:r>
          </a:p>
          <a:p>
            <a:pPr marL="7200" marR="707390">
              <a:lnSpc>
                <a:spcPct val="150000"/>
              </a:lnSpc>
            </a:pPr>
            <a:r>
              <a:rPr lang="en-US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2012</a:t>
            </a: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год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–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корпорация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Pivotal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приобрела продукт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EMC Greenplum Community Edition,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продолжая далее развивать его под свои брендом;</a:t>
            </a:r>
          </a:p>
          <a:p>
            <a:pPr marL="7200" marR="707390">
              <a:lnSpc>
                <a:spcPct val="150000"/>
              </a:lnSpc>
            </a:pP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2015 год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– компания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Pivotal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опубликовала исходный код СУБД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 свободной лицензией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Apache;</a:t>
            </a:r>
          </a:p>
          <a:p>
            <a:pPr marL="7200" marR="707390">
              <a:lnSpc>
                <a:spcPct val="150000"/>
              </a:lnSpc>
            </a:pPr>
            <a:r>
              <a:rPr lang="en-US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</a:t>
            </a: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 год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– корпорация </a:t>
            </a:r>
            <a:r>
              <a:rPr lang="en-US" sz="2800" spc="45" dirty="0" err="1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Vmware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приобрела компанию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Pivotal,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которая была вендором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GP.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 этого момента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open-source MPP-</a:t>
            </a:r>
            <a:r>
              <a:rPr lang="ru-RU" sz="2800" spc="45" dirty="0" err="1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Субд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коммерциализируется под торговой маркой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VMware Tanzu Greenplum</a:t>
            </a:r>
            <a:endParaRPr lang="en-US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200" marR="707390">
              <a:lnSpc>
                <a:spcPct val="150000"/>
              </a:lnSpc>
            </a:pPr>
            <a:r>
              <a:rPr lang="en-US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2024 </a:t>
            </a:r>
            <a:r>
              <a:rPr lang="ru-RU" sz="28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год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– переход проекта в архив, </a:t>
            </a:r>
            <a:r>
              <a:rPr lang="en-US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VMware Tanzu Greenplum </a:t>
            </a:r>
            <a:r>
              <a:rPr lang="ru-RU" sz="28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развитие, как коммерческого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40080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Greenplum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AEE94C-A0C8-4282-AC14-C10EB452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532" y="2395153"/>
            <a:ext cx="14439618" cy="651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8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Greenplum</a:t>
            </a:r>
            <a:r>
              <a:rPr lang="ru-RU" sz="8000" spc="45" dirty="0"/>
              <a:t> и </a:t>
            </a:r>
            <a:r>
              <a:rPr lang="en-US" sz="8000" spc="45" dirty="0"/>
              <a:t>PGSQL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CC40AA1-0E73-4561-9521-2C4960CDFD5C}"/>
              </a:ext>
            </a:extLst>
          </p:cNvPr>
          <p:cNvSpPr txBox="1"/>
          <p:nvPr/>
        </p:nvSpPr>
        <p:spPr>
          <a:xfrm>
            <a:off x="1110892" y="2486323"/>
            <a:ext cx="17726134" cy="556524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150000"/>
              </a:lnSpc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Сходства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:</a:t>
            </a: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Синтаксис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SQL,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объекты БД и встроенные функции;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Структура системного каталога;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Механизм реализаций транзакций;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Ролевая модель;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Работа драйвера для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PGSQL.</a:t>
            </a: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429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en-US" sz="8000" spc="45" dirty="0"/>
              <a:t>Greenplum</a:t>
            </a:r>
            <a:r>
              <a:rPr lang="ru-RU" sz="8000" spc="45" dirty="0"/>
              <a:t> и </a:t>
            </a:r>
            <a:r>
              <a:rPr lang="en-US" sz="8000" spc="45" dirty="0"/>
              <a:t>PGSQL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CC40AA1-0E73-4561-9521-2C4960CDFD5C}"/>
              </a:ext>
            </a:extLst>
          </p:cNvPr>
          <p:cNvSpPr txBox="1"/>
          <p:nvPr/>
        </p:nvSpPr>
        <p:spPr>
          <a:xfrm>
            <a:off x="1110892" y="2486323"/>
            <a:ext cx="17726134" cy="4641912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150000"/>
              </a:lnSpc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Отличия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:</a:t>
            </a: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Специфичные изменения в системном каталоге и функциях (например, информация о том, как лежат данные на сегментах);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Устаревшая версия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 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в актуальном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GP;</a:t>
            </a: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Механизмы переписаны под </a:t>
            </a:r>
            <a:r>
              <a:rPr lang="en-US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MPP-</a:t>
            </a:r>
            <a:r>
              <a:rPr lang="ru-RU" sz="40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архитектуру.</a:t>
            </a:r>
          </a:p>
        </p:txBody>
      </p:sp>
    </p:spTree>
    <p:extLst>
      <p:ext uri="{BB962C8B-B14F-4D97-AF65-F5344CB8AC3E}">
        <p14:creationId xmlns:p14="http://schemas.microsoft.com/office/powerpoint/2010/main" val="226864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6D8D6AD9-C082-28E1-0C1B-94460159F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643AB704-E2AE-CCAD-A4DA-53526898F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892" y="623515"/>
            <a:ext cx="17582118" cy="1231106"/>
          </a:xfrm>
        </p:spPr>
        <p:txBody>
          <a:bodyPr/>
          <a:lstStyle/>
          <a:p>
            <a:pPr marL="7200" marR="707390"/>
            <a:r>
              <a:rPr lang="ru-RU" sz="8000" spc="45" dirty="0"/>
              <a:t>Характеристики</a:t>
            </a:r>
            <a:endParaRPr lang="ru-RU" sz="8000" b="1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5F97D08-330D-4796-8DD8-8276F3C82441}"/>
              </a:ext>
            </a:extLst>
          </p:cNvPr>
          <p:cNvSpPr txBox="1"/>
          <p:nvPr/>
        </p:nvSpPr>
        <p:spPr>
          <a:xfrm>
            <a:off x="1079592" y="2702347"/>
            <a:ext cx="18333498" cy="2601353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578700" marR="70739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40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578700" marR="707390" indent="-571500">
              <a:buFont typeface="Arial" panose="020B0604020202020204" pitchFamily="34" charset="0"/>
              <a:buChar char="•"/>
            </a:pPr>
            <a:endParaRPr lang="ru-RU" sz="4000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6EC1DB77-DAE9-4637-8B75-9C0C27481E72}"/>
              </a:ext>
            </a:extLst>
          </p:cNvPr>
          <p:cNvSpPr txBox="1"/>
          <p:nvPr/>
        </p:nvSpPr>
        <p:spPr>
          <a:xfrm>
            <a:off x="1110892" y="1766243"/>
            <a:ext cx="17726134" cy="8934754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7200" marR="707390">
              <a:lnSpc>
                <a:spcPct val="15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Распределенная архитектура: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GP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использует разделение данных между несколькими узлами. Это позволяет эффективно обрабатывать большие объемы данных с высокой параллельностью. Каждый узел хранит свою часть данных, и запросы выполняются параллельно на всех узлах, что позволяет сократить время обработки.</a:t>
            </a:r>
          </a:p>
          <a:p>
            <a:pPr marL="7200" marR="707390">
              <a:lnSpc>
                <a:spcPct val="150000"/>
              </a:lnSpc>
            </a:pPr>
            <a:endParaRPr lang="ru-RU" sz="24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200" marR="707390">
              <a:lnSpc>
                <a:spcPct val="15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Репликация и отказоустойчивость: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GP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поддерживает репликацию данных между узлами для обеспечения отказоустойчивости. Если один узел выходит из строя, данные можно восстановить с другого узла.</a:t>
            </a:r>
          </a:p>
          <a:p>
            <a:pPr marL="7200" marR="707390">
              <a:lnSpc>
                <a:spcPct val="150000"/>
              </a:lnSpc>
            </a:pPr>
            <a:endParaRPr lang="ru-RU" sz="24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200" marR="707390">
              <a:lnSpc>
                <a:spcPct val="15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Ядро </a:t>
            </a:r>
            <a:r>
              <a:rPr lang="en-US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PostgreSQL: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построен на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PGSQL,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что дает ему совместимость с существующими инструментами и приложениями, которые используют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PGSQL.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Он также поддерживает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SQL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 все типичные возможности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PGSQL,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индексы, расширения, </a:t>
            </a:r>
            <a:r>
              <a:rPr lang="ru-RU" sz="2400" spc="45" dirty="0" err="1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партиции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 и т.д.</a:t>
            </a:r>
          </a:p>
          <a:p>
            <a:pPr marL="7200" marR="707390">
              <a:lnSpc>
                <a:spcPct val="150000"/>
              </a:lnSpc>
            </a:pPr>
            <a:endParaRPr lang="ru-RU" sz="24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200" marR="707390">
              <a:lnSpc>
                <a:spcPct val="15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Поддержка колоночной системы хранения: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поддерживает колоночное хранение, что помогает ускорить аналитические запросы.</a:t>
            </a:r>
          </a:p>
          <a:p>
            <a:pPr marL="7200" marR="707390">
              <a:lnSpc>
                <a:spcPct val="150000"/>
              </a:lnSpc>
            </a:pPr>
            <a:endParaRPr lang="ru-RU" sz="24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  <a:p>
            <a:pPr marL="7200" marR="707390">
              <a:lnSpc>
                <a:spcPct val="150000"/>
              </a:lnSpc>
            </a:pPr>
            <a:r>
              <a:rPr lang="ru-RU" sz="2400" b="1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Инструменты для работы с большими данными: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Greenplum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поддерживает интеграцию с такими инструментами, как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Apache Hadoop, Apache Spark </a:t>
            </a:r>
            <a:r>
              <a:rPr lang="ru-RU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и другие технологии </a:t>
            </a:r>
            <a:r>
              <a:rPr lang="en-US" sz="2400" spc="45" dirty="0">
                <a:solidFill>
                  <a:srgbClr val="2F3738"/>
                </a:solidFill>
                <a:latin typeface="LM Main" panose="020B0000000000000000" pitchFamily="34" charset="0"/>
                <a:ea typeface="LM Main" panose="020B0000000000000000" pitchFamily="34" charset="0"/>
                <a:cs typeface="Arial"/>
              </a:rPr>
              <a:t>Big Data.</a:t>
            </a:r>
            <a:endParaRPr lang="ru-RU" sz="2400" spc="45" dirty="0">
              <a:solidFill>
                <a:srgbClr val="2F3738"/>
              </a:solidFill>
              <a:latin typeface="LM Main" panose="020B0000000000000000" pitchFamily="34" charset="0"/>
              <a:ea typeface="LM Main" panose="020B0000000000000000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0350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Пользовательские 1">
      <a:dk1>
        <a:srgbClr val="20282B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3" id="{EE6AD3C4-B290-364C-968D-E5878914A989}" vid="{A3BAB7C9-F885-9A4B-8B56-1604B14D1A9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16004</TotalTime>
  <Words>2008</Words>
  <Application>Microsoft Office PowerPoint</Application>
  <PresentationFormat>Произвольный</PresentationFormat>
  <Paragraphs>238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LM Main</vt:lpstr>
      <vt:lpstr>1_Office Theme</vt:lpstr>
      <vt:lpstr>Greenplum</vt:lpstr>
      <vt:lpstr>Содержание</vt:lpstr>
      <vt:lpstr>01</vt:lpstr>
      <vt:lpstr>Greenplum</vt:lpstr>
      <vt:lpstr>Немного истории.</vt:lpstr>
      <vt:lpstr>Greenplum</vt:lpstr>
      <vt:lpstr>Greenplum и PGSQL</vt:lpstr>
      <vt:lpstr>Greenplum и PGSQL</vt:lpstr>
      <vt:lpstr>Характеристики</vt:lpstr>
      <vt:lpstr>Архитектура</vt:lpstr>
      <vt:lpstr>Архитектура</vt:lpstr>
      <vt:lpstr>Архитектура</vt:lpstr>
      <vt:lpstr>Мастер-сервер</vt:lpstr>
      <vt:lpstr>Сегментный-сервер/сегмент</vt:lpstr>
      <vt:lpstr>Принципы параллельной обработки в Greenplum</vt:lpstr>
      <vt:lpstr>Distribution Key.</vt:lpstr>
      <vt:lpstr>Hash Distribution.</vt:lpstr>
      <vt:lpstr>Round-Robin Distribution.</vt:lpstr>
      <vt:lpstr>Replicated Distribution.</vt:lpstr>
      <vt:lpstr>DDL Distribution</vt:lpstr>
      <vt:lpstr>Heap. Виды таблицы.</vt:lpstr>
      <vt:lpstr>Append-Optimized(AO). Виды таблицы.</vt:lpstr>
      <vt:lpstr>Append-Optimized(AO). Виды таблицы.</vt:lpstr>
      <vt:lpstr>Сжатие в Greenplum</vt:lpstr>
      <vt:lpstr>Что есть в планах запросов.</vt:lpstr>
      <vt:lpstr>Минусы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несколько строчек</dc:title>
  <dc:creator>Microsoft Office User</dc:creator>
  <cp:lastModifiedBy>Михаил Зотов</cp:lastModifiedBy>
  <cp:revision>157</cp:revision>
  <dcterms:created xsi:type="dcterms:W3CDTF">2023-02-28T16:28:59Z</dcterms:created>
  <dcterms:modified xsi:type="dcterms:W3CDTF">2025-05-06T14:36:15Z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Illustrator 26.3 (Macintosh)</vt:lpwstr>
  </property>
  <property fmtid="{D5CDD505-2E9C-101B-9397-08002B2CF9AE}" pid="4" name="LastSaved">
    <vt:filetime>2023-01-12T00:00:00Z</vt:filetime>
  </property>
</Properties>
</file>