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260" r:id="rId4"/>
    <p:sldId id="259" r:id="rId5"/>
    <p:sldId id="261" r:id="rId6"/>
    <p:sldId id="262" r:id="rId7"/>
    <p:sldId id="291" r:id="rId8"/>
    <p:sldId id="292" r:id="rId9"/>
    <p:sldId id="263" r:id="rId10"/>
    <p:sldId id="273" r:id="rId11"/>
    <p:sldId id="274" r:id="rId12"/>
    <p:sldId id="268" r:id="rId13"/>
    <p:sldId id="266" r:id="rId14"/>
    <p:sldId id="271" r:id="rId15"/>
    <p:sldId id="272" r:id="rId16"/>
    <p:sldId id="277" r:id="rId17"/>
    <p:sldId id="278" r:id="rId18"/>
    <p:sldId id="267" r:id="rId19"/>
    <p:sldId id="279" r:id="rId20"/>
    <p:sldId id="280" r:id="rId21"/>
    <p:sldId id="281" r:id="rId22"/>
    <p:sldId id="282" r:id="rId23"/>
    <p:sldId id="275" r:id="rId24"/>
    <p:sldId id="286" r:id="rId25"/>
    <p:sldId id="287" r:id="rId26"/>
    <p:sldId id="288" r:id="rId27"/>
    <p:sldId id="285" r:id="rId28"/>
    <p:sldId id="289" r:id="rId29"/>
    <p:sldId id="270" r:id="rId30"/>
    <p:sldId id="293" r:id="rId31"/>
    <p:sldId id="283" r:id="rId32"/>
    <p:sldId id="295" r:id="rId33"/>
    <p:sldId id="294" r:id="rId34"/>
    <p:sldId id="298" r:id="rId35"/>
    <p:sldId id="296" r:id="rId36"/>
    <p:sldId id="297" r:id="rId37"/>
    <p:sldId id="299" r:id="rId38"/>
    <p:sldId id="284" r:id="rId39"/>
    <p:sldId id="276" r:id="rId40"/>
    <p:sldId id="301" r:id="rId41"/>
    <p:sldId id="264" r:id="rId42"/>
    <p:sldId id="302" r:id="rId43"/>
    <p:sldId id="300" r:id="rId44"/>
    <p:sldId id="303" r:id="rId45"/>
    <p:sldId id="304"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B240CBC1-46F1-412C-89B9-C1A14FFEAC1D}" type="datetimeFigureOut">
              <a:rPr lang="zh-TW" altLang="en-US" smtClean="0"/>
              <a:t>2020/6/28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BC582C-6EB0-40FB-8082-1D5D6E6106D4}" type="slidenum">
              <a:rPr lang="zh-TW" altLang="en-US" smtClean="0"/>
              <a:t>‹#›</a:t>
            </a:fld>
            <a:endParaRPr lang="zh-TW" altLang="en-US"/>
          </a:p>
        </p:txBody>
      </p:sp>
    </p:spTree>
    <p:extLst>
      <p:ext uri="{BB962C8B-B14F-4D97-AF65-F5344CB8AC3E}">
        <p14:creationId xmlns:p14="http://schemas.microsoft.com/office/powerpoint/2010/main" val="450914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240CBC1-46F1-412C-89B9-C1A14FFEAC1D}" type="datetimeFigureOut">
              <a:rPr lang="zh-TW" altLang="en-US" smtClean="0"/>
              <a:t>2020/6/28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3BC582C-6EB0-40FB-8082-1D5D6E6106D4}" type="slidenum">
              <a:rPr lang="zh-TW" altLang="en-US" smtClean="0"/>
              <a:t>‹#›</a:t>
            </a:fld>
            <a:endParaRPr lang="zh-TW" altLang="en-US"/>
          </a:p>
        </p:txBody>
      </p:sp>
    </p:spTree>
    <p:extLst>
      <p:ext uri="{BB962C8B-B14F-4D97-AF65-F5344CB8AC3E}">
        <p14:creationId xmlns:p14="http://schemas.microsoft.com/office/powerpoint/2010/main" val="1671890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240CBC1-46F1-412C-89B9-C1A14FFEAC1D}" type="datetimeFigureOut">
              <a:rPr lang="zh-TW" altLang="en-US" smtClean="0"/>
              <a:t>2020/6/28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3BC582C-6EB0-40FB-8082-1D5D6E6106D4}" type="slidenum">
              <a:rPr lang="zh-TW" altLang="en-US" smtClean="0"/>
              <a:t>‹#›</a:t>
            </a:fld>
            <a:endParaRPr lang="zh-TW" altLang="en-US"/>
          </a:p>
        </p:txBody>
      </p:sp>
    </p:spTree>
    <p:extLst>
      <p:ext uri="{BB962C8B-B14F-4D97-AF65-F5344CB8AC3E}">
        <p14:creationId xmlns:p14="http://schemas.microsoft.com/office/powerpoint/2010/main" val="2731814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TW" altLang="en-US" smtClean="0"/>
              <a:t>按一下以編輯母片標題樣式</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240CBC1-46F1-412C-89B9-C1A14FFEAC1D}" type="datetimeFigureOut">
              <a:rPr lang="zh-TW" altLang="en-US" smtClean="0"/>
              <a:t>2020/6/28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3BC582C-6EB0-40FB-8082-1D5D6E6106D4}" type="slidenum">
              <a:rPr lang="zh-TW" altLang="en-US" smtClean="0"/>
              <a:t>‹#›</a:t>
            </a:fld>
            <a:endParaRPr lang="zh-TW" alt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08077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240CBC1-46F1-412C-89B9-C1A14FFEAC1D}" type="datetimeFigureOut">
              <a:rPr lang="zh-TW" altLang="en-US" smtClean="0"/>
              <a:t>2020/6/28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3BC582C-6EB0-40FB-8082-1D5D6E6106D4}" type="slidenum">
              <a:rPr lang="zh-TW" altLang="en-US" smtClean="0"/>
              <a:t>‹#›</a:t>
            </a:fld>
            <a:endParaRPr lang="zh-TW" altLang="en-US"/>
          </a:p>
        </p:txBody>
      </p:sp>
    </p:spTree>
    <p:extLst>
      <p:ext uri="{BB962C8B-B14F-4D97-AF65-F5344CB8AC3E}">
        <p14:creationId xmlns:p14="http://schemas.microsoft.com/office/powerpoint/2010/main" val="4118700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zh-TW" altLang="en-US" smtClean="0"/>
              <a:t>按一下以編輯母片標題樣式</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3" name="Date Placeholder 2"/>
          <p:cNvSpPr>
            <a:spLocks noGrp="1"/>
          </p:cNvSpPr>
          <p:nvPr>
            <p:ph type="dt" sz="half" idx="10"/>
          </p:nvPr>
        </p:nvSpPr>
        <p:spPr/>
        <p:txBody>
          <a:bodyPr/>
          <a:lstStyle/>
          <a:p>
            <a:fld id="{B240CBC1-46F1-412C-89B9-C1A14FFEAC1D}" type="datetimeFigureOut">
              <a:rPr lang="zh-TW" altLang="en-US" smtClean="0"/>
              <a:t>2020/6/28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3BC582C-6EB0-40FB-8082-1D5D6E6106D4}" type="slidenum">
              <a:rPr lang="zh-TW" altLang="en-US" smtClean="0"/>
              <a:t>‹#›</a:t>
            </a:fld>
            <a:endParaRPr lang="zh-TW" altLang="en-US"/>
          </a:p>
        </p:txBody>
      </p:sp>
    </p:spTree>
    <p:extLst>
      <p:ext uri="{BB962C8B-B14F-4D97-AF65-F5344CB8AC3E}">
        <p14:creationId xmlns:p14="http://schemas.microsoft.com/office/powerpoint/2010/main" val="3275661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zh-TW" altLang="en-US" smtClean="0"/>
              <a:t>按一下以編輯母片標題樣式</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3" name="Date Placeholder 2"/>
          <p:cNvSpPr>
            <a:spLocks noGrp="1"/>
          </p:cNvSpPr>
          <p:nvPr>
            <p:ph type="dt" sz="half" idx="10"/>
          </p:nvPr>
        </p:nvSpPr>
        <p:spPr/>
        <p:txBody>
          <a:bodyPr/>
          <a:lstStyle/>
          <a:p>
            <a:fld id="{B240CBC1-46F1-412C-89B9-C1A14FFEAC1D}" type="datetimeFigureOut">
              <a:rPr lang="zh-TW" altLang="en-US" smtClean="0"/>
              <a:t>2020/6/28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3BC582C-6EB0-40FB-8082-1D5D6E6106D4}" type="slidenum">
              <a:rPr lang="zh-TW" altLang="en-US" smtClean="0"/>
              <a:t>‹#›</a:t>
            </a:fld>
            <a:endParaRPr lang="zh-TW" altLang="en-US"/>
          </a:p>
        </p:txBody>
      </p:sp>
    </p:spTree>
    <p:extLst>
      <p:ext uri="{BB962C8B-B14F-4D97-AF65-F5344CB8AC3E}">
        <p14:creationId xmlns:p14="http://schemas.microsoft.com/office/powerpoint/2010/main" val="1942853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240CBC1-46F1-412C-89B9-C1A14FFEAC1D}" type="datetimeFigureOut">
              <a:rPr lang="zh-TW" altLang="en-US" smtClean="0"/>
              <a:t>2020/6/28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BC582C-6EB0-40FB-8082-1D5D6E6106D4}" type="slidenum">
              <a:rPr lang="zh-TW" altLang="en-US" smtClean="0"/>
              <a:t>‹#›</a:t>
            </a:fld>
            <a:endParaRPr lang="zh-TW" altLang="en-US"/>
          </a:p>
        </p:txBody>
      </p:sp>
    </p:spTree>
    <p:extLst>
      <p:ext uri="{BB962C8B-B14F-4D97-AF65-F5344CB8AC3E}">
        <p14:creationId xmlns:p14="http://schemas.microsoft.com/office/powerpoint/2010/main" val="10879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240CBC1-46F1-412C-89B9-C1A14FFEAC1D}" type="datetimeFigureOut">
              <a:rPr lang="zh-TW" altLang="en-US" smtClean="0"/>
              <a:t>2020/6/28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BC582C-6EB0-40FB-8082-1D5D6E6106D4}" type="slidenum">
              <a:rPr lang="zh-TW" altLang="en-US" smtClean="0"/>
              <a:t>‹#›</a:t>
            </a:fld>
            <a:endParaRPr lang="zh-TW" altLang="en-US"/>
          </a:p>
        </p:txBody>
      </p:sp>
    </p:spTree>
    <p:extLst>
      <p:ext uri="{BB962C8B-B14F-4D97-AF65-F5344CB8AC3E}">
        <p14:creationId xmlns:p14="http://schemas.microsoft.com/office/powerpoint/2010/main" val="3774277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240CBC1-46F1-412C-89B9-C1A14FFEAC1D}" type="datetimeFigureOut">
              <a:rPr lang="zh-TW" altLang="en-US" smtClean="0"/>
              <a:t>2020/6/28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BC582C-6EB0-40FB-8082-1D5D6E6106D4}" type="slidenum">
              <a:rPr lang="zh-TW" altLang="en-US" smtClean="0"/>
              <a:t>‹#›</a:t>
            </a:fld>
            <a:endParaRPr lang="zh-TW" altLang="en-US"/>
          </a:p>
        </p:txBody>
      </p:sp>
    </p:spTree>
    <p:extLst>
      <p:ext uri="{BB962C8B-B14F-4D97-AF65-F5344CB8AC3E}">
        <p14:creationId xmlns:p14="http://schemas.microsoft.com/office/powerpoint/2010/main" val="566167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240CBC1-46F1-412C-89B9-C1A14FFEAC1D}" type="datetimeFigureOut">
              <a:rPr lang="zh-TW" altLang="en-US" smtClean="0"/>
              <a:t>2020/6/28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BC582C-6EB0-40FB-8082-1D5D6E6106D4}" type="slidenum">
              <a:rPr lang="zh-TW" altLang="en-US" smtClean="0"/>
              <a:t>‹#›</a:t>
            </a:fld>
            <a:endParaRPr lang="zh-TW" altLang="en-US"/>
          </a:p>
        </p:txBody>
      </p:sp>
    </p:spTree>
    <p:extLst>
      <p:ext uri="{BB962C8B-B14F-4D97-AF65-F5344CB8AC3E}">
        <p14:creationId xmlns:p14="http://schemas.microsoft.com/office/powerpoint/2010/main" val="2164016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B240CBC1-46F1-412C-89B9-C1A14FFEAC1D}" type="datetimeFigureOut">
              <a:rPr lang="zh-TW" altLang="en-US" smtClean="0"/>
              <a:t>2020/6/28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3BC582C-6EB0-40FB-8082-1D5D6E6106D4}" type="slidenum">
              <a:rPr lang="zh-TW" altLang="en-US" smtClean="0"/>
              <a:t>‹#›</a:t>
            </a:fld>
            <a:endParaRPr lang="zh-TW" altLang="en-US"/>
          </a:p>
        </p:txBody>
      </p:sp>
    </p:spTree>
    <p:extLst>
      <p:ext uri="{BB962C8B-B14F-4D97-AF65-F5344CB8AC3E}">
        <p14:creationId xmlns:p14="http://schemas.microsoft.com/office/powerpoint/2010/main" val="368056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913795" y="2912232"/>
            <a:ext cx="5107208" cy="287896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72200" y="2912232"/>
            <a:ext cx="5095357" cy="287896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240CBC1-46F1-412C-89B9-C1A14FFEAC1D}" type="datetimeFigureOut">
              <a:rPr lang="zh-TW" altLang="en-US" smtClean="0"/>
              <a:t>2020/6/28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3BC582C-6EB0-40FB-8082-1D5D6E6106D4}" type="slidenum">
              <a:rPr lang="zh-TW" altLang="en-US" smtClean="0"/>
              <a:t>‹#›</a:t>
            </a:fld>
            <a:endParaRPr lang="zh-TW" altLang="en-US"/>
          </a:p>
        </p:txBody>
      </p:sp>
    </p:spTree>
    <p:extLst>
      <p:ext uri="{BB962C8B-B14F-4D97-AF65-F5344CB8AC3E}">
        <p14:creationId xmlns:p14="http://schemas.microsoft.com/office/powerpoint/2010/main" val="358688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240CBC1-46F1-412C-89B9-C1A14FFEAC1D}" type="datetimeFigureOut">
              <a:rPr lang="zh-TW" altLang="en-US" smtClean="0"/>
              <a:t>2020/6/28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3BC582C-6EB0-40FB-8082-1D5D6E6106D4}" type="slidenum">
              <a:rPr lang="zh-TW" altLang="en-US" smtClean="0"/>
              <a:t>‹#›</a:t>
            </a:fld>
            <a:endParaRPr lang="zh-TW" altLang="en-US"/>
          </a:p>
        </p:txBody>
      </p:sp>
    </p:spTree>
    <p:extLst>
      <p:ext uri="{BB962C8B-B14F-4D97-AF65-F5344CB8AC3E}">
        <p14:creationId xmlns:p14="http://schemas.microsoft.com/office/powerpoint/2010/main" val="2692883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40CBC1-46F1-412C-89B9-C1A14FFEAC1D}" type="datetimeFigureOut">
              <a:rPr lang="zh-TW" altLang="en-US" smtClean="0"/>
              <a:t>2020/6/28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3BC582C-6EB0-40FB-8082-1D5D6E6106D4}" type="slidenum">
              <a:rPr lang="zh-TW" altLang="en-US" smtClean="0"/>
              <a:t>‹#›</a:t>
            </a:fld>
            <a:endParaRPr lang="zh-TW" altLang="en-US"/>
          </a:p>
        </p:txBody>
      </p:sp>
    </p:spTree>
    <p:extLst>
      <p:ext uri="{BB962C8B-B14F-4D97-AF65-F5344CB8AC3E}">
        <p14:creationId xmlns:p14="http://schemas.microsoft.com/office/powerpoint/2010/main" val="3682306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240CBC1-46F1-412C-89B9-C1A14FFEAC1D}" type="datetimeFigureOut">
              <a:rPr lang="zh-TW" altLang="en-US" smtClean="0"/>
              <a:t>2020/6/28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3BC582C-6EB0-40FB-8082-1D5D6E6106D4}" type="slidenum">
              <a:rPr lang="zh-TW" altLang="en-US" smtClean="0"/>
              <a:t>‹#›</a:t>
            </a:fld>
            <a:endParaRPr lang="zh-TW" altLang="en-US"/>
          </a:p>
        </p:txBody>
      </p:sp>
    </p:spTree>
    <p:extLst>
      <p:ext uri="{BB962C8B-B14F-4D97-AF65-F5344CB8AC3E}">
        <p14:creationId xmlns:p14="http://schemas.microsoft.com/office/powerpoint/2010/main" val="2867340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240CBC1-46F1-412C-89B9-C1A14FFEAC1D}" type="datetimeFigureOut">
              <a:rPr lang="zh-TW" altLang="en-US" smtClean="0"/>
              <a:t>2020/6/28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3BC582C-6EB0-40FB-8082-1D5D6E6106D4}" type="slidenum">
              <a:rPr lang="zh-TW" altLang="en-US" smtClean="0"/>
              <a:t>‹#›</a:t>
            </a:fld>
            <a:endParaRPr lang="zh-TW" altLang="en-US"/>
          </a:p>
        </p:txBody>
      </p:sp>
    </p:spTree>
    <p:extLst>
      <p:ext uri="{BB962C8B-B14F-4D97-AF65-F5344CB8AC3E}">
        <p14:creationId xmlns:p14="http://schemas.microsoft.com/office/powerpoint/2010/main" val="2249423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240CBC1-46F1-412C-89B9-C1A14FFEAC1D}" type="datetimeFigureOut">
              <a:rPr lang="zh-TW" altLang="en-US" smtClean="0"/>
              <a:t>2020/6/28</a:t>
            </a:fld>
            <a:endParaRPr lang="zh-TW" alt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3BC582C-6EB0-40FB-8082-1D5D6E6106D4}" type="slidenum">
              <a:rPr lang="zh-TW" altLang="en-US" smtClean="0"/>
              <a:t>‹#›</a:t>
            </a:fld>
            <a:endParaRPr lang="zh-TW" altLang="en-US"/>
          </a:p>
        </p:txBody>
      </p:sp>
    </p:spTree>
    <p:extLst>
      <p:ext uri="{BB962C8B-B14F-4D97-AF65-F5344CB8AC3E}">
        <p14:creationId xmlns:p14="http://schemas.microsoft.com/office/powerpoint/2010/main" val="1331197814"/>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slideshare.net/phdays/php-wordpres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effectLst>
                  <a:outerShdw blurRad="38100" dist="38100" dir="2700000" algn="tl">
                    <a:srgbClr val="000000">
                      <a:alpha val="43137"/>
                    </a:srgbClr>
                  </a:outerShdw>
                </a:effectLst>
                <a:latin typeface="DengXian" panose="02010600030101010101" pitchFamily="2" charset="-122"/>
                <a:ea typeface="DengXian" panose="02010600030101010101" pitchFamily="2" charset="-122"/>
              </a:rPr>
              <a:t>我們與常人的距離</a:t>
            </a:r>
          </a:p>
        </p:txBody>
      </p:sp>
      <p:sp>
        <p:nvSpPr>
          <p:cNvPr id="3" name="副標題 2"/>
          <p:cNvSpPr>
            <a:spLocks noGrp="1"/>
          </p:cNvSpPr>
          <p:nvPr>
            <p:ph type="subTitle" idx="1"/>
          </p:nvPr>
        </p:nvSpPr>
        <p:spPr/>
        <p:txBody>
          <a:bodyPr/>
          <a:lstStyle/>
          <a:p>
            <a:r>
              <a:rPr lang="zh-TW" altLang="en-US" dirty="0" smtClean="0">
                <a:effectLst>
                  <a:outerShdw blurRad="38100" dist="38100" dir="2700000" algn="tl">
                    <a:srgbClr val="000000">
                      <a:alpha val="43137"/>
                    </a:srgbClr>
                  </a:outerShdw>
                </a:effectLst>
                <a:latin typeface="DengXian" panose="02010600030101010101" pitchFamily="2" charset="-122"/>
                <a:ea typeface="DengXian" panose="02010600030101010101" pitchFamily="2" charset="-122"/>
              </a:rPr>
              <a:t>講者：</a:t>
            </a:r>
            <a:r>
              <a:rPr lang="en-US" altLang="zh-TW" dirty="0" err="1" smtClean="0">
                <a:effectLst>
                  <a:outerShdw blurRad="38100" dist="38100" dir="2700000" algn="tl">
                    <a:srgbClr val="000000">
                      <a:alpha val="43137"/>
                    </a:srgbClr>
                  </a:outerShdw>
                </a:effectLst>
                <a:latin typeface="DengXian" panose="02010600030101010101" pitchFamily="2" charset="-122"/>
                <a:ea typeface="DengXian" panose="02010600030101010101" pitchFamily="2" charset="-122"/>
              </a:rPr>
              <a:t>zeze</a:t>
            </a:r>
            <a:endParaRPr lang="zh-TW" altLang="en-US" dirty="0">
              <a:effectLst>
                <a:outerShdw blurRad="38100" dist="38100" dir="2700000" algn="tl">
                  <a:srgbClr val="000000">
                    <a:alpha val="43137"/>
                  </a:srgbClr>
                </a:outerShdw>
              </a:effectLst>
              <a:latin typeface="DengXian" panose="02010600030101010101" pitchFamily="2" charset="-122"/>
              <a:ea typeface="DengXian" panose="02010600030101010101" pitchFamily="2" charset="-122"/>
            </a:endParaRP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9030" y="5520838"/>
            <a:ext cx="1502970" cy="1337162"/>
          </a:xfrm>
          <a:prstGeom prst="rect">
            <a:avLst/>
          </a:prstGeom>
        </p:spPr>
      </p:pic>
    </p:spTree>
    <p:extLst>
      <p:ext uri="{BB962C8B-B14F-4D97-AF65-F5344CB8AC3E}">
        <p14:creationId xmlns:p14="http://schemas.microsoft.com/office/powerpoint/2010/main" val="38503822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DengXian" panose="02010600030101010101" pitchFamily="2" charset="-122"/>
                <a:ea typeface="DengXian" panose="02010600030101010101" pitchFamily="2" charset="-122"/>
              </a:rPr>
              <a:t>解釋漏洞</a:t>
            </a:r>
            <a:endParaRPr lang="zh-TW" altLang="en-US" dirty="0">
              <a:latin typeface="DengXian" panose="02010600030101010101" pitchFamily="2" charset="-122"/>
              <a:ea typeface="DengXian" panose="02010600030101010101" pitchFamily="2" charset="-122"/>
            </a:endParaRPr>
          </a:p>
        </p:txBody>
      </p:sp>
      <p:sp>
        <p:nvSpPr>
          <p:cNvPr id="3" name="內容版面配置區 2"/>
          <p:cNvSpPr>
            <a:spLocks noGrp="1"/>
          </p:cNvSpPr>
          <p:nvPr>
            <p:ph idx="1"/>
          </p:nvPr>
        </p:nvSpPr>
        <p:spPr/>
        <p:txBody>
          <a:bodyPr/>
          <a:lstStyle/>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成因：介紹漏洞、漏洞的位置、攻擊方法與過程</a:t>
            </a:r>
            <a:endParaRPr lang="en-US" altLang="zh-TW" dirty="0" smtClean="0">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dirty="0">
              <a:latin typeface="DengXian" panose="02010600030101010101" pitchFamily="2" charset="-122"/>
              <a:ea typeface="DengXian" panose="02010600030101010101" pitchFamily="2" charset="-122"/>
            </a:endParaRPr>
          </a:p>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危害：漏洞可能會造成的結果</a:t>
            </a:r>
            <a:endParaRPr lang="en-US" altLang="zh-TW" dirty="0" smtClean="0">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dirty="0">
              <a:latin typeface="DengXian" panose="02010600030101010101" pitchFamily="2" charset="-122"/>
              <a:ea typeface="DengXian" panose="02010600030101010101" pitchFamily="2" charset="-122"/>
            </a:endParaRPr>
          </a:p>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解決方法：提供程式或者設定的修改方法</a:t>
            </a:r>
            <a:endParaRPr lang="en-US" altLang="zh-TW" dirty="0" smtClean="0">
              <a:latin typeface="DengXian" panose="02010600030101010101" pitchFamily="2" charset="-122"/>
              <a:ea typeface="DengXian" panose="02010600030101010101" pitchFamily="2" charset="-122"/>
            </a:endParaRPr>
          </a:p>
          <a:p>
            <a:pPr marL="0" indent="0">
              <a:buNone/>
            </a:pPr>
            <a:endParaRPr lang="en-US" altLang="zh-TW" dirty="0">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2117863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DengXian" panose="02010600030101010101" pitchFamily="2" charset="-122"/>
                <a:ea typeface="DengXian" panose="02010600030101010101" pitchFamily="2" charset="-122"/>
              </a:rPr>
              <a:t>解釋漏洞</a:t>
            </a:r>
            <a:endParaRPr lang="zh-TW" altLang="en-US" dirty="0">
              <a:latin typeface="DengXian" panose="02010600030101010101" pitchFamily="2" charset="-122"/>
              <a:ea typeface="DengXian" panose="02010600030101010101" pitchFamily="2" charset="-122"/>
            </a:endParaRPr>
          </a:p>
        </p:txBody>
      </p:sp>
      <p:sp>
        <p:nvSpPr>
          <p:cNvPr id="3" name="內容版面配置區 2"/>
          <p:cNvSpPr>
            <a:spLocks noGrp="1"/>
          </p:cNvSpPr>
          <p:nvPr>
            <p:ph idx="1"/>
          </p:nvPr>
        </p:nvSpPr>
        <p:spPr/>
        <p:txBody>
          <a:bodyPr/>
          <a:lstStyle/>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成因：介紹漏洞、漏洞的位置、攻擊方法與過程</a:t>
            </a:r>
            <a:endParaRPr lang="en-US" altLang="zh-TW" dirty="0" smtClean="0">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dirty="0">
              <a:latin typeface="DengXian" panose="02010600030101010101" pitchFamily="2" charset="-122"/>
              <a:ea typeface="DengXian" panose="02010600030101010101" pitchFamily="2" charset="-122"/>
            </a:endParaRPr>
          </a:p>
          <a:p>
            <a:pPr>
              <a:buFont typeface="Wingdings" panose="05000000000000000000" pitchFamily="2" charset="2"/>
              <a:buChar char="Ø"/>
            </a:pPr>
            <a:r>
              <a:rPr lang="zh-TW" altLang="en-US" dirty="0" smtClean="0">
                <a:solidFill>
                  <a:schemeClr val="bg1">
                    <a:lumMod val="50000"/>
                    <a:lumOff val="50000"/>
                  </a:schemeClr>
                </a:solidFill>
                <a:latin typeface="DengXian" panose="02010600030101010101" pitchFamily="2" charset="-122"/>
                <a:ea typeface="DengXian" panose="02010600030101010101" pitchFamily="2" charset="-122"/>
              </a:rPr>
              <a:t>危害：漏洞可能會造成的結果</a:t>
            </a:r>
            <a:endParaRPr lang="en-US" altLang="zh-TW" dirty="0" smtClean="0">
              <a:solidFill>
                <a:schemeClr val="bg1">
                  <a:lumMod val="50000"/>
                  <a:lumOff val="50000"/>
                </a:schemeClr>
              </a:solidFill>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dirty="0">
              <a:latin typeface="DengXian" panose="02010600030101010101" pitchFamily="2" charset="-122"/>
              <a:ea typeface="DengXian" panose="02010600030101010101" pitchFamily="2" charset="-122"/>
            </a:endParaRPr>
          </a:p>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解決方法：提供程式或者設定的修改方法</a:t>
            </a:r>
            <a:endParaRPr lang="en-US" altLang="zh-TW" dirty="0" smtClean="0">
              <a:latin typeface="DengXian" panose="02010600030101010101" pitchFamily="2" charset="-122"/>
              <a:ea typeface="DengXian" panose="02010600030101010101" pitchFamily="2" charset="-122"/>
            </a:endParaRPr>
          </a:p>
        </p:txBody>
      </p:sp>
      <p:cxnSp>
        <p:nvCxnSpPr>
          <p:cNvPr id="6" name="直線接點 5"/>
          <p:cNvCxnSpPr/>
          <p:nvPr/>
        </p:nvCxnSpPr>
        <p:spPr>
          <a:xfrm>
            <a:off x="6770255" y="2410691"/>
            <a:ext cx="1256145" cy="618836"/>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flipV="1">
            <a:off x="6234545" y="3029527"/>
            <a:ext cx="1791855" cy="1366982"/>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8155708" y="2844861"/>
            <a:ext cx="2723823" cy="369332"/>
          </a:xfrm>
          <a:prstGeom prst="rect">
            <a:avLst/>
          </a:prstGeom>
          <a:noFill/>
        </p:spPr>
        <p:txBody>
          <a:bodyPr wrap="none" rtlCol="0">
            <a:spAutoFit/>
          </a:bodyPr>
          <a:lstStyle/>
          <a:p>
            <a:r>
              <a:rPr lang="zh-TW" altLang="en-US" dirty="0" smtClean="0">
                <a:solidFill>
                  <a:srgbClr val="FFFF00"/>
                </a:solidFill>
                <a:latin typeface="DengXian" panose="02010600030101010101" pitchFamily="2" charset="-122"/>
                <a:ea typeface="DengXian" panose="02010600030101010101" pitchFamily="2" charset="-122"/>
              </a:rPr>
              <a:t>問題常出現在成因與解法</a:t>
            </a:r>
            <a:endParaRPr lang="zh-TW" altLang="en-US" dirty="0">
              <a:solidFill>
                <a:srgbClr val="FFFF00"/>
              </a:solidFill>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3042750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2191999" cy="6858000"/>
          </a:xfrm>
        </p:spPr>
        <p:txBody>
          <a:bodyPr>
            <a:normAutofit/>
          </a:bodyPr>
          <a:lstStyle/>
          <a:p>
            <a:r>
              <a:rPr lang="zh-TW" altLang="en-US" sz="4400" dirty="0" smtClean="0">
                <a:latin typeface="DengXian" panose="02010600030101010101" pitchFamily="2" charset="-122"/>
                <a:ea typeface="DengXian" panose="02010600030101010101" pitchFamily="2" charset="-122"/>
              </a:rPr>
              <a:t>單一</a:t>
            </a:r>
            <a:r>
              <a:rPr lang="zh-TW" altLang="en-US" sz="4400" dirty="0" smtClean="0">
                <a:latin typeface="DengXian" panose="02010600030101010101" pitchFamily="2" charset="-122"/>
                <a:ea typeface="DengXian" panose="02010600030101010101" pitchFamily="2" charset="-122"/>
              </a:rPr>
              <a:t>漏洞</a:t>
            </a:r>
            <a:endParaRPr lang="zh-TW" altLang="en-US" sz="4400" dirty="0">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19376116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DengXian" panose="02010600030101010101" pitchFamily="2" charset="-122"/>
                <a:ea typeface="DengXian" panose="02010600030101010101" pitchFamily="2" charset="-122"/>
              </a:rPr>
              <a:t>介紹</a:t>
            </a:r>
            <a:endParaRPr lang="zh-TW" altLang="en-US" dirty="0">
              <a:latin typeface="DengXian" panose="02010600030101010101" pitchFamily="2" charset="-122"/>
              <a:ea typeface="DengXian" panose="02010600030101010101" pitchFamily="2" charset="-122"/>
            </a:endParaRPr>
          </a:p>
        </p:txBody>
      </p:sp>
      <p:sp>
        <p:nvSpPr>
          <p:cNvPr id="3" name="內容版面配置區 2"/>
          <p:cNvSpPr>
            <a:spLocks noGrp="1"/>
          </p:cNvSpPr>
          <p:nvPr>
            <p:ph idx="1"/>
          </p:nvPr>
        </p:nvSpPr>
        <p:spPr/>
        <p:txBody>
          <a:bodyPr/>
          <a:lstStyle/>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簡介：只要透過一個步驟就能完成的攻擊，大多能用工具掃出來的都是這類（不包含掃 </a:t>
            </a:r>
            <a:r>
              <a:rPr lang="en-US" altLang="zh-TW" dirty="0" smtClean="0">
                <a:latin typeface="DengXian" panose="02010600030101010101" pitchFamily="2" charset="-122"/>
                <a:ea typeface="DengXian" panose="02010600030101010101" pitchFamily="2" charset="-122"/>
              </a:rPr>
              <a:t>CVE</a:t>
            </a:r>
            <a:r>
              <a:rPr lang="zh-TW" altLang="en-US" dirty="0" smtClean="0">
                <a:latin typeface="DengXian" panose="02010600030101010101" pitchFamily="2" charset="-122"/>
                <a:ea typeface="DengXian" panose="02010600030101010101" pitchFamily="2" charset="-122"/>
              </a:rPr>
              <a:t>）</a:t>
            </a:r>
            <a:endParaRPr lang="en-US" altLang="zh-TW" dirty="0" smtClean="0">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dirty="0">
              <a:latin typeface="DengXian" panose="02010600030101010101" pitchFamily="2" charset="-122"/>
              <a:ea typeface="DengXian" panose="02010600030101010101" pitchFamily="2" charset="-122"/>
            </a:endParaRPr>
          </a:p>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溝</a:t>
            </a:r>
            <a:r>
              <a:rPr lang="zh-TW" altLang="en-US" dirty="0">
                <a:latin typeface="DengXian" panose="02010600030101010101" pitchFamily="2" charset="-122"/>
                <a:ea typeface="DengXian" panose="02010600030101010101" pitchFamily="2" charset="-122"/>
              </a:rPr>
              <a:t>通</a:t>
            </a:r>
            <a:r>
              <a:rPr lang="zh-TW" altLang="en-US" dirty="0" smtClean="0">
                <a:latin typeface="DengXian" panose="02010600030101010101" pitchFamily="2" charset="-122"/>
                <a:ea typeface="DengXian" panose="02010600030101010101" pitchFamily="2" charset="-122"/>
              </a:rPr>
              <a:t>難易</a:t>
            </a:r>
            <a:r>
              <a:rPr lang="zh-TW" altLang="en-US" dirty="0" smtClean="0">
                <a:latin typeface="DengXian" panose="02010600030101010101" pitchFamily="2" charset="-122"/>
                <a:ea typeface="DengXian" panose="02010600030101010101" pitchFamily="2" charset="-122"/>
              </a:rPr>
              <a:t>度</a:t>
            </a:r>
            <a:r>
              <a:rPr lang="zh-TW" altLang="en-US" dirty="0" smtClean="0">
                <a:latin typeface="DengXian" panose="02010600030101010101" pitchFamily="2" charset="-122"/>
                <a:ea typeface="DengXian" panose="02010600030101010101" pitchFamily="2" charset="-122"/>
              </a:rPr>
              <a:t>：較低</a:t>
            </a:r>
            <a:endParaRPr lang="en-US" altLang="zh-TW" dirty="0" smtClean="0">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dirty="0">
              <a:latin typeface="DengXian" panose="02010600030101010101" pitchFamily="2" charset="-122"/>
              <a:ea typeface="DengXian" panose="02010600030101010101" pitchFamily="2" charset="-122"/>
            </a:endParaRPr>
          </a:p>
          <a:p>
            <a:pPr marL="0" indent="0">
              <a:buNone/>
            </a:pPr>
            <a:r>
              <a:rPr lang="zh-TW" altLang="en-US" dirty="0" smtClean="0">
                <a:latin typeface="DengXian" panose="02010600030101010101" pitchFamily="2" charset="-122"/>
                <a:ea typeface="DengXian" panose="02010600030101010101" pitchFamily="2" charset="-122"/>
              </a:rPr>
              <a:t>漏洞較單純，修改也比較容易</a:t>
            </a:r>
            <a:endParaRPr lang="zh-TW" altLang="en-US" dirty="0">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41244352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latin typeface="DengXian" panose="02010600030101010101" pitchFamily="2" charset="-122"/>
                <a:ea typeface="DengXian" panose="02010600030101010101" pitchFamily="2" charset="-122"/>
              </a:rPr>
              <a:t>SQLi</a:t>
            </a:r>
            <a:r>
              <a:rPr lang="en-US" altLang="zh-TW" dirty="0" smtClean="0">
                <a:latin typeface="DengXian" panose="02010600030101010101" pitchFamily="2" charset="-122"/>
                <a:ea typeface="DengXian" panose="02010600030101010101" pitchFamily="2" charset="-122"/>
              </a:rPr>
              <a:t> </a:t>
            </a:r>
            <a:endParaRPr lang="zh-TW" altLang="en-US" dirty="0">
              <a:latin typeface="DengXian" panose="02010600030101010101" pitchFamily="2" charset="-122"/>
              <a:ea typeface="DengXian" panose="02010600030101010101" pitchFamily="2" charset="-122"/>
            </a:endParaRPr>
          </a:p>
        </p:txBody>
      </p:sp>
      <p:sp>
        <p:nvSpPr>
          <p:cNvPr id="3" name="內容版面配置區 2"/>
          <p:cNvSpPr>
            <a:spLocks noGrp="1"/>
          </p:cNvSpPr>
          <p:nvPr>
            <p:ph idx="1"/>
          </p:nvPr>
        </p:nvSpPr>
        <p:spPr/>
        <p:txBody>
          <a:bodyPr/>
          <a:lstStyle/>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簡介：</a:t>
            </a:r>
            <a:r>
              <a:rPr lang="zh-TW" altLang="en-US" dirty="0">
                <a:effectLst/>
                <a:latin typeface="DengXian" panose="02010600030101010101" pitchFamily="2" charset="-122"/>
                <a:ea typeface="DengXian" panose="02010600030101010101" pitchFamily="2" charset="-122"/>
              </a:rPr>
              <a:t>發生於應用程式與資料庫層</a:t>
            </a:r>
            <a:r>
              <a:rPr lang="zh-TW" altLang="en-US" dirty="0" smtClean="0">
                <a:effectLst/>
                <a:latin typeface="DengXian" panose="02010600030101010101" pitchFamily="2" charset="-122"/>
                <a:ea typeface="DengXian" panose="02010600030101010101" pitchFamily="2" charset="-122"/>
              </a:rPr>
              <a:t>的漏洞，在</a:t>
            </a:r>
            <a:r>
              <a:rPr lang="zh-TW" altLang="en-US" dirty="0">
                <a:effectLst/>
                <a:latin typeface="DengXian" panose="02010600030101010101" pitchFamily="2" charset="-122"/>
                <a:ea typeface="DengXian" panose="02010600030101010101" pitchFamily="2" charset="-122"/>
              </a:rPr>
              <a:t>輸入的字串之中</a:t>
            </a:r>
            <a:r>
              <a:rPr lang="zh-TW" altLang="en-US" dirty="0" smtClean="0">
                <a:effectLst/>
                <a:latin typeface="DengXian" panose="02010600030101010101" pitchFamily="2" charset="-122"/>
                <a:ea typeface="DengXian" panose="02010600030101010101" pitchFamily="2" charset="-122"/>
              </a:rPr>
              <a:t>夾帶 </a:t>
            </a:r>
            <a:r>
              <a:rPr lang="en-US" altLang="zh-TW" dirty="0" smtClean="0">
                <a:effectLst/>
                <a:latin typeface="DengXian" panose="02010600030101010101" pitchFamily="2" charset="-122"/>
                <a:ea typeface="DengXian" panose="02010600030101010101" pitchFamily="2" charset="-122"/>
              </a:rPr>
              <a:t>SQL</a:t>
            </a:r>
            <a:r>
              <a:rPr lang="zh-TW" altLang="en-US" dirty="0" smtClean="0">
                <a:effectLst/>
                <a:latin typeface="DengXian" panose="02010600030101010101" pitchFamily="2" charset="-122"/>
                <a:ea typeface="DengXian" panose="02010600030101010101" pitchFamily="2" charset="-122"/>
              </a:rPr>
              <a:t> 指令，這些惡意</a:t>
            </a:r>
            <a:r>
              <a:rPr lang="zh-TW" altLang="en-US" dirty="0">
                <a:effectLst/>
                <a:latin typeface="DengXian" panose="02010600030101010101" pitchFamily="2" charset="-122"/>
                <a:ea typeface="DengXian" panose="02010600030101010101" pitchFamily="2" charset="-122"/>
              </a:rPr>
              <a:t>指令就會被資料庫伺服器誤認為是正常</a:t>
            </a:r>
            <a:r>
              <a:rPr lang="zh-TW" altLang="en-US" dirty="0" smtClean="0">
                <a:effectLst/>
                <a:latin typeface="DengXian" panose="02010600030101010101" pitchFamily="2" charset="-122"/>
                <a:ea typeface="DengXian" panose="02010600030101010101" pitchFamily="2" charset="-122"/>
              </a:rPr>
              <a:t>的 </a:t>
            </a:r>
            <a:r>
              <a:rPr lang="en-US" altLang="zh-TW" dirty="0" smtClean="0">
                <a:effectLst/>
                <a:latin typeface="DengXian" panose="02010600030101010101" pitchFamily="2" charset="-122"/>
                <a:ea typeface="DengXian" panose="02010600030101010101" pitchFamily="2" charset="-122"/>
              </a:rPr>
              <a:t>SQL</a:t>
            </a:r>
            <a:r>
              <a:rPr lang="zh-TW" altLang="en-US" dirty="0" smtClean="0">
                <a:effectLst/>
                <a:latin typeface="DengXian" panose="02010600030101010101" pitchFamily="2" charset="-122"/>
                <a:ea typeface="DengXian" panose="02010600030101010101" pitchFamily="2" charset="-122"/>
              </a:rPr>
              <a:t> 指令</a:t>
            </a:r>
            <a:r>
              <a:rPr lang="zh-TW" altLang="en-US" dirty="0">
                <a:effectLst/>
                <a:latin typeface="DengXian" panose="02010600030101010101" pitchFamily="2" charset="-122"/>
                <a:ea typeface="DengXian" panose="02010600030101010101" pitchFamily="2" charset="-122"/>
              </a:rPr>
              <a:t>而執行，因此遭到破壞或是入侵</a:t>
            </a:r>
            <a:r>
              <a:rPr lang="zh-TW" altLang="en-US" dirty="0" smtClean="0">
                <a:effectLst/>
                <a:latin typeface="DengXian" panose="02010600030101010101" pitchFamily="2" charset="-122"/>
                <a:ea typeface="DengXian" panose="02010600030101010101" pitchFamily="2" charset="-122"/>
              </a:rPr>
              <a:t>。</a:t>
            </a:r>
            <a:endParaRPr lang="en-US" altLang="zh-TW" dirty="0" smtClean="0">
              <a:effectLst/>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dirty="0">
              <a:effectLst/>
              <a:latin typeface="DengXian" panose="02010600030101010101" pitchFamily="2" charset="-122"/>
              <a:ea typeface="DengXian" panose="02010600030101010101" pitchFamily="2" charset="-122"/>
            </a:endParaRPr>
          </a:p>
          <a:p>
            <a:pPr>
              <a:buFont typeface="Wingdings" panose="05000000000000000000" pitchFamily="2" charset="2"/>
              <a:buChar char="Ø"/>
            </a:pPr>
            <a:r>
              <a:rPr lang="zh-TW" altLang="en-US" dirty="0" smtClean="0">
                <a:effectLst/>
                <a:latin typeface="DengXian" panose="02010600030101010101" pitchFamily="2" charset="-122"/>
                <a:ea typeface="DengXian" panose="02010600030101010101" pitchFamily="2" charset="-122"/>
              </a:rPr>
              <a:t>常用工具：</a:t>
            </a:r>
            <a:r>
              <a:rPr lang="en-US" altLang="zh-TW" dirty="0" err="1" smtClean="0">
                <a:effectLst/>
                <a:latin typeface="DengXian" panose="02010600030101010101" pitchFamily="2" charset="-122"/>
                <a:ea typeface="DengXian" panose="02010600030101010101" pitchFamily="2" charset="-122"/>
              </a:rPr>
              <a:t>sqlmap</a:t>
            </a:r>
            <a:endParaRPr lang="en-US" altLang="zh-TW" dirty="0" smtClean="0">
              <a:effectLst/>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11998134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DengXian" panose="02010600030101010101" pitchFamily="2" charset="-122"/>
                <a:ea typeface="DengXian" panose="02010600030101010101" pitchFamily="2" charset="-122"/>
              </a:rPr>
              <a:t>舉</a:t>
            </a:r>
            <a:endParaRPr lang="zh-TW" altLang="en-US" dirty="0">
              <a:latin typeface="DengXian" panose="02010600030101010101" pitchFamily="2" charset="-122"/>
              <a:ea typeface="DengXian" panose="02010600030101010101" pitchFamily="2" charset="-122"/>
            </a:endParaRPr>
          </a:p>
        </p:txBody>
      </p:sp>
      <p:pic>
        <p:nvPicPr>
          <p:cNvPr id="6" name="內容版面配置區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15087" y="609600"/>
            <a:ext cx="1099127" cy="1099127"/>
          </a:xfrm>
        </p:spPr>
      </p:pic>
      <p:sp>
        <p:nvSpPr>
          <p:cNvPr id="9" name="矩形 8"/>
          <p:cNvSpPr/>
          <p:nvPr/>
        </p:nvSpPr>
        <p:spPr>
          <a:xfrm>
            <a:off x="800100" y="2193933"/>
            <a:ext cx="10898909" cy="1025237"/>
          </a:xfrm>
          <a:prstGeom prst="rect">
            <a:avLst/>
          </a:prstGeom>
          <a:solidFill>
            <a:schemeClr val="bg1">
              <a:lumMod val="85000"/>
              <a:lumOff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標題 1"/>
          <p:cNvSpPr txBox="1">
            <a:spLocks/>
          </p:cNvSpPr>
          <p:nvPr/>
        </p:nvSpPr>
        <p:spPr>
          <a:xfrm>
            <a:off x="856947" y="2409982"/>
            <a:ext cx="10785214" cy="593137"/>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altLang="zh-TW" sz="2800" dirty="0">
                <a:solidFill>
                  <a:srgbClr val="FFC000"/>
                </a:solidFill>
                <a:latin typeface="DengXian" panose="02010600030101010101" pitchFamily="2" charset="-122"/>
                <a:ea typeface="DengXian" panose="02010600030101010101" pitchFamily="2" charset="-122"/>
              </a:rPr>
              <a:t>SELECT * FROM users WHERE name = ‘$USER’ and </a:t>
            </a:r>
            <a:r>
              <a:rPr lang="en-US" altLang="zh-TW" sz="2800" dirty="0" err="1">
                <a:solidFill>
                  <a:srgbClr val="FFC000"/>
                </a:solidFill>
                <a:latin typeface="DengXian" panose="02010600030101010101" pitchFamily="2" charset="-122"/>
                <a:ea typeface="DengXian" panose="02010600030101010101" pitchFamily="2" charset="-122"/>
              </a:rPr>
              <a:t>passwd</a:t>
            </a:r>
            <a:r>
              <a:rPr lang="en-US" altLang="zh-TW" sz="2800" dirty="0">
                <a:solidFill>
                  <a:srgbClr val="FFC000"/>
                </a:solidFill>
                <a:latin typeface="DengXian" panose="02010600030101010101" pitchFamily="2" charset="-122"/>
                <a:ea typeface="DengXian" panose="02010600030101010101" pitchFamily="2" charset="-122"/>
              </a:rPr>
              <a:t>=‘$PASSWD’ ;</a:t>
            </a:r>
            <a:endParaRPr lang="en-US" altLang="zh-TW" sz="2800" dirty="0" smtClean="0">
              <a:solidFill>
                <a:srgbClr val="FFC000"/>
              </a:solidFill>
              <a:latin typeface="DengXian" panose="02010600030101010101" pitchFamily="2" charset="-122"/>
              <a:ea typeface="DengXian" panose="02010600030101010101" pitchFamily="2" charset="-122"/>
              <a:cs typeface="Arial" panose="020B0604020202020204" pitchFamily="34" charset="0"/>
            </a:endParaRPr>
          </a:p>
        </p:txBody>
      </p:sp>
      <p:sp>
        <p:nvSpPr>
          <p:cNvPr id="11" name="矩形 10"/>
          <p:cNvSpPr/>
          <p:nvPr/>
        </p:nvSpPr>
        <p:spPr>
          <a:xfrm>
            <a:off x="800099" y="4493658"/>
            <a:ext cx="10898909" cy="1025237"/>
          </a:xfrm>
          <a:prstGeom prst="rect">
            <a:avLst/>
          </a:prstGeom>
          <a:solidFill>
            <a:schemeClr val="bg1">
              <a:lumMod val="85000"/>
              <a:lumOff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標題 1"/>
          <p:cNvSpPr txBox="1">
            <a:spLocks/>
          </p:cNvSpPr>
          <p:nvPr/>
        </p:nvSpPr>
        <p:spPr>
          <a:xfrm>
            <a:off x="913795" y="4611419"/>
            <a:ext cx="11019127" cy="593137"/>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altLang="zh-TW" sz="2800" dirty="0">
                <a:solidFill>
                  <a:srgbClr val="FFC000"/>
                </a:solidFill>
                <a:latin typeface="DengXian" panose="02010600030101010101" pitchFamily="2" charset="-122"/>
                <a:ea typeface="DengXian" panose="02010600030101010101" pitchFamily="2" charset="-122"/>
              </a:rPr>
              <a:t>SELECT * FROM users WHERE name = </a:t>
            </a:r>
            <a:r>
              <a:rPr lang="en-US" altLang="zh-TW" sz="2800" dirty="0" smtClean="0">
                <a:solidFill>
                  <a:srgbClr val="FFC000"/>
                </a:solidFill>
                <a:latin typeface="DengXian" panose="02010600030101010101" pitchFamily="2" charset="-122"/>
                <a:ea typeface="DengXian" panose="02010600030101010101" pitchFamily="2" charset="-122"/>
              </a:rPr>
              <a:t>‘</a:t>
            </a:r>
            <a:r>
              <a:rPr lang="en-US" altLang="zh-TW" sz="2800" dirty="0" smtClean="0">
                <a:solidFill>
                  <a:srgbClr val="FF0000"/>
                </a:solidFill>
                <a:latin typeface="DengXian" panose="02010600030101010101" pitchFamily="2" charset="-122"/>
                <a:ea typeface="DengXian" panose="02010600030101010101" pitchFamily="2" charset="-122"/>
              </a:rPr>
              <a:t>’ or 1=1--</a:t>
            </a:r>
            <a:r>
              <a:rPr lang="en-US" altLang="zh-TW" sz="2800" dirty="0" smtClean="0">
                <a:solidFill>
                  <a:srgbClr val="FFC000"/>
                </a:solidFill>
                <a:latin typeface="DengXian" panose="02010600030101010101" pitchFamily="2" charset="-122"/>
                <a:ea typeface="DengXian" panose="02010600030101010101" pitchFamily="2" charset="-122"/>
              </a:rPr>
              <a:t>’ </a:t>
            </a:r>
            <a:r>
              <a:rPr lang="en-US" altLang="zh-TW" sz="2800" dirty="0">
                <a:solidFill>
                  <a:srgbClr val="FFC000"/>
                </a:solidFill>
                <a:latin typeface="DengXian" panose="02010600030101010101" pitchFamily="2" charset="-122"/>
                <a:ea typeface="DengXian" panose="02010600030101010101" pitchFamily="2" charset="-122"/>
              </a:rPr>
              <a:t>and </a:t>
            </a:r>
            <a:r>
              <a:rPr lang="en-US" altLang="zh-TW" sz="2800" dirty="0" err="1">
                <a:solidFill>
                  <a:srgbClr val="FFC000"/>
                </a:solidFill>
                <a:latin typeface="DengXian" panose="02010600030101010101" pitchFamily="2" charset="-122"/>
                <a:ea typeface="DengXian" panose="02010600030101010101" pitchFamily="2" charset="-122"/>
              </a:rPr>
              <a:t>passwd</a:t>
            </a:r>
            <a:r>
              <a:rPr lang="en-US" altLang="zh-TW" sz="2800" dirty="0" smtClean="0">
                <a:solidFill>
                  <a:srgbClr val="FFC000"/>
                </a:solidFill>
                <a:latin typeface="DengXian" panose="02010600030101010101" pitchFamily="2" charset="-122"/>
                <a:ea typeface="DengXian" panose="02010600030101010101" pitchFamily="2" charset="-122"/>
              </a:rPr>
              <a:t>=‘</a:t>
            </a:r>
            <a:r>
              <a:rPr lang="en-US" altLang="zh-TW" sz="2800" dirty="0" smtClean="0">
                <a:solidFill>
                  <a:srgbClr val="FF0000"/>
                </a:solidFill>
                <a:latin typeface="DengXian" panose="02010600030101010101" pitchFamily="2" charset="-122"/>
                <a:ea typeface="DengXian" panose="02010600030101010101" pitchFamily="2" charset="-122"/>
              </a:rPr>
              <a:t>a</a:t>
            </a:r>
            <a:r>
              <a:rPr lang="en-US" altLang="zh-TW" sz="2800" dirty="0" smtClean="0">
                <a:solidFill>
                  <a:srgbClr val="FFC000"/>
                </a:solidFill>
                <a:latin typeface="DengXian" panose="02010600030101010101" pitchFamily="2" charset="-122"/>
                <a:ea typeface="DengXian" panose="02010600030101010101" pitchFamily="2" charset="-122"/>
              </a:rPr>
              <a:t>’ </a:t>
            </a:r>
            <a:r>
              <a:rPr lang="en-US" altLang="zh-TW" sz="2800" dirty="0">
                <a:solidFill>
                  <a:srgbClr val="FFC000"/>
                </a:solidFill>
                <a:latin typeface="DengXian" panose="02010600030101010101" pitchFamily="2" charset="-122"/>
                <a:ea typeface="DengXian" panose="02010600030101010101" pitchFamily="2" charset="-122"/>
              </a:rPr>
              <a:t>;</a:t>
            </a:r>
            <a:endParaRPr lang="en-US" altLang="zh-TW" sz="2800" dirty="0" smtClean="0">
              <a:solidFill>
                <a:srgbClr val="FFC000"/>
              </a:solidFill>
              <a:latin typeface="DengXian" panose="02010600030101010101" pitchFamily="2" charset="-122"/>
              <a:ea typeface="DengXian" panose="02010600030101010101" pitchFamily="2" charset="-122"/>
              <a:cs typeface="Arial" panose="020B0604020202020204" pitchFamily="34" charset="0"/>
            </a:endParaRPr>
          </a:p>
        </p:txBody>
      </p:sp>
      <p:sp>
        <p:nvSpPr>
          <p:cNvPr id="13" name="文字方塊 12"/>
          <p:cNvSpPr txBox="1"/>
          <p:nvPr/>
        </p:nvSpPr>
        <p:spPr>
          <a:xfrm>
            <a:off x="4421810" y="3674121"/>
            <a:ext cx="1827744" cy="369332"/>
          </a:xfrm>
          <a:prstGeom prst="rect">
            <a:avLst/>
          </a:prstGeom>
          <a:noFill/>
        </p:spPr>
        <p:txBody>
          <a:bodyPr wrap="none" rtlCol="0">
            <a:spAutoFit/>
          </a:bodyPr>
          <a:lstStyle/>
          <a:p>
            <a:r>
              <a:rPr lang="en-US" altLang="zh-TW" b="1" dirty="0" smtClean="0">
                <a:solidFill>
                  <a:srgbClr val="CC00FF"/>
                </a:solidFill>
                <a:latin typeface="Arial Narrow" panose="020B0606020202030204" pitchFamily="34" charset="0"/>
              </a:rPr>
              <a:t>$USER = ‘ or 1=1--</a:t>
            </a:r>
            <a:endParaRPr lang="zh-TW" altLang="en-US" b="1" dirty="0">
              <a:solidFill>
                <a:srgbClr val="CC00FF"/>
              </a:solidFill>
              <a:latin typeface="Arial Narrow" panose="020B0606020202030204" pitchFamily="34" charset="0"/>
            </a:endParaRPr>
          </a:p>
        </p:txBody>
      </p:sp>
      <p:sp>
        <p:nvSpPr>
          <p:cNvPr id="14" name="文字方塊 13"/>
          <p:cNvSpPr txBox="1"/>
          <p:nvPr/>
        </p:nvSpPr>
        <p:spPr>
          <a:xfrm>
            <a:off x="6606887" y="3674121"/>
            <a:ext cx="1429174" cy="369332"/>
          </a:xfrm>
          <a:prstGeom prst="rect">
            <a:avLst/>
          </a:prstGeom>
          <a:noFill/>
        </p:spPr>
        <p:txBody>
          <a:bodyPr wrap="none" rtlCol="0">
            <a:spAutoFit/>
          </a:bodyPr>
          <a:lstStyle/>
          <a:p>
            <a:r>
              <a:rPr lang="en-US" altLang="zh-TW" b="1" dirty="0" smtClean="0">
                <a:solidFill>
                  <a:srgbClr val="CC00FF"/>
                </a:solidFill>
                <a:latin typeface="Arial Narrow" panose="020B0606020202030204" pitchFamily="34" charset="0"/>
              </a:rPr>
              <a:t>$PASSWD = a</a:t>
            </a:r>
            <a:endParaRPr lang="zh-TW" altLang="en-US" b="1" dirty="0">
              <a:solidFill>
                <a:srgbClr val="CC00FF"/>
              </a:solidFill>
              <a:latin typeface="Arial Narrow" panose="020B0606020202030204" pitchFamily="34" charset="0"/>
            </a:endParaRPr>
          </a:p>
        </p:txBody>
      </p:sp>
      <p:grpSp>
        <p:nvGrpSpPr>
          <p:cNvPr id="15" name="群組 14"/>
          <p:cNvGrpSpPr/>
          <p:nvPr/>
        </p:nvGrpSpPr>
        <p:grpSpPr>
          <a:xfrm>
            <a:off x="2239995" y="3362036"/>
            <a:ext cx="1244064" cy="799178"/>
            <a:chOff x="2081028" y="3412604"/>
            <a:chExt cx="1244064" cy="799178"/>
          </a:xfrm>
        </p:grpSpPr>
        <p:sp>
          <p:nvSpPr>
            <p:cNvPr id="16" name="閃電 15"/>
            <p:cNvSpPr/>
            <p:nvPr/>
          </p:nvSpPr>
          <p:spPr>
            <a:xfrm rot="2107688" flipH="1">
              <a:off x="2911337" y="3412604"/>
              <a:ext cx="413755" cy="697196"/>
            </a:xfrm>
            <a:prstGeom prst="lightningBolt">
              <a:avLst/>
            </a:prstGeom>
            <a:solidFill>
              <a:srgbClr val="CC00FF"/>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閃電 16"/>
            <p:cNvSpPr/>
            <p:nvPr/>
          </p:nvSpPr>
          <p:spPr>
            <a:xfrm rot="19492312">
              <a:off x="2081028" y="3424158"/>
              <a:ext cx="413755" cy="697196"/>
            </a:xfrm>
            <a:prstGeom prst="lightningBolt">
              <a:avLst/>
            </a:prstGeom>
            <a:solidFill>
              <a:srgbClr val="CC00FF"/>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2364509" y="3602182"/>
              <a:ext cx="674255" cy="609600"/>
            </a:xfrm>
            <a:prstGeom prst="ellipse">
              <a:avLst/>
            </a:prstGeom>
            <a:solidFill>
              <a:srgbClr val="CC00FF"/>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直角三角形 18"/>
            <p:cNvSpPr/>
            <p:nvPr/>
          </p:nvSpPr>
          <p:spPr>
            <a:xfrm flipH="1">
              <a:off x="2721684" y="3785488"/>
              <a:ext cx="197007" cy="146595"/>
            </a:xfrm>
            <a:prstGeom prst="rtTriangl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直角三角形 19"/>
            <p:cNvSpPr/>
            <p:nvPr/>
          </p:nvSpPr>
          <p:spPr>
            <a:xfrm>
              <a:off x="2494894" y="3785489"/>
              <a:ext cx="162466" cy="146595"/>
            </a:xfrm>
            <a:prstGeom prst="rtTriangl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19886812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DengXian" panose="02010600030101010101" pitchFamily="2" charset="-122"/>
                <a:ea typeface="DengXian" panose="02010600030101010101" pitchFamily="2" charset="-122"/>
              </a:rPr>
              <a:t>SQLI </a:t>
            </a:r>
            <a:r>
              <a:rPr lang="zh-TW" altLang="en-US" dirty="0" smtClean="0">
                <a:latin typeface="DengXian" panose="02010600030101010101" pitchFamily="2" charset="-122"/>
                <a:ea typeface="DengXian" panose="02010600030101010101" pitchFamily="2" charset="-122"/>
              </a:rPr>
              <a:t>解釋漏洞 </a:t>
            </a:r>
            <a:r>
              <a:rPr lang="en-US" altLang="zh-TW" dirty="0" smtClean="0">
                <a:latin typeface="DengXian" panose="02010600030101010101" pitchFamily="2" charset="-122"/>
                <a:ea typeface="DengXian" panose="02010600030101010101" pitchFamily="2" charset="-122"/>
              </a:rPr>
              <a:t>– </a:t>
            </a:r>
            <a:r>
              <a:rPr lang="zh-TW" altLang="en-US" dirty="0" smtClean="0">
                <a:latin typeface="DengXian" panose="02010600030101010101" pitchFamily="2" charset="-122"/>
                <a:ea typeface="DengXian" panose="02010600030101010101" pitchFamily="2" charset="-122"/>
              </a:rPr>
              <a:t>錯誤示範</a:t>
            </a:r>
            <a:endParaRPr lang="zh-TW" altLang="en-US" dirty="0">
              <a:latin typeface="DengXian" panose="02010600030101010101" pitchFamily="2" charset="-122"/>
              <a:ea typeface="DengXian" panose="02010600030101010101" pitchFamily="2" charset="-122"/>
            </a:endParaRPr>
          </a:p>
        </p:txBody>
      </p:sp>
      <p:sp>
        <p:nvSpPr>
          <p:cNvPr id="3" name="內容版面配置區 2"/>
          <p:cNvSpPr>
            <a:spLocks noGrp="1"/>
          </p:cNvSpPr>
          <p:nvPr>
            <p:ph idx="1"/>
          </p:nvPr>
        </p:nvSpPr>
        <p:spPr/>
        <p:txBody>
          <a:bodyPr/>
          <a:lstStyle/>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成因</a:t>
            </a:r>
            <a:r>
              <a:rPr lang="zh-TW" altLang="en-US" dirty="0" smtClean="0">
                <a:latin typeface="DengXian" panose="02010600030101010101" pitchFamily="2" charset="-122"/>
                <a:ea typeface="DengXian" panose="02010600030101010101" pitchFamily="2" charset="-122"/>
              </a:rPr>
              <a:t>：在登入頁面有 </a:t>
            </a:r>
            <a:r>
              <a:rPr lang="en-US" altLang="zh-TW" dirty="0" smtClean="0">
                <a:latin typeface="DengXian" panose="02010600030101010101" pitchFamily="2" charset="-122"/>
                <a:ea typeface="DengXian" panose="02010600030101010101" pitchFamily="2" charset="-122"/>
              </a:rPr>
              <a:t>SQLI</a:t>
            </a:r>
            <a:endParaRPr lang="en-US" altLang="zh-TW" dirty="0" smtClean="0">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dirty="0">
              <a:latin typeface="DengXian" panose="02010600030101010101" pitchFamily="2" charset="-122"/>
              <a:ea typeface="DengXian" panose="02010600030101010101" pitchFamily="2" charset="-122"/>
            </a:endParaRPr>
          </a:p>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危害</a:t>
            </a:r>
            <a:r>
              <a:rPr lang="zh-TW" altLang="en-US" dirty="0" smtClean="0">
                <a:latin typeface="DengXian" panose="02010600030101010101" pitchFamily="2" charset="-122"/>
                <a:ea typeface="DengXian" panose="02010600030101010101" pitchFamily="2" charset="-122"/>
              </a:rPr>
              <a:t>：</a:t>
            </a:r>
            <a:r>
              <a:rPr lang="zh-TW" altLang="en-US" dirty="0">
                <a:latin typeface="DengXian" panose="02010600030101010101" pitchFamily="2" charset="-122"/>
                <a:ea typeface="DengXian" panose="02010600030101010101" pitchFamily="2" charset="-122"/>
              </a:rPr>
              <a:t>高</a:t>
            </a:r>
            <a:endParaRPr lang="en-US" altLang="zh-TW" dirty="0" smtClean="0">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dirty="0">
              <a:latin typeface="DengXian" panose="02010600030101010101" pitchFamily="2" charset="-122"/>
              <a:ea typeface="DengXian" panose="02010600030101010101" pitchFamily="2" charset="-122"/>
            </a:endParaRPr>
          </a:p>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解決方法</a:t>
            </a:r>
            <a:r>
              <a:rPr lang="zh-TW" altLang="en-US" dirty="0" smtClean="0">
                <a:latin typeface="DengXian" panose="02010600030101010101" pitchFamily="2" charset="-122"/>
                <a:ea typeface="DengXian" panose="02010600030101010101" pitchFamily="2" charset="-122"/>
              </a:rPr>
              <a:t>：不要用字串拼接的方式構造 </a:t>
            </a:r>
            <a:r>
              <a:rPr lang="en-US" altLang="zh-TW" dirty="0" smtClean="0">
                <a:latin typeface="DengXian" panose="02010600030101010101" pitchFamily="2" charset="-122"/>
                <a:ea typeface="DengXian" panose="02010600030101010101" pitchFamily="2" charset="-122"/>
              </a:rPr>
              <a:t>query</a:t>
            </a:r>
            <a:endParaRPr lang="en-US" altLang="zh-TW" dirty="0">
              <a:latin typeface="DengXian" panose="02010600030101010101" pitchFamily="2" charset="-122"/>
              <a:ea typeface="DengXian" panose="02010600030101010101" pitchFamily="2" charset="-122"/>
            </a:endParaRPr>
          </a:p>
        </p:txBody>
      </p:sp>
      <p:pic>
        <p:nvPicPr>
          <p:cNvPr id="2050" name="Picture 2" descr="館主說https://1.bp.blogspot.com/-eJGNGE4u8LA/UsZuCAMuehI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39055" y="916300"/>
            <a:ext cx="712919" cy="71291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線接點 5"/>
          <p:cNvCxnSpPr/>
          <p:nvPr/>
        </p:nvCxnSpPr>
        <p:spPr>
          <a:xfrm>
            <a:off x="4414982" y="2346036"/>
            <a:ext cx="2854036" cy="27709"/>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7564582" y="2189079"/>
            <a:ext cx="2146742" cy="1200329"/>
          </a:xfrm>
          <a:prstGeom prst="rect">
            <a:avLst/>
          </a:prstGeom>
          <a:noFill/>
        </p:spPr>
        <p:txBody>
          <a:bodyPr wrap="none" rtlCol="0">
            <a:spAutoFit/>
          </a:bodyPr>
          <a:lstStyle/>
          <a:p>
            <a:pPr marL="342900" indent="-342900">
              <a:buFont typeface="+mj-lt"/>
              <a:buAutoNum type="arabicPeriod"/>
            </a:pPr>
            <a:r>
              <a:rPr lang="zh-TW" altLang="en-US" dirty="0" smtClean="0">
                <a:solidFill>
                  <a:srgbClr val="FFFF00"/>
                </a:solidFill>
                <a:latin typeface="DengXian" panose="02010600030101010101" pitchFamily="2" charset="-122"/>
                <a:ea typeface="DengXian" panose="02010600030101010101" pitchFamily="2" charset="-122"/>
              </a:rPr>
              <a:t>提供整串網址</a:t>
            </a:r>
            <a:endParaRPr lang="en-US" altLang="zh-TW" dirty="0" smtClean="0">
              <a:solidFill>
                <a:srgbClr val="FFFF00"/>
              </a:solidFill>
              <a:latin typeface="DengXian" panose="02010600030101010101" pitchFamily="2" charset="-122"/>
              <a:ea typeface="DengXian" panose="02010600030101010101" pitchFamily="2" charset="-122"/>
            </a:endParaRPr>
          </a:p>
          <a:p>
            <a:pPr marL="342900" indent="-342900">
              <a:buFont typeface="+mj-lt"/>
              <a:buAutoNum type="arabicPeriod"/>
            </a:pPr>
            <a:r>
              <a:rPr lang="zh-TW" altLang="en-US" dirty="0" smtClean="0">
                <a:solidFill>
                  <a:srgbClr val="FFFF00"/>
                </a:solidFill>
                <a:latin typeface="DengXian" panose="02010600030101010101" pitchFamily="2" charset="-122"/>
                <a:ea typeface="DengXian" panose="02010600030101010101" pitchFamily="2" charset="-122"/>
              </a:rPr>
              <a:t>簡單介紹 </a:t>
            </a:r>
            <a:r>
              <a:rPr lang="en-US" altLang="zh-TW" dirty="0" smtClean="0">
                <a:solidFill>
                  <a:srgbClr val="FFFF00"/>
                </a:solidFill>
                <a:latin typeface="DengXian" panose="02010600030101010101" pitchFamily="2" charset="-122"/>
                <a:ea typeface="DengXian" panose="02010600030101010101" pitchFamily="2" charset="-122"/>
              </a:rPr>
              <a:t>SQLI</a:t>
            </a:r>
          </a:p>
          <a:p>
            <a:pPr marL="342900" indent="-342900">
              <a:buFont typeface="+mj-lt"/>
              <a:buAutoNum type="arabicPeriod"/>
            </a:pPr>
            <a:r>
              <a:rPr lang="zh-TW" altLang="en-US" dirty="0" smtClean="0">
                <a:solidFill>
                  <a:srgbClr val="FFFF00"/>
                </a:solidFill>
                <a:latin typeface="DengXian" panose="02010600030101010101" pitchFamily="2" charset="-122"/>
                <a:ea typeface="DengXian" panose="02010600030101010101" pitchFamily="2" charset="-122"/>
              </a:rPr>
              <a:t>條列攻擊的步驟</a:t>
            </a:r>
            <a:endParaRPr lang="en-US" altLang="zh-TW" dirty="0" smtClean="0">
              <a:solidFill>
                <a:srgbClr val="FFFF00"/>
              </a:solidFill>
              <a:latin typeface="DengXian" panose="02010600030101010101" pitchFamily="2" charset="-122"/>
              <a:ea typeface="DengXian" panose="02010600030101010101" pitchFamily="2" charset="-122"/>
            </a:endParaRPr>
          </a:p>
          <a:p>
            <a:pPr marL="342900" indent="-342900">
              <a:buFont typeface="+mj-lt"/>
              <a:buAutoNum type="arabicPeriod"/>
            </a:pPr>
            <a:r>
              <a:rPr lang="zh-TW" altLang="en-US" dirty="0" smtClean="0">
                <a:solidFill>
                  <a:srgbClr val="FFFF00"/>
                </a:solidFill>
                <a:latin typeface="DengXian" panose="02010600030101010101" pitchFamily="2" charset="-122"/>
                <a:ea typeface="DengXian" panose="02010600030101010101" pitchFamily="2" charset="-122"/>
              </a:rPr>
              <a:t>截</a:t>
            </a:r>
            <a:r>
              <a:rPr lang="zh-TW" altLang="en-US" dirty="0">
                <a:solidFill>
                  <a:srgbClr val="FFFF00"/>
                </a:solidFill>
                <a:latin typeface="DengXian" panose="02010600030101010101" pitchFamily="2" charset="-122"/>
                <a:ea typeface="DengXian" panose="02010600030101010101" pitchFamily="2" charset="-122"/>
              </a:rPr>
              <a:t>圖</a:t>
            </a:r>
            <a:endParaRPr lang="en-US" altLang="zh-TW" dirty="0" smtClean="0">
              <a:solidFill>
                <a:srgbClr val="FFFF00"/>
              </a:solidFill>
              <a:latin typeface="DengXian" panose="02010600030101010101" pitchFamily="2" charset="-122"/>
              <a:ea typeface="DengXian" panose="02010600030101010101" pitchFamily="2" charset="-122"/>
            </a:endParaRPr>
          </a:p>
        </p:txBody>
      </p:sp>
      <p:cxnSp>
        <p:nvCxnSpPr>
          <p:cNvPr id="10" name="直線接點 9"/>
          <p:cNvCxnSpPr/>
          <p:nvPr/>
        </p:nvCxnSpPr>
        <p:spPr>
          <a:xfrm>
            <a:off x="6525491" y="4336473"/>
            <a:ext cx="1039091" cy="13854"/>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7827819" y="4179515"/>
            <a:ext cx="2377574" cy="646331"/>
          </a:xfrm>
          <a:prstGeom prst="rect">
            <a:avLst/>
          </a:prstGeom>
          <a:noFill/>
        </p:spPr>
        <p:txBody>
          <a:bodyPr wrap="none" rtlCol="0">
            <a:spAutoFit/>
          </a:bodyPr>
          <a:lstStyle/>
          <a:p>
            <a:pPr marL="342900" indent="-342900">
              <a:buFont typeface="+mj-lt"/>
              <a:buAutoNum type="arabicPeriod"/>
            </a:pPr>
            <a:r>
              <a:rPr lang="zh-TW" altLang="en-US" dirty="0" smtClean="0">
                <a:solidFill>
                  <a:srgbClr val="FFFF00"/>
                </a:solidFill>
                <a:latin typeface="DengXian" panose="02010600030101010101" pitchFamily="2" charset="-122"/>
                <a:ea typeface="DengXian" panose="02010600030101010101" pitchFamily="2" charset="-122"/>
              </a:rPr>
              <a:t>提供具體解決辦法</a:t>
            </a:r>
            <a:endParaRPr lang="en-US" altLang="zh-TW" dirty="0" smtClean="0">
              <a:solidFill>
                <a:srgbClr val="FFFF00"/>
              </a:solidFill>
              <a:latin typeface="DengXian" panose="02010600030101010101" pitchFamily="2" charset="-122"/>
              <a:ea typeface="DengXian" panose="02010600030101010101" pitchFamily="2" charset="-122"/>
            </a:endParaRPr>
          </a:p>
          <a:p>
            <a:pPr marL="342900" indent="-342900">
              <a:buFont typeface="+mj-lt"/>
              <a:buAutoNum type="arabicPeriod"/>
            </a:pPr>
            <a:r>
              <a:rPr lang="zh-TW" altLang="en-US" dirty="0" smtClean="0">
                <a:solidFill>
                  <a:srgbClr val="FFFF00"/>
                </a:solidFill>
                <a:latin typeface="DengXian" panose="02010600030101010101" pitchFamily="2" charset="-122"/>
                <a:ea typeface="DengXian" panose="02010600030101010101" pitchFamily="2" charset="-122"/>
              </a:rPr>
              <a:t>提供修改建議</a:t>
            </a:r>
            <a:endParaRPr lang="en-US" altLang="zh-TW" dirty="0" smtClean="0">
              <a:solidFill>
                <a:srgbClr val="FFFF00"/>
              </a:solidFill>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15769284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DengXian" panose="02010600030101010101" pitchFamily="2" charset="-122"/>
                <a:ea typeface="DengXian" panose="02010600030101010101" pitchFamily="2" charset="-122"/>
              </a:rPr>
              <a:t>SQLI </a:t>
            </a:r>
            <a:r>
              <a:rPr lang="zh-TW" altLang="en-US" dirty="0" smtClean="0">
                <a:latin typeface="DengXian" panose="02010600030101010101" pitchFamily="2" charset="-122"/>
                <a:ea typeface="DengXian" panose="02010600030101010101" pitchFamily="2" charset="-122"/>
              </a:rPr>
              <a:t>解釋漏洞 </a:t>
            </a:r>
            <a:r>
              <a:rPr lang="en-US" altLang="zh-TW" dirty="0" smtClean="0">
                <a:latin typeface="DengXian" panose="02010600030101010101" pitchFamily="2" charset="-122"/>
                <a:ea typeface="DengXian" panose="02010600030101010101" pitchFamily="2" charset="-122"/>
              </a:rPr>
              <a:t>– </a:t>
            </a:r>
            <a:r>
              <a:rPr lang="zh-TW" altLang="en-US" dirty="0" smtClean="0">
                <a:latin typeface="DengXian" panose="02010600030101010101" pitchFamily="2" charset="-122"/>
                <a:ea typeface="DengXian" panose="02010600030101010101" pitchFamily="2" charset="-122"/>
              </a:rPr>
              <a:t>正</a:t>
            </a:r>
            <a:r>
              <a:rPr lang="zh-TW" altLang="en-US" dirty="0">
                <a:latin typeface="DengXian" panose="02010600030101010101" pitchFamily="2" charset="-122"/>
                <a:ea typeface="DengXian" panose="02010600030101010101" pitchFamily="2" charset="-122"/>
              </a:rPr>
              <a:t>確</a:t>
            </a:r>
            <a:r>
              <a:rPr lang="zh-TW" altLang="en-US" dirty="0" smtClean="0">
                <a:latin typeface="DengXian" panose="02010600030101010101" pitchFamily="2" charset="-122"/>
                <a:ea typeface="DengXian" panose="02010600030101010101" pitchFamily="2" charset="-122"/>
              </a:rPr>
              <a:t>示範</a:t>
            </a:r>
            <a:endParaRPr lang="zh-TW" altLang="en-US" dirty="0">
              <a:latin typeface="DengXian" panose="02010600030101010101" pitchFamily="2" charset="-122"/>
              <a:ea typeface="DengXian" panose="02010600030101010101" pitchFamily="2" charset="-122"/>
            </a:endParaRPr>
          </a:p>
        </p:txBody>
      </p:sp>
      <p:sp>
        <p:nvSpPr>
          <p:cNvPr id="3" name="內容版面配置區 2"/>
          <p:cNvSpPr>
            <a:spLocks noGrp="1"/>
          </p:cNvSpPr>
          <p:nvPr>
            <p:ph idx="1"/>
          </p:nvPr>
        </p:nvSpPr>
        <p:spPr>
          <a:xfrm>
            <a:off x="913795" y="2096064"/>
            <a:ext cx="7980823" cy="3695136"/>
          </a:xfrm>
        </p:spPr>
        <p:txBody>
          <a:bodyPr>
            <a:normAutofit fontScale="92500" lnSpcReduction="20000"/>
          </a:bodyPr>
          <a:lstStyle/>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成因</a:t>
            </a:r>
            <a:r>
              <a:rPr lang="zh-TW" altLang="en-US" dirty="0" smtClean="0">
                <a:latin typeface="DengXian" panose="02010600030101010101" pitchFamily="2" charset="-122"/>
                <a:ea typeface="DengXian" panose="02010600030101010101" pitchFamily="2" charset="-122"/>
              </a:rPr>
              <a:t>：</a:t>
            </a:r>
            <a:r>
              <a:rPr lang="zh-TW" altLang="en-US" dirty="0" smtClean="0">
                <a:solidFill>
                  <a:schemeClr val="accent1">
                    <a:lumMod val="20000"/>
                    <a:lumOff val="80000"/>
                  </a:schemeClr>
                </a:solidFill>
                <a:latin typeface="DengXian" panose="02010600030101010101" pitchFamily="2" charset="-122"/>
                <a:ea typeface="DengXian" panose="02010600030101010101" pitchFamily="2" charset="-122"/>
              </a:rPr>
              <a:t>在 </a:t>
            </a:r>
            <a:r>
              <a:rPr lang="en-US" altLang="zh-TW" dirty="0" smtClean="0">
                <a:solidFill>
                  <a:schemeClr val="accent1">
                    <a:lumMod val="20000"/>
                    <a:lumOff val="80000"/>
                  </a:schemeClr>
                </a:solidFill>
                <a:latin typeface="DengXian" panose="02010600030101010101" pitchFamily="2" charset="-122"/>
                <a:ea typeface="DengXian" panose="02010600030101010101" pitchFamily="2" charset="-122"/>
              </a:rPr>
              <a:t>http://exam.ple/login</a:t>
            </a:r>
            <a:r>
              <a:rPr lang="zh-TW" altLang="en-US" dirty="0" smtClean="0">
                <a:solidFill>
                  <a:schemeClr val="accent1">
                    <a:lumMod val="20000"/>
                    <a:lumOff val="80000"/>
                  </a:schemeClr>
                </a:solidFill>
                <a:latin typeface="DengXian" panose="02010600030101010101" pitchFamily="2" charset="-122"/>
                <a:ea typeface="DengXian" panose="02010600030101010101" pitchFamily="2" charset="-122"/>
              </a:rPr>
              <a:t> 頁面有 </a:t>
            </a:r>
            <a:r>
              <a:rPr lang="en-US" altLang="zh-TW" dirty="0" smtClean="0">
                <a:solidFill>
                  <a:schemeClr val="accent1">
                    <a:lumMod val="20000"/>
                    <a:lumOff val="80000"/>
                  </a:schemeClr>
                </a:solidFill>
                <a:latin typeface="DengXian" panose="02010600030101010101" pitchFamily="2" charset="-122"/>
                <a:ea typeface="DengXian" panose="02010600030101010101" pitchFamily="2" charset="-122"/>
              </a:rPr>
              <a:t>SQLI</a:t>
            </a:r>
            <a:r>
              <a:rPr lang="en-US" altLang="zh-TW" dirty="0" smtClean="0">
                <a:solidFill>
                  <a:schemeClr val="accent1">
                    <a:lumMod val="20000"/>
                    <a:lumOff val="80000"/>
                  </a:schemeClr>
                </a:solidFill>
                <a:latin typeface="DengXian" panose="02010600030101010101" pitchFamily="2" charset="-122"/>
                <a:ea typeface="DengXian" panose="02010600030101010101" pitchFamily="2" charset="-122"/>
              </a:rPr>
              <a:t>(SQL injection)</a:t>
            </a:r>
            <a:r>
              <a:rPr lang="zh-TW" altLang="en-US" dirty="0" smtClean="0">
                <a:solidFill>
                  <a:schemeClr val="accent1">
                    <a:lumMod val="20000"/>
                    <a:lumOff val="80000"/>
                  </a:schemeClr>
                </a:solidFill>
                <a:latin typeface="DengXian" panose="02010600030101010101" pitchFamily="2" charset="-122"/>
                <a:ea typeface="DengXian" panose="02010600030101010101" pitchFamily="2" charset="-122"/>
              </a:rPr>
              <a:t>。</a:t>
            </a:r>
            <a:r>
              <a:rPr lang="en-US" altLang="zh-TW" dirty="0" smtClean="0">
                <a:solidFill>
                  <a:srgbClr val="FFFF00"/>
                </a:solidFill>
                <a:latin typeface="DengXian" panose="02010600030101010101" pitchFamily="2" charset="-122"/>
                <a:ea typeface="DengXian" panose="02010600030101010101" pitchFamily="2" charset="-122"/>
              </a:rPr>
              <a:t>SQLI </a:t>
            </a:r>
            <a:r>
              <a:rPr lang="zh-TW" altLang="en-US" dirty="0" smtClean="0">
                <a:solidFill>
                  <a:srgbClr val="FFFF00"/>
                </a:solidFill>
                <a:latin typeface="DengXian" panose="02010600030101010101" pitchFamily="2" charset="-122"/>
                <a:ea typeface="DengXian" panose="02010600030101010101" pitchFamily="2" charset="-122"/>
              </a:rPr>
              <a:t>是</a:t>
            </a:r>
            <a:r>
              <a:rPr lang="zh-TW" altLang="en-US" dirty="0" smtClean="0">
                <a:solidFill>
                  <a:srgbClr val="FFFF00"/>
                </a:solidFill>
                <a:effectLst/>
                <a:latin typeface="DengXian" panose="02010600030101010101" pitchFamily="2" charset="-122"/>
                <a:ea typeface="DengXian" panose="02010600030101010101" pitchFamily="2" charset="-122"/>
              </a:rPr>
              <a:t>發生</a:t>
            </a:r>
            <a:r>
              <a:rPr lang="zh-TW" altLang="en-US" dirty="0">
                <a:solidFill>
                  <a:srgbClr val="FFFF00"/>
                </a:solidFill>
                <a:effectLst/>
                <a:latin typeface="DengXian" panose="02010600030101010101" pitchFamily="2" charset="-122"/>
                <a:ea typeface="DengXian" panose="02010600030101010101" pitchFamily="2" charset="-122"/>
              </a:rPr>
              <a:t>於應用程式與資料庫層的漏洞，在輸入的字串之中夾帶 </a:t>
            </a:r>
            <a:r>
              <a:rPr lang="en-US" altLang="zh-TW" dirty="0">
                <a:solidFill>
                  <a:srgbClr val="FFFF00"/>
                </a:solidFill>
                <a:effectLst/>
                <a:latin typeface="DengXian" panose="02010600030101010101" pitchFamily="2" charset="-122"/>
                <a:ea typeface="DengXian" panose="02010600030101010101" pitchFamily="2" charset="-122"/>
              </a:rPr>
              <a:t>SQL</a:t>
            </a:r>
            <a:r>
              <a:rPr lang="zh-TW" altLang="en-US" dirty="0">
                <a:solidFill>
                  <a:srgbClr val="FFFF00"/>
                </a:solidFill>
                <a:effectLst/>
                <a:latin typeface="DengXian" panose="02010600030101010101" pitchFamily="2" charset="-122"/>
                <a:ea typeface="DengXian" panose="02010600030101010101" pitchFamily="2" charset="-122"/>
              </a:rPr>
              <a:t> 指令，這些惡意指令就會被資料庫伺服器誤認為是正常的 </a:t>
            </a:r>
            <a:r>
              <a:rPr lang="en-US" altLang="zh-TW" dirty="0">
                <a:solidFill>
                  <a:srgbClr val="FFFF00"/>
                </a:solidFill>
                <a:effectLst/>
                <a:latin typeface="DengXian" panose="02010600030101010101" pitchFamily="2" charset="-122"/>
                <a:ea typeface="DengXian" panose="02010600030101010101" pitchFamily="2" charset="-122"/>
              </a:rPr>
              <a:t>SQL</a:t>
            </a:r>
            <a:r>
              <a:rPr lang="zh-TW" altLang="en-US" dirty="0">
                <a:solidFill>
                  <a:srgbClr val="FFFF00"/>
                </a:solidFill>
                <a:effectLst/>
                <a:latin typeface="DengXian" panose="02010600030101010101" pitchFamily="2" charset="-122"/>
                <a:ea typeface="DengXian" panose="02010600030101010101" pitchFamily="2" charset="-122"/>
              </a:rPr>
              <a:t> 指令而</a:t>
            </a:r>
            <a:r>
              <a:rPr lang="zh-TW" altLang="en-US" dirty="0" smtClean="0">
                <a:solidFill>
                  <a:srgbClr val="FFFF00"/>
                </a:solidFill>
                <a:effectLst/>
                <a:latin typeface="DengXian" panose="02010600030101010101" pitchFamily="2" charset="-122"/>
                <a:ea typeface="DengXian" panose="02010600030101010101" pitchFamily="2" charset="-122"/>
              </a:rPr>
              <a:t>執行。</a:t>
            </a:r>
            <a:r>
              <a:rPr lang="zh-TW" altLang="en-US" dirty="0" smtClean="0">
                <a:solidFill>
                  <a:srgbClr val="FFC000"/>
                </a:solidFill>
                <a:effectLst/>
                <a:latin typeface="DengXian" panose="02010600030101010101" pitchFamily="2" charset="-122"/>
                <a:ea typeface="DengXian" panose="02010600030101010101" pitchFamily="2" charset="-122"/>
              </a:rPr>
              <a:t>測試方法為在頁面中的帳號欄位輸入「</a:t>
            </a:r>
            <a:r>
              <a:rPr lang="en-US" altLang="zh-TW" dirty="0" smtClean="0">
                <a:solidFill>
                  <a:srgbClr val="FFC000"/>
                </a:solidFill>
                <a:effectLst/>
                <a:latin typeface="DengXian" panose="02010600030101010101" pitchFamily="2" charset="-122"/>
                <a:ea typeface="DengXian" panose="02010600030101010101" pitchFamily="2" charset="-122"/>
              </a:rPr>
              <a:t>’ or 1=1--</a:t>
            </a:r>
            <a:r>
              <a:rPr lang="zh-TW" altLang="en-US" dirty="0" smtClean="0">
                <a:solidFill>
                  <a:srgbClr val="FFC000"/>
                </a:solidFill>
                <a:effectLst/>
                <a:latin typeface="DengXian" panose="02010600030101010101" pitchFamily="2" charset="-122"/>
                <a:ea typeface="DengXian" panose="02010600030101010101" pitchFamily="2" charset="-122"/>
              </a:rPr>
              <a:t>」，可以看到登入成功後的頁面。</a:t>
            </a:r>
            <a:endParaRPr lang="en-US" altLang="zh-TW" dirty="0" smtClean="0">
              <a:solidFill>
                <a:srgbClr val="FFC000"/>
              </a:solidFill>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dirty="0">
              <a:latin typeface="DengXian" panose="02010600030101010101" pitchFamily="2" charset="-122"/>
              <a:ea typeface="DengXian" panose="02010600030101010101" pitchFamily="2" charset="-122"/>
            </a:endParaRPr>
          </a:p>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危害</a:t>
            </a:r>
            <a:r>
              <a:rPr lang="zh-TW" altLang="en-US" dirty="0" smtClean="0">
                <a:latin typeface="DengXian" panose="02010600030101010101" pitchFamily="2" charset="-122"/>
                <a:ea typeface="DengXian" panose="02010600030101010101" pitchFamily="2" charset="-122"/>
              </a:rPr>
              <a:t>：</a:t>
            </a:r>
            <a:r>
              <a:rPr lang="zh-TW" altLang="en-US" dirty="0">
                <a:latin typeface="DengXian" panose="02010600030101010101" pitchFamily="2" charset="-122"/>
                <a:ea typeface="DengXian" panose="02010600030101010101" pitchFamily="2" charset="-122"/>
              </a:rPr>
              <a:t>高</a:t>
            </a:r>
            <a:endParaRPr lang="en-US" altLang="zh-TW" dirty="0" smtClean="0">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dirty="0">
              <a:latin typeface="DengXian" panose="02010600030101010101" pitchFamily="2" charset="-122"/>
              <a:ea typeface="DengXian" panose="02010600030101010101" pitchFamily="2" charset="-122"/>
            </a:endParaRPr>
          </a:p>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解決方法</a:t>
            </a:r>
            <a:r>
              <a:rPr lang="zh-TW" altLang="en-US" dirty="0" smtClean="0">
                <a:latin typeface="DengXian" panose="02010600030101010101" pitchFamily="2" charset="-122"/>
                <a:ea typeface="DengXian" panose="02010600030101010101" pitchFamily="2" charset="-122"/>
              </a:rPr>
              <a:t>：不要用字串拼接的方式構造 </a:t>
            </a:r>
            <a:r>
              <a:rPr lang="en-US" altLang="zh-TW" dirty="0" smtClean="0">
                <a:latin typeface="DengXian" panose="02010600030101010101" pitchFamily="2" charset="-122"/>
                <a:ea typeface="DengXian" panose="02010600030101010101" pitchFamily="2" charset="-122"/>
              </a:rPr>
              <a:t>query</a:t>
            </a:r>
            <a:r>
              <a:rPr lang="zh-TW" altLang="en-US" dirty="0" smtClean="0">
                <a:latin typeface="DengXian" panose="02010600030101010101" pitchFamily="2" charset="-122"/>
                <a:ea typeface="DengXian" panose="02010600030101010101" pitchFamily="2" charset="-122"/>
              </a:rPr>
              <a:t>，改使用參數化查詢，參考資料</a:t>
            </a:r>
            <a:r>
              <a:rPr lang="en-US" altLang="zh-TW" dirty="0">
                <a:latin typeface="DengXian" panose="02010600030101010101" pitchFamily="2" charset="-122"/>
                <a:ea typeface="DengXian" panose="02010600030101010101" pitchFamily="2" charset="-122"/>
              </a:rPr>
              <a:t> </a:t>
            </a:r>
            <a:r>
              <a:rPr lang="en-US" altLang="zh-TW" dirty="0" smtClean="0">
                <a:latin typeface="DengXian" panose="02010600030101010101" pitchFamily="2" charset="-122"/>
                <a:ea typeface="DengXian" panose="02010600030101010101" pitchFamily="2" charset="-122"/>
              </a:rPr>
              <a:t>http://solu.tion</a:t>
            </a:r>
            <a:r>
              <a:rPr lang="zh-TW" altLang="en-US" dirty="0">
                <a:latin typeface="DengXian" panose="02010600030101010101" pitchFamily="2" charset="-122"/>
                <a:ea typeface="DengXian" panose="02010600030101010101" pitchFamily="2" charset="-122"/>
              </a:rPr>
              <a:t>。</a:t>
            </a:r>
            <a:r>
              <a:rPr lang="zh-TW" altLang="en-US" dirty="0" smtClean="0">
                <a:latin typeface="DengXian" panose="02010600030101010101" pitchFamily="2" charset="-122"/>
                <a:ea typeface="DengXian" panose="02010600030101010101" pitchFamily="2" charset="-122"/>
              </a:rPr>
              <a:t>不建議使用黑名單方式過濾特殊字元。</a:t>
            </a:r>
            <a:endParaRPr lang="en-US" altLang="zh-TW" dirty="0">
              <a:latin typeface="DengXian" panose="02010600030101010101" pitchFamily="2" charset="-122"/>
              <a:ea typeface="DengXian" panose="02010600030101010101" pitchFamily="2" charset="-122"/>
            </a:endParaRP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37600" y="1028959"/>
            <a:ext cx="787044" cy="524696"/>
          </a:xfrm>
          <a:prstGeom prst="rect">
            <a:avLst/>
          </a:prstGeom>
        </p:spPr>
      </p:pic>
      <p:grpSp>
        <p:nvGrpSpPr>
          <p:cNvPr id="13" name="群組 12"/>
          <p:cNvGrpSpPr/>
          <p:nvPr/>
        </p:nvGrpSpPr>
        <p:grpSpPr>
          <a:xfrm>
            <a:off x="8984917" y="2189017"/>
            <a:ext cx="3013119" cy="3602183"/>
            <a:chOff x="1173018" y="2170546"/>
            <a:chExt cx="3592945" cy="3879273"/>
          </a:xfrm>
        </p:grpSpPr>
        <p:sp>
          <p:nvSpPr>
            <p:cNvPr id="14" name="矩形 13"/>
            <p:cNvSpPr/>
            <p:nvPr/>
          </p:nvSpPr>
          <p:spPr>
            <a:xfrm>
              <a:off x="1173018" y="2170546"/>
              <a:ext cx="3592945" cy="38792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00" dirty="0">
                <a:latin typeface="Arial Narrow" panose="020B0606020202030204" pitchFamily="34" charset="0"/>
              </a:endParaRPr>
            </a:p>
          </p:txBody>
        </p:sp>
        <p:sp>
          <p:nvSpPr>
            <p:cNvPr id="15" name="圓角矩形 14"/>
            <p:cNvSpPr/>
            <p:nvPr/>
          </p:nvSpPr>
          <p:spPr>
            <a:xfrm>
              <a:off x="1237672" y="2170546"/>
              <a:ext cx="3463636" cy="415636"/>
            </a:xfrm>
            <a:prstGeom prst="round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err="1" smtClean="0">
                  <a:latin typeface="Arial Narrow" panose="020B0606020202030204" pitchFamily="34" charset="0"/>
                </a:rPr>
                <a:t>exam.ple</a:t>
              </a:r>
              <a:r>
                <a:rPr lang="en-US" altLang="zh-TW" sz="2400" dirty="0" smtClean="0">
                  <a:latin typeface="Arial Narrow" panose="020B0606020202030204" pitchFamily="34" charset="0"/>
                </a:rPr>
                <a:t>/login</a:t>
              </a:r>
              <a:endParaRPr lang="zh-TW" altLang="en-US" sz="2400" dirty="0">
                <a:latin typeface="Arial Narrow" panose="020B0606020202030204" pitchFamily="34" charset="0"/>
              </a:endParaRPr>
            </a:p>
          </p:txBody>
        </p:sp>
        <p:sp>
          <p:nvSpPr>
            <p:cNvPr id="16" name="文字方塊 15"/>
            <p:cNvSpPr txBox="1"/>
            <p:nvPr/>
          </p:nvSpPr>
          <p:spPr>
            <a:xfrm>
              <a:off x="1366982" y="3057236"/>
              <a:ext cx="1947640" cy="397742"/>
            </a:xfrm>
            <a:prstGeom prst="rect">
              <a:avLst/>
            </a:prstGeom>
            <a:noFill/>
            <a:ln>
              <a:noFill/>
            </a:ln>
          </p:spPr>
          <p:txBody>
            <a:bodyPr wrap="none" rtlCol="0">
              <a:spAutoFit/>
            </a:bodyPr>
            <a:lstStyle/>
            <a:p>
              <a:r>
                <a:rPr lang="zh-TW" altLang="en-US" dirty="0" smtClean="0">
                  <a:solidFill>
                    <a:schemeClr val="bg1"/>
                  </a:solidFill>
                  <a:latin typeface="Arial Narrow" panose="020B0606020202030204" pitchFamily="34" charset="0"/>
                </a:rPr>
                <a:t>帳號：</a:t>
              </a:r>
              <a:r>
                <a:rPr lang="en-US" altLang="zh-TW" u="sng" dirty="0" smtClean="0">
                  <a:solidFill>
                    <a:schemeClr val="bg1"/>
                  </a:solidFill>
                  <a:latin typeface="Arial Narrow" panose="020B0606020202030204" pitchFamily="34" charset="0"/>
                </a:rPr>
                <a:t>’ or 1=1--</a:t>
              </a:r>
              <a:endParaRPr lang="zh-TW" altLang="en-US" dirty="0">
                <a:solidFill>
                  <a:schemeClr val="bg1"/>
                </a:solidFill>
                <a:latin typeface="Arial Narrow" panose="020B0606020202030204" pitchFamily="34" charset="0"/>
              </a:endParaRPr>
            </a:p>
          </p:txBody>
        </p:sp>
      </p:grpSp>
      <p:sp>
        <p:nvSpPr>
          <p:cNvPr id="20" name="文字方塊 19"/>
          <p:cNvSpPr txBox="1"/>
          <p:nvPr/>
        </p:nvSpPr>
        <p:spPr>
          <a:xfrm>
            <a:off x="9147579" y="3449779"/>
            <a:ext cx="1003801" cy="369332"/>
          </a:xfrm>
          <a:prstGeom prst="rect">
            <a:avLst/>
          </a:prstGeom>
          <a:noFill/>
          <a:ln>
            <a:noFill/>
          </a:ln>
        </p:spPr>
        <p:txBody>
          <a:bodyPr wrap="none" rtlCol="0">
            <a:spAutoFit/>
          </a:bodyPr>
          <a:lstStyle/>
          <a:p>
            <a:r>
              <a:rPr lang="zh-TW" altLang="en-US" dirty="0" smtClean="0">
                <a:solidFill>
                  <a:schemeClr val="bg1"/>
                </a:solidFill>
                <a:latin typeface="Arial Narrow" panose="020B0606020202030204" pitchFamily="34" charset="0"/>
              </a:rPr>
              <a:t>密</a:t>
            </a:r>
            <a:r>
              <a:rPr lang="zh-TW" altLang="en-US" dirty="0">
                <a:solidFill>
                  <a:schemeClr val="bg1"/>
                </a:solidFill>
                <a:latin typeface="Arial Narrow" panose="020B0606020202030204" pitchFamily="34" charset="0"/>
              </a:rPr>
              <a:t>碼</a:t>
            </a:r>
            <a:r>
              <a:rPr lang="zh-TW" altLang="en-US" dirty="0" smtClean="0">
                <a:solidFill>
                  <a:schemeClr val="bg1"/>
                </a:solidFill>
                <a:latin typeface="Arial Narrow" panose="020B0606020202030204" pitchFamily="34" charset="0"/>
              </a:rPr>
              <a:t>：</a:t>
            </a:r>
            <a:r>
              <a:rPr lang="zh-TW" altLang="en-US" u="sng" dirty="0" smtClean="0">
                <a:solidFill>
                  <a:schemeClr val="bg1"/>
                </a:solidFill>
                <a:latin typeface="Arial Narrow" panose="020B0606020202030204" pitchFamily="34" charset="0"/>
              </a:rPr>
              <a:t>* </a:t>
            </a:r>
            <a:endParaRPr lang="en-US" altLang="zh-TW" u="sng" dirty="0" smtClean="0">
              <a:solidFill>
                <a:schemeClr val="bg1"/>
              </a:solidFill>
              <a:latin typeface="Arial Narrow" panose="020B0606020202030204" pitchFamily="34" charset="0"/>
            </a:endParaRPr>
          </a:p>
        </p:txBody>
      </p:sp>
      <p:sp>
        <p:nvSpPr>
          <p:cNvPr id="5" name="圓角矩形 4"/>
          <p:cNvSpPr/>
          <p:nvPr/>
        </p:nvSpPr>
        <p:spPr>
          <a:xfrm>
            <a:off x="10151380" y="4173785"/>
            <a:ext cx="775855" cy="387927"/>
          </a:xfrm>
          <a:prstGeom prst="round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rPr>
              <a:t>登入</a:t>
            </a:r>
            <a:endParaRPr lang="zh-TW" altLang="en-US" dirty="0">
              <a:solidFill>
                <a:schemeClr val="bg1"/>
              </a:solidFill>
            </a:endParaRPr>
          </a:p>
        </p:txBody>
      </p:sp>
    </p:spTree>
    <p:extLst>
      <p:ext uri="{BB962C8B-B14F-4D97-AF65-F5344CB8AC3E}">
        <p14:creationId xmlns:p14="http://schemas.microsoft.com/office/powerpoint/2010/main" val="22025310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DengXian" panose="02010600030101010101" pitchFamily="2" charset="-122"/>
                <a:ea typeface="DengXian" panose="02010600030101010101" pitchFamily="2" charset="-122"/>
              </a:rPr>
              <a:t>XSS</a:t>
            </a:r>
            <a:endParaRPr lang="zh-TW" altLang="en-US" dirty="0">
              <a:latin typeface="DengXian" panose="02010600030101010101" pitchFamily="2" charset="-122"/>
              <a:ea typeface="DengXian" panose="02010600030101010101" pitchFamily="2" charset="-122"/>
            </a:endParaRPr>
          </a:p>
        </p:txBody>
      </p:sp>
      <p:sp>
        <p:nvSpPr>
          <p:cNvPr id="3" name="內容版面配置區 2"/>
          <p:cNvSpPr>
            <a:spLocks noGrp="1"/>
          </p:cNvSpPr>
          <p:nvPr>
            <p:ph idx="1"/>
          </p:nvPr>
        </p:nvSpPr>
        <p:spPr/>
        <p:txBody>
          <a:bodyPr/>
          <a:lstStyle/>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簡介：</a:t>
            </a:r>
            <a:r>
              <a:rPr lang="en-US" altLang="zh-TW" dirty="0" smtClean="0">
                <a:effectLst/>
                <a:latin typeface="DengXian" panose="02010600030101010101" pitchFamily="2" charset="-122"/>
                <a:ea typeface="DengXian" panose="02010600030101010101" pitchFamily="2" charset="-122"/>
              </a:rPr>
              <a:t>XSS </a:t>
            </a:r>
            <a:r>
              <a:rPr lang="zh-TW" altLang="en-US" dirty="0" smtClean="0">
                <a:effectLst/>
                <a:latin typeface="DengXian" panose="02010600030101010101" pitchFamily="2" charset="-122"/>
                <a:ea typeface="DengXian" panose="02010600030101010101" pitchFamily="2" charset="-122"/>
              </a:rPr>
              <a:t>是指攻擊者往 </a:t>
            </a:r>
            <a:r>
              <a:rPr lang="en-US" altLang="zh-TW" dirty="0" smtClean="0">
                <a:effectLst/>
                <a:latin typeface="DengXian" panose="02010600030101010101" pitchFamily="2" charset="-122"/>
                <a:ea typeface="DengXian" panose="02010600030101010101" pitchFamily="2" charset="-122"/>
              </a:rPr>
              <a:t>Web </a:t>
            </a:r>
            <a:r>
              <a:rPr lang="zh-TW" altLang="en-US" dirty="0" smtClean="0">
                <a:effectLst/>
                <a:latin typeface="DengXian" panose="02010600030101010101" pitchFamily="2" charset="-122"/>
                <a:ea typeface="DengXian" panose="02010600030101010101" pitchFamily="2" charset="-122"/>
              </a:rPr>
              <a:t>頁面裏插入惡意 </a:t>
            </a:r>
            <a:r>
              <a:rPr lang="en-US" altLang="zh-TW" dirty="0" smtClean="0">
                <a:effectLst/>
                <a:latin typeface="DengXian" panose="02010600030101010101" pitchFamily="2" charset="-122"/>
                <a:ea typeface="DengXian" panose="02010600030101010101" pitchFamily="2" charset="-122"/>
              </a:rPr>
              <a:t>html </a:t>
            </a:r>
            <a:r>
              <a:rPr lang="zh-TW" altLang="en-US" dirty="0" smtClean="0">
                <a:effectLst/>
                <a:latin typeface="DengXian" panose="02010600030101010101" pitchFamily="2" charset="-122"/>
                <a:ea typeface="DengXian" panose="02010600030101010101" pitchFamily="2" charset="-122"/>
              </a:rPr>
              <a:t>代碼，當用戶瀏覽該頁之時，嵌入其中的 </a:t>
            </a:r>
            <a:r>
              <a:rPr lang="en-US" altLang="zh-TW" dirty="0" smtClean="0">
                <a:effectLst/>
                <a:latin typeface="DengXian" panose="02010600030101010101" pitchFamily="2" charset="-122"/>
                <a:ea typeface="DengXian" panose="02010600030101010101" pitchFamily="2" charset="-122"/>
              </a:rPr>
              <a:t>html </a:t>
            </a:r>
            <a:r>
              <a:rPr lang="zh-TW" altLang="en-US" dirty="0" smtClean="0">
                <a:effectLst/>
                <a:latin typeface="DengXian" panose="02010600030101010101" pitchFamily="2" charset="-122"/>
                <a:ea typeface="DengXian" panose="02010600030101010101" pitchFamily="2" charset="-122"/>
              </a:rPr>
              <a:t>代碼會被執行，從而達到攻擊者的目的。</a:t>
            </a:r>
            <a:endParaRPr lang="en-US" altLang="zh-TW" dirty="0" smtClean="0">
              <a:effectLst/>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dirty="0" smtClean="0">
              <a:effectLst/>
              <a:latin typeface="DengXian" panose="02010600030101010101" pitchFamily="2" charset="-122"/>
              <a:ea typeface="DengXian" panose="02010600030101010101" pitchFamily="2" charset="-122"/>
            </a:endParaRPr>
          </a:p>
          <a:p>
            <a:pPr>
              <a:buFont typeface="Wingdings" panose="05000000000000000000" pitchFamily="2" charset="2"/>
              <a:buChar char="Ø"/>
            </a:pPr>
            <a:r>
              <a:rPr lang="zh-TW" altLang="en-US" dirty="0" smtClean="0">
                <a:effectLst/>
                <a:latin typeface="DengXian" panose="02010600030101010101" pitchFamily="2" charset="-122"/>
                <a:ea typeface="DengXian" panose="02010600030101010101" pitchFamily="2" charset="-122"/>
              </a:rPr>
              <a:t>常用工具：</a:t>
            </a:r>
            <a:r>
              <a:rPr lang="en-US" altLang="zh-TW" dirty="0" err="1" smtClean="0">
                <a:effectLst/>
                <a:latin typeface="DengXian" panose="02010600030101010101" pitchFamily="2" charset="-122"/>
                <a:ea typeface="DengXian" panose="02010600030101010101" pitchFamily="2" charset="-122"/>
              </a:rPr>
              <a:t>XSStrike</a:t>
            </a:r>
            <a:r>
              <a:rPr lang="en-US" altLang="zh-TW" dirty="0" smtClean="0">
                <a:effectLst/>
                <a:latin typeface="DengXian" panose="02010600030101010101" pitchFamily="2" charset="-122"/>
                <a:ea typeface="DengXian" panose="02010600030101010101" pitchFamily="2" charset="-122"/>
              </a:rPr>
              <a:t>, </a:t>
            </a:r>
            <a:r>
              <a:rPr lang="en-US" altLang="zh-TW" dirty="0" err="1" smtClean="0">
                <a:effectLst/>
                <a:latin typeface="DengXian" panose="02010600030101010101" pitchFamily="2" charset="-122"/>
                <a:ea typeface="DengXian" panose="02010600030101010101" pitchFamily="2" charset="-122"/>
              </a:rPr>
              <a:t>Xspear</a:t>
            </a:r>
            <a:r>
              <a:rPr lang="en-US" altLang="zh-TW" dirty="0" smtClean="0">
                <a:effectLst/>
                <a:latin typeface="DengXian" panose="02010600030101010101" pitchFamily="2" charset="-122"/>
                <a:ea typeface="DengXian" panose="02010600030101010101" pitchFamily="2" charset="-122"/>
              </a:rPr>
              <a:t>, </a:t>
            </a:r>
            <a:r>
              <a:rPr lang="en-US" altLang="zh-TW" dirty="0" err="1" smtClean="0">
                <a:effectLst/>
                <a:latin typeface="DengXian" panose="02010600030101010101" pitchFamily="2" charset="-122"/>
                <a:ea typeface="DengXian" panose="02010600030101010101" pitchFamily="2" charset="-122"/>
              </a:rPr>
              <a:t>xss</a:t>
            </a:r>
            <a:r>
              <a:rPr lang="en-US" altLang="zh-TW" dirty="0" smtClean="0">
                <a:effectLst/>
                <a:latin typeface="DengXian" panose="02010600030101010101" pitchFamily="2" charset="-122"/>
                <a:ea typeface="DengXian" panose="02010600030101010101" pitchFamily="2" charset="-122"/>
              </a:rPr>
              <a:t>-scanner, ……</a:t>
            </a:r>
            <a:endParaRPr lang="en-US" altLang="zh-TW" dirty="0">
              <a:effectLst/>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27164072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DengXian" panose="02010600030101010101" pitchFamily="2" charset="-122"/>
                <a:ea typeface="DengXian" panose="02010600030101010101" pitchFamily="2" charset="-122"/>
              </a:rPr>
              <a:t>舉</a:t>
            </a:r>
            <a:endParaRPr lang="zh-TW" altLang="en-US" dirty="0">
              <a:latin typeface="DengXian" panose="02010600030101010101" pitchFamily="2" charset="-122"/>
              <a:ea typeface="DengXian" panose="02010600030101010101" pitchFamily="2" charset="-122"/>
            </a:endParaRPr>
          </a:p>
        </p:txBody>
      </p:sp>
      <p:pic>
        <p:nvPicPr>
          <p:cNvPr id="6" name="內容版面配置區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15087" y="609600"/>
            <a:ext cx="1099127" cy="1099127"/>
          </a:xfrm>
        </p:spPr>
      </p:pic>
      <p:grpSp>
        <p:nvGrpSpPr>
          <p:cNvPr id="21" name="群組 20"/>
          <p:cNvGrpSpPr/>
          <p:nvPr/>
        </p:nvGrpSpPr>
        <p:grpSpPr>
          <a:xfrm>
            <a:off x="1678953" y="2521526"/>
            <a:ext cx="3592945" cy="3879273"/>
            <a:chOff x="1173018" y="2170546"/>
            <a:chExt cx="3592945" cy="3879273"/>
          </a:xfrm>
          <a:solidFill>
            <a:schemeClr val="tx1"/>
          </a:solidFill>
        </p:grpSpPr>
        <p:sp>
          <p:nvSpPr>
            <p:cNvPr id="22" name="矩形 21"/>
            <p:cNvSpPr/>
            <p:nvPr/>
          </p:nvSpPr>
          <p:spPr>
            <a:xfrm>
              <a:off x="1173018" y="2170546"/>
              <a:ext cx="3592945" cy="3879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00" dirty="0">
                <a:latin typeface="Arial Narrow" panose="020B0606020202030204" pitchFamily="34" charset="0"/>
              </a:endParaRPr>
            </a:p>
          </p:txBody>
        </p:sp>
        <p:sp>
          <p:nvSpPr>
            <p:cNvPr id="23" name="圓角矩形 22"/>
            <p:cNvSpPr/>
            <p:nvPr/>
          </p:nvSpPr>
          <p:spPr>
            <a:xfrm>
              <a:off x="1237672" y="2170546"/>
              <a:ext cx="3463636" cy="415636"/>
            </a:xfrm>
            <a:prstGeom prst="round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latin typeface="Arial Narrow" panose="020B0606020202030204" pitchFamily="34" charset="0"/>
                </a:rPr>
                <a:t>ex.am/</a:t>
              </a:r>
              <a:r>
                <a:rPr lang="en-US" altLang="zh-TW" sz="2400" dirty="0" err="1" smtClean="0">
                  <a:latin typeface="Arial Narrow" panose="020B0606020202030204" pitchFamily="34" charset="0"/>
                </a:rPr>
                <a:t>ple.php?s</a:t>
              </a:r>
              <a:r>
                <a:rPr lang="en-US" altLang="zh-TW" sz="2400" dirty="0" smtClean="0">
                  <a:latin typeface="Arial Narrow" panose="020B0606020202030204" pitchFamily="34" charset="0"/>
                </a:rPr>
                <a:t>=Hello</a:t>
              </a:r>
              <a:endParaRPr lang="zh-TW" altLang="en-US" sz="2400" dirty="0">
                <a:latin typeface="Arial Narrow" panose="020B0606020202030204" pitchFamily="34" charset="0"/>
              </a:endParaRPr>
            </a:p>
          </p:txBody>
        </p:sp>
        <p:sp>
          <p:nvSpPr>
            <p:cNvPr id="24" name="文字方塊 23"/>
            <p:cNvSpPr txBox="1"/>
            <p:nvPr/>
          </p:nvSpPr>
          <p:spPr>
            <a:xfrm>
              <a:off x="1366982" y="3057236"/>
              <a:ext cx="1085810" cy="369332"/>
            </a:xfrm>
            <a:prstGeom prst="rect">
              <a:avLst/>
            </a:prstGeom>
            <a:grpFill/>
            <a:ln>
              <a:noFill/>
            </a:ln>
          </p:spPr>
          <p:txBody>
            <a:bodyPr wrap="none" rtlCol="0">
              <a:spAutoFit/>
            </a:bodyPr>
            <a:lstStyle/>
            <a:p>
              <a:r>
                <a:rPr lang="en-US" altLang="zh-TW" dirty="0" smtClean="0">
                  <a:solidFill>
                    <a:schemeClr val="bg1"/>
                  </a:solidFill>
                  <a:latin typeface="Arial Narrow" panose="020B0606020202030204" pitchFamily="34" charset="0"/>
                </a:rPr>
                <a:t>Your input:</a:t>
              </a:r>
              <a:endParaRPr lang="zh-TW" altLang="en-US" dirty="0">
                <a:solidFill>
                  <a:schemeClr val="bg1"/>
                </a:solidFill>
                <a:latin typeface="Arial Narrow" panose="020B0606020202030204" pitchFamily="34" charset="0"/>
              </a:endParaRPr>
            </a:p>
          </p:txBody>
        </p:sp>
        <p:sp>
          <p:nvSpPr>
            <p:cNvPr id="25" name="文字方塊 24"/>
            <p:cNvSpPr txBox="1"/>
            <p:nvPr/>
          </p:nvSpPr>
          <p:spPr>
            <a:xfrm>
              <a:off x="2452792" y="3787016"/>
              <a:ext cx="1043876" cy="646331"/>
            </a:xfrm>
            <a:prstGeom prst="rect">
              <a:avLst/>
            </a:prstGeom>
            <a:grpFill/>
            <a:ln>
              <a:noFill/>
            </a:ln>
          </p:spPr>
          <p:txBody>
            <a:bodyPr wrap="none" rtlCol="0">
              <a:spAutoFit/>
            </a:bodyPr>
            <a:lstStyle/>
            <a:p>
              <a:r>
                <a:rPr lang="en-US" altLang="zh-TW" sz="3600" dirty="0" smtClean="0">
                  <a:solidFill>
                    <a:schemeClr val="bg1"/>
                  </a:solidFill>
                  <a:latin typeface="Arial Narrow" panose="020B0606020202030204" pitchFamily="34" charset="0"/>
                </a:rPr>
                <a:t>Hello</a:t>
              </a:r>
              <a:endParaRPr lang="zh-TW" altLang="en-US" sz="3600" dirty="0">
                <a:solidFill>
                  <a:schemeClr val="bg1"/>
                </a:solidFill>
                <a:latin typeface="Arial Narrow" panose="020B0606020202030204" pitchFamily="34" charset="0"/>
              </a:endParaRPr>
            </a:p>
          </p:txBody>
        </p:sp>
      </p:grpSp>
      <p:grpSp>
        <p:nvGrpSpPr>
          <p:cNvPr id="26" name="群組 25"/>
          <p:cNvGrpSpPr/>
          <p:nvPr/>
        </p:nvGrpSpPr>
        <p:grpSpPr>
          <a:xfrm>
            <a:off x="6848764" y="2521526"/>
            <a:ext cx="3592945" cy="3879273"/>
            <a:chOff x="7190509" y="2170546"/>
            <a:chExt cx="3592945" cy="3879273"/>
          </a:xfrm>
        </p:grpSpPr>
        <p:sp>
          <p:nvSpPr>
            <p:cNvPr id="27" name="矩形 26"/>
            <p:cNvSpPr/>
            <p:nvPr/>
          </p:nvSpPr>
          <p:spPr>
            <a:xfrm>
              <a:off x="7190509" y="2170546"/>
              <a:ext cx="3592945" cy="38792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00" dirty="0">
                <a:latin typeface="Arial Narrow" panose="020B0606020202030204" pitchFamily="34" charset="0"/>
              </a:endParaRPr>
            </a:p>
          </p:txBody>
        </p:sp>
        <p:sp>
          <p:nvSpPr>
            <p:cNvPr id="28" name="圓角矩形 27"/>
            <p:cNvSpPr/>
            <p:nvPr/>
          </p:nvSpPr>
          <p:spPr>
            <a:xfrm>
              <a:off x="7255163" y="2170546"/>
              <a:ext cx="3463636" cy="415636"/>
            </a:xfrm>
            <a:prstGeom prst="round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latin typeface="Arial Narrow" panose="020B0606020202030204" pitchFamily="34" charset="0"/>
                </a:rPr>
                <a:t>ex.am/</a:t>
              </a:r>
              <a:r>
                <a:rPr lang="en-US" altLang="zh-TW" sz="1400" dirty="0" err="1" smtClean="0">
                  <a:latin typeface="Arial Narrow" panose="020B0606020202030204" pitchFamily="34" charset="0"/>
                </a:rPr>
                <a:t>ple.php?s</a:t>
              </a:r>
              <a:r>
                <a:rPr lang="en-US" altLang="zh-TW" sz="1400" dirty="0" smtClean="0">
                  <a:latin typeface="Arial Narrow" panose="020B0606020202030204" pitchFamily="34" charset="0"/>
                </a:rPr>
                <a:t>=&lt;</a:t>
              </a:r>
              <a:r>
                <a:rPr lang="en-US" altLang="zh-TW" sz="1400" dirty="0" err="1" smtClean="0">
                  <a:latin typeface="Arial Narrow" panose="020B0606020202030204" pitchFamily="34" charset="0"/>
                </a:rPr>
                <a:t>img</a:t>
              </a:r>
              <a:r>
                <a:rPr lang="en-US" altLang="zh-TW" sz="1400" dirty="0" smtClean="0">
                  <a:latin typeface="Arial Narrow" panose="020B0606020202030204" pitchFamily="34" charset="0"/>
                </a:rPr>
                <a:t> </a:t>
              </a:r>
              <a:r>
                <a:rPr lang="en-US" altLang="zh-TW" sz="1400" dirty="0" err="1" smtClean="0">
                  <a:latin typeface="Arial Narrow" panose="020B0606020202030204" pitchFamily="34" charset="0"/>
                </a:rPr>
                <a:t>src</a:t>
              </a:r>
              <a:r>
                <a:rPr lang="en-US" altLang="zh-TW" sz="1400" dirty="0" smtClean="0">
                  <a:latin typeface="Arial Narrow" panose="020B0606020202030204" pitchFamily="34" charset="0"/>
                </a:rPr>
                <a:t>=x </a:t>
              </a:r>
              <a:r>
                <a:rPr lang="en-US" altLang="zh-TW" sz="1400" dirty="0" err="1" smtClean="0">
                  <a:latin typeface="Arial Narrow" panose="020B0606020202030204" pitchFamily="34" charset="0"/>
                </a:rPr>
                <a:t>onrror</a:t>
              </a:r>
              <a:r>
                <a:rPr lang="en-US" altLang="zh-TW" sz="1400" dirty="0" smtClean="0">
                  <a:latin typeface="Arial Narrow" panose="020B0606020202030204" pitchFamily="34" charset="0"/>
                </a:rPr>
                <a:t>=confirm(1</a:t>
              </a:r>
              <a:r>
                <a:rPr lang="en-US" altLang="zh-TW" sz="1400" dirty="0" smtClean="0">
                  <a:latin typeface="Arial Narrow" panose="020B0606020202030204" pitchFamily="34" charset="0"/>
                </a:rPr>
                <a:t>)&gt;</a:t>
              </a:r>
              <a:endParaRPr lang="zh-TW" altLang="en-US" sz="1400" dirty="0">
                <a:latin typeface="Arial Narrow" panose="020B0606020202030204" pitchFamily="34" charset="0"/>
              </a:endParaRPr>
            </a:p>
          </p:txBody>
        </p:sp>
        <p:sp>
          <p:nvSpPr>
            <p:cNvPr id="29" name="文字方塊 28"/>
            <p:cNvSpPr txBox="1"/>
            <p:nvPr/>
          </p:nvSpPr>
          <p:spPr>
            <a:xfrm>
              <a:off x="7384473" y="3057236"/>
              <a:ext cx="1085810" cy="369332"/>
            </a:xfrm>
            <a:prstGeom prst="rect">
              <a:avLst/>
            </a:prstGeom>
            <a:noFill/>
            <a:ln>
              <a:noFill/>
            </a:ln>
          </p:spPr>
          <p:txBody>
            <a:bodyPr wrap="none" rtlCol="0">
              <a:spAutoFit/>
            </a:bodyPr>
            <a:lstStyle/>
            <a:p>
              <a:r>
                <a:rPr lang="en-US" altLang="zh-TW" dirty="0" smtClean="0">
                  <a:solidFill>
                    <a:schemeClr val="bg1"/>
                  </a:solidFill>
                  <a:latin typeface="Arial Narrow" panose="020B0606020202030204" pitchFamily="34" charset="0"/>
                </a:rPr>
                <a:t>Your input:</a:t>
              </a:r>
              <a:endParaRPr lang="zh-TW" altLang="en-US" dirty="0">
                <a:solidFill>
                  <a:schemeClr val="bg1"/>
                </a:solidFill>
                <a:latin typeface="Arial Narrow" panose="020B0606020202030204" pitchFamily="34" charset="0"/>
              </a:endParaRPr>
            </a:p>
          </p:txBody>
        </p:sp>
        <p:sp>
          <p:nvSpPr>
            <p:cNvPr id="30" name="矩形 29"/>
            <p:cNvSpPr/>
            <p:nvPr/>
          </p:nvSpPr>
          <p:spPr>
            <a:xfrm>
              <a:off x="7832436" y="2623128"/>
              <a:ext cx="2466109" cy="748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p:cNvSpPr txBox="1"/>
            <p:nvPr/>
          </p:nvSpPr>
          <p:spPr>
            <a:xfrm>
              <a:off x="7927378" y="2595571"/>
              <a:ext cx="1346844" cy="646331"/>
            </a:xfrm>
            <a:prstGeom prst="rect">
              <a:avLst/>
            </a:prstGeom>
            <a:noFill/>
            <a:ln>
              <a:noFill/>
            </a:ln>
          </p:spPr>
          <p:txBody>
            <a:bodyPr wrap="none" rtlCol="0">
              <a:spAutoFit/>
            </a:bodyPr>
            <a:lstStyle/>
            <a:p>
              <a:r>
                <a:rPr lang="en-US" altLang="zh-TW" dirty="0" smtClean="0">
                  <a:solidFill>
                    <a:schemeClr val="bg1"/>
                  </a:solidFill>
                  <a:latin typeface="標楷體" panose="03000509000000000000" pitchFamily="65" charset="-120"/>
                  <a:ea typeface="標楷體" panose="03000509000000000000" pitchFamily="65" charset="-120"/>
                </a:rPr>
                <a:t>ex.am</a:t>
              </a:r>
              <a:r>
                <a:rPr lang="zh-TW" altLang="en-US" dirty="0" smtClean="0">
                  <a:solidFill>
                    <a:schemeClr val="bg1"/>
                  </a:solidFill>
                  <a:latin typeface="標楷體" panose="03000509000000000000" pitchFamily="65" charset="-120"/>
                  <a:ea typeface="標楷體" panose="03000509000000000000" pitchFamily="65" charset="-120"/>
                </a:rPr>
                <a:t> 顯示</a:t>
              </a:r>
              <a:endParaRPr lang="en-US" altLang="zh-TW" dirty="0" smtClean="0">
                <a:solidFill>
                  <a:schemeClr val="bg1"/>
                </a:solidFill>
                <a:latin typeface="標楷體" panose="03000509000000000000" pitchFamily="65" charset="-120"/>
                <a:ea typeface="標楷體" panose="03000509000000000000" pitchFamily="65" charset="-120"/>
              </a:endParaRPr>
            </a:p>
            <a:p>
              <a:r>
                <a:rPr lang="en-US" altLang="zh-TW" dirty="0">
                  <a:solidFill>
                    <a:schemeClr val="bg1"/>
                  </a:solidFill>
                  <a:latin typeface="標楷體" panose="03000509000000000000" pitchFamily="65" charset="-120"/>
                  <a:ea typeface="標楷體" panose="03000509000000000000" pitchFamily="65" charset="-120"/>
                </a:rPr>
                <a:t>1</a:t>
              </a:r>
              <a:endParaRPr lang="zh-TW" altLang="en-US" dirty="0">
                <a:solidFill>
                  <a:schemeClr val="bg1"/>
                </a:solidFill>
                <a:latin typeface="標楷體" panose="03000509000000000000" pitchFamily="65" charset="-120"/>
                <a:ea typeface="標楷體" panose="03000509000000000000" pitchFamily="65" charset="-120"/>
              </a:endParaRPr>
            </a:p>
          </p:txBody>
        </p:sp>
        <p:sp>
          <p:nvSpPr>
            <p:cNvPr id="32" name="圓角矩形 31"/>
            <p:cNvSpPr/>
            <p:nvPr/>
          </p:nvSpPr>
          <p:spPr>
            <a:xfrm>
              <a:off x="9314925" y="3089701"/>
              <a:ext cx="395715" cy="2031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9314925" y="3057236"/>
              <a:ext cx="466794" cy="261610"/>
            </a:xfrm>
            <a:prstGeom prst="rect">
              <a:avLst/>
            </a:prstGeom>
            <a:noFill/>
            <a:ln>
              <a:noFill/>
            </a:ln>
          </p:spPr>
          <p:txBody>
            <a:bodyPr wrap="none" rtlCol="0">
              <a:spAutoFit/>
            </a:bodyPr>
            <a:lstStyle/>
            <a:p>
              <a:r>
                <a:rPr lang="zh-TW" altLang="en-US" sz="1050" dirty="0" smtClean="0">
                  <a:latin typeface="標楷體" panose="03000509000000000000" pitchFamily="65" charset="-120"/>
                  <a:ea typeface="標楷體" panose="03000509000000000000" pitchFamily="65" charset="-120"/>
                </a:rPr>
                <a:t>確定</a:t>
              </a:r>
              <a:endParaRPr lang="zh-TW" altLang="en-US" sz="1050" dirty="0">
                <a:latin typeface="標楷體" panose="03000509000000000000" pitchFamily="65" charset="-120"/>
                <a:ea typeface="標楷體" panose="03000509000000000000" pitchFamily="65" charset="-120"/>
              </a:endParaRPr>
            </a:p>
          </p:txBody>
        </p:sp>
        <p:sp>
          <p:nvSpPr>
            <p:cNvPr id="34" name="圓角矩形 33"/>
            <p:cNvSpPr/>
            <p:nvPr/>
          </p:nvSpPr>
          <p:spPr>
            <a:xfrm>
              <a:off x="9813233" y="3089701"/>
              <a:ext cx="395715" cy="203139"/>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9786585" y="3057236"/>
              <a:ext cx="466794" cy="261610"/>
            </a:xfrm>
            <a:prstGeom prst="rect">
              <a:avLst/>
            </a:prstGeom>
            <a:noFill/>
            <a:ln>
              <a:noFill/>
            </a:ln>
          </p:spPr>
          <p:txBody>
            <a:bodyPr wrap="none" rtlCol="0">
              <a:spAutoFit/>
            </a:bodyPr>
            <a:lstStyle/>
            <a:p>
              <a:r>
                <a:rPr lang="zh-TW" altLang="en-US" sz="1050" dirty="0" smtClean="0">
                  <a:solidFill>
                    <a:srgbClr val="0070C0"/>
                  </a:solidFill>
                </a:rPr>
                <a:t>取消</a:t>
              </a:r>
              <a:endParaRPr lang="zh-TW" altLang="en-US" sz="1050" dirty="0">
                <a:solidFill>
                  <a:srgbClr val="0070C0"/>
                </a:solidFill>
              </a:endParaRPr>
            </a:p>
          </p:txBody>
        </p:sp>
      </p:grpSp>
      <p:sp>
        <p:nvSpPr>
          <p:cNvPr id="36" name="文字方塊 35"/>
          <p:cNvSpPr txBox="1"/>
          <p:nvPr/>
        </p:nvSpPr>
        <p:spPr>
          <a:xfrm>
            <a:off x="2507768" y="1971970"/>
            <a:ext cx="2316704" cy="369332"/>
          </a:xfrm>
          <a:prstGeom prst="rect">
            <a:avLst/>
          </a:prstGeom>
          <a:noFill/>
        </p:spPr>
        <p:txBody>
          <a:bodyPr wrap="square" rtlCol="0">
            <a:spAutoFit/>
          </a:bodyPr>
          <a:lstStyle/>
          <a:p>
            <a:r>
              <a:rPr lang="en-US" altLang="zh-TW" dirty="0" smtClean="0">
                <a:solidFill>
                  <a:srgbClr val="92D050"/>
                </a:solidFill>
                <a:latin typeface="Arial Narrow" panose="020B0606020202030204" pitchFamily="34" charset="0"/>
              </a:rPr>
              <a:t>User input</a:t>
            </a:r>
            <a:r>
              <a:rPr lang="zh-TW" altLang="en-US" dirty="0" smtClean="0">
                <a:solidFill>
                  <a:srgbClr val="92D050"/>
                </a:solidFill>
                <a:latin typeface="Arial Narrow" panose="020B0606020202030204" pitchFamily="34" charset="0"/>
              </a:rPr>
              <a:t>：</a:t>
            </a:r>
            <a:r>
              <a:rPr lang="en-US" altLang="zh-TW" dirty="0" smtClean="0">
                <a:solidFill>
                  <a:srgbClr val="92D050"/>
                </a:solidFill>
                <a:latin typeface="Arial Narrow" panose="020B0606020202030204" pitchFamily="34" charset="0"/>
              </a:rPr>
              <a:t>Hello</a:t>
            </a:r>
            <a:endParaRPr lang="zh-TW" altLang="en-US" dirty="0">
              <a:solidFill>
                <a:srgbClr val="92D050"/>
              </a:solidFill>
              <a:latin typeface="Arial Narrow" panose="020B0606020202030204" pitchFamily="34" charset="0"/>
            </a:endParaRPr>
          </a:p>
        </p:txBody>
      </p:sp>
      <p:sp>
        <p:nvSpPr>
          <p:cNvPr id="37" name="文字方塊 36"/>
          <p:cNvSpPr txBox="1"/>
          <p:nvPr/>
        </p:nvSpPr>
        <p:spPr>
          <a:xfrm>
            <a:off x="6795654" y="1971970"/>
            <a:ext cx="4232564" cy="369332"/>
          </a:xfrm>
          <a:prstGeom prst="rect">
            <a:avLst/>
          </a:prstGeom>
          <a:noFill/>
        </p:spPr>
        <p:txBody>
          <a:bodyPr wrap="square" rtlCol="0">
            <a:spAutoFit/>
          </a:bodyPr>
          <a:lstStyle/>
          <a:p>
            <a:r>
              <a:rPr lang="en-US" altLang="zh-TW" dirty="0" smtClean="0">
                <a:solidFill>
                  <a:srgbClr val="CC00FF"/>
                </a:solidFill>
                <a:latin typeface="Arial Narrow" panose="020B0606020202030204" pitchFamily="34" charset="0"/>
              </a:rPr>
              <a:t>User input</a:t>
            </a:r>
            <a:r>
              <a:rPr lang="zh-TW" altLang="en-US" dirty="0" smtClean="0">
                <a:solidFill>
                  <a:srgbClr val="CC00FF"/>
                </a:solidFill>
                <a:latin typeface="Arial Narrow" panose="020B0606020202030204" pitchFamily="34" charset="0"/>
              </a:rPr>
              <a:t>：</a:t>
            </a:r>
            <a:r>
              <a:rPr lang="en-US" altLang="zh-TW" dirty="0" smtClean="0">
                <a:solidFill>
                  <a:srgbClr val="CC00FF"/>
                </a:solidFill>
                <a:latin typeface="Arial Narrow" panose="020B0606020202030204" pitchFamily="34" charset="0"/>
              </a:rPr>
              <a:t>&lt;</a:t>
            </a:r>
            <a:r>
              <a:rPr lang="en-US" altLang="zh-TW" dirty="0" err="1" smtClean="0">
                <a:solidFill>
                  <a:srgbClr val="CC00FF"/>
                </a:solidFill>
                <a:latin typeface="Arial Narrow" panose="020B0606020202030204" pitchFamily="34" charset="0"/>
              </a:rPr>
              <a:t>img</a:t>
            </a:r>
            <a:r>
              <a:rPr lang="en-US" altLang="zh-TW" dirty="0" smtClean="0">
                <a:solidFill>
                  <a:srgbClr val="CC00FF"/>
                </a:solidFill>
                <a:latin typeface="Arial Narrow" panose="020B0606020202030204" pitchFamily="34" charset="0"/>
              </a:rPr>
              <a:t> </a:t>
            </a:r>
            <a:r>
              <a:rPr lang="en-US" altLang="zh-TW" dirty="0" err="1" smtClean="0">
                <a:solidFill>
                  <a:srgbClr val="CC00FF"/>
                </a:solidFill>
                <a:latin typeface="Arial Narrow" panose="020B0606020202030204" pitchFamily="34" charset="0"/>
              </a:rPr>
              <a:t>src</a:t>
            </a:r>
            <a:r>
              <a:rPr lang="en-US" altLang="zh-TW" dirty="0" smtClean="0">
                <a:solidFill>
                  <a:srgbClr val="CC00FF"/>
                </a:solidFill>
                <a:latin typeface="Arial Narrow" panose="020B0606020202030204" pitchFamily="34" charset="0"/>
              </a:rPr>
              <a:t>=x </a:t>
            </a:r>
            <a:r>
              <a:rPr lang="en-US" altLang="zh-TW" dirty="0" err="1" smtClean="0">
                <a:solidFill>
                  <a:srgbClr val="CC00FF"/>
                </a:solidFill>
                <a:latin typeface="Arial Narrow" panose="020B0606020202030204" pitchFamily="34" charset="0"/>
              </a:rPr>
              <a:t>onerror</a:t>
            </a:r>
            <a:r>
              <a:rPr lang="en-US" altLang="zh-TW" dirty="0" smtClean="0">
                <a:solidFill>
                  <a:srgbClr val="CC00FF"/>
                </a:solidFill>
                <a:latin typeface="Arial Narrow" panose="020B0606020202030204" pitchFamily="34" charset="0"/>
              </a:rPr>
              <a:t>=confirm(1</a:t>
            </a:r>
            <a:r>
              <a:rPr lang="en-US" altLang="zh-TW" dirty="0" smtClean="0">
                <a:solidFill>
                  <a:srgbClr val="CC00FF"/>
                </a:solidFill>
                <a:latin typeface="Arial Narrow" panose="020B0606020202030204" pitchFamily="34" charset="0"/>
              </a:rPr>
              <a:t>)&gt;</a:t>
            </a:r>
            <a:endParaRPr lang="zh-TW" altLang="en-US" dirty="0">
              <a:solidFill>
                <a:srgbClr val="CC00FF"/>
              </a:solidFill>
              <a:latin typeface="Arial Narrow" panose="020B0606020202030204" pitchFamily="34" charset="0"/>
            </a:endParaRPr>
          </a:p>
        </p:txBody>
      </p:sp>
      <p:pic>
        <p:nvPicPr>
          <p:cNvPr id="38" name="圖片 37"/>
          <p:cNvPicPr>
            <a:picLocks noChangeAspect="1"/>
          </p:cNvPicPr>
          <p:nvPr/>
        </p:nvPicPr>
        <p:blipFill>
          <a:blip r:embed="rId3"/>
          <a:stretch>
            <a:fillRect/>
          </a:stretch>
        </p:blipFill>
        <p:spPr>
          <a:xfrm>
            <a:off x="8666261" y="4331927"/>
            <a:ext cx="217680" cy="224702"/>
          </a:xfrm>
          <a:prstGeom prst="rect">
            <a:avLst/>
          </a:prstGeom>
          <a:ln>
            <a:noFill/>
          </a:ln>
        </p:spPr>
      </p:pic>
      <p:grpSp>
        <p:nvGrpSpPr>
          <p:cNvPr id="39" name="群組 38"/>
          <p:cNvGrpSpPr/>
          <p:nvPr/>
        </p:nvGrpSpPr>
        <p:grpSpPr>
          <a:xfrm>
            <a:off x="8101712" y="1105705"/>
            <a:ext cx="1244064" cy="799178"/>
            <a:chOff x="2081028" y="3412604"/>
            <a:chExt cx="1244064" cy="799178"/>
          </a:xfrm>
        </p:grpSpPr>
        <p:sp>
          <p:nvSpPr>
            <p:cNvPr id="40" name="閃電 39"/>
            <p:cNvSpPr/>
            <p:nvPr/>
          </p:nvSpPr>
          <p:spPr>
            <a:xfrm rot="2107688" flipH="1">
              <a:off x="2911337" y="3412604"/>
              <a:ext cx="413755" cy="697196"/>
            </a:xfrm>
            <a:prstGeom prst="lightningBolt">
              <a:avLst/>
            </a:prstGeom>
            <a:solidFill>
              <a:srgbClr val="CC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閃電 40"/>
            <p:cNvSpPr/>
            <p:nvPr/>
          </p:nvSpPr>
          <p:spPr>
            <a:xfrm rot="19492312">
              <a:off x="2081028" y="3424158"/>
              <a:ext cx="413755" cy="697196"/>
            </a:xfrm>
            <a:prstGeom prst="lightningBolt">
              <a:avLst/>
            </a:prstGeom>
            <a:solidFill>
              <a:srgbClr val="CC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橢圓 41"/>
            <p:cNvSpPr/>
            <p:nvPr/>
          </p:nvSpPr>
          <p:spPr>
            <a:xfrm>
              <a:off x="2364509" y="3602182"/>
              <a:ext cx="674255" cy="609600"/>
            </a:xfrm>
            <a:prstGeom prst="ellipse">
              <a:avLst/>
            </a:prstGeom>
            <a:solidFill>
              <a:srgbClr val="CC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直角三角形 42"/>
            <p:cNvSpPr/>
            <p:nvPr/>
          </p:nvSpPr>
          <p:spPr>
            <a:xfrm flipH="1">
              <a:off x="2721684" y="3785488"/>
              <a:ext cx="197007" cy="14659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直角三角形 43"/>
            <p:cNvSpPr/>
            <p:nvPr/>
          </p:nvSpPr>
          <p:spPr>
            <a:xfrm>
              <a:off x="2494894" y="3785489"/>
              <a:ext cx="162466" cy="14659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1091817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DengXian" panose="02010600030101010101" pitchFamily="2" charset="-122"/>
                <a:ea typeface="DengXian" panose="02010600030101010101" pitchFamily="2" charset="-122"/>
              </a:rPr>
              <a:t>目錄</a:t>
            </a:r>
            <a:endParaRPr lang="zh-TW" altLang="en-US" dirty="0">
              <a:latin typeface="DengXian" panose="02010600030101010101" pitchFamily="2" charset="-122"/>
              <a:ea typeface="DengXian" panose="02010600030101010101" pitchFamily="2" charset="-122"/>
            </a:endParaRPr>
          </a:p>
        </p:txBody>
      </p:sp>
      <p:sp>
        <p:nvSpPr>
          <p:cNvPr id="3" name="內容版面配置區 2"/>
          <p:cNvSpPr>
            <a:spLocks noGrp="1"/>
          </p:cNvSpPr>
          <p:nvPr>
            <p:ph idx="1"/>
          </p:nvPr>
        </p:nvSpPr>
        <p:spPr>
          <a:xfrm>
            <a:off x="913795" y="2096064"/>
            <a:ext cx="10353762" cy="4009172"/>
          </a:xfrm>
        </p:spPr>
        <p:txBody>
          <a:bodyPr>
            <a:normAutofit/>
          </a:bodyPr>
          <a:lstStyle/>
          <a:p>
            <a:pPr marL="0" indent="0">
              <a:buNone/>
            </a:pPr>
            <a:r>
              <a:rPr lang="en-US" altLang="zh-TW" dirty="0" smtClean="0">
                <a:latin typeface="DengXian" panose="02010600030101010101" pitchFamily="2" charset="-122"/>
                <a:ea typeface="DengXian" panose="02010600030101010101" pitchFamily="2" charset="-122"/>
              </a:rPr>
              <a:t>1.</a:t>
            </a:r>
            <a:r>
              <a:rPr lang="zh-TW" altLang="en-US" dirty="0" smtClean="0">
                <a:latin typeface="DengXian" panose="02010600030101010101" pitchFamily="2" charset="-122"/>
                <a:ea typeface="DengXian" panose="02010600030101010101" pitchFamily="2" charset="-122"/>
              </a:rPr>
              <a:t> 弱點</a:t>
            </a:r>
            <a:r>
              <a:rPr lang="zh-TW" altLang="en-US" dirty="0" smtClean="0">
                <a:latin typeface="DengXian" panose="02010600030101010101" pitchFamily="2" charset="-122"/>
                <a:ea typeface="DengXian" panose="02010600030101010101" pitchFamily="2" charset="-122"/>
              </a:rPr>
              <a:t>掃描與滲透測試介紹</a:t>
            </a:r>
            <a:endParaRPr lang="en-US" altLang="zh-TW" dirty="0" smtClean="0">
              <a:latin typeface="DengXian" panose="02010600030101010101" pitchFamily="2" charset="-122"/>
              <a:ea typeface="DengXian" panose="02010600030101010101" pitchFamily="2" charset="-122"/>
            </a:endParaRPr>
          </a:p>
          <a:p>
            <a:pPr marL="0" indent="0">
              <a:buNone/>
            </a:pPr>
            <a:r>
              <a:rPr lang="en-US" altLang="zh-TW" dirty="0" smtClean="0">
                <a:latin typeface="DengXian" panose="02010600030101010101" pitchFamily="2" charset="-122"/>
                <a:ea typeface="DengXian" panose="02010600030101010101" pitchFamily="2" charset="-122"/>
              </a:rPr>
              <a:t>2.</a:t>
            </a:r>
            <a:r>
              <a:rPr lang="zh-TW" altLang="en-US" dirty="0" smtClean="0">
                <a:latin typeface="DengXian" panose="02010600030101010101" pitchFamily="2" charset="-122"/>
                <a:ea typeface="DengXian" panose="02010600030101010101" pitchFamily="2" charset="-122"/>
              </a:rPr>
              <a:t> 單一漏洞</a:t>
            </a:r>
            <a:endParaRPr lang="en-US" altLang="zh-TW" dirty="0" smtClean="0">
              <a:latin typeface="DengXian" panose="02010600030101010101" pitchFamily="2" charset="-122"/>
              <a:ea typeface="DengXian" panose="02010600030101010101" pitchFamily="2" charset="-122"/>
            </a:endParaRPr>
          </a:p>
          <a:p>
            <a:pPr lvl="1"/>
            <a:r>
              <a:rPr lang="en-US" altLang="zh-TW" dirty="0" smtClean="0">
                <a:latin typeface="DengXian" panose="02010600030101010101" pitchFamily="2" charset="-122"/>
                <a:ea typeface="DengXian" panose="02010600030101010101" pitchFamily="2" charset="-122"/>
              </a:rPr>
              <a:t>SQLI</a:t>
            </a:r>
          </a:p>
          <a:p>
            <a:pPr lvl="1"/>
            <a:r>
              <a:rPr lang="en-US" altLang="zh-TW" dirty="0" smtClean="0">
                <a:latin typeface="DengXian" panose="02010600030101010101" pitchFamily="2" charset="-122"/>
                <a:ea typeface="DengXian" panose="02010600030101010101" pitchFamily="2" charset="-122"/>
              </a:rPr>
              <a:t>XSS</a:t>
            </a:r>
          </a:p>
          <a:p>
            <a:pPr lvl="1"/>
            <a:r>
              <a:rPr lang="zh-TW" altLang="en-US" dirty="0" smtClean="0">
                <a:latin typeface="DengXian" panose="02010600030101010101" pitchFamily="2" charset="-122"/>
                <a:ea typeface="DengXian" panose="02010600030101010101" pitchFamily="2" charset="-122"/>
              </a:rPr>
              <a:t>無效的存取控</a:t>
            </a:r>
            <a:r>
              <a:rPr lang="zh-TW" altLang="en-US" dirty="0">
                <a:latin typeface="DengXian" panose="02010600030101010101" pitchFamily="2" charset="-122"/>
                <a:ea typeface="DengXian" panose="02010600030101010101" pitchFamily="2" charset="-122"/>
              </a:rPr>
              <a:t>管</a:t>
            </a:r>
            <a:endParaRPr lang="en-US" altLang="zh-TW" dirty="0" smtClean="0">
              <a:latin typeface="DengXian" panose="02010600030101010101" pitchFamily="2" charset="-122"/>
              <a:ea typeface="DengXian" panose="02010600030101010101" pitchFamily="2" charset="-122"/>
            </a:endParaRPr>
          </a:p>
          <a:p>
            <a:pPr marL="0" indent="0">
              <a:buNone/>
            </a:pPr>
            <a:r>
              <a:rPr lang="en-US" altLang="zh-TW" dirty="0" smtClean="0">
                <a:latin typeface="DengXian" panose="02010600030101010101" pitchFamily="2" charset="-122"/>
                <a:ea typeface="DengXian" panose="02010600030101010101" pitchFamily="2" charset="-122"/>
              </a:rPr>
              <a:t>3.</a:t>
            </a:r>
            <a:r>
              <a:rPr lang="zh-TW" altLang="en-US" dirty="0" smtClean="0">
                <a:latin typeface="DengXian" panose="02010600030101010101" pitchFamily="2" charset="-122"/>
                <a:ea typeface="DengXian" panose="02010600030101010101" pitchFamily="2" charset="-122"/>
              </a:rPr>
              <a:t> 多</a:t>
            </a:r>
            <a:r>
              <a:rPr lang="zh-TW" altLang="en-US" dirty="0" smtClean="0">
                <a:latin typeface="DengXian" panose="02010600030101010101" pitchFamily="2" charset="-122"/>
                <a:ea typeface="DengXian" panose="02010600030101010101" pitchFamily="2" charset="-122"/>
              </a:rPr>
              <a:t>漏洞</a:t>
            </a:r>
            <a:r>
              <a:rPr lang="zh-TW" altLang="en-US" dirty="0" smtClean="0">
                <a:latin typeface="DengXian" panose="02010600030101010101" pitchFamily="2" charset="-122"/>
                <a:ea typeface="DengXian" panose="02010600030101010101" pitchFamily="2" charset="-122"/>
              </a:rPr>
              <a:t>串聯</a:t>
            </a:r>
            <a:endParaRPr lang="en-US" altLang="zh-TW" dirty="0" smtClean="0">
              <a:latin typeface="DengXian" panose="02010600030101010101" pitchFamily="2" charset="-122"/>
              <a:ea typeface="DengXian" panose="02010600030101010101" pitchFamily="2" charset="-122"/>
            </a:endParaRPr>
          </a:p>
          <a:p>
            <a:pPr lvl="1"/>
            <a:r>
              <a:rPr lang="zh-TW" altLang="en-US" dirty="0">
                <a:latin typeface="DengXian" panose="02010600030101010101" pitchFamily="2" charset="-122"/>
                <a:ea typeface="DengXian" panose="02010600030101010101" pitchFamily="2" charset="-122"/>
              </a:rPr>
              <a:t>無效的存取控管 </a:t>
            </a:r>
            <a:r>
              <a:rPr lang="en-US" altLang="zh-TW" dirty="0">
                <a:latin typeface="DengXian" panose="02010600030101010101" pitchFamily="2" charset="-122"/>
                <a:ea typeface="DengXian" panose="02010600030101010101" pitchFamily="2" charset="-122"/>
              </a:rPr>
              <a:t>+</a:t>
            </a:r>
            <a:r>
              <a:rPr lang="zh-TW" altLang="en-US" dirty="0">
                <a:latin typeface="DengXian" panose="02010600030101010101" pitchFamily="2" charset="-122"/>
                <a:ea typeface="DengXian" panose="02010600030101010101" pitchFamily="2" charset="-122"/>
              </a:rPr>
              <a:t> 不安全的組態</a:t>
            </a:r>
            <a:r>
              <a:rPr lang="zh-TW" altLang="en-US" dirty="0" smtClean="0">
                <a:latin typeface="DengXian" panose="02010600030101010101" pitchFamily="2" charset="-122"/>
                <a:ea typeface="DengXian" panose="02010600030101010101" pitchFamily="2" charset="-122"/>
              </a:rPr>
              <a:t>設定</a:t>
            </a:r>
            <a:endParaRPr lang="en-US" altLang="zh-TW" dirty="0" smtClean="0">
              <a:latin typeface="DengXian" panose="02010600030101010101" pitchFamily="2" charset="-122"/>
              <a:ea typeface="DengXian" panose="02010600030101010101" pitchFamily="2" charset="-122"/>
            </a:endParaRPr>
          </a:p>
          <a:p>
            <a:pPr marL="0" indent="0">
              <a:buNone/>
            </a:pPr>
            <a:r>
              <a:rPr lang="en-US" altLang="zh-TW" dirty="0" smtClean="0">
                <a:latin typeface="DengXian" panose="02010600030101010101" pitchFamily="2" charset="-122"/>
                <a:ea typeface="DengXian" panose="02010600030101010101" pitchFamily="2" charset="-122"/>
              </a:rPr>
              <a:t>4.</a:t>
            </a:r>
            <a:r>
              <a:rPr lang="zh-TW" altLang="en-US" dirty="0" smtClean="0">
                <a:latin typeface="DengXian" panose="02010600030101010101" pitchFamily="2" charset="-122"/>
                <a:ea typeface="DengXian" panose="02010600030101010101" pitchFamily="2" charset="-122"/>
              </a:rPr>
              <a:t> 實戰練習</a:t>
            </a:r>
            <a:endParaRPr lang="en-US" altLang="zh-TW" dirty="0" smtClean="0">
              <a:latin typeface="DengXian" panose="02010600030101010101" pitchFamily="2" charset="-122"/>
              <a:ea typeface="DengXian" panose="02010600030101010101" pitchFamily="2" charset="-122"/>
            </a:endParaRPr>
          </a:p>
          <a:p>
            <a:pPr lvl="1"/>
            <a:r>
              <a:rPr lang="en-US" altLang="zh-TW" dirty="0" smtClean="0">
                <a:latin typeface="DengXian" panose="02010600030101010101" pitchFamily="2" charset="-122"/>
                <a:ea typeface="DengXian" panose="02010600030101010101" pitchFamily="2" charset="-122"/>
              </a:rPr>
              <a:t>CVE-2013-4338</a:t>
            </a:r>
          </a:p>
        </p:txBody>
      </p:sp>
    </p:spTree>
    <p:extLst>
      <p:ext uri="{BB962C8B-B14F-4D97-AF65-F5344CB8AC3E}">
        <p14:creationId xmlns:p14="http://schemas.microsoft.com/office/powerpoint/2010/main" val="30452002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DengXian" panose="02010600030101010101" pitchFamily="2" charset="-122"/>
                <a:ea typeface="DengXian" panose="02010600030101010101" pitchFamily="2" charset="-122"/>
              </a:rPr>
              <a:t>XSS</a:t>
            </a:r>
            <a:r>
              <a:rPr lang="en-US" altLang="zh-TW" dirty="0" smtClean="0">
                <a:latin typeface="DengXian" panose="02010600030101010101" pitchFamily="2" charset="-122"/>
                <a:ea typeface="DengXian" panose="02010600030101010101" pitchFamily="2" charset="-122"/>
              </a:rPr>
              <a:t> </a:t>
            </a:r>
            <a:r>
              <a:rPr lang="zh-TW" altLang="en-US" dirty="0" smtClean="0">
                <a:latin typeface="DengXian" panose="02010600030101010101" pitchFamily="2" charset="-122"/>
                <a:ea typeface="DengXian" panose="02010600030101010101" pitchFamily="2" charset="-122"/>
              </a:rPr>
              <a:t>解釋漏洞 </a:t>
            </a:r>
            <a:r>
              <a:rPr lang="en-US" altLang="zh-TW" dirty="0" smtClean="0">
                <a:latin typeface="DengXian" panose="02010600030101010101" pitchFamily="2" charset="-122"/>
                <a:ea typeface="DengXian" panose="02010600030101010101" pitchFamily="2" charset="-122"/>
              </a:rPr>
              <a:t>– </a:t>
            </a:r>
            <a:r>
              <a:rPr lang="zh-TW" altLang="en-US" dirty="0" smtClean="0">
                <a:latin typeface="DengXian" panose="02010600030101010101" pitchFamily="2" charset="-122"/>
                <a:ea typeface="DengXian" panose="02010600030101010101" pitchFamily="2" charset="-122"/>
              </a:rPr>
              <a:t>錯誤示範</a:t>
            </a:r>
            <a:endParaRPr lang="zh-TW" altLang="en-US" dirty="0">
              <a:latin typeface="DengXian" panose="02010600030101010101" pitchFamily="2" charset="-122"/>
              <a:ea typeface="DengXian" panose="02010600030101010101" pitchFamily="2" charset="-122"/>
            </a:endParaRPr>
          </a:p>
        </p:txBody>
      </p:sp>
      <p:sp>
        <p:nvSpPr>
          <p:cNvPr id="3" name="內容版面配置區 2"/>
          <p:cNvSpPr>
            <a:spLocks noGrp="1"/>
          </p:cNvSpPr>
          <p:nvPr>
            <p:ph idx="1"/>
          </p:nvPr>
        </p:nvSpPr>
        <p:spPr/>
        <p:txBody>
          <a:bodyPr/>
          <a:lstStyle/>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成因</a:t>
            </a:r>
            <a:r>
              <a:rPr lang="zh-TW" altLang="en-US" dirty="0" smtClean="0">
                <a:latin typeface="DengXian" panose="02010600030101010101" pitchFamily="2" charset="-122"/>
                <a:ea typeface="DengXian" panose="02010600030101010101" pitchFamily="2" charset="-122"/>
              </a:rPr>
              <a:t>：在搜尋頁面有 </a:t>
            </a:r>
            <a:r>
              <a:rPr lang="en-US" altLang="zh-TW" dirty="0" smtClean="0">
                <a:latin typeface="DengXian" panose="02010600030101010101" pitchFamily="2" charset="-122"/>
                <a:ea typeface="DengXian" panose="02010600030101010101" pitchFamily="2" charset="-122"/>
              </a:rPr>
              <a:t>XSS</a:t>
            </a:r>
            <a:endParaRPr lang="en-US" altLang="zh-TW" dirty="0" smtClean="0">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dirty="0">
              <a:latin typeface="DengXian" panose="02010600030101010101" pitchFamily="2" charset="-122"/>
              <a:ea typeface="DengXian" panose="02010600030101010101" pitchFamily="2" charset="-122"/>
            </a:endParaRPr>
          </a:p>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危害</a:t>
            </a:r>
            <a:r>
              <a:rPr lang="zh-TW" altLang="en-US" dirty="0" smtClean="0">
                <a:latin typeface="DengXian" panose="02010600030101010101" pitchFamily="2" charset="-122"/>
                <a:ea typeface="DengXian" panose="02010600030101010101" pitchFamily="2" charset="-122"/>
              </a:rPr>
              <a:t>：</a:t>
            </a:r>
            <a:r>
              <a:rPr lang="zh-TW" altLang="en-US" dirty="0">
                <a:latin typeface="DengXian" panose="02010600030101010101" pitchFamily="2" charset="-122"/>
                <a:ea typeface="DengXian" panose="02010600030101010101" pitchFamily="2" charset="-122"/>
              </a:rPr>
              <a:t>高</a:t>
            </a:r>
            <a:endParaRPr lang="en-US" altLang="zh-TW" dirty="0" smtClean="0">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dirty="0">
              <a:latin typeface="DengXian" panose="02010600030101010101" pitchFamily="2" charset="-122"/>
              <a:ea typeface="DengXian" panose="02010600030101010101" pitchFamily="2" charset="-122"/>
            </a:endParaRPr>
          </a:p>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解決方法</a:t>
            </a:r>
            <a:r>
              <a:rPr lang="zh-TW" altLang="en-US" dirty="0" smtClean="0">
                <a:latin typeface="DengXian" panose="02010600030101010101" pitchFamily="2" charset="-122"/>
                <a:ea typeface="DengXian" panose="02010600030101010101" pitchFamily="2" charset="-122"/>
              </a:rPr>
              <a:t>：不要讓使用者的輸入被當作可執行的代碼</a:t>
            </a:r>
            <a:endParaRPr lang="en-US" altLang="zh-TW" dirty="0">
              <a:latin typeface="DengXian" panose="02010600030101010101" pitchFamily="2" charset="-122"/>
              <a:ea typeface="DengXian" panose="02010600030101010101" pitchFamily="2" charset="-122"/>
            </a:endParaRPr>
          </a:p>
        </p:txBody>
      </p:sp>
      <p:pic>
        <p:nvPicPr>
          <p:cNvPr id="2050" name="Picture 2" descr="館主說https://1.bp.blogspot.com/-eJGNGE4u8LA/UsZuCAMuehI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39055" y="916300"/>
            <a:ext cx="712919" cy="71291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線接點 5"/>
          <p:cNvCxnSpPr/>
          <p:nvPr/>
        </p:nvCxnSpPr>
        <p:spPr>
          <a:xfrm>
            <a:off x="4414982" y="2346036"/>
            <a:ext cx="2854036" cy="27709"/>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7564582" y="2189079"/>
            <a:ext cx="2146742" cy="1200329"/>
          </a:xfrm>
          <a:prstGeom prst="rect">
            <a:avLst/>
          </a:prstGeom>
          <a:noFill/>
        </p:spPr>
        <p:txBody>
          <a:bodyPr wrap="none" rtlCol="0">
            <a:spAutoFit/>
          </a:bodyPr>
          <a:lstStyle/>
          <a:p>
            <a:pPr marL="342900" indent="-342900">
              <a:buFont typeface="+mj-lt"/>
              <a:buAutoNum type="arabicPeriod"/>
            </a:pPr>
            <a:r>
              <a:rPr lang="zh-TW" altLang="en-US" dirty="0" smtClean="0">
                <a:solidFill>
                  <a:srgbClr val="FFFF00"/>
                </a:solidFill>
                <a:latin typeface="DengXian" panose="02010600030101010101" pitchFamily="2" charset="-122"/>
                <a:ea typeface="DengXian" panose="02010600030101010101" pitchFamily="2" charset="-122"/>
              </a:rPr>
              <a:t>提供整串網址</a:t>
            </a:r>
            <a:endParaRPr lang="en-US" altLang="zh-TW" dirty="0" smtClean="0">
              <a:solidFill>
                <a:srgbClr val="FFFF00"/>
              </a:solidFill>
              <a:latin typeface="DengXian" panose="02010600030101010101" pitchFamily="2" charset="-122"/>
              <a:ea typeface="DengXian" panose="02010600030101010101" pitchFamily="2" charset="-122"/>
            </a:endParaRPr>
          </a:p>
          <a:p>
            <a:pPr marL="342900" indent="-342900">
              <a:buFont typeface="+mj-lt"/>
              <a:buAutoNum type="arabicPeriod"/>
            </a:pPr>
            <a:r>
              <a:rPr lang="zh-TW" altLang="en-US" dirty="0" smtClean="0">
                <a:solidFill>
                  <a:srgbClr val="FFFF00"/>
                </a:solidFill>
                <a:latin typeface="DengXian" panose="02010600030101010101" pitchFamily="2" charset="-122"/>
                <a:ea typeface="DengXian" panose="02010600030101010101" pitchFamily="2" charset="-122"/>
              </a:rPr>
              <a:t>簡單介紹 </a:t>
            </a:r>
            <a:r>
              <a:rPr lang="en-US" altLang="zh-TW" dirty="0" smtClean="0">
                <a:solidFill>
                  <a:srgbClr val="FFFF00"/>
                </a:solidFill>
                <a:latin typeface="DengXian" panose="02010600030101010101" pitchFamily="2" charset="-122"/>
                <a:ea typeface="DengXian" panose="02010600030101010101" pitchFamily="2" charset="-122"/>
              </a:rPr>
              <a:t>SQLI</a:t>
            </a:r>
          </a:p>
          <a:p>
            <a:pPr marL="342900" indent="-342900">
              <a:buFont typeface="+mj-lt"/>
              <a:buAutoNum type="arabicPeriod"/>
            </a:pPr>
            <a:r>
              <a:rPr lang="zh-TW" altLang="en-US" dirty="0" smtClean="0">
                <a:solidFill>
                  <a:srgbClr val="FFFF00"/>
                </a:solidFill>
                <a:latin typeface="DengXian" panose="02010600030101010101" pitchFamily="2" charset="-122"/>
                <a:ea typeface="DengXian" panose="02010600030101010101" pitchFamily="2" charset="-122"/>
              </a:rPr>
              <a:t>條列攻擊的步驟</a:t>
            </a:r>
            <a:endParaRPr lang="en-US" altLang="zh-TW" dirty="0" smtClean="0">
              <a:solidFill>
                <a:srgbClr val="FFFF00"/>
              </a:solidFill>
              <a:latin typeface="DengXian" panose="02010600030101010101" pitchFamily="2" charset="-122"/>
              <a:ea typeface="DengXian" panose="02010600030101010101" pitchFamily="2" charset="-122"/>
            </a:endParaRPr>
          </a:p>
          <a:p>
            <a:pPr marL="342900" indent="-342900">
              <a:buFont typeface="+mj-lt"/>
              <a:buAutoNum type="arabicPeriod"/>
            </a:pPr>
            <a:r>
              <a:rPr lang="zh-TW" altLang="en-US" dirty="0" smtClean="0">
                <a:solidFill>
                  <a:srgbClr val="FFFF00"/>
                </a:solidFill>
                <a:latin typeface="DengXian" panose="02010600030101010101" pitchFamily="2" charset="-122"/>
                <a:ea typeface="DengXian" panose="02010600030101010101" pitchFamily="2" charset="-122"/>
              </a:rPr>
              <a:t>截</a:t>
            </a:r>
            <a:r>
              <a:rPr lang="zh-TW" altLang="en-US" dirty="0">
                <a:solidFill>
                  <a:srgbClr val="FFFF00"/>
                </a:solidFill>
                <a:latin typeface="DengXian" panose="02010600030101010101" pitchFamily="2" charset="-122"/>
                <a:ea typeface="DengXian" panose="02010600030101010101" pitchFamily="2" charset="-122"/>
              </a:rPr>
              <a:t>圖</a:t>
            </a:r>
            <a:endParaRPr lang="en-US" altLang="zh-TW" dirty="0" smtClean="0">
              <a:solidFill>
                <a:srgbClr val="FFFF00"/>
              </a:solidFill>
              <a:latin typeface="DengXian" panose="02010600030101010101" pitchFamily="2" charset="-122"/>
              <a:ea typeface="DengXian" panose="02010600030101010101" pitchFamily="2" charset="-122"/>
            </a:endParaRPr>
          </a:p>
        </p:txBody>
      </p:sp>
      <p:cxnSp>
        <p:nvCxnSpPr>
          <p:cNvPr id="10" name="直線接點 9"/>
          <p:cNvCxnSpPr/>
          <p:nvPr/>
        </p:nvCxnSpPr>
        <p:spPr>
          <a:xfrm>
            <a:off x="7323818" y="4327237"/>
            <a:ext cx="1039091" cy="13854"/>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8522537" y="4179515"/>
            <a:ext cx="2377574" cy="646331"/>
          </a:xfrm>
          <a:prstGeom prst="rect">
            <a:avLst/>
          </a:prstGeom>
          <a:noFill/>
        </p:spPr>
        <p:txBody>
          <a:bodyPr wrap="none" rtlCol="0">
            <a:spAutoFit/>
          </a:bodyPr>
          <a:lstStyle/>
          <a:p>
            <a:pPr marL="342900" indent="-342900">
              <a:buFont typeface="+mj-lt"/>
              <a:buAutoNum type="arabicPeriod"/>
            </a:pPr>
            <a:r>
              <a:rPr lang="zh-TW" altLang="en-US" dirty="0" smtClean="0">
                <a:solidFill>
                  <a:srgbClr val="FFFF00"/>
                </a:solidFill>
                <a:latin typeface="DengXian" panose="02010600030101010101" pitchFamily="2" charset="-122"/>
                <a:ea typeface="DengXian" panose="02010600030101010101" pitchFamily="2" charset="-122"/>
              </a:rPr>
              <a:t>提供具體解決辦法</a:t>
            </a:r>
            <a:endParaRPr lang="en-US" altLang="zh-TW" dirty="0" smtClean="0">
              <a:solidFill>
                <a:srgbClr val="FFFF00"/>
              </a:solidFill>
              <a:latin typeface="DengXian" panose="02010600030101010101" pitchFamily="2" charset="-122"/>
              <a:ea typeface="DengXian" panose="02010600030101010101" pitchFamily="2" charset="-122"/>
            </a:endParaRPr>
          </a:p>
          <a:p>
            <a:pPr marL="342900" indent="-342900">
              <a:buFont typeface="+mj-lt"/>
              <a:buAutoNum type="arabicPeriod"/>
            </a:pPr>
            <a:r>
              <a:rPr lang="zh-TW" altLang="en-US" dirty="0" smtClean="0">
                <a:solidFill>
                  <a:srgbClr val="FFFF00"/>
                </a:solidFill>
                <a:latin typeface="DengXian" panose="02010600030101010101" pitchFamily="2" charset="-122"/>
                <a:ea typeface="DengXian" panose="02010600030101010101" pitchFamily="2" charset="-122"/>
              </a:rPr>
              <a:t>提供修改建議</a:t>
            </a:r>
            <a:endParaRPr lang="en-US" altLang="zh-TW" dirty="0" smtClean="0">
              <a:solidFill>
                <a:srgbClr val="FFFF00"/>
              </a:solidFill>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710344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DengXian" panose="02010600030101010101" pitchFamily="2" charset="-122"/>
                <a:ea typeface="DengXian" panose="02010600030101010101" pitchFamily="2" charset="-122"/>
              </a:rPr>
              <a:t>XSS</a:t>
            </a:r>
            <a:r>
              <a:rPr lang="en-US" altLang="zh-TW" dirty="0" smtClean="0">
                <a:latin typeface="DengXian" panose="02010600030101010101" pitchFamily="2" charset="-122"/>
                <a:ea typeface="DengXian" panose="02010600030101010101" pitchFamily="2" charset="-122"/>
              </a:rPr>
              <a:t> </a:t>
            </a:r>
            <a:r>
              <a:rPr lang="zh-TW" altLang="en-US" dirty="0" smtClean="0">
                <a:latin typeface="DengXian" panose="02010600030101010101" pitchFamily="2" charset="-122"/>
                <a:ea typeface="DengXian" panose="02010600030101010101" pitchFamily="2" charset="-122"/>
              </a:rPr>
              <a:t>解釋漏洞 </a:t>
            </a:r>
            <a:r>
              <a:rPr lang="en-US" altLang="zh-TW" dirty="0" smtClean="0">
                <a:latin typeface="DengXian" panose="02010600030101010101" pitchFamily="2" charset="-122"/>
                <a:ea typeface="DengXian" panose="02010600030101010101" pitchFamily="2" charset="-122"/>
              </a:rPr>
              <a:t>– </a:t>
            </a:r>
            <a:r>
              <a:rPr lang="zh-TW" altLang="en-US" dirty="0" smtClean="0">
                <a:latin typeface="DengXian" panose="02010600030101010101" pitchFamily="2" charset="-122"/>
                <a:ea typeface="DengXian" panose="02010600030101010101" pitchFamily="2" charset="-122"/>
              </a:rPr>
              <a:t>正</a:t>
            </a:r>
            <a:r>
              <a:rPr lang="zh-TW" altLang="en-US" dirty="0">
                <a:latin typeface="DengXian" panose="02010600030101010101" pitchFamily="2" charset="-122"/>
                <a:ea typeface="DengXian" panose="02010600030101010101" pitchFamily="2" charset="-122"/>
              </a:rPr>
              <a:t>確</a:t>
            </a:r>
            <a:r>
              <a:rPr lang="zh-TW" altLang="en-US" dirty="0" smtClean="0">
                <a:latin typeface="DengXian" panose="02010600030101010101" pitchFamily="2" charset="-122"/>
                <a:ea typeface="DengXian" panose="02010600030101010101" pitchFamily="2" charset="-122"/>
              </a:rPr>
              <a:t>示範</a:t>
            </a:r>
            <a:endParaRPr lang="zh-TW" altLang="en-US" dirty="0">
              <a:latin typeface="DengXian" panose="02010600030101010101" pitchFamily="2" charset="-122"/>
              <a:ea typeface="DengXian" panose="02010600030101010101" pitchFamily="2" charset="-122"/>
            </a:endParaRPr>
          </a:p>
        </p:txBody>
      </p:sp>
      <p:sp>
        <p:nvSpPr>
          <p:cNvPr id="3" name="內容版面配置區 2"/>
          <p:cNvSpPr>
            <a:spLocks noGrp="1"/>
          </p:cNvSpPr>
          <p:nvPr>
            <p:ph idx="1"/>
          </p:nvPr>
        </p:nvSpPr>
        <p:spPr>
          <a:xfrm>
            <a:off x="913795" y="2096064"/>
            <a:ext cx="7980823" cy="3695136"/>
          </a:xfrm>
        </p:spPr>
        <p:txBody>
          <a:bodyPr>
            <a:normAutofit fontScale="85000" lnSpcReduction="10000"/>
          </a:bodyPr>
          <a:lstStyle/>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成因</a:t>
            </a:r>
            <a:r>
              <a:rPr lang="zh-TW" altLang="en-US" dirty="0" smtClean="0">
                <a:latin typeface="DengXian" panose="02010600030101010101" pitchFamily="2" charset="-122"/>
                <a:ea typeface="DengXian" panose="02010600030101010101" pitchFamily="2" charset="-122"/>
              </a:rPr>
              <a:t>：</a:t>
            </a:r>
            <a:r>
              <a:rPr lang="zh-TW" altLang="en-US" dirty="0" smtClean="0">
                <a:solidFill>
                  <a:schemeClr val="accent1">
                    <a:lumMod val="20000"/>
                    <a:lumOff val="80000"/>
                  </a:schemeClr>
                </a:solidFill>
                <a:latin typeface="DengXian" panose="02010600030101010101" pitchFamily="2" charset="-122"/>
                <a:ea typeface="DengXian" panose="02010600030101010101" pitchFamily="2" charset="-122"/>
              </a:rPr>
              <a:t>在 </a:t>
            </a:r>
            <a:r>
              <a:rPr lang="en-US" altLang="zh-TW" dirty="0" smtClean="0">
                <a:solidFill>
                  <a:schemeClr val="accent1">
                    <a:lumMod val="20000"/>
                    <a:lumOff val="80000"/>
                  </a:schemeClr>
                </a:solidFill>
                <a:latin typeface="DengXian" panose="02010600030101010101" pitchFamily="2" charset="-122"/>
                <a:ea typeface="DengXian" panose="02010600030101010101" pitchFamily="2" charset="-122"/>
              </a:rPr>
              <a:t>http://exam.ple/search</a:t>
            </a:r>
            <a:r>
              <a:rPr lang="zh-TW" altLang="en-US" dirty="0" smtClean="0">
                <a:solidFill>
                  <a:schemeClr val="accent1">
                    <a:lumMod val="20000"/>
                    <a:lumOff val="80000"/>
                  </a:schemeClr>
                </a:solidFill>
                <a:latin typeface="DengXian" panose="02010600030101010101" pitchFamily="2" charset="-122"/>
                <a:ea typeface="DengXian" panose="02010600030101010101" pitchFamily="2" charset="-122"/>
              </a:rPr>
              <a:t> 頁面有 </a:t>
            </a:r>
            <a:r>
              <a:rPr lang="en-US" altLang="zh-TW" dirty="0" smtClean="0">
                <a:solidFill>
                  <a:schemeClr val="accent1">
                    <a:lumMod val="20000"/>
                    <a:lumOff val="80000"/>
                  </a:schemeClr>
                </a:solidFill>
                <a:latin typeface="DengXian" panose="02010600030101010101" pitchFamily="2" charset="-122"/>
                <a:ea typeface="DengXian" panose="02010600030101010101" pitchFamily="2" charset="-122"/>
              </a:rPr>
              <a:t>XSS(Cross-site scripting)</a:t>
            </a:r>
            <a:r>
              <a:rPr lang="zh-TW" altLang="en-US" dirty="0" smtClean="0">
                <a:solidFill>
                  <a:schemeClr val="accent1">
                    <a:lumMod val="20000"/>
                    <a:lumOff val="80000"/>
                  </a:schemeClr>
                </a:solidFill>
                <a:latin typeface="DengXian" panose="02010600030101010101" pitchFamily="2" charset="-122"/>
                <a:ea typeface="DengXian" panose="02010600030101010101" pitchFamily="2" charset="-122"/>
              </a:rPr>
              <a:t>。</a:t>
            </a:r>
            <a:r>
              <a:rPr lang="en-US" altLang="zh-TW" dirty="0" smtClean="0">
                <a:solidFill>
                  <a:srgbClr val="FFFF00"/>
                </a:solidFill>
                <a:effectLst/>
                <a:latin typeface="DengXian" panose="02010600030101010101" pitchFamily="2" charset="-122"/>
                <a:ea typeface="DengXian" panose="02010600030101010101" pitchFamily="2" charset="-122"/>
              </a:rPr>
              <a:t>XSS </a:t>
            </a:r>
            <a:r>
              <a:rPr lang="zh-TW" altLang="en-US" dirty="0">
                <a:solidFill>
                  <a:srgbClr val="FFFF00"/>
                </a:solidFill>
                <a:effectLst/>
                <a:latin typeface="DengXian" panose="02010600030101010101" pitchFamily="2" charset="-122"/>
                <a:ea typeface="DengXian" panose="02010600030101010101" pitchFamily="2" charset="-122"/>
              </a:rPr>
              <a:t>是指攻擊者往 </a:t>
            </a:r>
            <a:r>
              <a:rPr lang="en-US" altLang="zh-TW" dirty="0">
                <a:solidFill>
                  <a:srgbClr val="FFFF00"/>
                </a:solidFill>
                <a:effectLst/>
                <a:latin typeface="DengXian" panose="02010600030101010101" pitchFamily="2" charset="-122"/>
                <a:ea typeface="DengXian" panose="02010600030101010101" pitchFamily="2" charset="-122"/>
              </a:rPr>
              <a:t>Web </a:t>
            </a:r>
            <a:r>
              <a:rPr lang="zh-TW" altLang="en-US" dirty="0">
                <a:solidFill>
                  <a:srgbClr val="FFFF00"/>
                </a:solidFill>
                <a:effectLst/>
                <a:latin typeface="DengXian" panose="02010600030101010101" pitchFamily="2" charset="-122"/>
                <a:ea typeface="DengXian" panose="02010600030101010101" pitchFamily="2" charset="-122"/>
              </a:rPr>
              <a:t>頁面裏插入惡意 </a:t>
            </a:r>
            <a:r>
              <a:rPr lang="en-US" altLang="zh-TW" dirty="0">
                <a:solidFill>
                  <a:srgbClr val="FFFF00"/>
                </a:solidFill>
                <a:effectLst/>
                <a:latin typeface="DengXian" panose="02010600030101010101" pitchFamily="2" charset="-122"/>
                <a:ea typeface="DengXian" panose="02010600030101010101" pitchFamily="2" charset="-122"/>
              </a:rPr>
              <a:t>html </a:t>
            </a:r>
            <a:r>
              <a:rPr lang="zh-TW" altLang="en-US" dirty="0">
                <a:solidFill>
                  <a:srgbClr val="FFFF00"/>
                </a:solidFill>
                <a:effectLst/>
                <a:latin typeface="DengXian" panose="02010600030101010101" pitchFamily="2" charset="-122"/>
                <a:ea typeface="DengXian" panose="02010600030101010101" pitchFamily="2" charset="-122"/>
              </a:rPr>
              <a:t>代碼，當用戶瀏覽該頁之時，嵌入其中的 </a:t>
            </a:r>
            <a:r>
              <a:rPr lang="en-US" altLang="zh-TW" dirty="0">
                <a:solidFill>
                  <a:srgbClr val="FFFF00"/>
                </a:solidFill>
                <a:effectLst/>
                <a:latin typeface="DengXian" panose="02010600030101010101" pitchFamily="2" charset="-122"/>
                <a:ea typeface="DengXian" panose="02010600030101010101" pitchFamily="2" charset="-122"/>
              </a:rPr>
              <a:t>html </a:t>
            </a:r>
            <a:r>
              <a:rPr lang="zh-TW" altLang="en-US" dirty="0">
                <a:solidFill>
                  <a:srgbClr val="FFFF00"/>
                </a:solidFill>
                <a:effectLst/>
                <a:latin typeface="DengXian" panose="02010600030101010101" pitchFamily="2" charset="-122"/>
                <a:ea typeface="DengXian" panose="02010600030101010101" pitchFamily="2" charset="-122"/>
              </a:rPr>
              <a:t>代碼會被執行，從而達到攻擊者的目的</a:t>
            </a:r>
            <a:r>
              <a:rPr lang="zh-TW" altLang="en-US" dirty="0" smtClean="0">
                <a:solidFill>
                  <a:srgbClr val="FFFF00"/>
                </a:solidFill>
                <a:effectLst/>
                <a:latin typeface="DengXian" panose="02010600030101010101" pitchFamily="2" charset="-122"/>
                <a:ea typeface="DengXian" panose="02010600030101010101" pitchFamily="2" charset="-122"/>
              </a:rPr>
              <a:t>。</a:t>
            </a:r>
            <a:r>
              <a:rPr lang="zh-TW" altLang="en-US" dirty="0" smtClean="0">
                <a:solidFill>
                  <a:srgbClr val="FFC000"/>
                </a:solidFill>
                <a:effectLst/>
                <a:latin typeface="DengXian" panose="02010600030101010101" pitchFamily="2" charset="-122"/>
                <a:ea typeface="DengXian" panose="02010600030101010101" pitchFamily="2" charset="-122"/>
              </a:rPr>
              <a:t>測試方法為在頁面的搜尋欄位中輸入「</a:t>
            </a:r>
            <a:r>
              <a:rPr lang="en-US" altLang="zh-TW" dirty="0" smtClean="0">
                <a:solidFill>
                  <a:srgbClr val="FFC000"/>
                </a:solidFill>
                <a:effectLst/>
                <a:latin typeface="DengXian" panose="02010600030101010101" pitchFamily="2" charset="-122"/>
                <a:ea typeface="DengXian" panose="02010600030101010101" pitchFamily="2" charset="-122"/>
              </a:rPr>
              <a:t>&lt;</a:t>
            </a:r>
            <a:r>
              <a:rPr lang="en-US" altLang="zh-TW" dirty="0" err="1" smtClean="0">
                <a:solidFill>
                  <a:srgbClr val="FFC000"/>
                </a:solidFill>
                <a:effectLst/>
                <a:latin typeface="DengXian" panose="02010600030101010101" pitchFamily="2" charset="-122"/>
                <a:ea typeface="DengXian" panose="02010600030101010101" pitchFamily="2" charset="-122"/>
              </a:rPr>
              <a:t>img</a:t>
            </a:r>
            <a:r>
              <a:rPr lang="en-US" altLang="zh-TW" dirty="0" smtClean="0">
                <a:solidFill>
                  <a:srgbClr val="FFC000"/>
                </a:solidFill>
                <a:effectLst/>
                <a:latin typeface="DengXian" panose="02010600030101010101" pitchFamily="2" charset="-122"/>
                <a:ea typeface="DengXian" panose="02010600030101010101" pitchFamily="2" charset="-122"/>
              </a:rPr>
              <a:t> </a:t>
            </a:r>
            <a:r>
              <a:rPr lang="en-US" altLang="zh-TW" dirty="0" err="1" smtClean="0">
                <a:solidFill>
                  <a:srgbClr val="FFC000"/>
                </a:solidFill>
                <a:effectLst/>
                <a:latin typeface="DengXian" panose="02010600030101010101" pitchFamily="2" charset="-122"/>
                <a:ea typeface="DengXian" panose="02010600030101010101" pitchFamily="2" charset="-122"/>
              </a:rPr>
              <a:t>src</a:t>
            </a:r>
            <a:r>
              <a:rPr lang="en-US" altLang="zh-TW" dirty="0" smtClean="0">
                <a:solidFill>
                  <a:srgbClr val="FFC000"/>
                </a:solidFill>
                <a:effectLst/>
                <a:latin typeface="DengXian" panose="02010600030101010101" pitchFamily="2" charset="-122"/>
                <a:ea typeface="DengXian" panose="02010600030101010101" pitchFamily="2" charset="-122"/>
              </a:rPr>
              <a:t>=x </a:t>
            </a:r>
            <a:r>
              <a:rPr lang="en-US" altLang="zh-TW" dirty="0" err="1" smtClean="0">
                <a:solidFill>
                  <a:srgbClr val="FFC000"/>
                </a:solidFill>
                <a:effectLst/>
                <a:latin typeface="DengXian" panose="02010600030101010101" pitchFamily="2" charset="-122"/>
                <a:ea typeface="DengXian" panose="02010600030101010101" pitchFamily="2" charset="-122"/>
              </a:rPr>
              <a:t>onerror</a:t>
            </a:r>
            <a:r>
              <a:rPr lang="en-US" altLang="zh-TW" dirty="0" smtClean="0">
                <a:solidFill>
                  <a:srgbClr val="FFC000"/>
                </a:solidFill>
                <a:effectLst/>
                <a:latin typeface="DengXian" panose="02010600030101010101" pitchFamily="2" charset="-122"/>
                <a:ea typeface="DengXian" panose="02010600030101010101" pitchFamily="2" charset="-122"/>
              </a:rPr>
              <a:t>=confirm(1)&gt;</a:t>
            </a:r>
            <a:r>
              <a:rPr lang="zh-TW" altLang="en-US" dirty="0" smtClean="0">
                <a:solidFill>
                  <a:srgbClr val="FFC000"/>
                </a:solidFill>
                <a:effectLst/>
                <a:latin typeface="DengXian" panose="02010600030101010101" pitchFamily="2" charset="-122"/>
                <a:ea typeface="DengXian" panose="02010600030101010101" pitchFamily="2" charset="-122"/>
              </a:rPr>
              <a:t>」，可以看到確認框跳出。</a:t>
            </a:r>
            <a:endParaRPr lang="en-US" altLang="zh-TW" dirty="0" smtClean="0">
              <a:solidFill>
                <a:srgbClr val="FFC000"/>
              </a:solidFill>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dirty="0">
              <a:latin typeface="DengXian" panose="02010600030101010101" pitchFamily="2" charset="-122"/>
              <a:ea typeface="DengXian" panose="02010600030101010101" pitchFamily="2" charset="-122"/>
            </a:endParaRPr>
          </a:p>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危害</a:t>
            </a:r>
            <a:r>
              <a:rPr lang="zh-TW" altLang="en-US" dirty="0" smtClean="0">
                <a:latin typeface="DengXian" panose="02010600030101010101" pitchFamily="2" charset="-122"/>
                <a:ea typeface="DengXian" panose="02010600030101010101" pitchFamily="2" charset="-122"/>
              </a:rPr>
              <a:t>：</a:t>
            </a:r>
            <a:r>
              <a:rPr lang="zh-TW" altLang="en-US" dirty="0">
                <a:latin typeface="DengXian" panose="02010600030101010101" pitchFamily="2" charset="-122"/>
                <a:ea typeface="DengXian" panose="02010600030101010101" pitchFamily="2" charset="-122"/>
              </a:rPr>
              <a:t>高</a:t>
            </a:r>
            <a:endParaRPr lang="en-US" altLang="zh-TW" dirty="0" smtClean="0">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dirty="0">
              <a:latin typeface="DengXian" panose="02010600030101010101" pitchFamily="2" charset="-122"/>
              <a:ea typeface="DengXian" panose="02010600030101010101" pitchFamily="2" charset="-122"/>
            </a:endParaRPr>
          </a:p>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解決方法</a:t>
            </a:r>
            <a:r>
              <a:rPr lang="zh-TW" altLang="en-US" dirty="0">
                <a:latin typeface="DengXian" panose="02010600030101010101" pitchFamily="2" charset="-122"/>
                <a:ea typeface="DengXian" panose="02010600030101010101" pitchFamily="2" charset="-122"/>
              </a:rPr>
              <a:t>：不要讓使用者的輸入被當作可執行的</a:t>
            </a:r>
            <a:r>
              <a:rPr lang="zh-TW" altLang="en-US" dirty="0" smtClean="0">
                <a:latin typeface="DengXian" panose="02010600030101010101" pitchFamily="2" charset="-122"/>
                <a:ea typeface="DengXian" panose="02010600030101010101" pitchFamily="2" charset="-122"/>
              </a:rPr>
              <a:t>代碼，可以將使用者的輸入進行編碼或是移除使用者上傳的 </a:t>
            </a:r>
            <a:r>
              <a:rPr lang="en-US" altLang="zh-TW" dirty="0" smtClean="0">
                <a:latin typeface="DengXian" panose="02010600030101010101" pitchFamily="2" charset="-122"/>
                <a:ea typeface="DengXian" panose="02010600030101010101" pitchFamily="2" charset="-122"/>
              </a:rPr>
              <a:t>DOM</a:t>
            </a:r>
            <a:r>
              <a:rPr lang="zh-TW" altLang="en-US" dirty="0" smtClean="0">
                <a:latin typeface="DengXian" panose="02010600030101010101" pitchFamily="2" charset="-122"/>
                <a:ea typeface="DengXian" panose="02010600030101010101" pitchFamily="2" charset="-122"/>
              </a:rPr>
              <a:t> 屬性，參考資料 </a:t>
            </a:r>
            <a:r>
              <a:rPr lang="en-US" altLang="zh-TW" dirty="0">
                <a:latin typeface="DengXian" panose="02010600030101010101" pitchFamily="2" charset="-122"/>
                <a:ea typeface="DengXian" panose="02010600030101010101" pitchFamily="2" charset="-122"/>
              </a:rPr>
              <a:t>http://</a:t>
            </a:r>
            <a:r>
              <a:rPr lang="en-US" altLang="zh-TW" dirty="0" smtClean="0">
                <a:latin typeface="DengXian" panose="02010600030101010101" pitchFamily="2" charset="-122"/>
                <a:ea typeface="DengXian" panose="02010600030101010101" pitchFamily="2" charset="-122"/>
              </a:rPr>
              <a:t>solu.tion</a:t>
            </a:r>
            <a:r>
              <a:rPr lang="zh-TW" altLang="en-US" dirty="0" smtClean="0">
                <a:latin typeface="DengXian" panose="02010600030101010101" pitchFamily="2" charset="-122"/>
                <a:ea typeface="DengXian" panose="02010600030101010101" pitchFamily="2" charset="-122"/>
              </a:rPr>
              <a:t>。</a:t>
            </a:r>
            <a:r>
              <a:rPr lang="zh-TW" altLang="en-US" dirty="0">
                <a:latin typeface="DengXian" panose="02010600030101010101" pitchFamily="2" charset="-122"/>
                <a:ea typeface="DengXian" panose="02010600030101010101" pitchFamily="2" charset="-122"/>
              </a:rPr>
              <a:t>不建議使用黑名單方式過濾特殊字元。</a:t>
            </a:r>
            <a:endParaRPr lang="en-US" altLang="zh-TW" dirty="0">
              <a:latin typeface="DengXian" panose="02010600030101010101" pitchFamily="2" charset="-122"/>
              <a:ea typeface="DengXian" panose="02010600030101010101" pitchFamily="2" charset="-122"/>
            </a:endParaRP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37600" y="1028959"/>
            <a:ext cx="787044" cy="524696"/>
          </a:xfrm>
          <a:prstGeom prst="rect">
            <a:avLst/>
          </a:prstGeom>
        </p:spPr>
      </p:pic>
      <p:grpSp>
        <p:nvGrpSpPr>
          <p:cNvPr id="11" name="群組 10"/>
          <p:cNvGrpSpPr/>
          <p:nvPr/>
        </p:nvGrpSpPr>
        <p:grpSpPr>
          <a:xfrm>
            <a:off x="8973128" y="2096065"/>
            <a:ext cx="3034146" cy="3695136"/>
            <a:chOff x="7190509" y="2170546"/>
            <a:chExt cx="3592945" cy="3879273"/>
          </a:xfrm>
        </p:grpSpPr>
        <p:sp>
          <p:nvSpPr>
            <p:cNvPr id="12" name="矩形 11"/>
            <p:cNvSpPr/>
            <p:nvPr/>
          </p:nvSpPr>
          <p:spPr>
            <a:xfrm>
              <a:off x="7190509" y="2170546"/>
              <a:ext cx="3592945" cy="38792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00" dirty="0">
                <a:latin typeface="Arial Narrow" panose="020B0606020202030204" pitchFamily="34" charset="0"/>
              </a:endParaRPr>
            </a:p>
          </p:txBody>
        </p:sp>
        <p:sp>
          <p:nvSpPr>
            <p:cNvPr id="17" name="圓角矩形 16"/>
            <p:cNvSpPr/>
            <p:nvPr/>
          </p:nvSpPr>
          <p:spPr>
            <a:xfrm>
              <a:off x="7255163" y="2170546"/>
              <a:ext cx="3463636" cy="415636"/>
            </a:xfrm>
            <a:prstGeom prst="round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smtClean="0">
                  <a:latin typeface="Arial Narrow" panose="020B0606020202030204" pitchFamily="34" charset="0"/>
                </a:rPr>
                <a:t>ex.am/</a:t>
              </a:r>
              <a:r>
                <a:rPr lang="en-US" altLang="zh-TW" sz="1200" dirty="0" err="1" smtClean="0">
                  <a:latin typeface="Arial Narrow" panose="020B0606020202030204" pitchFamily="34" charset="0"/>
                </a:rPr>
                <a:t>ple.php?s</a:t>
              </a:r>
              <a:r>
                <a:rPr lang="en-US" altLang="zh-TW" sz="1200" dirty="0" smtClean="0">
                  <a:latin typeface="Arial Narrow" panose="020B0606020202030204" pitchFamily="34" charset="0"/>
                </a:rPr>
                <a:t>=&lt;</a:t>
              </a:r>
              <a:r>
                <a:rPr lang="en-US" altLang="zh-TW" sz="1200" dirty="0" err="1" smtClean="0">
                  <a:latin typeface="Arial Narrow" panose="020B0606020202030204" pitchFamily="34" charset="0"/>
                </a:rPr>
                <a:t>img</a:t>
              </a:r>
              <a:r>
                <a:rPr lang="en-US" altLang="zh-TW" sz="1200" dirty="0" smtClean="0">
                  <a:latin typeface="Arial Narrow" panose="020B0606020202030204" pitchFamily="34" charset="0"/>
                </a:rPr>
                <a:t> </a:t>
              </a:r>
              <a:r>
                <a:rPr lang="en-US" altLang="zh-TW" sz="1200" dirty="0" err="1" smtClean="0">
                  <a:latin typeface="Arial Narrow" panose="020B0606020202030204" pitchFamily="34" charset="0"/>
                </a:rPr>
                <a:t>src</a:t>
              </a:r>
              <a:r>
                <a:rPr lang="en-US" altLang="zh-TW" sz="1200" dirty="0" smtClean="0">
                  <a:latin typeface="Arial Narrow" panose="020B0606020202030204" pitchFamily="34" charset="0"/>
                </a:rPr>
                <a:t>=x </a:t>
              </a:r>
              <a:r>
                <a:rPr lang="en-US" altLang="zh-TW" sz="1200" dirty="0" err="1" smtClean="0">
                  <a:latin typeface="Arial Narrow" panose="020B0606020202030204" pitchFamily="34" charset="0"/>
                </a:rPr>
                <a:t>onrror</a:t>
              </a:r>
              <a:r>
                <a:rPr lang="en-US" altLang="zh-TW" sz="1200" dirty="0" smtClean="0">
                  <a:latin typeface="Arial Narrow" panose="020B0606020202030204" pitchFamily="34" charset="0"/>
                </a:rPr>
                <a:t>=confirm(1</a:t>
              </a:r>
              <a:r>
                <a:rPr lang="en-US" altLang="zh-TW" sz="1200" dirty="0" smtClean="0">
                  <a:latin typeface="Arial Narrow" panose="020B0606020202030204" pitchFamily="34" charset="0"/>
                </a:rPr>
                <a:t>)&gt;</a:t>
              </a:r>
              <a:endParaRPr lang="zh-TW" altLang="en-US" sz="1200" dirty="0">
                <a:latin typeface="Arial Narrow" panose="020B0606020202030204" pitchFamily="34" charset="0"/>
              </a:endParaRPr>
            </a:p>
          </p:txBody>
        </p:sp>
        <p:sp>
          <p:nvSpPr>
            <p:cNvPr id="18" name="文字方塊 17"/>
            <p:cNvSpPr txBox="1"/>
            <p:nvPr/>
          </p:nvSpPr>
          <p:spPr>
            <a:xfrm>
              <a:off x="7384473" y="3057236"/>
              <a:ext cx="1085810" cy="369332"/>
            </a:xfrm>
            <a:prstGeom prst="rect">
              <a:avLst/>
            </a:prstGeom>
            <a:noFill/>
            <a:ln>
              <a:noFill/>
            </a:ln>
          </p:spPr>
          <p:txBody>
            <a:bodyPr wrap="none" rtlCol="0">
              <a:spAutoFit/>
            </a:bodyPr>
            <a:lstStyle/>
            <a:p>
              <a:r>
                <a:rPr lang="en-US" altLang="zh-TW" dirty="0" smtClean="0">
                  <a:solidFill>
                    <a:schemeClr val="bg1"/>
                  </a:solidFill>
                  <a:latin typeface="Arial Narrow" panose="020B0606020202030204" pitchFamily="34" charset="0"/>
                </a:rPr>
                <a:t>Your input:</a:t>
              </a:r>
              <a:endParaRPr lang="zh-TW" altLang="en-US" dirty="0">
                <a:solidFill>
                  <a:schemeClr val="bg1"/>
                </a:solidFill>
                <a:latin typeface="Arial Narrow" panose="020B0606020202030204" pitchFamily="34" charset="0"/>
              </a:endParaRPr>
            </a:p>
          </p:txBody>
        </p:sp>
        <p:sp>
          <p:nvSpPr>
            <p:cNvPr id="19" name="矩形 18"/>
            <p:cNvSpPr/>
            <p:nvPr/>
          </p:nvSpPr>
          <p:spPr>
            <a:xfrm>
              <a:off x="7832436" y="2623128"/>
              <a:ext cx="2466109" cy="74814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p:cNvSpPr txBox="1"/>
            <p:nvPr/>
          </p:nvSpPr>
          <p:spPr>
            <a:xfrm>
              <a:off x="7927378" y="2595571"/>
              <a:ext cx="1346844" cy="646331"/>
            </a:xfrm>
            <a:prstGeom prst="rect">
              <a:avLst/>
            </a:prstGeom>
            <a:noFill/>
            <a:ln>
              <a:noFill/>
            </a:ln>
          </p:spPr>
          <p:txBody>
            <a:bodyPr wrap="none" rtlCol="0">
              <a:spAutoFit/>
            </a:bodyPr>
            <a:lstStyle/>
            <a:p>
              <a:r>
                <a:rPr lang="en-US" altLang="zh-TW" dirty="0" smtClean="0">
                  <a:solidFill>
                    <a:schemeClr val="bg1"/>
                  </a:solidFill>
                  <a:latin typeface="標楷體" panose="03000509000000000000" pitchFamily="65" charset="-120"/>
                  <a:ea typeface="標楷體" panose="03000509000000000000" pitchFamily="65" charset="-120"/>
                </a:rPr>
                <a:t>ex.am</a:t>
              </a:r>
              <a:r>
                <a:rPr lang="zh-TW" altLang="en-US" dirty="0" smtClean="0">
                  <a:solidFill>
                    <a:schemeClr val="bg1"/>
                  </a:solidFill>
                  <a:latin typeface="標楷體" panose="03000509000000000000" pitchFamily="65" charset="-120"/>
                  <a:ea typeface="標楷體" panose="03000509000000000000" pitchFamily="65" charset="-120"/>
                </a:rPr>
                <a:t> 顯示</a:t>
              </a:r>
              <a:endParaRPr lang="en-US" altLang="zh-TW" dirty="0" smtClean="0">
                <a:solidFill>
                  <a:schemeClr val="bg1"/>
                </a:solidFill>
                <a:latin typeface="標楷體" panose="03000509000000000000" pitchFamily="65" charset="-120"/>
                <a:ea typeface="標楷體" panose="03000509000000000000" pitchFamily="65" charset="-120"/>
              </a:endParaRPr>
            </a:p>
            <a:p>
              <a:r>
                <a:rPr lang="en-US" altLang="zh-TW" dirty="0">
                  <a:solidFill>
                    <a:schemeClr val="bg1"/>
                  </a:solidFill>
                  <a:latin typeface="標楷體" panose="03000509000000000000" pitchFamily="65" charset="-120"/>
                  <a:ea typeface="標楷體" panose="03000509000000000000" pitchFamily="65" charset="-120"/>
                </a:rPr>
                <a:t>1</a:t>
              </a:r>
              <a:endParaRPr lang="zh-TW" altLang="en-US" dirty="0">
                <a:solidFill>
                  <a:schemeClr val="bg1"/>
                </a:solidFill>
                <a:latin typeface="標楷體" panose="03000509000000000000" pitchFamily="65" charset="-120"/>
                <a:ea typeface="標楷體" panose="03000509000000000000" pitchFamily="65" charset="-120"/>
              </a:endParaRPr>
            </a:p>
          </p:txBody>
        </p:sp>
        <p:sp>
          <p:nvSpPr>
            <p:cNvPr id="22" name="圓角矩形 21"/>
            <p:cNvSpPr/>
            <p:nvPr/>
          </p:nvSpPr>
          <p:spPr>
            <a:xfrm>
              <a:off x="9314925" y="3089701"/>
              <a:ext cx="395715" cy="2031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文字方塊 22"/>
            <p:cNvSpPr txBox="1"/>
            <p:nvPr/>
          </p:nvSpPr>
          <p:spPr>
            <a:xfrm>
              <a:off x="9314925" y="3057236"/>
              <a:ext cx="466794" cy="261610"/>
            </a:xfrm>
            <a:prstGeom prst="rect">
              <a:avLst/>
            </a:prstGeom>
            <a:noFill/>
            <a:ln>
              <a:noFill/>
            </a:ln>
          </p:spPr>
          <p:txBody>
            <a:bodyPr wrap="none" rtlCol="0">
              <a:spAutoFit/>
            </a:bodyPr>
            <a:lstStyle/>
            <a:p>
              <a:r>
                <a:rPr lang="zh-TW" altLang="en-US" sz="1050" dirty="0" smtClean="0">
                  <a:latin typeface="標楷體" panose="03000509000000000000" pitchFamily="65" charset="-120"/>
                  <a:ea typeface="標楷體" panose="03000509000000000000" pitchFamily="65" charset="-120"/>
                </a:rPr>
                <a:t>確定</a:t>
              </a:r>
              <a:endParaRPr lang="zh-TW" altLang="en-US" sz="1050" dirty="0">
                <a:latin typeface="標楷體" panose="03000509000000000000" pitchFamily="65" charset="-120"/>
                <a:ea typeface="標楷體" panose="03000509000000000000" pitchFamily="65" charset="-120"/>
              </a:endParaRPr>
            </a:p>
          </p:txBody>
        </p:sp>
        <p:sp>
          <p:nvSpPr>
            <p:cNvPr id="24" name="圓角矩形 23"/>
            <p:cNvSpPr/>
            <p:nvPr/>
          </p:nvSpPr>
          <p:spPr>
            <a:xfrm>
              <a:off x="9813233" y="3089701"/>
              <a:ext cx="395715" cy="203139"/>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p:cNvSpPr txBox="1"/>
            <p:nvPr/>
          </p:nvSpPr>
          <p:spPr>
            <a:xfrm>
              <a:off x="9786585" y="3057236"/>
              <a:ext cx="466794" cy="261610"/>
            </a:xfrm>
            <a:prstGeom prst="rect">
              <a:avLst/>
            </a:prstGeom>
            <a:noFill/>
            <a:ln>
              <a:noFill/>
            </a:ln>
          </p:spPr>
          <p:txBody>
            <a:bodyPr wrap="none" rtlCol="0">
              <a:spAutoFit/>
            </a:bodyPr>
            <a:lstStyle/>
            <a:p>
              <a:r>
                <a:rPr lang="zh-TW" altLang="en-US" sz="1050" dirty="0" smtClean="0">
                  <a:solidFill>
                    <a:srgbClr val="0070C0"/>
                  </a:solidFill>
                </a:rPr>
                <a:t>取消</a:t>
              </a:r>
              <a:endParaRPr lang="zh-TW" altLang="en-US" sz="1050" dirty="0">
                <a:solidFill>
                  <a:srgbClr val="0070C0"/>
                </a:solidFill>
              </a:endParaRPr>
            </a:p>
          </p:txBody>
        </p:sp>
      </p:grpSp>
      <p:pic>
        <p:nvPicPr>
          <p:cNvPr id="26" name="圖片 25"/>
          <p:cNvPicPr>
            <a:picLocks noChangeAspect="1"/>
          </p:cNvPicPr>
          <p:nvPr/>
        </p:nvPicPr>
        <p:blipFill>
          <a:blip r:embed="rId3"/>
          <a:stretch>
            <a:fillRect/>
          </a:stretch>
        </p:blipFill>
        <p:spPr>
          <a:xfrm>
            <a:off x="10494396" y="3820532"/>
            <a:ext cx="207347" cy="214036"/>
          </a:xfrm>
          <a:prstGeom prst="rect">
            <a:avLst/>
          </a:prstGeom>
          <a:ln>
            <a:noFill/>
          </a:ln>
        </p:spPr>
      </p:pic>
    </p:spTree>
    <p:extLst>
      <p:ext uri="{BB962C8B-B14F-4D97-AF65-F5344CB8AC3E}">
        <p14:creationId xmlns:p14="http://schemas.microsoft.com/office/powerpoint/2010/main" val="20081652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2191999" cy="6858000"/>
          </a:xfrm>
        </p:spPr>
        <p:txBody>
          <a:bodyPr>
            <a:normAutofit/>
          </a:bodyPr>
          <a:lstStyle/>
          <a:p>
            <a:r>
              <a:rPr lang="en-US" altLang="zh-TW" sz="4400" dirty="0" smtClean="0">
                <a:latin typeface="DengXian" panose="02010600030101010101" pitchFamily="2" charset="-122"/>
                <a:ea typeface="DengXian" panose="02010600030101010101" pitchFamily="2" charset="-122"/>
              </a:rPr>
              <a:t>So </a:t>
            </a:r>
            <a:r>
              <a:rPr lang="en-US" altLang="zh-TW" sz="4400" dirty="0" err="1" smtClean="0">
                <a:latin typeface="DengXian" panose="02010600030101010101" pitchFamily="2" charset="-122"/>
                <a:ea typeface="DengXian" panose="02010600030101010101" pitchFamily="2" charset="-122"/>
              </a:rPr>
              <a:t>faR</a:t>
            </a:r>
            <a:r>
              <a:rPr lang="en-US" altLang="zh-TW" sz="4400" dirty="0" smtClean="0">
                <a:latin typeface="DengXian" panose="02010600030101010101" pitchFamily="2" charset="-122"/>
                <a:ea typeface="DengXian" panose="02010600030101010101" pitchFamily="2" charset="-122"/>
              </a:rPr>
              <a:t>, </a:t>
            </a:r>
            <a:r>
              <a:rPr lang="zh-TW" altLang="en-US" sz="4400" dirty="0" smtClean="0">
                <a:latin typeface="DengXian" panose="02010600030101010101" pitchFamily="2" charset="-122"/>
                <a:ea typeface="DengXian" panose="02010600030101010101" pitchFamily="2" charset="-122"/>
              </a:rPr>
              <a:t>成因的重要性似乎不高</a:t>
            </a:r>
            <a:r>
              <a:rPr lang="en-US" altLang="zh-TW" sz="4400" dirty="0" smtClean="0">
                <a:latin typeface="DengXian" panose="02010600030101010101" pitchFamily="2" charset="-122"/>
                <a:ea typeface="DengXian" panose="02010600030101010101" pitchFamily="2" charset="-122"/>
              </a:rPr>
              <a:t>(?)</a:t>
            </a:r>
            <a:endParaRPr lang="zh-TW" altLang="en-US" sz="4400" dirty="0">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22303185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DengXian" panose="02010600030101010101" pitchFamily="2" charset="-122"/>
                <a:ea typeface="DengXian" panose="02010600030101010101" pitchFamily="2" charset="-122"/>
              </a:rPr>
              <a:t>無效的存取控管</a:t>
            </a:r>
            <a:endParaRPr lang="zh-TW" altLang="en-US" dirty="0">
              <a:latin typeface="DengXian" panose="02010600030101010101" pitchFamily="2" charset="-122"/>
              <a:ea typeface="DengXian" panose="02010600030101010101" pitchFamily="2" charset="-122"/>
            </a:endParaRPr>
          </a:p>
        </p:txBody>
      </p:sp>
      <p:sp>
        <p:nvSpPr>
          <p:cNvPr id="3" name="內容版面配置區 2"/>
          <p:cNvSpPr>
            <a:spLocks noGrp="1"/>
          </p:cNvSpPr>
          <p:nvPr>
            <p:ph idx="1"/>
          </p:nvPr>
        </p:nvSpPr>
        <p:spPr/>
        <p:txBody>
          <a:bodyPr/>
          <a:lstStyle/>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簡介</a:t>
            </a:r>
            <a:r>
              <a:rPr lang="zh-TW" altLang="en-US" dirty="0" smtClean="0">
                <a:latin typeface="DengXian" panose="02010600030101010101" pitchFamily="2" charset="-122"/>
                <a:ea typeface="DengXian" panose="02010600030101010101" pitchFamily="2" charset="-122"/>
              </a:rPr>
              <a:t>：</a:t>
            </a:r>
            <a:r>
              <a:rPr lang="zh-TW" altLang="en-US" dirty="0">
                <a:effectLst/>
                <a:latin typeface="DengXian" panose="02010600030101010101" pitchFamily="2" charset="-122"/>
                <a:ea typeface="DengXian" panose="02010600030101010101" pitchFamily="2" charset="-122"/>
              </a:rPr>
              <a:t>攻擊者可透過網址或 </a:t>
            </a:r>
            <a:r>
              <a:rPr lang="en-US" altLang="zh-TW" dirty="0">
                <a:effectLst/>
                <a:latin typeface="DengXian" panose="02010600030101010101" pitchFamily="2" charset="-122"/>
                <a:ea typeface="DengXian" panose="02010600030101010101" pitchFamily="2" charset="-122"/>
              </a:rPr>
              <a:t>HTML </a:t>
            </a:r>
            <a:r>
              <a:rPr lang="zh-TW" altLang="en-US" dirty="0">
                <a:effectLst/>
                <a:latin typeface="DengXian" panose="02010600030101010101" pitchFamily="2" charset="-122"/>
                <a:ea typeface="DengXian" panose="02010600030101010101" pitchFamily="2" charset="-122"/>
              </a:rPr>
              <a:t>頁面，繞過存取控制；或將自己的權限</a:t>
            </a:r>
            <a:r>
              <a:rPr lang="zh-TW" altLang="en-US" dirty="0" smtClean="0">
                <a:effectLst/>
                <a:latin typeface="DengXian" panose="02010600030101010101" pitchFamily="2" charset="-122"/>
                <a:ea typeface="DengXian" panose="02010600030101010101" pitchFamily="2" charset="-122"/>
              </a:rPr>
              <a:t>提升至管理</a:t>
            </a:r>
            <a:r>
              <a:rPr lang="zh-TW" altLang="en-US" dirty="0">
                <a:effectLst/>
                <a:latin typeface="DengXian" panose="02010600030101010101" pitchFamily="2" charset="-122"/>
                <a:ea typeface="DengXian" panose="02010600030101010101" pitchFamily="2" charset="-122"/>
              </a:rPr>
              <a:t>者，進而</a:t>
            </a:r>
            <a:r>
              <a:rPr lang="zh-TW" altLang="en-US" dirty="0" smtClean="0">
                <a:effectLst/>
                <a:latin typeface="DengXian" panose="02010600030101010101" pitchFamily="2" charset="-122"/>
                <a:ea typeface="DengXian" panose="02010600030101010101" pitchFamily="2" charset="-122"/>
              </a:rPr>
              <a:t>攻破系統</a:t>
            </a:r>
            <a:r>
              <a:rPr lang="zh-TW" altLang="en-US" dirty="0">
                <a:effectLst/>
                <a:latin typeface="DengXian" panose="02010600030101010101" pitchFamily="2" charset="-122"/>
                <a:ea typeface="DengXian" panose="02010600030101010101" pitchFamily="2" charset="-122"/>
              </a:rPr>
              <a:t>等。</a:t>
            </a:r>
            <a:endParaRPr lang="en-US" altLang="zh-TW" dirty="0" smtClean="0">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6133195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DengXian" panose="02010600030101010101" pitchFamily="2" charset="-122"/>
                <a:ea typeface="DengXian" panose="02010600030101010101" pitchFamily="2" charset="-122"/>
              </a:rPr>
              <a:t>舉</a:t>
            </a:r>
            <a:endParaRPr lang="zh-TW" altLang="en-US" dirty="0">
              <a:latin typeface="DengXian" panose="02010600030101010101" pitchFamily="2" charset="-122"/>
              <a:ea typeface="DengXian" panose="02010600030101010101" pitchFamily="2" charset="-122"/>
            </a:endParaRPr>
          </a:p>
        </p:txBody>
      </p:sp>
      <p:pic>
        <p:nvPicPr>
          <p:cNvPr id="6" name="內容版面配置區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15087" y="609600"/>
            <a:ext cx="1099127" cy="1099127"/>
          </a:xfrm>
        </p:spPr>
      </p:pic>
      <p:grpSp>
        <p:nvGrpSpPr>
          <p:cNvPr id="21" name="群組 20"/>
          <p:cNvGrpSpPr/>
          <p:nvPr/>
        </p:nvGrpSpPr>
        <p:grpSpPr>
          <a:xfrm>
            <a:off x="1678953" y="2521526"/>
            <a:ext cx="3592945" cy="3879273"/>
            <a:chOff x="1173018" y="2170546"/>
            <a:chExt cx="3592945" cy="3879273"/>
          </a:xfrm>
          <a:solidFill>
            <a:schemeClr val="tx1"/>
          </a:solidFill>
        </p:grpSpPr>
        <p:sp>
          <p:nvSpPr>
            <p:cNvPr id="22" name="矩形 21"/>
            <p:cNvSpPr/>
            <p:nvPr/>
          </p:nvSpPr>
          <p:spPr>
            <a:xfrm>
              <a:off x="1173018" y="2170546"/>
              <a:ext cx="3592945" cy="3879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00" dirty="0">
                <a:latin typeface="Arial Narrow" panose="020B0606020202030204" pitchFamily="34" charset="0"/>
              </a:endParaRPr>
            </a:p>
          </p:txBody>
        </p:sp>
        <p:sp>
          <p:nvSpPr>
            <p:cNvPr id="23" name="圓角矩形 22"/>
            <p:cNvSpPr/>
            <p:nvPr/>
          </p:nvSpPr>
          <p:spPr>
            <a:xfrm>
              <a:off x="1237672" y="2170546"/>
              <a:ext cx="3463636" cy="415636"/>
            </a:xfrm>
            <a:prstGeom prst="round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err="1" smtClean="0">
                  <a:latin typeface="Arial Narrow" panose="020B0606020202030204" pitchFamily="34" charset="0"/>
                </a:rPr>
                <a:t>exam.ple</a:t>
              </a:r>
              <a:r>
                <a:rPr lang="en-US" altLang="zh-TW" sz="2400" dirty="0" smtClean="0">
                  <a:latin typeface="Arial Narrow" panose="020B0606020202030204" pitchFamily="34" charset="0"/>
                </a:rPr>
                <a:t>/admin/list</a:t>
              </a:r>
              <a:endParaRPr lang="zh-TW" altLang="en-US" sz="2400" dirty="0">
                <a:latin typeface="Arial Narrow" panose="020B0606020202030204" pitchFamily="34" charset="0"/>
              </a:endParaRPr>
            </a:p>
          </p:txBody>
        </p:sp>
        <p:sp>
          <p:nvSpPr>
            <p:cNvPr id="24" name="文字方塊 23"/>
            <p:cNvSpPr txBox="1"/>
            <p:nvPr/>
          </p:nvSpPr>
          <p:spPr>
            <a:xfrm>
              <a:off x="1366982" y="3057236"/>
              <a:ext cx="646331" cy="2031325"/>
            </a:xfrm>
            <a:prstGeom prst="rect">
              <a:avLst/>
            </a:prstGeom>
            <a:grpFill/>
            <a:ln>
              <a:noFill/>
            </a:ln>
          </p:spPr>
          <p:txBody>
            <a:bodyPr wrap="none" rtlCol="0">
              <a:spAutoFit/>
            </a:bodyPr>
            <a:lstStyle/>
            <a:p>
              <a:r>
                <a:rPr lang="zh-TW" altLang="en-US" dirty="0" smtClean="0">
                  <a:solidFill>
                    <a:schemeClr val="bg1"/>
                  </a:solidFill>
                  <a:latin typeface="Arial Narrow" panose="020B0606020202030204" pitchFamily="34" charset="0"/>
                </a:rPr>
                <a:t>首頁</a:t>
              </a:r>
              <a:endParaRPr lang="en-US" altLang="zh-TW" dirty="0" smtClean="0">
                <a:solidFill>
                  <a:schemeClr val="bg1"/>
                </a:solidFill>
                <a:latin typeface="Arial Narrow" panose="020B0606020202030204" pitchFamily="34" charset="0"/>
              </a:endParaRPr>
            </a:p>
            <a:p>
              <a:r>
                <a:rPr lang="zh-TW" altLang="en-US" dirty="0" smtClean="0">
                  <a:solidFill>
                    <a:schemeClr val="bg1"/>
                  </a:solidFill>
                  <a:latin typeface="Arial Narrow" panose="020B0606020202030204" pitchFamily="34" charset="0"/>
                </a:rPr>
                <a:t>新聞</a:t>
              </a:r>
              <a:endParaRPr lang="en-US" altLang="zh-TW" dirty="0" smtClean="0">
                <a:solidFill>
                  <a:schemeClr val="bg1"/>
                </a:solidFill>
                <a:latin typeface="Arial Narrow" panose="020B0606020202030204" pitchFamily="34" charset="0"/>
              </a:endParaRPr>
            </a:p>
            <a:p>
              <a:r>
                <a:rPr lang="zh-TW" altLang="en-US" dirty="0" smtClean="0">
                  <a:solidFill>
                    <a:schemeClr val="bg1"/>
                  </a:solidFill>
                  <a:latin typeface="Arial Narrow" panose="020B0606020202030204" pitchFamily="34" charset="0"/>
                </a:rPr>
                <a:t>介紹</a:t>
              </a:r>
              <a:endParaRPr lang="en-US" altLang="zh-TW" dirty="0" smtClean="0">
                <a:solidFill>
                  <a:schemeClr val="bg1"/>
                </a:solidFill>
                <a:latin typeface="Arial Narrow" panose="020B0606020202030204" pitchFamily="34" charset="0"/>
              </a:endParaRPr>
            </a:p>
            <a:p>
              <a:r>
                <a:rPr lang="zh-TW" altLang="en-US" dirty="0" smtClean="0">
                  <a:solidFill>
                    <a:schemeClr val="bg1"/>
                  </a:solidFill>
                  <a:latin typeface="Arial Narrow" panose="020B0606020202030204" pitchFamily="34" charset="0"/>
                </a:rPr>
                <a:t>回饋</a:t>
              </a:r>
              <a:endParaRPr lang="en-US" altLang="zh-TW" dirty="0" smtClean="0">
                <a:solidFill>
                  <a:schemeClr val="bg1"/>
                </a:solidFill>
                <a:latin typeface="Arial Narrow" panose="020B0606020202030204" pitchFamily="34" charset="0"/>
              </a:endParaRPr>
            </a:p>
            <a:p>
              <a:r>
                <a:rPr lang="en-US" altLang="zh-TW" dirty="0" smtClean="0">
                  <a:solidFill>
                    <a:schemeClr val="bg1"/>
                  </a:solidFill>
                  <a:latin typeface="Arial Narrow" panose="020B0606020202030204" pitchFamily="34" charset="0"/>
                </a:rPr>
                <a:t>.</a:t>
              </a:r>
            </a:p>
            <a:p>
              <a:r>
                <a:rPr lang="en-US" altLang="zh-TW" dirty="0" smtClean="0">
                  <a:solidFill>
                    <a:schemeClr val="bg1"/>
                  </a:solidFill>
                  <a:latin typeface="Arial Narrow" panose="020B0606020202030204" pitchFamily="34" charset="0"/>
                </a:rPr>
                <a:t>.</a:t>
              </a:r>
            </a:p>
            <a:p>
              <a:r>
                <a:rPr lang="en-US" altLang="zh-TW" dirty="0" smtClean="0">
                  <a:solidFill>
                    <a:schemeClr val="bg1"/>
                  </a:solidFill>
                  <a:latin typeface="Arial Narrow" panose="020B0606020202030204" pitchFamily="34" charset="0"/>
                </a:rPr>
                <a:t>.</a:t>
              </a:r>
            </a:p>
          </p:txBody>
        </p:sp>
      </p:grpSp>
      <p:sp>
        <p:nvSpPr>
          <p:cNvPr id="37" name="文字方塊 36"/>
          <p:cNvSpPr txBox="1"/>
          <p:nvPr/>
        </p:nvSpPr>
        <p:spPr>
          <a:xfrm>
            <a:off x="1484474" y="1961501"/>
            <a:ext cx="7631817" cy="369332"/>
          </a:xfrm>
          <a:prstGeom prst="rect">
            <a:avLst/>
          </a:prstGeom>
          <a:noFill/>
        </p:spPr>
        <p:txBody>
          <a:bodyPr wrap="square" rtlCol="0">
            <a:spAutoFit/>
          </a:bodyPr>
          <a:lstStyle/>
          <a:p>
            <a:r>
              <a:rPr lang="zh-TW" altLang="en-US" dirty="0" smtClean="0">
                <a:solidFill>
                  <a:srgbClr val="CC00FF"/>
                </a:solidFill>
                <a:latin typeface="DengXian" panose="02010600030101010101" pitchFamily="2" charset="-122"/>
                <a:ea typeface="DengXian" panose="02010600030101010101" pitchFamily="2" charset="-122"/>
              </a:rPr>
              <a:t>未做好權限控管，一般使用者能繞過登入頁面，可以操作管理者的動作</a:t>
            </a:r>
            <a:endParaRPr lang="zh-TW" altLang="en-US" dirty="0">
              <a:solidFill>
                <a:srgbClr val="CC00FF"/>
              </a:solidFill>
              <a:latin typeface="DengXian" panose="02010600030101010101" pitchFamily="2" charset="-122"/>
              <a:ea typeface="DengXian" panose="02010600030101010101" pitchFamily="2" charset="-122"/>
            </a:endParaRPr>
          </a:p>
        </p:txBody>
      </p:sp>
      <p:grpSp>
        <p:nvGrpSpPr>
          <p:cNvPr id="39" name="群組 38"/>
          <p:cNvGrpSpPr/>
          <p:nvPr/>
        </p:nvGrpSpPr>
        <p:grpSpPr>
          <a:xfrm>
            <a:off x="2763094" y="1136743"/>
            <a:ext cx="1244064" cy="799178"/>
            <a:chOff x="2081028" y="3412604"/>
            <a:chExt cx="1244064" cy="799178"/>
          </a:xfrm>
        </p:grpSpPr>
        <p:sp>
          <p:nvSpPr>
            <p:cNvPr id="40" name="閃電 39"/>
            <p:cNvSpPr/>
            <p:nvPr/>
          </p:nvSpPr>
          <p:spPr>
            <a:xfrm rot="2107688" flipH="1">
              <a:off x="2911337" y="3412604"/>
              <a:ext cx="413755" cy="697196"/>
            </a:xfrm>
            <a:prstGeom prst="lightningBolt">
              <a:avLst/>
            </a:prstGeom>
            <a:solidFill>
              <a:srgbClr val="CC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閃電 40"/>
            <p:cNvSpPr/>
            <p:nvPr/>
          </p:nvSpPr>
          <p:spPr>
            <a:xfrm rot="19492312">
              <a:off x="2081028" y="3424158"/>
              <a:ext cx="413755" cy="697196"/>
            </a:xfrm>
            <a:prstGeom prst="lightningBolt">
              <a:avLst/>
            </a:prstGeom>
            <a:solidFill>
              <a:srgbClr val="CC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橢圓 41"/>
            <p:cNvSpPr/>
            <p:nvPr/>
          </p:nvSpPr>
          <p:spPr>
            <a:xfrm>
              <a:off x="2364509" y="3602182"/>
              <a:ext cx="674255" cy="609600"/>
            </a:xfrm>
            <a:prstGeom prst="ellipse">
              <a:avLst/>
            </a:prstGeom>
            <a:solidFill>
              <a:srgbClr val="CC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直角三角形 42"/>
            <p:cNvSpPr/>
            <p:nvPr/>
          </p:nvSpPr>
          <p:spPr>
            <a:xfrm flipH="1">
              <a:off x="2721684" y="3785488"/>
              <a:ext cx="197007" cy="14659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直角三角形 43"/>
            <p:cNvSpPr/>
            <p:nvPr/>
          </p:nvSpPr>
          <p:spPr>
            <a:xfrm>
              <a:off x="2494894" y="3785489"/>
              <a:ext cx="162466" cy="14659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45" name="群組 44"/>
          <p:cNvGrpSpPr/>
          <p:nvPr/>
        </p:nvGrpSpPr>
        <p:grpSpPr>
          <a:xfrm>
            <a:off x="6132085" y="2521526"/>
            <a:ext cx="3592945" cy="3879273"/>
            <a:chOff x="1173018" y="2170546"/>
            <a:chExt cx="3592945" cy="3879273"/>
          </a:xfrm>
          <a:solidFill>
            <a:schemeClr val="tx1"/>
          </a:solidFill>
        </p:grpSpPr>
        <p:sp>
          <p:nvSpPr>
            <p:cNvPr id="46" name="矩形 45"/>
            <p:cNvSpPr/>
            <p:nvPr/>
          </p:nvSpPr>
          <p:spPr>
            <a:xfrm>
              <a:off x="1173018" y="2170546"/>
              <a:ext cx="3592945" cy="3879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00" dirty="0">
                <a:latin typeface="Arial Narrow" panose="020B0606020202030204" pitchFamily="34" charset="0"/>
              </a:endParaRPr>
            </a:p>
          </p:txBody>
        </p:sp>
        <p:sp>
          <p:nvSpPr>
            <p:cNvPr id="47" name="圓角矩形 46"/>
            <p:cNvSpPr/>
            <p:nvPr/>
          </p:nvSpPr>
          <p:spPr>
            <a:xfrm>
              <a:off x="1237672" y="2170546"/>
              <a:ext cx="3463636" cy="415636"/>
            </a:xfrm>
            <a:prstGeom prst="round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err="1" smtClean="0">
                  <a:latin typeface="Arial Narrow" panose="020B0606020202030204" pitchFamily="34" charset="0"/>
                </a:rPr>
                <a:t>exam.ple</a:t>
              </a:r>
              <a:r>
                <a:rPr lang="en-US" altLang="zh-TW" sz="2400" dirty="0" smtClean="0">
                  <a:latin typeface="Arial Narrow" panose="020B0606020202030204" pitchFamily="34" charset="0"/>
                </a:rPr>
                <a:t>/admin/list/intro</a:t>
              </a:r>
              <a:endParaRPr lang="zh-TW" altLang="en-US" sz="2400" dirty="0">
                <a:latin typeface="Arial Narrow" panose="020B0606020202030204" pitchFamily="34" charset="0"/>
              </a:endParaRPr>
            </a:p>
          </p:txBody>
        </p:sp>
        <p:sp>
          <p:nvSpPr>
            <p:cNvPr id="48" name="文字方塊 47"/>
            <p:cNvSpPr txBox="1"/>
            <p:nvPr/>
          </p:nvSpPr>
          <p:spPr>
            <a:xfrm>
              <a:off x="1366982" y="3057236"/>
              <a:ext cx="646331" cy="2031325"/>
            </a:xfrm>
            <a:prstGeom prst="rect">
              <a:avLst/>
            </a:prstGeom>
            <a:grpFill/>
            <a:ln>
              <a:noFill/>
            </a:ln>
          </p:spPr>
          <p:txBody>
            <a:bodyPr wrap="none" rtlCol="0">
              <a:spAutoFit/>
            </a:bodyPr>
            <a:lstStyle/>
            <a:p>
              <a:r>
                <a:rPr lang="zh-TW" altLang="en-US" dirty="0" smtClean="0">
                  <a:solidFill>
                    <a:schemeClr val="bg1"/>
                  </a:solidFill>
                  <a:latin typeface="Arial Narrow" panose="020B0606020202030204" pitchFamily="34" charset="0"/>
                </a:rPr>
                <a:t>首頁</a:t>
              </a:r>
              <a:endParaRPr lang="en-US" altLang="zh-TW" dirty="0" smtClean="0">
                <a:solidFill>
                  <a:schemeClr val="bg1"/>
                </a:solidFill>
                <a:latin typeface="Arial Narrow" panose="020B0606020202030204" pitchFamily="34" charset="0"/>
              </a:endParaRPr>
            </a:p>
            <a:p>
              <a:r>
                <a:rPr lang="zh-TW" altLang="en-US" dirty="0" smtClean="0">
                  <a:solidFill>
                    <a:schemeClr val="accent6"/>
                  </a:solidFill>
                  <a:latin typeface="Arial Narrow" panose="020B0606020202030204" pitchFamily="34" charset="0"/>
                </a:rPr>
                <a:t>新聞</a:t>
              </a:r>
              <a:endParaRPr lang="en-US" altLang="zh-TW" dirty="0" smtClean="0">
                <a:solidFill>
                  <a:schemeClr val="accent6"/>
                </a:solidFill>
                <a:latin typeface="Arial Narrow" panose="020B0606020202030204" pitchFamily="34" charset="0"/>
              </a:endParaRPr>
            </a:p>
            <a:p>
              <a:r>
                <a:rPr lang="zh-TW" altLang="en-US" dirty="0" smtClean="0">
                  <a:solidFill>
                    <a:schemeClr val="bg1"/>
                  </a:solidFill>
                  <a:latin typeface="Arial Narrow" panose="020B0606020202030204" pitchFamily="34" charset="0"/>
                </a:rPr>
                <a:t>介紹</a:t>
              </a:r>
              <a:endParaRPr lang="en-US" altLang="zh-TW" dirty="0" smtClean="0">
                <a:solidFill>
                  <a:schemeClr val="bg1"/>
                </a:solidFill>
                <a:latin typeface="Arial Narrow" panose="020B0606020202030204" pitchFamily="34" charset="0"/>
              </a:endParaRPr>
            </a:p>
            <a:p>
              <a:r>
                <a:rPr lang="zh-TW" altLang="en-US" dirty="0" smtClean="0">
                  <a:solidFill>
                    <a:schemeClr val="bg1"/>
                  </a:solidFill>
                  <a:latin typeface="Arial Narrow" panose="020B0606020202030204" pitchFamily="34" charset="0"/>
                </a:rPr>
                <a:t>回饋</a:t>
              </a:r>
              <a:endParaRPr lang="en-US" altLang="zh-TW" dirty="0" smtClean="0">
                <a:solidFill>
                  <a:schemeClr val="bg1"/>
                </a:solidFill>
                <a:latin typeface="Arial Narrow" panose="020B0606020202030204" pitchFamily="34" charset="0"/>
              </a:endParaRPr>
            </a:p>
            <a:p>
              <a:r>
                <a:rPr lang="en-US" altLang="zh-TW" dirty="0" smtClean="0">
                  <a:solidFill>
                    <a:schemeClr val="bg1"/>
                  </a:solidFill>
                  <a:latin typeface="Arial Narrow" panose="020B0606020202030204" pitchFamily="34" charset="0"/>
                </a:rPr>
                <a:t>.</a:t>
              </a:r>
            </a:p>
            <a:p>
              <a:r>
                <a:rPr lang="en-US" altLang="zh-TW" dirty="0" smtClean="0">
                  <a:solidFill>
                    <a:schemeClr val="bg1"/>
                  </a:solidFill>
                  <a:latin typeface="Arial Narrow" panose="020B0606020202030204" pitchFamily="34" charset="0"/>
                </a:rPr>
                <a:t>.</a:t>
              </a:r>
            </a:p>
            <a:p>
              <a:r>
                <a:rPr lang="en-US" altLang="zh-TW" dirty="0" smtClean="0">
                  <a:solidFill>
                    <a:schemeClr val="bg1"/>
                  </a:solidFill>
                  <a:latin typeface="Arial Narrow" panose="020B0606020202030204" pitchFamily="34" charset="0"/>
                </a:rPr>
                <a:t>.</a:t>
              </a:r>
            </a:p>
          </p:txBody>
        </p:sp>
      </p:grpSp>
      <p:sp>
        <p:nvSpPr>
          <p:cNvPr id="3" name="文字方塊 2"/>
          <p:cNvSpPr txBox="1"/>
          <p:nvPr/>
        </p:nvSpPr>
        <p:spPr>
          <a:xfrm>
            <a:off x="7794707" y="4068816"/>
            <a:ext cx="1107996" cy="1200329"/>
          </a:xfrm>
          <a:prstGeom prst="rect">
            <a:avLst/>
          </a:prstGeom>
          <a:noFill/>
        </p:spPr>
        <p:txBody>
          <a:bodyPr wrap="none" rtlCol="0">
            <a:spAutoFit/>
          </a:bodyPr>
          <a:lstStyle/>
          <a:p>
            <a:r>
              <a:rPr lang="zh-TW" altLang="en-US" dirty="0" smtClean="0">
                <a:solidFill>
                  <a:schemeClr val="bg1"/>
                </a:solidFill>
              </a:rPr>
              <a:t>修改新聞</a:t>
            </a:r>
            <a:endParaRPr lang="en-US" altLang="zh-TW" dirty="0" smtClean="0">
              <a:solidFill>
                <a:schemeClr val="bg1"/>
              </a:solidFill>
            </a:endParaRPr>
          </a:p>
          <a:p>
            <a:endParaRPr lang="en-US" altLang="zh-TW" dirty="0">
              <a:solidFill>
                <a:schemeClr val="bg1"/>
              </a:solidFill>
            </a:endParaRPr>
          </a:p>
          <a:p>
            <a:endParaRPr lang="en-US" altLang="zh-TW" dirty="0" smtClean="0">
              <a:solidFill>
                <a:schemeClr val="bg1"/>
              </a:solidFill>
            </a:endParaRPr>
          </a:p>
          <a:p>
            <a:r>
              <a:rPr lang="zh-TW" altLang="en-US" dirty="0" smtClean="0">
                <a:solidFill>
                  <a:schemeClr val="bg1"/>
                </a:solidFill>
              </a:rPr>
              <a:t>新增新聞</a:t>
            </a:r>
            <a:endParaRPr lang="en-US" altLang="zh-TW" dirty="0" smtClean="0">
              <a:solidFill>
                <a:schemeClr val="bg1"/>
              </a:solidFill>
            </a:endParaRPr>
          </a:p>
        </p:txBody>
      </p:sp>
    </p:spTree>
    <p:extLst>
      <p:ext uri="{BB962C8B-B14F-4D97-AF65-F5344CB8AC3E}">
        <p14:creationId xmlns:p14="http://schemas.microsoft.com/office/powerpoint/2010/main" val="1506791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DengXian" panose="02010600030101010101" pitchFamily="2" charset="-122"/>
                <a:ea typeface="DengXian" panose="02010600030101010101" pitchFamily="2" charset="-122"/>
              </a:rPr>
              <a:t>無效的存取控管 解釋漏洞 </a:t>
            </a:r>
            <a:r>
              <a:rPr lang="en-US" altLang="zh-TW" dirty="0" smtClean="0">
                <a:latin typeface="DengXian" panose="02010600030101010101" pitchFamily="2" charset="-122"/>
                <a:ea typeface="DengXian" panose="02010600030101010101" pitchFamily="2" charset="-122"/>
              </a:rPr>
              <a:t>– </a:t>
            </a:r>
            <a:r>
              <a:rPr lang="zh-TW" altLang="en-US" dirty="0" smtClean="0">
                <a:latin typeface="DengXian" panose="02010600030101010101" pitchFamily="2" charset="-122"/>
                <a:ea typeface="DengXian" panose="02010600030101010101" pitchFamily="2" charset="-122"/>
              </a:rPr>
              <a:t>錯誤示範</a:t>
            </a:r>
            <a:endParaRPr lang="zh-TW" altLang="en-US" dirty="0">
              <a:latin typeface="DengXian" panose="02010600030101010101" pitchFamily="2" charset="-122"/>
              <a:ea typeface="DengXian" panose="02010600030101010101" pitchFamily="2" charset="-122"/>
            </a:endParaRPr>
          </a:p>
        </p:txBody>
      </p:sp>
      <p:sp>
        <p:nvSpPr>
          <p:cNvPr id="3" name="內容版面配置區 2"/>
          <p:cNvSpPr>
            <a:spLocks noGrp="1"/>
          </p:cNvSpPr>
          <p:nvPr>
            <p:ph idx="1"/>
          </p:nvPr>
        </p:nvSpPr>
        <p:spPr>
          <a:xfrm>
            <a:off x="913795" y="2096064"/>
            <a:ext cx="7685260" cy="3695136"/>
          </a:xfrm>
        </p:spPr>
        <p:txBody>
          <a:bodyPr>
            <a:normAutofit lnSpcReduction="10000"/>
          </a:bodyPr>
          <a:lstStyle/>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成因</a:t>
            </a:r>
            <a:r>
              <a:rPr lang="zh-TW" altLang="en-US" dirty="0" smtClean="0">
                <a:latin typeface="DengXian" panose="02010600030101010101" pitchFamily="2" charset="-122"/>
                <a:ea typeface="DengXian" panose="02010600030101010101" pitchFamily="2" charset="-122"/>
              </a:rPr>
              <a:t>：</a:t>
            </a:r>
            <a:r>
              <a:rPr lang="zh-TW" altLang="en-US" dirty="0" smtClean="0">
                <a:solidFill>
                  <a:schemeClr val="accent1">
                    <a:lumMod val="20000"/>
                    <a:lumOff val="80000"/>
                  </a:schemeClr>
                </a:solidFill>
                <a:latin typeface="DengXian" panose="02010600030101010101" pitchFamily="2" charset="-122"/>
                <a:ea typeface="DengXian" panose="02010600030101010101" pitchFamily="2" charset="-122"/>
              </a:rPr>
              <a:t>在 </a:t>
            </a:r>
            <a:r>
              <a:rPr lang="en-US" altLang="zh-TW" dirty="0" smtClean="0">
                <a:solidFill>
                  <a:schemeClr val="accent1">
                    <a:lumMod val="20000"/>
                    <a:lumOff val="80000"/>
                  </a:schemeClr>
                </a:solidFill>
                <a:latin typeface="DengXian" panose="02010600030101010101" pitchFamily="2" charset="-122"/>
                <a:ea typeface="DengXian" panose="02010600030101010101" pitchFamily="2" charset="-122"/>
              </a:rPr>
              <a:t>http://exam.ple/admin/list</a:t>
            </a:r>
            <a:r>
              <a:rPr lang="zh-TW" altLang="en-US" dirty="0" smtClean="0">
                <a:solidFill>
                  <a:schemeClr val="accent1">
                    <a:lumMod val="20000"/>
                    <a:lumOff val="80000"/>
                  </a:schemeClr>
                </a:solidFill>
                <a:latin typeface="DengXian" panose="02010600030101010101" pitchFamily="2" charset="-122"/>
                <a:ea typeface="DengXian" panose="02010600030101010101" pitchFamily="2" charset="-122"/>
              </a:rPr>
              <a:t> 發現無效存取控管。</a:t>
            </a:r>
            <a:r>
              <a:rPr lang="zh-TW" altLang="en-US" dirty="0">
                <a:solidFill>
                  <a:srgbClr val="FFFF00"/>
                </a:solidFill>
                <a:effectLst/>
                <a:latin typeface="DengXian" panose="02010600030101010101" pitchFamily="2" charset="-122"/>
                <a:ea typeface="DengXian" panose="02010600030101010101" pitchFamily="2" charset="-122"/>
              </a:rPr>
              <a:t>攻擊者可透過網址或 </a:t>
            </a:r>
            <a:r>
              <a:rPr lang="en-US" altLang="zh-TW" dirty="0">
                <a:solidFill>
                  <a:srgbClr val="FFFF00"/>
                </a:solidFill>
                <a:effectLst/>
                <a:latin typeface="DengXian" panose="02010600030101010101" pitchFamily="2" charset="-122"/>
                <a:ea typeface="DengXian" panose="02010600030101010101" pitchFamily="2" charset="-122"/>
              </a:rPr>
              <a:t>HTML </a:t>
            </a:r>
            <a:r>
              <a:rPr lang="zh-TW" altLang="en-US" dirty="0">
                <a:solidFill>
                  <a:srgbClr val="FFFF00"/>
                </a:solidFill>
                <a:effectLst/>
                <a:latin typeface="DengXian" panose="02010600030101010101" pitchFamily="2" charset="-122"/>
                <a:ea typeface="DengXian" panose="02010600030101010101" pitchFamily="2" charset="-122"/>
              </a:rPr>
              <a:t>頁面，繞過存取控制；或將自己的權限提升至管理者，進而攻破系統</a:t>
            </a:r>
            <a:r>
              <a:rPr lang="zh-TW" altLang="en-US" dirty="0" smtClean="0">
                <a:solidFill>
                  <a:srgbClr val="FFFF00"/>
                </a:solidFill>
                <a:effectLst/>
                <a:latin typeface="DengXian" panose="02010600030101010101" pitchFamily="2" charset="-122"/>
                <a:ea typeface="DengXian" panose="02010600030101010101" pitchFamily="2" charset="-122"/>
              </a:rPr>
              <a:t>等。</a:t>
            </a:r>
            <a:r>
              <a:rPr lang="zh-TW" altLang="en-US" dirty="0">
                <a:solidFill>
                  <a:srgbClr val="FFC000"/>
                </a:solidFill>
                <a:effectLst/>
                <a:latin typeface="DengXian" panose="02010600030101010101" pitchFamily="2" charset="-122"/>
                <a:ea typeface="DengXian" panose="02010600030101010101" pitchFamily="2" charset="-122"/>
              </a:rPr>
              <a:t>測試方法為輸入該網址，可以繞過登入介面的身分驗證讓未授權的使用者直接操作管理者</a:t>
            </a:r>
            <a:r>
              <a:rPr lang="zh-TW" altLang="en-US" dirty="0" smtClean="0">
                <a:solidFill>
                  <a:srgbClr val="FFC000"/>
                </a:solidFill>
                <a:effectLst/>
                <a:latin typeface="DengXian" panose="02010600030101010101" pitchFamily="2" charset="-122"/>
                <a:ea typeface="DengXian" panose="02010600030101010101" pitchFamily="2" charset="-122"/>
              </a:rPr>
              <a:t>功能。</a:t>
            </a:r>
            <a:endParaRPr lang="en-US" altLang="zh-TW" dirty="0" smtClean="0">
              <a:solidFill>
                <a:srgbClr val="FFC000"/>
              </a:solidFill>
              <a:effectLst/>
              <a:latin typeface="DengXian" panose="02010600030101010101" pitchFamily="2" charset="-122"/>
              <a:ea typeface="DengXian" panose="02010600030101010101" pitchFamily="2" charset="-122"/>
            </a:endParaRPr>
          </a:p>
          <a:p>
            <a:pPr marL="0" indent="0">
              <a:buNone/>
            </a:pPr>
            <a:endParaRPr lang="en-US" altLang="zh-TW" dirty="0">
              <a:latin typeface="DengXian" panose="02010600030101010101" pitchFamily="2" charset="-122"/>
              <a:ea typeface="DengXian" panose="02010600030101010101" pitchFamily="2" charset="-122"/>
            </a:endParaRPr>
          </a:p>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危害</a:t>
            </a:r>
            <a:r>
              <a:rPr lang="zh-TW" altLang="en-US" dirty="0" smtClean="0">
                <a:latin typeface="DengXian" panose="02010600030101010101" pitchFamily="2" charset="-122"/>
                <a:ea typeface="DengXian" panose="02010600030101010101" pitchFamily="2" charset="-122"/>
              </a:rPr>
              <a:t>：</a:t>
            </a:r>
            <a:r>
              <a:rPr lang="zh-TW" altLang="en-US" dirty="0">
                <a:latin typeface="DengXian" panose="02010600030101010101" pitchFamily="2" charset="-122"/>
                <a:ea typeface="DengXian" panose="02010600030101010101" pitchFamily="2" charset="-122"/>
              </a:rPr>
              <a:t>高</a:t>
            </a:r>
            <a:endParaRPr lang="en-US" altLang="zh-TW" dirty="0" smtClean="0">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dirty="0">
              <a:latin typeface="DengXian" panose="02010600030101010101" pitchFamily="2" charset="-122"/>
              <a:ea typeface="DengXian" panose="02010600030101010101" pitchFamily="2" charset="-122"/>
            </a:endParaRPr>
          </a:p>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解決方法</a:t>
            </a:r>
            <a:r>
              <a:rPr lang="zh-TW" altLang="en-US" dirty="0" smtClean="0">
                <a:latin typeface="DengXian" panose="02010600030101010101" pitchFamily="2" charset="-122"/>
                <a:ea typeface="DengXian" panose="02010600030101010101" pitchFamily="2" charset="-122"/>
              </a:rPr>
              <a:t>：在管理者才能操作的頁面做身分驗證，避免攻擊者繞過驗證使用該功能。</a:t>
            </a:r>
            <a:endParaRPr lang="en-US" altLang="zh-TW" dirty="0">
              <a:latin typeface="DengXian" panose="02010600030101010101" pitchFamily="2" charset="-122"/>
              <a:ea typeface="DengXian" panose="02010600030101010101" pitchFamily="2" charset="-122"/>
            </a:endParaRPr>
          </a:p>
        </p:txBody>
      </p:sp>
      <p:pic>
        <p:nvPicPr>
          <p:cNvPr id="2050" name="Picture 2" descr="館主說https://1.bp.blogspot.com/-eJGNGE4u8LA/UsZuCAMuehI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1324" y="894790"/>
            <a:ext cx="712919" cy="712919"/>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群組 8"/>
          <p:cNvGrpSpPr/>
          <p:nvPr/>
        </p:nvGrpSpPr>
        <p:grpSpPr>
          <a:xfrm>
            <a:off x="8896657" y="2096064"/>
            <a:ext cx="3055171" cy="3695136"/>
            <a:chOff x="1173018" y="2170546"/>
            <a:chExt cx="3592945" cy="3879273"/>
          </a:xfrm>
          <a:solidFill>
            <a:schemeClr val="tx1"/>
          </a:solidFill>
        </p:grpSpPr>
        <p:sp>
          <p:nvSpPr>
            <p:cNvPr id="11" name="矩形 10"/>
            <p:cNvSpPr/>
            <p:nvPr/>
          </p:nvSpPr>
          <p:spPr>
            <a:xfrm>
              <a:off x="1173018" y="2170546"/>
              <a:ext cx="3592945" cy="3879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00" dirty="0">
                <a:latin typeface="Arial Narrow" panose="020B0606020202030204" pitchFamily="34" charset="0"/>
              </a:endParaRPr>
            </a:p>
          </p:txBody>
        </p:sp>
        <p:sp>
          <p:nvSpPr>
            <p:cNvPr id="13" name="圓角矩形 12"/>
            <p:cNvSpPr/>
            <p:nvPr/>
          </p:nvSpPr>
          <p:spPr>
            <a:xfrm>
              <a:off x="1237672" y="2170546"/>
              <a:ext cx="3463636" cy="415636"/>
            </a:xfrm>
            <a:prstGeom prst="round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err="1" smtClean="0">
                  <a:latin typeface="Arial Narrow" panose="020B0606020202030204" pitchFamily="34" charset="0"/>
                </a:rPr>
                <a:t>exam.ple</a:t>
              </a:r>
              <a:r>
                <a:rPr lang="en-US" altLang="zh-TW" sz="2400" dirty="0" smtClean="0">
                  <a:latin typeface="Arial Narrow" panose="020B0606020202030204" pitchFamily="34" charset="0"/>
                </a:rPr>
                <a:t>/admin/list</a:t>
              </a:r>
              <a:endParaRPr lang="zh-TW" altLang="en-US" sz="2400" dirty="0">
                <a:latin typeface="Arial Narrow" panose="020B0606020202030204" pitchFamily="34" charset="0"/>
              </a:endParaRPr>
            </a:p>
          </p:txBody>
        </p:sp>
        <p:sp>
          <p:nvSpPr>
            <p:cNvPr id="14" name="文字方塊 13"/>
            <p:cNvSpPr txBox="1"/>
            <p:nvPr/>
          </p:nvSpPr>
          <p:spPr>
            <a:xfrm>
              <a:off x="1366982" y="3057236"/>
              <a:ext cx="646331" cy="2031325"/>
            </a:xfrm>
            <a:prstGeom prst="rect">
              <a:avLst/>
            </a:prstGeom>
            <a:grpFill/>
            <a:ln>
              <a:noFill/>
            </a:ln>
          </p:spPr>
          <p:txBody>
            <a:bodyPr wrap="none" rtlCol="0">
              <a:spAutoFit/>
            </a:bodyPr>
            <a:lstStyle/>
            <a:p>
              <a:r>
                <a:rPr lang="zh-TW" altLang="en-US" dirty="0" smtClean="0">
                  <a:solidFill>
                    <a:schemeClr val="bg1"/>
                  </a:solidFill>
                  <a:latin typeface="Arial Narrow" panose="020B0606020202030204" pitchFamily="34" charset="0"/>
                </a:rPr>
                <a:t>首頁</a:t>
              </a:r>
              <a:endParaRPr lang="en-US" altLang="zh-TW" dirty="0" smtClean="0">
                <a:solidFill>
                  <a:schemeClr val="bg1"/>
                </a:solidFill>
                <a:latin typeface="Arial Narrow" panose="020B0606020202030204" pitchFamily="34" charset="0"/>
              </a:endParaRPr>
            </a:p>
            <a:p>
              <a:r>
                <a:rPr lang="zh-TW" altLang="en-US" dirty="0" smtClean="0">
                  <a:solidFill>
                    <a:schemeClr val="bg1"/>
                  </a:solidFill>
                  <a:latin typeface="Arial Narrow" panose="020B0606020202030204" pitchFamily="34" charset="0"/>
                </a:rPr>
                <a:t>新聞</a:t>
              </a:r>
              <a:endParaRPr lang="en-US" altLang="zh-TW" dirty="0" smtClean="0">
                <a:solidFill>
                  <a:schemeClr val="bg1"/>
                </a:solidFill>
                <a:latin typeface="Arial Narrow" panose="020B0606020202030204" pitchFamily="34" charset="0"/>
              </a:endParaRPr>
            </a:p>
            <a:p>
              <a:r>
                <a:rPr lang="zh-TW" altLang="en-US" dirty="0" smtClean="0">
                  <a:solidFill>
                    <a:schemeClr val="bg1"/>
                  </a:solidFill>
                  <a:latin typeface="Arial Narrow" panose="020B0606020202030204" pitchFamily="34" charset="0"/>
                </a:rPr>
                <a:t>介紹</a:t>
              </a:r>
              <a:endParaRPr lang="en-US" altLang="zh-TW" dirty="0" smtClean="0">
                <a:solidFill>
                  <a:schemeClr val="bg1"/>
                </a:solidFill>
                <a:latin typeface="Arial Narrow" panose="020B0606020202030204" pitchFamily="34" charset="0"/>
              </a:endParaRPr>
            </a:p>
            <a:p>
              <a:r>
                <a:rPr lang="zh-TW" altLang="en-US" dirty="0" smtClean="0">
                  <a:solidFill>
                    <a:schemeClr val="bg1"/>
                  </a:solidFill>
                  <a:latin typeface="Arial Narrow" panose="020B0606020202030204" pitchFamily="34" charset="0"/>
                </a:rPr>
                <a:t>回饋</a:t>
              </a:r>
              <a:endParaRPr lang="en-US" altLang="zh-TW" dirty="0" smtClean="0">
                <a:solidFill>
                  <a:schemeClr val="bg1"/>
                </a:solidFill>
                <a:latin typeface="Arial Narrow" panose="020B0606020202030204" pitchFamily="34" charset="0"/>
              </a:endParaRPr>
            </a:p>
            <a:p>
              <a:r>
                <a:rPr lang="en-US" altLang="zh-TW" dirty="0" smtClean="0">
                  <a:solidFill>
                    <a:schemeClr val="bg1"/>
                  </a:solidFill>
                  <a:latin typeface="Arial Narrow" panose="020B0606020202030204" pitchFamily="34" charset="0"/>
                </a:rPr>
                <a:t>.</a:t>
              </a:r>
            </a:p>
            <a:p>
              <a:r>
                <a:rPr lang="en-US" altLang="zh-TW" dirty="0" smtClean="0">
                  <a:solidFill>
                    <a:schemeClr val="bg1"/>
                  </a:solidFill>
                  <a:latin typeface="Arial Narrow" panose="020B0606020202030204" pitchFamily="34" charset="0"/>
                </a:rPr>
                <a:t>.</a:t>
              </a:r>
            </a:p>
            <a:p>
              <a:r>
                <a:rPr lang="en-US" altLang="zh-TW" dirty="0" smtClean="0">
                  <a:solidFill>
                    <a:schemeClr val="bg1"/>
                  </a:solidFill>
                  <a:latin typeface="Arial Narrow" panose="020B0606020202030204" pitchFamily="34" charset="0"/>
                </a:rPr>
                <a:t>.</a:t>
              </a:r>
            </a:p>
          </p:txBody>
        </p:sp>
      </p:grpSp>
    </p:spTree>
    <p:extLst>
      <p:ext uri="{BB962C8B-B14F-4D97-AF65-F5344CB8AC3E}">
        <p14:creationId xmlns:p14="http://schemas.microsoft.com/office/powerpoint/2010/main" val="3464499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2191999" cy="6858000"/>
          </a:xfrm>
        </p:spPr>
        <p:txBody>
          <a:bodyPr>
            <a:normAutofit/>
          </a:bodyPr>
          <a:lstStyle/>
          <a:p>
            <a:r>
              <a:rPr lang="zh-TW" altLang="en-US" sz="4400" dirty="0" smtClean="0">
                <a:latin typeface="DengXian" panose="02010600030101010101" pitchFamily="2" charset="-122"/>
                <a:ea typeface="DengXian" panose="02010600030101010101" pitchFamily="2" charset="-122"/>
              </a:rPr>
              <a:t>問題出在哪？</a:t>
            </a:r>
            <a:endParaRPr lang="zh-TW" altLang="en-US" sz="4400" dirty="0">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4987372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DengXian" panose="02010600030101010101" pitchFamily="2" charset="-122"/>
                <a:ea typeface="DengXian" panose="02010600030101010101" pitchFamily="2" charset="-122"/>
              </a:rPr>
              <a:t>真實事件改編</a:t>
            </a:r>
            <a:endParaRPr lang="zh-TW" altLang="en-US" dirty="0">
              <a:latin typeface="DengXian" panose="02010600030101010101" pitchFamily="2" charset="-122"/>
              <a:ea typeface="DengXian" panose="02010600030101010101" pitchFamily="2" charset="-122"/>
            </a:endParaRPr>
          </a:p>
        </p:txBody>
      </p:sp>
      <p:grpSp>
        <p:nvGrpSpPr>
          <p:cNvPr id="4" name="群組 3"/>
          <p:cNvGrpSpPr/>
          <p:nvPr/>
        </p:nvGrpSpPr>
        <p:grpSpPr>
          <a:xfrm>
            <a:off x="2321940" y="2484241"/>
            <a:ext cx="3592945" cy="3879273"/>
            <a:chOff x="1173018" y="2170546"/>
            <a:chExt cx="3592945" cy="3879273"/>
          </a:xfrm>
          <a:solidFill>
            <a:schemeClr val="tx1"/>
          </a:solidFill>
        </p:grpSpPr>
        <p:sp>
          <p:nvSpPr>
            <p:cNvPr id="5" name="矩形 4"/>
            <p:cNvSpPr/>
            <p:nvPr/>
          </p:nvSpPr>
          <p:spPr>
            <a:xfrm>
              <a:off x="1173018" y="2170546"/>
              <a:ext cx="3592945" cy="3879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00" dirty="0">
                <a:latin typeface="Arial Narrow" panose="020B0606020202030204" pitchFamily="34" charset="0"/>
              </a:endParaRPr>
            </a:p>
          </p:txBody>
        </p:sp>
        <p:sp>
          <p:nvSpPr>
            <p:cNvPr id="6" name="圓角矩形 5"/>
            <p:cNvSpPr/>
            <p:nvPr/>
          </p:nvSpPr>
          <p:spPr>
            <a:xfrm>
              <a:off x="1237672" y="2170546"/>
              <a:ext cx="3463636" cy="415636"/>
            </a:xfrm>
            <a:prstGeom prst="round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err="1" smtClean="0">
                  <a:latin typeface="Arial Narrow" panose="020B0606020202030204" pitchFamily="34" charset="0"/>
                </a:rPr>
                <a:t>exam.ple</a:t>
              </a:r>
              <a:r>
                <a:rPr lang="en-US" altLang="zh-TW" sz="2400" dirty="0" smtClean="0">
                  <a:latin typeface="Arial Narrow" panose="020B0606020202030204" pitchFamily="34" charset="0"/>
                </a:rPr>
                <a:t>/admin/list</a:t>
              </a:r>
              <a:endParaRPr lang="zh-TW" altLang="en-US" sz="2400" dirty="0">
                <a:latin typeface="Arial Narrow" panose="020B0606020202030204" pitchFamily="34" charset="0"/>
              </a:endParaRPr>
            </a:p>
          </p:txBody>
        </p:sp>
        <p:sp>
          <p:nvSpPr>
            <p:cNvPr id="7" name="文字方塊 6"/>
            <p:cNvSpPr txBox="1"/>
            <p:nvPr/>
          </p:nvSpPr>
          <p:spPr>
            <a:xfrm>
              <a:off x="1366982" y="3057236"/>
              <a:ext cx="1039067" cy="369332"/>
            </a:xfrm>
            <a:prstGeom prst="rect">
              <a:avLst/>
            </a:prstGeom>
            <a:grpFill/>
            <a:ln>
              <a:noFill/>
            </a:ln>
          </p:spPr>
          <p:txBody>
            <a:bodyPr wrap="none" rtlCol="0">
              <a:spAutoFit/>
            </a:bodyPr>
            <a:lstStyle/>
            <a:p>
              <a:r>
                <a:rPr lang="en-US" altLang="zh-TW" dirty="0" smtClean="0">
                  <a:solidFill>
                    <a:schemeClr val="bg1"/>
                  </a:solidFill>
                  <a:latin typeface="Arial Narrow" panose="020B0606020202030204" pitchFamily="34" charset="0"/>
                </a:rPr>
                <a:t>Forbidden</a:t>
              </a:r>
            </a:p>
          </p:txBody>
        </p:sp>
      </p:grpSp>
      <p:grpSp>
        <p:nvGrpSpPr>
          <p:cNvPr id="8" name="群組 7"/>
          <p:cNvGrpSpPr/>
          <p:nvPr/>
        </p:nvGrpSpPr>
        <p:grpSpPr>
          <a:xfrm>
            <a:off x="6390703" y="2484240"/>
            <a:ext cx="3592945" cy="3879273"/>
            <a:chOff x="1173018" y="2170546"/>
            <a:chExt cx="3592945" cy="3879273"/>
          </a:xfrm>
          <a:solidFill>
            <a:schemeClr val="tx1"/>
          </a:solidFill>
        </p:grpSpPr>
        <p:sp>
          <p:nvSpPr>
            <p:cNvPr id="9" name="矩形 8"/>
            <p:cNvSpPr/>
            <p:nvPr/>
          </p:nvSpPr>
          <p:spPr>
            <a:xfrm>
              <a:off x="1173018" y="2170546"/>
              <a:ext cx="3592945" cy="3879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00" dirty="0">
                <a:latin typeface="Arial Narrow" panose="020B0606020202030204" pitchFamily="34" charset="0"/>
              </a:endParaRPr>
            </a:p>
          </p:txBody>
        </p:sp>
        <p:sp>
          <p:nvSpPr>
            <p:cNvPr id="10" name="圓角矩形 9"/>
            <p:cNvSpPr/>
            <p:nvPr/>
          </p:nvSpPr>
          <p:spPr>
            <a:xfrm>
              <a:off x="1237672" y="2170546"/>
              <a:ext cx="3463636" cy="415636"/>
            </a:xfrm>
            <a:prstGeom prst="round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err="1" smtClean="0">
                  <a:latin typeface="Arial Narrow" panose="020B0606020202030204" pitchFamily="34" charset="0"/>
                </a:rPr>
                <a:t>exam.ple</a:t>
              </a:r>
              <a:r>
                <a:rPr lang="en-US" altLang="zh-TW" sz="2400" dirty="0" smtClean="0">
                  <a:latin typeface="Arial Narrow" panose="020B0606020202030204" pitchFamily="34" charset="0"/>
                </a:rPr>
                <a:t>/admin/list/intro</a:t>
              </a:r>
              <a:endParaRPr lang="zh-TW" altLang="en-US" sz="2400" dirty="0">
                <a:latin typeface="Arial Narrow" panose="020B0606020202030204" pitchFamily="34" charset="0"/>
              </a:endParaRPr>
            </a:p>
          </p:txBody>
        </p:sp>
        <p:sp>
          <p:nvSpPr>
            <p:cNvPr id="11" name="文字方塊 10"/>
            <p:cNvSpPr txBox="1"/>
            <p:nvPr/>
          </p:nvSpPr>
          <p:spPr>
            <a:xfrm>
              <a:off x="1366982" y="3057236"/>
              <a:ext cx="646331" cy="2031325"/>
            </a:xfrm>
            <a:prstGeom prst="rect">
              <a:avLst/>
            </a:prstGeom>
            <a:grpFill/>
            <a:ln>
              <a:noFill/>
            </a:ln>
          </p:spPr>
          <p:txBody>
            <a:bodyPr wrap="none" rtlCol="0">
              <a:spAutoFit/>
            </a:bodyPr>
            <a:lstStyle/>
            <a:p>
              <a:r>
                <a:rPr lang="zh-TW" altLang="en-US" dirty="0" smtClean="0">
                  <a:solidFill>
                    <a:schemeClr val="bg1"/>
                  </a:solidFill>
                  <a:latin typeface="Arial Narrow" panose="020B0606020202030204" pitchFamily="34" charset="0"/>
                </a:rPr>
                <a:t>首頁</a:t>
              </a:r>
              <a:endParaRPr lang="en-US" altLang="zh-TW" dirty="0" smtClean="0">
                <a:solidFill>
                  <a:schemeClr val="bg1"/>
                </a:solidFill>
                <a:latin typeface="Arial Narrow" panose="020B0606020202030204" pitchFamily="34" charset="0"/>
              </a:endParaRPr>
            </a:p>
            <a:p>
              <a:r>
                <a:rPr lang="zh-TW" altLang="en-US" dirty="0" smtClean="0">
                  <a:solidFill>
                    <a:schemeClr val="accent6"/>
                  </a:solidFill>
                  <a:latin typeface="Arial Narrow" panose="020B0606020202030204" pitchFamily="34" charset="0"/>
                </a:rPr>
                <a:t>新聞</a:t>
              </a:r>
              <a:endParaRPr lang="en-US" altLang="zh-TW" dirty="0" smtClean="0">
                <a:solidFill>
                  <a:schemeClr val="accent6"/>
                </a:solidFill>
                <a:latin typeface="Arial Narrow" panose="020B0606020202030204" pitchFamily="34" charset="0"/>
              </a:endParaRPr>
            </a:p>
            <a:p>
              <a:r>
                <a:rPr lang="zh-TW" altLang="en-US" dirty="0" smtClean="0">
                  <a:solidFill>
                    <a:schemeClr val="bg1"/>
                  </a:solidFill>
                  <a:latin typeface="Arial Narrow" panose="020B0606020202030204" pitchFamily="34" charset="0"/>
                </a:rPr>
                <a:t>介紹</a:t>
              </a:r>
              <a:endParaRPr lang="en-US" altLang="zh-TW" dirty="0" smtClean="0">
                <a:solidFill>
                  <a:schemeClr val="bg1"/>
                </a:solidFill>
                <a:latin typeface="Arial Narrow" panose="020B0606020202030204" pitchFamily="34" charset="0"/>
              </a:endParaRPr>
            </a:p>
            <a:p>
              <a:r>
                <a:rPr lang="zh-TW" altLang="en-US" dirty="0" smtClean="0">
                  <a:solidFill>
                    <a:schemeClr val="bg1"/>
                  </a:solidFill>
                  <a:latin typeface="Arial Narrow" panose="020B0606020202030204" pitchFamily="34" charset="0"/>
                </a:rPr>
                <a:t>回饋</a:t>
              </a:r>
              <a:endParaRPr lang="en-US" altLang="zh-TW" dirty="0" smtClean="0">
                <a:solidFill>
                  <a:schemeClr val="bg1"/>
                </a:solidFill>
                <a:latin typeface="Arial Narrow" panose="020B0606020202030204" pitchFamily="34" charset="0"/>
              </a:endParaRPr>
            </a:p>
            <a:p>
              <a:r>
                <a:rPr lang="en-US" altLang="zh-TW" dirty="0" smtClean="0">
                  <a:solidFill>
                    <a:schemeClr val="bg1"/>
                  </a:solidFill>
                  <a:latin typeface="Arial Narrow" panose="020B0606020202030204" pitchFamily="34" charset="0"/>
                </a:rPr>
                <a:t>.</a:t>
              </a:r>
            </a:p>
            <a:p>
              <a:r>
                <a:rPr lang="en-US" altLang="zh-TW" dirty="0" smtClean="0">
                  <a:solidFill>
                    <a:schemeClr val="bg1"/>
                  </a:solidFill>
                  <a:latin typeface="Arial Narrow" panose="020B0606020202030204" pitchFamily="34" charset="0"/>
                </a:rPr>
                <a:t>.</a:t>
              </a:r>
            </a:p>
            <a:p>
              <a:r>
                <a:rPr lang="en-US" altLang="zh-TW" dirty="0" smtClean="0">
                  <a:solidFill>
                    <a:schemeClr val="bg1"/>
                  </a:solidFill>
                  <a:latin typeface="Arial Narrow" panose="020B0606020202030204" pitchFamily="34" charset="0"/>
                </a:rPr>
                <a:t>.</a:t>
              </a:r>
            </a:p>
          </p:txBody>
        </p:sp>
      </p:grpSp>
      <p:sp>
        <p:nvSpPr>
          <p:cNvPr id="12" name="文字方塊 11"/>
          <p:cNvSpPr txBox="1"/>
          <p:nvPr/>
        </p:nvSpPr>
        <p:spPr>
          <a:xfrm>
            <a:off x="7794707" y="4068816"/>
            <a:ext cx="1107996" cy="1200329"/>
          </a:xfrm>
          <a:prstGeom prst="rect">
            <a:avLst/>
          </a:prstGeom>
          <a:noFill/>
        </p:spPr>
        <p:txBody>
          <a:bodyPr wrap="none" rtlCol="0">
            <a:spAutoFit/>
          </a:bodyPr>
          <a:lstStyle/>
          <a:p>
            <a:r>
              <a:rPr lang="zh-TW" altLang="en-US" dirty="0" smtClean="0">
                <a:solidFill>
                  <a:schemeClr val="bg1"/>
                </a:solidFill>
              </a:rPr>
              <a:t>修改新聞</a:t>
            </a:r>
            <a:endParaRPr lang="en-US" altLang="zh-TW" dirty="0" smtClean="0">
              <a:solidFill>
                <a:schemeClr val="bg1"/>
              </a:solidFill>
            </a:endParaRPr>
          </a:p>
          <a:p>
            <a:endParaRPr lang="en-US" altLang="zh-TW" dirty="0">
              <a:solidFill>
                <a:schemeClr val="bg1"/>
              </a:solidFill>
            </a:endParaRPr>
          </a:p>
          <a:p>
            <a:endParaRPr lang="en-US" altLang="zh-TW" dirty="0" smtClean="0">
              <a:solidFill>
                <a:schemeClr val="bg1"/>
              </a:solidFill>
            </a:endParaRPr>
          </a:p>
          <a:p>
            <a:r>
              <a:rPr lang="zh-TW" altLang="en-US" dirty="0" smtClean="0">
                <a:solidFill>
                  <a:schemeClr val="bg1"/>
                </a:solidFill>
              </a:rPr>
              <a:t>新增新聞</a:t>
            </a:r>
            <a:endParaRPr lang="en-US" altLang="zh-TW" dirty="0" smtClean="0">
              <a:solidFill>
                <a:schemeClr val="bg1"/>
              </a:solidFill>
            </a:endParaRPr>
          </a:p>
        </p:txBody>
      </p:sp>
      <p:sp>
        <p:nvSpPr>
          <p:cNvPr id="13" name="文字方塊 12"/>
          <p:cNvSpPr txBox="1"/>
          <p:nvPr/>
        </p:nvSpPr>
        <p:spPr>
          <a:xfrm>
            <a:off x="1099127" y="1791855"/>
            <a:ext cx="1608133" cy="461665"/>
          </a:xfrm>
          <a:prstGeom prst="rect">
            <a:avLst/>
          </a:prstGeom>
          <a:noFill/>
        </p:spPr>
        <p:txBody>
          <a:bodyPr wrap="none" rtlCol="0">
            <a:spAutoFit/>
          </a:bodyPr>
          <a:lstStyle/>
          <a:p>
            <a:r>
              <a:rPr lang="zh-TW" altLang="en-US" sz="2400" b="1" dirty="0" smtClean="0">
                <a:latin typeface="DengXian" panose="02010600030101010101" pitchFamily="2" charset="-122"/>
                <a:ea typeface="DengXian" panose="02010600030101010101" pitchFamily="2" charset="-122"/>
              </a:rPr>
              <a:t>複測時</a:t>
            </a:r>
            <a:r>
              <a:rPr lang="en-US" altLang="zh-TW" sz="2400" b="1" dirty="0" smtClean="0">
                <a:latin typeface="DengXian" panose="02010600030101010101" pitchFamily="2" charset="-122"/>
                <a:ea typeface="DengXian" panose="02010600030101010101" pitchFamily="2" charset="-122"/>
              </a:rPr>
              <a:t>……</a:t>
            </a:r>
            <a:endParaRPr lang="zh-TW" altLang="en-US" sz="2400" b="1" dirty="0">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6993035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DengXian" panose="02010600030101010101" pitchFamily="2" charset="-122"/>
                <a:ea typeface="DengXian" panose="02010600030101010101" pitchFamily="2" charset="-122"/>
              </a:rPr>
              <a:t>無效的存取控管 解釋漏洞 </a:t>
            </a:r>
            <a:r>
              <a:rPr lang="en-US" altLang="zh-TW" dirty="0" smtClean="0">
                <a:latin typeface="DengXian" panose="02010600030101010101" pitchFamily="2" charset="-122"/>
                <a:ea typeface="DengXian" panose="02010600030101010101" pitchFamily="2" charset="-122"/>
              </a:rPr>
              <a:t>– </a:t>
            </a:r>
            <a:r>
              <a:rPr lang="zh-TW" altLang="en-US" dirty="0" smtClean="0">
                <a:latin typeface="DengXian" panose="02010600030101010101" pitchFamily="2" charset="-122"/>
                <a:ea typeface="DengXian" panose="02010600030101010101" pitchFamily="2" charset="-122"/>
              </a:rPr>
              <a:t>正</a:t>
            </a:r>
            <a:r>
              <a:rPr lang="zh-TW" altLang="en-US" dirty="0">
                <a:latin typeface="DengXian" panose="02010600030101010101" pitchFamily="2" charset="-122"/>
                <a:ea typeface="DengXian" panose="02010600030101010101" pitchFamily="2" charset="-122"/>
              </a:rPr>
              <a:t>確</a:t>
            </a:r>
            <a:r>
              <a:rPr lang="zh-TW" altLang="en-US" dirty="0" smtClean="0">
                <a:latin typeface="DengXian" panose="02010600030101010101" pitchFamily="2" charset="-122"/>
                <a:ea typeface="DengXian" panose="02010600030101010101" pitchFamily="2" charset="-122"/>
              </a:rPr>
              <a:t>示範</a:t>
            </a:r>
            <a:endParaRPr lang="zh-TW" altLang="en-US" dirty="0">
              <a:latin typeface="DengXian" panose="02010600030101010101" pitchFamily="2" charset="-122"/>
              <a:ea typeface="DengXian" panose="02010600030101010101" pitchFamily="2" charset="-122"/>
            </a:endParaRPr>
          </a:p>
        </p:txBody>
      </p:sp>
      <p:sp>
        <p:nvSpPr>
          <p:cNvPr id="3" name="內容版面配置區 2"/>
          <p:cNvSpPr>
            <a:spLocks noGrp="1"/>
          </p:cNvSpPr>
          <p:nvPr>
            <p:ph idx="1"/>
          </p:nvPr>
        </p:nvSpPr>
        <p:spPr>
          <a:xfrm>
            <a:off x="913795" y="2096064"/>
            <a:ext cx="7685260" cy="3695136"/>
          </a:xfrm>
        </p:spPr>
        <p:txBody>
          <a:bodyPr>
            <a:normAutofit fontScale="92500" lnSpcReduction="20000"/>
          </a:bodyPr>
          <a:lstStyle/>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成因</a:t>
            </a:r>
            <a:r>
              <a:rPr lang="zh-TW" altLang="en-US" dirty="0" smtClean="0">
                <a:latin typeface="DengXian" panose="02010600030101010101" pitchFamily="2" charset="-122"/>
                <a:ea typeface="DengXian" panose="02010600030101010101" pitchFamily="2" charset="-122"/>
              </a:rPr>
              <a:t>：</a:t>
            </a:r>
            <a:r>
              <a:rPr lang="zh-TW" altLang="en-US" dirty="0" smtClean="0">
                <a:solidFill>
                  <a:schemeClr val="accent1">
                    <a:lumMod val="20000"/>
                    <a:lumOff val="80000"/>
                  </a:schemeClr>
                </a:solidFill>
                <a:latin typeface="DengXian" panose="02010600030101010101" pitchFamily="2" charset="-122"/>
                <a:ea typeface="DengXian" panose="02010600030101010101" pitchFamily="2" charset="-122"/>
              </a:rPr>
              <a:t>在 </a:t>
            </a:r>
            <a:r>
              <a:rPr lang="en-US" altLang="zh-TW" dirty="0" smtClean="0">
                <a:solidFill>
                  <a:schemeClr val="accent1">
                    <a:lumMod val="20000"/>
                    <a:lumOff val="80000"/>
                  </a:schemeClr>
                </a:solidFill>
                <a:latin typeface="DengXian" panose="02010600030101010101" pitchFamily="2" charset="-122"/>
                <a:ea typeface="DengXian" panose="02010600030101010101" pitchFamily="2" charset="-122"/>
              </a:rPr>
              <a:t>http://exam.ple/admin/list</a:t>
            </a:r>
            <a:r>
              <a:rPr lang="zh-TW" altLang="en-US" dirty="0" smtClean="0">
                <a:solidFill>
                  <a:schemeClr val="accent1">
                    <a:lumMod val="20000"/>
                    <a:lumOff val="80000"/>
                  </a:schemeClr>
                </a:solidFill>
                <a:latin typeface="DengXian" panose="02010600030101010101" pitchFamily="2" charset="-122"/>
                <a:ea typeface="DengXian" panose="02010600030101010101" pitchFamily="2" charset="-122"/>
              </a:rPr>
              <a:t> 發現無效存取控管。</a:t>
            </a:r>
            <a:r>
              <a:rPr lang="zh-TW" altLang="en-US" dirty="0">
                <a:solidFill>
                  <a:srgbClr val="FFFF00"/>
                </a:solidFill>
                <a:effectLst/>
                <a:latin typeface="DengXian" panose="02010600030101010101" pitchFamily="2" charset="-122"/>
                <a:ea typeface="DengXian" panose="02010600030101010101" pitchFamily="2" charset="-122"/>
              </a:rPr>
              <a:t>攻擊者可透過網址或 </a:t>
            </a:r>
            <a:r>
              <a:rPr lang="en-US" altLang="zh-TW" dirty="0">
                <a:solidFill>
                  <a:srgbClr val="FFFF00"/>
                </a:solidFill>
                <a:effectLst/>
                <a:latin typeface="DengXian" panose="02010600030101010101" pitchFamily="2" charset="-122"/>
                <a:ea typeface="DengXian" panose="02010600030101010101" pitchFamily="2" charset="-122"/>
              </a:rPr>
              <a:t>HTML </a:t>
            </a:r>
            <a:r>
              <a:rPr lang="zh-TW" altLang="en-US" dirty="0">
                <a:solidFill>
                  <a:srgbClr val="FFFF00"/>
                </a:solidFill>
                <a:effectLst/>
                <a:latin typeface="DengXian" panose="02010600030101010101" pitchFamily="2" charset="-122"/>
                <a:ea typeface="DengXian" panose="02010600030101010101" pitchFamily="2" charset="-122"/>
              </a:rPr>
              <a:t>頁面，繞過存取控制；或將自己的權限提升至管理者，進而攻破系統</a:t>
            </a:r>
            <a:r>
              <a:rPr lang="zh-TW" altLang="en-US" dirty="0" smtClean="0">
                <a:solidFill>
                  <a:srgbClr val="FFFF00"/>
                </a:solidFill>
                <a:effectLst/>
                <a:latin typeface="DengXian" panose="02010600030101010101" pitchFamily="2" charset="-122"/>
                <a:ea typeface="DengXian" panose="02010600030101010101" pitchFamily="2" charset="-122"/>
              </a:rPr>
              <a:t>等。</a:t>
            </a:r>
            <a:r>
              <a:rPr lang="zh-TW" altLang="en-US" dirty="0" smtClean="0">
                <a:solidFill>
                  <a:srgbClr val="FFC000"/>
                </a:solidFill>
                <a:effectLst/>
                <a:latin typeface="DengXian" panose="02010600030101010101" pitchFamily="2" charset="-122"/>
                <a:ea typeface="DengXian" panose="02010600030101010101" pitchFamily="2" charset="-122"/>
              </a:rPr>
              <a:t>測試方法為輸入該網址，可以繞過登入介面的身分驗證讓未授權的使用者直接操作管理者功能。</a:t>
            </a:r>
            <a:r>
              <a:rPr lang="zh-TW" altLang="en-US" dirty="0" smtClean="0">
                <a:solidFill>
                  <a:schemeClr val="accent3">
                    <a:lumMod val="40000"/>
                    <a:lumOff val="60000"/>
                  </a:schemeClr>
                </a:solidFill>
                <a:effectLst/>
                <a:latin typeface="DengXian" panose="02010600030101010101" pitchFamily="2" charset="-122"/>
                <a:ea typeface="DengXian" panose="02010600030101010101" pitchFamily="2" charset="-122"/>
              </a:rPr>
              <a:t>此頁面下的 </a:t>
            </a:r>
            <a:r>
              <a:rPr lang="en-US" altLang="zh-TW" dirty="0" smtClean="0">
                <a:solidFill>
                  <a:schemeClr val="accent3">
                    <a:lumMod val="40000"/>
                    <a:lumOff val="60000"/>
                  </a:schemeClr>
                </a:solidFill>
                <a:effectLst/>
                <a:latin typeface="DengXian" panose="02010600030101010101" pitchFamily="2" charset="-122"/>
                <a:ea typeface="DengXian" panose="02010600030101010101" pitchFamily="2" charset="-122"/>
              </a:rPr>
              <a:t>/home, /news, /intro, /feedback, ……</a:t>
            </a:r>
            <a:r>
              <a:rPr lang="zh-TW" altLang="en-US" dirty="0" smtClean="0">
                <a:solidFill>
                  <a:schemeClr val="accent3">
                    <a:lumMod val="40000"/>
                    <a:lumOff val="60000"/>
                  </a:schemeClr>
                </a:solidFill>
                <a:effectLst/>
                <a:latin typeface="DengXian" panose="02010600030101010101" pitchFamily="2" charset="-122"/>
                <a:ea typeface="DengXian" panose="02010600030101010101" pitchFamily="2" charset="-122"/>
              </a:rPr>
              <a:t>底下的所有頁面都可以用此方法繞過。</a:t>
            </a:r>
            <a:endParaRPr lang="en-US" altLang="zh-TW" dirty="0" smtClean="0">
              <a:solidFill>
                <a:schemeClr val="accent3">
                  <a:lumMod val="40000"/>
                  <a:lumOff val="60000"/>
                </a:schemeClr>
              </a:solidFill>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dirty="0">
              <a:latin typeface="DengXian" panose="02010600030101010101" pitchFamily="2" charset="-122"/>
              <a:ea typeface="DengXian" panose="02010600030101010101" pitchFamily="2" charset="-122"/>
            </a:endParaRPr>
          </a:p>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危害</a:t>
            </a:r>
            <a:r>
              <a:rPr lang="zh-TW" altLang="en-US" dirty="0" smtClean="0">
                <a:latin typeface="DengXian" panose="02010600030101010101" pitchFamily="2" charset="-122"/>
                <a:ea typeface="DengXian" panose="02010600030101010101" pitchFamily="2" charset="-122"/>
              </a:rPr>
              <a:t>：</a:t>
            </a:r>
            <a:r>
              <a:rPr lang="zh-TW" altLang="en-US" dirty="0">
                <a:latin typeface="DengXian" panose="02010600030101010101" pitchFamily="2" charset="-122"/>
                <a:ea typeface="DengXian" panose="02010600030101010101" pitchFamily="2" charset="-122"/>
              </a:rPr>
              <a:t>高</a:t>
            </a:r>
            <a:endParaRPr lang="en-US" altLang="zh-TW" dirty="0" smtClean="0">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dirty="0">
              <a:latin typeface="DengXian" panose="02010600030101010101" pitchFamily="2" charset="-122"/>
              <a:ea typeface="DengXian" panose="02010600030101010101" pitchFamily="2" charset="-122"/>
            </a:endParaRPr>
          </a:p>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解決方法</a:t>
            </a:r>
            <a:r>
              <a:rPr lang="zh-TW" altLang="en-US" dirty="0" smtClean="0">
                <a:latin typeface="DengXian" panose="02010600030101010101" pitchFamily="2" charset="-122"/>
                <a:ea typeface="DengXian" panose="02010600030101010101" pitchFamily="2" charset="-122"/>
              </a:rPr>
              <a:t>：在管理者才能操作的頁面做身分驗證，避免攻擊者繞過驗證使用該功能。</a:t>
            </a:r>
            <a:endParaRPr lang="en-US" altLang="zh-TW" dirty="0">
              <a:latin typeface="DengXian" panose="02010600030101010101" pitchFamily="2" charset="-122"/>
              <a:ea typeface="DengXian" panose="02010600030101010101" pitchFamily="2" charset="-122"/>
            </a:endParaRPr>
          </a:p>
        </p:txBody>
      </p:sp>
      <p:grpSp>
        <p:nvGrpSpPr>
          <p:cNvPr id="9" name="群組 8"/>
          <p:cNvGrpSpPr/>
          <p:nvPr/>
        </p:nvGrpSpPr>
        <p:grpSpPr>
          <a:xfrm>
            <a:off x="8805682" y="1729751"/>
            <a:ext cx="3156798" cy="2411281"/>
            <a:chOff x="1173018" y="2170546"/>
            <a:chExt cx="3592945" cy="3879273"/>
          </a:xfrm>
          <a:solidFill>
            <a:schemeClr val="tx1"/>
          </a:solidFill>
        </p:grpSpPr>
        <p:sp>
          <p:nvSpPr>
            <p:cNvPr id="11" name="矩形 10"/>
            <p:cNvSpPr/>
            <p:nvPr/>
          </p:nvSpPr>
          <p:spPr>
            <a:xfrm>
              <a:off x="1173018" y="2170546"/>
              <a:ext cx="3592945" cy="3879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00" dirty="0">
                <a:latin typeface="Arial Narrow" panose="020B0606020202030204" pitchFamily="34" charset="0"/>
              </a:endParaRPr>
            </a:p>
          </p:txBody>
        </p:sp>
        <p:sp>
          <p:nvSpPr>
            <p:cNvPr id="13" name="圓角矩形 12"/>
            <p:cNvSpPr/>
            <p:nvPr/>
          </p:nvSpPr>
          <p:spPr>
            <a:xfrm>
              <a:off x="1237672" y="2170546"/>
              <a:ext cx="3463636" cy="589325"/>
            </a:xfrm>
            <a:prstGeom prst="round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err="1" smtClean="0">
                  <a:latin typeface="Arial Narrow" panose="020B0606020202030204" pitchFamily="34" charset="0"/>
                </a:rPr>
                <a:t>exam.ple</a:t>
              </a:r>
              <a:r>
                <a:rPr lang="en-US" altLang="zh-TW" sz="2400" dirty="0" smtClean="0">
                  <a:latin typeface="Arial Narrow" panose="020B0606020202030204" pitchFamily="34" charset="0"/>
                </a:rPr>
                <a:t>/admin/list</a:t>
              </a:r>
              <a:endParaRPr lang="zh-TW" altLang="en-US" sz="2400" dirty="0">
                <a:latin typeface="Arial Narrow" panose="020B0606020202030204" pitchFamily="34" charset="0"/>
              </a:endParaRPr>
            </a:p>
          </p:txBody>
        </p:sp>
        <p:sp>
          <p:nvSpPr>
            <p:cNvPr id="14" name="文字方塊 13"/>
            <p:cNvSpPr txBox="1"/>
            <p:nvPr/>
          </p:nvSpPr>
          <p:spPr>
            <a:xfrm>
              <a:off x="1366982" y="3057236"/>
              <a:ext cx="646331" cy="2031325"/>
            </a:xfrm>
            <a:prstGeom prst="rect">
              <a:avLst/>
            </a:prstGeom>
            <a:grpFill/>
            <a:ln>
              <a:noFill/>
            </a:ln>
          </p:spPr>
          <p:txBody>
            <a:bodyPr wrap="none" rtlCol="0">
              <a:spAutoFit/>
            </a:bodyPr>
            <a:lstStyle/>
            <a:p>
              <a:r>
                <a:rPr lang="zh-TW" altLang="en-US" dirty="0" smtClean="0">
                  <a:solidFill>
                    <a:schemeClr val="bg1"/>
                  </a:solidFill>
                  <a:latin typeface="Arial Narrow" panose="020B0606020202030204" pitchFamily="34" charset="0"/>
                </a:rPr>
                <a:t>首頁</a:t>
              </a:r>
              <a:endParaRPr lang="en-US" altLang="zh-TW" dirty="0" smtClean="0">
                <a:solidFill>
                  <a:schemeClr val="bg1"/>
                </a:solidFill>
                <a:latin typeface="Arial Narrow" panose="020B0606020202030204" pitchFamily="34" charset="0"/>
              </a:endParaRPr>
            </a:p>
            <a:p>
              <a:r>
                <a:rPr lang="zh-TW" altLang="en-US" dirty="0" smtClean="0">
                  <a:solidFill>
                    <a:schemeClr val="bg1"/>
                  </a:solidFill>
                  <a:latin typeface="Arial Narrow" panose="020B0606020202030204" pitchFamily="34" charset="0"/>
                </a:rPr>
                <a:t>新聞</a:t>
              </a:r>
              <a:endParaRPr lang="en-US" altLang="zh-TW" dirty="0" smtClean="0">
                <a:solidFill>
                  <a:schemeClr val="bg1"/>
                </a:solidFill>
                <a:latin typeface="Arial Narrow" panose="020B0606020202030204" pitchFamily="34" charset="0"/>
              </a:endParaRPr>
            </a:p>
            <a:p>
              <a:r>
                <a:rPr lang="zh-TW" altLang="en-US" dirty="0" smtClean="0">
                  <a:solidFill>
                    <a:schemeClr val="bg1"/>
                  </a:solidFill>
                  <a:latin typeface="Arial Narrow" panose="020B0606020202030204" pitchFamily="34" charset="0"/>
                </a:rPr>
                <a:t>介紹</a:t>
              </a:r>
              <a:endParaRPr lang="en-US" altLang="zh-TW" dirty="0" smtClean="0">
                <a:solidFill>
                  <a:schemeClr val="bg1"/>
                </a:solidFill>
                <a:latin typeface="Arial Narrow" panose="020B0606020202030204" pitchFamily="34" charset="0"/>
              </a:endParaRPr>
            </a:p>
            <a:p>
              <a:r>
                <a:rPr lang="zh-TW" altLang="en-US" dirty="0" smtClean="0">
                  <a:solidFill>
                    <a:schemeClr val="bg1"/>
                  </a:solidFill>
                  <a:latin typeface="Arial Narrow" panose="020B0606020202030204" pitchFamily="34" charset="0"/>
                </a:rPr>
                <a:t>回饋</a:t>
              </a:r>
              <a:endParaRPr lang="en-US" altLang="zh-TW" dirty="0" smtClean="0">
                <a:solidFill>
                  <a:schemeClr val="bg1"/>
                </a:solidFill>
                <a:latin typeface="Arial Narrow" panose="020B0606020202030204" pitchFamily="34" charset="0"/>
              </a:endParaRPr>
            </a:p>
            <a:p>
              <a:r>
                <a:rPr lang="en-US" altLang="zh-TW" dirty="0" smtClean="0">
                  <a:solidFill>
                    <a:schemeClr val="bg1"/>
                  </a:solidFill>
                  <a:latin typeface="Arial Narrow" panose="020B0606020202030204" pitchFamily="34" charset="0"/>
                </a:rPr>
                <a:t>.</a:t>
              </a:r>
            </a:p>
            <a:p>
              <a:r>
                <a:rPr lang="en-US" altLang="zh-TW" dirty="0" smtClean="0">
                  <a:solidFill>
                    <a:schemeClr val="bg1"/>
                  </a:solidFill>
                  <a:latin typeface="Arial Narrow" panose="020B0606020202030204" pitchFamily="34" charset="0"/>
                </a:rPr>
                <a:t>.</a:t>
              </a:r>
            </a:p>
            <a:p>
              <a:r>
                <a:rPr lang="en-US" altLang="zh-TW" dirty="0" smtClean="0">
                  <a:solidFill>
                    <a:schemeClr val="bg1"/>
                  </a:solidFill>
                  <a:latin typeface="Arial Narrow" panose="020B0606020202030204" pitchFamily="34" charset="0"/>
                </a:rPr>
                <a:t>.</a:t>
              </a:r>
            </a:p>
          </p:txBody>
        </p:sp>
      </p:grpSp>
      <p:pic>
        <p:nvPicPr>
          <p:cNvPr id="10" name="圖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37198" y="1010412"/>
            <a:ext cx="787044" cy="524696"/>
          </a:xfrm>
          <a:prstGeom prst="rect">
            <a:avLst/>
          </a:prstGeom>
        </p:spPr>
      </p:pic>
      <p:grpSp>
        <p:nvGrpSpPr>
          <p:cNvPr id="12" name="群組 11"/>
          <p:cNvGrpSpPr/>
          <p:nvPr/>
        </p:nvGrpSpPr>
        <p:grpSpPr>
          <a:xfrm>
            <a:off x="8805683" y="4325868"/>
            <a:ext cx="3156798" cy="2361259"/>
            <a:chOff x="1173018" y="2170546"/>
            <a:chExt cx="3592945" cy="3879273"/>
          </a:xfrm>
          <a:solidFill>
            <a:schemeClr val="tx1"/>
          </a:solidFill>
        </p:grpSpPr>
        <p:sp>
          <p:nvSpPr>
            <p:cNvPr id="15" name="矩形 14"/>
            <p:cNvSpPr/>
            <p:nvPr/>
          </p:nvSpPr>
          <p:spPr>
            <a:xfrm>
              <a:off x="1173018" y="2170546"/>
              <a:ext cx="3592945" cy="3879273"/>
            </a:xfrm>
            <a:prstGeom prst="rect">
              <a:avLst/>
            </a:prstGeom>
            <a:grp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00" dirty="0">
                <a:latin typeface="Arial Narrow" panose="020B0606020202030204" pitchFamily="34" charset="0"/>
              </a:endParaRPr>
            </a:p>
          </p:txBody>
        </p:sp>
        <p:sp>
          <p:nvSpPr>
            <p:cNvPr id="16" name="圓角矩形 15"/>
            <p:cNvSpPr/>
            <p:nvPr/>
          </p:nvSpPr>
          <p:spPr>
            <a:xfrm>
              <a:off x="1237672" y="2170546"/>
              <a:ext cx="3463636" cy="625222"/>
            </a:xfrm>
            <a:prstGeom prst="roundRect">
              <a:avLst/>
            </a:prstGeom>
            <a:solidFill>
              <a:schemeClr val="bg1">
                <a:lumMod val="65000"/>
                <a:lumOff val="35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err="1" smtClean="0">
                  <a:latin typeface="Arial Narrow" panose="020B0606020202030204" pitchFamily="34" charset="0"/>
                </a:rPr>
                <a:t>exam.ple</a:t>
              </a:r>
              <a:r>
                <a:rPr lang="en-US" altLang="zh-TW" sz="2400" dirty="0" smtClean="0">
                  <a:latin typeface="Arial Narrow" panose="020B0606020202030204" pitchFamily="34" charset="0"/>
                </a:rPr>
                <a:t>/admin/list/intro</a:t>
              </a:r>
              <a:endParaRPr lang="zh-TW" altLang="en-US" sz="2400" dirty="0">
                <a:latin typeface="Arial Narrow" panose="020B0606020202030204" pitchFamily="34" charset="0"/>
              </a:endParaRPr>
            </a:p>
          </p:txBody>
        </p:sp>
        <p:sp>
          <p:nvSpPr>
            <p:cNvPr id="17" name="文字方塊 16"/>
            <p:cNvSpPr txBox="1"/>
            <p:nvPr/>
          </p:nvSpPr>
          <p:spPr>
            <a:xfrm>
              <a:off x="1366982" y="3057236"/>
              <a:ext cx="646331" cy="2031325"/>
            </a:xfrm>
            <a:prstGeom prst="rect">
              <a:avLst/>
            </a:prstGeom>
            <a:grpFill/>
            <a:ln>
              <a:solidFill>
                <a:schemeClr val="bg2">
                  <a:lumMod val="40000"/>
                  <a:lumOff val="60000"/>
                </a:schemeClr>
              </a:solidFill>
            </a:ln>
          </p:spPr>
          <p:txBody>
            <a:bodyPr wrap="none" rtlCol="0">
              <a:spAutoFit/>
            </a:bodyPr>
            <a:lstStyle/>
            <a:p>
              <a:r>
                <a:rPr lang="zh-TW" altLang="en-US" dirty="0" smtClean="0">
                  <a:solidFill>
                    <a:schemeClr val="bg1"/>
                  </a:solidFill>
                  <a:latin typeface="Arial Narrow" panose="020B0606020202030204" pitchFamily="34" charset="0"/>
                </a:rPr>
                <a:t>首頁</a:t>
              </a:r>
              <a:endParaRPr lang="en-US" altLang="zh-TW" dirty="0" smtClean="0">
                <a:solidFill>
                  <a:schemeClr val="bg1"/>
                </a:solidFill>
                <a:latin typeface="Arial Narrow" panose="020B0606020202030204" pitchFamily="34" charset="0"/>
              </a:endParaRPr>
            </a:p>
            <a:p>
              <a:r>
                <a:rPr lang="zh-TW" altLang="en-US" dirty="0" smtClean="0">
                  <a:solidFill>
                    <a:schemeClr val="accent6"/>
                  </a:solidFill>
                  <a:latin typeface="Arial Narrow" panose="020B0606020202030204" pitchFamily="34" charset="0"/>
                </a:rPr>
                <a:t>新聞</a:t>
              </a:r>
              <a:endParaRPr lang="en-US" altLang="zh-TW" dirty="0" smtClean="0">
                <a:solidFill>
                  <a:schemeClr val="accent6"/>
                </a:solidFill>
                <a:latin typeface="Arial Narrow" panose="020B0606020202030204" pitchFamily="34" charset="0"/>
              </a:endParaRPr>
            </a:p>
            <a:p>
              <a:r>
                <a:rPr lang="zh-TW" altLang="en-US" dirty="0" smtClean="0">
                  <a:solidFill>
                    <a:schemeClr val="bg1"/>
                  </a:solidFill>
                  <a:latin typeface="Arial Narrow" panose="020B0606020202030204" pitchFamily="34" charset="0"/>
                </a:rPr>
                <a:t>介紹</a:t>
              </a:r>
              <a:endParaRPr lang="en-US" altLang="zh-TW" dirty="0" smtClean="0">
                <a:solidFill>
                  <a:schemeClr val="bg1"/>
                </a:solidFill>
                <a:latin typeface="Arial Narrow" panose="020B0606020202030204" pitchFamily="34" charset="0"/>
              </a:endParaRPr>
            </a:p>
            <a:p>
              <a:r>
                <a:rPr lang="zh-TW" altLang="en-US" dirty="0" smtClean="0">
                  <a:solidFill>
                    <a:schemeClr val="bg1"/>
                  </a:solidFill>
                  <a:latin typeface="Arial Narrow" panose="020B0606020202030204" pitchFamily="34" charset="0"/>
                </a:rPr>
                <a:t>回饋</a:t>
              </a:r>
              <a:endParaRPr lang="en-US" altLang="zh-TW" dirty="0" smtClean="0">
                <a:solidFill>
                  <a:schemeClr val="bg1"/>
                </a:solidFill>
                <a:latin typeface="Arial Narrow" panose="020B0606020202030204" pitchFamily="34" charset="0"/>
              </a:endParaRPr>
            </a:p>
            <a:p>
              <a:r>
                <a:rPr lang="en-US" altLang="zh-TW" dirty="0" smtClean="0">
                  <a:solidFill>
                    <a:schemeClr val="bg1"/>
                  </a:solidFill>
                  <a:latin typeface="Arial Narrow" panose="020B0606020202030204" pitchFamily="34" charset="0"/>
                </a:rPr>
                <a:t>.</a:t>
              </a:r>
            </a:p>
            <a:p>
              <a:r>
                <a:rPr lang="en-US" altLang="zh-TW" dirty="0" smtClean="0">
                  <a:solidFill>
                    <a:schemeClr val="bg1"/>
                  </a:solidFill>
                  <a:latin typeface="Arial Narrow" panose="020B0606020202030204" pitchFamily="34" charset="0"/>
                </a:rPr>
                <a:t>.</a:t>
              </a:r>
            </a:p>
            <a:p>
              <a:r>
                <a:rPr lang="en-US" altLang="zh-TW" dirty="0" smtClean="0">
                  <a:solidFill>
                    <a:schemeClr val="bg1"/>
                  </a:solidFill>
                  <a:latin typeface="Arial Narrow" panose="020B0606020202030204" pitchFamily="34" charset="0"/>
                </a:rPr>
                <a:t>.</a:t>
              </a:r>
            </a:p>
          </p:txBody>
        </p:sp>
      </p:grpSp>
      <p:sp>
        <p:nvSpPr>
          <p:cNvPr id="18" name="文字方塊 17"/>
          <p:cNvSpPr txBox="1"/>
          <p:nvPr/>
        </p:nvSpPr>
        <p:spPr>
          <a:xfrm>
            <a:off x="10302050" y="5023013"/>
            <a:ext cx="1107996" cy="1200329"/>
          </a:xfrm>
          <a:prstGeom prst="rect">
            <a:avLst/>
          </a:prstGeom>
          <a:noFill/>
          <a:ln>
            <a:solidFill>
              <a:schemeClr val="bg2">
                <a:lumMod val="40000"/>
                <a:lumOff val="60000"/>
              </a:schemeClr>
            </a:solidFill>
          </a:ln>
        </p:spPr>
        <p:txBody>
          <a:bodyPr wrap="none" rtlCol="0">
            <a:spAutoFit/>
          </a:bodyPr>
          <a:lstStyle/>
          <a:p>
            <a:r>
              <a:rPr lang="zh-TW" altLang="en-US" dirty="0" smtClean="0">
                <a:solidFill>
                  <a:schemeClr val="bg1"/>
                </a:solidFill>
              </a:rPr>
              <a:t>修改新聞</a:t>
            </a:r>
            <a:endParaRPr lang="en-US" altLang="zh-TW" dirty="0" smtClean="0">
              <a:solidFill>
                <a:schemeClr val="bg1"/>
              </a:solidFill>
            </a:endParaRPr>
          </a:p>
          <a:p>
            <a:endParaRPr lang="en-US" altLang="zh-TW" dirty="0">
              <a:solidFill>
                <a:schemeClr val="bg1"/>
              </a:solidFill>
            </a:endParaRPr>
          </a:p>
          <a:p>
            <a:endParaRPr lang="en-US" altLang="zh-TW" dirty="0" smtClean="0">
              <a:solidFill>
                <a:schemeClr val="bg1"/>
              </a:solidFill>
            </a:endParaRPr>
          </a:p>
          <a:p>
            <a:r>
              <a:rPr lang="zh-TW" altLang="en-US" dirty="0" smtClean="0">
                <a:solidFill>
                  <a:schemeClr val="bg1"/>
                </a:solidFill>
              </a:rPr>
              <a:t>新增新聞</a:t>
            </a:r>
            <a:endParaRPr lang="en-US" altLang="zh-TW" dirty="0" smtClean="0">
              <a:solidFill>
                <a:schemeClr val="bg1"/>
              </a:solidFill>
            </a:endParaRPr>
          </a:p>
        </p:txBody>
      </p:sp>
    </p:spTree>
    <p:extLst>
      <p:ext uri="{BB962C8B-B14F-4D97-AF65-F5344CB8AC3E}">
        <p14:creationId xmlns:p14="http://schemas.microsoft.com/office/powerpoint/2010/main" val="9025556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2191999" cy="6858000"/>
          </a:xfrm>
        </p:spPr>
        <p:txBody>
          <a:bodyPr>
            <a:normAutofit/>
          </a:bodyPr>
          <a:lstStyle/>
          <a:p>
            <a:r>
              <a:rPr lang="zh-TW" altLang="en-US" sz="4400" dirty="0" smtClean="0">
                <a:latin typeface="DengXian" panose="02010600030101010101" pitchFamily="2" charset="-122"/>
                <a:ea typeface="DengXian" panose="02010600030101010101" pitchFamily="2" charset="-122"/>
              </a:rPr>
              <a:t>多漏洞串聯</a:t>
            </a:r>
            <a:endParaRPr lang="zh-TW" altLang="en-US" sz="4400" dirty="0">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1108002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2191999" cy="6858000"/>
          </a:xfrm>
        </p:spPr>
        <p:txBody>
          <a:bodyPr>
            <a:normAutofit/>
          </a:bodyPr>
          <a:lstStyle/>
          <a:p>
            <a:r>
              <a:rPr lang="zh-TW" altLang="en-US" sz="4400" dirty="0">
                <a:latin typeface="DengXian" panose="02010600030101010101" pitchFamily="2" charset="-122"/>
                <a:ea typeface="DengXian" panose="02010600030101010101" pitchFamily="2" charset="-122"/>
              </a:rPr>
              <a:t>弱點掃描與滲透測試</a:t>
            </a:r>
            <a:r>
              <a:rPr lang="zh-TW" altLang="en-US" sz="4400" dirty="0" smtClean="0">
                <a:latin typeface="DengXian" panose="02010600030101010101" pitchFamily="2" charset="-122"/>
                <a:ea typeface="DengXian" panose="02010600030101010101" pitchFamily="2" charset="-122"/>
              </a:rPr>
              <a:t>介紹</a:t>
            </a:r>
            <a:endParaRPr lang="zh-TW" altLang="en-US" sz="4400" dirty="0">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41103962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DengXian" panose="02010600030101010101" pitchFamily="2" charset="-122"/>
                <a:ea typeface="DengXian" panose="02010600030101010101" pitchFamily="2" charset="-122"/>
              </a:rPr>
              <a:t>介紹</a:t>
            </a:r>
            <a:endParaRPr lang="zh-TW" altLang="en-US" dirty="0">
              <a:latin typeface="DengXian" panose="02010600030101010101" pitchFamily="2" charset="-122"/>
              <a:ea typeface="DengXian" panose="02010600030101010101" pitchFamily="2" charset="-122"/>
            </a:endParaRPr>
          </a:p>
        </p:txBody>
      </p:sp>
      <p:sp>
        <p:nvSpPr>
          <p:cNvPr id="3" name="內容版面配置區 2"/>
          <p:cNvSpPr>
            <a:spLocks noGrp="1"/>
          </p:cNvSpPr>
          <p:nvPr>
            <p:ph idx="1"/>
          </p:nvPr>
        </p:nvSpPr>
        <p:spPr/>
        <p:txBody>
          <a:bodyPr/>
          <a:lstStyle/>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簡介</a:t>
            </a:r>
            <a:r>
              <a:rPr lang="zh-TW" altLang="en-US" dirty="0" smtClean="0">
                <a:latin typeface="DengXian" panose="02010600030101010101" pitchFamily="2" charset="-122"/>
                <a:ea typeface="DengXian" panose="02010600030101010101" pitchFamily="2" charset="-122"/>
              </a:rPr>
              <a:t>：透過多個低危害的單一漏洞配合，造成較大危害的漏洞出現。</a:t>
            </a:r>
            <a:endParaRPr lang="en-US" altLang="zh-TW" dirty="0" smtClean="0">
              <a:latin typeface="DengXian" panose="02010600030101010101" pitchFamily="2" charset="-122"/>
              <a:ea typeface="DengXian" panose="02010600030101010101" pitchFamily="2" charset="-122"/>
            </a:endParaRPr>
          </a:p>
          <a:p>
            <a:pPr marL="0" indent="0">
              <a:buNone/>
            </a:pPr>
            <a:endParaRPr lang="en-US" altLang="zh-TW" dirty="0">
              <a:latin typeface="DengXian" panose="02010600030101010101" pitchFamily="2" charset="-122"/>
              <a:ea typeface="DengXian" panose="02010600030101010101" pitchFamily="2" charset="-122"/>
            </a:endParaRPr>
          </a:p>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溝</a:t>
            </a:r>
            <a:r>
              <a:rPr lang="zh-TW" altLang="en-US" dirty="0">
                <a:latin typeface="DengXian" panose="02010600030101010101" pitchFamily="2" charset="-122"/>
                <a:ea typeface="DengXian" panose="02010600030101010101" pitchFamily="2" charset="-122"/>
              </a:rPr>
              <a:t>通</a:t>
            </a:r>
            <a:r>
              <a:rPr lang="zh-TW" altLang="en-US" dirty="0" smtClean="0">
                <a:latin typeface="DengXian" panose="02010600030101010101" pitchFamily="2" charset="-122"/>
                <a:ea typeface="DengXian" panose="02010600030101010101" pitchFamily="2" charset="-122"/>
              </a:rPr>
              <a:t>難易</a:t>
            </a:r>
            <a:r>
              <a:rPr lang="zh-TW" altLang="en-US" dirty="0" smtClean="0">
                <a:latin typeface="DengXian" panose="02010600030101010101" pitchFamily="2" charset="-122"/>
                <a:ea typeface="DengXian" panose="02010600030101010101" pitchFamily="2" charset="-122"/>
              </a:rPr>
              <a:t>度</a:t>
            </a:r>
            <a:r>
              <a:rPr lang="zh-TW" altLang="en-US" dirty="0" smtClean="0">
                <a:latin typeface="DengXian" panose="02010600030101010101" pitchFamily="2" charset="-122"/>
                <a:ea typeface="DengXian" panose="02010600030101010101" pitchFamily="2" charset="-122"/>
              </a:rPr>
              <a:t>：較高</a:t>
            </a:r>
            <a:endParaRPr lang="en-US" altLang="zh-TW" dirty="0" smtClean="0">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dirty="0">
              <a:latin typeface="DengXian" panose="02010600030101010101" pitchFamily="2" charset="-122"/>
              <a:ea typeface="DengXian" panose="02010600030101010101" pitchFamily="2" charset="-122"/>
            </a:endParaRPr>
          </a:p>
          <a:p>
            <a:pPr marL="0" indent="0">
              <a:buNone/>
            </a:pPr>
            <a:r>
              <a:rPr lang="zh-TW" altLang="en-US" dirty="0" smtClean="0">
                <a:latin typeface="DengXian" panose="02010600030101010101" pitchFamily="2" charset="-122"/>
                <a:ea typeface="DengXian" panose="02010600030101010101" pitchFamily="2" charset="-122"/>
              </a:rPr>
              <a:t>這類型的漏洞通常攻擊步驟繁雜，解釋起來也比較困難，而且常常會漏掉一些東西沒改。</a:t>
            </a:r>
            <a:endParaRPr lang="zh-TW" altLang="en-US" dirty="0">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14937798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DengXian" panose="02010600030101010101" pitchFamily="2" charset="-122"/>
                <a:ea typeface="DengXian" panose="02010600030101010101" pitchFamily="2" charset="-122"/>
              </a:rPr>
              <a:t>無效的存取控管 </a:t>
            </a:r>
            <a:r>
              <a:rPr lang="en-US" altLang="zh-TW" dirty="0" smtClean="0">
                <a:latin typeface="DengXian" panose="02010600030101010101" pitchFamily="2" charset="-122"/>
                <a:ea typeface="DengXian" panose="02010600030101010101" pitchFamily="2" charset="-122"/>
              </a:rPr>
              <a:t>+</a:t>
            </a:r>
            <a:r>
              <a:rPr lang="zh-TW" altLang="en-US" dirty="0" smtClean="0">
                <a:latin typeface="DengXian" panose="02010600030101010101" pitchFamily="2" charset="-122"/>
                <a:ea typeface="DengXian" panose="02010600030101010101" pitchFamily="2" charset="-122"/>
              </a:rPr>
              <a:t> 不安全的組態設定</a:t>
            </a:r>
            <a:endParaRPr lang="zh-TW" altLang="en-US" dirty="0">
              <a:latin typeface="DengXian" panose="02010600030101010101" pitchFamily="2" charset="-122"/>
              <a:ea typeface="DengXian" panose="02010600030101010101" pitchFamily="2" charset="-122"/>
            </a:endParaRPr>
          </a:p>
        </p:txBody>
      </p:sp>
      <p:sp>
        <p:nvSpPr>
          <p:cNvPr id="32" name="內容版面配置區 2"/>
          <p:cNvSpPr>
            <a:spLocks noGrp="1"/>
          </p:cNvSpPr>
          <p:nvPr>
            <p:ph idx="1"/>
          </p:nvPr>
        </p:nvSpPr>
        <p:spPr>
          <a:xfrm>
            <a:off x="913795" y="2096064"/>
            <a:ext cx="10353762" cy="3695136"/>
          </a:xfrm>
        </p:spPr>
        <p:txBody>
          <a:bodyPr/>
          <a:lstStyle/>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無效的存取控管</a:t>
            </a:r>
            <a:r>
              <a:rPr lang="zh-TW" altLang="en-US" dirty="0" smtClean="0">
                <a:latin typeface="DengXian" panose="02010600030101010101" pitchFamily="2" charset="-122"/>
                <a:ea typeface="DengXian" panose="02010600030101010101" pitchFamily="2" charset="-122"/>
              </a:rPr>
              <a:t>：</a:t>
            </a:r>
            <a:r>
              <a:rPr lang="zh-TW" altLang="en-US" dirty="0">
                <a:effectLst/>
                <a:latin typeface="DengXian" panose="02010600030101010101" pitchFamily="2" charset="-122"/>
                <a:ea typeface="DengXian" panose="02010600030101010101" pitchFamily="2" charset="-122"/>
              </a:rPr>
              <a:t>攻擊者可透過網址或 </a:t>
            </a:r>
            <a:r>
              <a:rPr lang="en-US" altLang="zh-TW" dirty="0">
                <a:effectLst/>
                <a:latin typeface="DengXian" panose="02010600030101010101" pitchFamily="2" charset="-122"/>
                <a:ea typeface="DengXian" panose="02010600030101010101" pitchFamily="2" charset="-122"/>
              </a:rPr>
              <a:t>HTML </a:t>
            </a:r>
            <a:r>
              <a:rPr lang="zh-TW" altLang="en-US" dirty="0">
                <a:effectLst/>
                <a:latin typeface="DengXian" panose="02010600030101010101" pitchFamily="2" charset="-122"/>
                <a:ea typeface="DengXian" panose="02010600030101010101" pitchFamily="2" charset="-122"/>
              </a:rPr>
              <a:t>頁面，繞過存取控制；或將自己的權限提升至管理者，進而攻破系統等。</a:t>
            </a:r>
            <a:endParaRPr lang="en-US" altLang="zh-TW" dirty="0">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dirty="0" smtClean="0">
              <a:latin typeface="DengXian" panose="02010600030101010101" pitchFamily="2" charset="-122"/>
              <a:ea typeface="DengXian" panose="02010600030101010101" pitchFamily="2" charset="-122"/>
            </a:endParaRPr>
          </a:p>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不安全的組</a:t>
            </a:r>
            <a:r>
              <a:rPr lang="zh-TW" altLang="en-US" dirty="0">
                <a:latin typeface="DengXian" panose="02010600030101010101" pitchFamily="2" charset="-122"/>
                <a:ea typeface="DengXian" panose="02010600030101010101" pitchFamily="2" charset="-122"/>
              </a:rPr>
              <a:t>態</a:t>
            </a:r>
            <a:r>
              <a:rPr lang="zh-TW" altLang="en-US" dirty="0" smtClean="0">
                <a:latin typeface="DengXian" panose="02010600030101010101" pitchFamily="2" charset="-122"/>
                <a:ea typeface="DengXian" panose="02010600030101010101" pitchFamily="2" charset="-122"/>
              </a:rPr>
              <a:t>設定：</a:t>
            </a:r>
            <a:r>
              <a:rPr lang="zh-TW" altLang="en-US" dirty="0">
                <a:effectLst/>
                <a:latin typeface="DengXian" panose="02010600030101010101" pitchFamily="2" charset="-122"/>
                <a:ea typeface="DengXian" panose="02010600030101010101" pitchFamily="2" charset="-122"/>
              </a:rPr>
              <a:t>應用程式、伺服器，及平台的設定，若缺少適當的設定，可能導致敏感性資訊外洩，進而容易遭受入侵或攻擊。</a:t>
            </a:r>
            <a:endParaRPr lang="zh-TW" altLang="en-US" dirty="0">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6833303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DengXian" panose="02010600030101010101" pitchFamily="2" charset="-122"/>
                <a:ea typeface="DengXian" panose="02010600030101010101" pitchFamily="2" charset="-122"/>
              </a:rPr>
              <a:t>舉</a:t>
            </a:r>
            <a:endParaRPr lang="zh-TW" altLang="en-US" dirty="0">
              <a:latin typeface="DengXian" panose="02010600030101010101" pitchFamily="2" charset="-122"/>
              <a:ea typeface="DengXian" panose="02010600030101010101" pitchFamily="2" charset="-122"/>
            </a:endParaRPr>
          </a:p>
        </p:txBody>
      </p:sp>
      <p:grpSp>
        <p:nvGrpSpPr>
          <p:cNvPr id="3" name="群組 2"/>
          <p:cNvGrpSpPr/>
          <p:nvPr/>
        </p:nvGrpSpPr>
        <p:grpSpPr>
          <a:xfrm>
            <a:off x="1693866" y="2336460"/>
            <a:ext cx="3592945" cy="3879273"/>
            <a:chOff x="1693866" y="2336460"/>
            <a:chExt cx="3592945" cy="3879273"/>
          </a:xfrm>
        </p:grpSpPr>
        <p:grpSp>
          <p:nvGrpSpPr>
            <p:cNvPr id="4" name="群組 3"/>
            <p:cNvGrpSpPr/>
            <p:nvPr/>
          </p:nvGrpSpPr>
          <p:grpSpPr>
            <a:xfrm>
              <a:off x="1693866" y="2336460"/>
              <a:ext cx="3592945" cy="3879273"/>
              <a:chOff x="1173018" y="2170546"/>
              <a:chExt cx="3592945" cy="3879273"/>
            </a:xfrm>
            <a:solidFill>
              <a:schemeClr val="tx1"/>
            </a:solidFill>
          </p:grpSpPr>
          <p:sp>
            <p:nvSpPr>
              <p:cNvPr id="5" name="矩形 4"/>
              <p:cNvSpPr/>
              <p:nvPr/>
            </p:nvSpPr>
            <p:spPr>
              <a:xfrm>
                <a:off x="1173018" y="2170546"/>
                <a:ext cx="3592945" cy="3879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00" dirty="0">
                  <a:latin typeface="Arial Narrow" panose="020B0606020202030204" pitchFamily="34" charset="0"/>
                </a:endParaRPr>
              </a:p>
            </p:txBody>
          </p:sp>
          <p:sp>
            <p:nvSpPr>
              <p:cNvPr id="6" name="圓角矩形 5"/>
              <p:cNvSpPr/>
              <p:nvPr/>
            </p:nvSpPr>
            <p:spPr>
              <a:xfrm>
                <a:off x="1237672" y="2170546"/>
                <a:ext cx="3463636" cy="415636"/>
              </a:xfrm>
              <a:prstGeom prst="round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err="1" smtClean="0">
                    <a:latin typeface="Arial Narrow" panose="020B0606020202030204" pitchFamily="34" charset="0"/>
                  </a:rPr>
                  <a:t>exam.ple</a:t>
                </a:r>
                <a:r>
                  <a:rPr lang="en-US" altLang="zh-TW" sz="2400" dirty="0" smtClean="0">
                    <a:latin typeface="Arial Narrow" panose="020B0606020202030204" pitchFamily="34" charset="0"/>
                  </a:rPr>
                  <a:t>/admin/</a:t>
                </a:r>
                <a:r>
                  <a:rPr lang="en-US" altLang="zh-TW" sz="2400" dirty="0" err="1" smtClean="0">
                    <a:latin typeface="Arial Narrow" panose="020B0606020202030204" pitchFamily="34" charset="0"/>
                  </a:rPr>
                  <a:t>imgupload</a:t>
                </a:r>
                <a:endParaRPr lang="zh-TW" altLang="en-US" sz="2400" dirty="0">
                  <a:latin typeface="Arial Narrow" panose="020B0606020202030204" pitchFamily="34" charset="0"/>
                </a:endParaRPr>
              </a:p>
            </p:txBody>
          </p:sp>
          <p:sp>
            <p:nvSpPr>
              <p:cNvPr id="7" name="文字方塊 6"/>
              <p:cNvSpPr txBox="1"/>
              <p:nvPr/>
            </p:nvSpPr>
            <p:spPr>
              <a:xfrm>
                <a:off x="1366982" y="3057236"/>
                <a:ext cx="1107996" cy="369332"/>
              </a:xfrm>
              <a:prstGeom prst="rect">
                <a:avLst/>
              </a:prstGeom>
              <a:grpFill/>
              <a:ln>
                <a:noFill/>
              </a:ln>
            </p:spPr>
            <p:txBody>
              <a:bodyPr wrap="none" rtlCol="0">
                <a:spAutoFit/>
              </a:bodyPr>
              <a:lstStyle/>
              <a:p>
                <a:r>
                  <a:rPr lang="zh-TW" altLang="en-US" dirty="0" smtClean="0">
                    <a:solidFill>
                      <a:schemeClr val="bg1"/>
                    </a:solidFill>
                    <a:latin typeface="DengXian" panose="02010600030101010101" pitchFamily="2" charset="-122"/>
                    <a:ea typeface="DengXian" panose="02010600030101010101" pitchFamily="2" charset="-122"/>
                  </a:rPr>
                  <a:t>選擇</a:t>
                </a:r>
                <a:r>
                  <a:rPr lang="zh-TW" altLang="en-US" dirty="0">
                    <a:solidFill>
                      <a:schemeClr val="bg1"/>
                    </a:solidFill>
                    <a:latin typeface="DengXian" panose="02010600030101010101" pitchFamily="2" charset="-122"/>
                    <a:ea typeface="DengXian" panose="02010600030101010101" pitchFamily="2" charset="-122"/>
                  </a:rPr>
                  <a:t>檔案</a:t>
                </a:r>
                <a:endParaRPr lang="en-US" altLang="zh-TW" dirty="0" smtClean="0">
                  <a:solidFill>
                    <a:schemeClr val="bg1"/>
                  </a:solidFill>
                  <a:latin typeface="DengXian" panose="02010600030101010101" pitchFamily="2" charset="-122"/>
                  <a:ea typeface="DengXian" panose="02010600030101010101" pitchFamily="2" charset="-122"/>
                </a:endParaRPr>
              </a:p>
            </p:txBody>
          </p:sp>
        </p:grpSp>
        <p:sp>
          <p:nvSpPr>
            <p:cNvPr id="8" name="圓角矩形 7"/>
            <p:cNvSpPr/>
            <p:nvPr/>
          </p:nvSpPr>
          <p:spPr>
            <a:xfrm>
              <a:off x="3120883" y="3223150"/>
              <a:ext cx="738909" cy="378691"/>
            </a:xfrm>
            <a:prstGeom prst="round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latin typeface="DengXian" panose="02010600030101010101" pitchFamily="2" charset="-122"/>
                  <a:ea typeface="DengXian" panose="02010600030101010101" pitchFamily="2" charset="-122"/>
                </a:rPr>
                <a:t>上傳</a:t>
              </a:r>
              <a:endParaRPr lang="zh-TW" altLang="en-US" dirty="0">
                <a:solidFill>
                  <a:schemeClr val="bg1"/>
                </a:solidFill>
                <a:latin typeface="DengXian" panose="02010600030101010101" pitchFamily="2" charset="-122"/>
                <a:ea typeface="DengXian" panose="02010600030101010101" pitchFamily="2" charset="-122"/>
              </a:endParaRPr>
            </a:p>
          </p:txBody>
        </p:sp>
      </p:grpSp>
      <p:grpSp>
        <p:nvGrpSpPr>
          <p:cNvPr id="22" name="群組 21"/>
          <p:cNvGrpSpPr/>
          <p:nvPr/>
        </p:nvGrpSpPr>
        <p:grpSpPr>
          <a:xfrm>
            <a:off x="5281305" y="1466196"/>
            <a:ext cx="1244064" cy="799178"/>
            <a:chOff x="2081028" y="3412604"/>
            <a:chExt cx="1244064" cy="799178"/>
          </a:xfrm>
        </p:grpSpPr>
        <p:sp>
          <p:nvSpPr>
            <p:cNvPr id="23" name="閃電 22"/>
            <p:cNvSpPr/>
            <p:nvPr/>
          </p:nvSpPr>
          <p:spPr>
            <a:xfrm rot="2107688" flipH="1">
              <a:off x="2911337" y="3412604"/>
              <a:ext cx="413755" cy="697196"/>
            </a:xfrm>
            <a:prstGeom prst="lightningBolt">
              <a:avLst/>
            </a:prstGeom>
            <a:solidFill>
              <a:srgbClr val="CC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閃電 23"/>
            <p:cNvSpPr/>
            <p:nvPr/>
          </p:nvSpPr>
          <p:spPr>
            <a:xfrm rot="19492312">
              <a:off x="2081028" y="3424158"/>
              <a:ext cx="413755" cy="697196"/>
            </a:xfrm>
            <a:prstGeom prst="lightningBolt">
              <a:avLst/>
            </a:prstGeom>
            <a:solidFill>
              <a:srgbClr val="CC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p:cNvSpPr/>
            <p:nvPr/>
          </p:nvSpPr>
          <p:spPr>
            <a:xfrm>
              <a:off x="2364509" y="3602182"/>
              <a:ext cx="674255" cy="609600"/>
            </a:xfrm>
            <a:prstGeom prst="ellipse">
              <a:avLst/>
            </a:prstGeom>
            <a:solidFill>
              <a:srgbClr val="CC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直角三角形 25"/>
            <p:cNvSpPr/>
            <p:nvPr/>
          </p:nvSpPr>
          <p:spPr>
            <a:xfrm flipH="1">
              <a:off x="2721684" y="3785488"/>
              <a:ext cx="197007" cy="14659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直角三角形 26"/>
            <p:cNvSpPr/>
            <p:nvPr/>
          </p:nvSpPr>
          <p:spPr>
            <a:xfrm>
              <a:off x="2494894" y="3785489"/>
              <a:ext cx="162466" cy="14659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8" name="文字方塊 27"/>
          <p:cNvSpPr txBox="1"/>
          <p:nvPr/>
        </p:nvSpPr>
        <p:spPr>
          <a:xfrm>
            <a:off x="1540174" y="1824955"/>
            <a:ext cx="3900326" cy="369332"/>
          </a:xfrm>
          <a:prstGeom prst="rect">
            <a:avLst/>
          </a:prstGeom>
          <a:noFill/>
        </p:spPr>
        <p:txBody>
          <a:bodyPr wrap="square" rtlCol="0">
            <a:spAutoFit/>
          </a:bodyPr>
          <a:lstStyle/>
          <a:p>
            <a:r>
              <a:rPr lang="zh-TW" altLang="en-US" dirty="0" smtClean="0">
                <a:solidFill>
                  <a:srgbClr val="CC00FF"/>
                </a:solidFill>
                <a:latin typeface="DengXian" panose="02010600030101010101" pitchFamily="2" charset="-122"/>
                <a:ea typeface="DengXian" panose="02010600030101010101" pitchFamily="2" charset="-122"/>
              </a:rPr>
              <a:t>管理者的圖片上傳頁面沒做身分驗證</a:t>
            </a:r>
            <a:endParaRPr lang="zh-TW" altLang="en-US" dirty="0">
              <a:solidFill>
                <a:srgbClr val="CC00FF"/>
              </a:solidFill>
              <a:latin typeface="DengXian" panose="02010600030101010101" pitchFamily="2" charset="-122"/>
              <a:ea typeface="DengXian" panose="02010600030101010101" pitchFamily="2" charset="-122"/>
            </a:endParaRPr>
          </a:p>
        </p:txBody>
      </p:sp>
      <p:sp>
        <p:nvSpPr>
          <p:cNvPr id="29" name="文字方塊 28"/>
          <p:cNvSpPr txBox="1"/>
          <p:nvPr/>
        </p:nvSpPr>
        <p:spPr>
          <a:xfrm>
            <a:off x="6869097" y="1824955"/>
            <a:ext cx="2962553" cy="369332"/>
          </a:xfrm>
          <a:prstGeom prst="rect">
            <a:avLst/>
          </a:prstGeom>
          <a:noFill/>
        </p:spPr>
        <p:txBody>
          <a:bodyPr wrap="square" rtlCol="0">
            <a:spAutoFit/>
          </a:bodyPr>
          <a:lstStyle/>
          <a:p>
            <a:r>
              <a:rPr lang="zh-TW" altLang="en-US" dirty="0" smtClean="0">
                <a:solidFill>
                  <a:srgbClr val="CC00FF"/>
                </a:solidFill>
                <a:latin typeface="DengXian" panose="02010600030101010101" pitchFamily="2" charset="-122"/>
                <a:ea typeface="DengXian" panose="02010600030101010101" pitchFamily="2" charset="-122"/>
              </a:rPr>
              <a:t>圖片上傳沒有擋好檔案類型</a:t>
            </a:r>
            <a:endParaRPr lang="zh-TW" altLang="en-US" dirty="0">
              <a:solidFill>
                <a:srgbClr val="CC00FF"/>
              </a:solidFill>
              <a:latin typeface="DengXian" panose="02010600030101010101" pitchFamily="2" charset="-122"/>
              <a:ea typeface="DengXian" panose="02010600030101010101" pitchFamily="2" charset="-122"/>
            </a:endParaRPr>
          </a:p>
        </p:txBody>
      </p:sp>
      <p:grpSp>
        <p:nvGrpSpPr>
          <p:cNvPr id="9" name="群組 8"/>
          <p:cNvGrpSpPr/>
          <p:nvPr/>
        </p:nvGrpSpPr>
        <p:grpSpPr>
          <a:xfrm>
            <a:off x="6519866" y="2336460"/>
            <a:ext cx="3592945" cy="3879273"/>
            <a:chOff x="6519866" y="2336460"/>
            <a:chExt cx="3592945" cy="3879273"/>
          </a:xfrm>
        </p:grpSpPr>
        <p:grpSp>
          <p:nvGrpSpPr>
            <p:cNvPr id="17" name="群組 16"/>
            <p:cNvGrpSpPr/>
            <p:nvPr/>
          </p:nvGrpSpPr>
          <p:grpSpPr>
            <a:xfrm>
              <a:off x="6519866" y="2336460"/>
              <a:ext cx="3592945" cy="3879273"/>
              <a:chOff x="1173018" y="2170546"/>
              <a:chExt cx="3592945" cy="3879273"/>
            </a:xfrm>
            <a:solidFill>
              <a:schemeClr val="tx1"/>
            </a:solidFill>
          </p:grpSpPr>
          <p:sp>
            <p:nvSpPr>
              <p:cNvPr id="18" name="矩形 17"/>
              <p:cNvSpPr/>
              <p:nvPr/>
            </p:nvSpPr>
            <p:spPr>
              <a:xfrm>
                <a:off x="1173018" y="2170546"/>
                <a:ext cx="3592945" cy="3879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00" dirty="0">
                  <a:latin typeface="Arial Narrow" panose="020B0606020202030204" pitchFamily="34" charset="0"/>
                </a:endParaRPr>
              </a:p>
            </p:txBody>
          </p:sp>
          <p:sp>
            <p:nvSpPr>
              <p:cNvPr id="19" name="圓角矩形 18"/>
              <p:cNvSpPr/>
              <p:nvPr/>
            </p:nvSpPr>
            <p:spPr>
              <a:xfrm>
                <a:off x="1237672" y="2170546"/>
                <a:ext cx="3463636" cy="415636"/>
              </a:xfrm>
              <a:prstGeom prst="round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err="1" smtClean="0">
                    <a:latin typeface="Arial Narrow" panose="020B0606020202030204" pitchFamily="34" charset="0"/>
                  </a:rPr>
                  <a:t>exam.ple</a:t>
                </a:r>
                <a:r>
                  <a:rPr lang="en-US" altLang="zh-TW" sz="2400" dirty="0" smtClean="0">
                    <a:latin typeface="Arial Narrow" panose="020B0606020202030204" pitchFamily="34" charset="0"/>
                  </a:rPr>
                  <a:t>/admin/</a:t>
                </a:r>
                <a:r>
                  <a:rPr lang="en-US" altLang="zh-TW" sz="2400" dirty="0" err="1" smtClean="0">
                    <a:latin typeface="Arial Narrow" panose="020B0606020202030204" pitchFamily="34" charset="0"/>
                  </a:rPr>
                  <a:t>imgupload</a:t>
                </a:r>
                <a:endParaRPr lang="zh-TW" altLang="en-US" sz="2400" dirty="0">
                  <a:latin typeface="Arial Narrow" panose="020B0606020202030204" pitchFamily="34" charset="0"/>
                </a:endParaRPr>
              </a:p>
            </p:txBody>
          </p:sp>
          <p:sp>
            <p:nvSpPr>
              <p:cNvPr id="20" name="文字方塊 19"/>
              <p:cNvSpPr txBox="1"/>
              <p:nvPr/>
            </p:nvSpPr>
            <p:spPr>
              <a:xfrm>
                <a:off x="1366982" y="3057236"/>
                <a:ext cx="955711" cy="369332"/>
              </a:xfrm>
              <a:prstGeom prst="rect">
                <a:avLst/>
              </a:prstGeom>
              <a:grpFill/>
              <a:ln>
                <a:noFill/>
              </a:ln>
            </p:spPr>
            <p:txBody>
              <a:bodyPr wrap="none" rtlCol="0">
                <a:spAutoFit/>
              </a:bodyPr>
              <a:lstStyle/>
              <a:p>
                <a:r>
                  <a:rPr lang="en-US" altLang="zh-TW" dirty="0" err="1" smtClean="0">
                    <a:solidFill>
                      <a:schemeClr val="bg1"/>
                    </a:solidFill>
                    <a:latin typeface="Arial Narrow" panose="020B0606020202030204" pitchFamily="34" charset="0"/>
                  </a:rPr>
                  <a:t>hack.php</a:t>
                </a:r>
                <a:endParaRPr lang="en-US" altLang="zh-TW" dirty="0" smtClean="0">
                  <a:solidFill>
                    <a:schemeClr val="bg1"/>
                  </a:solidFill>
                  <a:latin typeface="Arial Narrow" panose="020B0606020202030204" pitchFamily="34" charset="0"/>
                </a:endParaRPr>
              </a:p>
            </p:txBody>
          </p:sp>
        </p:grpSp>
        <p:sp>
          <p:nvSpPr>
            <p:cNvPr id="21" name="圓角矩形 20"/>
            <p:cNvSpPr/>
            <p:nvPr/>
          </p:nvSpPr>
          <p:spPr>
            <a:xfrm>
              <a:off x="7946883" y="3223150"/>
              <a:ext cx="738909" cy="378691"/>
            </a:xfrm>
            <a:prstGeom prst="round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latin typeface="DengXian" panose="02010600030101010101" pitchFamily="2" charset="-122"/>
                  <a:ea typeface="DengXian" panose="02010600030101010101" pitchFamily="2" charset="-122"/>
                </a:rPr>
                <a:t>上傳</a:t>
              </a:r>
              <a:endParaRPr lang="zh-TW" altLang="en-US" dirty="0">
                <a:solidFill>
                  <a:schemeClr val="bg1"/>
                </a:solidFill>
                <a:latin typeface="DengXian" panose="02010600030101010101" pitchFamily="2" charset="-122"/>
                <a:ea typeface="DengXian" panose="02010600030101010101" pitchFamily="2" charset="-122"/>
              </a:endParaRPr>
            </a:p>
          </p:txBody>
        </p:sp>
        <p:sp>
          <p:nvSpPr>
            <p:cNvPr id="31" name="文字方塊 30"/>
            <p:cNvSpPr txBox="1"/>
            <p:nvPr/>
          </p:nvSpPr>
          <p:spPr>
            <a:xfrm>
              <a:off x="7360626" y="3993021"/>
              <a:ext cx="1107996" cy="369332"/>
            </a:xfrm>
            <a:prstGeom prst="rect">
              <a:avLst/>
            </a:prstGeom>
            <a:solidFill>
              <a:schemeClr val="tx1"/>
            </a:solidFill>
            <a:ln>
              <a:noFill/>
            </a:ln>
          </p:spPr>
          <p:txBody>
            <a:bodyPr wrap="none" rtlCol="0">
              <a:spAutoFit/>
            </a:bodyPr>
            <a:lstStyle/>
            <a:p>
              <a:r>
                <a:rPr lang="zh-TW" altLang="en-US" dirty="0" smtClean="0">
                  <a:solidFill>
                    <a:schemeClr val="bg1"/>
                  </a:solidFill>
                  <a:latin typeface="DengXian" panose="02010600030101010101" pitchFamily="2" charset="-122"/>
                  <a:ea typeface="DengXian" panose="02010600030101010101" pitchFamily="2" charset="-122"/>
                </a:rPr>
                <a:t>上傳成功</a:t>
              </a:r>
              <a:endParaRPr lang="en-US" altLang="zh-TW" dirty="0" smtClean="0">
                <a:solidFill>
                  <a:schemeClr val="bg1"/>
                </a:solidFill>
                <a:latin typeface="DengXian" panose="02010600030101010101" pitchFamily="2" charset="-122"/>
                <a:ea typeface="DengXian" panose="02010600030101010101" pitchFamily="2" charset="-122"/>
              </a:endParaRPr>
            </a:p>
          </p:txBody>
        </p:sp>
      </p:grpSp>
      <p:pic>
        <p:nvPicPr>
          <p:cNvPr id="30" name="內容版面配置區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15087" y="609600"/>
            <a:ext cx="1099127" cy="1099127"/>
          </a:xfrm>
        </p:spPr>
      </p:pic>
    </p:spTree>
    <p:extLst>
      <p:ext uri="{BB962C8B-B14F-4D97-AF65-F5344CB8AC3E}">
        <p14:creationId xmlns:p14="http://schemas.microsoft.com/office/powerpoint/2010/main" val="23748817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DengXian" panose="02010600030101010101" pitchFamily="2" charset="-122"/>
                <a:ea typeface="DengXian" panose="02010600030101010101" pitchFamily="2" charset="-122"/>
              </a:rPr>
              <a:t>解釋漏洞 </a:t>
            </a:r>
            <a:r>
              <a:rPr lang="en-US" altLang="zh-TW" dirty="0" smtClean="0">
                <a:latin typeface="DengXian" panose="02010600030101010101" pitchFamily="2" charset="-122"/>
                <a:ea typeface="DengXian" panose="02010600030101010101" pitchFamily="2" charset="-122"/>
              </a:rPr>
              <a:t>– </a:t>
            </a:r>
            <a:r>
              <a:rPr lang="zh-TW" altLang="en-US" dirty="0" smtClean="0">
                <a:latin typeface="DengXian" panose="02010600030101010101" pitchFamily="2" charset="-122"/>
                <a:ea typeface="DengXian" panose="02010600030101010101" pitchFamily="2" charset="-122"/>
              </a:rPr>
              <a:t>錯誤示範</a:t>
            </a:r>
            <a:endParaRPr lang="zh-TW" altLang="en-US" dirty="0">
              <a:latin typeface="DengXian" panose="02010600030101010101" pitchFamily="2" charset="-122"/>
              <a:ea typeface="DengXian" panose="02010600030101010101" pitchFamily="2" charset="-122"/>
            </a:endParaRPr>
          </a:p>
        </p:txBody>
      </p:sp>
      <p:sp>
        <p:nvSpPr>
          <p:cNvPr id="3" name="內容版面配置區 2"/>
          <p:cNvSpPr>
            <a:spLocks noGrp="1"/>
          </p:cNvSpPr>
          <p:nvPr>
            <p:ph idx="1"/>
          </p:nvPr>
        </p:nvSpPr>
        <p:spPr>
          <a:xfrm>
            <a:off x="913795" y="2096064"/>
            <a:ext cx="7685260" cy="4563354"/>
          </a:xfrm>
        </p:spPr>
        <p:txBody>
          <a:bodyPr>
            <a:noAutofit/>
          </a:bodyPr>
          <a:lstStyle/>
          <a:p>
            <a:pPr>
              <a:buFont typeface="Wingdings" panose="05000000000000000000" pitchFamily="2" charset="2"/>
              <a:buChar char="Ø"/>
            </a:pPr>
            <a:r>
              <a:rPr lang="zh-TW" altLang="en-US" sz="1600" dirty="0" smtClean="0">
                <a:latin typeface="DengXian" panose="02010600030101010101" pitchFamily="2" charset="-122"/>
                <a:ea typeface="DengXian" panose="02010600030101010101" pitchFamily="2" charset="-122"/>
              </a:rPr>
              <a:t>成因</a:t>
            </a:r>
            <a:r>
              <a:rPr lang="zh-TW" altLang="en-US" sz="1600" dirty="0" smtClean="0">
                <a:latin typeface="DengXian" panose="02010600030101010101" pitchFamily="2" charset="-122"/>
                <a:ea typeface="DengXian" panose="02010600030101010101" pitchFamily="2" charset="-122"/>
              </a:rPr>
              <a:t>：</a:t>
            </a:r>
            <a:r>
              <a:rPr lang="zh-TW" altLang="en-US" sz="1600" dirty="0" smtClean="0">
                <a:solidFill>
                  <a:schemeClr val="accent1">
                    <a:lumMod val="20000"/>
                    <a:lumOff val="80000"/>
                  </a:schemeClr>
                </a:solidFill>
                <a:latin typeface="DengXian" panose="02010600030101010101" pitchFamily="2" charset="-122"/>
                <a:ea typeface="DengXian" panose="02010600030101010101" pitchFamily="2" charset="-122"/>
              </a:rPr>
              <a:t>在 </a:t>
            </a:r>
            <a:r>
              <a:rPr lang="en-US" altLang="zh-TW" sz="1600" dirty="0" smtClean="0">
                <a:solidFill>
                  <a:schemeClr val="accent1">
                    <a:lumMod val="20000"/>
                    <a:lumOff val="80000"/>
                  </a:schemeClr>
                </a:solidFill>
                <a:latin typeface="DengXian" panose="02010600030101010101" pitchFamily="2" charset="-122"/>
                <a:ea typeface="DengXian" panose="02010600030101010101" pitchFamily="2" charset="-122"/>
              </a:rPr>
              <a:t>http://exam.ple/admin/imgupload</a:t>
            </a:r>
            <a:r>
              <a:rPr lang="zh-TW" altLang="en-US" sz="1600" dirty="0" smtClean="0">
                <a:solidFill>
                  <a:schemeClr val="accent1">
                    <a:lumMod val="20000"/>
                    <a:lumOff val="80000"/>
                  </a:schemeClr>
                </a:solidFill>
                <a:latin typeface="DengXian" panose="02010600030101010101" pitchFamily="2" charset="-122"/>
                <a:ea typeface="DengXian" panose="02010600030101010101" pitchFamily="2" charset="-122"/>
              </a:rPr>
              <a:t> 發現無效存取控管與不安全的組態設定，可以讓未授權的使用者拿到 </a:t>
            </a:r>
            <a:r>
              <a:rPr lang="en-US" altLang="zh-TW" sz="1600" dirty="0" smtClean="0">
                <a:solidFill>
                  <a:schemeClr val="accent1">
                    <a:lumMod val="20000"/>
                    <a:lumOff val="80000"/>
                  </a:schemeClr>
                </a:solidFill>
                <a:latin typeface="DengXian" panose="02010600030101010101" pitchFamily="2" charset="-122"/>
                <a:ea typeface="DengXian" panose="02010600030101010101" pitchFamily="2" charset="-122"/>
              </a:rPr>
              <a:t>shell</a:t>
            </a:r>
            <a:r>
              <a:rPr lang="zh-TW" altLang="en-US" sz="1600" dirty="0" smtClean="0">
                <a:solidFill>
                  <a:schemeClr val="accent1">
                    <a:lumMod val="20000"/>
                    <a:lumOff val="80000"/>
                  </a:schemeClr>
                </a:solidFill>
                <a:latin typeface="DengXian" panose="02010600030101010101" pitchFamily="2" charset="-122"/>
                <a:ea typeface="DengXian" panose="02010600030101010101" pitchFamily="2" charset="-122"/>
              </a:rPr>
              <a:t>。</a:t>
            </a:r>
            <a:r>
              <a:rPr lang="zh-TW" altLang="en-US" sz="1600" dirty="0" smtClean="0">
                <a:solidFill>
                  <a:srgbClr val="FFFF00"/>
                </a:solidFill>
                <a:latin typeface="DengXian" panose="02010600030101010101" pitchFamily="2" charset="-122"/>
                <a:ea typeface="DengXian" panose="02010600030101010101" pitchFamily="2" charset="-122"/>
              </a:rPr>
              <a:t>無效存取控管為</a:t>
            </a:r>
            <a:r>
              <a:rPr lang="zh-TW" altLang="en-US" sz="1600" dirty="0" smtClean="0">
                <a:solidFill>
                  <a:srgbClr val="FFFF00"/>
                </a:solidFill>
                <a:effectLst/>
                <a:latin typeface="DengXian" panose="02010600030101010101" pitchFamily="2" charset="-122"/>
                <a:ea typeface="DengXian" panose="02010600030101010101" pitchFamily="2" charset="-122"/>
              </a:rPr>
              <a:t>攻擊</a:t>
            </a:r>
            <a:r>
              <a:rPr lang="zh-TW" altLang="en-US" sz="1600" dirty="0">
                <a:solidFill>
                  <a:srgbClr val="FFFF00"/>
                </a:solidFill>
                <a:effectLst/>
                <a:latin typeface="DengXian" panose="02010600030101010101" pitchFamily="2" charset="-122"/>
                <a:ea typeface="DengXian" panose="02010600030101010101" pitchFamily="2" charset="-122"/>
              </a:rPr>
              <a:t>者可透過網址或 </a:t>
            </a:r>
            <a:r>
              <a:rPr lang="en-US" altLang="zh-TW" sz="1600" dirty="0">
                <a:solidFill>
                  <a:srgbClr val="FFFF00"/>
                </a:solidFill>
                <a:effectLst/>
                <a:latin typeface="DengXian" panose="02010600030101010101" pitchFamily="2" charset="-122"/>
                <a:ea typeface="DengXian" panose="02010600030101010101" pitchFamily="2" charset="-122"/>
              </a:rPr>
              <a:t>HTML </a:t>
            </a:r>
            <a:r>
              <a:rPr lang="zh-TW" altLang="en-US" sz="1600" dirty="0">
                <a:solidFill>
                  <a:srgbClr val="FFFF00"/>
                </a:solidFill>
                <a:effectLst/>
                <a:latin typeface="DengXian" panose="02010600030101010101" pitchFamily="2" charset="-122"/>
                <a:ea typeface="DengXian" panose="02010600030101010101" pitchFamily="2" charset="-122"/>
              </a:rPr>
              <a:t>頁面，繞過存取控制；或將自己的權限提升至管理者，進而攻破系統</a:t>
            </a:r>
            <a:r>
              <a:rPr lang="zh-TW" altLang="en-US" sz="1600" dirty="0" smtClean="0">
                <a:solidFill>
                  <a:srgbClr val="FFFF00"/>
                </a:solidFill>
                <a:effectLst/>
                <a:latin typeface="DengXian" panose="02010600030101010101" pitchFamily="2" charset="-122"/>
                <a:ea typeface="DengXian" panose="02010600030101010101" pitchFamily="2" charset="-122"/>
              </a:rPr>
              <a:t>等。不安全的組態設定為應用程式</a:t>
            </a:r>
            <a:r>
              <a:rPr lang="zh-TW" altLang="en-US" sz="1600" dirty="0">
                <a:solidFill>
                  <a:srgbClr val="FFFF00"/>
                </a:solidFill>
                <a:effectLst/>
                <a:latin typeface="DengXian" panose="02010600030101010101" pitchFamily="2" charset="-122"/>
                <a:ea typeface="DengXian" panose="02010600030101010101" pitchFamily="2" charset="-122"/>
              </a:rPr>
              <a:t>、伺服器，及平台的設定，若缺少適當的設定，可能導致敏感性資訊外洩，進而容易遭受入侵或攻擊。</a:t>
            </a:r>
            <a:r>
              <a:rPr lang="zh-TW" altLang="en-US" sz="1600" dirty="0" smtClean="0">
                <a:solidFill>
                  <a:srgbClr val="FFC000"/>
                </a:solidFill>
                <a:effectLst/>
                <a:latin typeface="DengXian" panose="02010600030101010101" pitchFamily="2" charset="-122"/>
                <a:ea typeface="DengXian" panose="02010600030101010101" pitchFamily="2" charset="-122"/>
              </a:rPr>
              <a:t>測試方法為輸入該網址，可以繞過登入介面的身分驗證直接使用管理者的檔案上傳功能。並且可以在上傳的</a:t>
            </a:r>
            <a:r>
              <a:rPr lang="en-US" altLang="zh-TW" sz="1600" dirty="0" err="1">
                <a:solidFill>
                  <a:srgbClr val="FFC000"/>
                </a:solidFill>
                <a:effectLst/>
                <a:latin typeface="DengXian" panose="02010600030101010101" pitchFamily="2" charset="-122"/>
                <a:ea typeface="DengXian" panose="02010600030101010101" pitchFamily="2" charset="-122"/>
              </a:rPr>
              <a:t>php</a:t>
            </a:r>
            <a:r>
              <a:rPr lang="zh-TW" altLang="en-US" sz="1600" dirty="0">
                <a:solidFill>
                  <a:srgbClr val="FFC000"/>
                </a:solidFill>
                <a:effectLst/>
                <a:latin typeface="DengXian" panose="02010600030101010101" pitchFamily="2" charset="-122"/>
                <a:ea typeface="DengXian" panose="02010600030101010101" pitchFamily="2" charset="-122"/>
              </a:rPr>
              <a:t> </a:t>
            </a:r>
            <a:r>
              <a:rPr lang="zh-TW" altLang="en-US" sz="1600" dirty="0" smtClean="0">
                <a:solidFill>
                  <a:srgbClr val="FFC000"/>
                </a:solidFill>
                <a:effectLst/>
                <a:latin typeface="DengXian" panose="02010600030101010101" pitchFamily="2" charset="-122"/>
                <a:ea typeface="DengXian" panose="02010600030101010101" pitchFamily="2" charset="-122"/>
              </a:rPr>
              <a:t>類型</a:t>
            </a:r>
            <a:r>
              <a:rPr lang="zh-TW" altLang="en-US" sz="1600" dirty="0">
                <a:solidFill>
                  <a:srgbClr val="FFC000"/>
                </a:solidFill>
                <a:effectLst/>
                <a:latin typeface="DengXian" panose="02010600030101010101" pitchFamily="2" charset="-122"/>
                <a:ea typeface="DengXian" panose="02010600030101010101" pitchFamily="2" charset="-122"/>
              </a:rPr>
              <a:t>的</a:t>
            </a:r>
            <a:r>
              <a:rPr lang="zh-TW" altLang="en-US" sz="1600" dirty="0" smtClean="0">
                <a:solidFill>
                  <a:srgbClr val="FFC000"/>
                </a:solidFill>
                <a:effectLst/>
                <a:latin typeface="DengXian" panose="02010600030101010101" pitchFamily="2" charset="-122"/>
                <a:ea typeface="DengXian" panose="02010600030101010101" pitchFamily="2" charset="-122"/>
              </a:rPr>
              <a:t>檔案中填入 </a:t>
            </a:r>
            <a:r>
              <a:rPr lang="en-US" altLang="zh-TW" sz="1600" dirty="0" smtClean="0">
                <a:solidFill>
                  <a:srgbClr val="FFC000"/>
                </a:solidFill>
                <a:effectLst/>
                <a:latin typeface="DengXian" panose="02010600030101010101" pitchFamily="2" charset="-122"/>
                <a:ea typeface="DengXian" panose="02010600030101010101" pitchFamily="2" charset="-122"/>
              </a:rPr>
              <a:t>Reverse shell</a:t>
            </a:r>
            <a:r>
              <a:rPr lang="zh-TW" altLang="en-US" sz="1600" dirty="0" smtClean="0">
                <a:solidFill>
                  <a:srgbClr val="FFC000"/>
                </a:solidFill>
                <a:effectLst/>
                <a:latin typeface="DengXian" panose="02010600030101010101" pitchFamily="2" charset="-122"/>
                <a:ea typeface="DengXian" panose="02010600030101010101" pitchFamily="2" charset="-122"/>
              </a:rPr>
              <a:t>，上傳後打開此檔案頁面即可拿到 </a:t>
            </a:r>
            <a:r>
              <a:rPr lang="en-US" altLang="zh-TW" sz="1600" dirty="0" smtClean="0">
                <a:solidFill>
                  <a:srgbClr val="FFC000"/>
                </a:solidFill>
                <a:effectLst/>
                <a:latin typeface="DengXian" panose="02010600030101010101" pitchFamily="2" charset="-122"/>
                <a:ea typeface="DengXian" panose="02010600030101010101" pitchFamily="2" charset="-122"/>
              </a:rPr>
              <a:t>shell</a:t>
            </a:r>
            <a:r>
              <a:rPr lang="zh-TW" altLang="en-US" sz="1600" dirty="0" smtClean="0">
                <a:solidFill>
                  <a:srgbClr val="FFC000"/>
                </a:solidFill>
                <a:effectLst/>
                <a:latin typeface="DengXian" panose="02010600030101010101" pitchFamily="2" charset="-122"/>
                <a:ea typeface="DengXian" panose="02010600030101010101" pitchFamily="2" charset="-122"/>
              </a:rPr>
              <a:t>。</a:t>
            </a:r>
            <a:endParaRPr lang="en-US" altLang="zh-TW" sz="1600" dirty="0" smtClean="0">
              <a:solidFill>
                <a:srgbClr val="FFC000"/>
              </a:solidFill>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sz="1600" dirty="0">
              <a:latin typeface="DengXian" panose="02010600030101010101" pitchFamily="2" charset="-122"/>
              <a:ea typeface="DengXian" panose="02010600030101010101" pitchFamily="2" charset="-122"/>
            </a:endParaRPr>
          </a:p>
          <a:p>
            <a:pPr>
              <a:buFont typeface="Wingdings" panose="05000000000000000000" pitchFamily="2" charset="2"/>
              <a:buChar char="Ø"/>
            </a:pPr>
            <a:r>
              <a:rPr lang="zh-TW" altLang="en-US" sz="1600" dirty="0" smtClean="0">
                <a:latin typeface="DengXian" panose="02010600030101010101" pitchFamily="2" charset="-122"/>
                <a:ea typeface="DengXian" panose="02010600030101010101" pitchFamily="2" charset="-122"/>
              </a:rPr>
              <a:t>危害</a:t>
            </a:r>
            <a:r>
              <a:rPr lang="zh-TW" altLang="en-US" sz="1600" dirty="0" smtClean="0">
                <a:latin typeface="DengXian" panose="02010600030101010101" pitchFamily="2" charset="-122"/>
                <a:ea typeface="DengXian" panose="02010600030101010101" pitchFamily="2" charset="-122"/>
              </a:rPr>
              <a:t>：</a:t>
            </a:r>
            <a:r>
              <a:rPr lang="zh-TW" altLang="en-US" sz="1600" dirty="0">
                <a:latin typeface="DengXian" panose="02010600030101010101" pitchFamily="2" charset="-122"/>
                <a:ea typeface="DengXian" panose="02010600030101010101" pitchFamily="2" charset="-122"/>
              </a:rPr>
              <a:t>高</a:t>
            </a:r>
            <a:endParaRPr lang="en-US" altLang="zh-TW" sz="1600" dirty="0" smtClean="0">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sz="1600" dirty="0">
              <a:latin typeface="DengXian" panose="02010600030101010101" pitchFamily="2" charset="-122"/>
              <a:ea typeface="DengXian" panose="02010600030101010101" pitchFamily="2" charset="-122"/>
            </a:endParaRPr>
          </a:p>
          <a:p>
            <a:pPr>
              <a:buFont typeface="Wingdings" panose="05000000000000000000" pitchFamily="2" charset="2"/>
              <a:buChar char="Ø"/>
            </a:pPr>
            <a:r>
              <a:rPr lang="zh-TW" altLang="en-US" sz="1600" dirty="0" smtClean="0">
                <a:latin typeface="DengXian" panose="02010600030101010101" pitchFamily="2" charset="-122"/>
                <a:ea typeface="DengXian" panose="02010600030101010101" pitchFamily="2" charset="-122"/>
              </a:rPr>
              <a:t>解決方法</a:t>
            </a:r>
            <a:r>
              <a:rPr lang="zh-TW" altLang="en-US" sz="1600" dirty="0" smtClean="0">
                <a:latin typeface="DengXian" panose="02010600030101010101" pitchFamily="2" charset="-122"/>
                <a:ea typeface="DengXian" panose="02010600030101010101" pitchFamily="2" charset="-122"/>
              </a:rPr>
              <a:t>：在管理者才能操作的頁面做身分驗證，避免攻擊者繞過驗證使用該檔案上傳功能。在檔案上傳功能頁面設立白名單，擋掉不安全的檔案類型，不建議使用黑名單的方式。</a:t>
            </a:r>
            <a:endParaRPr lang="en-US" altLang="zh-TW" sz="1600" dirty="0">
              <a:latin typeface="DengXian" panose="02010600030101010101" pitchFamily="2" charset="-122"/>
              <a:ea typeface="DengXian" panose="02010600030101010101" pitchFamily="2" charset="-122"/>
            </a:endParaRPr>
          </a:p>
        </p:txBody>
      </p:sp>
      <p:pic>
        <p:nvPicPr>
          <p:cNvPr id="2050" name="Picture 2" descr="館主說https://1.bp.blogspot.com/-eJGNGE4u8LA/UsZuCAMuehI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3738" y="916300"/>
            <a:ext cx="712919" cy="712919"/>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群組 9"/>
          <p:cNvGrpSpPr/>
          <p:nvPr/>
        </p:nvGrpSpPr>
        <p:grpSpPr>
          <a:xfrm>
            <a:off x="8996217" y="1754317"/>
            <a:ext cx="3029527" cy="2374337"/>
            <a:chOff x="1693866" y="2336458"/>
            <a:chExt cx="3592945" cy="3879275"/>
          </a:xfrm>
        </p:grpSpPr>
        <p:grpSp>
          <p:nvGrpSpPr>
            <p:cNvPr id="12" name="群組 11"/>
            <p:cNvGrpSpPr/>
            <p:nvPr/>
          </p:nvGrpSpPr>
          <p:grpSpPr>
            <a:xfrm>
              <a:off x="1693866" y="2336458"/>
              <a:ext cx="3592945" cy="3879275"/>
              <a:chOff x="1173018" y="2170544"/>
              <a:chExt cx="3592945" cy="3879275"/>
            </a:xfrm>
            <a:solidFill>
              <a:schemeClr val="tx1"/>
            </a:solidFill>
          </p:grpSpPr>
          <p:sp>
            <p:nvSpPr>
              <p:cNvPr id="16" name="矩形 15"/>
              <p:cNvSpPr/>
              <p:nvPr/>
            </p:nvSpPr>
            <p:spPr>
              <a:xfrm>
                <a:off x="1173018" y="2170546"/>
                <a:ext cx="3592945" cy="3879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00" dirty="0">
                  <a:latin typeface="Arial Narrow" panose="020B0606020202030204" pitchFamily="34" charset="0"/>
                </a:endParaRPr>
              </a:p>
            </p:txBody>
          </p:sp>
          <p:sp>
            <p:nvSpPr>
              <p:cNvPr id="17" name="圓角矩形 16"/>
              <p:cNvSpPr/>
              <p:nvPr/>
            </p:nvSpPr>
            <p:spPr>
              <a:xfrm>
                <a:off x="1237671" y="2170544"/>
                <a:ext cx="3463636" cy="616195"/>
              </a:xfrm>
              <a:prstGeom prst="round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err="1" smtClean="0">
                    <a:latin typeface="Arial Narrow" panose="020B0606020202030204" pitchFamily="34" charset="0"/>
                  </a:rPr>
                  <a:t>exam.ple</a:t>
                </a:r>
                <a:r>
                  <a:rPr lang="en-US" altLang="zh-TW" sz="2000" dirty="0" smtClean="0">
                    <a:latin typeface="Arial Narrow" panose="020B0606020202030204" pitchFamily="34" charset="0"/>
                  </a:rPr>
                  <a:t>/admin/</a:t>
                </a:r>
                <a:r>
                  <a:rPr lang="en-US" altLang="zh-TW" sz="2000" dirty="0" err="1" smtClean="0">
                    <a:latin typeface="Arial Narrow" panose="020B0606020202030204" pitchFamily="34" charset="0"/>
                  </a:rPr>
                  <a:t>imgupload</a:t>
                </a:r>
                <a:endParaRPr lang="zh-TW" altLang="en-US" sz="2000" dirty="0">
                  <a:latin typeface="Arial Narrow" panose="020B0606020202030204" pitchFamily="34" charset="0"/>
                </a:endParaRPr>
              </a:p>
            </p:txBody>
          </p:sp>
          <p:sp>
            <p:nvSpPr>
              <p:cNvPr id="18" name="文字方塊 17"/>
              <p:cNvSpPr txBox="1"/>
              <p:nvPr/>
            </p:nvSpPr>
            <p:spPr>
              <a:xfrm>
                <a:off x="1366982" y="3057236"/>
                <a:ext cx="1107996" cy="369332"/>
              </a:xfrm>
              <a:prstGeom prst="rect">
                <a:avLst/>
              </a:prstGeom>
              <a:grpFill/>
              <a:ln>
                <a:noFill/>
              </a:ln>
            </p:spPr>
            <p:txBody>
              <a:bodyPr wrap="none" rtlCol="0">
                <a:spAutoFit/>
              </a:bodyPr>
              <a:lstStyle/>
              <a:p>
                <a:r>
                  <a:rPr lang="zh-TW" altLang="en-US" dirty="0" smtClean="0">
                    <a:solidFill>
                      <a:schemeClr val="bg1"/>
                    </a:solidFill>
                    <a:latin typeface="DengXian" panose="02010600030101010101" pitchFamily="2" charset="-122"/>
                    <a:ea typeface="DengXian" panose="02010600030101010101" pitchFamily="2" charset="-122"/>
                  </a:rPr>
                  <a:t>選擇</a:t>
                </a:r>
                <a:r>
                  <a:rPr lang="zh-TW" altLang="en-US" dirty="0">
                    <a:solidFill>
                      <a:schemeClr val="bg1"/>
                    </a:solidFill>
                    <a:latin typeface="DengXian" panose="02010600030101010101" pitchFamily="2" charset="-122"/>
                    <a:ea typeface="DengXian" panose="02010600030101010101" pitchFamily="2" charset="-122"/>
                  </a:rPr>
                  <a:t>檔案</a:t>
                </a:r>
                <a:endParaRPr lang="en-US" altLang="zh-TW" dirty="0" smtClean="0">
                  <a:solidFill>
                    <a:schemeClr val="bg1"/>
                  </a:solidFill>
                  <a:latin typeface="DengXian" panose="02010600030101010101" pitchFamily="2" charset="-122"/>
                  <a:ea typeface="DengXian" panose="02010600030101010101" pitchFamily="2" charset="-122"/>
                </a:endParaRPr>
              </a:p>
            </p:txBody>
          </p:sp>
        </p:grpSp>
        <p:sp>
          <p:nvSpPr>
            <p:cNvPr id="15" name="圓角矩形 14"/>
            <p:cNvSpPr/>
            <p:nvPr/>
          </p:nvSpPr>
          <p:spPr>
            <a:xfrm>
              <a:off x="3120883" y="3223151"/>
              <a:ext cx="1048611" cy="543831"/>
            </a:xfrm>
            <a:prstGeom prst="round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latin typeface="DengXian" panose="02010600030101010101" pitchFamily="2" charset="-122"/>
                  <a:ea typeface="DengXian" panose="02010600030101010101" pitchFamily="2" charset="-122"/>
                </a:rPr>
                <a:t>上傳</a:t>
              </a:r>
              <a:endParaRPr lang="zh-TW" altLang="en-US" dirty="0">
                <a:solidFill>
                  <a:schemeClr val="bg1"/>
                </a:solidFill>
                <a:latin typeface="DengXian" panose="02010600030101010101" pitchFamily="2" charset="-122"/>
                <a:ea typeface="DengXian" panose="02010600030101010101" pitchFamily="2" charset="-122"/>
              </a:endParaRPr>
            </a:p>
          </p:txBody>
        </p:sp>
      </p:grpSp>
      <p:grpSp>
        <p:nvGrpSpPr>
          <p:cNvPr id="19" name="群組 18"/>
          <p:cNvGrpSpPr/>
          <p:nvPr/>
        </p:nvGrpSpPr>
        <p:grpSpPr>
          <a:xfrm>
            <a:off x="9021070" y="4294214"/>
            <a:ext cx="3004674" cy="2272841"/>
            <a:chOff x="6519866" y="2336460"/>
            <a:chExt cx="3592945" cy="3879273"/>
          </a:xfrm>
        </p:grpSpPr>
        <p:grpSp>
          <p:nvGrpSpPr>
            <p:cNvPr id="20" name="群組 19"/>
            <p:cNvGrpSpPr/>
            <p:nvPr/>
          </p:nvGrpSpPr>
          <p:grpSpPr>
            <a:xfrm>
              <a:off x="6519866" y="2336460"/>
              <a:ext cx="3592945" cy="3879273"/>
              <a:chOff x="1173018" y="2170546"/>
              <a:chExt cx="3592945" cy="3879273"/>
            </a:xfrm>
            <a:solidFill>
              <a:schemeClr val="tx1"/>
            </a:solidFill>
          </p:grpSpPr>
          <p:sp>
            <p:nvSpPr>
              <p:cNvPr id="23" name="矩形 22"/>
              <p:cNvSpPr/>
              <p:nvPr/>
            </p:nvSpPr>
            <p:spPr>
              <a:xfrm>
                <a:off x="1173018" y="2170546"/>
                <a:ext cx="3592945" cy="3879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00" dirty="0">
                  <a:latin typeface="Arial Narrow" panose="020B0606020202030204" pitchFamily="34" charset="0"/>
                </a:endParaRPr>
              </a:p>
            </p:txBody>
          </p:sp>
          <p:sp>
            <p:nvSpPr>
              <p:cNvPr id="24" name="圓角矩形 23"/>
              <p:cNvSpPr/>
              <p:nvPr/>
            </p:nvSpPr>
            <p:spPr>
              <a:xfrm>
                <a:off x="1237672" y="2170546"/>
                <a:ext cx="3463636" cy="604113"/>
              </a:xfrm>
              <a:prstGeom prst="round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err="1" smtClean="0">
                    <a:latin typeface="Arial Narrow" panose="020B0606020202030204" pitchFamily="34" charset="0"/>
                  </a:rPr>
                  <a:t>exam.ple</a:t>
                </a:r>
                <a:r>
                  <a:rPr lang="en-US" altLang="zh-TW" sz="2000" dirty="0" smtClean="0">
                    <a:latin typeface="Arial Narrow" panose="020B0606020202030204" pitchFamily="34" charset="0"/>
                  </a:rPr>
                  <a:t>/admin/</a:t>
                </a:r>
                <a:r>
                  <a:rPr lang="en-US" altLang="zh-TW" sz="2000" dirty="0" err="1" smtClean="0">
                    <a:latin typeface="Arial Narrow" panose="020B0606020202030204" pitchFamily="34" charset="0"/>
                  </a:rPr>
                  <a:t>imgupload</a:t>
                </a:r>
                <a:endParaRPr lang="zh-TW" altLang="en-US" sz="2000" dirty="0">
                  <a:latin typeface="Arial Narrow" panose="020B0606020202030204" pitchFamily="34" charset="0"/>
                </a:endParaRPr>
              </a:p>
            </p:txBody>
          </p:sp>
          <p:sp>
            <p:nvSpPr>
              <p:cNvPr id="25" name="文字方塊 24"/>
              <p:cNvSpPr txBox="1"/>
              <p:nvPr/>
            </p:nvSpPr>
            <p:spPr>
              <a:xfrm>
                <a:off x="1366982" y="3057236"/>
                <a:ext cx="955711" cy="369332"/>
              </a:xfrm>
              <a:prstGeom prst="rect">
                <a:avLst/>
              </a:prstGeom>
              <a:grpFill/>
              <a:ln>
                <a:noFill/>
              </a:ln>
            </p:spPr>
            <p:txBody>
              <a:bodyPr wrap="none" rtlCol="0">
                <a:spAutoFit/>
              </a:bodyPr>
              <a:lstStyle/>
              <a:p>
                <a:r>
                  <a:rPr lang="en-US" altLang="zh-TW" dirty="0" err="1" smtClean="0">
                    <a:solidFill>
                      <a:schemeClr val="bg1"/>
                    </a:solidFill>
                    <a:latin typeface="Arial Narrow" panose="020B0606020202030204" pitchFamily="34" charset="0"/>
                  </a:rPr>
                  <a:t>hack.php</a:t>
                </a:r>
                <a:endParaRPr lang="en-US" altLang="zh-TW" dirty="0" smtClean="0">
                  <a:solidFill>
                    <a:schemeClr val="bg1"/>
                  </a:solidFill>
                  <a:latin typeface="Arial Narrow" panose="020B0606020202030204" pitchFamily="34" charset="0"/>
                </a:endParaRPr>
              </a:p>
            </p:txBody>
          </p:sp>
        </p:grpSp>
        <p:sp>
          <p:nvSpPr>
            <p:cNvPr id="21" name="圓角矩形 20"/>
            <p:cNvSpPr/>
            <p:nvPr/>
          </p:nvSpPr>
          <p:spPr>
            <a:xfrm>
              <a:off x="7946883" y="3223150"/>
              <a:ext cx="1039369" cy="627896"/>
            </a:xfrm>
            <a:prstGeom prst="round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latin typeface="DengXian" panose="02010600030101010101" pitchFamily="2" charset="-122"/>
                  <a:ea typeface="DengXian" panose="02010600030101010101" pitchFamily="2" charset="-122"/>
                </a:rPr>
                <a:t>上傳</a:t>
              </a:r>
              <a:endParaRPr lang="zh-TW" altLang="en-US" dirty="0">
                <a:solidFill>
                  <a:schemeClr val="bg1"/>
                </a:solidFill>
                <a:latin typeface="DengXian" panose="02010600030101010101" pitchFamily="2" charset="-122"/>
                <a:ea typeface="DengXian" panose="02010600030101010101" pitchFamily="2" charset="-122"/>
              </a:endParaRPr>
            </a:p>
          </p:txBody>
        </p:sp>
        <p:sp>
          <p:nvSpPr>
            <p:cNvPr id="22" name="文字方塊 21"/>
            <p:cNvSpPr txBox="1"/>
            <p:nvPr/>
          </p:nvSpPr>
          <p:spPr>
            <a:xfrm>
              <a:off x="7288695" y="4133623"/>
              <a:ext cx="1316374" cy="646254"/>
            </a:xfrm>
            <a:prstGeom prst="rect">
              <a:avLst/>
            </a:prstGeom>
            <a:solidFill>
              <a:schemeClr val="tx1"/>
            </a:solidFill>
            <a:ln>
              <a:noFill/>
            </a:ln>
          </p:spPr>
          <p:txBody>
            <a:bodyPr wrap="square" rtlCol="0">
              <a:spAutoFit/>
            </a:bodyPr>
            <a:lstStyle/>
            <a:p>
              <a:r>
                <a:rPr lang="zh-TW" altLang="en-US" dirty="0" smtClean="0">
                  <a:solidFill>
                    <a:schemeClr val="bg1"/>
                  </a:solidFill>
                  <a:latin typeface="DengXian" panose="02010600030101010101" pitchFamily="2" charset="-122"/>
                  <a:ea typeface="DengXian" panose="02010600030101010101" pitchFamily="2" charset="-122"/>
                </a:rPr>
                <a:t>上傳成功</a:t>
              </a:r>
              <a:endParaRPr lang="en-US" altLang="zh-TW" dirty="0" smtClean="0">
                <a:solidFill>
                  <a:schemeClr val="bg1"/>
                </a:solidFill>
                <a:latin typeface="DengXian" panose="02010600030101010101" pitchFamily="2" charset="-122"/>
                <a:ea typeface="DengXian" panose="02010600030101010101" pitchFamily="2" charset="-122"/>
              </a:endParaRPr>
            </a:p>
          </p:txBody>
        </p:sp>
      </p:grpSp>
    </p:spTree>
    <p:extLst>
      <p:ext uri="{BB962C8B-B14F-4D97-AF65-F5344CB8AC3E}">
        <p14:creationId xmlns:p14="http://schemas.microsoft.com/office/powerpoint/2010/main" val="35283335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2191999" cy="6858000"/>
          </a:xfrm>
        </p:spPr>
        <p:txBody>
          <a:bodyPr>
            <a:normAutofit/>
          </a:bodyPr>
          <a:lstStyle/>
          <a:p>
            <a:r>
              <a:rPr lang="zh-TW" altLang="en-US" sz="4400" dirty="0" smtClean="0">
                <a:latin typeface="DengXian" panose="02010600030101010101" pitchFamily="2" charset="-122"/>
                <a:ea typeface="DengXian" panose="02010600030101010101" pitchFamily="2" charset="-122"/>
              </a:rPr>
              <a:t>切成兩份寫</a:t>
            </a:r>
            <a:endParaRPr lang="zh-TW" altLang="en-US" sz="4400" dirty="0">
              <a:latin typeface="DengXian" panose="02010600030101010101" pitchFamily="2" charset="-122"/>
              <a:ea typeface="DengXian" panose="02010600030101010101" pitchFamily="2" charset="-122"/>
            </a:endParaRPr>
          </a:p>
        </p:txBody>
      </p:sp>
      <p:sp>
        <p:nvSpPr>
          <p:cNvPr id="3" name="文字方塊 2"/>
          <p:cNvSpPr txBox="1"/>
          <p:nvPr/>
        </p:nvSpPr>
        <p:spPr>
          <a:xfrm>
            <a:off x="3523671" y="3888508"/>
            <a:ext cx="5144655" cy="369332"/>
          </a:xfrm>
          <a:prstGeom prst="rect">
            <a:avLst/>
          </a:prstGeom>
          <a:noFill/>
        </p:spPr>
        <p:txBody>
          <a:bodyPr wrap="square" rtlCol="0">
            <a:spAutoFit/>
          </a:bodyPr>
          <a:lstStyle/>
          <a:p>
            <a:r>
              <a:rPr lang="zh-TW" altLang="en-US" dirty="0" smtClean="0">
                <a:latin typeface="DengXian" panose="02010600030101010101" pitchFamily="2" charset="-122"/>
                <a:ea typeface="DengXian" panose="02010600030101010101" pitchFamily="2" charset="-122"/>
              </a:rPr>
              <a:t>沒有漏洞是切成兩個解決不了的，有的話就三個！</a:t>
            </a:r>
            <a:endParaRPr lang="zh-TW" altLang="en-US" dirty="0">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13164120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DengXian" panose="02010600030101010101" pitchFamily="2" charset="-122"/>
                <a:ea typeface="DengXian" panose="02010600030101010101" pitchFamily="2" charset="-122"/>
              </a:rPr>
              <a:t>解釋漏洞－</a:t>
            </a:r>
            <a:r>
              <a:rPr lang="zh-TW" altLang="en-US" dirty="0" smtClean="0">
                <a:latin typeface="DengXian" panose="02010600030101010101" pitchFamily="2" charset="-122"/>
                <a:ea typeface="DengXian" panose="02010600030101010101" pitchFamily="2" charset="-122"/>
              </a:rPr>
              <a:t>正確</a:t>
            </a:r>
            <a:r>
              <a:rPr lang="zh-TW" altLang="en-US" dirty="0" smtClean="0">
                <a:latin typeface="DengXian" panose="02010600030101010101" pitchFamily="2" charset="-122"/>
                <a:ea typeface="DengXian" panose="02010600030101010101" pitchFamily="2" charset="-122"/>
              </a:rPr>
              <a:t>示範－１</a:t>
            </a:r>
            <a:endParaRPr lang="zh-TW" altLang="en-US" dirty="0">
              <a:latin typeface="DengXian" panose="02010600030101010101" pitchFamily="2" charset="-122"/>
              <a:ea typeface="DengXian" panose="02010600030101010101" pitchFamily="2" charset="-122"/>
            </a:endParaRPr>
          </a:p>
        </p:txBody>
      </p:sp>
      <p:sp>
        <p:nvSpPr>
          <p:cNvPr id="3" name="內容版面配置區 2"/>
          <p:cNvSpPr>
            <a:spLocks noGrp="1"/>
          </p:cNvSpPr>
          <p:nvPr>
            <p:ph idx="1"/>
          </p:nvPr>
        </p:nvSpPr>
        <p:spPr>
          <a:xfrm>
            <a:off x="913795" y="2096064"/>
            <a:ext cx="7980823" cy="3695136"/>
          </a:xfrm>
        </p:spPr>
        <p:txBody>
          <a:bodyPr>
            <a:normAutofit fontScale="92500" lnSpcReduction="10000"/>
          </a:bodyPr>
          <a:lstStyle/>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成因</a:t>
            </a:r>
            <a:r>
              <a:rPr lang="zh-TW" altLang="en-US" dirty="0" smtClean="0">
                <a:latin typeface="DengXian" panose="02010600030101010101" pitchFamily="2" charset="-122"/>
                <a:ea typeface="DengXian" panose="02010600030101010101" pitchFamily="2" charset="-122"/>
              </a:rPr>
              <a:t>：</a:t>
            </a:r>
            <a:r>
              <a:rPr lang="zh-TW" altLang="en-US" dirty="0">
                <a:solidFill>
                  <a:schemeClr val="accent1">
                    <a:lumMod val="20000"/>
                    <a:lumOff val="80000"/>
                  </a:schemeClr>
                </a:solidFill>
                <a:latin typeface="DengXian" panose="02010600030101010101" pitchFamily="2" charset="-122"/>
                <a:ea typeface="DengXian" panose="02010600030101010101" pitchFamily="2" charset="-122"/>
              </a:rPr>
              <a:t>在 </a:t>
            </a:r>
            <a:r>
              <a:rPr lang="en-US" altLang="zh-TW" dirty="0">
                <a:solidFill>
                  <a:schemeClr val="accent1">
                    <a:lumMod val="20000"/>
                    <a:lumOff val="80000"/>
                  </a:schemeClr>
                </a:solidFill>
                <a:latin typeface="DengXian" panose="02010600030101010101" pitchFamily="2" charset="-122"/>
                <a:ea typeface="DengXian" panose="02010600030101010101" pitchFamily="2" charset="-122"/>
              </a:rPr>
              <a:t>http://exam.ple/admin/imgupload</a:t>
            </a:r>
            <a:r>
              <a:rPr lang="zh-TW" altLang="en-US" dirty="0">
                <a:solidFill>
                  <a:schemeClr val="accent1">
                    <a:lumMod val="20000"/>
                    <a:lumOff val="80000"/>
                  </a:schemeClr>
                </a:solidFill>
                <a:latin typeface="DengXian" panose="02010600030101010101" pitchFamily="2" charset="-122"/>
                <a:ea typeface="DengXian" panose="02010600030101010101" pitchFamily="2" charset="-122"/>
              </a:rPr>
              <a:t> 發現無效存取控</a:t>
            </a:r>
            <a:r>
              <a:rPr lang="zh-TW" altLang="en-US" dirty="0" smtClean="0">
                <a:solidFill>
                  <a:schemeClr val="accent1">
                    <a:lumMod val="20000"/>
                    <a:lumOff val="80000"/>
                  </a:schemeClr>
                </a:solidFill>
                <a:latin typeface="DengXian" panose="02010600030101010101" pitchFamily="2" charset="-122"/>
                <a:ea typeface="DengXian" panose="02010600030101010101" pitchFamily="2" charset="-122"/>
              </a:rPr>
              <a:t>管。</a:t>
            </a:r>
            <a:r>
              <a:rPr lang="zh-TW" altLang="en-US" dirty="0">
                <a:solidFill>
                  <a:srgbClr val="FFFF00"/>
                </a:solidFill>
                <a:latin typeface="DengXian" panose="02010600030101010101" pitchFamily="2" charset="-122"/>
                <a:ea typeface="DengXian" panose="02010600030101010101" pitchFamily="2" charset="-122"/>
              </a:rPr>
              <a:t>無效存取控管為</a:t>
            </a:r>
            <a:r>
              <a:rPr lang="zh-TW" altLang="en-US" dirty="0">
                <a:solidFill>
                  <a:srgbClr val="FFFF00"/>
                </a:solidFill>
                <a:effectLst/>
                <a:latin typeface="DengXian" panose="02010600030101010101" pitchFamily="2" charset="-122"/>
                <a:ea typeface="DengXian" panose="02010600030101010101" pitchFamily="2" charset="-122"/>
              </a:rPr>
              <a:t>攻擊者可透過網址或 </a:t>
            </a:r>
            <a:r>
              <a:rPr lang="en-US" altLang="zh-TW" dirty="0">
                <a:solidFill>
                  <a:srgbClr val="FFFF00"/>
                </a:solidFill>
                <a:effectLst/>
                <a:latin typeface="DengXian" panose="02010600030101010101" pitchFamily="2" charset="-122"/>
                <a:ea typeface="DengXian" panose="02010600030101010101" pitchFamily="2" charset="-122"/>
              </a:rPr>
              <a:t>HTML </a:t>
            </a:r>
            <a:r>
              <a:rPr lang="zh-TW" altLang="en-US" dirty="0">
                <a:solidFill>
                  <a:srgbClr val="FFFF00"/>
                </a:solidFill>
                <a:effectLst/>
                <a:latin typeface="DengXian" panose="02010600030101010101" pitchFamily="2" charset="-122"/>
                <a:ea typeface="DengXian" panose="02010600030101010101" pitchFamily="2" charset="-122"/>
              </a:rPr>
              <a:t>頁面，繞過存取控制；或將自己的權限提升至管理者，進而攻破系統等</a:t>
            </a:r>
            <a:r>
              <a:rPr lang="zh-TW" altLang="en-US" dirty="0" smtClean="0">
                <a:solidFill>
                  <a:srgbClr val="FFFF00"/>
                </a:solidFill>
                <a:effectLst/>
                <a:latin typeface="DengXian" panose="02010600030101010101" pitchFamily="2" charset="-122"/>
                <a:ea typeface="DengXian" panose="02010600030101010101" pitchFamily="2" charset="-122"/>
              </a:rPr>
              <a:t>。</a:t>
            </a:r>
            <a:r>
              <a:rPr lang="zh-TW" altLang="en-US" dirty="0">
                <a:solidFill>
                  <a:srgbClr val="FFC000"/>
                </a:solidFill>
                <a:effectLst/>
                <a:latin typeface="DengXian" panose="02010600030101010101" pitchFamily="2" charset="-122"/>
                <a:ea typeface="DengXian" panose="02010600030101010101" pitchFamily="2" charset="-122"/>
              </a:rPr>
              <a:t>測試方法為輸入該網址，可以繞過登入介面的身分驗證直接使用管理者的檔案上傳功能。</a:t>
            </a:r>
            <a:endParaRPr lang="en-US" altLang="zh-TW" dirty="0" smtClean="0">
              <a:solidFill>
                <a:schemeClr val="accent1">
                  <a:lumMod val="20000"/>
                  <a:lumOff val="80000"/>
                </a:schemeClr>
              </a:solidFill>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dirty="0">
              <a:latin typeface="DengXian" panose="02010600030101010101" pitchFamily="2" charset="-122"/>
              <a:ea typeface="DengXian" panose="02010600030101010101" pitchFamily="2" charset="-122"/>
            </a:endParaRPr>
          </a:p>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危害</a:t>
            </a:r>
            <a:r>
              <a:rPr lang="zh-TW" altLang="en-US" dirty="0" smtClean="0">
                <a:latin typeface="DengXian" panose="02010600030101010101" pitchFamily="2" charset="-122"/>
                <a:ea typeface="DengXian" panose="02010600030101010101" pitchFamily="2" charset="-122"/>
              </a:rPr>
              <a:t>：中</a:t>
            </a:r>
            <a:endParaRPr lang="en-US" altLang="zh-TW" dirty="0" smtClean="0">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dirty="0">
              <a:latin typeface="DengXian" panose="02010600030101010101" pitchFamily="2" charset="-122"/>
              <a:ea typeface="DengXian" panose="02010600030101010101" pitchFamily="2" charset="-122"/>
            </a:endParaRPr>
          </a:p>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解決方法</a:t>
            </a:r>
            <a:r>
              <a:rPr lang="zh-TW" altLang="en-US" dirty="0" smtClean="0">
                <a:latin typeface="DengXian" panose="02010600030101010101" pitchFamily="2" charset="-122"/>
                <a:ea typeface="DengXian" panose="02010600030101010101" pitchFamily="2" charset="-122"/>
              </a:rPr>
              <a:t>：</a:t>
            </a:r>
            <a:r>
              <a:rPr lang="zh-TW" altLang="en-US" dirty="0">
                <a:latin typeface="DengXian" panose="02010600030101010101" pitchFamily="2" charset="-122"/>
                <a:ea typeface="DengXian" panose="02010600030101010101" pitchFamily="2" charset="-122"/>
              </a:rPr>
              <a:t>在管理者才能操作的頁面做身分驗證，避免攻擊者繞過驗證使用該檔案上傳功能。</a:t>
            </a:r>
            <a:endParaRPr lang="en-US" altLang="zh-TW" dirty="0">
              <a:latin typeface="DengXian" panose="02010600030101010101" pitchFamily="2" charset="-122"/>
              <a:ea typeface="DengXian" panose="02010600030101010101" pitchFamily="2" charset="-122"/>
            </a:endParaRP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79751" y="1010412"/>
            <a:ext cx="787044" cy="524696"/>
          </a:xfrm>
          <a:prstGeom prst="rect">
            <a:avLst/>
          </a:prstGeom>
        </p:spPr>
      </p:pic>
      <p:grpSp>
        <p:nvGrpSpPr>
          <p:cNvPr id="16" name="群組 15"/>
          <p:cNvGrpSpPr/>
          <p:nvPr/>
        </p:nvGrpSpPr>
        <p:grpSpPr>
          <a:xfrm>
            <a:off x="8990593" y="2003995"/>
            <a:ext cx="3016679" cy="3879273"/>
            <a:chOff x="1693866" y="2336460"/>
            <a:chExt cx="3592945" cy="3879273"/>
          </a:xfrm>
        </p:grpSpPr>
        <p:grpSp>
          <p:nvGrpSpPr>
            <p:cNvPr id="20" name="群組 19"/>
            <p:cNvGrpSpPr/>
            <p:nvPr/>
          </p:nvGrpSpPr>
          <p:grpSpPr>
            <a:xfrm>
              <a:off x="1693866" y="2336460"/>
              <a:ext cx="3592945" cy="3879273"/>
              <a:chOff x="1173018" y="2170546"/>
              <a:chExt cx="3592945" cy="3879273"/>
            </a:xfrm>
            <a:solidFill>
              <a:schemeClr val="tx1"/>
            </a:solidFill>
          </p:grpSpPr>
          <p:sp>
            <p:nvSpPr>
              <p:cNvPr id="28" name="矩形 27"/>
              <p:cNvSpPr/>
              <p:nvPr/>
            </p:nvSpPr>
            <p:spPr>
              <a:xfrm>
                <a:off x="1173018" y="2170546"/>
                <a:ext cx="3592945" cy="3879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00" dirty="0">
                  <a:latin typeface="Arial Narrow" panose="020B0606020202030204" pitchFamily="34" charset="0"/>
                </a:endParaRPr>
              </a:p>
            </p:txBody>
          </p:sp>
          <p:sp>
            <p:nvSpPr>
              <p:cNvPr id="29" name="圓角矩形 28"/>
              <p:cNvSpPr/>
              <p:nvPr/>
            </p:nvSpPr>
            <p:spPr>
              <a:xfrm>
                <a:off x="1237672" y="2170546"/>
                <a:ext cx="3463636" cy="415636"/>
              </a:xfrm>
              <a:prstGeom prst="round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err="1" smtClean="0">
                    <a:latin typeface="Arial Narrow" panose="020B0606020202030204" pitchFamily="34" charset="0"/>
                  </a:rPr>
                  <a:t>exam.ple</a:t>
                </a:r>
                <a:r>
                  <a:rPr lang="en-US" altLang="zh-TW" sz="2000" dirty="0" smtClean="0">
                    <a:latin typeface="Arial Narrow" panose="020B0606020202030204" pitchFamily="34" charset="0"/>
                  </a:rPr>
                  <a:t>/admin/</a:t>
                </a:r>
                <a:r>
                  <a:rPr lang="en-US" altLang="zh-TW" sz="2000" dirty="0" err="1" smtClean="0">
                    <a:latin typeface="Arial Narrow" panose="020B0606020202030204" pitchFamily="34" charset="0"/>
                  </a:rPr>
                  <a:t>imgupload</a:t>
                </a:r>
                <a:endParaRPr lang="zh-TW" altLang="en-US" sz="2000" dirty="0">
                  <a:latin typeface="Arial Narrow" panose="020B0606020202030204" pitchFamily="34" charset="0"/>
                </a:endParaRPr>
              </a:p>
            </p:txBody>
          </p:sp>
          <p:sp>
            <p:nvSpPr>
              <p:cNvPr id="30" name="文字方塊 29"/>
              <p:cNvSpPr txBox="1"/>
              <p:nvPr/>
            </p:nvSpPr>
            <p:spPr>
              <a:xfrm>
                <a:off x="1366982" y="3057236"/>
                <a:ext cx="1107996" cy="369332"/>
              </a:xfrm>
              <a:prstGeom prst="rect">
                <a:avLst/>
              </a:prstGeom>
              <a:grpFill/>
              <a:ln>
                <a:noFill/>
              </a:ln>
            </p:spPr>
            <p:txBody>
              <a:bodyPr wrap="none" rtlCol="0">
                <a:spAutoFit/>
              </a:bodyPr>
              <a:lstStyle/>
              <a:p>
                <a:r>
                  <a:rPr lang="zh-TW" altLang="en-US" dirty="0" smtClean="0">
                    <a:solidFill>
                      <a:schemeClr val="bg1"/>
                    </a:solidFill>
                    <a:latin typeface="DengXian" panose="02010600030101010101" pitchFamily="2" charset="-122"/>
                    <a:ea typeface="DengXian" panose="02010600030101010101" pitchFamily="2" charset="-122"/>
                  </a:rPr>
                  <a:t>選擇</a:t>
                </a:r>
                <a:r>
                  <a:rPr lang="zh-TW" altLang="en-US" dirty="0">
                    <a:solidFill>
                      <a:schemeClr val="bg1"/>
                    </a:solidFill>
                    <a:latin typeface="DengXian" panose="02010600030101010101" pitchFamily="2" charset="-122"/>
                    <a:ea typeface="DengXian" panose="02010600030101010101" pitchFamily="2" charset="-122"/>
                  </a:rPr>
                  <a:t>檔案</a:t>
                </a:r>
                <a:endParaRPr lang="en-US" altLang="zh-TW" dirty="0" smtClean="0">
                  <a:solidFill>
                    <a:schemeClr val="bg1"/>
                  </a:solidFill>
                  <a:latin typeface="DengXian" panose="02010600030101010101" pitchFamily="2" charset="-122"/>
                  <a:ea typeface="DengXian" panose="02010600030101010101" pitchFamily="2" charset="-122"/>
                </a:endParaRPr>
              </a:p>
            </p:txBody>
          </p:sp>
        </p:grpSp>
        <p:sp>
          <p:nvSpPr>
            <p:cNvPr id="27" name="圓角矩形 26"/>
            <p:cNvSpPr/>
            <p:nvPr/>
          </p:nvSpPr>
          <p:spPr>
            <a:xfrm>
              <a:off x="3120883" y="3223150"/>
              <a:ext cx="1010849" cy="378691"/>
            </a:xfrm>
            <a:prstGeom prst="round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latin typeface="DengXian" panose="02010600030101010101" pitchFamily="2" charset="-122"/>
                  <a:ea typeface="DengXian" panose="02010600030101010101" pitchFamily="2" charset="-122"/>
                </a:rPr>
                <a:t>上傳</a:t>
              </a:r>
              <a:endParaRPr lang="zh-TW" altLang="en-US" dirty="0">
                <a:solidFill>
                  <a:schemeClr val="bg1"/>
                </a:solidFill>
                <a:latin typeface="DengXian" panose="02010600030101010101" pitchFamily="2" charset="-122"/>
                <a:ea typeface="DengXian" panose="02010600030101010101" pitchFamily="2" charset="-122"/>
              </a:endParaRPr>
            </a:p>
          </p:txBody>
        </p:sp>
      </p:grpSp>
    </p:spTree>
    <p:extLst>
      <p:ext uri="{BB962C8B-B14F-4D97-AF65-F5344CB8AC3E}">
        <p14:creationId xmlns:p14="http://schemas.microsoft.com/office/powerpoint/2010/main" val="3668988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DengXian" panose="02010600030101010101" pitchFamily="2" charset="-122"/>
                <a:ea typeface="DengXian" panose="02010600030101010101" pitchFamily="2" charset="-122"/>
              </a:rPr>
              <a:t>解釋漏洞－</a:t>
            </a:r>
            <a:r>
              <a:rPr lang="zh-TW" altLang="en-US" dirty="0" smtClean="0">
                <a:latin typeface="DengXian" panose="02010600030101010101" pitchFamily="2" charset="-122"/>
                <a:ea typeface="DengXian" panose="02010600030101010101" pitchFamily="2" charset="-122"/>
              </a:rPr>
              <a:t>正確</a:t>
            </a:r>
            <a:r>
              <a:rPr lang="zh-TW" altLang="en-US" dirty="0" smtClean="0">
                <a:latin typeface="DengXian" panose="02010600030101010101" pitchFamily="2" charset="-122"/>
                <a:ea typeface="DengXian" panose="02010600030101010101" pitchFamily="2" charset="-122"/>
              </a:rPr>
              <a:t>示範－２</a:t>
            </a:r>
            <a:endParaRPr lang="zh-TW" altLang="en-US" dirty="0">
              <a:latin typeface="DengXian" panose="02010600030101010101" pitchFamily="2" charset="-122"/>
              <a:ea typeface="DengXian" panose="02010600030101010101" pitchFamily="2" charset="-122"/>
            </a:endParaRPr>
          </a:p>
        </p:txBody>
      </p:sp>
      <p:sp>
        <p:nvSpPr>
          <p:cNvPr id="3" name="內容版面配置區 2"/>
          <p:cNvSpPr>
            <a:spLocks noGrp="1"/>
          </p:cNvSpPr>
          <p:nvPr>
            <p:ph idx="1"/>
          </p:nvPr>
        </p:nvSpPr>
        <p:spPr>
          <a:xfrm>
            <a:off x="913795" y="2096064"/>
            <a:ext cx="7980823" cy="3695136"/>
          </a:xfrm>
        </p:spPr>
        <p:txBody>
          <a:bodyPr>
            <a:normAutofit fontScale="92500" lnSpcReduction="20000"/>
          </a:bodyPr>
          <a:lstStyle/>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成因</a:t>
            </a:r>
            <a:r>
              <a:rPr lang="zh-TW" altLang="en-US" dirty="0" smtClean="0">
                <a:latin typeface="DengXian" panose="02010600030101010101" pitchFamily="2" charset="-122"/>
                <a:ea typeface="DengXian" panose="02010600030101010101" pitchFamily="2" charset="-122"/>
              </a:rPr>
              <a:t>：</a:t>
            </a:r>
            <a:r>
              <a:rPr lang="zh-TW" altLang="en-US" dirty="0">
                <a:solidFill>
                  <a:schemeClr val="accent1">
                    <a:lumMod val="20000"/>
                    <a:lumOff val="80000"/>
                  </a:schemeClr>
                </a:solidFill>
                <a:latin typeface="DengXian" panose="02010600030101010101" pitchFamily="2" charset="-122"/>
                <a:ea typeface="DengXian" panose="02010600030101010101" pitchFamily="2" charset="-122"/>
              </a:rPr>
              <a:t>在 </a:t>
            </a:r>
            <a:r>
              <a:rPr lang="en-US" altLang="zh-TW" dirty="0">
                <a:solidFill>
                  <a:schemeClr val="accent1">
                    <a:lumMod val="20000"/>
                    <a:lumOff val="80000"/>
                  </a:schemeClr>
                </a:solidFill>
                <a:latin typeface="DengXian" panose="02010600030101010101" pitchFamily="2" charset="-122"/>
                <a:ea typeface="DengXian" panose="02010600030101010101" pitchFamily="2" charset="-122"/>
              </a:rPr>
              <a:t>http://exam.ple/admin/imgupload</a:t>
            </a:r>
            <a:r>
              <a:rPr lang="zh-TW" altLang="en-US" dirty="0">
                <a:solidFill>
                  <a:schemeClr val="accent1">
                    <a:lumMod val="20000"/>
                    <a:lumOff val="80000"/>
                  </a:schemeClr>
                </a:solidFill>
                <a:latin typeface="DengXian" panose="02010600030101010101" pitchFamily="2" charset="-122"/>
                <a:ea typeface="DengXian" panose="02010600030101010101" pitchFamily="2" charset="-122"/>
              </a:rPr>
              <a:t> </a:t>
            </a:r>
            <a:r>
              <a:rPr lang="zh-TW" altLang="en-US" dirty="0" smtClean="0">
                <a:solidFill>
                  <a:schemeClr val="accent1">
                    <a:lumMod val="20000"/>
                    <a:lumOff val="80000"/>
                  </a:schemeClr>
                </a:solidFill>
                <a:latin typeface="DengXian" panose="02010600030101010101" pitchFamily="2" charset="-122"/>
                <a:ea typeface="DengXian" panose="02010600030101010101" pitchFamily="2" charset="-122"/>
              </a:rPr>
              <a:t>發現</a:t>
            </a:r>
            <a:r>
              <a:rPr lang="zh-TW" altLang="en-US" dirty="0">
                <a:solidFill>
                  <a:schemeClr val="accent1">
                    <a:lumMod val="20000"/>
                    <a:lumOff val="80000"/>
                  </a:schemeClr>
                </a:solidFill>
                <a:latin typeface="DengXian" panose="02010600030101010101" pitchFamily="2" charset="-122"/>
                <a:ea typeface="DengXian" panose="02010600030101010101" pitchFamily="2" charset="-122"/>
              </a:rPr>
              <a:t>不安全的組態設定</a:t>
            </a:r>
            <a:r>
              <a:rPr lang="zh-TW" altLang="en-US" dirty="0" smtClean="0">
                <a:solidFill>
                  <a:schemeClr val="accent1">
                    <a:lumMod val="20000"/>
                    <a:lumOff val="80000"/>
                  </a:schemeClr>
                </a:solidFill>
                <a:latin typeface="DengXian" panose="02010600030101010101" pitchFamily="2" charset="-122"/>
                <a:ea typeface="DengXian" panose="02010600030101010101" pitchFamily="2" charset="-122"/>
              </a:rPr>
              <a:t>。</a:t>
            </a:r>
            <a:r>
              <a:rPr lang="zh-TW" altLang="en-US" dirty="0">
                <a:solidFill>
                  <a:srgbClr val="FFFF00"/>
                </a:solidFill>
                <a:effectLst/>
                <a:latin typeface="DengXian" panose="02010600030101010101" pitchFamily="2" charset="-122"/>
                <a:ea typeface="DengXian" panose="02010600030101010101" pitchFamily="2" charset="-122"/>
              </a:rPr>
              <a:t>不安全的組態設定為應用程式、伺服器，及平台的設定，若缺少適當的設定，可能導致敏感性資訊外洩，進而容易遭受入侵或攻擊。</a:t>
            </a:r>
            <a:r>
              <a:rPr lang="zh-TW" altLang="en-US" dirty="0" smtClean="0">
                <a:solidFill>
                  <a:srgbClr val="FFC000"/>
                </a:solidFill>
                <a:effectLst/>
                <a:latin typeface="DengXian" panose="02010600030101010101" pitchFamily="2" charset="-122"/>
                <a:ea typeface="DengXian" panose="02010600030101010101" pitchFamily="2" charset="-122"/>
              </a:rPr>
              <a:t>測試</a:t>
            </a:r>
            <a:r>
              <a:rPr lang="zh-TW" altLang="en-US" dirty="0">
                <a:solidFill>
                  <a:srgbClr val="FFC000"/>
                </a:solidFill>
                <a:effectLst/>
                <a:latin typeface="DengXian" panose="02010600030101010101" pitchFamily="2" charset="-122"/>
                <a:ea typeface="DengXian" panose="02010600030101010101" pitchFamily="2" charset="-122"/>
              </a:rPr>
              <a:t>方法</a:t>
            </a:r>
            <a:r>
              <a:rPr lang="zh-TW" altLang="en-US" dirty="0" smtClean="0">
                <a:solidFill>
                  <a:srgbClr val="FFC000"/>
                </a:solidFill>
                <a:effectLst/>
                <a:latin typeface="DengXian" panose="02010600030101010101" pitchFamily="2" charset="-122"/>
                <a:ea typeface="DengXian" panose="02010600030101010101" pitchFamily="2" charset="-122"/>
              </a:rPr>
              <a:t>為</a:t>
            </a:r>
            <a:r>
              <a:rPr lang="zh-TW" altLang="en-US" dirty="0">
                <a:solidFill>
                  <a:srgbClr val="FFC000"/>
                </a:solidFill>
                <a:effectLst/>
                <a:latin typeface="DengXian" panose="02010600030101010101" pitchFamily="2" charset="-122"/>
                <a:ea typeface="DengXian" panose="02010600030101010101" pitchFamily="2" charset="-122"/>
              </a:rPr>
              <a:t>可以在上傳</a:t>
            </a:r>
            <a:r>
              <a:rPr lang="zh-TW" altLang="en-US" dirty="0" smtClean="0">
                <a:solidFill>
                  <a:srgbClr val="FFC000"/>
                </a:solidFill>
                <a:effectLst/>
                <a:latin typeface="DengXian" panose="02010600030101010101" pitchFamily="2" charset="-122"/>
                <a:ea typeface="DengXian" panose="02010600030101010101" pitchFamily="2" charset="-122"/>
              </a:rPr>
              <a:t>的 </a:t>
            </a:r>
            <a:r>
              <a:rPr lang="en-US" altLang="zh-TW" dirty="0" err="1" smtClean="0">
                <a:solidFill>
                  <a:srgbClr val="FFC000"/>
                </a:solidFill>
                <a:effectLst/>
                <a:latin typeface="DengXian" panose="02010600030101010101" pitchFamily="2" charset="-122"/>
                <a:ea typeface="DengXian" panose="02010600030101010101" pitchFamily="2" charset="-122"/>
              </a:rPr>
              <a:t>php</a:t>
            </a:r>
            <a:r>
              <a:rPr lang="zh-TW" altLang="en-US" dirty="0" smtClean="0">
                <a:solidFill>
                  <a:srgbClr val="FFC000"/>
                </a:solidFill>
                <a:effectLst/>
                <a:latin typeface="DengXian" panose="02010600030101010101" pitchFamily="2" charset="-122"/>
                <a:ea typeface="DengXian" panose="02010600030101010101" pitchFamily="2" charset="-122"/>
              </a:rPr>
              <a:t> </a:t>
            </a:r>
            <a:r>
              <a:rPr lang="zh-TW" altLang="en-US" dirty="0">
                <a:solidFill>
                  <a:srgbClr val="FFC000"/>
                </a:solidFill>
                <a:effectLst/>
                <a:latin typeface="DengXian" panose="02010600030101010101" pitchFamily="2" charset="-122"/>
                <a:ea typeface="DengXian" panose="02010600030101010101" pitchFamily="2" charset="-122"/>
              </a:rPr>
              <a:t>類型的檔案中填入 </a:t>
            </a:r>
            <a:r>
              <a:rPr lang="en-US" altLang="zh-TW" dirty="0">
                <a:solidFill>
                  <a:srgbClr val="FFC000"/>
                </a:solidFill>
                <a:effectLst/>
                <a:latin typeface="DengXian" panose="02010600030101010101" pitchFamily="2" charset="-122"/>
                <a:ea typeface="DengXian" panose="02010600030101010101" pitchFamily="2" charset="-122"/>
              </a:rPr>
              <a:t>Reverse shell</a:t>
            </a:r>
            <a:r>
              <a:rPr lang="zh-TW" altLang="en-US" dirty="0">
                <a:solidFill>
                  <a:srgbClr val="FFC000"/>
                </a:solidFill>
                <a:effectLst/>
                <a:latin typeface="DengXian" panose="02010600030101010101" pitchFamily="2" charset="-122"/>
                <a:ea typeface="DengXian" panose="02010600030101010101" pitchFamily="2" charset="-122"/>
              </a:rPr>
              <a:t>，上傳後打開此檔案頁面即可拿到 </a:t>
            </a:r>
            <a:r>
              <a:rPr lang="en-US" altLang="zh-TW" dirty="0">
                <a:solidFill>
                  <a:srgbClr val="FFC000"/>
                </a:solidFill>
                <a:effectLst/>
                <a:latin typeface="DengXian" panose="02010600030101010101" pitchFamily="2" charset="-122"/>
                <a:ea typeface="DengXian" panose="02010600030101010101" pitchFamily="2" charset="-122"/>
              </a:rPr>
              <a:t>shell</a:t>
            </a:r>
            <a:r>
              <a:rPr lang="zh-TW" altLang="en-US" dirty="0">
                <a:solidFill>
                  <a:srgbClr val="FFC000"/>
                </a:solidFill>
                <a:effectLst/>
                <a:latin typeface="DengXian" panose="02010600030101010101" pitchFamily="2" charset="-122"/>
                <a:ea typeface="DengXian" panose="02010600030101010101" pitchFamily="2" charset="-122"/>
              </a:rPr>
              <a:t>。</a:t>
            </a:r>
            <a:endParaRPr lang="en-US" altLang="zh-TW" dirty="0">
              <a:solidFill>
                <a:srgbClr val="FFC000"/>
              </a:solidFill>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dirty="0">
              <a:latin typeface="DengXian" panose="02010600030101010101" pitchFamily="2" charset="-122"/>
              <a:ea typeface="DengXian" panose="02010600030101010101" pitchFamily="2" charset="-122"/>
            </a:endParaRPr>
          </a:p>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危害</a:t>
            </a:r>
            <a:r>
              <a:rPr lang="zh-TW" altLang="en-US" dirty="0" smtClean="0">
                <a:latin typeface="DengXian" panose="02010600030101010101" pitchFamily="2" charset="-122"/>
                <a:ea typeface="DengXian" panose="02010600030101010101" pitchFamily="2" charset="-122"/>
              </a:rPr>
              <a:t>：高</a:t>
            </a:r>
            <a:endParaRPr lang="en-US" altLang="zh-TW" dirty="0" smtClean="0">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dirty="0">
              <a:latin typeface="DengXian" panose="02010600030101010101" pitchFamily="2" charset="-122"/>
              <a:ea typeface="DengXian" panose="02010600030101010101" pitchFamily="2" charset="-122"/>
            </a:endParaRPr>
          </a:p>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解決方法</a:t>
            </a:r>
            <a:r>
              <a:rPr lang="zh-TW" altLang="en-US" dirty="0" smtClean="0">
                <a:latin typeface="DengXian" panose="02010600030101010101" pitchFamily="2" charset="-122"/>
                <a:ea typeface="DengXian" panose="02010600030101010101" pitchFamily="2" charset="-122"/>
              </a:rPr>
              <a:t>：</a:t>
            </a:r>
            <a:r>
              <a:rPr lang="zh-TW" altLang="en-US" dirty="0">
                <a:latin typeface="DengXian" panose="02010600030101010101" pitchFamily="2" charset="-122"/>
                <a:ea typeface="DengXian" panose="02010600030101010101" pitchFamily="2" charset="-122"/>
              </a:rPr>
              <a:t>在檔案上傳功能頁面設立白名單，擋掉不安全的檔案類型，不建議使用黑名單的方式。</a:t>
            </a:r>
            <a:endParaRPr lang="en-US" altLang="zh-TW" dirty="0">
              <a:latin typeface="DengXian" panose="02010600030101010101" pitchFamily="2" charset="-122"/>
              <a:ea typeface="DengXian" panose="02010600030101010101" pitchFamily="2" charset="-122"/>
            </a:endParaRP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79751" y="1010412"/>
            <a:ext cx="787044" cy="524696"/>
          </a:xfrm>
          <a:prstGeom prst="rect">
            <a:avLst/>
          </a:prstGeom>
        </p:spPr>
      </p:pic>
      <p:grpSp>
        <p:nvGrpSpPr>
          <p:cNvPr id="11" name="群組 10"/>
          <p:cNvGrpSpPr/>
          <p:nvPr/>
        </p:nvGrpSpPr>
        <p:grpSpPr>
          <a:xfrm>
            <a:off x="8977744" y="2096065"/>
            <a:ext cx="3066473" cy="3953754"/>
            <a:chOff x="6519866" y="2336460"/>
            <a:chExt cx="3592945" cy="3879273"/>
          </a:xfrm>
        </p:grpSpPr>
        <p:grpSp>
          <p:nvGrpSpPr>
            <p:cNvPr id="12" name="群組 11"/>
            <p:cNvGrpSpPr/>
            <p:nvPr/>
          </p:nvGrpSpPr>
          <p:grpSpPr>
            <a:xfrm>
              <a:off x="6519866" y="2336460"/>
              <a:ext cx="3592945" cy="3879273"/>
              <a:chOff x="1173018" y="2170546"/>
              <a:chExt cx="3592945" cy="3879273"/>
            </a:xfrm>
            <a:solidFill>
              <a:schemeClr val="tx1"/>
            </a:solidFill>
          </p:grpSpPr>
          <p:sp>
            <p:nvSpPr>
              <p:cNvPr id="15" name="矩形 14"/>
              <p:cNvSpPr/>
              <p:nvPr/>
            </p:nvSpPr>
            <p:spPr>
              <a:xfrm>
                <a:off x="1173018" y="2170546"/>
                <a:ext cx="3592945" cy="3879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00" dirty="0">
                  <a:latin typeface="Arial Narrow" panose="020B0606020202030204" pitchFamily="34" charset="0"/>
                </a:endParaRPr>
              </a:p>
            </p:txBody>
          </p:sp>
          <p:sp>
            <p:nvSpPr>
              <p:cNvPr id="17" name="圓角矩形 16"/>
              <p:cNvSpPr/>
              <p:nvPr/>
            </p:nvSpPr>
            <p:spPr>
              <a:xfrm>
                <a:off x="1237672" y="2170546"/>
                <a:ext cx="3463636" cy="415636"/>
              </a:xfrm>
              <a:prstGeom prst="round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err="1" smtClean="0">
                    <a:latin typeface="Arial Narrow" panose="020B0606020202030204" pitchFamily="34" charset="0"/>
                  </a:rPr>
                  <a:t>exam.ple</a:t>
                </a:r>
                <a:r>
                  <a:rPr lang="en-US" altLang="zh-TW" sz="2000" dirty="0" smtClean="0">
                    <a:latin typeface="Arial Narrow" panose="020B0606020202030204" pitchFamily="34" charset="0"/>
                  </a:rPr>
                  <a:t>/admin/</a:t>
                </a:r>
                <a:r>
                  <a:rPr lang="en-US" altLang="zh-TW" sz="2000" dirty="0" err="1" smtClean="0">
                    <a:latin typeface="Arial Narrow" panose="020B0606020202030204" pitchFamily="34" charset="0"/>
                  </a:rPr>
                  <a:t>imgupload</a:t>
                </a:r>
                <a:endParaRPr lang="zh-TW" altLang="en-US" sz="2000" dirty="0">
                  <a:latin typeface="Arial Narrow" panose="020B0606020202030204" pitchFamily="34" charset="0"/>
                </a:endParaRPr>
              </a:p>
            </p:txBody>
          </p:sp>
          <p:sp>
            <p:nvSpPr>
              <p:cNvPr id="18" name="文字方塊 17"/>
              <p:cNvSpPr txBox="1"/>
              <p:nvPr/>
            </p:nvSpPr>
            <p:spPr>
              <a:xfrm>
                <a:off x="1366982" y="3057236"/>
                <a:ext cx="955711" cy="369332"/>
              </a:xfrm>
              <a:prstGeom prst="rect">
                <a:avLst/>
              </a:prstGeom>
              <a:grpFill/>
              <a:ln>
                <a:noFill/>
              </a:ln>
            </p:spPr>
            <p:txBody>
              <a:bodyPr wrap="none" rtlCol="0">
                <a:spAutoFit/>
              </a:bodyPr>
              <a:lstStyle/>
              <a:p>
                <a:r>
                  <a:rPr lang="en-US" altLang="zh-TW" dirty="0" err="1" smtClean="0">
                    <a:solidFill>
                      <a:schemeClr val="bg1"/>
                    </a:solidFill>
                    <a:latin typeface="Arial Narrow" panose="020B0606020202030204" pitchFamily="34" charset="0"/>
                  </a:rPr>
                  <a:t>hack.php</a:t>
                </a:r>
                <a:endParaRPr lang="en-US" altLang="zh-TW" dirty="0" smtClean="0">
                  <a:solidFill>
                    <a:schemeClr val="bg1"/>
                  </a:solidFill>
                  <a:latin typeface="Arial Narrow" panose="020B0606020202030204" pitchFamily="34" charset="0"/>
                </a:endParaRPr>
              </a:p>
            </p:txBody>
          </p:sp>
        </p:grpSp>
        <p:sp>
          <p:nvSpPr>
            <p:cNvPr id="13" name="圓角矩形 12"/>
            <p:cNvSpPr/>
            <p:nvPr/>
          </p:nvSpPr>
          <p:spPr>
            <a:xfrm>
              <a:off x="7946883" y="3223150"/>
              <a:ext cx="1051251" cy="378691"/>
            </a:xfrm>
            <a:prstGeom prst="round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latin typeface="DengXian" panose="02010600030101010101" pitchFamily="2" charset="-122"/>
                  <a:ea typeface="DengXian" panose="02010600030101010101" pitchFamily="2" charset="-122"/>
                </a:rPr>
                <a:t>上傳</a:t>
              </a:r>
              <a:endParaRPr lang="zh-TW" altLang="en-US" dirty="0">
                <a:solidFill>
                  <a:schemeClr val="bg1"/>
                </a:solidFill>
                <a:latin typeface="DengXian" panose="02010600030101010101" pitchFamily="2" charset="-122"/>
                <a:ea typeface="DengXian" panose="02010600030101010101" pitchFamily="2" charset="-122"/>
              </a:endParaRPr>
            </a:p>
          </p:txBody>
        </p:sp>
        <p:sp>
          <p:nvSpPr>
            <p:cNvPr id="14" name="文字方塊 13"/>
            <p:cNvSpPr txBox="1"/>
            <p:nvPr/>
          </p:nvSpPr>
          <p:spPr>
            <a:xfrm>
              <a:off x="7360626" y="3993021"/>
              <a:ext cx="1107996" cy="369332"/>
            </a:xfrm>
            <a:prstGeom prst="rect">
              <a:avLst/>
            </a:prstGeom>
            <a:solidFill>
              <a:schemeClr val="tx1"/>
            </a:solidFill>
            <a:ln>
              <a:noFill/>
            </a:ln>
          </p:spPr>
          <p:txBody>
            <a:bodyPr wrap="none" rtlCol="0">
              <a:spAutoFit/>
            </a:bodyPr>
            <a:lstStyle/>
            <a:p>
              <a:r>
                <a:rPr lang="zh-TW" altLang="en-US" dirty="0" smtClean="0">
                  <a:solidFill>
                    <a:schemeClr val="bg1"/>
                  </a:solidFill>
                  <a:latin typeface="DengXian" panose="02010600030101010101" pitchFamily="2" charset="-122"/>
                  <a:ea typeface="DengXian" panose="02010600030101010101" pitchFamily="2" charset="-122"/>
                </a:rPr>
                <a:t>上傳成功</a:t>
              </a:r>
              <a:endParaRPr lang="en-US" altLang="zh-TW" dirty="0" smtClean="0">
                <a:solidFill>
                  <a:schemeClr val="bg1"/>
                </a:solidFill>
                <a:latin typeface="DengXian" panose="02010600030101010101" pitchFamily="2" charset="-122"/>
                <a:ea typeface="DengXian" panose="02010600030101010101" pitchFamily="2" charset="-122"/>
              </a:endParaRPr>
            </a:p>
          </p:txBody>
        </p:sp>
      </p:grpSp>
    </p:spTree>
    <p:extLst>
      <p:ext uri="{BB962C8B-B14F-4D97-AF65-F5344CB8AC3E}">
        <p14:creationId xmlns:p14="http://schemas.microsoft.com/office/powerpoint/2010/main" val="6825280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2191999" cy="6858000"/>
          </a:xfrm>
        </p:spPr>
        <p:txBody>
          <a:bodyPr>
            <a:normAutofit/>
          </a:bodyPr>
          <a:lstStyle/>
          <a:p>
            <a:r>
              <a:rPr lang="zh-TW" altLang="en-US" sz="4400" dirty="0" smtClean="0">
                <a:latin typeface="DengXian" panose="02010600030101010101" pitchFamily="2" charset="-122"/>
                <a:ea typeface="DengXian" panose="02010600030101010101" pitchFamily="2" charset="-122"/>
              </a:rPr>
              <a:t>實戰練習</a:t>
            </a:r>
            <a:endParaRPr lang="zh-TW" altLang="en-US" sz="4400" dirty="0">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13402572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DengXian" panose="02010600030101010101" pitchFamily="2" charset="-122"/>
                <a:ea typeface="DengXian" panose="02010600030101010101" pitchFamily="2" charset="-122"/>
              </a:rPr>
              <a:t>CVE-2013-4338</a:t>
            </a:r>
            <a:endParaRPr lang="zh-TW" altLang="en-US" dirty="0">
              <a:latin typeface="DengXian" panose="02010600030101010101" pitchFamily="2" charset="-122"/>
              <a:ea typeface="DengXian" panose="02010600030101010101" pitchFamily="2" charset="-122"/>
            </a:endParaRPr>
          </a:p>
        </p:txBody>
      </p:sp>
      <p:sp>
        <p:nvSpPr>
          <p:cNvPr id="3" name="內容版面配置區 2"/>
          <p:cNvSpPr>
            <a:spLocks noGrp="1"/>
          </p:cNvSpPr>
          <p:nvPr>
            <p:ph idx="1"/>
          </p:nvPr>
        </p:nvSpPr>
        <p:spPr/>
        <p:txBody>
          <a:bodyPr/>
          <a:lstStyle/>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簡介：發生在 </a:t>
            </a:r>
            <a:r>
              <a:rPr lang="en-US" altLang="zh-TW" dirty="0" err="1" smtClean="0">
                <a:latin typeface="DengXian" panose="02010600030101010101" pitchFamily="2" charset="-122"/>
                <a:ea typeface="DengXian" panose="02010600030101010101" pitchFamily="2" charset="-122"/>
              </a:rPr>
              <a:t>wordpress</a:t>
            </a:r>
            <a:r>
              <a:rPr lang="zh-TW" altLang="en-US" dirty="0" smtClean="0">
                <a:latin typeface="DengXian" panose="02010600030101010101" pitchFamily="2" charset="-122"/>
                <a:ea typeface="DengXian" panose="02010600030101010101" pitchFamily="2" charset="-122"/>
              </a:rPr>
              <a:t> </a:t>
            </a:r>
            <a:r>
              <a:rPr lang="en-US" altLang="zh-TW" dirty="0" smtClean="0">
                <a:latin typeface="DengXian" panose="02010600030101010101" pitchFamily="2" charset="-122"/>
                <a:ea typeface="DengXian" panose="02010600030101010101" pitchFamily="2" charset="-122"/>
              </a:rPr>
              <a:t>3.6.1</a:t>
            </a:r>
            <a:r>
              <a:rPr lang="zh-TW" altLang="en-US" dirty="0" smtClean="0">
                <a:latin typeface="DengXian" panose="02010600030101010101" pitchFamily="2" charset="-122"/>
                <a:ea typeface="DengXian" panose="02010600030101010101" pitchFamily="2" charset="-122"/>
              </a:rPr>
              <a:t> 前的不安全的反序列化漏洞</a:t>
            </a:r>
            <a:endParaRPr lang="en-US" altLang="zh-TW" dirty="0" smtClean="0">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dirty="0">
              <a:latin typeface="DengXian" panose="02010600030101010101" pitchFamily="2" charset="-122"/>
              <a:ea typeface="DengXian" panose="02010600030101010101" pitchFamily="2" charset="-122"/>
            </a:endParaRPr>
          </a:p>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官方描述</a:t>
            </a:r>
            <a:r>
              <a:rPr lang="zh-TW" altLang="en-US" dirty="0" smtClean="0">
                <a:latin typeface="DengXian" panose="02010600030101010101" pitchFamily="2" charset="-122"/>
                <a:ea typeface="DengXian" panose="02010600030101010101" pitchFamily="2" charset="-122"/>
              </a:rPr>
              <a:t>：</a:t>
            </a:r>
            <a:r>
              <a:rPr lang="en-US" altLang="zh-TW" dirty="0" err="1">
                <a:effectLst/>
                <a:latin typeface="DengXian" panose="02010600030101010101" pitchFamily="2" charset="-122"/>
                <a:ea typeface="DengXian" panose="02010600030101010101" pitchFamily="2" charset="-122"/>
              </a:rPr>
              <a:t>wp</a:t>
            </a:r>
            <a:r>
              <a:rPr lang="en-US" altLang="zh-TW" dirty="0">
                <a:effectLst/>
                <a:latin typeface="DengXian" panose="02010600030101010101" pitchFamily="2" charset="-122"/>
                <a:ea typeface="DengXian" panose="02010600030101010101" pitchFamily="2" charset="-122"/>
              </a:rPr>
              <a:t>-includes/</a:t>
            </a:r>
            <a:r>
              <a:rPr lang="en-US" altLang="zh-TW" dirty="0" err="1">
                <a:effectLst/>
                <a:latin typeface="DengXian" panose="02010600030101010101" pitchFamily="2" charset="-122"/>
                <a:ea typeface="DengXian" panose="02010600030101010101" pitchFamily="2" charset="-122"/>
              </a:rPr>
              <a:t>functions.php</a:t>
            </a:r>
            <a:r>
              <a:rPr lang="en-US" altLang="zh-TW" dirty="0">
                <a:effectLst/>
                <a:latin typeface="DengXian" panose="02010600030101010101" pitchFamily="2" charset="-122"/>
                <a:ea typeface="DengXian" panose="02010600030101010101" pitchFamily="2" charset="-122"/>
              </a:rPr>
              <a:t> in WordPress before 3.6.1 does not properly determine whether data has been serialized, which allows remote attackers to execute arbitrary code by triggering erroneous PHP </a:t>
            </a:r>
            <a:r>
              <a:rPr lang="en-US" altLang="zh-TW" dirty="0" err="1">
                <a:effectLst/>
                <a:latin typeface="DengXian" panose="02010600030101010101" pitchFamily="2" charset="-122"/>
                <a:ea typeface="DengXian" panose="02010600030101010101" pitchFamily="2" charset="-122"/>
              </a:rPr>
              <a:t>unserialize</a:t>
            </a:r>
            <a:r>
              <a:rPr lang="en-US" altLang="zh-TW" dirty="0">
                <a:effectLst/>
                <a:latin typeface="DengXian" panose="02010600030101010101" pitchFamily="2" charset="-122"/>
                <a:ea typeface="DengXian" panose="02010600030101010101" pitchFamily="2" charset="-122"/>
              </a:rPr>
              <a:t> operations</a:t>
            </a:r>
            <a:r>
              <a:rPr lang="en-US" altLang="zh-TW" dirty="0" smtClean="0">
                <a:effectLst/>
                <a:latin typeface="DengXian" panose="02010600030101010101" pitchFamily="2" charset="-122"/>
                <a:ea typeface="DengXian" panose="02010600030101010101" pitchFamily="2" charset="-122"/>
              </a:rPr>
              <a:t>.</a:t>
            </a:r>
          </a:p>
          <a:p>
            <a:pPr>
              <a:buFont typeface="Wingdings" panose="05000000000000000000" pitchFamily="2" charset="2"/>
              <a:buChar char="Ø"/>
            </a:pPr>
            <a:endParaRPr lang="en-US" altLang="zh-TW" dirty="0">
              <a:effectLst/>
              <a:latin typeface="DengXian" panose="02010600030101010101" pitchFamily="2" charset="-122"/>
              <a:ea typeface="DengXian" panose="02010600030101010101" pitchFamily="2" charset="-122"/>
            </a:endParaRPr>
          </a:p>
          <a:p>
            <a:pPr marL="0" indent="0">
              <a:buNone/>
            </a:pPr>
            <a:r>
              <a:rPr lang="en-US" altLang="zh-TW" dirty="0" smtClean="0">
                <a:effectLst/>
                <a:latin typeface="DengXian" panose="02010600030101010101" pitchFamily="2" charset="-122"/>
                <a:ea typeface="DengXian" panose="02010600030101010101" pitchFamily="2" charset="-122"/>
              </a:rPr>
              <a:t>Reference: </a:t>
            </a:r>
            <a:r>
              <a:rPr lang="en-US" altLang="zh-TW" dirty="0">
                <a:latin typeface="DengXian" panose="02010600030101010101" pitchFamily="2" charset="-122"/>
                <a:ea typeface="DengXian" panose="02010600030101010101" pitchFamily="2" charset="-122"/>
                <a:hlinkClick r:id="rId2"/>
              </a:rPr>
              <a:t>https://www.slideshare.net/phdays/php-wordpress</a:t>
            </a:r>
            <a:endParaRPr lang="en-US" altLang="zh-TW" dirty="0" smtClean="0">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dirty="0" smtClean="0">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34456223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 y="0"/>
            <a:ext cx="5994400" cy="6858000"/>
          </a:xfrm>
        </p:spPr>
        <p:txBody>
          <a:bodyPr>
            <a:normAutofit/>
          </a:bodyPr>
          <a:lstStyle/>
          <a:p>
            <a:pPr marL="0" indent="0">
              <a:buNone/>
            </a:pPr>
            <a:r>
              <a:rPr lang="en-US" altLang="zh-TW" dirty="0">
                <a:latin typeface="DengXian" panose="02010600030101010101" pitchFamily="2" charset="-122"/>
                <a:ea typeface="DengXian" panose="02010600030101010101" pitchFamily="2" charset="-122"/>
              </a:rPr>
              <a:t>function </a:t>
            </a:r>
            <a:r>
              <a:rPr lang="en-US" altLang="zh-TW" dirty="0" err="1">
                <a:latin typeface="DengXian" panose="02010600030101010101" pitchFamily="2" charset="-122"/>
                <a:ea typeface="DengXian" panose="02010600030101010101" pitchFamily="2" charset="-122"/>
              </a:rPr>
              <a:t>is_serialized</a:t>
            </a:r>
            <a:r>
              <a:rPr lang="en-US" altLang="zh-TW" dirty="0">
                <a:latin typeface="DengXian" panose="02010600030101010101" pitchFamily="2" charset="-122"/>
                <a:ea typeface="DengXian" panose="02010600030101010101" pitchFamily="2" charset="-122"/>
              </a:rPr>
              <a:t>( $data ) {	</a:t>
            </a:r>
            <a:endParaRPr lang="en-US" altLang="zh-TW" dirty="0" smtClean="0">
              <a:latin typeface="DengXian" panose="02010600030101010101" pitchFamily="2" charset="-122"/>
              <a:ea typeface="DengXian" panose="02010600030101010101" pitchFamily="2" charset="-122"/>
            </a:endParaRPr>
          </a:p>
          <a:p>
            <a:pPr marL="0" indent="0">
              <a:buNone/>
            </a:pPr>
            <a:r>
              <a:rPr lang="en-US" altLang="zh-TW" dirty="0">
                <a:latin typeface="DengXian" panose="02010600030101010101" pitchFamily="2" charset="-122"/>
                <a:ea typeface="DengXian" panose="02010600030101010101" pitchFamily="2" charset="-122"/>
              </a:rPr>
              <a:t>	if ( ! </a:t>
            </a:r>
            <a:r>
              <a:rPr lang="en-US" altLang="zh-TW" dirty="0" err="1">
                <a:latin typeface="DengXian" panose="02010600030101010101" pitchFamily="2" charset="-122"/>
                <a:ea typeface="DengXian" panose="02010600030101010101" pitchFamily="2" charset="-122"/>
              </a:rPr>
              <a:t>is_string</a:t>
            </a:r>
            <a:r>
              <a:rPr lang="en-US" altLang="zh-TW" dirty="0">
                <a:latin typeface="DengXian" panose="02010600030101010101" pitchFamily="2" charset="-122"/>
                <a:ea typeface="DengXian" panose="02010600030101010101" pitchFamily="2" charset="-122"/>
              </a:rPr>
              <a:t>( $data ) </a:t>
            </a:r>
            <a:r>
              <a:rPr lang="en-US" altLang="zh-TW" dirty="0" smtClean="0">
                <a:latin typeface="DengXian" panose="02010600030101010101" pitchFamily="2" charset="-122"/>
                <a:ea typeface="DengXian" panose="02010600030101010101" pitchFamily="2" charset="-122"/>
              </a:rPr>
              <a:t>)</a:t>
            </a:r>
          </a:p>
          <a:p>
            <a:pPr marL="0" indent="0">
              <a:buNone/>
            </a:pPr>
            <a:r>
              <a:rPr lang="en-US" altLang="zh-TW" dirty="0">
                <a:latin typeface="DengXian" panose="02010600030101010101" pitchFamily="2" charset="-122"/>
                <a:ea typeface="DengXian" panose="02010600030101010101" pitchFamily="2" charset="-122"/>
              </a:rPr>
              <a:t>		return false</a:t>
            </a:r>
            <a:r>
              <a:rPr lang="en-US" altLang="zh-TW" dirty="0" smtClean="0">
                <a:latin typeface="DengXian" panose="02010600030101010101" pitchFamily="2" charset="-122"/>
                <a:ea typeface="DengXian" panose="02010600030101010101" pitchFamily="2" charset="-122"/>
              </a:rPr>
              <a:t>;</a:t>
            </a:r>
          </a:p>
          <a:p>
            <a:pPr marL="0" indent="0">
              <a:buNone/>
            </a:pPr>
            <a:r>
              <a:rPr lang="en-US" altLang="zh-TW" dirty="0">
                <a:latin typeface="DengXian" panose="02010600030101010101" pitchFamily="2" charset="-122"/>
                <a:ea typeface="DengXian" panose="02010600030101010101" pitchFamily="2" charset="-122"/>
              </a:rPr>
              <a:t>	$data = trim( $data </a:t>
            </a:r>
            <a:r>
              <a:rPr lang="en-US" altLang="zh-TW" dirty="0" smtClean="0">
                <a:latin typeface="DengXian" panose="02010600030101010101" pitchFamily="2" charset="-122"/>
                <a:ea typeface="DengXian" panose="02010600030101010101" pitchFamily="2" charset="-122"/>
              </a:rPr>
              <a:t>);</a:t>
            </a:r>
          </a:p>
          <a:p>
            <a:pPr marL="0" indent="0">
              <a:buNone/>
            </a:pPr>
            <a:r>
              <a:rPr lang="en-US" altLang="zh-TW" dirty="0" smtClean="0">
                <a:latin typeface="DengXian" panose="02010600030101010101" pitchFamily="2" charset="-122"/>
                <a:ea typeface="DengXian" panose="02010600030101010101" pitchFamily="2" charset="-122"/>
              </a:rPr>
              <a:t> </a:t>
            </a:r>
            <a:r>
              <a:rPr lang="en-US" altLang="zh-TW" dirty="0">
                <a:latin typeface="DengXian" panose="02010600030101010101" pitchFamily="2" charset="-122"/>
                <a:ea typeface="DengXian" panose="02010600030101010101" pitchFamily="2" charset="-122"/>
              </a:rPr>
              <a:t>	if ( 'N;' == $data </a:t>
            </a:r>
            <a:r>
              <a:rPr lang="en-US" altLang="zh-TW" dirty="0" smtClean="0">
                <a:latin typeface="DengXian" panose="02010600030101010101" pitchFamily="2" charset="-122"/>
                <a:ea typeface="DengXian" panose="02010600030101010101" pitchFamily="2" charset="-122"/>
              </a:rPr>
              <a:t>)</a:t>
            </a:r>
          </a:p>
          <a:p>
            <a:pPr marL="0" indent="0">
              <a:buNone/>
            </a:pPr>
            <a:r>
              <a:rPr lang="en-US" altLang="zh-TW" dirty="0">
                <a:latin typeface="DengXian" panose="02010600030101010101" pitchFamily="2" charset="-122"/>
                <a:ea typeface="DengXian" panose="02010600030101010101" pitchFamily="2" charset="-122"/>
              </a:rPr>
              <a:t>		return true</a:t>
            </a:r>
            <a:r>
              <a:rPr lang="en-US" altLang="zh-TW" dirty="0" smtClean="0">
                <a:latin typeface="DengXian" panose="02010600030101010101" pitchFamily="2" charset="-122"/>
                <a:ea typeface="DengXian" panose="02010600030101010101" pitchFamily="2" charset="-122"/>
              </a:rPr>
              <a:t>;</a:t>
            </a:r>
          </a:p>
          <a:p>
            <a:pPr marL="0" indent="0">
              <a:buNone/>
            </a:pPr>
            <a:r>
              <a:rPr lang="en-US" altLang="zh-TW" dirty="0">
                <a:latin typeface="DengXian" panose="02010600030101010101" pitchFamily="2" charset="-122"/>
                <a:ea typeface="DengXian" panose="02010600030101010101" pitchFamily="2" charset="-122"/>
              </a:rPr>
              <a:t>	$length = </a:t>
            </a:r>
            <a:r>
              <a:rPr lang="en-US" altLang="zh-TW" dirty="0" err="1">
                <a:latin typeface="DengXian" panose="02010600030101010101" pitchFamily="2" charset="-122"/>
                <a:ea typeface="DengXian" panose="02010600030101010101" pitchFamily="2" charset="-122"/>
              </a:rPr>
              <a:t>strlen</a:t>
            </a:r>
            <a:r>
              <a:rPr lang="en-US" altLang="zh-TW" dirty="0">
                <a:latin typeface="DengXian" panose="02010600030101010101" pitchFamily="2" charset="-122"/>
                <a:ea typeface="DengXian" panose="02010600030101010101" pitchFamily="2" charset="-122"/>
              </a:rPr>
              <a:t>( $data </a:t>
            </a:r>
            <a:r>
              <a:rPr lang="en-US" altLang="zh-TW" dirty="0" smtClean="0">
                <a:latin typeface="DengXian" panose="02010600030101010101" pitchFamily="2" charset="-122"/>
                <a:ea typeface="DengXian" panose="02010600030101010101" pitchFamily="2" charset="-122"/>
              </a:rPr>
              <a:t>);</a:t>
            </a:r>
          </a:p>
          <a:p>
            <a:pPr marL="0" indent="0">
              <a:buNone/>
            </a:pPr>
            <a:r>
              <a:rPr lang="en-US" altLang="zh-TW" dirty="0">
                <a:latin typeface="DengXian" panose="02010600030101010101" pitchFamily="2" charset="-122"/>
                <a:ea typeface="DengXian" panose="02010600030101010101" pitchFamily="2" charset="-122"/>
              </a:rPr>
              <a:t>	if ( $length &lt; 4 </a:t>
            </a:r>
            <a:r>
              <a:rPr lang="en-US" altLang="zh-TW" dirty="0" smtClean="0">
                <a:latin typeface="DengXian" panose="02010600030101010101" pitchFamily="2" charset="-122"/>
                <a:ea typeface="DengXian" panose="02010600030101010101" pitchFamily="2" charset="-122"/>
              </a:rPr>
              <a:t>)</a:t>
            </a:r>
          </a:p>
          <a:p>
            <a:pPr marL="0" indent="0">
              <a:buNone/>
            </a:pPr>
            <a:r>
              <a:rPr lang="en-US" altLang="zh-TW" dirty="0">
                <a:latin typeface="DengXian" panose="02010600030101010101" pitchFamily="2" charset="-122"/>
                <a:ea typeface="DengXian" panose="02010600030101010101" pitchFamily="2" charset="-122"/>
              </a:rPr>
              <a:t>		</a:t>
            </a:r>
            <a:r>
              <a:rPr lang="en-US" altLang="zh-TW" dirty="0" smtClean="0">
                <a:latin typeface="DengXian" panose="02010600030101010101" pitchFamily="2" charset="-122"/>
                <a:ea typeface="DengXian" panose="02010600030101010101" pitchFamily="2" charset="-122"/>
              </a:rPr>
              <a:t>return </a:t>
            </a:r>
            <a:r>
              <a:rPr lang="en-US" altLang="zh-TW" dirty="0">
                <a:latin typeface="DengXian" panose="02010600030101010101" pitchFamily="2" charset="-122"/>
                <a:ea typeface="DengXian" panose="02010600030101010101" pitchFamily="2" charset="-122"/>
              </a:rPr>
              <a:t>false</a:t>
            </a:r>
            <a:r>
              <a:rPr lang="en-US" altLang="zh-TW" dirty="0" smtClean="0">
                <a:latin typeface="DengXian" panose="02010600030101010101" pitchFamily="2" charset="-122"/>
                <a:ea typeface="DengXian" panose="02010600030101010101" pitchFamily="2" charset="-122"/>
              </a:rPr>
              <a:t>;</a:t>
            </a:r>
          </a:p>
          <a:p>
            <a:pPr marL="0" indent="0">
              <a:buNone/>
            </a:pPr>
            <a:r>
              <a:rPr lang="en-US" altLang="zh-TW" dirty="0">
                <a:latin typeface="DengXian" panose="02010600030101010101" pitchFamily="2" charset="-122"/>
                <a:ea typeface="DengXian" panose="02010600030101010101" pitchFamily="2" charset="-122"/>
              </a:rPr>
              <a:t>	if ( ':' !== $data[1] </a:t>
            </a:r>
            <a:r>
              <a:rPr lang="en-US" altLang="zh-TW" dirty="0" smtClean="0">
                <a:latin typeface="DengXian" panose="02010600030101010101" pitchFamily="2" charset="-122"/>
                <a:ea typeface="DengXian" panose="02010600030101010101" pitchFamily="2" charset="-122"/>
              </a:rPr>
              <a:t>)</a:t>
            </a:r>
          </a:p>
          <a:p>
            <a:pPr marL="0" indent="0">
              <a:buNone/>
            </a:pPr>
            <a:r>
              <a:rPr lang="en-US" altLang="zh-TW" dirty="0">
                <a:latin typeface="DengXian" panose="02010600030101010101" pitchFamily="2" charset="-122"/>
                <a:ea typeface="DengXian" panose="02010600030101010101" pitchFamily="2" charset="-122"/>
              </a:rPr>
              <a:t>		return false</a:t>
            </a:r>
            <a:r>
              <a:rPr lang="en-US" altLang="zh-TW" dirty="0" smtClean="0">
                <a:latin typeface="DengXian" panose="02010600030101010101" pitchFamily="2" charset="-122"/>
                <a:ea typeface="DengXian" panose="02010600030101010101" pitchFamily="2" charset="-122"/>
              </a:rPr>
              <a:t>;</a:t>
            </a:r>
          </a:p>
          <a:p>
            <a:pPr marL="0" indent="0">
              <a:buNone/>
            </a:pPr>
            <a:r>
              <a:rPr lang="en-US" altLang="zh-TW" dirty="0">
                <a:latin typeface="DengXian" panose="02010600030101010101" pitchFamily="2" charset="-122"/>
                <a:ea typeface="DengXian" panose="02010600030101010101" pitchFamily="2" charset="-122"/>
              </a:rPr>
              <a:t>	$</a:t>
            </a:r>
            <a:r>
              <a:rPr lang="en-US" altLang="zh-TW" dirty="0" err="1">
                <a:latin typeface="DengXian" panose="02010600030101010101" pitchFamily="2" charset="-122"/>
                <a:ea typeface="DengXian" panose="02010600030101010101" pitchFamily="2" charset="-122"/>
              </a:rPr>
              <a:t>lastc</a:t>
            </a:r>
            <a:r>
              <a:rPr lang="en-US" altLang="zh-TW" dirty="0">
                <a:latin typeface="DengXian" panose="02010600030101010101" pitchFamily="2" charset="-122"/>
                <a:ea typeface="DengXian" panose="02010600030101010101" pitchFamily="2" charset="-122"/>
              </a:rPr>
              <a:t> = $data[$length-1</a:t>
            </a:r>
            <a:r>
              <a:rPr lang="en-US" altLang="zh-TW" dirty="0" smtClean="0">
                <a:latin typeface="DengXian" panose="02010600030101010101" pitchFamily="2" charset="-122"/>
                <a:ea typeface="DengXian" panose="02010600030101010101" pitchFamily="2" charset="-122"/>
              </a:rPr>
              <a:t>];</a:t>
            </a:r>
          </a:p>
          <a:p>
            <a:pPr marL="0" indent="0">
              <a:buNone/>
            </a:pPr>
            <a:r>
              <a:rPr lang="en-US" altLang="zh-TW" dirty="0">
                <a:latin typeface="DengXian" panose="02010600030101010101" pitchFamily="2" charset="-122"/>
                <a:ea typeface="DengXian" panose="02010600030101010101" pitchFamily="2" charset="-122"/>
              </a:rPr>
              <a:t>	</a:t>
            </a:r>
            <a:endParaRPr lang="zh-TW" altLang="en-US" dirty="0">
              <a:latin typeface="DengXian" panose="02010600030101010101" pitchFamily="2" charset="-122"/>
              <a:ea typeface="DengXian" panose="02010600030101010101" pitchFamily="2" charset="-122"/>
            </a:endParaRPr>
          </a:p>
        </p:txBody>
      </p:sp>
      <p:sp>
        <p:nvSpPr>
          <p:cNvPr id="5" name="內容版面配置區 2"/>
          <p:cNvSpPr txBox="1">
            <a:spLocks/>
          </p:cNvSpPr>
          <p:nvPr/>
        </p:nvSpPr>
        <p:spPr>
          <a:xfrm>
            <a:off x="5920509" y="0"/>
            <a:ext cx="6271491" cy="68580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en-US" altLang="zh-TW" dirty="0" smtClean="0">
                <a:latin typeface="DengXian" panose="02010600030101010101" pitchFamily="2" charset="-122"/>
                <a:ea typeface="DengXian" panose="02010600030101010101" pitchFamily="2" charset="-122"/>
              </a:rPr>
              <a:t>	if ( ';' !== $</a:t>
            </a:r>
            <a:r>
              <a:rPr lang="en-US" altLang="zh-TW" dirty="0" err="1" smtClean="0">
                <a:latin typeface="DengXian" panose="02010600030101010101" pitchFamily="2" charset="-122"/>
                <a:ea typeface="DengXian" panose="02010600030101010101" pitchFamily="2" charset="-122"/>
              </a:rPr>
              <a:t>lastc</a:t>
            </a:r>
            <a:r>
              <a:rPr lang="en-US" altLang="zh-TW" dirty="0" smtClean="0">
                <a:latin typeface="DengXian" panose="02010600030101010101" pitchFamily="2" charset="-122"/>
                <a:ea typeface="DengXian" panose="02010600030101010101" pitchFamily="2" charset="-122"/>
              </a:rPr>
              <a:t> &amp;&amp; '}' !== $</a:t>
            </a:r>
            <a:r>
              <a:rPr lang="en-US" altLang="zh-TW" dirty="0" err="1" smtClean="0">
                <a:latin typeface="DengXian" panose="02010600030101010101" pitchFamily="2" charset="-122"/>
                <a:ea typeface="DengXian" panose="02010600030101010101" pitchFamily="2" charset="-122"/>
              </a:rPr>
              <a:t>lastc</a:t>
            </a:r>
            <a:r>
              <a:rPr lang="en-US" altLang="zh-TW" dirty="0" smtClean="0">
                <a:latin typeface="DengXian" panose="02010600030101010101" pitchFamily="2" charset="-122"/>
                <a:ea typeface="DengXian" panose="02010600030101010101" pitchFamily="2" charset="-122"/>
              </a:rPr>
              <a:t> )</a:t>
            </a:r>
          </a:p>
          <a:p>
            <a:pPr marL="0" indent="0">
              <a:buFont typeface="Arial" panose="020B0604020202020204" pitchFamily="34" charset="0"/>
              <a:buNone/>
            </a:pPr>
            <a:r>
              <a:rPr lang="en-US" altLang="zh-TW" dirty="0" smtClean="0">
                <a:latin typeface="DengXian" panose="02010600030101010101" pitchFamily="2" charset="-122"/>
                <a:ea typeface="DengXian" panose="02010600030101010101" pitchFamily="2" charset="-122"/>
              </a:rPr>
              <a:t>		return false;</a:t>
            </a:r>
          </a:p>
          <a:p>
            <a:pPr marL="0" indent="0">
              <a:buFont typeface="Arial" panose="020B0604020202020204" pitchFamily="34" charset="0"/>
              <a:buNone/>
            </a:pPr>
            <a:r>
              <a:rPr lang="en-US" altLang="zh-TW" dirty="0" smtClean="0">
                <a:latin typeface="DengXian" panose="02010600030101010101" pitchFamily="2" charset="-122"/>
                <a:ea typeface="DengXian" panose="02010600030101010101" pitchFamily="2" charset="-122"/>
              </a:rPr>
              <a:t>	$token = $data[0];	switch ( $token ) {</a:t>
            </a:r>
          </a:p>
          <a:p>
            <a:pPr marL="0" indent="0">
              <a:buFont typeface="Arial" panose="020B0604020202020204" pitchFamily="34" charset="0"/>
              <a:buNone/>
            </a:pPr>
            <a:r>
              <a:rPr lang="en-US" altLang="zh-TW" dirty="0" smtClean="0">
                <a:latin typeface="DengXian" panose="02010600030101010101" pitchFamily="2" charset="-122"/>
                <a:ea typeface="DengXian" panose="02010600030101010101" pitchFamily="2" charset="-122"/>
              </a:rPr>
              <a:t>		case 's' :</a:t>
            </a:r>
          </a:p>
          <a:p>
            <a:pPr marL="0" indent="0">
              <a:buFont typeface="Arial" panose="020B0604020202020204" pitchFamily="34" charset="0"/>
              <a:buNone/>
            </a:pPr>
            <a:r>
              <a:rPr lang="en-US" altLang="zh-TW" dirty="0" smtClean="0">
                <a:latin typeface="DengXian" panose="02010600030101010101" pitchFamily="2" charset="-122"/>
                <a:ea typeface="DengXian" panose="02010600030101010101" pitchFamily="2" charset="-122"/>
              </a:rPr>
              <a:t>			if ( '"' !== $data[$length-2] )</a:t>
            </a:r>
          </a:p>
          <a:p>
            <a:pPr marL="0" indent="0">
              <a:buFont typeface="Arial" panose="020B0604020202020204" pitchFamily="34" charset="0"/>
              <a:buNone/>
            </a:pPr>
            <a:r>
              <a:rPr lang="en-US" altLang="zh-TW" dirty="0" smtClean="0">
                <a:latin typeface="DengXian" panose="02010600030101010101" pitchFamily="2" charset="-122"/>
                <a:ea typeface="DengXian" panose="02010600030101010101" pitchFamily="2" charset="-122"/>
              </a:rPr>
              <a:t>				return false;	</a:t>
            </a:r>
          </a:p>
          <a:p>
            <a:pPr marL="0" indent="0">
              <a:buFont typeface="Arial" panose="020B0604020202020204" pitchFamily="34" charset="0"/>
              <a:buNone/>
            </a:pPr>
            <a:r>
              <a:rPr lang="en-US" altLang="zh-TW" dirty="0" smtClean="0">
                <a:latin typeface="DengXian" panose="02010600030101010101" pitchFamily="2" charset="-122"/>
                <a:ea typeface="DengXian" panose="02010600030101010101" pitchFamily="2" charset="-122"/>
              </a:rPr>
              <a:t>		case 'a' :</a:t>
            </a:r>
          </a:p>
          <a:p>
            <a:pPr marL="0" indent="0">
              <a:buFont typeface="Arial" panose="020B0604020202020204" pitchFamily="34" charset="0"/>
              <a:buNone/>
            </a:pPr>
            <a:r>
              <a:rPr lang="en-US" altLang="zh-TW" dirty="0" smtClean="0">
                <a:latin typeface="DengXian" panose="02010600030101010101" pitchFamily="2" charset="-122"/>
                <a:ea typeface="DengXian" panose="02010600030101010101" pitchFamily="2" charset="-122"/>
              </a:rPr>
              <a:t>		case 'O' :</a:t>
            </a:r>
          </a:p>
          <a:p>
            <a:pPr marL="0" indent="0">
              <a:buFont typeface="Arial" panose="020B0604020202020204" pitchFamily="34" charset="0"/>
              <a:buNone/>
            </a:pPr>
            <a:r>
              <a:rPr lang="en-US" altLang="zh-TW" dirty="0" smtClean="0">
                <a:latin typeface="DengXian" panose="02010600030101010101" pitchFamily="2" charset="-122"/>
                <a:ea typeface="DengXian" panose="02010600030101010101" pitchFamily="2" charset="-122"/>
              </a:rPr>
              <a:t>			return (bool) </a:t>
            </a:r>
            <a:r>
              <a:rPr lang="en-US" altLang="zh-TW" dirty="0" err="1" smtClean="0">
                <a:latin typeface="DengXian" panose="02010600030101010101" pitchFamily="2" charset="-122"/>
                <a:ea typeface="DengXian" panose="02010600030101010101" pitchFamily="2" charset="-122"/>
              </a:rPr>
              <a:t>preg_match</a:t>
            </a:r>
            <a:r>
              <a:rPr lang="en-US" altLang="zh-TW" dirty="0" smtClean="0">
                <a:latin typeface="DengXian" panose="02010600030101010101" pitchFamily="2" charset="-122"/>
                <a:ea typeface="DengXian" panose="02010600030101010101" pitchFamily="2" charset="-122"/>
              </a:rPr>
              <a:t>( "/^{$token}:[0-9]+:/s", $data );</a:t>
            </a:r>
          </a:p>
          <a:p>
            <a:pPr marL="0" indent="0">
              <a:buFont typeface="Arial" panose="020B0604020202020204" pitchFamily="34" charset="0"/>
              <a:buNone/>
            </a:pPr>
            <a:r>
              <a:rPr lang="en-US" altLang="zh-TW" dirty="0" smtClean="0">
                <a:latin typeface="DengXian" panose="02010600030101010101" pitchFamily="2" charset="-122"/>
                <a:ea typeface="DengXian" panose="02010600030101010101" pitchFamily="2" charset="-122"/>
              </a:rPr>
              <a:t>		case 'b' :</a:t>
            </a:r>
          </a:p>
          <a:p>
            <a:pPr marL="0" indent="0">
              <a:buFont typeface="Arial" panose="020B0604020202020204" pitchFamily="34" charset="0"/>
              <a:buNone/>
            </a:pPr>
            <a:r>
              <a:rPr lang="en-US" altLang="zh-TW" dirty="0" smtClean="0">
                <a:latin typeface="DengXian" panose="02010600030101010101" pitchFamily="2" charset="-122"/>
                <a:ea typeface="DengXian" panose="02010600030101010101" pitchFamily="2" charset="-122"/>
              </a:rPr>
              <a:t>		case '</a:t>
            </a:r>
            <a:r>
              <a:rPr lang="en-US" altLang="zh-TW" dirty="0" err="1" smtClean="0">
                <a:latin typeface="DengXian" panose="02010600030101010101" pitchFamily="2" charset="-122"/>
                <a:ea typeface="DengXian" panose="02010600030101010101" pitchFamily="2" charset="-122"/>
              </a:rPr>
              <a:t>i</a:t>
            </a:r>
            <a:r>
              <a:rPr lang="en-US" altLang="zh-TW" dirty="0" smtClean="0">
                <a:latin typeface="DengXian" panose="02010600030101010101" pitchFamily="2" charset="-122"/>
                <a:ea typeface="DengXian" panose="02010600030101010101" pitchFamily="2" charset="-122"/>
              </a:rPr>
              <a:t>' :</a:t>
            </a:r>
          </a:p>
          <a:p>
            <a:pPr marL="0" indent="0">
              <a:buFont typeface="Arial" panose="020B0604020202020204" pitchFamily="34" charset="0"/>
              <a:buNone/>
            </a:pPr>
            <a:r>
              <a:rPr lang="en-US" altLang="zh-TW" dirty="0" smtClean="0">
                <a:latin typeface="DengXian" panose="02010600030101010101" pitchFamily="2" charset="-122"/>
                <a:ea typeface="DengXian" panose="02010600030101010101" pitchFamily="2" charset="-122"/>
              </a:rPr>
              <a:t>		case 'd' :</a:t>
            </a:r>
          </a:p>
          <a:p>
            <a:pPr marL="0" indent="0">
              <a:buFont typeface="Arial" panose="020B0604020202020204" pitchFamily="34" charset="0"/>
              <a:buNone/>
            </a:pPr>
            <a:r>
              <a:rPr lang="en-US" altLang="zh-TW" dirty="0" smtClean="0">
                <a:latin typeface="DengXian" panose="02010600030101010101" pitchFamily="2" charset="-122"/>
                <a:ea typeface="DengXian" panose="02010600030101010101" pitchFamily="2" charset="-122"/>
              </a:rPr>
              <a:t>			return (bool) </a:t>
            </a:r>
            <a:r>
              <a:rPr lang="en-US" altLang="zh-TW" dirty="0" err="1" smtClean="0">
                <a:latin typeface="DengXian" panose="02010600030101010101" pitchFamily="2" charset="-122"/>
                <a:ea typeface="DengXian" panose="02010600030101010101" pitchFamily="2" charset="-122"/>
              </a:rPr>
              <a:t>preg_match</a:t>
            </a:r>
            <a:r>
              <a:rPr lang="en-US" altLang="zh-TW" dirty="0" smtClean="0">
                <a:latin typeface="DengXian" panose="02010600030101010101" pitchFamily="2" charset="-122"/>
                <a:ea typeface="DengXian" panose="02010600030101010101" pitchFamily="2" charset="-122"/>
              </a:rPr>
              <a:t>( "/^{$token}:[0-9.E-]+;\$/", $data );	}</a:t>
            </a:r>
          </a:p>
          <a:p>
            <a:pPr marL="0" indent="0">
              <a:buFont typeface="Arial" panose="020B0604020202020204" pitchFamily="34" charset="0"/>
              <a:buNone/>
            </a:pPr>
            <a:r>
              <a:rPr lang="en-US" altLang="zh-TW" dirty="0" smtClean="0">
                <a:latin typeface="DengXian" panose="02010600030101010101" pitchFamily="2" charset="-122"/>
                <a:ea typeface="DengXian" panose="02010600030101010101" pitchFamily="2" charset="-122"/>
              </a:rPr>
              <a:t>	return false;}</a:t>
            </a:r>
            <a:endParaRPr lang="zh-TW" altLang="en-US" dirty="0">
              <a:latin typeface="DengXian" panose="02010600030101010101" pitchFamily="2" charset="-122"/>
              <a:ea typeface="DengXian" panose="02010600030101010101" pitchFamily="2" charset="-122"/>
            </a:endParaRPr>
          </a:p>
        </p:txBody>
      </p:sp>
      <p:cxnSp>
        <p:nvCxnSpPr>
          <p:cNvPr id="7" name="直線接點 6"/>
          <p:cNvCxnSpPr/>
          <p:nvPr/>
        </p:nvCxnSpPr>
        <p:spPr>
          <a:xfrm>
            <a:off x="5883564" y="0"/>
            <a:ext cx="36945"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肘形接點 10"/>
          <p:cNvCxnSpPr/>
          <p:nvPr/>
        </p:nvCxnSpPr>
        <p:spPr>
          <a:xfrm rot="5400000" flipH="1" flipV="1">
            <a:off x="2872510" y="1413167"/>
            <a:ext cx="4950690" cy="3029523"/>
          </a:xfrm>
          <a:prstGeom prst="bent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8820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DengXian" panose="02010600030101010101" pitchFamily="2" charset="-122"/>
                <a:ea typeface="DengXian" panose="02010600030101010101" pitchFamily="2" charset="-122"/>
              </a:rPr>
              <a:t>弱點掃描 </a:t>
            </a:r>
            <a:r>
              <a:rPr lang="en-US" altLang="zh-TW" dirty="0">
                <a:latin typeface="DengXian" panose="02010600030101010101" pitchFamily="2" charset="-122"/>
                <a:ea typeface="DengXian" panose="02010600030101010101" pitchFamily="2" charset="-122"/>
              </a:rPr>
              <a:t>– </a:t>
            </a:r>
            <a:r>
              <a:rPr lang="en-US" altLang="zh-TW" dirty="0" err="1">
                <a:latin typeface="DengXian" panose="02010600030101010101" pitchFamily="2" charset="-122"/>
                <a:ea typeface="DengXian" panose="02010600030101010101" pitchFamily="2" charset="-122"/>
              </a:rPr>
              <a:t>Vulnaribility</a:t>
            </a:r>
            <a:r>
              <a:rPr lang="en-US" altLang="zh-TW" dirty="0">
                <a:latin typeface="DengXian" panose="02010600030101010101" pitchFamily="2" charset="-122"/>
                <a:ea typeface="DengXian" panose="02010600030101010101" pitchFamily="2" charset="-122"/>
              </a:rPr>
              <a:t> </a:t>
            </a:r>
            <a:r>
              <a:rPr lang="en-US" altLang="zh-TW" dirty="0" smtClean="0">
                <a:latin typeface="DengXian" panose="02010600030101010101" pitchFamily="2" charset="-122"/>
                <a:ea typeface="DengXian" panose="02010600030101010101" pitchFamily="2" charset="-122"/>
              </a:rPr>
              <a:t>Scan(</a:t>
            </a:r>
            <a:r>
              <a:rPr lang="en-US" altLang="zh-TW" dirty="0" err="1" smtClean="0">
                <a:latin typeface="DengXian" panose="02010600030101010101" pitchFamily="2" charset="-122"/>
                <a:ea typeface="DengXian" panose="02010600030101010101" pitchFamily="2" charset="-122"/>
              </a:rPr>
              <a:t>VulnScan</a:t>
            </a:r>
            <a:r>
              <a:rPr lang="en-US" altLang="zh-TW" dirty="0">
                <a:latin typeface="DengXian" panose="02010600030101010101" pitchFamily="2" charset="-122"/>
                <a:ea typeface="DengXian" panose="02010600030101010101" pitchFamily="2" charset="-122"/>
              </a:rPr>
              <a:t>)</a:t>
            </a:r>
            <a:endParaRPr lang="zh-TW" altLang="en-US" dirty="0">
              <a:latin typeface="DengXian" panose="02010600030101010101" pitchFamily="2" charset="-122"/>
              <a:ea typeface="DengXian" panose="02010600030101010101" pitchFamily="2" charset="-122"/>
            </a:endParaRPr>
          </a:p>
        </p:txBody>
      </p:sp>
      <p:sp>
        <p:nvSpPr>
          <p:cNvPr id="3" name="內容版面配置區 2"/>
          <p:cNvSpPr>
            <a:spLocks noGrp="1"/>
          </p:cNvSpPr>
          <p:nvPr>
            <p:ph idx="1"/>
          </p:nvPr>
        </p:nvSpPr>
        <p:spPr/>
        <p:txBody>
          <a:bodyPr>
            <a:normAutofit/>
          </a:bodyPr>
          <a:lstStyle/>
          <a:p>
            <a:pPr>
              <a:buFont typeface="Wingdings" panose="05000000000000000000" pitchFamily="2" charset="2"/>
              <a:buChar char="Ø"/>
            </a:pPr>
            <a:r>
              <a:rPr lang="zh-TW" altLang="en-US" dirty="0">
                <a:latin typeface="DengXian" panose="02010600030101010101" pitchFamily="2" charset="-122"/>
                <a:ea typeface="DengXian" panose="02010600030101010101" pitchFamily="2" charset="-122"/>
              </a:rPr>
              <a:t>簡介</a:t>
            </a:r>
            <a:r>
              <a:rPr lang="zh-TW" altLang="en-US" dirty="0" smtClean="0">
                <a:latin typeface="DengXian" panose="02010600030101010101" pitchFamily="2" charset="-122"/>
                <a:ea typeface="DengXian" panose="02010600030101010101" pitchFamily="2" charset="-122"/>
              </a:rPr>
              <a:t>：檢查</a:t>
            </a:r>
            <a:r>
              <a:rPr lang="zh-TW" altLang="en-US" dirty="0">
                <a:latin typeface="DengXian" panose="02010600030101010101" pitchFamily="2" charset="-122"/>
                <a:ea typeface="DengXian" panose="02010600030101010101" pitchFamily="2" charset="-122"/>
              </a:rPr>
              <a:t>管理的主機、伺服器或網路設備是否存在可能的漏洞，以及確認機器上各個 </a:t>
            </a:r>
            <a:r>
              <a:rPr lang="en-US" altLang="zh-TW" dirty="0">
                <a:latin typeface="DengXian" panose="02010600030101010101" pitchFamily="2" charset="-122"/>
                <a:ea typeface="DengXian" panose="02010600030101010101" pitchFamily="2" charset="-122"/>
              </a:rPr>
              <a:t>Port</a:t>
            </a:r>
            <a:r>
              <a:rPr lang="zh-TW" altLang="en-US" dirty="0">
                <a:latin typeface="DengXian" panose="02010600030101010101" pitchFamily="2" charset="-122"/>
                <a:ea typeface="DengXian" panose="02010600030101010101" pitchFamily="2" charset="-122"/>
              </a:rPr>
              <a:t> 的狀態與相關的服務</a:t>
            </a:r>
            <a:endParaRPr lang="zh-TW" altLang="en-US" sz="1400" dirty="0">
              <a:latin typeface="DengXian" panose="02010600030101010101" pitchFamily="2" charset="-122"/>
              <a:ea typeface="DengXian" panose="02010600030101010101" pitchFamily="2" charset="-122"/>
              <a:cs typeface="Arial" panose="020B0604020202020204" pitchFamily="34" charset="0"/>
            </a:endParaRPr>
          </a:p>
          <a:p>
            <a:pPr>
              <a:buFont typeface="Wingdings" panose="05000000000000000000" pitchFamily="2" charset="2"/>
              <a:buChar char="Ø"/>
            </a:pPr>
            <a:endParaRPr lang="en-US" altLang="zh-TW" dirty="0" smtClean="0">
              <a:latin typeface="DengXian" panose="02010600030101010101" pitchFamily="2" charset="-122"/>
              <a:ea typeface="DengXian" panose="02010600030101010101" pitchFamily="2" charset="-122"/>
              <a:cs typeface="Arial" panose="020B0604020202020204" pitchFamily="34" charset="0"/>
            </a:endParaRPr>
          </a:p>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cs typeface="Arial" panose="020B0604020202020204" pitchFamily="34" charset="0"/>
              </a:rPr>
              <a:t>特性：自動化</a:t>
            </a:r>
            <a:r>
              <a:rPr lang="zh-TW" altLang="en-US" dirty="0">
                <a:latin typeface="DengXian" panose="02010600030101010101" pitchFamily="2" charset="-122"/>
                <a:ea typeface="DengXian" panose="02010600030101010101" pitchFamily="2" charset="-122"/>
                <a:cs typeface="Arial" panose="020B0604020202020204" pitchFamily="34" charset="0"/>
              </a:rPr>
              <a:t>、識別已知漏洞、成本低、速度快、測試頻率</a:t>
            </a:r>
            <a:r>
              <a:rPr lang="zh-TW" altLang="en-US" dirty="0" smtClean="0">
                <a:latin typeface="DengXian" panose="02010600030101010101" pitchFamily="2" charset="-122"/>
                <a:ea typeface="DengXian" panose="02010600030101010101" pitchFamily="2" charset="-122"/>
                <a:cs typeface="Arial" panose="020B0604020202020204" pitchFamily="34" charset="0"/>
              </a:rPr>
              <a:t>高</a:t>
            </a:r>
            <a:endParaRPr lang="zh-TW" altLang="en-US" dirty="0">
              <a:latin typeface="DengXian" panose="02010600030101010101" pitchFamily="2" charset="-122"/>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5880821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 y="0"/>
            <a:ext cx="5920508" cy="6858000"/>
          </a:xfrm>
        </p:spPr>
        <p:txBody>
          <a:bodyPr>
            <a:normAutofit/>
          </a:bodyPr>
          <a:lstStyle/>
          <a:p>
            <a:pPr marL="0" indent="0">
              <a:buNone/>
            </a:pPr>
            <a:r>
              <a:rPr lang="en-US" altLang="zh-TW" dirty="0">
                <a:solidFill>
                  <a:schemeClr val="bg1">
                    <a:lumMod val="50000"/>
                    <a:lumOff val="50000"/>
                  </a:schemeClr>
                </a:solidFill>
                <a:latin typeface="DengXian" panose="02010600030101010101" pitchFamily="2" charset="-122"/>
                <a:ea typeface="DengXian" panose="02010600030101010101" pitchFamily="2" charset="-122"/>
              </a:rPr>
              <a:t>function </a:t>
            </a:r>
            <a:r>
              <a:rPr lang="en-US" altLang="zh-TW" dirty="0" err="1">
                <a:solidFill>
                  <a:schemeClr val="bg1">
                    <a:lumMod val="50000"/>
                    <a:lumOff val="50000"/>
                  </a:schemeClr>
                </a:solidFill>
                <a:latin typeface="DengXian" panose="02010600030101010101" pitchFamily="2" charset="-122"/>
                <a:ea typeface="DengXian" panose="02010600030101010101" pitchFamily="2" charset="-122"/>
              </a:rPr>
              <a:t>is_serialized</a:t>
            </a:r>
            <a:r>
              <a:rPr lang="en-US" altLang="zh-TW" dirty="0">
                <a:solidFill>
                  <a:schemeClr val="bg1">
                    <a:lumMod val="50000"/>
                    <a:lumOff val="50000"/>
                  </a:schemeClr>
                </a:solidFill>
                <a:latin typeface="DengXian" panose="02010600030101010101" pitchFamily="2" charset="-122"/>
                <a:ea typeface="DengXian" panose="02010600030101010101" pitchFamily="2" charset="-122"/>
              </a:rPr>
              <a:t>( $data ) {</a:t>
            </a:r>
            <a:r>
              <a:rPr lang="en-US" altLang="zh-TW" dirty="0">
                <a:latin typeface="DengXian" panose="02010600030101010101" pitchFamily="2" charset="-122"/>
                <a:ea typeface="DengXian" panose="02010600030101010101" pitchFamily="2" charset="-122"/>
              </a:rPr>
              <a:t>	</a:t>
            </a:r>
            <a:endParaRPr lang="en-US" altLang="zh-TW" dirty="0" smtClean="0">
              <a:latin typeface="DengXian" panose="02010600030101010101" pitchFamily="2" charset="-122"/>
              <a:ea typeface="DengXian" panose="02010600030101010101" pitchFamily="2" charset="-122"/>
            </a:endParaRPr>
          </a:p>
          <a:p>
            <a:pPr marL="0" indent="0">
              <a:buNone/>
            </a:pPr>
            <a:r>
              <a:rPr lang="en-US" altLang="zh-TW" dirty="0">
                <a:latin typeface="DengXian" panose="02010600030101010101" pitchFamily="2" charset="-122"/>
                <a:ea typeface="DengXian" panose="02010600030101010101" pitchFamily="2" charset="-122"/>
              </a:rPr>
              <a:t>	</a:t>
            </a:r>
            <a:r>
              <a:rPr lang="en-US" altLang="zh-TW" dirty="0">
                <a:solidFill>
                  <a:schemeClr val="bg1">
                    <a:lumMod val="50000"/>
                    <a:lumOff val="50000"/>
                  </a:schemeClr>
                </a:solidFill>
                <a:latin typeface="DengXian" panose="02010600030101010101" pitchFamily="2" charset="-122"/>
                <a:ea typeface="DengXian" panose="02010600030101010101" pitchFamily="2" charset="-122"/>
              </a:rPr>
              <a:t>if ( ! </a:t>
            </a:r>
            <a:r>
              <a:rPr lang="en-US" altLang="zh-TW" dirty="0" err="1">
                <a:solidFill>
                  <a:schemeClr val="bg1">
                    <a:lumMod val="50000"/>
                    <a:lumOff val="50000"/>
                  </a:schemeClr>
                </a:solidFill>
                <a:latin typeface="DengXian" panose="02010600030101010101" pitchFamily="2" charset="-122"/>
                <a:ea typeface="DengXian" panose="02010600030101010101" pitchFamily="2" charset="-122"/>
              </a:rPr>
              <a:t>is_string</a:t>
            </a:r>
            <a:r>
              <a:rPr lang="en-US" altLang="zh-TW" dirty="0">
                <a:solidFill>
                  <a:schemeClr val="bg1">
                    <a:lumMod val="50000"/>
                    <a:lumOff val="50000"/>
                  </a:schemeClr>
                </a:solidFill>
                <a:latin typeface="DengXian" panose="02010600030101010101" pitchFamily="2" charset="-122"/>
                <a:ea typeface="DengXian" panose="02010600030101010101" pitchFamily="2" charset="-122"/>
              </a:rPr>
              <a:t>( $data ) </a:t>
            </a:r>
            <a:r>
              <a:rPr lang="en-US" altLang="zh-TW" dirty="0" smtClean="0">
                <a:solidFill>
                  <a:schemeClr val="bg1">
                    <a:lumMod val="50000"/>
                    <a:lumOff val="50000"/>
                  </a:schemeClr>
                </a:solidFill>
                <a:latin typeface="DengXian" panose="02010600030101010101" pitchFamily="2" charset="-122"/>
                <a:ea typeface="DengXian" panose="02010600030101010101" pitchFamily="2" charset="-122"/>
              </a:rPr>
              <a:t>)</a:t>
            </a:r>
          </a:p>
          <a:p>
            <a:pPr marL="0" indent="0">
              <a:buNone/>
            </a:pPr>
            <a:r>
              <a:rPr lang="en-US" altLang="zh-TW" dirty="0">
                <a:solidFill>
                  <a:schemeClr val="bg1">
                    <a:lumMod val="50000"/>
                    <a:lumOff val="50000"/>
                  </a:schemeClr>
                </a:solidFill>
                <a:latin typeface="DengXian" panose="02010600030101010101" pitchFamily="2" charset="-122"/>
                <a:ea typeface="DengXian" panose="02010600030101010101" pitchFamily="2" charset="-122"/>
              </a:rPr>
              <a:t>		return false</a:t>
            </a:r>
            <a:r>
              <a:rPr lang="en-US" altLang="zh-TW" dirty="0" smtClean="0">
                <a:solidFill>
                  <a:schemeClr val="bg1">
                    <a:lumMod val="50000"/>
                    <a:lumOff val="50000"/>
                  </a:schemeClr>
                </a:solidFill>
                <a:latin typeface="DengXian" panose="02010600030101010101" pitchFamily="2" charset="-122"/>
                <a:ea typeface="DengXian" panose="02010600030101010101" pitchFamily="2" charset="-122"/>
              </a:rPr>
              <a:t>;</a:t>
            </a:r>
          </a:p>
          <a:p>
            <a:pPr marL="0" indent="0">
              <a:buNone/>
            </a:pPr>
            <a:r>
              <a:rPr lang="en-US" altLang="zh-TW" dirty="0">
                <a:solidFill>
                  <a:schemeClr val="bg1">
                    <a:lumMod val="50000"/>
                    <a:lumOff val="50000"/>
                  </a:schemeClr>
                </a:solidFill>
                <a:latin typeface="DengXian" panose="02010600030101010101" pitchFamily="2" charset="-122"/>
                <a:ea typeface="DengXian" panose="02010600030101010101" pitchFamily="2" charset="-122"/>
              </a:rPr>
              <a:t>	$data = trim( $data </a:t>
            </a:r>
            <a:r>
              <a:rPr lang="en-US" altLang="zh-TW" dirty="0" smtClean="0">
                <a:solidFill>
                  <a:schemeClr val="bg1">
                    <a:lumMod val="50000"/>
                    <a:lumOff val="50000"/>
                  </a:schemeClr>
                </a:solidFill>
                <a:latin typeface="DengXian" panose="02010600030101010101" pitchFamily="2" charset="-122"/>
                <a:ea typeface="DengXian" panose="02010600030101010101" pitchFamily="2" charset="-122"/>
              </a:rPr>
              <a:t>);</a:t>
            </a:r>
          </a:p>
          <a:p>
            <a:pPr marL="0" indent="0">
              <a:buNone/>
            </a:pPr>
            <a:r>
              <a:rPr lang="en-US" altLang="zh-TW" dirty="0" smtClean="0">
                <a:solidFill>
                  <a:schemeClr val="bg1">
                    <a:lumMod val="50000"/>
                    <a:lumOff val="50000"/>
                  </a:schemeClr>
                </a:solidFill>
                <a:latin typeface="DengXian" panose="02010600030101010101" pitchFamily="2" charset="-122"/>
                <a:ea typeface="DengXian" panose="02010600030101010101" pitchFamily="2" charset="-122"/>
              </a:rPr>
              <a:t> </a:t>
            </a:r>
            <a:r>
              <a:rPr lang="en-US" altLang="zh-TW" dirty="0">
                <a:solidFill>
                  <a:schemeClr val="bg1">
                    <a:lumMod val="50000"/>
                    <a:lumOff val="50000"/>
                  </a:schemeClr>
                </a:solidFill>
                <a:latin typeface="DengXian" panose="02010600030101010101" pitchFamily="2" charset="-122"/>
                <a:ea typeface="DengXian" panose="02010600030101010101" pitchFamily="2" charset="-122"/>
              </a:rPr>
              <a:t>	if ( 'N;' == $data </a:t>
            </a:r>
            <a:r>
              <a:rPr lang="en-US" altLang="zh-TW" dirty="0" smtClean="0">
                <a:solidFill>
                  <a:schemeClr val="bg1">
                    <a:lumMod val="50000"/>
                    <a:lumOff val="50000"/>
                  </a:schemeClr>
                </a:solidFill>
                <a:latin typeface="DengXian" panose="02010600030101010101" pitchFamily="2" charset="-122"/>
                <a:ea typeface="DengXian" panose="02010600030101010101" pitchFamily="2" charset="-122"/>
              </a:rPr>
              <a:t>)</a:t>
            </a:r>
          </a:p>
          <a:p>
            <a:pPr marL="0" indent="0">
              <a:buNone/>
            </a:pPr>
            <a:r>
              <a:rPr lang="en-US" altLang="zh-TW" dirty="0">
                <a:solidFill>
                  <a:schemeClr val="bg1">
                    <a:lumMod val="50000"/>
                    <a:lumOff val="50000"/>
                  </a:schemeClr>
                </a:solidFill>
                <a:latin typeface="DengXian" panose="02010600030101010101" pitchFamily="2" charset="-122"/>
                <a:ea typeface="DengXian" panose="02010600030101010101" pitchFamily="2" charset="-122"/>
              </a:rPr>
              <a:t>		return true</a:t>
            </a:r>
            <a:r>
              <a:rPr lang="en-US" altLang="zh-TW" dirty="0" smtClean="0">
                <a:solidFill>
                  <a:schemeClr val="bg1">
                    <a:lumMod val="50000"/>
                    <a:lumOff val="50000"/>
                  </a:schemeClr>
                </a:solidFill>
                <a:latin typeface="DengXian" panose="02010600030101010101" pitchFamily="2" charset="-122"/>
                <a:ea typeface="DengXian" panose="02010600030101010101" pitchFamily="2" charset="-122"/>
              </a:rPr>
              <a:t>;</a:t>
            </a:r>
          </a:p>
          <a:p>
            <a:pPr marL="0" indent="0">
              <a:buNone/>
            </a:pPr>
            <a:r>
              <a:rPr lang="en-US" altLang="zh-TW" dirty="0">
                <a:solidFill>
                  <a:schemeClr val="bg1">
                    <a:lumMod val="50000"/>
                    <a:lumOff val="50000"/>
                  </a:schemeClr>
                </a:solidFill>
                <a:latin typeface="DengXian" panose="02010600030101010101" pitchFamily="2" charset="-122"/>
                <a:ea typeface="DengXian" panose="02010600030101010101" pitchFamily="2" charset="-122"/>
              </a:rPr>
              <a:t>	$length = </a:t>
            </a:r>
            <a:r>
              <a:rPr lang="en-US" altLang="zh-TW" dirty="0" err="1">
                <a:solidFill>
                  <a:schemeClr val="bg1">
                    <a:lumMod val="50000"/>
                    <a:lumOff val="50000"/>
                  </a:schemeClr>
                </a:solidFill>
                <a:latin typeface="DengXian" panose="02010600030101010101" pitchFamily="2" charset="-122"/>
                <a:ea typeface="DengXian" panose="02010600030101010101" pitchFamily="2" charset="-122"/>
              </a:rPr>
              <a:t>strlen</a:t>
            </a:r>
            <a:r>
              <a:rPr lang="en-US" altLang="zh-TW" dirty="0">
                <a:solidFill>
                  <a:schemeClr val="bg1">
                    <a:lumMod val="50000"/>
                    <a:lumOff val="50000"/>
                  </a:schemeClr>
                </a:solidFill>
                <a:latin typeface="DengXian" panose="02010600030101010101" pitchFamily="2" charset="-122"/>
                <a:ea typeface="DengXian" panose="02010600030101010101" pitchFamily="2" charset="-122"/>
              </a:rPr>
              <a:t>( $data </a:t>
            </a:r>
            <a:r>
              <a:rPr lang="en-US" altLang="zh-TW" dirty="0" smtClean="0">
                <a:solidFill>
                  <a:schemeClr val="bg1">
                    <a:lumMod val="50000"/>
                    <a:lumOff val="50000"/>
                  </a:schemeClr>
                </a:solidFill>
                <a:latin typeface="DengXian" panose="02010600030101010101" pitchFamily="2" charset="-122"/>
                <a:ea typeface="DengXian" panose="02010600030101010101" pitchFamily="2" charset="-122"/>
              </a:rPr>
              <a:t>);</a:t>
            </a:r>
          </a:p>
          <a:p>
            <a:pPr marL="0" indent="0">
              <a:buNone/>
            </a:pPr>
            <a:r>
              <a:rPr lang="en-US" altLang="zh-TW" dirty="0">
                <a:solidFill>
                  <a:schemeClr val="bg1">
                    <a:lumMod val="50000"/>
                    <a:lumOff val="50000"/>
                  </a:schemeClr>
                </a:solidFill>
                <a:latin typeface="DengXian" panose="02010600030101010101" pitchFamily="2" charset="-122"/>
                <a:ea typeface="DengXian" panose="02010600030101010101" pitchFamily="2" charset="-122"/>
              </a:rPr>
              <a:t>	if ( $length &lt; 4 </a:t>
            </a:r>
            <a:r>
              <a:rPr lang="en-US" altLang="zh-TW" dirty="0" smtClean="0">
                <a:solidFill>
                  <a:schemeClr val="bg1">
                    <a:lumMod val="50000"/>
                    <a:lumOff val="50000"/>
                  </a:schemeClr>
                </a:solidFill>
                <a:latin typeface="DengXian" panose="02010600030101010101" pitchFamily="2" charset="-122"/>
                <a:ea typeface="DengXian" panose="02010600030101010101" pitchFamily="2" charset="-122"/>
              </a:rPr>
              <a:t>)</a:t>
            </a:r>
          </a:p>
          <a:p>
            <a:pPr marL="0" indent="0">
              <a:buNone/>
            </a:pPr>
            <a:r>
              <a:rPr lang="en-US" altLang="zh-TW" dirty="0">
                <a:solidFill>
                  <a:schemeClr val="bg1">
                    <a:lumMod val="50000"/>
                    <a:lumOff val="50000"/>
                  </a:schemeClr>
                </a:solidFill>
                <a:latin typeface="DengXian" panose="02010600030101010101" pitchFamily="2" charset="-122"/>
                <a:ea typeface="DengXian" panose="02010600030101010101" pitchFamily="2" charset="-122"/>
              </a:rPr>
              <a:t>		</a:t>
            </a:r>
            <a:r>
              <a:rPr lang="en-US" altLang="zh-TW" dirty="0" smtClean="0">
                <a:solidFill>
                  <a:schemeClr val="bg1">
                    <a:lumMod val="50000"/>
                    <a:lumOff val="50000"/>
                  </a:schemeClr>
                </a:solidFill>
                <a:latin typeface="DengXian" panose="02010600030101010101" pitchFamily="2" charset="-122"/>
                <a:ea typeface="DengXian" panose="02010600030101010101" pitchFamily="2" charset="-122"/>
              </a:rPr>
              <a:t>return </a:t>
            </a:r>
            <a:r>
              <a:rPr lang="en-US" altLang="zh-TW" dirty="0">
                <a:solidFill>
                  <a:schemeClr val="bg1">
                    <a:lumMod val="50000"/>
                    <a:lumOff val="50000"/>
                  </a:schemeClr>
                </a:solidFill>
                <a:latin typeface="DengXian" panose="02010600030101010101" pitchFamily="2" charset="-122"/>
                <a:ea typeface="DengXian" panose="02010600030101010101" pitchFamily="2" charset="-122"/>
              </a:rPr>
              <a:t>false</a:t>
            </a:r>
            <a:r>
              <a:rPr lang="en-US" altLang="zh-TW" dirty="0" smtClean="0">
                <a:solidFill>
                  <a:schemeClr val="bg1">
                    <a:lumMod val="50000"/>
                    <a:lumOff val="50000"/>
                  </a:schemeClr>
                </a:solidFill>
                <a:latin typeface="DengXian" panose="02010600030101010101" pitchFamily="2" charset="-122"/>
                <a:ea typeface="DengXian" panose="02010600030101010101" pitchFamily="2" charset="-122"/>
              </a:rPr>
              <a:t>;</a:t>
            </a:r>
          </a:p>
          <a:p>
            <a:pPr marL="0" indent="0">
              <a:buNone/>
            </a:pPr>
            <a:r>
              <a:rPr lang="en-US" altLang="zh-TW" dirty="0">
                <a:solidFill>
                  <a:schemeClr val="bg1">
                    <a:lumMod val="50000"/>
                    <a:lumOff val="50000"/>
                  </a:schemeClr>
                </a:solidFill>
                <a:latin typeface="DengXian" panose="02010600030101010101" pitchFamily="2" charset="-122"/>
                <a:ea typeface="DengXian" panose="02010600030101010101" pitchFamily="2" charset="-122"/>
              </a:rPr>
              <a:t>	if ( ':' !== $data[1] </a:t>
            </a:r>
            <a:r>
              <a:rPr lang="en-US" altLang="zh-TW" dirty="0" smtClean="0">
                <a:solidFill>
                  <a:schemeClr val="bg1">
                    <a:lumMod val="50000"/>
                    <a:lumOff val="50000"/>
                  </a:schemeClr>
                </a:solidFill>
                <a:latin typeface="DengXian" panose="02010600030101010101" pitchFamily="2" charset="-122"/>
                <a:ea typeface="DengXian" panose="02010600030101010101" pitchFamily="2" charset="-122"/>
              </a:rPr>
              <a:t>)</a:t>
            </a:r>
          </a:p>
          <a:p>
            <a:pPr marL="0" indent="0">
              <a:buNone/>
            </a:pPr>
            <a:r>
              <a:rPr lang="en-US" altLang="zh-TW" dirty="0">
                <a:solidFill>
                  <a:schemeClr val="bg1">
                    <a:lumMod val="50000"/>
                    <a:lumOff val="50000"/>
                  </a:schemeClr>
                </a:solidFill>
                <a:latin typeface="DengXian" panose="02010600030101010101" pitchFamily="2" charset="-122"/>
                <a:ea typeface="DengXian" panose="02010600030101010101" pitchFamily="2" charset="-122"/>
              </a:rPr>
              <a:t>		return false</a:t>
            </a:r>
            <a:r>
              <a:rPr lang="en-US" altLang="zh-TW" dirty="0" smtClean="0">
                <a:solidFill>
                  <a:schemeClr val="bg1">
                    <a:lumMod val="50000"/>
                    <a:lumOff val="50000"/>
                  </a:schemeClr>
                </a:solidFill>
                <a:latin typeface="DengXian" panose="02010600030101010101" pitchFamily="2" charset="-122"/>
                <a:ea typeface="DengXian" panose="02010600030101010101" pitchFamily="2" charset="-122"/>
              </a:rPr>
              <a:t>;</a:t>
            </a:r>
          </a:p>
          <a:p>
            <a:pPr marL="0" indent="0">
              <a:buNone/>
            </a:pPr>
            <a:r>
              <a:rPr lang="en-US" altLang="zh-TW" dirty="0">
                <a:latin typeface="DengXian" panose="02010600030101010101" pitchFamily="2" charset="-122"/>
                <a:ea typeface="DengXian" panose="02010600030101010101" pitchFamily="2" charset="-122"/>
              </a:rPr>
              <a:t>	$</a:t>
            </a:r>
            <a:r>
              <a:rPr lang="en-US" altLang="zh-TW" dirty="0" err="1">
                <a:latin typeface="DengXian" panose="02010600030101010101" pitchFamily="2" charset="-122"/>
                <a:ea typeface="DengXian" panose="02010600030101010101" pitchFamily="2" charset="-122"/>
              </a:rPr>
              <a:t>lastc</a:t>
            </a:r>
            <a:r>
              <a:rPr lang="en-US" altLang="zh-TW" dirty="0">
                <a:latin typeface="DengXian" panose="02010600030101010101" pitchFamily="2" charset="-122"/>
                <a:ea typeface="DengXian" panose="02010600030101010101" pitchFamily="2" charset="-122"/>
              </a:rPr>
              <a:t> = $data[$length-1</a:t>
            </a:r>
            <a:r>
              <a:rPr lang="en-US" altLang="zh-TW" dirty="0" smtClean="0">
                <a:latin typeface="DengXian" panose="02010600030101010101" pitchFamily="2" charset="-122"/>
                <a:ea typeface="DengXian" panose="02010600030101010101" pitchFamily="2" charset="-122"/>
              </a:rPr>
              <a:t>];</a:t>
            </a:r>
          </a:p>
          <a:p>
            <a:pPr marL="0" indent="0">
              <a:buNone/>
            </a:pPr>
            <a:r>
              <a:rPr lang="en-US" altLang="zh-TW" dirty="0">
                <a:latin typeface="DengXian" panose="02010600030101010101" pitchFamily="2" charset="-122"/>
                <a:ea typeface="DengXian" panose="02010600030101010101" pitchFamily="2" charset="-122"/>
              </a:rPr>
              <a:t>	</a:t>
            </a:r>
            <a:endParaRPr lang="zh-TW" altLang="en-US" dirty="0">
              <a:latin typeface="DengXian" panose="02010600030101010101" pitchFamily="2" charset="-122"/>
              <a:ea typeface="DengXian" panose="02010600030101010101" pitchFamily="2" charset="-122"/>
            </a:endParaRPr>
          </a:p>
        </p:txBody>
      </p:sp>
      <p:sp>
        <p:nvSpPr>
          <p:cNvPr id="5" name="內容版面配置區 2"/>
          <p:cNvSpPr txBox="1">
            <a:spLocks/>
          </p:cNvSpPr>
          <p:nvPr/>
        </p:nvSpPr>
        <p:spPr>
          <a:xfrm>
            <a:off x="5920509" y="0"/>
            <a:ext cx="6271491" cy="68580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en-US" altLang="zh-TW" dirty="0" smtClean="0">
                <a:latin typeface="DengXian" panose="02010600030101010101" pitchFamily="2" charset="-122"/>
                <a:ea typeface="DengXian" panose="02010600030101010101" pitchFamily="2" charset="-122"/>
              </a:rPr>
              <a:t>	if ( ';' !== $</a:t>
            </a:r>
            <a:r>
              <a:rPr lang="en-US" altLang="zh-TW" dirty="0" err="1" smtClean="0">
                <a:latin typeface="DengXian" panose="02010600030101010101" pitchFamily="2" charset="-122"/>
                <a:ea typeface="DengXian" panose="02010600030101010101" pitchFamily="2" charset="-122"/>
              </a:rPr>
              <a:t>lastc</a:t>
            </a:r>
            <a:r>
              <a:rPr lang="en-US" altLang="zh-TW" dirty="0" smtClean="0">
                <a:latin typeface="DengXian" panose="02010600030101010101" pitchFamily="2" charset="-122"/>
                <a:ea typeface="DengXian" panose="02010600030101010101" pitchFamily="2" charset="-122"/>
              </a:rPr>
              <a:t> &amp;&amp; '}' !== $</a:t>
            </a:r>
            <a:r>
              <a:rPr lang="en-US" altLang="zh-TW" dirty="0" err="1" smtClean="0">
                <a:latin typeface="DengXian" panose="02010600030101010101" pitchFamily="2" charset="-122"/>
                <a:ea typeface="DengXian" panose="02010600030101010101" pitchFamily="2" charset="-122"/>
              </a:rPr>
              <a:t>lastc</a:t>
            </a:r>
            <a:r>
              <a:rPr lang="en-US" altLang="zh-TW" dirty="0" smtClean="0">
                <a:latin typeface="DengXian" panose="02010600030101010101" pitchFamily="2" charset="-122"/>
                <a:ea typeface="DengXian" panose="02010600030101010101" pitchFamily="2" charset="-122"/>
              </a:rPr>
              <a:t> )</a:t>
            </a:r>
          </a:p>
          <a:p>
            <a:pPr marL="0" indent="0">
              <a:buFont typeface="Arial" panose="020B0604020202020204" pitchFamily="34" charset="0"/>
              <a:buNone/>
            </a:pPr>
            <a:r>
              <a:rPr lang="en-US" altLang="zh-TW" dirty="0" smtClean="0">
                <a:latin typeface="DengXian" panose="02010600030101010101" pitchFamily="2" charset="-122"/>
                <a:ea typeface="DengXian" panose="02010600030101010101" pitchFamily="2" charset="-122"/>
              </a:rPr>
              <a:t>		return false;</a:t>
            </a:r>
          </a:p>
          <a:p>
            <a:pPr marL="0" indent="0">
              <a:buFont typeface="Arial" panose="020B0604020202020204" pitchFamily="34" charset="0"/>
              <a:buNone/>
            </a:pPr>
            <a:r>
              <a:rPr lang="en-US" altLang="zh-TW" dirty="0" smtClean="0">
                <a:latin typeface="DengXian" panose="02010600030101010101" pitchFamily="2" charset="-122"/>
                <a:ea typeface="DengXian" panose="02010600030101010101" pitchFamily="2" charset="-122"/>
              </a:rPr>
              <a:t>	</a:t>
            </a:r>
            <a:r>
              <a:rPr lang="en-US" altLang="zh-TW" dirty="0" smtClean="0">
                <a:solidFill>
                  <a:schemeClr val="bg1">
                    <a:lumMod val="50000"/>
                    <a:lumOff val="50000"/>
                  </a:schemeClr>
                </a:solidFill>
                <a:latin typeface="DengXian" panose="02010600030101010101" pitchFamily="2" charset="-122"/>
                <a:ea typeface="DengXian" panose="02010600030101010101" pitchFamily="2" charset="-122"/>
              </a:rPr>
              <a:t>$token = $data[0];	switch ( $token ) {</a:t>
            </a:r>
          </a:p>
          <a:p>
            <a:pPr marL="0" indent="0">
              <a:buFont typeface="Arial" panose="020B0604020202020204" pitchFamily="34" charset="0"/>
              <a:buNone/>
            </a:pPr>
            <a:r>
              <a:rPr lang="en-US" altLang="zh-TW" dirty="0" smtClean="0">
                <a:solidFill>
                  <a:schemeClr val="bg1">
                    <a:lumMod val="50000"/>
                    <a:lumOff val="50000"/>
                  </a:schemeClr>
                </a:solidFill>
                <a:latin typeface="DengXian" panose="02010600030101010101" pitchFamily="2" charset="-122"/>
                <a:ea typeface="DengXian" panose="02010600030101010101" pitchFamily="2" charset="-122"/>
              </a:rPr>
              <a:t>		case 's' :</a:t>
            </a:r>
          </a:p>
          <a:p>
            <a:pPr marL="0" indent="0">
              <a:buFont typeface="Arial" panose="020B0604020202020204" pitchFamily="34" charset="0"/>
              <a:buNone/>
            </a:pPr>
            <a:r>
              <a:rPr lang="en-US" altLang="zh-TW" dirty="0" smtClean="0">
                <a:solidFill>
                  <a:schemeClr val="bg1">
                    <a:lumMod val="50000"/>
                    <a:lumOff val="50000"/>
                  </a:schemeClr>
                </a:solidFill>
                <a:latin typeface="DengXian" panose="02010600030101010101" pitchFamily="2" charset="-122"/>
                <a:ea typeface="DengXian" panose="02010600030101010101" pitchFamily="2" charset="-122"/>
              </a:rPr>
              <a:t>			if ( '"' !== $data[$length-2] )</a:t>
            </a:r>
          </a:p>
          <a:p>
            <a:pPr marL="0" indent="0">
              <a:buFont typeface="Arial" panose="020B0604020202020204" pitchFamily="34" charset="0"/>
              <a:buNone/>
            </a:pPr>
            <a:r>
              <a:rPr lang="en-US" altLang="zh-TW" dirty="0" smtClean="0">
                <a:solidFill>
                  <a:schemeClr val="bg1">
                    <a:lumMod val="50000"/>
                    <a:lumOff val="50000"/>
                  </a:schemeClr>
                </a:solidFill>
                <a:latin typeface="DengXian" panose="02010600030101010101" pitchFamily="2" charset="-122"/>
                <a:ea typeface="DengXian" panose="02010600030101010101" pitchFamily="2" charset="-122"/>
              </a:rPr>
              <a:t>				return false;	</a:t>
            </a:r>
          </a:p>
          <a:p>
            <a:pPr marL="0" indent="0">
              <a:buFont typeface="Arial" panose="020B0604020202020204" pitchFamily="34" charset="0"/>
              <a:buNone/>
            </a:pPr>
            <a:r>
              <a:rPr lang="en-US" altLang="zh-TW" dirty="0" smtClean="0">
                <a:solidFill>
                  <a:schemeClr val="bg1">
                    <a:lumMod val="50000"/>
                    <a:lumOff val="50000"/>
                  </a:schemeClr>
                </a:solidFill>
                <a:latin typeface="DengXian" panose="02010600030101010101" pitchFamily="2" charset="-122"/>
                <a:ea typeface="DengXian" panose="02010600030101010101" pitchFamily="2" charset="-122"/>
              </a:rPr>
              <a:t>		case 'a' :</a:t>
            </a:r>
          </a:p>
          <a:p>
            <a:pPr marL="0" indent="0">
              <a:buFont typeface="Arial" panose="020B0604020202020204" pitchFamily="34" charset="0"/>
              <a:buNone/>
            </a:pPr>
            <a:r>
              <a:rPr lang="en-US" altLang="zh-TW" dirty="0" smtClean="0">
                <a:solidFill>
                  <a:schemeClr val="bg1">
                    <a:lumMod val="50000"/>
                    <a:lumOff val="50000"/>
                  </a:schemeClr>
                </a:solidFill>
                <a:latin typeface="DengXian" panose="02010600030101010101" pitchFamily="2" charset="-122"/>
                <a:ea typeface="DengXian" panose="02010600030101010101" pitchFamily="2" charset="-122"/>
              </a:rPr>
              <a:t>		case 'O' :</a:t>
            </a:r>
          </a:p>
          <a:p>
            <a:pPr marL="0" indent="0">
              <a:buFont typeface="Arial" panose="020B0604020202020204" pitchFamily="34" charset="0"/>
              <a:buNone/>
            </a:pPr>
            <a:r>
              <a:rPr lang="en-US" altLang="zh-TW" dirty="0" smtClean="0">
                <a:solidFill>
                  <a:schemeClr val="bg1">
                    <a:lumMod val="50000"/>
                    <a:lumOff val="50000"/>
                  </a:schemeClr>
                </a:solidFill>
                <a:latin typeface="DengXian" panose="02010600030101010101" pitchFamily="2" charset="-122"/>
                <a:ea typeface="DengXian" panose="02010600030101010101" pitchFamily="2" charset="-122"/>
              </a:rPr>
              <a:t>			return (bool) </a:t>
            </a:r>
            <a:r>
              <a:rPr lang="en-US" altLang="zh-TW" dirty="0" err="1" smtClean="0">
                <a:solidFill>
                  <a:schemeClr val="bg1">
                    <a:lumMod val="50000"/>
                    <a:lumOff val="50000"/>
                  </a:schemeClr>
                </a:solidFill>
                <a:latin typeface="DengXian" panose="02010600030101010101" pitchFamily="2" charset="-122"/>
                <a:ea typeface="DengXian" panose="02010600030101010101" pitchFamily="2" charset="-122"/>
              </a:rPr>
              <a:t>preg_match</a:t>
            </a:r>
            <a:r>
              <a:rPr lang="en-US" altLang="zh-TW" dirty="0" smtClean="0">
                <a:solidFill>
                  <a:schemeClr val="bg1">
                    <a:lumMod val="50000"/>
                    <a:lumOff val="50000"/>
                  </a:schemeClr>
                </a:solidFill>
                <a:latin typeface="DengXian" panose="02010600030101010101" pitchFamily="2" charset="-122"/>
                <a:ea typeface="DengXian" panose="02010600030101010101" pitchFamily="2" charset="-122"/>
              </a:rPr>
              <a:t>( "/^{$token}:[0-9]+:/s", $data );</a:t>
            </a:r>
          </a:p>
          <a:p>
            <a:pPr marL="0" indent="0">
              <a:buFont typeface="Arial" panose="020B0604020202020204" pitchFamily="34" charset="0"/>
              <a:buNone/>
            </a:pPr>
            <a:r>
              <a:rPr lang="en-US" altLang="zh-TW" dirty="0" smtClean="0">
                <a:solidFill>
                  <a:schemeClr val="bg1">
                    <a:lumMod val="50000"/>
                    <a:lumOff val="50000"/>
                  </a:schemeClr>
                </a:solidFill>
                <a:latin typeface="DengXian" panose="02010600030101010101" pitchFamily="2" charset="-122"/>
                <a:ea typeface="DengXian" panose="02010600030101010101" pitchFamily="2" charset="-122"/>
              </a:rPr>
              <a:t>		case 'b' :</a:t>
            </a:r>
          </a:p>
          <a:p>
            <a:pPr marL="0" indent="0">
              <a:buFont typeface="Arial" panose="020B0604020202020204" pitchFamily="34" charset="0"/>
              <a:buNone/>
            </a:pPr>
            <a:r>
              <a:rPr lang="en-US" altLang="zh-TW" dirty="0" smtClean="0">
                <a:solidFill>
                  <a:schemeClr val="bg1">
                    <a:lumMod val="50000"/>
                    <a:lumOff val="50000"/>
                  </a:schemeClr>
                </a:solidFill>
                <a:latin typeface="DengXian" panose="02010600030101010101" pitchFamily="2" charset="-122"/>
                <a:ea typeface="DengXian" panose="02010600030101010101" pitchFamily="2" charset="-122"/>
              </a:rPr>
              <a:t>		case '</a:t>
            </a:r>
            <a:r>
              <a:rPr lang="en-US" altLang="zh-TW" dirty="0" err="1" smtClean="0">
                <a:solidFill>
                  <a:schemeClr val="bg1">
                    <a:lumMod val="50000"/>
                    <a:lumOff val="50000"/>
                  </a:schemeClr>
                </a:solidFill>
                <a:latin typeface="DengXian" panose="02010600030101010101" pitchFamily="2" charset="-122"/>
                <a:ea typeface="DengXian" panose="02010600030101010101" pitchFamily="2" charset="-122"/>
              </a:rPr>
              <a:t>i</a:t>
            </a:r>
            <a:r>
              <a:rPr lang="en-US" altLang="zh-TW" dirty="0" smtClean="0">
                <a:solidFill>
                  <a:schemeClr val="bg1">
                    <a:lumMod val="50000"/>
                    <a:lumOff val="50000"/>
                  </a:schemeClr>
                </a:solidFill>
                <a:latin typeface="DengXian" panose="02010600030101010101" pitchFamily="2" charset="-122"/>
                <a:ea typeface="DengXian" panose="02010600030101010101" pitchFamily="2" charset="-122"/>
              </a:rPr>
              <a:t>' :</a:t>
            </a:r>
          </a:p>
          <a:p>
            <a:pPr marL="0" indent="0">
              <a:buFont typeface="Arial" panose="020B0604020202020204" pitchFamily="34" charset="0"/>
              <a:buNone/>
            </a:pPr>
            <a:r>
              <a:rPr lang="en-US" altLang="zh-TW" dirty="0" smtClean="0">
                <a:solidFill>
                  <a:schemeClr val="bg1">
                    <a:lumMod val="50000"/>
                    <a:lumOff val="50000"/>
                  </a:schemeClr>
                </a:solidFill>
                <a:latin typeface="DengXian" panose="02010600030101010101" pitchFamily="2" charset="-122"/>
                <a:ea typeface="DengXian" panose="02010600030101010101" pitchFamily="2" charset="-122"/>
              </a:rPr>
              <a:t>		case 'd' :</a:t>
            </a:r>
          </a:p>
          <a:p>
            <a:pPr marL="0" indent="0">
              <a:buFont typeface="Arial" panose="020B0604020202020204" pitchFamily="34" charset="0"/>
              <a:buNone/>
            </a:pPr>
            <a:r>
              <a:rPr lang="en-US" altLang="zh-TW" dirty="0" smtClean="0">
                <a:solidFill>
                  <a:schemeClr val="bg1">
                    <a:lumMod val="50000"/>
                    <a:lumOff val="50000"/>
                  </a:schemeClr>
                </a:solidFill>
                <a:latin typeface="DengXian" panose="02010600030101010101" pitchFamily="2" charset="-122"/>
                <a:ea typeface="DengXian" panose="02010600030101010101" pitchFamily="2" charset="-122"/>
              </a:rPr>
              <a:t>			return (bool) </a:t>
            </a:r>
            <a:r>
              <a:rPr lang="en-US" altLang="zh-TW" dirty="0" err="1" smtClean="0">
                <a:solidFill>
                  <a:schemeClr val="bg1">
                    <a:lumMod val="50000"/>
                    <a:lumOff val="50000"/>
                  </a:schemeClr>
                </a:solidFill>
                <a:latin typeface="DengXian" panose="02010600030101010101" pitchFamily="2" charset="-122"/>
                <a:ea typeface="DengXian" panose="02010600030101010101" pitchFamily="2" charset="-122"/>
              </a:rPr>
              <a:t>preg_match</a:t>
            </a:r>
            <a:r>
              <a:rPr lang="en-US" altLang="zh-TW" dirty="0" smtClean="0">
                <a:solidFill>
                  <a:schemeClr val="bg1">
                    <a:lumMod val="50000"/>
                    <a:lumOff val="50000"/>
                  </a:schemeClr>
                </a:solidFill>
                <a:latin typeface="DengXian" panose="02010600030101010101" pitchFamily="2" charset="-122"/>
                <a:ea typeface="DengXian" panose="02010600030101010101" pitchFamily="2" charset="-122"/>
              </a:rPr>
              <a:t>( "/^{$token}:[0-9.E-]+;\$/", $data );	}</a:t>
            </a:r>
          </a:p>
          <a:p>
            <a:pPr marL="0" indent="0">
              <a:buFont typeface="Arial" panose="020B0604020202020204" pitchFamily="34" charset="0"/>
              <a:buNone/>
            </a:pPr>
            <a:r>
              <a:rPr lang="en-US" altLang="zh-TW" dirty="0" smtClean="0">
                <a:solidFill>
                  <a:schemeClr val="bg1">
                    <a:lumMod val="50000"/>
                    <a:lumOff val="50000"/>
                  </a:schemeClr>
                </a:solidFill>
                <a:latin typeface="DengXian" panose="02010600030101010101" pitchFamily="2" charset="-122"/>
                <a:ea typeface="DengXian" panose="02010600030101010101" pitchFamily="2" charset="-122"/>
              </a:rPr>
              <a:t>	return false;}</a:t>
            </a:r>
            <a:endParaRPr lang="zh-TW" altLang="en-US" dirty="0">
              <a:solidFill>
                <a:schemeClr val="bg1">
                  <a:lumMod val="50000"/>
                  <a:lumOff val="50000"/>
                </a:schemeClr>
              </a:solidFill>
              <a:latin typeface="DengXian" panose="02010600030101010101" pitchFamily="2" charset="-122"/>
              <a:ea typeface="DengXian" panose="02010600030101010101" pitchFamily="2" charset="-122"/>
            </a:endParaRPr>
          </a:p>
        </p:txBody>
      </p:sp>
      <p:cxnSp>
        <p:nvCxnSpPr>
          <p:cNvPr id="7" name="直線接點 6"/>
          <p:cNvCxnSpPr/>
          <p:nvPr/>
        </p:nvCxnSpPr>
        <p:spPr>
          <a:xfrm>
            <a:off x="5883564" y="0"/>
            <a:ext cx="36945"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肘形接點 10"/>
          <p:cNvCxnSpPr/>
          <p:nvPr/>
        </p:nvCxnSpPr>
        <p:spPr>
          <a:xfrm rot="5400000" flipH="1" flipV="1">
            <a:off x="2872510" y="1413167"/>
            <a:ext cx="4950690" cy="3029523"/>
          </a:xfrm>
          <a:prstGeom prst="bent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5432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latin typeface="DengXian" panose="02010600030101010101" pitchFamily="2" charset="-122"/>
                <a:ea typeface="DengXian" panose="02010600030101010101" pitchFamily="2" charset="-122"/>
              </a:rPr>
              <a:t>Mysql</a:t>
            </a:r>
            <a:r>
              <a:rPr lang="en-US" altLang="zh-TW" dirty="0" smtClean="0">
                <a:latin typeface="DengXian" panose="02010600030101010101" pitchFamily="2" charset="-122"/>
                <a:ea typeface="DengXian" panose="02010600030101010101" pitchFamily="2" charset="-122"/>
              </a:rPr>
              <a:t> vs utf-8</a:t>
            </a:r>
            <a:endParaRPr lang="zh-TW" altLang="en-US" dirty="0">
              <a:latin typeface="DengXian" panose="02010600030101010101" pitchFamily="2" charset="-122"/>
              <a:ea typeface="DengXian" panose="02010600030101010101" pitchFamily="2" charset="-122"/>
            </a:endParaRPr>
          </a:p>
        </p:txBody>
      </p:sp>
      <p:sp>
        <p:nvSpPr>
          <p:cNvPr id="3" name="內容版面配置區 2"/>
          <p:cNvSpPr>
            <a:spLocks noGrp="1"/>
          </p:cNvSpPr>
          <p:nvPr>
            <p:ph idx="1"/>
          </p:nvPr>
        </p:nvSpPr>
        <p:spPr/>
        <p:txBody>
          <a:bodyPr/>
          <a:lstStyle/>
          <a:p>
            <a:pPr marL="0" indent="0">
              <a:buNone/>
            </a:pPr>
            <a:r>
              <a:rPr lang="zh-TW" altLang="en-US" dirty="0" smtClean="0">
                <a:latin typeface="DengXian" panose="02010600030101010101" pitchFamily="2" charset="-122"/>
                <a:ea typeface="DengXian" panose="02010600030101010101" pitchFamily="2" charset="-122"/>
              </a:rPr>
              <a:t>前提：</a:t>
            </a:r>
            <a:endParaRPr lang="en-US" altLang="zh-TW" dirty="0" smtClean="0">
              <a:latin typeface="DengXian" panose="02010600030101010101" pitchFamily="2" charset="-122"/>
              <a:ea typeface="DengXian" panose="02010600030101010101" pitchFamily="2" charset="-122"/>
            </a:endParaRPr>
          </a:p>
          <a:p>
            <a:pPr>
              <a:buFont typeface="Wingdings" panose="05000000000000000000" pitchFamily="2" charset="2"/>
              <a:buChar char="Ø"/>
            </a:pPr>
            <a:r>
              <a:rPr lang="en-US" altLang="zh-TW" dirty="0" smtClean="0">
                <a:latin typeface="DengXian" panose="02010600030101010101" pitchFamily="2" charset="-122"/>
                <a:ea typeface="DengXian" panose="02010600030101010101" pitchFamily="2" charset="-122"/>
              </a:rPr>
              <a:t>UTF-8 </a:t>
            </a:r>
            <a:r>
              <a:rPr lang="zh-TW" altLang="en-US" dirty="0" smtClean="0">
                <a:latin typeface="DengXian" panose="02010600030101010101" pitchFamily="2" charset="-122"/>
                <a:ea typeface="DengXian" panose="02010600030101010101" pitchFamily="2" charset="-122"/>
              </a:rPr>
              <a:t>支援 </a:t>
            </a:r>
            <a:r>
              <a:rPr lang="en-US" altLang="zh-TW" dirty="0" smtClean="0">
                <a:latin typeface="DengXian" panose="02010600030101010101" pitchFamily="2" charset="-122"/>
                <a:ea typeface="DengXian" panose="02010600030101010101" pitchFamily="2" charset="-122"/>
              </a:rPr>
              <a:t>U+0000</a:t>
            </a:r>
            <a:r>
              <a:rPr lang="zh-TW" altLang="en-US" dirty="0" smtClean="0">
                <a:latin typeface="DengXian" panose="02010600030101010101" pitchFamily="2" charset="-122"/>
                <a:ea typeface="DengXian" panose="02010600030101010101" pitchFamily="2" charset="-122"/>
              </a:rPr>
              <a:t> 到 </a:t>
            </a:r>
            <a:r>
              <a:rPr lang="en-US" altLang="zh-TW" dirty="0" smtClean="0">
                <a:latin typeface="DengXian" panose="02010600030101010101" pitchFamily="2" charset="-122"/>
                <a:ea typeface="DengXian" panose="02010600030101010101" pitchFamily="2" charset="-122"/>
              </a:rPr>
              <a:t>U+10FFFF</a:t>
            </a:r>
          </a:p>
          <a:p>
            <a:pPr>
              <a:buFont typeface="Wingdings" panose="05000000000000000000" pitchFamily="2" charset="2"/>
              <a:buChar char="Ø"/>
            </a:pPr>
            <a:r>
              <a:rPr lang="en-US" altLang="zh-TW" dirty="0" smtClean="0">
                <a:latin typeface="DengXian" panose="02010600030101010101" pitchFamily="2" charset="-122"/>
                <a:ea typeface="DengXian" panose="02010600030101010101" pitchFamily="2" charset="-122"/>
              </a:rPr>
              <a:t>MYSQL </a:t>
            </a:r>
            <a:r>
              <a:rPr lang="zh-TW" altLang="en-US" dirty="0" smtClean="0">
                <a:latin typeface="DengXian" panose="02010600030101010101" pitchFamily="2" charset="-122"/>
                <a:ea typeface="DengXian" panose="02010600030101010101" pitchFamily="2" charset="-122"/>
              </a:rPr>
              <a:t>支援 </a:t>
            </a:r>
            <a:r>
              <a:rPr lang="en-US" altLang="zh-TW" dirty="0" smtClean="0">
                <a:latin typeface="DengXian" panose="02010600030101010101" pitchFamily="2" charset="-122"/>
                <a:ea typeface="DengXian" panose="02010600030101010101" pitchFamily="2" charset="-122"/>
              </a:rPr>
              <a:t>UTF-8</a:t>
            </a:r>
          </a:p>
          <a:p>
            <a:pPr marL="0" indent="0">
              <a:buNone/>
            </a:pPr>
            <a:endParaRPr lang="en-US" altLang="zh-TW" dirty="0">
              <a:latin typeface="DengXian" panose="02010600030101010101" pitchFamily="2" charset="-122"/>
              <a:ea typeface="DengXian" panose="02010600030101010101" pitchFamily="2" charset="-122"/>
            </a:endParaRPr>
          </a:p>
          <a:p>
            <a:pPr marL="0" indent="0">
              <a:buNone/>
            </a:pPr>
            <a:r>
              <a:rPr lang="zh-TW" altLang="en-US" dirty="0" smtClean="0">
                <a:latin typeface="DengXian" panose="02010600030101010101" pitchFamily="2" charset="-122"/>
                <a:ea typeface="DengXian" panose="02010600030101010101" pitchFamily="2" charset="-122"/>
              </a:rPr>
              <a:t>但是 </a:t>
            </a:r>
            <a:r>
              <a:rPr lang="en-US" altLang="zh-TW" dirty="0" smtClean="0">
                <a:latin typeface="DengXian" panose="02010600030101010101" pitchFamily="2" charset="-122"/>
                <a:ea typeface="DengXian" panose="02010600030101010101" pitchFamily="2" charset="-122"/>
              </a:rPr>
              <a:t>MYSQL </a:t>
            </a:r>
            <a:r>
              <a:rPr lang="zh-TW" altLang="en-US" dirty="0" smtClean="0">
                <a:latin typeface="DengXian" panose="02010600030101010101" pitchFamily="2" charset="-122"/>
                <a:ea typeface="DengXian" panose="02010600030101010101" pitchFamily="2" charset="-122"/>
              </a:rPr>
              <a:t>的 </a:t>
            </a:r>
            <a:r>
              <a:rPr lang="en-US" altLang="zh-TW" dirty="0" smtClean="0">
                <a:latin typeface="DengXian" panose="02010600030101010101" pitchFamily="2" charset="-122"/>
                <a:ea typeface="DengXian" panose="02010600030101010101" pitchFamily="2" charset="-122"/>
              </a:rPr>
              <a:t>UTF-8</a:t>
            </a:r>
            <a:r>
              <a:rPr lang="zh-TW" altLang="en-US" dirty="0" smtClean="0">
                <a:latin typeface="DengXian" panose="02010600030101010101" pitchFamily="2" charset="-122"/>
                <a:ea typeface="DengXian" panose="02010600030101010101" pitchFamily="2" charset="-122"/>
              </a:rPr>
              <a:t> 只支援 </a:t>
            </a:r>
            <a:r>
              <a:rPr lang="en-US" altLang="zh-TW" dirty="0" smtClean="0">
                <a:latin typeface="DengXian" panose="02010600030101010101" pitchFamily="2" charset="-122"/>
                <a:ea typeface="DengXian" panose="02010600030101010101" pitchFamily="2" charset="-122"/>
              </a:rPr>
              <a:t>U+0000</a:t>
            </a:r>
            <a:r>
              <a:rPr lang="zh-TW" altLang="en-US" dirty="0" smtClean="0">
                <a:latin typeface="DengXian" panose="02010600030101010101" pitchFamily="2" charset="-122"/>
                <a:ea typeface="DengXian" panose="02010600030101010101" pitchFamily="2" charset="-122"/>
              </a:rPr>
              <a:t> 到 </a:t>
            </a:r>
            <a:r>
              <a:rPr lang="en-US" altLang="zh-TW" dirty="0" smtClean="0">
                <a:latin typeface="DengXian" panose="02010600030101010101" pitchFamily="2" charset="-122"/>
                <a:ea typeface="DengXian" panose="02010600030101010101" pitchFamily="2" charset="-122"/>
              </a:rPr>
              <a:t>U+FFFF</a:t>
            </a:r>
            <a:r>
              <a:rPr lang="zh-TW" altLang="en-US" dirty="0" smtClean="0">
                <a:latin typeface="DengXian" panose="02010600030101010101" pitchFamily="2" charset="-122"/>
                <a:ea typeface="DengXian" panose="02010600030101010101" pitchFamily="2" charset="-122"/>
              </a:rPr>
              <a:t>，所以就空出了 </a:t>
            </a:r>
            <a:r>
              <a:rPr lang="en-US" altLang="zh-TW" dirty="0" smtClean="0">
                <a:latin typeface="DengXian" panose="02010600030101010101" pitchFamily="2" charset="-122"/>
                <a:ea typeface="DengXian" panose="02010600030101010101" pitchFamily="2" charset="-122"/>
              </a:rPr>
              <a:t>U+10000 </a:t>
            </a:r>
            <a:r>
              <a:rPr lang="zh-TW" altLang="en-US" dirty="0" smtClean="0">
                <a:latin typeface="DengXian" panose="02010600030101010101" pitchFamily="2" charset="-122"/>
                <a:ea typeface="DengXian" panose="02010600030101010101" pitchFamily="2" charset="-122"/>
              </a:rPr>
              <a:t>到 </a:t>
            </a:r>
            <a:r>
              <a:rPr lang="en-US" altLang="zh-TW" dirty="0" smtClean="0">
                <a:latin typeface="DengXian" panose="02010600030101010101" pitchFamily="2" charset="-122"/>
                <a:ea typeface="DengXian" panose="02010600030101010101" pitchFamily="2" charset="-122"/>
              </a:rPr>
              <a:t>U+10FFFF</a:t>
            </a:r>
            <a:r>
              <a:rPr lang="zh-TW" altLang="en-US" dirty="0" smtClean="0">
                <a:latin typeface="DengXian" panose="02010600030101010101" pitchFamily="2" charset="-122"/>
                <a:ea typeface="DengXian" panose="02010600030101010101" pitchFamily="2" charset="-122"/>
              </a:rPr>
              <a:t>。</a:t>
            </a:r>
            <a:endParaRPr lang="en-US" altLang="zh-TW" dirty="0" smtClean="0">
              <a:latin typeface="DengXian" panose="02010600030101010101" pitchFamily="2" charset="-122"/>
              <a:ea typeface="DengXian" panose="02010600030101010101" pitchFamily="2" charset="-122"/>
            </a:endParaRPr>
          </a:p>
          <a:p>
            <a:pPr marL="0" indent="0">
              <a:buNone/>
            </a:pPr>
            <a:r>
              <a:rPr lang="zh-TW" altLang="en-US" dirty="0" smtClean="0">
                <a:latin typeface="DengXian" panose="02010600030101010101" pitchFamily="2" charset="-122"/>
                <a:ea typeface="DengXian" panose="02010600030101010101" pitchFamily="2" charset="-122"/>
              </a:rPr>
              <a:t>如果輸入 </a:t>
            </a:r>
            <a:r>
              <a:rPr lang="en-US" altLang="zh-TW" dirty="0" smtClean="0">
                <a:latin typeface="DengXian" panose="02010600030101010101" pitchFamily="2" charset="-122"/>
                <a:ea typeface="DengXian" panose="02010600030101010101" pitchFamily="2" charset="-122"/>
              </a:rPr>
              <a:t>U+10000</a:t>
            </a:r>
            <a:r>
              <a:rPr lang="zh-TW" altLang="en-US" dirty="0" smtClean="0">
                <a:latin typeface="DengXian" panose="02010600030101010101" pitchFamily="2" charset="-122"/>
                <a:ea typeface="DengXian" panose="02010600030101010101" pitchFamily="2" charset="-122"/>
              </a:rPr>
              <a:t> 到 </a:t>
            </a:r>
            <a:r>
              <a:rPr lang="en-US" altLang="zh-TW" dirty="0" smtClean="0">
                <a:latin typeface="DengXian" panose="02010600030101010101" pitchFamily="2" charset="-122"/>
                <a:ea typeface="DengXian" panose="02010600030101010101" pitchFamily="2" charset="-122"/>
              </a:rPr>
              <a:t>U+10FFFF</a:t>
            </a:r>
            <a:r>
              <a:rPr lang="zh-TW" altLang="en-US" dirty="0" smtClean="0">
                <a:latin typeface="DengXian" panose="02010600030101010101" pitchFamily="2" charset="-122"/>
                <a:ea typeface="DengXian" panose="02010600030101010101" pitchFamily="2" charset="-122"/>
              </a:rPr>
              <a:t> 到 </a:t>
            </a:r>
            <a:r>
              <a:rPr lang="en-US" altLang="zh-TW" dirty="0" smtClean="0">
                <a:latin typeface="DengXian" panose="02010600030101010101" pitchFamily="2" charset="-122"/>
                <a:ea typeface="DengXian" panose="02010600030101010101" pitchFamily="2" charset="-122"/>
              </a:rPr>
              <a:t>MYSQL</a:t>
            </a:r>
            <a:r>
              <a:rPr lang="zh-TW" altLang="en-US" dirty="0" smtClean="0">
                <a:latin typeface="DengXian" panose="02010600030101010101" pitchFamily="2" charset="-122"/>
                <a:ea typeface="DengXian" panose="02010600030101010101" pitchFamily="2" charset="-122"/>
              </a:rPr>
              <a:t>，就會連同該字元後面的東西一起</a:t>
            </a:r>
            <a:r>
              <a:rPr lang="zh-TW" altLang="en-US" dirty="0" smtClean="0">
                <a:solidFill>
                  <a:srgbClr val="FFFF00"/>
                </a:solidFill>
                <a:latin typeface="DengXian" panose="02010600030101010101" pitchFamily="2" charset="-122"/>
                <a:ea typeface="DengXian" panose="02010600030101010101" pitchFamily="2" charset="-122"/>
              </a:rPr>
              <a:t>被消失</a:t>
            </a:r>
            <a:r>
              <a:rPr lang="zh-TW" altLang="en-US" dirty="0" smtClean="0">
                <a:latin typeface="DengXian" panose="02010600030101010101" pitchFamily="2" charset="-122"/>
                <a:ea typeface="DengXian" panose="02010600030101010101" pitchFamily="2" charset="-122"/>
              </a:rPr>
              <a:t>。</a:t>
            </a:r>
            <a:endParaRPr lang="en-US" altLang="zh-TW" dirty="0" smtClean="0">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zh-TW" altLang="en-US" dirty="0">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29180796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DengXian" panose="02010600030101010101" pitchFamily="2" charset="-122"/>
                <a:ea typeface="DengXian" panose="02010600030101010101" pitchFamily="2" charset="-122"/>
              </a:rPr>
              <a:t>利用方法</a:t>
            </a:r>
            <a:endParaRPr lang="zh-TW" altLang="en-US" dirty="0">
              <a:latin typeface="DengXian" panose="02010600030101010101" pitchFamily="2" charset="-122"/>
              <a:ea typeface="DengXian" panose="02010600030101010101" pitchFamily="2" charset="-122"/>
            </a:endParaRPr>
          </a:p>
        </p:txBody>
      </p:sp>
      <p:sp>
        <p:nvSpPr>
          <p:cNvPr id="3" name="內容版面配置區 2"/>
          <p:cNvSpPr>
            <a:spLocks noGrp="1"/>
          </p:cNvSpPr>
          <p:nvPr>
            <p:ph idx="1"/>
          </p:nvPr>
        </p:nvSpPr>
        <p:spPr/>
        <p:txBody>
          <a:bodyPr/>
          <a:lstStyle/>
          <a:p>
            <a:pPr marL="0" indent="0">
              <a:buNone/>
            </a:pPr>
            <a:r>
              <a:rPr lang="zh-TW" altLang="en-US" dirty="0" smtClean="0">
                <a:latin typeface="DengXian" panose="02010600030101010101" pitchFamily="2" charset="-122"/>
                <a:ea typeface="DengXian" panose="02010600030101010101" pitchFamily="2" charset="-122"/>
              </a:rPr>
              <a:t>如果輸入「</a:t>
            </a:r>
            <a:r>
              <a:rPr lang="en-US" altLang="zh-TW" dirty="0">
                <a:latin typeface="DengXian" panose="02010600030101010101" pitchFamily="2" charset="-122"/>
                <a:ea typeface="DengXian" panose="02010600030101010101" pitchFamily="2" charset="-122"/>
              </a:rPr>
              <a:t>s:3</a:t>
            </a:r>
            <a:r>
              <a:rPr lang="en-US" altLang="zh-TW" dirty="0" smtClean="0">
                <a:latin typeface="DengXian" panose="02010600030101010101" pitchFamily="2" charset="-122"/>
                <a:ea typeface="DengXian" panose="02010600030101010101" pitchFamily="2" charset="-122"/>
              </a:rPr>
              <a:t>:“dadadadada”;</a:t>
            </a:r>
            <a:r>
              <a:rPr lang="zh-TW" altLang="en-US" dirty="0" smtClean="0">
                <a:latin typeface="DengXian" panose="02010600030101010101" pitchFamily="2" charset="-122"/>
                <a:ea typeface="DengXian" panose="02010600030101010101" pitchFamily="2" charset="-122"/>
              </a:rPr>
              <a:t>」，後面再接一個 </a:t>
            </a:r>
            <a:r>
              <a:rPr lang="en-US" altLang="zh-TW" dirty="0" smtClean="0">
                <a:latin typeface="DengXian" panose="02010600030101010101" pitchFamily="2" charset="-122"/>
                <a:ea typeface="DengXian" panose="02010600030101010101" pitchFamily="2" charset="-122"/>
              </a:rPr>
              <a:t>U+10000</a:t>
            </a:r>
            <a:r>
              <a:rPr lang="zh-TW" altLang="en-US" dirty="0" smtClean="0">
                <a:latin typeface="DengXian" panose="02010600030101010101" pitchFamily="2" charset="-122"/>
                <a:ea typeface="DengXian" panose="02010600030101010101" pitchFamily="2" charset="-122"/>
              </a:rPr>
              <a:t> 到 </a:t>
            </a:r>
            <a:r>
              <a:rPr lang="en-US" altLang="zh-TW" dirty="0" smtClean="0">
                <a:latin typeface="DengXian" panose="02010600030101010101" pitchFamily="2" charset="-122"/>
                <a:ea typeface="DengXian" panose="02010600030101010101" pitchFamily="2" charset="-122"/>
              </a:rPr>
              <a:t>U+10FFFF</a:t>
            </a:r>
            <a:r>
              <a:rPr lang="zh-TW" altLang="en-US" dirty="0" smtClean="0">
                <a:latin typeface="DengXian" panose="02010600030101010101" pitchFamily="2" charset="-122"/>
                <a:ea typeface="DengXian" panose="02010600030101010101" pitchFamily="2" charset="-122"/>
              </a:rPr>
              <a:t> 的編碼</a:t>
            </a:r>
            <a:r>
              <a:rPr lang="en-US" altLang="zh-TW" dirty="0" smtClean="0">
                <a:latin typeface="DengXian" panose="02010600030101010101" pitchFamily="2" charset="-122"/>
                <a:ea typeface="DengXian" panose="02010600030101010101" pitchFamily="2" charset="-122"/>
              </a:rPr>
              <a:t>……</a:t>
            </a:r>
            <a:endParaRPr lang="en-US" altLang="zh-TW" dirty="0">
              <a:latin typeface="DengXian" panose="02010600030101010101" pitchFamily="2" charset="-122"/>
              <a:ea typeface="DengXian" panose="02010600030101010101" pitchFamily="2" charset="-122"/>
            </a:endParaRPr>
          </a:p>
          <a:p>
            <a:pPr marL="457200" indent="-457200">
              <a:buFont typeface="+mj-lt"/>
              <a:buAutoNum type="arabicPeriod"/>
            </a:pPr>
            <a:endParaRPr lang="en-US" altLang="zh-TW" dirty="0" smtClean="0">
              <a:latin typeface="DengXian" panose="02010600030101010101" pitchFamily="2" charset="-122"/>
              <a:ea typeface="DengXian" panose="02010600030101010101" pitchFamily="2" charset="-122"/>
            </a:endParaRPr>
          </a:p>
          <a:p>
            <a:pPr marL="457200" indent="-457200">
              <a:buFont typeface="+mj-lt"/>
              <a:buAutoNum type="arabicPeriod"/>
            </a:pPr>
            <a:r>
              <a:rPr lang="zh-TW" altLang="en-US" dirty="0" smtClean="0">
                <a:latin typeface="DengXian" panose="02010600030101010101" pitchFamily="2" charset="-122"/>
                <a:ea typeface="DengXian" panose="02010600030101010101" pitchFamily="2" charset="-122"/>
              </a:rPr>
              <a:t>將資料存入 </a:t>
            </a:r>
            <a:r>
              <a:rPr lang="en-US" altLang="zh-TW" dirty="0" smtClean="0">
                <a:latin typeface="DengXian" panose="02010600030101010101" pitchFamily="2" charset="-122"/>
                <a:ea typeface="DengXian" panose="02010600030101010101" pitchFamily="2" charset="-122"/>
              </a:rPr>
              <a:t>MYSQL</a:t>
            </a:r>
            <a:r>
              <a:rPr lang="zh-TW" altLang="en-US" dirty="0" smtClean="0">
                <a:latin typeface="DengXian" panose="02010600030101010101" pitchFamily="2" charset="-122"/>
                <a:ea typeface="DengXian" panose="02010600030101010101" pitchFamily="2" charset="-122"/>
              </a:rPr>
              <a:t> 時被 </a:t>
            </a:r>
            <a:r>
              <a:rPr lang="en-US" altLang="zh-TW" dirty="0" err="1" smtClean="0">
                <a:latin typeface="DengXian" panose="02010600030101010101" pitchFamily="2" charset="-122"/>
                <a:ea typeface="DengXian" panose="02010600030101010101" pitchFamily="2" charset="-122"/>
              </a:rPr>
              <a:t>is_serialized</a:t>
            </a:r>
            <a:r>
              <a:rPr lang="en-US" altLang="zh-TW" dirty="0" smtClean="0">
                <a:latin typeface="DengXian" panose="02010600030101010101" pitchFamily="2" charset="-122"/>
                <a:ea typeface="DengXian" panose="02010600030101010101" pitchFamily="2" charset="-122"/>
              </a:rPr>
              <a:t>() </a:t>
            </a:r>
            <a:r>
              <a:rPr lang="zh-TW" altLang="en-US" dirty="0" smtClean="0">
                <a:latin typeface="DengXian" panose="02010600030101010101" pitchFamily="2" charset="-122"/>
                <a:ea typeface="DengXian" panose="02010600030101010101" pitchFamily="2" charset="-122"/>
              </a:rPr>
              <a:t>判定成 </a:t>
            </a:r>
            <a:r>
              <a:rPr lang="en-US" altLang="zh-TW" dirty="0" smtClean="0">
                <a:latin typeface="DengXian" panose="02010600030101010101" pitchFamily="2" charset="-122"/>
                <a:ea typeface="DengXian" panose="02010600030101010101" pitchFamily="2" charset="-122"/>
              </a:rPr>
              <a:t>FALSE</a:t>
            </a:r>
          </a:p>
          <a:p>
            <a:pPr marL="457200" indent="-457200">
              <a:buFont typeface="+mj-lt"/>
              <a:buAutoNum type="arabicPeriod"/>
            </a:pPr>
            <a:r>
              <a:rPr lang="zh-TW" altLang="en-US" dirty="0" smtClean="0">
                <a:latin typeface="DengXian" panose="02010600030101010101" pitchFamily="2" charset="-122"/>
                <a:ea typeface="DengXian" panose="02010600030101010101" pitchFamily="2" charset="-122"/>
              </a:rPr>
              <a:t>從 </a:t>
            </a:r>
            <a:r>
              <a:rPr lang="en-US" altLang="zh-TW" dirty="0" smtClean="0">
                <a:latin typeface="DengXian" panose="02010600030101010101" pitchFamily="2" charset="-122"/>
                <a:ea typeface="DengXian" panose="02010600030101010101" pitchFamily="2" charset="-122"/>
              </a:rPr>
              <a:t>MYSQL</a:t>
            </a:r>
            <a:r>
              <a:rPr lang="zh-TW" altLang="en-US" dirty="0" smtClean="0">
                <a:latin typeface="DengXian" panose="02010600030101010101" pitchFamily="2" charset="-122"/>
                <a:ea typeface="DengXian" panose="02010600030101010101" pitchFamily="2" charset="-122"/>
              </a:rPr>
              <a:t> 取出來時要被 </a:t>
            </a:r>
            <a:r>
              <a:rPr lang="en-US" altLang="zh-TW" dirty="0" err="1" smtClean="0">
                <a:latin typeface="DengXian" panose="02010600030101010101" pitchFamily="2" charset="-122"/>
                <a:ea typeface="DengXian" panose="02010600030101010101" pitchFamily="2" charset="-122"/>
              </a:rPr>
              <a:t>is_serialized</a:t>
            </a:r>
            <a:r>
              <a:rPr lang="en-US" altLang="zh-TW" dirty="0" smtClean="0">
                <a:latin typeface="DengXian" panose="02010600030101010101" pitchFamily="2" charset="-122"/>
                <a:ea typeface="DengXian" panose="02010600030101010101" pitchFamily="2" charset="-122"/>
              </a:rPr>
              <a:t>() </a:t>
            </a:r>
            <a:r>
              <a:rPr lang="zh-TW" altLang="en-US" dirty="0" smtClean="0">
                <a:latin typeface="DengXian" panose="02010600030101010101" pitchFamily="2" charset="-122"/>
                <a:ea typeface="DengXian" panose="02010600030101010101" pitchFamily="2" charset="-122"/>
              </a:rPr>
              <a:t>判定成 </a:t>
            </a:r>
            <a:r>
              <a:rPr lang="en-US" altLang="zh-TW" dirty="0" smtClean="0">
                <a:latin typeface="DengXian" panose="02010600030101010101" pitchFamily="2" charset="-122"/>
                <a:ea typeface="DengXian" panose="02010600030101010101" pitchFamily="2" charset="-122"/>
              </a:rPr>
              <a:t>TRUE</a:t>
            </a:r>
          </a:p>
          <a:p>
            <a:pPr marL="0" indent="0">
              <a:buNone/>
            </a:pPr>
            <a:endParaRPr lang="en-US" altLang="zh-TW" dirty="0">
              <a:latin typeface="DengXian" panose="02010600030101010101" pitchFamily="2" charset="-122"/>
              <a:ea typeface="DengXian" panose="02010600030101010101" pitchFamily="2" charset="-122"/>
            </a:endParaRPr>
          </a:p>
          <a:p>
            <a:pPr marL="0" indent="0">
              <a:buNone/>
            </a:pPr>
            <a:r>
              <a:rPr lang="zh-TW" altLang="en-US" dirty="0" smtClean="0">
                <a:latin typeface="DengXian" panose="02010600030101010101" pitchFamily="2" charset="-122"/>
                <a:ea typeface="DengXian" panose="02010600030101010101" pitchFamily="2" charset="-122"/>
              </a:rPr>
              <a:t>如此一來就可以讓任意序列化後的字串被反序列化</a:t>
            </a:r>
            <a:endParaRPr lang="zh-TW" altLang="en-US" dirty="0">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6443701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DengXian" panose="02010600030101010101" pitchFamily="2" charset="-122"/>
                <a:ea typeface="DengXian" panose="02010600030101010101" pitchFamily="2" charset="-122"/>
              </a:rPr>
              <a:t>解釋漏洞</a:t>
            </a:r>
            <a:endParaRPr lang="zh-TW" altLang="en-US" dirty="0">
              <a:latin typeface="DengXian" panose="02010600030101010101" pitchFamily="2" charset="-122"/>
              <a:ea typeface="DengXian" panose="02010600030101010101" pitchFamily="2" charset="-122"/>
            </a:endParaRPr>
          </a:p>
        </p:txBody>
      </p:sp>
      <p:sp>
        <p:nvSpPr>
          <p:cNvPr id="3" name="內容版面配置區 2"/>
          <p:cNvSpPr>
            <a:spLocks noGrp="1"/>
          </p:cNvSpPr>
          <p:nvPr>
            <p:ph idx="1"/>
          </p:nvPr>
        </p:nvSpPr>
        <p:spPr>
          <a:xfrm>
            <a:off x="913795" y="2096064"/>
            <a:ext cx="7980823" cy="3695136"/>
          </a:xfrm>
        </p:spPr>
        <p:txBody>
          <a:bodyPr>
            <a:normAutofit fontScale="85000" lnSpcReduction="10000"/>
          </a:bodyPr>
          <a:lstStyle/>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成因</a:t>
            </a:r>
            <a:r>
              <a:rPr lang="zh-TW" altLang="en-US" dirty="0" smtClean="0">
                <a:latin typeface="DengXian" panose="02010600030101010101" pitchFamily="2" charset="-122"/>
                <a:ea typeface="DengXian" panose="02010600030101010101" pitchFamily="2" charset="-122"/>
              </a:rPr>
              <a:t>：</a:t>
            </a:r>
            <a:r>
              <a:rPr lang="zh-TW" altLang="en-US" dirty="0">
                <a:solidFill>
                  <a:schemeClr val="accent1">
                    <a:lumMod val="20000"/>
                    <a:lumOff val="80000"/>
                  </a:schemeClr>
                </a:solidFill>
                <a:latin typeface="DengXian" panose="02010600030101010101" pitchFamily="2" charset="-122"/>
                <a:ea typeface="DengXian" panose="02010600030101010101" pitchFamily="2" charset="-122"/>
              </a:rPr>
              <a:t>在 </a:t>
            </a:r>
            <a:r>
              <a:rPr lang="en-US" altLang="zh-TW" dirty="0" err="1">
                <a:solidFill>
                  <a:schemeClr val="accent1">
                    <a:lumMod val="20000"/>
                    <a:lumOff val="80000"/>
                  </a:schemeClr>
                </a:solidFill>
                <a:effectLst/>
                <a:latin typeface="DengXian" panose="02010600030101010101" pitchFamily="2" charset="-122"/>
                <a:ea typeface="DengXian" panose="02010600030101010101" pitchFamily="2" charset="-122"/>
              </a:rPr>
              <a:t>wp</a:t>
            </a:r>
            <a:r>
              <a:rPr lang="en-US" altLang="zh-TW" dirty="0">
                <a:solidFill>
                  <a:schemeClr val="accent1">
                    <a:lumMod val="20000"/>
                    <a:lumOff val="80000"/>
                  </a:schemeClr>
                </a:solidFill>
                <a:effectLst/>
                <a:latin typeface="DengXian" panose="02010600030101010101" pitchFamily="2" charset="-122"/>
                <a:ea typeface="DengXian" panose="02010600030101010101" pitchFamily="2" charset="-122"/>
              </a:rPr>
              <a:t>-includes/</a:t>
            </a:r>
            <a:r>
              <a:rPr lang="en-US" altLang="zh-TW" dirty="0" err="1">
                <a:solidFill>
                  <a:schemeClr val="accent1">
                    <a:lumMod val="20000"/>
                    <a:lumOff val="80000"/>
                  </a:schemeClr>
                </a:solidFill>
                <a:effectLst/>
                <a:latin typeface="DengXian" panose="02010600030101010101" pitchFamily="2" charset="-122"/>
                <a:ea typeface="DengXian" panose="02010600030101010101" pitchFamily="2" charset="-122"/>
              </a:rPr>
              <a:t>functions.php</a:t>
            </a:r>
            <a:r>
              <a:rPr lang="zh-TW" altLang="en-US" dirty="0" smtClean="0">
                <a:solidFill>
                  <a:schemeClr val="accent1">
                    <a:lumMod val="20000"/>
                    <a:lumOff val="80000"/>
                  </a:schemeClr>
                </a:solidFill>
                <a:latin typeface="DengXian" panose="02010600030101010101" pitchFamily="2" charset="-122"/>
                <a:ea typeface="DengXian" panose="02010600030101010101" pitchFamily="2" charset="-122"/>
              </a:rPr>
              <a:t> 發現不安全的反序列化漏洞。</a:t>
            </a:r>
            <a:r>
              <a:rPr lang="zh-TW" altLang="en-US" dirty="0">
                <a:solidFill>
                  <a:srgbClr val="FFFF00"/>
                </a:solidFill>
                <a:effectLst/>
                <a:latin typeface="DengXian" panose="02010600030101010101" pitchFamily="2" charset="-122"/>
                <a:ea typeface="DengXian" panose="02010600030101010101" pitchFamily="2" charset="-122"/>
              </a:rPr>
              <a:t>當攻擊者提供竄改後的惡意物件進行反序列化，可能導致應用程式或 </a:t>
            </a:r>
            <a:r>
              <a:rPr lang="en-US" altLang="zh-TW" dirty="0">
                <a:solidFill>
                  <a:srgbClr val="FFFF00"/>
                </a:solidFill>
                <a:effectLst/>
                <a:latin typeface="DengXian" panose="02010600030101010101" pitchFamily="2" charset="-122"/>
                <a:ea typeface="DengXian" panose="02010600030101010101" pitchFamily="2" charset="-122"/>
              </a:rPr>
              <a:t>API </a:t>
            </a:r>
            <a:r>
              <a:rPr lang="zh-TW" altLang="en-US" dirty="0">
                <a:solidFill>
                  <a:srgbClr val="FFFF00"/>
                </a:solidFill>
                <a:effectLst/>
                <a:latin typeface="DengXian" panose="02010600030101010101" pitchFamily="2" charset="-122"/>
                <a:ea typeface="DengXian" panose="02010600030101010101" pitchFamily="2" charset="-122"/>
              </a:rPr>
              <a:t>出現不安全的風險</a:t>
            </a:r>
            <a:r>
              <a:rPr lang="zh-TW" altLang="en-US" dirty="0" smtClean="0">
                <a:solidFill>
                  <a:srgbClr val="FFFF00"/>
                </a:solidFill>
                <a:effectLst/>
                <a:latin typeface="DengXian" panose="02010600030101010101" pitchFamily="2" charset="-122"/>
                <a:ea typeface="DengXian" panose="02010600030101010101" pitchFamily="2" charset="-122"/>
              </a:rPr>
              <a:t>。</a:t>
            </a:r>
            <a:r>
              <a:rPr lang="zh-TW" altLang="en-US" dirty="0">
                <a:solidFill>
                  <a:srgbClr val="FFC000"/>
                </a:solidFill>
                <a:effectLst/>
                <a:latin typeface="DengXian" panose="02010600030101010101" pitchFamily="2" charset="-122"/>
                <a:ea typeface="DengXian" panose="02010600030101010101" pitchFamily="2" charset="-122"/>
              </a:rPr>
              <a:t>測試方法</a:t>
            </a:r>
            <a:r>
              <a:rPr lang="zh-TW" altLang="en-US" dirty="0" smtClean="0">
                <a:solidFill>
                  <a:srgbClr val="FFC000"/>
                </a:solidFill>
                <a:effectLst/>
                <a:latin typeface="DengXian" panose="02010600030101010101" pitchFamily="2" charset="-122"/>
                <a:ea typeface="DengXian" panose="02010600030101010101" pitchFamily="2" charset="-122"/>
              </a:rPr>
              <a:t>為輸入一個反序列化後的字串接著 </a:t>
            </a:r>
            <a:r>
              <a:rPr lang="en-US" altLang="zh-TW" dirty="0" smtClean="0">
                <a:solidFill>
                  <a:srgbClr val="FFC000"/>
                </a:solidFill>
                <a:latin typeface="DengXian" panose="02010600030101010101" pitchFamily="2" charset="-122"/>
                <a:ea typeface="DengXian" panose="02010600030101010101" pitchFamily="2" charset="-122"/>
              </a:rPr>
              <a:t>U+10000</a:t>
            </a:r>
            <a:r>
              <a:rPr lang="zh-TW" altLang="en-US" dirty="0" smtClean="0">
                <a:solidFill>
                  <a:srgbClr val="FFC000"/>
                </a:solidFill>
                <a:latin typeface="DengXian" panose="02010600030101010101" pitchFamily="2" charset="-122"/>
                <a:ea typeface="DengXian" panose="02010600030101010101" pitchFamily="2" charset="-122"/>
              </a:rPr>
              <a:t> </a:t>
            </a:r>
            <a:r>
              <a:rPr lang="zh-TW" altLang="en-US" dirty="0">
                <a:solidFill>
                  <a:srgbClr val="FFC000"/>
                </a:solidFill>
                <a:latin typeface="DengXian" panose="02010600030101010101" pitchFamily="2" charset="-122"/>
                <a:ea typeface="DengXian" panose="02010600030101010101" pitchFamily="2" charset="-122"/>
              </a:rPr>
              <a:t>到 </a:t>
            </a:r>
            <a:r>
              <a:rPr lang="en-US" altLang="zh-TW" dirty="0">
                <a:solidFill>
                  <a:srgbClr val="FFC000"/>
                </a:solidFill>
                <a:latin typeface="DengXian" panose="02010600030101010101" pitchFamily="2" charset="-122"/>
                <a:ea typeface="DengXian" panose="02010600030101010101" pitchFamily="2" charset="-122"/>
              </a:rPr>
              <a:t>U+10FFFF </a:t>
            </a:r>
            <a:r>
              <a:rPr lang="zh-TW" altLang="en-US" dirty="0" smtClean="0">
                <a:solidFill>
                  <a:srgbClr val="FFC000"/>
                </a:solidFill>
                <a:latin typeface="DengXian" panose="02010600030101010101" pitchFamily="2" charset="-122"/>
                <a:ea typeface="DengXian" panose="02010600030101010101" pitchFamily="2" charset="-122"/>
              </a:rPr>
              <a:t>的編碼，使 </a:t>
            </a:r>
            <a:r>
              <a:rPr lang="en-US" altLang="zh-TW" dirty="0" err="1" smtClean="0">
                <a:solidFill>
                  <a:srgbClr val="FFC000"/>
                </a:solidFill>
                <a:latin typeface="DengXian" panose="02010600030101010101" pitchFamily="2" charset="-122"/>
                <a:ea typeface="DengXian" panose="02010600030101010101" pitchFamily="2" charset="-122"/>
              </a:rPr>
              <a:t>is_serialized</a:t>
            </a:r>
            <a:r>
              <a:rPr lang="en-US" altLang="zh-TW" dirty="0" smtClean="0">
                <a:solidFill>
                  <a:srgbClr val="FFC000"/>
                </a:solidFill>
                <a:latin typeface="DengXian" panose="02010600030101010101" pitchFamily="2" charset="-122"/>
                <a:ea typeface="DengXian" panose="02010600030101010101" pitchFamily="2" charset="-122"/>
              </a:rPr>
              <a:t>()</a:t>
            </a:r>
            <a:r>
              <a:rPr lang="zh-TW" altLang="en-US" dirty="0" smtClean="0">
                <a:solidFill>
                  <a:srgbClr val="FFC000"/>
                </a:solidFill>
                <a:latin typeface="DengXian" panose="02010600030101010101" pitchFamily="2" charset="-122"/>
                <a:ea typeface="DengXian" panose="02010600030101010101" pitchFamily="2" charset="-122"/>
              </a:rPr>
              <a:t> 回傳 </a:t>
            </a:r>
            <a:r>
              <a:rPr lang="en-US" altLang="zh-TW" dirty="0" smtClean="0">
                <a:solidFill>
                  <a:srgbClr val="FFC000"/>
                </a:solidFill>
                <a:latin typeface="DengXian" panose="02010600030101010101" pitchFamily="2" charset="-122"/>
                <a:ea typeface="DengXian" panose="02010600030101010101" pitchFamily="2" charset="-122"/>
              </a:rPr>
              <a:t>FALSE</a:t>
            </a:r>
            <a:r>
              <a:rPr lang="zh-TW" altLang="en-US" dirty="0" smtClean="0">
                <a:solidFill>
                  <a:srgbClr val="FFC000"/>
                </a:solidFill>
                <a:effectLst/>
                <a:latin typeface="DengXian" panose="02010600030101010101" pitchFamily="2" charset="-122"/>
                <a:ea typeface="DengXian" panose="02010600030101010101" pitchFamily="2" charset="-122"/>
              </a:rPr>
              <a:t>；並透過 </a:t>
            </a:r>
            <a:r>
              <a:rPr lang="en-US" altLang="zh-TW" dirty="0" smtClean="0">
                <a:solidFill>
                  <a:srgbClr val="FFC000"/>
                </a:solidFill>
                <a:effectLst/>
                <a:latin typeface="DengXian" panose="02010600030101010101" pitchFamily="2" charset="-122"/>
                <a:ea typeface="DengXian" panose="02010600030101010101" pitchFamily="2" charset="-122"/>
              </a:rPr>
              <a:t>MYSQL</a:t>
            </a:r>
            <a:r>
              <a:rPr lang="zh-TW" altLang="en-US" dirty="0" smtClean="0">
                <a:solidFill>
                  <a:srgbClr val="FFC000"/>
                </a:solidFill>
                <a:effectLst/>
                <a:latin typeface="DengXian" panose="02010600030101010101" pitchFamily="2" charset="-122"/>
                <a:ea typeface="DengXian" panose="02010600030101010101" pitchFamily="2" charset="-122"/>
              </a:rPr>
              <a:t> 只能支援 </a:t>
            </a:r>
            <a:r>
              <a:rPr lang="en-US" altLang="zh-TW" dirty="0" smtClean="0">
                <a:solidFill>
                  <a:srgbClr val="FFC000"/>
                </a:solidFill>
                <a:effectLst/>
                <a:latin typeface="DengXian" panose="02010600030101010101" pitchFamily="2" charset="-122"/>
                <a:ea typeface="DengXian" panose="02010600030101010101" pitchFamily="2" charset="-122"/>
              </a:rPr>
              <a:t>U+0000</a:t>
            </a:r>
            <a:r>
              <a:rPr lang="zh-TW" altLang="en-US" dirty="0" smtClean="0">
                <a:solidFill>
                  <a:srgbClr val="FFC000"/>
                </a:solidFill>
                <a:effectLst/>
                <a:latin typeface="DengXian" panose="02010600030101010101" pitchFamily="2" charset="-122"/>
                <a:ea typeface="DengXian" panose="02010600030101010101" pitchFamily="2" charset="-122"/>
              </a:rPr>
              <a:t> 到 </a:t>
            </a:r>
            <a:r>
              <a:rPr lang="en-US" altLang="zh-TW" dirty="0" smtClean="0">
                <a:solidFill>
                  <a:srgbClr val="FFC000"/>
                </a:solidFill>
                <a:effectLst/>
                <a:latin typeface="DengXian" panose="02010600030101010101" pitchFamily="2" charset="-122"/>
                <a:ea typeface="DengXian" panose="02010600030101010101" pitchFamily="2" charset="-122"/>
              </a:rPr>
              <a:t>U+FFFF</a:t>
            </a:r>
            <a:r>
              <a:rPr lang="zh-TW" altLang="en-US" dirty="0" smtClean="0">
                <a:solidFill>
                  <a:srgbClr val="FFC000"/>
                </a:solidFill>
                <a:effectLst/>
                <a:latin typeface="DengXian" panose="02010600030101010101" pitchFamily="2" charset="-122"/>
                <a:ea typeface="DengXian" panose="02010600030101010101" pitchFamily="2" charset="-122"/>
              </a:rPr>
              <a:t> 的特性，使 </a:t>
            </a:r>
            <a:r>
              <a:rPr lang="en-US" altLang="zh-TW" dirty="0" err="1" smtClean="0">
                <a:solidFill>
                  <a:srgbClr val="FFC000"/>
                </a:solidFill>
                <a:effectLst/>
                <a:latin typeface="DengXian" panose="02010600030101010101" pitchFamily="2" charset="-122"/>
                <a:ea typeface="DengXian" panose="02010600030101010101" pitchFamily="2" charset="-122"/>
              </a:rPr>
              <a:t>is_serialized</a:t>
            </a:r>
            <a:r>
              <a:rPr lang="zh-TW" altLang="en-US" dirty="0" smtClean="0">
                <a:solidFill>
                  <a:srgbClr val="FFC000"/>
                </a:solidFill>
                <a:effectLst/>
                <a:latin typeface="DengXian" panose="02010600030101010101" pitchFamily="2" charset="-122"/>
                <a:ea typeface="DengXian" panose="02010600030101010101" pitchFamily="2" charset="-122"/>
              </a:rPr>
              <a:t> 回傳 </a:t>
            </a:r>
            <a:r>
              <a:rPr lang="en-US" altLang="zh-TW" dirty="0" smtClean="0">
                <a:solidFill>
                  <a:srgbClr val="FFC000"/>
                </a:solidFill>
                <a:effectLst/>
                <a:latin typeface="DengXian" panose="02010600030101010101" pitchFamily="2" charset="-122"/>
                <a:ea typeface="DengXian" panose="02010600030101010101" pitchFamily="2" charset="-122"/>
              </a:rPr>
              <a:t>TRUE</a:t>
            </a:r>
            <a:r>
              <a:rPr lang="zh-TW" altLang="en-US" dirty="0" smtClean="0">
                <a:solidFill>
                  <a:srgbClr val="FFC000"/>
                </a:solidFill>
                <a:effectLst/>
                <a:latin typeface="DengXian" panose="02010600030101010101" pitchFamily="2" charset="-122"/>
                <a:ea typeface="DengXian" panose="02010600030101010101" pitchFamily="2" charset="-122"/>
              </a:rPr>
              <a:t>。攻擊者可以藉此繞過 </a:t>
            </a:r>
            <a:r>
              <a:rPr lang="en-US" altLang="zh-TW" dirty="0" err="1" smtClean="0">
                <a:solidFill>
                  <a:srgbClr val="FFC000"/>
                </a:solidFill>
                <a:effectLst/>
                <a:latin typeface="DengXian" panose="02010600030101010101" pitchFamily="2" charset="-122"/>
                <a:ea typeface="DengXian" panose="02010600030101010101" pitchFamily="2" charset="-122"/>
              </a:rPr>
              <a:t>is_serialized</a:t>
            </a:r>
            <a:r>
              <a:rPr lang="en-US" altLang="zh-TW" dirty="0" smtClean="0">
                <a:solidFill>
                  <a:srgbClr val="FFC000"/>
                </a:solidFill>
                <a:effectLst/>
                <a:latin typeface="DengXian" panose="02010600030101010101" pitchFamily="2" charset="-122"/>
                <a:ea typeface="DengXian" panose="02010600030101010101" pitchFamily="2" charset="-122"/>
              </a:rPr>
              <a:t>()</a:t>
            </a:r>
            <a:r>
              <a:rPr lang="zh-TW" altLang="en-US" dirty="0">
                <a:solidFill>
                  <a:srgbClr val="FFC000"/>
                </a:solidFill>
                <a:effectLst/>
                <a:latin typeface="DengXian" panose="02010600030101010101" pitchFamily="2" charset="-122"/>
                <a:ea typeface="DengXian" panose="02010600030101010101" pitchFamily="2" charset="-122"/>
              </a:rPr>
              <a:t> </a:t>
            </a:r>
            <a:r>
              <a:rPr lang="zh-TW" altLang="en-US" dirty="0" smtClean="0">
                <a:solidFill>
                  <a:srgbClr val="FFC000"/>
                </a:solidFill>
                <a:effectLst/>
                <a:latin typeface="DengXian" panose="02010600030101010101" pitchFamily="2" charset="-122"/>
                <a:ea typeface="DengXian" panose="02010600030101010101" pitchFamily="2" charset="-122"/>
              </a:rPr>
              <a:t>執行任意指令。</a:t>
            </a:r>
            <a:endParaRPr lang="en-US" altLang="zh-TW" dirty="0" smtClean="0">
              <a:solidFill>
                <a:schemeClr val="accent1">
                  <a:lumMod val="20000"/>
                  <a:lumOff val="80000"/>
                </a:schemeClr>
              </a:solidFill>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dirty="0">
              <a:latin typeface="DengXian" panose="02010600030101010101" pitchFamily="2" charset="-122"/>
              <a:ea typeface="DengXian" panose="02010600030101010101" pitchFamily="2" charset="-122"/>
            </a:endParaRPr>
          </a:p>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危害</a:t>
            </a:r>
            <a:r>
              <a:rPr lang="zh-TW" altLang="en-US" dirty="0" smtClean="0">
                <a:latin typeface="DengXian" panose="02010600030101010101" pitchFamily="2" charset="-122"/>
                <a:ea typeface="DengXian" panose="02010600030101010101" pitchFamily="2" charset="-122"/>
              </a:rPr>
              <a:t>：高</a:t>
            </a:r>
            <a:endParaRPr lang="en-US" altLang="zh-TW" dirty="0" smtClean="0">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dirty="0">
              <a:latin typeface="DengXian" panose="02010600030101010101" pitchFamily="2" charset="-122"/>
              <a:ea typeface="DengXian" panose="02010600030101010101" pitchFamily="2" charset="-122"/>
            </a:endParaRPr>
          </a:p>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解決方法</a:t>
            </a:r>
            <a:r>
              <a:rPr lang="zh-TW" altLang="en-US" dirty="0" smtClean="0">
                <a:latin typeface="DengXian" panose="02010600030101010101" pitchFamily="2" charset="-122"/>
                <a:ea typeface="DengXian" panose="02010600030101010101" pitchFamily="2" charset="-122"/>
              </a:rPr>
              <a:t>：判斷是否為序列化字串的方法不能只用最後一個字元就判斷不是序列化字串，而是該根據狀況與需求去做調整。</a:t>
            </a:r>
            <a:endParaRPr lang="en-US" altLang="zh-TW" dirty="0">
              <a:latin typeface="DengXian" panose="02010600030101010101" pitchFamily="2" charset="-122"/>
              <a:ea typeface="DengXian" panose="02010600030101010101" pitchFamily="2" charset="-122"/>
            </a:endParaRPr>
          </a:p>
        </p:txBody>
      </p:sp>
      <p:grpSp>
        <p:nvGrpSpPr>
          <p:cNvPr id="16" name="群組 15"/>
          <p:cNvGrpSpPr/>
          <p:nvPr/>
        </p:nvGrpSpPr>
        <p:grpSpPr>
          <a:xfrm>
            <a:off x="8990593" y="2003995"/>
            <a:ext cx="3016679" cy="3879273"/>
            <a:chOff x="1693866" y="2336460"/>
            <a:chExt cx="3592945" cy="3879273"/>
          </a:xfrm>
        </p:grpSpPr>
        <p:grpSp>
          <p:nvGrpSpPr>
            <p:cNvPr id="20" name="群組 19"/>
            <p:cNvGrpSpPr/>
            <p:nvPr/>
          </p:nvGrpSpPr>
          <p:grpSpPr>
            <a:xfrm>
              <a:off x="1693866" y="2336460"/>
              <a:ext cx="3592945" cy="3879273"/>
              <a:chOff x="1173018" y="2170546"/>
              <a:chExt cx="3592945" cy="3879273"/>
            </a:xfrm>
            <a:solidFill>
              <a:schemeClr val="tx1"/>
            </a:solidFill>
          </p:grpSpPr>
          <p:sp>
            <p:nvSpPr>
              <p:cNvPr id="28" name="矩形 27"/>
              <p:cNvSpPr/>
              <p:nvPr/>
            </p:nvSpPr>
            <p:spPr>
              <a:xfrm>
                <a:off x="1173018" y="2170546"/>
                <a:ext cx="3592945" cy="3879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00" dirty="0">
                  <a:latin typeface="Arial Narrow" panose="020B0606020202030204" pitchFamily="34" charset="0"/>
                </a:endParaRPr>
              </a:p>
            </p:txBody>
          </p:sp>
          <p:sp>
            <p:nvSpPr>
              <p:cNvPr id="29" name="圓角矩形 28"/>
              <p:cNvSpPr/>
              <p:nvPr/>
            </p:nvSpPr>
            <p:spPr>
              <a:xfrm>
                <a:off x="1237672" y="2170546"/>
                <a:ext cx="3463636" cy="415636"/>
              </a:xfrm>
              <a:prstGeom prst="round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err="1" smtClean="0">
                    <a:latin typeface="Arial Narrow" panose="020B0606020202030204" pitchFamily="34" charset="0"/>
                  </a:rPr>
                  <a:t>exam.ple</a:t>
                </a:r>
                <a:r>
                  <a:rPr lang="en-US" altLang="zh-TW" sz="2000" dirty="0" smtClean="0">
                    <a:latin typeface="Arial Narrow" panose="020B0606020202030204" pitchFamily="34" charset="0"/>
                  </a:rPr>
                  <a:t>/</a:t>
                </a:r>
                <a:endParaRPr lang="zh-TW" altLang="en-US" sz="2000" dirty="0">
                  <a:latin typeface="Arial Narrow" panose="020B0606020202030204" pitchFamily="34" charset="0"/>
                </a:endParaRPr>
              </a:p>
            </p:txBody>
          </p:sp>
          <p:sp>
            <p:nvSpPr>
              <p:cNvPr id="30" name="文字方塊 29"/>
              <p:cNvSpPr txBox="1"/>
              <p:nvPr/>
            </p:nvSpPr>
            <p:spPr>
              <a:xfrm>
                <a:off x="1366981" y="3057236"/>
                <a:ext cx="1543031" cy="369332"/>
              </a:xfrm>
              <a:prstGeom prst="rect">
                <a:avLst/>
              </a:prstGeom>
              <a:grpFill/>
              <a:ln>
                <a:noFill/>
              </a:ln>
            </p:spPr>
            <p:txBody>
              <a:bodyPr wrap="none" rtlCol="0">
                <a:spAutoFit/>
              </a:bodyPr>
              <a:lstStyle/>
              <a:p>
                <a:r>
                  <a:rPr lang="en-US" altLang="zh-TW" u="sng" dirty="0">
                    <a:solidFill>
                      <a:schemeClr val="bg1"/>
                    </a:solidFill>
                    <a:latin typeface="DengXian" panose="02010600030101010101" pitchFamily="2" charset="-122"/>
                    <a:ea typeface="DengXian" panose="02010600030101010101" pitchFamily="2" charset="-122"/>
                  </a:rPr>
                  <a:t>s:3:"asd</a:t>
                </a:r>
                <a:r>
                  <a:rPr lang="en-US" altLang="zh-TW" u="sng" dirty="0" smtClean="0">
                    <a:solidFill>
                      <a:schemeClr val="bg1"/>
                    </a:solidFill>
                    <a:latin typeface="DengXian" panose="02010600030101010101" pitchFamily="2" charset="-122"/>
                    <a:ea typeface="DengXian" panose="02010600030101010101" pitchFamily="2" charset="-122"/>
                  </a:rPr>
                  <a:t>";</a:t>
                </a:r>
                <a:r>
                  <a:rPr lang="zh-TW" altLang="en-US" u="sng" dirty="0">
                    <a:solidFill>
                      <a:schemeClr val="bg1"/>
                    </a:solidFill>
                    <a:latin typeface="DengXian" panose="02010600030101010101" pitchFamily="2" charset="-122"/>
                    <a:ea typeface="DengXian" panose="02010600030101010101" pitchFamily="2" charset="-122"/>
                  </a:rPr>
                  <a:t>💖</a:t>
                </a:r>
                <a:endParaRPr lang="en-US" altLang="zh-TW" u="sng" dirty="0" smtClean="0">
                  <a:solidFill>
                    <a:schemeClr val="bg1"/>
                  </a:solidFill>
                  <a:latin typeface="DengXian" panose="02010600030101010101" pitchFamily="2" charset="-122"/>
                  <a:ea typeface="DengXian" panose="02010600030101010101" pitchFamily="2" charset="-122"/>
                </a:endParaRPr>
              </a:p>
            </p:txBody>
          </p:sp>
        </p:grpSp>
        <p:sp>
          <p:nvSpPr>
            <p:cNvPr id="27" name="圓角矩形 26"/>
            <p:cNvSpPr/>
            <p:nvPr/>
          </p:nvSpPr>
          <p:spPr>
            <a:xfrm>
              <a:off x="3430860" y="3213791"/>
              <a:ext cx="1010849" cy="378691"/>
            </a:xfrm>
            <a:prstGeom prst="round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latin typeface="DengXian" panose="02010600030101010101" pitchFamily="2" charset="-122"/>
                  <a:ea typeface="DengXian" panose="02010600030101010101" pitchFamily="2" charset="-122"/>
                </a:rPr>
                <a:t>提</a:t>
              </a:r>
              <a:r>
                <a:rPr lang="zh-TW" altLang="en-US" dirty="0">
                  <a:solidFill>
                    <a:schemeClr val="bg1"/>
                  </a:solidFill>
                  <a:latin typeface="DengXian" panose="02010600030101010101" pitchFamily="2" charset="-122"/>
                  <a:ea typeface="DengXian" panose="02010600030101010101" pitchFamily="2" charset="-122"/>
                </a:rPr>
                <a:t>交</a:t>
              </a:r>
            </a:p>
          </p:txBody>
        </p:sp>
      </p:grpSp>
      <p:sp>
        <p:nvSpPr>
          <p:cNvPr id="5" name="文字方塊 4"/>
          <p:cNvSpPr txBox="1"/>
          <p:nvPr/>
        </p:nvSpPr>
        <p:spPr>
          <a:xfrm>
            <a:off x="10235077" y="3966783"/>
            <a:ext cx="527709" cy="369332"/>
          </a:xfrm>
          <a:prstGeom prst="rect">
            <a:avLst/>
          </a:prstGeom>
          <a:noFill/>
        </p:spPr>
        <p:txBody>
          <a:bodyPr wrap="none" rtlCol="0">
            <a:spAutoFit/>
          </a:bodyPr>
          <a:lstStyle/>
          <a:p>
            <a:r>
              <a:rPr lang="en-US" altLang="zh-TW" dirty="0" err="1" smtClean="0">
                <a:solidFill>
                  <a:schemeClr val="bg1"/>
                </a:solidFill>
                <a:latin typeface="DengXian" panose="02010600030101010101" pitchFamily="2" charset="-122"/>
                <a:ea typeface="DengXian" panose="02010600030101010101" pitchFamily="2" charset="-122"/>
              </a:rPr>
              <a:t>asd</a:t>
            </a:r>
            <a:endParaRPr lang="zh-TW" altLang="en-US" dirty="0">
              <a:solidFill>
                <a:schemeClr val="bg1"/>
              </a:solidFill>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28542274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19050" y="932795"/>
            <a:ext cx="12211050" cy="2772064"/>
          </a:xfrm>
          <a:prstGeom prst="rect">
            <a:avLst/>
          </a:prstGeom>
        </p:spPr>
      </p:pic>
      <p:pic>
        <p:nvPicPr>
          <p:cNvPr id="6" name="圖片 5"/>
          <p:cNvPicPr>
            <a:picLocks noChangeAspect="1"/>
          </p:cNvPicPr>
          <p:nvPr/>
        </p:nvPicPr>
        <p:blipFill>
          <a:blip r:embed="rId3"/>
          <a:stretch>
            <a:fillRect/>
          </a:stretch>
        </p:blipFill>
        <p:spPr>
          <a:xfrm>
            <a:off x="-19050" y="194618"/>
            <a:ext cx="12211050" cy="500769"/>
          </a:xfrm>
          <a:prstGeom prst="rect">
            <a:avLst/>
          </a:prstGeom>
        </p:spPr>
      </p:pic>
      <p:pic>
        <p:nvPicPr>
          <p:cNvPr id="7" name="圖片 6"/>
          <p:cNvPicPr>
            <a:picLocks noChangeAspect="1"/>
          </p:cNvPicPr>
          <p:nvPr/>
        </p:nvPicPr>
        <p:blipFill>
          <a:blip r:embed="rId4"/>
          <a:stretch>
            <a:fillRect/>
          </a:stretch>
        </p:blipFill>
        <p:spPr>
          <a:xfrm>
            <a:off x="-19049" y="4006956"/>
            <a:ext cx="12211050" cy="1677698"/>
          </a:xfrm>
          <a:prstGeom prst="rect">
            <a:avLst/>
          </a:prstGeom>
        </p:spPr>
      </p:pic>
      <p:pic>
        <p:nvPicPr>
          <p:cNvPr id="8" name="圖片 7"/>
          <p:cNvPicPr>
            <a:picLocks noChangeAspect="1"/>
          </p:cNvPicPr>
          <p:nvPr/>
        </p:nvPicPr>
        <p:blipFill>
          <a:blip r:embed="rId5"/>
          <a:stretch>
            <a:fillRect/>
          </a:stretch>
        </p:blipFill>
        <p:spPr>
          <a:xfrm>
            <a:off x="0" y="5950599"/>
            <a:ext cx="12192000" cy="700376"/>
          </a:xfrm>
          <a:prstGeom prst="rect">
            <a:avLst/>
          </a:prstGeom>
        </p:spPr>
      </p:pic>
    </p:spTree>
    <p:extLst>
      <p:ext uri="{BB962C8B-B14F-4D97-AF65-F5344CB8AC3E}">
        <p14:creationId xmlns:p14="http://schemas.microsoft.com/office/powerpoint/2010/main" val="39131622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2191999" cy="6858000"/>
          </a:xfrm>
        </p:spPr>
        <p:txBody>
          <a:bodyPr>
            <a:normAutofit/>
          </a:bodyPr>
          <a:lstStyle/>
          <a:p>
            <a:r>
              <a:rPr lang="en-US" altLang="zh-TW" sz="4400" dirty="0" smtClean="0">
                <a:latin typeface="DengXian" panose="02010600030101010101" pitchFamily="2" charset="-122"/>
                <a:ea typeface="DengXian" panose="02010600030101010101" pitchFamily="2" charset="-122"/>
              </a:rPr>
              <a:t>Thanks for listening</a:t>
            </a:r>
            <a:endParaRPr lang="zh-TW" altLang="en-US" sz="4400" dirty="0">
              <a:latin typeface="DengXian" panose="02010600030101010101" pitchFamily="2" charset="-122"/>
              <a:ea typeface="DengXian" panose="02010600030101010101" pitchFamily="2" charset="-122"/>
            </a:endParaRPr>
          </a:p>
        </p:txBody>
      </p:sp>
      <p:sp>
        <p:nvSpPr>
          <p:cNvPr id="3" name="四角星形 2"/>
          <p:cNvSpPr/>
          <p:nvPr/>
        </p:nvSpPr>
        <p:spPr>
          <a:xfrm>
            <a:off x="9310255" y="2927927"/>
            <a:ext cx="193963" cy="175491"/>
          </a:xfrm>
          <a:prstGeom prst="star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38634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600" dirty="0">
                <a:latin typeface="DengXian" panose="02010600030101010101" pitchFamily="2" charset="-122"/>
                <a:ea typeface="DengXian" panose="02010600030101010101" pitchFamily="2" charset="-122"/>
                <a:cs typeface="Arial" panose="020B0604020202020204" pitchFamily="34" charset="0"/>
              </a:rPr>
              <a:t>滲透測試 </a:t>
            </a:r>
            <a:r>
              <a:rPr lang="en-US" altLang="zh-TW" sz="3600" dirty="0">
                <a:latin typeface="DengXian" panose="02010600030101010101" pitchFamily="2" charset="-122"/>
                <a:ea typeface="DengXian" panose="02010600030101010101" pitchFamily="2" charset="-122"/>
                <a:cs typeface="Arial" panose="020B0604020202020204" pitchFamily="34" charset="0"/>
              </a:rPr>
              <a:t>– </a:t>
            </a:r>
            <a:r>
              <a:rPr lang="zh-TW" altLang="en-US" sz="3600" dirty="0">
                <a:latin typeface="DengXian" panose="02010600030101010101" pitchFamily="2" charset="-122"/>
                <a:ea typeface="DengXian" panose="02010600030101010101" pitchFamily="2" charset="-122"/>
                <a:cs typeface="Arial" panose="020B0604020202020204" pitchFamily="34" charset="0"/>
              </a:rPr>
              <a:t> </a:t>
            </a:r>
            <a:r>
              <a:rPr lang="en-US" altLang="zh-TW" sz="3600" dirty="0">
                <a:latin typeface="DengXian" panose="02010600030101010101" pitchFamily="2" charset="-122"/>
                <a:ea typeface="DengXian" panose="02010600030101010101" pitchFamily="2" charset="-122"/>
                <a:cs typeface="Arial" panose="020B0604020202020204" pitchFamily="34" charset="0"/>
              </a:rPr>
              <a:t>Penetration </a:t>
            </a:r>
            <a:r>
              <a:rPr lang="en-US" altLang="zh-TW" sz="3600" dirty="0" smtClean="0">
                <a:latin typeface="DengXian" panose="02010600030101010101" pitchFamily="2" charset="-122"/>
                <a:ea typeface="DengXian" panose="02010600030101010101" pitchFamily="2" charset="-122"/>
                <a:cs typeface="Arial" panose="020B0604020202020204" pitchFamily="34" charset="0"/>
              </a:rPr>
              <a:t>Test(</a:t>
            </a:r>
            <a:r>
              <a:rPr lang="en-US" altLang="zh-TW" sz="3600" dirty="0" err="1" smtClean="0">
                <a:latin typeface="DengXian" panose="02010600030101010101" pitchFamily="2" charset="-122"/>
                <a:ea typeface="DengXian" panose="02010600030101010101" pitchFamily="2" charset="-122"/>
                <a:cs typeface="Arial" panose="020B0604020202020204" pitchFamily="34" charset="0"/>
              </a:rPr>
              <a:t>PenTest</a:t>
            </a:r>
            <a:r>
              <a:rPr lang="en-US" altLang="zh-TW" sz="3600" dirty="0">
                <a:latin typeface="DengXian" panose="02010600030101010101" pitchFamily="2" charset="-122"/>
                <a:ea typeface="DengXian" panose="02010600030101010101" pitchFamily="2" charset="-122"/>
                <a:cs typeface="Arial" panose="020B0604020202020204" pitchFamily="34" charset="0"/>
              </a:rPr>
              <a:t>)</a:t>
            </a:r>
            <a:endParaRPr lang="zh-TW" altLang="en-US" dirty="0">
              <a:latin typeface="DengXian" panose="02010600030101010101" pitchFamily="2" charset="-122"/>
              <a:ea typeface="DengXian" panose="02010600030101010101" pitchFamily="2" charset="-122"/>
            </a:endParaRPr>
          </a:p>
        </p:txBody>
      </p:sp>
      <p:sp>
        <p:nvSpPr>
          <p:cNvPr id="3" name="內容版面配置區 2"/>
          <p:cNvSpPr>
            <a:spLocks noGrp="1"/>
          </p:cNvSpPr>
          <p:nvPr>
            <p:ph idx="1"/>
          </p:nvPr>
        </p:nvSpPr>
        <p:spPr/>
        <p:txBody>
          <a:bodyPr/>
          <a:lstStyle/>
          <a:p>
            <a:pPr>
              <a:buFont typeface="Wingdings" panose="05000000000000000000" pitchFamily="2" charset="2"/>
              <a:buChar char="Ø"/>
            </a:pPr>
            <a:r>
              <a:rPr lang="zh-TW" altLang="en-US" dirty="0">
                <a:latin typeface="DengXian" panose="02010600030101010101" pitchFamily="2" charset="-122"/>
                <a:ea typeface="DengXian" panose="02010600030101010101" pitchFamily="2" charset="-122"/>
              </a:rPr>
              <a:t>簡介</a:t>
            </a:r>
            <a:r>
              <a:rPr lang="zh-TW" altLang="en-US" dirty="0" smtClean="0">
                <a:latin typeface="DengXian" panose="02010600030101010101" pitchFamily="2" charset="-122"/>
                <a:ea typeface="DengXian" panose="02010600030101010101" pitchFamily="2" charset="-122"/>
              </a:rPr>
              <a:t>：在</a:t>
            </a:r>
            <a:r>
              <a:rPr lang="zh-TW" altLang="en-US" dirty="0">
                <a:latin typeface="DengXian" panose="02010600030101010101" pitchFamily="2" charset="-122"/>
                <a:ea typeface="DengXian" panose="02010600030101010101" pitchFamily="2" charset="-122"/>
              </a:rPr>
              <a:t>應用層面或網絡層面進行攻擊，針對具體的功能，尋長正常業務流程中未知的安全</a:t>
            </a:r>
            <a:r>
              <a:rPr lang="zh-TW" altLang="en-US" dirty="0" smtClean="0">
                <a:latin typeface="DengXian" panose="02010600030101010101" pitchFamily="2" charset="-122"/>
                <a:ea typeface="DengXian" panose="02010600030101010101" pitchFamily="2" charset="-122"/>
              </a:rPr>
              <a:t>缺陷</a:t>
            </a:r>
            <a:endParaRPr lang="en-US" altLang="zh-TW" dirty="0" smtClean="0">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dirty="0">
              <a:latin typeface="DengXian" panose="02010600030101010101" pitchFamily="2" charset="-122"/>
              <a:ea typeface="DengXian" panose="02010600030101010101" pitchFamily="2" charset="-122"/>
              <a:cs typeface="Arial" panose="020B0604020202020204" pitchFamily="34" charset="0"/>
            </a:endParaRPr>
          </a:p>
          <a:p>
            <a:pPr>
              <a:buFont typeface="Wingdings" panose="05000000000000000000" pitchFamily="2" charset="2"/>
              <a:buChar char="Ø"/>
            </a:pPr>
            <a:r>
              <a:rPr lang="zh-TW" altLang="en-US" dirty="0">
                <a:latin typeface="DengXian" panose="02010600030101010101" pitchFamily="2" charset="-122"/>
                <a:ea typeface="DengXian" panose="02010600030101010101" pitchFamily="2" charset="-122"/>
                <a:cs typeface="Arial" panose="020B0604020202020204" pitchFamily="34" charset="0"/>
              </a:rPr>
              <a:t>特性</a:t>
            </a:r>
            <a:r>
              <a:rPr lang="zh-TW" altLang="en-US" dirty="0" smtClean="0">
                <a:latin typeface="DengXian" panose="02010600030101010101" pitchFamily="2" charset="-122"/>
                <a:ea typeface="DengXian" panose="02010600030101010101" pitchFamily="2" charset="-122"/>
                <a:cs typeface="Arial" panose="020B0604020202020204" pitchFamily="34" charset="0"/>
              </a:rPr>
              <a:t>：人工</a:t>
            </a:r>
            <a:r>
              <a:rPr lang="en-US" altLang="zh-TW" dirty="0">
                <a:latin typeface="DengXian" panose="02010600030101010101" pitchFamily="2" charset="-122"/>
                <a:ea typeface="DengXian" panose="02010600030101010101" pitchFamily="2" charset="-122"/>
                <a:cs typeface="Arial" panose="020B0604020202020204" pitchFamily="34" charset="0"/>
              </a:rPr>
              <a:t>+</a:t>
            </a:r>
            <a:r>
              <a:rPr lang="zh-TW" altLang="en-US" dirty="0">
                <a:latin typeface="DengXian" panose="02010600030101010101" pitchFamily="2" charset="-122"/>
                <a:ea typeface="DengXian" panose="02010600030101010101" pitchFamily="2" charset="-122"/>
                <a:cs typeface="Arial" panose="020B0604020202020204" pitchFamily="34" charset="0"/>
              </a:rPr>
              <a:t>工具、發現且利用漏洞、成本高、速度慢、測試頻率</a:t>
            </a:r>
            <a:r>
              <a:rPr lang="zh-TW" altLang="en-US" dirty="0" smtClean="0">
                <a:latin typeface="DengXian" panose="02010600030101010101" pitchFamily="2" charset="-122"/>
                <a:ea typeface="DengXian" panose="02010600030101010101" pitchFamily="2" charset="-122"/>
                <a:cs typeface="Arial" panose="020B0604020202020204" pitchFamily="34" charset="0"/>
              </a:rPr>
              <a:t>低</a:t>
            </a:r>
            <a:endParaRPr lang="zh-TW" altLang="en-US" dirty="0">
              <a:latin typeface="DengXian" panose="02010600030101010101" pitchFamily="2" charset="-122"/>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79912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800099" y="1607128"/>
            <a:ext cx="10514446" cy="1094210"/>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zh-TW" altLang="en-US" sz="3200" dirty="0" smtClean="0">
                <a:latin typeface="DengXian" panose="02010600030101010101" pitchFamily="2" charset="-122"/>
                <a:ea typeface="DengXian" panose="02010600030101010101" pitchFamily="2" charset="-122"/>
                <a:cs typeface="Arial" panose="020B0604020202020204" pitchFamily="34" charset="0"/>
              </a:rPr>
              <a:t>不論是弱點掃描，或者滲透測試，最重要的一點就是</a:t>
            </a:r>
            <a:r>
              <a:rPr lang="zh-TW" altLang="en-US" sz="3200" dirty="0" smtClean="0">
                <a:solidFill>
                  <a:srgbClr val="FFFF00"/>
                </a:solidFill>
                <a:latin typeface="DengXian" panose="02010600030101010101" pitchFamily="2" charset="-122"/>
                <a:ea typeface="DengXian" panose="02010600030101010101" pitchFamily="2" charset="-122"/>
                <a:cs typeface="Arial" panose="020B0604020202020204" pitchFamily="34" charset="0"/>
              </a:rPr>
              <a:t>授權</a:t>
            </a:r>
            <a:endParaRPr lang="zh-TW" altLang="en-US" sz="3200" dirty="0">
              <a:solidFill>
                <a:srgbClr val="FFFF00"/>
              </a:solidFill>
              <a:latin typeface="DengXian" panose="02010600030101010101" pitchFamily="2" charset="-122"/>
              <a:ea typeface="DengXian" panose="02010600030101010101" pitchFamily="2" charset="-122"/>
              <a:cs typeface="Arial" panose="020B0604020202020204" pitchFamily="34" charset="0"/>
            </a:endParaRPr>
          </a:p>
        </p:txBody>
      </p:sp>
      <p:pic>
        <p:nvPicPr>
          <p:cNvPr id="5" name="Picture 6" descr="「accept」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0180" y="3608080"/>
            <a:ext cx="581035" cy="581035"/>
          </a:xfrm>
          <a:prstGeom prst="rect">
            <a:avLst/>
          </a:prstGeom>
          <a:noFill/>
          <a:extLst>
            <a:ext uri="{909E8E84-426E-40DD-AFC4-6F175D3DCCD1}">
              <a14:hiddenFill xmlns:a14="http://schemas.microsoft.com/office/drawing/2010/main">
                <a:solidFill>
                  <a:srgbClr val="FFFFFF"/>
                </a:solidFill>
              </a14:hiddenFill>
            </a:ext>
          </a:extLst>
        </p:spPr>
      </p:pic>
      <p:sp>
        <p:nvSpPr>
          <p:cNvPr id="6" name="標題 1"/>
          <p:cNvSpPr txBox="1">
            <a:spLocks/>
          </p:cNvSpPr>
          <p:nvPr/>
        </p:nvSpPr>
        <p:spPr>
          <a:xfrm>
            <a:off x="8082970" y="4193307"/>
            <a:ext cx="1430055" cy="651590"/>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zh-TW" altLang="en-US" sz="3200" dirty="0" smtClean="0">
                <a:latin typeface="DengXian" panose="02010600030101010101" pitchFamily="2" charset="-122"/>
                <a:ea typeface="DengXian" panose="02010600030101010101" pitchFamily="2" charset="-122"/>
                <a:cs typeface="Arial" panose="020B0604020202020204" pitchFamily="34" charset="0"/>
              </a:rPr>
              <a:t>檢測方</a:t>
            </a:r>
            <a:endParaRPr lang="zh-TW" altLang="en-US" sz="3200" dirty="0">
              <a:solidFill>
                <a:srgbClr val="FFFF00"/>
              </a:solidFill>
              <a:latin typeface="DengXian" panose="02010600030101010101" pitchFamily="2" charset="-122"/>
              <a:ea typeface="DengXian" panose="02010600030101010101" pitchFamily="2" charset="-122"/>
              <a:cs typeface="Arial" panose="020B0604020202020204" pitchFamily="34" charset="0"/>
            </a:endParaRPr>
          </a:p>
        </p:txBody>
      </p:sp>
      <p:sp>
        <p:nvSpPr>
          <p:cNvPr id="7" name="標題 1"/>
          <p:cNvSpPr txBox="1">
            <a:spLocks/>
          </p:cNvSpPr>
          <p:nvPr/>
        </p:nvSpPr>
        <p:spPr>
          <a:xfrm>
            <a:off x="2754155" y="4189115"/>
            <a:ext cx="1430055" cy="651590"/>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zh-TW" altLang="en-US" sz="3200" dirty="0">
                <a:latin typeface="DengXian" panose="02010600030101010101" pitchFamily="2" charset="-122"/>
                <a:ea typeface="DengXian" panose="02010600030101010101" pitchFamily="2" charset="-122"/>
                <a:cs typeface="Arial" panose="020B0604020202020204" pitchFamily="34" charset="0"/>
              </a:rPr>
              <a:t>受</a:t>
            </a:r>
            <a:r>
              <a:rPr lang="zh-TW" altLang="en-US" sz="3200" dirty="0" smtClean="0">
                <a:latin typeface="DengXian" panose="02010600030101010101" pitchFamily="2" charset="-122"/>
                <a:ea typeface="DengXian" panose="02010600030101010101" pitchFamily="2" charset="-122"/>
                <a:cs typeface="Arial" panose="020B0604020202020204" pitchFamily="34" charset="0"/>
              </a:rPr>
              <a:t>測方</a:t>
            </a:r>
            <a:endParaRPr lang="zh-TW" altLang="en-US" sz="3200" dirty="0">
              <a:solidFill>
                <a:srgbClr val="FFFF00"/>
              </a:solidFill>
              <a:latin typeface="DengXian" panose="02010600030101010101" pitchFamily="2" charset="-122"/>
              <a:ea typeface="DengXian" panose="02010600030101010101" pitchFamily="2" charset="-122"/>
              <a:cs typeface="Arial" panose="020B0604020202020204" pitchFamily="34" charset="0"/>
            </a:endParaRPr>
          </a:p>
        </p:txBody>
      </p:sp>
      <p:sp>
        <p:nvSpPr>
          <p:cNvPr id="8" name="向右箭號 7"/>
          <p:cNvSpPr/>
          <p:nvPr/>
        </p:nvSpPr>
        <p:spPr>
          <a:xfrm>
            <a:off x="4939935" y="4341088"/>
            <a:ext cx="2521527" cy="35602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73306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DengXian" panose="02010600030101010101" pitchFamily="2" charset="-122"/>
                <a:ea typeface="DengXian" panose="02010600030101010101" pitchFamily="2" charset="-122"/>
              </a:rPr>
              <a:t>測試流程介紹</a:t>
            </a:r>
            <a:endParaRPr lang="zh-TW" altLang="en-US" dirty="0">
              <a:latin typeface="DengXian" panose="02010600030101010101" pitchFamily="2" charset="-122"/>
              <a:ea typeface="DengXian" panose="02010600030101010101" pitchFamily="2" charset="-122"/>
            </a:endParaRPr>
          </a:p>
        </p:txBody>
      </p:sp>
      <p:sp>
        <p:nvSpPr>
          <p:cNvPr id="3" name="內容版面配置區 2"/>
          <p:cNvSpPr>
            <a:spLocks noGrp="1"/>
          </p:cNvSpPr>
          <p:nvPr>
            <p:ph idx="1"/>
          </p:nvPr>
        </p:nvSpPr>
        <p:spPr/>
        <p:txBody>
          <a:bodyPr>
            <a:normAutofit fontScale="92500" lnSpcReduction="10000"/>
          </a:bodyPr>
          <a:lstStyle/>
          <a:p>
            <a:pPr marL="0" indent="0">
              <a:buNone/>
            </a:pPr>
            <a:r>
              <a:rPr lang="en-US" altLang="zh-TW" dirty="0">
                <a:latin typeface="DengXian" panose="02010600030101010101" pitchFamily="2" charset="-122"/>
                <a:ea typeface="DengXian" panose="02010600030101010101" pitchFamily="2" charset="-122"/>
                <a:cs typeface="Arial" panose="020B0604020202020204" pitchFamily="34" charset="0"/>
              </a:rPr>
              <a:t>Step 1: </a:t>
            </a:r>
            <a:r>
              <a:rPr lang="zh-TW" altLang="en-US" dirty="0">
                <a:latin typeface="DengXian" panose="02010600030101010101" pitchFamily="2" charset="-122"/>
                <a:ea typeface="DengXian" panose="02010600030101010101" pitchFamily="2" charset="-122"/>
                <a:cs typeface="Arial" panose="020B0604020202020204" pitchFamily="34" charset="0"/>
              </a:rPr>
              <a:t>檢測範圍 </a:t>
            </a:r>
            <a:r>
              <a:rPr lang="en-US" altLang="zh-TW" dirty="0">
                <a:latin typeface="DengXian" panose="02010600030101010101" pitchFamily="2" charset="-122"/>
                <a:ea typeface="DengXian" panose="02010600030101010101" pitchFamily="2" charset="-122"/>
                <a:cs typeface="Arial" panose="020B0604020202020204" pitchFamily="34" charset="0"/>
              </a:rPr>
              <a:t>–</a:t>
            </a:r>
            <a:r>
              <a:rPr lang="zh-TW" altLang="en-US" dirty="0">
                <a:latin typeface="DengXian" panose="02010600030101010101" pitchFamily="2" charset="-122"/>
                <a:ea typeface="DengXian" panose="02010600030101010101" pitchFamily="2" charset="-122"/>
                <a:cs typeface="Arial" panose="020B0604020202020204" pitchFamily="34" charset="0"/>
              </a:rPr>
              <a:t> 網段、服務、外網、內網</a:t>
            </a:r>
            <a:r>
              <a:rPr lang="en-US" altLang="zh-TW" dirty="0" smtClean="0">
                <a:latin typeface="DengXian" panose="02010600030101010101" pitchFamily="2" charset="-122"/>
                <a:ea typeface="DengXian" panose="02010600030101010101" pitchFamily="2" charset="-122"/>
                <a:cs typeface="Arial" panose="020B0604020202020204" pitchFamily="34" charset="0"/>
              </a:rPr>
              <a:t>……</a:t>
            </a:r>
            <a:endParaRPr lang="en-US" altLang="zh-TW" dirty="0">
              <a:latin typeface="DengXian" panose="02010600030101010101" pitchFamily="2" charset="-122"/>
              <a:ea typeface="DengXian" panose="02010600030101010101" pitchFamily="2" charset="-122"/>
              <a:cs typeface="Arial" panose="020B0604020202020204" pitchFamily="34" charset="0"/>
            </a:endParaRPr>
          </a:p>
          <a:p>
            <a:pPr marL="0" indent="0">
              <a:buNone/>
            </a:pPr>
            <a:r>
              <a:rPr lang="en-US" altLang="zh-TW" dirty="0">
                <a:latin typeface="DengXian" panose="02010600030101010101" pitchFamily="2" charset="-122"/>
                <a:ea typeface="DengXian" panose="02010600030101010101" pitchFamily="2" charset="-122"/>
                <a:cs typeface="Arial" panose="020B0604020202020204" pitchFamily="34" charset="0"/>
              </a:rPr>
              <a:t>Step 2:</a:t>
            </a:r>
            <a:r>
              <a:rPr lang="zh-TW" altLang="en-US" dirty="0">
                <a:latin typeface="DengXian" panose="02010600030101010101" pitchFamily="2" charset="-122"/>
                <a:ea typeface="DengXian" panose="02010600030101010101" pitchFamily="2" charset="-122"/>
                <a:cs typeface="Arial" panose="020B0604020202020204" pitchFamily="34" charset="0"/>
              </a:rPr>
              <a:t> 檢測時</a:t>
            </a:r>
            <a:r>
              <a:rPr lang="zh-TW" altLang="en-US" dirty="0" smtClean="0">
                <a:latin typeface="DengXian" panose="02010600030101010101" pitchFamily="2" charset="-122"/>
                <a:ea typeface="DengXian" panose="02010600030101010101" pitchFamily="2" charset="-122"/>
                <a:cs typeface="Arial" panose="020B0604020202020204" pitchFamily="34" charset="0"/>
              </a:rPr>
              <a:t>程</a:t>
            </a:r>
            <a:endParaRPr lang="en-US" altLang="zh-TW" dirty="0">
              <a:latin typeface="DengXian" panose="02010600030101010101" pitchFamily="2" charset="-122"/>
              <a:ea typeface="DengXian" panose="02010600030101010101" pitchFamily="2" charset="-122"/>
              <a:cs typeface="Arial" panose="020B0604020202020204" pitchFamily="34" charset="0"/>
            </a:endParaRPr>
          </a:p>
          <a:p>
            <a:pPr marL="0" indent="0">
              <a:buNone/>
            </a:pPr>
            <a:r>
              <a:rPr lang="en-US" altLang="zh-TW" dirty="0">
                <a:latin typeface="DengXian" panose="02010600030101010101" pitchFamily="2" charset="-122"/>
                <a:ea typeface="DengXian" panose="02010600030101010101" pitchFamily="2" charset="-122"/>
                <a:cs typeface="Arial" panose="020B0604020202020204" pitchFamily="34" charset="0"/>
              </a:rPr>
              <a:t>Step 3:</a:t>
            </a:r>
            <a:r>
              <a:rPr lang="zh-TW" altLang="en-US" dirty="0">
                <a:latin typeface="DengXian" panose="02010600030101010101" pitchFamily="2" charset="-122"/>
                <a:ea typeface="DengXian" panose="02010600030101010101" pitchFamily="2" charset="-122"/>
                <a:cs typeface="Arial" panose="020B0604020202020204" pitchFamily="34" charset="0"/>
              </a:rPr>
              <a:t> 檢測工具與方式 </a:t>
            </a:r>
            <a:r>
              <a:rPr lang="en-US" altLang="zh-TW" dirty="0">
                <a:latin typeface="DengXian" panose="02010600030101010101" pitchFamily="2" charset="-122"/>
                <a:ea typeface="DengXian" panose="02010600030101010101" pitchFamily="2" charset="-122"/>
                <a:cs typeface="Arial" panose="020B0604020202020204" pitchFamily="34" charset="0"/>
              </a:rPr>
              <a:t>–</a:t>
            </a:r>
            <a:r>
              <a:rPr lang="zh-TW" altLang="en-US" dirty="0">
                <a:latin typeface="DengXian" panose="02010600030101010101" pitchFamily="2" charset="-122"/>
                <a:ea typeface="DengXian" panose="02010600030101010101" pitchFamily="2" charset="-122"/>
                <a:cs typeface="Arial" panose="020B0604020202020204" pitchFamily="34" charset="0"/>
              </a:rPr>
              <a:t> </a:t>
            </a:r>
            <a:endParaRPr lang="en-US" altLang="zh-TW" dirty="0">
              <a:latin typeface="DengXian" panose="02010600030101010101" pitchFamily="2" charset="-122"/>
              <a:ea typeface="DengXian" panose="02010600030101010101" pitchFamily="2" charset="-122"/>
              <a:cs typeface="Arial" panose="020B0604020202020204" pitchFamily="34" charset="0"/>
            </a:endParaRPr>
          </a:p>
          <a:p>
            <a:pPr marL="0" indent="0">
              <a:buNone/>
            </a:pPr>
            <a:r>
              <a:rPr lang="en-US" altLang="zh-TW" dirty="0">
                <a:latin typeface="DengXian" panose="02010600030101010101" pitchFamily="2" charset="-122"/>
                <a:ea typeface="DengXian" panose="02010600030101010101" pitchFamily="2" charset="-122"/>
                <a:cs typeface="Arial" panose="020B0604020202020204" pitchFamily="34" charset="0"/>
              </a:rPr>
              <a:t>	(</a:t>
            </a:r>
            <a:r>
              <a:rPr lang="zh-TW" altLang="en-US" dirty="0">
                <a:latin typeface="DengXian" panose="02010600030101010101" pitchFamily="2" charset="-122"/>
                <a:ea typeface="DengXian" panose="02010600030101010101" pitchFamily="2" charset="-122"/>
                <a:cs typeface="Arial" panose="020B0604020202020204" pitchFamily="34" charset="0"/>
              </a:rPr>
              <a:t>工具</a:t>
            </a:r>
            <a:r>
              <a:rPr lang="en-US" altLang="zh-TW" dirty="0">
                <a:latin typeface="DengXian" panose="02010600030101010101" pitchFamily="2" charset="-122"/>
                <a:ea typeface="DengXian" panose="02010600030101010101" pitchFamily="2" charset="-122"/>
                <a:cs typeface="Arial" panose="020B0604020202020204" pitchFamily="34" charset="0"/>
              </a:rPr>
              <a:t>)</a:t>
            </a:r>
            <a:r>
              <a:rPr lang="zh-TW" altLang="en-US" dirty="0">
                <a:latin typeface="DengXian" panose="02010600030101010101" pitchFamily="2" charset="-122"/>
                <a:ea typeface="DengXian" panose="02010600030101010101" pitchFamily="2" charset="-122"/>
                <a:cs typeface="Arial" panose="020B0604020202020204" pitchFamily="34" charset="0"/>
              </a:rPr>
              <a:t> </a:t>
            </a:r>
            <a:r>
              <a:rPr lang="en-US" altLang="zh-TW" dirty="0" err="1">
                <a:latin typeface="DengXian" panose="02010600030101010101" pitchFamily="2" charset="-122"/>
                <a:ea typeface="DengXian" panose="02010600030101010101" pitchFamily="2" charset="-122"/>
                <a:cs typeface="Arial" panose="020B0604020202020204" pitchFamily="34" charset="0"/>
              </a:rPr>
              <a:t>Nmap</a:t>
            </a:r>
            <a:r>
              <a:rPr lang="zh-TW" altLang="en-US" dirty="0">
                <a:latin typeface="DengXian" panose="02010600030101010101" pitchFamily="2" charset="-122"/>
                <a:ea typeface="DengXian" panose="02010600030101010101" pitchFamily="2" charset="-122"/>
                <a:cs typeface="Arial" panose="020B0604020202020204" pitchFamily="34" charset="0"/>
              </a:rPr>
              <a:t>、</a:t>
            </a:r>
            <a:r>
              <a:rPr lang="en-US" altLang="zh-TW" dirty="0">
                <a:latin typeface="DengXian" panose="02010600030101010101" pitchFamily="2" charset="-122"/>
                <a:ea typeface="DengXian" panose="02010600030101010101" pitchFamily="2" charset="-122"/>
                <a:cs typeface="Arial" panose="020B0604020202020204" pitchFamily="34" charset="0"/>
              </a:rPr>
              <a:t>OpenVAS</a:t>
            </a:r>
            <a:r>
              <a:rPr lang="zh-TW" altLang="en-US" dirty="0">
                <a:latin typeface="DengXian" panose="02010600030101010101" pitchFamily="2" charset="-122"/>
                <a:ea typeface="DengXian" panose="02010600030101010101" pitchFamily="2" charset="-122"/>
                <a:cs typeface="Arial" panose="020B0604020202020204" pitchFamily="34" charset="0"/>
              </a:rPr>
              <a:t>、</a:t>
            </a:r>
            <a:r>
              <a:rPr lang="en-US" altLang="zh-TW" dirty="0">
                <a:latin typeface="DengXian" panose="02010600030101010101" pitchFamily="2" charset="-122"/>
                <a:ea typeface="DengXian" panose="02010600030101010101" pitchFamily="2" charset="-122"/>
                <a:cs typeface="Arial" panose="020B0604020202020204" pitchFamily="34" charset="0"/>
              </a:rPr>
              <a:t>OWASP ZAP</a:t>
            </a:r>
            <a:r>
              <a:rPr lang="zh-TW" altLang="en-US" dirty="0">
                <a:latin typeface="DengXian" panose="02010600030101010101" pitchFamily="2" charset="-122"/>
                <a:ea typeface="DengXian" panose="02010600030101010101" pitchFamily="2" charset="-122"/>
                <a:cs typeface="Arial" panose="020B0604020202020204" pitchFamily="34" charset="0"/>
              </a:rPr>
              <a:t>、</a:t>
            </a:r>
            <a:r>
              <a:rPr lang="en-US" altLang="zh-TW" dirty="0">
                <a:latin typeface="DengXian" panose="02010600030101010101" pitchFamily="2" charset="-122"/>
                <a:ea typeface="DengXian" panose="02010600030101010101" pitchFamily="2" charset="-122"/>
                <a:cs typeface="Arial" panose="020B0604020202020204" pitchFamily="34" charset="0"/>
              </a:rPr>
              <a:t>……</a:t>
            </a:r>
          </a:p>
          <a:p>
            <a:pPr marL="0" indent="0">
              <a:buNone/>
            </a:pPr>
            <a:r>
              <a:rPr lang="en-US" altLang="zh-TW" dirty="0">
                <a:latin typeface="DengXian" panose="02010600030101010101" pitchFamily="2" charset="-122"/>
                <a:ea typeface="DengXian" panose="02010600030101010101" pitchFamily="2" charset="-122"/>
                <a:cs typeface="Arial" panose="020B0604020202020204" pitchFamily="34" charset="0"/>
              </a:rPr>
              <a:t>	(</a:t>
            </a:r>
            <a:r>
              <a:rPr lang="zh-TW" altLang="en-US" dirty="0">
                <a:latin typeface="DengXian" panose="02010600030101010101" pitchFamily="2" charset="-122"/>
                <a:ea typeface="DengXian" panose="02010600030101010101" pitchFamily="2" charset="-122"/>
                <a:cs typeface="Arial" panose="020B0604020202020204" pitchFamily="34" charset="0"/>
              </a:rPr>
              <a:t>方式</a:t>
            </a:r>
            <a:r>
              <a:rPr lang="en-US" altLang="zh-TW" dirty="0">
                <a:latin typeface="DengXian" panose="02010600030101010101" pitchFamily="2" charset="-122"/>
                <a:ea typeface="DengXian" panose="02010600030101010101" pitchFamily="2" charset="-122"/>
                <a:cs typeface="Arial" panose="020B0604020202020204" pitchFamily="34" charset="0"/>
              </a:rPr>
              <a:t>)</a:t>
            </a:r>
            <a:r>
              <a:rPr lang="zh-TW" altLang="en-US" dirty="0">
                <a:latin typeface="DengXian" panose="02010600030101010101" pitchFamily="2" charset="-122"/>
                <a:ea typeface="DengXian" panose="02010600030101010101" pitchFamily="2" charset="-122"/>
                <a:cs typeface="Arial" panose="020B0604020202020204" pitchFamily="34" charset="0"/>
              </a:rPr>
              <a:t> 埠掃描、</a:t>
            </a:r>
            <a:r>
              <a:rPr lang="en-US" altLang="zh-TW" dirty="0">
                <a:latin typeface="DengXian" panose="02010600030101010101" pitchFamily="2" charset="-122"/>
                <a:ea typeface="DengXian" panose="02010600030101010101" pitchFamily="2" charset="-122"/>
                <a:cs typeface="Arial" panose="020B0604020202020204" pitchFamily="34" charset="0"/>
              </a:rPr>
              <a:t>DDOS</a:t>
            </a:r>
            <a:r>
              <a:rPr lang="zh-TW" altLang="en-US" dirty="0">
                <a:latin typeface="DengXian" panose="02010600030101010101" pitchFamily="2" charset="-122"/>
                <a:ea typeface="DengXian" panose="02010600030101010101" pitchFamily="2" charset="-122"/>
                <a:cs typeface="Arial" panose="020B0604020202020204" pitchFamily="34" charset="0"/>
              </a:rPr>
              <a:t>、社交工程、爆破密碼、</a:t>
            </a:r>
            <a:r>
              <a:rPr lang="en-US" altLang="zh-TW" dirty="0" smtClean="0">
                <a:latin typeface="DengXian" panose="02010600030101010101" pitchFamily="2" charset="-122"/>
                <a:ea typeface="DengXian" panose="02010600030101010101" pitchFamily="2" charset="-122"/>
                <a:cs typeface="Arial" panose="020B0604020202020204" pitchFamily="34" charset="0"/>
              </a:rPr>
              <a:t>……</a:t>
            </a:r>
            <a:endParaRPr lang="en-US" altLang="zh-TW" dirty="0">
              <a:latin typeface="DengXian" panose="02010600030101010101" pitchFamily="2" charset="-122"/>
              <a:ea typeface="DengXian" panose="02010600030101010101" pitchFamily="2" charset="-122"/>
              <a:cs typeface="Arial" panose="020B0604020202020204" pitchFamily="34" charset="0"/>
            </a:endParaRPr>
          </a:p>
          <a:p>
            <a:pPr marL="0" indent="0">
              <a:buNone/>
            </a:pPr>
            <a:r>
              <a:rPr lang="en-US" altLang="zh-TW" dirty="0">
                <a:latin typeface="DengXian" panose="02010600030101010101" pitchFamily="2" charset="-122"/>
                <a:ea typeface="DengXian" panose="02010600030101010101" pitchFamily="2" charset="-122"/>
                <a:cs typeface="Arial" panose="020B0604020202020204" pitchFamily="34" charset="0"/>
              </a:rPr>
              <a:t>Step 4: </a:t>
            </a:r>
            <a:r>
              <a:rPr lang="zh-TW" altLang="en-US" dirty="0">
                <a:latin typeface="DengXian" panose="02010600030101010101" pitchFamily="2" charset="-122"/>
                <a:ea typeface="DengXian" panose="02010600030101010101" pitchFamily="2" charset="-122"/>
                <a:cs typeface="Arial" panose="020B0604020202020204" pitchFamily="34" charset="0"/>
              </a:rPr>
              <a:t>實施</a:t>
            </a:r>
            <a:r>
              <a:rPr lang="zh-TW" altLang="en-US" dirty="0" smtClean="0">
                <a:latin typeface="DengXian" panose="02010600030101010101" pitchFamily="2" charset="-122"/>
                <a:ea typeface="DengXian" panose="02010600030101010101" pitchFamily="2" charset="-122"/>
                <a:cs typeface="Arial" panose="020B0604020202020204" pitchFamily="34" charset="0"/>
              </a:rPr>
              <a:t>檢測</a:t>
            </a:r>
            <a:endParaRPr lang="en-US" altLang="zh-TW" dirty="0">
              <a:latin typeface="DengXian" panose="02010600030101010101" pitchFamily="2" charset="-122"/>
              <a:ea typeface="DengXian" panose="02010600030101010101" pitchFamily="2" charset="-122"/>
              <a:cs typeface="Arial" panose="020B0604020202020204" pitchFamily="34" charset="0"/>
            </a:endParaRPr>
          </a:p>
          <a:p>
            <a:pPr marL="0" indent="0">
              <a:buNone/>
            </a:pPr>
            <a:r>
              <a:rPr lang="en-US" altLang="zh-TW" dirty="0">
                <a:latin typeface="DengXian" panose="02010600030101010101" pitchFamily="2" charset="-122"/>
                <a:ea typeface="DengXian" panose="02010600030101010101" pitchFamily="2" charset="-122"/>
                <a:cs typeface="Arial" panose="020B0604020202020204" pitchFamily="34" charset="0"/>
              </a:rPr>
              <a:t>Step 5: </a:t>
            </a:r>
            <a:r>
              <a:rPr lang="zh-TW" altLang="en-US" dirty="0">
                <a:latin typeface="DengXian" panose="02010600030101010101" pitchFamily="2" charset="-122"/>
                <a:ea typeface="DengXian" panose="02010600030101010101" pitchFamily="2" charset="-122"/>
                <a:cs typeface="Arial" panose="020B0604020202020204" pitchFamily="34" charset="0"/>
              </a:rPr>
              <a:t>改善</a:t>
            </a:r>
            <a:r>
              <a:rPr lang="zh-TW" altLang="en-US" dirty="0" smtClean="0">
                <a:latin typeface="DengXian" panose="02010600030101010101" pitchFamily="2" charset="-122"/>
                <a:ea typeface="DengXian" panose="02010600030101010101" pitchFamily="2" charset="-122"/>
                <a:cs typeface="Arial" panose="020B0604020202020204" pitchFamily="34" charset="0"/>
              </a:rPr>
              <a:t>作業</a:t>
            </a:r>
            <a:endParaRPr lang="en-US" altLang="zh-TW" dirty="0">
              <a:latin typeface="DengXian" panose="02010600030101010101" pitchFamily="2" charset="-122"/>
              <a:ea typeface="DengXian" panose="02010600030101010101" pitchFamily="2" charset="-122"/>
              <a:cs typeface="Arial" panose="020B0604020202020204" pitchFamily="34" charset="0"/>
            </a:endParaRPr>
          </a:p>
          <a:p>
            <a:pPr marL="0" indent="0">
              <a:buNone/>
            </a:pPr>
            <a:r>
              <a:rPr lang="en-US" altLang="zh-TW" dirty="0">
                <a:latin typeface="DengXian" panose="02010600030101010101" pitchFamily="2" charset="-122"/>
                <a:ea typeface="DengXian" panose="02010600030101010101" pitchFamily="2" charset="-122"/>
                <a:cs typeface="Arial" panose="020B0604020202020204" pitchFamily="34" charset="0"/>
              </a:rPr>
              <a:t>Step 6: </a:t>
            </a:r>
            <a:r>
              <a:rPr lang="zh-TW" altLang="en-US" dirty="0">
                <a:latin typeface="DengXian" panose="02010600030101010101" pitchFamily="2" charset="-122"/>
                <a:ea typeface="DengXian" panose="02010600030101010101" pitchFamily="2" charset="-122"/>
                <a:cs typeface="Arial" panose="020B0604020202020204" pitchFamily="34" charset="0"/>
              </a:rPr>
              <a:t>進行複檢</a:t>
            </a:r>
          </a:p>
          <a:p>
            <a:pPr marL="0" indent="0">
              <a:buNone/>
            </a:pPr>
            <a:endParaRPr lang="zh-TW" altLang="en-US" dirty="0">
              <a:latin typeface="DengXian" panose="02010600030101010101" pitchFamily="2" charset="-122"/>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408844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DengXian" panose="02010600030101010101" pitchFamily="2" charset="-122"/>
                <a:ea typeface="DengXian" panose="02010600030101010101" pitchFamily="2" charset="-122"/>
              </a:rPr>
              <a:t>測試流程介紹</a:t>
            </a:r>
            <a:endParaRPr lang="zh-TW" altLang="en-US" dirty="0">
              <a:latin typeface="DengXian" panose="02010600030101010101" pitchFamily="2" charset="-122"/>
              <a:ea typeface="DengXian" panose="02010600030101010101" pitchFamily="2" charset="-122"/>
            </a:endParaRPr>
          </a:p>
        </p:txBody>
      </p:sp>
      <p:sp>
        <p:nvSpPr>
          <p:cNvPr id="3" name="內容版面配置區 2"/>
          <p:cNvSpPr>
            <a:spLocks noGrp="1"/>
          </p:cNvSpPr>
          <p:nvPr>
            <p:ph idx="1"/>
          </p:nvPr>
        </p:nvSpPr>
        <p:spPr/>
        <p:txBody>
          <a:bodyPr>
            <a:normAutofit fontScale="92500" lnSpcReduction="10000"/>
          </a:bodyPr>
          <a:lstStyle/>
          <a:p>
            <a:pPr marL="0" indent="0">
              <a:buNone/>
            </a:pPr>
            <a:r>
              <a:rPr lang="en-US" altLang="zh-TW"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Step 1: </a:t>
            </a:r>
            <a:r>
              <a:rPr lang="zh-TW" altLang="en-US"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檢測範圍 </a:t>
            </a:r>
            <a:r>
              <a:rPr lang="en-US" altLang="zh-TW"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a:t>
            </a:r>
            <a:r>
              <a:rPr lang="zh-TW" altLang="en-US"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 網段、服務、外網、內網</a:t>
            </a:r>
            <a:r>
              <a:rPr lang="en-US" altLang="zh-TW" dirty="0" smtClean="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a:t>
            </a:r>
            <a:endParaRPr lang="en-US" altLang="zh-TW"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endParaRPr>
          </a:p>
          <a:p>
            <a:pPr marL="0" indent="0">
              <a:buNone/>
            </a:pPr>
            <a:r>
              <a:rPr lang="en-US" altLang="zh-TW"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Step 2:</a:t>
            </a:r>
            <a:r>
              <a:rPr lang="zh-TW" altLang="en-US"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 檢測時</a:t>
            </a:r>
            <a:r>
              <a:rPr lang="zh-TW" altLang="en-US" dirty="0" smtClean="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程</a:t>
            </a:r>
            <a:endParaRPr lang="en-US" altLang="zh-TW"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endParaRPr>
          </a:p>
          <a:p>
            <a:pPr marL="0" indent="0">
              <a:buNone/>
            </a:pPr>
            <a:r>
              <a:rPr lang="en-US" altLang="zh-TW"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Step 3:</a:t>
            </a:r>
            <a:r>
              <a:rPr lang="zh-TW" altLang="en-US"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 檢測工具與方式 </a:t>
            </a:r>
            <a:r>
              <a:rPr lang="en-US" altLang="zh-TW"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a:t>
            </a:r>
            <a:r>
              <a:rPr lang="zh-TW" altLang="en-US"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 </a:t>
            </a:r>
            <a:endParaRPr lang="en-US" altLang="zh-TW"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endParaRPr>
          </a:p>
          <a:p>
            <a:pPr marL="0" indent="0">
              <a:buNone/>
            </a:pPr>
            <a:r>
              <a:rPr lang="en-US" altLang="zh-TW"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	(</a:t>
            </a:r>
            <a:r>
              <a:rPr lang="zh-TW" altLang="en-US"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工具</a:t>
            </a:r>
            <a:r>
              <a:rPr lang="en-US" altLang="zh-TW"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a:t>
            </a:r>
            <a:r>
              <a:rPr lang="zh-TW" altLang="en-US"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 </a:t>
            </a:r>
            <a:r>
              <a:rPr lang="en-US" altLang="zh-TW" dirty="0" err="1">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Nmap</a:t>
            </a:r>
            <a:r>
              <a:rPr lang="zh-TW" altLang="en-US"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a:t>
            </a:r>
            <a:r>
              <a:rPr lang="en-US" altLang="zh-TW"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OpenVAS</a:t>
            </a:r>
            <a:r>
              <a:rPr lang="zh-TW" altLang="en-US"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a:t>
            </a:r>
            <a:r>
              <a:rPr lang="en-US" altLang="zh-TW"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OWASP ZAP</a:t>
            </a:r>
            <a:r>
              <a:rPr lang="zh-TW" altLang="en-US"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a:t>
            </a:r>
            <a:r>
              <a:rPr lang="en-US" altLang="zh-TW"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a:t>
            </a:r>
          </a:p>
          <a:p>
            <a:pPr marL="0" indent="0">
              <a:buNone/>
            </a:pPr>
            <a:r>
              <a:rPr lang="en-US" altLang="zh-TW"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	(</a:t>
            </a:r>
            <a:r>
              <a:rPr lang="zh-TW" altLang="en-US"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方式</a:t>
            </a:r>
            <a:r>
              <a:rPr lang="en-US" altLang="zh-TW"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a:t>
            </a:r>
            <a:r>
              <a:rPr lang="zh-TW" altLang="en-US"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 埠掃描、</a:t>
            </a:r>
            <a:r>
              <a:rPr lang="en-US" altLang="zh-TW"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DDOS</a:t>
            </a:r>
            <a:r>
              <a:rPr lang="zh-TW" altLang="en-US"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、社交工程、爆破密碼、</a:t>
            </a:r>
            <a:r>
              <a:rPr lang="en-US" altLang="zh-TW" dirty="0" smtClean="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a:t>
            </a:r>
            <a:endParaRPr lang="en-US" altLang="zh-TW"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endParaRPr>
          </a:p>
          <a:p>
            <a:pPr marL="0" indent="0">
              <a:buNone/>
            </a:pPr>
            <a:r>
              <a:rPr lang="en-US" altLang="zh-TW"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Step 4: </a:t>
            </a:r>
            <a:r>
              <a:rPr lang="zh-TW" altLang="en-US"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實施</a:t>
            </a:r>
            <a:r>
              <a:rPr lang="zh-TW" altLang="en-US" dirty="0" smtClean="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rPr>
              <a:t>檢測</a:t>
            </a:r>
            <a:endParaRPr lang="en-US" altLang="zh-TW" dirty="0">
              <a:solidFill>
                <a:schemeClr val="bg1">
                  <a:lumMod val="50000"/>
                  <a:lumOff val="50000"/>
                </a:schemeClr>
              </a:solidFill>
              <a:latin typeface="DengXian" panose="02010600030101010101" pitchFamily="2" charset="-122"/>
              <a:ea typeface="DengXian" panose="02010600030101010101" pitchFamily="2" charset="-122"/>
              <a:cs typeface="Arial" panose="020B0604020202020204" pitchFamily="34" charset="0"/>
            </a:endParaRPr>
          </a:p>
          <a:p>
            <a:pPr marL="0" indent="0">
              <a:buNone/>
            </a:pPr>
            <a:r>
              <a:rPr lang="en-US" altLang="zh-TW" dirty="0">
                <a:latin typeface="DengXian" panose="02010600030101010101" pitchFamily="2" charset="-122"/>
                <a:ea typeface="DengXian" panose="02010600030101010101" pitchFamily="2" charset="-122"/>
                <a:cs typeface="Arial" panose="020B0604020202020204" pitchFamily="34" charset="0"/>
              </a:rPr>
              <a:t>Step 5: </a:t>
            </a:r>
            <a:r>
              <a:rPr lang="zh-TW" altLang="en-US" dirty="0">
                <a:latin typeface="DengXian" panose="02010600030101010101" pitchFamily="2" charset="-122"/>
                <a:ea typeface="DengXian" panose="02010600030101010101" pitchFamily="2" charset="-122"/>
                <a:cs typeface="Arial" panose="020B0604020202020204" pitchFamily="34" charset="0"/>
              </a:rPr>
              <a:t>改善</a:t>
            </a:r>
            <a:r>
              <a:rPr lang="zh-TW" altLang="en-US" dirty="0" smtClean="0">
                <a:latin typeface="DengXian" panose="02010600030101010101" pitchFamily="2" charset="-122"/>
                <a:ea typeface="DengXian" panose="02010600030101010101" pitchFamily="2" charset="-122"/>
                <a:cs typeface="Arial" panose="020B0604020202020204" pitchFamily="34" charset="0"/>
              </a:rPr>
              <a:t>作業</a:t>
            </a:r>
            <a:endParaRPr lang="en-US" altLang="zh-TW" dirty="0">
              <a:latin typeface="DengXian" panose="02010600030101010101" pitchFamily="2" charset="-122"/>
              <a:ea typeface="DengXian" panose="02010600030101010101" pitchFamily="2" charset="-122"/>
              <a:cs typeface="Arial" panose="020B0604020202020204" pitchFamily="34" charset="0"/>
            </a:endParaRPr>
          </a:p>
          <a:p>
            <a:pPr marL="0" indent="0">
              <a:buNone/>
            </a:pPr>
            <a:r>
              <a:rPr lang="en-US" altLang="zh-TW" dirty="0">
                <a:latin typeface="DengXian" panose="02010600030101010101" pitchFamily="2" charset="-122"/>
                <a:ea typeface="DengXian" panose="02010600030101010101" pitchFamily="2" charset="-122"/>
                <a:cs typeface="Arial" panose="020B0604020202020204" pitchFamily="34" charset="0"/>
              </a:rPr>
              <a:t>Step 6: </a:t>
            </a:r>
            <a:r>
              <a:rPr lang="zh-TW" altLang="en-US" dirty="0">
                <a:latin typeface="DengXian" panose="02010600030101010101" pitchFamily="2" charset="-122"/>
                <a:ea typeface="DengXian" panose="02010600030101010101" pitchFamily="2" charset="-122"/>
                <a:cs typeface="Arial" panose="020B0604020202020204" pitchFamily="34" charset="0"/>
              </a:rPr>
              <a:t>進行複檢</a:t>
            </a:r>
          </a:p>
          <a:p>
            <a:pPr marL="0" indent="0">
              <a:buNone/>
            </a:pPr>
            <a:endParaRPr lang="zh-TW" altLang="en-US" dirty="0">
              <a:latin typeface="DengXian" panose="02010600030101010101" pitchFamily="2" charset="-122"/>
              <a:ea typeface="DengXian" panose="02010600030101010101" pitchFamily="2" charset="-122"/>
              <a:cs typeface="Arial" panose="020B0604020202020204" pitchFamily="34" charset="0"/>
            </a:endParaRPr>
          </a:p>
        </p:txBody>
      </p:sp>
      <p:pic>
        <p:nvPicPr>
          <p:cNvPr id="22" name="圖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37" y="4895272"/>
            <a:ext cx="672358" cy="595745"/>
          </a:xfrm>
          <a:prstGeom prst="rect">
            <a:avLst/>
          </a:prstGeom>
        </p:spPr>
      </p:pic>
      <p:sp>
        <p:nvSpPr>
          <p:cNvPr id="23" name="文字方塊 22"/>
          <p:cNvSpPr txBox="1"/>
          <p:nvPr/>
        </p:nvSpPr>
        <p:spPr>
          <a:xfrm>
            <a:off x="3990109" y="5008478"/>
            <a:ext cx="3185487" cy="369332"/>
          </a:xfrm>
          <a:prstGeom prst="rect">
            <a:avLst/>
          </a:prstGeom>
          <a:noFill/>
        </p:spPr>
        <p:txBody>
          <a:bodyPr wrap="none" rtlCol="0">
            <a:spAutoFit/>
          </a:bodyPr>
          <a:lstStyle/>
          <a:p>
            <a:r>
              <a:rPr lang="zh-TW" altLang="en-US" dirty="0" smtClean="0">
                <a:solidFill>
                  <a:srgbClr val="FFFF00"/>
                </a:solidFill>
                <a:latin typeface="DengXian" panose="02010600030101010101" pitchFamily="2" charset="-122"/>
                <a:ea typeface="DengXian" panose="02010600030101010101" pitchFamily="2" charset="-122"/>
              </a:rPr>
              <a:t>這兩個步驟可能會重複很多次</a:t>
            </a:r>
            <a:endParaRPr lang="zh-TW" altLang="en-US" dirty="0">
              <a:solidFill>
                <a:srgbClr val="FFFF00"/>
              </a:solidFill>
              <a:latin typeface="DengXian" panose="02010600030101010101" pitchFamily="2" charset="-122"/>
              <a:ea typeface="DengXian" panose="02010600030101010101" pitchFamily="2" charset="-122"/>
            </a:endParaRPr>
          </a:p>
        </p:txBody>
      </p:sp>
      <p:cxnSp>
        <p:nvCxnSpPr>
          <p:cNvPr id="25" name="直線單箭頭接點 24"/>
          <p:cNvCxnSpPr/>
          <p:nvPr/>
        </p:nvCxnSpPr>
        <p:spPr>
          <a:xfrm flipH="1">
            <a:off x="3066473" y="5193144"/>
            <a:ext cx="720436"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55928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DengXian" panose="02010600030101010101" pitchFamily="2" charset="-122"/>
                <a:ea typeface="DengXian" panose="02010600030101010101" pitchFamily="2" charset="-122"/>
              </a:rPr>
              <a:t>測試的盲點</a:t>
            </a:r>
            <a:endParaRPr lang="zh-TW" altLang="en-US" dirty="0">
              <a:latin typeface="DengXian" panose="02010600030101010101" pitchFamily="2" charset="-122"/>
              <a:ea typeface="DengXian" panose="02010600030101010101" pitchFamily="2" charset="-122"/>
            </a:endParaRPr>
          </a:p>
        </p:txBody>
      </p:sp>
      <p:sp>
        <p:nvSpPr>
          <p:cNvPr id="3" name="內容版面配置區 2"/>
          <p:cNvSpPr>
            <a:spLocks noGrp="1"/>
          </p:cNvSpPr>
          <p:nvPr>
            <p:ph idx="1"/>
          </p:nvPr>
        </p:nvSpPr>
        <p:spPr/>
        <p:txBody>
          <a:bodyPr/>
          <a:lstStyle/>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測試目的：要把弱點與漏洞填補掉，落實資訊安全</a:t>
            </a:r>
            <a:endParaRPr lang="en-US" altLang="zh-TW" dirty="0" smtClean="0">
              <a:latin typeface="DengXian" panose="02010600030101010101" pitchFamily="2" charset="-122"/>
              <a:ea typeface="DengXian" panose="02010600030101010101" pitchFamily="2" charset="-122"/>
            </a:endParaRPr>
          </a:p>
          <a:p>
            <a:pPr>
              <a:buFont typeface="Wingdings" panose="05000000000000000000" pitchFamily="2" charset="2"/>
              <a:buChar char="Ø"/>
            </a:pPr>
            <a:endParaRPr lang="en-US" altLang="zh-TW" dirty="0">
              <a:latin typeface="DengXian" panose="02010600030101010101" pitchFamily="2" charset="-122"/>
              <a:ea typeface="DengXian" panose="02010600030101010101" pitchFamily="2" charset="-122"/>
            </a:endParaRPr>
          </a:p>
          <a:p>
            <a:pPr>
              <a:buFont typeface="Wingdings" panose="05000000000000000000" pitchFamily="2" charset="2"/>
              <a:buChar char="Ø"/>
            </a:pPr>
            <a:r>
              <a:rPr lang="zh-TW" altLang="en-US" dirty="0" smtClean="0">
                <a:latin typeface="DengXian" panose="02010600030101010101" pitchFamily="2" charset="-122"/>
                <a:ea typeface="DengXian" panose="02010600030101010101" pitchFamily="2" charset="-122"/>
              </a:rPr>
              <a:t>困難：網站的管理者可能沒有資安的相關知識</a:t>
            </a:r>
            <a:endParaRPr lang="en-US" altLang="zh-TW" dirty="0" smtClean="0">
              <a:latin typeface="DengXian" panose="02010600030101010101" pitchFamily="2" charset="-122"/>
              <a:ea typeface="DengXian" panose="02010600030101010101" pitchFamily="2" charset="-122"/>
            </a:endParaRPr>
          </a:p>
          <a:p>
            <a:pPr marL="0" indent="0">
              <a:buNone/>
            </a:pPr>
            <a:endParaRPr lang="en-US" altLang="zh-TW" dirty="0">
              <a:latin typeface="DengXian" panose="02010600030101010101" pitchFamily="2" charset="-122"/>
              <a:ea typeface="DengXian" panose="02010600030101010101" pitchFamily="2" charset="-122"/>
            </a:endParaRPr>
          </a:p>
          <a:p>
            <a:pPr marL="0" indent="0">
              <a:buNone/>
            </a:pPr>
            <a:r>
              <a:rPr lang="zh-TW" altLang="en-US" dirty="0" smtClean="0">
                <a:latin typeface="DengXian" panose="02010600030101010101" pitchFamily="2" charset="-122"/>
                <a:ea typeface="DengXian" panose="02010600030101010101" pitchFamily="2" charset="-122"/>
              </a:rPr>
              <a:t>可能導致檢測方與受測方反反覆覆的修補與測試，浪費時間，甚至可能最後還是沒完全修好</a:t>
            </a:r>
            <a:endParaRPr lang="zh-TW" altLang="en-US" dirty="0">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30605307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TM04033921[[fn=大馬士革風]]</Template>
  <TotalTime>697</TotalTime>
  <Words>2872</Words>
  <Application>Microsoft Office PowerPoint</Application>
  <PresentationFormat>寬螢幕</PresentationFormat>
  <Paragraphs>363</Paragraphs>
  <Slides>45</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45</vt:i4>
      </vt:variant>
    </vt:vector>
  </HeadingPairs>
  <TitlesOfParts>
    <vt:vector size="54" baseType="lpstr">
      <vt:lpstr>DengXian</vt:lpstr>
      <vt:lpstr>新細明體</vt:lpstr>
      <vt:lpstr>標楷體</vt:lpstr>
      <vt:lpstr>Arial</vt:lpstr>
      <vt:lpstr>Arial Narrow</vt:lpstr>
      <vt:lpstr>Bookman Old Style</vt:lpstr>
      <vt:lpstr>Rockwell</vt:lpstr>
      <vt:lpstr>Wingdings</vt:lpstr>
      <vt:lpstr>Damask</vt:lpstr>
      <vt:lpstr>我們與常人的距離</vt:lpstr>
      <vt:lpstr>目錄</vt:lpstr>
      <vt:lpstr>弱點掃描與滲透測試介紹</vt:lpstr>
      <vt:lpstr>弱點掃描 – Vulnaribility Scan(VulnScan)</vt:lpstr>
      <vt:lpstr>滲透測試 –  Penetration Test(PenTest)</vt:lpstr>
      <vt:lpstr>PowerPoint 簡報</vt:lpstr>
      <vt:lpstr>測試流程介紹</vt:lpstr>
      <vt:lpstr>測試流程介紹</vt:lpstr>
      <vt:lpstr>測試的盲點</vt:lpstr>
      <vt:lpstr>解釋漏洞</vt:lpstr>
      <vt:lpstr>解釋漏洞</vt:lpstr>
      <vt:lpstr>單一漏洞</vt:lpstr>
      <vt:lpstr>介紹</vt:lpstr>
      <vt:lpstr>SQLi </vt:lpstr>
      <vt:lpstr>舉</vt:lpstr>
      <vt:lpstr>SQLI 解釋漏洞 – 錯誤示範</vt:lpstr>
      <vt:lpstr>SQLI 解釋漏洞 – 正確示範</vt:lpstr>
      <vt:lpstr>XSS</vt:lpstr>
      <vt:lpstr>舉</vt:lpstr>
      <vt:lpstr>XSS 解釋漏洞 – 錯誤示範</vt:lpstr>
      <vt:lpstr>XSS 解釋漏洞 – 正確示範</vt:lpstr>
      <vt:lpstr>So faR, 成因的重要性似乎不高(?)</vt:lpstr>
      <vt:lpstr>無效的存取控管</vt:lpstr>
      <vt:lpstr>舉</vt:lpstr>
      <vt:lpstr>無效的存取控管 解釋漏洞 – 錯誤示範</vt:lpstr>
      <vt:lpstr>問題出在哪？</vt:lpstr>
      <vt:lpstr>真實事件改編</vt:lpstr>
      <vt:lpstr>無效的存取控管 解釋漏洞 – 正確示範</vt:lpstr>
      <vt:lpstr>多漏洞串聯</vt:lpstr>
      <vt:lpstr>介紹</vt:lpstr>
      <vt:lpstr>無效的存取控管 + 不安全的組態設定</vt:lpstr>
      <vt:lpstr>舉</vt:lpstr>
      <vt:lpstr>解釋漏洞 – 錯誤示範</vt:lpstr>
      <vt:lpstr>切成兩份寫</vt:lpstr>
      <vt:lpstr>解釋漏洞－正確示範－１</vt:lpstr>
      <vt:lpstr>解釋漏洞－正確示範－２</vt:lpstr>
      <vt:lpstr>實戰練習</vt:lpstr>
      <vt:lpstr>CVE-2013-4338</vt:lpstr>
      <vt:lpstr>PowerPoint 簡報</vt:lpstr>
      <vt:lpstr>PowerPoint 簡報</vt:lpstr>
      <vt:lpstr>Mysql vs utf-8</vt:lpstr>
      <vt:lpstr>利用方法</vt:lpstr>
      <vt:lpstr>解釋漏洞</vt:lpstr>
      <vt:lpstr>PowerPoint 簡報</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VULNSCAN &amp; PENTEST</dc:title>
  <dc:creator>snowman</dc:creator>
  <cp:lastModifiedBy>snowman</cp:lastModifiedBy>
  <cp:revision>186</cp:revision>
  <dcterms:created xsi:type="dcterms:W3CDTF">2020-06-27T14:10:17Z</dcterms:created>
  <dcterms:modified xsi:type="dcterms:W3CDTF">2020-06-28T11:41:13Z</dcterms:modified>
</cp:coreProperties>
</file>