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94" r:id="rId4"/>
    <p:sldId id="295" r:id="rId5"/>
    <p:sldId id="258" r:id="rId6"/>
    <p:sldId id="259" r:id="rId7"/>
    <p:sldId id="260" r:id="rId8"/>
    <p:sldId id="261" r:id="rId9"/>
    <p:sldId id="262" r:id="rId10"/>
    <p:sldId id="263" r:id="rId11"/>
    <p:sldId id="293" r:id="rId12"/>
    <p:sldId id="264" r:id="rId13"/>
    <p:sldId id="269" r:id="rId14"/>
    <p:sldId id="275" r:id="rId15"/>
    <p:sldId id="270" r:id="rId16"/>
    <p:sldId id="276" r:id="rId17"/>
    <p:sldId id="280" r:id="rId18"/>
    <p:sldId id="281" r:id="rId19"/>
    <p:sldId id="282" r:id="rId20"/>
    <p:sldId id="283" r:id="rId21"/>
    <p:sldId id="284" r:id="rId22"/>
    <p:sldId id="285" r:id="rId23"/>
    <p:sldId id="271" r:id="rId24"/>
    <p:sldId id="287" r:id="rId25"/>
    <p:sldId id="277" r:id="rId26"/>
    <p:sldId id="272" r:id="rId27"/>
    <p:sldId id="278" r:id="rId28"/>
    <p:sldId id="288" r:id="rId29"/>
    <p:sldId id="289" r:id="rId30"/>
    <p:sldId id="290" r:id="rId31"/>
    <p:sldId id="273" r:id="rId32"/>
    <p:sldId id="279" r:id="rId33"/>
    <p:sldId id="291" r:id="rId34"/>
    <p:sldId id="274" r:id="rId35"/>
    <p:sldId id="266" r:id="rId36"/>
    <p:sldId id="292" r:id="rId37"/>
    <p:sldId id="267" r:id="rId38"/>
    <p:sldId id="298" r:id="rId39"/>
    <p:sldId id="268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32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13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57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09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79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624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82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04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88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67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82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6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85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1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64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2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B54EEF-50FC-4493-93D8-336578455B3D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8699-96EC-4957-AF1B-2D4F0E642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457627" cy="3329581"/>
          </a:xfrm>
        </p:spPr>
        <p:txBody>
          <a:bodyPr/>
          <a:lstStyle/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BINGO-E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54955" y="477738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講者：</a:t>
            </a:r>
            <a:r>
              <a:rPr lang="en-US" altLang="zh-TW" dirty="0" err="1" smtClean="0"/>
              <a:t>zeze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99" y="5788693"/>
            <a:ext cx="1201901" cy="10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Semantic-based matching - </a:t>
            </a:r>
            <a:r>
              <a:rPr lang="en-US" altLang="zh-TW" sz="3600" dirty="0" smtClean="0"/>
              <a:t>challenge</a:t>
            </a:r>
            <a:endParaRPr lang="zh-TW" altLang="en-US" sz="3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C1.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利用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basic block(BB)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來比對，會對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structure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太敏感，只要其中有些不同就會配對失敗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C2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.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各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視為獨立，但是如果其中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call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了會影響語意的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，就會配對失敗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C3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.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效能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問題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3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41600"/>
            <a:ext cx="12191999" cy="4216400"/>
          </a:xfrm>
        </p:spPr>
        <p:txBody>
          <a:bodyPr/>
          <a:lstStyle/>
          <a:p>
            <a:pPr algn="ctr"/>
            <a:r>
              <a:rPr lang="zh-TW" altLang="en-US" sz="7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實作過程</a:t>
            </a:r>
            <a:endParaRPr lang="zh-TW" altLang="en-US" sz="7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1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workflow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First Phase (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如果這邊的配對程度高於某門檻，就可以不用做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phase)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Pre-processing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Feature Extraction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Primary Matching</a:t>
            </a: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Selective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Inlining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Model Generation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Emulation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Final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Matching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0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workflow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First Phase (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如果這邊的配對程度高於某門檻，就可以不用做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phase)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solidFill>
                  <a:srgbClr val="FFFF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Pre-processing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Feature Extraction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Primary Matching</a:t>
            </a: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Selective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Inlining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Model Generation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Emulation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Final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Matching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8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workflow - 1. Preprocessing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用 </a:t>
            </a:r>
            <a:r>
              <a:rPr lang="en-US" altLang="zh-TW" sz="2400" dirty="0" err="1" smtClean="0">
                <a:latin typeface="DengXian" panose="02010600030101010101" pitchFamily="2" charset="-122"/>
                <a:ea typeface="DengXian" panose="02010600030101010101" pitchFamily="2" charset="-122"/>
              </a:rPr>
              <a:t>angr</a:t>
            </a:r>
            <a:endParaRPr lang="en-US" altLang="zh-TW" sz="2400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Disassemble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build CFG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1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workflow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First Phase (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如果這邊的配對程度高於某門檻，就可以不用做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phase)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Pre-processing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solidFill>
                  <a:srgbClr val="FFFF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Feature Extraction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Primary Matching</a:t>
            </a: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Selective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Inlining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Model Generation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Emulation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Final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Matching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6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workflow - 2. Feature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Extraction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取出：</a:t>
            </a:r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high-level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semantic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structural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low-level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semantic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features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7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High-level Semantic Feature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取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6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種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op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type: opcode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的類型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system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call tag: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syscall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的類型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function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call sequence: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syscall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順序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function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parameter: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參數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local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variable: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有當作目的地位址的區域變數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opcode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: opcode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順序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026" name="Picture 2" descr="https://lh5.googleusercontent.com/cag9wZ1jVEMZMLYtSmYyDZZZBttjD8WL6NsQi4NsFcpR6JhEEew--x5WqxLp02-b8Cv6m4qtyQ-8eo4g9jWeDc5kEmXLT1iGmtuchv8PvWMCC0WIX6rCw4y_r19FOIYIo0RJCXatw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84" y="0"/>
            <a:ext cx="6038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Structural Feature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建造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3D-CFG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，每個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node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都是一個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3-tuple (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x,y,z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，以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BB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為單位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x: sequential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y: number of outgoing edges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z: loop depth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w: number of instructions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centroid c: 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centroid c'=(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c'x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c'y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c'z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, w'), w' = w + N, N=number of function call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2050" name="Picture 2" descr="https://lh6.googleusercontent.com/0BkWT8WK6YWMp6AhRsdmZ2_LkvA5wBID4BxuQrJzASz9coV3JFOTRe7yXTiiwqpq3zIOplko6HgElj8HNCf4aEyjsbH3VAa-L-weJdYXnxVn7xZIlLxS_BWjMD-xixnRLYurV8EnaQ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82" y="3119437"/>
            <a:ext cx="56673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8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目錄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介紹</a:t>
            </a:r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實作過程</a:t>
            </a:r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Pre-processing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Feature Extraction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Primary Matching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Selective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Inlining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Model Generation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Emulation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Final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Matching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測試結果</a:t>
            </a:r>
          </a:p>
          <a:p>
            <a:pPr marL="400050" lvl="1" indent="0">
              <a:buNone/>
            </a:pPr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7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Structural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Feature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以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為單位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Centroid Difference Degree (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CDD)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Difference Degree (FDD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FDD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越大代表越不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相似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3074" name="Picture 2" descr="https://lh3.googleusercontent.com/K1WBLrCnFeI_GYgBwidLrK7VrCb9_X5ma5JkkDVF9QSl-3CdrbP6lCiEvyaAtNMyNVyNrAjVJd-2U6LT9vIQzXX9Zz4NHvgIFuknzF_Yey-MRpg23daundt0ZlJ0scaVwUL7moG6M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3114531"/>
            <a:ext cx="608647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PI4v1OZU3FnF3u4o1KCtvqkjYqqvX5PhPoEqwc_Z1m5UYxHVgu72vusS-pciK-Q61lQrDwjuyphHFEh92-wYHXRDM9-fA4asVg_0AOw5TGndOCSFW9Wn8ifn8rwdM7X4L67hVMl21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4309494"/>
            <a:ext cx="53530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Low-level Semantic Feature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pre-state x = &lt;mem,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reg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, flag&gt;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post-state x’ = &lt;mem’,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reg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’, flag’&gt;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因為不同的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architecture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register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不一樣，所以只能丟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CPU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flags, memory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addresses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當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input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為了計算相似度，可以用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constraint solving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算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semantic equivalence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，但是非常慢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sol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：用動態的方式直接跑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5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Other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Feature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其他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features: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v1. value read from the program heap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v2. value written to the program heap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v3. value read from the program stack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v4. value written to the program stack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TW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3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workflow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First Phase (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如果這邊的配對程度高於某門檻，就可以不用做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phase)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Pre-processing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Feature Extraction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solidFill>
                  <a:srgbClr val="FFFF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Primary Matching</a:t>
            </a: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Selective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Inlining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Model Generation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Emulation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Final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Matching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2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DengXian" panose="02010600030101010101" pitchFamily="2" charset="-122"/>
                <a:ea typeface="DengXian" panose="02010600030101010101" pitchFamily="2" charset="-122"/>
              </a:rPr>
              <a:t>workflow - 3. Primary Matching - </a:t>
            </a:r>
            <a:r>
              <a:rPr lang="en-US" altLang="zh-TW" sz="3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High-level</a:t>
            </a:r>
            <a:endParaRPr lang="zh-TW" altLang="en-US" sz="3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High-level semantic features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- </a:t>
            </a:r>
            <a:r>
              <a:rPr lang="en-US" altLang="zh-TW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Jaccard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 containment similarity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2400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- overall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6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種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features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的 </a:t>
            </a:r>
            <a:r>
              <a:rPr lang="en-US" altLang="zh-TW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Jaccard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 distance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平均值</a:t>
            </a:r>
            <a:endParaRPr lang="zh-TW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TW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098" name="Picture 2" descr="https://lh4.googleusercontent.com/WRCB1ckB5G8qCJV2Y01VkSGxIxGdeW8se4JFPEpxr6gjUf90gtPOE5yFFdsqcvEHeOqcIVFf52poB93ZfKOrBqnRf61szXgEBPsIztj3Ncvzr_KfMf9yb0gQKE09FVI27itEgKz3V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3388658"/>
            <a:ext cx="34099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4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latin typeface="DengXian" panose="02010600030101010101" pitchFamily="2" charset="-122"/>
                <a:ea typeface="DengXian" panose="02010600030101010101" pitchFamily="2" charset="-122"/>
              </a:rPr>
              <a:t>workflow - 3. Primary Matching - structural</a:t>
            </a:r>
            <a:r>
              <a:rPr lang="en-US" altLang="zh-TW" sz="3600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sz="36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sz="3600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sz="36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sz="3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DengXian" panose="02010600030101010101" pitchFamily="2" charset="-122"/>
                <a:ea typeface="DengXian" panose="02010600030101010101" pitchFamily="2" charset="-122"/>
              </a:rPr>
              <a:t>Structural features</a:t>
            </a:r>
            <a:endParaRPr lang="en-US" altLang="zh-TW" sz="3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sz="3200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sz="32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sz="3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122" name="Picture 2" descr="https://lh6.googleusercontent.com/6kR5qGg8zh_RTJpqruDG0_dCyn3MYJiEdkgrYDm6yLQ9rrdvMFg1UDXrNZ--B57kS2IRaPKhE_XLM14nArErozuNJGS2xuEgDj75o0I1Bhl_NLtImVtScQKNQNhjcjc4M6xkf6l2M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39" y="3147356"/>
            <a:ext cx="7434242" cy="13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9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workflow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First Phase (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如果這邊的配對程度高於某門檻，就可以不用做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phase)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Pre-processing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Feature Extraction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Primary Matching</a:t>
            </a: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solidFill>
                  <a:srgbClr val="FFFF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Selective </a:t>
            </a:r>
            <a:r>
              <a:rPr lang="en-US" altLang="zh-TW" dirty="0" err="1">
                <a:solidFill>
                  <a:srgbClr val="FFFF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Inlining</a:t>
            </a:r>
            <a:endParaRPr lang="en-US" altLang="zh-TW" dirty="0">
              <a:solidFill>
                <a:srgbClr val="FFFF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Model Generation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Emulation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Final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Matching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1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workflow - 4. Selective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inlining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caller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call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libcall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: inline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caller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recursively call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ud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liline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many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caller call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ud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call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libcall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and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ud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不一定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caller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call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ud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call termination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libcall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and other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libcall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: inline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caller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call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ud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only call termination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libcall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: not inline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many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caller call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ud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call many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ud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不一定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7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146" name="Picture 2" descr="https://lh3.googleusercontent.com/lnfqi85p4hfWjcAash2U0VQEiV5GaCnewk4gt7JHUoBX6EVcZsD_NTaNCdQ3fwVvie40ya1SrxYD-D1v_9yxm2xZbeauCJW-s9S9XffY7NcILzE_3GVPnNUszIhaxn1CvUGWNsvII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2918"/>
            <a:ext cx="12192000" cy="301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0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workflow - 4. Selective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inlining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由於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(c)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和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(f)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不一定會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inline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，所以有個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Algorithm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決定是否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inline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c) :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如果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有呼叫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UD function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，就看那個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UD function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的語意，沒有就直接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inline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f) :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如果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呼叫的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UD function)/(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呼叫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UD function +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呼叫的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UD function)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大於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threshold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就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inline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2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41600"/>
            <a:ext cx="12191999" cy="4216400"/>
          </a:xfrm>
        </p:spPr>
        <p:txBody>
          <a:bodyPr/>
          <a:lstStyle/>
          <a:p>
            <a:pPr algn="ctr"/>
            <a:r>
              <a:rPr lang="zh-TW" altLang="en-US" sz="7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介紹</a:t>
            </a:r>
            <a:endParaRPr lang="zh-TW" altLang="en-US" sz="7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7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7170" name="Picture 2" descr="https://lh3.googleusercontent.com/kOF5AazMxCQNcPkN8LZQYoiyqSKssFp8jFblDFsmL9nqf-yavzAnn-TlBcYDxQbCFw3fHYHJ6bDKZf64NKq01Hh4pQAE1Rvfm0Ympq3po724Qw5trylc4GGL-BoyKHJni3RdN58O9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93" y="0"/>
            <a:ext cx="62025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workflow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First Phase (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如果這邊的配對程度高於某門檻，就可以不用做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phase)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Pre-processing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Feature Extraction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Primary Matching</a:t>
            </a: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Selective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Inlining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solidFill>
                  <a:srgbClr val="FFFF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Function Model Generation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Emulation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Final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Matching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6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latin typeface="DengXian" panose="02010600030101010101" pitchFamily="2" charset="-122"/>
                <a:ea typeface="DengXian" panose="02010600030101010101" pitchFamily="2" charset="-122"/>
              </a:rPr>
              <a:t>workflow - 5. Function Model Generation</a:t>
            </a:r>
            <a:r>
              <a:rPr lang="en-US" altLang="zh-TW" sz="3600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sz="36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sz="3600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sz="36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sz="3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8194" name="Picture 2" descr="https://lh5.googleusercontent.com/SIZCe6ugV6qo8LezOqtv4KmCVBi-HBGHwdbQ04rOZJlBuHfrfBdlvEVUflrKJ2WjSrplvRc_wXI467uS-pq3NQsl80CPY_zEORH4HJbefGMmcol3-f_PStYtdzwKji44sp17qTdhYh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36" y="1332201"/>
            <a:ext cx="7518835" cy="51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DengXian" panose="02010600030101010101" pitchFamily="2" charset="-122"/>
                <a:ea typeface="DengXian" panose="02010600030101010101" pitchFamily="2" charset="-122"/>
              </a:rPr>
              <a:t>workflow - 5. Function Model Generation - result</a:t>
            </a:r>
            <a:r>
              <a:rPr lang="en-US" altLang="zh-TW" sz="3200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sz="32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sz="3200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sz="32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sz="3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其中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M sig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和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M tar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分別是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signature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和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target function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model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9220" name="Picture 4" descr="https://lh3.googleusercontent.com/uYFS_q_ge3b69DltzhNlvkzaVpS5yNGwniW6dasHKGqzwKBIY8SsaX-wds11UWrjLo4AayJrrqQ3Q8hRQKhSWFZZ1EdZe9MqLLGNngfQ4HIYiQywBtjwEXvoPwtNefgOPcCeBFCnq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2296594"/>
            <a:ext cx="6957851" cy="162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3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workflow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First Phase (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如果這邊的配對程度高於某門檻，就可以不用做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phase)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Pre-processing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Feature Extraction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Primary Matching</a:t>
            </a: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Selective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Inlining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Model Generation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solidFill>
                  <a:srgbClr val="FFFF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Emulation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Final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Matching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7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workflow - 6. Emulation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用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Unicorn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跑在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qemu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上模擬，將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low-semantic features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跑出來並且做比對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0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workflow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First Phase (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如果這邊的配對程度高於某門檻，就可以不用做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phase)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Pre-processing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Feature Extraction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Primary Matching</a:t>
            </a:r>
          </a:p>
          <a:p>
            <a:pPr marL="0" indent="0">
              <a:buNone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Second Phase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Selective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Inlining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Model Generation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Emulation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solidFill>
                  <a:srgbClr val="FFFF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Final </a:t>
            </a:r>
            <a:r>
              <a:rPr lang="en-US" altLang="zh-TW" dirty="0" smtClean="0">
                <a:solidFill>
                  <a:srgbClr val="FFFF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Matching</a:t>
            </a:r>
            <a:endParaRPr lang="en-US" altLang="zh-TW" dirty="0">
              <a:solidFill>
                <a:srgbClr val="FFFF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8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workflow - 7. Final Matching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TW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same </a:t>
            </a:r>
            <a:r>
              <a:rPr lang="fr-FR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code base</a:t>
            </a:r>
            <a:endParaRPr lang="fr-FR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fr-FR" altLang="zh-TW" sz="2400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fr-FR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fr-FR" altLang="zh-TW" sz="2400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fr-FR" altLang="zh-TW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different </a:t>
            </a:r>
            <a:r>
              <a:rPr lang="fr-FR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code base</a:t>
            </a:r>
            <a:endParaRPr lang="fr-FR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TW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0242" name="Picture 2" descr="https://lh4.googleusercontent.com/U0Ih8PQyCBkIAL13ppTd6HzKy_cJIEztcGmMVO7Ez4vV-t0jhOCuVr7o6HSSrjqQbCxxd5PGjZ-Ej-EWokw9yvH28ZMZxi2neZvzPHW-xGPAmpkuJ2ZlhClNxSGwFsOh8Zx7Q_bo9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56" y="2646362"/>
            <a:ext cx="6160171" cy="13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3.googleusercontent.com/-P5Pdx4elaQFRzap8TmUTIR2gsN0tOIkZJY1Q8hTMKYXOVpWEoBbjYngcqvA4YQAX2h_1IUxdbfxVMMDNCY5DCaPRGNpf7vpTzqn-bSYoKtKxXfQ5pn75cKVMvyxdlFwHimwILUlD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56" y="4657444"/>
            <a:ext cx="6149552" cy="117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6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41600"/>
            <a:ext cx="12191999" cy="4216400"/>
          </a:xfrm>
        </p:spPr>
        <p:txBody>
          <a:bodyPr/>
          <a:lstStyle/>
          <a:p>
            <a:pPr algn="ctr"/>
            <a:r>
              <a:rPr lang="zh-TW" altLang="en-US" sz="7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測試結果</a:t>
            </a:r>
            <a:endParaRPr lang="zh-TW" altLang="en-US" sz="7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7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92" y="1751647"/>
            <a:ext cx="6844580" cy="45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BINGO-E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Title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Accurate </a:t>
            </a:r>
            <a:r>
              <a:rPr lang="en-US" altLang="zh-TW" sz="2400" dirty="0"/>
              <a:t>and Scalable Cross-Architecture Cross-OS Binary Code Search with Emulation</a:t>
            </a:r>
            <a:endParaRPr lang="en-US" altLang="zh-TW" sz="28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Author</a:t>
            </a:r>
            <a:r>
              <a:rPr lang="zh-TW" altLang="en-US" sz="2400" dirty="0" smtClean="0"/>
              <a:t>：</a:t>
            </a:r>
            <a:r>
              <a:rPr lang="en-US" altLang="zh-TW" sz="2400" dirty="0" err="1" smtClean="0"/>
              <a:t>Yinxing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Xue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Zhengzi</a:t>
            </a:r>
            <a:r>
              <a:rPr lang="en-US" altLang="zh-TW" sz="2400" dirty="0"/>
              <a:t> Xu, </a:t>
            </a:r>
            <a:r>
              <a:rPr lang="en-US" altLang="zh-TW" sz="2400" dirty="0" err="1"/>
              <a:t>Mahinthan</a:t>
            </a:r>
            <a:r>
              <a:rPr lang="en-US" altLang="zh-TW" sz="2400" dirty="0"/>
              <a:t> </a:t>
            </a:r>
            <a:r>
              <a:rPr lang="en-US" altLang="zh-TW" sz="2400" dirty="0" err="1"/>
              <a:t>Chandramohan</a:t>
            </a:r>
            <a:r>
              <a:rPr lang="en-US" altLang="zh-TW" sz="2400" dirty="0"/>
              <a:t>, Yang Liu, Chia Yuan Cho</a:t>
            </a:r>
            <a:endParaRPr lang="en-US" altLang="zh-TW" sz="28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Publish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IEEE </a:t>
            </a:r>
            <a:r>
              <a:rPr lang="en-US" altLang="zh-TW" sz="2400" dirty="0"/>
              <a:t>2017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3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932" y="1428376"/>
            <a:ext cx="6571912" cy="3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41600"/>
            <a:ext cx="12191999" cy="4216400"/>
          </a:xfrm>
        </p:spPr>
        <p:txBody>
          <a:bodyPr/>
          <a:lstStyle/>
          <a:p>
            <a:pPr algn="ctr"/>
            <a:r>
              <a:rPr lang="en-US" altLang="zh-TW" sz="7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Thanks For Listening</a:t>
            </a:r>
            <a:endParaRPr lang="zh-TW" altLang="en-US" sz="7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9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前提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不同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的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architecture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會產生不同的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binary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不同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的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compiler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會產生不同的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binary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不同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的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compiler option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會產生不同的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binary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不同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的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OS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會產生不同的 </a:t>
            </a:r>
            <a:r>
              <a:rPr lang="en-US" altLang="zh-TW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binary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0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目標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P1.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要能彈性使用於不同的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compiler, architecture, </a:t>
            </a:r>
            <a:r>
              <a:rPr lang="en-US" altLang="zh-TW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os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P2.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不管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compiler option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為何，都要能精確抓取語意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semantic)</a:t>
            </a:r>
          </a:p>
          <a:p>
            <a:r>
              <a:rPr lang="en-US" altLang="zh-TW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P3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.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在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binary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很大時仍然不會 </a:t>
            </a:r>
            <a:r>
              <a:rPr lang="en-US" altLang="zh-TW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overhead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6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目前的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狀況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static: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靜態分析是找 </a:t>
            </a:r>
            <a:r>
              <a:rPr lang="en-US" altLang="zh-TW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syntatic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和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structural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的資訊，速度比較快，所以可以解決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P3(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速度夠快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，但是無法解決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P1(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在不同環境下都可使用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), P2(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就算優化也可以抓取語意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endParaRPr lang="zh-TW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TW" sz="2400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TW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dynamic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動態分析是透過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input/output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和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runtime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中的值，可以解決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P1, P2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，但是無法解決 </a:t>
            </a:r>
            <a:r>
              <a:rPr lang="en-US" altLang="zh-TW" sz="24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P3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5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四種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特徵值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low-level semantic feature: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主要是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runtime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中的資訊，例如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register, CPU flags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high-level semantic feature: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主要是針對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text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段取得的資訊，例如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opcode, function call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structural feature: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取得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CFG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中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basic block(BB)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的資訊，例如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outgoing edge, the number of instructions in the BB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TW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syntatic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 feature: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從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data, </a:t>
            </a:r>
            <a:r>
              <a:rPr lang="en-US" altLang="zh-TW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bss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段取得的資訊，例如 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function name, string </a:t>
            </a:r>
            <a:r>
              <a:rPr lang="en-US" altLang="zh-TW" sz="2400" dirty="0" err="1" smtClean="0">
                <a:latin typeface="DengXian" panose="02010600030101010101" pitchFamily="2" charset="-122"/>
                <a:ea typeface="DengXian" panose="02010600030101010101" pitchFamily="2" charset="-122"/>
              </a:rPr>
              <a:t>leteral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TW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8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inline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只有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structural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和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syntatic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feature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解決不了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P1(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在不同環境下都可使用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，所以要用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semantic feature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就算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有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semantic feature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，由於分析時不會把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callee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的內容當作這個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的一部分，因此解決不了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P2(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就算優化也可以抓取語意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，所以要有適當的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inlining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TW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sol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用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selective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</a:rPr>
              <a:t>inlining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，選擇相關的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function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做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inline(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這部分後面投影片有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1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1256</Words>
  <Application>Microsoft Office PowerPoint</Application>
  <PresentationFormat>寬螢幕</PresentationFormat>
  <Paragraphs>220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DengXian</vt:lpstr>
      <vt:lpstr>新細明體</vt:lpstr>
      <vt:lpstr>Arial</vt:lpstr>
      <vt:lpstr>Century Gothic</vt:lpstr>
      <vt:lpstr>Wingdings</vt:lpstr>
      <vt:lpstr>Wingdings 3</vt:lpstr>
      <vt:lpstr>離子</vt:lpstr>
      <vt:lpstr> BINGO-E</vt:lpstr>
      <vt:lpstr>目錄</vt:lpstr>
      <vt:lpstr>介紹</vt:lpstr>
      <vt:lpstr>BINGO-E</vt:lpstr>
      <vt:lpstr>前提  </vt:lpstr>
      <vt:lpstr>目標</vt:lpstr>
      <vt:lpstr>目前的狀況</vt:lpstr>
      <vt:lpstr>四種特徵值</vt:lpstr>
      <vt:lpstr>function inline</vt:lpstr>
      <vt:lpstr>Semantic-based matching - challenge</vt:lpstr>
      <vt:lpstr>實作過程</vt:lpstr>
      <vt:lpstr>workflow</vt:lpstr>
      <vt:lpstr>workflow</vt:lpstr>
      <vt:lpstr>workflow - 1. Preprocessing  </vt:lpstr>
      <vt:lpstr>workflow</vt:lpstr>
      <vt:lpstr>workflow - 2. Feature Extraction</vt:lpstr>
      <vt:lpstr>High-level Semantic Feature  </vt:lpstr>
      <vt:lpstr>PowerPoint 簡報</vt:lpstr>
      <vt:lpstr>Structural Feature  </vt:lpstr>
      <vt:lpstr>Structural Feature</vt:lpstr>
      <vt:lpstr>Low-level Semantic Feature  </vt:lpstr>
      <vt:lpstr>Other Feature</vt:lpstr>
      <vt:lpstr>workflow</vt:lpstr>
      <vt:lpstr>workflow - 3. Primary Matching - High-level</vt:lpstr>
      <vt:lpstr>workflow - 3. Primary Matching - structural  </vt:lpstr>
      <vt:lpstr>workflow</vt:lpstr>
      <vt:lpstr>workflow - 4. Selective inlining  </vt:lpstr>
      <vt:lpstr>PowerPoint 簡報</vt:lpstr>
      <vt:lpstr>workflow - 4. Selective inlining  </vt:lpstr>
      <vt:lpstr>PowerPoint 簡報</vt:lpstr>
      <vt:lpstr>workflow</vt:lpstr>
      <vt:lpstr>workflow - 5. Function Model Generation  </vt:lpstr>
      <vt:lpstr>workflow - 5. Function Model Generation - result  </vt:lpstr>
      <vt:lpstr>workflow</vt:lpstr>
      <vt:lpstr>workflow - 6. Emulation  </vt:lpstr>
      <vt:lpstr>workflow</vt:lpstr>
      <vt:lpstr>workflow - 7. Final Matching  </vt:lpstr>
      <vt:lpstr>測試結果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Clone Detection</dc:title>
  <dc:creator>snowman</dc:creator>
  <cp:lastModifiedBy>snowman</cp:lastModifiedBy>
  <cp:revision>30</cp:revision>
  <dcterms:created xsi:type="dcterms:W3CDTF">2020-06-29T15:50:21Z</dcterms:created>
  <dcterms:modified xsi:type="dcterms:W3CDTF">2020-06-29T16:49:48Z</dcterms:modified>
</cp:coreProperties>
</file>