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81" r:id="rId4"/>
    <p:sldId id="282" r:id="rId5"/>
    <p:sldId id="278" r:id="rId6"/>
    <p:sldId id="280" r:id="rId7"/>
    <p:sldId id="279" r:id="rId8"/>
    <p:sldId id="283" r:id="rId9"/>
    <p:sldId id="284" r:id="rId10"/>
    <p:sldId id="285" r:id="rId11"/>
    <p:sldId id="258" r:id="rId12"/>
    <p:sldId id="286" r:id="rId13"/>
    <p:sldId id="291" r:id="rId14"/>
    <p:sldId id="290" r:id="rId15"/>
    <p:sldId id="288" r:id="rId16"/>
    <p:sldId id="289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EF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1442-E5FD-4045-907E-835D97FDD2A2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BF0FE-E669-472E-B929-584BE919FE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300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1442-E5FD-4045-907E-835D97FDD2A2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BF0FE-E669-472E-B929-584BE919FE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35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1442-E5FD-4045-907E-835D97FDD2A2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BF0FE-E669-472E-B929-584BE919FE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7837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1442-E5FD-4045-907E-835D97FDD2A2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BF0FE-E669-472E-B929-584BE919FE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9519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1442-E5FD-4045-907E-835D97FDD2A2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BF0FE-E669-472E-B929-584BE919FE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9630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1442-E5FD-4045-907E-835D97FDD2A2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BF0FE-E669-472E-B929-584BE919FE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224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1442-E5FD-4045-907E-835D97FDD2A2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BF0FE-E669-472E-B929-584BE919FE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792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1442-E5FD-4045-907E-835D97FDD2A2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BF0FE-E669-472E-B929-584BE919FE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141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1442-E5FD-4045-907E-835D97FDD2A2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BF0FE-E669-472E-B929-584BE919FE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3691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1442-E5FD-4045-907E-835D97FDD2A2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BF0FE-E669-472E-B929-584BE919FE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507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1442-E5FD-4045-907E-835D97FDD2A2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BF0FE-E669-472E-B929-584BE919FE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5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D1442-E5FD-4045-907E-835D97FDD2A2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BF0FE-E669-472E-B929-584BE919FE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05969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obsproject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HW4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2020 Introduction to Computer Graphics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1146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94790"/>
            <a:ext cx="10515600" cy="1325563"/>
          </a:xfrm>
        </p:spPr>
        <p:txBody>
          <a:bodyPr/>
          <a:lstStyle/>
          <a:p>
            <a:r>
              <a:rPr lang="en-US" altLang="zh-TW" b="1" dirty="0"/>
              <a:t>Load Model</a:t>
            </a:r>
            <a:endParaRPr lang="zh-TW" altLang="en-US" sz="28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81947"/>
            <a:ext cx="10515600" cy="4724681"/>
          </a:xfrm>
        </p:spPr>
        <p:txBody>
          <a:bodyPr/>
          <a:lstStyle/>
          <a:p>
            <a:r>
              <a:rPr lang="en-US" altLang="zh-TW" dirty="0"/>
              <a:t>In </a:t>
            </a:r>
            <a:r>
              <a:rPr lang="en-US" altLang="zh-TW" dirty="0" err="1"/>
              <a:t>obj</a:t>
            </a:r>
            <a:r>
              <a:rPr lang="en-US" altLang="zh-TW" dirty="0"/>
              <a:t> file</a:t>
            </a:r>
            <a:r>
              <a:rPr lang="zh-TW" altLang="en-US" dirty="0">
                <a:sym typeface="Wingdings" panose="05000000000000000000" pitchFamily="2" charset="2"/>
              </a:rPr>
              <a:t>：</a:t>
            </a:r>
            <a:r>
              <a:rPr lang="en-US" altLang="zh-TW" dirty="0">
                <a:sym typeface="Wingdings" panose="05000000000000000000" pitchFamily="2" charset="2"/>
              </a:rPr>
              <a:t>(about face information)</a:t>
            </a:r>
            <a:br>
              <a:rPr lang="en-US" altLang="zh-TW" dirty="0"/>
            </a:br>
            <a:r>
              <a:rPr lang="en-US" altLang="zh-TW" dirty="0"/>
              <a:t>f vertex position/texture coordinate/normal</a:t>
            </a:r>
            <a:br>
              <a:rPr lang="en-US" altLang="zh-TW" dirty="0"/>
            </a:br>
            <a:r>
              <a:rPr lang="en-US" altLang="zh-TW" dirty="0"/>
              <a:t>f 1/1/1 473/2/2 1370/3/3 		(3 </a:t>
            </a:r>
            <a:r>
              <a:rPr lang="en-US" altLang="zh-TW" dirty="0" err="1"/>
              <a:t>vertice</a:t>
            </a:r>
            <a:r>
              <a:rPr lang="en-US" altLang="zh-TW" dirty="0"/>
              <a:t>/primitive)</a:t>
            </a:r>
            <a:br>
              <a:rPr lang="en-US" altLang="zh-TW" dirty="0"/>
            </a:br>
            <a:r>
              <a:rPr lang="en-US" altLang="zh-TW" dirty="0"/>
              <a:t>f 1/1/1 473/2/2 1370/3/3 479/4/4	(4 </a:t>
            </a:r>
            <a:r>
              <a:rPr lang="en-US" altLang="zh-TW" dirty="0" err="1"/>
              <a:t>vertice</a:t>
            </a:r>
            <a:r>
              <a:rPr lang="en-US" altLang="zh-TW" dirty="0"/>
              <a:t>/primitive)</a:t>
            </a:r>
            <a:br>
              <a:rPr lang="en-US" altLang="zh-TW" dirty="0"/>
            </a:br>
            <a:r>
              <a:rPr lang="en-US" altLang="zh-TW" dirty="0"/>
              <a:t>f 1//1 473//2 1370//3 			(no texture coordinate)</a:t>
            </a:r>
          </a:p>
          <a:p>
            <a:r>
              <a:rPr lang="en-US" altLang="zh-TW" dirty="0"/>
              <a:t>In Object.cpp file, the format of the face information must be f 1/2/3 or f 1//3. (f 1/3 cannot be read.)</a:t>
            </a:r>
            <a:br>
              <a:rPr lang="en-US" altLang="zh-TW" dirty="0"/>
            </a:br>
            <a:r>
              <a:rPr lang="en-US" altLang="zh-TW" dirty="0"/>
              <a:t>You can modify Object.cpp or write another code for read </a:t>
            </a:r>
            <a:r>
              <a:rPr lang="en-US" altLang="zh-TW" dirty="0" err="1"/>
              <a:t>obj</a:t>
            </a:r>
            <a:r>
              <a:rPr lang="en-US" altLang="zh-TW" dirty="0"/>
              <a:t> file.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In geometry </a:t>
            </a:r>
            <a:r>
              <a:rPr lang="en-US" altLang="zh-TW" dirty="0" err="1">
                <a:solidFill>
                  <a:srgbClr val="FF0000"/>
                </a:solidFill>
              </a:rPr>
              <a:t>shader</a:t>
            </a:r>
            <a:r>
              <a:rPr lang="en-US" altLang="zh-TW" dirty="0">
                <a:solidFill>
                  <a:srgbClr val="FF0000"/>
                </a:solidFill>
              </a:rPr>
              <a:t>, you cannot render the object with </a:t>
            </a:r>
            <a:r>
              <a:rPr lang="en-US" altLang="zh-TW" dirty="0" err="1">
                <a:solidFill>
                  <a:srgbClr val="FF0000"/>
                </a:solidFill>
              </a:rPr>
              <a:t>glDrawArrays</a:t>
            </a:r>
            <a:r>
              <a:rPr lang="en-US" altLang="zh-TW" dirty="0">
                <a:solidFill>
                  <a:srgbClr val="FF0000"/>
                </a:solidFill>
              </a:rPr>
              <a:t>(GL_QUADS).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You can put the quad into two triangles with another code by yourself.</a:t>
            </a:r>
          </a:p>
        </p:txBody>
      </p:sp>
    </p:spTree>
    <p:extLst>
      <p:ext uri="{BB962C8B-B14F-4D97-AF65-F5344CB8AC3E}">
        <p14:creationId xmlns:p14="http://schemas.microsoft.com/office/powerpoint/2010/main" val="4181354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8906" y="26063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b="1" dirty="0"/>
              <a:t>HW4  -</a:t>
            </a:r>
            <a:r>
              <a:rPr lang="zh-TW" altLang="en-US" sz="4000" b="1" dirty="0"/>
              <a:t> </a:t>
            </a:r>
            <a:r>
              <a:rPr lang="en-US" altLang="zh-TW" sz="4000" b="1" dirty="0"/>
              <a:t>Animation with Three Types of </a:t>
            </a:r>
            <a:r>
              <a:rPr lang="en-US" altLang="zh-TW" sz="4000" b="1" dirty="0" err="1"/>
              <a:t>Shaders</a:t>
            </a:r>
            <a:endParaRPr lang="zh-TW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619838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Homework 4- </a:t>
            </a:r>
            <a:r>
              <a:rPr lang="en-US" altLang="zh-TW" sz="3200" dirty="0">
                <a:solidFill>
                  <a:schemeClr val="tx1">
                    <a:lumMod val="85000"/>
                  </a:schemeClr>
                </a:solidFill>
              </a:rPr>
              <a:t>Goal</a:t>
            </a:r>
            <a:endParaRPr lang="zh-TW" altLang="en-US" sz="32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798731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Make a 20  ̴45 seconds video.</a:t>
            </a:r>
            <a:br>
              <a:rPr lang="en-US" altLang="zh-TW" dirty="0"/>
            </a:br>
            <a:r>
              <a:rPr lang="en-US" altLang="zh-TW" dirty="0"/>
              <a:t>First 10  ̴30 seconds for playing the video.</a:t>
            </a:r>
            <a:br>
              <a:rPr lang="en-US" altLang="zh-TW" dirty="0"/>
            </a:br>
            <a:r>
              <a:rPr lang="en-US" altLang="zh-TW" dirty="0"/>
              <a:t>Last 10  ̴15 seconds for introducing the features of the video and technique you have used.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Theme : Animation with Three Types of </a:t>
            </a:r>
            <a:r>
              <a:rPr lang="en-US" altLang="zh-TW" dirty="0" err="1"/>
              <a:t>Shaders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/>
              <a:t>Must include</a:t>
            </a:r>
            <a:r>
              <a:rPr lang="zh-TW" altLang="en-US" sz="2800" dirty="0"/>
              <a:t>：</a:t>
            </a:r>
            <a:br>
              <a:rPr lang="en-US" altLang="zh-TW" sz="2800" dirty="0"/>
            </a:br>
            <a:r>
              <a:rPr lang="en-US" altLang="zh-TW" sz="2800" dirty="0"/>
              <a:t>(1) At least an object</a:t>
            </a:r>
            <a:br>
              <a:rPr lang="en-US" altLang="zh-TW" sz="2800" dirty="0"/>
            </a:br>
            <a:r>
              <a:rPr lang="en-US" altLang="zh-TW" sz="2800" dirty="0"/>
              <a:t>(2) Geometry </a:t>
            </a:r>
            <a:r>
              <a:rPr lang="en-US" altLang="zh-TW" sz="2800" dirty="0" err="1"/>
              <a:t>shader</a:t>
            </a:r>
            <a:endParaRPr lang="en-US" altLang="zh-TW" sz="2800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* You can refer to the examples on the Internet, but you must mention it in the introduction part of the video and  cite the original source.</a:t>
            </a:r>
          </a:p>
        </p:txBody>
      </p:sp>
    </p:spTree>
    <p:extLst>
      <p:ext uri="{BB962C8B-B14F-4D97-AF65-F5344CB8AC3E}">
        <p14:creationId xmlns:p14="http://schemas.microsoft.com/office/powerpoint/2010/main" val="505612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Homework 4- </a:t>
            </a:r>
            <a:r>
              <a:rPr lang="en-US" altLang="zh-TW" sz="3200" dirty="0">
                <a:solidFill>
                  <a:schemeClr val="tx1">
                    <a:lumMod val="85000"/>
                  </a:schemeClr>
                </a:solidFill>
              </a:rPr>
              <a:t>Recording tools</a:t>
            </a:r>
            <a:endParaRPr lang="zh-TW" altLang="en-US" sz="28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798731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Screen recording :</a:t>
            </a:r>
            <a:br>
              <a:rPr lang="en-US" altLang="zh-TW" dirty="0"/>
            </a:br>
            <a:r>
              <a:rPr lang="en-US" altLang="zh-TW" dirty="0"/>
              <a:t>OBS : </a:t>
            </a:r>
            <a:r>
              <a:rPr lang="en-US" altLang="zh-TW" dirty="0">
                <a:hlinkClick r:id="rId2"/>
              </a:rPr>
              <a:t>https://obsproject.com/</a:t>
            </a:r>
            <a:br>
              <a:rPr lang="en-US" altLang="zh-TW" dirty="0"/>
            </a:b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Introduce your video :</a:t>
            </a:r>
            <a:br>
              <a:rPr lang="en-US" altLang="zh-TW" dirty="0"/>
            </a:br>
            <a:r>
              <a:rPr lang="en-US" altLang="zh-TW" dirty="0"/>
              <a:t>(1) PowerPoint</a:t>
            </a:r>
            <a:br>
              <a:rPr lang="en-US" altLang="zh-TW" dirty="0"/>
            </a:br>
            <a:r>
              <a:rPr lang="en-US" altLang="zh-TW" dirty="0"/>
              <a:t>(2) Other video editing tools</a:t>
            </a:r>
          </a:p>
        </p:txBody>
      </p:sp>
    </p:spTree>
    <p:extLst>
      <p:ext uri="{BB962C8B-B14F-4D97-AF65-F5344CB8AC3E}">
        <p14:creationId xmlns:p14="http://schemas.microsoft.com/office/powerpoint/2010/main" val="248355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Homework 4- </a:t>
            </a:r>
            <a:r>
              <a:rPr lang="en-US" altLang="zh-TW" sz="2800" dirty="0">
                <a:solidFill>
                  <a:schemeClr val="tx1">
                    <a:lumMod val="85000"/>
                  </a:schemeClr>
                </a:solidFill>
              </a:rPr>
              <a:t>Something you can do with Geometry </a:t>
            </a:r>
            <a:r>
              <a:rPr lang="en-US" altLang="zh-TW" sz="2800" dirty="0" err="1">
                <a:solidFill>
                  <a:schemeClr val="tx1">
                    <a:lumMod val="85000"/>
                  </a:schemeClr>
                </a:solidFill>
              </a:rPr>
              <a:t>shader</a:t>
            </a:r>
            <a:endParaRPr lang="zh-TW" alt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798731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Explosion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Shrinking triangles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Silhouettes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Other creative ideas…</a:t>
            </a:r>
          </a:p>
        </p:txBody>
      </p:sp>
    </p:spTree>
    <p:extLst>
      <p:ext uri="{BB962C8B-B14F-4D97-AF65-F5344CB8AC3E}">
        <p14:creationId xmlns:p14="http://schemas.microsoft.com/office/powerpoint/2010/main" val="379612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Homework 4- </a:t>
            </a:r>
            <a:r>
              <a:rPr lang="en-US" altLang="zh-TW" sz="3200" dirty="0">
                <a:solidFill>
                  <a:schemeClr val="tx1">
                    <a:lumMod val="85000"/>
                  </a:schemeClr>
                </a:solidFill>
              </a:rPr>
              <a:t>Score</a:t>
            </a:r>
            <a:endParaRPr lang="zh-TW" altLang="en-US" sz="32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798731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Creativity/ Richness/technical difficulty </a:t>
            </a:r>
            <a:r>
              <a:rPr lang="en-US" altLang="zh-TW" dirty="0">
                <a:solidFill>
                  <a:srgbClr val="FF0000"/>
                </a:solidFill>
              </a:rPr>
              <a:t>(40%)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Your code is executable </a:t>
            </a:r>
            <a:r>
              <a:rPr lang="en-US" altLang="zh-TW" dirty="0">
                <a:solidFill>
                  <a:srgbClr val="FF0000"/>
                </a:solidFill>
              </a:rPr>
              <a:t>(30%)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Votes from classmates </a:t>
            </a:r>
            <a:r>
              <a:rPr lang="en-US" altLang="zh-TW" dirty="0">
                <a:solidFill>
                  <a:srgbClr val="FF0000"/>
                </a:solidFill>
              </a:rPr>
              <a:t>(30%)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/>
              <a:t>(We will provide a Google sheet and let you choose 5 best videos )</a:t>
            </a:r>
            <a:br>
              <a:rPr lang="en-US" altLang="zh-TW" dirty="0"/>
            </a:b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*</a:t>
            </a:r>
            <a:r>
              <a:rPr lang="zh-TW" altLang="zh-TW" dirty="0">
                <a:solidFill>
                  <a:srgbClr val="FF0000"/>
                </a:solidFill>
              </a:rPr>
              <a:t>Requirements for </a:t>
            </a:r>
            <a:r>
              <a:rPr lang="en-US" altLang="zh-TW" dirty="0">
                <a:solidFill>
                  <a:srgbClr val="FF0000"/>
                </a:solidFill>
              </a:rPr>
              <a:t>geometry </a:t>
            </a:r>
            <a:r>
              <a:rPr lang="en-US" altLang="zh-TW" dirty="0" err="1">
                <a:solidFill>
                  <a:srgbClr val="FF0000"/>
                </a:solidFill>
              </a:rPr>
              <a:t>shader</a:t>
            </a:r>
            <a:r>
              <a:rPr lang="zh-TW" altLang="en-US" dirty="0">
                <a:solidFill>
                  <a:srgbClr val="FF0000"/>
                </a:solidFill>
              </a:rPr>
              <a:t>：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sz="2400" dirty="0">
                <a:solidFill>
                  <a:srgbClr val="FF0000"/>
                </a:solidFill>
              </a:rPr>
              <a:t>(1)</a:t>
            </a:r>
            <a:r>
              <a:rPr lang="en-US" altLang="zh-TW" dirty="0">
                <a:solidFill>
                  <a:srgbClr val="FF0000"/>
                </a:solidFill>
              </a:rPr>
              <a:t>You should do a different effect from the example code we provided, or your score will be zero.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sz="2400" dirty="0">
                <a:solidFill>
                  <a:srgbClr val="FF0000"/>
                </a:solidFill>
              </a:rPr>
              <a:t>(2) </a:t>
            </a:r>
            <a:r>
              <a:rPr lang="en-US" altLang="zh-TW" dirty="0">
                <a:solidFill>
                  <a:srgbClr val="FF0000"/>
                </a:solidFill>
              </a:rPr>
              <a:t>Developing a simple function with Geometry </a:t>
            </a:r>
            <a:r>
              <a:rPr lang="en-US" altLang="zh-TW" dirty="0" err="1">
                <a:solidFill>
                  <a:srgbClr val="FF0000"/>
                </a:solidFill>
              </a:rPr>
              <a:t>shader</a:t>
            </a:r>
            <a:r>
              <a:rPr lang="en-US" altLang="zh-TW" dirty="0">
                <a:solidFill>
                  <a:srgbClr val="FF0000"/>
                </a:solidFill>
              </a:rPr>
              <a:t> can meet the basic requirement.</a:t>
            </a:r>
          </a:p>
        </p:txBody>
      </p:sp>
    </p:spTree>
    <p:extLst>
      <p:ext uri="{BB962C8B-B14F-4D97-AF65-F5344CB8AC3E}">
        <p14:creationId xmlns:p14="http://schemas.microsoft.com/office/powerpoint/2010/main" val="3816336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Homework 4- </a:t>
            </a:r>
            <a:r>
              <a:rPr lang="en-US" altLang="zh-TW" sz="3200" dirty="0">
                <a:solidFill>
                  <a:schemeClr val="tx1">
                    <a:lumMod val="85000"/>
                  </a:schemeClr>
                </a:solidFill>
              </a:rPr>
              <a:t>Upload Format and Rules</a:t>
            </a:r>
            <a:endParaRPr lang="zh-TW" altLang="en-US" sz="28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798731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Upload your video to </a:t>
            </a:r>
            <a:r>
              <a:rPr lang="en-US" altLang="zh-TW" dirty="0" err="1"/>
              <a:t>Youtube</a:t>
            </a:r>
            <a:r>
              <a:rPr lang="en-US" altLang="zh-TW" dirty="0"/>
              <a:t> (must be anonymous).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Please hand in your video link and the whole </a:t>
            </a:r>
            <a:r>
              <a:rPr lang="en-US" altLang="zh-TW" dirty="0">
                <a:solidFill>
                  <a:srgbClr val="FF0000"/>
                </a:solidFill>
              </a:rPr>
              <a:t>project file</a:t>
            </a:r>
            <a:r>
              <a:rPr lang="en-US" altLang="zh-TW" dirty="0"/>
              <a:t> as STUDENTID_Name.zip ​ to e3 platform.</a:t>
            </a:r>
            <a:br>
              <a:rPr lang="en-US" altLang="zh-TW" dirty="0"/>
            </a:br>
            <a:r>
              <a:rPr lang="en-US" altLang="zh-TW" dirty="0">
                <a:solidFill>
                  <a:srgbClr val="FF0000"/>
                </a:solidFill>
              </a:rPr>
              <a:t>*If your uploading format doesn’t match our requirement, there will be penalty to your score. (-5%)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DeadLine</a:t>
            </a:r>
            <a:r>
              <a:rPr lang="en-US" altLang="zh-TW" dirty="0"/>
              <a:t>: 2021/ 1 / 15  23: 59:59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If you submit your homework late, the score will be 0.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FF0000"/>
                </a:solidFill>
              </a:rPr>
              <a:t>Use geometry </a:t>
            </a:r>
            <a:r>
              <a:rPr lang="en-US" altLang="zh-TW" dirty="0" err="1">
                <a:solidFill>
                  <a:srgbClr val="FF0000"/>
                </a:solidFill>
              </a:rPr>
              <a:t>shader</a:t>
            </a:r>
            <a:r>
              <a:rPr lang="en-US" altLang="zh-TW" dirty="0">
                <a:solidFill>
                  <a:srgbClr val="FF0000"/>
                </a:solidFill>
              </a:rPr>
              <a:t> to do this homework, otherwise you’ll get zero points.</a:t>
            </a:r>
          </a:p>
        </p:txBody>
      </p:sp>
    </p:spTree>
    <p:extLst>
      <p:ext uri="{BB962C8B-B14F-4D97-AF65-F5344CB8AC3E}">
        <p14:creationId xmlns:p14="http://schemas.microsoft.com/office/powerpoint/2010/main" val="3498553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896" y="1375190"/>
            <a:ext cx="9076207" cy="502201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750424" y="1473805"/>
            <a:ext cx="1882588" cy="132556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838200" y="1481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/>
              <a:t>Geometry Shader</a:t>
            </a:r>
            <a:endParaRPr lang="zh-TW" alt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53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48137"/>
            <a:ext cx="10515600" cy="1325563"/>
          </a:xfrm>
        </p:spPr>
        <p:txBody>
          <a:bodyPr/>
          <a:lstStyle/>
          <a:p>
            <a:r>
              <a:rPr lang="en-US" altLang="zh-TW" dirty="0"/>
              <a:t>Geometry </a:t>
            </a:r>
            <a:r>
              <a:rPr lang="en-US" altLang="zh-TW" dirty="0" err="1"/>
              <a:t>Shader</a:t>
            </a:r>
            <a:endParaRPr lang="zh-TW" alt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81947"/>
            <a:ext cx="10515600" cy="4724681"/>
          </a:xfrm>
        </p:spPr>
        <p:txBody>
          <a:bodyPr/>
          <a:lstStyle/>
          <a:p>
            <a:r>
              <a:rPr lang="en-US" altLang="zh-TW" dirty="0"/>
              <a:t>Sample code demo (Normal Visualizer)</a:t>
            </a:r>
            <a:br>
              <a:rPr lang="en-US" altLang="zh-TW" dirty="0"/>
            </a:b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2383" t="19498" r="4886" b="26474"/>
          <a:stretch/>
        </p:blipFill>
        <p:spPr>
          <a:xfrm>
            <a:off x="2216180" y="1811138"/>
            <a:ext cx="7759640" cy="450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13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48137"/>
            <a:ext cx="10515600" cy="1325563"/>
          </a:xfrm>
        </p:spPr>
        <p:txBody>
          <a:bodyPr/>
          <a:lstStyle/>
          <a:p>
            <a:r>
              <a:rPr lang="en-US" altLang="zh-TW" dirty="0"/>
              <a:t>Geometry </a:t>
            </a:r>
            <a:r>
              <a:rPr lang="en-US" altLang="zh-TW" dirty="0" err="1"/>
              <a:t>Shader</a:t>
            </a:r>
            <a:endParaRPr lang="zh-TW" alt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81947"/>
            <a:ext cx="10515600" cy="47246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GLuint</a:t>
            </a: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createProgram</a:t>
            </a: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zh-TW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GLuint</a:t>
            </a: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vert, </a:t>
            </a:r>
            <a:r>
              <a:rPr lang="en-US" altLang="zh-TW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GLuint</a:t>
            </a: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geom</a:t>
            </a: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altLang="zh-TW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GLuint</a:t>
            </a: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frag);</a:t>
            </a:r>
            <a:b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altLang="zh-TW" b="1" dirty="0"/>
              <a:t> </a:t>
            </a:r>
            <a:r>
              <a:rPr lang="en-US" altLang="zh-TW" dirty="0"/>
              <a:t>If you don’t need the geometry </a:t>
            </a:r>
            <a:r>
              <a:rPr lang="en-US" altLang="zh-TW" dirty="0" err="1"/>
              <a:t>shader</a:t>
            </a:r>
            <a:r>
              <a:rPr lang="en-US" altLang="zh-TW" dirty="0"/>
              <a:t>, you can put “0” at </a:t>
            </a:r>
            <a:r>
              <a:rPr lang="en-US" altLang="zh-TW" dirty="0" err="1"/>
              <a:t>geom</a:t>
            </a:r>
            <a:br>
              <a:rPr lang="en-US" altLang="zh-TW" dirty="0"/>
            </a:br>
            <a:endParaRPr lang="en-US" altLang="zh-TW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2"/>
          <a:srcRect l="292"/>
          <a:stretch/>
        </p:blipFill>
        <p:spPr>
          <a:xfrm>
            <a:off x="1255058" y="2243540"/>
            <a:ext cx="8144351" cy="392234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2" name="文字方塊 11"/>
          <p:cNvSpPr txBox="1"/>
          <p:nvPr/>
        </p:nvSpPr>
        <p:spPr>
          <a:xfrm>
            <a:off x="7133499" y="2329604"/>
            <a:ext cx="2165060" cy="40011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FF00"/>
                </a:solidFill>
              </a:rPr>
              <a:t>Code in “main.cpp”</a:t>
            </a:r>
            <a:endParaRPr lang="zh-TW" alt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130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94790"/>
            <a:ext cx="10515600" cy="1325563"/>
          </a:xfrm>
        </p:spPr>
        <p:txBody>
          <a:bodyPr/>
          <a:lstStyle/>
          <a:p>
            <a:r>
              <a:rPr lang="en-US" altLang="zh-TW" b="1" dirty="0"/>
              <a:t>Geometry </a:t>
            </a:r>
            <a:r>
              <a:rPr lang="en-US" altLang="zh-TW" b="1" dirty="0" err="1"/>
              <a:t>Shader</a:t>
            </a:r>
            <a:r>
              <a:rPr lang="en-US" altLang="zh-TW" b="1" dirty="0"/>
              <a:t>- </a:t>
            </a:r>
            <a:r>
              <a:rPr lang="en-US" altLang="zh-TW" sz="2800" dirty="0">
                <a:solidFill>
                  <a:schemeClr val="tx1">
                    <a:lumMod val="85000"/>
                  </a:schemeClr>
                </a:solidFill>
              </a:rPr>
              <a:t>declare the type of primitive input</a:t>
            </a:r>
            <a:endParaRPr lang="zh-TW" altLang="en-US" sz="28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81947"/>
            <a:ext cx="10515600" cy="4724681"/>
          </a:xfrm>
        </p:spPr>
        <p:txBody>
          <a:bodyPr/>
          <a:lstStyle/>
          <a:p>
            <a:r>
              <a:rPr lang="en-US" altLang="zh-TW" dirty="0"/>
              <a:t>Declare the type of primitive input we're receiving from the vertex </a:t>
            </a:r>
            <a:r>
              <a:rPr lang="en-US" altLang="zh-TW" dirty="0" err="1"/>
              <a:t>shader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Method</a:t>
            </a:r>
            <a:r>
              <a:rPr lang="zh-TW" altLang="en-US" dirty="0"/>
              <a:t>：</a:t>
            </a:r>
            <a:r>
              <a:rPr lang="en-US" altLang="zh-TW" dirty="0"/>
              <a:t>Declaring a layout specifier in front of the ”in” keyword.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layout(</a:t>
            </a:r>
            <a:r>
              <a:rPr lang="en-US" altLang="zh-TW" dirty="0"/>
              <a:t>primitive values</a:t>
            </a: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in;</a:t>
            </a:r>
            <a:br>
              <a:rPr lang="en-US" altLang="zh-TW" dirty="0"/>
            </a:br>
            <a:endParaRPr lang="en-US" altLang="zh-TW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179976"/>
              </p:ext>
            </p:extLst>
          </p:nvPr>
        </p:nvGraphicFramePr>
        <p:xfrm>
          <a:off x="1132542" y="3234926"/>
          <a:ext cx="9926916" cy="3182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4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2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9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8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>
                          <a:solidFill>
                            <a:schemeClr val="tx1"/>
                          </a:solidFill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primitive values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b="0" kern="1200" dirty="0">
                          <a:solidFill>
                            <a:schemeClr val="tx1"/>
                          </a:solidFill>
                          <a:latin typeface="Microsoft New Tai Lue" panose="020B0502040204020203" pitchFamily="34" charset="0"/>
                          <a:ea typeface="+mn-ea"/>
                          <a:cs typeface="Microsoft New Tai Lue" panose="020B0502040204020203" pitchFamily="34" charset="0"/>
                        </a:rPr>
                        <a:t>Rendering primitives(</a:t>
                      </a:r>
                      <a:r>
                        <a:rPr lang="en-US" altLang="zh-TW" sz="2000" b="0" kern="1200" dirty="0" err="1">
                          <a:solidFill>
                            <a:schemeClr val="tx1"/>
                          </a:solidFill>
                          <a:latin typeface="Microsoft New Tai Lue" panose="020B0502040204020203" pitchFamily="34" charset="0"/>
                          <a:ea typeface="+mn-ea"/>
                          <a:cs typeface="Microsoft New Tai Lue" panose="020B0502040204020203" pitchFamily="34" charset="0"/>
                        </a:rPr>
                        <a:t>glDrawArrays</a:t>
                      </a:r>
                      <a:r>
                        <a:rPr lang="en-US" altLang="zh-TW" sz="2000" b="0" kern="1200" dirty="0">
                          <a:solidFill>
                            <a:schemeClr val="tx1"/>
                          </a:solidFill>
                          <a:latin typeface="Microsoft New Tai Lue" panose="020B0502040204020203" pitchFamily="34" charset="0"/>
                          <a:ea typeface="+mn-ea"/>
                          <a:cs typeface="Microsoft New Tai Lue" panose="020B0502040204020203" pitchFamily="34" charset="0"/>
                        </a:rPr>
                        <a:t>)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Microsoft New Tai Lue" panose="020B0502040204020203" pitchFamily="34" charset="0"/>
                        <a:ea typeface="+mn-ea"/>
                        <a:cs typeface="Microsoft New Tai Lue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b="0" kern="1200" dirty="0">
                          <a:solidFill>
                            <a:schemeClr val="tx1"/>
                          </a:solidFill>
                          <a:latin typeface="Microsoft New Tai Lue" panose="020B0502040204020203" pitchFamily="34" charset="0"/>
                          <a:ea typeface="+mn-ea"/>
                          <a:cs typeface="Microsoft New Tai Lue" panose="020B0502040204020203" pitchFamily="34" charset="0"/>
                        </a:rPr>
                        <a:t>Points per</a:t>
                      </a:r>
                      <a:r>
                        <a:rPr lang="en-US" altLang="zh-TW" sz="2000" b="0" kern="1200" baseline="0" dirty="0">
                          <a:solidFill>
                            <a:schemeClr val="tx1"/>
                          </a:solidFill>
                          <a:latin typeface="Microsoft New Tai Lue" panose="020B0502040204020203" pitchFamily="34" charset="0"/>
                          <a:ea typeface="+mn-ea"/>
                          <a:cs typeface="Microsoft New Tai Lue" panose="020B0502040204020203" pitchFamily="34" charset="0"/>
                        </a:rPr>
                        <a:t> primitive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Microsoft New Tai Lue" panose="020B0502040204020203" pitchFamily="34" charset="0"/>
                        <a:ea typeface="+mn-ea"/>
                        <a:cs typeface="Microsoft New Tai Lue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837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800" dirty="0">
                          <a:solidFill>
                            <a:srgbClr val="111111"/>
                          </a:solidFill>
                          <a:latin typeface="Microsoft New Tai Lue" panose="020B0502040204020203" pitchFamily="34" charset="0"/>
                          <a:ea typeface="Gudea"/>
                          <a:cs typeface="Microsoft New Tai Lue" panose="020B0502040204020203" pitchFamily="34" charset="0"/>
                        </a:rPr>
                        <a:t>points</a:t>
                      </a:r>
                      <a:endParaRPr lang="zh-TW" altLang="en-US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>
                          <a:solidFill>
                            <a:srgbClr val="222277"/>
                          </a:solidFill>
                          <a:latin typeface="Courier New" panose="02070309020205020404" pitchFamily="49" charset="0"/>
                          <a:ea typeface="Gudea"/>
                          <a:cs typeface="Courier New" panose="02070309020205020404" pitchFamily="49" charset="0"/>
                        </a:rPr>
                        <a:t>GL_POINTS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837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800" dirty="0">
                          <a:solidFill>
                            <a:srgbClr val="111111"/>
                          </a:solidFill>
                          <a:latin typeface="Microsoft New Tai Lue" panose="020B0502040204020203" pitchFamily="34" charset="0"/>
                          <a:ea typeface="Gudea"/>
                          <a:cs typeface="Microsoft New Tai Lue" panose="020B0502040204020203" pitchFamily="34" charset="0"/>
                        </a:rPr>
                        <a:t>lines</a:t>
                      </a:r>
                      <a:endParaRPr lang="zh-TW" altLang="en-US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222277"/>
                          </a:solidFill>
                          <a:latin typeface="Courier New" panose="02070309020205020404" pitchFamily="49" charset="0"/>
                          <a:ea typeface="Gudea"/>
                          <a:cs typeface="Courier New" panose="02070309020205020404" pitchFamily="49" charset="0"/>
                        </a:rPr>
                        <a:t>GL_LINES</a:t>
                      </a:r>
                      <a:r>
                        <a:rPr lang="en-US" altLang="zh-TW" sz="1600" dirty="0">
                          <a:solidFill>
                            <a:srgbClr val="222277"/>
                          </a:solidFill>
                          <a:latin typeface="Courier New" panose="02070309020205020404" pitchFamily="49" charset="0"/>
                          <a:ea typeface="Gud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zh-TW" altLang="zh-TW" sz="1600" dirty="0">
                          <a:solidFill>
                            <a:srgbClr val="111111"/>
                          </a:solidFill>
                          <a:latin typeface="Arial" panose="020B0604020202020204" pitchFamily="34" charset="0"/>
                          <a:ea typeface="Gudea"/>
                        </a:rPr>
                        <a:t>or </a:t>
                      </a:r>
                      <a:r>
                        <a:rPr lang="zh-TW" altLang="zh-TW" sz="1600" dirty="0">
                          <a:solidFill>
                            <a:srgbClr val="222277"/>
                          </a:solidFill>
                          <a:latin typeface="Courier New" panose="02070309020205020404" pitchFamily="49" charset="0"/>
                          <a:ea typeface="Gudea"/>
                          <a:cs typeface="Courier New" panose="02070309020205020404" pitchFamily="49" charset="0"/>
                        </a:rPr>
                        <a:t>GL_LINE_STRIP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73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800" dirty="0">
                          <a:solidFill>
                            <a:srgbClr val="111111"/>
                          </a:solidFill>
                          <a:latin typeface="Microsoft New Tai Lue" panose="020B0502040204020203" pitchFamily="34" charset="0"/>
                          <a:ea typeface="Gudea"/>
                          <a:cs typeface="Microsoft New Tai Lue" panose="020B0502040204020203" pitchFamily="34" charset="0"/>
                        </a:rPr>
                        <a:t>lines_adjacency</a:t>
                      </a:r>
                      <a:endParaRPr lang="zh-TW" altLang="en-US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>
                          <a:solidFill>
                            <a:srgbClr val="111111"/>
                          </a:solidFill>
                          <a:latin typeface="Arial" panose="020B0604020202020204" pitchFamily="34" charset="0"/>
                          <a:ea typeface="Gudea"/>
                        </a:rPr>
                        <a:t> </a:t>
                      </a:r>
                      <a:r>
                        <a:rPr lang="zh-TW" altLang="zh-TW" dirty="0">
                          <a:solidFill>
                            <a:srgbClr val="222277"/>
                          </a:solidFill>
                          <a:latin typeface="Courier New" panose="02070309020205020404" pitchFamily="49" charset="0"/>
                          <a:ea typeface="Gudea"/>
                          <a:cs typeface="Courier New" panose="02070309020205020404" pitchFamily="49" charset="0"/>
                        </a:rPr>
                        <a:t>GL_LINES_ADJACENCY</a:t>
                      </a:r>
                      <a:br>
                        <a:rPr lang="en-US" altLang="zh-TW" dirty="0">
                          <a:solidFill>
                            <a:srgbClr val="222277"/>
                          </a:solidFill>
                          <a:latin typeface="Courier New" panose="02070309020205020404" pitchFamily="49" charset="0"/>
                          <a:ea typeface="Gudea"/>
                          <a:cs typeface="Courier New" panose="02070309020205020404" pitchFamily="49" charset="0"/>
                        </a:rPr>
                      </a:br>
                      <a:r>
                        <a:rPr lang="zh-TW" altLang="zh-TW" dirty="0">
                          <a:solidFill>
                            <a:srgbClr val="111111"/>
                          </a:solidFill>
                          <a:latin typeface="Arial" panose="020B0604020202020204" pitchFamily="34" charset="0"/>
                          <a:ea typeface="Gudea"/>
                        </a:rPr>
                        <a:t>or </a:t>
                      </a:r>
                      <a:r>
                        <a:rPr lang="en-US" altLang="zh-TW" dirty="0">
                          <a:solidFill>
                            <a:srgbClr val="111111"/>
                          </a:solidFill>
                          <a:latin typeface="Arial" panose="020B0604020202020204" pitchFamily="34" charset="0"/>
                          <a:ea typeface="Gudea"/>
                        </a:rPr>
                        <a:t> </a:t>
                      </a:r>
                      <a:r>
                        <a:rPr lang="zh-TW" altLang="zh-TW" dirty="0">
                          <a:solidFill>
                            <a:srgbClr val="222277"/>
                          </a:solidFill>
                          <a:latin typeface="Courier New" panose="02070309020205020404" pitchFamily="49" charset="0"/>
                          <a:ea typeface="Gudea"/>
                          <a:cs typeface="Courier New" panose="02070309020205020404" pitchFamily="49" charset="0"/>
                        </a:rPr>
                        <a:t>GL_LINE_STRIP_ADJACENCY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57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111111"/>
                          </a:solidFill>
                          <a:latin typeface="Microsoft New Tai Lue" panose="020B0502040204020203" pitchFamily="34" charset="0"/>
                          <a:ea typeface="Gudea"/>
                          <a:cs typeface="Microsoft New Tai Lue" panose="020B0502040204020203" pitchFamily="34" charset="0"/>
                        </a:rPr>
                        <a:t>T</a:t>
                      </a:r>
                      <a:r>
                        <a:rPr lang="zh-TW" altLang="zh-TW" sz="1800" dirty="0">
                          <a:solidFill>
                            <a:srgbClr val="111111"/>
                          </a:solidFill>
                          <a:latin typeface="Microsoft New Tai Lue" panose="020B0502040204020203" pitchFamily="34" charset="0"/>
                          <a:ea typeface="Gudea"/>
                          <a:cs typeface="Microsoft New Tai Lue" panose="020B0502040204020203" pitchFamily="34" charset="0"/>
                        </a:rPr>
                        <a:t>riangles</a:t>
                      </a:r>
                      <a:endParaRPr lang="zh-TW" altLang="en-US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>
                          <a:solidFill>
                            <a:srgbClr val="222277"/>
                          </a:solidFill>
                          <a:latin typeface="Courier New" panose="02070309020205020404" pitchFamily="49" charset="0"/>
                          <a:ea typeface="Gudea"/>
                          <a:cs typeface="Courier New" panose="02070309020205020404" pitchFamily="49" charset="0"/>
                        </a:rPr>
                        <a:t>GL_TRIANGLES</a:t>
                      </a:r>
                      <a:r>
                        <a:rPr lang="zh-TW" altLang="zh-TW" dirty="0">
                          <a:solidFill>
                            <a:srgbClr val="111111"/>
                          </a:solidFill>
                          <a:ea typeface="Gudea"/>
                        </a:rPr>
                        <a:t>,</a:t>
                      </a:r>
                      <a:r>
                        <a:rPr lang="zh-TW" altLang="zh-TW" dirty="0">
                          <a:solidFill>
                            <a:srgbClr val="111111"/>
                          </a:solidFill>
                          <a:latin typeface="Arial" panose="020B0604020202020204" pitchFamily="34" charset="0"/>
                          <a:ea typeface="Gudea"/>
                        </a:rPr>
                        <a:t> </a:t>
                      </a:r>
                      <a:r>
                        <a:rPr lang="zh-TW" altLang="zh-TW" dirty="0">
                          <a:solidFill>
                            <a:srgbClr val="222277"/>
                          </a:solidFill>
                          <a:latin typeface="Courier New" panose="02070309020205020404" pitchFamily="49" charset="0"/>
                          <a:ea typeface="Gudea"/>
                          <a:cs typeface="Courier New" panose="02070309020205020404" pitchFamily="49" charset="0"/>
                        </a:rPr>
                        <a:t>GL_TRIANGLE_STRIP</a:t>
                      </a:r>
                      <a:r>
                        <a:rPr lang="en-US" altLang="zh-TW" dirty="0">
                          <a:solidFill>
                            <a:srgbClr val="222277"/>
                          </a:solidFill>
                          <a:latin typeface="Courier New" panose="02070309020205020404" pitchFamily="49" charset="0"/>
                          <a:ea typeface="Gudea"/>
                          <a:cs typeface="Courier New" panose="02070309020205020404" pitchFamily="49" charset="0"/>
                        </a:rPr>
                        <a:t> </a:t>
                      </a:r>
                      <a:br>
                        <a:rPr lang="en-US" altLang="zh-TW" dirty="0">
                          <a:solidFill>
                            <a:srgbClr val="222277"/>
                          </a:solidFill>
                          <a:latin typeface="Courier New" panose="02070309020205020404" pitchFamily="49" charset="0"/>
                          <a:ea typeface="Gudea"/>
                          <a:cs typeface="Courier New" panose="02070309020205020404" pitchFamily="49" charset="0"/>
                        </a:rPr>
                      </a:br>
                      <a:r>
                        <a:rPr lang="zh-TW" altLang="zh-TW" dirty="0">
                          <a:solidFill>
                            <a:srgbClr val="111111"/>
                          </a:solidFill>
                          <a:ea typeface="Gudea"/>
                        </a:rPr>
                        <a:t> </a:t>
                      </a:r>
                      <a:r>
                        <a:rPr lang="zh-TW" altLang="zh-TW" dirty="0">
                          <a:solidFill>
                            <a:srgbClr val="111111"/>
                          </a:solidFill>
                          <a:latin typeface="Arial" panose="020B0604020202020204" pitchFamily="34" charset="0"/>
                          <a:ea typeface="Gudea"/>
                        </a:rPr>
                        <a:t>or </a:t>
                      </a:r>
                      <a:r>
                        <a:rPr lang="en-US" altLang="zh-TW" dirty="0">
                          <a:solidFill>
                            <a:srgbClr val="111111"/>
                          </a:solidFill>
                          <a:latin typeface="Arial" panose="020B0604020202020204" pitchFamily="34" charset="0"/>
                          <a:ea typeface="Gudea"/>
                        </a:rPr>
                        <a:t> </a:t>
                      </a:r>
                      <a:r>
                        <a:rPr lang="zh-TW" altLang="zh-TW" dirty="0">
                          <a:solidFill>
                            <a:srgbClr val="222277"/>
                          </a:solidFill>
                          <a:latin typeface="Courier New" panose="02070309020205020404" pitchFamily="49" charset="0"/>
                          <a:ea typeface="Gudea"/>
                          <a:cs typeface="Courier New" panose="02070309020205020404" pitchFamily="49" charset="0"/>
                        </a:rPr>
                        <a:t>GL_TRIANGLE_FAN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573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800" dirty="0">
                          <a:solidFill>
                            <a:srgbClr val="111111"/>
                          </a:solidFill>
                          <a:latin typeface="Microsoft New Tai Lue" panose="020B0502040204020203" pitchFamily="34" charset="0"/>
                          <a:ea typeface="Gudea"/>
                          <a:cs typeface="Microsoft New Tai Lue" panose="020B0502040204020203" pitchFamily="34" charset="0"/>
                        </a:rPr>
                        <a:t>triangles_adjacency</a:t>
                      </a:r>
                      <a:endParaRPr lang="zh-TW" altLang="en-US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>
                          <a:solidFill>
                            <a:srgbClr val="222277"/>
                          </a:solidFill>
                          <a:latin typeface="Courier New" panose="02070309020205020404" pitchFamily="49" charset="0"/>
                          <a:ea typeface="Gudea"/>
                          <a:cs typeface="Courier New" panose="02070309020205020404" pitchFamily="49" charset="0"/>
                        </a:rPr>
                        <a:t>GL_TRIANGLES_ADJACENCY</a:t>
                      </a:r>
                      <a:r>
                        <a:rPr lang="zh-TW" altLang="zh-TW" dirty="0">
                          <a:solidFill>
                            <a:srgbClr val="111111"/>
                          </a:solidFill>
                          <a:ea typeface="Gudea"/>
                        </a:rPr>
                        <a:t> </a:t>
                      </a:r>
                      <a:br>
                        <a:rPr lang="en-US" altLang="zh-TW" dirty="0">
                          <a:solidFill>
                            <a:srgbClr val="111111"/>
                          </a:solidFill>
                          <a:ea typeface="Gudea"/>
                        </a:rPr>
                      </a:br>
                      <a:r>
                        <a:rPr lang="zh-TW" altLang="zh-TW" dirty="0">
                          <a:solidFill>
                            <a:srgbClr val="111111"/>
                          </a:solidFill>
                          <a:latin typeface="Arial" panose="020B0604020202020204" pitchFamily="34" charset="0"/>
                          <a:ea typeface="Gudea"/>
                        </a:rPr>
                        <a:t>or </a:t>
                      </a:r>
                      <a:r>
                        <a:rPr lang="en-US" altLang="zh-TW" dirty="0">
                          <a:solidFill>
                            <a:srgbClr val="111111"/>
                          </a:solidFill>
                          <a:latin typeface="Arial" panose="020B0604020202020204" pitchFamily="34" charset="0"/>
                          <a:ea typeface="Gudea"/>
                        </a:rPr>
                        <a:t> </a:t>
                      </a:r>
                      <a:r>
                        <a:rPr lang="zh-TW" altLang="zh-TW" dirty="0">
                          <a:solidFill>
                            <a:srgbClr val="222277"/>
                          </a:solidFill>
                          <a:latin typeface="Courier New" panose="02070309020205020404" pitchFamily="49" charset="0"/>
                          <a:ea typeface="Gudea"/>
                          <a:cs typeface="Courier New" panose="02070309020205020404" pitchFamily="49" charset="0"/>
                        </a:rPr>
                        <a:t>GL_TRIANGLE_STRIP_ADJACENCY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向左箭號 3"/>
          <p:cNvSpPr/>
          <p:nvPr/>
        </p:nvSpPr>
        <p:spPr>
          <a:xfrm rot="17671962">
            <a:off x="3268597" y="3110399"/>
            <a:ext cx="329771" cy="249054"/>
          </a:xfrm>
          <a:prstGeom prst="left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783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94790"/>
            <a:ext cx="10515600" cy="1325563"/>
          </a:xfrm>
        </p:spPr>
        <p:txBody>
          <a:bodyPr/>
          <a:lstStyle/>
          <a:p>
            <a:r>
              <a:rPr lang="en-US" altLang="zh-TW" b="1" dirty="0"/>
              <a:t>Geometry </a:t>
            </a:r>
            <a:r>
              <a:rPr lang="en-US" altLang="zh-TW" b="1" dirty="0" err="1"/>
              <a:t>Shader</a:t>
            </a:r>
            <a:r>
              <a:rPr lang="en-US" altLang="zh-TW" b="1" dirty="0"/>
              <a:t>- </a:t>
            </a:r>
            <a:r>
              <a:rPr lang="en-US" altLang="zh-TW" sz="2800" dirty="0">
                <a:solidFill>
                  <a:schemeClr val="tx1">
                    <a:lumMod val="85000"/>
                  </a:schemeClr>
                </a:solidFill>
              </a:rPr>
              <a:t>declare the type of primitive output</a:t>
            </a:r>
            <a:endParaRPr lang="zh-TW" altLang="en-US" sz="28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81947"/>
            <a:ext cx="10515600" cy="4724681"/>
          </a:xfrm>
        </p:spPr>
        <p:txBody>
          <a:bodyPr/>
          <a:lstStyle/>
          <a:p>
            <a:r>
              <a:rPr lang="en-US" altLang="zh-TW" dirty="0"/>
              <a:t>We also need to specify a primitive type that the geometry </a:t>
            </a:r>
            <a:r>
              <a:rPr lang="en-US" altLang="zh-TW" dirty="0" err="1"/>
              <a:t>shader</a:t>
            </a:r>
            <a:r>
              <a:rPr lang="en-US" altLang="zh-TW" dirty="0"/>
              <a:t> will output.</a:t>
            </a:r>
          </a:p>
          <a:p>
            <a:r>
              <a:rPr lang="en-US" altLang="zh-TW" dirty="0"/>
              <a:t>Method</a:t>
            </a:r>
            <a:r>
              <a:rPr lang="zh-TW" altLang="en-US" dirty="0"/>
              <a:t>：</a:t>
            </a:r>
            <a:r>
              <a:rPr lang="en-US" altLang="zh-TW" dirty="0"/>
              <a:t>Declaring a layout specifier in front of the ”out” keyword.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layout(</a:t>
            </a:r>
            <a:r>
              <a:rPr lang="en-US" altLang="zh-TW" dirty="0"/>
              <a:t>primitive values, </a:t>
            </a:r>
            <a:r>
              <a:rPr lang="en-US" altLang="zh-TW" dirty="0" err="1"/>
              <a:t>max_vertices</a:t>
            </a: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out;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</a:t>
            </a:r>
            <a:r>
              <a:rPr lang="en-US" altLang="zh-TW" dirty="0"/>
              <a:t>primitive values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：</a:t>
            </a:r>
            <a:r>
              <a:rPr lang="en-US" altLang="zh-TW" dirty="0"/>
              <a:t>points, </a:t>
            </a:r>
            <a:r>
              <a:rPr lang="en-US" altLang="zh-TW" dirty="0" err="1"/>
              <a:t>line_strip</a:t>
            </a:r>
            <a:r>
              <a:rPr lang="en-US" altLang="zh-TW" dirty="0"/>
              <a:t>, </a:t>
            </a:r>
            <a:r>
              <a:rPr lang="en-US" altLang="zh-TW" dirty="0" err="1"/>
              <a:t>triangle_strip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max_vertices</a:t>
            </a:r>
            <a:r>
              <a:rPr lang="zh-TW" altLang="en-US" dirty="0">
                <a:latin typeface="新細明體" panose="02020500000000000000" pitchFamily="18" charset="-120"/>
              </a:rPr>
              <a:t>：</a:t>
            </a:r>
            <a:r>
              <a:rPr lang="en-US" altLang="zh-TW" dirty="0"/>
              <a:t>If you exceed this number, OpenGL won't draw </a:t>
            </a:r>
          </a:p>
          <a:p>
            <a:pPr marL="0" indent="0">
              <a:buNone/>
            </a:pPr>
            <a:r>
              <a:rPr lang="en-US" altLang="zh-TW" dirty="0"/>
              <a:t>		        the extra vertices.</a:t>
            </a:r>
          </a:p>
          <a:p>
            <a:pPr marL="0" indent="0">
              <a:buNone/>
            </a:pPr>
            <a:br>
              <a:rPr lang="en-US" altLang="zh-TW" dirty="0"/>
            </a:br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t="63786" r="51861" b="5577"/>
          <a:stretch/>
        </p:blipFill>
        <p:spPr>
          <a:xfrm>
            <a:off x="1202967" y="4814305"/>
            <a:ext cx="5963696" cy="88654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文字方塊 7"/>
          <p:cNvSpPr txBox="1"/>
          <p:nvPr/>
        </p:nvSpPr>
        <p:spPr>
          <a:xfrm>
            <a:off x="4524766" y="4867136"/>
            <a:ext cx="2579142" cy="40011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FF00"/>
                </a:solidFill>
              </a:rPr>
              <a:t>Code in “</a:t>
            </a:r>
            <a:r>
              <a:rPr lang="en-US" altLang="zh-TW" sz="2000" dirty="0" err="1">
                <a:solidFill>
                  <a:srgbClr val="FFFF00"/>
                </a:solidFill>
              </a:rPr>
              <a:t>normal.geom</a:t>
            </a:r>
            <a:r>
              <a:rPr lang="en-US" altLang="zh-TW" sz="2000" dirty="0">
                <a:solidFill>
                  <a:srgbClr val="FFFF00"/>
                </a:solidFill>
              </a:rPr>
              <a:t>”</a:t>
            </a:r>
            <a:endParaRPr lang="zh-TW" alt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045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94790"/>
            <a:ext cx="10515600" cy="1325563"/>
          </a:xfrm>
        </p:spPr>
        <p:txBody>
          <a:bodyPr/>
          <a:lstStyle/>
          <a:p>
            <a:r>
              <a:rPr lang="en-US" altLang="zh-TW" b="1" dirty="0"/>
              <a:t>Geometry </a:t>
            </a:r>
            <a:r>
              <a:rPr lang="en-US" altLang="zh-TW" b="1" dirty="0" err="1"/>
              <a:t>Shader</a:t>
            </a:r>
            <a:r>
              <a:rPr lang="en-US" altLang="zh-TW" b="1" dirty="0"/>
              <a:t>- </a:t>
            </a:r>
            <a:r>
              <a:rPr lang="en-US" altLang="zh-TW" sz="2800" dirty="0">
                <a:solidFill>
                  <a:schemeClr val="tx1">
                    <a:lumMod val="85000"/>
                  </a:schemeClr>
                </a:solidFill>
              </a:rPr>
              <a:t>update attributes to geometry </a:t>
            </a:r>
            <a:r>
              <a:rPr lang="en-US" altLang="zh-TW" sz="2800" dirty="0" err="1">
                <a:solidFill>
                  <a:schemeClr val="tx1">
                    <a:lumMod val="85000"/>
                  </a:schemeClr>
                </a:solidFill>
              </a:rPr>
              <a:t>shader</a:t>
            </a:r>
            <a:endParaRPr lang="zh-TW" altLang="en-US" sz="28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81947"/>
            <a:ext cx="10515600" cy="4724681"/>
          </a:xfrm>
        </p:spPr>
        <p:txBody>
          <a:bodyPr/>
          <a:lstStyle/>
          <a:p>
            <a:r>
              <a:rPr lang="en-US" altLang="zh-TW" dirty="0"/>
              <a:t>We can update some attributes(color, normal) from vertex </a:t>
            </a:r>
            <a:r>
              <a:rPr lang="en-US" altLang="zh-TW" dirty="0" err="1"/>
              <a:t>shader</a:t>
            </a:r>
            <a:r>
              <a:rPr lang="en-US" altLang="zh-TW" dirty="0"/>
              <a:t> to the geometry </a:t>
            </a:r>
            <a:r>
              <a:rPr lang="en-US" altLang="zh-TW" dirty="0" err="1"/>
              <a:t>shader</a:t>
            </a:r>
            <a:r>
              <a:rPr lang="en-US" altLang="zh-TW" dirty="0"/>
              <a:t>. </a:t>
            </a:r>
          </a:p>
          <a:p>
            <a:r>
              <a:rPr lang="en-US" altLang="zh-TW" dirty="0"/>
              <a:t>Method</a:t>
            </a:r>
            <a:r>
              <a:rPr lang="zh-TW" altLang="en-US" dirty="0"/>
              <a:t>：</a:t>
            </a:r>
            <a:r>
              <a:rPr lang="en-US" altLang="zh-TW" dirty="0"/>
              <a:t> Using an interface block.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610423"/>
              </p:ext>
            </p:extLst>
          </p:nvPr>
        </p:nvGraphicFramePr>
        <p:xfrm>
          <a:off x="1431365" y="2812363"/>
          <a:ext cx="877047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5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5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Code</a:t>
                      </a:r>
                      <a:r>
                        <a:rPr lang="en-US" altLang="zh-TW" sz="2400" baseline="0" dirty="0"/>
                        <a:t> in vertex </a:t>
                      </a:r>
                      <a:r>
                        <a:rPr lang="en-US" altLang="zh-TW" sz="2400" baseline="0" dirty="0" err="1"/>
                        <a:t>shader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Code</a:t>
                      </a:r>
                      <a:r>
                        <a:rPr lang="en-US" altLang="zh-TW" sz="2400" baseline="0" dirty="0"/>
                        <a:t> in geometry </a:t>
                      </a:r>
                      <a:r>
                        <a:rPr lang="en-US" altLang="zh-TW" sz="2400" baseline="0" dirty="0" err="1"/>
                        <a:t>shader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out VS_OUT {</a:t>
                      </a:r>
                      <a:br>
                        <a:rPr lang="en-US" altLang="zh-TW" sz="2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TW" sz="2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     vec3 normal;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     //other</a:t>
                      </a:r>
                      <a:r>
                        <a:rPr lang="en-US" altLang="zh-TW" sz="2400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attributes</a:t>
                      </a:r>
                      <a:br>
                        <a:rPr lang="en-US" altLang="zh-TW" sz="2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TW" sz="2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zh-TW" sz="24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vs_out</a:t>
                      </a:r>
                      <a:r>
                        <a:rPr lang="en-US" altLang="zh-TW" sz="2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VS_OUT {</a:t>
                      </a:r>
                    </a:p>
                    <a:p>
                      <a:r>
                        <a:rPr lang="en-US" altLang="zh-TW" sz="2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zh-TW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vec3 normal;</a:t>
                      </a:r>
                    </a:p>
                    <a:p>
                      <a:r>
                        <a:rPr lang="en-US" altLang="zh-TW" sz="2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    //other</a:t>
                      </a:r>
                      <a:r>
                        <a:rPr lang="en-US" altLang="zh-TW" sz="2400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attributes</a:t>
                      </a:r>
                      <a:endParaRPr lang="en-US" altLang="zh-TW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zh-TW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gs_in</a:t>
                      </a:r>
                      <a:r>
                        <a:rPr lang="en-US" altLang="zh-TW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[];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vs_out.normal</a:t>
                      </a:r>
                      <a:endParaRPr lang="en-US" altLang="zh-TW" sz="2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gs_in</a:t>
                      </a:r>
                      <a:r>
                        <a:rPr lang="en-US" altLang="zh-TW" sz="2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[index].normal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(index</a:t>
                      </a:r>
                      <a:r>
                        <a:rPr lang="zh-TW" altLang="en-US" sz="2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altLang="zh-TW" sz="2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index for input vertices)</a:t>
                      </a:r>
                      <a:endParaRPr lang="zh-TW" altLang="en-US" sz="2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302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94790"/>
            <a:ext cx="10515600" cy="1325563"/>
          </a:xfrm>
        </p:spPr>
        <p:txBody>
          <a:bodyPr/>
          <a:lstStyle/>
          <a:p>
            <a:r>
              <a:rPr lang="en-US" altLang="zh-TW" b="1" dirty="0"/>
              <a:t>Geometry </a:t>
            </a:r>
            <a:r>
              <a:rPr lang="en-US" altLang="zh-TW" b="1" dirty="0" err="1"/>
              <a:t>Shader</a:t>
            </a:r>
            <a:r>
              <a:rPr lang="en-US" altLang="zh-TW" b="1" dirty="0"/>
              <a:t>- </a:t>
            </a:r>
            <a:r>
              <a:rPr lang="en-US" altLang="zh-TW" sz="2800" dirty="0" err="1">
                <a:solidFill>
                  <a:schemeClr val="tx1">
                    <a:lumMod val="85000"/>
                  </a:schemeClr>
                </a:solidFill>
              </a:rPr>
              <a:t>gl_in</a:t>
            </a:r>
            <a:r>
              <a:rPr lang="en-US" altLang="zh-TW" sz="2800" dirty="0">
                <a:solidFill>
                  <a:schemeClr val="tx1">
                    <a:lumMod val="85000"/>
                  </a:schemeClr>
                </a:solidFill>
              </a:rPr>
              <a:t> variable </a:t>
            </a:r>
            <a:endParaRPr lang="zh-TW" altLang="en-US" sz="28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81947"/>
            <a:ext cx="10515600" cy="4724681"/>
          </a:xfrm>
        </p:spPr>
        <p:txBody>
          <a:bodyPr/>
          <a:lstStyle/>
          <a:p>
            <a:r>
              <a:rPr lang="en-US" altLang="zh-TW" dirty="0"/>
              <a:t>GLSL gives us a built-in variable called </a:t>
            </a:r>
            <a:r>
              <a:rPr lang="en-US" altLang="zh-TW" dirty="0" err="1"/>
              <a:t>gl_in</a:t>
            </a:r>
            <a:r>
              <a:rPr lang="en-US" altLang="zh-TW" dirty="0"/>
              <a:t> that internally (probably) looks something like this: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530" y="2350258"/>
            <a:ext cx="2990685" cy="214105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r="22474" b="47388"/>
          <a:stretch/>
        </p:blipFill>
        <p:spPr>
          <a:xfrm>
            <a:off x="1163530" y="4964391"/>
            <a:ext cx="8204588" cy="44365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文字方塊 7"/>
          <p:cNvSpPr txBox="1"/>
          <p:nvPr/>
        </p:nvSpPr>
        <p:spPr>
          <a:xfrm>
            <a:off x="6685086" y="4986164"/>
            <a:ext cx="2579142" cy="40011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FF00"/>
                </a:solidFill>
              </a:rPr>
              <a:t>Code in “</a:t>
            </a:r>
            <a:r>
              <a:rPr lang="en-US" altLang="zh-TW" sz="2000" dirty="0" err="1">
                <a:solidFill>
                  <a:srgbClr val="FFFF00"/>
                </a:solidFill>
              </a:rPr>
              <a:t>normal.geom</a:t>
            </a:r>
            <a:r>
              <a:rPr lang="en-US" altLang="zh-TW" sz="2000" dirty="0">
                <a:solidFill>
                  <a:srgbClr val="FFFF00"/>
                </a:solidFill>
              </a:rPr>
              <a:t>”</a:t>
            </a:r>
            <a:endParaRPr lang="zh-TW" alt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902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94790"/>
            <a:ext cx="10515600" cy="1325563"/>
          </a:xfrm>
        </p:spPr>
        <p:txBody>
          <a:bodyPr/>
          <a:lstStyle/>
          <a:p>
            <a:r>
              <a:rPr lang="en-US" altLang="zh-TW" b="1" dirty="0"/>
              <a:t>Geometry </a:t>
            </a:r>
            <a:r>
              <a:rPr lang="en-US" altLang="zh-TW" b="1" dirty="0" err="1"/>
              <a:t>Shader</a:t>
            </a:r>
            <a:r>
              <a:rPr lang="en-US" altLang="zh-TW" b="1" dirty="0"/>
              <a:t>- </a:t>
            </a:r>
            <a:r>
              <a:rPr lang="en-US" altLang="zh-TW" sz="2800" dirty="0" err="1">
                <a:solidFill>
                  <a:schemeClr val="tx1">
                    <a:lumMod val="85000"/>
                  </a:schemeClr>
                </a:solidFill>
              </a:rPr>
              <a:t>EmitVertex</a:t>
            </a:r>
            <a:r>
              <a:rPr lang="en-US" altLang="zh-TW" sz="2800" dirty="0">
                <a:solidFill>
                  <a:schemeClr val="tx1">
                    <a:lumMod val="85000"/>
                  </a:schemeClr>
                </a:solidFill>
              </a:rPr>
              <a:t> /</a:t>
            </a:r>
            <a:r>
              <a:rPr lang="en-US" altLang="zh-TW" sz="2800" dirty="0" err="1">
                <a:solidFill>
                  <a:schemeClr val="tx1">
                    <a:lumMod val="85000"/>
                  </a:schemeClr>
                </a:solidFill>
              </a:rPr>
              <a:t>EndPrimitive</a:t>
            </a:r>
            <a:r>
              <a:rPr lang="zh-TW" altLang="en-US" sz="28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zh-TW" sz="2800" dirty="0">
                <a:solidFill>
                  <a:schemeClr val="tx1">
                    <a:lumMod val="85000"/>
                  </a:schemeClr>
                </a:solidFill>
              </a:rPr>
              <a:t>function</a:t>
            </a:r>
            <a:r>
              <a:rPr lang="en-US" altLang="zh-TW" sz="2800" dirty="0"/>
              <a:t> </a:t>
            </a:r>
            <a:endParaRPr lang="zh-TW" altLang="en-US" sz="28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81947"/>
            <a:ext cx="10515600" cy="4724681"/>
          </a:xfrm>
        </p:spPr>
        <p:txBody>
          <a:bodyPr/>
          <a:lstStyle/>
          <a:p>
            <a:r>
              <a:rPr lang="en-US" altLang="zh-TW" dirty="0"/>
              <a:t>Each time we call </a:t>
            </a:r>
            <a:r>
              <a:rPr lang="en-US" altLang="zh-TW" dirty="0" err="1"/>
              <a:t>EmitVertex</a:t>
            </a:r>
            <a:r>
              <a:rPr lang="en-US" altLang="zh-TW" dirty="0"/>
              <a:t>(), the vector currently set to </a:t>
            </a:r>
            <a:r>
              <a:rPr lang="en-US" altLang="zh-TW" dirty="0" err="1"/>
              <a:t>gl_Position</a:t>
            </a:r>
            <a:r>
              <a:rPr lang="en-US" altLang="zh-TW" dirty="0"/>
              <a:t> is added to the output primitive. </a:t>
            </a:r>
          </a:p>
          <a:p>
            <a:r>
              <a:rPr lang="en-US" altLang="zh-TW" dirty="0"/>
              <a:t>Whenever </a:t>
            </a:r>
            <a:r>
              <a:rPr lang="en-US" altLang="zh-TW" dirty="0" err="1"/>
              <a:t>EndPrimitive</a:t>
            </a:r>
            <a:r>
              <a:rPr lang="en-US" altLang="zh-TW" dirty="0"/>
              <a:t>() is called, all emitted vertices for this primitive are combined into the specified output render primitive. 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896" y="3482922"/>
            <a:ext cx="9560208" cy="195492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9" name="文字方塊 8"/>
          <p:cNvSpPr txBox="1"/>
          <p:nvPr/>
        </p:nvSpPr>
        <p:spPr>
          <a:xfrm>
            <a:off x="8110474" y="3644287"/>
            <a:ext cx="2579142" cy="40011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FF00"/>
                </a:solidFill>
              </a:rPr>
              <a:t>Code in “</a:t>
            </a:r>
            <a:r>
              <a:rPr lang="en-US" altLang="zh-TW" sz="2000" dirty="0" err="1">
                <a:solidFill>
                  <a:srgbClr val="FFFF00"/>
                </a:solidFill>
              </a:rPr>
              <a:t>normal.geom</a:t>
            </a:r>
            <a:r>
              <a:rPr lang="en-US" altLang="zh-TW" sz="2000" dirty="0">
                <a:solidFill>
                  <a:srgbClr val="FFFF00"/>
                </a:solidFill>
              </a:rPr>
              <a:t>”</a:t>
            </a:r>
            <a:endParaRPr lang="zh-TW" altLang="en-US" sz="2000" dirty="0">
              <a:solidFill>
                <a:srgbClr val="FFFF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262754" y="5706328"/>
            <a:ext cx="9666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Reference</a:t>
            </a:r>
            <a:r>
              <a:rPr lang="zh-TW" altLang="en-US" sz="2400" dirty="0"/>
              <a:t>：</a:t>
            </a:r>
            <a:r>
              <a:rPr lang="en-US" altLang="zh-TW" sz="2400" dirty="0"/>
              <a:t> https://learnopengl.com/Advanced-OpenGL/Geometry-Shader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29216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927</TotalTime>
  <Words>960</Words>
  <Application>Microsoft Office PowerPoint</Application>
  <PresentationFormat>寬螢幕</PresentationFormat>
  <Paragraphs>91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5" baseType="lpstr">
      <vt:lpstr>Gudea</vt:lpstr>
      <vt:lpstr>新細明體</vt:lpstr>
      <vt:lpstr>Arial</vt:lpstr>
      <vt:lpstr>Calibri</vt:lpstr>
      <vt:lpstr>Calibri Light</vt:lpstr>
      <vt:lpstr>Courier New</vt:lpstr>
      <vt:lpstr>Microsoft New Tai Lue</vt:lpstr>
      <vt:lpstr>Wingdings</vt:lpstr>
      <vt:lpstr>Office Theme</vt:lpstr>
      <vt:lpstr>HW4</vt:lpstr>
      <vt:lpstr>PowerPoint 簡報</vt:lpstr>
      <vt:lpstr>Geometry Shader</vt:lpstr>
      <vt:lpstr>Geometry Shader</vt:lpstr>
      <vt:lpstr>Geometry Shader- declare the type of primitive input</vt:lpstr>
      <vt:lpstr>Geometry Shader- declare the type of primitive output</vt:lpstr>
      <vt:lpstr>Geometry Shader- update attributes to geometry shader</vt:lpstr>
      <vt:lpstr>Geometry Shader- gl_in variable </vt:lpstr>
      <vt:lpstr>Geometry Shader- EmitVertex /EndPrimitive function </vt:lpstr>
      <vt:lpstr>Load Model</vt:lpstr>
      <vt:lpstr>HW4  - Animation with Three Types of Shaders</vt:lpstr>
      <vt:lpstr>Homework 4- Goal</vt:lpstr>
      <vt:lpstr>Homework 4- Recording tools</vt:lpstr>
      <vt:lpstr>Homework 4- Something you can do with Geometry shader</vt:lpstr>
      <vt:lpstr>Homework 4- Score</vt:lpstr>
      <vt:lpstr>Homework 4- Upload Format and 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HW3</dc:title>
  <dc:creator>林陽</dc:creator>
  <cp:lastModifiedBy>zezec</cp:lastModifiedBy>
  <cp:revision>73</cp:revision>
  <dcterms:created xsi:type="dcterms:W3CDTF">2020-12-08T06:10:42Z</dcterms:created>
  <dcterms:modified xsi:type="dcterms:W3CDTF">2021-01-07T08:27:51Z</dcterms:modified>
</cp:coreProperties>
</file>