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6" r:id="rId3"/>
    <p:sldId id="279" r:id="rId4"/>
    <p:sldId id="280" r:id="rId5"/>
    <p:sldId id="281" r:id="rId6"/>
    <p:sldId id="264" r:id="rId7"/>
    <p:sldId id="257" r:id="rId8"/>
    <p:sldId id="277" r:id="rId9"/>
    <p:sldId id="266" r:id="rId10"/>
    <p:sldId id="260" r:id="rId11"/>
    <p:sldId id="259" r:id="rId12"/>
    <p:sldId id="293" r:id="rId13"/>
    <p:sldId id="294" r:id="rId14"/>
    <p:sldId id="295" r:id="rId15"/>
    <p:sldId id="288" r:id="rId16"/>
    <p:sldId id="262" r:id="rId17"/>
    <p:sldId id="268" r:id="rId18"/>
    <p:sldId id="267" r:id="rId19"/>
    <p:sldId id="269" r:id="rId20"/>
    <p:sldId id="270" r:id="rId21"/>
    <p:sldId id="271" r:id="rId22"/>
    <p:sldId id="272" r:id="rId23"/>
    <p:sldId id="273" r:id="rId24"/>
    <p:sldId id="274" r:id="rId25"/>
    <p:sldId id="275" r:id="rId26"/>
    <p:sldId id="282" r:id="rId27"/>
    <p:sldId id="283" r:id="rId28"/>
    <p:sldId id="284" r:id="rId29"/>
    <p:sldId id="285" r:id="rId30"/>
    <p:sldId id="286" r:id="rId31"/>
    <p:sldId id="287" r:id="rId32"/>
    <p:sldId id="26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奎" initials="杨奎" lastIdx="1" clrIdx="0">
    <p:extLst>
      <p:ext uri="{19B8F6BF-5375-455C-9EA6-DF929625EA0E}">
        <p15:presenceInfo xmlns:p15="http://schemas.microsoft.com/office/powerpoint/2012/main" userId="S-1-5-21-3170913810-1617593727-437449780-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41A8E01-E2B8-41E5-9635-B709B2F955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F8C10B4-2AEE-4439-987A-50CC05AE03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57AF813C-3B2F-4791-A990-745A34AC2CB9}"/>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5" name="页脚占位符 4">
            <a:extLst>
              <a:ext uri="{FF2B5EF4-FFF2-40B4-BE49-F238E27FC236}">
                <a16:creationId xmlns="" xmlns:a16="http://schemas.microsoft.com/office/drawing/2014/main" id="{6469FAA3-8D6C-420D-A1DF-173B8B699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910F14E-FF39-4763-935B-3977346D0368}"/>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303395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85BA34-20C0-4E3C-B719-232F305239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0BFB3DC-16FE-4B73-843F-C590E7967E5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B2854BC-81D8-4CFE-A654-78218E22B2C7}"/>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5" name="页脚占位符 4">
            <a:extLst>
              <a:ext uri="{FF2B5EF4-FFF2-40B4-BE49-F238E27FC236}">
                <a16:creationId xmlns="" xmlns:a16="http://schemas.microsoft.com/office/drawing/2014/main" id="{55D676FE-2E62-494D-B8A5-6216EA8D1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133883D-6C6E-4D16-AAC8-7CD4DDCA23A5}"/>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283594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144B492-6C01-4519-B9A7-6458182B7D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DE64FA7-7674-4045-A743-AF6DD0D8002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879E586-4C3A-4B8E-91C1-4EC53D96D3B6}"/>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5" name="页脚占位符 4">
            <a:extLst>
              <a:ext uri="{FF2B5EF4-FFF2-40B4-BE49-F238E27FC236}">
                <a16:creationId xmlns="" xmlns:a16="http://schemas.microsoft.com/office/drawing/2014/main" id="{1F9CC69C-AD16-4961-966A-D144DD9759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B5D3EC0-11F1-4133-86E3-F5E2D6E9FE6B}"/>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95953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DB7F04-5E78-418E-95FA-0BD41A9848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B9E7C2A-D789-4C89-8784-1BFC3596CA9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FC16EDA-4B11-43CB-B150-AAC4C2ABDB63}"/>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5" name="页脚占位符 4">
            <a:extLst>
              <a:ext uri="{FF2B5EF4-FFF2-40B4-BE49-F238E27FC236}">
                <a16:creationId xmlns="" xmlns:a16="http://schemas.microsoft.com/office/drawing/2014/main" id="{965FAB6A-57B6-4DDB-A0DC-C8631427B5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9161C4D-5F99-453C-94A2-928AC0669995}"/>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220978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87466D-E352-49F3-B860-2B5D41405D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2393396-A1A7-4DB2-88B2-D42227D63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CCE2478E-A2EF-4EE3-9D1A-D55CF39FCFDB}"/>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5" name="页脚占位符 4">
            <a:extLst>
              <a:ext uri="{FF2B5EF4-FFF2-40B4-BE49-F238E27FC236}">
                <a16:creationId xmlns="" xmlns:a16="http://schemas.microsoft.com/office/drawing/2014/main" id="{B1C6EAB3-9DAA-41DF-A214-6C31B0A577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B1CF85B-310F-4786-BC1F-3B578D062799}"/>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249459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3127C9-32DF-4C62-972F-7F49DA20B0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0FDE214-391D-4B6F-A93D-A1F3935A3C5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A92DD5B8-5D48-43A3-A770-3CC17C381CE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AB37D1B2-D3BA-48BD-971D-D591C3028484}"/>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6" name="页脚占位符 5">
            <a:extLst>
              <a:ext uri="{FF2B5EF4-FFF2-40B4-BE49-F238E27FC236}">
                <a16:creationId xmlns="" xmlns:a16="http://schemas.microsoft.com/office/drawing/2014/main" id="{2F90D90C-957C-4A37-AB16-EE33080EBB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E7454A-2649-4DCC-AB8C-3CA7B3E8B1DB}"/>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336624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4514E63-1D03-4810-B87E-02A08E068B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F5287BF-DBEB-42DB-9411-F41A9A5AE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FF6269F3-6673-4152-8115-F4BEDC7CA3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22BB059-2542-48E4-BC8E-D8F2CE108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5D20B83-0DAE-49CC-B672-1308FAA76E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9F965E8-ACD9-4428-8E77-C3B69B3D2176}"/>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8" name="页脚占位符 7">
            <a:extLst>
              <a:ext uri="{FF2B5EF4-FFF2-40B4-BE49-F238E27FC236}">
                <a16:creationId xmlns="" xmlns:a16="http://schemas.microsoft.com/office/drawing/2014/main" id="{0925C7E7-1363-4768-9C1C-4B5B9A894D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92214699-AB30-4185-90D4-00E4D703D909}"/>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160527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7CD7AC-95E7-46F1-9A21-1BE33D95F5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15CB38E-E99E-42F6-AD62-D0E45F249490}"/>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4" name="页脚占位符 3">
            <a:extLst>
              <a:ext uri="{FF2B5EF4-FFF2-40B4-BE49-F238E27FC236}">
                <a16:creationId xmlns="" xmlns:a16="http://schemas.microsoft.com/office/drawing/2014/main" id="{6324F137-2414-4ED6-83EB-C7A1E3E9B4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C3AB24F-8645-4F9F-A37A-2B816DFE9D7D}"/>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58865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EB4FE3F1-D10E-4BDB-89BB-FBEDAC1012D2}"/>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3" name="页脚占位符 2">
            <a:extLst>
              <a:ext uri="{FF2B5EF4-FFF2-40B4-BE49-F238E27FC236}">
                <a16:creationId xmlns="" xmlns:a16="http://schemas.microsoft.com/office/drawing/2014/main" id="{E4B77292-5E01-41E4-B0FF-CE203C605C1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ABCE06FF-993F-4B42-A80A-B0CA864A9CEE}"/>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405553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22CEE3-6277-4338-8122-2D8FA345A7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1C8C7437-6CEA-402F-96F7-265A44C3D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69F07B54-6512-457B-BB2C-2C8F510ED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BACB2357-1D94-4844-9F0D-505199070E86}"/>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6" name="页脚占位符 5">
            <a:extLst>
              <a:ext uri="{FF2B5EF4-FFF2-40B4-BE49-F238E27FC236}">
                <a16:creationId xmlns="" xmlns:a16="http://schemas.microsoft.com/office/drawing/2014/main" id="{1CE189F6-2EDC-4DE4-A677-534680B6AA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5B25CEB-F2FF-4B76-801A-5F38C6557650}"/>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2855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F54285B-7C97-45A9-8D75-C8BA9303E5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178B5B5-5438-438C-83EC-D65758ED9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CBD5D224-70DE-40EA-8240-A29F7F0AE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3103698-D2A2-4BC5-BF58-8103A84AF644}"/>
              </a:ext>
            </a:extLst>
          </p:cNvPr>
          <p:cNvSpPr>
            <a:spLocks noGrp="1"/>
          </p:cNvSpPr>
          <p:nvPr>
            <p:ph type="dt" sz="half" idx="10"/>
          </p:nvPr>
        </p:nvSpPr>
        <p:spPr/>
        <p:txBody>
          <a:bodyPr/>
          <a:lstStyle/>
          <a:p>
            <a:fld id="{763A0973-6613-4791-8354-C0111E9DCB12}" type="datetimeFigureOut">
              <a:rPr lang="zh-CN" altLang="en-US" smtClean="0"/>
              <a:t>2018/11/30</a:t>
            </a:fld>
            <a:endParaRPr lang="zh-CN" altLang="en-US"/>
          </a:p>
        </p:txBody>
      </p:sp>
      <p:sp>
        <p:nvSpPr>
          <p:cNvPr id="6" name="页脚占位符 5">
            <a:extLst>
              <a:ext uri="{FF2B5EF4-FFF2-40B4-BE49-F238E27FC236}">
                <a16:creationId xmlns="" xmlns:a16="http://schemas.microsoft.com/office/drawing/2014/main" id="{CCB58A11-1A5C-4622-B32D-A93EFF3F97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A698EDB-368B-454E-961F-75AA932A743A}"/>
              </a:ext>
            </a:extLst>
          </p:cNvPr>
          <p:cNvSpPr>
            <a:spLocks noGrp="1"/>
          </p:cNvSpPr>
          <p:nvPr>
            <p:ph type="sldNum" sz="quarter" idx="12"/>
          </p:nvPr>
        </p:nvSpPr>
        <p:spPr/>
        <p:txBody>
          <a:body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47708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F6B58D0-6A11-499E-B961-FDD8333B0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9ABA7E7-F63F-4CCA-A47D-5782C8BDF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6125123-8010-4F68-9D48-9516266BF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0973-6613-4791-8354-C0111E9DCB12}" type="datetimeFigureOut">
              <a:rPr lang="zh-CN" altLang="en-US" smtClean="0"/>
              <a:t>2018/11/30</a:t>
            </a:fld>
            <a:endParaRPr lang="zh-CN" altLang="en-US"/>
          </a:p>
        </p:txBody>
      </p:sp>
      <p:sp>
        <p:nvSpPr>
          <p:cNvPr id="5" name="页脚占位符 4">
            <a:extLst>
              <a:ext uri="{FF2B5EF4-FFF2-40B4-BE49-F238E27FC236}">
                <a16:creationId xmlns="" xmlns:a16="http://schemas.microsoft.com/office/drawing/2014/main" id="{466F9960-7AC6-4F6F-A2A6-71EDE3ED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CB4B225-CABA-4B21-A071-C8355A034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FEA6A-8C92-4372-9CC5-3462802A7AA5}" type="slidenum">
              <a:rPr lang="zh-CN" altLang="en-US" smtClean="0"/>
              <a:t>‹#›</a:t>
            </a:fld>
            <a:endParaRPr lang="zh-CN" altLang="en-US"/>
          </a:p>
        </p:txBody>
      </p:sp>
    </p:spTree>
    <p:extLst>
      <p:ext uri="{BB962C8B-B14F-4D97-AF65-F5344CB8AC3E}">
        <p14:creationId xmlns:p14="http://schemas.microsoft.com/office/powerpoint/2010/main" val="731922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90.png"/><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tags" Target="../tags/tag2.xml"/><Relationship Id="rId16" Type="http://schemas.openxmlformats.org/officeDocument/2006/relationships/image" Target="../media/image5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1.png"/><Relationship Id="rId5" Type="http://schemas.openxmlformats.org/officeDocument/2006/relationships/tags" Target="../tags/tag5.xml"/><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tags" Target="../tags/tag4.xml"/><Relationship Id="rId9" Type="http://schemas.openxmlformats.org/officeDocument/2006/relationships/image" Target="../media/image49.png"/><Relationship Id="rId14"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image" Target="../media/image490.png"/><Relationship Id="rId3" Type="http://schemas.openxmlformats.org/officeDocument/2006/relationships/image" Target="../media/image390.png"/><Relationship Id="rId7" Type="http://schemas.openxmlformats.org/officeDocument/2006/relationships/image" Target="../media/image480.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10" Type="http://schemas.openxmlformats.org/officeDocument/2006/relationships/image" Target="../media/image511.png"/><Relationship Id="rId4" Type="http://schemas.openxmlformats.org/officeDocument/2006/relationships/image" Target="../media/image450.png"/><Relationship Id="rId9" Type="http://schemas.openxmlformats.org/officeDocument/2006/relationships/image" Target="../media/image5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4.jp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6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7" Type="http://schemas.openxmlformats.org/officeDocument/2006/relationships/image" Target="../media/image6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1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16.png"/><Relationship Id="rId2" Type="http://schemas.openxmlformats.org/officeDocument/2006/relationships/image" Target="../media/image120.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15.pn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13.pn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933796" y="2905442"/>
            <a:ext cx="10324407" cy="1047115"/>
          </a:xfrm>
        </p:spPr>
        <p:txBody>
          <a:bodyPr>
            <a:noAutofit/>
          </a:bodyPr>
          <a:lstStyle/>
          <a:p>
            <a:pPr marL="0" indent="0" algn="ctr">
              <a:buNone/>
            </a:pPr>
            <a:r>
              <a:rPr lang="zh-CN" altLang="en-US" sz="4800" dirty="0"/>
              <a:t>神经网络</a:t>
            </a:r>
            <a:endParaRPr lang="en-GB" sz="4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97FC40D-E7BD-4D38-A654-A15BB1781E5A}"/>
              </a:ext>
            </a:extLst>
          </p:cNvPr>
          <p:cNvSpPr>
            <a:spLocks noGrp="1"/>
          </p:cNvSpPr>
          <p:nvPr>
            <p:ph type="title"/>
          </p:nvPr>
        </p:nvSpPr>
        <p:spPr/>
        <p:txBody>
          <a:bodyPr>
            <a:normAutofit/>
          </a:bodyPr>
          <a:lstStyle/>
          <a:p>
            <a:r>
              <a:rPr lang="zh-CN" altLang="en-US" sz="3600" b="1" dirty="0"/>
              <a:t>代价函数（</a:t>
            </a:r>
            <a:r>
              <a:rPr lang="en-US" altLang="zh-CN" sz="3600" b="1" dirty="0"/>
              <a:t>Cost function</a:t>
            </a:r>
            <a:r>
              <a:rPr lang="zh-CN" altLang="en-US" sz="3600" b="1" dirty="0"/>
              <a:t>）</a:t>
            </a:r>
          </a:p>
        </p:txBody>
      </p:sp>
      <p:pic>
        <p:nvPicPr>
          <p:cNvPr id="4" name="内容占位符 3">
            <a:extLst>
              <a:ext uri="{FF2B5EF4-FFF2-40B4-BE49-F238E27FC236}">
                <a16:creationId xmlns="" xmlns:a16="http://schemas.microsoft.com/office/drawing/2014/main" id="{8E49E370-96A1-4856-9F8C-91AE488BCF44}"/>
              </a:ext>
            </a:extLst>
          </p:cNvPr>
          <p:cNvPicPr>
            <a:picLocks noGrp="1" noChangeAspect="1"/>
          </p:cNvPicPr>
          <p:nvPr>
            <p:ph idx="1"/>
          </p:nvPr>
        </p:nvPicPr>
        <p:blipFill>
          <a:blip r:embed="rId2"/>
          <a:stretch>
            <a:fillRect/>
          </a:stretch>
        </p:blipFill>
        <p:spPr>
          <a:xfrm>
            <a:off x="3871841" y="1510174"/>
            <a:ext cx="4513437" cy="1073887"/>
          </a:xfrm>
          <a:prstGeom prst="rect">
            <a:avLst/>
          </a:prstGeom>
          <a:ln>
            <a:solidFill>
              <a:schemeClr val="tx1"/>
            </a:solidFill>
          </a:ln>
        </p:spPr>
      </p:pic>
      <mc:AlternateContent xmlns:mc="http://schemas.openxmlformats.org/markup-compatibility/2006" xmlns:a14="http://schemas.microsoft.com/office/drawing/2010/main">
        <mc:Choice Requires="a14">
          <p:sp>
            <p:nvSpPr>
              <p:cNvPr id="5" name="矩形 4">
                <a:extLst>
                  <a:ext uri="{FF2B5EF4-FFF2-40B4-BE49-F238E27FC236}">
                    <a16:creationId xmlns="" xmlns:a16="http://schemas.microsoft.com/office/drawing/2014/main" id="{25AC05EE-DEAA-4978-AD6E-DB17446B3B47}"/>
                  </a:ext>
                </a:extLst>
              </p:cNvPr>
              <p:cNvSpPr/>
              <p:nvPr/>
            </p:nvSpPr>
            <p:spPr>
              <a:xfrm>
                <a:off x="827120" y="2584061"/>
                <a:ext cx="10602880" cy="3416320"/>
              </a:xfrm>
              <a:prstGeom prst="rect">
                <a:avLst/>
              </a:prstGeom>
            </p:spPr>
            <p:txBody>
              <a:bodyPr wrap="square">
                <a:spAutoFit/>
              </a:bodyPr>
              <a:lstStyle/>
              <a:p>
                <a:pPr>
                  <a:lnSpc>
                    <a:spcPct val="150000"/>
                  </a:lnSpc>
                </a:pPr>
                <a:r>
                  <a:rPr lang="en-US" altLang="zh-CN" dirty="0"/>
                  <a:t>w</a:t>
                </a:r>
                <a:r>
                  <a:rPr lang="zh-CN" altLang="en-US" dirty="0"/>
                  <a:t>：权重的集合。</a:t>
                </a:r>
                <a:endParaRPr lang="en-US" altLang="zh-CN" dirty="0"/>
              </a:p>
              <a:p>
                <a:pPr>
                  <a:lnSpc>
                    <a:spcPct val="150000"/>
                  </a:lnSpc>
                </a:pPr>
                <a:r>
                  <a:rPr lang="en-US" altLang="zh-CN" dirty="0"/>
                  <a:t>b</a:t>
                </a:r>
                <a:r>
                  <a:rPr lang="zh-CN" altLang="en-US" dirty="0"/>
                  <a:t>：偏置的集合。</a:t>
                </a:r>
                <a:endParaRPr lang="en-US" altLang="zh-CN" dirty="0"/>
              </a:p>
              <a:p>
                <a:pPr>
                  <a:lnSpc>
                    <a:spcPct val="150000"/>
                  </a:lnSpc>
                </a:pPr>
                <a:r>
                  <a:rPr lang="en-US" altLang="zh-CN" dirty="0"/>
                  <a:t>n</a:t>
                </a:r>
                <a:r>
                  <a:rPr lang="zh-CN" altLang="en-US" dirty="0"/>
                  <a:t>：输入数据的数量。</a:t>
                </a:r>
                <a:endParaRPr lang="en-US" altLang="zh-CN" dirty="0"/>
              </a:p>
              <a:p>
                <a:pPr>
                  <a:lnSpc>
                    <a:spcPct val="150000"/>
                  </a:lnSpc>
                </a:pPr>
                <a:r>
                  <a:rPr lang="en-US" altLang="zh-CN" dirty="0"/>
                  <a:t>a</a:t>
                </a:r>
                <a:r>
                  <a:rPr lang="zh-CN" altLang="en-US" dirty="0"/>
                  <a:t>：当输入为</a:t>
                </a:r>
                <a:r>
                  <a:rPr lang="en-US" altLang="zh-CN" dirty="0"/>
                  <a:t>x</a:t>
                </a:r>
                <a:r>
                  <a:rPr lang="zh-CN" altLang="en-US" dirty="0"/>
                  <a:t>时输出的向量。</a:t>
                </a:r>
                <a:endParaRPr lang="en-US" altLang="zh-CN" dirty="0"/>
              </a:p>
              <a:p>
                <a:pPr>
                  <a:lnSpc>
                    <a:spcPct val="150000"/>
                  </a:lnSpc>
                </a:pPr>
                <a:r>
                  <a:rPr lang="en-US" altLang="zh-CN" dirty="0"/>
                  <a:t>||v||</a:t>
                </a:r>
                <a:r>
                  <a:rPr lang="zh-CN" altLang="en-US" dirty="0"/>
                  <a:t>：指向量</a:t>
                </a:r>
                <a:r>
                  <a:rPr lang="en-US" altLang="zh-CN" dirty="0"/>
                  <a:t>v</a:t>
                </a:r>
                <a:r>
                  <a:rPr lang="zh-CN" altLang="en-US" dirty="0"/>
                  <a:t>的模。</a:t>
                </a:r>
                <a:endParaRPr lang="en-US" altLang="zh-CN" dirty="0"/>
              </a:p>
              <a:p>
                <a:pPr>
                  <a:lnSpc>
                    <a:spcPct val="150000"/>
                  </a:lnSpc>
                </a:pPr>
                <a:r>
                  <a:rPr lang="zh-CN" altLang="en-US" dirty="0"/>
                  <a:t>求和运算遍历每个训练样本</a:t>
                </a:r>
                <a:r>
                  <a:rPr lang="en-US" altLang="zh-CN" dirty="0"/>
                  <a:t>x</a:t>
                </a:r>
                <a:r>
                  <a:rPr lang="zh-CN" altLang="en-US" dirty="0"/>
                  <a:t>。 </a:t>
                </a:r>
                <a:endParaRPr lang="en-US" altLang="zh-CN" dirty="0"/>
              </a:p>
              <a:p>
                <a:pPr>
                  <a:lnSpc>
                    <a:spcPct val="150000"/>
                  </a:lnSpc>
                </a:pPr>
                <a:endParaRPr lang="en-US" altLang="zh-CN" dirty="0"/>
              </a:p>
              <a:p>
                <a:pPr>
                  <a:lnSpc>
                    <a:spcPct val="150000"/>
                  </a:lnSpc>
                </a:pPr>
                <a:r>
                  <a:rPr lang="zh-CN" altLang="en-US" dirty="0"/>
                  <a:t>我们的目标是</a:t>
                </a:r>
                <a:r>
                  <a:rPr lang="zh-CN" altLang="en-US" dirty="0">
                    <a:solidFill>
                      <a:srgbClr val="FF0000"/>
                    </a:solidFill>
                  </a:rPr>
                  <a:t>找到合适的</a:t>
                </a:r>
                <a:r>
                  <a:rPr lang="en-US" altLang="zh-CN" dirty="0">
                    <a:solidFill>
                      <a:srgbClr val="FF0000"/>
                    </a:solidFill>
                  </a:rPr>
                  <a:t>w</a:t>
                </a:r>
                <a:r>
                  <a:rPr lang="zh-CN" altLang="en-US" dirty="0">
                    <a:solidFill>
                      <a:srgbClr val="FF0000"/>
                    </a:solidFill>
                  </a:rPr>
                  <a:t>和</a:t>
                </a:r>
                <a:r>
                  <a:rPr lang="en-US" altLang="zh-CN" dirty="0">
                    <a:solidFill>
                      <a:srgbClr val="FF0000"/>
                    </a:solidFill>
                  </a:rPr>
                  <a:t>b</a:t>
                </a:r>
                <a:r>
                  <a:rPr lang="zh-CN" altLang="en-US" dirty="0"/>
                  <a:t>，</a:t>
                </a:r>
                <a:r>
                  <a:rPr lang="zh-CN" altLang="en-US" dirty="0">
                    <a:solidFill>
                      <a:srgbClr val="FF0000"/>
                    </a:solidFill>
                  </a:rPr>
                  <a:t>使得 </a:t>
                </a:r>
                <a14:m>
                  <m:oMath xmlns:m="http://schemas.openxmlformats.org/officeDocument/2006/math">
                    <m:r>
                      <m:rPr>
                        <m:sty m:val="p"/>
                      </m:rPr>
                      <a:rPr lang="en-US" altLang="zh-CN" smtClean="0">
                        <a:solidFill>
                          <a:srgbClr val="FF0000"/>
                        </a:solidFill>
                        <a:latin typeface="Cambria Math" panose="02040503050406030204" pitchFamily="18" charset="0"/>
                      </a:rPr>
                      <m:t>C</m:t>
                    </m:r>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w</m:t>
                    </m:r>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b</m:t>
                    </m:r>
                    <m:r>
                      <a:rPr lang="en-US" altLang="zh-CN" b="0" i="0"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0</m:t>
                    </m:r>
                  </m:oMath>
                </a14:m>
                <a:r>
                  <a:rPr lang="zh-CN" altLang="en-US" dirty="0"/>
                  <a:t>。我们采用</a:t>
                </a:r>
                <a:r>
                  <a:rPr lang="zh-CN" altLang="en-US" dirty="0">
                    <a:solidFill>
                      <a:srgbClr val="FF0000"/>
                    </a:solidFill>
                  </a:rPr>
                  <a:t>梯度下降</a:t>
                </a:r>
                <a:r>
                  <a:rPr lang="zh-CN" altLang="en-US" dirty="0"/>
                  <a:t>算法达到这个目的。</a:t>
                </a:r>
                <a:endParaRPr lang="en-US" altLang="zh-CN" dirty="0"/>
              </a:p>
            </p:txBody>
          </p:sp>
        </mc:Choice>
        <mc:Fallback xmlns="">
          <p:sp>
            <p:nvSpPr>
              <p:cNvPr id="5" name="矩形 4">
                <a:extLst>
                  <a:ext uri="{FF2B5EF4-FFF2-40B4-BE49-F238E27FC236}">
                    <a16:creationId xmlns:a16="http://schemas.microsoft.com/office/drawing/2014/main" id="{25AC05EE-DEAA-4978-AD6E-DB17446B3B47}"/>
                  </a:ext>
                </a:extLst>
              </p:cNvPr>
              <p:cNvSpPr>
                <a:spLocks noRot="1" noChangeAspect="1" noMove="1" noResize="1" noEditPoints="1" noAdjustHandles="1" noChangeArrowheads="1" noChangeShapeType="1" noTextEdit="1"/>
              </p:cNvSpPr>
              <p:nvPr/>
            </p:nvSpPr>
            <p:spPr>
              <a:xfrm>
                <a:off x="827120" y="2584061"/>
                <a:ext cx="10602880" cy="3416320"/>
              </a:xfrm>
              <a:prstGeom prst="rect">
                <a:avLst/>
              </a:prstGeom>
              <a:blipFill>
                <a:blip r:embed="rId3"/>
                <a:stretch>
                  <a:fillRect l="-518" b="-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950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EBF45CD-8397-4B4E-A156-11EC7C1268E2}"/>
              </a:ext>
            </a:extLst>
          </p:cNvPr>
          <p:cNvSpPr>
            <a:spLocks noGrp="1"/>
          </p:cNvSpPr>
          <p:nvPr>
            <p:ph type="title"/>
          </p:nvPr>
        </p:nvSpPr>
        <p:spPr/>
        <p:txBody>
          <a:bodyPr>
            <a:normAutofit/>
          </a:bodyPr>
          <a:lstStyle/>
          <a:p>
            <a:r>
              <a:rPr lang="zh-CN" altLang="en-US" sz="3600" b="1" dirty="0"/>
              <a:t>梯度下降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1E33D0E6-5F19-4CA9-B05C-30BD53D20003}"/>
                  </a:ext>
                </a:extLst>
              </p:cNvPr>
              <p:cNvSpPr>
                <a:spLocks noGrp="1"/>
              </p:cNvSpPr>
              <p:nvPr>
                <p:ph idx="1"/>
              </p:nvPr>
            </p:nvSpPr>
            <p:spPr/>
            <p:txBody>
              <a:bodyPr>
                <a:normAutofit/>
              </a:bodyPr>
              <a:lstStyle/>
              <a:p>
                <a:pPr marL="0" indent="0">
                  <a:lnSpc>
                    <a:spcPct val="150000"/>
                  </a:lnSpc>
                  <a:buNone/>
                </a:pPr>
                <a:r>
                  <a:rPr lang="zh-CN" altLang="en-US" sz="1800" dirty="0"/>
                  <a:t>梯度下降是一个用来求函数最小值的算法，我们将使用梯度下降算法来求代价函数的最小值。 </a:t>
                </a:r>
                <a:endParaRPr lang="en-US" altLang="zh-CN" sz="1800" dirty="0"/>
              </a:p>
              <a:p>
                <a:pPr marL="0" indent="0">
                  <a:lnSpc>
                    <a:spcPct val="150000"/>
                  </a:lnSpc>
                  <a:buNone/>
                </a:pPr>
                <a:r>
                  <a:rPr lang="zh-CN" altLang="en-US" sz="1800" dirty="0"/>
                  <a:t>梯度下降背后的思想是：开始时我们随机选择一个参数的组合（</a:t>
                </a:r>
                <a14:m>
                  <m:oMath xmlns:m="http://schemas.openxmlformats.org/officeDocument/2006/math">
                    <m:r>
                      <a:rPr lang="en-US" altLang="zh-CN" sz="1800" i="1" dirty="0" smtClean="0">
                        <a:latin typeface="Cambria Math" panose="02040503050406030204" pitchFamily="18" charset="0"/>
                      </a:rPr>
                      <m:t>𝜃</m:t>
                    </m:r>
                    <m:r>
                      <a:rPr lang="en-US" altLang="zh-CN" sz="1800" i="1" baseline="-25000" dirty="0">
                        <a:latin typeface="Cambria Math" panose="02040503050406030204" pitchFamily="18" charset="0"/>
                      </a:rPr>
                      <m:t>1</m:t>
                    </m:r>
                    <m:r>
                      <a:rPr lang="en-US" altLang="zh-CN" sz="1800" i="1" dirty="0">
                        <a:latin typeface="Cambria Math" panose="02040503050406030204" pitchFamily="18" charset="0"/>
                      </a:rPr>
                      <m:t>, </m:t>
                    </m:r>
                    <m:r>
                      <a:rPr lang="en-US" altLang="zh-CN" sz="1800" i="1" dirty="0">
                        <a:latin typeface="Cambria Math" panose="02040503050406030204" pitchFamily="18" charset="0"/>
                      </a:rPr>
                      <m:t>𝜃</m:t>
                    </m:r>
                    <m:r>
                      <a:rPr lang="en-US" altLang="zh-CN" sz="1800" i="1" baseline="-25000" dirty="0">
                        <a:latin typeface="Cambria Math" panose="02040503050406030204" pitchFamily="18" charset="0"/>
                      </a:rPr>
                      <m:t>2</m:t>
                    </m:r>
                    <m:r>
                      <a:rPr lang="en-US" altLang="zh-CN" sz="1800" i="1" dirty="0">
                        <a:latin typeface="Cambria Math" panose="02040503050406030204" pitchFamily="18" charset="0"/>
                      </a:rPr>
                      <m:t>, …, </m:t>
                    </m:r>
                    <m:sSub>
                      <m:sSubPr>
                        <m:ctrlPr>
                          <a:rPr lang="en-US" altLang="zh-CN" sz="1800" i="1" dirty="0" smtClean="0">
                            <a:latin typeface="Cambria Math" panose="02040503050406030204" pitchFamily="18" charset="0"/>
                          </a:rPr>
                        </m:ctrlPr>
                      </m:sSubPr>
                      <m:e>
                        <m:r>
                          <a:rPr lang="zh-CN" altLang="en-US" sz="1800" i="1" dirty="0" smtClean="0">
                            <a:latin typeface="Cambria Math" panose="02040503050406030204" pitchFamily="18" charset="0"/>
                          </a:rPr>
                          <m:t>𝜃</m:t>
                        </m:r>
                      </m:e>
                      <m:sub>
                        <m:r>
                          <a:rPr lang="en-US" altLang="zh-CN" sz="1800" b="0" i="1" dirty="0" smtClean="0">
                            <a:latin typeface="Cambria Math" panose="02040503050406030204" pitchFamily="18" charset="0"/>
                          </a:rPr>
                          <m:t>𝑛</m:t>
                        </m:r>
                      </m:sub>
                    </m:sSub>
                  </m:oMath>
                </a14:m>
                <a:r>
                  <a:rPr lang="zh-CN" altLang="en-US" sz="1800" dirty="0"/>
                  <a:t>），计算代价函数，然后我们寻找下一个能让代价函数值下降最多的参数组合。我们持续这么做直到到一个局部最小值。因为我们并没有尝试完所有的参数组合，所以不能确定我们得到的局部最小值是否便是全局最小值。选择不同的初始参数组合，可能会找到不同的局部最小值。 </a:t>
                </a:r>
                <a:endParaRPr lang="en-US" altLang="zh-CN" sz="1800" dirty="0"/>
              </a:p>
            </p:txBody>
          </p:sp>
        </mc:Choice>
        <mc:Fallback xmlns="">
          <p:sp>
            <p:nvSpPr>
              <p:cNvPr id="3" name="内容占位符 2">
                <a:extLst>
                  <a:ext uri="{FF2B5EF4-FFF2-40B4-BE49-F238E27FC236}">
                    <a16:creationId xmlns:a16="http://schemas.microsoft.com/office/drawing/2014/main" id="{1E33D0E6-5F19-4CA9-B05C-30BD53D20003}"/>
                  </a:ext>
                </a:extLst>
              </p:cNvPr>
              <p:cNvSpPr>
                <a:spLocks noGrp="1" noRot="1" noChangeAspect="1" noMove="1" noResize="1" noEditPoints="1" noAdjustHandles="1" noChangeArrowheads="1" noChangeShapeType="1" noTextEdit="1"/>
              </p:cNvSpPr>
              <p:nvPr>
                <p:ph idx="1"/>
              </p:nvPr>
            </p:nvSpPr>
            <p:spPr>
              <a:blipFill>
                <a:blip r:embed="rId2"/>
                <a:stretch>
                  <a:fillRect l="-522" r="-232"/>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8DF0A16F-B7C2-44E6-AD63-BAB4902EF61B}"/>
              </a:ext>
            </a:extLst>
          </p:cNvPr>
          <p:cNvPicPr>
            <a:picLocks noChangeAspect="1"/>
          </p:cNvPicPr>
          <p:nvPr/>
        </p:nvPicPr>
        <p:blipFill>
          <a:blip r:embed="rId3"/>
          <a:stretch>
            <a:fillRect/>
          </a:stretch>
        </p:blipFill>
        <p:spPr>
          <a:xfrm>
            <a:off x="1027867" y="4182932"/>
            <a:ext cx="4533311" cy="2357686"/>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 xmlns:a16="http://schemas.microsoft.com/office/drawing/2014/main" id="{E2D9F614-2B77-40D8-ACE0-82A38B777885}"/>
              </a:ext>
            </a:extLst>
          </p:cNvPr>
          <p:cNvPicPr>
            <a:picLocks noChangeAspect="1"/>
          </p:cNvPicPr>
          <p:nvPr/>
        </p:nvPicPr>
        <p:blipFill>
          <a:blip r:embed="rId4"/>
          <a:stretch>
            <a:fillRect/>
          </a:stretch>
        </p:blipFill>
        <p:spPr>
          <a:xfrm>
            <a:off x="6251893" y="4517303"/>
            <a:ext cx="4695825" cy="1371600"/>
          </a:xfrm>
          <a:prstGeom prst="rect">
            <a:avLst/>
          </a:prstGeom>
        </p:spPr>
      </p:pic>
    </p:spTree>
    <p:extLst>
      <p:ext uri="{BB962C8B-B14F-4D97-AF65-F5344CB8AC3E}">
        <p14:creationId xmlns:p14="http://schemas.microsoft.com/office/powerpoint/2010/main" val="85460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EBF45CD-8397-4B4E-A156-11EC7C1268E2}"/>
              </a:ext>
            </a:extLst>
          </p:cNvPr>
          <p:cNvSpPr>
            <a:spLocks noGrp="1"/>
          </p:cNvSpPr>
          <p:nvPr>
            <p:ph type="title"/>
          </p:nvPr>
        </p:nvSpPr>
        <p:spPr/>
        <p:txBody>
          <a:bodyPr>
            <a:normAutofit/>
          </a:bodyPr>
          <a:lstStyle/>
          <a:p>
            <a:r>
              <a:rPr lang="zh-CN" altLang="en-US" sz="3600" b="1" dirty="0"/>
              <a:t>梯度下降</a:t>
            </a:r>
          </a:p>
        </p:txBody>
      </p:sp>
      <p:pic>
        <p:nvPicPr>
          <p:cNvPr id="12" name="内容占位符 11">
            <a:extLst>
              <a:ext uri="{FF2B5EF4-FFF2-40B4-BE49-F238E27FC236}">
                <a16:creationId xmlns="" xmlns:a16="http://schemas.microsoft.com/office/drawing/2014/main" id="{EF7C9BF3-BC77-4242-BD56-848543EEC4F7}"/>
              </a:ext>
            </a:extLst>
          </p:cNvPr>
          <p:cNvPicPr>
            <a:picLocks noGrp="1" noChangeAspect="1"/>
          </p:cNvPicPr>
          <p:nvPr>
            <p:ph idx="1"/>
          </p:nvPr>
        </p:nvPicPr>
        <p:blipFill>
          <a:blip r:embed="rId2"/>
          <a:stretch>
            <a:fillRect/>
          </a:stretch>
        </p:blipFill>
        <p:spPr>
          <a:xfrm>
            <a:off x="1743042" y="1496538"/>
            <a:ext cx="8705916" cy="5135252"/>
          </a:xfrm>
          <a:prstGeom prst="rect">
            <a:avLst/>
          </a:prstGeom>
          <a:ln>
            <a:noFill/>
          </a:ln>
        </p:spPr>
      </p:pic>
    </p:spTree>
    <p:extLst>
      <p:ext uri="{BB962C8B-B14F-4D97-AF65-F5344CB8AC3E}">
        <p14:creationId xmlns:p14="http://schemas.microsoft.com/office/powerpoint/2010/main" val="424334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EBF45CD-8397-4B4E-A156-11EC7C1268E2}"/>
              </a:ext>
            </a:extLst>
          </p:cNvPr>
          <p:cNvSpPr>
            <a:spLocks noGrp="1"/>
          </p:cNvSpPr>
          <p:nvPr>
            <p:ph type="title"/>
          </p:nvPr>
        </p:nvSpPr>
        <p:spPr/>
        <p:txBody>
          <a:bodyPr>
            <a:normAutofit/>
          </a:bodyPr>
          <a:lstStyle/>
          <a:p>
            <a:r>
              <a:rPr lang="zh-CN" altLang="en-US" sz="3600" b="1" dirty="0"/>
              <a:t>梯度下降</a:t>
            </a:r>
          </a:p>
        </p:txBody>
      </p:sp>
      <p:pic>
        <p:nvPicPr>
          <p:cNvPr id="11" name="内容占位符 10">
            <a:extLst>
              <a:ext uri="{FF2B5EF4-FFF2-40B4-BE49-F238E27FC236}">
                <a16:creationId xmlns="" xmlns:a16="http://schemas.microsoft.com/office/drawing/2014/main" id="{0F438B48-97D8-4925-A43B-53889981A822}"/>
              </a:ext>
            </a:extLst>
          </p:cNvPr>
          <p:cNvPicPr>
            <a:picLocks noGrp="1" noChangeAspect="1"/>
          </p:cNvPicPr>
          <p:nvPr>
            <p:ph idx="1"/>
          </p:nvPr>
        </p:nvPicPr>
        <p:blipFill>
          <a:blip r:embed="rId2"/>
          <a:stretch>
            <a:fillRect/>
          </a:stretch>
        </p:blipFill>
        <p:spPr>
          <a:xfrm>
            <a:off x="1604888" y="1411861"/>
            <a:ext cx="8982224" cy="5081014"/>
          </a:xfrm>
          <a:prstGeom prst="rect">
            <a:avLst/>
          </a:prstGeom>
        </p:spPr>
      </p:pic>
    </p:spTree>
    <p:extLst>
      <p:ext uri="{BB962C8B-B14F-4D97-AF65-F5344CB8AC3E}">
        <p14:creationId xmlns:p14="http://schemas.microsoft.com/office/powerpoint/2010/main" val="337631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 xmlns:a16="http://schemas.microsoft.com/office/drawing/2014/main" id="{232A8B32-9B64-4AC2-B40C-2C2F17F914BC}"/>
              </a:ext>
            </a:extLst>
          </p:cNvPr>
          <p:cNvPicPr>
            <a:picLocks noChangeAspect="1"/>
          </p:cNvPicPr>
          <p:nvPr/>
        </p:nvPicPr>
        <p:blipFill>
          <a:blip r:embed="rId2"/>
          <a:stretch>
            <a:fillRect/>
          </a:stretch>
        </p:blipFill>
        <p:spPr>
          <a:xfrm>
            <a:off x="6454778" y="1617505"/>
            <a:ext cx="2896104" cy="631419"/>
          </a:xfrm>
          <a:prstGeom prst="rect">
            <a:avLst/>
          </a:prstGeom>
        </p:spPr>
      </p:pic>
      <p:sp>
        <p:nvSpPr>
          <p:cNvPr id="2" name="标题 1">
            <a:extLst>
              <a:ext uri="{FF2B5EF4-FFF2-40B4-BE49-F238E27FC236}">
                <a16:creationId xmlns="" xmlns:a16="http://schemas.microsoft.com/office/drawing/2014/main" id="{0EBF45CD-8397-4B4E-A156-11EC7C1268E2}"/>
              </a:ext>
            </a:extLst>
          </p:cNvPr>
          <p:cNvSpPr>
            <a:spLocks noGrp="1"/>
          </p:cNvSpPr>
          <p:nvPr>
            <p:ph type="title"/>
          </p:nvPr>
        </p:nvSpPr>
        <p:spPr/>
        <p:txBody>
          <a:bodyPr>
            <a:normAutofit/>
          </a:bodyPr>
          <a:lstStyle/>
          <a:p>
            <a:r>
              <a:rPr lang="zh-CN" altLang="en-US" sz="3600" b="1" dirty="0"/>
              <a:t>梯度下降</a:t>
            </a:r>
          </a:p>
        </p:txBody>
      </p:sp>
      <p:sp>
        <p:nvSpPr>
          <p:cNvPr id="3" name="内容占位符 2">
            <a:extLst>
              <a:ext uri="{FF2B5EF4-FFF2-40B4-BE49-F238E27FC236}">
                <a16:creationId xmlns="" xmlns:a16="http://schemas.microsoft.com/office/drawing/2014/main" id="{1E33D0E6-5F19-4CA9-B05C-30BD53D20003}"/>
              </a:ext>
            </a:extLst>
          </p:cNvPr>
          <p:cNvSpPr>
            <a:spLocks noGrp="1"/>
          </p:cNvSpPr>
          <p:nvPr>
            <p:ph idx="1"/>
          </p:nvPr>
        </p:nvSpPr>
        <p:spPr>
          <a:xfrm>
            <a:off x="865029" y="2578317"/>
            <a:ext cx="2922037" cy="1234816"/>
          </a:xfrm>
        </p:spPr>
        <p:txBody>
          <a:bodyPr>
            <a:normAutofit fontScale="85000" lnSpcReduction="10000"/>
          </a:bodyPr>
          <a:lstStyle/>
          <a:p>
            <a:pPr marL="0" indent="0">
              <a:lnSpc>
                <a:spcPct val="150000"/>
              </a:lnSpc>
              <a:buNone/>
            </a:pPr>
            <a:r>
              <a:rPr lang="zh-CN" altLang="en-US" sz="1900" b="1" dirty="0"/>
              <a:t>批量梯度下降</a:t>
            </a:r>
            <a:r>
              <a:rPr lang="en-US" altLang="zh-CN" sz="1900" b="1" dirty="0"/>
              <a:t>(BGD)</a:t>
            </a:r>
            <a:r>
              <a:rPr lang="zh-CN" altLang="en-US" sz="1900" b="1" dirty="0"/>
              <a:t> ：</a:t>
            </a:r>
            <a:r>
              <a:rPr lang="zh-CN" altLang="en-US" sz="1900" dirty="0"/>
              <a:t>最原始的形式，在每一次迭代时使用所有样本来对参数进行更新。</a:t>
            </a:r>
          </a:p>
          <a:p>
            <a:pPr marL="457200" lvl="1" indent="0">
              <a:lnSpc>
                <a:spcPct val="150000"/>
              </a:lnSpc>
              <a:buNone/>
            </a:pPr>
            <a:endParaRPr lang="en-US" altLang="zh-CN" sz="1400" dirty="0"/>
          </a:p>
        </p:txBody>
      </p:sp>
      <p:pic>
        <p:nvPicPr>
          <p:cNvPr id="4" name="图片 3">
            <a:extLst>
              <a:ext uri="{FF2B5EF4-FFF2-40B4-BE49-F238E27FC236}">
                <a16:creationId xmlns="" xmlns:a16="http://schemas.microsoft.com/office/drawing/2014/main" id="{87F631E8-02EA-4833-8259-18FC891B4DF8}"/>
              </a:ext>
            </a:extLst>
          </p:cNvPr>
          <p:cNvPicPr>
            <a:picLocks noChangeAspect="1"/>
          </p:cNvPicPr>
          <p:nvPr/>
        </p:nvPicPr>
        <p:blipFill>
          <a:blip r:embed="rId3"/>
          <a:stretch>
            <a:fillRect/>
          </a:stretch>
        </p:blipFill>
        <p:spPr>
          <a:xfrm>
            <a:off x="4307844" y="2641217"/>
            <a:ext cx="4810744" cy="1029309"/>
          </a:xfrm>
          <a:prstGeom prst="rect">
            <a:avLst/>
          </a:prstGeom>
        </p:spPr>
      </p:pic>
      <p:pic>
        <p:nvPicPr>
          <p:cNvPr id="5" name="图片 4">
            <a:extLst>
              <a:ext uri="{FF2B5EF4-FFF2-40B4-BE49-F238E27FC236}">
                <a16:creationId xmlns="" xmlns:a16="http://schemas.microsoft.com/office/drawing/2014/main" id="{31A833C5-F6EC-4472-8398-C33906DC8298}"/>
              </a:ext>
            </a:extLst>
          </p:cNvPr>
          <p:cNvPicPr>
            <a:picLocks noChangeAspect="1"/>
          </p:cNvPicPr>
          <p:nvPr/>
        </p:nvPicPr>
        <p:blipFill>
          <a:blip r:embed="rId4"/>
          <a:stretch>
            <a:fillRect/>
          </a:stretch>
        </p:blipFill>
        <p:spPr>
          <a:xfrm>
            <a:off x="4359858" y="3684334"/>
            <a:ext cx="4189841" cy="1476689"/>
          </a:xfrm>
          <a:prstGeom prst="rect">
            <a:avLst/>
          </a:prstGeom>
        </p:spPr>
      </p:pic>
      <p:sp>
        <p:nvSpPr>
          <p:cNvPr id="8" name="内容占位符 2">
            <a:extLst>
              <a:ext uri="{FF2B5EF4-FFF2-40B4-BE49-F238E27FC236}">
                <a16:creationId xmlns="" xmlns:a16="http://schemas.microsoft.com/office/drawing/2014/main" id="{3F033CB1-5B53-4731-BC86-E05743B846C0}"/>
              </a:ext>
            </a:extLst>
          </p:cNvPr>
          <p:cNvSpPr txBox="1">
            <a:spLocks/>
          </p:cNvSpPr>
          <p:nvPr/>
        </p:nvSpPr>
        <p:spPr>
          <a:xfrm>
            <a:off x="868061" y="3726512"/>
            <a:ext cx="2922037" cy="1234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b="1" dirty="0"/>
              <a:t>随机梯度下降</a:t>
            </a:r>
            <a:r>
              <a:rPr lang="en-US" altLang="zh-CN" sz="1600" b="1" dirty="0"/>
              <a:t>(SGD)</a:t>
            </a:r>
            <a:r>
              <a:rPr lang="zh-CN" altLang="en-US" sz="1600" b="1" dirty="0"/>
              <a:t> ：</a:t>
            </a:r>
            <a:r>
              <a:rPr lang="zh-CN" altLang="en-US" sz="1600" dirty="0"/>
              <a:t>在每一次迭代时使用一个样本来对参数进行更新。</a:t>
            </a:r>
          </a:p>
          <a:p>
            <a:pPr marL="457200" lvl="1" indent="0">
              <a:lnSpc>
                <a:spcPct val="150000"/>
              </a:lnSpc>
              <a:buFont typeface="Arial" panose="020B0604020202020204" pitchFamily="34" charset="0"/>
              <a:buNone/>
            </a:pPr>
            <a:endParaRPr lang="en-US" altLang="zh-CN" sz="1400" dirty="0"/>
          </a:p>
        </p:txBody>
      </p:sp>
      <p:sp>
        <p:nvSpPr>
          <p:cNvPr id="9" name="内容占位符 2">
            <a:extLst>
              <a:ext uri="{FF2B5EF4-FFF2-40B4-BE49-F238E27FC236}">
                <a16:creationId xmlns="" xmlns:a16="http://schemas.microsoft.com/office/drawing/2014/main" id="{D93B82DF-16B0-4E1D-B91A-4EB1E4FC2DFF}"/>
              </a:ext>
            </a:extLst>
          </p:cNvPr>
          <p:cNvSpPr txBox="1">
            <a:spLocks/>
          </p:cNvSpPr>
          <p:nvPr/>
        </p:nvSpPr>
        <p:spPr>
          <a:xfrm>
            <a:off x="869881" y="5140532"/>
            <a:ext cx="2922037" cy="1234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b="1" dirty="0"/>
              <a:t>小批量梯度下降</a:t>
            </a:r>
            <a:r>
              <a:rPr lang="en-US" altLang="zh-CN" sz="1600" b="1" dirty="0"/>
              <a:t>(MBGD)</a:t>
            </a:r>
            <a:r>
              <a:rPr lang="zh-CN" altLang="en-US" sz="1600" b="1" dirty="0"/>
              <a:t> ：</a:t>
            </a:r>
            <a:r>
              <a:rPr lang="zh-CN" altLang="en-US" sz="1600" dirty="0"/>
              <a:t>在每一次迭代时使用</a:t>
            </a:r>
            <a:r>
              <a:rPr lang="en-US" altLang="zh-CN" sz="1600" i="1" dirty="0" err="1">
                <a:latin typeface="Cambria" panose="02040503050406030204" pitchFamily="18" charset="0"/>
                <a:ea typeface="Cambria" panose="02040503050406030204" pitchFamily="18" charset="0"/>
              </a:rPr>
              <a:t>batch_size</a:t>
            </a:r>
            <a:r>
              <a:rPr lang="zh-CN" altLang="en-US" sz="1600" dirty="0"/>
              <a:t>个样本来对参数进行更新。</a:t>
            </a:r>
          </a:p>
          <a:p>
            <a:pPr marL="457200" lvl="1" indent="0">
              <a:lnSpc>
                <a:spcPct val="150000"/>
              </a:lnSpc>
              <a:buFont typeface="Arial" panose="020B0604020202020204" pitchFamily="34" charset="0"/>
              <a:buNone/>
            </a:pPr>
            <a:endParaRPr lang="en-US" altLang="zh-CN" sz="1400" dirty="0"/>
          </a:p>
        </p:txBody>
      </p:sp>
      <p:sp>
        <p:nvSpPr>
          <p:cNvPr id="11" name="矩形 10">
            <a:extLst>
              <a:ext uri="{FF2B5EF4-FFF2-40B4-BE49-F238E27FC236}">
                <a16:creationId xmlns="" xmlns:a16="http://schemas.microsoft.com/office/drawing/2014/main" id="{28D46F84-1634-4CED-8E37-2B7425CA8E5E}"/>
              </a:ext>
            </a:extLst>
          </p:cNvPr>
          <p:cNvSpPr/>
          <p:nvPr/>
        </p:nvSpPr>
        <p:spPr>
          <a:xfrm>
            <a:off x="6382139" y="3016937"/>
            <a:ext cx="1576874" cy="30009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F1D34B46-3E51-43E8-9DE7-2AE5E0CF6E4C}"/>
              </a:ext>
            </a:extLst>
          </p:cNvPr>
          <p:cNvSpPr/>
          <p:nvPr/>
        </p:nvSpPr>
        <p:spPr>
          <a:xfrm>
            <a:off x="6096001" y="4328859"/>
            <a:ext cx="1443133" cy="291024"/>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pic>
        <p:nvPicPr>
          <p:cNvPr id="14" name="图片 13">
            <a:extLst>
              <a:ext uri="{FF2B5EF4-FFF2-40B4-BE49-F238E27FC236}">
                <a16:creationId xmlns="" xmlns:a16="http://schemas.microsoft.com/office/drawing/2014/main" id="{327A6002-BBF2-4256-8621-3E3ECA334293}"/>
              </a:ext>
            </a:extLst>
          </p:cNvPr>
          <p:cNvPicPr>
            <a:picLocks noChangeAspect="1"/>
          </p:cNvPicPr>
          <p:nvPr/>
        </p:nvPicPr>
        <p:blipFill>
          <a:blip r:embed="rId5"/>
          <a:stretch>
            <a:fillRect/>
          </a:stretch>
        </p:blipFill>
        <p:spPr>
          <a:xfrm>
            <a:off x="10208300" y="4041392"/>
            <a:ext cx="1208893" cy="774631"/>
          </a:xfrm>
          <a:prstGeom prst="rect">
            <a:avLst/>
          </a:prstGeom>
        </p:spPr>
      </p:pic>
      <p:cxnSp>
        <p:nvCxnSpPr>
          <p:cNvPr id="16" name="直接箭头连接符 15">
            <a:extLst>
              <a:ext uri="{FF2B5EF4-FFF2-40B4-BE49-F238E27FC236}">
                <a16:creationId xmlns="" xmlns:a16="http://schemas.microsoft.com/office/drawing/2014/main" id="{42294781-4700-4359-828F-8995CEF1DBC9}"/>
              </a:ext>
            </a:extLst>
          </p:cNvPr>
          <p:cNvCxnSpPr>
            <a:cxnSpLocks/>
            <a:endCxn id="14" idx="1"/>
          </p:cNvCxnSpPr>
          <p:nvPr/>
        </p:nvCxnSpPr>
        <p:spPr>
          <a:xfrm>
            <a:off x="7953896" y="3315760"/>
            <a:ext cx="2254404" cy="111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 xmlns:a16="http://schemas.microsoft.com/office/drawing/2014/main" id="{1C1DA108-5929-4B38-AC1C-C70E1B8684FE}"/>
              </a:ext>
            </a:extLst>
          </p:cNvPr>
          <p:cNvCxnSpPr>
            <a:cxnSpLocks/>
            <a:endCxn id="14" idx="1"/>
          </p:cNvCxnSpPr>
          <p:nvPr/>
        </p:nvCxnSpPr>
        <p:spPr>
          <a:xfrm flipV="1">
            <a:off x="7539134" y="4428708"/>
            <a:ext cx="2669166" cy="17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 xmlns:a16="http://schemas.microsoft.com/office/drawing/2014/main" id="{2346AC63-6274-4EFB-96FD-58BC20F2B2EB}"/>
              </a:ext>
            </a:extLst>
          </p:cNvPr>
          <p:cNvPicPr>
            <a:picLocks noChangeAspect="1"/>
          </p:cNvPicPr>
          <p:nvPr/>
        </p:nvPicPr>
        <p:blipFill>
          <a:blip r:embed="rId6"/>
          <a:stretch>
            <a:fillRect/>
          </a:stretch>
        </p:blipFill>
        <p:spPr>
          <a:xfrm>
            <a:off x="4377428" y="5224510"/>
            <a:ext cx="4279253" cy="1545622"/>
          </a:xfrm>
          <a:prstGeom prst="rect">
            <a:avLst/>
          </a:prstGeom>
        </p:spPr>
      </p:pic>
      <p:sp>
        <p:nvSpPr>
          <p:cNvPr id="22" name="矩形 21">
            <a:extLst>
              <a:ext uri="{FF2B5EF4-FFF2-40B4-BE49-F238E27FC236}">
                <a16:creationId xmlns="" xmlns:a16="http://schemas.microsoft.com/office/drawing/2014/main" id="{A1E3691D-CDEB-40B0-8F52-E82D573FEB0B}"/>
              </a:ext>
            </a:extLst>
          </p:cNvPr>
          <p:cNvSpPr/>
          <p:nvPr/>
        </p:nvSpPr>
        <p:spPr>
          <a:xfrm>
            <a:off x="6428793" y="6018853"/>
            <a:ext cx="1287623" cy="328502"/>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24" name="直接箭头连接符 23">
            <a:extLst>
              <a:ext uri="{FF2B5EF4-FFF2-40B4-BE49-F238E27FC236}">
                <a16:creationId xmlns="" xmlns:a16="http://schemas.microsoft.com/office/drawing/2014/main" id="{E9CD5EB8-0662-4108-A637-B13843B628F1}"/>
              </a:ext>
            </a:extLst>
          </p:cNvPr>
          <p:cNvCxnSpPr>
            <a:cxnSpLocks/>
            <a:endCxn id="14" idx="1"/>
          </p:cNvCxnSpPr>
          <p:nvPr/>
        </p:nvCxnSpPr>
        <p:spPr>
          <a:xfrm flipV="1">
            <a:off x="7716416" y="4428708"/>
            <a:ext cx="2491884" cy="158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内容占位符 2">
                <a:extLst>
                  <a:ext uri="{FF2B5EF4-FFF2-40B4-BE49-F238E27FC236}">
                    <a16:creationId xmlns="" xmlns:a16="http://schemas.microsoft.com/office/drawing/2014/main" id="{C35BE5BB-F071-4143-83B8-3FFDE6A87497}"/>
                  </a:ext>
                </a:extLst>
              </p:cNvPr>
              <p:cNvSpPr txBox="1">
                <a:spLocks/>
              </p:cNvSpPr>
              <p:nvPr/>
            </p:nvSpPr>
            <p:spPr>
              <a:xfrm>
                <a:off x="865028" y="1293905"/>
                <a:ext cx="8787455" cy="12348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b="1" dirty="0"/>
                  <a:t>线性回归中梯度下降的比较：批量梯度下降</a:t>
                </a:r>
                <a:r>
                  <a:rPr lang="en-US" altLang="zh-CN" sz="1800" b="1" dirty="0"/>
                  <a:t>(BGD)</a:t>
                </a:r>
                <a:r>
                  <a:rPr lang="zh-CN" altLang="en-US" sz="1800" b="1" dirty="0"/>
                  <a:t>、随机梯度下降</a:t>
                </a:r>
                <a:r>
                  <a:rPr lang="en-US" altLang="zh-CN" sz="1800" b="1" dirty="0"/>
                  <a:t>(SGD)</a:t>
                </a:r>
                <a:r>
                  <a:rPr lang="zh-CN" altLang="en-US" sz="1800" b="1" dirty="0"/>
                  <a:t>、小批量梯度下降</a:t>
                </a:r>
                <a:r>
                  <a:rPr lang="en-US" altLang="zh-CN" sz="1800" b="1" dirty="0"/>
                  <a:t>(MBGD)</a:t>
                </a:r>
              </a:p>
              <a:p>
                <a:pPr marL="0" indent="0">
                  <a:lnSpc>
                    <a:spcPct val="150000"/>
                  </a:lnSpc>
                  <a:buNone/>
                </a:pPr>
                <a:r>
                  <a:rPr lang="zh-CN" altLang="en-US" sz="1800" dirty="0"/>
                  <a:t>线性回归的假设函数：                                               代价函数为：</a:t>
                </a:r>
              </a:p>
              <a:p>
                <a:pPr marL="0" indent="0">
                  <a:lnSpc>
                    <a:spcPct val="120000"/>
                  </a:lnSpc>
                  <a:buNone/>
                </a:pPr>
                <a:r>
                  <a:rPr lang="zh-CN" altLang="en-US" sz="1800" dirty="0"/>
                  <a:t>其中</a:t>
                </a:r>
                <a14:m>
                  <m:oMath xmlns:m="http://schemas.openxmlformats.org/officeDocument/2006/math">
                    <m:r>
                      <a:rPr lang="zh-CN" altLang="en-US" sz="1800" i="1" dirty="0">
                        <a:latin typeface="Cambria Math" panose="02040503050406030204" pitchFamily="18" charset="0"/>
                      </a:rPr>
                      <m:t>𝑖</m:t>
                    </m:r>
                    <m:r>
                      <a:rPr lang="en-US" altLang="zh-CN" sz="1800" i="1" dirty="0">
                        <a:latin typeface="Cambria Math" panose="02040503050406030204" pitchFamily="18" charset="0"/>
                      </a:rPr>
                      <m:t>=1,2,…,</m:t>
                    </m:r>
                    <m:r>
                      <a:rPr lang="zh-CN" altLang="en-US" sz="1800" i="1" dirty="0">
                        <a:latin typeface="Cambria Math" panose="02040503050406030204" pitchFamily="18" charset="0"/>
                      </a:rPr>
                      <m:t>𝑚</m:t>
                    </m:r>
                  </m:oMath>
                </a14:m>
                <a:r>
                  <a:rPr lang="zh-CN" altLang="en-US" sz="1800" dirty="0"/>
                  <a:t>表示样本数，</a:t>
                </a:r>
                <a14:m>
                  <m:oMath xmlns:m="http://schemas.openxmlformats.org/officeDocument/2006/math">
                    <m:r>
                      <a:rPr lang="zh-CN" altLang="en-US" sz="1800" i="1" dirty="0">
                        <a:latin typeface="Cambria Math" panose="02040503050406030204" pitchFamily="18" charset="0"/>
                      </a:rPr>
                      <m:t>𝑗</m:t>
                    </m:r>
                    <m:r>
                      <a:rPr lang="en-US" altLang="zh-CN" sz="1800" i="1" dirty="0">
                        <a:latin typeface="Cambria Math" panose="02040503050406030204" pitchFamily="18" charset="0"/>
                      </a:rPr>
                      <m:t>=0,1</m:t>
                    </m:r>
                  </m:oMath>
                </a14:m>
                <a:r>
                  <a:rPr lang="zh-CN" altLang="en-US" sz="1800" dirty="0"/>
                  <a:t>表示特征数，这里我们使用偏置项</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𝑥</m:t>
                        </m:r>
                      </m:e>
                      <m:sub>
                        <m:r>
                          <a:rPr lang="en-US" altLang="zh-CN" sz="1800" i="1">
                            <a:latin typeface="Cambria Math" panose="02040503050406030204" pitchFamily="18" charset="0"/>
                          </a:rPr>
                          <m:t>0</m:t>
                        </m:r>
                      </m:sub>
                      <m:sup>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sup>
                    </m:sSubSup>
                    <m:r>
                      <a:rPr lang="en-US" altLang="zh-CN" sz="1800" i="1">
                        <a:latin typeface="Cambria Math" panose="02040503050406030204" pitchFamily="18" charset="0"/>
                      </a:rPr>
                      <m:t>=1</m:t>
                    </m:r>
                  </m:oMath>
                </a14:m>
                <a:r>
                  <a:rPr lang="zh-CN" altLang="en-US" sz="1800" dirty="0"/>
                  <a:t>。</a:t>
                </a:r>
                <a:endParaRPr lang="en-US" altLang="zh-CN" sz="1800" dirty="0"/>
              </a:p>
              <a:p>
                <a:pPr marL="457200" lvl="1" indent="0">
                  <a:lnSpc>
                    <a:spcPct val="150000"/>
                  </a:lnSpc>
                  <a:buFont typeface="Arial" panose="020B0604020202020204" pitchFamily="34" charset="0"/>
                  <a:buNone/>
                </a:pPr>
                <a:endParaRPr lang="en-US" altLang="zh-CN" sz="1400" dirty="0"/>
              </a:p>
            </p:txBody>
          </p:sp>
        </mc:Choice>
        <mc:Fallback xmlns="">
          <p:sp>
            <p:nvSpPr>
              <p:cNvPr id="17" name="内容占位符 2">
                <a:extLst>
                  <a:ext uri="{FF2B5EF4-FFF2-40B4-BE49-F238E27FC236}">
                    <a16:creationId xmlns:a16="http://schemas.microsoft.com/office/drawing/2014/main" id="{C35BE5BB-F071-4143-83B8-3FFDE6A87497}"/>
                  </a:ext>
                </a:extLst>
              </p:cNvPr>
              <p:cNvSpPr txBox="1">
                <a:spLocks noRot="1" noChangeAspect="1" noMove="1" noResize="1" noEditPoints="1" noAdjustHandles="1" noChangeArrowheads="1" noChangeShapeType="1" noTextEdit="1"/>
              </p:cNvSpPr>
              <p:nvPr/>
            </p:nvSpPr>
            <p:spPr>
              <a:xfrm>
                <a:off x="865028" y="1293905"/>
                <a:ext cx="8787455" cy="1234816"/>
              </a:xfrm>
              <a:prstGeom prst="rect">
                <a:avLst/>
              </a:prstGeom>
              <a:blipFill>
                <a:blip r:embed="rId7"/>
                <a:stretch>
                  <a:fillRect l="-278" b="-4433"/>
                </a:stretch>
              </a:blipFill>
            </p:spPr>
            <p:txBody>
              <a:bodyPr/>
              <a:lstStyle/>
              <a:p>
                <a:r>
                  <a:rPr lang="zh-CN" altLang="en-US">
                    <a:noFill/>
                  </a:rPr>
                  <a:t> </a:t>
                </a:r>
              </a:p>
            </p:txBody>
          </p:sp>
        </mc:Fallback>
      </mc:AlternateContent>
      <p:pic>
        <p:nvPicPr>
          <p:cNvPr id="6" name="图片 5">
            <a:extLst>
              <a:ext uri="{FF2B5EF4-FFF2-40B4-BE49-F238E27FC236}">
                <a16:creationId xmlns="" xmlns:a16="http://schemas.microsoft.com/office/drawing/2014/main" id="{67EA2CCC-8969-455F-A679-C80C2DB2A404}"/>
              </a:ext>
            </a:extLst>
          </p:cNvPr>
          <p:cNvPicPr>
            <a:picLocks noChangeAspect="1"/>
          </p:cNvPicPr>
          <p:nvPr/>
        </p:nvPicPr>
        <p:blipFill>
          <a:blip r:embed="rId8"/>
          <a:stretch>
            <a:fillRect/>
          </a:stretch>
        </p:blipFill>
        <p:spPr>
          <a:xfrm>
            <a:off x="2723427" y="1723299"/>
            <a:ext cx="1949228" cy="419833"/>
          </a:xfrm>
          <a:prstGeom prst="rect">
            <a:avLst/>
          </a:prstGeom>
        </p:spPr>
      </p:pic>
      <p:sp>
        <p:nvSpPr>
          <p:cNvPr id="15" name="矩形 14">
            <a:extLst>
              <a:ext uri="{FF2B5EF4-FFF2-40B4-BE49-F238E27FC236}">
                <a16:creationId xmlns="" xmlns:a16="http://schemas.microsoft.com/office/drawing/2014/main" id="{7CCF73A1-D908-4CB4-A986-92293BBD8864}"/>
              </a:ext>
            </a:extLst>
          </p:cNvPr>
          <p:cNvSpPr/>
          <p:nvPr/>
        </p:nvSpPr>
        <p:spPr>
          <a:xfrm>
            <a:off x="865028" y="2622555"/>
            <a:ext cx="8253559" cy="1043117"/>
          </a:xfrm>
          <a:prstGeom prst="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3" name="矩形 22">
            <a:extLst>
              <a:ext uri="{FF2B5EF4-FFF2-40B4-BE49-F238E27FC236}">
                <a16:creationId xmlns="" xmlns:a16="http://schemas.microsoft.com/office/drawing/2014/main" id="{12BD3D3B-95DF-4176-B501-40AB0E992EC1}"/>
              </a:ext>
            </a:extLst>
          </p:cNvPr>
          <p:cNvSpPr/>
          <p:nvPr/>
        </p:nvSpPr>
        <p:spPr>
          <a:xfrm>
            <a:off x="869881" y="3752174"/>
            <a:ext cx="8253559" cy="1396463"/>
          </a:xfrm>
          <a:prstGeom prst="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5" name="矩形 24">
            <a:extLst>
              <a:ext uri="{FF2B5EF4-FFF2-40B4-BE49-F238E27FC236}">
                <a16:creationId xmlns="" xmlns:a16="http://schemas.microsoft.com/office/drawing/2014/main" id="{CD212102-717B-42AB-92E5-33D622FAB639}"/>
              </a:ext>
            </a:extLst>
          </p:cNvPr>
          <p:cNvSpPr/>
          <p:nvPr/>
        </p:nvSpPr>
        <p:spPr>
          <a:xfrm>
            <a:off x="865028" y="5226318"/>
            <a:ext cx="8253559" cy="154562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272335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BA566F8-D4D5-496C-8A3C-44CB1A089AFD}"/>
              </a:ext>
            </a:extLst>
          </p:cNvPr>
          <p:cNvSpPr>
            <a:spLocks noGrp="1"/>
          </p:cNvSpPr>
          <p:nvPr>
            <p:ph type="title"/>
          </p:nvPr>
        </p:nvSpPr>
        <p:spPr>
          <a:xfrm>
            <a:off x="838200" y="365125"/>
            <a:ext cx="10515600" cy="1325563"/>
          </a:xfrm>
        </p:spPr>
        <p:txBody>
          <a:bodyPr>
            <a:normAutofit/>
          </a:bodyPr>
          <a:lstStyle/>
          <a:p>
            <a:r>
              <a:rPr lang="zh-CN" altLang="en-US" sz="3600" b="1" dirty="0"/>
              <a:t>梯度下降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045C3C18-7F5E-4C5E-9537-5F53FAE8CB23}"/>
                  </a:ext>
                </a:extLst>
              </p:cNvPr>
              <p:cNvSpPr>
                <a:spLocks noGrp="1"/>
              </p:cNvSpPr>
              <p:nvPr>
                <p:ph idx="1"/>
              </p:nvPr>
            </p:nvSpPr>
            <p:spPr>
              <a:xfrm>
                <a:off x="838200" y="1499054"/>
                <a:ext cx="10515600" cy="4351338"/>
              </a:xfrm>
            </p:spPr>
            <p:txBody>
              <a:bodyPr>
                <a:normAutofit/>
              </a:bodyPr>
              <a:lstStyle/>
              <a:p>
                <a:pPr marL="0" indent="0">
                  <a:lnSpc>
                    <a:spcPct val="150000"/>
                  </a:lnSpc>
                  <a:buNone/>
                </a:pPr>
                <a:r>
                  <a:rPr lang="zh-CN" altLang="en-US" sz="1800" dirty="0"/>
                  <a:t>神经网络的目标：找到</a:t>
                </a:r>
                <a:r>
                  <a:rPr lang="zh-CN" altLang="en-US" sz="1800" dirty="0">
                    <a:solidFill>
                      <a:srgbClr val="FF0000"/>
                    </a:solidFill>
                  </a:rPr>
                  <a:t>使得代价函数</a:t>
                </a:r>
                <a14:m>
                  <m:oMath xmlns:m="http://schemas.openxmlformats.org/officeDocument/2006/math">
                    <m:r>
                      <a:rPr lang="en-US" altLang="zh-CN" sz="1800" b="0" i="1" smtClean="0">
                        <a:solidFill>
                          <a:srgbClr val="FF0000"/>
                        </a:solidFill>
                        <a:latin typeface="Cambria Math" panose="02040503050406030204" pitchFamily="18" charset="0"/>
                      </a:rPr>
                      <m:t>𝐶</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𝑏</m:t>
                    </m:r>
                    <m:r>
                      <a:rPr lang="en-US" altLang="zh-CN" sz="1800" b="0" i="1" smtClean="0">
                        <a:solidFill>
                          <a:srgbClr val="FF0000"/>
                        </a:solidFill>
                        <a:latin typeface="Cambria Math" panose="02040503050406030204" pitchFamily="18" charset="0"/>
                      </a:rPr>
                      <m:t>)</m:t>
                    </m:r>
                  </m:oMath>
                </a14:m>
                <a:r>
                  <a:rPr lang="zh-CN" altLang="en-US" sz="1800" dirty="0">
                    <a:solidFill>
                      <a:srgbClr val="FF0000"/>
                    </a:solidFill>
                  </a:rPr>
                  <a:t>取得最小值</a:t>
                </a:r>
                <a:r>
                  <a:rPr lang="zh-CN" altLang="en-US" sz="1800" dirty="0"/>
                  <a:t>的权重</a:t>
                </a:r>
                <a:r>
                  <a:rPr lang="en-US" altLang="zh-CN" sz="1800" dirty="0"/>
                  <a:t>w</a:t>
                </a:r>
                <a:r>
                  <a:rPr lang="zh-CN" altLang="en-US" sz="1800" dirty="0"/>
                  <a:t>和偏置</a:t>
                </a:r>
                <a:r>
                  <a:rPr lang="en-US" altLang="zh-CN" sz="1800" dirty="0"/>
                  <a:t>b</a:t>
                </a:r>
                <a:r>
                  <a:rPr lang="zh-CN" altLang="en-US" sz="1800" dirty="0"/>
                  <a:t>。</a:t>
                </a:r>
                <a:endParaRPr lang="en-US" altLang="zh-CN" sz="18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045C3C18-7F5E-4C5E-9537-5F53FAE8CB23}"/>
                  </a:ext>
                </a:extLst>
              </p:cNvPr>
              <p:cNvSpPr>
                <a:spLocks noGrp="1" noRot="1" noChangeAspect="1" noMove="1" noResize="1" noEditPoints="1" noAdjustHandles="1" noChangeArrowheads="1" noChangeShapeType="1" noTextEdit="1"/>
              </p:cNvSpPr>
              <p:nvPr>
                <p:ph idx="1"/>
              </p:nvPr>
            </p:nvSpPr>
            <p:spPr>
              <a:xfrm>
                <a:off x="838200" y="1499054"/>
                <a:ext cx="10515600" cy="4351338"/>
              </a:xfrm>
              <a:blipFill>
                <a:blip r:embed="rId2"/>
                <a:stretch>
                  <a:fillRect l="-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 xmlns:a16="http://schemas.microsoft.com/office/drawing/2014/main" id="{315FD40C-C9DA-4BBA-B8E8-91EF69BA5E6E}"/>
                  </a:ext>
                </a:extLst>
              </p:cNvPr>
              <p:cNvGraphicFramePr>
                <a:graphicFrameLocks noGrp="1"/>
              </p:cNvGraphicFramePr>
              <p:nvPr>
                <p:extLst>
                  <p:ext uri="{D42A27DB-BD31-4B8C-83A1-F6EECF244321}">
                    <p14:modId xmlns:p14="http://schemas.microsoft.com/office/powerpoint/2010/main" val="4211824559"/>
                  </p:ext>
                </p:extLst>
              </p:nvPr>
            </p:nvGraphicFramePr>
            <p:xfrm>
              <a:off x="690465" y="2062381"/>
              <a:ext cx="10663335" cy="4330954"/>
            </p:xfrm>
            <a:graphic>
              <a:graphicData uri="http://schemas.openxmlformats.org/drawingml/2006/table">
                <a:tbl>
                  <a:tblPr firstRow="1" bandRow="1">
                    <a:tableStyleId>{F5AB1C69-6EDB-4FF4-983F-18BD219EF322}</a:tableStyleId>
                  </a:tblPr>
                  <a:tblGrid>
                    <a:gridCol w="3554445">
                      <a:extLst>
                        <a:ext uri="{9D8B030D-6E8A-4147-A177-3AD203B41FA5}">
                          <a16:colId xmlns="" xmlns:a16="http://schemas.microsoft.com/office/drawing/2014/main" val="3919326659"/>
                        </a:ext>
                      </a:extLst>
                    </a:gridCol>
                    <a:gridCol w="3554445">
                      <a:extLst>
                        <a:ext uri="{9D8B030D-6E8A-4147-A177-3AD203B41FA5}">
                          <a16:colId xmlns="" xmlns:a16="http://schemas.microsoft.com/office/drawing/2014/main" val="1895449968"/>
                        </a:ext>
                      </a:extLst>
                    </a:gridCol>
                    <a:gridCol w="3554445">
                      <a:extLst>
                        <a:ext uri="{9D8B030D-6E8A-4147-A177-3AD203B41FA5}">
                          <a16:colId xmlns="" xmlns:a16="http://schemas.microsoft.com/office/drawing/2014/main" val="4112859776"/>
                        </a:ext>
                      </a:extLst>
                    </a:gridCol>
                  </a:tblGrid>
                  <a:tr h="354129">
                    <a:tc>
                      <a:txBody>
                        <a:bodyPr/>
                        <a:lstStyle/>
                        <a:p>
                          <a:pPr algn="ctr"/>
                          <a:r>
                            <a:rPr lang="zh-CN" altLang="en-US" dirty="0"/>
                            <a:t>批量梯度下降</a:t>
                          </a:r>
                          <a:r>
                            <a:rPr lang="en-US" altLang="zh-CN" dirty="0"/>
                            <a:t>BGD</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随机梯度下降</a:t>
                          </a:r>
                          <a:r>
                            <a:rPr lang="en-US" altLang="zh-CN" dirty="0"/>
                            <a:t>SGD</a:t>
                          </a:r>
                          <a:endParaRPr lang="zh-CN" altLang="en-US" dirty="0"/>
                        </a:p>
                      </a:txBody>
                      <a:tcPr/>
                    </a:tc>
                    <a:tc>
                      <a:txBody>
                        <a:bodyPr/>
                        <a:lstStyle/>
                        <a:p>
                          <a:pPr algn="ctr"/>
                          <a:r>
                            <a:rPr lang="zh-CN" altLang="en-US" dirty="0"/>
                            <a:t>小批量梯度下降</a:t>
                          </a:r>
                          <a:r>
                            <a:rPr lang="en-US" altLang="zh-CN" dirty="0"/>
                            <a:t>MBGD</a:t>
                          </a:r>
                          <a:endParaRPr lang="zh-CN" altLang="en-US" dirty="0"/>
                        </a:p>
                      </a:txBody>
                      <a:tcPr/>
                    </a:tc>
                    <a:extLst>
                      <a:ext uri="{0D108BD9-81ED-4DB2-BD59-A6C34878D82A}">
                        <a16:rowId xmlns="" xmlns:a16="http://schemas.microsoft.com/office/drawing/2014/main" val="2076055995"/>
                      </a:ext>
                    </a:extLst>
                  </a:tr>
                  <a:tr h="354129">
                    <a:tc>
                      <a:txBody>
                        <a:bodyPr/>
                        <a:lstStyle/>
                        <a:p>
                          <a:pPr algn="ctr"/>
                          <a:r>
                            <a:rPr lang="zh-CN" altLang="en-US" sz="1800" u="none" strike="noStrike" kern="1200" dirty="0">
                              <a:effectLst/>
                            </a:rPr>
                            <a:t>每一次迭代使用所有训练样本对参数进行更新</a:t>
                          </a:r>
                          <a:endParaRPr lang="zh-CN" altLang="en-US" dirty="0"/>
                        </a:p>
                      </a:txBody>
                      <a:tcPr/>
                    </a:tc>
                    <a:tc>
                      <a:txBody>
                        <a:bodyPr/>
                        <a:lstStyle/>
                        <a:p>
                          <a:pPr algn="ctr"/>
                          <a:r>
                            <a:rPr lang="zh-CN" altLang="en-US" dirty="0"/>
                            <a:t>每一次迭代使用一个训练样本对参数进行更新</a:t>
                          </a:r>
                        </a:p>
                      </a:txBody>
                      <a:tcPr/>
                    </a:tc>
                    <a:tc>
                      <a:txBody>
                        <a:bodyPr/>
                        <a:lstStyle/>
                        <a:p>
                          <a:pPr algn="ctr"/>
                          <a:r>
                            <a:rPr lang="zh-CN" altLang="en-US" dirty="0"/>
                            <a:t>每一次迭代选取小批量训练样本对参数进行更新</a:t>
                          </a:r>
                          <a:endParaRPr lang="en-US" altLang="zh-CN" dirty="0"/>
                        </a:p>
                      </a:txBody>
                      <a:tcPr/>
                    </a:tc>
                    <a:extLst>
                      <a:ext uri="{0D108BD9-81ED-4DB2-BD59-A6C34878D82A}">
                        <a16:rowId xmlns="" xmlns:a16="http://schemas.microsoft.com/office/drawing/2014/main" val="107838437"/>
                      </a:ext>
                    </a:extLst>
                  </a:tr>
                  <a:tr h="1455259">
                    <a:tc>
                      <a:txBody>
                        <a:bodyPr/>
                        <a:lstStyle/>
                        <a:p>
                          <a:pPr marL="0" indent="0" algn="ctr">
                            <a:buNone/>
                          </a:pPr>
                          <a:r>
                            <a:rPr lang="zh-CN" altLang="en-US" dirty="0"/>
                            <a:t>所有训练输入标记为</a:t>
                          </a:r>
                          <a14:m>
                            <m:oMath xmlns:m="http://schemas.openxmlformats.org/officeDocument/2006/math">
                              <m:r>
                                <a:rPr lang="en-US" altLang="zh-CN" dirty="0" smtClean="0">
                                  <a:latin typeface="Cambria Math" panose="02040503050406030204" pitchFamily="18" charset="0"/>
                                </a:rPr>
                                <m:t>𝑋</m:t>
                              </m:r>
                              <m:r>
                                <a:rPr lang="en-US" altLang="zh-CN" baseline="-25000" dirty="0">
                                  <a:latin typeface="Cambria Math" panose="02040503050406030204" pitchFamily="18" charset="0"/>
                                </a:rPr>
                                <m:t>1</m:t>
                              </m:r>
                              <m:r>
                                <a:rPr lang="en-US" altLang="zh-CN" baseline="0" dirty="0">
                                  <a:latin typeface="Cambria Math" panose="02040503050406030204" pitchFamily="18" charset="0"/>
                                </a:rPr>
                                <m:t>, </m:t>
                              </m:r>
                              <m:r>
                                <a:rPr lang="en-US" altLang="zh-CN" baseline="0" dirty="0">
                                  <a:latin typeface="Cambria Math" panose="02040503050406030204" pitchFamily="18" charset="0"/>
                                </a:rPr>
                                <m:t>𝑋</m:t>
                              </m:r>
                              <m:r>
                                <a:rPr lang="en-US" altLang="zh-CN" baseline="-25000" dirty="0">
                                  <a:latin typeface="Cambria Math" panose="02040503050406030204" pitchFamily="18" charset="0"/>
                                </a:rPr>
                                <m:t>2</m:t>
                              </m:r>
                              <m:r>
                                <a:rPr lang="en-US" altLang="zh-CN" baseline="0" dirty="0">
                                  <a:latin typeface="Cambria Math" panose="02040503050406030204" pitchFamily="18" charset="0"/>
                                </a:rPr>
                                <m:t>, …, </m:t>
                              </m:r>
                              <m:sSub>
                                <m:sSubPr>
                                  <m:ctrlPr>
                                    <a:rPr lang="en-US" altLang="zh-CN" i="1" baseline="0" dirty="0" smtClean="0">
                                      <a:latin typeface="Cambria Math" panose="02040503050406030204" pitchFamily="18" charset="0"/>
                                    </a:rPr>
                                  </m:ctrlPr>
                                </m:sSubPr>
                                <m:e>
                                  <m:r>
                                    <a:rPr lang="en-US" altLang="zh-CN" baseline="0" dirty="0" smtClean="0">
                                      <a:latin typeface="Cambria Math" panose="02040503050406030204" pitchFamily="18" charset="0"/>
                                    </a:rPr>
                                    <m:t>𝑋</m:t>
                                  </m:r>
                                </m:e>
                                <m:sub>
                                  <m:r>
                                    <a:rPr lang="en-US" altLang="zh-CN" baseline="0" dirty="0" smtClean="0">
                                      <a:latin typeface="Cambria Math" panose="02040503050406030204" pitchFamily="18" charset="0"/>
                                    </a:rPr>
                                    <m:t>𝑛</m:t>
                                  </m:r>
                                </m:sub>
                              </m:sSub>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e>
                                  <m:sup>
                                    <m:r>
                                      <a:rPr lang="en-US" altLang="zh-CN" smtClean="0">
                                        <a:latin typeface="Cambria Math" panose="02040503050406030204" pitchFamily="18" charset="0"/>
                                      </a:rPr>
                                      <m:t>′</m:t>
                                    </m:r>
                                  </m:sup>
                                </m:sSup>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𝛼</m:t>
                                    </m:r>
                                  </m:num>
                                  <m:den>
                                    <m:r>
                                      <a:rPr lang="en-US" altLang="zh-CN" smtClean="0">
                                        <a:latin typeface="Cambria Math" panose="02040503050406030204" pitchFamily="18" charset="0"/>
                                      </a:rPr>
                                      <m:t>𝑛</m:t>
                                    </m:r>
                                  </m:den>
                                </m:f>
                                <m:nary>
                                  <m:naryPr>
                                    <m:chr m:val="∑"/>
                                    <m:ctrlPr>
                                      <a:rPr lang="en-US" altLang="zh-CN" i="1" smtClean="0">
                                        <a:latin typeface="Cambria Math" panose="02040503050406030204" pitchFamily="18" charset="0"/>
                                      </a:rPr>
                                    </m:ctrlPr>
                                  </m:naryPr>
                                  <m:sub>
                                    <m:r>
                                      <m:rPr>
                                        <m:sty m:val="p"/>
                                        <m:brk m:alnAt="23"/>
                                      </m:rPr>
                                      <a:rPr lang="en-US" altLang="zh-CN" smtClean="0">
                                        <a:latin typeface="Cambria Math" panose="02040503050406030204" pitchFamily="18" charset="0"/>
                                      </a:rPr>
                                      <m:t>i</m:t>
                                    </m:r>
                                    <m:r>
                                      <a:rPr lang="en-US" altLang="zh-CN" smtClean="0">
                                        <a:latin typeface="Cambria Math" panose="02040503050406030204" pitchFamily="18" charset="0"/>
                                      </a:rPr>
                                      <m:t>=1</m:t>
                                    </m:r>
                                  </m:sub>
                                  <m:sup>
                                    <m:r>
                                      <a:rPr lang="en-US" altLang="zh-CN" smtClean="0">
                                        <a:latin typeface="Cambria Math" panose="02040503050406030204" pitchFamily="18" charset="0"/>
                                      </a:rPr>
                                      <m:t>𝑛</m:t>
                                    </m:r>
                                  </m:sup>
                                  <m:e>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𝐶</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𝑋</m:t>
                                                </m:r>
                                              </m:e>
                                              <m:sub>
                                                <m:r>
                                                  <a:rPr lang="en-US" altLang="zh-CN" smtClean="0">
                                                    <a:latin typeface="Cambria Math" panose="02040503050406030204" pitchFamily="18" charset="0"/>
                                                  </a:rPr>
                                                  <m:t>𝑖</m:t>
                                                </m:r>
                                              </m:sub>
                                            </m:sSub>
                                          </m:sub>
                                        </m:sSub>
                                      </m:num>
                                      <m:den>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den>
                                    </m:f>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e>
                                  <m:sup>
                                    <m:r>
                                      <a:rPr lang="en-US" altLang="zh-CN" smtClean="0">
                                        <a:latin typeface="Cambria Math" panose="02040503050406030204" pitchFamily="18" charset="0"/>
                                      </a:rPr>
                                      <m:t>′</m:t>
                                    </m:r>
                                  </m:sup>
                                </m:sSup>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r>
                                  <a:rPr lang="en-US" altLang="zh-CN"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𝛼</m:t>
                                    </m:r>
                                  </m:num>
                                  <m:den>
                                    <m:r>
                                      <a:rPr lang="en-US" altLang="zh-CN" smtClean="0">
                                        <a:latin typeface="Cambria Math" panose="02040503050406030204" pitchFamily="18" charset="0"/>
                                      </a:rPr>
                                      <m:t>𝑛</m:t>
                                    </m:r>
                                  </m:den>
                                </m:f>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𝑖</m:t>
                                    </m:r>
                                    <m:r>
                                      <a:rPr lang="en-US" altLang="zh-CN" smtClean="0">
                                        <a:latin typeface="Cambria Math" panose="02040503050406030204" pitchFamily="18" charset="0"/>
                                      </a:rPr>
                                      <m:t>=1</m:t>
                                    </m:r>
                                  </m:sub>
                                  <m:sup>
                                    <m:r>
                                      <a:rPr lang="en-US" altLang="zh-CN" smtClean="0">
                                        <a:latin typeface="Cambria Math" panose="02040503050406030204" pitchFamily="18" charset="0"/>
                                      </a:rPr>
                                      <m:t>𝑛</m:t>
                                    </m:r>
                                  </m:sup>
                                  <m:e>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𝐶</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𝑋</m:t>
                                                </m:r>
                                              </m:e>
                                              <m:sub>
                                                <m:r>
                                                  <a:rPr lang="en-US" altLang="zh-CN" smtClean="0">
                                                    <a:latin typeface="Cambria Math" panose="02040503050406030204" pitchFamily="18" charset="0"/>
                                                  </a:rPr>
                                                  <m:t>𝑖</m:t>
                                                </m:r>
                                              </m:sub>
                                            </m:sSub>
                                          </m:sub>
                                        </m:sSub>
                                      </m:num>
                                      <m:den>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den>
                                    </m:f>
                                  </m:e>
                                </m:nary>
                              </m:oMath>
                            </m:oMathPara>
                          </a14:m>
                          <a:endParaRPr lang="zh-CN" altLang="en-US" dirty="0"/>
                        </a:p>
                      </a:txBody>
                      <a:tcPr/>
                    </a:tc>
                    <a:tc>
                      <a:txBody>
                        <a:bodyPr/>
                        <a:lstStyle/>
                        <a:p>
                          <a:pPr marL="0" indent="0" algn="ctr">
                            <a:buNone/>
                          </a:pPr>
                          <a:r>
                            <a:rPr lang="zh-CN" altLang="en-US" dirty="0"/>
                            <a:t>一个训练输入样本标记为</a:t>
                          </a:r>
                          <a14:m>
                            <m:oMath xmlns:m="http://schemas.openxmlformats.org/officeDocument/2006/math">
                              <m:sSub>
                                <m:sSubPr>
                                  <m:ctrlPr>
                                    <a:rPr lang="en-US" altLang="zh-CN" i="1" baseline="0" dirty="0" smtClean="0">
                                      <a:latin typeface="Cambria Math" panose="02040503050406030204" pitchFamily="18" charset="0"/>
                                    </a:rPr>
                                  </m:ctrlPr>
                                </m:sSubPr>
                                <m:e>
                                  <m:r>
                                    <a:rPr lang="en-US" altLang="zh-CN" baseline="0" dirty="0" smtClean="0">
                                      <a:latin typeface="Cambria Math" panose="02040503050406030204" pitchFamily="18" charset="0"/>
                                    </a:rPr>
                                    <m:t>𝑋</m:t>
                                  </m:r>
                                </m:e>
                                <m:sub>
                                  <m:r>
                                    <a:rPr lang="en-US" altLang="zh-CN" baseline="0" dirty="0" smtClean="0">
                                      <a:latin typeface="Cambria Math" panose="02040503050406030204" pitchFamily="18" charset="0"/>
                                    </a:rPr>
                                    <m:t>𝑗</m:t>
                                  </m:r>
                                </m:sub>
                              </m:sSub>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r>
                                  <a:rPr lang="zh-CN" altLang="en-US" smtClean="0">
                                    <a:latin typeface="Cambria Math" panose="02040503050406030204" pitchFamily="18" charset="0"/>
                                  </a:rPr>
                                  <m:t>𝛼</m:t>
                                </m:r>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𝐶</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𝑋</m:t>
                                            </m:r>
                                          </m:e>
                                          <m:sub>
                                            <m:r>
                                              <a:rPr lang="en-US" altLang="zh-CN" smtClean="0">
                                                <a:latin typeface="Cambria Math" panose="02040503050406030204" pitchFamily="18" charset="0"/>
                                              </a:rPr>
                                              <m:t>𝑗</m:t>
                                            </m:r>
                                          </m:sub>
                                        </m:sSub>
                                      </m:sub>
                                    </m:sSub>
                                  </m:num>
                                  <m:den>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e>
                                  <m:sup>
                                    <m:r>
                                      <a:rPr lang="en-US" altLang="zh-CN" smtClean="0">
                                        <a:latin typeface="Cambria Math" panose="02040503050406030204" pitchFamily="18" charset="0"/>
                                      </a:rPr>
                                      <m:t>′</m:t>
                                    </m:r>
                                  </m:sup>
                                </m:sSup>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r>
                                  <a:rPr lang="en-US" altLang="zh-CN" smtClean="0">
                                    <a:latin typeface="Cambria Math" panose="02040503050406030204" pitchFamily="18" charset="0"/>
                                  </a:rPr>
                                  <m:t>−</m:t>
                                </m:r>
                                <m:r>
                                  <a:rPr lang="zh-CN" altLang="en-US" smtClean="0">
                                    <a:latin typeface="Cambria Math" panose="02040503050406030204" pitchFamily="18" charset="0"/>
                                  </a:rPr>
                                  <m:t>𝛼</m:t>
                                </m:r>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𝐶</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𝑋</m:t>
                                            </m:r>
                                          </m:e>
                                          <m:sub>
                                            <m:r>
                                              <a:rPr lang="en-US" altLang="zh-CN" smtClean="0">
                                                <a:latin typeface="Cambria Math" panose="02040503050406030204" pitchFamily="18" charset="0"/>
                                              </a:rPr>
                                              <m:t>𝑗</m:t>
                                            </m:r>
                                          </m:sub>
                                        </m:sSub>
                                      </m:sub>
                                    </m:sSub>
                                  </m:num>
                                  <m:den>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den>
                                </m:f>
                              </m:oMath>
                            </m:oMathPara>
                          </a14:m>
                          <a:endParaRPr lang="zh-CN" altLang="en-US" dirty="0"/>
                        </a:p>
                      </a:txBody>
                      <a:tcPr/>
                    </a:tc>
                    <a:tc>
                      <a:txBody>
                        <a:bodyPr/>
                        <a:lstStyle/>
                        <a:p>
                          <a:pPr marL="0" indent="0" algn="ctr">
                            <a:buNone/>
                          </a:pPr>
                          <a:r>
                            <a:rPr lang="zh-CN" altLang="en-US" dirty="0"/>
                            <a:t>随机训练输入标记为</a:t>
                          </a:r>
                          <a14:m>
                            <m:oMath xmlns:m="http://schemas.openxmlformats.org/officeDocument/2006/math">
                              <m:r>
                                <a:rPr lang="en-US" altLang="zh-CN" dirty="0" smtClean="0">
                                  <a:latin typeface="Cambria Math" panose="02040503050406030204" pitchFamily="18" charset="0"/>
                                </a:rPr>
                                <m:t>𝑋</m:t>
                              </m:r>
                              <m:r>
                                <a:rPr lang="en-US" altLang="zh-CN" baseline="-25000" dirty="0">
                                  <a:latin typeface="Cambria Math" panose="02040503050406030204" pitchFamily="18" charset="0"/>
                                </a:rPr>
                                <m:t>1</m:t>
                              </m:r>
                              <m:r>
                                <a:rPr lang="en-US" altLang="zh-CN" baseline="0" dirty="0">
                                  <a:latin typeface="Cambria Math" panose="02040503050406030204" pitchFamily="18" charset="0"/>
                                </a:rPr>
                                <m:t>, </m:t>
                              </m:r>
                              <m:r>
                                <a:rPr lang="en-US" altLang="zh-CN" baseline="0" dirty="0">
                                  <a:latin typeface="Cambria Math" panose="02040503050406030204" pitchFamily="18" charset="0"/>
                                </a:rPr>
                                <m:t>𝑋</m:t>
                              </m:r>
                              <m:r>
                                <a:rPr lang="en-US" altLang="zh-CN" baseline="-25000" dirty="0">
                                  <a:latin typeface="Cambria Math" panose="02040503050406030204" pitchFamily="18" charset="0"/>
                                </a:rPr>
                                <m:t>2</m:t>
                              </m:r>
                              <m:r>
                                <a:rPr lang="en-US" altLang="zh-CN" baseline="0" dirty="0">
                                  <a:latin typeface="Cambria Math" panose="02040503050406030204" pitchFamily="18" charset="0"/>
                                </a:rPr>
                                <m:t>, …, </m:t>
                              </m:r>
                              <m:sSub>
                                <m:sSubPr>
                                  <m:ctrlPr>
                                    <a:rPr lang="en-US" altLang="zh-CN" i="1" baseline="0" dirty="0" smtClean="0">
                                      <a:latin typeface="Cambria Math" panose="02040503050406030204" pitchFamily="18" charset="0"/>
                                    </a:rPr>
                                  </m:ctrlPr>
                                </m:sSubPr>
                                <m:e>
                                  <m:r>
                                    <a:rPr lang="en-US" altLang="zh-CN" baseline="0" dirty="0" smtClean="0">
                                      <a:latin typeface="Cambria Math" panose="02040503050406030204" pitchFamily="18" charset="0"/>
                                    </a:rPr>
                                    <m:t>𝑋</m:t>
                                  </m:r>
                                </m:e>
                                <m:sub>
                                  <m:r>
                                    <a:rPr lang="en-US" altLang="zh-CN" baseline="0" dirty="0" smtClean="0">
                                      <a:latin typeface="Cambria Math" panose="02040503050406030204" pitchFamily="18" charset="0"/>
                                    </a:rPr>
                                    <m:t>𝑚</m:t>
                                  </m:r>
                                </m:sub>
                              </m:sSub>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r>
                                  <a:rPr lang="en-US" altLang="zh-CN"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𝛼</m:t>
                                    </m:r>
                                  </m:num>
                                  <m:den>
                                    <m:r>
                                      <a:rPr lang="en-US" altLang="zh-CN" smtClean="0">
                                        <a:latin typeface="Cambria Math" panose="02040503050406030204" pitchFamily="18" charset="0"/>
                                      </a:rPr>
                                      <m:t>𝑚</m:t>
                                    </m:r>
                                  </m:den>
                                </m:f>
                                <m:nary>
                                  <m:naryPr>
                                    <m:chr m:val="∑"/>
                                    <m:ctrlPr>
                                      <a:rPr lang="en-US" altLang="zh-CN" i="1" smtClean="0">
                                        <a:latin typeface="Cambria Math" panose="02040503050406030204" pitchFamily="18" charset="0"/>
                                      </a:rPr>
                                    </m:ctrlPr>
                                  </m:naryPr>
                                  <m:sub>
                                    <m:r>
                                      <m:rPr>
                                        <m:sty m:val="p"/>
                                        <m:brk m:alnAt="23"/>
                                      </m:rPr>
                                      <a:rPr lang="en-US" altLang="zh-CN" smtClean="0">
                                        <a:latin typeface="Cambria Math" panose="02040503050406030204" pitchFamily="18" charset="0"/>
                                      </a:rPr>
                                      <m:t>i</m:t>
                                    </m:r>
                                    <m:r>
                                      <a:rPr lang="en-US" altLang="zh-CN" smtClean="0">
                                        <a:latin typeface="Cambria Math" panose="02040503050406030204" pitchFamily="18" charset="0"/>
                                      </a:rPr>
                                      <m:t>=1</m:t>
                                    </m:r>
                                  </m:sub>
                                  <m:sup>
                                    <m:r>
                                      <m:rPr>
                                        <m:sty m:val="p"/>
                                      </m:rPr>
                                      <a:rPr lang="en-US" altLang="zh-CN" smtClean="0">
                                        <a:latin typeface="Cambria Math" panose="02040503050406030204" pitchFamily="18" charset="0"/>
                                      </a:rPr>
                                      <m:t>m</m:t>
                                    </m:r>
                                  </m:sup>
                                  <m:e>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𝐶</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𝑋</m:t>
                                                </m:r>
                                              </m:e>
                                              <m:sub>
                                                <m:r>
                                                  <a:rPr lang="en-US" altLang="zh-CN" smtClean="0">
                                                    <a:latin typeface="Cambria Math" panose="02040503050406030204" pitchFamily="18" charset="0"/>
                                                  </a:rPr>
                                                  <m:t>𝑖</m:t>
                                                </m:r>
                                              </m:sub>
                                            </m:sSub>
                                          </m:sub>
                                        </m:sSub>
                                      </m:num>
                                      <m:den>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𝑤</m:t>
                                            </m:r>
                                          </m:e>
                                          <m:sub>
                                            <m:r>
                                              <a:rPr lang="en-US" altLang="zh-CN" smtClean="0">
                                                <a:latin typeface="Cambria Math" panose="02040503050406030204" pitchFamily="18" charset="0"/>
                                              </a:rPr>
                                              <m:t>𝑘</m:t>
                                            </m:r>
                                          </m:sub>
                                        </m:sSub>
                                      </m:den>
                                    </m:f>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e>
                                  <m:sup>
                                    <m:r>
                                      <a:rPr lang="en-US" altLang="zh-CN" smtClean="0">
                                        <a:latin typeface="Cambria Math" panose="02040503050406030204" pitchFamily="18" charset="0"/>
                                      </a:rPr>
                                      <m:t>′</m:t>
                                    </m:r>
                                  </m:sup>
                                </m:sSup>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r>
                                  <a:rPr lang="en-US" altLang="zh-CN"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𝛼</m:t>
                                    </m:r>
                                  </m:num>
                                  <m:den>
                                    <m:r>
                                      <a:rPr lang="en-US" altLang="zh-CN" smtClean="0">
                                        <a:latin typeface="Cambria Math" panose="02040503050406030204" pitchFamily="18" charset="0"/>
                                      </a:rPr>
                                      <m:t>𝑚</m:t>
                                    </m:r>
                                  </m:den>
                                </m:f>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𝑖</m:t>
                                    </m:r>
                                    <m:r>
                                      <a:rPr lang="en-US" altLang="zh-CN" smtClean="0">
                                        <a:latin typeface="Cambria Math" panose="02040503050406030204" pitchFamily="18" charset="0"/>
                                      </a:rPr>
                                      <m:t>=1</m:t>
                                    </m:r>
                                  </m:sub>
                                  <m:sup>
                                    <m:r>
                                      <a:rPr lang="en-US" altLang="zh-CN" smtClean="0">
                                        <a:latin typeface="Cambria Math" panose="02040503050406030204" pitchFamily="18" charset="0"/>
                                      </a:rPr>
                                      <m:t>𝑚</m:t>
                                    </m:r>
                                  </m:sup>
                                  <m:e>
                                    <m:f>
                                      <m:fPr>
                                        <m:ctrlPr>
                                          <a:rPr lang="en-US" altLang="zh-CN" i="1" smtClean="0">
                                            <a:latin typeface="Cambria Math" panose="02040503050406030204" pitchFamily="18" charset="0"/>
                                          </a:rPr>
                                        </m:ctrlPr>
                                      </m:fPr>
                                      <m:num>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𝐶</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𝑋</m:t>
                                                </m:r>
                                              </m:e>
                                              <m:sub>
                                                <m:r>
                                                  <a:rPr lang="en-US" altLang="zh-CN" smtClean="0">
                                                    <a:latin typeface="Cambria Math" panose="02040503050406030204" pitchFamily="18" charset="0"/>
                                                  </a:rPr>
                                                  <m:t>𝑖</m:t>
                                                </m:r>
                                              </m:sub>
                                            </m:sSub>
                                          </m:sub>
                                        </m:sSub>
                                      </m:num>
                                      <m:den>
                                        <m:r>
                                          <a:rPr lang="zh-CN" altLang="en-US"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𝑏</m:t>
                                            </m:r>
                                          </m:e>
                                          <m:sub>
                                            <m:r>
                                              <a:rPr lang="en-US" altLang="zh-CN" smtClean="0">
                                                <a:latin typeface="Cambria Math" panose="02040503050406030204" pitchFamily="18" charset="0"/>
                                              </a:rPr>
                                              <m:t>𝑙</m:t>
                                            </m:r>
                                          </m:sub>
                                        </m:sSub>
                                      </m:den>
                                    </m:f>
                                  </m:e>
                                </m:nary>
                              </m:oMath>
                            </m:oMathPara>
                          </a14:m>
                          <a:endParaRPr lang="zh-CN" altLang="en-US" dirty="0"/>
                        </a:p>
                        <a:p>
                          <a:endParaRPr lang="zh-CN" altLang="en-US" dirty="0"/>
                        </a:p>
                      </a:txBody>
                      <a:tcPr/>
                    </a:tc>
                    <a:extLst>
                      <a:ext uri="{0D108BD9-81ED-4DB2-BD59-A6C34878D82A}">
                        <a16:rowId xmlns="" xmlns:a16="http://schemas.microsoft.com/office/drawing/2014/main" val="588263297"/>
                      </a:ext>
                    </a:extLst>
                  </a:tr>
                  <a:tr h="611228">
                    <a:tc>
                      <a:txBody>
                        <a:bodyPr/>
                        <a:lstStyle/>
                        <a:p>
                          <a:pPr marL="0" indent="0">
                            <a:buNone/>
                          </a:pPr>
                          <a:r>
                            <a:rPr lang="zh-CN" altLang="en-US" dirty="0"/>
                            <a:t>优点：目标函数为凸函数时，能得到</a:t>
                          </a:r>
                          <a:r>
                            <a:rPr lang="zh-CN" altLang="en-US" sz="1800" kern="1200" dirty="0">
                              <a:effectLst/>
                            </a:rPr>
                            <a:t>全局最优解；易于并行实现</a:t>
                          </a:r>
                          <a:endParaRPr lang="en-US" altLang="zh-CN" sz="1800" kern="1200" dirty="0">
                            <a:effectLst/>
                          </a:endParaRPr>
                        </a:p>
                        <a:p>
                          <a:pPr marL="0" indent="0">
                            <a:buNone/>
                          </a:pPr>
                          <a:r>
                            <a:rPr lang="zh-CN" altLang="en-US" sz="1800" kern="1200" dirty="0">
                              <a:effectLst/>
                            </a:rPr>
                            <a:t>缺点：当样本数目很多时，训练过程会很慢。</a:t>
                          </a:r>
                          <a:endParaRPr lang="zh-CN" altLang="en-US" dirty="0"/>
                        </a:p>
                      </a:txBody>
                      <a:tcPr/>
                    </a:tc>
                    <a:tc>
                      <a:txBody>
                        <a:bodyPr/>
                        <a:lstStyle/>
                        <a:p>
                          <a:r>
                            <a:rPr lang="zh-CN" altLang="en-US" dirty="0"/>
                            <a:t>优点：</a:t>
                          </a:r>
                          <a:r>
                            <a:rPr lang="zh-CN" altLang="en-US" sz="1800" kern="1200" dirty="0">
                              <a:effectLst/>
                            </a:rPr>
                            <a:t>训练速度快。</a:t>
                          </a:r>
                          <a:endParaRPr lang="en-US" altLang="zh-CN" sz="1800" kern="1200" dirty="0">
                            <a:effectLst/>
                          </a:endParaRPr>
                        </a:p>
                        <a:p>
                          <a:r>
                            <a:rPr lang="zh-CN" altLang="en-US" sz="1800" kern="1200" dirty="0">
                              <a:effectLst/>
                            </a:rPr>
                            <a:t>缺点：准确度下降，并不是全局最优；不易于并行实现</a:t>
                          </a:r>
                          <a:endParaRPr lang="zh-CN" altLang="en-US" dirty="0"/>
                        </a:p>
                        <a:p>
                          <a:pPr marL="0" indent="0">
                            <a:buNone/>
                          </a:pPr>
                          <a:endParaRPr lang="zh-CN" altLang="en-US" dirty="0"/>
                        </a:p>
                      </a:txBody>
                      <a:tcPr/>
                    </a:tc>
                    <a:tc>
                      <a:txBody>
                        <a:bodyPr/>
                        <a:lstStyle/>
                        <a:p>
                          <a:r>
                            <a:rPr lang="zh-CN" altLang="en-US" dirty="0"/>
                            <a:t>降低了</a:t>
                          </a:r>
                          <a:r>
                            <a:rPr lang="en-US" altLang="zh-CN" dirty="0"/>
                            <a:t>BGD</a:t>
                          </a:r>
                          <a:r>
                            <a:rPr lang="zh-CN" altLang="en-US" dirty="0"/>
                            <a:t>和</a:t>
                          </a:r>
                          <a:r>
                            <a:rPr lang="en-US" altLang="zh-CN" dirty="0"/>
                            <a:t>SGD</a:t>
                          </a:r>
                          <a:r>
                            <a:rPr lang="zh-CN" altLang="en-US" dirty="0"/>
                            <a:t>的缺点，又结合了</a:t>
                          </a:r>
                          <a:r>
                            <a:rPr lang="en-US" altLang="zh-CN" dirty="0"/>
                            <a:t>BGD</a:t>
                          </a:r>
                          <a:r>
                            <a:rPr lang="zh-CN" altLang="en-US" dirty="0"/>
                            <a:t>和</a:t>
                          </a:r>
                          <a:r>
                            <a:rPr lang="en-US" altLang="zh-CN" dirty="0"/>
                            <a:t>SGD</a:t>
                          </a:r>
                          <a:r>
                            <a:rPr lang="zh-CN" altLang="en-US" dirty="0"/>
                            <a:t>的优点。</a:t>
                          </a:r>
                        </a:p>
                      </a:txBody>
                      <a:tcPr/>
                    </a:tc>
                    <a:extLst>
                      <a:ext uri="{0D108BD9-81ED-4DB2-BD59-A6C34878D82A}">
                        <a16:rowId xmlns="" xmlns:a16="http://schemas.microsoft.com/office/drawing/2014/main" val="1403857205"/>
                      </a:ext>
                    </a:extLst>
                  </a:tr>
                </a:tbl>
              </a:graphicData>
            </a:graphic>
          </p:graphicFrame>
        </mc:Choice>
        <mc:Fallback xmlns="">
          <p:graphicFrame>
            <p:nvGraphicFramePr>
              <p:cNvPr id="4" name="表格 3">
                <a:extLst>
                  <a:ext uri="{FF2B5EF4-FFF2-40B4-BE49-F238E27FC236}">
                    <a16:creationId xmlns:a16="http://schemas.microsoft.com/office/drawing/2014/main" id="{315FD40C-C9DA-4BBA-B8E8-91EF69BA5E6E}"/>
                  </a:ext>
                </a:extLst>
              </p:cNvPr>
              <p:cNvGraphicFramePr>
                <a:graphicFrameLocks noGrp="1"/>
              </p:cNvGraphicFramePr>
              <p:nvPr>
                <p:extLst>
                  <p:ext uri="{D42A27DB-BD31-4B8C-83A1-F6EECF244321}">
                    <p14:modId xmlns:p14="http://schemas.microsoft.com/office/powerpoint/2010/main" val="4211824559"/>
                  </p:ext>
                </p:extLst>
              </p:nvPr>
            </p:nvGraphicFramePr>
            <p:xfrm>
              <a:off x="690465" y="2062381"/>
              <a:ext cx="10663335" cy="4322826"/>
            </p:xfrm>
            <a:graphic>
              <a:graphicData uri="http://schemas.openxmlformats.org/drawingml/2006/table">
                <a:tbl>
                  <a:tblPr firstRow="1" bandRow="1">
                    <a:tableStyleId>{F5AB1C69-6EDB-4FF4-983F-18BD219EF322}</a:tableStyleId>
                  </a:tblPr>
                  <a:tblGrid>
                    <a:gridCol w="3554445">
                      <a:extLst>
                        <a:ext uri="{9D8B030D-6E8A-4147-A177-3AD203B41FA5}">
                          <a16:colId xmlns:a16="http://schemas.microsoft.com/office/drawing/2014/main" val="3919326659"/>
                        </a:ext>
                      </a:extLst>
                    </a:gridCol>
                    <a:gridCol w="3554445">
                      <a:extLst>
                        <a:ext uri="{9D8B030D-6E8A-4147-A177-3AD203B41FA5}">
                          <a16:colId xmlns:a16="http://schemas.microsoft.com/office/drawing/2014/main" val="1895449968"/>
                        </a:ext>
                      </a:extLst>
                    </a:gridCol>
                    <a:gridCol w="3554445">
                      <a:extLst>
                        <a:ext uri="{9D8B030D-6E8A-4147-A177-3AD203B41FA5}">
                          <a16:colId xmlns:a16="http://schemas.microsoft.com/office/drawing/2014/main" val="4112859776"/>
                        </a:ext>
                      </a:extLst>
                    </a:gridCol>
                  </a:tblGrid>
                  <a:tr h="365760">
                    <a:tc>
                      <a:txBody>
                        <a:bodyPr/>
                        <a:lstStyle/>
                        <a:p>
                          <a:pPr algn="ctr"/>
                          <a:r>
                            <a:rPr lang="zh-CN" altLang="en-US" dirty="0"/>
                            <a:t>批量梯度下降</a:t>
                          </a:r>
                          <a:r>
                            <a:rPr lang="en-US" altLang="zh-CN" dirty="0"/>
                            <a:t>BGD</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随机梯度下降</a:t>
                          </a:r>
                          <a:r>
                            <a:rPr lang="en-US" altLang="zh-CN" dirty="0"/>
                            <a:t>SGD</a:t>
                          </a:r>
                          <a:endParaRPr lang="zh-CN" altLang="en-US" dirty="0"/>
                        </a:p>
                      </a:txBody>
                      <a:tcPr/>
                    </a:tc>
                    <a:tc>
                      <a:txBody>
                        <a:bodyPr/>
                        <a:lstStyle/>
                        <a:p>
                          <a:pPr algn="ctr"/>
                          <a:r>
                            <a:rPr lang="zh-CN" altLang="en-US" dirty="0"/>
                            <a:t>小批量梯度下降</a:t>
                          </a:r>
                          <a:r>
                            <a:rPr lang="en-US" altLang="zh-CN" dirty="0"/>
                            <a:t>MBGD</a:t>
                          </a:r>
                          <a:endParaRPr lang="zh-CN" altLang="en-US" dirty="0"/>
                        </a:p>
                      </a:txBody>
                      <a:tcPr/>
                    </a:tc>
                    <a:extLst>
                      <a:ext uri="{0D108BD9-81ED-4DB2-BD59-A6C34878D82A}">
                        <a16:rowId xmlns:a16="http://schemas.microsoft.com/office/drawing/2014/main" val="2076055995"/>
                      </a:ext>
                    </a:extLst>
                  </a:tr>
                  <a:tr h="640080">
                    <a:tc>
                      <a:txBody>
                        <a:bodyPr/>
                        <a:lstStyle/>
                        <a:p>
                          <a:pPr algn="ctr"/>
                          <a:r>
                            <a:rPr lang="zh-CN" altLang="en-US" sz="1800" u="none" strike="noStrike" kern="1200" dirty="0">
                              <a:effectLst/>
                            </a:rPr>
                            <a:t>每一次迭代使用所有训练样本对参数进行更新</a:t>
                          </a:r>
                          <a:endParaRPr lang="zh-CN" altLang="en-US" dirty="0"/>
                        </a:p>
                      </a:txBody>
                      <a:tcPr/>
                    </a:tc>
                    <a:tc>
                      <a:txBody>
                        <a:bodyPr/>
                        <a:lstStyle/>
                        <a:p>
                          <a:pPr algn="ctr"/>
                          <a:r>
                            <a:rPr lang="zh-CN" altLang="en-US" dirty="0"/>
                            <a:t>每一次迭代使用一个训练样本对参数进行更新</a:t>
                          </a:r>
                        </a:p>
                      </a:txBody>
                      <a:tcPr/>
                    </a:tc>
                    <a:tc>
                      <a:txBody>
                        <a:bodyPr/>
                        <a:lstStyle/>
                        <a:p>
                          <a:pPr algn="ctr"/>
                          <a:r>
                            <a:rPr lang="zh-CN" altLang="en-US" dirty="0"/>
                            <a:t>每一次迭代选取小批量训练样本对参数进行更新</a:t>
                          </a:r>
                          <a:endParaRPr lang="en-US" altLang="zh-CN" dirty="0"/>
                        </a:p>
                      </a:txBody>
                      <a:tcPr/>
                    </a:tc>
                    <a:extLst>
                      <a:ext uri="{0D108BD9-81ED-4DB2-BD59-A6C34878D82A}">
                        <a16:rowId xmlns:a16="http://schemas.microsoft.com/office/drawing/2014/main" val="107838437"/>
                      </a:ext>
                    </a:extLst>
                  </a:tr>
                  <a:tr h="2128266">
                    <a:tc>
                      <a:txBody>
                        <a:bodyPr/>
                        <a:lstStyle/>
                        <a:p>
                          <a:endParaRPr lang="zh-CN"/>
                        </a:p>
                      </a:txBody>
                      <a:tcPr>
                        <a:blipFill>
                          <a:blip r:embed="rId3"/>
                          <a:stretch>
                            <a:fillRect l="-172" t="-48571" r="-200858" b="-60000"/>
                          </a:stretch>
                        </a:blipFill>
                      </a:tcPr>
                    </a:tc>
                    <a:tc>
                      <a:txBody>
                        <a:bodyPr/>
                        <a:lstStyle/>
                        <a:p>
                          <a:endParaRPr lang="zh-CN"/>
                        </a:p>
                      </a:txBody>
                      <a:tcPr>
                        <a:blipFill>
                          <a:blip r:embed="rId3"/>
                          <a:stretch>
                            <a:fillRect l="-100000" t="-48571" r="-100514" b="-60000"/>
                          </a:stretch>
                        </a:blipFill>
                      </a:tcPr>
                    </a:tc>
                    <a:tc>
                      <a:txBody>
                        <a:bodyPr/>
                        <a:lstStyle/>
                        <a:p>
                          <a:endParaRPr lang="zh-CN"/>
                        </a:p>
                      </a:txBody>
                      <a:tcPr>
                        <a:blipFill>
                          <a:blip r:embed="rId3"/>
                          <a:stretch>
                            <a:fillRect l="-200343" t="-48571" r="-686" b="-60000"/>
                          </a:stretch>
                        </a:blipFill>
                      </a:tcPr>
                    </a:tc>
                    <a:extLst>
                      <a:ext uri="{0D108BD9-81ED-4DB2-BD59-A6C34878D82A}">
                        <a16:rowId xmlns:a16="http://schemas.microsoft.com/office/drawing/2014/main" val="588263297"/>
                      </a:ext>
                    </a:extLst>
                  </a:tr>
                  <a:tr h="1188720">
                    <a:tc>
                      <a:txBody>
                        <a:bodyPr/>
                        <a:lstStyle/>
                        <a:p>
                          <a:pPr marL="0" indent="0">
                            <a:buNone/>
                          </a:pPr>
                          <a:r>
                            <a:rPr lang="zh-CN" altLang="en-US" dirty="0"/>
                            <a:t>优点：目标函数为凸函数时，能得到</a:t>
                          </a:r>
                          <a:r>
                            <a:rPr lang="zh-CN" altLang="en-US" sz="1800" kern="1200" dirty="0">
                              <a:effectLst/>
                            </a:rPr>
                            <a:t>全局最优解；易于并行实现</a:t>
                          </a:r>
                          <a:endParaRPr lang="en-US" altLang="zh-CN" sz="1800" kern="1200" dirty="0">
                            <a:effectLst/>
                          </a:endParaRPr>
                        </a:p>
                        <a:p>
                          <a:pPr marL="0" indent="0">
                            <a:buNone/>
                          </a:pPr>
                          <a:r>
                            <a:rPr lang="zh-CN" altLang="en-US" sz="1800" kern="1200" dirty="0">
                              <a:effectLst/>
                            </a:rPr>
                            <a:t>缺点：当样本数目很多时，训练过程会很慢。</a:t>
                          </a:r>
                          <a:endParaRPr lang="zh-CN" altLang="en-US" dirty="0"/>
                        </a:p>
                      </a:txBody>
                      <a:tcPr/>
                    </a:tc>
                    <a:tc>
                      <a:txBody>
                        <a:bodyPr/>
                        <a:lstStyle/>
                        <a:p>
                          <a:r>
                            <a:rPr lang="zh-CN" altLang="en-US" dirty="0"/>
                            <a:t>优点：</a:t>
                          </a:r>
                          <a:r>
                            <a:rPr lang="zh-CN" altLang="en-US" sz="1800" kern="1200" dirty="0">
                              <a:effectLst/>
                            </a:rPr>
                            <a:t>训练速度快。</a:t>
                          </a:r>
                          <a:endParaRPr lang="en-US" altLang="zh-CN" sz="1800" kern="1200" dirty="0">
                            <a:effectLst/>
                          </a:endParaRPr>
                        </a:p>
                        <a:p>
                          <a:r>
                            <a:rPr lang="zh-CN" altLang="en-US" sz="1800" kern="1200" dirty="0">
                              <a:effectLst/>
                            </a:rPr>
                            <a:t>缺点：准确度下降，并不是全局最优；不易于并行实现</a:t>
                          </a:r>
                          <a:endParaRPr lang="zh-CN" altLang="en-US" dirty="0"/>
                        </a:p>
                        <a:p>
                          <a:pPr marL="0" indent="0">
                            <a:buNone/>
                          </a:pPr>
                          <a:endParaRPr lang="zh-CN" altLang="en-US" dirty="0"/>
                        </a:p>
                      </a:txBody>
                      <a:tcPr/>
                    </a:tc>
                    <a:tc>
                      <a:txBody>
                        <a:bodyPr/>
                        <a:lstStyle/>
                        <a:p>
                          <a:r>
                            <a:rPr lang="zh-CN" altLang="en-US" dirty="0"/>
                            <a:t>降低了</a:t>
                          </a:r>
                          <a:r>
                            <a:rPr lang="en-US" altLang="zh-CN" dirty="0"/>
                            <a:t>BGD</a:t>
                          </a:r>
                          <a:r>
                            <a:rPr lang="zh-CN" altLang="en-US" dirty="0"/>
                            <a:t>和</a:t>
                          </a:r>
                          <a:r>
                            <a:rPr lang="en-US" altLang="zh-CN" dirty="0"/>
                            <a:t>SGD</a:t>
                          </a:r>
                          <a:r>
                            <a:rPr lang="zh-CN" altLang="en-US" dirty="0"/>
                            <a:t>的缺点，又结合了</a:t>
                          </a:r>
                          <a:r>
                            <a:rPr lang="en-US" altLang="zh-CN" dirty="0"/>
                            <a:t>BGD</a:t>
                          </a:r>
                          <a:r>
                            <a:rPr lang="zh-CN" altLang="en-US" dirty="0"/>
                            <a:t>和</a:t>
                          </a:r>
                          <a:r>
                            <a:rPr lang="en-US" altLang="zh-CN" dirty="0"/>
                            <a:t>SGD</a:t>
                          </a:r>
                          <a:r>
                            <a:rPr lang="zh-CN" altLang="en-US" dirty="0"/>
                            <a:t>的优点。</a:t>
                          </a:r>
                        </a:p>
                      </a:txBody>
                      <a:tcPr/>
                    </a:tc>
                    <a:extLst>
                      <a:ext uri="{0D108BD9-81ED-4DB2-BD59-A6C34878D82A}">
                        <a16:rowId xmlns:a16="http://schemas.microsoft.com/office/drawing/2014/main" val="1403857205"/>
                      </a:ext>
                    </a:extLst>
                  </a:tr>
                </a:tbl>
              </a:graphicData>
            </a:graphic>
          </p:graphicFrame>
        </mc:Fallback>
      </mc:AlternateContent>
    </p:spTree>
    <p:extLst>
      <p:ext uri="{BB962C8B-B14F-4D97-AF65-F5344CB8AC3E}">
        <p14:creationId xmlns:p14="http://schemas.microsoft.com/office/powerpoint/2010/main" val="418503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AC094F7-7A6A-4808-8B94-06401F0B5437}"/>
              </a:ext>
            </a:extLst>
          </p:cNvPr>
          <p:cNvSpPr>
            <a:spLocks noGrp="1"/>
          </p:cNvSpPr>
          <p:nvPr>
            <p:ph type="title"/>
          </p:nvPr>
        </p:nvSpPr>
        <p:spPr/>
        <p:txBody>
          <a:bodyPr>
            <a:normAutofit/>
          </a:bodyPr>
          <a:lstStyle/>
          <a:p>
            <a:r>
              <a:rPr lang="zh-CN" altLang="en-US" sz="3600" b="1" dirty="0"/>
              <a:t>反向传播算法</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 xmlns:a16="http://schemas.microsoft.com/office/drawing/2014/main" id="{43A64D7A-7D05-41AC-BF1C-7D2A5475CB9F}"/>
                  </a:ext>
                </a:extLst>
              </p:cNvPr>
              <p:cNvSpPr>
                <a:spLocks noGrp="1"/>
              </p:cNvSpPr>
              <p:nvPr>
                <p:ph idx="1"/>
              </p:nvPr>
            </p:nvSpPr>
            <p:spPr/>
            <p:txBody>
              <a:bodyPr/>
              <a:lstStyle/>
              <a:p>
                <a:pPr marL="0" indent="0">
                  <a:buNone/>
                </a:pPr>
                <a:r>
                  <a:rPr lang="zh-CN" altLang="en-US" sz="1800" dirty="0"/>
                  <a:t>明确网络中权重</a:t>
                </a:r>
                <a14:m>
                  <m:oMath xmlns:m="http://schemas.openxmlformats.org/officeDocument/2006/math">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𝑗𝑘</m:t>
                        </m:r>
                      </m:sub>
                      <m:sup>
                        <m:r>
                          <a:rPr lang="en-US" altLang="zh-CN" sz="1800" b="0" i="1" smtClean="0">
                            <a:latin typeface="Cambria Math" panose="02040503050406030204" pitchFamily="18" charset="0"/>
                          </a:rPr>
                          <m:t>𝑙</m:t>
                        </m:r>
                      </m:sup>
                    </m:sSubSup>
                    <m:r>
                      <a:rPr lang="zh-CN" altLang="en-US" sz="1800" i="1">
                        <a:latin typeface="Cambria Math" panose="02040503050406030204" pitchFamily="18" charset="0"/>
                      </a:rPr>
                      <m:t>、</m:t>
                    </m:r>
                  </m:oMath>
                </a14:m>
                <a:r>
                  <a:rPr lang="zh-CN" altLang="en-US" sz="1800" dirty="0"/>
                  <a:t>偏置</a:t>
                </a:r>
                <a14:m>
                  <m:oMath xmlns:m="http://schemas.openxmlformats.org/officeDocument/2006/math">
                    <m:sSubSup>
                      <m:sSubSupPr>
                        <m:ctrlPr>
                          <a:rPr lang="en-US" altLang="zh-CN" sz="1800" i="1" smtClean="0">
                            <a:latin typeface="Cambria Math" panose="02040503050406030204" pitchFamily="18" charset="0"/>
                          </a:rPr>
                        </m:ctrlPr>
                      </m:sSubSupPr>
                      <m:e>
                        <m:r>
                          <m:rPr>
                            <m:sty m:val="p"/>
                          </m:rPr>
                          <a:rPr lang="en-US" altLang="zh-CN" sz="1800" i="1">
                            <a:latin typeface="Cambria Math" panose="02040503050406030204" pitchFamily="18" charset="0"/>
                          </a:rPr>
                          <m:t>b</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r>
                      <a:rPr lang="zh-CN" altLang="en-US" sz="1800" i="1">
                        <a:latin typeface="Cambria Math" panose="02040503050406030204" pitchFamily="18" charset="0"/>
                      </a:rPr>
                      <m:t>和</m:t>
                    </m:r>
                  </m:oMath>
                </a14:m>
                <a:r>
                  <a:rPr lang="zh-CN" altLang="en-US" sz="1800" dirty="0"/>
                  <a:t>激活值</a:t>
                </a:r>
                <a14:m>
                  <m:oMath xmlns:m="http://schemas.openxmlformats.org/officeDocument/2006/math">
                    <m:sSubSup>
                      <m:sSubSupPr>
                        <m:ctrlPr>
                          <a:rPr lang="en-US" altLang="zh-CN" sz="1800" i="1" smtClean="0">
                            <a:latin typeface="Cambria Math" panose="02040503050406030204" pitchFamily="18" charset="0"/>
                          </a:rPr>
                        </m:ctrlPr>
                      </m:sSubSupPr>
                      <m:e>
                        <m:r>
                          <m:rPr>
                            <m:sty m:val="p"/>
                          </m:rPr>
                          <a:rPr lang="en-US" altLang="zh-CN" sz="1800" i="1">
                            <a:latin typeface="Cambria Math" panose="02040503050406030204" pitchFamily="18" charset="0"/>
                          </a:rPr>
                          <m:t>a</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oMath>
                </a14:m>
                <a:r>
                  <a:rPr lang="zh-CN" altLang="en-US" sz="1800" dirty="0"/>
                  <a:t>的清晰定义</a:t>
                </a:r>
                <a:endParaRPr lang="en-US" altLang="zh-CN" sz="1800" dirty="0"/>
              </a:p>
              <a:p>
                <a:pPr marL="0" indent="0">
                  <a:buNone/>
                </a:pPr>
                <a:endParaRPr lang="zh-CN" altLang="en-US" dirty="0"/>
              </a:p>
            </p:txBody>
          </p:sp>
        </mc:Choice>
        <mc:Fallback xmlns="">
          <p:sp>
            <p:nvSpPr>
              <p:cNvPr id="5" name="内容占位符 4">
                <a:extLst>
                  <a:ext uri="{FF2B5EF4-FFF2-40B4-BE49-F238E27FC236}">
                    <a16:creationId xmlns:a16="http://schemas.microsoft.com/office/drawing/2014/main" id="{43A64D7A-7D05-41AC-BF1C-7D2A5475CB9F}"/>
                  </a:ext>
                </a:extLst>
              </p:cNvPr>
              <p:cNvSpPr>
                <a:spLocks noGrp="1" noRot="1" noChangeAspect="1" noMove="1" noResize="1" noEditPoints="1" noAdjustHandles="1" noChangeArrowheads="1" noChangeShapeType="1" noTextEdit="1"/>
              </p:cNvSpPr>
              <p:nvPr>
                <p:ph idx="1"/>
              </p:nvPr>
            </p:nvSpPr>
            <p:spPr>
              <a:blipFill>
                <a:blip r:embed="rId2"/>
                <a:stretch>
                  <a:fillRect l="-522" t="-560"/>
                </a:stretch>
              </a:blipFill>
            </p:spPr>
            <p:txBody>
              <a:bodyPr/>
              <a:lstStyle/>
              <a:p>
                <a:r>
                  <a:rPr lang="zh-CN" altLang="en-US">
                    <a:noFill/>
                  </a:rPr>
                  <a:t> </a:t>
                </a:r>
              </a:p>
            </p:txBody>
          </p:sp>
        </mc:Fallback>
      </mc:AlternateContent>
      <p:pic>
        <p:nvPicPr>
          <p:cNvPr id="6" name="图片 5">
            <a:extLst>
              <a:ext uri="{FF2B5EF4-FFF2-40B4-BE49-F238E27FC236}">
                <a16:creationId xmlns="" xmlns:a16="http://schemas.microsoft.com/office/drawing/2014/main" id="{9F0A0C34-3015-489A-B774-53A791A83D19}"/>
              </a:ext>
            </a:extLst>
          </p:cNvPr>
          <p:cNvPicPr>
            <a:picLocks noChangeAspect="1"/>
          </p:cNvPicPr>
          <p:nvPr/>
        </p:nvPicPr>
        <p:blipFill>
          <a:blip r:embed="rId3"/>
          <a:stretch>
            <a:fillRect/>
          </a:stretch>
        </p:blipFill>
        <p:spPr>
          <a:xfrm>
            <a:off x="1302492" y="2405176"/>
            <a:ext cx="5705475" cy="2800350"/>
          </a:xfrm>
          <a:prstGeom prst="rect">
            <a:avLst/>
          </a:prstGeom>
        </p:spPr>
      </p:pic>
      <p:pic>
        <p:nvPicPr>
          <p:cNvPr id="7" name="图片 6">
            <a:extLst>
              <a:ext uri="{FF2B5EF4-FFF2-40B4-BE49-F238E27FC236}">
                <a16:creationId xmlns="" xmlns:a16="http://schemas.microsoft.com/office/drawing/2014/main" id="{48C16A50-EAA8-4F48-8BFA-839298E6E1F9}"/>
              </a:ext>
            </a:extLst>
          </p:cNvPr>
          <p:cNvPicPr>
            <a:picLocks noChangeAspect="1"/>
          </p:cNvPicPr>
          <p:nvPr/>
        </p:nvPicPr>
        <p:blipFill>
          <a:blip r:embed="rId4"/>
          <a:stretch>
            <a:fillRect/>
          </a:stretch>
        </p:blipFill>
        <p:spPr>
          <a:xfrm>
            <a:off x="7656883" y="2386126"/>
            <a:ext cx="3048000" cy="28194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FE51467F-7BBD-45AA-AA31-7930E4C86616}"/>
                  </a:ext>
                </a:extLst>
              </p:cNvPr>
              <p:cNvSpPr txBox="1"/>
              <p:nvPr/>
            </p:nvSpPr>
            <p:spPr>
              <a:xfrm>
                <a:off x="1063690" y="5486400"/>
                <a:ext cx="7776103" cy="1097223"/>
              </a:xfrm>
              <a:prstGeom prst="rect">
                <a:avLst/>
              </a:prstGeom>
              <a:noFill/>
            </p:spPr>
            <p:txBody>
              <a:bodyPr wrap="none"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𝑙</m:t>
                        </m:r>
                      </m:sup>
                    </m:sSubSup>
                  </m:oMath>
                </a14:m>
                <a:r>
                  <a:rPr lang="zh-CN" altLang="en-US" dirty="0"/>
                  <a:t>表示从</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e>
                      <m:sup>
                        <m:r>
                          <a:rPr lang="en-US" altLang="zh-CN" b="0" i="1" smtClean="0">
                            <a:latin typeface="Cambria Math" panose="02040503050406030204" pitchFamily="18" charset="0"/>
                          </a:rPr>
                          <m:t>𝑡h</m:t>
                        </m:r>
                      </m:sup>
                    </m:sSup>
                  </m:oMath>
                </a14:m>
                <a:r>
                  <a:rPr lang="zh-CN" altLang="en-US" dirty="0"/>
                  <a:t>层的</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k</m:t>
                        </m:r>
                      </m:e>
                      <m:sup>
                        <m:r>
                          <a:rPr lang="en-US" altLang="zh-CN" b="0" i="1" smtClean="0">
                            <a:latin typeface="Cambria Math" panose="02040503050406030204" pitchFamily="18" charset="0"/>
                          </a:rPr>
                          <m:t>𝑡h</m:t>
                        </m:r>
                      </m:sup>
                    </m:sSup>
                    <m:r>
                      <a:rPr lang="zh-CN" altLang="en-US" i="1">
                        <a:latin typeface="Cambria Math" panose="02040503050406030204" pitchFamily="18" charset="0"/>
                      </a:rPr>
                      <m:t>个</m:t>
                    </m:r>
                  </m:oMath>
                </a14:m>
                <a:r>
                  <a:rPr lang="zh-CN" altLang="en-US" dirty="0"/>
                  <a:t>神经元到</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𝑡h</m:t>
                        </m:r>
                      </m:sup>
                    </m:sSup>
                  </m:oMath>
                </a14:m>
                <a:r>
                  <a:rPr lang="zh-CN" altLang="en-US" dirty="0"/>
                  <a:t>层的</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j</m:t>
                        </m:r>
                      </m:e>
                      <m:sup>
                        <m:r>
                          <a:rPr lang="en-US" altLang="zh-CN" b="0" i="1" smtClean="0">
                            <a:latin typeface="Cambria Math" panose="02040503050406030204" pitchFamily="18" charset="0"/>
                          </a:rPr>
                          <m:t>𝑡h</m:t>
                        </m:r>
                      </m:sup>
                    </m:sSup>
                    <m:r>
                      <a:rPr lang="zh-CN" altLang="en-US" i="1">
                        <a:latin typeface="Cambria Math" panose="02040503050406030204" pitchFamily="18" charset="0"/>
                      </a:rPr>
                      <m:t>个</m:t>
                    </m:r>
                  </m:oMath>
                </a14:m>
                <a:r>
                  <a:rPr lang="zh-CN" altLang="en-US" dirty="0"/>
                  <a:t>神经元的链接上的权重。</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b</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𝑙</m:t>
                        </m:r>
                      </m:sup>
                    </m:sSubSup>
                    <m:r>
                      <a:rPr lang="zh-CN" altLang="en-US" i="1">
                        <a:latin typeface="Cambria Math" panose="02040503050406030204" pitchFamily="18" charset="0"/>
                      </a:rPr>
                      <m:t>表示</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𝑙</m:t>
                        </m:r>
                      </m:e>
                      <m:sup>
                        <m:r>
                          <a:rPr lang="en-US" altLang="zh-CN" b="0" i="1" dirty="0" smtClean="0">
                            <a:latin typeface="Cambria Math" panose="02040503050406030204" pitchFamily="18" charset="0"/>
                          </a:rPr>
                          <m:t>𝑡h</m:t>
                        </m:r>
                      </m:sup>
                    </m:sSup>
                    <m:r>
                      <a:rPr lang="zh-CN" altLang="en-US" i="1" dirty="0">
                        <a:latin typeface="Cambria Math" panose="02040503050406030204" pitchFamily="18" charset="0"/>
                      </a:rPr>
                      <m:t>层</m:t>
                    </m:r>
                  </m:oMath>
                </a14:m>
                <a:r>
                  <a:rPr lang="zh-CN" altLang="en-US" dirty="0"/>
                  <a:t>第</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j</m:t>
                        </m:r>
                      </m:e>
                      <m:sup>
                        <m:r>
                          <a:rPr lang="en-US" altLang="zh-CN" b="0" i="1" dirty="0" smtClean="0">
                            <a:latin typeface="Cambria Math" panose="02040503050406030204" pitchFamily="18" charset="0"/>
                          </a:rPr>
                          <m:t>𝑡h</m:t>
                        </m:r>
                      </m:sup>
                    </m:sSup>
                  </m:oMath>
                </a14:m>
                <a:r>
                  <a:rPr lang="zh-CN" altLang="en-US" dirty="0"/>
                  <a:t>个神经元的偏置。</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𝑙</m:t>
                        </m:r>
                      </m:sup>
                    </m:sSubSup>
                    <m:r>
                      <a:rPr lang="zh-CN" altLang="en-US" i="1">
                        <a:latin typeface="Cambria Math" panose="02040503050406030204" pitchFamily="18" charset="0"/>
                      </a:rPr>
                      <m:t>表示</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𝑙</m:t>
                        </m:r>
                      </m:e>
                      <m:sup>
                        <m:r>
                          <a:rPr lang="en-US" altLang="zh-CN" i="1" dirty="0">
                            <a:latin typeface="Cambria Math" panose="02040503050406030204" pitchFamily="18" charset="0"/>
                          </a:rPr>
                          <m:t>𝑡h</m:t>
                        </m:r>
                      </m:sup>
                    </m:sSup>
                    <m:r>
                      <a:rPr lang="zh-CN" altLang="en-US" i="1" dirty="0">
                        <a:latin typeface="Cambria Math" panose="02040503050406030204" pitchFamily="18" charset="0"/>
                      </a:rPr>
                      <m:t>层</m:t>
                    </m:r>
                  </m:oMath>
                </a14:m>
                <a:r>
                  <a:rPr lang="zh-CN" altLang="en-US" dirty="0"/>
                  <a:t>第</a:t>
                </a:r>
                <a14:m>
                  <m:oMath xmlns:m="http://schemas.openxmlformats.org/officeDocument/2006/math">
                    <m:sSup>
                      <m:sSupPr>
                        <m:ctrlPr>
                          <a:rPr lang="en-US" altLang="zh-CN" i="1" dirty="0">
                            <a:latin typeface="Cambria Math" panose="02040503050406030204" pitchFamily="18" charset="0"/>
                          </a:rPr>
                        </m:ctrlPr>
                      </m:sSupPr>
                      <m:e>
                        <m:r>
                          <m:rPr>
                            <m:sty m:val="p"/>
                          </m:rPr>
                          <a:rPr lang="en-US" altLang="zh-CN" i="1" dirty="0">
                            <a:latin typeface="Cambria Math" panose="02040503050406030204" pitchFamily="18" charset="0"/>
                          </a:rPr>
                          <m:t>j</m:t>
                        </m:r>
                      </m:e>
                      <m:sup>
                        <m:r>
                          <a:rPr lang="en-US" altLang="zh-CN" i="1" dirty="0">
                            <a:latin typeface="Cambria Math" panose="02040503050406030204" pitchFamily="18" charset="0"/>
                          </a:rPr>
                          <m:t>𝑡h</m:t>
                        </m:r>
                      </m:sup>
                    </m:sSup>
                  </m:oMath>
                </a14:m>
                <a:r>
                  <a:rPr lang="zh-CN" altLang="en-US" dirty="0"/>
                  <a:t>个神经元的激活值。</a:t>
                </a:r>
              </a:p>
            </p:txBody>
          </p:sp>
        </mc:Choice>
        <mc:Fallback xmlns="">
          <p:sp>
            <p:nvSpPr>
              <p:cNvPr id="8" name="文本框 7">
                <a:extLst>
                  <a:ext uri="{FF2B5EF4-FFF2-40B4-BE49-F238E27FC236}">
                    <a16:creationId xmlns:a16="http://schemas.microsoft.com/office/drawing/2014/main" id="{FE51467F-7BBD-45AA-AA31-7930E4C86616}"/>
                  </a:ext>
                </a:extLst>
              </p:cNvPr>
              <p:cNvSpPr txBox="1">
                <a:spLocks noRot="1" noChangeAspect="1" noMove="1" noResize="1" noEditPoints="1" noAdjustHandles="1" noChangeArrowheads="1" noChangeShapeType="1" noTextEdit="1"/>
              </p:cNvSpPr>
              <p:nvPr/>
            </p:nvSpPr>
            <p:spPr>
              <a:xfrm>
                <a:off x="1063690" y="5486400"/>
                <a:ext cx="7776103" cy="1097223"/>
              </a:xfrm>
              <a:prstGeom prst="rect">
                <a:avLst/>
              </a:prstGeom>
              <a:blipFill>
                <a:blip r:embed="rId5"/>
                <a:stretch>
                  <a:fillRect t="-556" b="-3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745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反向传播算法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514350" indent="-514350">
                  <a:buFont typeface="+mj-lt"/>
                  <a:buAutoNum type="arabicPeriod"/>
                </a:pPr>
                <a:r>
                  <a:rPr lang="zh-CN" altLang="en-US" sz="1800" b="1" dirty="0"/>
                  <a:t>输入</a:t>
                </a:r>
                <a14:m>
                  <m:oMath xmlns:m="http://schemas.openxmlformats.org/officeDocument/2006/math">
                    <m:r>
                      <a:rPr lang="en-US" altLang="zh-CN" sz="1800" b="1" i="1" dirty="0" smtClean="0">
                        <a:latin typeface="Cambria Math" panose="02040503050406030204" pitchFamily="18" charset="0"/>
                      </a:rPr>
                      <m:t>𝒙</m:t>
                    </m:r>
                  </m:oMath>
                </a14:m>
                <a:r>
                  <a:rPr lang="zh-CN" altLang="en-US" sz="1800" dirty="0"/>
                  <a:t>：为输入层设置对应的激活值</a:t>
                </a:r>
                <a14:m>
                  <m:oMath xmlns:m="http://schemas.openxmlformats.org/officeDocument/2006/math">
                    <m:sSup>
                      <m:sSupPr>
                        <m:ctrlPr>
                          <a:rPr lang="en-US" altLang="zh-CN" sz="1800" i="1" smtClean="0">
                            <a:latin typeface="Cambria Math" panose="02040503050406030204" pitchFamily="18" charset="0"/>
                          </a:rPr>
                        </m:ctrlPr>
                      </m:sSupPr>
                      <m:e>
                        <m:r>
                          <m:rPr>
                            <m:sty m:val="p"/>
                          </m:rPr>
                          <a:rPr lang="en-US" altLang="zh-CN" sz="1800" i="1">
                            <a:latin typeface="Cambria Math" panose="02040503050406030204" pitchFamily="18" charset="0"/>
                          </a:rPr>
                          <m:t>a</m:t>
                        </m:r>
                      </m:e>
                      <m:sup>
                        <m:r>
                          <a:rPr lang="en-US" altLang="zh-CN" sz="1800" b="0" i="1" smtClean="0">
                            <a:latin typeface="Cambria Math" panose="02040503050406030204" pitchFamily="18" charset="0"/>
                          </a:rPr>
                          <m:t>1</m:t>
                        </m:r>
                      </m:sup>
                    </m:sSup>
                    <m:r>
                      <a:rPr lang="zh-CN" altLang="en-US" sz="1800" i="1">
                        <a:latin typeface="Cambria Math" panose="02040503050406030204" pitchFamily="18" charset="0"/>
                      </a:rPr>
                      <m:t>。</m:t>
                    </m:r>
                  </m:oMath>
                </a14:m>
                <a:endParaRPr lang="en-US" altLang="zh-CN" sz="1800" dirty="0"/>
              </a:p>
              <a:p>
                <a:pPr marL="514350" indent="-514350">
                  <a:buFont typeface="+mj-lt"/>
                  <a:buAutoNum type="arabicPeriod"/>
                </a:pPr>
                <a:r>
                  <a:rPr lang="zh-CN" altLang="en-US" sz="1800" b="1" dirty="0"/>
                  <a:t>前向传播</a:t>
                </a:r>
                <a:r>
                  <a:rPr lang="zh-CN" altLang="en-US" sz="1800" dirty="0"/>
                  <a:t>：对每个</a:t>
                </a:r>
                <a14:m>
                  <m:oMath xmlns:m="http://schemas.openxmlformats.org/officeDocument/2006/math">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=2,3,…,</m:t>
                    </m:r>
                    <m:r>
                      <a:rPr lang="en-US" altLang="zh-CN" sz="1800" b="0" i="1" smtClean="0">
                        <a:latin typeface="Cambria Math" panose="02040503050406030204" pitchFamily="18" charset="0"/>
                      </a:rPr>
                      <m:t>𝐿</m:t>
                    </m:r>
                    <m:r>
                      <a:rPr lang="zh-CN" altLang="en-US" sz="1800" i="1">
                        <a:latin typeface="Cambria Math" panose="02040503050406030204" pitchFamily="18" charset="0"/>
                      </a:rPr>
                      <m:t>计算</m:t>
                    </m:r>
                  </m:oMath>
                </a14:m>
                <a:r>
                  <a:rPr lang="zh-CN" altLang="en-US" sz="1800" dirty="0"/>
                  <a:t>相应的</a:t>
                </a:r>
                <a14:m>
                  <m:oMath xmlns:m="http://schemas.openxmlformats.org/officeDocument/2006/math">
                    <m:sSup>
                      <m:sSupPr>
                        <m:ctrlPr>
                          <a:rPr lang="en-US" altLang="zh-CN" sz="1800" i="1" smtClean="0">
                            <a:latin typeface="Cambria Math" panose="02040503050406030204" pitchFamily="18" charset="0"/>
                          </a:rPr>
                        </m:ctrlPr>
                      </m:sSupPr>
                      <m:e>
                        <m:r>
                          <m:rPr>
                            <m:sty m:val="p"/>
                          </m:rPr>
                          <a:rPr lang="en-US" altLang="zh-CN" sz="1800" i="1">
                            <a:latin typeface="Cambria Math" panose="02040503050406030204" pitchFamily="18" charset="0"/>
                          </a:rPr>
                          <m:t>z</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sup>
                    </m:sSup>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r>
                      <a:rPr lang="en-US" altLang="zh-CN" sz="1800" i="1">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𝑏</m:t>
                        </m:r>
                      </m:e>
                      <m:sup>
                        <m:r>
                          <a:rPr lang="en-US" altLang="zh-CN" sz="1800" b="0" i="1" smtClean="0">
                            <a:latin typeface="Cambria Math" panose="02040503050406030204" pitchFamily="18" charset="0"/>
                          </a:rPr>
                          <m:t>𝑙</m:t>
                        </m:r>
                      </m:sup>
                    </m:sSup>
                  </m:oMath>
                </a14:m>
                <a:r>
                  <a:rPr lang="zh-CN" altLang="en-US" sz="1800" dirty="0"/>
                  <a:t>和</a:t>
                </a:r>
                <a14:m>
                  <m:oMath xmlns:m="http://schemas.openxmlformats.org/officeDocument/2006/math">
                    <m:sSup>
                      <m:sSupPr>
                        <m:ctrlPr>
                          <a:rPr lang="en-US" altLang="zh-CN" sz="1800" i="1" dirty="0" smtClean="0">
                            <a:latin typeface="Cambria Math" panose="02040503050406030204" pitchFamily="18" charset="0"/>
                          </a:rPr>
                        </m:ctrlPr>
                      </m:sSupPr>
                      <m:e>
                        <m:r>
                          <a:rPr lang="en-US" altLang="zh-CN" sz="1800" b="0" i="1" dirty="0" smtClean="0">
                            <a:latin typeface="Cambria Math" panose="02040503050406030204" pitchFamily="18" charset="0"/>
                          </a:rPr>
                          <m:t>𝑎</m:t>
                        </m:r>
                      </m:e>
                      <m:sup>
                        <m:r>
                          <a:rPr lang="en-US" altLang="zh-CN" sz="1800" b="0" i="1" dirty="0" smtClean="0">
                            <a:latin typeface="Cambria Math" panose="02040503050406030204" pitchFamily="18" charset="0"/>
                          </a:rPr>
                          <m:t>𝑙</m:t>
                        </m:r>
                      </m:sup>
                    </m:sSup>
                    <m:r>
                      <a:rPr lang="en-US" altLang="zh-CN" sz="1800" b="0" i="1" dirty="0" smtClean="0">
                        <a:latin typeface="Cambria Math" panose="02040503050406030204" pitchFamily="18" charset="0"/>
                      </a:rPr>
                      <m:t>=</m:t>
                    </m:r>
                    <m:r>
                      <a:rPr lang="zh-CN" altLang="en-US" sz="1800" b="0" i="1" dirty="0" smtClean="0">
                        <a:latin typeface="Cambria Math" panose="02040503050406030204" pitchFamily="18" charset="0"/>
                      </a:rPr>
                      <m:t>𝜎</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𝑧</m:t>
                        </m:r>
                      </m:e>
                      <m:sup>
                        <m:r>
                          <a:rPr lang="en-US" altLang="zh-CN" sz="1800" b="0" i="1" dirty="0" smtClean="0">
                            <a:latin typeface="Cambria Math" panose="02040503050406030204" pitchFamily="18" charset="0"/>
                          </a:rPr>
                          <m:t>𝑙</m:t>
                        </m:r>
                      </m:sup>
                    </m:sSup>
                    <m:r>
                      <a:rPr lang="en-US" altLang="zh-CN" sz="1800" b="0" i="1" dirty="0" smtClean="0">
                        <a:latin typeface="Cambria Math" panose="02040503050406030204" pitchFamily="18" charset="0"/>
                      </a:rPr>
                      <m:t>)</m:t>
                    </m:r>
                  </m:oMath>
                </a14:m>
                <a:r>
                  <a:rPr lang="zh-CN" altLang="en-US" sz="1800" dirty="0"/>
                  <a:t>。</a:t>
                </a:r>
                <a:endParaRPr lang="en-US" altLang="zh-CN" sz="1800" dirty="0"/>
              </a:p>
              <a:p>
                <a:pPr marL="514350" indent="-514350">
                  <a:buFont typeface="+mj-lt"/>
                  <a:buAutoNum type="arabicPeriod"/>
                </a:pPr>
                <a:r>
                  <a:rPr lang="zh-CN" altLang="en-US" sz="1800" b="1" dirty="0"/>
                  <a:t>输出层误差</a:t>
                </a:r>
                <a14:m>
                  <m:oMath xmlns:m="http://schemas.openxmlformats.org/officeDocument/2006/math">
                    <m:sSup>
                      <m:sSupPr>
                        <m:ctrlPr>
                          <a:rPr lang="en-US" altLang="zh-CN" sz="1800" i="1" smtClean="0">
                            <a:latin typeface="Cambria Math" panose="02040503050406030204" pitchFamily="18" charset="0"/>
                          </a:rPr>
                        </m:ctrlPr>
                      </m:sSupPr>
                      <m:e>
                        <m:r>
                          <a:rPr lang="zh-CN" altLang="en-US" sz="1800" i="1" smtClean="0">
                            <a:latin typeface="Cambria Math" panose="02040503050406030204" pitchFamily="18" charset="0"/>
                          </a:rPr>
                          <m:t>𝛿</m:t>
                        </m:r>
                      </m:e>
                      <m:sup>
                        <m:r>
                          <m:rPr>
                            <m:sty m:val="p"/>
                          </m:rPr>
                          <a:rPr lang="en-US" altLang="zh-CN" sz="1800" i="1">
                            <a:latin typeface="Cambria Math" panose="02040503050406030204" pitchFamily="18" charset="0"/>
                          </a:rPr>
                          <m:t>L</m:t>
                        </m:r>
                      </m:sup>
                    </m:sSup>
                  </m:oMath>
                </a14:m>
                <a:r>
                  <a:rPr lang="zh-CN" altLang="en-US" sz="1800" dirty="0"/>
                  <a:t>：计算向量</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m:rPr>
                            <m:sty m:val="p"/>
                          </m:rPr>
                          <a:rPr lang="en-US" altLang="zh-CN" sz="1800" i="1">
                            <a:latin typeface="Cambria Math" panose="02040503050406030204" pitchFamily="18" charset="0"/>
                          </a:rPr>
                          <m:t>L</m:t>
                        </m:r>
                      </m:sup>
                    </m:sSup>
                    <m:r>
                      <a:rPr lang="en-US" altLang="zh-CN" sz="1800" i="1">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ea typeface="Cambria Math" panose="02040503050406030204" pitchFamily="18" charset="0"/>
                          </a:rPr>
                          <m:t>𝛻</m:t>
                        </m:r>
                      </m:e>
                      <m:sub>
                        <m:r>
                          <m:rPr>
                            <m:sty m:val="p"/>
                          </m:rPr>
                          <a:rPr lang="en-US" altLang="zh-CN" sz="1800" i="1">
                            <a:latin typeface="Cambria Math" panose="02040503050406030204" pitchFamily="18" charset="0"/>
                          </a:rPr>
                          <m:t>a</m:t>
                        </m:r>
                      </m:sub>
                    </m:sSub>
                    <m:r>
                      <a:rPr lang="en-US" altLang="zh-CN" sz="1800" b="0" i="1" smtClean="0">
                        <a:latin typeface="Cambria Math" panose="02040503050406030204" pitchFamily="18" charset="0"/>
                      </a:rPr>
                      <m:t>𝐶</m:t>
                    </m:r>
                    <m:r>
                      <a:rPr lang="en-US" altLang="zh-CN" sz="1800" b="0" i="1" smtClean="0">
                        <a:latin typeface="Cambria Math" panose="02040503050406030204" pitchFamily="18" charset="0"/>
                        <a:ea typeface="Cambria Math" panose="02040503050406030204" pitchFamily="18" charset="0"/>
                      </a:rPr>
                      <m:t>⨀</m:t>
                    </m:r>
                    <m:r>
                      <a:rPr lang="zh-CN" altLang="en-US" sz="1800" b="0" i="1" smtClean="0">
                        <a:latin typeface="Cambria Math" panose="02040503050406030204" pitchFamily="18" charset="0"/>
                        <a:ea typeface="Cambria Math" panose="02040503050406030204" pitchFamily="18" charset="0"/>
                      </a:rPr>
                      <m:t>𝜎</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𝐿</m:t>
                        </m:r>
                      </m:sup>
                    </m:sSup>
                    <m:r>
                      <a:rPr lang="en-US" altLang="zh-CN" sz="1800" b="0" i="1" smtClean="0">
                        <a:latin typeface="Cambria Math" panose="02040503050406030204" pitchFamily="18" charset="0"/>
                        <a:ea typeface="Cambria Math" panose="02040503050406030204" pitchFamily="18" charset="0"/>
                      </a:rPr>
                      <m:t>)</m:t>
                    </m:r>
                  </m:oMath>
                </a14:m>
                <a:r>
                  <a:rPr lang="zh-CN" altLang="en-US" sz="1800" dirty="0"/>
                  <a:t>。</a:t>
                </a:r>
                <a:endParaRPr lang="en-US" altLang="zh-CN" sz="1800" dirty="0"/>
              </a:p>
              <a:p>
                <a:pPr marL="514350" indent="-514350">
                  <a:buFont typeface="+mj-lt"/>
                  <a:buAutoNum type="arabicPeriod"/>
                </a:pPr>
                <a:r>
                  <a:rPr lang="zh-CN" altLang="en-US" sz="1800" b="1" dirty="0"/>
                  <a:t>反向误差传播</a:t>
                </a:r>
                <a:r>
                  <a:rPr lang="zh-CN" altLang="en-US" sz="1800" dirty="0"/>
                  <a:t>：对每个</a:t>
                </a:r>
                <a14:m>
                  <m:oMath xmlns:m="http://schemas.openxmlformats.org/officeDocument/2006/math">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𝐿</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𝐿</m:t>
                    </m:r>
                    <m:r>
                      <a:rPr lang="en-US" altLang="zh-CN" sz="1800" b="0" i="1" smtClean="0">
                        <a:latin typeface="Cambria Math" panose="02040503050406030204" pitchFamily="18" charset="0"/>
                      </a:rPr>
                      <m:t>−2,…,2</m:t>
                    </m:r>
                  </m:oMath>
                </a14:m>
                <a:r>
                  <a:rPr lang="zh-CN" altLang="en-US" sz="1800" dirty="0"/>
                  <a:t>，计算</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𝑇</m:t>
                        </m:r>
                      </m:sup>
                    </m:sSup>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i="1">
                            <a:latin typeface="Cambria Math" panose="02040503050406030204" pitchFamily="18" charset="0"/>
                          </a:rPr>
                          <m:t>𝑙</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m:t>
                    </m:r>
                  </m:oMath>
                </a14:m>
                <a:r>
                  <a:rPr lang="en-US" altLang="zh-CN" sz="1800" dirty="0">
                    <a:ea typeface="Cambria Math" panose="02040503050406030204" pitchFamily="18" charset="0"/>
                  </a:rPr>
                  <a:t> </a:t>
                </a:r>
                <a14:m>
                  <m:oMath xmlns:m="http://schemas.openxmlformats.org/officeDocument/2006/math">
                    <m:r>
                      <a:rPr lang="en-US" altLang="zh-CN" sz="1800" i="1">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ea typeface="Cambria Math" panose="02040503050406030204" pitchFamily="18" charset="0"/>
                          </a:rPr>
                        </m:ctrlPr>
                      </m:sSupPr>
                      <m:e>
                        <m:r>
                          <a:rPr lang="zh-CN" altLang="en-US" sz="1800" i="1">
                            <a:latin typeface="Cambria Math" panose="02040503050406030204" pitchFamily="18" charset="0"/>
                            <a:ea typeface="Cambria Math" panose="02040503050406030204" pitchFamily="18" charset="0"/>
                          </a:rPr>
                          <m:t>𝜎</m:t>
                        </m:r>
                      </m:e>
                      <m:sup>
                        <m:r>
                          <a:rPr lang="en-US" altLang="zh-CN" sz="1800" i="1">
                            <a:latin typeface="Cambria Math" panose="02040503050406030204" pitchFamily="18" charset="0"/>
                            <a:ea typeface="Cambria Math" panose="02040503050406030204" pitchFamily="18" charset="0"/>
                          </a:rPr>
                          <m:t>′</m:t>
                        </m:r>
                      </m:sup>
                    </m:sSup>
                    <m:d>
                      <m:dPr>
                        <m:ctrlPr>
                          <a:rPr lang="en-US" altLang="zh-CN" sz="1800" i="1">
                            <a:latin typeface="Cambria Math" panose="02040503050406030204" pitchFamily="18" charset="0"/>
                            <a:ea typeface="Cambria Math" panose="02040503050406030204" pitchFamily="18" charset="0"/>
                          </a:rPr>
                        </m:ctrlPr>
                      </m:dPr>
                      <m:e>
                        <m:sSup>
                          <m:sSupPr>
                            <m:ctrlPr>
                              <a:rPr lang="en-US"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𝑙</m:t>
                            </m:r>
                          </m:sup>
                        </m:sSup>
                      </m:e>
                    </m:d>
                  </m:oMath>
                </a14:m>
                <a:r>
                  <a:rPr lang="zh-CN" altLang="en-US" sz="1800" dirty="0">
                    <a:ea typeface="Cambria Math" panose="02040503050406030204" pitchFamily="18" charset="0"/>
                  </a:rPr>
                  <a:t>。</a:t>
                </a:r>
                <a:endParaRPr lang="en-US" altLang="zh-CN" sz="1800" dirty="0">
                  <a:ea typeface="Cambria Math" panose="02040503050406030204" pitchFamily="18" charset="0"/>
                </a:endParaRPr>
              </a:p>
              <a:p>
                <a:pPr marL="514350" indent="-514350">
                  <a:buFont typeface="+mj-lt"/>
                  <a:buAutoNum type="arabicPeriod"/>
                </a:pPr>
                <a:r>
                  <a:rPr lang="zh-CN" altLang="en-US" sz="1800" b="1" dirty="0"/>
                  <a:t>输出</a:t>
                </a:r>
                <a:r>
                  <a:rPr lang="zh-CN" altLang="en-US" sz="1800" dirty="0"/>
                  <a:t>：代价函数的梯度由</a:t>
                </a:r>
                <a14:m>
                  <m:oMath xmlns:m="http://schemas.openxmlformats.org/officeDocument/2006/math">
                    <m:f>
                      <m:fPr>
                        <m:ctrlPr>
                          <a:rPr lang="en-US" altLang="zh-CN" sz="1800" i="1" smtClean="0">
                            <a:latin typeface="Cambria Math" panose="02040503050406030204" pitchFamily="18" charset="0"/>
                          </a:rPr>
                        </m:ctrlPr>
                      </m:fPr>
                      <m:num>
                        <m:r>
                          <a:rPr lang="zh-CN" altLang="en-US" sz="1800" i="1" smtClean="0">
                            <a:latin typeface="Cambria Math" panose="02040503050406030204" pitchFamily="18" charset="0"/>
                          </a:rPr>
                          <m:t>𝜕</m:t>
                        </m:r>
                        <m:r>
                          <m:rPr>
                            <m:sty m:val="p"/>
                          </m:rPr>
                          <a:rPr lang="en-US" altLang="zh-CN" sz="1800" i="1">
                            <a:latin typeface="Cambria Math" panose="02040503050406030204" pitchFamily="18" charset="0"/>
                          </a:rPr>
                          <m:t>C</m:t>
                        </m:r>
                      </m:num>
                      <m:den>
                        <m:r>
                          <a:rPr lang="zh-CN" altLang="en-US" sz="1800" i="1" smtClean="0">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𝑗𝑘</m:t>
                            </m:r>
                          </m:sub>
                          <m:sup>
                            <m:r>
                              <a:rPr lang="en-US" altLang="zh-CN" sz="1800" b="0" i="1" smtClean="0">
                                <a:latin typeface="Cambria Math" panose="02040503050406030204" pitchFamily="18" charset="0"/>
                              </a:rPr>
                              <m:t>𝑙</m:t>
                            </m:r>
                          </m:sup>
                        </m:sSubSup>
                      </m:den>
                    </m:f>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sSubSup>
                      <m:sSubSupPr>
                        <m:ctrlPr>
                          <a:rPr lang="en-US" altLang="zh-CN" sz="1800" b="0" i="1" smtClean="0">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oMath>
                </a14:m>
                <a:r>
                  <a:rPr lang="zh-CN" altLang="en-US" sz="1800" dirty="0"/>
                  <a:t>和</a:t>
                </a:r>
                <a14:m>
                  <m:oMath xmlns:m="http://schemas.openxmlformats.org/officeDocument/2006/math">
                    <m:f>
                      <m:fPr>
                        <m:ctrlPr>
                          <a:rPr lang="en-US" altLang="zh-CN" sz="1800" i="1" dirty="0" smtClean="0">
                            <a:latin typeface="Cambria Math" panose="02040503050406030204" pitchFamily="18" charset="0"/>
                          </a:rPr>
                        </m:ctrlPr>
                      </m:fPr>
                      <m:num>
                        <m:r>
                          <a:rPr lang="zh-CN" altLang="en-US" sz="1800" i="1" dirty="0" smtClean="0">
                            <a:latin typeface="Cambria Math" panose="02040503050406030204" pitchFamily="18" charset="0"/>
                          </a:rPr>
                          <m:t>𝜕</m:t>
                        </m:r>
                        <m:r>
                          <a:rPr lang="en-US" altLang="zh-CN" sz="1800" b="0" i="1" dirty="0" smtClean="0">
                            <a:latin typeface="Cambria Math" panose="02040503050406030204" pitchFamily="18" charset="0"/>
                          </a:rPr>
                          <m:t>𝐶</m:t>
                        </m:r>
                      </m:num>
                      <m:den>
                        <m:r>
                          <a:rPr lang="zh-CN" altLang="en-US" sz="1800" i="1" dirty="0" smtClean="0">
                            <a:latin typeface="Cambria Math" panose="02040503050406030204" pitchFamily="18" charset="0"/>
                          </a:rPr>
                          <m:t>𝜕</m:t>
                        </m:r>
                        <m:sSubSup>
                          <m:sSubSupPr>
                            <m:ctrlPr>
                              <a:rPr lang="en-US" altLang="zh-CN" sz="1800" i="1" dirty="0" smtClean="0">
                                <a:latin typeface="Cambria Math" panose="02040503050406030204" pitchFamily="18" charset="0"/>
                              </a:rPr>
                            </m:ctrlPr>
                          </m:sSubSupPr>
                          <m:e>
                            <m:r>
                              <m:rPr>
                                <m:sty m:val="p"/>
                              </m:rPr>
                              <a:rPr lang="en-US" altLang="zh-CN" sz="1800" i="1" dirty="0">
                                <a:latin typeface="Cambria Math" panose="02040503050406030204" pitchFamily="18" charset="0"/>
                              </a:rPr>
                              <m:t>b</m:t>
                            </m:r>
                          </m:e>
                          <m:sub>
                            <m:r>
                              <a:rPr lang="en-US" altLang="zh-CN" sz="1800" b="0" i="1" dirty="0" smtClean="0">
                                <a:latin typeface="Cambria Math" panose="02040503050406030204" pitchFamily="18" charset="0"/>
                              </a:rPr>
                              <m:t>𝑗</m:t>
                            </m:r>
                          </m:sub>
                          <m:sup>
                            <m:r>
                              <a:rPr lang="en-US" altLang="zh-CN" sz="1800" b="0" i="1" dirty="0" smtClean="0">
                                <a:latin typeface="Cambria Math" panose="02040503050406030204" pitchFamily="18" charset="0"/>
                              </a:rPr>
                              <m:t>𝑙</m:t>
                            </m:r>
                          </m:sup>
                        </m:sSubSup>
                      </m:den>
                    </m:f>
                    <m:r>
                      <a:rPr lang="en-US" altLang="zh-CN" sz="1800" b="0" i="1" dirty="0" smtClean="0">
                        <a:latin typeface="Cambria Math" panose="02040503050406030204" pitchFamily="18" charset="0"/>
                      </a:rPr>
                      <m:t>=</m:t>
                    </m:r>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oMath>
                </a14:m>
                <a:r>
                  <a:rPr lang="zh-CN" altLang="en-US" sz="1800" dirty="0"/>
                  <a:t>。</a:t>
                </a:r>
              </a:p>
            </p:txBody>
          </p:sp>
        </mc:Choice>
        <mc:Fallback xmlns="">
          <p:sp>
            <p:nvSpPr>
              <p:cNvPr id="3" name="内容占位符 2">
                <a:extLst>
                  <a:ext uri="{FF2B5EF4-FFF2-40B4-BE49-F238E27FC236}">
                    <a16:creationId xmlns="" xmlns:a16="http://schemas.microsoft.com/office/drawing/2014/main" xmlns:a14="http://schemas.microsoft.com/office/drawing/2010/main" id="{564514D4-5B78-4772-9400-07AF22A4600F}"/>
                  </a:ext>
                </a:extLst>
              </p:cNvPr>
              <p:cNvSpPr>
                <a:spLocks noGrp="1" noRot="1" noChangeAspect="1" noMove="1" noResize="1" noEditPoints="1" noAdjustHandles="1" noChangeArrowheads="1" noChangeShapeType="1" noTextEdit="1"/>
              </p:cNvSpPr>
              <p:nvPr>
                <p:ph idx="1"/>
              </p:nvPr>
            </p:nvSpPr>
            <p:spPr>
              <a:blipFill rotWithShape="0">
                <a:blip r:embed="rId2"/>
                <a:stretch>
                  <a:fillRect l="-348" t="-1261"/>
                </a:stretch>
              </a:blipFill>
            </p:spPr>
            <p:txBody>
              <a:bodyPr/>
              <a:lstStyle/>
              <a:p>
                <a:r>
                  <a:rPr lang="zh-CN" altLang="en-US">
                    <a:noFill/>
                  </a:rPr>
                  <a:t> </a:t>
                </a:r>
              </a:p>
            </p:txBody>
          </p:sp>
        </mc:Fallback>
      </mc:AlternateContent>
      <p:pic>
        <p:nvPicPr>
          <p:cNvPr id="4" name="内容占位符 6">
            <a:extLst>
              <a:ext uri="{FF2B5EF4-FFF2-40B4-BE49-F238E27FC236}">
                <a16:creationId xmlns="" xmlns:a16="http://schemas.microsoft.com/office/drawing/2014/main" id="{5B5CDB34-1C5B-4F7C-86E0-CA6BEC415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418" y="4089229"/>
            <a:ext cx="4979164" cy="2295782"/>
          </a:xfrm>
          <a:prstGeom prst="rect">
            <a:avLst/>
          </a:prstGeom>
        </p:spPr>
      </p:pic>
    </p:spTree>
    <p:extLst>
      <p:ext uri="{BB962C8B-B14F-4D97-AF65-F5344CB8AC3E}">
        <p14:creationId xmlns:p14="http://schemas.microsoft.com/office/powerpoint/2010/main" val="413676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7A4EEC-2592-4B61-B4A3-67BB78F0C923}"/>
              </a:ext>
            </a:extLst>
          </p:cNvPr>
          <p:cNvSpPr>
            <a:spLocks noGrp="1"/>
          </p:cNvSpPr>
          <p:nvPr>
            <p:ph type="title"/>
          </p:nvPr>
        </p:nvSpPr>
        <p:spPr>
          <a:xfrm>
            <a:off x="838200" y="365125"/>
            <a:ext cx="10515600" cy="1325563"/>
          </a:xfrm>
        </p:spPr>
        <p:txBody>
          <a:bodyPr>
            <a:normAutofit/>
          </a:bodyPr>
          <a:lstStyle/>
          <a:p>
            <a:r>
              <a:rPr lang="zh-CN" altLang="en-US" sz="3600" b="1" dirty="0"/>
              <a:t>反向传播算法</a:t>
            </a:r>
          </a:p>
        </p:txBody>
      </p:sp>
      <p:pic>
        <p:nvPicPr>
          <p:cNvPr id="4" name="内容占位符 3">
            <a:extLst>
              <a:ext uri="{FF2B5EF4-FFF2-40B4-BE49-F238E27FC236}">
                <a16:creationId xmlns="" xmlns:a16="http://schemas.microsoft.com/office/drawing/2014/main" id="{66B39A32-87FB-4CBA-8622-78A269C669B8}"/>
              </a:ext>
            </a:extLst>
          </p:cNvPr>
          <p:cNvPicPr>
            <a:picLocks noGrp="1" noChangeAspect="1"/>
          </p:cNvPicPr>
          <p:nvPr>
            <p:ph idx="1"/>
          </p:nvPr>
        </p:nvPicPr>
        <p:blipFill>
          <a:blip r:embed="rId9"/>
          <a:stretch>
            <a:fillRect/>
          </a:stretch>
        </p:blipFill>
        <p:spPr>
          <a:xfrm>
            <a:off x="1236622" y="4002411"/>
            <a:ext cx="2333625" cy="666750"/>
          </a:xfrm>
          <a:prstGeom prst="rect">
            <a:avLst/>
          </a:prstGeom>
        </p:spPr>
      </p:pic>
      <p:pic>
        <p:nvPicPr>
          <p:cNvPr id="5" name="图片 4">
            <a:extLst>
              <a:ext uri="{FF2B5EF4-FFF2-40B4-BE49-F238E27FC236}">
                <a16:creationId xmlns="" xmlns:a16="http://schemas.microsoft.com/office/drawing/2014/main" id="{A59499F7-2FC8-4A33-821E-357FFCF828A5}"/>
              </a:ext>
            </a:extLst>
          </p:cNvPr>
          <p:cNvPicPr>
            <a:picLocks noChangeAspect="1"/>
          </p:cNvPicPr>
          <p:nvPr/>
        </p:nvPicPr>
        <p:blipFill>
          <a:blip r:embed="rId10"/>
          <a:stretch>
            <a:fillRect/>
          </a:stretch>
        </p:blipFill>
        <p:spPr>
          <a:xfrm>
            <a:off x="1236622" y="4800794"/>
            <a:ext cx="1704975" cy="466725"/>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DE1F2AD6-F25F-41A7-8296-69380CDFC273}"/>
                  </a:ext>
                </a:extLst>
              </p:cNvPr>
              <p:cNvSpPr txBox="1"/>
              <p:nvPr/>
            </p:nvSpPr>
            <p:spPr>
              <a:xfrm>
                <a:off x="6125278" y="1927678"/>
                <a:ext cx="5236562" cy="362945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i="1">
                              <a:latin typeface="Cambria Math" panose="02040503050406030204" pitchFamily="18" charset="0"/>
                            </a:rPr>
                            <m:t>2</m:t>
                          </m:r>
                        </m:sub>
                        <m:sup>
                          <m:r>
                            <a:rPr lang="en-US" altLang="zh-CN" i="1">
                              <a:latin typeface="Cambria Math" panose="02040503050406030204" pitchFamily="18" charset="0"/>
                            </a:rPr>
                            <m:t>1</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11</m:t>
                              </m:r>
                            </m:sub>
                            <m:sup>
                              <m:r>
                                <a:rPr lang="en-US" altLang="zh-CN" b="0" i="1" smtClean="0">
                                  <a:latin typeface="Cambria Math" panose="02040503050406030204" pitchFamily="18" charset="0"/>
                                </a:rPr>
                                <m:t>2</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12</m:t>
                              </m:r>
                            </m:sub>
                            <m:sup>
                              <m:r>
                                <a:rPr lang="en-US" altLang="zh-CN" b="0" i="1" smtClean="0">
                                  <a:latin typeface="Cambria Math" panose="02040503050406030204" pitchFamily="18" charset="0"/>
                                </a:rPr>
                                <m:t>2</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13</m:t>
                              </m:r>
                            </m:sub>
                            <m:sup>
                              <m:r>
                                <a:rPr lang="en-US" altLang="zh-CN" b="0" i="1" smtClean="0">
                                  <a:latin typeface="Cambria Math" panose="02040503050406030204" pitchFamily="18" charset="0"/>
                                </a:rPr>
                                <m:t>2</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e>
                      </m:d>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left"/>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up>
                              <m:r>
                                <a:rPr lang="en-US" altLang="zh-CN" i="1">
                                  <a:latin typeface="Cambria Math" panose="02040503050406030204" pitchFamily="18" charset="0"/>
                                </a:rPr>
                                <m:t>2</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2</m:t>
                              </m:r>
                              <m:r>
                                <a:rPr lang="en-US" altLang="zh-CN" i="1">
                                  <a:latin typeface="Cambria Math" panose="02040503050406030204" pitchFamily="18" charset="0"/>
                                </a:rPr>
                                <m:t>2</m:t>
                              </m:r>
                            </m:sub>
                            <m:sup>
                              <m:r>
                                <a:rPr lang="en-US" altLang="zh-CN" i="1">
                                  <a:latin typeface="Cambria Math" panose="02040503050406030204" pitchFamily="18" charset="0"/>
                                </a:rPr>
                                <m:t>2</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2</m:t>
                              </m:r>
                              <m:r>
                                <a:rPr lang="en-US" altLang="zh-CN" i="1">
                                  <a:latin typeface="Cambria Math" panose="02040503050406030204" pitchFamily="18" charset="0"/>
                                </a:rPr>
                                <m:t>3</m:t>
                              </m:r>
                            </m:sub>
                            <m:sup>
                              <m:r>
                                <a:rPr lang="en-US" altLang="zh-CN" i="1">
                                  <a:latin typeface="Cambria Math" panose="02040503050406030204" pitchFamily="18" charset="0"/>
                                </a:rPr>
                                <m:t>2</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m:t>
                              </m:r>
                            </m:sub>
                            <m:sup>
                              <m:r>
                                <a:rPr lang="en-US" altLang="zh-CN" i="1">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d>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b="0" i="1" smtClean="0">
                              <a:latin typeface="Cambria Math" panose="02040503050406030204" pitchFamily="18" charset="0"/>
                            </a:rPr>
                            <m:t>3</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3</m:t>
                              </m:r>
                              <m:r>
                                <a:rPr lang="en-US" altLang="zh-CN" i="1">
                                  <a:latin typeface="Cambria Math" panose="02040503050406030204" pitchFamily="18" charset="0"/>
                                </a:rPr>
                                <m:t>1</m:t>
                              </m:r>
                            </m:sub>
                            <m:sup>
                              <m:r>
                                <a:rPr lang="en-US" altLang="zh-CN" i="1">
                                  <a:latin typeface="Cambria Math" panose="02040503050406030204" pitchFamily="18" charset="0"/>
                                </a:rPr>
                                <m:t>2</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3</m:t>
                              </m:r>
                              <m:r>
                                <a:rPr lang="en-US" altLang="zh-CN" i="1">
                                  <a:latin typeface="Cambria Math" panose="02040503050406030204" pitchFamily="18" charset="0"/>
                                </a:rPr>
                                <m:t>2</m:t>
                              </m:r>
                            </m:sub>
                            <m:sup>
                              <m:r>
                                <a:rPr lang="en-US" altLang="zh-CN" i="1">
                                  <a:latin typeface="Cambria Math" panose="02040503050406030204" pitchFamily="18" charset="0"/>
                                </a:rPr>
                                <m:t>2</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b="0" i="1" smtClean="0">
                                  <a:latin typeface="Cambria Math" panose="02040503050406030204" pitchFamily="18" charset="0"/>
                                </a:rPr>
                                <m:t>3</m:t>
                              </m:r>
                              <m:r>
                                <a:rPr lang="en-US" altLang="zh-CN" i="1">
                                  <a:latin typeface="Cambria Math" panose="02040503050406030204" pitchFamily="18" charset="0"/>
                                </a:rPr>
                                <m:t>3</m:t>
                              </m:r>
                            </m:sub>
                            <m:sup>
                              <m:r>
                                <a:rPr lang="en-US" altLang="zh-CN" i="1">
                                  <a:latin typeface="Cambria Math" panose="02040503050406030204" pitchFamily="18" charset="0"/>
                                </a:rPr>
                                <m:t>2</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m:t>
                              </m:r>
                            </m:sub>
                            <m:sup>
                              <m:r>
                                <a:rPr lang="en-US" altLang="zh-CN" i="1">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3</m:t>
                              </m:r>
                            </m:sub>
                            <m:sup>
                              <m:r>
                                <a:rPr lang="en-US" altLang="zh-CN" i="1">
                                  <a:latin typeface="Cambria Math" panose="02040503050406030204" pitchFamily="18" charset="0"/>
                                </a:rPr>
                                <m:t>2</m:t>
                              </m:r>
                            </m:sup>
                          </m:sSubSup>
                        </m:e>
                      </m:d>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3</m:t>
                          </m:r>
                        </m:sup>
                      </m:sSubSup>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b="0" i="1" smtClean="0">
                                  <a:latin typeface="Cambria Math" panose="02040503050406030204" pitchFamily="18" charset="0"/>
                                </a:rPr>
                                <m:t>3</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b="0" i="1" smtClean="0">
                                  <a:latin typeface="Cambria Math" panose="02040503050406030204" pitchFamily="18" charset="0"/>
                                </a:rPr>
                                <m:t>3</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13</m:t>
                              </m:r>
                            </m:sub>
                            <m:sup>
                              <m:r>
                                <a:rPr lang="en-US" altLang="zh-CN" b="0" i="1" smtClean="0">
                                  <a:latin typeface="Cambria Math" panose="02040503050406030204" pitchFamily="18" charset="0"/>
                                </a:rPr>
                                <m:t>3</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3</m:t>
                              </m:r>
                            </m:sup>
                          </m:sSubSup>
                        </m:e>
                      </m:d>
                      <m:r>
                        <a:rPr lang="zh-CN" altLang="en-US" i="1">
                          <a:latin typeface="Cambria Math" panose="02040503050406030204" pitchFamily="18" charset="0"/>
                        </a:rPr>
                        <m:t>；</m:t>
                      </m:r>
                    </m:oMath>
                  </m:oMathPara>
                </a14:m>
                <a:endParaRPr lang="en-US" altLang="zh-CN" dirty="0"/>
              </a:p>
              <a:p>
                <a:endParaRPr lang="en-US" altLang="zh-CN" dirty="0"/>
              </a:p>
              <a:p>
                <a:pPr/>
                <a14:m>
                  <m:oMathPara xmlns:m="http://schemas.openxmlformats.org/officeDocument/2006/math">
                    <m:oMathParaPr>
                      <m:jc m:val="left"/>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a:latin typeface="Cambria Math" panose="02040503050406030204" pitchFamily="18" charset="0"/>
                                  <a:ea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m:t>
                                    </m:r>
                                  </m:sub>
                                  <m:sup>
                                    <m:r>
                                      <a:rPr lang="en-US" altLang="zh-CN" i="1">
                                        <a:latin typeface="Cambria Math" panose="02040503050406030204" pitchFamily="18" charset="0"/>
                                      </a:rPr>
                                      <m:t>2</m:t>
                                    </m:r>
                                  </m:sup>
                                </m:sSubSup>
                              </m:e>
                            </m:mr>
                          </m:m>
                        </m:e>
                      </m:d>
                      <m:r>
                        <a:rPr lang="en-US" altLang="zh-CN" i="1" smtClean="0">
                          <a:latin typeface="Cambria Math" panose="02040503050406030204" pitchFamily="18" charset="0"/>
                        </a:rPr>
                        <m:t>=</m:t>
                      </m:r>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2</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2</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13</m:t>
                                        </m:r>
                                      </m:sub>
                                      <m:sup>
                                        <m:r>
                                          <a:rPr lang="en-US" altLang="zh-CN" i="1">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21</m:t>
                                        </m:r>
                                      </m:sub>
                                      <m:sup>
                                        <m:r>
                                          <a:rPr lang="en-US" altLang="zh-CN" i="1">
                                            <a:latin typeface="Cambria Math" panose="02040503050406030204" pitchFamily="18" charset="0"/>
                                          </a:rPr>
                                          <m:t>2</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22</m:t>
                                        </m:r>
                                      </m:sub>
                                      <m:sup>
                                        <m:r>
                                          <a:rPr lang="en-US" altLang="zh-CN" i="1">
                                            <a:latin typeface="Cambria Math" panose="02040503050406030204" pitchFamily="18" charset="0"/>
                                          </a:rPr>
                                          <m:t>2</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23</m:t>
                                        </m:r>
                                      </m:sub>
                                      <m:sup>
                                        <m:r>
                                          <a:rPr lang="en-US" altLang="zh-CN" i="1">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31</m:t>
                                        </m:r>
                                      </m:sub>
                                      <m:sup>
                                        <m:r>
                                          <a:rPr lang="en-US" altLang="zh-CN" i="1">
                                            <a:latin typeface="Cambria Math" panose="02040503050406030204" pitchFamily="18" charset="0"/>
                                          </a:rPr>
                                          <m:t>2</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32</m:t>
                                        </m:r>
                                      </m:sub>
                                      <m:sup>
                                        <m:r>
                                          <a:rPr lang="en-US" altLang="zh-CN" i="1">
                                            <a:latin typeface="Cambria Math" panose="02040503050406030204" pitchFamily="18" charset="0"/>
                                          </a:rPr>
                                          <m:t>2</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33</m:t>
                                        </m:r>
                                      </m:sub>
                                      <m:sup>
                                        <m:r>
                                          <a:rPr lang="en-US" altLang="zh-CN" i="1">
                                            <a:latin typeface="Cambria Math" panose="02040503050406030204" pitchFamily="18" charset="0"/>
                                          </a:rPr>
                                          <m:t>2</m:t>
                                        </m:r>
                                      </m:sup>
                                    </m:sSubSup>
                                  </m:e>
                                </m:mr>
                              </m:m>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ea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i="1">
                                            <a:latin typeface="Cambria Math" panose="02040503050406030204" pitchFamily="18" charset="0"/>
                                          </a:rPr>
                                          <m:t>1</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en-US" altLang="zh-CN" i="1">
                                            <a:latin typeface="Cambria Math" panose="02040503050406030204" pitchFamily="18" charset="0"/>
                                          </a:rPr>
                                          <m:t>1</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m:t>
                                        </m:r>
                                      </m:sub>
                                      <m:sup>
                                        <m:r>
                                          <a:rPr lang="en-US" altLang="zh-CN" i="1">
                                            <a:latin typeface="Cambria Math" panose="02040503050406030204" pitchFamily="18" charset="0"/>
                                          </a:rPr>
                                          <m:t>1</m:t>
                                        </m:r>
                                      </m:sup>
                                    </m:sSubSup>
                                  </m:e>
                                </m:mr>
                              </m:m>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i="1">
                                      <a:latin typeface="Cambria Math" panose="02040503050406030204" pitchFamily="18" charset="0"/>
                                      <a:ea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2</m:t>
                                        </m:r>
                                      </m:sub>
                                      <m:sup>
                                        <m:r>
                                          <a:rPr lang="en-US" altLang="zh-CN" b="0" i="1" smtClean="0">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𝑏</m:t>
                                        </m:r>
                                      </m:e>
                                      <m:sub>
                                        <m:r>
                                          <a:rPr lang="en-US" altLang="zh-CN" i="1">
                                            <a:latin typeface="Cambria Math" panose="02040503050406030204" pitchFamily="18" charset="0"/>
                                          </a:rPr>
                                          <m:t>3</m:t>
                                        </m:r>
                                      </m:sub>
                                      <m:sup>
                                        <m:r>
                                          <a:rPr lang="en-US" altLang="zh-CN" b="0" i="1" smtClean="0">
                                            <a:latin typeface="Cambria Math" panose="02040503050406030204" pitchFamily="18" charset="0"/>
                                          </a:rPr>
                                          <m:t>2</m:t>
                                        </m:r>
                                      </m:sup>
                                    </m:sSubSup>
                                  </m:e>
                                </m:mr>
                              </m:m>
                            </m:e>
                          </m:d>
                        </m:e>
                      </m:d>
                      <m:r>
                        <a:rPr lang="en-US" altLang="zh-CN" b="0" i="0" smtClean="0">
                          <a:latin typeface="Cambria Math" panose="02040503050406030204" pitchFamily="18" charset="0"/>
                        </a:rPr>
                        <m:t>;</m:t>
                      </m:r>
                    </m:oMath>
                  </m:oMathPara>
                </a14:m>
                <a:endParaRPr lang="en-US" altLang="zh-CN" b="0"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11</m:t>
                                    </m:r>
                                  </m:sub>
                                  <m:sup>
                                    <m:r>
                                      <a:rPr lang="en-US" altLang="zh-CN" i="1">
                                        <a:latin typeface="Cambria Math" panose="02040503050406030204" pitchFamily="18" charset="0"/>
                                      </a:rPr>
                                      <m:t>3</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12</m:t>
                                    </m:r>
                                  </m:sub>
                                  <m:sup>
                                    <m:r>
                                      <a:rPr lang="en-US" altLang="zh-CN" i="1">
                                        <a:latin typeface="Cambria Math" panose="02040503050406030204" pitchFamily="18" charset="0"/>
                                      </a:rPr>
                                      <m:t>3</m:t>
                                    </m:r>
                                  </m:sup>
                                </m:sSubSup>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13</m:t>
                                    </m:r>
                                  </m:sub>
                                  <m:sup>
                                    <m:r>
                                      <a:rPr lang="en-US" altLang="zh-CN" i="1">
                                        <a:latin typeface="Cambria Math" panose="02040503050406030204" pitchFamily="18" charset="0"/>
                                      </a:rPr>
                                      <m:t>3</m:t>
                                    </m:r>
                                  </m:sup>
                                </m:sSubSup>
                              </m:e>
                            </m:mr>
                          </m:m>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ea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3</m:t>
                                    </m:r>
                                  </m:sub>
                                  <m:sup>
                                    <m:r>
                                      <a:rPr lang="en-US" altLang="zh-CN" b="0" i="1" smtClean="0">
                                        <a:latin typeface="Cambria Math" panose="02040503050406030204" pitchFamily="18" charset="0"/>
                                      </a:rPr>
                                      <m:t>2</m:t>
                                    </m:r>
                                  </m:sup>
                                </m:sSubSup>
                              </m:e>
                            </m:mr>
                          </m:m>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3</m:t>
                              </m:r>
                            </m:sup>
                          </m:sSubSup>
                        </m:e>
                      </m:d>
                      <m:r>
                        <a:rPr lang="en-US" altLang="zh-CN" b="0" i="1" smtClean="0">
                          <a:latin typeface="Cambria Math" panose="02040503050406030204" pitchFamily="18" charset="0"/>
                        </a:rPr>
                        <m:t>)</m:t>
                      </m:r>
                    </m:oMath>
                  </m:oMathPara>
                </a14:m>
                <a:endParaRPr lang="en-US" altLang="zh-CN" dirty="0"/>
              </a:p>
            </p:txBody>
          </p:sp>
        </mc:Choice>
        <mc:Fallback xmlns="">
          <p:sp>
            <p:nvSpPr>
              <p:cNvPr id="8" name="文本框 7">
                <a:extLst>
                  <a:ext uri="{FF2B5EF4-FFF2-40B4-BE49-F238E27FC236}">
                    <a16:creationId xmlns:a16="http://schemas.microsoft.com/office/drawing/2014/main" id="{DE1F2AD6-F25F-41A7-8296-69380CDFC273}"/>
                  </a:ext>
                </a:extLst>
              </p:cNvPr>
              <p:cNvSpPr txBox="1">
                <a:spLocks noRot="1" noChangeAspect="1" noMove="1" noResize="1" noEditPoints="1" noAdjustHandles="1" noChangeArrowheads="1" noChangeShapeType="1" noTextEdit="1"/>
              </p:cNvSpPr>
              <p:nvPr/>
            </p:nvSpPr>
            <p:spPr>
              <a:xfrm>
                <a:off x="6125278" y="1927678"/>
                <a:ext cx="5236562" cy="3629455"/>
              </a:xfrm>
              <a:prstGeom prst="rect">
                <a:avLst/>
              </a:prstGeom>
              <a:blipFill>
                <a:blip r:embed="rId11"/>
                <a:stretch>
                  <a:fillRect l="-233"/>
                </a:stretch>
              </a:blipFill>
            </p:spPr>
            <p:txBody>
              <a:bodyPr/>
              <a:lstStyle/>
              <a:p>
                <a:r>
                  <a:rPr lang="zh-CN" altLang="en-US">
                    <a:noFill/>
                  </a:rPr>
                  <a:t> </a:t>
                </a:r>
              </a:p>
            </p:txBody>
          </p:sp>
        </mc:Fallback>
      </mc:AlternateContent>
      <p:sp>
        <p:nvSpPr>
          <p:cNvPr id="3" name="文本框 2"/>
          <p:cNvSpPr txBox="1"/>
          <p:nvPr/>
        </p:nvSpPr>
        <p:spPr>
          <a:xfrm>
            <a:off x="838800" y="1512000"/>
            <a:ext cx="1415772" cy="461665"/>
          </a:xfrm>
          <a:prstGeom prst="rect">
            <a:avLst/>
          </a:prstGeom>
          <a:noFill/>
        </p:spPr>
        <p:txBody>
          <a:bodyPr wrap="none" rtlCol="0">
            <a:spAutoFit/>
          </a:bodyPr>
          <a:lstStyle/>
          <a:p>
            <a:r>
              <a:rPr lang="zh-CN" altLang="en-US" sz="2400" b="1" dirty="0"/>
              <a:t>前向传播</a:t>
            </a:r>
          </a:p>
        </p:txBody>
      </p:sp>
      <p:grpSp>
        <p:nvGrpSpPr>
          <p:cNvPr id="9" name="Group 69">
            <a:extLst>
              <a:ext uri="{FF2B5EF4-FFF2-40B4-BE49-F238E27FC236}">
                <a16:creationId xmlns="" xmlns:a16="http://schemas.microsoft.com/office/drawing/2014/main" id="{E19F9C0C-14BB-42FE-9103-7BBC32355751}"/>
              </a:ext>
            </a:extLst>
          </p:cNvPr>
          <p:cNvGrpSpPr/>
          <p:nvPr/>
        </p:nvGrpSpPr>
        <p:grpSpPr>
          <a:xfrm>
            <a:off x="1125913" y="2180970"/>
            <a:ext cx="3911286" cy="1614136"/>
            <a:chOff x="656011" y="1657350"/>
            <a:chExt cx="6811590" cy="2811052"/>
          </a:xfrm>
        </p:grpSpPr>
        <p:sp>
          <p:nvSpPr>
            <p:cNvPr id="10" name="Oval 70">
              <a:extLst>
                <a:ext uri="{FF2B5EF4-FFF2-40B4-BE49-F238E27FC236}">
                  <a16:creationId xmlns="" xmlns:a16="http://schemas.microsoft.com/office/drawing/2014/main" id="{E12BE484-97E3-42E5-A51E-C06878D7585B}"/>
                </a:ext>
              </a:extLst>
            </p:cNvPr>
            <p:cNvSpPr/>
            <p:nvPr/>
          </p:nvSpPr>
          <p:spPr>
            <a:xfrm>
              <a:off x="656011" y="3687554"/>
              <a:ext cx="787808" cy="78084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3">
              <a:extLst>
                <a:ext uri="{FF2B5EF4-FFF2-40B4-BE49-F238E27FC236}">
                  <a16:creationId xmlns="" xmlns:a16="http://schemas.microsoft.com/office/drawing/2014/main" id="{7F3B88F0-DB87-4D77-A544-AA2A5764364E}"/>
                </a:ext>
              </a:extLst>
            </p:cNvPr>
            <p:cNvSpPr/>
            <p:nvPr/>
          </p:nvSpPr>
          <p:spPr>
            <a:xfrm>
              <a:off x="656011" y="2672452"/>
              <a:ext cx="787808" cy="78084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4">
              <a:extLst>
                <a:ext uri="{FF2B5EF4-FFF2-40B4-BE49-F238E27FC236}">
                  <a16:creationId xmlns="" xmlns:a16="http://schemas.microsoft.com/office/drawing/2014/main" id="{1E7242D1-2A88-4F6E-976A-7FC2E9DA52CD}"/>
                </a:ext>
              </a:extLst>
            </p:cNvPr>
            <p:cNvSpPr/>
            <p:nvPr/>
          </p:nvSpPr>
          <p:spPr>
            <a:xfrm>
              <a:off x="656011" y="1657350"/>
              <a:ext cx="787808" cy="780848"/>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5">
              <a:extLst>
                <a:ext uri="{FF2B5EF4-FFF2-40B4-BE49-F238E27FC236}">
                  <a16:creationId xmlns="" xmlns:a16="http://schemas.microsoft.com/office/drawing/2014/main" id="{7E0C87D1-FC3B-441A-A797-FC68B3569213}"/>
                </a:ext>
              </a:extLst>
            </p:cNvPr>
            <p:cNvSpPr/>
            <p:nvPr/>
          </p:nvSpPr>
          <p:spPr>
            <a:xfrm>
              <a:off x="2783094" y="2672452"/>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76">
              <a:extLst>
                <a:ext uri="{FF2B5EF4-FFF2-40B4-BE49-F238E27FC236}">
                  <a16:creationId xmlns="" xmlns:a16="http://schemas.microsoft.com/office/drawing/2014/main" id="{8EDA8CF1-4F10-4519-91B2-61E6B4EE37D3}"/>
                </a:ext>
              </a:extLst>
            </p:cNvPr>
            <p:cNvCxnSpPr>
              <a:stCxn id="12" idx="6"/>
              <a:endCxn id="13" idx="2"/>
            </p:cNvCxnSpPr>
            <p:nvPr/>
          </p:nvCxnSpPr>
          <p:spPr>
            <a:xfrm>
              <a:off x="1443819" y="2047774"/>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77">
              <a:extLst>
                <a:ext uri="{FF2B5EF4-FFF2-40B4-BE49-F238E27FC236}">
                  <a16:creationId xmlns="" xmlns:a16="http://schemas.microsoft.com/office/drawing/2014/main" id="{7C7F749D-032B-49E7-A022-1F6704F71254}"/>
                </a:ext>
              </a:extLst>
            </p:cNvPr>
            <p:cNvCxnSpPr>
              <a:stCxn id="11" idx="6"/>
              <a:endCxn id="13" idx="2"/>
            </p:cNvCxnSpPr>
            <p:nvPr/>
          </p:nvCxnSpPr>
          <p:spPr>
            <a:xfrm>
              <a:off x="1443819" y="3062878"/>
              <a:ext cx="1339274"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78">
              <a:extLst>
                <a:ext uri="{FF2B5EF4-FFF2-40B4-BE49-F238E27FC236}">
                  <a16:creationId xmlns="" xmlns:a16="http://schemas.microsoft.com/office/drawing/2014/main" id="{0C9D3CC0-8DC2-4F8B-BE54-416FE397230E}"/>
                </a:ext>
              </a:extLst>
            </p:cNvPr>
            <p:cNvCxnSpPr>
              <a:stCxn id="10" idx="6"/>
              <a:endCxn id="13" idx="2"/>
            </p:cNvCxnSpPr>
            <p:nvPr/>
          </p:nvCxnSpPr>
          <p:spPr>
            <a:xfrm flipV="1">
              <a:off x="1443819" y="3062876"/>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79">
              <a:extLst>
                <a:ext uri="{FF2B5EF4-FFF2-40B4-BE49-F238E27FC236}">
                  <a16:creationId xmlns="" xmlns:a16="http://schemas.microsoft.com/office/drawing/2014/main" id="{0E1946B0-430B-4826-BD9B-825E81097642}"/>
                </a:ext>
              </a:extLst>
            </p:cNvPr>
            <p:cNvCxnSpPr>
              <a:stCxn id="26" idx="6"/>
            </p:cNvCxnSpPr>
            <p:nvPr/>
          </p:nvCxnSpPr>
          <p:spPr>
            <a:xfrm>
              <a:off x="5619204" y="2711090"/>
              <a:ext cx="787808"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80">
              <a:extLst>
                <a:ext uri="{FF2B5EF4-FFF2-40B4-BE49-F238E27FC236}">
                  <a16:creationId xmlns="" xmlns:a16="http://schemas.microsoft.com/office/drawing/2014/main" id="{73D972A5-8EFF-455C-A04E-80C1B38100F9}"/>
                </a:ext>
              </a:extLst>
            </p:cNvPr>
            <p:cNvSpPr/>
            <p:nvPr/>
          </p:nvSpPr>
          <p:spPr>
            <a:xfrm>
              <a:off x="2783094" y="3687554"/>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81">
              <a:extLst>
                <a:ext uri="{FF2B5EF4-FFF2-40B4-BE49-F238E27FC236}">
                  <a16:creationId xmlns="" xmlns:a16="http://schemas.microsoft.com/office/drawing/2014/main" id="{0A9F48A6-F2FC-4ECA-A4B1-CEDCF012F081}"/>
                </a:ext>
              </a:extLst>
            </p:cNvPr>
            <p:cNvCxnSpPr>
              <a:stCxn id="12" idx="6"/>
              <a:endCxn id="18" idx="2"/>
            </p:cNvCxnSpPr>
            <p:nvPr/>
          </p:nvCxnSpPr>
          <p:spPr>
            <a:xfrm>
              <a:off x="1443819" y="2047774"/>
              <a:ext cx="1339274" cy="20302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82">
              <a:extLst>
                <a:ext uri="{FF2B5EF4-FFF2-40B4-BE49-F238E27FC236}">
                  <a16:creationId xmlns="" xmlns:a16="http://schemas.microsoft.com/office/drawing/2014/main" id="{4A0BD857-134B-4F98-8B18-E83CAAF97E75}"/>
                </a:ext>
              </a:extLst>
            </p:cNvPr>
            <p:cNvCxnSpPr>
              <a:endCxn id="18" idx="2"/>
            </p:cNvCxnSpPr>
            <p:nvPr/>
          </p:nvCxnSpPr>
          <p:spPr>
            <a:xfrm>
              <a:off x="1443819" y="3062876"/>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83">
              <a:extLst>
                <a:ext uri="{FF2B5EF4-FFF2-40B4-BE49-F238E27FC236}">
                  <a16:creationId xmlns="" xmlns:a16="http://schemas.microsoft.com/office/drawing/2014/main" id="{65F53467-2016-45FB-A9AB-0440053BD332}"/>
                </a:ext>
              </a:extLst>
            </p:cNvPr>
            <p:cNvCxnSpPr>
              <a:stCxn id="10" idx="6"/>
              <a:endCxn id="18" idx="2"/>
            </p:cNvCxnSpPr>
            <p:nvPr/>
          </p:nvCxnSpPr>
          <p:spPr>
            <a:xfrm>
              <a:off x="1443819" y="4077980"/>
              <a:ext cx="1339274"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84">
              <a:extLst>
                <a:ext uri="{FF2B5EF4-FFF2-40B4-BE49-F238E27FC236}">
                  <a16:creationId xmlns="" xmlns:a16="http://schemas.microsoft.com/office/drawing/2014/main" id="{EB4A0086-3335-4957-B398-B2653FFD1E5C}"/>
                </a:ext>
              </a:extLst>
            </p:cNvPr>
            <p:cNvCxnSpPr/>
            <p:nvPr/>
          </p:nvCxnSpPr>
          <p:spPr>
            <a:xfrm>
              <a:off x="1443819" y="2047777"/>
              <a:ext cx="1339274" cy="1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85">
              <a:extLst>
                <a:ext uri="{FF2B5EF4-FFF2-40B4-BE49-F238E27FC236}">
                  <a16:creationId xmlns="" xmlns:a16="http://schemas.microsoft.com/office/drawing/2014/main" id="{3230A4DA-701C-499D-AFBE-D21F00C4FD57}"/>
                </a:ext>
              </a:extLst>
            </p:cNvPr>
            <p:cNvCxnSpPr>
              <a:stCxn id="11" idx="6"/>
            </p:cNvCxnSpPr>
            <p:nvPr/>
          </p:nvCxnSpPr>
          <p:spPr>
            <a:xfrm flipV="1">
              <a:off x="1443819" y="2047774"/>
              <a:ext cx="1339274" cy="10151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86">
              <a:extLst>
                <a:ext uri="{FF2B5EF4-FFF2-40B4-BE49-F238E27FC236}">
                  <a16:creationId xmlns="" xmlns:a16="http://schemas.microsoft.com/office/drawing/2014/main" id="{DB01C03C-5FAE-4287-B906-7D99E5062B95}"/>
                </a:ext>
              </a:extLst>
            </p:cNvPr>
            <p:cNvCxnSpPr>
              <a:stCxn id="10" idx="6"/>
            </p:cNvCxnSpPr>
            <p:nvPr/>
          </p:nvCxnSpPr>
          <p:spPr>
            <a:xfrm flipV="1">
              <a:off x="1443819" y="2047774"/>
              <a:ext cx="1339274" cy="20302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87">
              <a:extLst>
                <a:ext uri="{FF2B5EF4-FFF2-40B4-BE49-F238E27FC236}">
                  <a16:creationId xmlns="" xmlns:a16="http://schemas.microsoft.com/office/drawing/2014/main" id="{B5A8365A-FB1B-4A25-A674-9DE3D8223127}"/>
                </a:ext>
              </a:extLst>
            </p:cNvPr>
            <p:cNvSpPr/>
            <p:nvPr/>
          </p:nvSpPr>
          <p:spPr>
            <a:xfrm>
              <a:off x="2783094" y="1657350"/>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88">
              <a:extLst>
                <a:ext uri="{FF2B5EF4-FFF2-40B4-BE49-F238E27FC236}">
                  <a16:creationId xmlns="" xmlns:a16="http://schemas.microsoft.com/office/drawing/2014/main" id="{B07898AA-1961-442A-910E-4CC38F6BB3FB}"/>
                </a:ext>
              </a:extLst>
            </p:cNvPr>
            <p:cNvSpPr/>
            <p:nvPr/>
          </p:nvSpPr>
          <p:spPr>
            <a:xfrm>
              <a:off x="4831395" y="2320663"/>
              <a:ext cx="787808" cy="780848"/>
            </a:xfrm>
            <a:prstGeom prst="ellipse">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89">
              <a:extLst>
                <a:ext uri="{FF2B5EF4-FFF2-40B4-BE49-F238E27FC236}">
                  <a16:creationId xmlns="" xmlns:a16="http://schemas.microsoft.com/office/drawing/2014/main" id="{DF2C7E8D-4D20-415D-8330-244838E33C38}"/>
                </a:ext>
              </a:extLst>
            </p:cNvPr>
            <p:cNvCxnSpPr>
              <a:stCxn id="25" idx="6"/>
              <a:endCxn id="26" idx="2"/>
            </p:cNvCxnSpPr>
            <p:nvPr/>
          </p:nvCxnSpPr>
          <p:spPr>
            <a:xfrm>
              <a:off x="3570902" y="2047774"/>
              <a:ext cx="1260493" cy="6633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90">
              <a:extLst>
                <a:ext uri="{FF2B5EF4-FFF2-40B4-BE49-F238E27FC236}">
                  <a16:creationId xmlns="" xmlns:a16="http://schemas.microsoft.com/office/drawing/2014/main" id="{3A5BE922-DC28-429F-91BB-D6524AF8FE36}"/>
                </a:ext>
              </a:extLst>
            </p:cNvPr>
            <p:cNvCxnSpPr>
              <a:stCxn id="13" idx="6"/>
              <a:endCxn id="26" idx="2"/>
            </p:cNvCxnSpPr>
            <p:nvPr/>
          </p:nvCxnSpPr>
          <p:spPr>
            <a:xfrm flipV="1">
              <a:off x="3570902" y="2711087"/>
              <a:ext cx="1260493" cy="35178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91">
              <a:extLst>
                <a:ext uri="{FF2B5EF4-FFF2-40B4-BE49-F238E27FC236}">
                  <a16:creationId xmlns="" xmlns:a16="http://schemas.microsoft.com/office/drawing/2014/main" id="{5F8A630C-CFB2-4DD4-8B18-1EAE448CF1E2}"/>
                </a:ext>
              </a:extLst>
            </p:cNvPr>
            <p:cNvCxnSpPr>
              <a:stCxn id="18" idx="6"/>
              <a:endCxn id="26" idx="2"/>
            </p:cNvCxnSpPr>
            <p:nvPr/>
          </p:nvCxnSpPr>
          <p:spPr>
            <a:xfrm flipV="1">
              <a:off x="3570902" y="2711087"/>
              <a:ext cx="1260493" cy="13668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92">
              <a:extLst>
                <a:ext uri="{FF2B5EF4-FFF2-40B4-BE49-F238E27FC236}">
                  <a16:creationId xmlns="" xmlns:a16="http://schemas.microsoft.com/office/drawing/2014/main" id="{534D7F34-454C-4BBD-A75A-EF9B474560B3}"/>
                </a:ext>
              </a:extLst>
            </p:cNvPr>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553199" y="2476833"/>
              <a:ext cx="914402" cy="377015"/>
            </a:xfrm>
            <a:prstGeom prst="rect">
              <a:avLst/>
            </a:prstGeom>
            <a:ln w="12700">
              <a:noFill/>
            </a:ln>
          </p:spPr>
        </p:pic>
        <p:pic>
          <p:nvPicPr>
            <p:cNvPr id="31" name="Picture 93">
              <a:extLst>
                <a:ext uri="{FF2B5EF4-FFF2-40B4-BE49-F238E27FC236}">
                  <a16:creationId xmlns="" xmlns:a16="http://schemas.microsoft.com/office/drawing/2014/main" id="{1AE790E1-C133-4361-9549-C25AFF59823E}"/>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12928" y="1933074"/>
              <a:ext cx="311667" cy="210442"/>
            </a:xfrm>
            <a:prstGeom prst="rect">
              <a:avLst/>
            </a:prstGeom>
            <a:ln w="12700">
              <a:noFill/>
            </a:ln>
          </p:spPr>
        </p:pic>
        <p:pic>
          <p:nvPicPr>
            <p:cNvPr id="32" name="Picture 94">
              <a:extLst>
                <a:ext uri="{FF2B5EF4-FFF2-40B4-BE49-F238E27FC236}">
                  <a16:creationId xmlns="" xmlns:a16="http://schemas.microsoft.com/office/drawing/2014/main" id="{75E97975-C630-4BB5-8278-AE08466914F0}"/>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13270" y="2955604"/>
              <a:ext cx="319659" cy="210442"/>
            </a:xfrm>
            <a:prstGeom prst="rect">
              <a:avLst/>
            </a:prstGeom>
            <a:ln w="12700">
              <a:noFill/>
            </a:ln>
          </p:spPr>
        </p:pic>
        <p:pic>
          <p:nvPicPr>
            <p:cNvPr id="33" name="Picture 95">
              <a:extLst>
                <a:ext uri="{FF2B5EF4-FFF2-40B4-BE49-F238E27FC236}">
                  <a16:creationId xmlns="" xmlns:a16="http://schemas.microsoft.com/office/drawing/2014/main" id="{DAD97026-F63F-4DCA-86FC-0E54084B253E}"/>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913271" y="3971723"/>
              <a:ext cx="322323" cy="215770"/>
            </a:xfrm>
            <a:prstGeom prst="rect">
              <a:avLst/>
            </a:prstGeom>
            <a:ln w="12700">
              <a:noFill/>
            </a:ln>
          </p:spPr>
        </p:pic>
        <p:pic>
          <p:nvPicPr>
            <p:cNvPr id="34" name="Picture 96">
              <a:extLst>
                <a:ext uri="{FF2B5EF4-FFF2-40B4-BE49-F238E27FC236}">
                  <a16:creationId xmlns="" xmlns:a16="http://schemas.microsoft.com/office/drawing/2014/main" id="{F560F226-A696-4A28-9014-D2C6C47CFFF1}"/>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2995070" y="1863447"/>
              <a:ext cx="363855" cy="335280"/>
            </a:xfrm>
            <a:prstGeom prst="rect">
              <a:avLst/>
            </a:prstGeom>
            <a:ln w="12700">
              <a:noFill/>
            </a:ln>
          </p:spPr>
        </p:pic>
        <p:pic>
          <p:nvPicPr>
            <p:cNvPr id="35" name="Picture 97">
              <a:extLst>
                <a:ext uri="{FF2B5EF4-FFF2-40B4-BE49-F238E27FC236}">
                  <a16:creationId xmlns="" xmlns:a16="http://schemas.microsoft.com/office/drawing/2014/main" id="{AFE216DD-0B6B-4C8E-9406-84EA836A3A57}"/>
                </a:ext>
              </a:extLst>
            </p:cNvPr>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2997067" y="2886801"/>
              <a:ext cx="363855" cy="335280"/>
            </a:xfrm>
            <a:prstGeom prst="rect">
              <a:avLst/>
            </a:prstGeom>
            <a:ln w="12700">
              <a:noFill/>
            </a:ln>
          </p:spPr>
        </p:pic>
        <p:pic>
          <p:nvPicPr>
            <p:cNvPr id="36" name="Picture 98">
              <a:extLst>
                <a:ext uri="{FF2B5EF4-FFF2-40B4-BE49-F238E27FC236}">
                  <a16:creationId xmlns="" xmlns:a16="http://schemas.microsoft.com/office/drawing/2014/main" id="{39FB2CF6-084F-4317-884B-0F38F50BEC21}"/>
                </a:ext>
              </a:extLst>
            </p:cNvPr>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003192" y="3910338"/>
              <a:ext cx="363855" cy="339090"/>
            </a:xfrm>
            <a:prstGeom prst="rect">
              <a:avLst/>
            </a:prstGeom>
            <a:ln w="12700">
              <a:noFill/>
            </a:ln>
          </p:spPr>
        </p:pic>
      </p:grpSp>
      <p:sp>
        <p:nvSpPr>
          <p:cNvPr id="6" name="矩形 5">
            <a:extLst>
              <a:ext uri="{FF2B5EF4-FFF2-40B4-BE49-F238E27FC236}">
                <a16:creationId xmlns="" xmlns:a16="http://schemas.microsoft.com/office/drawing/2014/main" id="{C945794C-6E8D-4FE0-AD17-863A35807FE3}"/>
              </a:ext>
            </a:extLst>
          </p:cNvPr>
          <p:cNvSpPr/>
          <p:nvPr/>
        </p:nvSpPr>
        <p:spPr>
          <a:xfrm>
            <a:off x="6125278" y="1856792"/>
            <a:ext cx="5118110" cy="1617868"/>
          </a:xfrm>
          <a:prstGeom prst="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7" name="矩形 36">
            <a:extLst>
              <a:ext uri="{FF2B5EF4-FFF2-40B4-BE49-F238E27FC236}">
                <a16:creationId xmlns="" xmlns:a16="http://schemas.microsoft.com/office/drawing/2014/main" id="{1338016D-10E8-4FD3-91F8-D6969E081237}"/>
              </a:ext>
            </a:extLst>
          </p:cNvPr>
          <p:cNvSpPr/>
          <p:nvPr/>
        </p:nvSpPr>
        <p:spPr>
          <a:xfrm>
            <a:off x="6125278" y="3574591"/>
            <a:ext cx="5118110" cy="1982541"/>
          </a:xfrm>
          <a:prstGeom prst="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40469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F82F63-C70F-4F4C-AE79-E6FAAC496F40}"/>
              </a:ext>
            </a:extLst>
          </p:cNvPr>
          <p:cNvSpPr>
            <a:spLocks noGrp="1"/>
          </p:cNvSpPr>
          <p:nvPr>
            <p:ph type="title"/>
          </p:nvPr>
        </p:nvSpPr>
        <p:spPr/>
        <p:txBody>
          <a:bodyPr>
            <a:normAutofit/>
          </a:bodyPr>
          <a:lstStyle/>
          <a:p>
            <a:r>
              <a:rPr lang="zh-CN" altLang="en-US" sz="3600" b="1" dirty="0"/>
              <a:t>反向传播算法</a:t>
            </a:r>
          </a:p>
        </p:txBody>
      </p:sp>
      <p:pic>
        <p:nvPicPr>
          <p:cNvPr id="7" name="内容占位符 6">
            <a:extLst>
              <a:ext uri="{FF2B5EF4-FFF2-40B4-BE49-F238E27FC236}">
                <a16:creationId xmlns="" xmlns:a16="http://schemas.microsoft.com/office/drawing/2014/main" id="{3E5C10BE-E296-4067-8DCC-E1AB4931F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6693"/>
            <a:ext cx="4979164" cy="2295782"/>
          </a:xfrm>
        </p:spPr>
      </p:pic>
      <mc:AlternateContent xmlns:mc="http://schemas.openxmlformats.org/markup-compatibility/2006" xmlns:a14="http://schemas.microsoft.com/office/drawing/2010/main">
        <mc:Choice Requires="a14">
          <p:sp>
            <p:nvSpPr>
              <p:cNvPr id="5" name="文本框 4">
                <a:extLst>
                  <a:ext uri="{FF2B5EF4-FFF2-40B4-BE49-F238E27FC236}">
                    <a16:creationId xmlns="" xmlns:a16="http://schemas.microsoft.com/office/drawing/2014/main" id="{2DE2EFDB-26E3-4F87-A5F2-A26FE5850B32}"/>
                  </a:ext>
                </a:extLst>
              </p:cNvPr>
              <p:cNvSpPr txBox="1"/>
              <p:nvPr/>
            </p:nvSpPr>
            <p:spPr>
              <a:xfrm>
                <a:off x="6958455" y="2301150"/>
                <a:ext cx="2420919" cy="203132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left"/>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left"/>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𝜎</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left"/>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b="0" i="1" smtClean="0">
                              <a:latin typeface="Cambria Math" panose="02040503050406030204" pitchFamily="18" charset="0"/>
                            </a:rPr>
                            <m:t>3</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b="0" i="1" smtClean="0">
                              <a:latin typeface="Cambria Math" panose="02040503050406030204" pitchFamily="18" charset="0"/>
                            </a:rPr>
                            <m:t>3</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b="0" i="1" smtClean="0">
                              <a:latin typeface="Cambria Math" panose="02040503050406030204" pitchFamily="18" charset="0"/>
                            </a:rPr>
                            <m:t>3</m:t>
                          </m:r>
                        </m:sup>
                      </m:sSup>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3</m:t>
                          </m:r>
                        </m:sup>
                      </m:sSup>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b="0" i="1" smtClean="0">
                                  <a:latin typeface="Cambria Math" panose="02040503050406030204" pitchFamily="18" charset="0"/>
                                </a:rPr>
                                <m:t>3</m:t>
                              </m:r>
                            </m:sup>
                          </m:sSup>
                        </m:e>
                      </m:d>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b="0" i="1" smtClean="0">
                              <a:latin typeface="Cambria Math" panose="02040503050406030204" pitchFamily="18" charset="0"/>
                            </a:rPr>
                            <m:t>4</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b="0" i="1" smtClean="0">
                              <a:latin typeface="Cambria Math" panose="02040503050406030204" pitchFamily="18" charset="0"/>
                            </a:rPr>
                            <m:t>4</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3</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b="0" i="1" smtClean="0">
                              <a:latin typeface="Cambria Math" panose="02040503050406030204" pitchFamily="18" charset="0"/>
                            </a:rPr>
                            <m:t>4</m:t>
                          </m:r>
                        </m:sup>
                      </m:sSup>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4</m:t>
                          </m:r>
                        </m:sup>
                      </m:sSup>
                      <m:r>
                        <a:rPr lang="en-US" altLang="zh-CN" i="1">
                          <a:latin typeface="Cambria Math" panose="02040503050406030204" pitchFamily="18" charset="0"/>
                        </a:rPr>
                        <m:t>=</m:t>
                      </m:r>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b="0" i="1" smtClean="0">
                                  <a:latin typeface="Cambria Math" panose="02040503050406030204" pitchFamily="18" charset="0"/>
                                </a:rPr>
                                <m:t>4</m:t>
                              </m:r>
                            </m:sup>
                          </m:sSup>
                        </m:e>
                      </m:d>
                      <m:r>
                        <a:rPr lang="en-US" altLang="zh-CN"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xmlns:a14="http://schemas.microsoft.com/office/drawing/2010/main" xmlns="" id="{2DE2EFDB-26E3-4F87-A5F2-A26FE5850B32}"/>
                  </a:ext>
                </a:extLst>
              </p:cNvPr>
              <p:cNvSpPr txBox="1">
                <a:spLocks noRot="1" noChangeAspect="1" noMove="1" noResize="1" noEditPoints="1" noAdjustHandles="1" noChangeArrowheads="1" noChangeShapeType="1" noTextEdit="1"/>
              </p:cNvSpPr>
              <p:nvPr/>
            </p:nvSpPr>
            <p:spPr>
              <a:xfrm>
                <a:off x="6958455" y="2301150"/>
                <a:ext cx="2420919" cy="2031325"/>
              </a:xfrm>
              <a:prstGeom prst="rect">
                <a:avLst/>
              </a:prstGeom>
              <a:blipFill rotWithShape="0">
                <a:blip r:embed="rId3"/>
                <a:stretch>
                  <a:fillRect b="-898"/>
                </a:stretch>
              </a:blipFill>
            </p:spPr>
            <p:txBody>
              <a:bodyPr/>
              <a:lstStyle/>
              <a:p>
                <a:r>
                  <a:rPr lang="zh-CN" altLang="en-US">
                    <a:noFill/>
                  </a:rPr>
                  <a:t> </a:t>
                </a:r>
              </a:p>
            </p:txBody>
          </p:sp>
        </mc:Fallback>
      </mc:AlternateContent>
      <p:grpSp>
        <p:nvGrpSpPr>
          <p:cNvPr id="11" name="组合 10">
            <a:extLst>
              <a:ext uri="{FF2B5EF4-FFF2-40B4-BE49-F238E27FC236}">
                <a16:creationId xmlns="" xmlns:a16="http://schemas.microsoft.com/office/drawing/2014/main" id="{DCF3729F-C477-4A8A-9CD4-5E9C2F905DA1}"/>
              </a:ext>
            </a:extLst>
          </p:cNvPr>
          <p:cNvGrpSpPr/>
          <p:nvPr/>
        </p:nvGrpSpPr>
        <p:grpSpPr>
          <a:xfrm>
            <a:off x="991177" y="2513007"/>
            <a:ext cx="4738306" cy="2164378"/>
            <a:chOff x="991177" y="2513007"/>
            <a:chExt cx="4738306" cy="2164378"/>
          </a:xfrm>
        </p:grpSpPr>
        <mc:AlternateContent xmlns:mc="http://schemas.openxmlformats.org/markup-compatibility/2006" xmlns:a14="http://schemas.microsoft.com/office/drawing/2010/main">
          <mc:Choice Requires="a14">
            <p:sp>
              <p:nvSpPr>
                <p:cNvPr id="9" name="文本框 8">
                  <a:extLst>
                    <a:ext uri="{FF2B5EF4-FFF2-40B4-BE49-F238E27FC236}">
                      <a16:creationId xmlns="" xmlns:a16="http://schemas.microsoft.com/office/drawing/2014/main" id="{7CE53814-D660-4D1D-B2C2-F0EF36BBE317}"/>
                    </a:ext>
                  </a:extLst>
                </p:cNvPr>
                <p:cNvSpPr txBox="1"/>
                <p:nvPr/>
              </p:nvSpPr>
              <p:spPr>
                <a:xfrm>
                  <a:off x="1191786" y="2513007"/>
                  <a:ext cx="470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9" name="文本框 8">
                  <a:extLst>
                    <a:ext uri="{FF2B5EF4-FFF2-40B4-BE49-F238E27FC236}">
                      <a16:creationId xmlns:a16="http://schemas.microsoft.com/office/drawing/2014/main" id="{7CE53814-D660-4D1D-B2C2-F0EF36BBE317}"/>
                    </a:ext>
                  </a:extLst>
                </p:cNvPr>
                <p:cNvSpPr txBox="1">
                  <a:spLocks noRot="1" noChangeAspect="1" noMove="1" noResize="1" noEditPoints="1" noAdjustHandles="1" noChangeArrowheads="1" noChangeShapeType="1" noTextEdit="1"/>
                </p:cNvSpPr>
                <p:nvPr/>
              </p:nvSpPr>
              <p:spPr>
                <a:xfrm>
                  <a:off x="1191786" y="2513007"/>
                  <a:ext cx="470385"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809116C3-6F0C-4EC9-9050-42DE996BA79C}"/>
                    </a:ext>
                  </a:extLst>
                </p:cNvPr>
                <p:cNvSpPr txBox="1"/>
                <p:nvPr/>
              </p:nvSpPr>
              <p:spPr>
                <a:xfrm>
                  <a:off x="1191785" y="2974263"/>
                  <a:ext cx="4757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809116C3-6F0C-4EC9-9050-42DE996BA79C}"/>
                    </a:ext>
                  </a:extLst>
                </p:cNvPr>
                <p:cNvSpPr txBox="1">
                  <a:spLocks noRot="1" noChangeAspect="1" noMove="1" noResize="1" noEditPoints="1" noAdjustHandles="1" noChangeArrowheads="1" noChangeShapeType="1" noTextEdit="1"/>
                </p:cNvSpPr>
                <p:nvPr/>
              </p:nvSpPr>
              <p:spPr>
                <a:xfrm>
                  <a:off x="1191785" y="2974263"/>
                  <a:ext cx="475707"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 xmlns:a16="http://schemas.microsoft.com/office/drawing/2014/main" id="{E2275DDC-88C4-4DF7-A499-73FE0BDE4CBD}"/>
                    </a:ext>
                  </a:extLst>
                </p:cNvPr>
                <p:cNvSpPr txBox="1"/>
                <p:nvPr/>
              </p:nvSpPr>
              <p:spPr>
                <a:xfrm>
                  <a:off x="1191785" y="3343759"/>
                  <a:ext cx="4757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E2275DDC-88C4-4DF7-A499-73FE0BDE4CBD}"/>
                    </a:ext>
                  </a:extLst>
                </p:cNvPr>
                <p:cNvSpPr txBox="1">
                  <a:spLocks noRot="1" noChangeAspect="1" noMove="1" noResize="1" noEditPoints="1" noAdjustHandles="1" noChangeArrowheads="1" noChangeShapeType="1" noTextEdit="1"/>
                </p:cNvSpPr>
                <p:nvPr/>
              </p:nvSpPr>
              <p:spPr>
                <a:xfrm>
                  <a:off x="1191785" y="3343759"/>
                  <a:ext cx="47570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 xmlns:a16="http://schemas.microsoft.com/office/drawing/2014/main" id="{383DD427-B1CA-4967-A381-6F1CDBECCA3F}"/>
                    </a:ext>
                  </a:extLst>
                </p:cNvPr>
                <p:cNvSpPr txBox="1"/>
                <p:nvPr/>
              </p:nvSpPr>
              <p:spPr>
                <a:xfrm>
                  <a:off x="991177" y="4027160"/>
                  <a:ext cx="7347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zh-CN" altLang="en-US" dirty="0"/>
                </a:p>
              </p:txBody>
            </p:sp>
          </mc:Choice>
          <mc:Fallback xmlns="">
            <p:sp>
              <p:nvSpPr>
                <p:cNvPr id="21" name="文本框 20">
                  <a:extLst>
                    <a:ext uri="{FF2B5EF4-FFF2-40B4-BE49-F238E27FC236}">
                      <a16:creationId xmlns:a16="http://schemas.microsoft.com/office/drawing/2014/main" id="{383DD427-B1CA-4967-A381-6F1CDBECCA3F}"/>
                    </a:ext>
                  </a:extLst>
                </p:cNvPr>
                <p:cNvSpPr txBox="1">
                  <a:spLocks noRot="1" noChangeAspect="1" noMove="1" noResize="1" noEditPoints="1" noAdjustHandles="1" noChangeArrowheads="1" noChangeShapeType="1" noTextEdit="1"/>
                </p:cNvSpPr>
                <p:nvPr/>
              </p:nvSpPr>
              <p:spPr>
                <a:xfrm>
                  <a:off x="991177" y="4027160"/>
                  <a:ext cx="734753" cy="276999"/>
                </a:xfrm>
                <a:prstGeom prst="rect">
                  <a:avLst/>
                </a:prstGeom>
                <a:blipFill>
                  <a:blip r:embed="rId7"/>
                  <a:stretch>
                    <a:fillRect l="-10000" t="-4444" r="-11667"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 xmlns:a16="http://schemas.microsoft.com/office/drawing/2014/main" id="{4D9E8103-1E16-4F07-8E86-E40DBBFB686D}"/>
                    </a:ext>
                  </a:extLst>
                </p:cNvPr>
                <p:cNvSpPr txBox="1"/>
                <p:nvPr/>
              </p:nvSpPr>
              <p:spPr>
                <a:xfrm>
                  <a:off x="2166834" y="4400386"/>
                  <a:ext cx="8567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22" name="文本框 21">
                  <a:extLst>
                    <a:ext uri="{FF2B5EF4-FFF2-40B4-BE49-F238E27FC236}">
                      <a16:creationId xmlns:a16="http://schemas.microsoft.com/office/drawing/2014/main" id="{4D9E8103-1E16-4F07-8E86-E40DBBFB686D}"/>
                    </a:ext>
                  </a:extLst>
                </p:cNvPr>
                <p:cNvSpPr txBox="1">
                  <a:spLocks noRot="1" noChangeAspect="1" noMove="1" noResize="1" noEditPoints="1" noAdjustHandles="1" noChangeArrowheads="1" noChangeShapeType="1" noTextEdit="1"/>
                </p:cNvSpPr>
                <p:nvPr/>
              </p:nvSpPr>
              <p:spPr>
                <a:xfrm>
                  <a:off x="2166834" y="4400386"/>
                  <a:ext cx="856773" cy="276999"/>
                </a:xfrm>
                <a:prstGeom prst="rect">
                  <a:avLst/>
                </a:prstGeom>
                <a:blipFill>
                  <a:blip r:embed="rId8"/>
                  <a:stretch>
                    <a:fillRect l="-2837" t="-4444" r="-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 xmlns:a16="http://schemas.microsoft.com/office/drawing/2014/main" id="{87F4B6F2-8C60-4147-9FAE-7B49C8E19EC0}"/>
                    </a:ext>
                  </a:extLst>
                </p:cNvPr>
                <p:cNvSpPr txBox="1"/>
                <p:nvPr/>
              </p:nvSpPr>
              <p:spPr>
                <a:xfrm>
                  <a:off x="3519772" y="4400386"/>
                  <a:ext cx="8567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oMath>
                    </m:oMathPara>
                  </a14:m>
                  <a:endParaRPr lang="zh-CN" altLang="en-US" dirty="0"/>
                </a:p>
              </p:txBody>
            </p:sp>
          </mc:Choice>
          <mc:Fallback xmlns="">
            <p:sp>
              <p:nvSpPr>
                <p:cNvPr id="23" name="文本框 22">
                  <a:extLst>
                    <a:ext uri="{FF2B5EF4-FFF2-40B4-BE49-F238E27FC236}">
                      <a16:creationId xmlns:a16="http://schemas.microsoft.com/office/drawing/2014/main" id="{87F4B6F2-8C60-4147-9FAE-7B49C8E19EC0}"/>
                    </a:ext>
                  </a:extLst>
                </p:cNvPr>
                <p:cNvSpPr txBox="1">
                  <a:spLocks noRot="1" noChangeAspect="1" noMove="1" noResize="1" noEditPoints="1" noAdjustHandles="1" noChangeArrowheads="1" noChangeShapeType="1" noTextEdit="1"/>
                </p:cNvSpPr>
                <p:nvPr/>
              </p:nvSpPr>
              <p:spPr>
                <a:xfrm>
                  <a:off x="3519772" y="4400386"/>
                  <a:ext cx="856773" cy="276999"/>
                </a:xfrm>
                <a:prstGeom prst="rect">
                  <a:avLst/>
                </a:prstGeom>
                <a:blipFill>
                  <a:blip r:embed="rId9"/>
                  <a:stretch>
                    <a:fillRect l="-2837" t="-4444" r="-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 xmlns:a16="http://schemas.microsoft.com/office/drawing/2014/main" id="{825D08DA-B796-4802-9550-7AD9E3C1F52F}"/>
                    </a:ext>
                  </a:extLst>
                </p:cNvPr>
                <p:cNvSpPr txBox="1"/>
                <p:nvPr/>
              </p:nvSpPr>
              <p:spPr>
                <a:xfrm>
                  <a:off x="4872710" y="4400385"/>
                  <a:ext cx="85677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4</m:t>
                            </m:r>
                          </m:sup>
                        </m:sSup>
                      </m:oMath>
                    </m:oMathPara>
                  </a14:m>
                  <a:endParaRPr lang="zh-CN" altLang="en-US" dirty="0"/>
                </a:p>
              </p:txBody>
            </p:sp>
          </mc:Choice>
          <mc:Fallback xmlns="">
            <p:sp>
              <p:nvSpPr>
                <p:cNvPr id="24" name="文本框 23">
                  <a:extLst>
                    <a:ext uri="{FF2B5EF4-FFF2-40B4-BE49-F238E27FC236}">
                      <a16:creationId xmlns:a16="http://schemas.microsoft.com/office/drawing/2014/main" id="{825D08DA-B796-4802-9550-7AD9E3C1F52F}"/>
                    </a:ext>
                  </a:extLst>
                </p:cNvPr>
                <p:cNvSpPr txBox="1">
                  <a:spLocks noRot="1" noChangeAspect="1" noMove="1" noResize="1" noEditPoints="1" noAdjustHandles="1" noChangeArrowheads="1" noChangeShapeType="1" noTextEdit="1"/>
                </p:cNvSpPr>
                <p:nvPr/>
              </p:nvSpPr>
              <p:spPr>
                <a:xfrm>
                  <a:off x="4872710" y="4400385"/>
                  <a:ext cx="856773" cy="276999"/>
                </a:xfrm>
                <a:prstGeom prst="rect">
                  <a:avLst/>
                </a:prstGeom>
                <a:blipFill>
                  <a:blip r:embed="rId10"/>
                  <a:stretch>
                    <a:fillRect l="-2837" t="-4444" r="-2128"/>
                  </a:stretch>
                </a:blipFill>
              </p:spPr>
              <p:txBody>
                <a:bodyPr/>
                <a:lstStyle/>
                <a:p>
                  <a:r>
                    <a:rPr lang="zh-CN" altLang="en-US">
                      <a:noFill/>
                    </a:rPr>
                    <a:t> </a:t>
                  </a:r>
                </a:p>
              </p:txBody>
            </p:sp>
          </mc:Fallback>
        </mc:AlternateContent>
      </p:grpSp>
      <p:sp>
        <p:nvSpPr>
          <p:cNvPr id="4" name="文本框 3"/>
          <p:cNvSpPr txBox="1"/>
          <p:nvPr/>
        </p:nvSpPr>
        <p:spPr>
          <a:xfrm>
            <a:off x="838800" y="1512000"/>
            <a:ext cx="1415772" cy="461665"/>
          </a:xfrm>
          <a:prstGeom prst="rect">
            <a:avLst/>
          </a:prstGeom>
          <a:noFill/>
        </p:spPr>
        <p:txBody>
          <a:bodyPr wrap="none" rtlCol="0">
            <a:spAutoFit/>
          </a:bodyPr>
          <a:lstStyle/>
          <a:p>
            <a:r>
              <a:rPr lang="zh-CN" altLang="en-US" sz="2400" b="1" dirty="0"/>
              <a:t>前向传播</a:t>
            </a:r>
          </a:p>
        </p:txBody>
      </p:sp>
      <p:cxnSp>
        <p:nvCxnSpPr>
          <p:cNvPr id="10" name="直接箭头连接符 9">
            <a:extLst>
              <a:ext uri="{FF2B5EF4-FFF2-40B4-BE49-F238E27FC236}">
                <a16:creationId xmlns="" xmlns:a16="http://schemas.microsoft.com/office/drawing/2014/main" id="{A11C5241-F208-4DD0-A619-9BE2CDC97F24}"/>
              </a:ext>
            </a:extLst>
          </p:cNvPr>
          <p:cNvCxnSpPr/>
          <p:nvPr/>
        </p:nvCxnSpPr>
        <p:spPr>
          <a:xfrm>
            <a:off x="1079770" y="4766553"/>
            <a:ext cx="4649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95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02494B25-DBA3-4B3B-BB11-1ECDF1D06190}"/>
              </a:ext>
            </a:extLst>
          </p:cNvPr>
          <p:cNvSpPr>
            <a:spLocks noGrp="1"/>
          </p:cNvSpPr>
          <p:nvPr>
            <p:ph idx="1"/>
          </p:nvPr>
        </p:nvSpPr>
        <p:spPr>
          <a:xfrm>
            <a:off x="838200" y="825690"/>
            <a:ext cx="10515600" cy="5351273"/>
          </a:xfrm>
        </p:spPr>
        <p:txBody>
          <a:bodyPr>
            <a:normAutofit/>
          </a:bodyPr>
          <a:lstStyle/>
          <a:p>
            <a:pPr>
              <a:buSzPct val="60000"/>
              <a:buFont typeface="Wingdings" panose="05000000000000000000" pitchFamily="2" charset="2"/>
              <a:buChar char="n"/>
            </a:pPr>
            <a:r>
              <a:rPr lang="zh-CN" altLang="en-US" dirty="0"/>
              <a:t>概述</a:t>
            </a:r>
            <a:endParaRPr lang="en-US" altLang="zh-CN" dirty="0"/>
          </a:p>
          <a:p>
            <a:pPr>
              <a:buSzPct val="60000"/>
              <a:buFont typeface="Wingdings" panose="05000000000000000000" pitchFamily="2" charset="2"/>
              <a:buChar char="n"/>
            </a:pPr>
            <a:r>
              <a:rPr lang="zh-CN" altLang="en-US" dirty="0"/>
              <a:t>神经元模型</a:t>
            </a:r>
            <a:endParaRPr lang="en-US" altLang="zh-CN" dirty="0"/>
          </a:p>
          <a:p>
            <a:pPr>
              <a:buSzPct val="60000"/>
              <a:buFont typeface="Wingdings" panose="05000000000000000000" pitchFamily="2" charset="2"/>
              <a:buChar char="n"/>
            </a:pPr>
            <a:r>
              <a:rPr lang="zh-CN" altLang="en-US" dirty="0"/>
              <a:t>神经网络结构</a:t>
            </a:r>
            <a:endParaRPr lang="en-US" altLang="zh-CN" dirty="0"/>
          </a:p>
          <a:p>
            <a:pPr>
              <a:buSzPct val="60000"/>
              <a:buFont typeface="Wingdings" panose="05000000000000000000" pitchFamily="2" charset="2"/>
              <a:buChar char="n"/>
            </a:pPr>
            <a:r>
              <a:rPr lang="zh-CN" altLang="en-US" dirty="0"/>
              <a:t>代价函数</a:t>
            </a:r>
            <a:endParaRPr lang="en-US" altLang="zh-CN" dirty="0"/>
          </a:p>
          <a:p>
            <a:pPr>
              <a:buSzPct val="60000"/>
              <a:buFont typeface="Wingdings" panose="05000000000000000000" pitchFamily="2" charset="2"/>
              <a:buChar char="n"/>
            </a:pPr>
            <a:r>
              <a:rPr lang="zh-CN" altLang="en-US" dirty="0"/>
              <a:t>梯度下降</a:t>
            </a:r>
            <a:endParaRPr lang="en-US" altLang="zh-CN" dirty="0"/>
          </a:p>
          <a:p>
            <a:pPr>
              <a:buSzPct val="60000"/>
              <a:buFont typeface="Wingdings" panose="05000000000000000000" pitchFamily="2" charset="2"/>
              <a:buChar char="n"/>
            </a:pPr>
            <a:r>
              <a:rPr lang="zh-CN" altLang="en-US" dirty="0"/>
              <a:t>反向传播算法</a:t>
            </a:r>
            <a:endParaRPr lang="en-US" altLang="zh-CN" dirty="0"/>
          </a:p>
          <a:p>
            <a:pPr>
              <a:buSzPct val="60000"/>
              <a:buFont typeface="Wingdings" panose="05000000000000000000" pitchFamily="2" charset="2"/>
              <a:buChar char="n"/>
            </a:pPr>
            <a:r>
              <a:rPr lang="zh-CN" altLang="en-US" dirty="0"/>
              <a:t>使用神经网络识别手写数字</a:t>
            </a:r>
            <a:endParaRPr lang="en-US" altLang="zh-CN" dirty="0"/>
          </a:p>
          <a:p>
            <a:pPr>
              <a:buSzPct val="60000"/>
              <a:buFont typeface="Wingdings" panose="05000000000000000000" pitchFamily="2" charset="2"/>
              <a:buChar char="n"/>
            </a:pPr>
            <a:r>
              <a:rPr lang="zh-CN" altLang="en-US" dirty="0"/>
              <a:t>改进：交叉熵代价函数</a:t>
            </a:r>
            <a:endParaRPr lang="en-US" altLang="zh-CN" dirty="0"/>
          </a:p>
          <a:p>
            <a:pPr>
              <a:buSzPct val="60000"/>
              <a:buFont typeface="Wingdings" panose="05000000000000000000" pitchFamily="2" charset="2"/>
              <a:buChar char="n"/>
            </a:pPr>
            <a:r>
              <a:rPr lang="zh-CN" altLang="en-US" dirty="0"/>
              <a:t>改进：过度拟合</a:t>
            </a:r>
            <a:r>
              <a:rPr lang="zh-CN" altLang="en-US"/>
              <a:t>和规范化</a:t>
            </a:r>
            <a:endParaRPr lang="en-US" altLang="zh-CN" dirty="0"/>
          </a:p>
          <a:p>
            <a:pPr>
              <a:buSzPct val="6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223815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反向传播算法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044261"/>
                <a:ext cx="10515600" cy="4351338"/>
              </a:xfrm>
            </p:spPr>
            <p:txBody>
              <a:bodyPr>
                <a:normAutofit lnSpcReduction="10000"/>
              </a:bodyPr>
              <a:lstStyle/>
              <a:p>
                <a:pPr marL="0" indent="0">
                  <a:lnSpc>
                    <a:spcPct val="150000"/>
                  </a:lnSpc>
                  <a:buNone/>
                </a:pPr>
                <a:r>
                  <a:rPr lang="zh-CN" altLang="en-US" sz="1800" dirty="0"/>
                  <a:t>反向传播的终极目标是计算偏导数</a:t>
                </a:r>
                <a14:m>
                  <m:oMath xmlns:m="http://schemas.openxmlformats.org/officeDocument/2006/math">
                    <m:r>
                      <a:rPr lang="zh-CN" altLang="en-US" sz="1800" b="0" i="1" smtClean="0">
                        <a:latin typeface="Cambria Math" panose="02040503050406030204" pitchFamily="18" charset="0"/>
                      </a:rPr>
                      <m:t>𝜕</m:t>
                    </m:r>
                    <m:r>
                      <a:rPr lang="en-US" altLang="zh-CN" sz="1800" b="0" i="1">
                        <a:latin typeface="Cambria Math" panose="02040503050406030204" pitchFamily="18" charset="0"/>
                      </a:rPr>
                      <m:t>𝐶</m:t>
                    </m:r>
                  </m:oMath>
                </a14:m>
                <a:r>
                  <a:rPr lang="en-US" altLang="zh-CN" sz="1800" dirty="0"/>
                  <a:t>/</a:t>
                </a:r>
                <a14:m>
                  <m:oMath xmlns:m="http://schemas.openxmlformats.org/officeDocument/2006/math">
                    <m:r>
                      <a:rPr lang="zh-CN" altLang="en-US" sz="1800" b="0" i="1">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𝑗𝑘</m:t>
                        </m:r>
                      </m:sub>
                      <m:sup>
                        <m:r>
                          <a:rPr lang="en-US" altLang="zh-CN" sz="1800" b="0" i="1" smtClean="0">
                            <a:latin typeface="Cambria Math" panose="02040503050406030204" pitchFamily="18" charset="0"/>
                          </a:rPr>
                          <m:t>𝑙</m:t>
                        </m:r>
                      </m:sup>
                    </m:sSubSup>
                  </m:oMath>
                </a14:m>
                <a:r>
                  <a:rPr lang="zh-CN" altLang="en-US" sz="1800" dirty="0"/>
                  <a:t>和</a:t>
                </a:r>
                <a14:m>
                  <m:oMath xmlns:m="http://schemas.openxmlformats.org/officeDocument/2006/math">
                    <m:r>
                      <a:rPr lang="zh-CN" altLang="en-US" sz="1800" b="0" i="1" dirty="0" smtClean="0">
                        <a:latin typeface="Cambria Math" panose="02040503050406030204" pitchFamily="18" charset="0"/>
                      </a:rPr>
                      <m:t>𝜕</m:t>
                    </m:r>
                    <m:r>
                      <a:rPr lang="en-US" altLang="zh-CN" sz="1800" b="0" i="1" dirty="0" smtClean="0">
                        <a:latin typeface="Cambria Math" panose="02040503050406030204" pitchFamily="18" charset="0"/>
                      </a:rPr>
                      <m:t>𝐶</m:t>
                    </m:r>
                    <m:r>
                      <a:rPr lang="en-US" altLang="zh-CN" sz="1800" b="0" i="1" dirty="0" smtClean="0">
                        <a:latin typeface="Cambria Math" panose="02040503050406030204" pitchFamily="18" charset="0"/>
                      </a:rPr>
                      <m:t>/</m:t>
                    </m:r>
                    <m:r>
                      <a:rPr lang="zh-CN" altLang="en-US" sz="1800" b="0" i="1" dirty="0" smtClean="0">
                        <a:latin typeface="Cambria Math" panose="02040503050406030204" pitchFamily="18" charset="0"/>
                      </a:rPr>
                      <m:t>𝜕</m:t>
                    </m:r>
                    <m:sSubSup>
                      <m:sSubSupPr>
                        <m:ctrlPr>
                          <a:rPr lang="en-US" altLang="zh-CN" sz="1800" i="1" dirty="0" smtClean="0">
                            <a:latin typeface="Cambria Math" panose="02040503050406030204" pitchFamily="18" charset="0"/>
                          </a:rPr>
                        </m:ctrlPr>
                      </m:sSubSupPr>
                      <m:e>
                        <m:r>
                          <a:rPr lang="en-US" altLang="zh-CN" sz="1800" b="0" i="1" dirty="0" smtClean="0">
                            <a:latin typeface="Cambria Math" panose="02040503050406030204" pitchFamily="18" charset="0"/>
                          </a:rPr>
                          <m:t>𝑏</m:t>
                        </m:r>
                      </m:e>
                      <m:sub>
                        <m:r>
                          <a:rPr lang="en-US" altLang="zh-CN" sz="1800" b="0" i="1" dirty="0" smtClean="0">
                            <a:latin typeface="Cambria Math" panose="02040503050406030204" pitchFamily="18" charset="0"/>
                          </a:rPr>
                          <m:t>𝑗</m:t>
                        </m:r>
                      </m:sub>
                      <m:sup>
                        <m:r>
                          <a:rPr lang="en-US" altLang="zh-CN" sz="1800" b="0" i="1" dirty="0" smtClean="0">
                            <a:latin typeface="Cambria Math" panose="02040503050406030204" pitchFamily="18" charset="0"/>
                          </a:rPr>
                          <m:t>𝑙</m:t>
                        </m:r>
                      </m:sup>
                    </m:sSubSup>
                  </m:oMath>
                </a14:m>
                <a:r>
                  <a:rPr lang="zh-CN" altLang="en-US" sz="1800" dirty="0"/>
                  <a:t>。但是为了计算这些值，我们首先引入一个中间量</a:t>
                </a:r>
                <a14:m>
                  <m:oMath xmlns:m="http://schemas.openxmlformats.org/officeDocument/2006/math">
                    <m:sSubSup>
                      <m:sSubSupPr>
                        <m:ctrlPr>
                          <a:rPr lang="en-US" altLang="zh-CN" sz="1800" i="1" smtClean="0">
                            <a:latin typeface="Cambria Math" panose="02040503050406030204" pitchFamily="18" charset="0"/>
                          </a:rPr>
                        </m:ctrlPr>
                      </m:sSubSupPr>
                      <m:e>
                        <m:r>
                          <a:rPr lang="zh-CN" altLang="en-US" sz="1800" i="1" smtClean="0">
                            <a:latin typeface="Cambria Math" panose="02040503050406030204" pitchFamily="18" charset="0"/>
                          </a:rPr>
                          <m:t>𝛿</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oMath>
                </a14:m>
                <a:r>
                  <a:rPr lang="zh-CN" altLang="en-US" sz="1800" dirty="0"/>
                  <a:t>，我们称它为在</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𝑙</m:t>
                        </m:r>
                      </m:e>
                      <m:sup>
                        <m:r>
                          <a:rPr lang="en-US" altLang="zh-CN" sz="1800" b="0" i="1" smtClean="0">
                            <a:latin typeface="Cambria Math" panose="02040503050406030204" pitchFamily="18" charset="0"/>
                          </a:rPr>
                          <m:t>𝑡h</m:t>
                        </m:r>
                      </m:sup>
                    </m:sSup>
                  </m:oMath>
                </a14:m>
                <a:r>
                  <a:rPr lang="zh-CN" altLang="en-US" sz="1800" dirty="0"/>
                  <a:t>层第</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𝑗</m:t>
                        </m:r>
                      </m:e>
                      <m:sup>
                        <m:r>
                          <a:rPr lang="en-US" altLang="zh-CN" sz="1800" b="0" i="1" smtClean="0">
                            <a:latin typeface="Cambria Math" panose="02040503050406030204" pitchFamily="18" charset="0"/>
                          </a:rPr>
                          <m:t>𝑡h</m:t>
                        </m:r>
                      </m:sup>
                    </m:sSup>
                  </m:oMath>
                </a14:m>
                <a:r>
                  <a:rPr lang="zh-CN" altLang="en-US" sz="1800" dirty="0"/>
                  <a:t>个神经元上的</a:t>
                </a:r>
                <a:r>
                  <a:rPr lang="zh-CN" altLang="en-US" sz="1800" b="1" dirty="0"/>
                  <a:t>误差</a:t>
                </a:r>
                <a:r>
                  <a:rPr lang="zh-CN" altLang="en-US" sz="1800" dirty="0"/>
                  <a:t>。反向传播将给出计算</a:t>
                </a: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oMath>
                </a14:m>
                <a:r>
                  <a:rPr lang="zh-CN" altLang="en-US" sz="1800" dirty="0"/>
                  <a:t>的流程，然后将其关联到计算</a:t>
                </a:r>
                <a14:m>
                  <m:oMath xmlns:m="http://schemas.openxmlformats.org/officeDocument/2006/math">
                    <m:r>
                      <a:rPr lang="zh-CN" altLang="en-US" sz="1800" i="1">
                        <a:latin typeface="Cambria Math" panose="02040503050406030204" pitchFamily="18" charset="0"/>
                      </a:rPr>
                      <m:t>𝜕</m:t>
                    </m:r>
                    <m:r>
                      <a:rPr lang="en-US" altLang="zh-CN" sz="1800" i="1">
                        <a:latin typeface="Cambria Math" panose="02040503050406030204" pitchFamily="18" charset="0"/>
                      </a:rPr>
                      <m:t>𝐶</m:t>
                    </m:r>
                  </m:oMath>
                </a14:m>
                <a:r>
                  <a:rPr lang="en-US" altLang="zh-CN" sz="1800" dirty="0"/>
                  <a:t>/</a:t>
                </a:r>
                <a14:m>
                  <m:oMath xmlns:m="http://schemas.openxmlformats.org/officeDocument/2006/math">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𝑤</m:t>
                        </m:r>
                      </m:e>
                      <m:sub>
                        <m:r>
                          <a:rPr lang="en-US" altLang="zh-CN" sz="1800" i="1">
                            <a:latin typeface="Cambria Math" panose="02040503050406030204" pitchFamily="18" charset="0"/>
                          </a:rPr>
                          <m:t>𝑗𝑘</m:t>
                        </m:r>
                      </m:sub>
                      <m:sup>
                        <m:r>
                          <a:rPr lang="en-US" altLang="zh-CN" sz="1800" i="1">
                            <a:latin typeface="Cambria Math" panose="02040503050406030204" pitchFamily="18" charset="0"/>
                          </a:rPr>
                          <m:t>𝑙</m:t>
                        </m:r>
                      </m:sup>
                    </m:sSubSup>
                  </m:oMath>
                </a14:m>
                <a:r>
                  <a:rPr lang="zh-CN" altLang="en-US" sz="1800" dirty="0"/>
                  <a:t>和</a:t>
                </a:r>
                <a14:m>
                  <m:oMath xmlns:m="http://schemas.openxmlformats.org/officeDocument/2006/math">
                    <m:r>
                      <a:rPr lang="zh-CN" altLang="en-US" sz="1800" i="1" dirty="0">
                        <a:latin typeface="Cambria Math" panose="02040503050406030204" pitchFamily="18" charset="0"/>
                      </a:rPr>
                      <m:t>𝜕</m:t>
                    </m:r>
                    <m:r>
                      <a:rPr lang="en-US" altLang="zh-CN" sz="1800" i="1" dirty="0">
                        <a:latin typeface="Cambria Math" panose="02040503050406030204" pitchFamily="18" charset="0"/>
                      </a:rPr>
                      <m:t>𝐶</m:t>
                    </m:r>
                    <m:r>
                      <a:rPr lang="en-US" altLang="zh-CN" sz="1800" i="1" dirty="0">
                        <a:latin typeface="Cambria Math" panose="02040503050406030204" pitchFamily="18" charset="0"/>
                      </a:rPr>
                      <m:t>/</m:t>
                    </m:r>
                    <m:r>
                      <a:rPr lang="zh-CN" altLang="en-US" sz="1800" i="1" dirty="0">
                        <a:latin typeface="Cambria Math" panose="02040503050406030204" pitchFamily="18" charset="0"/>
                      </a:rPr>
                      <m:t>𝜕</m:t>
                    </m:r>
                    <m:sSubSup>
                      <m:sSubSupPr>
                        <m:ctrlPr>
                          <a:rPr lang="en-US" altLang="zh-CN" sz="1800" i="1" dirty="0">
                            <a:latin typeface="Cambria Math" panose="02040503050406030204" pitchFamily="18" charset="0"/>
                          </a:rPr>
                        </m:ctrlPr>
                      </m:sSubSupPr>
                      <m:e>
                        <m:r>
                          <a:rPr lang="en-US" altLang="zh-CN" sz="1800" i="1" dirty="0">
                            <a:latin typeface="Cambria Math" panose="02040503050406030204" pitchFamily="18" charset="0"/>
                          </a:rPr>
                          <m:t>𝑏</m:t>
                        </m:r>
                      </m:e>
                      <m:sub>
                        <m:r>
                          <a:rPr lang="en-US" altLang="zh-CN" sz="1800" i="1" dirty="0">
                            <a:latin typeface="Cambria Math" panose="02040503050406030204" pitchFamily="18" charset="0"/>
                          </a:rPr>
                          <m:t>𝑗</m:t>
                        </m:r>
                      </m:sub>
                      <m:sup>
                        <m:r>
                          <a:rPr lang="en-US" altLang="zh-CN" sz="1800" i="1" dirty="0">
                            <a:latin typeface="Cambria Math" panose="02040503050406030204" pitchFamily="18" charset="0"/>
                          </a:rPr>
                          <m:t>𝑙</m:t>
                        </m:r>
                      </m:sup>
                    </m:sSubSup>
                  </m:oMath>
                </a14:m>
                <a:r>
                  <a:rPr lang="zh-CN" altLang="en-US" sz="1800" dirty="0"/>
                  <a:t>上。</a:t>
                </a:r>
                <a:endParaRPr lang="en-US" altLang="zh-CN" sz="1800" dirty="0"/>
              </a:p>
              <a:p>
                <a:pPr marL="0" indent="0">
                  <a:lnSpc>
                    <a:spcPct val="150000"/>
                  </a:lnSpc>
                  <a:buNone/>
                </a:pPr>
                <a:r>
                  <a:rPr lang="zh-CN" altLang="en-US" sz="1800" dirty="0"/>
                  <a:t>我们定义</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𝑙</m:t>
                        </m:r>
                      </m:e>
                      <m:sup>
                        <m:r>
                          <a:rPr lang="en-US" altLang="zh-CN" sz="1800" i="1">
                            <a:latin typeface="Cambria Math" panose="02040503050406030204" pitchFamily="18" charset="0"/>
                          </a:rPr>
                          <m:t>𝑡h</m:t>
                        </m:r>
                      </m:sup>
                    </m:sSup>
                  </m:oMath>
                </a14:m>
                <a:r>
                  <a:rPr lang="zh-CN" altLang="en-US" sz="1800" dirty="0"/>
                  <a:t>层第</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𝑗</m:t>
                        </m:r>
                      </m:e>
                      <m:sup>
                        <m:r>
                          <a:rPr lang="en-US" altLang="zh-CN" sz="1800" i="1">
                            <a:latin typeface="Cambria Math" panose="02040503050406030204" pitchFamily="18" charset="0"/>
                          </a:rPr>
                          <m:t>𝑡h</m:t>
                        </m:r>
                      </m:sup>
                    </m:sSup>
                  </m:oMath>
                </a14:m>
                <a:r>
                  <a:rPr lang="zh-CN" altLang="en-US" sz="1800" dirty="0"/>
                  <a:t>个神经元上的误差</a:t>
                </a: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r>
                      <a:rPr lang="en-US" altLang="zh-CN" sz="1800" i="1" smtClean="0">
                        <a:latin typeface="Cambria Math" panose="02040503050406030204" pitchFamily="18" charset="0"/>
                      </a:rPr>
                      <m:t>=</m:t>
                    </m:r>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r>
                          <a:rPr lang="en-US" altLang="zh-CN" sz="1800" i="1">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b="0" i="1" smtClean="0">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b="0" i="1" smtClean="0">
                                <a:latin typeface="Cambria Math" panose="02040503050406030204" pitchFamily="18" charset="0"/>
                              </a:rPr>
                              <m:t>𝑙</m:t>
                            </m:r>
                          </m:sup>
                        </m:sSubSup>
                      </m:den>
                    </m:f>
                  </m:oMath>
                </a14:m>
                <a:endParaRPr lang="en-US" altLang="zh-CN" sz="1800" dirty="0"/>
              </a:p>
              <a:p>
                <a:pPr marL="0" indent="0">
                  <a:lnSpc>
                    <a:spcPct val="150000"/>
                  </a:lnSpc>
                  <a:buNone/>
                </a:pPr>
                <a:r>
                  <a:rPr lang="zh-CN" altLang="en-US" sz="1800" dirty="0"/>
                  <a:t>输出层误差方程：</a:t>
                </a: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m:rPr>
                            <m:sty m:val="p"/>
                          </m:rPr>
                          <a:rPr lang="en-US" altLang="zh-CN" sz="1800" i="1" smtClean="0">
                            <a:latin typeface="Cambria Math" panose="02040503050406030204" pitchFamily="18" charset="0"/>
                          </a:rPr>
                          <m:t>L</m:t>
                        </m:r>
                      </m:sup>
                    </m:sSubSup>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zh-CN" altLang="en-US" sz="1800" b="0" i="1" smtClean="0">
                            <a:latin typeface="Cambria Math" panose="02040503050406030204" pitchFamily="18" charset="0"/>
                          </a:rPr>
                          <m:t>𝜕</m:t>
                        </m:r>
                        <m:r>
                          <a:rPr lang="en-US" altLang="zh-CN" sz="1800" b="0" i="1" smtClean="0">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𝐿</m:t>
                            </m:r>
                          </m:sup>
                        </m:sSubSup>
                      </m:den>
                    </m:f>
                    <m:r>
                      <a:rPr lang="zh-CN" altLang="en-US" sz="1800" b="0" i="1" smtClean="0">
                        <a:latin typeface="Cambria Math" panose="02040503050406030204" pitchFamily="18" charset="0"/>
                      </a:rPr>
                      <m:t>𝜎</m:t>
                    </m:r>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𝐿</m:t>
                        </m:r>
                      </m:sup>
                    </m:sSubSup>
                    <m:r>
                      <a:rPr lang="en-US" altLang="zh-CN" sz="1800" b="0" i="1" smtClean="0">
                        <a:latin typeface="Cambria Math" panose="02040503050406030204" pitchFamily="18" charset="0"/>
                      </a:rPr>
                      <m:t>)</m:t>
                    </m:r>
                  </m:oMath>
                </a14:m>
                <a:endParaRPr lang="en-US" altLang="zh-CN" sz="1800" dirty="0"/>
              </a:p>
              <a:p>
                <a:pPr marL="0" indent="0">
                  <a:lnSpc>
                    <a:spcPct val="150000"/>
                  </a:lnSpc>
                  <a:buNone/>
                </a:pPr>
                <a:r>
                  <a:rPr lang="zh-CN" altLang="en-US" sz="1800" dirty="0"/>
                  <a:t>矩阵式重写上述方程：</a:t>
                </a:r>
                <a14:m>
                  <m:oMath xmlns:m="http://schemas.openxmlformats.org/officeDocument/2006/math">
                    <m:sSup>
                      <m:sSupPr>
                        <m:ctrlPr>
                          <a:rPr lang="en-US" altLang="zh-CN" sz="1800" b="0" i="1" smtClean="0">
                            <a:latin typeface="Cambria Math" panose="02040503050406030204" pitchFamily="18" charset="0"/>
                          </a:rPr>
                        </m:ctrlPr>
                      </m:sSupPr>
                      <m:e>
                        <m:r>
                          <a:rPr lang="zh-CN" altLang="en-US" sz="1800" b="0" i="1" smtClean="0">
                            <a:latin typeface="Cambria Math" panose="02040503050406030204" pitchFamily="18" charset="0"/>
                          </a:rPr>
                          <m:t>𝛿</m:t>
                        </m:r>
                      </m:e>
                      <m:sup>
                        <m:r>
                          <a:rPr lang="en-US" altLang="zh-CN" sz="1800" b="0" i="1" smtClean="0">
                            <a:latin typeface="Cambria Math" panose="02040503050406030204" pitchFamily="18" charset="0"/>
                          </a:rPr>
                          <m:t>𝐿</m:t>
                        </m:r>
                      </m:sup>
                    </m:s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e>
                      <m:sub>
                        <m:r>
                          <a:rPr lang="en-US" altLang="zh-CN" sz="1800" b="0" i="1" smtClean="0">
                            <a:latin typeface="Cambria Math" panose="02040503050406030204" pitchFamily="18" charset="0"/>
                          </a:rPr>
                          <m:t>𝑎</m:t>
                        </m:r>
                      </m:sub>
                    </m:sSub>
                    <m:r>
                      <a:rPr lang="en-US" altLang="zh-CN" sz="1800" b="0" i="1" smtClean="0">
                        <a:latin typeface="Cambria Math" panose="02040503050406030204" pitchFamily="18" charset="0"/>
                      </a:rPr>
                      <m:t>𝐶</m:t>
                    </m:r>
                    <m:r>
                      <a:rPr lang="en-US" altLang="zh-CN" sz="1800" b="0" i="1" smtClean="0">
                        <a:latin typeface="Cambria Math" panose="02040503050406030204" pitchFamily="18" charset="0"/>
                        <a:ea typeface="Cambria Math" panose="02040503050406030204" pitchFamily="18" charset="0"/>
                      </a:rPr>
                      <m:t>⨀</m:t>
                    </m:r>
                    <m:r>
                      <a:rPr lang="zh-CN" altLang="en-US" sz="1800" b="0" i="1" smtClean="0">
                        <a:latin typeface="Cambria Math" panose="02040503050406030204" pitchFamily="18" charset="0"/>
                        <a:ea typeface="Cambria Math" panose="02040503050406030204" pitchFamily="18" charset="0"/>
                      </a:rPr>
                      <m:t>𝜎</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𝐿</m:t>
                        </m:r>
                      </m:sup>
                    </m:sSup>
                    <m:r>
                      <a:rPr lang="en-US" altLang="zh-CN" sz="1800" b="0" i="1" smtClean="0">
                        <a:latin typeface="Cambria Math" panose="02040503050406030204" pitchFamily="18" charset="0"/>
                        <a:ea typeface="Cambria Math" panose="02040503050406030204" pitchFamily="18" charset="0"/>
                      </a:rPr>
                      <m:t>)</m:t>
                    </m:r>
                  </m:oMath>
                </a14:m>
                <a:endParaRPr lang="en-US" altLang="zh-CN" sz="1800" dirty="0"/>
              </a:p>
              <a:p>
                <a:pPr marL="0" indent="0">
                  <a:lnSpc>
                    <a:spcPct val="150000"/>
                  </a:lnSpc>
                  <a:buNone/>
                </a:pPr>
                <a:r>
                  <a:rPr lang="zh-CN" altLang="en-US" sz="1800" dirty="0"/>
                  <a:t>由于对于每个独立训练样本的代价函数</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𝑥</m:t>
                        </m:r>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2</m:t>
                        </m:r>
                      </m:den>
                    </m:f>
                    <m:sSup>
                      <m:sSupPr>
                        <m:ctrlPr>
                          <a:rPr lang="en-US" altLang="zh-CN" sz="1800" b="0" i="1" smtClean="0">
                            <a:latin typeface="Cambria Math" panose="02040503050406030204" pitchFamily="18" charset="0"/>
                          </a:rPr>
                        </m:ctrlPr>
                      </m:sSupPr>
                      <m:e>
                        <m:r>
                          <a:rPr lang="en-US" altLang="zh-CN" sz="1800" i="1">
                            <a:latin typeface="Cambria Math" panose="02040503050406030204" pitchFamily="18" charset="0"/>
                          </a:rPr>
                          <m:t>|</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𝐿</m:t>
                            </m:r>
                          </m:sup>
                        </m:sSup>
                        <m:r>
                          <a:rPr lang="en-US" altLang="zh-CN" sz="1800" i="1">
                            <a:latin typeface="Cambria Math" panose="02040503050406030204" pitchFamily="18" charset="0"/>
                          </a:rPr>
                          <m:t>|</m:t>
                        </m:r>
                        <m:r>
                          <a:rPr lang="en-US" altLang="zh-CN" sz="1800" i="1" smtClean="0">
                            <a:latin typeface="Cambria Math" panose="02040503050406030204" pitchFamily="18" charset="0"/>
                          </a:rPr>
                          <m:t>|</m:t>
                        </m:r>
                      </m:e>
                      <m:sup>
                        <m:r>
                          <a:rPr lang="en-US" altLang="zh-CN" sz="1800" i="1">
                            <a:latin typeface="Cambria Math" panose="02040503050406030204" pitchFamily="18" charset="0"/>
                          </a:rPr>
                          <m:t>2</m:t>
                        </m:r>
                      </m:sup>
                    </m:sSup>
                  </m:oMath>
                </a14:m>
                <a:r>
                  <a:rPr lang="zh-CN" altLang="en-US" sz="1800" dirty="0"/>
                  <a:t>，所以</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i="1">
                            <a:latin typeface="Cambria Math" panose="02040503050406030204" pitchFamily="18" charset="0"/>
                          </a:rPr>
                          <m:t>𝐿</m:t>
                        </m:r>
                      </m:sup>
                    </m:sSup>
                    <m:r>
                      <a:rPr lang="en-US" altLang="zh-CN" sz="1800" i="1">
                        <a:latin typeface="Cambria Math" panose="02040503050406030204" pitchFamily="18" charset="0"/>
                      </a:rPr>
                      <m:t>=</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𝐿</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𝜎</m:t>
                    </m:r>
                    <m:r>
                      <a:rPr lang="en-US" altLang="zh-CN" sz="1800" i="1">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𝑧</m:t>
                        </m:r>
                      </m:e>
                      <m:sup>
                        <m:r>
                          <a:rPr lang="en-US" altLang="zh-CN" sz="1800" i="1">
                            <a:latin typeface="Cambria Math" panose="02040503050406030204" pitchFamily="18" charset="0"/>
                            <a:ea typeface="Cambria Math" panose="02040503050406030204" pitchFamily="18" charset="0"/>
                          </a:rPr>
                          <m:t>𝐿</m:t>
                        </m:r>
                      </m:sup>
                    </m:sSup>
                    <m:r>
                      <a:rPr lang="en-US" altLang="zh-CN" sz="1800" i="1">
                        <a:latin typeface="Cambria Math" panose="02040503050406030204" pitchFamily="18" charset="0"/>
                        <a:ea typeface="Cambria Math" panose="02040503050406030204" pitchFamily="18" charset="0"/>
                      </a:rPr>
                      <m:t>)</m:t>
                    </m:r>
                  </m:oMath>
                </a14:m>
                <a:endParaRPr lang="en-US" altLang="zh-CN" sz="1800" dirty="0"/>
              </a:p>
              <a:p>
                <a:pPr marL="0" indent="0">
                  <a:lnSpc>
                    <a:spcPct val="150000"/>
                  </a:lnSpc>
                  <a:buNone/>
                </a:pP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044261"/>
                <a:ext cx="10515600" cy="4351338"/>
              </a:xfrm>
              <a:blipFill>
                <a:blip r:embed="rId2"/>
                <a:stretch>
                  <a:fillRect l="-522"/>
                </a:stretch>
              </a:blipFill>
            </p:spPr>
            <p:txBody>
              <a:bodyPr/>
              <a:lstStyle/>
              <a:p>
                <a:r>
                  <a:rPr lang="zh-CN" altLang="en-US">
                    <a:noFill/>
                  </a:rPr>
                  <a:t> </a:t>
                </a:r>
              </a:p>
            </p:txBody>
          </p:sp>
        </mc:Fallback>
      </mc:AlternateContent>
      <p:sp>
        <p:nvSpPr>
          <p:cNvPr id="5" name="文本框 4">
            <a:extLst>
              <a:ext uri="{FF2B5EF4-FFF2-40B4-BE49-F238E27FC236}">
                <a16:creationId xmlns="" xmlns:a16="http://schemas.microsoft.com/office/drawing/2014/main" id="{36F72294-4E71-40D6-A73B-4850F99290E5}"/>
              </a:ext>
            </a:extLst>
          </p:cNvPr>
          <p:cNvSpPr txBox="1"/>
          <p:nvPr/>
        </p:nvSpPr>
        <p:spPr>
          <a:xfrm>
            <a:off x="838200" y="1512000"/>
            <a:ext cx="1723549" cy="461665"/>
          </a:xfrm>
          <a:prstGeom prst="rect">
            <a:avLst/>
          </a:prstGeom>
          <a:noFill/>
        </p:spPr>
        <p:txBody>
          <a:bodyPr wrap="none" rtlCol="0">
            <a:spAutoFit/>
          </a:bodyPr>
          <a:lstStyle/>
          <a:p>
            <a:r>
              <a:rPr lang="zh-CN" altLang="en-US" sz="2400" b="1" dirty="0"/>
              <a:t>输出层误差</a:t>
            </a:r>
          </a:p>
        </p:txBody>
      </p:sp>
      <p:pic>
        <p:nvPicPr>
          <p:cNvPr id="38" name="图片 37">
            <a:extLst>
              <a:ext uri="{FF2B5EF4-FFF2-40B4-BE49-F238E27FC236}">
                <a16:creationId xmlns="" xmlns:a16="http://schemas.microsoft.com/office/drawing/2014/main" id="{BC8AB5F1-53AA-430D-A5FA-076BFCE6F5EE}"/>
              </a:ext>
            </a:extLst>
          </p:cNvPr>
          <p:cNvPicPr>
            <a:picLocks noChangeAspect="1"/>
          </p:cNvPicPr>
          <p:nvPr/>
        </p:nvPicPr>
        <p:blipFill>
          <a:blip r:embed="rId3"/>
          <a:stretch>
            <a:fillRect/>
          </a:stretch>
        </p:blipFill>
        <p:spPr>
          <a:xfrm>
            <a:off x="8155383" y="166558"/>
            <a:ext cx="3945825" cy="2041621"/>
          </a:xfrm>
          <a:prstGeom prst="rect">
            <a:avLst/>
          </a:prstGeom>
        </p:spPr>
      </p:pic>
    </p:spTree>
    <p:extLst>
      <p:ext uri="{BB962C8B-B14F-4D97-AF65-F5344CB8AC3E}">
        <p14:creationId xmlns:p14="http://schemas.microsoft.com/office/powerpoint/2010/main" val="348373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反向传播算法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044800"/>
                <a:ext cx="10515600" cy="4748403"/>
              </a:xfrm>
            </p:spPr>
            <p:txBody>
              <a:bodyPr>
                <a:normAutofit fontScale="92500" lnSpcReduction="20000"/>
              </a:bodyPr>
              <a:lstStyle/>
              <a:p>
                <a:pPr marL="0" indent="0">
                  <a:lnSpc>
                    <a:spcPct val="150000"/>
                  </a:lnSpc>
                  <a:buNone/>
                </a:pPr>
                <a:r>
                  <a:rPr lang="zh-CN" altLang="en-US" sz="1800" dirty="0"/>
                  <a:t>使用下一层的误差</a:t>
                </a:r>
                <a14:m>
                  <m:oMath xmlns:m="http://schemas.openxmlformats.org/officeDocument/2006/math">
                    <m:sSup>
                      <m:sSupPr>
                        <m:ctrlPr>
                          <a:rPr lang="en-US" altLang="zh-CN" sz="1800" i="1" smtClean="0">
                            <a:latin typeface="Cambria Math" panose="02040503050406030204" pitchFamily="18" charset="0"/>
                          </a:rPr>
                        </m:ctrlPr>
                      </m:sSupPr>
                      <m:e>
                        <m:r>
                          <a:rPr lang="zh-CN" altLang="en-US" sz="1800" i="1" smtClean="0">
                            <a:latin typeface="Cambria Math" panose="02040503050406030204" pitchFamily="18" charset="0"/>
                          </a:rPr>
                          <m:t>𝛿</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r>
                      <a:rPr lang="zh-CN" altLang="en-US" sz="1800" i="1">
                        <a:latin typeface="Cambria Math" panose="02040503050406030204" pitchFamily="18" charset="0"/>
                      </a:rPr>
                      <m:t>来表示</m:t>
                    </m:r>
                  </m:oMath>
                </a14:m>
                <a:r>
                  <a:rPr lang="zh-CN" altLang="en-US" sz="1800" dirty="0"/>
                  <a:t>当前层的误差</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i="1">
                            <a:latin typeface="Cambria Math" panose="02040503050406030204" pitchFamily="18" charset="0"/>
                          </a:rPr>
                          <m:t>𝑙</m:t>
                        </m:r>
                      </m:sup>
                    </m:sSup>
                  </m:oMath>
                </a14:m>
                <a:r>
                  <a:rPr lang="zh-CN" altLang="en-US" sz="1800" dirty="0"/>
                  <a:t>：</a:t>
                </a:r>
                <a:endParaRPr lang="en-US" altLang="zh-CN" sz="1800" dirty="0"/>
              </a:p>
              <a:p>
                <a:pPr marL="0" indent="0" algn="ctr">
                  <a:lnSpc>
                    <a:spcPct val="150000"/>
                  </a:lnSpc>
                  <a:buNone/>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rPr>
                          </m:ctrlPr>
                        </m:sSupPr>
                        <m:e>
                          <m:r>
                            <a:rPr lang="zh-CN" altLang="en-US" sz="1800" i="1" smtClean="0">
                              <a:latin typeface="Cambria Math" panose="02040503050406030204" pitchFamily="18" charset="0"/>
                            </a:rPr>
                            <m:t>𝛿</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e>
                              </m:d>
                            </m:e>
                            <m:sup>
                              <m:r>
                                <a:rPr lang="en-US" altLang="zh-CN" sz="1800" b="0" i="1" smtClean="0">
                                  <a:latin typeface="Cambria Math" panose="02040503050406030204" pitchFamily="18" charset="0"/>
                                </a:rPr>
                                <m:t>𝑇</m:t>
                              </m:r>
                            </m:sup>
                          </m:sSup>
                          <m:sSup>
                            <m:sSupPr>
                              <m:ctrlPr>
                                <a:rPr lang="en-US" altLang="zh-CN" sz="1800" b="0" i="1" smtClean="0">
                                  <a:latin typeface="Cambria Math" panose="02040503050406030204" pitchFamily="18" charset="0"/>
                                </a:rPr>
                              </m:ctrlPr>
                            </m:sSupPr>
                            <m:e>
                              <m:r>
                                <a:rPr lang="zh-CN" altLang="en-US" sz="1800" b="0" i="1" smtClean="0">
                                  <a:latin typeface="Cambria Math" panose="02040503050406030204" pitchFamily="18" charset="0"/>
                                </a:rPr>
                                <m:t>𝛿</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e>
                      </m:d>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zh-CN" altLang="en-US" sz="1800" b="0" i="1" smtClean="0">
                              <a:latin typeface="Cambria Math" panose="02040503050406030204" pitchFamily="18" charset="0"/>
                              <a:ea typeface="Cambria Math" panose="02040503050406030204" pitchFamily="18" charset="0"/>
                            </a:rPr>
                            <m:t>𝜎</m:t>
                          </m:r>
                        </m:e>
                        <m:sup>
                          <m:r>
                            <a:rPr lang="en-US" altLang="zh-CN" sz="1800" b="0" i="1" smtClean="0">
                              <a:latin typeface="Cambria Math" panose="02040503050406030204" pitchFamily="18" charset="0"/>
                              <a:ea typeface="Cambria Math" panose="02040503050406030204" pitchFamily="18" charset="0"/>
                            </a:rPr>
                            <m:t>′</m:t>
                          </m:r>
                        </m:sup>
                      </m:sSup>
                      <m:d>
                        <m:dPr>
                          <m:ctrlPr>
                            <a:rPr lang="en-US" altLang="zh-CN" sz="1800" b="0" i="1" smtClean="0">
                              <a:latin typeface="Cambria Math" panose="02040503050406030204" pitchFamily="18" charset="0"/>
                              <a:ea typeface="Cambria Math" panose="02040503050406030204" pitchFamily="18" charset="0"/>
                            </a:rPr>
                          </m:ctrlPr>
                        </m:dPr>
                        <m:e>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𝑙</m:t>
                              </m:r>
                            </m:sup>
                          </m:sSup>
                        </m:e>
                      </m:d>
                    </m:oMath>
                  </m:oMathPara>
                </a14:m>
                <a:endParaRPr lang="en-US" altLang="zh-CN" sz="1800" dirty="0"/>
              </a:p>
              <a:p>
                <a:pPr marL="0" indent="0">
                  <a:buNone/>
                </a:pPr>
                <a:r>
                  <a:rPr lang="zh-CN" altLang="en-US" sz="1800" b="1" dirty="0"/>
                  <a:t>证明过程</a:t>
                </a:r>
                <a:r>
                  <a:rPr lang="zh-CN" altLang="en-US" sz="1800" dirty="0"/>
                  <a:t>：上述公式给出了以下一层误差</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p>
                  </m:oMath>
                </a14:m>
                <a:r>
                  <a:rPr lang="zh-CN" altLang="en-US" sz="1800" dirty="0"/>
                  <a:t>的形式表示误差</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i="1">
                            <a:latin typeface="Cambria Math" panose="02040503050406030204" pitchFamily="18" charset="0"/>
                          </a:rPr>
                          <m:t>𝑙</m:t>
                        </m:r>
                      </m:sup>
                    </m:sSup>
                  </m:oMath>
                </a14:m>
                <a:r>
                  <a:rPr lang="zh-CN" altLang="en-US" sz="1800" dirty="0"/>
                  <a:t>。为此，我们想要以</a:t>
                </a:r>
                <a14:m>
                  <m:oMath xmlns:m="http://schemas.openxmlformats.org/officeDocument/2006/math">
                    <m:sSubSup>
                      <m:sSubSupPr>
                        <m:ctrlPr>
                          <a:rPr lang="en-US" altLang="zh-CN" sz="1800" b="0" i="1" smtClean="0">
                            <a:latin typeface="Cambria Math" panose="02040503050406030204" pitchFamily="18" charset="0"/>
                          </a:rPr>
                        </m:ctrlPr>
                      </m:sSubSupPr>
                      <m:e>
                        <m:r>
                          <a:rPr lang="zh-CN" altLang="en-US" sz="1800" b="0" i="1" smtClean="0">
                            <a:latin typeface="Cambria Math" panose="02040503050406030204" pitchFamily="18" charset="0"/>
                          </a:rPr>
                          <m:t>𝛿</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r>
                      <a:rPr lang="en-US" altLang="zh-CN" sz="1800" b="0" i="0" smtClean="0">
                        <a:latin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𝐶</m:t>
                    </m:r>
                    <m:r>
                      <a:rPr lang="en-US" altLang="zh-CN" sz="1800" b="0" i="1" smtClean="0">
                        <a:latin typeface="Cambria Math" panose="02040503050406030204" pitchFamily="18" charset="0"/>
                        <a:ea typeface="Cambria Math" panose="02040503050406030204" pitchFamily="18" charset="0"/>
                      </a:rPr>
                      <m:t>/</m:t>
                    </m:r>
                    <m:r>
                      <a:rPr lang="zh-CN" altLang="en-US"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𝑧</m:t>
                        </m:r>
                      </m:e>
                      <m:sub>
                        <m:r>
                          <a:rPr lang="en-US" altLang="zh-CN" sz="1800" b="0" i="1" smtClean="0">
                            <a:latin typeface="Cambria Math" panose="02040503050406030204" pitchFamily="18" charset="0"/>
                            <a:ea typeface="Cambria Math" panose="02040503050406030204" pitchFamily="18" charset="0"/>
                          </a:rPr>
                          <m:t>𝑘</m:t>
                        </m:r>
                      </m:sub>
                      <m:sup>
                        <m:r>
                          <a:rPr lang="en-US" altLang="zh-CN" sz="1800" b="0" i="1" smtClean="0">
                            <a:latin typeface="Cambria Math" panose="02040503050406030204" pitchFamily="18" charset="0"/>
                            <a:ea typeface="Cambria Math" panose="02040503050406030204" pitchFamily="18" charset="0"/>
                          </a:rPr>
                          <m:t>𝑙</m:t>
                        </m:r>
                        <m:r>
                          <a:rPr lang="en-US" altLang="zh-CN" sz="1800" b="0" i="1" smtClean="0">
                            <a:latin typeface="Cambria Math" panose="02040503050406030204" pitchFamily="18" charset="0"/>
                            <a:ea typeface="Cambria Math" panose="02040503050406030204" pitchFamily="18" charset="0"/>
                          </a:rPr>
                          <m:t>+1</m:t>
                        </m:r>
                      </m:sup>
                    </m:sSubSup>
                  </m:oMath>
                </a14:m>
                <a:r>
                  <a:rPr lang="zh-CN" altLang="en-US" sz="1800" dirty="0"/>
                  <a:t>的形式重写</a:t>
                </a:r>
                <a14:m>
                  <m:oMath xmlns:m="http://schemas.openxmlformats.org/officeDocument/2006/math">
                    <m:sSubSup>
                      <m:sSubSupPr>
                        <m:ctrlPr>
                          <a:rPr lang="en-US" altLang="zh-CN" sz="1800" i="1" smtClean="0">
                            <a:latin typeface="Cambria Math" panose="02040503050406030204" pitchFamily="18" charset="0"/>
                            <a:ea typeface="Cambria Math" panose="02040503050406030204" pitchFamily="18" charset="0"/>
                          </a:rPr>
                        </m:ctrlPr>
                      </m:sSubSupPr>
                      <m:e>
                        <m:r>
                          <a:rPr lang="zh-CN" altLang="en-US" sz="1800" i="1" smtClean="0">
                            <a:latin typeface="Cambria Math" panose="02040503050406030204" pitchFamily="18" charset="0"/>
                            <a:ea typeface="Cambria Math" panose="02040503050406030204" pitchFamily="18" charset="0"/>
                          </a:rPr>
                          <m:t>𝛿</m:t>
                        </m:r>
                      </m:e>
                      <m:sub>
                        <m:r>
                          <a:rPr lang="en-US" altLang="zh-CN" sz="1800" b="0" i="1" smtClean="0">
                            <a:latin typeface="Cambria Math" panose="02040503050406030204" pitchFamily="18" charset="0"/>
                            <a:ea typeface="Cambria Math" panose="02040503050406030204" pitchFamily="18" charset="0"/>
                          </a:rPr>
                          <m:t>𝑗</m:t>
                        </m:r>
                      </m:sub>
                      <m:sup>
                        <m:r>
                          <a:rPr lang="en-US" altLang="zh-CN" sz="1800" b="0" i="1" smtClean="0">
                            <a:latin typeface="Cambria Math" panose="02040503050406030204" pitchFamily="18" charset="0"/>
                            <a:ea typeface="Cambria Math" panose="02040503050406030204" pitchFamily="18" charset="0"/>
                          </a:rPr>
                          <m:t>𝑙</m:t>
                        </m:r>
                      </m:sup>
                    </m:sSubSup>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𝐶</m:t>
                    </m:r>
                    <m:r>
                      <a:rPr lang="en-US" altLang="zh-CN" sz="1800" i="1">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b="0" i="1" smtClean="0">
                            <a:latin typeface="Cambria Math" panose="02040503050406030204" pitchFamily="18" charset="0"/>
                            <a:ea typeface="Cambria Math" panose="02040503050406030204" pitchFamily="18" charset="0"/>
                          </a:rPr>
                          <m:t>𝑗</m:t>
                        </m:r>
                      </m:sub>
                      <m:sup>
                        <m:r>
                          <a:rPr lang="en-US" altLang="zh-CN" sz="1800" i="1">
                            <a:latin typeface="Cambria Math" panose="02040503050406030204" pitchFamily="18" charset="0"/>
                            <a:ea typeface="Cambria Math" panose="02040503050406030204" pitchFamily="18" charset="0"/>
                          </a:rPr>
                          <m:t>𝑙</m:t>
                        </m:r>
                      </m:sup>
                    </m:sSubSup>
                  </m:oMath>
                </a14:m>
                <a:r>
                  <a:rPr lang="zh-CN" altLang="en-US" sz="1800" dirty="0"/>
                  <a:t>。我们可以用链式法则：</a:t>
                </a:r>
                <a:endParaRPr lang="en-US" altLang="zh-CN" sz="1800" dirty="0"/>
              </a:p>
              <a:p>
                <a:pPr marL="0" indent="0" algn="ctr">
                  <a:buNone/>
                </a:pPr>
                <a14:m>
                  <m:oMath xmlns:m="http://schemas.openxmlformats.org/officeDocument/2006/math">
                    <m:sSubSup>
                      <m:sSubSupPr>
                        <m:ctrlPr>
                          <a:rPr lang="en-US" altLang="zh-CN" sz="1800" i="1" smtClean="0">
                            <a:latin typeface="Cambria Math" panose="02040503050406030204" pitchFamily="18" charset="0"/>
                          </a:rPr>
                        </m:ctrlPr>
                      </m:sSubSupPr>
                      <m:e>
                        <m:r>
                          <a:rPr lang="zh-CN" altLang="en-US" sz="1800" i="1" smtClean="0">
                            <a:latin typeface="Cambria Math" panose="02040503050406030204" pitchFamily="18" charset="0"/>
                          </a:rPr>
                          <m:t>𝛿</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𝐶</m:t>
                        </m:r>
                      </m:num>
                      <m:den>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𝑗</m:t>
                            </m:r>
                          </m:sub>
                          <m:sup>
                            <m:r>
                              <a:rPr lang="en-US" altLang="zh-CN" sz="1800" i="1">
                                <a:latin typeface="Cambria Math" panose="02040503050406030204" pitchFamily="18" charset="0"/>
                                <a:ea typeface="Cambria Math" panose="02040503050406030204" pitchFamily="18" charset="0"/>
                              </a:rPr>
                              <m:t>𝑙</m:t>
                            </m:r>
                          </m:sup>
                        </m:sSubSup>
                      </m:den>
                    </m:f>
                    <m:r>
                      <a:rPr lang="en-US" altLang="zh-CN" sz="1800" b="0" i="0"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𝑘</m:t>
                        </m:r>
                      </m:sub>
                      <m:sup/>
                      <m:e>
                        <m:f>
                          <m:fPr>
                            <m:ctrlPr>
                              <a:rPr lang="en-US" altLang="zh-CN" sz="1800" b="0" i="1" smtClean="0">
                                <a:latin typeface="Cambria Math" panose="02040503050406030204" pitchFamily="18" charset="0"/>
                              </a:rPr>
                            </m:ctrlPr>
                          </m:fPr>
                          <m:num>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𝐶</m:t>
                            </m:r>
                          </m:num>
                          <m:den>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𝑘</m:t>
                                </m:r>
                              </m:sub>
                              <m:sup>
                                <m:r>
                                  <a:rPr lang="en-US" altLang="zh-CN" sz="1800" i="1">
                                    <a:latin typeface="Cambria Math" panose="02040503050406030204" pitchFamily="18" charset="0"/>
                                    <a:ea typeface="Cambria Math" panose="02040503050406030204" pitchFamily="18" charset="0"/>
                                  </a:rPr>
                                  <m:t>𝑙</m:t>
                                </m:r>
                                <m:r>
                                  <a:rPr lang="en-US" altLang="zh-CN" sz="1800" i="1">
                                    <a:latin typeface="Cambria Math" panose="02040503050406030204" pitchFamily="18" charset="0"/>
                                    <a:ea typeface="Cambria Math" panose="02040503050406030204" pitchFamily="18" charset="0"/>
                                  </a:rPr>
                                  <m:t>+1</m:t>
                                </m:r>
                              </m:sup>
                            </m:sSubSup>
                          </m:den>
                        </m:f>
                      </m:e>
                    </m:nary>
                    <m:f>
                      <m:fPr>
                        <m:ctrlPr>
                          <a:rPr lang="en-US" altLang="zh-CN" sz="1800" b="0" i="1" smtClean="0">
                            <a:latin typeface="Cambria Math" panose="02040503050406030204" pitchFamily="18" charset="0"/>
                          </a:rPr>
                        </m:ctrlPr>
                      </m:fPr>
                      <m:num>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𝑘</m:t>
                            </m:r>
                          </m:sub>
                          <m:sup>
                            <m:r>
                              <a:rPr lang="en-US" altLang="zh-CN" sz="1800" i="1">
                                <a:latin typeface="Cambria Math" panose="02040503050406030204" pitchFamily="18" charset="0"/>
                                <a:ea typeface="Cambria Math" panose="02040503050406030204" pitchFamily="18" charset="0"/>
                              </a:rPr>
                              <m:t>𝑙</m:t>
                            </m:r>
                            <m:r>
                              <a:rPr lang="en-US" altLang="zh-CN" sz="1800" i="1">
                                <a:latin typeface="Cambria Math" panose="02040503050406030204" pitchFamily="18" charset="0"/>
                                <a:ea typeface="Cambria Math" panose="02040503050406030204" pitchFamily="18" charset="0"/>
                              </a:rPr>
                              <m:t>+1</m:t>
                            </m:r>
                          </m:sup>
                        </m:sSubSup>
                      </m:num>
                      <m:den>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b="0" i="1" smtClean="0">
                                <a:latin typeface="Cambria Math" panose="02040503050406030204" pitchFamily="18" charset="0"/>
                                <a:ea typeface="Cambria Math" panose="02040503050406030204" pitchFamily="18" charset="0"/>
                              </a:rPr>
                              <m:t>𝑗</m:t>
                            </m:r>
                          </m:sub>
                          <m:sup>
                            <m:r>
                              <a:rPr lang="en-US" altLang="zh-CN" sz="1800" i="1">
                                <a:latin typeface="Cambria Math" panose="02040503050406030204" pitchFamily="18" charset="0"/>
                                <a:ea typeface="Cambria Math" panose="02040503050406030204" pitchFamily="18" charset="0"/>
                              </a:rPr>
                              <m:t>𝑙</m:t>
                            </m:r>
                          </m:sup>
                        </m:sSubSup>
                      </m:den>
                    </m:f>
                    <m:r>
                      <a:rPr lang="en-US" altLang="zh-CN" sz="1800" b="0" i="1" smtClean="0">
                        <a:latin typeface="Cambria Math" panose="02040503050406030204" pitchFamily="18" charset="0"/>
                      </a:rPr>
                      <m:t>=</m:t>
                    </m:r>
                    <m:nary>
                      <m:naryPr>
                        <m:chr m:val="∑"/>
                        <m:supHide m:val="on"/>
                        <m:ctrlPr>
                          <a:rPr lang="en-US" altLang="zh-CN" sz="1800" i="1">
                            <a:latin typeface="Cambria Math" panose="02040503050406030204" pitchFamily="18" charset="0"/>
                          </a:rPr>
                        </m:ctrlPr>
                      </m:naryPr>
                      <m:sub>
                        <m:r>
                          <m:rPr>
                            <m:brk m:alnAt="7"/>
                          </m:rPr>
                          <a:rPr lang="en-US" altLang="zh-CN" sz="1800" i="1">
                            <a:latin typeface="Cambria Math" panose="02040503050406030204" pitchFamily="18" charset="0"/>
                          </a:rPr>
                          <m:t>𝑘</m:t>
                        </m:r>
                      </m:sub>
                      <m:sup/>
                      <m:e>
                        <m:f>
                          <m:fPr>
                            <m:ctrlPr>
                              <a:rPr lang="en-US" altLang="zh-CN" sz="1800" i="1">
                                <a:latin typeface="Cambria Math" panose="02040503050406030204" pitchFamily="18" charset="0"/>
                              </a:rPr>
                            </m:ctrlPr>
                          </m:fPr>
                          <m:num>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𝑘</m:t>
                                </m:r>
                              </m:sub>
                              <m:sup>
                                <m:r>
                                  <a:rPr lang="en-US" altLang="zh-CN" sz="1800" i="1">
                                    <a:latin typeface="Cambria Math" panose="02040503050406030204" pitchFamily="18" charset="0"/>
                                    <a:ea typeface="Cambria Math" panose="02040503050406030204" pitchFamily="18" charset="0"/>
                                  </a:rPr>
                                  <m:t>𝑙</m:t>
                                </m:r>
                                <m:r>
                                  <a:rPr lang="en-US" altLang="zh-CN" sz="1800" i="1">
                                    <a:latin typeface="Cambria Math" panose="02040503050406030204" pitchFamily="18" charset="0"/>
                                    <a:ea typeface="Cambria Math" panose="02040503050406030204" pitchFamily="18" charset="0"/>
                                  </a:rPr>
                                  <m:t>+1</m:t>
                                </m:r>
                              </m:sup>
                            </m:sSubSup>
                          </m:num>
                          <m:den>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𝑗</m:t>
                                </m:r>
                              </m:sub>
                              <m:sup>
                                <m:r>
                                  <a:rPr lang="en-US" altLang="zh-CN" sz="1800" i="1">
                                    <a:latin typeface="Cambria Math" panose="02040503050406030204" pitchFamily="18" charset="0"/>
                                    <a:ea typeface="Cambria Math" panose="02040503050406030204" pitchFamily="18" charset="0"/>
                                  </a:rPr>
                                  <m:t>𝑙</m:t>
                                </m:r>
                              </m:sup>
                            </m:sSubSup>
                          </m:den>
                        </m:f>
                      </m:e>
                    </m:nary>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b="0" i="1" smtClean="0">
                            <a:latin typeface="Cambria Math" panose="02040503050406030204" pitchFamily="18" charset="0"/>
                          </a:rPr>
                          <m:t>𝑘</m:t>
                        </m:r>
                      </m:sub>
                      <m:sup>
                        <m:r>
                          <a:rPr lang="en-US" altLang="zh-CN" sz="1800" i="1">
                            <a:latin typeface="Cambria Math" panose="02040503050406030204" pitchFamily="18" charset="0"/>
                          </a:rPr>
                          <m:t>𝑙</m:t>
                        </m:r>
                        <m:r>
                          <a:rPr lang="en-US" altLang="zh-CN" sz="1800" b="0" i="1" smtClean="0">
                            <a:latin typeface="Cambria Math" panose="02040503050406030204" pitchFamily="18" charset="0"/>
                          </a:rPr>
                          <m:t>+1</m:t>
                        </m:r>
                      </m:sup>
                    </m:sSubSup>
                  </m:oMath>
                </a14:m>
                <a:r>
                  <a:rPr lang="en-US" altLang="zh-CN" sz="1800" dirty="0"/>
                  <a:t>	 (1)</a:t>
                </a:r>
              </a:p>
              <a:p>
                <a:pPr marL="0" indent="0">
                  <a:buNone/>
                </a:pPr>
                <a:r>
                  <a:rPr lang="zh-CN" altLang="en-US" sz="1800" dirty="0"/>
                  <a:t>这里最后一步我们交换了右边的两项，并用</a:t>
                </a: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oMath>
                </a14:m>
                <a:r>
                  <a:rPr lang="zh-CN" altLang="en-US" sz="1800" dirty="0"/>
                  <a:t>代入。为了对</a:t>
                </a:r>
                <a14:m>
                  <m:oMath xmlns:m="http://schemas.openxmlformats.org/officeDocument/2006/math">
                    <m:f>
                      <m:fPr>
                        <m:ctrlPr>
                          <a:rPr lang="en-US" altLang="zh-CN" sz="1800" i="1">
                            <a:latin typeface="Cambria Math" panose="02040503050406030204" pitchFamily="18" charset="0"/>
                          </a:rPr>
                        </m:ctrlPr>
                      </m:fPr>
                      <m:num>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𝑘</m:t>
                            </m:r>
                          </m:sub>
                          <m:sup>
                            <m:r>
                              <a:rPr lang="en-US" altLang="zh-CN" sz="1800" i="1">
                                <a:latin typeface="Cambria Math" panose="02040503050406030204" pitchFamily="18" charset="0"/>
                                <a:ea typeface="Cambria Math" panose="02040503050406030204" pitchFamily="18" charset="0"/>
                              </a:rPr>
                              <m:t>𝑙</m:t>
                            </m:r>
                            <m:r>
                              <a:rPr lang="en-US" altLang="zh-CN" sz="1800" i="1">
                                <a:latin typeface="Cambria Math" panose="02040503050406030204" pitchFamily="18" charset="0"/>
                                <a:ea typeface="Cambria Math" panose="02040503050406030204" pitchFamily="18" charset="0"/>
                              </a:rPr>
                              <m:t>+1</m:t>
                            </m:r>
                          </m:sup>
                        </m:sSubSup>
                      </m:num>
                      <m:den>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𝑗</m:t>
                            </m:r>
                          </m:sub>
                          <m:sup>
                            <m:r>
                              <a:rPr lang="en-US" altLang="zh-CN" sz="1800" i="1">
                                <a:latin typeface="Cambria Math" panose="02040503050406030204" pitchFamily="18" charset="0"/>
                                <a:ea typeface="Cambria Math" panose="02040503050406030204" pitchFamily="18" charset="0"/>
                              </a:rPr>
                              <m:t>𝑙</m:t>
                            </m:r>
                          </m:sup>
                        </m:sSubSup>
                      </m:den>
                    </m:f>
                    <m:r>
                      <a:rPr lang="zh-CN" altLang="en-US" sz="1800" i="1">
                        <a:latin typeface="Cambria Math" panose="02040503050406030204" pitchFamily="18" charset="0"/>
                        <a:ea typeface="Cambria Math" panose="02040503050406030204" pitchFamily="18" charset="0"/>
                      </a:rPr>
                      <m:t>求值</m:t>
                    </m:r>
                  </m:oMath>
                </a14:m>
                <a:r>
                  <a:rPr lang="zh-CN" altLang="en-US" sz="1800" dirty="0"/>
                  <a:t>：</a:t>
                </a:r>
                <a:endParaRPr lang="en-US" altLang="zh-CN" sz="1800" dirty="0"/>
              </a:p>
              <a:p>
                <a:pPr marL="0" indent="0" algn="ctr">
                  <a:buNone/>
                </a:pPr>
                <a14:m>
                  <m:oMath xmlns:m="http://schemas.openxmlformats.org/officeDocument/2006/math">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𝑗</m:t>
                        </m:r>
                      </m:sub>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𝑘𝑗</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e>
                    </m:nary>
                    <m:r>
                      <a:rPr lang="en-US" altLang="zh-CN" sz="1800" i="1">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r>
                      <a:rPr lang="en-US" altLang="zh-CN" sz="1800" b="0" i="1" smtClean="0">
                        <a:latin typeface="Cambria Math" panose="02040503050406030204" pitchFamily="18" charset="0"/>
                      </a:rPr>
                      <m:t>=</m:t>
                    </m:r>
                    <m:nary>
                      <m:naryPr>
                        <m:chr m:val="∑"/>
                        <m:supHide m:val="on"/>
                        <m:ctrlPr>
                          <a:rPr lang="en-US" altLang="zh-CN" sz="1800" i="1">
                            <a:latin typeface="Cambria Math" panose="02040503050406030204" pitchFamily="18" charset="0"/>
                          </a:rPr>
                        </m:ctrlPr>
                      </m:naryPr>
                      <m:sub>
                        <m:r>
                          <m:rPr>
                            <m:brk m:alnAt="7"/>
                          </m:rPr>
                          <a:rPr lang="en-US" altLang="zh-CN" sz="1800" i="1">
                            <a:latin typeface="Cambria Math" panose="02040503050406030204" pitchFamily="18" charset="0"/>
                          </a:rPr>
                          <m:t>𝑗</m:t>
                        </m:r>
                      </m:sub>
                      <m:sup/>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𝑤</m:t>
                            </m:r>
                          </m:e>
                          <m:sub>
                            <m:r>
                              <a:rPr lang="en-US" altLang="zh-CN" sz="1800" i="1">
                                <a:latin typeface="Cambria Math" panose="02040503050406030204" pitchFamily="18" charset="0"/>
                              </a:rPr>
                              <m:t>𝑘𝑗</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r>
                          <a:rPr lang="zh-CN" altLang="en-US" sz="1800" i="1" smtClean="0">
                            <a:latin typeface="Cambria Math" panose="02040503050406030204" pitchFamily="18" charset="0"/>
                          </a:rPr>
                          <m:t>𝜎</m:t>
                        </m:r>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r>
                          <a:rPr lang="en-US" altLang="zh-CN" sz="1800" b="0" i="1" smtClean="0">
                            <a:latin typeface="Cambria Math" panose="02040503050406030204" pitchFamily="18" charset="0"/>
                          </a:rPr>
                          <m:t>)</m:t>
                        </m:r>
                      </m:e>
                    </m:nary>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oMath>
                </a14:m>
                <a:r>
                  <a:rPr lang="en-US" altLang="zh-CN" sz="1800" dirty="0"/>
                  <a:t>(2)</a:t>
                </a:r>
              </a:p>
              <a:p>
                <a:pPr marL="0" indent="0">
                  <a:buNone/>
                </a:pPr>
                <a:r>
                  <a:rPr lang="zh-CN" altLang="en-US" sz="1800" dirty="0"/>
                  <a:t>做微分，我们得到：</a:t>
                </a:r>
                <a:endParaRPr lang="en-US" altLang="zh-CN" sz="1800" dirty="0"/>
              </a:p>
              <a:p>
                <a:pPr marL="0" indent="0" algn="ctr">
                  <a:buNone/>
                </a:pPr>
                <a14:m>
                  <m:oMath xmlns:m="http://schemas.openxmlformats.org/officeDocument/2006/math">
                    <m:f>
                      <m:fPr>
                        <m:ctrlPr>
                          <a:rPr lang="en-US" altLang="zh-CN" sz="1800" i="1">
                            <a:latin typeface="Cambria Math" panose="02040503050406030204" pitchFamily="18" charset="0"/>
                          </a:rPr>
                        </m:ctrlPr>
                      </m:fPr>
                      <m:num>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𝑘</m:t>
                            </m:r>
                          </m:sub>
                          <m:sup>
                            <m:r>
                              <a:rPr lang="en-US" altLang="zh-CN" sz="1800" i="1">
                                <a:latin typeface="Cambria Math" panose="02040503050406030204" pitchFamily="18" charset="0"/>
                                <a:ea typeface="Cambria Math" panose="02040503050406030204" pitchFamily="18" charset="0"/>
                              </a:rPr>
                              <m:t>𝑙</m:t>
                            </m:r>
                            <m:r>
                              <a:rPr lang="en-US" altLang="zh-CN" sz="1800" i="1">
                                <a:latin typeface="Cambria Math" panose="02040503050406030204" pitchFamily="18" charset="0"/>
                                <a:ea typeface="Cambria Math" panose="02040503050406030204" pitchFamily="18" charset="0"/>
                              </a:rPr>
                              <m:t>+1</m:t>
                            </m:r>
                          </m:sup>
                        </m:sSubSup>
                      </m:num>
                      <m:den>
                        <m:r>
                          <a:rPr lang="zh-CN" altLang="en-US" sz="1800" i="1">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ea typeface="Cambria Math" panose="02040503050406030204" pitchFamily="18" charset="0"/>
                              </a:rPr>
                            </m:ctrlPr>
                          </m:sSubSupPr>
                          <m:e>
                            <m:r>
                              <a:rPr lang="en-US" altLang="zh-CN" sz="1800" i="1">
                                <a:latin typeface="Cambria Math" panose="02040503050406030204" pitchFamily="18" charset="0"/>
                                <a:ea typeface="Cambria Math" panose="02040503050406030204" pitchFamily="18" charset="0"/>
                              </a:rPr>
                              <m:t>𝑧</m:t>
                            </m:r>
                          </m:e>
                          <m:sub>
                            <m:r>
                              <a:rPr lang="en-US" altLang="zh-CN" sz="1800" i="1">
                                <a:latin typeface="Cambria Math" panose="02040503050406030204" pitchFamily="18" charset="0"/>
                                <a:ea typeface="Cambria Math" panose="02040503050406030204" pitchFamily="18" charset="0"/>
                              </a:rPr>
                              <m:t>𝑗</m:t>
                            </m:r>
                          </m:sub>
                          <m:sup>
                            <m:r>
                              <a:rPr lang="en-US" altLang="zh-CN" sz="1800" i="1">
                                <a:latin typeface="Cambria Math" panose="02040503050406030204" pitchFamily="18" charset="0"/>
                                <a:ea typeface="Cambria Math" panose="02040503050406030204" pitchFamily="18" charset="0"/>
                              </a:rPr>
                              <m:t>𝑙</m:t>
                            </m:r>
                          </m:sup>
                        </m:sSubSup>
                      </m:den>
                    </m:f>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𝑤</m:t>
                        </m:r>
                      </m:e>
                      <m:sub>
                        <m:r>
                          <a:rPr lang="en-US" altLang="zh-CN" sz="1800" i="1">
                            <a:latin typeface="Cambria Math" panose="02040503050406030204" pitchFamily="18" charset="0"/>
                          </a:rPr>
                          <m:t>𝑘𝑗</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r>
                      <a:rPr lang="zh-CN" altLang="en-US" sz="1800" i="1">
                        <a:latin typeface="Cambria Math" panose="02040503050406030204" pitchFamily="18" charset="0"/>
                      </a:rPr>
                      <m:t>𝜎</m:t>
                    </m:r>
                    <m:r>
                      <a:rPr lang="en-US" altLang="zh-CN" sz="1800" b="0" i="1" smtClean="0">
                        <a:latin typeface="Cambria Math" panose="02040503050406030204" pitchFamily="18" charset="0"/>
                      </a:rPr>
                      <m:t>′</m:t>
                    </m:r>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r>
                      <a:rPr lang="en-US" altLang="zh-CN" sz="1800" i="1">
                        <a:latin typeface="Cambria Math" panose="02040503050406030204" pitchFamily="18" charset="0"/>
                      </a:rPr>
                      <m:t>)</m:t>
                    </m:r>
                  </m:oMath>
                </a14:m>
                <a:r>
                  <a:rPr lang="en-US" altLang="zh-CN" sz="1800" dirty="0"/>
                  <a:t> (3)</a:t>
                </a:r>
              </a:p>
              <a:p>
                <a:pPr marL="0" indent="0">
                  <a:buNone/>
                </a:pPr>
                <a:r>
                  <a:rPr lang="zh-CN" altLang="en-US" sz="1800" dirty="0"/>
                  <a:t>将它代入</a:t>
                </a:r>
                <a:r>
                  <a:rPr lang="en-US" altLang="zh-CN" sz="1800" dirty="0"/>
                  <a:t>(1)</a:t>
                </a:r>
                <a:r>
                  <a:rPr lang="zh-CN" altLang="en-US" sz="1800" dirty="0"/>
                  <a:t>，我们得到：</a:t>
                </a:r>
                <a:endParaRPr lang="en-US" altLang="zh-CN" sz="1800" dirty="0"/>
              </a:p>
              <a:p>
                <a:pPr marL="0" indent="0" algn="ctr">
                  <a:buNone/>
                </a:pP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𝑘</m:t>
                        </m:r>
                      </m:sub>
                      <m:sup/>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𝑤</m:t>
                            </m:r>
                          </m:e>
                          <m:sub>
                            <m:r>
                              <a:rPr lang="en-US" altLang="zh-CN" sz="1800" i="1">
                                <a:latin typeface="Cambria Math" panose="02040503050406030204" pitchFamily="18" charset="0"/>
                              </a:rPr>
                              <m:t>𝑘𝑗</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r>
                          <a:rPr lang="zh-CN" altLang="en-US" sz="1800" i="1">
                            <a:latin typeface="Cambria Math" panose="02040503050406030204" pitchFamily="18" charset="0"/>
                          </a:rPr>
                          <m:t>𝜎</m:t>
                        </m:r>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r>
                          <a:rPr lang="en-US" altLang="zh-CN" sz="1800" i="1">
                            <a:latin typeface="Cambria Math" panose="02040503050406030204" pitchFamily="18" charset="0"/>
                          </a:rPr>
                          <m:t>)</m:t>
                        </m:r>
                      </m:e>
                    </m:nary>
                  </m:oMath>
                </a14:m>
                <a:r>
                  <a:rPr lang="en-US" altLang="zh-CN" sz="1800" dirty="0"/>
                  <a:t> (4)</a:t>
                </a:r>
              </a:p>
              <a:p>
                <a:pPr marL="0" indent="0" algn="ctr">
                  <a:buNone/>
                </a:pP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044800"/>
                <a:ext cx="10515600" cy="4748403"/>
              </a:xfrm>
              <a:blipFill>
                <a:blip r:embed="rId2"/>
                <a:stretch>
                  <a:fillRect l="-406" b="-6290"/>
                </a:stretch>
              </a:blipFill>
            </p:spPr>
            <p:txBody>
              <a:bodyPr/>
              <a:lstStyle/>
              <a:p>
                <a:r>
                  <a:rPr lang="zh-CN" altLang="en-US">
                    <a:noFill/>
                  </a:rPr>
                  <a:t> </a:t>
                </a:r>
              </a:p>
            </p:txBody>
          </p:sp>
        </mc:Fallback>
      </mc:AlternateContent>
      <p:sp>
        <p:nvSpPr>
          <p:cNvPr id="4" name="文本框 3">
            <a:extLst>
              <a:ext uri="{FF2B5EF4-FFF2-40B4-BE49-F238E27FC236}">
                <a16:creationId xmlns="" xmlns:a16="http://schemas.microsoft.com/office/drawing/2014/main" id="{E2C840EF-8B34-4FCC-B805-7354AA5D51B3}"/>
              </a:ext>
            </a:extLst>
          </p:cNvPr>
          <p:cNvSpPr txBox="1"/>
          <p:nvPr/>
        </p:nvSpPr>
        <p:spPr>
          <a:xfrm>
            <a:off x="838200" y="1512000"/>
            <a:ext cx="2031325" cy="461665"/>
          </a:xfrm>
          <a:prstGeom prst="rect">
            <a:avLst/>
          </a:prstGeom>
          <a:noFill/>
        </p:spPr>
        <p:txBody>
          <a:bodyPr wrap="none" rtlCol="0">
            <a:spAutoFit/>
          </a:bodyPr>
          <a:lstStyle/>
          <a:p>
            <a:r>
              <a:rPr lang="zh-CN" altLang="en-US" sz="2400" b="1" dirty="0"/>
              <a:t>反向误差传播</a:t>
            </a:r>
          </a:p>
        </p:txBody>
      </p:sp>
      <p:pic>
        <p:nvPicPr>
          <p:cNvPr id="30" name="图片 29">
            <a:extLst>
              <a:ext uri="{FF2B5EF4-FFF2-40B4-BE49-F238E27FC236}">
                <a16:creationId xmlns="" xmlns:a16="http://schemas.microsoft.com/office/drawing/2014/main" id="{01C97FBE-57EE-4699-97C0-E3D4E8EC43EC}"/>
              </a:ext>
            </a:extLst>
          </p:cNvPr>
          <p:cNvPicPr>
            <a:picLocks noChangeAspect="1"/>
          </p:cNvPicPr>
          <p:nvPr/>
        </p:nvPicPr>
        <p:blipFill>
          <a:blip r:embed="rId3"/>
          <a:stretch>
            <a:fillRect/>
          </a:stretch>
        </p:blipFill>
        <p:spPr>
          <a:xfrm>
            <a:off x="7497884" y="128850"/>
            <a:ext cx="4511431" cy="2766300"/>
          </a:xfrm>
          <a:prstGeom prst="rect">
            <a:avLst/>
          </a:prstGeom>
        </p:spPr>
      </p:pic>
    </p:spTree>
    <p:extLst>
      <p:ext uri="{BB962C8B-B14F-4D97-AF65-F5344CB8AC3E}">
        <p14:creationId xmlns:p14="http://schemas.microsoft.com/office/powerpoint/2010/main" val="1173901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反向传播算法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044800"/>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
                        <m:fPr>
                          <m:ctrlPr>
                            <a:rPr lang="en-US" altLang="zh-CN" sz="1800" i="1" smtClean="0">
                              <a:latin typeface="Cambria Math" panose="02040503050406030204" pitchFamily="18" charset="0"/>
                            </a:rPr>
                          </m:ctrlPr>
                        </m:fPr>
                        <m:num>
                          <m:r>
                            <a:rPr lang="zh-CN" altLang="en-US" sz="1800" i="1" smtClean="0">
                              <a:latin typeface="Cambria Math" panose="02040503050406030204" pitchFamily="18" charset="0"/>
                            </a:rPr>
                            <m:t>𝜕</m:t>
                          </m:r>
                          <m:r>
                            <a:rPr lang="en-US" altLang="zh-CN" sz="1800" b="0" i="1" smtClean="0">
                              <a:latin typeface="Cambria Math" panose="02040503050406030204" pitchFamily="18" charset="0"/>
                            </a:rPr>
                            <m:t>𝐶</m:t>
                          </m:r>
                        </m:num>
                        <m:den>
                          <m:r>
                            <a:rPr lang="zh-CN" altLang="en-US" sz="1800" i="1" smtClean="0">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𝑗𝑘</m:t>
                              </m:r>
                            </m:sub>
                            <m:sup>
                              <m:r>
                                <a:rPr lang="en-US" altLang="zh-CN" sz="1800" b="0" i="1" smtClean="0">
                                  <a:latin typeface="Cambria Math" panose="02040503050406030204" pitchFamily="18" charset="0"/>
                                </a:rPr>
                                <m:t>𝑙</m:t>
                              </m:r>
                            </m:sup>
                          </m:sSubSup>
                        </m:den>
                      </m:f>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sSubSup>
                        <m:sSubSupPr>
                          <m:ctrlPr>
                            <a:rPr lang="en-US" altLang="zh-CN" sz="1800" b="0" i="1" smtClean="0">
                              <a:latin typeface="Cambria Math" panose="02040503050406030204" pitchFamily="18" charset="0"/>
                            </a:rPr>
                          </m:ctrlPr>
                        </m:sSubSupPr>
                        <m:e>
                          <m:r>
                            <a:rPr lang="zh-CN" altLang="en-US" sz="1800" b="0" i="1" smtClean="0">
                              <a:latin typeface="Cambria Math" panose="02040503050406030204" pitchFamily="18" charset="0"/>
                            </a:rPr>
                            <m:t>𝛿</m:t>
                          </m:r>
                        </m:e>
                        <m:sub>
                          <m:r>
                            <a:rPr lang="en-US" altLang="zh-CN" sz="1800" b="0" i="1" smtClean="0">
                              <a:latin typeface="Cambria Math" panose="02040503050406030204" pitchFamily="18" charset="0"/>
                            </a:rPr>
                            <m:t>𝑗</m:t>
                          </m:r>
                        </m:sub>
                        <m:sup>
                          <m:r>
                            <a:rPr lang="en-US" altLang="zh-CN" sz="1800" b="0" i="1" smtClean="0">
                              <a:latin typeface="Cambria Math" panose="02040503050406030204" pitchFamily="18" charset="0"/>
                            </a:rPr>
                            <m:t>𝑙</m:t>
                          </m:r>
                        </m:sup>
                      </m:sSubSup>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zh-CN" altLang="en-US" sz="1800" i="1">
                              <a:latin typeface="Cambria Math" panose="02040503050406030204" pitchFamily="18" charset="0"/>
                            </a:rPr>
                            <m:t>𝜕</m:t>
                          </m:r>
                          <m:r>
                            <a:rPr lang="en-US" altLang="zh-CN" sz="1800" i="1">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b="0" i="1" smtClean="0">
                                  <a:latin typeface="Cambria Math" panose="02040503050406030204" pitchFamily="18" charset="0"/>
                                </a:rPr>
                                <m:t>𝑏</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den>
                      </m:f>
                      <m:r>
                        <a:rPr lang="en-US" altLang="zh-CN" sz="1800" b="0" i="1" smtClean="0">
                          <a:latin typeface="Cambria Math" panose="02040503050406030204" pitchFamily="18" charset="0"/>
                        </a:rPr>
                        <m:t>=</m:t>
                      </m:r>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oMath>
                  </m:oMathPara>
                </a14:m>
                <a:endParaRPr lang="en-US" altLang="zh-CN" sz="1800" dirty="0"/>
              </a:p>
              <a:p>
                <a:pPr marL="0" indent="0">
                  <a:buNone/>
                </a:pPr>
                <a:r>
                  <a:rPr lang="zh-CN" altLang="en-US" sz="1800" b="1" dirty="0"/>
                  <a:t>证明过程：</a:t>
                </a:r>
                <a:endParaRPr lang="en-US" altLang="zh-CN" sz="1800" b="1" dirty="0"/>
              </a:p>
              <a:p>
                <a:pPr marL="0" indent="0">
                  <a:buNone/>
                </a:pPr>
                <a14:m>
                  <m:oMathPara xmlns:m="http://schemas.openxmlformats.org/officeDocument/2006/math">
                    <m:oMathParaPr>
                      <m:jc m:val="centerGroup"/>
                    </m:oMathParaPr>
                    <m:oMath xmlns:m="http://schemas.openxmlformats.org/officeDocument/2006/math">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r>
                            <a:rPr lang="en-US" altLang="zh-CN" sz="1800" i="1">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𝑤</m:t>
                              </m:r>
                            </m:e>
                            <m:sub>
                              <m:r>
                                <a:rPr lang="en-US" altLang="zh-CN" sz="1800" i="1">
                                  <a:latin typeface="Cambria Math" panose="02040503050406030204" pitchFamily="18" charset="0"/>
                                </a:rPr>
                                <m:t>𝑗𝑘</m:t>
                              </m:r>
                            </m:sub>
                            <m:sup>
                              <m:r>
                                <a:rPr lang="en-US" altLang="zh-CN" sz="1800" i="1">
                                  <a:latin typeface="Cambria Math" panose="02040503050406030204" pitchFamily="18" charset="0"/>
                                </a:rPr>
                                <m:t>𝑙</m:t>
                              </m:r>
                            </m:sup>
                          </m:sSubSup>
                        </m:den>
                      </m:f>
                      <m:r>
                        <a:rPr lang="en-US" altLang="zh-CN" sz="1800" i="1" smtClean="0">
                          <a:latin typeface="Cambria Math" panose="02040503050406030204" pitchFamily="18" charset="0"/>
                        </a:rPr>
                        <m:t>=</m:t>
                      </m:r>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r>
                            <a:rPr lang="en-US" altLang="zh-CN" sz="1800" i="1">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b="0" i="1" smtClean="0">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den>
                      </m:f>
                      <m:f>
                        <m:fPr>
                          <m:ctrlPr>
                            <a:rPr lang="en-US" altLang="zh-CN" sz="1800" i="1" smtClean="0">
                              <a:latin typeface="Cambria Math" panose="02040503050406030204" pitchFamily="18" charset="0"/>
                            </a:rPr>
                          </m:ctrlPr>
                        </m:fPr>
                        <m:num>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num>
                        <m:den>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𝑤</m:t>
                              </m:r>
                            </m:e>
                            <m:sub>
                              <m:r>
                                <a:rPr lang="en-US" altLang="zh-CN" sz="1800" i="1">
                                  <a:latin typeface="Cambria Math" panose="02040503050406030204" pitchFamily="18" charset="0"/>
                                </a:rPr>
                                <m:t>𝑗𝑘</m:t>
                              </m:r>
                            </m:sub>
                            <m:sup>
                              <m:r>
                                <a:rPr lang="en-US" altLang="zh-CN" sz="1800" i="1">
                                  <a:latin typeface="Cambria Math" panose="02040503050406030204" pitchFamily="18" charset="0"/>
                                </a:rPr>
                                <m:t>𝑙</m:t>
                              </m:r>
                            </m:sup>
                          </m:sSubSup>
                        </m:den>
                      </m:f>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bSup>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oMath>
                  </m:oMathPara>
                </a14:m>
                <a:endParaRPr lang="en-US" altLang="zh-CN" sz="1800" dirty="0"/>
              </a:p>
              <a:p>
                <a:pPr marL="0" indent="0">
                  <a:buNone/>
                </a:pPr>
                <a:endParaRPr lang="en-US" altLang="zh-CN" sz="1800" dirty="0"/>
              </a:p>
              <a:p>
                <a:pPr marL="0" indent="0" algn="ctr">
                  <a:buNone/>
                </a:pPr>
                <a14:m>
                  <m:oMathPara xmlns:m="http://schemas.openxmlformats.org/officeDocument/2006/math">
                    <m:oMathParaPr>
                      <m:jc m:val="centerGroup"/>
                    </m:oMathParaPr>
                    <m:oMath xmlns:m="http://schemas.openxmlformats.org/officeDocument/2006/math">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r>
                            <a:rPr lang="en-US" altLang="zh-CN" sz="1800" i="1">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den>
                      </m:f>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r>
                            <a:rPr lang="en-US" altLang="zh-CN" sz="1800" i="1">
                              <a:latin typeface="Cambria Math" panose="02040503050406030204" pitchFamily="18" charset="0"/>
                            </a:rPr>
                            <m:t>𝐶</m:t>
                          </m:r>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den>
                      </m:f>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𝑧</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num>
                        <m:den>
                          <m:r>
                            <a:rPr lang="zh-CN" altLang="en-US"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𝑏</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den>
                      </m:f>
                      <m:r>
                        <a:rPr lang="en-US" altLang="zh-CN" sz="1800" i="1">
                          <a:latin typeface="Cambria Math" panose="02040503050406030204" pitchFamily="18" charset="0"/>
                        </a:rPr>
                        <m:t>=</m:t>
                      </m:r>
                      <m:sSubSup>
                        <m:sSubSupPr>
                          <m:ctrlPr>
                            <a:rPr lang="en-US" altLang="zh-CN" sz="1800" i="1" smtClean="0">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oMath>
                  </m:oMathPara>
                </a14:m>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044800"/>
                <a:ext cx="10515600" cy="4351338"/>
              </a:xfrm>
              <a:blipFill>
                <a:blip r:embed="rId2"/>
                <a:stretch>
                  <a:fillRect l="-522" t="-420"/>
                </a:stretch>
              </a:blipFill>
            </p:spPr>
            <p:txBody>
              <a:bodyPr/>
              <a:lstStyle/>
              <a:p>
                <a:r>
                  <a:rPr lang="zh-CN" altLang="en-US">
                    <a:noFill/>
                  </a:rPr>
                  <a:t> </a:t>
                </a:r>
              </a:p>
            </p:txBody>
          </p:sp>
        </mc:Fallback>
      </mc:AlternateContent>
      <p:sp>
        <p:nvSpPr>
          <p:cNvPr id="4" name="文本框 3">
            <a:extLst>
              <a:ext uri="{FF2B5EF4-FFF2-40B4-BE49-F238E27FC236}">
                <a16:creationId xmlns="" xmlns:a16="http://schemas.microsoft.com/office/drawing/2014/main" id="{DD7CB35F-76EF-4EC6-AB3A-BEE46D3E3F0D}"/>
              </a:ext>
            </a:extLst>
          </p:cNvPr>
          <p:cNvSpPr txBox="1"/>
          <p:nvPr/>
        </p:nvSpPr>
        <p:spPr>
          <a:xfrm>
            <a:off x="838200" y="1512000"/>
            <a:ext cx="2359941" cy="461665"/>
          </a:xfrm>
          <a:prstGeom prst="rect">
            <a:avLst/>
          </a:prstGeom>
          <a:noFill/>
        </p:spPr>
        <p:txBody>
          <a:bodyPr wrap="none" rtlCol="0">
            <a:spAutoFit/>
          </a:bodyPr>
          <a:lstStyle/>
          <a:p>
            <a:r>
              <a:rPr lang="zh-CN" altLang="en-US" sz="2400" b="1" dirty="0"/>
              <a:t>代价函数的梯度</a:t>
            </a:r>
          </a:p>
        </p:txBody>
      </p:sp>
    </p:spTree>
    <p:extLst>
      <p:ext uri="{BB962C8B-B14F-4D97-AF65-F5344CB8AC3E}">
        <p14:creationId xmlns:p14="http://schemas.microsoft.com/office/powerpoint/2010/main" val="1494763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反向传播算法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514350" indent="-514350">
                  <a:buFont typeface="+mj-lt"/>
                  <a:buAutoNum type="arabicPeriod"/>
                </a:pPr>
                <a:r>
                  <a:rPr lang="zh-CN" altLang="en-US" sz="1800" b="1" dirty="0"/>
                  <a:t>输入训练样本的集合</a:t>
                </a:r>
                <a:endParaRPr lang="en-US" altLang="zh-CN" sz="1800" b="1" dirty="0"/>
              </a:p>
              <a:p>
                <a:pPr marL="514350" indent="-514350">
                  <a:buFont typeface="+mj-lt"/>
                  <a:buAutoNum type="arabicPeriod"/>
                </a:pPr>
                <a:r>
                  <a:rPr lang="zh-CN" altLang="en-US" sz="1800" b="1" dirty="0"/>
                  <a:t>对每个训练样本</a:t>
                </a:r>
                <a14:m>
                  <m:oMath xmlns:m="http://schemas.openxmlformats.org/officeDocument/2006/math">
                    <m:r>
                      <a:rPr lang="en-US" altLang="zh-CN" sz="1800" b="0" i="1" dirty="0" smtClean="0">
                        <a:latin typeface="Cambria Math" panose="02040503050406030204" pitchFamily="18" charset="0"/>
                      </a:rPr>
                      <m:t>𝑥</m:t>
                    </m:r>
                  </m:oMath>
                </a14:m>
                <a:r>
                  <a:rPr lang="zh-CN" altLang="en-US" sz="1800" dirty="0"/>
                  <a:t>：设置对应的输入激活值</a:t>
                </a:r>
                <a14:m>
                  <m:oMath xmlns:m="http://schemas.openxmlformats.org/officeDocument/2006/math">
                    <m:sSup>
                      <m:sSupPr>
                        <m:ctrlPr>
                          <a:rPr lang="en-US" altLang="zh-CN" sz="1800" i="1" smtClean="0">
                            <a:latin typeface="Cambria Math" panose="02040503050406030204" pitchFamily="18" charset="0"/>
                          </a:rPr>
                        </m:ctrlPr>
                      </m:sSupPr>
                      <m:e>
                        <m:r>
                          <m:rPr>
                            <m:sty m:val="p"/>
                          </m:rPr>
                          <a:rPr lang="en-US" altLang="zh-CN" sz="1800" i="1">
                            <a:latin typeface="Cambria Math" panose="02040503050406030204" pitchFamily="18" charset="0"/>
                          </a:rPr>
                          <m:t>a</m:t>
                        </m:r>
                      </m:e>
                      <m:sup>
                        <m:r>
                          <a:rPr lang="en-US" altLang="zh-CN" sz="1800" b="0" i="1" smtClean="0">
                            <a:latin typeface="Cambria Math" panose="02040503050406030204" pitchFamily="18" charset="0"/>
                          </a:rPr>
                          <m:t>1</m:t>
                        </m:r>
                      </m:sup>
                    </m:sSup>
                    <m:r>
                      <a:rPr lang="zh-CN" altLang="en-US" sz="1800" i="1">
                        <a:latin typeface="Cambria Math" panose="02040503050406030204" pitchFamily="18" charset="0"/>
                      </a:rPr>
                      <m:t>，</m:t>
                    </m:r>
                  </m:oMath>
                </a14:m>
                <a:r>
                  <a:rPr lang="zh-CN" altLang="en-US" sz="1800" dirty="0"/>
                  <a:t>并执行下面步骤：</a:t>
                </a:r>
                <a:endParaRPr lang="en-US" altLang="zh-CN" sz="1800" dirty="0"/>
              </a:p>
              <a:p>
                <a:pPr lvl="1"/>
                <a:r>
                  <a:rPr lang="zh-CN" altLang="en-US" sz="1800" b="1" dirty="0"/>
                  <a:t>前向传播</a:t>
                </a:r>
                <a:r>
                  <a:rPr lang="zh-CN" altLang="en-US" sz="1800" dirty="0"/>
                  <a:t>：对每个</a:t>
                </a:r>
                <a14:m>
                  <m:oMath xmlns:m="http://schemas.openxmlformats.org/officeDocument/2006/math">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=2,3,…,</m:t>
                    </m:r>
                    <m:r>
                      <a:rPr lang="en-US" altLang="zh-CN" sz="1800" b="0" i="1" smtClean="0">
                        <a:latin typeface="Cambria Math" panose="02040503050406030204" pitchFamily="18" charset="0"/>
                      </a:rPr>
                      <m:t>𝐿</m:t>
                    </m:r>
                    <m:r>
                      <a:rPr lang="zh-CN" altLang="en-US" sz="1800" i="1">
                        <a:latin typeface="Cambria Math" panose="02040503050406030204" pitchFamily="18" charset="0"/>
                      </a:rPr>
                      <m:t>计算</m:t>
                    </m:r>
                  </m:oMath>
                </a14:m>
                <a:r>
                  <a:rPr lang="zh-CN" altLang="en-US" sz="1800" dirty="0"/>
                  <a:t>相应的</a:t>
                </a:r>
                <a14:m>
                  <m:oMath xmlns:m="http://schemas.openxmlformats.org/officeDocument/2006/math">
                    <m:sSup>
                      <m:sSupPr>
                        <m:ctrlPr>
                          <a:rPr lang="en-US" altLang="zh-CN" sz="1800" i="1" smtClean="0">
                            <a:latin typeface="Cambria Math" panose="02040503050406030204" pitchFamily="18" charset="0"/>
                          </a:rPr>
                        </m:ctrlPr>
                      </m:sSupPr>
                      <m:e>
                        <m:r>
                          <m:rPr>
                            <m:sty m:val="p"/>
                          </m:rPr>
                          <a:rPr lang="en-US" altLang="zh-CN" sz="1800" i="1">
                            <a:latin typeface="Cambria Math" panose="02040503050406030204" pitchFamily="18" charset="0"/>
                          </a:rPr>
                          <m:t>z</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sup>
                    </m:sSup>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r>
                      <a:rPr lang="en-US" altLang="zh-CN" sz="1800" i="1">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𝑏</m:t>
                        </m:r>
                      </m:e>
                      <m:sup>
                        <m:r>
                          <a:rPr lang="en-US" altLang="zh-CN" sz="1800" b="0" i="1" smtClean="0">
                            <a:latin typeface="Cambria Math" panose="02040503050406030204" pitchFamily="18" charset="0"/>
                          </a:rPr>
                          <m:t>𝑙</m:t>
                        </m:r>
                      </m:sup>
                    </m:sSup>
                  </m:oMath>
                </a14:m>
                <a:r>
                  <a:rPr lang="zh-CN" altLang="en-US" sz="1800" dirty="0"/>
                  <a:t>和</a:t>
                </a:r>
                <a14:m>
                  <m:oMath xmlns:m="http://schemas.openxmlformats.org/officeDocument/2006/math">
                    <m:sSup>
                      <m:sSupPr>
                        <m:ctrlPr>
                          <a:rPr lang="en-US" altLang="zh-CN" sz="1800" i="1" dirty="0" smtClean="0">
                            <a:latin typeface="Cambria Math" panose="02040503050406030204" pitchFamily="18" charset="0"/>
                          </a:rPr>
                        </m:ctrlPr>
                      </m:sSupPr>
                      <m:e>
                        <m:r>
                          <a:rPr lang="en-US" altLang="zh-CN" sz="1800" b="0" i="1" dirty="0" smtClean="0">
                            <a:latin typeface="Cambria Math" panose="02040503050406030204" pitchFamily="18" charset="0"/>
                          </a:rPr>
                          <m:t>𝑎</m:t>
                        </m:r>
                      </m:e>
                      <m:sup>
                        <m:r>
                          <a:rPr lang="en-US" altLang="zh-CN" sz="1800" b="0" i="1" dirty="0" smtClean="0">
                            <a:latin typeface="Cambria Math" panose="02040503050406030204" pitchFamily="18" charset="0"/>
                          </a:rPr>
                          <m:t>𝑙</m:t>
                        </m:r>
                      </m:sup>
                    </m:sSup>
                    <m:r>
                      <a:rPr lang="en-US" altLang="zh-CN" sz="1800" b="0" i="1" dirty="0" smtClean="0">
                        <a:latin typeface="Cambria Math" panose="02040503050406030204" pitchFamily="18" charset="0"/>
                      </a:rPr>
                      <m:t>=</m:t>
                    </m:r>
                    <m:r>
                      <a:rPr lang="zh-CN" altLang="en-US" sz="1800" b="0" i="1" dirty="0" smtClean="0">
                        <a:latin typeface="Cambria Math" panose="02040503050406030204" pitchFamily="18" charset="0"/>
                      </a:rPr>
                      <m:t>𝜎</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𝑧</m:t>
                        </m:r>
                      </m:e>
                      <m:sup>
                        <m:r>
                          <a:rPr lang="en-US" altLang="zh-CN" sz="1800" b="0" i="1" dirty="0" smtClean="0">
                            <a:latin typeface="Cambria Math" panose="02040503050406030204" pitchFamily="18" charset="0"/>
                          </a:rPr>
                          <m:t>𝑙</m:t>
                        </m:r>
                      </m:sup>
                    </m:sSup>
                    <m:r>
                      <a:rPr lang="en-US" altLang="zh-CN" sz="1800" b="0" i="1" dirty="0" smtClean="0">
                        <a:latin typeface="Cambria Math" panose="02040503050406030204" pitchFamily="18" charset="0"/>
                      </a:rPr>
                      <m:t>)</m:t>
                    </m:r>
                  </m:oMath>
                </a14:m>
                <a:r>
                  <a:rPr lang="zh-CN" altLang="en-US" sz="1800" dirty="0"/>
                  <a:t>。</a:t>
                </a:r>
                <a:endParaRPr lang="en-US" altLang="zh-CN" sz="1800" dirty="0"/>
              </a:p>
              <a:p>
                <a:pPr lvl="1"/>
                <a:r>
                  <a:rPr lang="zh-CN" altLang="en-US" sz="1800" b="1" dirty="0"/>
                  <a:t>输出层误差</a:t>
                </a:r>
                <a14:m>
                  <m:oMath xmlns:m="http://schemas.openxmlformats.org/officeDocument/2006/math">
                    <m:sSup>
                      <m:sSupPr>
                        <m:ctrlPr>
                          <a:rPr lang="en-US" altLang="zh-CN" sz="1800" i="1" smtClean="0">
                            <a:latin typeface="Cambria Math" panose="02040503050406030204" pitchFamily="18" charset="0"/>
                          </a:rPr>
                        </m:ctrlPr>
                      </m:sSupPr>
                      <m:e>
                        <m:r>
                          <a:rPr lang="zh-CN" altLang="en-US" sz="1800" i="1" smtClean="0">
                            <a:latin typeface="Cambria Math" panose="02040503050406030204" pitchFamily="18" charset="0"/>
                          </a:rPr>
                          <m:t>𝛿</m:t>
                        </m:r>
                      </m:e>
                      <m:sup>
                        <m:r>
                          <m:rPr>
                            <m:sty m:val="p"/>
                          </m:rPr>
                          <a:rPr lang="en-US" altLang="zh-CN" sz="1800" i="1">
                            <a:latin typeface="Cambria Math" panose="02040503050406030204" pitchFamily="18" charset="0"/>
                          </a:rPr>
                          <m:t>L</m:t>
                        </m:r>
                      </m:sup>
                    </m:sSup>
                  </m:oMath>
                </a14:m>
                <a:r>
                  <a:rPr lang="zh-CN" altLang="en-US" sz="1800" dirty="0"/>
                  <a:t>：计算向量</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m:rPr>
                            <m:sty m:val="p"/>
                          </m:rPr>
                          <a:rPr lang="en-US" altLang="zh-CN" sz="1800" i="1">
                            <a:latin typeface="Cambria Math" panose="02040503050406030204" pitchFamily="18" charset="0"/>
                          </a:rPr>
                          <m:t>L</m:t>
                        </m:r>
                      </m:sup>
                    </m:sSup>
                    <m:r>
                      <a:rPr lang="en-US" altLang="zh-CN" sz="1800" i="1">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ea typeface="Cambria Math" panose="02040503050406030204" pitchFamily="18" charset="0"/>
                          </a:rPr>
                          <m:t>𝛻</m:t>
                        </m:r>
                      </m:e>
                      <m:sub>
                        <m:r>
                          <m:rPr>
                            <m:sty m:val="p"/>
                          </m:rPr>
                          <a:rPr lang="en-US" altLang="zh-CN" sz="1800" i="1">
                            <a:latin typeface="Cambria Math" panose="02040503050406030204" pitchFamily="18" charset="0"/>
                          </a:rPr>
                          <m:t>a</m:t>
                        </m:r>
                      </m:sub>
                    </m:sSub>
                    <m:r>
                      <a:rPr lang="en-US" altLang="zh-CN" sz="1800" b="0" i="1" smtClean="0">
                        <a:latin typeface="Cambria Math" panose="02040503050406030204" pitchFamily="18" charset="0"/>
                      </a:rPr>
                      <m:t>𝐶</m:t>
                    </m:r>
                    <m:r>
                      <a:rPr lang="en-US" altLang="zh-CN" sz="1800" b="0" i="1" smtClean="0">
                        <a:latin typeface="Cambria Math" panose="02040503050406030204" pitchFamily="18" charset="0"/>
                        <a:ea typeface="Cambria Math" panose="02040503050406030204" pitchFamily="18" charset="0"/>
                      </a:rPr>
                      <m:t>⨀</m:t>
                    </m:r>
                    <m:r>
                      <a:rPr lang="zh-CN" altLang="en-US" sz="1800" b="0" i="1" smtClean="0">
                        <a:latin typeface="Cambria Math" panose="02040503050406030204" pitchFamily="18" charset="0"/>
                        <a:ea typeface="Cambria Math" panose="02040503050406030204" pitchFamily="18" charset="0"/>
                      </a:rPr>
                      <m:t>𝜎</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𝐿</m:t>
                        </m:r>
                      </m:sup>
                    </m:sSup>
                    <m:r>
                      <a:rPr lang="en-US" altLang="zh-CN" sz="1800" b="0" i="1" smtClean="0">
                        <a:latin typeface="Cambria Math" panose="02040503050406030204" pitchFamily="18" charset="0"/>
                        <a:ea typeface="Cambria Math" panose="02040503050406030204" pitchFamily="18" charset="0"/>
                      </a:rPr>
                      <m:t>)</m:t>
                    </m:r>
                  </m:oMath>
                </a14:m>
                <a:r>
                  <a:rPr lang="zh-CN" altLang="en-US" sz="1800" dirty="0"/>
                  <a:t>。</a:t>
                </a:r>
                <a:endParaRPr lang="en-US" altLang="zh-CN" sz="1800" dirty="0"/>
              </a:p>
              <a:p>
                <a:pPr lvl="1"/>
                <a:r>
                  <a:rPr lang="zh-CN" altLang="en-US" sz="1800" b="1" dirty="0"/>
                  <a:t>反向误差传播</a:t>
                </a:r>
                <a:r>
                  <a:rPr lang="zh-CN" altLang="en-US" sz="1800" dirty="0"/>
                  <a:t>：对每个</a:t>
                </a:r>
                <a14:m>
                  <m:oMath xmlns:m="http://schemas.openxmlformats.org/officeDocument/2006/math">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𝐿</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𝐿</m:t>
                    </m:r>
                    <m:r>
                      <a:rPr lang="en-US" altLang="zh-CN" sz="1800" b="0" i="1" smtClean="0">
                        <a:latin typeface="Cambria Math" panose="02040503050406030204" pitchFamily="18" charset="0"/>
                      </a:rPr>
                      <m:t>−2,…,2</m:t>
                    </m:r>
                  </m:oMath>
                </a14:m>
                <a:r>
                  <a:rPr lang="zh-CN" altLang="en-US" sz="1800" dirty="0"/>
                  <a:t>，计算</a:t>
                </a:r>
                <a14:m>
                  <m:oMath xmlns:m="http://schemas.openxmlformats.org/officeDocument/2006/math">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𝑇</m:t>
                        </m:r>
                      </m:sup>
                    </m:sSup>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𝛿</m:t>
                        </m:r>
                      </m:e>
                      <m:sup>
                        <m:r>
                          <a:rPr lang="en-US" altLang="zh-CN" sz="1800" i="1">
                            <a:latin typeface="Cambria Math" panose="02040503050406030204" pitchFamily="18" charset="0"/>
                          </a:rPr>
                          <m:t>𝑙</m:t>
                        </m:r>
                        <m:r>
                          <a:rPr lang="en-US" altLang="zh-CN" sz="1800" b="0" i="1" smtClean="0">
                            <a:latin typeface="Cambria Math" panose="02040503050406030204" pitchFamily="18" charset="0"/>
                          </a:rPr>
                          <m:t>+1</m:t>
                        </m:r>
                      </m:sup>
                    </m:sSup>
                    <m:r>
                      <a:rPr lang="en-US" altLang="zh-CN" sz="1800" b="0" i="1" smtClean="0">
                        <a:latin typeface="Cambria Math" panose="02040503050406030204" pitchFamily="18" charset="0"/>
                      </a:rPr>
                      <m:t>)</m:t>
                    </m:r>
                  </m:oMath>
                </a14:m>
                <a:r>
                  <a:rPr lang="en-US" altLang="zh-CN" sz="1800" dirty="0">
                    <a:ea typeface="Cambria Math" panose="02040503050406030204" pitchFamily="18" charset="0"/>
                  </a:rPr>
                  <a:t> </a:t>
                </a:r>
                <a14:m>
                  <m:oMath xmlns:m="http://schemas.openxmlformats.org/officeDocument/2006/math">
                    <m:r>
                      <a:rPr lang="en-US" altLang="zh-CN" sz="1800" i="1">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ea typeface="Cambria Math" panose="02040503050406030204" pitchFamily="18" charset="0"/>
                          </a:rPr>
                        </m:ctrlPr>
                      </m:sSupPr>
                      <m:e>
                        <m:r>
                          <a:rPr lang="zh-CN" altLang="en-US" sz="1800" i="1">
                            <a:latin typeface="Cambria Math" panose="02040503050406030204" pitchFamily="18" charset="0"/>
                            <a:ea typeface="Cambria Math" panose="02040503050406030204" pitchFamily="18" charset="0"/>
                          </a:rPr>
                          <m:t>𝜎</m:t>
                        </m:r>
                      </m:e>
                      <m:sup>
                        <m:r>
                          <a:rPr lang="en-US" altLang="zh-CN" sz="1800" i="1">
                            <a:latin typeface="Cambria Math" panose="02040503050406030204" pitchFamily="18" charset="0"/>
                            <a:ea typeface="Cambria Math" panose="02040503050406030204" pitchFamily="18" charset="0"/>
                          </a:rPr>
                          <m:t>′</m:t>
                        </m:r>
                      </m:sup>
                    </m:sSup>
                    <m:d>
                      <m:dPr>
                        <m:ctrlPr>
                          <a:rPr lang="en-US" altLang="zh-CN" sz="1800" i="1">
                            <a:latin typeface="Cambria Math" panose="02040503050406030204" pitchFamily="18" charset="0"/>
                            <a:ea typeface="Cambria Math" panose="02040503050406030204" pitchFamily="18" charset="0"/>
                          </a:rPr>
                        </m:ctrlPr>
                      </m:dPr>
                      <m:e>
                        <m:sSup>
                          <m:sSupPr>
                            <m:ctrlPr>
                              <a:rPr lang="en-US" altLang="zh-CN" sz="1800" i="1">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𝑧</m:t>
                            </m:r>
                          </m:e>
                          <m:sup>
                            <m:r>
                              <a:rPr lang="en-US" altLang="zh-CN" sz="1800" b="0" i="1" smtClean="0">
                                <a:latin typeface="Cambria Math" panose="02040503050406030204" pitchFamily="18" charset="0"/>
                                <a:ea typeface="Cambria Math" panose="02040503050406030204" pitchFamily="18" charset="0"/>
                              </a:rPr>
                              <m:t>𝑙</m:t>
                            </m:r>
                          </m:sup>
                        </m:sSup>
                      </m:e>
                    </m:d>
                  </m:oMath>
                </a14:m>
                <a:r>
                  <a:rPr lang="zh-CN" altLang="en-US" sz="1800" dirty="0">
                    <a:ea typeface="Cambria Math" panose="02040503050406030204" pitchFamily="18" charset="0"/>
                  </a:rPr>
                  <a:t>。</a:t>
                </a:r>
                <a:endParaRPr lang="en-US" altLang="zh-CN" sz="1800" dirty="0">
                  <a:ea typeface="Cambria Math" panose="02040503050406030204" pitchFamily="18" charset="0"/>
                </a:endParaRPr>
              </a:p>
              <a:p>
                <a:pPr marL="514350" indent="-514350">
                  <a:buFont typeface="+mj-lt"/>
                  <a:buAutoNum type="arabicPeriod"/>
                </a:pPr>
                <a:r>
                  <a:rPr lang="zh-CN" altLang="en-US" sz="1800" b="1" dirty="0"/>
                  <a:t>梯度下降</a:t>
                </a:r>
                <a:r>
                  <a:rPr lang="zh-CN" altLang="en-US" sz="1800" dirty="0"/>
                  <a:t>：对每个</a:t>
                </a:r>
                <a14:m>
                  <m:oMath xmlns:m="http://schemas.openxmlformats.org/officeDocument/2006/math">
                    <m:r>
                      <a:rPr lang="en-US" altLang="zh-CN" sz="1800" i="1">
                        <a:latin typeface="Cambria Math" panose="02040503050406030204" pitchFamily="18" charset="0"/>
                      </a:rPr>
                      <m:t>𝑙</m:t>
                    </m:r>
                    <m:r>
                      <a:rPr lang="en-US" altLang="zh-CN" sz="1800" i="1">
                        <a:latin typeface="Cambria Math" panose="02040503050406030204" pitchFamily="18" charset="0"/>
                      </a:rPr>
                      <m:t>=</m:t>
                    </m:r>
                    <m:r>
                      <a:rPr lang="en-US" altLang="zh-CN" sz="1800" i="1">
                        <a:latin typeface="Cambria Math" panose="02040503050406030204" pitchFamily="18" charset="0"/>
                      </a:rPr>
                      <m:t>𝐿</m:t>
                    </m:r>
                    <m:r>
                      <a:rPr lang="en-US" altLang="zh-CN" sz="1800" i="1">
                        <a:latin typeface="Cambria Math" panose="02040503050406030204" pitchFamily="18" charset="0"/>
                      </a:rPr>
                      <m:t>−1,</m:t>
                    </m:r>
                    <m:r>
                      <a:rPr lang="en-US" altLang="zh-CN" sz="1800" i="1">
                        <a:latin typeface="Cambria Math" panose="02040503050406030204" pitchFamily="18" charset="0"/>
                      </a:rPr>
                      <m:t>𝐿</m:t>
                    </m:r>
                    <m:r>
                      <a:rPr lang="en-US" altLang="zh-CN" sz="1800" i="1">
                        <a:latin typeface="Cambria Math" panose="02040503050406030204" pitchFamily="18" charset="0"/>
                      </a:rPr>
                      <m:t>−2,…,2</m:t>
                    </m:r>
                  </m:oMath>
                </a14:m>
                <a:r>
                  <a:rPr lang="zh-CN" altLang="en-US" sz="1800" dirty="0"/>
                  <a:t>，根据</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𝑤</m:t>
                        </m:r>
                      </m:e>
                      <m:sup>
                        <m:r>
                          <a:rPr lang="en-US" altLang="zh-CN" sz="1800" b="0" i="1" smtClean="0">
                            <a:latin typeface="Cambria Math" panose="02040503050406030204" pitchFamily="18" charset="0"/>
                          </a:rPr>
                          <m:t>𝑙</m:t>
                        </m:r>
                      </m:sup>
                    </m:sSup>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zh-CN" altLang="en-US" sz="1800" b="0" i="1" smtClean="0">
                            <a:latin typeface="Cambria Math" panose="02040503050406030204" pitchFamily="18" charset="0"/>
                          </a:rPr>
                          <m:t>𝛼</m:t>
                        </m:r>
                      </m:num>
                      <m:den>
                        <m:r>
                          <a:rPr lang="en-US" altLang="zh-CN" sz="1800" b="0" i="1" smtClean="0">
                            <a:latin typeface="Cambria Math" panose="02040503050406030204" pitchFamily="18" charset="0"/>
                          </a:rPr>
                          <m:t>𝑚</m:t>
                        </m:r>
                      </m:den>
                    </m:f>
                    <m:nary>
                      <m:naryPr>
                        <m:chr m:val="∑"/>
                        <m:limLoc m:val="subSup"/>
                        <m:supHide m:val="on"/>
                        <m:ctrlPr>
                          <a:rPr lang="en-US" altLang="zh-CN" sz="1800" b="0" i="1" smtClean="0">
                            <a:latin typeface="Cambria Math" panose="02040503050406030204" pitchFamily="18" charset="0"/>
                          </a:rPr>
                        </m:ctrlPr>
                      </m:naryPr>
                      <m:sub>
                        <m:r>
                          <m:rPr>
                            <m:brk m:alnAt="9"/>
                          </m:rPr>
                          <a:rPr lang="en-US" altLang="zh-CN" sz="1800" b="0" i="1" smtClean="0">
                            <a:latin typeface="Cambria Math" panose="02040503050406030204" pitchFamily="18" charset="0"/>
                          </a:rPr>
                          <m:t>𝑥</m:t>
                        </m:r>
                      </m:sub>
                      <m:sup/>
                      <m:e>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up>
                                <m:r>
                                  <a:rPr lang="en-US" altLang="zh-CN" sz="1800" i="1">
                                    <a:latin typeface="Cambria Math" panose="02040503050406030204" pitchFamily="18" charset="0"/>
                                  </a:rPr>
                                  <m:t>𝑙</m:t>
                                </m:r>
                                <m:r>
                                  <a:rPr lang="en-US" altLang="zh-CN" sz="1800" i="1">
                                    <a:latin typeface="Cambria Math" panose="02040503050406030204" pitchFamily="18" charset="0"/>
                                  </a:rPr>
                                  <m:t>−1</m:t>
                                </m:r>
                              </m:sup>
                            </m:sSubSup>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𝑇</m:t>
                            </m:r>
                          </m:sup>
                        </m:sSup>
                      </m:e>
                    </m:nary>
                  </m:oMath>
                </a14:m>
                <a:r>
                  <a:rPr lang="zh-CN" altLang="en-US" sz="1800" dirty="0"/>
                  <a:t>和</a:t>
                </a:r>
                <a14:m>
                  <m:oMath xmlns:m="http://schemas.openxmlformats.org/officeDocument/2006/math">
                    <m:sSup>
                      <m:sSupPr>
                        <m:ctrlPr>
                          <a:rPr lang="en-US" altLang="zh-CN" sz="1800" i="1" dirty="0" smtClean="0">
                            <a:latin typeface="Cambria Math" panose="02040503050406030204" pitchFamily="18" charset="0"/>
                          </a:rPr>
                        </m:ctrlPr>
                      </m:sSupPr>
                      <m:e>
                        <m:r>
                          <a:rPr lang="en-US" altLang="zh-CN" sz="1800" b="0" i="1" dirty="0" smtClean="0">
                            <a:latin typeface="Cambria Math" panose="02040503050406030204" pitchFamily="18" charset="0"/>
                          </a:rPr>
                          <m:t>𝑏</m:t>
                        </m:r>
                      </m:e>
                      <m:sup>
                        <m:r>
                          <a:rPr lang="en-US" altLang="zh-CN" sz="1800" b="0" i="1" dirty="0" smtClean="0">
                            <a:latin typeface="Cambria Math" panose="02040503050406030204" pitchFamily="18" charset="0"/>
                          </a:rPr>
                          <m:t>𝑙</m:t>
                        </m:r>
                      </m:sup>
                    </m:sSup>
                    <m:r>
                      <a:rPr lang="en-US" altLang="zh-CN" sz="1800" b="0" i="1" dirty="0" smtClean="0">
                        <a:latin typeface="Cambria Math" panose="02040503050406030204" pitchFamily="18" charset="0"/>
                      </a:rPr>
                      <m:t>→</m:t>
                    </m:r>
                    <m:sSup>
                      <m:sSupPr>
                        <m:ctrlPr>
                          <a:rPr lang="en-US" altLang="zh-CN" sz="1800" i="1" dirty="0">
                            <a:latin typeface="Cambria Math" panose="02040503050406030204" pitchFamily="18" charset="0"/>
                          </a:rPr>
                        </m:ctrlPr>
                      </m:sSupPr>
                      <m:e>
                        <m:r>
                          <a:rPr lang="en-US" altLang="zh-CN" sz="1800" i="1" dirty="0">
                            <a:latin typeface="Cambria Math" panose="02040503050406030204" pitchFamily="18" charset="0"/>
                          </a:rPr>
                          <m:t>𝑏</m:t>
                        </m:r>
                      </m:e>
                      <m:sup>
                        <m:r>
                          <a:rPr lang="en-US" altLang="zh-CN" sz="1800" i="1" dirty="0">
                            <a:latin typeface="Cambria Math" panose="02040503050406030204" pitchFamily="18" charset="0"/>
                          </a:rPr>
                          <m:t>𝑙</m:t>
                        </m:r>
                      </m:sup>
                    </m:sSup>
                    <m:r>
                      <a:rPr lang="en-US" altLang="zh-CN" sz="1800" b="0" i="1" dirty="0" smtClean="0">
                        <a:latin typeface="Cambria Math" panose="02040503050406030204" pitchFamily="18" charset="0"/>
                      </a:rPr>
                      <m:t>−</m:t>
                    </m:r>
                    <m:f>
                      <m:fPr>
                        <m:ctrlPr>
                          <a:rPr lang="en-US" altLang="zh-CN" sz="1800" i="1">
                            <a:latin typeface="Cambria Math" panose="02040503050406030204" pitchFamily="18" charset="0"/>
                          </a:rPr>
                        </m:ctrlPr>
                      </m:fPr>
                      <m:num>
                        <m:r>
                          <a:rPr lang="zh-CN" altLang="en-US" sz="1800" i="1">
                            <a:latin typeface="Cambria Math" panose="02040503050406030204" pitchFamily="18" charset="0"/>
                          </a:rPr>
                          <m:t>𝛼</m:t>
                        </m:r>
                      </m:num>
                      <m:den>
                        <m:r>
                          <a:rPr lang="en-US" altLang="zh-CN" sz="1800" i="1">
                            <a:latin typeface="Cambria Math" panose="02040503050406030204" pitchFamily="18" charset="0"/>
                          </a:rPr>
                          <m:t>𝑚</m:t>
                        </m:r>
                      </m:den>
                    </m:f>
                    <m:nary>
                      <m:naryPr>
                        <m:chr m:val="∑"/>
                        <m:limLoc m:val="subSup"/>
                        <m:supHide m:val="on"/>
                        <m:ctrlPr>
                          <a:rPr lang="en-US" altLang="zh-CN" sz="1800" i="1">
                            <a:latin typeface="Cambria Math" panose="02040503050406030204" pitchFamily="18" charset="0"/>
                          </a:rPr>
                        </m:ctrlPr>
                      </m:naryPr>
                      <m:sub>
                        <m:r>
                          <m:rPr>
                            <m:brk m:alnAt="9"/>
                          </m:rPr>
                          <a:rPr lang="en-US" altLang="zh-CN" sz="1800" i="1">
                            <a:latin typeface="Cambria Math" panose="02040503050406030204" pitchFamily="18" charset="0"/>
                          </a:rPr>
                          <m:t>𝑥</m:t>
                        </m:r>
                      </m:sub>
                      <m:sup/>
                      <m:e>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𝛿</m:t>
                            </m:r>
                          </m:e>
                          <m:sub>
                            <m:r>
                              <a:rPr lang="en-US" altLang="zh-CN" sz="1800" i="1">
                                <a:latin typeface="Cambria Math" panose="02040503050406030204" pitchFamily="18" charset="0"/>
                              </a:rPr>
                              <m:t>𝑗</m:t>
                            </m:r>
                          </m:sub>
                          <m:sup>
                            <m:r>
                              <a:rPr lang="en-US" altLang="zh-CN" sz="1800" i="1">
                                <a:latin typeface="Cambria Math" panose="02040503050406030204" pitchFamily="18" charset="0"/>
                              </a:rPr>
                              <m:t>𝑙</m:t>
                            </m:r>
                          </m:sup>
                        </m:sSubSup>
                      </m:e>
                    </m:nary>
                  </m:oMath>
                </a14:m>
                <a:r>
                  <a:rPr lang="zh-CN" altLang="en-US" sz="1800" dirty="0"/>
                  <a:t>更新权重和偏置。</a:t>
                </a:r>
              </a:p>
            </p:txBody>
          </p:sp>
        </mc:Choice>
        <mc:Fallback xmlns="">
          <p:sp>
            <p:nvSpPr>
              <p:cNvPr id="3" name="内容占位符 2">
                <a:extLst>
                  <a:ext uri="{FF2B5EF4-FFF2-40B4-BE49-F238E27FC236}">
                    <a16:creationId xmlns:a16="http://schemas.microsoft.com/office/drawing/2014/main" id="{564514D4-5B78-4772-9400-07AF22A4600F}"/>
                  </a:ext>
                </a:extLst>
              </p:cNvPr>
              <p:cNvSpPr>
                <a:spLocks noGrp="1" noRot="1" noChangeAspect="1" noMove="1" noResize="1" noEditPoints="1" noAdjustHandles="1" noChangeArrowheads="1" noChangeShapeType="1" noTextEdit="1"/>
              </p:cNvSpPr>
              <p:nvPr>
                <p:ph idx="1"/>
              </p:nvPr>
            </p:nvSpPr>
            <p:spPr>
              <a:blipFill>
                <a:blip r:embed="rId2"/>
                <a:stretch>
                  <a:fillRect l="-348" t="-140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272753" y="4221106"/>
            <a:ext cx="5007710" cy="2267477"/>
          </a:xfrm>
          <a:prstGeom prst="rect">
            <a:avLst/>
          </a:prstGeom>
        </p:spPr>
      </p:pic>
    </p:spTree>
    <p:extLst>
      <p:ext uri="{BB962C8B-B14F-4D97-AF65-F5344CB8AC3E}">
        <p14:creationId xmlns:p14="http://schemas.microsoft.com/office/powerpoint/2010/main" val="2277101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使用神经网络识别手写数字</a:t>
            </a:r>
          </a:p>
        </p:txBody>
      </p:sp>
      <p:pic>
        <p:nvPicPr>
          <p:cNvPr id="4" name="内容占位符 3">
            <a:extLst>
              <a:ext uri="{FF2B5EF4-FFF2-40B4-BE49-F238E27FC236}">
                <a16:creationId xmlns="" xmlns:a16="http://schemas.microsoft.com/office/drawing/2014/main" id="{9AEA0575-EF18-4494-A798-0BEF9C04A3C0}"/>
              </a:ext>
            </a:extLst>
          </p:cNvPr>
          <p:cNvPicPr>
            <a:picLocks noGrp="1" noChangeAspect="1"/>
          </p:cNvPicPr>
          <p:nvPr>
            <p:ph idx="1"/>
          </p:nvPr>
        </p:nvPicPr>
        <p:blipFill>
          <a:blip r:embed="rId2"/>
          <a:stretch>
            <a:fillRect/>
          </a:stretch>
        </p:blipFill>
        <p:spPr>
          <a:xfrm>
            <a:off x="1143000" y="2571564"/>
            <a:ext cx="4467225" cy="3505200"/>
          </a:xfrm>
          <a:prstGeom prst="rect">
            <a:avLst/>
          </a:prstGeom>
        </p:spPr>
      </p:pic>
      <p:sp>
        <p:nvSpPr>
          <p:cNvPr id="5" name="文本框 4">
            <a:extLst>
              <a:ext uri="{FF2B5EF4-FFF2-40B4-BE49-F238E27FC236}">
                <a16:creationId xmlns="" xmlns:a16="http://schemas.microsoft.com/office/drawing/2014/main" id="{CB786D27-6CB2-4750-8F91-35861662AF33}"/>
              </a:ext>
            </a:extLst>
          </p:cNvPr>
          <p:cNvSpPr txBox="1"/>
          <p:nvPr/>
        </p:nvSpPr>
        <p:spPr>
          <a:xfrm>
            <a:off x="914400" y="1690688"/>
            <a:ext cx="11304698" cy="784830"/>
          </a:xfrm>
          <a:prstGeom prst="rect">
            <a:avLst/>
          </a:prstGeom>
          <a:noFill/>
        </p:spPr>
        <p:txBody>
          <a:bodyPr wrap="none" rtlCol="0">
            <a:spAutoFit/>
          </a:bodyPr>
          <a:lstStyle/>
          <a:p>
            <a:r>
              <a:rPr lang="zh-CN" altLang="en-US" dirty="0"/>
              <a:t>我们使用</a:t>
            </a:r>
            <a:r>
              <a:rPr lang="en-US" altLang="zh-CN" dirty="0"/>
              <a:t>MNIST</a:t>
            </a:r>
            <a:r>
              <a:rPr lang="zh-CN" altLang="en-US" dirty="0"/>
              <a:t>数据集。给网络的训练数据由</a:t>
            </a:r>
            <a:r>
              <a:rPr lang="en-US" altLang="zh-CN" dirty="0"/>
              <a:t>28</a:t>
            </a:r>
            <a:r>
              <a:rPr lang="zh-CN" altLang="en-US" dirty="0"/>
              <a:t>*</a:t>
            </a:r>
            <a:r>
              <a:rPr lang="en-US" altLang="zh-CN" dirty="0"/>
              <a:t>28</a:t>
            </a:r>
            <a:r>
              <a:rPr lang="zh-CN" altLang="en-US" dirty="0"/>
              <a:t>的手写数字的图像组成，输入层包含</a:t>
            </a:r>
            <a:r>
              <a:rPr lang="en-US" altLang="zh-CN" dirty="0"/>
              <a:t>784=28</a:t>
            </a:r>
            <a:r>
              <a:rPr lang="zh-CN" altLang="en-US" dirty="0"/>
              <a:t>*</a:t>
            </a:r>
            <a:r>
              <a:rPr lang="en-US" altLang="zh-CN" dirty="0"/>
              <a:t>28</a:t>
            </a:r>
            <a:r>
              <a:rPr lang="zh-CN" altLang="en-US" dirty="0"/>
              <a:t>个神经元。</a:t>
            </a:r>
            <a:endParaRPr lang="en-US" altLang="zh-CN" dirty="0"/>
          </a:p>
          <a:p>
            <a:pPr>
              <a:lnSpc>
                <a:spcPct val="150000"/>
              </a:lnSpc>
            </a:pPr>
            <a:r>
              <a:rPr lang="zh-CN" altLang="en-US" dirty="0"/>
              <a:t>输入像素是灰度级的，值为</a:t>
            </a:r>
            <a:r>
              <a:rPr lang="en-US" altLang="zh-CN" dirty="0"/>
              <a:t>0.0</a:t>
            </a:r>
            <a:r>
              <a:rPr lang="zh-CN" altLang="en-US" dirty="0"/>
              <a:t>表示白色，值为</a:t>
            </a:r>
            <a:r>
              <a:rPr lang="en-US" altLang="zh-CN" dirty="0"/>
              <a:t>1.0</a:t>
            </a:r>
            <a:r>
              <a:rPr lang="zh-CN" altLang="en-US" dirty="0"/>
              <a:t>表示黑色，中间数值表示逐渐暗淡的灰色。</a:t>
            </a:r>
          </a:p>
        </p:txBody>
      </p:sp>
      <p:pic>
        <p:nvPicPr>
          <p:cNvPr id="6" name="图片 5">
            <a:extLst>
              <a:ext uri="{FF2B5EF4-FFF2-40B4-BE49-F238E27FC236}">
                <a16:creationId xmlns="" xmlns:a16="http://schemas.microsoft.com/office/drawing/2014/main" id="{5E340555-2FD4-48E6-BD8F-8DA81BBAAD17}"/>
              </a:ext>
            </a:extLst>
          </p:cNvPr>
          <p:cNvPicPr>
            <a:picLocks noChangeAspect="1"/>
          </p:cNvPicPr>
          <p:nvPr/>
        </p:nvPicPr>
        <p:blipFill>
          <a:blip r:embed="rId3"/>
          <a:stretch>
            <a:fillRect/>
          </a:stretch>
        </p:blipFill>
        <p:spPr>
          <a:xfrm>
            <a:off x="6566749" y="2418872"/>
            <a:ext cx="3823077" cy="3810583"/>
          </a:xfrm>
          <a:prstGeom prst="rect">
            <a:avLst/>
          </a:prstGeom>
        </p:spPr>
      </p:pic>
    </p:spTree>
    <p:extLst>
      <p:ext uri="{BB962C8B-B14F-4D97-AF65-F5344CB8AC3E}">
        <p14:creationId xmlns:p14="http://schemas.microsoft.com/office/powerpoint/2010/main" val="4121862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7BC97B0-798B-4152-A9D3-80ED16E29609}"/>
              </a:ext>
            </a:extLst>
          </p:cNvPr>
          <p:cNvSpPr>
            <a:spLocks noGrp="1"/>
          </p:cNvSpPr>
          <p:nvPr>
            <p:ph type="title"/>
          </p:nvPr>
        </p:nvSpPr>
        <p:spPr/>
        <p:txBody>
          <a:bodyPr/>
          <a:lstStyle/>
          <a:p>
            <a:r>
              <a:rPr lang="zh-CN" altLang="en-US" dirty="0"/>
              <a:t>使用神经网络识别手写数字</a:t>
            </a:r>
          </a:p>
        </p:txBody>
      </p:sp>
      <p:pic>
        <p:nvPicPr>
          <p:cNvPr id="5" name="图片 4">
            <a:extLst>
              <a:ext uri="{FF2B5EF4-FFF2-40B4-BE49-F238E27FC236}">
                <a16:creationId xmlns="" xmlns:a16="http://schemas.microsoft.com/office/drawing/2014/main" id="{46925D66-65CA-4C70-A9D3-60806A7F56AF}"/>
              </a:ext>
            </a:extLst>
          </p:cNvPr>
          <p:cNvPicPr>
            <a:picLocks noChangeAspect="1"/>
          </p:cNvPicPr>
          <p:nvPr/>
        </p:nvPicPr>
        <p:blipFill>
          <a:blip r:embed="rId2"/>
          <a:stretch>
            <a:fillRect/>
          </a:stretch>
        </p:blipFill>
        <p:spPr>
          <a:xfrm>
            <a:off x="7078758" y="2306761"/>
            <a:ext cx="4919702" cy="4351338"/>
          </a:xfrm>
          <a:prstGeom prst="rect">
            <a:avLst/>
          </a:prstGeom>
          <a:ln>
            <a:solidFill>
              <a:schemeClr val="tx1"/>
            </a:solidFill>
          </a:ln>
        </p:spPr>
      </p:pic>
      <p:pic>
        <p:nvPicPr>
          <p:cNvPr id="7" name="图片 6">
            <a:extLst>
              <a:ext uri="{FF2B5EF4-FFF2-40B4-BE49-F238E27FC236}">
                <a16:creationId xmlns="" xmlns:a16="http://schemas.microsoft.com/office/drawing/2014/main" id="{35B4A8FC-AA37-4B9A-B207-932CD7F39925}"/>
              </a:ext>
            </a:extLst>
          </p:cNvPr>
          <p:cNvPicPr>
            <a:picLocks noChangeAspect="1"/>
          </p:cNvPicPr>
          <p:nvPr/>
        </p:nvPicPr>
        <p:blipFill>
          <a:blip r:embed="rId3"/>
          <a:stretch>
            <a:fillRect/>
          </a:stretch>
        </p:blipFill>
        <p:spPr>
          <a:xfrm>
            <a:off x="324472" y="199901"/>
            <a:ext cx="8324344" cy="1969704"/>
          </a:xfrm>
          <a:prstGeom prst="rect">
            <a:avLst/>
          </a:prstGeom>
        </p:spPr>
      </p:pic>
      <p:pic>
        <p:nvPicPr>
          <p:cNvPr id="9" name="图片 8">
            <a:extLst>
              <a:ext uri="{FF2B5EF4-FFF2-40B4-BE49-F238E27FC236}">
                <a16:creationId xmlns="" xmlns:a16="http://schemas.microsoft.com/office/drawing/2014/main" id="{F7F52E06-5530-4805-B163-179B55BD0D16}"/>
              </a:ext>
            </a:extLst>
          </p:cNvPr>
          <p:cNvPicPr>
            <a:picLocks noChangeAspect="1"/>
          </p:cNvPicPr>
          <p:nvPr/>
        </p:nvPicPr>
        <p:blipFill>
          <a:blip r:embed="rId4"/>
          <a:stretch>
            <a:fillRect/>
          </a:stretch>
        </p:blipFill>
        <p:spPr>
          <a:xfrm>
            <a:off x="324471" y="2306761"/>
            <a:ext cx="6669715" cy="4351337"/>
          </a:xfrm>
          <a:prstGeom prst="rect">
            <a:avLst/>
          </a:prstGeom>
          <a:ln>
            <a:solidFill>
              <a:schemeClr val="tx1"/>
            </a:solidFill>
          </a:ln>
        </p:spPr>
      </p:pic>
    </p:spTree>
    <p:extLst>
      <p:ext uri="{BB962C8B-B14F-4D97-AF65-F5344CB8AC3E}">
        <p14:creationId xmlns:p14="http://schemas.microsoft.com/office/powerpoint/2010/main" val="2478525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交叉熵代价函数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0" indent="0">
                  <a:buNone/>
                </a:pPr>
                <a:r>
                  <a:rPr lang="zh-CN" altLang="en-US" sz="1800" b="1" dirty="0"/>
                  <a:t>为什么引入交叉熵代价函数？</a:t>
                </a:r>
                <a:endParaRPr lang="en-US" altLang="zh-CN" sz="1800" b="1" dirty="0"/>
              </a:p>
              <a:p>
                <a:pPr marL="0" indent="0">
                  <a:lnSpc>
                    <a:spcPct val="150000"/>
                  </a:lnSpc>
                  <a:buNone/>
                </a:pPr>
                <a:r>
                  <a:rPr lang="zh-CN" altLang="en-US" sz="1800" dirty="0"/>
                  <a:t>下图是一个仅只有一个输入的神经元，我们会训练这个神经元做一件非常简单的事：让输入</a:t>
                </a:r>
                <a:r>
                  <a:rPr lang="en-US" altLang="zh-CN" sz="1800" dirty="0"/>
                  <a:t>1</a:t>
                </a:r>
                <a:r>
                  <a:rPr lang="zh-CN" altLang="en-US" sz="1800" dirty="0"/>
                  <a:t>转化为</a:t>
                </a:r>
                <a:r>
                  <a:rPr lang="en-US" altLang="zh-CN" sz="1800" dirty="0"/>
                  <a:t>0</a:t>
                </a:r>
                <a:r>
                  <a:rPr lang="zh-CN" altLang="en-US" sz="1800" dirty="0"/>
                  <a:t>。我们来看看神经元是如何学习，更新权重和偏置的。</a:t>
                </a:r>
                <a:endParaRPr lang="en-US" altLang="zh-CN" sz="1800" dirty="0"/>
              </a:p>
              <a:p>
                <a:pPr marL="0" indent="0">
                  <a:lnSpc>
                    <a:spcPct val="150000"/>
                  </a:lnSpc>
                  <a:buNone/>
                </a:pPr>
                <a:r>
                  <a:rPr lang="zh-CN" altLang="en-US" sz="1800" dirty="0"/>
                  <a:t>该案例中我们使用的是二次代价函数。我们初始化了两组权重和偏置来观察对比神经元的学习过程。两组实验均设置学习率</a:t>
                </a:r>
                <a14:m>
                  <m:oMath xmlns:m="http://schemas.openxmlformats.org/officeDocument/2006/math">
                    <m:r>
                      <a:rPr lang="zh-CN" altLang="en-US" sz="1800" i="1" smtClean="0">
                        <a:latin typeface="Cambria Math" panose="02040503050406030204" pitchFamily="18" charset="0"/>
                      </a:rPr>
                      <m:t>𝛼</m:t>
                    </m:r>
                    <m:r>
                      <a:rPr lang="en-US" altLang="zh-CN" sz="1800" i="1">
                        <a:latin typeface="Cambria Math" panose="02040503050406030204" pitchFamily="18" charset="0"/>
                      </a:rPr>
                      <m:t>=</m:t>
                    </m:r>
                    <m:r>
                      <a:rPr lang="en-US" altLang="zh-CN" sz="1800" i="1" smtClean="0">
                        <a:latin typeface="Cambria Math" panose="02040503050406030204" pitchFamily="18" charset="0"/>
                      </a:rPr>
                      <m:t>0</m:t>
                    </m:r>
                    <m:r>
                      <a:rPr lang="en-US" altLang="zh-CN" sz="1800" i="1">
                        <a:latin typeface="Cambria Math" panose="02040503050406030204" pitchFamily="18" charset="0"/>
                      </a:rPr>
                      <m:t>.</m:t>
                    </m:r>
                    <m:r>
                      <a:rPr lang="en-US" altLang="zh-CN" sz="1800" i="1" smtClean="0">
                        <a:latin typeface="Cambria Math" panose="02040503050406030204" pitchFamily="18" charset="0"/>
                      </a:rPr>
                      <m:t>1</m:t>
                    </m:r>
                    <m:r>
                      <a:rPr lang="en-US" altLang="zh-CN" sz="1800" i="1">
                        <a:latin typeface="Cambria Math" panose="02040503050406030204" pitchFamily="18" charset="0"/>
                      </a:rPr>
                      <m:t>5</m:t>
                    </m:r>
                    <m:r>
                      <a:rPr lang="zh-CN" altLang="en-US" sz="1800" i="1" smtClean="0">
                        <a:latin typeface="Cambria Math" panose="02040503050406030204" pitchFamily="18" charset="0"/>
                      </a:rPr>
                      <m:t>。</m:t>
                    </m:r>
                  </m:oMath>
                </a14:m>
                <a:endParaRPr lang="en-US" altLang="zh-CN" sz="1800" dirty="0"/>
              </a:p>
              <a:p>
                <a:pPr marL="0" indent="0">
                  <a:lnSpc>
                    <a:spcPct val="150000"/>
                  </a:lnSpc>
                  <a:buNone/>
                </a:pPr>
                <a:endParaRPr lang="en-US" altLang="zh-CN" sz="1800" dirty="0"/>
              </a:p>
              <a:p>
                <a:pPr marL="0" indent="0">
                  <a:buNone/>
                </a:pPr>
                <a:endParaRPr lang="en-US" altLang="zh-CN" sz="1800" dirty="0"/>
              </a:p>
              <a:p>
                <a:pPr marL="0" indent="0">
                  <a:buNone/>
                </a:pPr>
                <a:endParaRPr lang="zh-CN" altLang="en-US" sz="1800" b="1" dirty="0"/>
              </a:p>
            </p:txBody>
          </p:sp>
        </mc:Choice>
        <mc:Fallback xmlns="">
          <p:sp>
            <p:nvSpPr>
              <p:cNvPr id="3" name="内容占位符 2">
                <a:extLst>
                  <a:ext uri="{FF2B5EF4-FFF2-40B4-BE49-F238E27FC236}">
                    <a16:creationId xmlns="" xmlns:a14="http://schemas.microsoft.com/office/drawing/2010/main" xmlns:a16="http://schemas.microsoft.com/office/drawing/2014/main" id="{564514D4-5B78-4772-9400-07AF22A4600F}"/>
                  </a:ext>
                </a:extLst>
              </p:cNvPr>
              <p:cNvSpPr>
                <a:spLocks noGrp="1" noRot="1" noChangeAspect="1" noMove="1" noResize="1" noEditPoints="1" noAdjustHandles="1" noChangeArrowheads="1" noChangeShapeType="1" noTextEdit="1"/>
              </p:cNvSpPr>
              <p:nvPr>
                <p:ph idx="1"/>
              </p:nvPr>
            </p:nvSpPr>
            <p:spPr>
              <a:blipFill rotWithShape="0">
                <a:blip r:embed="rId2"/>
                <a:stretch>
                  <a:fillRect l="-522" t="-1401" r="-34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208851" y="4517946"/>
            <a:ext cx="3331150" cy="1356160"/>
          </a:xfrm>
          <a:prstGeom prst="rect">
            <a:avLst/>
          </a:prstGeom>
        </p:spPr>
      </p:pic>
    </p:spTree>
    <p:extLst>
      <p:ext uri="{BB962C8B-B14F-4D97-AF65-F5344CB8AC3E}">
        <p14:creationId xmlns:p14="http://schemas.microsoft.com/office/powerpoint/2010/main" val="3598372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交叉熵代价函数</a:t>
            </a:r>
          </a:p>
        </p:txBody>
      </p:sp>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0" indent="0">
              <a:lnSpc>
                <a:spcPct val="150000"/>
              </a:lnSpc>
              <a:buNone/>
            </a:pPr>
            <a:endParaRPr lang="en-US" altLang="zh-CN" sz="1800" dirty="0"/>
          </a:p>
          <a:p>
            <a:pPr marL="0" indent="0">
              <a:buNone/>
            </a:pPr>
            <a:endParaRPr lang="en-US" altLang="zh-CN" sz="1800" dirty="0"/>
          </a:p>
          <a:p>
            <a:pPr marL="0" indent="0">
              <a:buNone/>
            </a:pPr>
            <a:endParaRPr lang="zh-CN" altLang="en-US" sz="1800" b="1" dirty="0"/>
          </a:p>
        </p:txBody>
      </p:sp>
      <p:grpSp>
        <p:nvGrpSpPr>
          <p:cNvPr id="15" name="组合 14"/>
          <p:cNvGrpSpPr/>
          <p:nvPr/>
        </p:nvGrpSpPr>
        <p:grpSpPr>
          <a:xfrm>
            <a:off x="1142806" y="1433779"/>
            <a:ext cx="3306471" cy="5208422"/>
            <a:chOff x="1031443" y="1536192"/>
            <a:chExt cx="3306471" cy="5208422"/>
          </a:xfrm>
        </p:grpSpPr>
        <p:sp>
          <p:nvSpPr>
            <p:cNvPr id="12" name="矩形 11"/>
            <p:cNvSpPr/>
            <p:nvPr/>
          </p:nvSpPr>
          <p:spPr>
            <a:xfrm>
              <a:off x="1031443" y="1536192"/>
              <a:ext cx="3306471" cy="5208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1174699" y="1690688"/>
              <a:ext cx="3031892" cy="2305831"/>
            </a:xfrm>
            <a:prstGeom prst="rect">
              <a:avLst/>
            </a:prstGeom>
          </p:spPr>
        </p:pic>
        <p:pic>
          <p:nvPicPr>
            <p:cNvPr id="9" name="图片 8"/>
            <p:cNvPicPr>
              <a:picLocks noChangeAspect="1"/>
            </p:cNvPicPr>
            <p:nvPr/>
          </p:nvPicPr>
          <p:blipFill>
            <a:blip r:embed="rId3"/>
            <a:stretch>
              <a:fillRect/>
            </a:stretch>
          </p:blipFill>
          <p:spPr>
            <a:xfrm>
              <a:off x="1174699" y="4131456"/>
              <a:ext cx="3031892" cy="2497322"/>
            </a:xfrm>
            <a:prstGeom prst="rect">
              <a:avLst/>
            </a:prstGeom>
          </p:spPr>
        </p:pic>
      </p:grpSp>
      <p:grpSp>
        <p:nvGrpSpPr>
          <p:cNvPr id="14" name="组合 13"/>
          <p:cNvGrpSpPr/>
          <p:nvPr/>
        </p:nvGrpSpPr>
        <p:grpSpPr>
          <a:xfrm>
            <a:off x="4645030" y="1433779"/>
            <a:ext cx="3306471" cy="5208422"/>
            <a:chOff x="6181760" y="1536192"/>
            <a:chExt cx="3306471" cy="5208422"/>
          </a:xfrm>
        </p:grpSpPr>
        <p:sp>
          <p:nvSpPr>
            <p:cNvPr id="13" name="矩形 12"/>
            <p:cNvSpPr/>
            <p:nvPr/>
          </p:nvSpPr>
          <p:spPr>
            <a:xfrm>
              <a:off x="6181760" y="1536192"/>
              <a:ext cx="3306471" cy="5208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6324558" y="1690688"/>
              <a:ext cx="3020879" cy="2305831"/>
            </a:xfrm>
            <a:prstGeom prst="rect">
              <a:avLst/>
            </a:prstGeom>
          </p:spPr>
        </p:pic>
        <p:pic>
          <p:nvPicPr>
            <p:cNvPr id="10" name="图片 9"/>
            <p:cNvPicPr>
              <a:picLocks noChangeAspect="1"/>
            </p:cNvPicPr>
            <p:nvPr/>
          </p:nvPicPr>
          <p:blipFill>
            <a:blip r:embed="rId5"/>
            <a:stretch>
              <a:fillRect/>
            </a:stretch>
          </p:blipFill>
          <p:spPr>
            <a:xfrm>
              <a:off x="6324557" y="4129448"/>
              <a:ext cx="3020879" cy="2501416"/>
            </a:xfrm>
            <a:prstGeom prst="rect">
              <a:avLst/>
            </a:prstGeom>
          </p:spPr>
        </p:pic>
      </p:grpSp>
      <p:sp>
        <p:nvSpPr>
          <p:cNvPr id="16" name="文本框 15"/>
          <p:cNvSpPr txBox="1"/>
          <p:nvPr/>
        </p:nvSpPr>
        <p:spPr>
          <a:xfrm>
            <a:off x="8275132" y="3706110"/>
            <a:ext cx="366805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权重和偏置的初始值选择会影响学习过程。</a:t>
            </a:r>
            <a:endParaRPr lang="en-US" altLang="zh-CN" dirty="0"/>
          </a:p>
          <a:p>
            <a:pPr marL="285750" indent="-285750">
              <a:buFont typeface="Arial" panose="020B0604020202020204" pitchFamily="34" charset="0"/>
              <a:buChar char="•"/>
            </a:pPr>
            <a:r>
              <a:rPr lang="zh-CN" altLang="en-US" dirty="0"/>
              <a:t>“学习缓慢”问题。</a:t>
            </a:r>
            <a:endParaRPr lang="en-US" altLang="zh-CN" dirty="0"/>
          </a:p>
        </p:txBody>
      </p:sp>
      <p:pic>
        <p:nvPicPr>
          <p:cNvPr id="17" name="图片 16"/>
          <p:cNvPicPr>
            <a:picLocks noChangeAspect="1"/>
          </p:cNvPicPr>
          <p:nvPr/>
        </p:nvPicPr>
        <p:blipFill>
          <a:blip r:embed="rId6"/>
          <a:stretch>
            <a:fillRect/>
          </a:stretch>
        </p:blipFill>
        <p:spPr>
          <a:xfrm>
            <a:off x="8525290" y="4638770"/>
            <a:ext cx="2361978" cy="1002051"/>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8275131" y="5683205"/>
                <a:ext cx="3668051" cy="923330"/>
              </a:xfrm>
              <a:prstGeom prst="rect">
                <a:avLst/>
              </a:prstGeom>
              <a:noFill/>
            </p:spPr>
            <p:txBody>
              <a:bodyPr wrap="square" rtlCol="0">
                <a:spAutoFit/>
              </a:bodyPr>
              <a:lstStyle/>
              <a:p>
                <a:r>
                  <a:rPr lang="zh-CN" altLang="en-US" dirty="0"/>
                  <a:t>由</a:t>
                </a:r>
                <a:r>
                  <a:rPr lang="en-US" altLang="zh-CN" dirty="0"/>
                  <a:t>sigmoid</a:t>
                </a:r>
                <a:r>
                  <a:rPr lang="zh-CN" altLang="en-US" dirty="0"/>
                  <a:t>函数图像我们知道，当神经元输出接近</a:t>
                </a:r>
                <a:r>
                  <a:rPr lang="en-US" altLang="zh-CN" dirty="0"/>
                  <a:t>1</a:t>
                </a:r>
                <a:r>
                  <a:rPr lang="zh-CN" altLang="en-US" dirty="0"/>
                  <a:t>的时候，曲线变得相当平缓，所以</a:t>
                </a: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zh-CN" altLang="en-US" dirty="0"/>
                  <a:t>就很小。</a:t>
                </a:r>
                <a:endParaRPr lang="en-US" altLang="zh-CN" dirty="0"/>
              </a:p>
            </p:txBody>
          </p:sp>
        </mc:Choice>
        <mc:Fallback xmlns="">
          <p:sp>
            <p:nvSpPr>
              <p:cNvPr id="18" name="文本框 17"/>
              <p:cNvSpPr txBox="1">
                <a:spLocks noRot="1" noChangeAspect="1" noMove="1" noResize="1" noEditPoints="1" noAdjustHandles="1" noChangeArrowheads="1" noChangeShapeType="1" noTextEdit="1"/>
              </p:cNvSpPr>
              <p:nvPr/>
            </p:nvSpPr>
            <p:spPr>
              <a:xfrm>
                <a:off x="8275131" y="5683205"/>
                <a:ext cx="3668051" cy="923330"/>
              </a:xfrm>
              <a:prstGeom prst="rect">
                <a:avLst/>
              </a:prstGeom>
              <a:blipFill>
                <a:blip r:embed="rId7"/>
                <a:stretch>
                  <a:fillRect l="-1329" t="-3289" b="-9211"/>
                </a:stretch>
              </a:blipFill>
            </p:spPr>
            <p:txBody>
              <a:bodyPr/>
              <a:lstStyle/>
              <a:p>
                <a:r>
                  <a:rPr lang="zh-CN" altLang="en-US">
                    <a:noFill/>
                  </a:rPr>
                  <a:t> </a:t>
                </a:r>
              </a:p>
            </p:txBody>
          </p:sp>
        </mc:Fallback>
      </mc:AlternateContent>
      <p:pic>
        <p:nvPicPr>
          <p:cNvPr id="11" name="图片 10">
            <a:extLst>
              <a:ext uri="{FF2B5EF4-FFF2-40B4-BE49-F238E27FC236}">
                <a16:creationId xmlns="" xmlns:a16="http://schemas.microsoft.com/office/drawing/2014/main" id="{65E8F510-00DE-4096-90CA-EC211BBC47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2027" y="83521"/>
            <a:ext cx="4009107" cy="3550202"/>
          </a:xfrm>
          <a:prstGeom prst="rect">
            <a:avLst/>
          </a:prstGeom>
        </p:spPr>
      </p:pic>
    </p:spTree>
    <p:extLst>
      <p:ext uri="{BB962C8B-B14F-4D97-AF65-F5344CB8AC3E}">
        <p14:creationId xmlns:p14="http://schemas.microsoft.com/office/powerpoint/2010/main" val="4013862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交叉熵代价函数</a:t>
            </a:r>
          </a:p>
        </p:txBody>
      </p:sp>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0" indent="0">
              <a:lnSpc>
                <a:spcPct val="150000"/>
              </a:lnSpc>
              <a:buNone/>
            </a:pPr>
            <a:endParaRPr lang="en-US" altLang="zh-CN" sz="1800" dirty="0"/>
          </a:p>
          <a:p>
            <a:pPr marL="0" indent="0">
              <a:buNone/>
            </a:pPr>
            <a:endParaRPr lang="en-US" altLang="zh-CN" sz="1800" dirty="0"/>
          </a:p>
          <a:p>
            <a:pPr marL="0" indent="0">
              <a:buNone/>
            </a:pPr>
            <a:endParaRPr lang="zh-CN" altLang="en-US" sz="1800" b="1" dirty="0"/>
          </a:p>
        </p:txBody>
      </p:sp>
      <p:pic>
        <p:nvPicPr>
          <p:cNvPr id="6" name="图片 5"/>
          <p:cNvPicPr>
            <a:picLocks noChangeAspect="1"/>
          </p:cNvPicPr>
          <p:nvPr/>
        </p:nvPicPr>
        <p:blipFill>
          <a:blip r:embed="rId2"/>
          <a:stretch>
            <a:fillRect/>
          </a:stretch>
        </p:blipFill>
        <p:spPr>
          <a:xfrm>
            <a:off x="7866984" y="1474091"/>
            <a:ext cx="4113954" cy="1862787"/>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838200" y="2462525"/>
                <a:ext cx="7028784" cy="145911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zh-CN" altLang="en-US" b="0" i="1" smtClean="0">
                              <a:latin typeface="Cambria Math" panose="02040503050406030204" pitchFamily="18" charset="0"/>
                              <a:ea typeface="Cambria Math" panose="02040503050406030204" pitchFamily="18" charset="0"/>
                            </a:rPr>
                            <m:t>𝛿</m:t>
                          </m:r>
                        </m:e>
                        <m:sup>
                          <m:r>
                            <a:rPr lang="en-US" altLang="zh-CN" b="0" i="1" smtClean="0">
                              <a:latin typeface="Cambria Math" panose="02040503050406030204" pitchFamily="18" charset="0"/>
                              <a:ea typeface="Cambria Math" panose="02040503050406030204" pitchFamily="18" charset="0"/>
                            </a:rPr>
                            <m:t>𝐿</m:t>
                          </m:r>
                        </m:sup>
                      </m:sSup>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𝑦</m:t>
                              </m:r>
                            </m:num>
                            <m:den>
                              <m:r>
                                <a:rPr lang="en-US" altLang="zh-CN" b="0" i="1" smtClean="0">
                                  <a:latin typeface="Cambria Math" panose="02040503050406030204" pitchFamily="18" charset="0"/>
                                  <a:ea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𝐿</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𝑦</m:t>
                              </m:r>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𝐿</m:t>
                                  </m:r>
                                </m:sup>
                              </m:sSup>
                            </m:den>
                          </m:f>
                        </m:e>
                      </m:d>
                      <m:sSup>
                        <m:sSupPr>
                          <m:ctrlPr>
                            <a:rPr lang="en-US" altLang="zh-CN" b="0" i="1" smtClean="0">
                              <a:latin typeface="Cambria Math" panose="02040503050406030204" pitchFamily="18" charset="0"/>
                              <a:ea typeface="Cambria Math" panose="02040503050406030204" pitchFamily="18" charset="0"/>
                            </a:rPr>
                          </m:ctrlPr>
                        </m:sSupPr>
                        <m:e>
                          <m:r>
                            <a:rPr lang="zh-CN" altLang="en-US" b="0" i="1" smtClean="0">
                              <a:latin typeface="Cambria Math" panose="02040503050406030204" pitchFamily="18" charset="0"/>
                              <a:ea typeface="Cambria Math" panose="02040503050406030204" pitchFamily="18" charset="0"/>
                            </a:rPr>
                            <m:t>𝜎</m:t>
                          </m:r>
                        </m:e>
                        <m:sup>
                          <m:r>
                            <a:rPr lang="en-US" altLang="zh-CN" b="0" i="1" smtClean="0">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𝑧</m:t>
                              </m:r>
                            </m:e>
                            <m:sup>
                              <m:r>
                                <a:rPr lang="en-US" altLang="zh-CN" b="0" i="1" smtClean="0">
                                  <a:latin typeface="Cambria Math" panose="02040503050406030204" pitchFamily="18" charset="0"/>
                                  <a:ea typeface="Cambria Math" panose="02040503050406030204" pitchFamily="18" charset="0"/>
                                </a:rPr>
                                <m:t>𝐿</m:t>
                              </m:r>
                            </m:sup>
                          </m:sSup>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𝐿</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𝐿</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𝐿</m:t>
                                  </m:r>
                                </m:sup>
                              </m:sSup>
                            </m:e>
                          </m:d>
                        </m:den>
                      </m:f>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𝑧</m:t>
                                  </m:r>
                                </m:e>
                                <m:sup>
                                  <m:r>
                                    <a:rPr lang="en-US" altLang="zh-CN" b="0" i="1" smtClean="0">
                                      <a:latin typeface="Cambria Math" panose="02040503050406030204" pitchFamily="18" charset="0"/>
                                      <a:ea typeface="Cambria Math" panose="02040503050406030204" pitchFamily="18" charset="0"/>
                                    </a:rPr>
                                    <m:t>𝐿</m:t>
                                  </m:r>
                                </m:sup>
                              </m:sSup>
                            </m:e>
                          </m:d>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𝑧</m:t>
                                      </m:r>
                                    </m:e>
                                    <m:sup>
                                      <m:r>
                                        <a:rPr lang="en-US" altLang="zh-CN" b="0" i="1" smtClean="0">
                                          <a:latin typeface="Cambria Math" panose="02040503050406030204" pitchFamily="18" charset="0"/>
                                          <a:ea typeface="Cambria Math" panose="02040503050406030204" pitchFamily="18" charset="0"/>
                                        </a:rPr>
                                        <m:t>𝐿</m:t>
                                      </m:r>
                                    </m:sup>
                                  </m:sSup>
                                </m:e>
                              </m:d>
                            </m:e>
                          </m:d>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𝐿</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oMath>
                  </m:oMathPara>
                </a14:m>
                <a:endParaRPr lang="en-US" altLang="zh-CN" b="0" dirty="0">
                  <a:ea typeface="Cambria Math" panose="02040503050406030204" pitchFamily="18" charset="0"/>
                </a:endParaRPr>
              </a:p>
              <a:p>
                <a:endParaRPr lang="en-US" altLang="zh-CN" b="0" dirty="0">
                  <a:ea typeface="Cambria Math" panose="02040503050406030204" pitchFamily="18" charset="0"/>
                </a:endParaRPr>
              </a:p>
              <a:p>
                <a:r>
                  <a:rPr lang="zh-CN" altLang="en-US" dirty="0">
                    <a:latin typeface="+mn-ea"/>
                  </a:rPr>
                  <a:t>为什么交叉熵代价函数可以避免学习速度下降的问题？</a:t>
                </a:r>
                <a:endParaRPr lang="en-US" altLang="zh-CN" dirty="0">
                  <a:latin typeface="+mn-ea"/>
                </a:endParaRPr>
              </a:p>
              <a:p>
                <a:endParaRPr lang="en-US" altLang="zh-CN" b="0" dirty="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38200" y="2462525"/>
                <a:ext cx="7028784" cy="1459117"/>
              </a:xfrm>
              <a:prstGeom prst="rect">
                <a:avLst/>
              </a:prstGeom>
              <a:blipFill rotWithShape="0">
                <a:blip r:embed="rId3"/>
                <a:stretch>
                  <a:fillRect l="-2082"/>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720746" y="1396886"/>
            <a:ext cx="5300362" cy="958990"/>
          </a:xfrm>
          <a:prstGeom prst="rect">
            <a:avLst/>
          </a:prstGeom>
          <a:ln>
            <a:solidFill>
              <a:schemeClr val="tx1"/>
            </a:solidFill>
          </a:ln>
        </p:spPr>
      </p:pic>
      <p:pic>
        <p:nvPicPr>
          <p:cNvPr id="4" name="图片 3"/>
          <p:cNvPicPr>
            <a:picLocks noChangeAspect="1"/>
          </p:cNvPicPr>
          <p:nvPr/>
        </p:nvPicPr>
        <p:blipFill>
          <a:blip r:embed="rId5"/>
          <a:stretch>
            <a:fillRect/>
          </a:stretch>
        </p:blipFill>
        <p:spPr>
          <a:xfrm>
            <a:off x="720746" y="3806317"/>
            <a:ext cx="2490923" cy="1304769"/>
          </a:xfrm>
          <a:prstGeom prst="rect">
            <a:avLst/>
          </a:prstGeom>
        </p:spPr>
      </p:pic>
      <p:sp>
        <p:nvSpPr>
          <p:cNvPr id="5" name="文本框 4"/>
          <p:cNvSpPr txBox="1"/>
          <p:nvPr/>
        </p:nvSpPr>
        <p:spPr>
          <a:xfrm>
            <a:off x="720746" y="5325024"/>
            <a:ext cx="6401111" cy="369332"/>
          </a:xfrm>
          <a:prstGeom prst="rect">
            <a:avLst/>
          </a:prstGeom>
          <a:noFill/>
        </p:spPr>
        <p:txBody>
          <a:bodyPr wrap="none" rtlCol="0">
            <a:spAutoFit/>
          </a:bodyPr>
          <a:lstStyle/>
          <a:p>
            <a:r>
              <a:rPr lang="zh-CN" altLang="en-US" dirty="0">
                <a:solidFill>
                  <a:srgbClr val="FF0000"/>
                </a:solidFill>
              </a:rPr>
              <a:t>当激活函数为</a:t>
            </a:r>
            <a:r>
              <a:rPr lang="en-US" altLang="zh-CN" dirty="0">
                <a:solidFill>
                  <a:srgbClr val="FF0000"/>
                </a:solidFill>
              </a:rPr>
              <a:t>sigmoid</a:t>
            </a:r>
            <a:r>
              <a:rPr lang="zh-CN" altLang="en-US" dirty="0">
                <a:solidFill>
                  <a:srgbClr val="FF0000"/>
                </a:solidFill>
              </a:rPr>
              <a:t>函数时，交叉熵一般都是更好的选择。</a:t>
            </a:r>
          </a:p>
        </p:txBody>
      </p:sp>
    </p:spTree>
    <p:extLst>
      <p:ext uri="{BB962C8B-B14F-4D97-AF65-F5344CB8AC3E}">
        <p14:creationId xmlns:p14="http://schemas.microsoft.com/office/powerpoint/2010/main" val="1553224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过度拟合和规范化</a:t>
            </a:r>
          </a:p>
        </p:txBody>
      </p:sp>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0" indent="0">
              <a:lnSpc>
                <a:spcPct val="150000"/>
              </a:lnSpc>
              <a:buNone/>
            </a:pPr>
            <a:r>
              <a:rPr lang="zh-CN" altLang="en-US" sz="1800" b="1" dirty="0"/>
              <a:t>过度拟合</a:t>
            </a:r>
            <a:r>
              <a:rPr lang="en-US" altLang="zh-CN" sz="1800" b="1" dirty="0"/>
              <a:t>(</a:t>
            </a:r>
            <a:r>
              <a:rPr lang="en-US" altLang="zh-CN" sz="1800" b="1" dirty="0" err="1"/>
              <a:t>overfitting</a:t>
            </a:r>
            <a:r>
              <a:rPr lang="en-US" altLang="zh-CN" sz="1800" b="1" dirty="0"/>
              <a:t>)</a:t>
            </a:r>
            <a:r>
              <a:rPr lang="zh-CN" altLang="en-US" sz="1800" dirty="0"/>
              <a:t>是这样一种现象：一个假设在训练数据上能够获得比其它假设更好的拟合，但是在训练数据外的数据集上却不能很好的拟合数据。出现这种现象的主要原因是训练数据中存在噪声或者训练数据太少。</a:t>
            </a:r>
            <a:endParaRPr lang="en-US" altLang="zh-CN" sz="1800" dirty="0"/>
          </a:p>
          <a:p>
            <a:pPr marL="0" indent="0">
              <a:lnSpc>
                <a:spcPct val="150000"/>
              </a:lnSpc>
              <a:buNone/>
            </a:pPr>
            <a:r>
              <a:rPr lang="zh-CN" altLang="en-US" sz="1800" dirty="0"/>
              <a:t>神经网络的训练，并不是希望模型尽量模拟训练的数据，而是希望模型对未来的数据具有准确的判断。</a:t>
            </a:r>
            <a:endParaRPr lang="en-US" altLang="zh-CN" sz="1800" dirty="0"/>
          </a:p>
          <a:p>
            <a:pPr marL="0" indent="0">
              <a:lnSpc>
                <a:spcPct val="150000"/>
              </a:lnSpc>
              <a:buNone/>
            </a:pPr>
            <a:endParaRPr lang="en-US" altLang="zh-CN" sz="1800" dirty="0"/>
          </a:p>
          <a:p>
            <a:pPr marL="0" indent="0">
              <a:buNone/>
            </a:pPr>
            <a:endParaRPr lang="en-US" altLang="zh-CN" sz="1800" dirty="0"/>
          </a:p>
          <a:p>
            <a:pPr marL="0" indent="0">
              <a:buNone/>
            </a:pPr>
            <a:endParaRPr lang="zh-CN" altLang="en-US" sz="1800" b="1" dirty="0"/>
          </a:p>
        </p:txBody>
      </p:sp>
      <p:pic>
        <p:nvPicPr>
          <p:cNvPr id="5" name="图片 4"/>
          <p:cNvPicPr>
            <a:picLocks noChangeAspect="1"/>
          </p:cNvPicPr>
          <p:nvPr/>
        </p:nvPicPr>
        <p:blipFill>
          <a:blip r:embed="rId2"/>
          <a:stretch>
            <a:fillRect/>
          </a:stretch>
        </p:blipFill>
        <p:spPr>
          <a:xfrm>
            <a:off x="777418" y="3766916"/>
            <a:ext cx="2417062" cy="2041353"/>
          </a:xfrm>
          <a:prstGeom prst="rect">
            <a:avLst/>
          </a:prstGeom>
        </p:spPr>
      </p:pic>
      <p:pic>
        <p:nvPicPr>
          <p:cNvPr id="6" name="图片 5"/>
          <p:cNvPicPr>
            <a:picLocks noChangeAspect="1"/>
          </p:cNvPicPr>
          <p:nvPr/>
        </p:nvPicPr>
        <p:blipFill>
          <a:blip r:embed="rId3"/>
          <a:stretch>
            <a:fillRect/>
          </a:stretch>
        </p:blipFill>
        <p:spPr>
          <a:xfrm>
            <a:off x="3228688" y="3766916"/>
            <a:ext cx="2415698" cy="2009911"/>
          </a:xfrm>
          <a:prstGeom prst="rect">
            <a:avLst/>
          </a:prstGeom>
        </p:spPr>
      </p:pic>
      <p:pic>
        <p:nvPicPr>
          <p:cNvPr id="7" name="图片 6"/>
          <p:cNvPicPr>
            <a:picLocks noChangeAspect="1"/>
          </p:cNvPicPr>
          <p:nvPr/>
        </p:nvPicPr>
        <p:blipFill>
          <a:blip r:embed="rId4"/>
          <a:stretch>
            <a:fillRect/>
          </a:stretch>
        </p:blipFill>
        <p:spPr>
          <a:xfrm>
            <a:off x="6438094" y="3793449"/>
            <a:ext cx="2469698" cy="2039922"/>
          </a:xfrm>
          <a:prstGeom prst="rect">
            <a:avLst/>
          </a:prstGeom>
        </p:spPr>
      </p:pic>
      <p:pic>
        <p:nvPicPr>
          <p:cNvPr id="8" name="图片 7"/>
          <p:cNvPicPr>
            <a:picLocks noChangeAspect="1"/>
          </p:cNvPicPr>
          <p:nvPr/>
        </p:nvPicPr>
        <p:blipFill>
          <a:blip r:embed="rId5"/>
          <a:stretch>
            <a:fillRect/>
          </a:stretch>
        </p:blipFill>
        <p:spPr>
          <a:xfrm>
            <a:off x="8907792" y="3793449"/>
            <a:ext cx="2609242" cy="2087394"/>
          </a:xfrm>
          <a:prstGeom prst="rect">
            <a:avLst/>
          </a:prstGeom>
        </p:spPr>
      </p:pic>
    </p:spTree>
    <p:extLst>
      <p:ext uri="{BB962C8B-B14F-4D97-AF65-F5344CB8AC3E}">
        <p14:creationId xmlns:p14="http://schemas.microsoft.com/office/powerpoint/2010/main" val="353467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D9C85F-222F-470E-A565-DB89A8063F85}"/>
              </a:ext>
            </a:extLst>
          </p:cNvPr>
          <p:cNvSpPr>
            <a:spLocks noGrp="1"/>
          </p:cNvSpPr>
          <p:nvPr>
            <p:ph type="title"/>
          </p:nvPr>
        </p:nvSpPr>
        <p:spPr/>
        <p:txBody>
          <a:bodyPr>
            <a:normAutofit/>
          </a:bodyPr>
          <a:lstStyle/>
          <a:p>
            <a:r>
              <a:rPr lang="zh-CN" altLang="en-US" sz="3600" b="1" dirty="0"/>
              <a:t>概述</a:t>
            </a:r>
          </a:p>
        </p:txBody>
      </p:sp>
      <p:pic>
        <p:nvPicPr>
          <p:cNvPr id="4" name="内容占位符 3">
            <a:extLst>
              <a:ext uri="{FF2B5EF4-FFF2-40B4-BE49-F238E27FC236}">
                <a16:creationId xmlns="" xmlns:a16="http://schemas.microsoft.com/office/drawing/2014/main" id="{568CC577-1738-4825-914C-6A75F816EA5F}"/>
              </a:ext>
            </a:extLst>
          </p:cNvPr>
          <p:cNvPicPr>
            <a:picLocks noGrp="1" noChangeAspect="1"/>
          </p:cNvPicPr>
          <p:nvPr>
            <p:ph idx="1"/>
          </p:nvPr>
        </p:nvPicPr>
        <p:blipFill>
          <a:blip r:embed="rId2"/>
          <a:stretch>
            <a:fillRect/>
          </a:stretch>
        </p:blipFill>
        <p:spPr>
          <a:xfrm>
            <a:off x="1136621" y="2531698"/>
            <a:ext cx="3984335" cy="499137"/>
          </a:xfrm>
          <a:prstGeom prst="rect">
            <a:avLst/>
          </a:prstGeom>
        </p:spPr>
      </p:pic>
      <p:pic>
        <p:nvPicPr>
          <p:cNvPr id="5" name="图片 4">
            <a:extLst>
              <a:ext uri="{FF2B5EF4-FFF2-40B4-BE49-F238E27FC236}">
                <a16:creationId xmlns="" xmlns:a16="http://schemas.microsoft.com/office/drawing/2014/main" id="{00899986-C23B-4410-9A9A-DC1DEB68A9CC}"/>
              </a:ext>
            </a:extLst>
          </p:cNvPr>
          <p:cNvPicPr>
            <a:picLocks noChangeAspect="1"/>
          </p:cNvPicPr>
          <p:nvPr/>
        </p:nvPicPr>
        <p:blipFill>
          <a:blip r:embed="rId3"/>
          <a:stretch>
            <a:fillRect/>
          </a:stretch>
        </p:blipFill>
        <p:spPr>
          <a:xfrm>
            <a:off x="6569097" y="2411461"/>
            <a:ext cx="3519336" cy="799849"/>
          </a:xfrm>
          <a:prstGeom prst="rect">
            <a:avLst/>
          </a:prstGeom>
        </p:spPr>
      </p:pic>
      <p:pic>
        <p:nvPicPr>
          <p:cNvPr id="6" name="图片 5">
            <a:extLst>
              <a:ext uri="{FF2B5EF4-FFF2-40B4-BE49-F238E27FC236}">
                <a16:creationId xmlns="" xmlns:a16="http://schemas.microsoft.com/office/drawing/2014/main" id="{CBA71B51-8233-47C4-B9C8-119FD9420DA8}"/>
              </a:ext>
            </a:extLst>
          </p:cNvPr>
          <p:cNvPicPr>
            <a:picLocks noChangeAspect="1"/>
          </p:cNvPicPr>
          <p:nvPr/>
        </p:nvPicPr>
        <p:blipFill>
          <a:blip r:embed="rId4"/>
          <a:stretch>
            <a:fillRect/>
          </a:stretch>
        </p:blipFill>
        <p:spPr>
          <a:xfrm>
            <a:off x="1136621" y="3631356"/>
            <a:ext cx="3596952" cy="792549"/>
          </a:xfrm>
          <a:prstGeom prst="rect">
            <a:avLst/>
          </a:prstGeom>
        </p:spPr>
      </p:pic>
      <p:pic>
        <p:nvPicPr>
          <p:cNvPr id="7" name="图片 6">
            <a:extLst>
              <a:ext uri="{FF2B5EF4-FFF2-40B4-BE49-F238E27FC236}">
                <a16:creationId xmlns="" xmlns:a16="http://schemas.microsoft.com/office/drawing/2014/main" id="{CCEB1172-765E-43C9-8450-F16266FED0F3}"/>
              </a:ext>
            </a:extLst>
          </p:cNvPr>
          <p:cNvPicPr>
            <a:picLocks noChangeAspect="1"/>
          </p:cNvPicPr>
          <p:nvPr/>
        </p:nvPicPr>
        <p:blipFill>
          <a:blip r:embed="rId5"/>
          <a:stretch>
            <a:fillRect/>
          </a:stretch>
        </p:blipFill>
        <p:spPr>
          <a:xfrm>
            <a:off x="6569097" y="3762594"/>
            <a:ext cx="4147030" cy="530072"/>
          </a:xfrm>
          <a:prstGeom prst="rect">
            <a:avLst/>
          </a:prstGeom>
        </p:spPr>
      </p:pic>
      <p:sp>
        <p:nvSpPr>
          <p:cNvPr id="8" name="文本框 7">
            <a:extLst>
              <a:ext uri="{FF2B5EF4-FFF2-40B4-BE49-F238E27FC236}">
                <a16:creationId xmlns="" xmlns:a16="http://schemas.microsoft.com/office/drawing/2014/main" id="{55F6E1B1-AA22-463A-AF27-9934D10187E7}"/>
              </a:ext>
            </a:extLst>
          </p:cNvPr>
          <p:cNvSpPr txBox="1"/>
          <p:nvPr/>
        </p:nvSpPr>
        <p:spPr>
          <a:xfrm flipH="1">
            <a:off x="2351467" y="3151072"/>
            <a:ext cx="1167260" cy="369332"/>
          </a:xfrm>
          <a:prstGeom prst="rect">
            <a:avLst/>
          </a:prstGeom>
          <a:noFill/>
        </p:spPr>
        <p:txBody>
          <a:bodyPr wrap="square" rtlCol="0">
            <a:spAutoFit/>
          </a:bodyPr>
          <a:lstStyle/>
          <a:p>
            <a:r>
              <a:rPr lang="zh-CN" altLang="en-US" dirty="0"/>
              <a:t>语言识别</a:t>
            </a:r>
          </a:p>
        </p:txBody>
      </p:sp>
      <p:sp>
        <p:nvSpPr>
          <p:cNvPr id="9" name="文本框 8">
            <a:extLst>
              <a:ext uri="{FF2B5EF4-FFF2-40B4-BE49-F238E27FC236}">
                <a16:creationId xmlns="" xmlns:a16="http://schemas.microsoft.com/office/drawing/2014/main" id="{C93691ED-1B1F-46A1-A7E4-ACB7663AE638}"/>
              </a:ext>
            </a:extLst>
          </p:cNvPr>
          <p:cNvSpPr txBox="1"/>
          <p:nvPr/>
        </p:nvSpPr>
        <p:spPr>
          <a:xfrm flipH="1">
            <a:off x="7506015" y="3151072"/>
            <a:ext cx="1167260" cy="369332"/>
          </a:xfrm>
          <a:prstGeom prst="rect">
            <a:avLst/>
          </a:prstGeom>
          <a:noFill/>
        </p:spPr>
        <p:txBody>
          <a:bodyPr wrap="square" rtlCol="0">
            <a:spAutoFit/>
          </a:bodyPr>
          <a:lstStyle/>
          <a:p>
            <a:r>
              <a:rPr lang="zh-CN" altLang="en-US" dirty="0"/>
              <a:t>图像识别</a:t>
            </a:r>
          </a:p>
        </p:txBody>
      </p:sp>
      <p:sp>
        <p:nvSpPr>
          <p:cNvPr id="10" name="文本框 9">
            <a:extLst>
              <a:ext uri="{FF2B5EF4-FFF2-40B4-BE49-F238E27FC236}">
                <a16:creationId xmlns="" xmlns:a16="http://schemas.microsoft.com/office/drawing/2014/main" id="{B2729C26-C85E-45FB-B530-68FC27974709}"/>
              </a:ext>
            </a:extLst>
          </p:cNvPr>
          <p:cNvSpPr txBox="1"/>
          <p:nvPr/>
        </p:nvSpPr>
        <p:spPr>
          <a:xfrm flipH="1">
            <a:off x="2545158" y="4423905"/>
            <a:ext cx="1167260" cy="369332"/>
          </a:xfrm>
          <a:prstGeom prst="rect">
            <a:avLst/>
          </a:prstGeom>
          <a:noFill/>
        </p:spPr>
        <p:txBody>
          <a:bodyPr wrap="square" rtlCol="0">
            <a:spAutoFit/>
          </a:bodyPr>
          <a:lstStyle/>
          <a:p>
            <a:r>
              <a:rPr lang="zh-CN" altLang="en-US" dirty="0"/>
              <a:t>围棋</a:t>
            </a:r>
          </a:p>
        </p:txBody>
      </p:sp>
      <p:sp>
        <p:nvSpPr>
          <p:cNvPr id="11" name="文本框 10">
            <a:extLst>
              <a:ext uri="{FF2B5EF4-FFF2-40B4-BE49-F238E27FC236}">
                <a16:creationId xmlns="" xmlns:a16="http://schemas.microsoft.com/office/drawing/2014/main" id="{7D386545-7B9D-450A-8903-5ABE5547A4E1}"/>
              </a:ext>
            </a:extLst>
          </p:cNvPr>
          <p:cNvSpPr txBox="1"/>
          <p:nvPr/>
        </p:nvSpPr>
        <p:spPr>
          <a:xfrm flipH="1">
            <a:off x="7475352" y="4423905"/>
            <a:ext cx="1167260" cy="369332"/>
          </a:xfrm>
          <a:prstGeom prst="rect">
            <a:avLst/>
          </a:prstGeom>
          <a:noFill/>
        </p:spPr>
        <p:txBody>
          <a:bodyPr wrap="square" rtlCol="0">
            <a:spAutoFit/>
          </a:bodyPr>
          <a:lstStyle/>
          <a:p>
            <a:r>
              <a:rPr lang="zh-CN" altLang="en-US" dirty="0"/>
              <a:t>对话系统</a:t>
            </a:r>
          </a:p>
        </p:txBody>
      </p:sp>
      <p:sp>
        <p:nvSpPr>
          <p:cNvPr id="13" name="文本框 12">
            <a:extLst>
              <a:ext uri="{FF2B5EF4-FFF2-40B4-BE49-F238E27FC236}">
                <a16:creationId xmlns="" xmlns:a16="http://schemas.microsoft.com/office/drawing/2014/main" id="{85B5051C-98C5-4B96-9071-EC09F10DCE0D}"/>
              </a:ext>
            </a:extLst>
          </p:cNvPr>
          <p:cNvSpPr txBox="1"/>
          <p:nvPr/>
        </p:nvSpPr>
        <p:spPr>
          <a:xfrm>
            <a:off x="1169449" y="5031788"/>
            <a:ext cx="8130817" cy="369332"/>
          </a:xfrm>
          <a:prstGeom prst="rect">
            <a:avLst/>
          </a:prstGeom>
          <a:noFill/>
        </p:spPr>
        <p:txBody>
          <a:bodyPr wrap="square" rtlCol="0">
            <a:spAutoFit/>
          </a:bodyPr>
          <a:lstStyle/>
          <a:p>
            <a:r>
              <a:rPr lang="zh-CN" altLang="en-US" dirty="0">
                <a:solidFill>
                  <a:srgbClr val="FF0000"/>
                </a:solidFill>
              </a:rPr>
              <a:t>什么是机器学习，从一个不精确的角度来说，它就如同寻找一个合适的函数。</a:t>
            </a:r>
          </a:p>
        </p:txBody>
      </p:sp>
      <p:sp>
        <p:nvSpPr>
          <p:cNvPr id="3" name="文本框 2">
            <a:extLst>
              <a:ext uri="{FF2B5EF4-FFF2-40B4-BE49-F238E27FC236}">
                <a16:creationId xmlns="" xmlns:a16="http://schemas.microsoft.com/office/drawing/2014/main" id="{896EA2CA-01C3-4839-B8EE-C1D7AA51047C}"/>
              </a:ext>
            </a:extLst>
          </p:cNvPr>
          <p:cNvSpPr txBox="1"/>
          <p:nvPr/>
        </p:nvSpPr>
        <p:spPr>
          <a:xfrm>
            <a:off x="1136621" y="1752766"/>
            <a:ext cx="8196475" cy="369332"/>
          </a:xfrm>
          <a:prstGeom prst="rect">
            <a:avLst/>
          </a:prstGeom>
          <a:noFill/>
        </p:spPr>
        <p:txBody>
          <a:bodyPr wrap="none" rtlCol="0">
            <a:spAutoFit/>
          </a:bodyPr>
          <a:lstStyle/>
          <a:p>
            <a:r>
              <a:rPr lang="zh-CN" altLang="en-US" dirty="0"/>
              <a:t>神经网络是机器学习众多算法中的一类。首先，我们来聊聊“什么是机器学习”。</a:t>
            </a:r>
          </a:p>
        </p:txBody>
      </p:sp>
    </p:spTree>
    <p:extLst>
      <p:ext uri="{BB962C8B-B14F-4D97-AF65-F5344CB8AC3E}">
        <p14:creationId xmlns:p14="http://schemas.microsoft.com/office/powerpoint/2010/main" val="673855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过度拟合和规范化</a:t>
            </a:r>
          </a:p>
        </p:txBody>
      </p:sp>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0" indent="0">
              <a:lnSpc>
                <a:spcPct val="150000"/>
              </a:lnSpc>
              <a:buNone/>
            </a:pPr>
            <a:r>
              <a:rPr lang="zh-CN" altLang="en-US" sz="1800" dirty="0"/>
              <a:t>增加训练样本的数量是一种减轻过度拟合的方法。另外还有一种技术也可以缓解过度拟合，这种技术就是</a:t>
            </a:r>
            <a:r>
              <a:rPr lang="zh-CN" altLang="en-US" sz="1800" b="1" dirty="0"/>
              <a:t>规范化</a:t>
            </a:r>
            <a:r>
              <a:rPr lang="zh-CN" altLang="en-US" sz="1800" dirty="0"/>
              <a:t>。下面给出了一种最常用的规范化手段，有时候称为</a:t>
            </a:r>
            <a:r>
              <a:rPr lang="zh-CN" altLang="en-US" sz="1800" b="1" dirty="0"/>
              <a:t>权重衰弱</a:t>
            </a:r>
            <a:r>
              <a:rPr lang="en-US" altLang="zh-CN" sz="1800" b="1" dirty="0"/>
              <a:t>(weight decay)</a:t>
            </a:r>
            <a:r>
              <a:rPr lang="zh-CN" altLang="en-US" sz="1800" dirty="0"/>
              <a:t>或者</a:t>
            </a:r>
            <a:r>
              <a:rPr lang="en-US" altLang="zh-CN" sz="1800" b="1" dirty="0"/>
              <a:t>L2</a:t>
            </a:r>
            <a:r>
              <a:rPr lang="zh-CN" altLang="en-US" sz="1800" b="1" dirty="0"/>
              <a:t>规范化</a:t>
            </a:r>
            <a:r>
              <a:rPr lang="zh-CN" altLang="en-US" sz="1800" dirty="0"/>
              <a:t>。</a:t>
            </a:r>
            <a:r>
              <a:rPr lang="en-US" altLang="zh-CN" sz="1800" dirty="0"/>
              <a:t>L2</a:t>
            </a:r>
            <a:r>
              <a:rPr lang="zh-CN" altLang="en-US" sz="1800" dirty="0"/>
              <a:t>规范化的想法是加一个额外的项到代价函数上，这个项叫做</a:t>
            </a:r>
            <a:r>
              <a:rPr lang="zh-CN" altLang="en-US" sz="1800" b="1" dirty="0"/>
              <a:t>规范化项</a:t>
            </a:r>
            <a:r>
              <a:rPr lang="zh-CN" altLang="en-US" sz="1800" dirty="0"/>
              <a:t>。下面是规划化方程：</a:t>
            </a:r>
            <a:endParaRPr lang="en-US" altLang="zh-CN" sz="1800" dirty="0"/>
          </a:p>
          <a:p>
            <a:pPr marL="0" indent="0">
              <a:buNone/>
            </a:pPr>
            <a:endParaRPr lang="zh-CN" altLang="en-US" sz="1800" b="1" dirty="0"/>
          </a:p>
        </p:txBody>
      </p:sp>
      <p:pic>
        <p:nvPicPr>
          <p:cNvPr id="9" name="图片 8"/>
          <p:cNvPicPr>
            <a:picLocks noChangeAspect="1"/>
          </p:cNvPicPr>
          <p:nvPr/>
        </p:nvPicPr>
        <p:blipFill>
          <a:blip r:embed="rId2"/>
          <a:stretch>
            <a:fillRect/>
          </a:stretch>
        </p:blipFill>
        <p:spPr>
          <a:xfrm>
            <a:off x="2321727" y="3729458"/>
            <a:ext cx="2849140" cy="719201"/>
          </a:xfrm>
          <a:prstGeom prst="rect">
            <a:avLst/>
          </a:prstGeom>
        </p:spPr>
      </p:pic>
      <p:pic>
        <p:nvPicPr>
          <p:cNvPr id="10" name="图片 9"/>
          <p:cNvPicPr>
            <a:picLocks noChangeAspect="1"/>
          </p:cNvPicPr>
          <p:nvPr/>
        </p:nvPicPr>
        <p:blipFill>
          <a:blip r:embed="rId3"/>
          <a:stretch>
            <a:fillRect/>
          </a:stretch>
        </p:blipFill>
        <p:spPr>
          <a:xfrm>
            <a:off x="8306809" y="3536784"/>
            <a:ext cx="2157959" cy="726138"/>
          </a:xfrm>
          <a:prstGeom prst="rect">
            <a:avLst/>
          </a:prstGeom>
        </p:spPr>
      </p:pic>
      <p:sp>
        <p:nvSpPr>
          <p:cNvPr id="11" name="右箭头 10"/>
          <p:cNvSpPr/>
          <p:nvPr/>
        </p:nvSpPr>
        <p:spPr>
          <a:xfrm>
            <a:off x="7289364" y="3719285"/>
            <a:ext cx="832714" cy="26334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文本框 14"/>
          <p:cNvSpPr txBox="1"/>
          <p:nvPr/>
        </p:nvSpPr>
        <p:spPr>
          <a:xfrm>
            <a:off x="653469" y="5107112"/>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844400" y="4484382"/>
            <a:ext cx="2954655" cy="369332"/>
          </a:xfrm>
          <a:prstGeom prst="rect">
            <a:avLst/>
          </a:prstGeom>
          <a:noFill/>
        </p:spPr>
        <p:txBody>
          <a:bodyPr wrap="none" rtlCol="0">
            <a:spAutoFit/>
          </a:bodyPr>
          <a:lstStyle/>
          <a:p>
            <a:r>
              <a:rPr lang="zh-CN" altLang="en-US" dirty="0"/>
              <a:t>计算权重和偏置的偏导数：</a:t>
            </a:r>
          </a:p>
        </p:txBody>
      </p:sp>
      <p:pic>
        <p:nvPicPr>
          <p:cNvPr id="17" name="图片 16"/>
          <p:cNvPicPr>
            <a:picLocks noChangeAspect="1"/>
          </p:cNvPicPr>
          <p:nvPr/>
        </p:nvPicPr>
        <p:blipFill>
          <a:blip r:embed="rId4"/>
          <a:stretch>
            <a:fillRect/>
          </a:stretch>
        </p:blipFill>
        <p:spPr>
          <a:xfrm>
            <a:off x="2340418" y="4928974"/>
            <a:ext cx="1458637" cy="446707"/>
          </a:xfrm>
          <a:prstGeom prst="rect">
            <a:avLst/>
          </a:prstGeom>
        </p:spPr>
      </p:pic>
      <p:pic>
        <p:nvPicPr>
          <p:cNvPr id="18" name="图片 17"/>
          <p:cNvPicPr>
            <a:picLocks noChangeAspect="1"/>
          </p:cNvPicPr>
          <p:nvPr/>
        </p:nvPicPr>
        <p:blipFill>
          <a:blip r:embed="rId5"/>
          <a:stretch>
            <a:fillRect/>
          </a:stretch>
        </p:blipFill>
        <p:spPr>
          <a:xfrm>
            <a:off x="4850247" y="4954926"/>
            <a:ext cx="1051379" cy="505470"/>
          </a:xfrm>
          <a:prstGeom prst="rect">
            <a:avLst/>
          </a:prstGeom>
        </p:spPr>
      </p:pic>
      <p:sp>
        <p:nvSpPr>
          <p:cNvPr id="19" name="文本框 18"/>
          <p:cNvSpPr txBox="1"/>
          <p:nvPr/>
        </p:nvSpPr>
        <p:spPr>
          <a:xfrm>
            <a:off x="838200" y="5451444"/>
            <a:ext cx="1338828" cy="369332"/>
          </a:xfrm>
          <a:prstGeom prst="rect">
            <a:avLst/>
          </a:prstGeom>
          <a:noFill/>
        </p:spPr>
        <p:txBody>
          <a:bodyPr wrap="none" rtlCol="0">
            <a:spAutoFit/>
          </a:bodyPr>
          <a:lstStyle/>
          <a:p>
            <a:r>
              <a:rPr lang="zh-CN" altLang="en-US" dirty="0"/>
              <a:t>梯度下降：</a:t>
            </a:r>
          </a:p>
        </p:txBody>
      </p:sp>
      <p:pic>
        <p:nvPicPr>
          <p:cNvPr id="21" name="图片 20"/>
          <p:cNvPicPr>
            <a:picLocks noChangeAspect="1"/>
          </p:cNvPicPr>
          <p:nvPr/>
        </p:nvPicPr>
        <p:blipFill>
          <a:blip r:embed="rId6"/>
          <a:stretch>
            <a:fillRect/>
          </a:stretch>
        </p:blipFill>
        <p:spPr>
          <a:xfrm>
            <a:off x="2293254" y="5636110"/>
            <a:ext cx="2042337" cy="1021168"/>
          </a:xfrm>
          <a:prstGeom prst="rect">
            <a:avLst/>
          </a:prstGeom>
        </p:spPr>
      </p:pic>
      <p:pic>
        <p:nvPicPr>
          <p:cNvPr id="22" name="图片 21"/>
          <p:cNvPicPr>
            <a:picLocks noChangeAspect="1"/>
          </p:cNvPicPr>
          <p:nvPr/>
        </p:nvPicPr>
        <p:blipFill>
          <a:blip r:embed="rId7"/>
          <a:stretch>
            <a:fillRect/>
          </a:stretch>
        </p:blipFill>
        <p:spPr>
          <a:xfrm>
            <a:off x="4850247" y="5636110"/>
            <a:ext cx="1371719" cy="510584"/>
          </a:xfrm>
          <a:prstGeom prst="rect">
            <a:avLst/>
          </a:prstGeom>
        </p:spPr>
      </p:pic>
      <p:pic>
        <p:nvPicPr>
          <p:cNvPr id="4" name="图片 3"/>
          <p:cNvPicPr>
            <a:picLocks noChangeAspect="1"/>
          </p:cNvPicPr>
          <p:nvPr/>
        </p:nvPicPr>
        <p:blipFill>
          <a:blip r:embed="rId8"/>
          <a:stretch>
            <a:fillRect/>
          </a:stretch>
        </p:blipFill>
        <p:spPr>
          <a:xfrm>
            <a:off x="2268846" y="3151428"/>
            <a:ext cx="4874509" cy="770713"/>
          </a:xfrm>
          <a:prstGeom prst="rect">
            <a:avLst/>
          </a:prstGeom>
        </p:spPr>
      </p:pic>
      <mc:AlternateContent xmlns:mc="http://schemas.openxmlformats.org/markup-compatibility/2006" xmlns:a14="http://schemas.microsoft.com/office/drawing/2010/main">
        <mc:Choice Requires="a14">
          <p:sp>
            <p:nvSpPr>
              <p:cNvPr id="23" name="文本框 22"/>
              <p:cNvSpPr txBox="1"/>
              <p:nvPr/>
            </p:nvSpPr>
            <p:spPr>
              <a:xfrm>
                <a:off x="8208638" y="3217181"/>
                <a:ext cx="2354299" cy="369332"/>
              </a:xfrm>
              <a:prstGeom prst="rect">
                <a:avLst/>
              </a:prstGeom>
              <a:noFill/>
            </p:spPr>
            <p:txBody>
              <a:bodyPr wrap="none" rtlCol="0">
                <a:spAutoFit/>
              </a:bodyPr>
              <a:lstStyle/>
              <a:p>
                <a14:m>
                  <m:oMath xmlns:m="http://schemas.openxmlformats.org/officeDocument/2006/math">
                    <m:r>
                      <a:rPr lang="zh-CN" altLang="en-US" i="1" smtClean="0">
                        <a:latin typeface="Cambria Math" panose="02040503050406030204" pitchFamily="18" charset="0"/>
                      </a:rPr>
                      <m:t>𝜆</m:t>
                    </m:r>
                    <m:r>
                      <a:rPr lang="en-US" altLang="zh-CN" b="0" i="1" smtClean="0">
                        <a:latin typeface="Cambria Math" panose="02040503050406030204" pitchFamily="18" charset="0"/>
                      </a:rPr>
                      <m:t>&gt;0</m:t>
                    </m:r>
                  </m:oMath>
                </a14:m>
                <a:r>
                  <a:rPr lang="zh-CN" altLang="en-US" dirty="0"/>
                  <a:t>称为规范化参数</a:t>
                </a:r>
              </a:p>
            </p:txBody>
          </p:sp>
        </mc:Choice>
        <mc:Fallback xmlns="">
          <p:sp>
            <p:nvSpPr>
              <p:cNvPr id="23" name="文本框 22"/>
              <p:cNvSpPr txBox="1">
                <a:spLocks noRot="1" noChangeAspect="1" noMove="1" noResize="1" noEditPoints="1" noAdjustHandles="1" noChangeArrowheads="1" noChangeShapeType="1" noTextEdit="1"/>
              </p:cNvSpPr>
              <p:nvPr/>
            </p:nvSpPr>
            <p:spPr>
              <a:xfrm>
                <a:off x="8208638" y="3217181"/>
                <a:ext cx="2354299" cy="369332"/>
              </a:xfrm>
              <a:prstGeom prst="rect">
                <a:avLst/>
              </a:prstGeom>
              <a:blipFill rotWithShape="0">
                <a:blip r:embed="rId9"/>
                <a:stretch>
                  <a:fillRect t="-10000" r="-1813" b="-26667"/>
                </a:stretch>
              </a:blipFill>
            </p:spPr>
            <p:txBody>
              <a:bodyPr/>
              <a:lstStyle/>
              <a:p>
                <a:r>
                  <a:rPr lang="zh-CN" altLang="en-US">
                    <a:noFill/>
                  </a:rPr>
                  <a:t> </a:t>
                </a:r>
              </a:p>
            </p:txBody>
          </p:sp>
        </mc:Fallback>
      </mc:AlternateContent>
      <p:sp>
        <p:nvSpPr>
          <p:cNvPr id="5" name="矩形 4">
            <a:extLst>
              <a:ext uri="{FF2B5EF4-FFF2-40B4-BE49-F238E27FC236}">
                <a16:creationId xmlns="" xmlns:a16="http://schemas.microsoft.com/office/drawing/2014/main" id="{75FC4E02-78C8-4E42-ACC8-3C2CC5D2EEB5}"/>
              </a:ext>
            </a:extLst>
          </p:cNvPr>
          <p:cNvSpPr/>
          <p:nvPr/>
        </p:nvSpPr>
        <p:spPr>
          <a:xfrm>
            <a:off x="2268846" y="3151428"/>
            <a:ext cx="4835787" cy="1297231"/>
          </a:xfrm>
          <a:prstGeom prst="rect">
            <a:avLst/>
          </a:prstGeom>
          <a:noFill/>
          <a:ln w="127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4017168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F7D123-231D-4EEE-9782-F822BB0F39F4}"/>
              </a:ext>
            </a:extLst>
          </p:cNvPr>
          <p:cNvSpPr>
            <a:spLocks noGrp="1"/>
          </p:cNvSpPr>
          <p:nvPr>
            <p:ph type="title"/>
          </p:nvPr>
        </p:nvSpPr>
        <p:spPr/>
        <p:txBody>
          <a:bodyPr>
            <a:normAutofit/>
          </a:bodyPr>
          <a:lstStyle/>
          <a:p>
            <a:r>
              <a:rPr lang="zh-CN" altLang="en-US" sz="3600" b="1" dirty="0"/>
              <a:t>过度拟合和规范化</a:t>
            </a:r>
          </a:p>
        </p:txBody>
      </p:sp>
      <p:sp>
        <p:nvSpPr>
          <p:cNvPr id="3" name="内容占位符 2">
            <a:extLst>
              <a:ext uri="{FF2B5EF4-FFF2-40B4-BE49-F238E27FC236}">
                <a16:creationId xmlns="" xmlns:a16="http://schemas.microsoft.com/office/drawing/2014/main" id="{564514D4-5B78-4772-9400-07AF22A4600F}"/>
              </a:ext>
            </a:extLst>
          </p:cNvPr>
          <p:cNvSpPr>
            <a:spLocks noGrp="1"/>
          </p:cNvSpPr>
          <p:nvPr>
            <p:ph idx="1"/>
          </p:nvPr>
        </p:nvSpPr>
        <p:spPr/>
        <p:txBody>
          <a:bodyPr>
            <a:normAutofit/>
          </a:bodyPr>
          <a:lstStyle/>
          <a:p>
            <a:pPr marL="0" indent="0">
              <a:lnSpc>
                <a:spcPct val="150000"/>
              </a:lnSpc>
              <a:buNone/>
            </a:pPr>
            <a:r>
              <a:rPr lang="zh-CN" altLang="en-US" sz="1800" b="1" dirty="0"/>
              <a:t>规范化</a:t>
            </a:r>
            <a:r>
              <a:rPr lang="zh-CN" altLang="en-US" sz="1800" dirty="0"/>
              <a:t>可以当作一种寻找小的权重和最小化原始的代价函数之间的折中。为什么规范化能够在实践中减少过度拟合？通常的说法是：</a:t>
            </a:r>
            <a:r>
              <a:rPr lang="zh-CN" altLang="en-US" sz="1800" dirty="0">
                <a:solidFill>
                  <a:srgbClr val="FF0000"/>
                </a:solidFill>
              </a:rPr>
              <a:t>小的权重在某种程度上，意味着更低的复杂性，也就对数据给出了一种更简单却更强大的解释，因此应该优先选择</a:t>
            </a:r>
            <a:r>
              <a:rPr lang="zh-CN" altLang="en-US" sz="1800" dirty="0"/>
              <a:t>。</a:t>
            </a:r>
            <a:endParaRPr lang="en-US" altLang="zh-CN" sz="1800" dirty="0"/>
          </a:p>
          <a:p>
            <a:pPr marL="0" indent="0">
              <a:lnSpc>
                <a:spcPct val="150000"/>
              </a:lnSpc>
              <a:buNone/>
            </a:pPr>
            <a:r>
              <a:rPr lang="zh-CN" altLang="en-US" sz="1800" dirty="0"/>
              <a:t>更小的权重意味着网络的行为不会因为我们随便改变一个输入而改变太大。这会让规范化网络学习局部噪声的影响更加困难。对比看，大的权重可能会因为输入的微小改变而产生比较大的行为改变。简言之，</a:t>
            </a:r>
            <a:r>
              <a:rPr lang="zh-CN" altLang="en-US" sz="1800">
                <a:solidFill>
                  <a:srgbClr val="FF0000"/>
                </a:solidFill>
              </a:rPr>
              <a:t>规范化网络根据</a:t>
            </a:r>
            <a:r>
              <a:rPr lang="zh-CN" altLang="en-US" sz="1800" dirty="0">
                <a:solidFill>
                  <a:srgbClr val="FF0000"/>
                </a:solidFill>
              </a:rPr>
              <a:t>训练数据中常见的模式来构建相对简单的模型，而能够抵抗训练数据中的噪声的特性影响。</a:t>
            </a:r>
            <a:endParaRPr lang="en-US" altLang="zh-CN" sz="1800" dirty="0">
              <a:solidFill>
                <a:srgbClr val="FF0000"/>
              </a:solidFill>
            </a:endParaRPr>
          </a:p>
          <a:p>
            <a:pPr marL="0" indent="0">
              <a:buNone/>
            </a:pPr>
            <a:endParaRPr lang="en-US" altLang="zh-CN" sz="1800" dirty="0"/>
          </a:p>
          <a:p>
            <a:pPr marL="0" indent="0">
              <a:buNone/>
            </a:pPr>
            <a:endParaRPr lang="zh-CN" altLang="en-US" sz="1800" b="1" dirty="0"/>
          </a:p>
        </p:txBody>
      </p:sp>
    </p:spTree>
    <p:extLst>
      <p:ext uri="{BB962C8B-B14F-4D97-AF65-F5344CB8AC3E}">
        <p14:creationId xmlns:p14="http://schemas.microsoft.com/office/powerpoint/2010/main" val="57708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56660" y="2905443"/>
            <a:ext cx="4678680" cy="1047115"/>
          </a:xfrm>
        </p:spPr>
        <p:txBody>
          <a:bodyPr>
            <a:normAutofit/>
          </a:bodyPr>
          <a:lstStyle/>
          <a:p>
            <a:pPr marL="0" indent="0" algn="ctr">
              <a:buNone/>
            </a:pPr>
            <a:r>
              <a:rPr lang="en-GB" sz="6600">
                <a:latin typeface="Calibri" panose="020F0502020204030204" pitchFamily="34" charset="0"/>
                <a:cs typeface="Calibri" panose="020F0502020204030204" pitchFamily="34" charset="0"/>
              </a:rPr>
              <a:t>Thank You</a:t>
            </a:r>
            <a:endParaRPr lang="en-GB" sz="66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DFA795-3642-4093-8785-F84827E2985E}"/>
              </a:ext>
            </a:extLst>
          </p:cNvPr>
          <p:cNvSpPr>
            <a:spLocks noGrp="1"/>
          </p:cNvSpPr>
          <p:nvPr>
            <p:ph type="title"/>
          </p:nvPr>
        </p:nvSpPr>
        <p:spPr/>
        <p:txBody>
          <a:bodyPr>
            <a:normAutofit/>
          </a:bodyPr>
          <a:lstStyle/>
          <a:p>
            <a:r>
              <a:rPr lang="zh-CN" altLang="en-US" sz="3600" b="1" dirty="0"/>
              <a:t>概述</a:t>
            </a:r>
          </a:p>
        </p:txBody>
      </p:sp>
      <p:pic>
        <p:nvPicPr>
          <p:cNvPr id="4" name="内容占位符 3">
            <a:extLst>
              <a:ext uri="{FF2B5EF4-FFF2-40B4-BE49-F238E27FC236}">
                <a16:creationId xmlns="" xmlns:a16="http://schemas.microsoft.com/office/drawing/2014/main" id="{D35F0EEE-5A34-4A93-90E9-1A9D2E5A506C}"/>
              </a:ext>
            </a:extLst>
          </p:cNvPr>
          <p:cNvPicPr>
            <a:picLocks noGrp="1" noChangeAspect="1"/>
          </p:cNvPicPr>
          <p:nvPr>
            <p:ph idx="1"/>
          </p:nvPr>
        </p:nvPicPr>
        <p:blipFill>
          <a:blip r:embed="rId2"/>
          <a:stretch>
            <a:fillRect/>
          </a:stretch>
        </p:blipFill>
        <p:spPr>
          <a:xfrm>
            <a:off x="1125443" y="2060545"/>
            <a:ext cx="6288654" cy="3991067"/>
          </a:xfrm>
          <a:prstGeom prst="rect">
            <a:avLst/>
          </a:prstGeom>
          <a:ln>
            <a:solidFill>
              <a:schemeClr val="tx1"/>
            </a:solidFill>
          </a:ln>
        </p:spPr>
      </p:pic>
      <p:sp>
        <p:nvSpPr>
          <p:cNvPr id="7" name="文本框 6">
            <a:extLst>
              <a:ext uri="{FF2B5EF4-FFF2-40B4-BE49-F238E27FC236}">
                <a16:creationId xmlns="" xmlns:a16="http://schemas.microsoft.com/office/drawing/2014/main" id="{E736C996-DBF0-404E-846A-FE0CDB2C4F1F}"/>
              </a:ext>
            </a:extLst>
          </p:cNvPr>
          <p:cNvSpPr txBox="1"/>
          <p:nvPr/>
        </p:nvSpPr>
        <p:spPr>
          <a:xfrm>
            <a:off x="893602" y="1482308"/>
            <a:ext cx="9852498" cy="369332"/>
          </a:xfrm>
          <a:prstGeom prst="rect">
            <a:avLst/>
          </a:prstGeom>
          <a:noFill/>
        </p:spPr>
        <p:txBody>
          <a:bodyPr wrap="square" rtlCol="0">
            <a:spAutoFit/>
          </a:bodyPr>
          <a:lstStyle/>
          <a:p>
            <a:r>
              <a:rPr lang="zh-CN" altLang="en-US"/>
              <a:t>图像识别</a:t>
            </a:r>
            <a:endParaRPr lang="zh-CN" altLang="en-US" dirty="0"/>
          </a:p>
        </p:txBody>
      </p:sp>
      <p:sp>
        <p:nvSpPr>
          <p:cNvPr id="8" name="文本框 7">
            <a:extLst>
              <a:ext uri="{FF2B5EF4-FFF2-40B4-BE49-F238E27FC236}">
                <a16:creationId xmlns="" xmlns:a16="http://schemas.microsoft.com/office/drawing/2014/main" id="{A39AB7DC-A437-406E-9BA7-ED1894811576}"/>
              </a:ext>
            </a:extLst>
          </p:cNvPr>
          <p:cNvSpPr txBox="1"/>
          <p:nvPr/>
        </p:nvSpPr>
        <p:spPr>
          <a:xfrm>
            <a:off x="7784837" y="2967335"/>
            <a:ext cx="3829988" cy="12966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我们能够使用很多的方法来训练我们的模型。</a:t>
            </a:r>
            <a:endParaRPr lang="en-US" altLang="zh-CN" dirty="0"/>
          </a:p>
          <a:p>
            <a:pPr marL="285750" indent="-285750">
              <a:lnSpc>
                <a:spcPct val="150000"/>
              </a:lnSpc>
              <a:buFont typeface="Arial" panose="020B0604020202020204" pitchFamily="34" charset="0"/>
              <a:buChar char="•"/>
            </a:pPr>
            <a:r>
              <a:rPr lang="zh-CN" altLang="en-US" dirty="0"/>
              <a:t>但是，今天我们只讨论神经网络。</a:t>
            </a:r>
          </a:p>
        </p:txBody>
      </p:sp>
    </p:spTree>
    <p:extLst>
      <p:ext uri="{BB962C8B-B14F-4D97-AF65-F5344CB8AC3E}">
        <p14:creationId xmlns:p14="http://schemas.microsoft.com/office/powerpoint/2010/main" val="31234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10089C-A0F6-4BCA-A290-2A2AC96C220C}"/>
              </a:ext>
            </a:extLst>
          </p:cNvPr>
          <p:cNvSpPr>
            <a:spLocks noGrp="1"/>
          </p:cNvSpPr>
          <p:nvPr>
            <p:ph type="title"/>
          </p:nvPr>
        </p:nvSpPr>
        <p:spPr/>
        <p:txBody>
          <a:bodyPr>
            <a:normAutofit/>
          </a:bodyPr>
          <a:lstStyle/>
          <a:p>
            <a:r>
              <a:rPr lang="zh-CN" altLang="en-US" sz="3600" b="1" dirty="0"/>
              <a:t>概述</a:t>
            </a:r>
          </a:p>
        </p:txBody>
      </p:sp>
      <p:sp>
        <p:nvSpPr>
          <p:cNvPr id="3" name="内容占位符 2">
            <a:extLst>
              <a:ext uri="{FF2B5EF4-FFF2-40B4-BE49-F238E27FC236}">
                <a16:creationId xmlns="" xmlns:a16="http://schemas.microsoft.com/office/drawing/2014/main" id="{EF85A637-3F66-4D39-A08F-EECA68483ADC}"/>
              </a:ext>
            </a:extLst>
          </p:cNvPr>
          <p:cNvSpPr>
            <a:spLocks noGrp="1"/>
          </p:cNvSpPr>
          <p:nvPr>
            <p:ph idx="1"/>
          </p:nvPr>
        </p:nvSpPr>
        <p:spPr/>
        <p:txBody>
          <a:bodyPr>
            <a:normAutofit/>
          </a:bodyPr>
          <a:lstStyle/>
          <a:p>
            <a:pPr>
              <a:lnSpc>
                <a:spcPct val="150000"/>
              </a:lnSpc>
            </a:pPr>
            <a:r>
              <a:rPr lang="zh-CN" altLang="en-US" sz="1800" dirty="0">
                <a:latin typeface="+mn-ea"/>
              </a:rPr>
              <a:t>神经网络是由具有适应性的简单单元组成的广泛并行的网络，它的组织能够模拟生物神经系统对真实世界物体所作出的交互反应。</a:t>
            </a:r>
            <a:r>
              <a:rPr lang="en-US" altLang="zh-CN" sz="1800" dirty="0">
                <a:latin typeface="+mn-ea"/>
              </a:rPr>
              <a:t>—— </a:t>
            </a:r>
            <a:r>
              <a:rPr lang="en-US" altLang="zh-CN" sz="1800" dirty="0" err="1">
                <a:latin typeface="+mn-ea"/>
              </a:rPr>
              <a:t>Kohonen</a:t>
            </a:r>
            <a:r>
              <a:rPr lang="en-US" altLang="zh-CN" sz="1800" dirty="0">
                <a:latin typeface="+mn-ea"/>
              </a:rPr>
              <a:t>,</a:t>
            </a:r>
            <a:r>
              <a:rPr lang="zh-CN" altLang="en-US" sz="1800" dirty="0">
                <a:latin typeface="+mn-ea"/>
              </a:rPr>
              <a:t> </a:t>
            </a:r>
            <a:r>
              <a:rPr lang="en-US" altLang="zh-CN" sz="1800" dirty="0">
                <a:latin typeface="+mn-ea"/>
              </a:rPr>
              <a:t>1998</a:t>
            </a:r>
          </a:p>
          <a:p>
            <a:pPr>
              <a:lnSpc>
                <a:spcPct val="150000"/>
              </a:lnSpc>
            </a:pPr>
            <a:r>
              <a:rPr lang="zh-CN" altLang="en-US" sz="1800" dirty="0">
                <a:latin typeface="+mn-ea"/>
              </a:rPr>
              <a:t>神经网络逐渐兴起于二十世纪八九十年代，应用得非常广泛。但由于各种原因，在 </a:t>
            </a:r>
            <a:r>
              <a:rPr lang="en-US" altLang="zh-CN" sz="1800" dirty="0">
                <a:latin typeface="+mn-ea"/>
              </a:rPr>
              <a:t>90</a:t>
            </a:r>
            <a:r>
              <a:rPr lang="zh-CN" altLang="en-US" sz="1800" dirty="0">
                <a:latin typeface="+mn-ea"/>
              </a:rPr>
              <a:t>年代的后期应用减少了。但是最近，神经网络又东山再起了。其中一个原因是：</a:t>
            </a:r>
            <a:r>
              <a:rPr lang="zh-CN" altLang="en-US" sz="1800" dirty="0">
                <a:solidFill>
                  <a:srgbClr val="FF0000"/>
                </a:solidFill>
                <a:latin typeface="+mn-ea"/>
              </a:rPr>
              <a:t>神经网络是计算量有些偏大的算法</a:t>
            </a:r>
            <a:r>
              <a:rPr lang="zh-CN" altLang="en-US" sz="1800" dirty="0">
                <a:latin typeface="+mn-ea"/>
              </a:rPr>
              <a:t>。然而大概由于近些年计算机的运行速度变快，才足以真正运行起大规模的神经网络。</a:t>
            </a:r>
          </a:p>
        </p:txBody>
      </p:sp>
    </p:spTree>
    <p:extLst>
      <p:ext uri="{BB962C8B-B14F-4D97-AF65-F5344CB8AC3E}">
        <p14:creationId xmlns:p14="http://schemas.microsoft.com/office/powerpoint/2010/main" val="401261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D342F1-BE36-4610-B8BD-F3BE517DFE84}"/>
              </a:ext>
            </a:extLst>
          </p:cNvPr>
          <p:cNvSpPr>
            <a:spLocks noGrp="1"/>
          </p:cNvSpPr>
          <p:nvPr>
            <p:ph type="title"/>
          </p:nvPr>
        </p:nvSpPr>
        <p:spPr/>
        <p:txBody>
          <a:bodyPr>
            <a:normAutofit/>
          </a:bodyPr>
          <a:lstStyle/>
          <a:p>
            <a:r>
              <a:rPr lang="zh-CN" altLang="en-US" sz="3600" b="1" dirty="0">
                <a:latin typeface="Calibri" panose="020F0502020204030204" pitchFamily="34" charset="0"/>
                <a:cs typeface="Calibri" panose="020F0502020204030204" pitchFamily="34" charset="0"/>
              </a:rPr>
              <a:t>神经元模型</a:t>
            </a:r>
          </a:p>
        </p:txBody>
      </p:sp>
      <p:sp>
        <p:nvSpPr>
          <p:cNvPr id="3" name="内容占位符 2">
            <a:extLst>
              <a:ext uri="{FF2B5EF4-FFF2-40B4-BE49-F238E27FC236}">
                <a16:creationId xmlns="" xmlns:a16="http://schemas.microsoft.com/office/drawing/2014/main" id="{30BE7F85-4618-4124-98EE-016962FDD883}"/>
              </a:ext>
            </a:extLst>
          </p:cNvPr>
          <p:cNvSpPr>
            <a:spLocks noGrp="1"/>
          </p:cNvSpPr>
          <p:nvPr>
            <p:ph idx="1"/>
          </p:nvPr>
        </p:nvSpPr>
        <p:spPr/>
        <p:txBody>
          <a:bodyPr>
            <a:normAutofit/>
          </a:bodyPr>
          <a:lstStyle/>
          <a:p>
            <a:pPr marL="0" indent="0">
              <a:buNone/>
            </a:pPr>
            <a:r>
              <a:rPr lang="zh-CN" altLang="en-US" sz="1800" dirty="0"/>
              <a:t>感知器：接收二进制输入，并产生一个二进制输出。</a:t>
            </a:r>
          </a:p>
        </p:txBody>
      </p:sp>
      <p:grpSp>
        <p:nvGrpSpPr>
          <p:cNvPr id="10" name="组合 9">
            <a:extLst>
              <a:ext uri="{FF2B5EF4-FFF2-40B4-BE49-F238E27FC236}">
                <a16:creationId xmlns="" xmlns:a16="http://schemas.microsoft.com/office/drawing/2014/main" id="{074B5353-6900-46B4-8688-D186F837214B}"/>
              </a:ext>
            </a:extLst>
          </p:cNvPr>
          <p:cNvGrpSpPr/>
          <p:nvPr/>
        </p:nvGrpSpPr>
        <p:grpSpPr>
          <a:xfrm>
            <a:off x="1237662" y="2519342"/>
            <a:ext cx="4353348" cy="2131948"/>
            <a:chOff x="1262354" y="2935320"/>
            <a:chExt cx="4353348" cy="2131948"/>
          </a:xfrm>
        </p:grpSpPr>
        <p:pic>
          <p:nvPicPr>
            <p:cNvPr id="4" name="图片 3">
              <a:extLst>
                <a:ext uri="{FF2B5EF4-FFF2-40B4-BE49-F238E27FC236}">
                  <a16:creationId xmlns="" xmlns:a16="http://schemas.microsoft.com/office/drawing/2014/main" id="{5D3C19AE-6911-476F-83FD-5EDF2D5BD0BA}"/>
                </a:ext>
              </a:extLst>
            </p:cNvPr>
            <p:cNvPicPr>
              <a:picLocks noChangeAspect="1"/>
            </p:cNvPicPr>
            <p:nvPr/>
          </p:nvPicPr>
          <p:blipFill>
            <a:blip r:embed="rId2"/>
            <a:stretch>
              <a:fillRect/>
            </a:stretch>
          </p:blipFill>
          <p:spPr>
            <a:xfrm>
              <a:off x="1262354" y="2935320"/>
              <a:ext cx="4353348" cy="213194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 xmlns:a16="http://schemas.microsoft.com/office/drawing/2014/main" id="{26E4BD88-F517-4C1D-893B-88EA522340D4}"/>
                    </a:ext>
                  </a:extLst>
                </p:cNvPr>
                <p:cNvSpPr txBox="1"/>
                <p:nvPr/>
              </p:nvSpPr>
              <p:spPr>
                <a:xfrm>
                  <a:off x="2220684" y="3195162"/>
                  <a:ext cx="5453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1</m:t>
                        </m:r>
                      </m:oMath>
                    </m:oMathPara>
                  </a14:m>
                  <a:endParaRPr lang="zh-CN" altLang="en-US" dirty="0"/>
                </a:p>
              </p:txBody>
            </p:sp>
          </mc:Choice>
          <mc:Fallback xmlns="">
            <p:sp>
              <p:nvSpPr>
                <p:cNvPr id="5" name="文本框 4">
                  <a:extLst>
                    <a:ext uri="{FF2B5EF4-FFF2-40B4-BE49-F238E27FC236}">
                      <a16:creationId xmlns:a16="http://schemas.microsoft.com/office/drawing/2014/main" id="{26E4BD88-F517-4C1D-893B-88EA522340D4}"/>
                    </a:ext>
                  </a:extLst>
                </p:cNvPr>
                <p:cNvSpPr txBox="1">
                  <a:spLocks noRot="1" noChangeAspect="1" noMove="1" noResize="1" noEditPoints="1" noAdjustHandles="1" noChangeArrowheads="1" noChangeShapeType="1" noTextEdit="1"/>
                </p:cNvSpPr>
                <p:nvPr/>
              </p:nvSpPr>
              <p:spPr>
                <a:xfrm>
                  <a:off x="2220684" y="3195162"/>
                  <a:ext cx="54534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 xmlns:a16="http://schemas.microsoft.com/office/drawing/2014/main" id="{92A391A4-099E-4DE0-A5D1-DA36C895863E}"/>
                    </a:ext>
                  </a:extLst>
                </p:cNvPr>
                <p:cNvSpPr txBox="1"/>
                <p:nvPr/>
              </p:nvSpPr>
              <p:spPr>
                <a:xfrm>
                  <a:off x="2127379" y="3631962"/>
                  <a:ext cx="5453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2</m:t>
                        </m:r>
                      </m:oMath>
                    </m:oMathPara>
                  </a14:m>
                  <a:endParaRPr lang="zh-CN" altLang="en-US" dirty="0"/>
                </a:p>
              </p:txBody>
            </p:sp>
          </mc:Choice>
          <mc:Fallback xmlns="">
            <p:sp>
              <p:nvSpPr>
                <p:cNvPr id="6" name="文本框 5">
                  <a:extLst>
                    <a:ext uri="{FF2B5EF4-FFF2-40B4-BE49-F238E27FC236}">
                      <a16:creationId xmlns:a16="http://schemas.microsoft.com/office/drawing/2014/main" id="{92A391A4-099E-4DE0-A5D1-DA36C895863E}"/>
                    </a:ext>
                  </a:extLst>
                </p:cNvPr>
                <p:cNvSpPr txBox="1">
                  <a:spLocks noRot="1" noChangeAspect="1" noMove="1" noResize="1" noEditPoints="1" noAdjustHandles="1" noChangeArrowheads="1" noChangeShapeType="1" noTextEdit="1"/>
                </p:cNvSpPr>
                <p:nvPr/>
              </p:nvSpPr>
              <p:spPr>
                <a:xfrm>
                  <a:off x="2127379" y="3631962"/>
                  <a:ext cx="545342"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 xmlns:a16="http://schemas.microsoft.com/office/drawing/2014/main" id="{693D2B88-AED6-43C6-9B3F-BCA415E8420A}"/>
                    </a:ext>
                  </a:extLst>
                </p:cNvPr>
                <p:cNvSpPr txBox="1"/>
                <p:nvPr/>
              </p:nvSpPr>
              <p:spPr>
                <a:xfrm>
                  <a:off x="2157238" y="4068762"/>
                  <a:ext cx="5453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𝑤</m:t>
                        </m:r>
                        <m:r>
                          <a:rPr lang="en-US" altLang="zh-CN" i="1" dirty="0" smtClean="0">
                            <a:latin typeface="Cambria Math" panose="02040503050406030204" pitchFamily="18" charset="0"/>
                          </a:rPr>
                          <m:t>3</m:t>
                        </m:r>
                      </m:oMath>
                    </m:oMathPara>
                  </a14:m>
                  <a:endParaRPr lang="zh-CN" altLang="en-US" dirty="0"/>
                </a:p>
              </p:txBody>
            </p:sp>
          </mc:Choice>
          <mc:Fallback xmlns="">
            <p:sp>
              <p:nvSpPr>
                <p:cNvPr id="7" name="文本框 6">
                  <a:extLst>
                    <a:ext uri="{FF2B5EF4-FFF2-40B4-BE49-F238E27FC236}">
                      <a16:creationId xmlns:a16="http://schemas.microsoft.com/office/drawing/2014/main" id="{693D2B88-AED6-43C6-9B3F-BCA415E8420A}"/>
                    </a:ext>
                  </a:extLst>
                </p:cNvPr>
                <p:cNvSpPr txBox="1">
                  <a:spLocks noRot="1" noChangeAspect="1" noMove="1" noResize="1" noEditPoints="1" noAdjustHandles="1" noChangeArrowheads="1" noChangeShapeType="1" noTextEdit="1"/>
                </p:cNvSpPr>
                <p:nvPr/>
              </p:nvSpPr>
              <p:spPr>
                <a:xfrm>
                  <a:off x="2157238" y="4068762"/>
                  <a:ext cx="545342"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3FA7C189-0A89-4D06-A380-89B5F061696A}"/>
                    </a:ext>
                  </a:extLst>
                </p:cNvPr>
                <p:cNvSpPr txBox="1"/>
                <p:nvPr/>
              </p:nvSpPr>
              <p:spPr>
                <a:xfrm>
                  <a:off x="4571267" y="4123414"/>
                  <a:ext cx="590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0</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1</m:t>
                        </m:r>
                      </m:oMath>
                    </m:oMathPara>
                  </a14:m>
                  <a:endParaRPr lang="zh-CN" altLang="en-US" dirty="0"/>
                </a:p>
              </p:txBody>
            </p:sp>
          </mc:Choice>
          <mc:Fallback xmlns="">
            <p:sp>
              <p:nvSpPr>
                <p:cNvPr id="8" name="文本框 7">
                  <a:extLst>
                    <a:ext uri="{FF2B5EF4-FFF2-40B4-BE49-F238E27FC236}">
                      <a16:creationId xmlns:a16="http://schemas.microsoft.com/office/drawing/2014/main" id="{3FA7C189-0A89-4D06-A380-89B5F061696A}"/>
                    </a:ext>
                  </a:extLst>
                </p:cNvPr>
                <p:cNvSpPr txBox="1">
                  <a:spLocks noRot="1" noChangeAspect="1" noMove="1" noResize="1" noEditPoints="1" noAdjustHandles="1" noChangeArrowheads="1" noChangeShapeType="1" noTextEdit="1"/>
                </p:cNvSpPr>
                <p:nvPr/>
              </p:nvSpPr>
              <p:spPr>
                <a:xfrm>
                  <a:off x="4571267" y="4123414"/>
                  <a:ext cx="590225"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 xmlns:a16="http://schemas.microsoft.com/office/drawing/2014/main" id="{BE93938D-50B1-4CDA-BAB0-9173988AFED7}"/>
                    </a:ext>
                  </a:extLst>
                </p:cNvPr>
                <p:cNvSpPr txBox="1"/>
                <p:nvPr/>
              </p:nvSpPr>
              <p:spPr>
                <a:xfrm>
                  <a:off x="2705891" y="3754082"/>
                  <a:ext cx="12611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𝑡h𝑟𝑒𝑠h𝑜𝑙𝑑</m:t>
                        </m:r>
                      </m:oMath>
                    </m:oMathPara>
                  </a14:m>
                  <a:endParaRPr lang="zh-CN" altLang="en-US" dirty="0"/>
                </a:p>
              </p:txBody>
            </p:sp>
          </mc:Choice>
          <mc:Fallback xmlns="">
            <p:sp>
              <p:nvSpPr>
                <p:cNvPr id="9" name="文本框 8">
                  <a:extLst>
                    <a:ext uri="{FF2B5EF4-FFF2-40B4-BE49-F238E27FC236}">
                      <a16:creationId xmlns:a16="http://schemas.microsoft.com/office/drawing/2014/main" id="{BE93938D-50B1-4CDA-BAB0-9173988AFED7}"/>
                    </a:ext>
                  </a:extLst>
                </p:cNvPr>
                <p:cNvSpPr txBox="1">
                  <a:spLocks noRot="1" noChangeAspect="1" noMove="1" noResize="1" noEditPoints="1" noAdjustHandles="1" noChangeArrowheads="1" noChangeShapeType="1" noTextEdit="1"/>
                </p:cNvSpPr>
                <p:nvPr/>
              </p:nvSpPr>
              <p:spPr>
                <a:xfrm>
                  <a:off x="2705891" y="3754082"/>
                  <a:ext cx="1261179"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 name="文本框 10">
                <a:extLst>
                  <a:ext uri="{FF2B5EF4-FFF2-40B4-BE49-F238E27FC236}">
                    <a16:creationId xmlns="" xmlns:a16="http://schemas.microsoft.com/office/drawing/2014/main" id="{11944A62-1A61-4198-8696-9C271A9011BD}"/>
                  </a:ext>
                </a:extLst>
              </p:cNvPr>
              <p:cNvSpPr txBox="1"/>
              <p:nvPr/>
            </p:nvSpPr>
            <p:spPr>
              <a:xfrm>
                <a:off x="6485894" y="2852330"/>
                <a:ext cx="4447436" cy="13408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𝑡h𝑟𝑒𝑠h𝑜𝑙𝑑</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0</m:t>
                                  </m:r>
                                </m:e>
                              </m:nary>
                            </m:e>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nary>
                                <m:naryPr>
                                  <m:chr m:val="∑"/>
                                  <m:limLoc m:val="subSup"/>
                                  <m:supHide m:val="on"/>
                                  <m:ctrlPr>
                                    <a:rPr lang="en-US" altLang="zh-CN" i="1">
                                      <a:latin typeface="Cambria Math" panose="02040503050406030204" pitchFamily="18" charset="0"/>
                                    </a:rPr>
                                  </m:ctrlPr>
                                </m:naryPr>
                                <m:sub>
                                  <m:r>
                                    <m:rPr>
                                      <m:brk m:alnAt="9"/>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𝑡h𝑟𝑒𝑠h𝑜𝑙𝑑</m:t>
                                  </m:r>
                                  <m:r>
                                    <a:rPr lang="en-US" altLang="zh-CN" b="0" i="1" smtClean="0">
                                      <a:latin typeface="Cambria Math" panose="02040503050406030204" pitchFamily="18" charset="0"/>
                                    </a:rPr>
                                    <m:t>&gt;0</m:t>
                                  </m:r>
                                </m:e>
                              </m:nary>
                            </m:e>
                          </m:eqArr>
                        </m:e>
                      </m:d>
                    </m:oMath>
                  </m:oMathPara>
                </a14:m>
                <a:endParaRPr lang="zh-CN" altLang="en-US" dirty="0"/>
              </a:p>
            </p:txBody>
          </p:sp>
        </mc:Choice>
        <mc:Fallback xmlns="">
          <p:sp>
            <p:nvSpPr>
              <p:cNvPr id="11" name="文本框 10">
                <a:extLst>
                  <a:ext uri="{FF2B5EF4-FFF2-40B4-BE49-F238E27FC236}">
                    <a16:creationId xmlns:a16="http://schemas.microsoft.com/office/drawing/2014/main" xmlns="" xmlns:a14="http://schemas.microsoft.com/office/drawing/2010/main" id="{11944A62-1A61-4198-8696-9C271A9011BD}"/>
                  </a:ext>
                </a:extLst>
              </p:cNvPr>
              <p:cNvSpPr txBox="1">
                <a:spLocks noRot="1" noChangeAspect="1" noMove="1" noResize="1" noEditPoints="1" noAdjustHandles="1" noChangeArrowheads="1" noChangeShapeType="1" noTextEdit="1"/>
              </p:cNvSpPr>
              <p:nvPr/>
            </p:nvSpPr>
            <p:spPr>
              <a:xfrm>
                <a:off x="6485894" y="2852330"/>
                <a:ext cx="4447436" cy="134088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 xmlns:a16="http://schemas.microsoft.com/office/drawing/2014/main" id="{9FD85EB5-F89A-440F-8F72-80102E4665C7}"/>
                  </a:ext>
                </a:extLst>
              </p:cNvPr>
              <p:cNvSpPr txBox="1"/>
              <p:nvPr/>
            </p:nvSpPr>
            <p:spPr>
              <a:xfrm>
                <a:off x="838200" y="4819540"/>
                <a:ext cx="10843498" cy="1357423"/>
              </a:xfrm>
              <a:prstGeom prst="rect">
                <a:avLst/>
              </a:prstGeom>
              <a:noFill/>
            </p:spPr>
            <p:txBody>
              <a:bodyPr wrap="square" rtlCol="0">
                <a:spAutoFit/>
              </a:bodyPr>
              <a:lstStyle/>
              <a:p>
                <a:pPr algn="ctr">
                  <a:lnSpc>
                    <a:spcPct val="150000"/>
                  </a:lnSpc>
                </a:pPr>
                <a:r>
                  <a:rPr lang="zh-CN" altLang="en-US" dirty="0"/>
                  <a:t>简化：将</a:t>
                </a:r>
                <a14:m>
                  <m:oMath xmlns:m="http://schemas.openxmlformats.org/officeDocument/2006/math">
                    <m:nary>
                      <m:naryPr>
                        <m:chr m:val="∑"/>
                        <m:ctrlPr>
                          <a:rPr lang="zh-CN" altLang="en-US"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oMath>
                </a14:m>
                <a:r>
                  <a:rPr lang="zh-CN" altLang="en-US" dirty="0"/>
                  <a:t>改写成点乘，</a:t>
                </a:r>
                <a14:m>
                  <m:oMath xmlns:m="http://schemas.openxmlformats.org/officeDocument/2006/math">
                    <m:r>
                      <m:rPr>
                        <m:sty m:val="p"/>
                      </m:rPr>
                      <a:rPr lang="en-US" altLang="zh-CN" i="1" dirty="0">
                        <a:latin typeface="Cambria Math" panose="02040503050406030204" pitchFamily="18" charset="0"/>
                      </a:rPr>
                      <m:t>w</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nary>
                      <m:naryPr>
                        <m:chr m:val="∑"/>
                        <m:ctrlPr>
                          <a:rPr lang="zh-CN" altLang="en-US"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oMath>
                </a14:m>
                <a:r>
                  <a:rPr lang="en-US" altLang="zh-CN" dirty="0"/>
                  <a:t>,</a:t>
                </a:r>
                <a:r>
                  <a:rPr lang="zh-CN" altLang="en-US" dirty="0"/>
                  <a:t>这里</a:t>
                </a:r>
                <a:r>
                  <a:rPr lang="en-US" altLang="zh-CN" dirty="0"/>
                  <a:t>w</a:t>
                </a:r>
                <a:r>
                  <a:rPr lang="zh-CN" altLang="en-US" dirty="0"/>
                  <a:t>和</a:t>
                </a:r>
                <a:r>
                  <a:rPr lang="en-US" altLang="zh-CN" dirty="0"/>
                  <a:t>x</a:t>
                </a:r>
                <a:r>
                  <a:rPr lang="zh-CN" altLang="en-US" dirty="0"/>
                  <a:t>对应权重和输入的向量。偏置</a:t>
                </a:r>
                <a14:m>
                  <m:oMath xmlns:m="http://schemas.openxmlformats.org/officeDocument/2006/math">
                    <m:r>
                      <m:rPr>
                        <m:sty m:val="p"/>
                      </m:rPr>
                      <a:rPr lang="en-US" altLang="zh-CN" i="1" dirty="0">
                        <a:latin typeface="Cambria Math" panose="02040503050406030204" pitchFamily="18" charset="0"/>
                      </a:rPr>
                      <m:t>b</m:t>
                    </m:r>
                    <m:r>
                      <a:rPr lang="en-US" altLang="zh-CN" dirty="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𝑡h𝑟𝑒𝑠h𝑜𝑙𝑑</m:t>
                    </m:r>
                    <m:r>
                      <a:rPr lang="zh-CN" altLang="en-US" i="1" dirty="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𝑜𝑢𝑡𝑝𝑢𝑡</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0, </m:t>
                            </m:r>
                            <m:r>
                              <a:rPr lang="en-US" altLang="zh-CN" i="1">
                                <a:latin typeface="Cambria Math" panose="02040503050406030204" pitchFamily="18" charset="0"/>
                              </a:rPr>
                              <m:t>𝑖𝑓</m:t>
                            </m:r>
                            <m:r>
                              <a:rPr lang="en-US" altLang="zh-CN" i="1">
                                <a:latin typeface="Cambria Math" panose="02040503050406030204" pitchFamily="18" charset="0"/>
                              </a:rPr>
                              <m:t> </m:t>
                            </m:r>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rPr>
                              <m:t>1, </m:t>
                            </m:r>
                            <m:r>
                              <a:rPr lang="en-US" altLang="zh-CN" i="1">
                                <a:latin typeface="Cambria Math" panose="02040503050406030204" pitchFamily="18" charset="0"/>
                              </a:rPr>
                              <m:t>𝑖𝑓𝑤</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ea typeface="Cambria Math" panose="02040503050406030204" pitchFamily="18" charset="0"/>
                              </a:rPr>
                              <m:t>0</m:t>
                            </m:r>
                          </m:e>
                        </m:eqArr>
                      </m:e>
                    </m:d>
                  </m:oMath>
                </a14:m>
                <a:endParaRPr lang="en-US" altLang="zh-CN" dirty="0"/>
              </a:p>
            </p:txBody>
          </p:sp>
        </mc:Choice>
        <mc:Fallback xmlns="">
          <p:sp>
            <p:nvSpPr>
              <p:cNvPr id="12" name="文本框 11">
                <a:extLst>
                  <a:ext uri="{FF2B5EF4-FFF2-40B4-BE49-F238E27FC236}">
                    <a16:creationId xmlns:a16="http://schemas.microsoft.com/office/drawing/2014/main" xmlns="" xmlns:a14="http://schemas.microsoft.com/office/drawing/2010/main" id="{9FD85EB5-F89A-440F-8F72-80102E4665C7}"/>
                  </a:ext>
                </a:extLst>
              </p:cNvPr>
              <p:cNvSpPr txBox="1">
                <a:spLocks noRot="1" noChangeAspect="1" noMove="1" noResize="1" noEditPoints="1" noAdjustHandles="1" noChangeArrowheads="1" noChangeShapeType="1" noTextEdit="1"/>
              </p:cNvSpPr>
              <p:nvPr/>
            </p:nvSpPr>
            <p:spPr>
              <a:xfrm>
                <a:off x="838200" y="4819540"/>
                <a:ext cx="10843498" cy="1357423"/>
              </a:xfrm>
              <a:prstGeom prst="rect">
                <a:avLst/>
              </a:prstGeom>
              <a:blipFill rotWithShape="0">
                <a:blip r:embed="rId9"/>
                <a:stretch>
                  <a:fillRect l="-506" t="-25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29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A1A889-C8C8-4611-A2BF-88596DB66B1F}"/>
              </a:ext>
            </a:extLst>
          </p:cNvPr>
          <p:cNvSpPr>
            <a:spLocks noGrp="1"/>
          </p:cNvSpPr>
          <p:nvPr>
            <p:ph type="title"/>
          </p:nvPr>
        </p:nvSpPr>
        <p:spPr/>
        <p:txBody>
          <a:bodyPr>
            <a:normAutofit/>
          </a:bodyPr>
          <a:lstStyle/>
          <a:p>
            <a:r>
              <a:rPr lang="zh-CN" altLang="en-US" sz="3600" b="1" dirty="0"/>
              <a:t>神经元模型</a:t>
            </a:r>
          </a:p>
        </p:txBody>
      </p:sp>
      <p:pic>
        <p:nvPicPr>
          <p:cNvPr id="4" name="内容占位符 3">
            <a:extLst>
              <a:ext uri="{FF2B5EF4-FFF2-40B4-BE49-F238E27FC236}">
                <a16:creationId xmlns="" xmlns:a16="http://schemas.microsoft.com/office/drawing/2014/main" id="{7B31045F-4B96-4C15-9387-4FD5CBE03806}"/>
              </a:ext>
            </a:extLst>
          </p:cNvPr>
          <p:cNvPicPr>
            <a:picLocks noGrp="1" noChangeAspect="1"/>
          </p:cNvPicPr>
          <p:nvPr>
            <p:ph idx="1"/>
          </p:nvPr>
        </p:nvPicPr>
        <p:blipFill>
          <a:blip r:embed="rId2"/>
          <a:stretch>
            <a:fillRect/>
          </a:stretch>
        </p:blipFill>
        <p:spPr>
          <a:xfrm>
            <a:off x="945981" y="1690688"/>
            <a:ext cx="5389505" cy="258558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31A722D4-BF69-4A9D-989B-1466E6CAADAD}"/>
                  </a:ext>
                </a:extLst>
              </p:cNvPr>
              <p:cNvSpPr txBox="1"/>
              <p:nvPr/>
            </p:nvSpPr>
            <p:spPr>
              <a:xfrm>
                <a:off x="755779" y="4666255"/>
                <a:ext cx="5169159" cy="1338828"/>
              </a:xfrm>
              <a:prstGeom prst="rect">
                <a:avLst/>
              </a:prstGeom>
              <a:noFill/>
            </p:spPr>
            <p:txBody>
              <a:bodyPr wrap="square" rtlCol="0">
                <a:spAutoFit/>
              </a:bodyPr>
              <a:lstStyle/>
              <a:p>
                <a:pPr>
                  <a:lnSpc>
                    <a:spcPct val="150000"/>
                  </a:lnSpc>
                </a:pPr>
                <a:r>
                  <a:rPr lang="zh-CN" altLang="en-US" dirty="0"/>
                  <a:t>简化：将</a:t>
                </a:r>
                <a14:m>
                  <m:oMath xmlns:m="http://schemas.openxmlformats.org/officeDocument/2006/math">
                    <m:nary>
                      <m:naryPr>
                        <m:chr m:val="∑"/>
                        <m:ctrlPr>
                          <a:rPr lang="zh-CN" altLang="en-US"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smtClean="0">
                            <a:latin typeface="Cambria Math" panose="02040503050406030204" pitchFamily="18" charset="0"/>
                          </a:rPr>
                          <m:t>=</m:t>
                        </m:r>
                        <m:r>
                          <a:rPr lang="en-US" altLang="zh-CN" i="1">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r>
                  <a:rPr lang="zh-CN" altLang="en-US" dirty="0"/>
                  <a:t>改写成点乘，</a:t>
                </a:r>
                <a14:m>
                  <m:oMath xmlns:m="http://schemas.openxmlformats.org/officeDocument/2006/math">
                    <m:r>
                      <m:rPr>
                        <m:sty m:val="p"/>
                      </m:rPr>
                      <a:rPr lang="en-US" altLang="zh-CN" i="1" dirty="0">
                        <a:latin typeface="Cambria Math" panose="02040503050406030204" pitchFamily="18" charset="0"/>
                      </a:rPr>
                      <m:t>w</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𝑥</m:t>
                    </m:r>
                    <m:r>
                      <a:rPr lang="en-US" altLang="zh-CN" b="0" i="1" dirty="0" smtClean="0">
                        <a:latin typeface="Cambria Math" panose="02040503050406030204" pitchFamily="18" charset="0"/>
                        <a:ea typeface="Cambria Math" panose="02040503050406030204" pitchFamily="18" charset="0"/>
                      </a:rPr>
                      <m:t>=</m:t>
                    </m:r>
                    <m:nary>
                      <m:naryPr>
                        <m:chr m:val="∑"/>
                        <m:ctrlPr>
                          <a:rPr lang="zh-CN" altLang="en-US" i="1">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i="1">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oMath>
                </a14:m>
                <a:r>
                  <a:rPr lang="en-US" altLang="zh-CN" dirty="0"/>
                  <a:t>,</a:t>
                </a:r>
                <a:r>
                  <a:rPr lang="zh-CN" altLang="en-US" dirty="0"/>
                  <a:t>这里</a:t>
                </a:r>
                <a:r>
                  <a:rPr lang="en-US" altLang="zh-CN" dirty="0"/>
                  <a:t>w</a:t>
                </a:r>
                <a:r>
                  <a:rPr lang="zh-CN" altLang="en-US" dirty="0"/>
                  <a:t>和</a:t>
                </a:r>
                <a:r>
                  <a:rPr lang="en-US" altLang="zh-CN" dirty="0"/>
                  <a:t>x</a:t>
                </a:r>
                <a:r>
                  <a:rPr lang="zh-CN" altLang="en-US" dirty="0"/>
                  <a:t>对应权重和输入的向量。偏置</a:t>
                </a:r>
                <a14:m>
                  <m:oMath xmlns:m="http://schemas.openxmlformats.org/officeDocument/2006/math">
                    <m:r>
                      <m:rPr>
                        <m:sty m:val="p"/>
                      </m:rPr>
                      <a:rPr lang="en-US" altLang="zh-CN" i="1" dirty="0">
                        <a:latin typeface="Cambria Math" panose="02040503050406030204" pitchFamily="18" charset="0"/>
                      </a:rPr>
                      <m:t>b</m:t>
                    </m:r>
                    <m:r>
                      <a:rPr lang="en-US" altLang="zh-CN" b="0" i="0" dirty="0" smtClean="0">
                        <a:latin typeface="Cambria Math" panose="02040503050406030204" pitchFamily="18" charset="0"/>
                      </a:rPr>
                      <m:t>=−</m:t>
                    </m:r>
                    <m:r>
                      <m:rPr>
                        <m:sty m:val="p"/>
                      </m:rPr>
                      <a:rPr lang="el-GR" altLang="zh-CN" b="0" i="1" dirty="0" smtClean="0">
                        <a:latin typeface="Cambria Math" panose="02040503050406030204" pitchFamily="18" charset="0"/>
                        <a:ea typeface="Cambria Math" panose="02040503050406030204" pitchFamily="18" charset="0"/>
                      </a:rPr>
                      <m:t>θ</m:t>
                    </m:r>
                    <m:r>
                      <a:rPr lang="zh-CN" altLang="en-US" i="1" dirty="0">
                        <a:latin typeface="Cambria Math" panose="02040503050406030204" pitchFamily="18" charset="0"/>
                        <a:ea typeface="Cambria Math" panose="02040503050406030204" pitchFamily="18" charset="0"/>
                      </a:rPr>
                      <m:t>。</m:t>
                    </m:r>
                  </m:oMath>
                </a14:m>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m:oMathPara>
                </a14:m>
                <a:endParaRPr lang="zh-CN" altLang="en-US" dirty="0"/>
              </a:p>
            </p:txBody>
          </p:sp>
        </mc:Choice>
        <mc:Fallback xmlns="">
          <p:sp>
            <p:nvSpPr>
              <p:cNvPr id="3" name="文本框 2">
                <a:extLst>
                  <a:ext uri="{FF2B5EF4-FFF2-40B4-BE49-F238E27FC236}">
                    <a16:creationId xmlns:a16="http://schemas.microsoft.com/office/drawing/2014/main" id="{31A722D4-BF69-4A9D-989B-1466E6CAADAD}"/>
                  </a:ext>
                </a:extLst>
              </p:cNvPr>
              <p:cNvSpPr txBox="1">
                <a:spLocks noRot="1" noChangeAspect="1" noMove="1" noResize="1" noEditPoints="1" noAdjustHandles="1" noChangeArrowheads="1" noChangeShapeType="1" noTextEdit="1"/>
              </p:cNvSpPr>
              <p:nvPr/>
            </p:nvSpPr>
            <p:spPr>
              <a:xfrm>
                <a:off x="755779" y="4666255"/>
                <a:ext cx="5169159" cy="1338828"/>
              </a:xfrm>
              <a:prstGeom prst="rect">
                <a:avLst/>
              </a:prstGeom>
              <a:blipFill>
                <a:blip r:embed="rId3"/>
                <a:stretch>
                  <a:fillRect l="-1061" t="-25909"/>
                </a:stretch>
              </a:blipFill>
            </p:spPr>
            <p:txBody>
              <a:bodyPr/>
              <a:lstStyle/>
              <a:p>
                <a:r>
                  <a:rPr lang="zh-CN" altLang="en-US">
                    <a:noFill/>
                  </a:rPr>
                  <a:t> </a:t>
                </a:r>
              </a:p>
            </p:txBody>
          </p:sp>
        </mc:Fallback>
      </mc:AlternateContent>
      <p:cxnSp>
        <p:nvCxnSpPr>
          <p:cNvPr id="8" name="直接连接符 7">
            <a:extLst>
              <a:ext uri="{FF2B5EF4-FFF2-40B4-BE49-F238E27FC236}">
                <a16:creationId xmlns="" xmlns:a16="http://schemas.microsoft.com/office/drawing/2014/main" id="{1CB52F9F-882D-46EF-91F6-7FD6B9A2A433}"/>
              </a:ext>
            </a:extLst>
          </p:cNvPr>
          <p:cNvCxnSpPr/>
          <p:nvPr/>
        </p:nvCxnSpPr>
        <p:spPr>
          <a:xfrm>
            <a:off x="6428792" y="1441579"/>
            <a:ext cx="0" cy="46920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 xmlns:a16="http://schemas.microsoft.com/office/drawing/2014/main" id="{CDF5FAFB-610B-4D97-820C-9FF47FC354BE}"/>
              </a:ext>
            </a:extLst>
          </p:cNvPr>
          <p:cNvSpPr txBox="1"/>
          <p:nvPr/>
        </p:nvSpPr>
        <p:spPr>
          <a:xfrm>
            <a:off x="2099388" y="4221269"/>
            <a:ext cx="1781257" cy="369332"/>
          </a:xfrm>
          <a:prstGeom prst="rect">
            <a:avLst/>
          </a:prstGeom>
          <a:noFill/>
        </p:spPr>
        <p:txBody>
          <a:bodyPr wrap="none" rtlCol="0">
            <a:spAutoFit/>
          </a:bodyPr>
          <a:lstStyle/>
          <a:p>
            <a:r>
              <a:rPr lang="en-US" altLang="zh-CN" dirty="0"/>
              <a:t>M-P</a:t>
            </a:r>
            <a:r>
              <a:rPr lang="zh-CN" altLang="en-US" dirty="0"/>
              <a:t>神经元模型</a:t>
            </a:r>
          </a:p>
        </p:txBody>
      </p:sp>
      <p:pic>
        <p:nvPicPr>
          <p:cNvPr id="11" name="图片 10">
            <a:extLst>
              <a:ext uri="{FF2B5EF4-FFF2-40B4-BE49-F238E27FC236}">
                <a16:creationId xmlns="" xmlns:a16="http://schemas.microsoft.com/office/drawing/2014/main" id="{B8861D7F-5390-4835-8DF0-1C8A8E8606F7}"/>
              </a:ext>
            </a:extLst>
          </p:cNvPr>
          <p:cNvPicPr>
            <a:picLocks noChangeAspect="1"/>
          </p:cNvPicPr>
          <p:nvPr/>
        </p:nvPicPr>
        <p:blipFill>
          <a:blip r:embed="rId4"/>
          <a:stretch>
            <a:fillRect/>
          </a:stretch>
        </p:blipFill>
        <p:spPr>
          <a:xfrm>
            <a:off x="6637127" y="2388156"/>
            <a:ext cx="2476500" cy="2409825"/>
          </a:xfrm>
          <a:prstGeom prst="rect">
            <a:avLst/>
          </a:prstGeom>
        </p:spPr>
      </p:pic>
      <p:pic>
        <p:nvPicPr>
          <p:cNvPr id="12" name="图片 11">
            <a:extLst>
              <a:ext uri="{FF2B5EF4-FFF2-40B4-BE49-F238E27FC236}">
                <a16:creationId xmlns="" xmlns:a16="http://schemas.microsoft.com/office/drawing/2014/main" id="{C03B0C11-1A47-4B3E-BE8D-A1F087D563B6}"/>
              </a:ext>
            </a:extLst>
          </p:cNvPr>
          <p:cNvPicPr>
            <a:picLocks noChangeAspect="1"/>
          </p:cNvPicPr>
          <p:nvPr/>
        </p:nvPicPr>
        <p:blipFill>
          <a:blip r:embed="rId5"/>
          <a:stretch>
            <a:fillRect/>
          </a:stretch>
        </p:blipFill>
        <p:spPr>
          <a:xfrm>
            <a:off x="9321961" y="2388156"/>
            <a:ext cx="2524125" cy="2390775"/>
          </a:xfrm>
          <a:prstGeom prst="rect">
            <a:avLst/>
          </a:prstGeom>
        </p:spPr>
      </p:pic>
      <p:sp>
        <p:nvSpPr>
          <p:cNvPr id="13" name="文本框 12">
            <a:extLst>
              <a:ext uri="{FF2B5EF4-FFF2-40B4-BE49-F238E27FC236}">
                <a16:creationId xmlns="" xmlns:a16="http://schemas.microsoft.com/office/drawing/2014/main" id="{F6DCB197-46F5-4B2A-BA20-130E95C0087F}"/>
              </a:ext>
            </a:extLst>
          </p:cNvPr>
          <p:cNvSpPr txBox="1"/>
          <p:nvPr/>
        </p:nvSpPr>
        <p:spPr>
          <a:xfrm>
            <a:off x="6773814" y="1690688"/>
            <a:ext cx="3393878" cy="369332"/>
          </a:xfrm>
          <a:prstGeom prst="rect">
            <a:avLst/>
          </a:prstGeom>
          <a:noFill/>
        </p:spPr>
        <p:txBody>
          <a:bodyPr wrap="none" rtlCol="0">
            <a:spAutoFit/>
          </a:bodyPr>
          <a:lstStyle/>
          <a:p>
            <a:r>
              <a:rPr lang="zh-CN" altLang="en-US" dirty="0"/>
              <a:t>激活函数（</a:t>
            </a:r>
            <a:r>
              <a:rPr lang="en-US" altLang="zh-CN" dirty="0"/>
              <a:t>activation function</a:t>
            </a:r>
            <a:r>
              <a:rPr lang="zh-CN" altLang="en-US" dirty="0"/>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 xmlns:a16="http://schemas.microsoft.com/office/drawing/2014/main" id="{31A722D4-BF69-4A9D-989B-1466E6CAADAD}"/>
                  </a:ext>
                </a:extLst>
              </p:cNvPr>
              <p:cNvSpPr txBox="1"/>
              <p:nvPr/>
            </p:nvSpPr>
            <p:spPr>
              <a:xfrm>
                <a:off x="6773814" y="4872201"/>
                <a:ext cx="5169159" cy="464743"/>
              </a:xfrm>
              <a:prstGeom prst="rect">
                <a:avLst/>
              </a:prstGeom>
              <a:noFill/>
            </p:spPr>
            <p:txBody>
              <a:bodyPr wrap="square" rtlCol="0">
                <a:spAutoFit/>
              </a:bodyPr>
              <a:lstStyle/>
              <a:p>
                <a:pPr>
                  <a:lnSpc>
                    <a:spcPct val="150000"/>
                  </a:lnSpc>
                </a:pPr>
                <a:r>
                  <a:rPr lang="zh-CN" altLang="en-US" dirty="0"/>
                  <a:t>备注：</a:t>
                </a:r>
                <a14:m>
                  <m:oMath xmlns:m="http://schemas.openxmlformats.org/officeDocument/2006/math">
                    <m:r>
                      <a:rPr lang="zh-CN" altLang="en-US" i="1" dirty="0" smtClean="0">
                        <a:latin typeface="Cambria Math" panose="02040503050406030204" pitchFamily="18" charset="0"/>
                      </a:rPr>
                      <m:t>𝜎</m:t>
                    </m:r>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)×(1−</m:t>
                    </m:r>
                    <m:r>
                      <a:rPr lang="zh-CN" altLang="en-US" b="0" i="1" dirty="0" smtClean="0">
                        <a:latin typeface="Cambria Math" panose="02040503050406030204" pitchFamily="18" charset="0"/>
                        <a:ea typeface="Cambria Math" panose="02040503050406030204" pitchFamily="18" charset="0"/>
                      </a:rPr>
                      <m:t>𝜎</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𝑥</m:t>
                    </m:r>
                    <m:r>
                      <a:rPr lang="en-US" altLang="zh-CN" b="0" i="1" dirty="0"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10" name="文本框 9">
                <a:extLst>
                  <a:ext uri="{FF2B5EF4-FFF2-40B4-BE49-F238E27FC236}">
                    <a16:creationId xmlns="" xmlns:a16="http://schemas.microsoft.com/office/drawing/2014/main" xmlns:a14="http://schemas.microsoft.com/office/drawing/2010/main" id="{31A722D4-BF69-4A9D-989B-1466E6CAADAD}"/>
                  </a:ext>
                </a:extLst>
              </p:cNvPr>
              <p:cNvSpPr txBox="1">
                <a:spLocks noRot="1" noChangeAspect="1" noMove="1" noResize="1" noEditPoints="1" noAdjustHandles="1" noChangeArrowheads="1" noChangeShapeType="1" noTextEdit="1"/>
              </p:cNvSpPr>
              <p:nvPr/>
            </p:nvSpPr>
            <p:spPr>
              <a:xfrm>
                <a:off x="6773814" y="4872201"/>
                <a:ext cx="5169159" cy="464743"/>
              </a:xfrm>
              <a:prstGeom prst="rect">
                <a:avLst/>
              </a:prstGeom>
              <a:blipFill rotWithShape="0">
                <a:blip r:embed="rId6"/>
                <a:stretch>
                  <a:fillRect l="-943" b="-2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563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4FCAC4F-9C29-4D42-9E8A-EBE1C638C633}"/>
              </a:ext>
            </a:extLst>
          </p:cNvPr>
          <p:cNvSpPr>
            <a:spLocks noGrp="1"/>
          </p:cNvSpPr>
          <p:nvPr>
            <p:ph type="title"/>
          </p:nvPr>
        </p:nvSpPr>
        <p:spPr/>
        <p:txBody>
          <a:bodyPr>
            <a:normAutofit/>
          </a:bodyPr>
          <a:lstStyle/>
          <a:p>
            <a:r>
              <a:rPr lang="zh-CN" altLang="en-US" sz="3600" b="1" dirty="0"/>
              <a:t>神经元模型</a:t>
            </a:r>
          </a:p>
        </p:txBody>
      </p:sp>
      <mc:AlternateContent xmlns:mc="http://schemas.openxmlformats.org/markup-compatibility/2006" xmlns:a14="http://schemas.microsoft.com/office/drawing/2010/main">
        <mc:Choice Requires="a14">
          <p:graphicFrame>
            <p:nvGraphicFramePr>
              <p:cNvPr id="24" name="表格 23">
                <a:extLst>
                  <a:ext uri="{FF2B5EF4-FFF2-40B4-BE49-F238E27FC236}">
                    <a16:creationId xmlns="" xmlns:a16="http://schemas.microsoft.com/office/drawing/2014/main" id="{23278B80-7D1A-4530-96EC-C0D4F8E8170B}"/>
                  </a:ext>
                </a:extLst>
              </p:cNvPr>
              <p:cNvGraphicFramePr>
                <a:graphicFrameLocks noGrp="1"/>
              </p:cNvGraphicFramePr>
              <p:nvPr>
                <p:extLst>
                  <p:ext uri="{D42A27DB-BD31-4B8C-83A1-F6EECF244321}">
                    <p14:modId xmlns:p14="http://schemas.microsoft.com/office/powerpoint/2010/main" val="2757613438"/>
                  </p:ext>
                </p:extLst>
              </p:nvPr>
            </p:nvGraphicFramePr>
            <p:xfrm>
              <a:off x="1081157" y="4549143"/>
              <a:ext cx="4837684" cy="1828800"/>
            </p:xfrm>
            <a:graphic>
              <a:graphicData uri="http://schemas.openxmlformats.org/drawingml/2006/table">
                <a:tbl>
                  <a:tblPr firstRow="1" bandRow="1">
                    <a:tableStyleId>{5C22544A-7EE6-4342-B048-85BDC9FD1C3A}</a:tableStyleId>
                  </a:tblPr>
                  <a:tblGrid>
                    <a:gridCol w="792354">
                      <a:extLst>
                        <a:ext uri="{9D8B030D-6E8A-4147-A177-3AD203B41FA5}">
                          <a16:colId xmlns="" xmlns:a16="http://schemas.microsoft.com/office/drawing/2014/main" val="2792052435"/>
                        </a:ext>
                      </a:extLst>
                    </a:gridCol>
                    <a:gridCol w="434276">
                      <a:extLst>
                        <a:ext uri="{9D8B030D-6E8A-4147-A177-3AD203B41FA5}">
                          <a16:colId xmlns="" xmlns:a16="http://schemas.microsoft.com/office/drawing/2014/main" val="558407980"/>
                        </a:ext>
                      </a:extLst>
                    </a:gridCol>
                    <a:gridCol w="3611054">
                      <a:extLst>
                        <a:ext uri="{9D8B030D-6E8A-4147-A177-3AD203B41FA5}">
                          <a16:colId xmlns="" xmlns:a16="http://schemas.microsoft.com/office/drawing/2014/main" val="3523449174"/>
                        </a:ext>
                      </a:extLst>
                    </a:gridCol>
                  </a:tblGrid>
                  <a:tr h="0">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x2</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𝑤</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𝑏</m:t>
                                </m:r>
                                <m:r>
                                  <a:rPr lang="en-US" altLang="zh-CN" b="0" i="1" smtClean="0">
                                    <a:solidFill>
                                      <a:schemeClr val="tx1"/>
                                    </a:solidFill>
                                    <a:latin typeface="Cambria Math" panose="02040503050406030204" pitchFamily="18" charset="0"/>
                                  </a:rPr>
                                  <m:t>)</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61960719"/>
                      </a:ext>
                    </a:extLst>
                  </a:tr>
                  <a:tr h="236271">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(20×0+20×0−30)≈0</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384693855"/>
                      </a:ext>
                    </a:extLst>
                  </a:tr>
                  <a:tr h="236271">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(20×0+20×1−30)≈0</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109903300"/>
                      </a:ext>
                    </a:extLst>
                  </a:tr>
                  <a:tr h="236271">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(20×1+20×0−30)≈0</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12360351"/>
                      </a:ext>
                    </a:extLst>
                  </a:tr>
                  <a:tr h="236271">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(20×1+20×1−30)≈1</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401961"/>
                      </a:ext>
                    </a:extLst>
                  </a:tr>
                </a:tbl>
              </a:graphicData>
            </a:graphic>
          </p:graphicFrame>
        </mc:Choice>
        <mc:Fallback xmlns="">
          <p:graphicFrame>
            <p:nvGraphicFramePr>
              <p:cNvPr id="24" name="表格 23">
                <a:extLst>
                  <a:ext uri="{FF2B5EF4-FFF2-40B4-BE49-F238E27FC236}">
                    <a16:creationId xmlns:a16="http://schemas.microsoft.com/office/drawing/2014/main" id="{23278B80-7D1A-4530-96EC-C0D4F8E8170B}"/>
                  </a:ext>
                </a:extLst>
              </p:cNvPr>
              <p:cNvGraphicFramePr>
                <a:graphicFrameLocks noGrp="1"/>
              </p:cNvGraphicFramePr>
              <p:nvPr>
                <p:extLst>
                  <p:ext uri="{D42A27DB-BD31-4B8C-83A1-F6EECF244321}">
                    <p14:modId xmlns:p14="http://schemas.microsoft.com/office/powerpoint/2010/main" val="2757613438"/>
                  </p:ext>
                </p:extLst>
              </p:nvPr>
            </p:nvGraphicFramePr>
            <p:xfrm>
              <a:off x="1081157" y="4549143"/>
              <a:ext cx="4837684" cy="1828800"/>
            </p:xfrm>
            <a:graphic>
              <a:graphicData uri="http://schemas.openxmlformats.org/drawingml/2006/table">
                <a:tbl>
                  <a:tblPr firstRow="1" bandRow="1">
                    <a:tableStyleId>{5C22544A-7EE6-4342-B048-85BDC9FD1C3A}</a:tableStyleId>
                  </a:tblPr>
                  <a:tblGrid>
                    <a:gridCol w="792354">
                      <a:extLst>
                        <a:ext uri="{9D8B030D-6E8A-4147-A177-3AD203B41FA5}">
                          <a16:colId xmlns:a16="http://schemas.microsoft.com/office/drawing/2014/main" val="2792052435"/>
                        </a:ext>
                      </a:extLst>
                    </a:gridCol>
                    <a:gridCol w="434276">
                      <a:extLst>
                        <a:ext uri="{9D8B030D-6E8A-4147-A177-3AD203B41FA5}">
                          <a16:colId xmlns:a16="http://schemas.microsoft.com/office/drawing/2014/main" val="558407980"/>
                        </a:ext>
                      </a:extLst>
                    </a:gridCol>
                    <a:gridCol w="3611054">
                      <a:extLst>
                        <a:ext uri="{9D8B030D-6E8A-4147-A177-3AD203B41FA5}">
                          <a16:colId xmlns:a16="http://schemas.microsoft.com/office/drawing/2014/main" val="3523449174"/>
                        </a:ext>
                      </a:extLst>
                    </a:gridCol>
                  </a:tblGrid>
                  <a:tr h="365760">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x2</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3895" t="-10000" r="-169" b="-425000"/>
                          </a:stretch>
                        </a:blipFill>
                      </a:tcPr>
                    </a:tc>
                    <a:extLst>
                      <a:ext uri="{0D108BD9-81ED-4DB2-BD59-A6C34878D82A}">
                        <a16:rowId xmlns:a16="http://schemas.microsoft.com/office/drawing/2014/main" val="3561960719"/>
                      </a:ext>
                    </a:extLst>
                  </a:tr>
                  <a:tr h="365760">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33895" t="-110000" r="-169" b="-325000"/>
                          </a:stretch>
                        </a:blipFill>
                      </a:tcPr>
                    </a:tc>
                    <a:extLst>
                      <a:ext uri="{0D108BD9-81ED-4DB2-BD59-A6C34878D82A}">
                        <a16:rowId xmlns:a16="http://schemas.microsoft.com/office/drawing/2014/main" val="2384693855"/>
                      </a:ext>
                    </a:extLst>
                  </a:tr>
                  <a:tr h="365760">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2"/>
                          <a:stretch>
                            <a:fillRect l="-33895" t="-206557" r="-169" b="-219672"/>
                          </a:stretch>
                        </a:blipFill>
                      </a:tcPr>
                    </a:tc>
                    <a:extLst>
                      <a:ext uri="{0D108BD9-81ED-4DB2-BD59-A6C34878D82A}">
                        <a16:rowId xmlns:a16="http://schemas.microsoft.com/office/drawing/2014/main" val="3109903300"/>
                      </a:ext>
                    </a:extLst>
                  </a:tr>
                  <a:tr h="365760">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2"/>
                          <a:stretch>
                            <a:fillRect l="-33895" t="-311667" r="-169" b="-123333"/>
                          </a:stretch>
                        </a:blipFill>
                      </a:tcPr>
                    </a:tc>
                    <a:extLst>
                      <a:ext uri="{0D108BD9-81ED-4DB2-BD59-A6C34878D82A}">
                        <a16:rowId xmlns:a16="http://schemas.microsoft.com/office/drawing/2014/main" val="2912360351"/>
                      </a:ext>
                    </a:extLst>
                  </a:tr>
                  <a:tr h="365760">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3895" t="-411667" r="-169" b="-23333"/>
                          </a:stretch>
                        </a:blipFill>
                      </a:tcPr>
                    </a:tc>
                    <a:extLst>
                      <a:ext uri="{0D108BD9-81ED-4DB2-BD59-A6C34878D82A}">
                        <a16:rowId xmlns:a16="http://schemas.microsoft.com/office/drawing/2014/main" val="218401961"/>
                      </a:ext>
                    </a:extLst>
                  </a:tr>
                </a:tbl>
              </a:graphicData>
            </a:graphic>
          </p:graphicFrame>
        </mc:Fallback>
      </mc:AlternateContent>
      <p:grpSp>
        <p:nvGrpSpPr>
          <p:cNvPr id="32" name="组合 31">
            <a:extLst>
              <a:ext uri="{FF2B5EF4-FFF2-40B4-BE49-F238E27FC236}">
                <a16:creationId xmlns="" xmlns:a16="http://schemas.microsoft.com/office/drawing/2014/main" id="{E984E8DC-CB75-4A91-9CFB-B07EB8E214C9}"/>
              </a:ext>
            </a:extLst>
          </p:cNvPr>
          <p:cNvGrpSpPr/>
          <p:nvPr/>
        </p:nvGrpSpPr>
        <p:grpSpPr>
          <a:xfrm>
            <a:off x="2192079" y="2747184"/>
            <a:ext cx="2860926" cy="1529219"/>
            <a:chOff x="1185781" y="2239720"/>
            <a:chExt cx="2860926" cy="1529219"/>
          </a:xfrm>
        </p:grpSpPr>
        <mc:AlternateContent xmlns:mc="http://schemas.openxmlformats.org/markup-compatibility/2006" xmlns:a14="http://schemas.microsoft.com/office/drawing/2010/main">
          <mc:Choice Requires="a14">
            <p:sp>
              <p:nvSpPr>
                <p:cNvPr id="4" name="椭圆 3">
                  <a:extLst>
                    <a:ext uri="{FF2B5EF4-FFF2-40B4-BE49-F238E27FC236}">
                      <a16:creationId xmlns="" xmlns:a16="http://schemas.microsoft.com/office/drawing/2014/main" id="{D0FF197A-0058-448C-8B63-E0FAFA50A88C}"/>
                    </a:ext>
                  </a:extLst>
                </p:cNvPr>
                <p:cNvSpPr/>
                <p:nvPr/>
              </p:nvSpPr>
              <p:spPr>
                <a:xfrm>
                  <a:off x="1185781" y="2239720"/>
                  <a:ext cx="522515"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m:oMathPara>
                  </a14:m>
                  <a:endParaRPr lang="zh-CN" altLang="en-US" dirty="0"/>
                </a:p>
              </p:txBody>
            </p:sp>
          </mc:Choice>
          <mc:Fallback xmlns="">
            <p:sp>
              <p:nvSpPr>
                <p:cNvPr id="4" name="椭圆 3">
                  <a:extLst>
                    <a:ext uri="{FF2B5EF4-FFF2-40B4-BE49-F238E27FC236}">
                      <a16:creationId xmlns:a16="http://schemas.microsoft.com/office/drawing/2014/main" id="{D0FF197A-0058-448C-8B63-E0FAFA50A88C}"/>
                    </a:ext>
                  </a:extLst>
                </p:cNvPr>
                <p:cNvSpPr>
                  <a:spLocks noRot="1" noChangeAspect="1" noMove="1" noResize="1" noEditPoints="1" noAdjustHandles="1" noChangeArrowheads="1" noChangeShapeType="1" noTextEdit="1"/>
                </p:cNvSpPr>
                <p:nvPr/>
              </p:nvSpPr>
              <p:spPr>
                <a:xfrm>
                  <a:off x="1185781" y="2239720"/>
                  <a:ext cx="522515" cy="522515"/>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 xmlns:a16="http://schemas.microsoft.com/office/drawing/2014/main" id="{B007DC5B-5970-47A3-8CFF-9616DB3B1434}"/>
                    </a:ext>
                  </a:extLst>
                </p:cNvPr>
                <p:cNvSpPr/>
                <p:nvPr/>
              </p:nvSpPr>
              <p:spPr>
                <a:xfrm>
                  <a:off x="1185781" y="3246424"/>
                  <a:ext cx="522515"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2</m:t>
                        </m:r>
                      </m:oMath>
                    </m:oMathPara>
                  </a14:m>
                  <a:endParaRPr lang="zh-CN" altLang="en-US" dirty="0"/>
                </a:p>
              </p:txBody>
            </p:sp>
          </mc:Choice>
          <mc:Fallback xmlns="">
            <p:sp>
              <p:nvSpPr>
                <p:cNvPr id="5" name="椭圆 4">
                  <a:extLst>
                    <a:ext uri="{FF2B5EF4-FFF2-40B4-BE49-F238E27FC236}">
                      <a16:creationId xmlns:a16="http://schemas.microsoft.com/office/drawing/2014/main" id="{B007DC5B-5970-47A3-8CFF-9616DB3B1434}"/>
                    </a:ext>
                  </a:extLst>
                </p:cNvPr>
                <p:cNvSpPr>
                  <a:spLocks noRot="1" noChangeAspect="1" noMove="1" noResize="1" noEditPoints="1" noAdjustHandles="1" noChangeArrowheads="1" noChangeShapeType="1" noTextEdit="1"/>
                </p:cNvSpPr>
                <p:nvPr/>
              </p:nvSpPr>
              <p:spPr>
                <a:xfrm>
                  <a:off x="1185781" y="3246424"/>
                  <a:ext cx="522515" cy="522515"/>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 xmlns:a16="http://schemas.microsoft.com/office/drawing/2014/main" id="{75300F73-36C6-4729-B092-BD0930599737}"/>
                    </a:ext>
                  </a:extLst>
                </p:cNvPr>
                <p:cNvSpPr/>
                <p:nvPr/>
              </p:nvSpPr>
              <p:spPr>
                <a:xfrm>
                  <a:off x="2370768" y="2711320"/>
                  <a:ext cx="522515"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−30</m:t>
                        </m:r>
                      </m:oMath>
                    </m:oMathPara>
                  </a14:m>
                  <a:endParaRPr lang="zh-CN" altLang="en-US" dirty="0"/>
                </a:p>
              </p:txBody>
            </p:sp>
          </mc:Choice>
          <mc:Fallback xmlns="">
            <p:sp>
              <p:nvSpPr>
                <p:cNvPr id="8" name="椭圆 7">
                  <a:extLst>
                    <a:ext uri="{FF2B5EF4-FFF2-40B4-BE49-F238E27FC236}">
                      <a16:creationId xmlns:a16="http://schemas.microsoft.com/office/drawing/2014/main" id="{75300F73-36C6-4729-B092-BD0930599737}"/>
                    </a:ext>
                  </a:extLst>
                </p:cNvPr>
                <p:cNvSpPr>
                  <a:spLocks noRot="1" noChangeAspect="1" noMove="1" noResize="1" noEditPoints="1" noAdjustHandles="1" noChangeArrowheads="1" noChangeShapeType="1" noTextEdit="1"/>
                </p:cNvSpPr>
                <p:nvPr/>
              </p:nvSpPr>
              <p:spPr>
                <a:xfrm>
                  <a:off x="2370768" y="2711320"/>
                  <a:ext cx="522515" cy="522515"/>
                </a:xfrm>
                <a:prstGeom prst="ellipse">
                  <a:avLst/>
                </a:prstGeom>
                <a:blipFill>
                  <a:blip r:embed="rId5"/>
                  <a:stretch>
                    <a:fillRect l="-2273"/>
                  </a:stretch>
                </a:blipFill>
              </p:spPr>
              <p:txBody>
                <a:bodyPr/>
                <a:lstStyle/>
                <a:p>
                  <a:r>
                    <a:rPr lang="zh-CN" altLang="en-US">
                      <a:noFill/>
                    </a:rPr>
                    <a:t> </a:t>
                  </a:r>
                </a:p>
              </p:txBody>
            </p:sp>
          </mc:Fallback>
        </mc:AlternateContent>
        <p:cxnSp>
          <p:nvCxnSpPr>
            <p:cNvPr id="12" name="直接箭头连接符 11">
              <a:extLst>
                <a:ext uri="{FF2B5EF4-FFF2-40B4-BE49-F238E27FC236}">
                  <a16:creationId xmlns="" xmlns:a16="http://schemas.microsoft.com/office/drawing/2014/main" id="{1743A4FD-9FDE-4B69-A4DC-F9BF26137304}"/>
                </a:ext>
              </a:extLst>
            </p:cNvPr>
            <p:cNvCxnSpPr>
              <a:cxnSpLocks/>
              <a:stCxn id="5" idx="6"/>
            </p:cNvCxnSpPr>
            <p:nvPr/>
          </p:nvCxnSpPr>
          <p:spPr>
            <a:xfrm flipV="1">
              <a:off x="1708296" y="3010772"/>
              <a:ext cx="662472" cy="496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 xmlns:a16="http://schemas.microsoft.com/office/drawing/2014/main" id="{570A6AEE-03B4-4146-8A82-31AB1D9253AA}"/>
                </a:ext>
              </a:extLst>
            </p:cNvPr>
            <p:cNvCxnSpPr>
              <a:stCxn id="4" idx="6"/>
            </p:cNvCxnSpPr>
            <p:nvPr/>
          </p:nvCxnSpPr>
          <p:spPr>
            <a:xfrm>
              <a:off x="1708296" y="2500978"/>
              <a:ext cx="662471" cy="497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 xmlns:a16="http://schemas.microsoft.com/office/drawing/2014/main" id="{0217D9CA-0181-493C-AF53-DEAE9375805D}"/>
                </a:ext>
              </a:extLst>
            </p:cNvPr>
            <p:cNvCxnSpPr>
              <a:cxnSpLocks/>
              <a:stCxn id="8" idx="6"/>
            </p:cNvCxnSpPr>
            <p:nvPr/>
          </p:nvCxnSpPr>
          <p:spPr>
            <a:xfrm flipV="1">
              <a:off x="2893283" y="2972577"/>
              <a:ext cx="7651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 xmlns:a16="http://schemas.microsoft.com/office/drawing/2014/main" id="{6F2788D1-5E4B-40F1-96CC-01E3E5BBF8EF}"/>
                    </a:ext>
                  </a:extLst>
                </p:cNvPr>
                <p:cNvSpPr txBox="1"/>
                <p:nvPr/>
              </p:nvSpPr>
              <p:spPr>
                <a:xfrm>
                  <a:off x="3658395" y="2787911"/>
                  <a:ext cx="3883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𝑦</m:t>
                        </m:r>
                      </m:oMath>
                    </m:oMathPara>
                  </a14:m>
                  <a:endParaRPr lang="zh-CN" altLang="en-US" dirty="0"/>
                </a:p>
              </p:txBody>
            </p:sp>
          </mc:Choice>
          <mc:Fallback xmlns="">
            <p:sp>
              <p:nvSpPr>
                <p:cNvPr id="22" name="文本框 21">
                  <a:extLst>
                    <a:ext uri="{FF2B5EF4-FFF2-40B4-BE49-F238E27FC236}">
                      <a16:creationId xmlns:a16="http://schemas.microsoft.com/office/drawing/2014/main" id="{6F2788D1-5E4B-40F1-96CC-01E3E5BBF8EF}"/>
                    </a:ext>
                  </a:extLst>
                </p:cNvPr>
                <p:cNvSpPr txBox="1">
                  <a:spLocks noRot="1" noChangeAspect="1" noMove="1" noResize="1" noEditPoints="1" noAdjustHandles="1" noChangeArrowheads="1" noChangeShapeType="1" noTextEdit="1"/>
                </p:cNvSpPr>
                <p:nvPr/>
              </p:nvSpPr>
              <p:spPr>
                <a:xfrm>
                  <a:off x="3658395" y="2787911"/>
                  <a:ext cx="388312"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 xmlns:a16="http://schemas.microsoft.com/office/drawing/2014/main" id="{93D496E8-FB4A-4511-9FC9-823C750D30B5}"/>
                    </a:ext>
                  </a:extLst>
                </p:cNvPr>
                <p:cNvSpPr txBox="1"/>
                <p:nvPr/>
              </p:nvSpPr>
              <p:spPr>
                <a:xfrm>
                  <a:off x="1816882" y="2356289"/>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20</m:t>
                        </m:r>
                      </m:oMath>
                    </m:oMathPara>
                  </a14:m>
                  <a:endParaRPr lang="zh-CN" altLang="en-US" dirty="0"/>
                </a:p>
              </p:txBody>
            </p:sp>
          </mc:Choice>
          <mc:Fallback xmlns="">
            <p:sp>
              <p:nvSpPr>
                <p:cNvPr id="25" name="文本框 24">
                  <a:extLst>
                    <a:ext uri="{FF2B5EF4-FFF2-40B4-BE49-F238E27FC236}">
                      <a16:creationId xmlns:a16="http://schemas.microsoft.com/office/drawing/2014/main" id="{93D496E8-FB4A-4511-9FC9-823C750D30B5}"/>
                    </a:ext>
                  </a:extLst>
                </p:cNvPr>
                <p:cNvSpPr txBox="1">
                  <a:spLocks noRot="1" noChangeAspect="1" noMove="1" noResize="1" noEditPoints="1" noAdjustHandles="1" noChangeArrowheads="1" noChangeShapeType="1" noTextEdit="1"/>
                </p:cNvSpPr>
                <p:nvPr/>
              </p:nvSpPr>
              <p:spPr>
                <a:xfrm>
                  <a:off x="1816882" y="2356289"/>
                  <a:ext cx="503664"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 xmlns:a16="http://schemas.microsoft.com/office/drawing/2014/main" id="{ADF5C170-DCBD-4F2A-8014-CB4677DAF7B4}"/>
                    </a:ext>
                  </a:extLst>
                </p:cNvPr>
                <p:cNvSpPr txBox="1"/>
                <p:nvPr/>
              </p:nvSpPr>
              <p:spPr>
                <a:xfrm>
                  <a:off x="1816882" y="300433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20</m:t>
                        </m:r>
                      </m:oMath>
                    </m:oMathPara>
                  </a14:m>
                  <a:endParaRPr lang="zh-CN" altLang="en-US" dirty="0"/>
                </a:p>
              </p:txBody>
            </p:sp>
          </mc:Choice>
          <mc:Fallback xmlns="">
            <p:sp>
              <p:nvSpPr>
                <p:cNvPr id="26" name="文本框 25">
                  <a:extLst>
                    <a:ext uri="{FF2B5EF4-FFF2-40B4-BE49-F238E27FC236}">
                      <a16:creationId xmlns:a16="http://schemas.microsoft.com/office/drawing/2014/main" id="{ADF5C170-DCBD-4F2A-8014-CB4677DAF7B4}"/>
                    </a:ext>
                  </a:extLst>
                </p:cNvPr>
                <p:cNvSpPr txBox="1">
                  <a:spLocks noRot="1" noChangeAspect="1" noMove="1" noResize="1" noEditPoints="1" noAdjustHandles="1" noChangeArrowheads="1" noChangeShapeType="1" noTextEdit="1"/>
                </p:cNvSpPr>
                <p:nvPr/>
              </p:nvSpPr>
              <p:spPr>
                <a:xfrm>
                  <a:off x="1816882" y="3004330"/>
                  <a:ext cx="503664" cy="369332"/>
                </a:xfrm>
                <a:prstGeom prst="rect">
                  <a:avLst/>
                </a:prstGeom>
                <a:blipFill>
                  <a:blip r:embed="rId8"/>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1" name="文本框 30">
                <a:extLst>
                  <a:ext uri="{FF2B5EF4-FFF2-40B4-BE49-F238E27FC236}">
                    <a16:creationId xmlns="" xmlns:a16="http://schemas.microsoft.com/office/drawing/2014/main" id="{C11E280E-FBD2-42A9-8275-931E69FDBC85}"/>
                  </a:ext>
                </a:extLst>
              </p:cNvPr>
              <p:cNvSpPr txBox="1"/>
              <p:nvPr/>
            </p:nvSpPr>
            <p:spPr>
              <a:xfrm>
                <a:off x="1081157" y="1871482"/>
                <a:ext cx="1832553" cy="64633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𝟐</m:t>
                      </m:r>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𝟎</m:t>
                          </m:r>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𝟏</m:t>
                          </m:r>
                        </m:e>
                      </m:d>
                    </m:oMath>
                  </m:oMathPara>
                </a14:m>
                <a:endParaRPr lang="en-US" altLang="zh-CN" b="1"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𝒚</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𝑨𝑵𝑫</m:t>
                      </m:r>
                      <m:r>
                        <a:rPr lang="en-US" altLang="zh-CN" b="1" i="1" smtClean="0">
                          <a:latin typeface="Cambria Math" panose="02040503050406030204" pitchFamily="18" charset="0"/>
                        </a:rPr>
                        <m:t> </m:t>
                      </m:r>
                      <m:r>
                        <a:rPr lang="en-US" altLang="zh-CN" b="1" i="1" smtClean="0">
                          <a:latin typeface="Cambria Math" panose="02040503050406030204" pitchFamily="18" charset="0"/>
                        </a:rPr>
                        <m:t>𝒙</m:t>
                      </m:r>
                      <m:r>
                        <a:rPr lang="en-US" altLang="zh-CN" b="1" i="1" smtClean="0">
                          <a:latin typeface="Cambria Math" panose="02040503050406030204" pitchFamily="18" charset="0"/>
                        </a:rPr>
                        <m:t>𝟐</m:t>
                      </m:r>
                    </m:oMath>
                  </m:oMathPara>
                </a14:m>
                <a:endParaRPr lang="zh-CN" altLang="en-US" b="1" dirty="0"/>
              </a:p>
            </p:txBody>
          </p:sp>
        </mc:Choice>
        <mc:Fallback xmlns="">
          <p:sp>
            <p:nvSpPr>
              <p:cNvPr id="31" name="文本框 30">
                <a:extLst>
                  <a:ext uri="{FF2B5EF4-FFF2-40B4-BE49-F238E27FC236}">
                    <a16:creationId xmlns:a16="http://schemas.microsoft.com/office/drawing/2014/main" id="{C11E280E-FBD2-42A9-8275-931E69FDBC85}"/>
                  </a:ext>
                </a:extLst>
              </p:cNvPr>
              <p:cNvSpPr txBox="1">
                <a:spLocks noRot="1" noChangeAspect="1" noMove="1" noResize="1" noEditPoints="1" noAdjustHandles="1" noChangeArrowheads="1" noChangeShapeType="1" noTextEdit="1"/>
              </p:cNvSpPr>
              <p:nvPr/>
            </p:nvSpPr>
            <p:spPr>
              <a:xfrm>
                <a:off x="1081157" y="1871482"/>
                <a:ext cx="1832553" cy="646331"/>
              </a:xfrm>
              <a:prstGeom prst="rect">
                <a:avLst/>
              </a:prstGeom>
              <a:blipFill>
                <a:blip r:embed="rId9"/>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 xmlns:a16="http://schemas.microsoft.com/office/drawing/2014/main" id="{F7B2F1BD-8328-41A2-B087-46E1FA1D9464}"/>
                  </a:ext>
                </a:extLst>
              </p:cNvPr>
              <p:cNvSpPr txBox="1"/>
              <p:nvPr/>
            </p:nvSpPr>
            <p:spPr>
              <a:xfrm>
                <a:off x="6762516" y="1871482"/>
                <a:ext cx="1690719" cy="64633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𝟐</m:t>
                      </m:r>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𝟎</m:t>
                          </m:r>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𝟏</m:t>
                          </m:r>
                        </m:e>
                      </m:d>
                    </m:oMath>
                  </m:oMathPara>
                </a14:m>
                <a:endParaRPr lang="en-US" altLang="zh-CN" b="1"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1" i="1" smtClean="0">
                          <a:latin typeface="Cambria Math" panose="02040503050406030204" pitchFamily="18" charset="0"/>
                        </a:rPr>
                        <m:t>𝒚</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𝑶𝑹</m:t>
                      </m:r>
                      <m:r>
                        <a:rPr lang="en-US" altLang="zh-CN" b="1" i="1" smtClean="0">
                          <a:latin typeface="Cambria Math" panose="02040503050406030204" pitchFamily="18" charset="0"/>
                        </a:rPr>
                        <m:t> </m:t>
                      </m:r>
                      <m:r>
                        <a:rPr lang="en-US" altLang="zh-CN" b="1" i="1" smtClean="0">
                          <a:latin typeface="Cambria Math" panose="02040503050406030204" pitchFamily="18" charset="0"/>
                        </a:rPr>
                        <m:t>𝒙</m:t>
                      </m:r>
                      <m:r>
                        <a:rPr lang="en-US" altLang="zh-CN" b="1" i="1" smtClean="0">
                          <a:latin typeface="Cambria Math" panose="02040503050406030204" pitchFamily="18" charset="0"/>
                        </a:rPr>
                        <m:t>𝟐</m:t>
                      </m:r>
                    </m:oMath>
                  </m:oMathPara>
                </a14:m>
                <a:endParaRPr lang="zh-CN" altLang="en-US" b="1" dirty="0"/>
              </a:p>
            </p:txBody>
          </p:sp>
        </mc:Choice>
        <mc:Fallback xmlns="">
          <p:sp>
            <p:nvSpPr>
              <p:cNvPr id="34" name="文本框 33">
                <a:extLst>
                  <a:ext uri="{FF2B5EF4-FFF2-40B4-BE49-F238E27FC236}">
                    <a16:creationId xmlns:a16="http://schemas.microsoft.com/office/drawing/2014/main" id="{F7B2F1BD-8328-41A2-B087-46E1FA1D9464}"/>
                  </a:ext>
                </a:extLst>
              </p:cNvPr>
              <p:cNvSpPr txBox="1">
                <a:spLocks noRot="1" noChangeAspect="1" noMove="1" noResize="1" noEditPoints="1" noAdjustHandles="1" noChangeArrowheads="1" noChangeShapeType="1" noTextEdit="1"/>
              </p:cNvSpPr>
              <p:nvPr/>
            </p:nvSpPr>
            <p:spPr>
              <a:xfrm>
                <a:off x="6762516" y="1871482"/>
                <a:ext cx="1690719" cy="646331"/>
              </a:xfrm>
              <a:prstGeom prst="rect">
                <a:avLst/>
              </a:prstGeom>
              <a:blipFill>
                <a:blip r:embed="rId10"/>
                <a:stretch>
                  <a:fillRect b="-3774"/>
                </a:stretch>
              </a:blipFill>
            </p:spPr>
            <p:txBody>
              <a:bodyPr/>
              <a:lstStyle/>
              <a:p>
                <a:r>
                  <a:rPr lang="zh-CN" altLang="en-US">
                    <a:noFill/>
                  </a:rPr>
                  <a:t> </a:t>
                </a:r>
              </a:p>
            </p:txBody>
          </p:sp>
        </mc:Fallback>
      </mc:AlternateContent>
      <p:grpSp>
        <p:nvGrpSpPr>
          <p:cNvPr id="35" name="组合 34">
            <a:extLst>
              <a:ext uri="{FF2B5EF4-FFF2-40B4-BE49-F238E27FC236}">
                <a16:creationId xmlns="" xmlns:a16="http://schemas.microsoft.com/office/drawing/2014/main" id="{3348B7E6-8922-451A-B999-F424573D001A}"/>
              </a:ext>
            </a:extLst>
          </p:cNvPr>
          <p:cNvGrpSpPr/>
          <p:nvPr/>
        </p:nvGrpSpPr>
        <p:grpSpPr>
          <a:xfrm>
            <a:off x="7814887" y="2681375"/>
            <a:ext cx="2860926" cy="1529219"/>
            <a:chOff x="1185781" y="2239720"/>
            <a:chExt cx="2860926" cy="1529219"/>
          </a:xfrm>
        </p:grpSpPr>
        <mc:AlternateContent xmlns:mc="http://schemas.openxmlformats.org/markup-compatibility/2006" xmlns:a14="http://schemas.microsoft.com/office/drawing/2010/main">
          <mc:Choice Requires="a14">
            <p:sp>
              <p:nvSpPr>
                <p:cNvPr id="36" name="椭圆 35">
                  <a:extLst>
                    <a:ext uri="{FF2B5EF4-FFF2-40B4-BE49-F238E27FC236}">
                      <a16:creationId xmlns="" xmlns:a16="http://schemas.microsoft.com/office/drawing/2014/main" id="{69C07B34-5F02-43C5-801B-30CC683AC5F2}"/>
                    </a:ext>
                  </a:extLst>
                </p:cNvPr>
                <p:cNvSpPr/>
                <p:nvPr/>
              </p:nvSpPr>
              <p:spPr>
                <a:xfrm>
                  <a:off x="1185781" y="2239720"/>
                  <a:ext cx="522515"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m:oMathPara>
                  </a14:m>
                  <a:endParaRPr lang="zh-CN" altLang="en-US" dirty="0"/>
                </a:p>
              </p:txBody>
            </p:sp>
          </mc:Choice>
          <mc:Fallback xmlns="">
            <p:sp>
              <p:nvSpPr>
                <p:cNvPr id="36" name="椭圆 35">
                  <a:extLst>
                    <a:ext uri="{FF2B5EF4-FFF2-40B4-BE49-F238E27FC236}">
                      <a16:creationId xmlns:a16="http://schemas.microsoft.com/office/drawing/2014/main" id="{69C07B34-5F02-43C5-801B-30CC683AC5F2}"/>
                    </a:ext>
                  </a:extLst>
                </p:cNvPr>
                <p:cNvSpPr>
                  <a:spLocks noRot="1" noChangeAspect="1" noMove="1" noResize="1" noEditPoints="1" noAdjustHandles="1" noChangeArrowheads="1" noChangeShapeType="1" noTextEdit="1"/>
                </p:cNvSpPr>
                <p:nvPr/>
              </p:nvSpPr>
              <p:spPr>
                <a:xfrm>
                  <a:off x="1185781" y="2239720"/>
                  <a:ext cx="522515" cy="522515"/>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a:extLst>
                    <a:ext uri="{FF2B5EF4-FFF2-40B4-BE49-F238E27FC236}">
                      <a16:creationId xmlns="" xmlns:a16="http://schemas.microsoft.com/office/drawing/2014/main" id="{66893961-7DA1-468A-A974-FCE2141533FC}"/>
                    </a:ext>
                  </a:extLst>
                </p:cNvPr>
                <p:cNvSpPr/>
                <p:nvPr/>
              </p:nvSpPr>
              <p:spPr>
                <a:xfrm>
                  <a:off x="1185781" y="3246424"/>
                  <a:ext cx="522515"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2</m:t>
                        </m:r>
                      </m:oMath>
                    </m:oMathPara>
                  </a14:m>
                  <a:endParaRPr lang="zh-CN" altLang="en-US" dirty="0"/>
                </a:p>
              </p:txBody>
            </p:sp>
          </mc:Choice>
          <mc:Fallback xmlns="">
            <p:sp>
              <p:nvSpPr>
                <p:cNvPr id="37" name="椭圆 36">
                  <a:extLst>
                    <a:ext uri="{FF2B5EF4-FFF2-40B4-BE49-F238E27FC236}">
                      <a16:creationId xmlns:a16="http://schemas.microsoft.com/office/drawing/2014/main" id="{66893961-7DA1-468A-A974-FCE2141533FC}"/>
                    </a:ext>
                  </a:extLst>
                </p:cNvPr>
                <p:cNvSpPr>
                  <a:spLocks noRot="1" noChangeAspect="1" noMove="1" noResize="1" noEditPoints="1" noAdjustHandles="1" noChangeArrowheads="1" noChangeShapeType="1" noTextEdit="1"/>
                </p:cNvSpPr>
                <p:nvPr/>
              </p:nvSpPr>
              <p:spPr>
                <a:xfrm>
                  <a:off x="1185781" y="3246424"/>
                  <a:ext cx="522515" cy="522515"/>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椭圆 37">
                  <a:extLst>
                    <a:ext uri="{FF2B5EF4-FFF2-40B4-BE49-F238E27FC236}">
                      <a16:creationId xmlns="" xmlns:a16="http://schemas.microsoft.com/office/drawing/2014/main" id="{16443AB6-F8F4-4EFF-B535-1D7A136B8ECC}"/>
                    </a:ext>
                  </a:extLst>
                </p:cNvPr>
                <p:cNvSpPr/>
                <p:nvPr/>
              </p:nvSpPr>
              <p:spPr>
                <a:xfrm>
                  <a:off x="2370768" y="2711320"/>
                  <a:ext cx="522515" cy="5225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m:t>
                        </m:r>
                      </m:oMath>
                    </m:oMathPara>
                  </a14:m>
                  <a:endParaRPr lang="zh-CN" altLang="en-US" dirty="0"/>
                </a:p>
              </p:txBody>
            </p:sp>
          </mc:Choice>
          <mc:Fallback xmlns="">
            <p:sp>
              <p:nvSpPr>
                <p:cNvPr id="38" name="椭圆 37">
                  <a:extLst>
                    <a:ext uri="{FF2B5EF4-FFF2-40B4-BE49-F238E27FC236}">
                      <a16:creationId xmlns:a16="http://schemas.microsoft.com/office/drawing/2014/main" id="{16443AB6-F8F4-4EFF-B535-1D7A136B8ECC}"/>
                    </a:ext>
                  </a:extLst>
                </p:cNvPr>
                <p:cNvSpPr>
                  <a:spLocks noRot="1" noChangeAspect="1" noMove="1" noResize="1" noEditPoints="1" noAdjustHandles="1" noChangeArrowheads="1" noChangeShapeType="1" noTextEdit="1"/>
                </p:cNvSpPr>
                <p:nvPr/>
              </p:nvSpPr>
              <p:spPr>
                <a:xfrm>
                  <a:off x="2370768" y="2711320"/>
                  <a:ext cx="522515" cy="522515"/>
                </a:xfrm>
                <a:prstGeom prst="ellipse">
                  <a:avLst/>
                </a:prstGeom>
                <a:blipFill>
                  <a:blip r:embed="rId13"/>
                  <a:stretch>
                    <a:fillRect l="-3448"/>
                  </a:stretch>
                </a:blipFill>
              </p:spPr>
              <p:txBody>
                <a:bodyPr/>
                <a:lstStyle/>
                <a:p>
                  <a:r>
                    <a:rPr lang="zh-CN" altLang="en-US">
                      <a:noFill/>
                    </a:rPr>
                    <a:t> </a:t>
                  </a:r>
                </a:p>
              </p:txBody>
            </p:sp>
          </mc:Fallback>
        </mc:AlternateContent>
        <p:cxnSp>
          <p:nvCxnSpPr>
            <p:cNvPr id="39" name="直接箭头连接符 38">
              <a:extLst>
                <a:ext uri="{FF2B5EF4-FFF2-40B4-BE49-F238E27FC236}">
                  <a16:creationId xmlns="" xmlns:a16="http://schemas.microsoft.com/office/drawing/2014/main" id="{B7A2259B-B760-4CF8-A83E-7A396431D249}"/>
                </a:ext>
              </a:extLst>
            </p:cNvPr>
            <p:cNvCxnSpPr>
              <a:cxnSpLocks/>
              <a:stCxn id="37" idx="6"/>
            </p:cNvCxnSpPr>
            <p:nvPr/>
          </p:nvCxnSpPr>
          <p:spPr>
            <a:xfrm flipV="1">
              <a:off x="1708296" y="3010772"/>
              <a:ext cx="662472" cy="496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 xmlns:a16="http://schemas.microsoft.com/office/drawing/2014/main" id="{0E3065A3-9E1F-4D61-91EF-C1D89E2D0FE5}"/>
                </a:ext>
              </a:extLst>
            </p:cNvPr>
            <p:cNvCxnSpPr>
              <a:stCxn id="36" idx="6"/>
            </p:cNvCxnSpPr>
            <p:nvPr/>
          </p:nvCxnSpPr>
          <p:spPr>
            <a:xfrm>
              <a:off x="1708296" y="2500978"/>
              <a:ext cx="662471" cy="497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 xmlns:a16="http://schemas.microsoft.com/office/drawing/2014/main" id="{5898DD12-E95D-4D40-B2BC-3AA3D1FD155B}"/>
                </a:ext>
              </a:extLst>
            </p:cNvPr>
            <p:cNvCxnSpPr>
              <a:cxnSpLocks/>
              <a:stCxn id="38" idx="6"/>
            </p:cNvCxnSpPr>
            <p:nvPr/>
          </p:nvCxnSpPr>
          <p:spPr>
            <a:xfrm flipV="1">
              <a:off x="2893283" y="2972577"/>
              <a:ext cx="7651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 xmlns:a16="http://schemas.microsoft.com/office/drawing/2014/main" id="{92DA326F-E6D2-4A52-A413-6D79A99B706B}"/>
                    </a:ext>
                  </a:extLst>
                </p:cNvPr>
                <p:cNvSpPr txBox="1"/>
                <p:nvPr/>
              </p:nvSpPr>
              <p:spPr>
                <a:xfrm>
                  <a:off x="3658395" y="2787911"/>
                  <a:ext cx="3883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𝑦</m:t>
                        </m:r>
                      </m:oMath>
                    </m:oMathPara>
                  </a14:m>
                  <a:endParaRPr lang="zh-CN" altLang="en-US" dirty="0"/>
                </a:p>
              </p:txBody>
            </p:sp>
          </mc:Choice>
          <mc:Fallback xmlns="">
            <p:sp>
              <p:nvSpPr>
                <p:cNvPr id="42" name="文本框 41">
                  <a:extLst>
                    <a:ext uri="{FF2B5EF4-FFF2-40B4-BE49-F238E27FC236}">
                      <a16:creationId xmlns:a16="http://schemas.microsoft.com/office/drawing/2014/main" id="{92DA326F-E6D2-4A52-A413-6D79A99B706B}"/>
                    </a:ext>
                  </a:extLst>
                </p:cNvPr>
                <p:cNvSpPr txBox="1">
                  <a:spLocks noRot="1" noChangeAspect="1" noMove="1" noResize="1" noEditPoints="1" noAdjustHandles="1" noChangeArrowheads="1" noChangeShapeType="1" noTextEdit="1"/>
                </p:cNvSpPr>
                <p:nvPr/>
              </p:nvSpPr>
              <p:spPr>
                <a:xfrm>
                  <a:off x="3658395" y="2787911"/>
                  <a:ext cx="388312" cy="369332"/>
                </a:xfrm>
                <a:prstGeom prst="rect">
                  <a:avLst/>
                </a:prstGeom>
                <a:blipFill>
                  <a:blip r:embed="rId1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 xmlns:a16="http://schemas.microsoft.com/office/drawing/2014/main" id="{91E6A495-63B4-46B0-943C-51CFFC1A2883}"/>
                    </a:ext>
                  </a:extLst>
                </p:cNvPr>
                <p:cNvSpPr txBox="1"/>
                <p:nvPr/>
              </p:nvSpPr>
              <p:spPr>
                <a:xfrm>
                  <a:off x="1816882" y="2356289"/>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20</m:t>
                        </m:r>
                      </m:oMath>
                    </m:oMathPara>
                  </a14:m>
                  <a:endParaRPr lang="zh-CN" altLang="en-US" dirty="0"/>
                </a:p>
              </p:txBody>
            </p:sp>
          </mc:Choice>
          <mc:Fallback xmlns="">
            <p:sp>
              <p:nvSpPr>
                <p:cNvPr id="43" name="文本框 42">
                  <a:extLst>
                    <a:ext uri="{FF2B5EF4-FFF2-40B4-BE49-F238E27FC236}">
                      <a16:creationId xmlns:a16="http://schemas.microsoft.com/office/drawing/2014/main" id="{91E6A495-63B4-46B0-943C-51CFFC1A2883}"/>
                    </a:ext>
                  </a:extLst>
                </p:cNvPr>
                <p:cNvSpPr txBox="1">
                  <a:spLocks noRot="1" noChangeAspect="1" noMove="1" noResize="1" noEditPoints="1" noAdjustHandles="1" noChangeArrowheads="1" noChangeShapeType="1" noTextEdit="1"/>
                </p:cNvSpPr>
                <p:nvPr/>
              </p:nvSpPr>
              <p:spPr>
                <a:xfrm>
                  <a:off x="1816882" y="2356289"/>
                  <a:ext cx="503664"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 xmlns:a16="http://schemas.microsoft.com/office/drawing/2014/main" id="{A5816E1E-C654-4782-B13F-63A1D99C16CC}"/>
                    </a:ext>
                  </a:extLst>
                </p:cNvPr>
                <p:cNvSpPr txBox="1"/>
                <p:nvPr/>
              </p:nvSpPr>
              <p:spPr>
                <a:xfrm>
                  <a:off x="1816882" y="300433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20</m:t>
                        </m:r>
                      </m:oMath>
                    </m:oMathPara>
                  </a14:m>
                  <a:endParaRPr lang="zh-CN" altLang="en-US" dirty="0"/>
                </a:p>
              </p:txBody>
            </p:sp>
          </mc:Choice>
          <mc:Fallback xmlns="">
            <p:sp>
              <p:nvSpPr>
                <p:cNvPr id="44" name="文本框 43">
                  <a:extLst>
                    <a:ext uri="{FF2B5EF4-FFF2-40B4-BE49-F238E27FC236}">
                      <a16:creationId xmlns:a16="http://schemas.microsoft.com/office/drawing/2014/main" id="{A5816E1E-C654-4782-B13F-63A1D99C16CC}"/>
                    </a:ext>
                  </a:extLst>
                </p:cNvPr>
                <p:cNvSpPr txBox="1">
                  <a:spLocks noRot="1" noChangeAspect="1" noMove="1" noResize="1" noEditPoints="1" noAdjustHandles="1" noChangeArrowheads="1" noChangeShapeType="1" noTextEdit="1"/>
                </p:cNvSpPr>
                <p:nvPr/>
              </p:nvSpPr>
              <p:spPr>
                <a:xfrm>
                  <a:off x="1816882" y="3004330"/>
                  <a:ext cx="503664" cy="369332"/>
                </a:xfrm>
                <a:prstGeom prst="rect">
                  <a:avLst/>
                </a:prstGeom>
                <a:blipFill>
                  <a:blip r:embed="rId1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47" name="表格 46">
                <a:extLst>
                  <a:ext uri="{FF2B5EF4-FFF2-40B4-BE49-F238E27FC236}">
                    <a16:creationId xmlns="" xmlns:a16="http://schemas.microsoft.com/office/drawing/2014/main" id="{291381B7-CB97-4B42-A8E2-29AFFBBC3ADA}"/>
                  </a:ext>
                </a:extLst>
              </p:cNvPr>
              <p:cNvGraphicFramePr>
                <a:graphicFrameLocks noGrp="1"/>
              </p:cNvGraphicFramePr>
              <p:nvPr>
                <p:extLst>
                  <p:ext uri="{D42A27DB-BD31-4B8C-83A1-F6EECF244321}">
                    <p14:modId xmlns:p14="http://schemas.microsoft.com/office/powerpoint/2010/main" val="728808438"/>
                  </p:ext>
                </p:extLst>
              </p:nvPr>
            </p:nvGraphicFramePr>
            <p:xfrm>
              <a:off x="6762516" y="4549143"/>
              <a:ext cx="4837684" cy="1828800"/>
            </p:xfrm>
            <a:graphic>
              <a:graphicData uri="http://schemas.openxmlformats.org/drawingml/2006/table">
                <a:tbl>
                  <a:tblPr firstRow="1" bandRow="1">
                    <a:tableStyleId>{5C22544A-7EE6-4342-B048-85BDC9FD1C3A}</a:tableStyleId>
                  </a:tblPr>
                  <a:tblGrid>
                    <a:gridCol w="792354">
                      <a:extLst>
                        <a:ext uri="{9D8B030D-6E8A-4147-A177-3AD203B41FA5}">
                          <a16:colId xmlns="" xmlns:a16="http://schemas.microsoft.com/office/drawing/2014/main" val="2792052435"/>
                        </a:ext>
                      </a:extLst>
                    </a:gridCol>
                    <a:gridCol w="434276">
                      <a:extLst>
                        <a:ext uri="{9D8B030D-6E8A-4147-A177-3AD203B41FA5}">
                          <a16:colId xmlns="" xmlns:a16="http://schemas.microsoft.com/office/drawing/2014/main" val="558407980"/>
                        </a:ext>
                      </a:extLst>
                    </a:gridCol>
                    <a:gridCol w="3611054">
                      <a:extLst>
                        <a:ext uri="{9D8B030D-6E8A-4147-A177-3AD203B41FA5}">
                          <a16:colId xmlns="" xmlns:a16="http://schemas.microsoft.com/office/drawing/2014/main" val="3523449174"/>
                        </a:ext>
                      </a:extLst>
                    </a:gridCol>
                  </a:tblGrid>
                  <a:tr h="0">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x2</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𝑤</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𝑏</m:t>
                                </m:r>
                                <m:r>
                                  <a:rPr lang="en-US" altLang="zh-CN" b="0" i="1" smtClean="0">
                                    <a:solidFill>
                                      <a:schemeClr val="tx1"/>
                                    </a:solidFill>
                                    <a:latin typeface="Cambria Math" panose="02040503050406030204" pitchFamily="18" charset="0"/>
                                  </a:rPr>
                                  <m:t>)</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61960719"/>
                      </a:ext>
                    </a:extLst>
                  </a:tr>
                  <a:tr h="236271">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(20×0+20×0−10)≈0</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384693855"/>
                      </a:ext>
                    </a:extLst>
                  </a:tr>
                  <a:tr h="236271">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(20×0+20×1−10)≈1</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109903300"/>
                      </a:ext>
                    </a:extLst>
                  </a:tr>
                  <a:tr h="236271">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(20×1+20×0−10)≈1</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12360351"/>
                      </a:ext>
                    </a:extLst>
                  </a:tr>
                  <a:tr h="236271">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(20×1+20×1−10)≈1</m:t>
                                </m:r>
                              </m:oMath>
                            </m:oMathPara>
                          </a14:m>
                          <a:endParaRPr lang="zh-CN" altLang="en-US"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8401961"/>
                      </a:ext>
                    </a:extLst>
                  </a:tr>
                </a:tbl>
              </a:graphicData>
            </a:graphic>
          </p:graphicFrame>
        </mc:Choice>
        <mc:Fallback xmlns="">
          <p:graphicFrame>
            <p:nvGraphicFramePr>
              <p:cNvPr id="47" name="表格 46">
                <a:extLst>
                  <a:ext uri="{FF2B5EF4-FFF2-40B4-BE49-F238E27FC236}">
                    <a16:creationId xmlns:a16="http://schemas.microsoft.com/office/drawing/2014/main" id="{291381B7-CB97-4B42-A8E2-29AFFBBC3ADA}"/>
                  </a:ext>
                </a:extLst>
              </p:cNvPr>
              <p:cNvGraphicFramePr>
                <a:graphicFrameLocks noGrp="1"/>
              </p:cNvGraphicFramePr>
              <p:nvPr>
                <p:extLst>
                  <p:ext uri="{D42A27DB-BD31-4B8C-83A1-F6EECF244321}">
                    <p14:modId xmlns:p14="http://schemas.microsoft.com/office/powerpoint/2010/main" val="728808438"/>
                  </p:ext>
                </p:extLst>
              </p:nvPr>
            </p:nvGraphicFramePr>
            <p:xfrm>
              <a:off x="6762516" y="4549143"/>
              <a:ext cx="4837684" cy="1828800"/>
            </p:xfrm>
            <a:graphic>
              <a:graphicData uri="http://schemas.openxmlformats.org/drawingml/2006/table">
                <a:tbl>
                  <a:tblPr firstRow="1" bandRow="1">
                    <a:tableStyleId>{5C22544A-7EE6-4342-B048-85BDC9FD1C3A}</a:tableStyleId>
                  </a:tblPr>
                  <a:tblGrid>
                    <a:gridCol w="792354">
                      <a:extLst>
                        <a:ext uri="{9D8B030D-6E8A-4147-A177-3AD203B41FA5}">
                          <a16:colId xmlns:a16="http://schemas.microsoft.com/office/drawing/2014/main" val="2792052435"/>
                        </a:ext>
                      </a:extLst>
                    </a:gridCol>
                    <a:gridCol w="434276">
                      <a:extLst>
                        <a:ext uri="{9D8B030D-6E8A-4147-A177-3AD203B41FA5}">
                          <a16:colId xmlns:a16="http://schemas.microsoft.com/office/drawing/2014/main" val="558407980"/>
                        </a:ext>
                      </a:extLst>
                    </a:gridCol>
                    <a:gridCol w="3611054">
                      <a:extLst>
                        <a:ext uri="{9D8B030D-6E8A-4147-A177-3AD203B41FA5}">
                          <a16:colId xmlns:a16="http://schemas.microsoft.com/office/drawing/2014/main" val="3523449174"/>
                        </a:ext>
                      </a:extLst>
                    </a:gridCol>
                  </a:tblGrid>
                  <a:tr h="365760">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ea typeface="Cambria Math" panose="02040503050406030204" pitchFamily="18" charset="0"/>
                            </a:rPr>
                            <a:t>x2</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7"/>
                          <a:stretch>
                            <a:fillRect l="-33895" t="-10000" r="-169" b="-425000"/>
                          </a:stretch>
                        </a:blipFill>
                      </a:tcPr>
                    </a:tc>
                    <a:extLst>
                      <a:ext uri="{0D108BD9-81ED-4DB2-BD59-A6C34878D82A}">
                        <a16:rowId xmlns:a16="http://schemas.microsoft.com/office/drawing/2014/main" val="3561960719"/>
                      </a:ext>
                    </a:extLst>
                  </a:tr>
                  <a:tr h="365760">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7"/>
                          <a:stretch>
                            <a:fillRect l="-33895" t="-110000" r="-169" b="-325000"/>
                          </a:stretch>
                        </a:blipFill>
                      </a:tcPr>
                    </a:tc>
                    <a:extLst>
                      <a:ext uri="{0D108BD9-81ED-4DB2-BD59-A6C34878D82A}">
                        <a16:rowId xmlns:a16="http://schemas.microsoft.com/office/drawing/2014/main" val="2384693855"/>
                      </a:ext>
                    </a:extLst>
                  </a:tr>
                  <a:tr h="365760">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17"/>
                          <a:stretch>
                            <a:fillRect l="-33895" t="-206557" r="-169" b="-219672"/>
                          </a:stretch>
                        </a:blipFill>
                      </a:tcPr>
                    </a:tc>
                    <a:extLst>
                      <a:ext uri="{0D108BD9-81ED-4DB2-BD59-A6C34878D82A}">
                        <a16:rowId xmlns:a16="http://schemas.microsoft.com/office/drawing/2014/main" val="3109903300"/>
                      </a:ext>
                    </a:extLst>
                  </a:tr>
                  <a:tr h="365760">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0</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17"/>
                          <a:stretch>
                            <a:fillRect l="-33895" t="-311667" r="-169" b="-123333"/>
                          </a:stretch>
                        </a:blipFill>
                      </a:tcPr>
                    </a:tc>
                    <a:extLst>
                      <a:ext uri="{0D108BD9-81ED-4DB2-BD59-A6C34878D82A}">
                        <a16:rowId xmlns:a16="http://schemas.microsoft.com/office/drawing/2014/main" val="2912360351"/>
                      </a:ext>
                    </a:extLst>
                  </a:tr>
                  <a:tr h="365760">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a:solidFill>
                                <a:schemeClr val="tx1"/>
                              </a:solidFill>
                              <a:latin typeface="Cambria Math" panose="02040503050406030204" pitchFamily="18" charset="0"/>
                            </a:rPr>
                            <a:t>1</a:t>
                          </a:r>
                          <a:endParaRPr lang="zh-CN" altLang="en-US" b="0" dirty="0">
                            <a:solidFill>
                              <a:schemeClr val="tx1"/>
                            </a:solidFill>
                            <a:latin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7"/>
                          <a:stretch>
                            <a:fillRect l="-33895" t="-411667" r="-169" b="-23333"/>
                          </a:stretch>
                        </a:blipFill>
                      </a:tcPr>
                    </a:tc>
                    <a:extLst>
                      <a:ext uri="{0D108BD9-81ED-4DB2-BD59-A6C34878D82A}">
                        <a16:rowId xmlns:a16="http://schemas.microsoft.com/office/drawing/2014/main" val="218401961"/>
                      </a:ext>
                    </a:extLst>
                  </a:tr>
                </a:tbl>
              </a:graphicData>
            </a:graphic>
          </p:graphicFrame>
        </mc:Fallback>
      </mc:AlternateContent>
      <p:pic>
        <p:nvPicPr>
          <p:cNvPr id="48" name="图片 47">
            <a:extLst>
              <a:ext uri="{FF2B5EF4-FFF2-40B4-BE49-F238E27FC236}">
                <a16:creationId xmlns="" xmlns:a16="http://schemas.microsoft.com/office/drawing/2014/main" id="{C50EF07D-F94D-4E28-9848-0B8FCFCD4175}"/>
              </a:ext>
            </a:extLst>
          </p:cNvPr>
          <p:cNvPicPr>
            <a:picLocks noChangeAspect="1"/>
          </p:cNvPicPr>
          <p:nvPr/>
        </p:nvPicPr>
        <p:blipFill>
          <a:blip r:embed="rId18"/>
          <a:stretch>
            <a:fillRect/>
          </a:stretch>
        </p:blipFill>
        <p:spPr>
          <a:xfrm>
            <a:off x="8475278" y="104373"/>
            <a:ext cx="3624444" cy="1695966"/>
          </a:xfrm>
          <a:prstGeom prst="rect">
            <a:avLst/>
          </a:prstGeom>
          <a:ln>
            <a:solidFill>
              <a:schemeClr val="tx1"/>
            </a:solidFill>
          </a:ln>
        </p:spPr>
      </p:pic>
      <p:cxnSp>
        <p:nvCxnSpPr>
          <p:cNvPr id="52" name="直接连接符 51">
            <a:extLst>
              <a:ext uri="{FF2B5EF4-FFF2-40B4-BE49-F238E27FC236}">
                <a16:creationId xmlns="" xmlns:a16="http://schemas.microsoft.com/office/drawing/2014/main" id="{2F7500D3-9EF2-42F7-862A-C964F3E79E42}"/>
              </a:ext>
            </a:extLst>
          </p:cNvPr>
          <p:cNvCxnSpPr/>
          <p:nvPr/>
        </p:nvCxnSpPr>
        <p:spPr>
          <a:xfrm>
            <a:off x="6337035" y="2048415"/>
            <a:ext cx="0" cy="444569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2918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6006B4-9BC3-40F9-A4F1-21CB2056A417}"/>
              </a:ext>
            </a:extLst>
          </p:cNvPr>
          <p:cNvSpPr>
            <a:spLocks noGrp="1"/>
          </p:cNvSpPr>
          <p:nvPr>
            <p:ph type="title"/>
          </p:nvPr>
        </p:nvSpPr>
        <p:spPr/>
        <p:txBody>
          <a:bodyPr>
            <a:normAutofit/>
          </a:bodyPr>
          <a:lstStyle/>
          <a:p>
            <a:r>
              <a:rPr lang="zh-CN" altLang="en-US" sz="3600" b="1" dirty="0"/>
              <a:t>神经网络结构</a:t>
            </a:r>
          </a:p>
        </p:txBody>
      </p:sp>
      <p:pic>
        <p:nvPicPr>
          <p:cNvPr id="4" name="内容占位符 3">
            <a:extLst>
              <a:ext uri="{FF2B5EF4-FFF2-40B4-BE49-F238E27FC236}">
                <a16:creationId xmlns="" xmlns:a16="http://schemas.microsoft.com/office/drawing/2014/main" id="{C2D48FC4-7C16-472B-98D6-C5292B3014AD}"/>
              </a:ext>
            </a:extLst>
          </p:cNvPr>
          <p:cNvPicPr>
            <a:picLocks noGrp="1" noChangeAspect="1"/>
          </p:cNvPicPr>
          <p:nvPr>
            <p:ph idx="1"/>
          </p:nvPr>
        </p:nvPicPr>
        <p:blipFill>
          <a:blip r:embed="rId2"/>
          <a:stretch>
            <a:fillRect/>
          </a:stretch>
        </p:blipFill>
        <p:spPr>
          <a:xfrm>
            <a:off x="974467" y="2077147"/>
            <a:ext cx="4539926" cy="3098955"/>
          </a:xfrm>
          <a:prstGeom prst="rect">
            <a:avLst/>
          </a:prstGeom>
        </p:spPr>
      </p:pic>
      <p:pic>
        <p:nvPicPr>
          <p:cNvPr id="5" name="图片 4">
            <a:extLst>
              <a:ext uri="{FF2B5EF4-FFF2-40B4-BE49-F238E27FC236}">
                <a16:creationId xmlns="" xmlns:a16="http://schemas.microsoft.com/office/drawing/2014/main" id="{C6763D41-6907-4B3C-9C00-9D288F2D65AE}"/>
              </a:ext>
            </a:extLst>
          </p:cNvPr>
          <p:cNvPicPr>
            <a:picLocks noChangeAspect="1"/>
          </p:cNvPicPr>
          <p:nvPr/>
        </p:nvPicPr>
        <p:blipFill>
          <a:blip r:embed="rId3"/>
          <a:stretch>
            <a:fillRect/>
          </a:stretch>
        </p:blipFill>
        <p:spPr>
          <a:xfrm>
            <a:off x="6096000" y="1027906"/>
            <a:ext cx="5039309" cy="5055670"/>
          </a:xfrm>
          <a:prstGeom prst="rect">
            <a:avLst/>
          </a:prstGeom>
        </p:spPr>
      </p:pic>
      <p:sp>
        <p:nvSpPr>
          <p:cNvPr id="8" name="文本框 7">
            <a:extLst>
              <a:ext uri="{FF2B5EF4-FFF2-40B4-BE49-F238E27FC236}">
                <a16:creationId xmlns="" xmlns:a16="http://schemas.microsoft.com/office/drawing/2014/main" id="{E6C67BAB-1E8B-4622-9657-38229FEF4070}"/>
              </a:ext>
            </a:extLst>
          </p:cNvPr>
          <p:cNvSpPr txBox="1"/>
          <p:nvPr/>
        </p:nvSpPr>
        <p:spPr>
          <a:xfrm>
            <a:off x="2519266" y="5377895"/>
            <a:ext cx="877163" cy="369332"/>
          </a:xfrm>
          <a:prstGeom prst="rect">
            <a:avLst/>
          </a:prstGeom>
          <a:noFill/>
        </p:spPr>
        <p:txBody>
          <a:bodyPr wrap="none" rtlCol="0">
            <a:spAutoFit/>
          </a:bodyPr>
          <a:lstStyle/>
          <a:p>
            <a:r>
              <a:rPr lang="zh-CN" altLang="en-US" dirty="0"/>
              <a:t>二分类</a:t>
            </a:r>
          </a:p>
        </p:txBody>
      </p:sp>
      <p:sp>
        <p:nvSpPr>
          <p:cNvPr id="9" name="文本框 8">
            <a:extLst>
              <a:ext uri="{FF2B5EF4-FFF2-40B4-BE49-F238E27FC236}">
                <a16:creationId xmlns="" xmlns:a16="http://schemas.microsoft.com/office/drawing/2014/main" id="{6EEFB176-DA75-4D68-95D4-1CEA4CCBE97B}"/>
              </a:ext>
            </a:extLst>
          </p:cNvPr>
          <p:cNvSpPr txBox="1"/>
          <p:nvPr/>
        </p:nvSpPr>
        <p:spPr>
          <a:xfrm>
            <a:off x="8416212" y="6232849"/>
            <a:ext cx="877163" cy="369332"/>
          </a:xfrm>
          <a:prstGeom prst="rect">
            <a:avLst/>
          </a:prstGeom>
          <a:noFill/>
        </p:spPr>
        <p:txBody>
          <a:bodyPr wrap="none" rtlCol="0">
            <a:spAutoFit/>
          </a:bodyPr>
          <a:lstStyle/>
          <a:p>
            <a:r>
              <a:rPr lang="zh-CN" altLang="en-US" dirty="0"/>
              <a:t>多分类</a:t>
            </a:r>
          </a:p>
        </p:txBody>
      </p:sp>
    </p:spTree>
    <p:extLst>
      <p:ext uri="{BB962C8B-B14F-4D97-AF65-F5344CB8AC3E}">
        <p14:creationId xmlns:p14="http://schemas.microsoft.com/office/powerpoint/2010/main" val="3825890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1^{(2)}&#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2^{(2)}&#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3^{(2)}&#10;$&#10;&#10;\end{document}"/>
  <p:tag name="IGUANATEXSIZE" val="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1466</Words>
  <Application>Microsoft Office PowerPoint</Application>
  <PresentationFormat>宽屏</PresentationFormat>
  <Paragraphs>237</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等线 Light</vt:lpstr>
      <vt:lpstr>Arial</vt:lpstr>
      <vt:lpstr>Calibri</vt:lpstr>
      <vt:lpstr>Cambria</vt:lpstr>
      <vt:lpstr>Cambria Math</vt:lpstr>
      <vt:lpstr>Wingdings</vt:lpstr>
      <vt:lpstr>Office 主题​​</vt:lpstr>
      <vt:lpstr>PowerPoint 演示文稿</vt:lpstr>
      <vt:lpstr>PowerPoint 演示文稿</vt:lpstr>
      <vt:lpstr>概述</vt:lpstr>
      <vt:lpstr>概述</vt:lpstr>
      <vt:lpstr>概述</vt:lpstr>
      <vt:lpstr>神经元模型</vt:lpstr>
      <vt:lpstr>神经元模型</vt:lpstr>
      <vt:lpstr>神经元模型</vt:lpstr>
      <vt:lpstr>神经网络结构</vt:lpstr>
      <vt:lpstr>代价函数（Cost function）</vt:lpstr>
      <vt:lpstr>梯度下降</vt:lpstr>
      <vt:lpstr>梯度下降</vt:lpstr>
      <vt:lpstr>梯度下降</vt:lpstr>
      <vt:lpstr>梯度下降</vt:lpstr>
      <vt:lpstr>梯度下降</vt:lpstr>
      <vt:lpstr>反向传播算法</vt:lpstr>
      <vt:lpstr>反向传播算法</vt:lpstr>
      <vt:lpstr>反向传播算法</vt:lpstr>
      <vt:lpstr>反向传播算法</vt:lpstr>
      <vt:lpstr>反向传播算法</vt:lpstr>
      <vt:lpstr>反向传播算法</vt:lpstr>
      <vt:lpstr>反向传播算法</vt:lpstr>
      <vt:lpstr>反向传播算法</vt:lpstr>
      <vt:lpstr>使用神经网络识别手写数字</vt:lpstr>
      <vt:lpstr>使用神经网络识别手写数字</vt:lpstr>
      <vt:lpstr>交叉熵代价函数</vt:lpstr>
      <vt:lpstr>交叉熵代价函数</vt:lpstr>
      <vt:lpstr>交叉熵代价函数</vt:lpstr>
      <vt:lpstr>过度拟合和规范化</vt:lpstr>
      <vt:lpstr>过度拟合和规范化</vt:lpstr>
      <vt:lpstr>过度拟合和规范化</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神经网路</dc:title>
  <dc:creator>杨奎</dc:creator>
  <cp:lastModifiedBy>杨 奎</cp:lastModifiedBy>
  <cp:revision>427</cp:revision>
  <dcterms:created xsi:type="dcterms:W3CDTF">2018-10-05T12:48:47Z</dcterms:created>
  <dcterms:modified xsi:type="dcterms:W3CDTF">2018-11-30T14:42:16Z</dcterms:modified>
</cp:coreProperties>
</file>