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870"/>
  </p:normalViewPr>
  <p:slideViewPr>
    <p:cSldViewPr snapToGrid="0">
      <p:cViewPr>
        <p:scale>
          <a:sx n="108" d="100"/>
          <a:sy n="108" d="100"/>
        </p:scale>
        <p:origin x="200" y="-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02A23-93FC-9A41-970F-805D3B6ABFAA}" type="datetimeFigureOut">
              <a:rPr kumimoji="1" lang="zh-CN" altLang="en-US" smtClean="0"/>
              <a:t>2022/10/31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D4A259-5C8A-3D4C-84C6-4AA6CB813B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5759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个经典算法，对应</a:t>
            </a:r>
            <a:r>
              <a:rPr lang="fr-FR" altLang="zh-CN" dirty="0" err="1">
                <a:solidFill>
                  <a:srgbClr val="FF0000"/>
                </a:solidFill>
                <a:effectLst/>
                <a:latin typeface="LMSans10-Regular-Identity-H"/>
              </a:rPr>
              <a:t>reinforcement</a:t>
            </a:r>
            <a:r>
              <a:rPr lang="fr-FR" altLang="zh-CN" dirty="0">
                <a:solidFill>
                  <a:srgbClr val="FF0000"/>
                </a:solidFill>
                <a:effectLst/>
                <a:latin typeface="LMSans10-Regular-Identity-H"/>
              </a:rPr>
              <a:t> </a:t>
            </a:r>
            <a:r>
              <a:rPr lang="fr-FR" altLang="zh-CN" dirty="0" err="1">
                <a:solidFill>
                  <a:srgbClr val="FF0000"/>
                </a:solidFill>
                <a:effectLst/>
                <a:latin typeface="LMSans10-Regular-Identity-H"/>
              </a:rPr>
              <a:t>learning,sutton</a:t>
            </a:r>
            <a:r>
              <a:rPr lang="fr-FR" altLang="zh-CN" dirty="0">
                <a:solidFill>
                  <a:srgbClr val="FF0000"/>
                </a:solidFill>
                <a:effectLst/>
                <a:latin typeface="LMSans10-Regular-Identity-H"/>
              </a:rPr>
              <a:t> </a:t>
            </a:r>
            <a:r>
              <a:rPr lang="zh-CN" altLang="fr-FR" dirty="0">
                <a:solidFill>
                  <a:srgbClr val="FF0000"/>
                </a:solidFill>
                <a:effectLst/>
                <a:latin typeface="LMSans10-Regular-Identity-H"/>
              </a:rPr>
              <a:t>第一部分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D4A259-5C8A-3D4C-84C6-4AA6CB813B45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9999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D4A259-5C8A-3D4C-84C6-4AA6CB813B45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9583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078B0-6594-7C75-F0C7-2FA93FC85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649851-5CCF-92A7-0824-1F8F72AA4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06DADC-713E-CFDD-09BB-3335DB788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77C8-E062-EB41-95F0-5AC607C7CA3C}" type="datetimeFigureOut">
              <a:rPr kumimoji="1" lang="zh-CN" altLang="en-US" smtClean="0"/>
              <a:t>2022/10/31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F4DF14-51AB-7869-9B0B-4696972C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FB2AED-9C38-FA51-4D8A-4CE6610E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F596-779F-C949-BFB6-2A34E96F55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3326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83655-7687-8C02-92E0-32B6B001E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7E4538-6E38-3CF6-BAEE-D5A2BEFB9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E875BB-A827-917A-18FD-C315C371C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77C8-E062-EB41-95F0-5AC607C7CA3C}" type="datetimeFigureOut">
              <a:rPr kumimoji="1" lang="zh-CN" altLang="en-US" smtClean="0"/>
              <a:t>2022/10/31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C9F549-F397-8101-1A38-26FBE9E84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29E331-FC24-774E-939F-69C73DB9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F596-779F-C949-BFB6-2A34E96F55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7032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C43445-D806-EB80-88C5-B1907F0C1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D1AB5B-B01F-EDFD-E0DA-002AB29A9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FCD532-589B-AAAA-E88F-E6D403D5D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77C8-E062-EB41-95F0-5AC607C7CA3C}" type="datetimeFigureOut">
              <a:rPr kumimoji="1" lang="zh-CN" altLang="en-US" smtClean="0"/>
              <a:t>2022/10/31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ED111A-973A-8CD9-769A-601497196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A0F10B-EF5A-14D2-B547-0CA5DC075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F596-779F-C949-BFB6-2A34E96F55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2340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BBAD71-0E49-6BD5-482E-ECBC82E6B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2846EB-3A91-CFF9-C5E0-CDA0632AF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86797A-65BD-D6B2-C6E8-19403195C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77C8-E062-EB41-95F0-5AC607C7CA3C}" type="datetimeFigureOut">
              <a:rPr kumimoji="1" lang="zh-CN" altLang="en-US" smtClean="0"/>
              <a:t>2022/10/31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61E22C-D3F3-C118-5AD4-7E4996A2C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2891A0-0C6B-1348-183C-6C7833065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F596-779F-C949-BFB6-2A34E96F55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4047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F2955-74E8-72FB-F4BC-763BCD337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FD5B06-555C-24D0-39C3-6C33E2459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84026C-2E0F-DD05-6BDF-2C77E3102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77C8-E062-EB41-95F0-5AC607C7CA3C}" type="datetimeFigureOut">
              <a:rPr kumimoji="1" lang="zh-CN" altLang="en-US" smtClean="0"/>
              <a:t>2022/10/31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73FC29-C298-EB61-E630-359ADEA02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342A4A-CC8C-3741-A3EF-3E9ED082F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F596-779F-C949-BFB6-2A34E96F55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393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DB2E4C-0DDF-770F-589C-1172CB74C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CF60F9-7D21-CECB-C316-B93B537A1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18CB20-A623-BE79-A5EB-7A0744393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841B55-2A0F-3642-634A-A5BCBEC33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77C8-E062-EB41-95F0-5AC607C7CA3C}" type="datetimeFigureOut">
              <a:rPr kumimoji="1" lang="zh-CN" altLang="en-US" smtClean="0"/>
              <a:t>2022/10/31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DEAB43-B96A-9171-4820-E1CB81C55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645939-DCD8-BDBC-CB08-2370FFEE6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F596-779F-C949-BFB6-2A34E96F55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871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8FCBB-1E04-56BA-61DA-B70D30590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62E603-55B6-F425-FE60-A6BFA999D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FB85E0-961B-62E8-1527-B737577BE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AC02E4-9298-7BCF-D88D-19483C5620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DECD52-C6CF-A7DD-F49E-5A11A55D0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43E7E7B-B5FD-1110-5E4A-3EB3E57D3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77C8-E062-EB41-95F0-5AC607C7CA3C}" type="datetimeFigureOut">
              <a:rPr kumimoji="1" lang="zh-CN" altLang="en-US" smtClean="0"/>
              <a:t>2022/10/31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CC50E89-D3A6-D71E-5CF3-5272CE815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30AD9E-0A7D-9F38-C092-EF7B7854D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F596-779F-C949-BFB6-2A34E96F55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1651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0FA3F5-ACA2-391D-CADA-0D30344E1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5B7C45-EDC6-135D-83F5-8BB22119D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77C8-E062-EB41-95F0-5AC607C7CA3C}" type="datetimeFigureOut">
              <a:rPr kumimoji="1" lang="zh-CN" altLang="en-US" smtClean="0"/>
              <a:t>2022/10/31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A93AFC-15E7-83A4-090D-9C755341F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EDE868-4ABB-0A69-790D-E2A3C6C1B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F596-779F-C949-BFB6-2A34E96F55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0605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A50C32-E780-9D2B-7E23-3FA8BF9AC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77C8-E062-EB41-95F0-5AC607C7CA3C}" type="datetimeFigureOut">
              <a:rPr kumimoji="1" lang="zh-CN" altLang="en-US" smtClean="0"/>
              <a:t>2022/10/31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E73883-704A-2373-26B5-77988B40A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60E0D3-A466-D514-2218-3F9C65103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F596-779F-C949-BFB6-2A34E96F55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656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FDCA8-CC7D-110E-3A2D-BA49AB072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5E12A6-E63A-0256-5913-DAE458455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AA9D9F-9387-1F43-5E9E-0C5131401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F5E56D-FD8D-6C8F-7E08-5BB214D4A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77C8-E062-EB41-95F0-5AC607C7CA3C}" type="datetimeFigureOut">
              <a:rPr kumimoji="1" lang="zh-CN" altLang="en-US" smtClean="0"/>
              <a:t>2022/10/31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D6E016-7ECA-E130-1FA9-665D68B76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0741A7-630C-E61D-9179-BE5E24BEA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F596-779F-C949-BFB6-2A34E96F55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379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9BAD8-BF44-1452-6E4A-BEE76E3AB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54B9BA7-4DB1-653C-3B4A-1BF68661B4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D9801F-114F-F25F-F8DD-C3B487689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E74D3E-AE57-68FA-4DA2-263E8FC2C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77C8-E062-EB41-95F0-5AC607C7CA3C}" type="datetimeFigureOut">
              <a:rPr kumimoji="1" lang="zh-CN" altLang="en-US" smtClean="0"/>
              <a:t>2022/10/31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52CABB-1758-55EF-95BD-E15CE958D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0776D4-C07A-234F-4F29-EABAE6BE3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F596-779F-C949-BFB6-2A34E96F55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957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00B8651-662C-6249-0E7A-167A5D3EA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9407BE-8A3C-0A13-8578-82920B3BB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169181-01A1-F20F-69D5-A97D769AA4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677C8-E062-EB41-95F0-5AC607C7CA3C}" type="datetimeFigureOut">
              <a:rPr kumimoji="1" lang="zh-CN" altLang="en-US" smtClean="0"/>
              <a:t>2022/10/31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BF7827-C8A2-90F8-661E-FDD7DE505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F4B7F4-ADF6-F345-E653-1E64D0F7B7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FF596-779F-C949-BFB6-2A34E96F55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2734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2BFF8-8A45-9394-7D90-BBC6660F3A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实验一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0D083B-C13E-8F49-AA9D-E2A569962C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裘悫成 </a:t>
            </a:r>
            <a:endParaRPr kumimoji="1" lang="en-US" altLang="zh-CN" dirty="0"/>
          </a:p>
          <a:p>
            <a:r>
              <a:rPr kumimoji="1" lang="en-US" altLang="zh-CN" dirty="0" err="1"/>
              <a:t>qiuqc@mail.ustc.edu.cn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08E1F5-49E8-1DC2-E596-0B5F753EF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9646" y="0"/>
            <a:ext cx="18034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010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437F5-9DBC-FC97-288A-C79393560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Cliff</a:t>
            </a:r>
            <a:r>
              <a:rPr kumimoji="1" lang="zh-CN" altLang="en-US" dirty="0"/>
              <a:t> </a:t>
            </a:r>
            <a:r>
              <a:rPr kumimoji="1" lang="en-US" altLang="zh-CN" dirty="0"/>
              <a:t>Walk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71D9C8-ED82-DAE6-FE44-BDBAFF44D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C7BCE3-C455-6824-D7D0-8F3ECE448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9646" y="0"/>
            <a:ext cx="1803400" cy="1803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AC4C5EF-13A6-1E3E-FC47-5DBE45C33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712913"/>
            <a:ext cx="8256595" cy="367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015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437F5-9DBC-FC97-288A-C79393560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Cliff</a:t>
            </a:r>
            <a:r>
              <a:rPr kumimoji="1" lang="zh-CN" altLang="en-US" dirty="0"/>
              <a:t> </a:t>
            </a:r>
            <a:r>
              <a:rPr kumimoji="1" lang="en-US" altLang="zh-CN" dirty="0"/>
              <a:t>Walk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71D9C8-ED82-DAE6-FE44-BDBAFF44D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MicrosoftYaHei"/>
              </a:rPr>
              <a:t>运行 </a:t>
            </a:r>
            <a:r>
              <a:rPr lang="fr-FR" altLang="zh-CN" dirty="0">
                <a:effectLst/>
                <a:latin typeface="LMSans10-Regular-Identity-H"/>
              </a:rPr>
              <a:t>td </a:t>
            </a:r>
            <a:r>
              <a:rPr lang="zh-CN" altLang="en-US" dirty="0">
                <a:effectLst/>
                <a:latin typeface="MicrosoftYaHei"/>
              </a:rPr>
              <a:t>文件下的 </a:t>
            </a:r>
            <a:r>
              <a:rPr lang="fr-FR" altLang="zh-CN" dirty="0" err="1">
                <a:effectLst/>
                <a:latin typeface="LMSans10-Regular-Identity-H"/>
              </a:rPr>
              <a:t>cliff_walk.py</a:t>
            </a:r>
            <a:r>
              <a:rPr lang="fr-FR" altLang="zh-CN" dirty="0">
                <a:effectLst/>
                <a:latin typeface="LMSans10-Regular-Identity-H"/>
              </a:rPr>
              <a:t> </a:t>
            </a:r>
            <a:r>
              <a:rPr lang="zh-CN" altLang="en-US" dirty="0">
                <a:effectLst/>
                <a:latin typeface="MicrosoftYaHei"/>
              </a:rPr>
              <a:t>浏览环境 </a:t>
            </a:r>
            <a:endParaRPr lang="zh-CN" altLang="en-US" sz="4000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C7BCE3-C455-6824-D7D0-8F3ECE448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9646" y="0"/>
            <a:ext cx="1803400" cy="1803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7C1DB14-983A-F561-F024-85243FA01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91547"/>
            <a:ext cx="9486536" cy="368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261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437F5-9DBC-FC97-288A-C79393560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Sarsa</a:t>
            </a:r>
            <a:r>
              <a:rPr kumimoji="1" lang="zh-CN" altLang="en-US" dirty="0"/>
              <a:t> </a:t>
            </a:r>
            <a:r>
              <a:rPr kumimoji="1" lang="en-US" altLang="zh-CN" dirty="0"/>
              <a:t>vs</a:t>
            </a:r>
            <a:r>
              <a:rPr kumimoji="1" lang="zh-CN" altLang="en-US" dirty="0"/>
              <a:t> </a:t>
            </a:r>
            <a:r>
              <a:rPr kumimoji="1" lang="en-US" altLang="zh-CN" dirty="0"/>
              <a:t>Q-learning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71D9C8-ED82-DAE6-FE44-BDBAFF44D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C7BCE3-C455-6824-D7D0-8F3ECE448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9646" y="0"/>
            <a:ext cx="1803400" cy="1803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B462CAA-F309-312D-C6C6-D3429784F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314" y="1825625"/>
            <a:ext cx="7001086" cy="480377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B43B014-6535-93CE-4625-FDFA9714C927}"/>
              </a:ext>
            </a:extLst>
          </p:cNvPr>
          <p:cNvSpPr/>
          <p:nvPr/>
        </p:nvSpPr>
        <p:spPr>
          <a:xfrm>
            <a:off x="7828400" y="2302328"/>
            <a:ext cx="2381246" cy="5061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err="1"/>
              <a:t>Sarsa</a:t>
            </a:r>
            <a:r>
              <a:rPr kumimoji="1" lang="zh-CN" altLang="en-US" sz="2400" dirty="0"/>
              <a:t> 更加保守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695317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E71EE-DFCA-641A-4BBA-DCECA9442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Sarsa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5726F2-1B8B-5AB4-D14F-182474532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230" y="1690688"/>
            <a:ext cx="13422084" cy="4351338"/>
          </a:xfrm>
        </p:spPr>
        <p:txBody>
          <a:bodyPr/>
          <a:lstStyle/>
          <a:p>
            <a:r>
              <a:rPr lang="zh-CN" altLang="en-US" sz="2400" dirty="0">
                <a:solidFill>
                  <a:srgbClr val="FF0000"/>
                </a:solidFill>
                <a:effectLst/>
                <a:latin typeface="MicrosoftYaHei"/>
              </a:rPr>
              <a:t>在 </a:t>
            </a:r>
            <a:r>
              <a:rPr lang="fr-FR" altLang="zh-CN" sz="2400" dirty="0" err="1">
                <a:solidFill>
                  <a:srgbClr val="FF0000"/>
                </a:solidFill>
                <a:effectLst/>
                <a:latin typeface="LMSans10-Regular-Identity-H"/>
              </a:rPr>
              <a:t>sarsa.py</a:t>
            </a:r>
            <a:r>
              <a:rPr lang="fr-FR" altLang="zh-CN" sz="2400" dirty="0">
                <a:solidFill>
                  <a:srgbClr val="FF0000"/>
                </a:solidFill>
                <a:effectLst/>
                <a:latin typeface="LMSans10-Regular-Identity-H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effectLst/>
                <a:latin typeface="MicrosoftYaHei"/>
              </a:rPr>
              <a:t>中实现函数 </a:t>
            </a:r>
            <a:r>
              <a:rPr lang="fr-FR" altLang="zh-CN" sz="2400" dirty="0" err="1">
                <a:solidFill>
                  <a:srgbClr val="FF0000"/>
                </a:solidFill>
                <a:effectLst/>
                <a:latin typeface="LMSans10-Regular-Identity-H"/>
              </a:rPr>
              <a:t>sarsa</a:t>
            </a:r>
            <a:r>
              <a:rPr lang="fr-FR" altLang="zh-CN" sz="2400" dirty="0">
                <a:solidFill>
                  <a:srgbClr val="FF0000"/>
                </a:solidFill>
                <a:effectLst/>
                <a:latin typeface="LMSans10-Regular-Identity-H"/>
              </a:rPr>
              <a:t>(</a:t>
            </a:r>
            <a:r>
              <a:rPr lang="fr-FR" altLang="zh-CN" sz="2400" dirty="0" err="1">
                <a:solidFill>
                  <a:srgbClr val="FF0000"/>
                </a:solidFill>
                <a:effectLst/>
                <a:latin typeface="LMSans10-Regular-Identity-H"/>
              </a:rPr>
              <a:t>env</a:t>
            </a:r>
            <a:r>
              <a:rPr lang="fr-FR" altLang="zh-CN" sz="2400" dirty="0">
                <a:solidFill>
                  <a:srgbClr val="FF0000"/>
                </a:solidFill>
                <a:effectLst/>
                <a:latin typeface="LMSans10-Regular-Identity-H"/>
              </a:rPr>
              <a:t>, </a:t>
            </a:r>
            <a:r>
              <a:rPr lang="fr-FR" altLang="zh-CN" sz="2400" dirty="0" err="1">
                <a:solidFill>
                  <a:srgbClr val="FF0000"/>
                </a:solidFill>
                <a:effectLst/>
                <a:latin typeface="LMSans10-Regular-Identity-H"/>
              </a:rPr>
              <a:t>num_episodes</a:t>
            </a:r>
            <a:r>
              <a:rPr lang="fr-FR" altLang="zh-CN" sz="2400" dirty="0">
                <a:solidFill>
                  <a:srgbClr val="FF0000"/>
                </a:solidFill>
                <a:effectLst/>
                <a:latin typeface="LMSans10-Regular-Identity-H"/>
              </a:rPr>
              <a:t>, </a:t>
            </a:r>
            <a:r>
              <a:rPr lang="fr-FR" altLang="zh-CN" sz="2400" dirty="0" err="1">
                <a:solidFill>
                  <a:srgbClr val="FF0000"/>
                </a:solidFill>
                <a:effectLst/>
                <a:latin typeface="LMSans10-Regular-Identity-H"/>
              </a:rPr>
              <a:t>discount_factor</a:t>
            </a:r>
            <a:r>
              <a:rPr lang="fr-FR" altLang="zh-CN" sz="2400" dirty="0">
                <a:solidFill>
                  <a:srgbClr val="FF0000"/>
                </a:solidFill>
                <a:effectLst/>
                <a:latin typeface="LMSans10-Regular-Identity-H"/>
              </a:rPr>
              <a:t>, </a:t>
            </a:r>
            <a:r>
              <a:rPr lang="zh-CN" altLang="en-US" sz="3600" dirty="0">
                <a:solidFill>
                  <a:srgbClr val="FF0000"/>
                </a:solidFill>
              </a:rPr>
              <a:t> </a:t>
            </a:r>
            <a:r>
              <a:rPr lang="fr-FR" altLang="zh-CN" sz="2400" dirty="0">
                <a:solidFill>
                  <a:srgbClr val="FF0000"/>
                </a:solidFill>
                <a:effectLst/>
                <a:latin typeface="LMSans10-Regular-Identity-H"/>
              </a:rPr>
              <a:t>alpha, epsilon) </a:t>
            </a:r>
            <a:endParaRPr lang="fr-FR" altLang="zh-CN" sz="3600" dirty="0">
              <a:solidFill>
                <a:srgbClr val="FF0000"/>
              </a:solidFill>
            </a:endParaRP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E85925-D3F3-909B-0503-70585A8C4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9646" y="0"/>
            <a:ext cx="1803400" cy="1803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E5FC79C-D261-D766-0CBD-273DEF052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14" y="2256136"/>
            <a:ext cx="9098199" cy="423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722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A2D34-5293-48FA-D2F2-A20058AC1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Q-learning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1734A7-973E-5526-4A49-0C9BD7EE0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954" y="1803400"/>
            <a:ext cx="13792200" cy="4351338"/>
          </a:xfrm>
        </p:spPr>
        <p:txBody>
          <a:bodyPr/>
          <a:lstStyle/>
          <a:p>
            <a:r>
              <a:rPr lang="zh-CN" altLang="en-US" sz="2400" dirty="0">
                <a:solidFill>
                  <a:srgbClr val="FF0000"/>
                </a:solidFill>
                <a:effectLst/>
                <a:latin typeface="MicrosoftYaHei"/>
              </a:rPr>
              <a:t>在 </a:t>
            </a:r>
            <a:r>
              <a:rPr lang="fr-FR" altLang="zh-CN" sz="2400" dirty="0" err="1">
                <a:solidFill>
                  <a:srgbClr val="FF0000"/>
                </a:solidFill>
                <a:effectLst/>
                <a:latin typeface="LMSans10-Regular-Identity-H"/>
              </a:rPr>
              <a:t>qlearning.py</a:t>
            </a:r>
            <a:r>
              <a:rPr lang="fr-FR" altLang="zh-CN" sz="2400" dirty="0">
                <a:solidFill>
                  <a:srgbClr val="FF0000"/>
                </a:solidFill>
                <a:effectLst/>
                <a:latin typeface="LMSans10-Regular-Identity-H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effectLst/>
                <a:latin typeface="MicrosoftYaHei"/>
              </a:rPr>
              <a:t>中实现函数 </a:t>
            </a:r>
            <a:r>
              <a:rPr lang="fr-FR" altLang="zh-CN" sz="2400" dirty="0" err="1">
                <a:solidFill>
                  <a:srgbClr val="FF0000"/>
                </a:solidFill>
                <a:effectLst/>
                <a:latin typeface="LMSans10-Regular-Identity-H"/>
              </a:rPr>
              <a:t>q_learning</a:t>
            </a:r>
            <a:r>
              <a:rPr lang="fr-FR" altLang="zh-CN" sz="2400" dirty="0">
                <a:solidFill>
                  <a:srgbClr val="FF0000"/>
                </a:solidFill>
                <a:effectLst/>
                <a:latin typeface="LMSans10-Regular-Identity-H"/>
              </a:rPr>
              <a:t>(</a:t>
            </a:r>
            <a:r>
              <a:rPr lang="fr-FR" altLang="zh-CN" sz="2400" dirty="0" err="1">
                <a:solidFill>
                  <a:srgbClr val="FF0000"/>
                </a:solidFill>
                <a:effectLst/>
                <a:latin typeface="LMSans10-Regular-Identity-H"/>
              </a:rPr>
              <a:t>env</a:t>
            </a:r>
            <a:r>
              <a:rPr lang="fr-FR" altLang="zh-CN" sz="2400" dirty="0">
                <a:solidFill>
                  <a:srgbClr val="FF0000"/>
                </a:solidFill>
                <a:effectLst/>
                <a:latin typeface="LMSans10-Regular-Identity-H"/>
              </a:rPr>
              <a:t>, </a:t>
            </a:r>
            <a:r>
              <a:rPr lang="fr-FR" altLang="zh-CN" sz="2400" dirty="0" err="1">
                <a:solidFill>
                  <a:srgbClr val="FF0000"/>
                </a:solidFill>
                <a:effectLst/>
                <a:latin typeface="LMSans10-Regular-Identity-H"/>
              </a:rPr>
              <a:t>num_episodes</a:t>
            </a:r>
            <a:r>
              <a:rPr lang="fr-FR" altLang="zh-CN" sz="2400" dirty="0">
                <a:solidFill>
                  <a:srgbClr val="FF0000"/>
                </a:solidFill>
                <a:effectLst/>
                <a:latin typeface="LMSans10-Regular-Identity-H"/>
              </a:rPr>
              <a:t>, </a:t>
            </a:r>
            <a:r>
              <a:rPr lang="fr-FR" altLang="zh-CN" sz="2400" dirty="0" err="1">
                <a:solidFill>
                  <a:srgbClr val="FF0000"/>
                </a:solidFill>
                <a:effectLst/>
                <a:latin typeface="LMSans10-Regular-Identity-H"/>
              </a:rPr>
              <a:t>discount_factor</a:t>
            </a:r>
            <a:r>
              <a:rPr lang="fr-FR" altLang="zh-CN" sz="2400" dirty="0">
                <a:solidFill>
                  <a:srgbClr val="FF0000"/>
                </a:solidFill>
                <a:effectLst/>
                <a:latin typeface="LMSans10-Regular-Identity-H"/>
              </a:rPr>
              <a:t>, alpha, epsilon) </a:t>
            </a:r>
            <a:endParaRPr lang="fr-FR" altLang="zh-CN" sz="3600" dirty="0">
              <a:solidFill>
                <a:srgbClr val="FF0000"/>
              </a:solidFill>
            </a:endParaRP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CE3859-B232-A27E-4432-AAA91B8B0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9646" y="0"/>
            <a:ext cx="1803400" cy="1803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05D9C97-B8E9-B3BF-95AC-22B2B35A8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82" y="2577365"/>
            <a:ext cx="9351723" cy="391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205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A2D34-5293-48FA-D2F2-A20058AC1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额外加分 选做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1734A7-973E-5526-4A49-0C9BD7EE0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>
                <a:effectLst/>
                <a:latin typeface="MicrosoftYaHei"/>
              </a:rPr>
              <a:t>额外加分</a:t>
            </a:r>
            <a:br>
              <a:rPr lang="zh-CN" altLang="en-US" sz="2400" b="1" dirty="0">
                <a:effectLst/>
                <a:latin typeface="MicrosoftYaHei"/>
              </a:rPr>
            </a:br>
            <a:r>
              <a:rPr lang="zh-CN" altLang="en-US" sz="2400" b="1" dirty="0">
                <a:effectLst/>
                <a:latin typeface="MicrosoftYaHei"/>
              </a:rPr>
              <a:t>实现 </a:t>
            </a:r>
            <a:r>
              <a:rPr lang="fr-FR" altLang="zh-CN" sz="2400" b="1" dirty="0">
                <a:effectLst/>
                <a:latin typeface="LMSans10-Regular-Identity-H"/>
              </a:rPr>
              <a:t>double q-</a:t>
            </a:r>
            <a:r>
              <a:rPr lang="fr-FR" altLang="zh-CN" sz="2400" b="1" dirty="0" err="1">
                <a:effectLst/>
                <a:latin typeface="LMSans10-Regular-Identity-H"/>
              </a:rPr>
              <a:t>learning</a:t>
            </a:r>
            <a:r>
              <a:rPr lang="fr-FR" altLang="zh-CN" sz="2400" b="1" dirty="0">
                <a:effectLst/>
                <a:latin typeface="LMSans10-Regular-Identity-H"/>
              </a:rPr>
              <a:t>, </a:t>
            </a:r>
            <a:r>
              <a:rPr lang="zh-CN" altLang="en-US" sz="2400" b="1" dirty="0">
                <a:effectLst/>
                <a:latin typeface="MicrosoftYaHei"/>
              </a:rPr>
              <a:t>对比 </a:t>
            </a:r>
            <a:r>
              <a:rPr lang="fr-FR" altLang="zh-CN" sz="2400" b="1" dirty="0">
                <a:effectLst/>
                <a:latin typeface="LMSans10-Regular-Identity-H"/>
              </a:rPr>
              <a:t>double q-</a:t>
            </a:r>
            <a:r>
              <a:rPr lang="fr-FR" altLang="zh-CN" sz="2400" b="1" dirty="0" err="1">
                <a:effectLst/>
                <a:latin typeface="LMSans10-Regular-Identity-H"/>
              </a:rPr>
              <a:t>learning</a:t>
            </a:r>
            <a:r>
              <a:rPr lang="fr-FR" altLang="zh-CN" sz="2400" b="1" dirty="0">
                <a:effectLst/>
                <a:latin typeface="LMSans10-Regular-Identity-H"/>
              </a:rPr>
              <a:t> </a:t>
            </a:r>
            <a:r>
              <a:rPr lang="zh-CN" altLang="en-US" sz="2400" b="1" dirty="0">
                <a:effectLst/>
                <a:latin typeface="MicrosoftYaHei"/>
              </a:rPr>
              <a:t>和 </a:t>
            </a:r>
            <a:r>
              <a:rPr lang="fr-FR" altLang="zh-CN" sz="2400" b="1" dirty="0">
                <a:effectLst/>
                <a:latin typeface="LMSans10-Regular-Identity-H"/>
              </a:rPr>
              <a:t>q-</a:t>
            </a:r>
            <a:r>
              <a:rPr lang="fr-FR" altLang="zh-CN" sz="2400" b="1" dirty="0" err="1">
                <a:effectLst/>
                <a:latin typeface="LMSans10-Regular-Identity-H"/>
              </a:rPr>
              <a:t>learning</a:t>
            </a:r>
            <a:r>
              <a:rPr lang="fr-FR" altLang="zh-CN" sz="2400" b="1" dirty="0">
                <a:effectLst/>
                <a:latin typeface="LMSans10-Regular-Identity-H"/>
              </a:rPr>
              <a:t> </a:t>
            </a:r>
            <a:endParaRPr lang="fr-FR" altLang="zh-CN" sz="3600" b="1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CE3859-B232-A27E-4432-AAA91B8B0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9646" y="0"/>
            <a:ext cx="1803400" cy="1803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5C34A08-3A87-3A58-4E87-592133F61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02270"/>
            <a:ext cx="7772400" cy="399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641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A2D34-5293-48FA-D2F2-A20058AC1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开源算法库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1734A7-973E-5526-4A49-0C9BD7EE0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fr-FR" altLang="zh-CN" dirty="0"/>
          </a:p>
          <a:p>
            <a:r>
              <a:rPr kumimoji="1" lang="zh-CN" altLang="en-US" dirty="0"/>
              <a:t>天授</a:t>
            </a:r>
            <a:endParaRPr kumimoji="1" lang="fr-FR" altLang="zh-CN" dirty="0"/>
          </a:p>
          <a:p>
            <a:pPr lvl="1"/>
            <a:r>
              <a:rPr kumimoji="1" lang="fr-FR" altLang="zh-CN" dirty="0"/>
              <a:t>https://</a:t>
            </a:r>
            <a:r>
              <a:rPr kumimoji="1" lang="fr-FR" altLang="zh-CN" dirty="0" err="1"/>
              <a:t>github.com</a:t>
            </a:r>
            <a:r>
              <a:rPr kumimoji="1" lang="fr-FR" altLang="zh-CN" dirty="0"/>
              <a:t>/</a:t>
            </a:r>
            <a:r>
              <a:rPr kumimoji="1" lang="fr-FR" altLang="zh-CN" dirty="0" err="1"/>
              <a:t>thu</a:t>
            </a:r>
            <a:r>
              <a:rPr kumimoji="1" lang="fr-FR" altLang="zh-CN" dirty="0"/>
              <a:t>-ml/</a:t>
            </a:r>
            <a:r>
              <a:rPr kumimoji="1" lang="fr-FR" altLang="zh-CN" dirty="0" err="1"/>
              <a:t>tianshou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CE3859-B232-A27E-4432-AAA91B8B0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9646" y="0"/>
            <a:ext cx="18034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454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A2D34-5293-48FA-D2F2-A20058AC1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作业提交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1734A7-973E-5526-4A49-0C9BD7EE0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地址：</a:t>
            </a:r>
            <a:r>
              <a:rPr kumimoji="1" lang="fr-FR" altLang="zh-CN" dirty="0"/>
              <a:t>http://</a:t>
            </a:r>
            <a:r>
              <a:rPr kumimoji="1" lang="fr-FR" altLang="zh-CN" dirty="0" err="1"/>
              <a:t>xzc.cn</a:t>
            </a:r>
            <a:r>
              <a:rPr kumimoji="1" lang="fr-FR" altLang="zh-CN" dirty="0"/>
              <a:t>/saNX8lli5l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时间，</a:t>
            </a:r>
            <a:r>
              <a:rPr kumimoji="1" lang="en-US" altLang="zh-CN" dirty="0"/>
              <a:t>2022-11-14</a:t>
            </a:r>
            <a:r>
              <a:rPr kumimoji="1" lang="zh-CN" altLang="en-US" dirty="0"/>
              <a:t> </a:t>
            </a:r>
            <a:r>
              <a:rPr kumimoji="1" lang="en-US" altLang="zh-CN" dirty="0"/>
              <a:t>00:00:00</a:t>
            </a:r>
            <a:r>
              <a:rPr kumimoji="1" lang="zh-CN" altLang="en-US" dirty="0"/>
              <a:t>截止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提交格式：学号</a:t>
            </a:r>
            <a:r>
              <a:rPr kumimoji="1" lang="en-US" altLang="zh-CN" dirty="0"/>
              <a:t>_</a:t>
            </a:r>
            <a:r>
              <a:rPr kumimoji="1" lang="zh-CN" altLang="en-US" dirty="0"/>
              <a:t>姓名</a:t>
            </a:r>
            <a:r>
              <a:rPr kumimoji="1" lang="en-US" altLang="zh-CN" dirty="0"/>
              <a:t>_exp1.zip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CE3859-B232-A27E-4432-AAA91B8B0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9646" y="0"/>
            <a:ext cx="18034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518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224F5E-4B01-FC83-7685-2F3966E8B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E46D56-014F-D80F-0E72-BB8C474DF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kumimoji="1" lang="zh-CN" altLang="en-US" dirty="0"/>
              <a:t> </a:t>
            </a:r>
            <a:r>
              <a:rPr kumimoji="1" lang="en-US" altLang="zh-CN" dirty="0"/>
              <a:t>gym</a:t>
            </a:r>
          </a:p>
          <a:p>
            <a:pPr>
              <a:buFont typeface="Wingdings" pitchFamily="2" charset="2"/>
              <a:buChar char="Ø"/>
            </a:pPr>
            <a:endParaRPr kumimoji="1" lang="en-US" altLang="zh-CN" dirty="0"/>
          </a:p>
          <a:p>
            <a:pPr>
              <a:buFont typeface="Wingdings" pitchFamily="2" charset="2"/>
              <a:buChar char="Ø"/>
            </a:pPr>
            <a:r>
              <a:rPr kumimoji="1" lang="zh-CN" altLang="en-US" dirty="0"/>
              <a:t> </a:t>
            </a:r>
            <a:r>
              <a:rPr kumimoji="1" lang="en-US" altLang="zh-CN" dirty="0"/>
              <a:t>mc</a:t>
            </a:r>
          </a:p>
          <a:p>
            <a:pPr>
              <a:buFont typeface="Wingdings" pitchFamily="2" charset="2"/>
              <a:buChar char="Ø"/>
            </a:pPr>
            <a:endParaRPr kumimoji="1" lang="en-US" altLang="zh-CN" dirty="0"/>
          </a:p>
          <a:p>
            <a:pPr>
              <a:buFont typeface="Wingdings" pitchFamily="2" charset="2"/>
              <a:buChar char="Ø"/>
            </a:pPr>
            <a:r>
              <a:rPr kumimoji="1" lang="zh-CN" altLang="en-US" dirty="0"/>
              <a:t> </a:t>
            </a:r>
            <a:r>
              <a:rPr kumimoji="1" lang="en-US" altLang="zh-CN" dirty="0"/>
              <a:t>td</a:t>
            </a:r>
          </a:p>
          <a:p>
            <a:pPr>
              <a:buFont typeface="Wingdings" pitchFamily="2" charset="2"/>
              <a:buChar char="Ø"/>
            </a:pPr>
            <a:endParaRPr kumimoji="1" lang="en-US" altLang="zh-CN" dirty="0"/>
          </a:p>
          <a:p>
            <a:pPr>
              <a:buFont typeface="Wingdings" pitchFamily="2" charset="2"/>
              <a:buChar char="Ø"/>
            </a:pPr>
            <a:r>
              <a:rPr kumimoji="1" lang="zh-CN" altLang="en-US" dirty="0"/>
              <a:t>开源算法库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4C9F6F-EBBA-601C-05FF-1C0F6FD3F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9646" y="0"/>
            <a:ext cx="18034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97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D9F4A-8551-B6CC-6B20-623F1F02D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fr-FR" altLang="zh-CN" dirty="0" err="1"/>
              <a:t>OpenAi</a:t>
            </a:r>
            <a:r>
              <a:rPr kumimoji="1" lang="en-US" altLang="zh-CN" dirty="0"/>
              <a:t>-gym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FBFDD5-7772-CB12-93B4-FF7DE31B6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12C0BB-B00A-7032-1B21-823387A64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9646" y="0"/>
            <a:ext cx="1803400" cy="1803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F754C74-0D40-2F3C-74DF-7013F73A3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03400"/>
            <a:ext cx="7772400" cy="458601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6B319EF-5275-7EB4-96D6-708325B315E0}"/>
              </a:ext>
            </a:extLst>
          </p:cNvPr>
          <p:cNvSpPr txBox="1"/>
          <p:nvPr/>
        </p:nvSpPr>
        <p:spPr>
          <a:xfrm>
            <a:off x="5919398" y="1341735"/>
            <a:ext cx="3927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fr-FR" altLang="zh-CN" sz="2400" dirty="0">
                <a:solidFill>
                  <a:srgbClr val="FF0000"/>
                </a:solidFill>
              </a:rPr>
              <a:t>https://</a:t>
            </a:r>
            <a:r>
              <a:rPr kumimoji="1" lang="fr-FR" altLang="zh-CN" sz="2400" dirty="0" err="1">
                <a:solidFill>
                  <a:srgbClr val="FF0000"/>
                </a:solidFill>
              </a:rPr>
              <a:t>www.gymlibrary.dev</a:t>
            </a:r>
            <a:r>
              <a:rPr kumimoji="1" lang="fr-FR" altLang="zh-CN" sz="2400" dirty="0">
                <a:solidFill>
                  <a:srgbClr val="FF0000"/>
                </a:solidFill>
              </a:rPr>
              <a:t>/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8BD0650-54A1-F383-8899-7F5321B078B7}"/>
              </a:ext>
            </a:extLst>
          </p:cNvPr>
          <p:cNvSpPr/>
          <p:nvPr/>
        </p:nvSpPr>
        <p:spPr>
          <a:xfrm>
            <a:off x="8515556" y="3377949"/>
            <a:ext cx="3388179" cy="1143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/>
              <a:t>pip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install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gym==0.19.0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52701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D6334A-E834-606A-E1F7-163490ADF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854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Gym</a:t>
            </a:r>
            <a:r>
              <a:rPr kumimoji="1" lang="zh-CN" altLang="en-US" dirty="0"/>
              <a:t> </a:t>
            </a:r>
            <a:r>
              <a:rPr kumimoji="1" lang="en-US" altLang="zh-CN" dirty="0"/>
              <a:t>Usage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6F90F9-4287-7CC7-F372-215B5B5C9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F91528-19DB-C069-63BB-C95CC7B3B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54" y="1684595"/>
            <a:ext cx="6704584" cy="438864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985A3A3-B959-D569-F0E2-1F6F581276D6}"/>
              </a:ext>
            </a:extLst>
          </p:cNvPr>
          <p:cNvSpPr txBox="1"/>
          <p:nvPr/>
        </p:nvSpPr>
        <p:spPr>
          <a:xfrm>
            <a:off x="4956685" y="1144023"/>
            <a:ext cx="510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fr-FR" altLang="zh-CN" dirty="0">
                <a:solidFill>
                  <a:srgbClr val="FF0000"/>
                </a:solidFill>
              </a:rPr>
              <a:t>https://</a:t>
            </a:r>
            <a:r>
              <a:rPr kumimoji="1" lang="fr-FR" altLang="zh-CN" dirty="0" err="1">
                <a:solidFill>
                  <a:srgbClr val="FF0000"/>
                </a:solidFill>
              </a:rPr>
              <a:t>www.gymlibrary.dev</a:t>
            </a:r>
            <a:r>
              <a:rPr kumimoji="1" lang="fr-FR" altLang="zh-CN" dirty="0">
                <a:solidFill>
                  <a:srgbClr val="FF0000"/>
                </a:solidFill>
              </a:rPr>
              <a:t>/content/</a:t>
            </a:r>
            <a:r>
              <a:rPr kumimoji="1" lang="fr-FR" altLang="zh-CN" dirty="0" err="1">
                <a:solidFill>
                  <a:srgbClr val="FF0000"/>
                </a:solidFill>
              </a:rPr>
              <a:t>basic_usage</a:t>
            </a:r>
            <a:r>
              <a:rPr kumimoji="1" lang="fr-FR" altLang="zh-CN" dirty="0">
                <a:solidFill>
                  <a:srgbClr val="FF0000"/>
                </a:solidFill>
              </a:rPr>
              <a:t>/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6409AEF-1B8B-E949-940E-2B29E79FA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9646" y="0"/>
            <a:ext cx="1803400" cy="18034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693A2C0-F425-68FF-483B-5078ED5FBF16}"/>
              </a:ext>
            </a:extLst>
          </p:cNvPr>
          <p:cNvSpPr txBox="1"/>
          <p:nvPr/>
        </p:nvSpPr>
        <p:spPr>
          <a:xfrm>
            <a:off x="6333094" y="2357975"/>
            <a:ext cx="74621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effectLst/>
                <a:latin typeface="MicrosoftYaHei"/>
              </a:rPr>
              <a:t>##</a:t>
            </a:r>
            <a:r>
              <a:rPr lang="zh-CN" altLang="en-US" sz="2400" dirty="0">
                <a:effectLst/>
                <a:latin typeface="MicrosoftYaHei"/>
              </a:rPr>
              <a:t> 创建一个 </a:t>
            </a:r>
            <a:r>
              <a:rPr lang="fr-FR" altLang="zh-CN" sz="2400" dirty="0" err="1">
                <a:effectLst/>
                <a:latin typeface="LMSans10-Regular-Identity-H"/>
              </a:rPr>
              <a:t>environment</a:t>
            </a:r>
            <a:br>
              <a:rPr lang="fr-FR" altLang="zh-CN" sz="2400" dirty="0">
                <a:effectLst/>
                <a:latin typeface="LMSans10-Regular-Identity-H"/>
              </a:rPr>
            </a:br>
            <a:r>
              <a:rPr lang="fr-FR" altLang="zh-CN" sz="2400" b="1" dirty="0" err="1">
                <a:effectLst/>
                <a:latin typeface="LMSans10-Oblique-Identity-H"/>
              </a:rPr>
              <a:t>env</a:t>
            </a:r>
            <a:r>
              <a:rPr lang="fr-FR" altLang="zh-CN" sz="2400" b="1" dirty="0">
                <a:effectLst/>
                <a:latin typeface="LMSans10-Oblique-Identity-H"/>
              </a:rPr>
              <a:t> </a:t>
            </a:r>
            <a:r>
              <a:rPr lang="fr-FR" altLang="zh-CN" sz="2400" b="1" dirty="0">
                <a:effectLst/>
                <a:latin typeface="CMR10"/>
              </a:rPr>
              <a:t>= </a:t>
            </a:r>
            <a:r>
              <a:rPr lang="fr-FR" altLang="zh-CN" sz="2400" b="1" dirty="0" err="1">
                <a:effectLst/>
                <a:latin typeface="LMSans10-Oblique-Identity-H"/>
              </a:rPr>
              <a:t>gym</a:t>
            </a:r>
            <a:r>
              <a:rPr lang="fr-FR" altLang="zh-CN" sz="2400" b="1" dirty="0" err="1">
                <a:effectLst/>
                <a:latin typeface="CMMI10"/>
              </a:rPr>
              <a:t>.</a:t>
            </a:r>
            <a:r>
              <a:rPr lang="fr-FR" altLang="zh-CN" sz="2400" b="1" dirty="0" err="1">
                <a:effectLst/>
                <a:latin typeface="LMSans10-Oblique-Identity-H"/>
              </a:rPr>
              <a:t>make</a:t>
            </a:r>
            <a:r>
              <a:rPr lang="fr-FR" altLang="zh-CN" sz="2400" b="1" dirty="0">
                <a:effectLst/>
                <a:latin typeface="CMR10"/>
              </a:rPr>
              <a:t>(</a:t>
            </a:r>
            <a:r>
              <a:rPr lang="fr-FR" altLang="zh-CN" sz="2400" b="1" dirty="0" err="1">
                <a:effectLst/>
                <a:latin typeface="LMSans10-Oblique-Identity-H"/>
              </a:rPr>
              <a:t>game</a:t>
            </a:r>
            <a:r>
              <a:rPr lang="fr-FR" altLang="zh-CN" sz="2400" b="1" dirty="0" err="1">
                <a:effectLst/>
                <a:latin typeface="LMSans10-Regular-Identity-H"/>
              </a:rPr>
              <a:t>_</a:t>
            </a:r>
            <a:r>
              <a:rPr lang="fr-FR" altLang="zh-CN" sz="2400" b="1" dirty="0" err="1">
                <a:effectLst/>
                <a:latin typeface="LMSans10-Oblique-Identity-H"/>
              </a:rPr>
              <a:t>name</a:t>
            </a:r>
            <a:r>
              <a:rPr lang="fr-FR" altLang="zh-CN" sz="2400" b="1" dirty="0">
                <a:effectLst/>
                <a:latin typeface="CMR10"/>
              </a:rPr>
              <a:t>) </a:t>
            </a:r>
            <a:endParaRPr lang="fr-FR" altLang="zh-CN" sz="2400" b="1" dirty="0"/>
          </a:p>
          <a:p>
            <a:r>
              <a:rPr lang="en-US" altLang="zh-CN" sz="2400" dirty="0">
                <a:effectLst/>
                <a:latin typeface="MicrosoftYaHei"/>
              </a:rPr>
              <a:t>##</a:t>
            </a:r>
            <a:r>
              <a:rPr lang="zh-CN" altLang="en-US" sz="2400" dirty="0">
                <a:effectLst/>
                <a:latin typeface="MicrosoftYaHei"/>
              </a:rPr>
              <a:t> 初始状态 </a:t>
            </a:r>
            <a:r>
              <a:rPr lang="fr-FR" altLang="zh-CN" sz="2400" dirty="0">
                <a:effectLst/>
                <a:latin typeface="LMSans10-Oblique-Identity-H"/>
              </a:rPr>
              <a:t>s</a:t>
            </a:r>
            <a:r>
              <a:rPr lang="fr-FR" altLang="zh-CN" sz="2400" dirty="0">
                <a:effectLst/>
                <a:latin typeface="CMR8"/>
              </a:rPr>
              <a:t>0</a:t>
            </a:r>
            <a:br>
              <a:rPr lang="fr-FR" altLang="zh-CN" sz="2400" dirty="0">
                <a:effectLst/>
                <a:latin typeface="CMR8"/>
              </a:rPr>
            </a:br>
            <a:r>
              <a:rPr lang="fr-FR" altLang="zh-CN" sz="2400" b="1" dirty="0">
                <a:effectLst/>
                <a:latin typeface="LMSans10-Oblique-Identity-H"/>
              </a:rPr>
              <a:t>s</a:t>
            </a:r>
            <a:r>
              <a:rPr lang="fr-FR" altLang="zh-CN" sz="2400" b="1" dirty="0">
                <a:effectLst/>
                <a:latin typeface="CMR7"/>
              </a:rPr>
              <a:t>0 </a:t>
            </a:r>
            <a:r>
              <a:rPr lang="fr-FR" altLang="zh-CN" sz="2400" b="1" dirty="0">
                <a:effectLst/>
                <a:latin typeface="CMR10"/>
              </a:rPr>
              <a:t>= </a:t>
            </a:r>
            <a:r>
              <a:rPr lang="fr-FR" altLang="zh-CN" sz="2400" b="1" dirty="0" err="1">
                <a:effectLst/>
                <a:latin typeface="LMSans10-Oblique-Identity-H"/>
              </a:rPr>
              <a:t>env</a:t>
            </a:r>
            <a:r>
              <a:rPr lang="fr-FR" altLang="zh-CN" sz="2400" b="1" dirty="0" err="1">
                <a:effectLst/>
                <a:latin typeface="CMMI10"/>
              </a:rPr>
              <a:t>.</a:t>
            </a:r>
            <a:r>
              <a:rPr lang="fr-FR" altLang="zh-CN" sz="2400" b="1" dirty="0" err="1">
                <a:effectLst/>
                <a:latin typeface="LMSans10-Oblique-Identity-H"/>
              </a:rPr>
              <a:t>reset</a:t>
            </a:r>
            <a:r>
              <a:rPr lang="fr-FR" altLang="zh-CN" sz="2400" b="1" dirty="0">
                <a:effectLst/>
                <a:latin typeface="CMR10"/>
              </a:rPr>
              <a:t>() </a:t>
            </a:r>
            <a:endParaRPr lang="fr-FR" altLang="zh-CN" sz="2400" b="1" dirty="0"/>
          </a:p>
          <a:p>
            <a:r>
              <a:rPr lang="en-US" altLang="zh-CN" sz="2400" dirty="0">
                <a:effectLst/>
                <a:latin typeface="LMSans10-Regular-Identity-H"/>
              </a:rPr>
              <a:t>##</a:t>
            </a:r>
            <a:r>
              <a:rPr lang="zh-CN" altLang="en-US" sz="2400" dirty="0">
                <a:effectLst/>
                <a:latin typeface="LMSans10-Regular-Identity-H"/>
              </a:rPr>
              <a:t> </a:t>
            </a:r>
            <a:r>
              <a:rPr lang="fr-FR" altLang="zh-CN" sz="2400" dirty="0">
                <a:effectLst/>
                <a:latin typeface="LMSans10-Regular-Identity-H"/>
              </a:rPr>
              <a:t>agent </a:t>
            </a:r>
            <a:r>
              <a:rPr lang="zh-CN" altLang="en-US" sz="2400" dirty="0">
                <a:effectLst/>
                <a:latin typeface="MicrosoftYaHei"/>
              </a:rPr>
              <a:t>和 </a:t>
            </a:r>
            <a:r>
              <a:rPr lang="fr-FR" altLang="zh-CN" sz="2400" dirty="0" err="1">
                <a:effectLst/>
                <a:latin typeface="LMSans10-Regular-Identity-H"/>
              </a:rPr>
              <a:t>environment</a:t>
            </a:r>
            <a:r>
              <a:rPr lang="fr-FR" altLang="zh-CN" sz="2400" dirty="0">
                <a:effectLst/>
                <a:latin typeface="LMSans10-Regular-Identity-H"/>
              </a:rPr>
              <a:t> </a:t>
            </a:r>
            <a:r>
              <a:rPr lang="zh-CN" altLang="en-US" sz="2400" dirty="0">
                <a:effectLst/>
                <a:latin typeface="MicrosoftYaHei"/>
              </a:rPr>
              <a:t>之间的交互</a:t>
            </a:r>
            <a:br>
              <a:rPr lang="zh-CN" altLang="en-US" sz="2400" dirty="0">
                <a:effectLst/>
                <a:latin typeface="MicrosoftYaHei"/>
              </a:rPr>
            </a:br>
            <a:r>
              <a:rPr lang="fr-FR" altLang="zh-CN" sz="2400" b="1" dirty="0" err="1">
                <a:effectLst/>
                <a:latin typeface="LMSans10-Oblique-Identity-H"/>
              </a:rPr>
              <a:t>next</a:t>
            </a:r>
            <a:r>
              <a:rPr lang="fr-FR" altLang="zh-CN" sz="2400" b="1" dirty="0" err="1">
                <a:effectLst/>
                <a:latin typeface="LMSans10-Regular-Identity-H"/>
              </a:rPr>
              <a:t>_</a:t>
            </a:r>
            <a:r>
              <a:rPr lang="fr-FR" altLang="zh-CN" sz="2400" b="1" dirty="0" err="1">
                <a:effectLst/>
                <a:latin typeface="LMSans10-Oblique-Identity-H"/>
              </a:rPr>
              <a:t>state</a:t>
            </a:r>
            <a:r>
              <a:rPr lang="fr-FR" altLang="zh-CN" sz="2400" b="1" dirty="0">
                <a:effectLst/>
                <a:latin typeface="CMMI10"/>
              </a:rPr>
              <a:t>, </a:t>
            </a:r>
            <a:r>
              <a:rPr lang="fr-FR" altLang="zh-CN" sz="2400" b="1" dirty="0" err="1">
                <a:effectLst/>
                <a:latin typeface="LMSans10-Oblique-Identity-H"/>
              </a:rPr>
              <a:t>reward</a:t>
            </a:r>
            <a:r>
              <a:rPr lang="fr-FR" altLang="zh-CN" sz="2400" b="1" dirty="0">
                <a:effectLst/>
                <a:latin typeface="CMMI10"/>
              </a:rPr>
              <a:t>, </a:t>
            </a:r>
            <a:r>
              <a:rPr lang="fr-FR" altLang="zh-CN" sz="2400" b="1" dirty="0" err="1">
                <a:effectLst/>
                <a:latin typeface="LMSans10-Oblique-Identity-H"/>
              </a:rPr>
              <a:t>done</a:t>
            </a:r>
            <a:r>
              <a:rPr lang="fr-FR" altLang="zh-CN" sz="2400" b="1" dirty="0">
                <a:effectLst/>
                <a:latin typeface="CMMI10"/>
              </a:rPr>
              <a:t>, </a:t>
            </a:r>
            <a:r>
              <a:rPr lang="fr-FR" altLang="zh-CN" sz="2400" b="1" dirty="0">
                <a:effectLst/>
                <a:latin typeface="LMSans10-Regular-Identity-H"/>
              </a:rPr>
              <a:t>_ </a:t>
            </a:r>
            <a:r>
              <a:rPr lang="fr-FR" altLang="zh-CN" sz="2400" b="1" dirty="0">
                <a:effectLst/>
                <a:latin typeface="CMR10"/>
              </a:rPr>
              <a:t>= </a:t>
            </a:r>
            <a:r>
              <a:rPr lang="fr-FR" altLang="zh-CN" sz="2400" b="1" dirty="0" err="1">
                <a:effectLst/>
                <a:latin typeface="LMSans10-Oblique-Identity-H"/>
              </a:rPr>
              <a:t>env</a:t>
            </a:r>
            <a:r>
              <a:rPr lang="fr-FR" altLang="zh-CN" sz="2400" b="1" dirty="0" err="1">
                <a:effectLst/>
                <a:latin typeface="CMMI10"/>
              </a:rPr>
              <a:t>.</a:t>
            </a:r>
            <a:r>
              <a:rPr lang="fr-FR" altLang="zh-CN" sz="2400" b="1" dirty="0" err="1">
                <a:effectLst/>
                <a:latin typeface="LMSans10-Oblique-Identity-H"/>
              </a:rPr>
              <a:t>step</a:t>
            </a:r>
            <a:r>
              <a:rPr lang="fr-FR" altLang="zh-CN" sz="2400" b="1" dirty="0">
                <a:effectLst/>
                <a:latin typeface="CMR10"/>
              </a:rPr>
              <a:t>(</a:t>
            </a:r>
            <a:r>
              <a:rPr lang="fr-FR" altLang="zh-CN" sz="2400" b="1" dirty="0">
                <a:effectLst/>
                <a:latin typeface="LMSans10-Oblique-Identity-H"/>
              </a:rPr>
              <a:t>action</a:t>
            </a:r>
            <a:r>
              <a:rPr lang="fr-FR" altLang="zh-CN" sz="2400" b="1" dirty="0">
                <a:effectLst/>
                <a:latin typeface="CMR10"/>
              </a:rPr>
              <a:t>) </a:t>
            </a:r>
            <a:endParaRPr lang="fr-FR" altLang="zh-CN" sz="2400" b="1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4195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21DCA-A0E8-0258-E228-48B7AD0E2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sz="4400" dirty="0">
                <a:effectLst/>
                <a:latin typeface="LMSans10-Regular-Identity-H"/>
              </a:rPr>
              <a:t>black jack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BBD82D-2E14-FC65-C716-5A179FABA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CN" dirty="0" err="1">
                <a:solidFill>
                  <a:srgbClr val="FF0000"/>
                </a:solidFill>
                <a:effectLst/>
                <a:latin typeface="LMSans10-Regular-Identity-H"/>
              </a:rPr>
              <a:t>reinforcement</a:t>
            </a:r>
            <a:r>
              <a:rPr lang="fr-FR" altLang="zh-CN" dirty="0">
                <a:solidFill>
                  <a:srgbClr val="FF0000"/>
                </a:solidFill>
                <a:effectLst/>
                <a:latin typeface="LMSans10-Regular-Identity-H"/>
              </a:rPr>
              <a:t> </a:t>
            </a:r>
            <a:r>
              <a:rPr lang="fr-FR" altLang="zh-CN" dirty="0" err="1">
                <a:solidFill>
                  <a:srgbClr val="FF0000"/>
                </a:solidFill>
                <a:effectLst/>
                <a:latin typeface="LMSans10-Regular-Identity-H"/>
              </a:rPr>
              <a:t>learning,sutton</a:t>
            </a:r>
            <a:r>
              <a:rPr lang="en-US" altLang="zh-CN" dirty="0">
                <a:solidFill>
                  <a:srgbClr val="FF0000"/>
                </a:solidFill>
                <a:effectLst/>
                <a:latin typeface="LMSans10-Regular-Identity-H"/>
              </a:rPr>
              <a:t>,</a:t>
            </a:r>
            <a:r>
              <a:rPr lang="zh-CN" altLang="en-US" dirty="0">
                <a:solidFill>
                  <a:srgbClr val="FF0000"/>
                </a:solidFill>
                <a:effectLst/>
                <a:latin typeface="LMSans10-Regular-Identity-H"/>
              </a:rPr>
              <a:t> </a:t>
            </a:r>
            <a:r>
              <a:rPr lang="en-US" altLang="zh-CN" dirty="0">
                <a:solidFill>
                  <a:srgbClr val="FF0000"/>
                </a:solidFill>
                <a:effectLst/>
                <a:latin typeface="LMSans10-Regular-Identity-H"/>
              </a:rPr>
              <a:t>2nd</a:t>
            </a:r>
            <a:r>
              <a:rPr lang="fr-FR" altLang="zh-CN" dirty="0">
                <a:solidFill>
                  <a:srgbClr val="FF0000"/>
                </a:solidFill>
                <a:effectLst/>
                <a:latin typeface="LMSans10-Regular-Identity-H"/>
              </a:rPr>
              <a:t> </a:t>
            </a:r>
            <a:r>
              <a:rPr lang="fr-FR" altLang="zh-CN" dirty="0">
                <a:solidFill>
                  <a:srgbClr val="FF0000"/>
                </a:solidFill>
                <a:effectLst/>
                <a:latin typeface="LMSans10-Oblique-Identity-H"/>
              </a:rPr>
              <a:t>p</a:t>
            </a:r>
            <a:r>
              <a:rPr lang="en-US" altLang="zh-CN" dirty="0">
                <a:solidFill>
                  <a:srgbClr val="FF0000"/>
                </a:solidFill>
                <a:latin typeface="CMR8"/>
              </a:rPr>
              <a:t>93</a:t>
            </a:r>
            <a:endParaRPr lang="fr-FR" altLang="zh-CN" dirty="0">
              <a:effectLst/>
              <a:latin typeface="LMSans10-Regular-Identity-H"/>
            </a:endParaRPr>
          </a:p>
          <a:p>
            <a:pPr marL="0" indent="0">
              <a:buNone/>
            </a:pPr>
            <a:endParaRPr lang="fr-FR" altLang="zh-CN" sz="2400" dirty="0">
              <a:latin typeface="LMSans10-Regular-Identity-H"/>
            </a:endParaRPr>
          </a:p>
          <a:p>
            <a:r>
              <a:rPr lang="fr-FR" altLang="zh-CN" sz="2400" dirty="0">
                <a:effectLst/>
                <a:latin typeface="LMSans10-Regular-Identity-H"/>
              </a:rPr>
              <a:t>black jack </a:t>
            </a:r>
            <a:r>
              <a:rPr lang="zh-CN" altLang="en-US" sz="2400" dirty="0">
                <a:effectLst/>
                <a:latin typeface="MicrosoftYaHei"/>
              </a:rPr>
              <a:t>也叫 </a:t>
            </a:r>
            <a:r>
              <a:rPr lang="en-US" altLang="zh-CN" sz="2400" dirty="0">
                <a:effectLst/>
                <a:latin typeface="LMSans10-Regular-Identity-H"/>
              </a:rPr>
              <a:t>21 </a:t>
            </a:r>
            <a:r>
              <a:rPr lang="zh-CN" altLang="en-US" sz="2400" dirty="0">
                <a:effectLst/>
                <a:latin typeface="MicrosoftYaHei"/>
              </a:rPr>
              <a:t>点游戏 </a:t>
            </a:r>
            <a:endParaRPr lang="zh-CN" altLang="en-US" sz="3600" dirty="0"/>
          </a:p>
          <a:p>
            <a:r>
              <a:rPr lang="zh-CN" altLang="en-US" sz="2400" dirty="0">
                <a:effectLst/>
                <a:latin typeface="MicrosoftYaHei"/>
              </a:rPr>
              <a:t>目标</a:t>
            </a:r>
            <a:r>
              <a:rPr lang="en-US" altLang="zh-CN" sz="2400" dirty="0">
                <a:effectLst/>
                <a:latin typeface="MicrosoftYaHei"/>
              </a:rPr>
              <a:t>:</a:t>
            </a:r>
            <a:r>
              <a:rPr lang="zh-CN" altLang="en-US" sz="2400" dirty="0">
                <a:effectLst/>
                <a:latin typeface="MicrosoftYaHei"/>
              </a:rPr>
              <a:t>游戏者的目标是使手中的牌的点数之和不超过 </a:t>
            </a:r>
            <a:r>
              <a:rPr lang="en-US" altLang="zh-CN" sz="2400" dirty="0">
                <a:effectLst/>
                <a:latin typeface="LMSans10-Regular-Identity-H"/>
              </a:rPr>
              <a:t>21 </a:t>
            </a:r>
            <a:r>
              <a:rPr lang="zh-CN" altLang="en-US" sz="2400" dirty="0">
                <a:effectLst/>
                <a:latin typeface="MicrosoftYaHei"/>
              </a:rPr>
              <a:t>点且尽量大</a:t>
            </a:r>
            <a:r>
              <a:rPr lang="en-US" altLang="zh-CN" sz="2400" dirty="0">
                <a:effectLst/>
                <a:latin typeface="LMSans10-Regular-Identity-H"/>
              </a:rPr>
              <a:t>, </a:t>
            </a:r>
            <a:r>
              <a:rPr lang="zh-CN" altLang="en-US" sz="2400" dirty="0">
                <a:effectLst/>
                <a:latin typeface="MicrosoftYaHei"/>
              </a:rPr>
              <a:t>本次实验只有你和庄家玩</a:t>
            </a:r>
            <a:br>
              <a:rPr lang="zh-CN" altLang="en-US" sz="2400" dirty="0">
                <a:effectLst/>
                <a:latin typeface="MicrosoftYaHei"/>
              </a:rPr>
            </a:br>
            <a:r>
              <a:rPr lang="fr-FR" altLang="zh-CN" sz="2400" dirty="0">
                <a:effectLst/>
                <a:latin typeface="LMSans10-Regular-Identity-H"/>
              </a:rPr>
              <a:t>action</a:t>
            </a:r>
            <a:r>
              <a:rPr lang="fr-FR" altLang="zh-CN" sz="2400" dirty="0">
                <a:effectLst/>
                <a:latin typeface="MicrosoftYaHei"/>
              </a:rPr>
              <a:t>:</a:t>
            </a:r>
            <a:r>
              <a:rPr lang="zh-CN" altLang="en-US" sz="2400" dirty="0">
                <a:effectLst/>
                <a:latin typeface="MicrosoftYaHei"/>
              </a:rPr>
              <a:t>叫牌 </a:t>
            </a:r>
            <a:r>
              <a:rPr lang="en-US" altLang="zh-CN" sz="2400" dirty="0">
                <a:effectLst/>
                <a:latin typeface="LMSans10-Regular-Identity-H"/>
              </a:rPr>
              <a:t>(</a:t>
            </a:r>
            <a:r>
              <a:rPr lang="fr-FR" altLang="zh-CN" sz="2400" dirty="0">
                <a:effectLst/>
                <a:latin typeface="LMSans10-Regular-Identity-H"/>
              </a:rPr>
              <a:t>hit) </a:t>
            </a:r>
            <a:r>
              <a:rPr lang="zh-CN" altLang="en-US" sz="2400" dirty="0">
                <a:effectLst/>
                <a:latin typeface="MicrosoftYaHei"/>
              </a:rPr>
              <a:t>和停止叫牌 </a:t>
            </a:r>
            <a:r>
              <a:rPr lang="en-US" altLang="zh-CN" sz="2400" dirty="0">
                <a:effectLst/>
                <a:latin typeface="LMSans10-Regular-Identity-H"/>
              </a:rPr>
              <a:t>(</a:t>
            </a:r>
            <a:r>
              <a:rPr lang="fr-FR" altLang="zh-CN" sz="2400" dirty="0">
                <a:effectLst/>
                <a:latin typeface="LMSans10-Regular-Identity-H"/>
              </a:rPr>
              <a:t>stick)</a:t>
            </a:r>
            <a:br>
              <a:rPr lang="fr-FR" altLang="zh-CN" sz="2400" dirty="0">
                <a:effectLst/>
                <a:latin typeface="LMSans10-Regular-Identity-H"/>
              </a:rPr>
            </a:br>
            <a:r>
              <a:rPr lang="zh-CN" altLang="en-US" sz="2400" dirty="0">
                <a:effectLst/>
                <a:latin typeface="MicrosoftYaHei"/>
              </a:rPr>
              <a:t>计算</a:t>
            </a:r>
            <a:r>
              <a:rPr lang="en-US" altLang="zh-CN" sz="2400" dirty="0">
                <a:effectLst/>
                <a:latin typeface="MicrosoftYaHei"/>
              </a:rPr>
              <a:t>:</a:t>
            </a:r>
            <a:r>
              <a:rPr lang="en-US" altLang="zh-CN" sz="2400" dirty="0">
                <a:effectLst/>
                <a:latin typeface="LMSans10-Regular-Identity-H"/>
              </a:rPr>
              <a:t>2 </a:t>
            </a:r>
            <a:r>
              <a:rPr lang="zh-CN" altLang="en-US" sz="2400" dirty="0">
                <a:effectLst/>
                <a:latin typeface="MicrosoftYaHei"/>
              </a:rPr>
              <a:t>至 </a:t>
            </a:r>
            <a:r>
              <a:rPr lang="en-US" altLang="zh-CN" sz="2400" dirty="0">
                <a:effectLst/>
                <a:latin typeface="LMSans10-Regular-Identity-H"/>
              </a:rPr>
              <a:t>9 </a:t>
            </a:r>
            <a:r>
              <a:rPr lang="zh-CN" altLang="en-US" sz="2400" dirty="0">
                <a:effectLst/>
                <a:latin typeface="MicrosoftYaHei"/>
              </a:rPr>
              <a:t>牌，按其原点数计算</a:t>
            </a:r>
            <a:r>
              <a:rPr lang="en-US" altLang="zh-CN" sz="2400" dirty="0">
                <a:effectLst/>
                <a:latin typeface="MicrosoftYaHei"/>
              </a:rPr>
              <a:t>;</a:t>
            </a:r>
            <a:r>
              <a:rPr lang="fr-FR" altLang="zh-CN" sz="2400" dirty="0">
                <a:effectLst/>
                <a:latin typeface="LMSans10-Regular-Identity-H"/>
              </a:rPr>
              <a:t>K</a:t>
            </a:r>
            <a:r>
              <a:rPr lang="zh-CN" altLang="fr-FR" sz="2400" dirty="0">
                <a:effectLst/>
                <a:latin typeface="MicrosoftYaHei"/>
              </a:rPr>
              <a:t>、</a:t>
            </a:r>
            <a:r>
              <a:rPr lang="fr-FR" altLang="zh-CN" sz="2400" dirty="0">
                <a:effectLst/>
                <a:latin typeface="LMSans10-Regular-Identity-H"/>
              </a:rPr>
              <a:t>Q</a:t>
            </a:r>
            <a:r>
              <a:rPr lang="zh-CN" altLang="fr-FR" sz="2400" dirty="0">
                <a:effectLst/>
                <a:latin typeface="MicrosoftYaHei"/>
              </a:rPr>
              <a:t>、</a:t>
            </a:r>
            <a:r>
              <a:rPr lang="fr-FR" altLang="zh-CN" sz="2400" dirty="0">
                <a:effectLst/>
                <a:latin typeface="LMSans10-Regular-Identity-H"/>
              </a:rPr>
              <a:t>J </a:t>
            </a:r>
            <a:r>
              <a:rPr lang="zh-CN" altLang="en-US" sz="2400" dirty="0">
                <a:effectLst/>
                <a:latin typeface="MicrosoftYaHei"/>
              </a:rPr>
              <a:t>和 </a:t>
            </a:r>
            <a:r>
              <a:rPr lang="en-US" altLang="zh-CN" sz="2400" dirty="0">
                <a:effectLst/>
                <a:latin typeface="LMSans10-Regular-Identity-H"/>
              </a:rPr>
              <a:t>10 </a:t>
            </a:r>
            <a:r>
              <a:rPr lang="zh-CN" altLang="en-US" sz="2400" dirty="0">
                <a:effectLst/>
                <a:latin typeface="MicrosoftYaHei"/>
              </a:rPr>
              <a:t>牌都算作 </a:t>
            </a:r>
            <a:r>
              <a:rPr lang="en-US" altLang="zh-CN" sz="2400" dirty="0">
                <a:effectLst/>
                <a:latin typeface="LMSans10-Regular-Identity-H"/>
              </a:rPr>
              <a:t>10 </a:t>
            </a:r>
            <a:r>
              <a:rPr lang="zh-CN" altLang="en-US" sz="2400" dirty="0">
                <a:effectLst/>
                <a:latin typeface="MicrosoftYaHei"/>
              </a:rPr>
              <a:t>点</a:t>
            </a:r>
            <a:r>
              <a:rPr lang="en-US" altLang="zh-CN" sz="2400" dirty="0">
                <a:effectLst/>
                <a:latin typeface="MicrosoftYaHei"/>
              </a:rPr>
              <a:t>; </a:t>
            </a:r>
            <a:r>
              <a:rPr lang="fr-FR" altLang="zh-CN" sz="2400" dirty="0">
                <a:effectLst/>
                <a:latin typeface="LMSans10-Regular-Identity-H"/>
              </a:rPr>
              <a:t>A </a:t>
            </a:r>
            <a:r>
              <a:rPr lang="zh-CN" altLang="en-US" sz="2400" dirty="0">
                <a:effectLst/>
                <a:latin typeface="MicrosoftYaHei"/>
              </a:rPr>
              <a:t>牌既可算作 </a:t>
            </a:r>
            <a:r>
              <a:rPr lang="en-US" altLang="zh-CN" sz="2400" dirty="0">
                <a:effectLst/>
                <a:latin typeface="LMSans10-Regular-Identity-H"/>
              </a:rPr>
              <a:t>1 </a:t>
            </a:r>
            <a:r>
              <a:rPr lang="zh-CN" altLang="en-US" sz="2400" dirty="0">
                <a:effectLst/>
                <a:latin typeface="MicrosoftYaHei"/>
              </a:rPr>
              <a:t>点也可算作 </a:t>
            </a:r>
            <a:r>
              <a:rPr lang="en-US" altLang="zh-CN" sz="2400" dirty="0">
                <a:effectLst/>
                <a:latin typeface="LMSans10-Regular-Identity-H"/>
              </a:rPr>
              <a:t>11 </a:t>
            </a:r>
            <a:r>
              <a:rPr lang="zh-CN" altLang="en-US" sz="2400" dirty="0">
                <a:effectLst/>
                <a:latin typeface="MicrosoftYaHei"/>
              </a:rPr>
              <a:t>点 </a:t>
            </a:r>
            <a:endParaRPr lang="zh-CN" altLang="en-US" sz="36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7453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437F5-9DBC-FC97-288A-C79393560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sz="4400" dirty="0">
                <a:effectLst/>
                <a:latin typeface="LMSans10-Regular-Identity-H"/>
              </a:rPr>
              <a:t>black jack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71D9C8-ED82-DAE6-FE44-BDBAFF44D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C7BCE3-C455-6824-D7D0-8F3ECE448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9646" y="0"/>
            <a:ext cx="1803400" cy="1803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71C499D-D8E2-ECBE-137E-288C1937B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01" y="2677390"/>
            <a:ext cx="12013699" cy="287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16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437F5-9DBC-FC97-288A-C79393560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MC</a:t>
            </a:r>
            <a:r>
              <a:rPr kumimoji="1"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71D9C8-ED82-DAE6-FE44-BDBAFF44D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174846" cy="4351338"/>
          </a:xfrm>
        </p:spPr>
        <p:txBody>
          <a:bodyPr/>
          <a:lstStyle/>
          <a:p>
            <a:r>
              <a:rPr lang="zh-CN" altLang="en-US" sz="2400" dirty="0">
                <a:solidFill>
                  <a:srgbClr val="FF0000"/>
                </a:solidFill>
                <a:effectLst/>
                <a:latin typeface="MicrosoftYaHei"/>
              </a:rPr>
              <a:t>在 </a:t>
            </a:r>
            <a:r>
              <a:rPr lang="fr-FR" altLang="zh-CN" sz="2400" dirty="0" err="1">
                <a:solidFill>
                  <a:srgbClr val="FF0000"/>
                </a:solidFill>
                <a:effectLst/>
                <a:latin typeface="LMSans10-Regular-Identity-H"/>
              </a:rPr>
              <a:t>mc.py</a:t>
            </a:r>
            <a:r>
              <a:rPr lang="fr-FR" altLang="zh-CN" sz="2400" dirty="0">
                <a:solidFill>
                  <a:srgbClr val="FF0000"/>
                </a:solidFill>
                <a:effectLst/>
                <a:latin typeface="LMSans10-Regular-Identity-H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effectLst/>
                <a:latin typeface="MicrosoftYaHei"/>
              </a:rPr>
              <a:t>中实现函数 </a:t>
            </a:r>
            <a:r>
              <a:rPr lang="fr-FR" altLang="zh-CN" sz="2400" dirty="0">
                <a:solidFill>
                  <a:srgbClr val="FF0000"/>
                </a:solidFill>
                <a:effectLst/>
                <a:latin typeface="LMSans10-Regular-Identity-H"/>
              </a:rPr>
              <a:t>mc(</a:t>
            </a:r>
            <a:r>
              <a:rPr lang="fr-FR" altLang="zh-CN" sz="2400" dirty="0" err="1">
                <a:solidFill>
                  <a:srgbClr val="FF0000"/>
                </a:solidFill>
                <a:effectLst/>
                <a:latin typeface="LMSans10-Regular-Identity-H"/>
              </a:rPr>
              <a:t>env</a:t>
            </a:r>
            <a:r>
              <a:rPr lang="fr-FR" altLang="zh-CN" sz="2400" dirty="0">
                <a:solidFill>
                  <a:srgbClr val="FF0000"/>
                </a:solidFill>
                <a:effectLst/>
                <a:latin typeface="LMSans10-Regular-Identity-H"/>
              </a:rPr>
              <a:t>, </a:t>
            </a:r>
            <a:r>
              <a:rPr lang="fr-FR" altLang="zh-CN" sz="2400" dirty="0" err="1">
                <a:solidFill>
                  <a:srgbClr val="FF0000"/>
                </a:solidFill>
                <a:effectLst/>
                <a:latin typeface="LMSans10-Regular-Identity-H"/>
              </a:rPr>
              <a:t>num_episodes</a:t>
            </a:r>
            <a:r>
              <a:rPr lang="fr-FR" altLang="zh-CN" sz="2400" dirty="0">
                <a:solidFill>
                  <a:srgbClr val="FF0000"/>
                </a:solidFill>
                <a:effectLst/>
                <a:latin typeface="LMSans10-Regular-Identity-H"/>
              </a:rPr>
              <a:t>, </a:t>
            </a:r>
            <a:r>
              <a:rPr lang="fr-FR" altLang="zh-CN" sz="2400" dirty="0" err="1">
                <a:solidFill>
                  <a:srgbClr val="FF0000"/>
                </a:solidFill>
                <a:effectLst/>
                <a:latin typeface="LMSans10-Regular-Identity-H"/>
              </a:rPr>
              <a:t>discount_factor</a:t>
            </a:r>
            <a:r>
              <a:rPr lang="fr-FR" altLang="zh-CN" sz="2400" dirty="0">
                <a:solidFill>
                  <a:srgbClr val="FF0000"/>
                </a:solidFill>
                <a:effectLst/>
                <a:latin typeface="LMSans10-Regular-Identity-H"/>
              </a:rPr>
              <a:t>, epsilon) </a:t>
            </a:r>
            <a:endParaRPr lang="fr-FR" altLang="zh-CN" sz="3600" dirty="0">
              <a:solidFill>
                <a:srgbClr val="FF0000"/>
              </a:solidFill>
            </a:endParaRP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C7BCE3-C455-6824-D7D0-8F3ECE448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9646" y="0"/>
            <a:ext cx="1803400" cy="1803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953BADC-DD85-51A4-9262-AFABAF2A4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90759"/>
            <a:ext cx="7086600" cy="44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637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437F5-9DBC-FC97-288A-C79393560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71D9C8-ED82-DAE6-FE44-BDBAFF44D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C7BCE3-C455-6824-D7D0-8F3ECE448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9646" y="0"/>
            <a:ext cx="1803400" cy="1803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7C236AF-36DB-B855-6FB1-7692DB364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996" y="1583474"/>
            <a:ext cx="7173768" cy="523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69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437F5-9DBC-FC97-288A-C79393560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MC</a:t>
            </a:r>
            <a:r>
              <a:rPr kumimoji="1" lang="zh-CN" altLang="en-US" dirty="0"/>
              <a:t>算法  </a:t>
            </a:r>
            <a:r>
              <a:rPr lang="zh-CN" altLang="en-US" b="1" dirty="0">
                <a:effectLst/>
                <a:latin typeface="MicrosoftYaHei"/>
              </a:rPr>
              <a:t>额外加分 </a:t>
            </a:r>
            <a:endParaRPr kumimoji="1"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71D9C8-ED82-DAE6-FE44-BDBAFF44D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MicrosoftYaHei"/>
              </a:rPr>
              <a:t>额外加分（选做）</a:t>
            </a:r>
            <a:br>
              <a:rPr lang="zh-CN" altLang="en-US" dirty="0">
                <a:effectLst/>
                <a:latin typeface="MicrosoftYaHei"/>
              </a:rPr>
            </a:br>
            <a:r>
              <a:rPr lang="zh-CN" altLang="en-US" dirty="0">
                <a:effectLst/>
                <a:latin typeface="MicrosoftYaHei"/>
              </a:rPr>
              <a:t>实现 </a:t>
            </a:r>
            <a:r>
              <a:rPr lang="fr-FR" altLang="zh-CN" dirty="0" err="1">
                <a:effectLst/>
                <a:latin typeface="LMSans10-Regular-Identity-H"/>
              </a:rPr>
              <a:t>every-visit</a:t>
            </a:r>
            <a:r>
              <a:rPr lang="fr-FR" altLang="zh-CN" dirty="0">
                <a:effectLst/>
                <a:latin typeface="LMSans10-Regular-Identity-H"/>
              </a:rPr>
              <a:t> </a:t>
            </a:r>
            <a:r>
              <a:rPr lang="zh-CN" altLang="en-US" dirty="0">
                <a:effectLst/>
                <a:latin typeface="MicrosoftYaHei"/>
              </a:rPr>
              <a:t>版本，并且对比 </a:t>
            </a:r>
            <a:r>
              <a:rPr lang="fr-FR" altLang="zh-CN" dirty="0">
                <a:effectLst/>
                <a:latin typeface="LMSans10-Regular-Identity-H"/>
              </a:rPr>
              <a:t>first-</a:t>
            </a:r>
            <a:r>
              <a:rPr lang="fr-FR" altLang="zh-CN" dirty="0" err="1">
                <a:effectLst/>
                <a:latin typeface="LMSans10-Regular-Identity-H"/>
              </a:rPr>
              <a:t>visit</a:t>
            </a:r>
            <a:r>
              <a:rPr lang="fr-FR" altLang="zh-CN" dirty="0">
                <a:effectLst/>
                <a:latin typeface="LMSans10-Regular-Identity-H"/>
              </a:rPr>
              <a:t> </a:t>
            </a:r>
            <a:r>
              <a:rPr lang="zh-CN" altLang="en-US" dirty="0">
                <a:effectLst/>
                <a:latin typeface="MicrosoftYaHei"/>
              </a:rPr>
              <a:t>和 </a:t>
            </a:r>
            <a:r>
              <a:rPr lang="fr-FR" altLang="zh-CN" dirty="0" err="1">
                <a:effectLst/>
                <a:latin typeface="LMSans10-Regular-Identity-H"/>
              </a:rPr>
              <a:t>every-visit</a:t>
            </a:r>
            <a:r>
              <a:rPr lang="fr-FR" altLang="zh-CN" dirty="0">
                <a:effectLst/>
                <a:latin typeface="LMSans10-Regular-Identity-H"/>
              </a:rPr>
              <a:t> </a:t>
            </a:r>
            <a:endParaRPr lang="fr-FR" altLang="zh-CN" sz="4000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C7BCE3-C455-6824-D7D0-8F3ECE448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9646" y="0"/>
            <a:ext cx="18034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074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398</Words>
  <Application>Microsoft Macintosh PowerPoint</Application>
  <PresentationFormat>宽屏</PresentationFormat>
  <Paragraphs>54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等线</vt:lpstr>
      <vt:lpstr>等线 Light</vt:lpstr>
      <vt:lpstr>CMMI10</vt:lpstr>
      <vt:lpstr>CMR10</vt:lpstr>
      <vt:lpstr>CMR7</vt:lpstr>
      <vt:lpstr>CMR8</vt:lpstr>
      <vt:lpstr>LMSans10-Oblique-Identity-H</vt:lpstr>
      <vt:lpstr>LMSans10-Regular-Identity-H</vt:lpstr>
      <vt:lpstr>MicrosoftYaHei</vt:lpstr>
      <vt:lpstr>Arial</vt:lpstr>
      <vt:lpstr>Wingdings</vt:lpstr>
      <vt:lpstr>Office 主题​​</vt:lpstr>
      <vt:lpstr>实验一</vt:lpstr>
      <vt:lpstr>目录</vt:lpstr>
      <vt:lpstr>OpenAi-gym</vt:lpstr>
      <vt:lpstr>Gym Usage</vt:lpstr>
      <vt:lpstr>black jack</vt:lpstr>
      <vt:lpstr>black jack</vt:lpstr>
      <vt:lpstr>MC算法</vt:lpstr>
      <vt:lpstr>实验结果</vt:lpstr>
      <vt:lpstr>MC算法  额外加分 </vt:lpstr>
      <vt:lpstr>Cliff Walk</vt:lpstr>
      <vt:lpstr>Cliff Walk</vt:lpstr>
      <vt:lpstr>Sarsa vs Q-learning</vt:lpstr>
      <vt:lpstr>Sarsa</vt:lpstr>
      <vt:lpstr>Q-learning</vt:lpstr>
      <vt:lpstr>额外加分 选做</vt:lpstr>
      <vt:lpstr>开源算法库</vt:lpstr>
      <vt:lpstr>作业提交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实验一</dc:title>
  <dc:creator>Microsoft Office User</dc:creator>
  <cp:lastModifiedBy>Microsoft Office User</cp:lastModifiedBy>
  <cp:revision>24</cp:revision>
  <dcterms:created xsi:type="dcterms:W3CDTF">2022-10-31T14:05:35Z</dcterms:created>
  <dcterms:modified xsi:type="dcterms:W3CDTF">2022-11-01T06:32:34Z</dcterms:modified>
</cp:coreProperties>
</file>