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48A87A34-81AB-432B-8DAE-1953F412C126}" type="datetimeFigureOut">
              <a:rPr lang="en-US" dirty="0"/>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48A87A34-81AB-432B-8DAE-1953F412C126}" type="datetimeFigureOut">
              <a:rPr lang="en-US" dirty="0"/>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48A87A34-81AB-432B-8DAE-1953F412C126}" type="datetimeFigureOut">
              <a:rPr lang="en-US" dirty="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48A87A34-81AB-432B-8DAE-1953F412C126}" type="datetimeFigureOut">
              <a:rPr lang="en-US" dirty="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B9D22-08F8-AE9A-2BAC-1216F2311736}"/>
              </a:ext>
            </a:extLst>
          </p:cNvPr>
          <p:cNvSpPr>
            <a:spLocks noGrp="1"/>
          </p:cNvSpPr>
          <p:nvPr>
            <p:ph type="ctrTitle"/>
          </p:nvPr>
        </p:nvSpPr>
        <p:spPr/>
        <p:txBody>
          <a:bodyPr/>
          <a:lstStyle/>
          <a:p>
            <a:r>
              <a:rPr lang="pt-PT" dirty="0"/>
              <a:t>Data </a:t>
            </a:r>
            <a:r>
              <a:rPr lang="pt-PT" dirty="0" err="1"/>
              <a:t>Science</a:t>
            </a:r>
            <a:r>
              <a:rPr lang="pt-PT" dirty="0"/>
              <a:t> </a:t>
            </a:r>
            <a:r>
              <a:rPr lang="pt-PT" dirty="0" err="1"/>
              <a:t>Capstone</a:t>
            </a:r>
            <a:r>
              <a:rPr lang="pt-PT" dirty="0"/>
              <a:t> Project</a:t>
            </a:r>
          </a:p>
        </p:txBody>
      </p:sp>
      <p:sp>
        <p:nvSpPr>
          <p:cNvPr id="3" name="Subtítulo 2">
            <a:extLst>
              <a:ext uri="{FF2B5EF4-FFF2-40B4-BE49-F238E27FC236}">
                <a16:creationId xmlns:a16="http://schemas.microsoft.com/office/drawing/2014/main" id="{289D5F70-12E1-2A07-625C-7AFB5AE54E79}"/>
              </a:ext>
            </a:extLst>
          </p:cNvPr>
          <p:cNvSpPr>
            <a:spLocks noGrp="1"/>
          </p:cNvSpPr>
          <p:nvPr>
            <p:ph type="subTitle" idx="1"/>
          </p:nvPr>
        </p:nvSpPr>
        <p:spPr/>
        <p:txBody>
          <a:bodyPr/>
          <a:lstStyle/>
          <a:p>
            <a:endParaRPr lang="pt-PT"/>
          </a:p>
        </p:txBody>
      </p:sp>
    </p:spTree>
    <p:extLst>
      <p:ext uri="{BB962C8B-B14F-4D97-AF65-F5344CB8AC3E}">
        <p14:creationId xmlns:p14="http://schemas.microsoft.com/office/powerpoint/2010/main" val="297552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65A60-12B2-4A9A-1E40-30C47EE65488}"/>
              </a:ext>
            </a:extLst>
          </p:cNvPr>
          <p:cNvSpPr>
            <a:spLocks noGrp="1"/>
          </p:cNvSpPr>
          <p:nvPr>
            <p:ph type="title"/>
          </p:nvPr>
        </p:nvSpPr>
        <p:spPr/>
        <p:txBody>
          <a:bodyPr/>
          <a:lstStyle/>
          <a:p>
            <a:r>
              <a:rPr lang="pt-PT" dirty="0" err="1"/>
              <a:t>Outline</a:t>
            </a:r>
            <a:endParaRPr lang="pt-PT" dirty="0"/>
          </a:p>
        </p:txBody>
      </p:sp>
      <p:sp>
        <p:nvSpPr>
          <p:cNvPr id="3" name="Marcador de Posição de Conteúdo 2">
            <a:extLst>
              <a:ext uri="{FF2B5EF4-FFF2-40B4-BE49-F238E27FC236}">
                <a16:creationId xmlns:a16="http://schemas.microsoft.com/office/drawing/2014/main" id="{6ABD8951-E0D3-32DB-AC59-B6939D786E8D}"/>
              </a:ext>
            </a:extLst>
          </p:cNvPr>
          <p:cNvSpPr>
            <a:spLocks noGrp="1"/>
          </p:cNvSpPr>
          <p:nvPr>
            <p:ph idx="1"/>
          </p:nvPr>
        </p:nvSpPr>
        <p:spPr/>
        <p:txBody>
          <a:bodyPr>
            <a:normAutofit/>
          </a:bodyPr>
          <a:lstStyle/>
          <a:p>
            <a:pPr marL="0" indent="0">
              <a:buNone/>
            </a:pPr>
            <a:r>
              <a:rPr lang="en-US" dirty="0"/>
              <a:t>• Executive Summary</a:t>
            </a:r>
          </a:p>
          <a:p>
            <a:pPr marL="0" indent="0">
              <a:buNone/>
            </a:pPr>
            <a:r>
              <a:rPr lang="en-US" dirty="0"/>
              <a:t>• Introduction</a:t>
            </a:r>
          </a:p>
          <a:p>
            <a:pPr marL="0" indent="0">
              <a:buNone/>
            </a:pPr>
            <a:r>
              <a:rPr lang="en-US" dirty="0"/>
              <a:t>• Methodology</a:t>
            </a:r>
          </a:p>
          <a:p>
            <a:pPr marL="0" indent="0">
              <a:buNone/>
            </a:pPr>
            <a:r>
              <a:rPr lang="en-US" dirty="0"/>
              <a:t>• Results</a:t>
            </a:r>
          </a:p>
          <a:p>
            <a:pPr marL="0" indent="0">
              <a:buNone/>
            </a:pPr>
            <a:r>
              <a:rPr lang="en-US" dirty="0"/>
              <a:t>• Conclusion</a:t>
            </a:r>
          </a:p>
          <a:p>
            <a:pPr marL="0" indent="0">
              <a:buNone/>
            </a:pPr>
            <a:r>
              <a:rPr lang="en-US" dirty="0"/>
              <a:t>• Appendix</a:t>
            </a:r>
            <a:endParaRPr lang="pt-PT" dirty="0"/>
          </a:p>
        </p:txBody>
      </p:sp>
    </p:spTree>
    <p:extLst>
      <p:ext uri="{BB962C8B-B14F-4D97-AF65-F5344CB8AC3E}">
        <p14:creationId xmlns:p14="http://schemas.microsoft.com/office/powerpoint/2010/main" val="224017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34B97-E4EC-24E9-7320-63432884E75C}"/>
              </a:ext>
            </a:extLst>
          </p:cNvPr>
          <p:cNvSpPr>
            <a:spLocks noGrp="1"/>
          </p:cNvSpPr>
          <p:nvPr>
            <p:ph type="title"/>
          </p:nvPr>
        </p:nvSpPr>
        <p:spPr/>
        <p:txBody>
          <a:bodyPr/>
          <a:lstStyle/>
          <a:p>
            <a:r>
              <a:rPr lang="pt-PT" dirty="0" err="1"/>
              <a:t>Executive</a:t>
            </a:r>
            <a:r>
              <a:rPr lang="pt-PT" dirty="0"/>
              <a:t> </a:t>
            </a:r>
            <a:r>
              <a:rPr lang="pt-PT" dirty="0" err="1"/>
              <a:t>Summary</a:t>
            </a:r>
            <a:endParaRPr lang="pt-PT" dirty="0"/>
          </a:p>
        </p:txBody>
      </p:sp>
      <p:sp>
        <p:nvSpPr>
          <p:cNvPr id="3" name="Marcador de Posição de Conteúdo 2">
            <a:extLst>
              <a:ext uri="{FF2B5EF4-FFF2-40B4-BE49-F238E27FC236}">
                <a16:creationId xmlns:a16="http://schemas.microsoft.com/office/drawing/2014/main" id="{D26612A1-FFFE-34F0-96AF-CD3AF378318A}"/>
              </a:ext>
            </a:extLst>
          </p:cNvPr>
          <p:cNvSpPr>
            <a:spLocks noGrp="1"/>
          </p:cNvSpPr>
          <p:nvPr>
            <p:ph idx="1"/>
          </p:nvPr>
        </p:nvSpPr>
        <p:spPr>
          <a:xfrm>
            <a:off x="1141412" y="2249487"/>
            <a:ext cx="10189976" cy="3810654"/>
          </a:xfrm>
        </p:spPr>
        <p:txBody>
          <a:bodyPr>
            <a:normAutofit fontScale="47500" lnSpcReduction="20000"/>
          </a:bodyPr>
          <a:lstStyle/>
          <a:p>
            <a:pPr marL="0" indent="0">
              <a:buNone/>
            </a:pPr>
            <a:r>
              <a:rPr lang="en-US" dirty="0"/>
              <a:t>Summary of methodologies</a:t>
            </a:r>
          </a:p>
          <a:p>
            <a:r>
              <a:rPr lang="en-US" dirty="0"/>
              <a:t>- Data collection</a:t>
            </a:r>
          </a:p>
          <a:p>
            <a:r>
              <a:rPr lang="en-US" dirty="0"/>
              <a:t>- Data wrangling</a:t>
            </a:r>
          </a:p>
          <a:p>
            <a:r>
              <a:rPr lang="en-US" dirty="0"/>
              <a:t>- Exploratory Data Analysis with Data Visualization</a:t>
            </a:r>
          </a:p>
          <a:p>
            <a:r>
              <a:rPr lang="en-US" dirty="0"/>
              <a:t>- Exploratory Data Analysis with SQL</a:t>
            </a:r>
          </a:p>
          <a:p>
            <a:r>
              <a:rPr lang="en-US" dirty="0"/>
              <a:t>- Building an interactive map with Folium</a:t>
            </a:r>
          </a:p>
          <a:p>
            <a:r>
              <a:rPr lang="en-US" dirty="0"/>
              <a:t>- Predictive analysis (Classification)</a:t>
            </a:r>
          </a:p>
          <a:p>
            <a:pPr marL="0" indent="0">
              <a:buNone/>
            </a:pPr>
            <a:endParaRPr lang="en-US" dirty="0"/>
          </a:p>
          <a:p>
            <a:pPr marL="0" indent="0">
              <a:buNone/>
            </a:pPr>
            <a:r>
              <a:rPr lang="en-US" dirty="0"/>
              <a:t>Summary of all results</a:t>
            </a:r>
          </a:p>
          <a:p>
            <a:r>
              <a:rPr lang="en-US" dirty="0"/>
              <a:t>- Exploratory Data Analysis results</a:t>
            </a:r>
          </a:p>
          <a:p>
            <a:r>
              <a:rPr lang="en-US" dirty="0"/>
              <a:t>- Interactive analytics demo in screenshots</a:t>
            </a:r>
          </a:p>
          <a:p>
            <a:r>
              <a:rPr lang="en-US" dirty="0"/>
              <a:t>- Predictive analysis results</a:t>
            </a:r>
            <a:endParaRPr lang="pt-PT" dirty="0"/>
          </a:p>
        </p:txBody>
      </p:sp>
    </p:spTree>
    <p:extLst>
      <p:ext uri="{BB962C8B-B14F-4D97-AF65-F5344CB8AC3E}">
        <p14:creationId xmlns:p14="http://schemas.microsoft.com/office/powerpoint/2010/main" val="105086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608E2-7B79-E2EF-A015-B1B43EBA7C1F}"/>
              </a:ext>
            </a:extLst>
          </p:cNvPr>
          <p:cNvSpPr>
            <a:spLocks noGrp="1"/>
          </p:cNvSpPr>
          <p:nvPr>
            <p:ph type="title"/>
          </p:nvPr>
        </p:nvSpPr>
        <p:spPr>
          <a:xfrm>
            <a:off x="1141413" y="618518"/>
            <a:ext cx="9905998" cy="860658"/>
          </a:xfrm>
        </p:spPr>
        <p:txBody>
          <a:bodyPr/>
          <a:lstStyle/>
          <a:p>
            <a:r>
              <a:rPr lang="pt-PT" dirty="0" err="1"/>
              <a:t>Introduction</a:t>
            </a:r>
            <a:endParaRPr lang="pt-PT" dirty="0"/>
          </a:p>
        </p:txBody>
      </p:sp>
      <p:sp>
        <p:nvSpPr>
          <p:cNvPr id="3" name="Marcador de Posição de Conteúdo 2">
            <a:extLst>
              <a:ext uri="{FF2B5EF4-FFF2-40B4-BE49-F238E27FC236}">
                <a16:creationId xmlns:a16="http://schemas.microsoft.com/office/drawing/2014/main" id="{FC23D57A-805D-B305-58E6-38D2464AAEAD}"/>
              </a:ext>
            </a:extLst>
          </p:cNvPr>
          <p:cNvSpPr>
            <a:spLocks noGrp="1"/>
          </p:cNvSpPr>
          <p:nvPr>
            <p:ph idx="1"/>
          </p:nvPr>
        </p:nvSpPr>
        <p:spPr>
          <a:xfrm>
            <a:off x="1141412" y="1568824"/>
            <a:ext cx="9905999" cy="4222377"/>
          </a:xfrm>
        </p:spPr>
        <p:txBody>
          <a:bodyPr>
            <a:noAutofit/>
          </a:bodyPr>
          <a:lstStyle/>
          <a:p>
            <a:pPr marL="0" indent="0">
              <a:buNone/>
            </a:pPr>
            <a:r>
              <a:rPr lang="en-US" sz="1800" dirty="0"/>
              <a:t>Project background and context</a:t>
            </a:r>
          </a:p>
          <a:p>
            <a:r>
              <a:rPr lang="en-US" sz="1800" dirty="0"/>
              <a:t>SpaceX is the most successful company of the commercial space age, making space travel affordable. The company advertises Falcon 9 rocket launches on its website, with a cost of 62 million dollars; other providers cost upward of 165 million dollars each, much of the savings is because SpaceX can reuse the first stage. Therefore, if we can determine if the first stage will land, we can determine the cost of a launch. Based on public information and machine learning models, we are going to predict if SpaceX will reuse the first stage.</a:t>
            </a:r>
          </a:p>
          <a:p>
            <a:pPr marL="0" indent="0">
              <a:buNone/>
            </a:pPr>
            <a:r>
              <a:rPr lang="en-US" sz="1800" dirty="0"/>
              <a:t>Questions to be answered</a:t>
            </a:r>
          </a:p>
          <a:p>
            <a:r>
              <a:rPr lang="en-US" sz="1800" dirty="0"/>
              <a:t>- How do variables such as payload mass, launch site, number of flights, and orbits affect the success of the first stage landing?</a:t>
            </a:r>
          </a:p>
          <a:p>
            <a:r>
              <a:rPr lang="en-US" sz="1800" dirty="0"/>
              <a:t>- Does the rate of successful landings increase over the years?</a:t>
            </a:r>
          </a:p>
          <a:p>
            <a:r>
              <a:rPr lang="en-US" sz="1800" dirty="0"/>
              <a:t>- What is the best algorithm that can be used for binary classification in this case?</a:t>
            </a:r>
            <a:endParaRPr lang="pt-PT" sz="1800" dirty="0"/>
          </a:p>
        </p:txBody>
      </p:sp>
    </p:spTree>
    <p:extLst>
      <p:ext uri="{BB962C8B-B14F-4D97-AF65-F5344CB8AC3E}">
        <p14:creationId xmlns:p14="http://schemas.microsoft.com/office/powerpoint/2010/main" val="404387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FE2E72-D694-20B8-FEB0-1A19F6C5ADC8}"/>
              </a:ext>
            </a:extLst>
          </p:cNvPr>
          <p:cNvSpPr>
            <a:spLocks noGrp="1"/>
          </p:cNvSpPr>
          <p:nvPr>
            <p:ph type="title"/>
          </p:nvPr>
        </p:nvSpPr>
        <p:spPr/>
        <p:txBody>
          <a:bodyPr/>
          <a:lstStyle/>
          <a:p>
            <a:r>
              <a:rPr lang="pt-PT" dirty="0" err="1"/>
              <a:t>Conclusion</a:t>
            </a:r>
            <a:endParaRPr lang="pt-PT" dirty="0"/>
          </a:p>
        </p:txBody>
      </p:sp>
      <p:sp>
        <p:nvSpPr>
          <p:cNvPr id="3" name="Marcador de Posição de Conteúdo 2">
            <a:extLst>
              <a:ext uri="{FF2B5EF4-FFF2-40B4-BE49-F238E27FC236}">
                <a16:creationId xmlns:a16="http://schemas.microsoft.com/office/drawing/2014/main" id="{63E01B0C-6143-D1CA-C0A5-F561D8012019}"/>
              </a:ext>
            </a:extLst>
          </p:cNvPr>
          <p:cNvSpPr>
            <a:spLocks noGrp="1"/>
          </p:cNvSpPr>
          <p:nvPr>
            <p:ph idx="1"/>
          </p:nvPr>
        </p:nvSpPr>
        <p:spPr/>
        <p:txBody>
          <a:bodyPr>
            <a:normAutofit fontScale="70000" lnSpcReduction="20000"/>
          </a:bodyPr>
          <a:lstStyle/>
          <a:p>
            <a:r>
              <a:rPr lang="en-US" dirty="0"/>
              <a:t>Decision Tree Model is the best algorithm for this dataset.</a:t>
            </a:r>
          </a:p>
          <a:p>
            <a:r>
              <a:rPr lang="en-US" dirty="0"/>
              <a:t>• Launches with a low payload mass show better results</a:t>
            </a:r>
          </a:p>
          <a:p>
            <a:r>
              <a:rPr lang="en-US" dirty="0"/>
              <a:t>than launches with a larger payload mass.</a:t>
            </a:r>
          </a:p>
          <a:p>
            <a:r>
              <a:rPr lang="en-US" dirty="0"/>
              <a:t>• Most of launch sites are in proximity to the Equator line</a:t>
            </a:r>
          </a:p>
          <a:p>
            <a:r>
              <a:rPr lang="en-US" dirty="0"/>
              <a:t>and all the sites are in very close proximity to the coast.</a:t>
            </a:r>
          </a:p>
          <a:p>
            <a:r>
              <a:rPr lang="en-US" dirty="0"/>
              <a:t>• The success rate of launches increases over the years.</a:t>
            </a:r>
          </a:p>
          <a:p>
            <a:r>
              <a:rPr lang="en-US" dirty="0"/>
              <a:t>• KSC LC-39A has the highest success rate of the launches</a:t>
            </a:r>
          </a:p>
          <a:p>
            <a:r>
              <a:rPr lang="en-US" dirty="0"/>
              <a:t>from all the sites.</a:t>
            </a:r>
          </a:p>
          <a:p>
            <a:r>
              <a:rPr lang="en-US" dirty="0"/>
              <a:t>• Orbits ES-L1, GEO, HEO and SSO have 100% success rate.</a:t>
            </a:r>
            <a:endParaRPr lang="pt-PT" dirty="0"/>
          </a:p>
        </p:txBody>
      </p:sp>
    </p:spTree>
    <p:extLst>
      <p:ext uri="{BB962C8B-B14F-4D97-AF65-F5344CB8AC3E}">
        <p14:creationId xmlns:p14="http://schemas.microsoft.com/office/powerpoint/2010/main" val="1875070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9</TotalTime>
  <Words>339</Words>
  <Application>Microsoft Office PowerPoint</Application>
  <PresentationFormat>Ecrã Panorâmico</PresentationFormat>
  <Paragraphs>38</Paragraphs>
  <Slides>5</Slides>
  <Notes>0</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5</vt:i4>
      </vt:variant>
    </vt:vector>
  </HeadingPairs>
  <TitlesOfParts>
    <vt:vector size="8" baseType="lpstr">
      <vt:lpstr>Arial</vt:lpstr>
      <vt:lpstr>Tw Cen MT</vt:lpstr>
      <vt:lpstr>Circuito</vt:lpstr>
      <vt:lpstr>Data Science Capstone Project</vt:lpstr>
      <vt:lpstr>Outline</vt:lpstr>
      <vt:lpstr>Executive Summary</vt:lpstr>
      <vt:lpstr>Introduction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 costa</dc:creator>
  <cp:lastModifiedBy>ze costa</cp:lastModifiedBy>
  <cp:revision>1</cp:revision>
  <dcterms:created xsi:type="dcterms:W3CDTF">2025-07-15T17:00:53Z</dcterms:created>
  <dcterms:modified xsi:type="dcterms:W3CDTF">2025-07-15T17:10:12Z</dcterms:modified>
</cp:coreProperties>
</file>