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5B543F-5B6B-41B5-A9E9-0CDA201C5E0F}">
  <a:tblStyle styleId="{695B543F-5B6B-41B5-A9E9-0CDA201C5E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0" y="0"/>
            <a:ext cx="121885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0" y="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120920" y="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241840" y="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0" y="238824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120920" y="238824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241840" y="238824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457200" y="4960080"/>
            <a:ext cx="7772040" cy="678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0" y="0"/>
            <a:ext cx="121885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0" y="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4120920" y="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8241840" y="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0" y="238824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4120920" y="238824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8241840" y="238824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subTitle"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idx="1" type="subTitle"/>
          </p:nvPr>
        </p:nvSpPr>
        <p:spPr>
          <a:xfrm>
            <a:off x="457200" y="4960080"/>
            <a:ext cx="7772040" cy="678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"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2"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3"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2"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3"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2"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3"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" type="body"/>
          </p:nvPr>
        </p:nvSpPr>
        <p:spPr>
          <a:xfrm>
            <a:off x="0" y="0"/>
            <a:ext cx="121885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7"/>
          <p:cNvSpPr txBox="1"/>
          <p:nvPr>
            <p:ph idx="2"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2"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3"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4"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" type="body"/>
          </p:nvPr>
        </p:nvSpPr>
        <p:spPr>
          <a:xfrm>
            <a:off x="0" y="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2" type="body"/>
          </p:nvPr>
        </p:nvSpPr>
        <p:spPr>
          <a:xfrm>
            <a:off x="4120920" y="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3" type="body"/>
          </p:nvPr>
        </p:nvSpPr>
        <p:spPr>
          <a:xfrm>
            <a:off x="8241840" y="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4" type="body"/>
          </p:nvPr>
        </p:nvSpPr>
        <p:spPr>
          <a:xfrm>
            <a:off x="0" y="238824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5" type="body"/>
          </p:nvPr>
        </p:nvSpPr>
        <p:spPr>
          <a:xfrm>
            <a:off x="4120920" y="238824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6" type="body"/>
          </p:nvPr>
        </p:nvSpPr>
        <p:spPr>
          <a:xfrm>
            <a:off x="8241840" y="2388240"/>
            <a:ext cx="3924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457200" y="4960080"/>
            <a:ext cx="7772040" cy="678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761760" y="826200"/>
            <a:ext cx="360" cy="914400"/>
          </a:xfrm>
          <a:prstGeom prst="straightConnector1">
            <a:avLst/>
          </a:prstGeom>
          <a:noFill/>
          <a:ln cap="flat" cmpd="sng" w="190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2191760" cy="4571640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 flipH="1" rot="10800000">
            <a:off x="8386560" y="5263920"/>
            <a:ext cx="36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 flipH="1" rot="10800000">
            <a:off x="761760" y="826200"/>
            <a:ext cx="360" cy="914400"/>
          </a:xfrm>
          <a:prstGeom prst="straightConnector1">
            <a:avLst/>
          </a:prstGeom>
          <a:noFill/>
          <a:ln cap="flat" cmpd="sng" w="190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7"/>
          <p:cNvCxnSpPr/>
          <p:nvPr/>
        </p:nvCxnSpPr>
        <p:spPr>
          <a:xfrm flipH="1" rot="10800000">
            <a:off x="761760" y="826200"/>
            <a:ext cx="360" cy="914400"/>
          </a:xfrm>
          <a:prstGeom prst="straightConnector1">
            <a:avLst/>
          </a:prstGeom>
          <a:noFill/>
          <a:ln cap="flat" cmpd="sng" w="190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7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  <a:solidFill>
            <a:srgbClr val="77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" name="Google Shape;126;p27"/>
          <p:cNvCxnSpPr/>
          <p:nvPr/>
        </p:nvCxnSpPr>
        <p:spPr>
          <a:xfrm flipH="1" rot="10800000">
            <a:off x="8386560" y="5263920"/>
            <a:ext cx="360" cy="914400"/>
          </a:xfrm>
          <a:prstGeom prst="straightConnector1">
            <a:avLst/>
          </a:prstGeom>
          <a:noFill/>
          <a:ln cap="flat" cmpd="sng" w="190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/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</a:pPr>
            <a:r>
              <a:rPr b="0" lang="pt-BR" sz="5000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DIFICULDADE NA ESCOLHA DE CURSOS NA </a:t>
            </a:r>
            <a:r>
              <a:rPr lang="pt-BR" sz="5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ÁREA</a:t>
            </a:r>
            <a:r>
              <a:rPr b="0" lang="pt-BR" sz="5000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TI</a:t>
            </a:r>
            <a:endParaRPr b="0" sz="50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40"/>
          <p:cNvSpPr txBox="1"/>
          <p:nvPr>
            <p:ph idx="1" type="subTitle"/>
          </p:nvPr>
        </p:nvSpPr>
        <p:spPr>
          <a:xfrm>
            <a:off x="8610480" y="4960080"/>
            <a:ext cx="308952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Mellyssa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José Carlos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José Victor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Lucas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Alexandre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Vinicius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459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idx="4294967295"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</a:pPr>
            <a:r>
              <a:rPr b="0" i="0" lang="pt-BR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CONTEXTO DO PROBLEMA</a:t>
            </a:r>
            <a:endParaRPr b="0" i="0" sz="5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41"/>
          <p:cNvSpPr txBox="1"/>
          <p:nvPr>
            <p:ph idx="4294967295" type="body"/>
          </p:nvPr>
        </p:nvSpPr>
        <p:spPr>
          <a:xfrm>
            <a:off x="900000" y="2084750"/>
            <a:ext cx="45558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imes New Roman"/>
              <a:buChar char=" "/>
            </a:pPr>
            <a:r>
              <a:rPr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Sabemos que muitos </a:t>
            </a:r>
            <a:endParaRPr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imes New Roman"/>
              <a:buChar char=" "/>
            </a:pPr>
            <a:r>
              <a:rPr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jovens sofrem com a </a:t>
            </a:r>
            <a:endParaRPr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imes New Roman"/>
              <a:buChar char=" 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indecisão</a:t>
            </a:r>
            <a:r>
              <a:rPr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ao iniciar um curso, </a:t>
            </a:r>
            <a:endParaRPr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imes New Roman"/>
              <a:buChar char=" "/>
            </a:pPr>
            <a:r>
              <a:rPr i="0" lang="pt-BR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principalmente na área de TI, </a:t>
            </a: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que há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imes New Roman"/>
              <a:buChar char=" 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muito conteúdo na internet, porém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imes New Roman"/>
              <a:buChar char=" 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pouco organizado. E ocasiona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imes New Roman"/>
              <a:buChar char=" 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dificuldade de entender as diferenças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imes New Roman"/>
              <a:buChar char=" 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 entre os cursos.</a:t>
            </a:r>
            <a:endParaRPr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00" y="2700000"/>
            <a:ext cx="448632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4294967295"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</a:pPr>
            <a:r>
              <a:rPr b="0" i="0" lang="pt-BR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PÚBLICO-ALVO | PERSONAS</a:t>
            </a:r>
            <a:endParaRPr b="0" i="0" sz="5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94" name="Google Shape;194;p42"/>
          <p:cNvGraphicFramePr/>
          <p:nvPr/>
        </p:nvGraphicFramePr>
        <p:xfrm>
          <a:off x="1024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{695B543F-5B6B-41B5-A9E9-0CDA201C5E0F}</a:tableStyleId>
              </a:tblPr>
              <a:tblGrid>
                <a:gridCol w="3239650"/>
                <a:gridCol w="3239650"/>
                <a:gridCol w="3240350"/>
              </a:tblGrid>
              <a:tr h="200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007000">
                <a:tc>
                  <a:txBody>
                    <a:bodyPr/>
                    <a:lstStyle/>
                    <a:p>
                      <a:pPr indent="-216000" lvl="0" marL="21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b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Já fez curso na área, mas não se identificou com o escolhido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58850" lvl="0" marL="216000" marR="0" rtl="0" algn="l">
                        <a:lnSpc>
                          <a:spcPct val="100000"/>
                        </a:lnSpc>
                        <a:spcBef>
                          <a:spcPts val="198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Noto Sans Symbols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Um jovem que quer iniciar sua vida </a:t>
                      </a:r>
                      <a:r>
                        <a:rPr lang="pt-BR" sz="2000"/>
                        <a:t>acadêmica</a:t>
                      </a:r>
                      <a:r>
                        <a:rPr lang="pt-BR" sz="2000"/>
                        <a:t> na área de TI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Um senhor que já fez graduação que não tinha nada a ver com TI mas agora esta querendo seguir na area 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195" name="Google Shape;1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200" y="2286000"/>
            <a:ext cx="3259080" cy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703" y="2285813"/>
            <a:ext cx="3518639" cy="203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">
            <a:off x="7629480" y="2288520"/>
            <a:ext cx="3112200" cy="20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>
            <p:ph idx="4294967295"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</a:pPr>
            <a:r>
              <a:rPr b="0" i="0" lang="pt-BR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PROPOSTA DE SOLUÇÃO | OBJETIVOS</a:t>
            </a:r>
            <a:endParaRPr b="0" i="0" sz="5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p43"/>
          <p:cNvSpPr txBox="1"/>
          <p:nvPr>
            <p:ph idx="4294967295" type="body"/>
          </p:nvPr>
        </p:nvSpPr>
        <p:spPr>
          <a:xfrm>
            <a:off x="1024200" y="2286000"/>
            <a:ext cx="3933300" cy="4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●"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Propõe-se um sistema que auxilia o usuário a definir o curso mais compatível com seu perfil;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●"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 Definir, de forma clara as diferenças entre os cursos das áreas de TI;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●"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 Aproximar o usuário de universidades que oferecem cursos da área;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●"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 Facilitar o acompanhamento da reação do mercado de trabalho perante aos cursos.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625" y="2084751"/>
            <a:ext cx="4046875" cy="40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idx="4294967295"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</a:pPr>
            <a:r>
              <a:rPr b="0" i="0" lang="pt-BR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HISTÓRIAS DE USUÁRIOS E REQUISITOS</a:t>
            </a:r>
            <a:endParaRPr b="0" i="0" sz="5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44"/>
          <p:cNvSpPr txBox="1"/>
          <p:nvPr>
            <p:ph idx="4294967295" type="body"/>
          </p:nvPr>
        </p:nvSpPr>
        <p:spPr>
          <a:xfrm>
            <a:off x="743900" y="2267300"/>
            <a:ext cx="43950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lang="pt-BR" sz="22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Histórias de Usuários</a:t>
            </a:r>
            <a:endParaRPr b="1" sz="22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6759" lvl="0" marL="2667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Noto Sans Symbols"/>
              <a:buChar char="▪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“Encontrar o curso que me agrada pela internet não é fácil, quanto mais leio mais parece que os cursos são iguais”;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6759" lvl="0" marL="2667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Noto Sans Symbols"/>
              <a:buChar char="▪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“Já fiz diversos cursos de programação na internet, mas a maioria não tem continuidade. Penso em cursar algo na área, mas me disseram que não existe curso especializado</a:t>
            </a: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 em desenvolvimento”</a:t>
            </a: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b="0" sz="22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" name="Google Shape;211;p44"/>
          <p:cNvSpPr txBox="1"/>
          <p:nvPr/>
        </p:nvSpPr>
        <p:spPr>
          <a:xfrm>
            <a:off x="6847750" y="1744100"/>
            <a:ext cx="500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Requisitos Funcionais:</a:t>
            </a:r>
            <a:endParaRPr b="1"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p44"/>
          <p:cNvSpPr txBox="1"/>
          <p:nvPr/>
        </p:nvSpPr>
        <p:spPr>
          <a:xfrm>
            <a:off x="7015900" y="2176025"/>
            <a:ext cx="4671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Ajudar o usuário a identificar o curso que se enquadra em seu perfil;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Listagem dos cursos de TI com uma breve descrição.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4"/>
          <p:cNvSpPr txBox="1"/>
          <p:nvPr/>
        </p:nvSpPr>
        <p:spPr>
          <a:xfrm>
            <a:off x="6631550" y="4017200"/>
            <a:ext cx="553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Requisitos Não Funcionais: </a:t>
            </a:r>
            <a:endParaRPr b="1"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p44"/>
          <p:cNvSpPr txBox="1"/>
          <p:nvPr/>
        </p:nvSpPr>
        <p:spPr>
          <a:xfrm>
            <a:off x="7015900" y="4275350"/>
            <a:ext cx="460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O sistema deve ser responsivo para rodar em um dispositivos móvel;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Montagem de uma base de dados relacionando perfis de usuário à cursos de TI.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15" name="Google Shape;215;p44"/>
          <p:cNvCxnSpPr>
            <a:stCxn id="209" idx="2"/>
          </p:cNvCxnSpPr>
          <p:nvPr/>
        </p:nvCxnSpPr>
        <p:spPr>
          <a:xfrm>
            <a:off x="5884020" y="2084760"/>
            <a:ext cx="2400" cy="45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>
            <p:ph idx="4294967295"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</a:pPr>
            <a:r>
              <a:rPr b="0" i="0" lang="pt-BR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PROJETO DA INTERFACE</a:t>
            </a:r>
            <a:endParaRPr b="0" i="0" sz="5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45"/>
          <p:cNvSpPr txBox="1"/>
          <p:nvPr>
            <p:ph idx="4294967295"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2" name="Google Shape;2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00" y="2286000"/>
            <a:ext cx="9719701" cy="40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>
            <p:ph idx="4294967295"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</a:pPr>
            <a:r>
              <a:rPr b="0" i="0" lang="pt-BR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METODOLOGIA</a:t>
            </a:r>
            <a:endParaRPr b="0" i="0" sz="5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46"/>
          <p:cNvSpPr txBox="1"/>
          <p:nvPr>
            <p:ph idx="4294967295" type="body"/>
          </p:nvPr>
        </p:nvSpPr>
        <p:spPr>
          <a:xfrm>
            <a:off x="900000" y="1926000"/>
            <a:ext cx="2215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</a:pPr>
            <a:r>
              <a:rPr b="0" lang="pt-BR" sz="22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0" sz="22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000" y="4320000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0000" y="4320000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0000" y="2340000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000" y="1980000"/>
            <a:ext cx="288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idx="4294967295" type="title"/>
          </p:nvPr>
        </p:nvSpPr>
        <p:spPr>
          <a:xfrm>
            <a:off x="159750" y="5128255"/>
            <a:ext cx="77721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</a:pPr>
            <a:r>
              <a:rPr lang="pt-BR" sz="5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DIFICULDADE NA ESCOLHA DE CURSOS NA ÁREA DE TI</a:t>
            </a:r>
            <a:endParaRPr sz="5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</a:pPr>
            <a:r>
              <a:t/>
            </a:r>
            <a:endParaRPr sz="5000">
              <a:solidFill>
                <a:srgbClr val="0D0D0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p47"/>
          <p:cNvSpPr txBox="1"/>
          <p:nvPr>
            <p:ph idx="4294967295" type="body"/>
          </p:nvPr>
        </p:nvSpPr>
        <p:spPr>
          <a:xfrm>
            <a:off x="8685205" y="5128255"/>
            <a:ext cx="32001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285840" lvl="0" marL="285840" rtl="0" algn="l">
              <a:spcBef>
                <a:spcPts val="201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Mellyssa	</a:t>
            </a:r>
            <a:endParaRPr>
              <a:solidFill>
                <a:schemeClr val="dk1"/>
              </a:solidFill>
            </a:endParaRPr>
          </a:p>
          <a:p>
            <a:pPr indent="-285840" lvl="0" marL="285840" rtl="0" algn="l">
              <a:spcBef>
                <a:spcPts val="201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José Carlos</a:t>
            </a:r>
            <a:endParaRPr>
              <a:solidFill>
                <a:schemeClr val="dk1"/>
              </a:solidFill>
            </a:endParaRPr>
          </a:p>
          <a:p>
            <a:pPr indent="-285840" lvl="0" marL="285840" rtl="0" algn="l">
              <a:spcBef>
                <a:spcPts val="201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José Victor</a:t>
            </a:r>
            <a:endParaRPr>
              <a:solidFill>
                <a:schemeClr val="dk1"/>
              </a:solidFill>
            </a:endParaRPr>
          </a:p>
          <a:p>
            <a:pPr indent="-285840" lvl="0" marL="285840" rtl="0" algn="l">
              <a:spcBef>
                <a:spcPts val="201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Lucas </a:t>
            </a:r>
            <a:endParaRPr>
              <a:solidFill>
                <a:schemeClr val="dk1"/>
              </a:solidFill>
            </a:endParaRPr>
          </a:p>
          <a:p>
            <a:pPr indent="-285840" lvl="0" marL="285840" rtl="0" algn="l">
              <a:spcBef>
                <a:spcPts val="201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Alexandre </a:t>
            </a:r>
            <a:endParaRPr>
              <a:solidFill>
                <a:schemeClr val="dk1"/>
              </a:solidFill>
            </a:endParaRPr>
          </a:p>
          <a:p>
            <a:pPr indent="-285840" lvl="0" marL="285840" rtl="0" algn="l">
              <a:spcBef>
                <a:spcPts val="201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Vinicius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 sz="2400">
              <a:solidFill>
                <a:srgbClr val="0D0D0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9" name="Google Shape;239;p47"/>
          <p:cNvPicPr preferRelativeResize="0"/>
          <p:nvPr/>
        </p:nvPicPr>
        <p:blipFill rotWithShape="1">
          <a:blip r:embed="rId3">
            <a:alphaModFix/>
          </a:blip>
          <a:srcRect b="14282" l="0" r="0" t="14282"/>
          <a:stretch/>
        </p:blipFill>
        <p:spPr>
          <a:xfrm>
            <a:off x="0" y="0"/>
            <a:ext cx="12188520" cy="457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