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2c8279ad_1_49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2c8279ad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e7499590c_0_20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e7499590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e7499590c_0_15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e7499590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e8a532264_0_23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e8a53226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e8a532264_0_14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e8a53226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e7499590c_0_35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e7499590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e7499590c_0_1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7e7499590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10f754956_0_1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10f75495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03e6ea456_0_8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703e6ea45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ccf1a7cbb_0_1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ccf1a7cb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e7499590c_0_5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e749959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e7499590c_0_164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e7499590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e7499590c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7e7499590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03e6ea456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703e6ea4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7499590c_0_10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7499590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c7baeb60_0_19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c7baeb6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c07ab8b99_0_2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c07ab8b9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7290b566e_37_25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7290b566e_37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e8a532264_0_5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e8a5322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c7baeb60_2_72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c7baeb60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c7baeb60_2_89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c7baeb60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4235850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3" y="4211001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3" y="1362665"/>
            <a:ext cx="7136667" cy="203193"/>
            <a:chOff x="1346427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7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7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0" y="5292000"/>
            <a:ext cx="7136667" cy="203193"/>
            <a:chOff x="1346434" y="3969087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4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4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2335684"/>
            <a:ext cx="7136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3800051"/>
            <a:ext cx="4870499" cy="105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6727600"/>
            <a:ext cx="9144000" cy="130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311700" y="1739800"/>
            <a:ext cx="8520599" cy="20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3994200"/>
            <a:ext cx="8520599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6727600"/>
            <a:ext cx="9144000" cy="130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○"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■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3429200"/>
            <a:ext cx="9144000" cy="3428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688233"/>
            <a:ext cx="3999899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688233"/>
            <a:ext cx="3999899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701800"/>
            <a:ext cx="5613599" cy="5454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386233"/>
            <a:ext cx="4045199" cy="2234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3635832"/>
            <a:ext cx="4045199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5640966"/>
            <a:ext cx="5998800" cy="79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ans Narrow"/>
              <a:buNone/>
              <a:defRPr b="0" i="0" sz="2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bs.cloudcv.org/captioning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manythings.org/anki/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mailto:ntu-ml-2020spring-ta@googlegroups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bit.ly/2uIq107" TargetMode="External"/><Relationship Id="rId4" Type="http://schemas.openxmlformats.org/officeDocument/2006/relationships/hyperlink" Target="http://bit.ly/2wWLkfa" TargetMode="External"/><Relationship Id="rId5" Type="http://schemas.openxmlformats.org/officeDocument/2006/relationships/hyperlink" Target="http://bit.ly/32HaREZ" TargetMode="External"/><Relationship Id="rId6" Type="http://schemas.openxmlformats.org/officeDocument/2006/relationships/hyperlink" Target="https://bit.ly/39d2x2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speech.ee.ntu.edu.tw/~tlkagk/courses/ML_2016/Lecture/RNN%20(v2)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arxiv.org/abs/1506.03099" TargetMode="External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2335684"/>
            <a:ext cx="7136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HW8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3800051"/>
            <a:ext cx="4870499" cy="105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lang="zh-TW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accent5"/>
                </a:solidFill>
                <a:hlinkClick r:id="rId3"/>
              </a:rPr>
              <a:t>ntu-ml-2020spring-ta@googlegroups.com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TODO</a:t>
            </a:r>
            <a:r>
              <a:rPr lang="zh-TW"/>
              <a:t> - Beam search</a:t>
            </a:r>
            <a:r>
              <a:rPr baseline="-25000" lang="zh-TW"/>
              <a:t>(3/3)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</a:pPr>
            <a:r>
              <a:rPr lang="zh-TW" sz="2400"/>
              <a:t>不在每次取機率最大的字當答案，因為可能產生區域最佳解而非全域最佳解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窮舉所有可能現實中不太可行，所以每個 Decoder step 固定取當前生成句子機率前 K 大的句子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Demo：</a:t>
            </a:r>
            <a:r>
              <a:rPr lang="zh-TW" u="sng">
                <a:solidFill>
                  <a:schemeClr val="accent5"/>
                </a:solidFill>
                <a:hlinkClick r:id="rId3"/>
              </a:rPr>
              <a:t>http://dbs.cloudcv.org/captioning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              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1175" y="3593625"/>
            <a:ext cx="5881649" cy="27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Evaluation Metrics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BLEU@1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Precision = </a:t>
            </a:r>
            <a:r>
              <a:rPr lang="zh-TW"/>
              <a:t>正確字數 / c</a:t>
            </a:r>
            <a:br>
              <a:rPr lang="zh-TW"/>
            </a:br>
            <a:br>
              <a:rPr lang="zh-TW"/>
            </a:br>
            <a:br>
              <a:rPr lang="zh-TW"/>
            </a:br>
            <a:br>
              <a:rPr lang="zh-TW"/>
            </a:br>
            <a:r>
              <a:rPr lang="zh-TW"/>
              <a:t>c 是要計算的句子長度，r 是目標句子的長度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BLEU@1 = BP * Precision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e.g.:</a:t>
            </a:r>
            <a:br>
              <a:rPr lang="zh-TW"/>
            </a:br>
            <a:r>
              <a:rPr lang="zh-TW"/>
              <a:t>正解: ['我', '不', '知', '道', '我', '有', '沒', '有', '時', '間', '。']</a:t>
            </a:r>
            <a:br>
              <a:rPr lang="zh-TW"/>
            </a:br>
            <a:r>
              <a:rPr lang="zh-TW"/>
              <a:t>預測: ['我', '不', '知', '道', '我', '是', '否', '時', '間', '。']</a:t>
            </a:r>
            <a:br>
              <a:rPr lang="zh-TW"/>
            </a:br>
            <a:br>
              <a:rPr lang="zh-TW"/>
            </a:br>
            <a:r>
              <a:rPr lang="zh-TW"/>
              <a:t>BLEU@1: 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975" y="2581288"/>
            <a:ext cx="649605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^{1-\frac{11}{10}} * \frac{8}{10} =0.723869" id="135" name="Google Shape;135;p2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5863" y="5607450"/>
            <a:ext cx="3319582" cy="59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Task Description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>
                <a:solidFill>
                  <a:srgbClr val="000000"/>
                </a:solidFill>
              </a:rPr>
              <a:t>Data Format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Submission Format (Code, Report)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Policy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FAQ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&amp; Format</a:t>
            </a:r>
            <a:r>
              <a:rPr baseline="-25000" lang="zh-TW"/>
              <a:t>(1/2)</a:t>
            </a:r>
            <a:endParaRPr baseline="-25000" sz="1800"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Data</a:t>
            </a:r>
            <a:r>
              <a:rPr lang="zh-TW"/>
              <a:t> (</a:t>
            </a:r>
            <a:r>
              <a:rPr lang="zh-TW"/>
              <a:t>出自 manythings 的 </a:t>
            </a:r>
            <a:r>
              <a:rPr lang="zh-TW"/>
              <a:t>cmn-eng):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訓練資料：18000句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檢驗資料：    500句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測試資料：  2636句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Format: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不同語言的句子用 TAB ('\t') 分開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字跟字之間用空白分開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4">
            <a:alphaModFix/>
          </a:blip>
          <a:srcRect b="25606" l="0" r="0" t="0"/>
          <a:stretch/>
        </p:blipFill>
        <p:spPr>
          <a:xfrm>
            <a:off x="1611925" y="4451250"/>
            <a:ext cx="5920151" cy="21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&amp; Format</a:t>
            </a:r>
            <a:r>
              <a:rPr baseline="-25000" lang="zh-TW"/>
              <a:t>(2/2)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詞庫：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int2word_*.json: 將</a:t>
            </a:r>
            <a:r>
              <a:rPr lang="zh-TW"/>
              <a:t>整數轉為文字</a:t>
            </a:r>
            <a:br>
              <a:rPr lang="zh-TW"/>
            </a:br>
            <a:br>
              <a:rPr lang="zh-TW"/>
            </a:br>
            <a:br>
              <a:rPr lang="zh-TW"/>
            </a:b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word2int_*.json: 將文字轉為整數</a:t>
            </a:r>
            <a:br>
              <a:rPr lang="zh-TW"/>
            </a:br>
            <a:br>
              <a:rPr lang="zh-TW"/>
            </a:br>
            <a:br>
              <a:rPr lang="zh-TW"/>
            </a:b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* : 分為英文（en）和中文（cn）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50" y="2534900"/>
            <a:ext cx="8654499" cy="73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750" y="4013275"/>
            <a:ext cx="8654501" cy="73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Task Description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Data Format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>
                <a:solidFill>
                  <a:srgbClr val="000000"/>
                </a:solidFill>
              </a:rPr>
              <a:t>Submission Format (Code, Report)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Policy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FAQ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Submission Format - GitHub</a:t>
            </a:r>
            <a:endParaRPr baseline="-25000" sz="1400"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GitHub </a:t>
            </a:r>
            <a:r>
              <a:rPr lang="zh-TW"/>
              <a:t>上的 hw8-&lt;account&gt; </a:t>
            </a:r>
            <a:r>
              <a:rPr lang="zh-TW"/>
              <a:t>必須包含（</a:t>
            </a:r>
            <a:r>
              <a:rPr lang="zh-TW">
                <a:solidFill>
                  <a:srgbClr val="FF0000"/>
                </a:solidFill>
              </a:rPr>
              <a:t>注意格式</a:t>
            </a:r>
            <a:r>
              <a:rPr lang="zh-TW"/>
              <a:t>）：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FF0000"/>
                </a:solidFill>
              </a:rPr>
              <a:t>report.pdf</a:t>
            </a:r>
            <a:endParaRPr>
              <a:solidFill>
                <a:srgbClr val="FF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FF0000"/>
                </a:solidFill>
              </a:rPr>
              <a:t>hw8_train.sh</a:t>
            </a:r>
            <a:endParaRPr>
              <a:solidFill>
                <a:srgbClr val="FF0000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FF0000"/>
                </a:solidFill>
              </a:rPr>
              <a:t>hw8_</a:t>
            </a:r>
            <a:r>
              <a:rPr lang="zh-TW">
                <a:solidFill>
                  <a:srgbClr val="FF0000"/>
                </a:solidFill>
              </a:rPr>
              <a:t>test.sh</a:t>
            </a:r>
            <a:endParaRPr>
              <a:solidFill>
                <a:srgbClr val="FF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○"/>
            </a:pPr>
            <a:r>
              <a:rPr lang="zh-TW">
                <a:solidFill>
                  <a:srgbClr val="FF0000"/>
                </a:solidFill>
              </a:rPr>
              <a:t>other python code</a:t>
            </a:r>
            <a:br>
              <a:rPr lang="zh-TW">
                <a:solidFill>
                  <a:srgbClr val="FF0000"/>
                </a:solidFill>
              </a:rPr>
            </a:br>
            <a:endParaRPr>
              <a:solidFill>
                <a:srgbClr val="666666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FF0000"/>
                </a:solidFill>
              </a:rPr>
              <a:t>請不要上傳 dataset 和 output files</a:t>
            </a:r>
            <a:endParaRPr>
              <a:solidFill>
                <a:srgbClr val="FF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FF0000"/>
                </a:solidFill>
              </a:rPr>
              <a:t>model file 請上傳至雲端 (Dropbox, ...)，在 script 中寫好下載的指令</a:t>
            </a:r>
            <a:r>
              <a:rPr lang="zh-TW">
                <a:solidFill>
                  <a:srgbClr val="FF0000"/>
                </a:solidFill>
              </a:rPr>
              <a:t>，並寫好載入路徑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Task Description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Data Format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Submission Format (Code, Report)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>
                <a:solidFill>
                  <a:srgbClr val="000000"/>
                </a:solidFill>
              </a:rPr>
              <a:t>Policy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FAQ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791155"/>
            <a:ext cx="85206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258525" y="1700399"/>
            <a:ext cx="8520600" cy="44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>
                <a:solidFill>
                  <a:srgbClr val="FF0000"/>
                </a:solidFill>
              </a:rPr>
              <a:t>資料</a:t>
            </a:r>
            <a:r>
              <a:rPr lang="zh-TW">
                <a:solidFill>
                  <a:srgbClr val="FF0000"/>
                </a:solidFill>
              </a:rPr>
              <a:t>路徑</a:t>
            </a:r>
            <a:r>
              <a:rPr lang="zh-TW"/>
              <a:t>，助教在跑的時候會另外指定，請</a:t>
            </a:r>
            <a:r>
              <a:rPr lang="zh-TW">
                <a:solidFill>
                  <a:srgbClr val="FF0000"/>
                </a:solidFill>
              </a:rPr>
              <a:t>保留可更改的彈性，不要寫死。</a:t>
            </a:r>
            <a:endParaRPr>
              <a:solidFill>
                <a:srgbClr val="FF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/>
              <a:t>Script usage:</a:t>
            </a:r>
            <a:br>
              <a:rPr lang="zh-TW"/>
            </a:br>
            <a:r>
              <a:rPr lang="zh-TW">
                <a:solidFill>
                  <a:srgbClr val="FF0000"/>
                </a:solidFill>
              </a:rPr>
              <a:t>bash  hw8_train.sh &lt;data directory&gt;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>
                <a:solidFill>
                  <a:srgbClr val="FF0000"/>
                </a:solidFill>
              </a:rPr>
              <a:t>bash  hw8_test.sh  &lt;data directory&gt;</a:t>
            </a:r>
            <a:endParaRPr>
              <a:solidFill>
                <a:srgbClr val="FF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/>
              <a:t>除非有狀況，不然原則上助教只會跑 testing，不會跑 training，因次請用讀取 model 參數的方式進行預測。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/>
              <a:t>T</a:t>
            </a:r>
            <a:r>
              <a:rPr lang="zh-TW"/>
              <a:t>esting 時間限制是在</a:t>
            </a:r>
            <a:r>
              <a:rPr lang="zh-TW">
                <a:solidFill>
                  <a:srgbClr val="FF0000"/>
                </a:solidFill>
              </a:rPr>
              <a:t>二十分鐘</a:t>
            </a:r>
            <a:r>
              <a:rPr lang="zh-TW"/>
              <a:t>之內跑完。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/>
              <a:t>Reproduce testing Blue Score 的誤差需小於 </a:t>
            </a:r>
            <a:r>
              <a:rPr lang="zh-TW">
                <a:solidFill>
                  <a:srgbClr val="FF0000"/>
                </a:solidFill>
              </a:rPr>
              <a:t>0.05</a:t>
            </a:r>
            <a:r>
              <a:rPr lang="zh-TW"/>
              <a:t>。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688425"/>
            <a:ext cx="86391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zh-TW"/>
              <a:t>Teacher Forcing: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zh-TW"/>
              <a:t>請嘗試移除 Teacher Forcing，並分析結果。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zh-TW"/>
              <a:t>Attention Mechanism: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zh-TW"/>
              <a:t>請詳細說明實做 attention mechanism 的計算方式，並分析結果。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zh-TW"/>
              <a:t>Beam Search: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zh-TW"/>
              <a:t>請詳細說明實做 beam search 的方法及參數設定，並分析結果。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zh-TW"/>
              <a:t>Schedule Sampling: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zh-TW"/>
              <a:t>請至少實做 3 種 schedule sampling 的函數，並分析結果。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Task Description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Data Format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Submission Format (Code, Report)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Policy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FAQ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Task Description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Data Format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Submission Format (Code, Report)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Policy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>
                <a:solidFill>
                  <a:srgbClr val="000000"/>
                </a:solidFill>
              </a:rPr>
              <a:t>FAQ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若有其他相關問題，請在 FB 社團</a:t>
            </a:r>
            <a:r>
              <a:rPr lang="zh-TW"/>
              <a:t>貼文</a:t>
            </a:r>
            <a:r>
              <a:rPr lang="zh-TW"/>
              <a:t>或寄信至助教信箱，</a:t>
            </a:r>
            <a:r>
              <a:rPr lang="zh-TW">
                <a:solidFill>
                  <a:srgbClr val="FF0000"/>
                </a:solidFill>
              </a:rPr>
              <a:t>請勿直接私訊助教</a:t>
            </a:r>
            <a:r>
              <a:rPr lang="zh-TW"/>
              <a:t>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助教信箱：</a:t>
            </a:r>
            <a:r>
              <a:rPr lang="zh-TW" u="sng">
                <a:solidFill>
                  <a:schemeClr val="accent5"/>
                </a:solidFill>
                <a:hlinkClick r:id="rId3"/>
              </a:rPr>
              <a:t>ntu-ml-2020spring-ta@googlegroups.com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FAQ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791155"/>
            <a:ext cx="85206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Link</a:t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687022"/>
            <a:ext cx="8520600" cy="26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>
                <a:solidFill>
                  <a:srgbClr val="434343"/>
                </a:solidFill>
              </a:rPr>
              <a:t>Colab: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http://bit.ly/2uIq107</a:t>
            </a:r>
            <a:endParaRPr>
              <a:solidFill>
                <a:srgbClr val="434343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>
                <a:solidFill>
                  <a:srgbClr val="434343"/>
                </a:solidFill>
              </a:rPr>
              <a:t>Data: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http://bit.ly/2wWLkfa</a:t>
            </a:r>
            <a:endParaRPr>
              <a:solidFill>
                <a:srgbClr val="434343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>
                <a:solidFill>
                  <a:srgbClr val="434343"/>
                </a:solidFill>
              </a:rPr>
              <a:t>Report template: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http://bit.ly/32HaREZ</a:t>
            </a:r>
            <a:endParaRPr>
              <a:solidFill>
                <a:srgbClr val="434343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>
                <a:solidFill>
                  <a:srgbClr val="434343"/>
                </a:solidFill>
              </a:rPr>
              <a:t>遲交表單: </a:t>
            </a:r>
            <a:r>
              <a:rPr lang="zh-TW" u="sng">
                <a:solidFill>
                  <a:schemeClr val="hlink"/>
                </a:solidFill>
                <a:hlinkClick r:id="rId6"/>
              </a:rPr>
              <a:t>https://bit.ly/39d2x2m</a:t>
            </a:r>
            <a:br>
              <a:rPr lang="zh-TW">
                <a:solidFill>
                  <a:srgbClr val="434343"/>
                </a:solidFill>
              </a:rPr>
            </a:br>
            <a:b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Task Description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Data Format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Submission Format (Code, Report)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Policy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FAQ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r>
              <a:rPr lang="zh-TW"/>
              <a:t> </a:t>
            </a:r>
            <a:endParaRPr sz="14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</a:pPr>
            <a:r>
              <a:rPr lang="zh-TW"/>
              <a:t>英文翻譯中文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AutoNum type="alphaLcPeriod"/>
            </a:pPr>
            <a:r>
              <a:rPr lang="zh-TW"/>
              <a:t>輸入： </a:t>
            </a:r>
            <a:br>
              <a:rPr lang="zh-TW"/>
            </a:br>
            <a:r>
              <a:rPr lang="zh-TW"/>
              <a:t>一句英文 （e.g., Tom is a student .） 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AutoNum type="alphaLcPeriod"/>
            </a:pPr>
            <a:r>
              <a:rPr lang="zh-TW"/>
              <a:t>輸出</a:t>
            </a:r>
            <a:r>
              <a:rPr lang="zh-TW"/>
              <a:t>：</a:t>
            </a:r>
            <a:br>
              <a:rPr lang="zh-TW"/>
            </a:br>
            <a:r>
              <a:rPr lang="zh-TW"/>
              <a:t>中文翻譯（e.g., 湯姆 是 個 學生 。）</a:t>
            </a:r>
            <a:br>
              <a:rPr lang="zh-TW" sz="2400"/>
            </a:br>
            <a:br>
              <a:rPr lang="zh-TW" sz="2400"/>
            </a:br>
            <a:endParaRPr sz="24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TW" sz="2400"/>
            </a:b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Sequence-to-Sequence Model</a:t>
            </a:r>
            <a:endParaRPr sz="1400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zh-TW" sz="2400"/>
              <a:t>兩個</a:t>
            </a:r>
            <a:r>
              <a:rPr b="1" lang="zh-TW" sz="2400"/>
              <a:t> recurrent neural networks (RNNs) </a:t>
            </a:r>
            <a:endParaRPr b="1" sz="24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第一個 RNN 為 </a:t>
            </a:r>
            <a:r>
              <a:rPr b="1" lang="zh-TW"/>
              <a:t>Encoder</a:t>
            </a:r>
            <a:r>
              <a:rPr lang="zh-TW"/>
              <a:t> 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/>
              <a:t>將一句英文句子以一個向量表示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第二個 RNN 為 </a:t>
            </a:r>
            <a:r>
              <a:rPr b="1" lang="zh-TW"/>
              <a:t>Decoder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/>
              <a:t>根據 Encoder 的資訊遞迴輸出中文翻譯</a:t>
            </a:r>
            <a:endParaRPr baseline="-250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725" y="3571753"/>
            <a:ext cx="6592550" cy="30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Preprocess</a:t>
            </a:r>
            <a:r>
              <a:rPr baseline="-25000" lang="zh-TW"/>
              <a:t>(1/2)</a:t>
            </a:r>
            <a:endParaRPr baseline="-25000" sz="14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zh-TW" sz="2400"/>
              <a:t>英文：</a:t>
            </a:r>
            <a:endParaRPr b="1" sz="2400"/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用 subword-nmt 套件將</a:t>
            </a:r>
            <a:r>
              <a:rPr lang="zh-TW"/>
              <a:t> </a:t>
            </a:r>
            <a:r>
              <a:rPr lang="zh-TW" sz="2000"/>
              <a:t>word</a:t>
            </a:r>
            <a:r>
              <a:rPr lang="zh-TW"/>
              <a:t> </a:t>
            </a:r>
            <a:r>
              <a:rPr lang="zh-TW" sz="2000"/>
              <a:t>轉為</a:t>
            </a:r>
            <a:r>
              <a:rPr lang="zh-TW"/>
              <a:t> </a:t>
            </a:r>
            <a:r>
              <a:rPr lang="zh-TW" sz="2000"/>
              <a:t>subword</a:t>
            </a:r>
            <a:endParaRPr sz="2000"/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建立字典：取出標籤中出現頻率高於定值的</a:t>
            </a:r>
            <a:r>
              <a:rPr lang="zh-TW"/>
              <a:t> </a:t>
            </a:r>
            <a:r>
              <a:rPr lang="zh-TW" sz="2000"/>
              <a:t>subword</a:t>
            </a:r>
            <a:endParaRPr sz="20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b="1" lang="zh-TW" sz="2400"/>
              <a:t>中文：</a:t>
            </a:r>
            <a:endParaRPr b="1" sz="2400"/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用 jieba 將中文句子斷詞</a:t>
            </a:r>
            <a:endParaRPr sz="2000"/>
          </a:p>
          <a:p>
            <a:pPr indent="-355600" lvl="1" marL="914400" rtl="0" algn="l">
              <a:spcBef>
                <a:spcPts val="1600"/>
              </a:spcBef>
              <a:spcAft>
                <a:spcPts val="1600"/>
              </a:spcAft>
              <a:buSzPts val="2000"/>
              <a:buChar char="○"/>
            </a:pPr>
            <a:r>
              <a:rPr lang="zh-TW" sz="2000"/>
              <a:t>建立字典：取出標籤中出現頻率高於定值的詞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Preprocess</a:t>
            </a:r>
            <a:r>
              <a:rPr baseline="-25000" lang="zh-TW"/>
              <a:t>(2/2)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特殊字元：&lt;PAD&gt;, &lt;BOS&gt;, &lt;EOS&gt;, &lt;UNK&gt;</a:t>
            </a:r>
            <a:r>
              <a:rPr b="1" lang="zh-TW"/>
              <a:t> 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&lt;PAD&gt;  ：無意義，將句子拓展到相同長度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&lt;BOS&gt;  ：Begin of sentence, 開始字元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&lt;EOS&gt;  ：End of sentence, 結尾字元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&lt;UNK&gt; ：單字沒有出現在字典裡的字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1600"/>
              </a:spcAft>
              <a:buSzPts val="2400"/>
              <a:buChar char="●"/>
            </a:pPr>
            <a:r>
              <a:rPr lang="zh-TW"/>
              <a:t>將字典裡每個 subword (詞) 用一個整數表示，分為英文和中文的字典，方便之後轉為 one-hot vector             </a:t>
            </a:r>
            <a:r>
              <a:rPr b="1" lang="zh-TW" u="sng">
                <a:solidFill>
                  <a:schemeClr val="accent5"/>
                </a:solidFill>
                <a:hlinkClick r:id="rId3"/>
              </a:rPr>
              <a:t>reference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TODO</a:t>
            </a:r>
            <a:r>
              <a:rPr lang="zh-TW"/>
              <a:t> - Attention</a:t>
            </a:r>
            <a:r>
              <a:rPr baseline="-25000" lang="zh-TW"/>
              <a:t>(1/3)</a:t>
            </a:r>
            <a:endParaRPr baseline="-25000" sz="1400"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取出 Decoder 的隱藏向量與 Encoder 的隱藏向量做運算得到 attention weight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根據 attention weight￼￼ 對 Encoder 的隱藏向量做 weighted sum 得到 attention vector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將 attention vector 傳入 Decoder (相加或接在一起)</a:t>
            </a:r>
            <a:endParaRPr sz="2400"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662" y="3990100"/>
            <a:ext cx="3416675" cy="26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TODO - Schedule Sampling</a:t>
            </a:r>
            <a:r>
              <a:rPr baseline="-25000" lang="zh-TW"/>
              <a:t>(2/3)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</a:pPr>
            <a:r>
              <a:rPr lang="zh-TW" sz="2400"/>
              <a:t>解決訓練和測試的不一致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Decoder 的輸入</a:t>
            </a:r>
            <a:r>
              <a:rPr lang="zh-TW"/>
              <a:t>有一定的機率使用模型本身預測的輸出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              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75" y="3185050"/>
            <a:ext cx="5193900" cy="33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5478600" y="6508500"/>
            <a:ext cx="35610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rgbClr val="0097A7"/>
                </a:solidFill>
                <a:hlinkClick r:id="rId4"/>
              </a:rPr>
              <a:t>https://arxiv.org/abs/1506.03099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8675" y="3686175"/>
            <a:ext cx="3445325" cy="2070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