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08"/>
  </p:notesMasterIdLst>
  <p:handoutMasterIdLst>
    <p:handoutMasterId r:id="rId109"/>
  </p:handoutMasterIdLst>
  <p:sldIdLst>
    <p:sldId id="1250" r:id="rId8"/>
    <p:sldId id="1473" r:id="rId9"/>
    <p:sldId id="1474" r:id="rId10"/>
    <p:sldId id="1476" r:id="rId11"/>
    <p:sldId id="1297" r:id="rId12"/>
    <p:sldId id="1445" r:id="rId13"/>
    <p:sldId id="1447" r:id="rId14"/>
    <p:sldId id="1378" r:id="rId15"/>
    <p:sldId id="1379" r:id="rId16"/>
    <p:sldId id="1380" r:id="rId17"/>
    <p:sldId id="1446" r:id="rId18"/>
    <p:sldId id="1381" r:id="rId19"/>
    <p:sldId id="1448" r:id="rId20"/>
    <p:sldId id="1382" r:id="rId21"/>
    <p:sldId id="1309" r:id="rId22"/>
    <p:sldId id="1477" r:id="rId23"/>
    <p:sldId id="1478" r:id="rId24"/>
    <p:sldId id="1457" r:id="rId25"/>
    <p:sldId id="1291" r:id="rId26"/>
    <p:sldId id="1459" r:id="rId27"/>
    <p:sldId id="1460" r:id="rId28"/>
    <p:sldId id="1303" r:id="rId29"/>
    <p:sldId id="1450" r:id="rId30"/>
    <p:sldId id="1306" r:id="rId31"/>
    <p:sldId id="1308" r:id="rId32"/>
    <p:sldId id="1481" r:id="rId33"/>
    <p:sldId id="1482" r:id="rId34"/>
    <p:sldId id="1412" r:id="rId35"/>
    <p:sldId id="1413" r:id="rId36"/>
    <p:sldId id="1416" r:id="rId37"/>
    <p:sldId id="1486" r:id="rId38"/>
    <p:sldId id="1487" r:id="rId39"/>
    <p:sldId id="1484" r:id="rId40"/>
    <p:sldId id="1485" r:id="rId41"/>
    <p:sldId id="1347" r:id="rId42"/>
    <p:sldId id="1348" r:id="rId43"/>
    <p:sldId id="1349" r:id="rId44"/>
    <p:sldId id="1490" r:id="rId45"/>
    <p:sldId id="1491" r:id="rId46"/>
    <p:sldId id="1489" r:id="rId47"/>
    <p:sldId id="1292" r:id="rId48"/>
    <p:sldId id="1463" r:id="rId49"/>
    <p:sldId id="1313" r:id="rId50"/>
    <p:sldId id="1312" r:id="rId51"/>
    <p:sldId id="1314" r:id="rId52"/>
    <p:sldId id="1493" r:id="rId53"/>
    <p:sldId id="1398" r:id="rId54"/>
    <p:sldId id="1351" r:id="rId55"/>
    <p:sldId id="1499" r:id="rId56"/>
    <p:sldId id="1500" r:id="rId57"/>
    <p:sldId id="1374" r:id="rId58"/>
    <p:sldId id="1501" r:id="rId59"/>
    <p:sldId id="1503" r:id="rId60"/>
    <p:sldId id="1295" r:id="rId61"/>
    <p:sldId id="1322" r:id="rId62"/>
    <p:sldId id="1324" r:id="rId63"/>
    <p:sldId id="1330" r:id="rId64"/>
    <p:sldId id="1333" r:id="rId65"/>
    <p:sldId id="1332" r:id="rId66"/>
    <p:sldId id="1401" r:id="rId67"/>
    <p:sldId id="1296" r:id="rId68"/>
    <p:sldId id="1336" r:id="rId69"/>
    <p:sldId id="1337" r:id="rId70"/>
    <p:sldId id="1510" r:id="rId71"/>
    <p:sldId id="1509" r:id="rId72"/>
    <p:sldId id="1294" r:id="rId73"/>
    <p:sldId id="1317" r:id="rId74"/>
    <p:sldId id="1465" r:id="rId75"/>
    <p:sldId id="1319" r:id="rId76"/>
    <p:sldId id="1320" r:id="rId77"/>
    <p:sldId id="1466" r:id="rId78"/>
    <p:sldId id="1467" r:id="rId79"/>
    <p:sldId id="1468" r:id="rId80"/>
    <p:sldId id="1469" r:id="rId81"/>
    <p:sldId id="1405" r:id="rId82"/>
    <p:sldId id="1400" r:id="rId83"/>
    <p:sldId id="1512" r:id="rId84"/>
    <p:sldId id="1546" r:id="rId85"/>
    <p:sldId id="1545" r:id="rId86"/>
    <p:sldId id="1547" r:id="rId87"/>
    <p:sldId id="1549" r:id="rId88"/>
    <p:sldId id="1550" r:id="rId89"/>
    <p:sldId id="1517" r:id="rId90"/>
    <p:sldId id="1529" r:id="rId91"/>
    <p:sldId id="1530" r:id="rId92"/>
    <p:sldId id="1551" r:id="rId93"/>
    <p:sldId id="1544" r:id="rId94"/>
    <p:sldId id="1533" r:id="rId95"/>
    <p:sldId id="1532" r:id="rId96"/>
    <p:sldId id="1541" r:id="rId97"/>
    <p:sldId id="1552" r:id="rId98"/>
    <p:sldId id="1553" r:id="rId99"/>
    <p:sldId id="1554" r:id="rId100"/>
    <p:sldId id="1555" r:id="rId101"/>
    <p:sldId id="1357" r:id="rId102"/>
    <p:sldId id="1557" r:id="rId103"/>
    <p:sldId id="1556" r:id="rId104"/>
    <p:sldId id="1564" r:id="rId105"/>
    <p:sldId id="1444" r:id="rId106"/>
    <p:sldId id="264" r:id="rId10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extLst>
      <p:ext uri="{19B8F6BF-5375-455C-9EA6-DF929625EA0E}">
        <p15:presenceInfo xmlns:p15="http://schemas.microsoft.com/office/powerpoint/2012/main" userId="sup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FFFFFF"/>
    <a:srgbClr val="CFFF6F"/>
    <a:srgbClr val="B7472A"/>
    <a:srgbClr val="49504F"/>
    <a:srgbClr val="4C5252"/>
    <a:srgbClr val="F9F9F9"/>
    <a:srgbClr val="AD2A26"/>
    <a:srgbClr val="8A8A8A"/>
    <a:srgbClr val="485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8" autoAdjust="0"/>
    <p:restoredTop sz="76698" autoAdjust="0"/>
  </p:normalViewPr>
  <p:slideViewPr>
    <p:cSldViewPr>
      <p:cViewPr varScale="1">
        <p:scale>
          <a:sx n="81" d="100"/>
          <a:sy n="81" d="100"/>
        </p:scale>
        <p:origin x="470" y="48"/>
      </p:cViewPr>
      <p:guideLst/>
    </p:cSldViewPr>
  </p:slideViewPr>
  <p:notesTextViewPr>
    <p:cViewPr>
      <p:scale>
        <a:sx n="1" d="1"/>
        <a:sy n="1" d="1"/>
      </p:scale>
      <p:origin x="0" y="0"/>
    </p:cViewPr>
  </p:notesTextViewPr>
  <p:sorterViewPr>
    <p:cViewPr>
      <p:scale>
        <a:sx n="100" d="100"/>
        <a:sy n="100" d="100"/>
      </p:scale>
      <p:origin x="0" y="-7618"/>
    </p:cViewPr>
  </p:sorterViewPr>
  <p:notesViewPr>
    <p:cSldViewPr showGuides="1">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viewProps" Target="viewProps.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theme" Target="theme/theme1.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notesMaster" Target="notesMasters/notesMaster1.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handoutMaster" Target="handoutMasters/handoutMaster1.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commentAuthors" Target="commentAuthor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2023/4/19</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a:t>
            </a:fld>
            <a:endParaRPr lang="zh-CN" altLang="en-US"/>
          </a:p>
        </p:txBody>
      </p:sp>
    </p:spTree>
    <p:extLst>
      <p:ext uri="{BB962C8B-B14F-4D97-AF65-F5344CB8AC3E}">
        <p14:creationId xmlns:p14="http://schemas.microsoft.com/office/powerpoint/2010/main" val="69609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a:t>
            </a:fld>
            <a:endParaRPr lang="zh-CN" altLang="en-US"/>
          </a:p>
        </p:txBody>
      </p:sp>
    </p:spTree>
    <p:extLst>
      <p:ext uri="{BB962C8B-B14F-4D97-AF65-F5344CB8AC3E}">
        <p14:creationId xmlns:p14="http://schemas.microsoft.com/office/powerpoint/2010/main" val="244660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a:t>
            </a:fld>
            <a:endParaRPr lang="zh-CN" altLang="en-US"/>
          </a:p>
        </p:txBody>
      </p:sp>
    </p:spTree>
    <p:extLst>
      <p:ext uri="{BB962C8B-B14F-4D97-AF65-F5344CB8AC3E}">
        <p14:creationId xmlns:p14="http://schemas.microsoft.com/office/powerpoint/2010/main" val="2947845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a:t>
            </a:fld>
            <a:endParaRPr lang="zh-CN" altLang="en-US"/>
          </a:p>
        </p:txBody>
      </p:sp>
    </p:spTree>
    <p:extLst>
      <p:ext uri="{BB962C8B-B14F-4D97-AF65-F5344CB8AC3E}">
        <p14:creationId xmlns:p14="http://schemas.microsoft.com/office/powerpoint/2010/main" val="153782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结构和算法解决的是“快”和“省”的问题，如何让代码运行的更快，如何让代码更省存储空间。因此执行效率是一个非常重要的考量指标，那如何来衡量代码的执行效率，就是我们所说的：时间，空间复杂度分析。</a:t>
            </a:r>
          </a:p>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a:t>
            </a:fld>
            <a:endParaRPr lang="zh-CN" altLang="en-US"/>
          </a:p>
        </p:txBody>
      </p:sp>
    </p:spTree>
    <p:extLst>
      <p:ext uri="{BB962C8B-B14F-4D97-AF65-F5344CB8AC3E}">
        <p14:creationId xmlns:p14="http://schemas.microsoft.com/office/powerpoint/2010/main" val="338472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538818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03195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5.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6.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6.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2"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5"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825500" y="2719757"/>
            <a:ext cx="10541000" cy="1158875"/>
          </a:xfrm>
        </p:spPr>
        <p:txBody>
          <a:bodyPr/>
          <a:lstStyle/>
          <a:p>
            <a:r>
              <a:rPr kumimoji="1" lang="en-US" altLang="zh-CN" sz="5400" dirty="0"/>
              <a:t>Java</a:t>
            </a:r>
            <a:r>
              <a:rPr kumimoji="1" lang="zh-CN" altLang="en-US" sz="5400" dirty="0"/>
              <a:t>集合相关面试题</a:t>
            </a:r>
          </a:p>
        </p:txBody>
      </p:sp>
    </p:spTree>
    <p:extLst>
      <p:ext uri="{BB962C8B-B14F-4D97-AF65-F5344CB8AC3E}">
        <p14:creationId xmlns:p14="http://schemas.microsoft.com/office/powerpoint/2010/main" val="66317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4570E-DB84-AD4F-DC10-861A9C19E7D5}"/>
              </a:ext>
            </a:extLst>
          </p:cNvPr>
          <p:cNvSpPr>
            <a:spLocks noGrp="1"/>
          </p:cNvSpPr>
          <p:nvPr>
            <p:ph type="title"/>
          </p:nvPr>
        </p:nvSpPr>
        <p:spPr/>
        <p:txBody>
          <a:bodyPr/>
          <a:lstStyle/>
          <a:p>
            <a:r>
              <a:rPr lang="zh-CN" altLang="en-US" dirty="0">
                <a:solidFill>
                  <a:srgbClr val="AD2B26"/>
                </a:solidFill>
              </a:rPr>
              <a:t>常见时间复杂度</a:t>
            </a:r>
            <a:endParaRPr lang="en-US" altLang="zh-CN" dirty="0">
              <a:solidFill>
                <a:srgbClr val="AD2B26"/>
              </a:solidFill>
            </a:endParaRPr>
          </a:p>
        </p:txBody>
      </p:sp>
      <p:sp>
        <p:nvSpPr>
          <p:cNvPr id="6" name="Rectangle 1">
            <a:extLst>
              <a:ext uri="{FF2B5EF4-FFF2-40B4-BE49-F238E27FC236}">
                <a16:creationId xmlns:a16="http://schemas.microsoft.com/office/drawing/2014/main" id="{475B4039-0E2E-F37C-2DF8-E2BFFECD9B6B}"/>
              </a:ext>
            </a:extLst>
          </p:cNvPr>
          <p:cNvSpPr>
            <a:spLocks noChangeArrowheads="1"/>
          </p:cNvSpPr>
          <p:nvPr/>
        </p:nvSpPr>
        <p:spPr bwMode="auto">
          <a:xfrm>
            <a:off x="789245" y="1735639"/>
            <a:ext cx="5005634" cy="120032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void </a:t>
            </a:r>
            <a:r>
              <a:rPr kumimoji="0" lang="zh-CN" altLang="zh-CN" sz="1200" b="0" i="0" u="none" strike="noStrike" cap="none" normalizeH="0" baseline="0" dirty="0">
                <a:ln>
                  <a:noFill/>
                </a:ln>
                <a:solidFill>
                  <a:srgbClr val="00627A"/>
                </a:solidFill>
                <a:effectLst/>
                <a:latin typeface="Arial Unicode MS"/>
                <a:ea typeface="JetBrains Mono"/>
              </a:rPr>
              <a:t>test04</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while</a:t>
            </a:r>
            <a:r>
              <a:rPr kumimoji="0" lang="zh-CN" altLang="zh-CN" sz="1200" b="0" i="0" u="none" strike="noStrike" cap="none" normalizeH="0" baseline="0" dirty="0">
                <a:ln>
                  <a:noFill/>
                </a:ln>
                <a:solidFill>
                  <a:srgbClr val="080808"/>
                </a:solidFill>
                <a:effectLst/>
                <a:latin typeface="Arial Unicode MS"/>
                <a:ea typeface="JetBrains Mono"/>
              </a:rPr>
              <a:t>(i&lt;=n){</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i = i * </a:t>
            </a:r>
            <a:r>
              <a:rPr kumimoji="0" lang="zh-CN" altLang="zh-CN" sz="1200" b="0" i="0" u="none" strike="noStrike" cap="none" normalizeH="0" baseline="0" dirty="0">
                <a:ln>
                  <a:noFill/>
                </a:ln>
                <a:solidFill>
                  <a:srgbClr val="1750EB"/>
                </a:solidFill>
                <a:effectLst/>
                <a:latin typeface="Arial Unicode MS"/>
                <a:ea typeface="JetBrains Mono"/>
              </a:rPr>
              <a:t>2</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占位符 2">
            <a:extLst>
              <a:ext uri="{FF2B5EF4-FFF2-40B4-BE49-F238E27FC236}">
                <a16:creationId xmlns:a16="http://schemas.microsoft.com/office/drawing/2014/main" id="{158BF82B-0E78-190B-3801-1E4F07A3B414}"/>
              </a:ext>
            </a:extLst>
          </p:cNvPr>
          <p:cNvSpPr txBox="1">
            <a:spLocks/>
          </p:cNvSpPr>
          <p:nvPr/>
        </p:nvSpPr>
        <p:spPr>
          <a:xfrm>
            <a:off x="710880" y="3083953"/>
            <a:ext cx="6465959"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b="1" dirty="0">
                <a:solidFill>
                  <a:srgbClr val="C00000"/>
                </a:solidFill>
              </a:rPr>
              <a:t>复杂度分析就是要弄清楚代码的执行次数和数据规模</a:t>
            </a:r>
            <a:r>
              <a:rPr lang="en-US" altLang="zh-CN" b="1" dirty="0">
                <a:solidFill>
                  <a:srgbClr val="C00000"/>
                </a:solidFill>
              </a:rPr>
              <a:t>n</a:t>
            </a:r>
            <a:r>
              <a:rPr lang="zh-CN" altLang="en-US" b="1" dirty="0">
                <a:solidFill>
                  <a:srgbClr val="C00000"/>
                </a:solidFill>
              </a:rPr>
              <a:t>之间的关系</a:t>
            </a:r>
          </a:p>
        </p:txBody>
      </p:sp>
      <p:sp>
        <p:nvSpPr>
          <p:cNvPr id="8" name="矩形 7">
            <a:extLst>
              <a:ext uri="{FF2B5EF4-FFF2-40B4-BE49-F238E27FC236}">
                <a16:creationId xmlns:a16="http://schemas.microsoft.com/office/drawing/2014/main" id="{215B0BB2-C9AD-C9A3-A61C-577858A46C12}"/>
              </a:ext>
            </a:extLst>
          </p:cNvPr>
          <p:cNvSpPr/>
          <p:nvPr/>
        </p:nvSpPr>
        <p:spPr>
          <a:xfrm>
            <a:off x="1072233" y="2306464"/>
            <a:ext cx="904974" cy="206831"/>
          </a:xfrm>
          <a:prstGeom prst="rect">
            <a:avLst/>
          </a:prstGeom>
          <a:noFill/>
          <a:ln w="2857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3">
            <a:extLst>
              <a:ext uri="{FF2B5EF4-FFF2-40B4-BE49-F238E27FC236}">
                <a16:creationId xmlns:a16="http://schemas.microsoft.com/office/drawing/2014/main" id="{67135908-EF0E-F0DE-D490-1DB261FF2BC9}"/>
              </a:ext>
            </a:extLst>
          </p:cNvPr>
          <p:cNvGraphicFramePr>
            <a:graphicFrameLocks noGrp="1"/>
          </p:cNvGraphicFramePr>
          <p:nvPr>
            <p:extLst>
              <p:ext uri="{D42A27DB-BD31-4B8C-83A1-F6EECF244321}">
                <p14:modId xmlns:p14="http://schemas.microsoft.com/office/powerpoint/2010/main" val="1239561944"/>
              </p:ext>
            </p:extLst>
          </p:nvPr>
        </p:nvGraphicFramePr>
        <p:xfrm>
          <a:off x="791752" y="3816728"/>
          <a:ext cx="4607340" cy="1854200"/>
        </p:xfrm>
        <a:graphic>
          <a:graphicData uri="http://schemas.openxmlformats.org/drawingml/2006/table">
            <a:tbl>
              <a:tblPr firstRow="1" bandRow="1">
                <a:tableStyleId>{5C22544A-7EE6-4342-B048-85BDC9FD1C3A}</a:tableStyleId>
              </a:tblPr>
              <a:tblGrid>
                <a:gridCol w="2303670">
                  <a:extLst>
                    <a:ext uri="{9D8B030D-6E8A-4147-A177-3AD203B41FA5}">
                      <a16:colId xmlns:a16="http://schemas.microsoft.com/office/drawing/2014/main" val="1928086376"/>
                    </a:ext>
                  </a:extLst>
                </a:gridCol>
                <a:gridCol w="2303670">
                  <a:extLst>
                    <a:ext uri="{9D8B030D-6E8A-4147-A177-3AD203B41FA5}">
                      <a16:colId xmlns:a16="http://schemas.microsoft.com/office/drawing/2014/main" val="1158215469"/>
                    </a:ext>
                  </a:extLst>
                </a:gridCol>
              </a:tblGrid>
              <a:tr h="370840">
                <a:tc>
                  <a:txBody>
                    <a:bodyPr/>
                    <a:lstStyle/>
                    <a:p>
                      <a:pPr algn="ctr"/>
                      <a:r>
                        <a:rPr lang="zh-CN" altLang="en-US" sz="1600" dirty="0">
                          <a:ea typeface="Alibaba PuHuiTi Medium"/>
                        </a:rPr>
                        <a:t>代码的执行次数</a:t>
                      </a:r>
                    </a:p>
                  </a:txBody>
                  <a:tcPr>
                    <a:solidFill>
                      <a:srgbClr val="C00000"/>
                    </a:solidFill>
                  </a:tcPr>
                </a:tc>
                <a:tc>
                  <a:txBody>
                    <a:bodyPr/>
                    <a:lstStyle/>
                    <a:p>
                      <a:pPr algn="ctr"/>
                      <a:r>
                        <a:rPr lang="zh-CN" altLang="en-US" sz="1600" dirty="0">
                          <a:ea typeface="Alibaba PuHuiTi Medium"/>
                        </a:rPr>
                        <a:t>变量 </a:t>
                      </a:r>
                      <a:r>
                        <a:rPr lang="en-US" altLang="zh-CN" sz="1600" dirty="0" err="1">
                          <a:ea typeface="Alibaba PuHuiTi Medium"/>
                        </a:rPr>
                        <a:t>i</a:t>
                      </a:r>
                      <a:r>
                        <a:rPr lang="en-US" altLang="zh-CN" sz="1600" dirty="0">
                          <a:ea typeface="Alibaba PuHuiTi Medium"/>
                        </a:rPr>
                        <a:t> </a:t>
                      </a:r>
                      <a:r>
                        <a:rPr lang="zh-CN" altLang="en-US" sz="1600" dirty="0">
                          <a:ea typeface="Alibaba PuHuiTi Medium"/>
                        </a:rPr>
                        <a:t>的值</a:t>
                      </a:r>
                    </a:p>
                  </a:txBody>
                  <a:tcPr>
                    <a:solidFill>
                      <a:srgbClr val="C00000"/>
                    </a:solidFill>
                  </a:tcPr>
                </a:tc>
                <a:extLst>
                  <a:ext uri="{0D108BD9-81ED-4DB2-BD59-A6C34878D82A}">
                    <a16:rowId xmlns:a16="http://schemas.microsoft.com/office/drawing/2014/main" val="2705186687"/>
                  </a:ext>
                </a:extLst>
              </a:tr>
              <a:tr h="370840">
                <a:tc>
                  <a:txBody>
                    <a:bodyPr/>
                    <a:lstStyle/>
                    <a:p>
                      <a:pPr algn="ctr"/>
                      <a:r>
                        <a:rPr lang="en-US" altLang="zh-CN" sz="1800" dirty="0">
                          <a:ea typeface="Alibaba PuHuiTi Medium"/>
                        </a:rPr>
                        <a:t>1</a:t>
                      </a:r>
                      <a:endParaRPr lang="zh-CN" altLang="en-US" sz="1800" dirty="0">
                        <a:ea typeface="Alibaba PuHuiTi Medium"/>
                      </a:endParaRPr>
                    </a:p>
                  </a:txBody>
                  <a:tcPr>
                    <a:solidFill>
                      <a:schemeClr val="bg1">
                        <a:lumMod val="85000"/>
                      </a:schemeClr>
                    </a:solidFill>
                  </a:tcPr>
                </a:tc>
                <a:tc>
                  <a:txBody>
                    <a:bodyPr/>
                    <a:lstStyle/>
                    <a:p>
                      <a:pPr algn="ctr"/>
                      <a:r>
                        <a:rPr lang="en-US" altLang="zh-CN" sz="1800" dirty="0">
                          <a:ea typeface="Alibaba PuHuiTi Medium"/>
                        </a:rPr>
                        <a:t>2</a:t>
                      </a:r>
                      <a:endParaRPr lang="zh-CN" altLang="en-US" sz="1800" dirty="0">
                        <a:ea typeface="Alibaba PuHuiTi Medium"/>
                      </a:endParaRPr>
                    </a:p>
                  </a:txBody>
                  <a:tcPr>
                    <a:solidFill>
                      <a:schemeClr val="bg1">
                        <a:lumMod val="85000"/>
                      </a:schemeClr>
                    </a:solidFill>
                  </a:tcPr>
                </a:tc>
                <a:extLst>
                  <a:ext uri="{0D108BD9-81ED-4DB2-BD59-A6C34878D82A}">
                    <a16:rowId xmlns:a16="http://schemas.microsoft.com/office/drawing/2014/main" val="3256786248"/>
                  </a:ext>
                </a:extLst>
              </a:tr>
              <a:tr h="370840">
                <a:tc>
                  <a:txBody>
                    <a:bodyPr/>
                    <a:lstStyle/>
                    <a:p>
                      <a:pPr algn="ctr"/>
                      <a:r>
                        <a:rPr lang="en-US" altLang="zh-CN" sz="1800" dirty="0">
                          <a:ea typeface="Alibaba PuHuiTi Medium"/>
                        </a:rPr>
                        <a:t>2</a:t>
                      </a:r>
                      <a:endParaRPr lang="zh-CN" altLang="en-US" sz="1800" dirty="0">
                        <a:ea typeface="Alibaba PuHuiTi Medium"/>
                      </a:endParaRPr>
                    </a:p>
                  </a:txBody>
                  <a:tcPr>
                    <a:solidFill>
                      <a:schemeClr val="bg1">
                        <a:lumMod val="95000"/>
                      </a:schemeClr>
                    </a:solidFill>
                  </a:tcPr>
                </a:tc>
                <a:tc>
                  <a:txBody>
                    <a:bodyPr/>
                    <a:lstStyle/>
                    <a:p>
                      <a:pPr algn="ctr"/>
                      <a:r>
                        <a:rPr lang="en-US" altLang="zh-CN" sz="1800" dirty="0">
                          <a:ea typeface="Alibaba PuHuiTi Medium"/>
                        </a:rPr>
                        <a:t>4</a:t>
                      </a:r>
                      <a:endParaRPr lang="zh-CN" altLang="en-US" sz="1800" dirty="0">
                        <a:ea typeface="Alibaba PuHuiTi Medium"/>
                      </a:endParaRPr>
                    </a:p>
                  </a:txBody>
                  <a:tcPr>
                    <a:solidFill>
                      <a:schemeClr val="bg1">
                        <a:lumMod val="95000"/>
                      </a:schemeClr>
                    </a:solidFill>
                  </a:tcPr>
                </a:tc>
                <a:extLst>
                  <a:ext uri="{0D108BD9-81ED-4DB2-BD59-A6C34878D82A}">
                    <a16:rowId xmlns:a16="http://schemas.microsoft.com/office/drawing/2014/main" val="3512485868"/>
                  </a:ext>
                </a:extLst>
              </a:tr>
              <a:tr h="370840">
                <a:tc>
                  <a:txBody>
                    <a:bodyPr/>
                    <a:lstStyle/>
                    <a:p>
                      <a:pPr algn="ctr"/>
                      <a:r>
                        <a:rPr lang="en-US" altLang="zh-CN" sz="1800" dirty="0">
                          <a:ea typeface="Alibaba PuHuiTi Medium"/>
                        </a:rPr>
                        <a:t>3</a:t>
                      </a:r>
                      <a:endParaRPr lang="zh-CN" altLang="en-US" sz="1800" dirty="0">
                        <a:ea typeface="Alibaba PuHuiTi Medium"/>
                      </a:endParaRPr>
                    </a:p>
                  </a:txBody>
                  <a:tcPr>
                    <a:solidFill>
                      <a:schemeClr val="bg1">
                        <a:lumMod val="85000"/>
                      </a:schemeClr>
                    </a:solidFill>
                  </a:tcPr>
                </a:tc>
                <a:tc>
                  <a:txBody>
                    <a:bodyPr/>
                    <a:lstStyle/>
                    <a:p>
                      <a:pPr algn="ctr"/>
                      <a:r>
                        <a:rPr lang="en-US" altLang="zh-CN" sz="1800" dirty="0">
                          <a:ea typeface="Alibaba PuHuiTi Medium"/>
                        </a:rPr>
                        <a:t>8</a:t>
                      </a:r>
                      <a:endParaRPr lang="zh-CN" altLang="en-US" sz="1800" dirty="0">
                        <a:ea typeface="Alibaba PuHuiTi Medium"/>
                      </a:endParaRPr>
                    </a:p>
                  </a:txBody>
                  <a:tcPr>
                    <a:solidFill>
                      <a:schemeClr val="bg1">
                        <a:lumMod val="85000"/>
                      </a:schemeClr>
                    </a:solidFill>
                  </a:tcPr>
                </a:tc>
                <a:extLst>
                  <a:ext uri="{0D108BD9-81ED-4DB2-BD59-A6C34878D82A}">
                    <a16:rowId xmlns:a16="http://schemas.microsoft.com/office/drawing/2014/main" val="3823777638"/>
                  </a:ext>
                </a:extLst>
              </a:tr>
              <a:tr h="370840">
                <a:tc>
                  <a:txBody>
                    <a:bodyPr/>
                    <a:lstStyle/>
                    <a:p>
                      <a:pPr algn="ctr"/>
                      <a:r>
                        <a:rPr lang="en-US" altLang="zh-CN" sz="1800" dirty="0">
                          <a:ea typeface="Alibaba PuHuiTi Medium"/>
                        </a:rPr>
                        <a:t>4</a:t>
                      </a:r>
                      <a:endParaRPr lang="zh-CN" altLang="en-US" sz="1800" dirty="0">
                        <a:ea typeface="Alibaba PuHuiTi Medium"/>
                      </a:endParaRPr>
                    </a:p>
                  </a:txBody>
                  <a:tcPr>
                    <a:solidFill>
                      <a:schemeClr val="bg1">
                        <a:lumMod val="95000"/>
                      </a:schemeClr>
                    </a:solidFill>
                  </a:tcPr>
                </a:tc>
                <a:tc>
                  <a:txBody>
                    <a:bodyPr/>
                    <a:lstStyle/>
                    <a:p>
                      <a:pPr algn="ctr"/>
                      <a:r>
                        <a:rPr lang="en-US" altLang="zh-CN" sz="1800" dirty="0">
                          <a:ea typeface="Alibaba PuHuiTi Medium"/>
                        </a:rPr>
                        <a:t>16</a:t>
                      </a:r>
                      <a:endParaRPr lang="zh-CN" altLang="en-US" sz="1800" dirty="0">
                        <a:ea typeface="Alibaba PuHuiTi Medium"/>
                      </a:endParaRPr>
                    </a:p>
                  </a:txBody>
                  <a:tcPr>
                    <a:solidFill>
                      <a:schemeClr val="bg1">
                        <a:lumMod val="95000"/>
                      </a:schemeClr>
                    </a:solidFill>
                  </a:tcPr>
                </a:tc>
                <a:extLst>
                  <a:ext uri="{0D108BD9-81ED-4DB2-BD59-A6C34878D82A}">
                    <a16:rowId xmlns:a16="http://schemas.microsoft.com/office/drawing/2014/main" val="1296356347"/>
                  </a:ext>
                </a:extLst>
              </a:tr>
            </a:tbl>
          </a:graphicData>
        </a:graphic>
      </p:graphicFrame>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BF8CD5F6-149B-B284-C795-2B3471BA9014}"/>
                  </a:ext>
                </a:extLst>
              </p:cNvPr>
              <p:cNvGraphicFramePr>
                <a:graphicFrameLocks noGrp="1"/>
              </p:cNvGraphicFramePr>
              <p:nvPr>
                <p:extLst>
                  <p:ext uri="{D42A27DB-BD31-4B8C-83A1-F6EECF244321}">
                    <p14:modId xmlns:p14="http://schemas.microsoft.com/office/powerpoint/2010/main" val="1332599635"/>
                  </p:ext>
                </p:extLst>
              </p:nvPr>
            </p:nvGraphicFramePr>
            <p:xfrm>
              <a:off x="5405351" y="3818554"/>
              <a:ext cx="1852360" cy="1852375"/>
            </p:xfrm>
            <a:graphic>
              <a:graphicData uri="http://schemas.openxmlformats.org/drawingml/2006/table">
                <a:tbl>
                  <a:tblPr firstRow="1" bandRow="1">
                    <a:tableStyleId>{5C22544A-7EE6-4342-B048-85BDC9FD1C3A}</a:tableStyleId>
                  </a:tblPr>
                  <a:tblGrid>
                    <a:gridCol w="1852360">
                      <a:extLst>
                        <a:ext uri="{9D8B030D-6E8A-4147-A177-3AD203B41FA5}">
                          <a16:colId xmlns:a16="http://schemas.microsoft.com/office/drawing/2014/main" val="2628181464"/>
                        </a:ext>
                      </a:extLst>
                    </a:gridCol>
                  </a:tblGrid>
                  <a:tr h="370475">
                    <a:tc>
                      <a:txBody>
                        <a:bodyPr/>
                        <a:lstStyle/>
                        <a:p>
                          <a:pPr algn="ctr"/>
                          <a:endParaRPr lang="zh-CN" altLang="en-US" sz="1600" dirty="0">
                            <a:ea typeface="Alibaba PuHuiTi Medium"/>
                          </a:endParaRPr>
                        </a:p>
                      </a:txBody>
                      <a:tcPr>
                        <a:solidFill>
                          <a:srgbClr val="C00000"/>
                        </a:solidFill>
                      </a:tcPr>
                    </a:tc>
                    <a:extLst>
                      <a:ext uri="{0D108BD9-81ED-4DB2-BD59-A6C34878D82A}">
                        <a16:rowId xmlns:a16="http://schemas.microsoft.com/office/drawing/2014/main" val="1191580824"/>
                      </a:ext>
                    </a:extLst>
                  </a:tr>
                  <a:tr h="370475">
                    <a:tc>
                      <a:txBody>
                        <a:bodyPr/>
                        <a:lstStyle/>
                        <a:p>
                          <a:pPr algn="ctr"/>
                          <a14:m>
                            <m:oMathPara xmlns:m="http://schemas.openxmlformats.org/officeDocument/2006/math">
                              <m:oMathParaPr>
                                <m:jc m:val="centerGroup"/>
                              </m:oMathParaPr>
                              <m:oMath xmlns:m="http://schemas.openxmlformats.org/officeDocument/2006/math">
                                <m:sSup>
                                  <m:sSupPr>
                                    <m:ctrlPr>
                                      <a:rPr lang="zh-CN" altLang="en-US" sz="1800" i="1" dirty="0" smtClean="0">
                                        <a:solidFill>
                                          <a:srgbClr val="C00000"/>
                                        </a:solidFill>
                                        <a:latin typeface="Cambria Math" panose="02040503050406030204" pitchFamily="18" charset="0"/>
                                      </a:rPr>
                                    </m:ctrlPr>
                                  </m:sSupPr>
                                  <m:e>
                                    <m:r>
                                      <a:rPr lang="zh-CN" altLang="en-US" sz="1800" dirty="0">
                                        <a:solidFill>
                                          <a:srgbClr val="C00000"/>
                                        </a:solidFill>
                                        <a:latin typeface="Cambria Math" panose="02040503050406030204" pitchFamily="18" charset="0"/>
                                      </a:rPr>
                                      <m:t>2</m:t>
                                    </m:r>
                                  </m:e>
                                  <m:sup>
                                    <m:r>
                                      <a:rPr lang="zh-CN" altLang="en-US" sz="1800" i="0" dirty="0">
                                        <a:solidFill>
                                          <a:srgbClr val="C00000"/>
                                        </a:solidFill>
                                        <a:latin typeface="Cambria Math" panose="02040503050406030204" pitchFamily="18" charset="0"/>
                                      </a:rPr>
                                      <m:t>1</m:t>
                                    </m:r>
                                  </m:sup>
                                </m:sSup>
                              </m:oMath>
                            </m:oMathPara>
                          </a14:m>
                          <a:endParaRPr lang="zh-CN" altLang="en-US" sz="1800" dirty="0">
                            <a:solidFill>
                              <a:srgbClr val="C00000"/>
                            </a:solidFill>
                            <a:ea typeface="Alibaba PuHuiTi Medium"/>
                          </a:endParaRPr>
                        </a:p>
                      </a:txBody>
                      <a:tcPr>
                        <a:solidFill>
                          <a:schemeClr val="bg1">
                            <a:lumMod val="85000"/>
                          </a:schemeClr>
                        </a:solidFill>
                      </a:tcPr>
                    </a:tc>
                    <a:extLst>
                      <a:ext uri="{0D108BD9-81ED-4DB2-BD59-A6C34878D82A}">
                        <a16:rowId xmlns:a16="http://schemas.microsoft.com/office/drawing/2014/main" val="3020091103"/>
                      </a:ext>
                    </a:extLst>
                  </a:tr>
                  <a:tr h="370475">
                    <a:tc>
                      <a:txBody>
                        <a:bodyPr/>
                        <a:lstStyle/>
                        <a:p>
                          <a:pPr algn="ctr"/>
                          <a14:m>
                            <m:oMathPara xmlns:m="http://schemas.openxmlformats.org/officeDocument/2006/math">
                              <m:oMathParaPr>
                                <m:jc m:val="centerGroup"/>
                              </m:oMathParaPr>
                              <m:oMath xmlns:m="http://schemas.openxmlformats.org/officeDocument/2006/math">
                                <m:sSup>
                                  <m:sSupPr>
                                    <m:ctrlPr>
                                      <a:rPr lang="zh-CN" altLang="en-US" sz="1800" i="1" dirty="0" smtClean="0">
                                        <a:solidFill>
                                          <a:srgbClr val="C00000"/>
                                        </a:solidFill>
                                        <a:latin typeface="Cambria Math" panose="02040503050406030204" pitchFamily="18" charset="0"/>
                                      </a:rPr>
                                    </m:ctrlPr>
                                  </m:sSupPr>
                                  <m:e>
                                    <m:r>
                                      <a:rPr lang="zh-CN" altLang="en-US" sz="1800" dirty="0">
                                        <a:solidFill>
                                          <a:srgbClr val="C00000"/>
                                        </a:solidFill>
                                        <a:latin typeface="Cambria Math" panose="02040503050406030204" pitchFamily="18" charset="0"/>
                                      </a:rPr>
                                      <m:t>2</m:t>
                                    </m:r>
                                  </m:e>
                                  <m:sup>
                                    <m:r>
                                      <a:rPr lang="zh-CN" altLang="en-US" sz="1800" i="0" dirty="0">
                                        <a:solidFill>
                                          <a:srgbClr val="C00000"/>
                                        </a:solidFill>
                                        <a:latin typeface="Cambria Math" panose="02040503050406030204" pitchFamily="18" charset="0"/>
                                      </a:rPr>
                                      <m:t>2</m:t>
                                    </m:r>
                                  </m:sup>
                                </m:sSup>
                              </m:oMath>
                            </m:oMathPara>
                          </a14:m>
                          <a:endParaRPr lang="zh-CN" altLang="en-US" sz="1800" dirty="0">
                            <a:solidFill>
                              <a:srgbClr val="C00000"/>
                            </a:solidFill>
                            <a:ea typeface="Alibaba PuHuiTi Medium"/>
                          </a:endParaRPr>
                        </a:p>
                      </a:txBody>
                      <a:tcPr>
                        <a:solidFill>
                          <a:schemeClr val="bg1">
                            <a:lumMod val="95000"/>
                          </a:schemeClr>
                        </a:solidFill>
                      </a:tcPr>
                    </a:tc>
                    <a:extLst>
                      <a:ext uri="{0D108BD9-81ED-4DB2-BD59-A6C34878D82A}">
                        <a16:rowId xmlns:a16="http://schemas.microsoft.com/office/drawing/2014/main" val="436259718"/>
                      </a:ext>
                    </a:extLst>
                  </a:tr>
                  <a:tr h="370475">
                    <a:tc>
                      <a:txBody>
                        <a:bodyPr/>
                        <a:lstStyle/>
                        <a:p>
                          <a:pPr algn="ctr"/>
                          <a14:m>
                            <m:oMathPara xmlns:m="http://schemas.openxmlformats.org/officeDocument/2006/math">
                              <m:oMathParaPr>
                                <m:jc m:val="centerGroup"/>
                              </m:oMathParaPr>
                              <m:oMath xmlns:m="http://schemas.openxmlformats.org/officeDocument/2006/math">
                                <m:sSup>
                                  <m:sSupPr>
                                    <m:ctrlPr>
                                      <a:rPr lang="zh-CN" altLang="en-US" sz="1800" i="1" dirty="0" smtClean="0">
                                        <a:solidFill>
                                          <a:srgbClr val="C00000"/>
                                        </a:solidFill>
                                        <a:latin typeface="Cambria Math" panose="02040503050406030204" pitchFamily="18" charset="0"/>
                                      </a:rPr>
                                    </m:ctrlPr>
                                  </m:sSupPr>
                                  <m:e>
                                    <m:r>
                                      <a:rPr lang="zh-CN" altLang="en-US" sz="1800" dirty="0">
                                        <a:solidFill>
                                          <a:srgbClr val="C00000"/>
                                        </a:solidFill>
                                        <a:latin typeface="Cambria Math" panose="02040503050406030204" pitchFamily="18" charset="0"/>
                                      </a:rPr>
                                      <m:t>2</m:t>
                                    </m:r>
                                  </m:e>
                                  <m:sup>
                                    <m:r>
                                      <a:rPr lang="zh-CN" altLang="en-US" sz="1800" i="0" dirty="0">
                                        <a:solidFill>
                                          <a:srgbClr val="C00000"/>
                                        </a:solidFill>
                                        <a:latin typeface="Cambria Math" panose="02040503050406030204" pitchFamily="18" charset="0"/>
                                      </a:rPr>
                                      <m:t>3</m:t>
                                    </m:r>
                                  </m:sup>
                                </m:sSup>
                              </m:oMath>
                            </m:oMathPara>
                          </a14:m>
                          <a:endParaRPr lang="zh-CN" altLang="en-US" sz="1800" dirty="0">
                            <a:solidFill>
                              <a:srgbClr val="C00000"/>
                            </a:solidFill>
                            <a:ea typeface="Alibaba PuHuiTi Medium"/>
                          </a:endParaRPr>
                        </a:p>
                      </a:txBody>
                      <a:tcPr>
                        <a:solidFill>
                          <a:schemeClr val="bg1">
                            <a:lumMod val="85000"/>
                          </a:schemeClr>
                        </a:solidFill>
                      </a:tcPr>
                    </a:tc>
                    <a:extLst>
                      <a:ext uri="{0D108BD9-81ED-4DB2-BD59-A6C34878D82A}">
                        <a16:rowId xmlns:a16="http://schemas.microsoft.com/office/drawing/2014/main" val="2214273654"/>
                      </a:ext>
                    </a:extLst>
                  </a:tr>
                  <a:tr h="370475">
                    <a:tc>
                      <a:txBody>
                        <a:bodyPr/>
                        <a:lstStyle/>
                        <a:p>
                          <a:pPr algn="ctr"/>
                          <a14:m>
                            <m:oMathPara xmlns:m="http://schemas.openxmlformats.org/officeDocument/2006/math">
                              <m:oMathParaPr>
                                <m:jc m:val="centerGroup"/>
                              </m:oMathParaPr>
                              <m:oMath xmlns:m="http://schemas.openxmlformats.org/officeDocument/2006/math">
                                <m:sSup>
                                  <m:sSupPr>
                                    <m:ctrlPr>
                                      <a:rPr lang="zh-CN" altLang="en-US" sz="1800" i="1" dirty="0" smtClean="0">
                                        <a:solidFill>
                                          <a:srgbClr val="C00000"/>
                                        </a:solidFill>
                                        <a:latin typeface="Cambria Math" panose="02040503050406030204" pitchFamily="18" charset="0"/>
                                      </a:rPr>
                                    </m:ctrlPr>
                                  </m:sSupPr>
                                  <m:e>
                                    <m:r>
                                      <a:rPr lang="zh-CN" altLang="en-US" sz="1800" dirty="0">
                                        <a:solidFill>
                                          <a:srgbClr val="C00000"/>
                                        </a:solidFill>
                                        <a:latin typeface="Cambria Math" panose="02040503050406030204" pitchFamily="18" charset="0"/>
                                      </a:rPr>
                                      <m:t>2</m:t>
                                    </m:r>
                                  </m:e>
                                  <m:sup>
                                    <m:r>
                                      <a:rPr lang="zh-CN" altLang="en-US" sz="1800" i="0" dirty="0">
                                        <a:solidFill>
                                          <a:srgbClr val="C00000"/>
                                        </a:solidFill>
                                        <a:latin typeface="Cambria Math" panose="02040503050406030204" pitchFamily="18" charset="0"/>
                                      </a:rPr>
                                      <m:t>4</m:t>
                                    </m:r>
                                  </m:sup>
                                </m:sSup>
                              </m:oMath>
                            </m:oMathPara>
                          </a14:m>
                          <a:endParaRPr lang="zh-CN" altLang="en-US" sz="1800" dirty="0">
                            <a:solidFill>
                              <a:srgbClr val="C00000"/>
                            </a:solidFill>
                            <a:ea typeface="Alibaba PuHuiTi Medium"/>
                          </a:endParaRPr>
                        </a:p>
                      </a:txBody>
                      <a:tcPr>
                        <a:solidFill>
                          <a:schemeClr val="bg1">
                            <a:lumMod val="95000"/>
                          </a:schemeClr>
                        </a:solidFill>
                      </a:tcPr>
                    </a:tc>
                    <a:extLst>
                      <a:ext uri="{0D108BD9-81ED-4DB2-BD59-A6C34878D82A}">
                        <a16:rowId xmlns:a16="http://schemas.microsoft.com/office/drawing/2014/main" val="3782755730"/>
                      </a:ext>
                    </a:extLst>
                  </a:tr>
                </a:tbl>
              </a:graphicData>
            </a:graphic>
          </p:graphicFrame>
        </mc:Choice>
        <mc:Fallback xmlns="">
          <p:graphicFrame>
            <p:nvGraphicFramePr>
              <p:cNvPr id="10" name="表格 9">
                <a:extLst>
                  <a:ext uri="{FF2B5EF4-FFF2-40B4-BE49-F238E27FC236}">
                    <a16:creationId xmlns:a16="http://schemas.microsoft.com/office/drawing/2014/main" id="{BF8CD5F6-149B-B284-C795-2B3471BA9014}"/>
                  </a:ext>
                </a:extLst>
              </p:cNvPr>
              <p:cNvGraphicFramePr>
                <a:graphicFrameLocks noGrp="1"/>
              </p:cNvGraphicFramePr>
              <p:nvPr>
                <p:extLst>
                  <p:ext uri="{D42A27DB-BD31-4B8C-83A1-F6EECF244321}">
                    <p14:modId xmlns:p14="http://schemas.microsoft.com/office/powerpoint/2010/main" val="1332599635"/>
                  </p:ext>
                </p:extLst>
              </p:nvPr>
            </p:nvGraphicFramePr>
            <p:xfrm>
              <a:off x="5405351" y="3818554"/>
              <a:ext cx="1852360" cy="1852375"/>
            </p:xfrm>
            <a:graphic>
              <a:graphicData uri="http://schemas.openxmlformats.org/drawingml/2006/table">
                <a:tbl>
                  <a:tblPr firstRow="1" bandRow="1">
                    <a:tableStyleId>{5C22544A-7EE6-4342-B048-85BDC9FD1C3A}</a:tableStyleId>
                  </a:tblPr>
                  <a:tblGrid>
                    <a:gridCol w="1852360">
                      <a:extLst>
                        <a:ext uri="{9D8B030D-6E8A-4147-A177-3AD203B41FA5}">
                          <a16:colId xmlns:a16="http://schemas.microsoft.com/office/drawing/2014/main" val="2628181464"/>
                        </a:ext>
                      </a:extLst>
                    </a:gridCol>
                  </a:tblGrid>
                  <a:tr h="370475">
                    <a:tc>
                      <a:txBody>
                        <a:bodyPr/>
                        <a:lstStyle/>
                        <a:p>
                          <a:pPr algn="ctr"/>
                          <a:endParaRPr lang="zh-CN" altLang="en-US" sz="1600" dirty="0">
                            <a:ea typeface="Alibaba PuHuiTi Medium"/>
                          </a:endParaRPr>
                        </a:p>
                      </a:txBody>
                      <a:tcPr>
                        <a:solidFill>
                          <a:srgbClr val="C00000"/>
                        </a:solidFill>
                      </a:tcPr>
                    </a:tc>
                    <a:extLst>
                      <a:ext uri="{0D108BD9-81ED-4DB2-BD59-A6C34878D82A}">
                        <a16:rowId xmlns:a16="http://schemas.microsoft.com/office/drawing/2014/main" val="1191580824"/>
                      </a:ext>
                    </a:extLst>
                  </a:tr>
                  <a:tr h="370475">
                    <a:tc>
                      <a:txBody>
                        <a:bodyPr/>
                        <a:lstStyle/>
                        <a:p>
                          <a:endParaRPr lang="zh-CN"/>
                        </a:p>
                      </a:txBody>
                      <a:tcPr>
                        <a:blipFill>
                          <a:blip r:embed="rId2"/>
                          <a:stretch>
                            <a:fillRect l="-328" t="-101639" r="-1311" b="-303279"/>
                          </a:stretch>
                        </a:blipFill>
                      </a:tcPr>
                    </a:tc>
                    <a:extLst>
                      <a:ext uri="{0D108BD9-81ED-4DB2-BD59-A6C34878D82A}">
                        <a16:rowId xmlns:a16="http://schemas.microsoft.com/office/drawing/2014/main" val="3020091103"/>
                      </a:ext>
                    </a:extLst>
                  </a:tr>
                  <a:tr h="370475">
                    <a:tc>
                      <a:txBody>
                        <a:bodyPr/>
                        <a:lstStyle/>
                        <a:p>
                          <a:endParaRPr lang="zh-CN"/>
                        </a:p>
                      </a:txBody>
                      <a:tcPr>
                        <a:blipFill>
                          <a:blip r:embed="rId2"/>
                          <a:stretch>
                            <a:fillRect l="-328" t="-201639" r="-1311" b="-203279"/>
                          </a:stretch>
                        </a:blipFill>
                      </a:tcPr>
                    </a:tc>
                    <a:extLst>
                      <a:ext uri="{0D108BD9-81ED-4DB2-BD59-A6C34878D82A}">
                        <a16:rowId xmlns:a16="http://schemas.microsoft.com/office/drawing/2014/main" val="436259718"/>
                      </a:ext>
                    </a:extLst>
                  </a:tr>
                  <a:tr h="370475">
                    <a:tc>
                      <a:txBody>
                        <a:bodyPr/>
                        <a:lstStyle/>
                        <a:p>
                          <a:endParaRPr lang="zh-CN"/>
                        </a:p>
                      </a:txBody>
                      <a:tcPr>
                        <a:blipFill>
                          <a:blip r:embed="rId2"/>
                          <a:stretch>
                            <a:fillRect l="-328" t="-301639" r="-1311" b="-103279"/>
                          </a:stretch>
                        </a:blipFill>
                      </a:tcPr>
                    </a:tc>
                    <a:extLst>
                      <a:ext uri="{0D108BD9-81ED-4DB2-BD59-A6C34878D82A}">
                        <a16:rowId xmlns:a16="http://schemas.microsoft.com/office/drawing/2014/main" val="2214273654"/>
                      </a:ext>
                    </a:extLst>
                  </a:tr>
                  <a:tr h="370475">
                    <a:tc>
                      <a:txBody>
                        <a:bodyPr/>
                        <a:lstStyle/>
                        <a:p>
                          <a:endParaRPr lang="zh-CN"/>
                        </a:p>
                      </a:txBody>
                      <a:tcPr>
                        <a:blipFill>
                          <a:blip r:embed="rId2"/>
                          <a:stretch>
                            <a:fillRect l="-328" t="-401639" r="-1311" b="-3279"/>
                          </a:stretch>
                        </a:blipFill>
                      </a:tcPr>
                    </a:tc>
                    <a:extLst>
                      <a:ext uri="{0D108BD9-81ED-4DB2-BD59-A6C34878D82A}">
                        <a16:rowId xmlns:a16="http://schemas.microsoft.com/office/drawing/2014/main" val="3782755730"/>
                      </a:ext>
                    </a:extLst>
                  </a:tr>
                </a:tbl>
              </a:graphicData>
            </a:graphic>
          </p:graphicFrame>
        </mc:Fallback>
      </mc:AlternateContent>
      <p:sp>
        <p:nvSpPr>
          <p:cNvPr id="12" name="右大括号 11">
            <a:extLst>
              <a:ext uri="{FF2B5EF4-FFF2-40B4-BE49-F238E27FC236}">
                <a16:creationId xmlns:a16="http://schemas.microsoft.com/office/drawing/2014/main" id="{4EEF29D3-098A-664C-7E3E-DE1BE9133BB4}"/>
              </a:ext>
            </a:extLst>
          </p:cNvPr>
          <p:cNvSpPr/>
          <p:nvPr/>
        </p:nvSpPr>
        <p:spPr>
          <a:xfrm>
            <a:off x="7257711" y="4432953"/>
            <a:ext cx="337927" cy="1083365"/>
          </a:xfrm>
          <a:prstGeom prst="rightBrace">
            <a:avLst/>
          </a:prstGeom>
          <a:ln w="127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13B97ED-C8F4-EF16-7D3C-DC3B54ECF3C6}"/>
                  </a:ext>
                </a:extLst>
              </p:cNvPr>
              <p:cNvSpPr txBox="1"/>
              <p:nvPr/>
            </p:nvSpPr>
            <p:spPr>
              <a:xfrm>
                <a:off x="7816052" y="4820746"/>
                <a:ext cx="819263" cy="307777"/>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sz="2000" i="1" dirty="0" smtClean="0">
                              <a:solidFill>
                                <a:schemeClr val="tx1">
                                  <a:lumMod val="65000"/>
                                  <a:lumOff val="35000"/>
                                </a:schemeClr>
                              </a:solidFill>
                              <a:latin typeface="Cambria Math" panose="02040503050406030204" pitchFamily="18" charset="0"/>
                              <a:ea typeface="+mn-ea"/>
                            </a:rPr>
                          </m:ctrlPr>
                        </m:sSupPr>
                        <m:e>
                          <m:r>
                            <a:rPr lang="zh-CN" altLang="en-US" sz="2000" dirty="0">
                              <a:solidFill>
                                <a:schemeClr val="tx1">
                                  <a:lumMod val="65000"/>
                                  <a:lumOff val="35000"/>
                                </a:schemeClr>
                              </a:solidFill>
                              <a:latin typeface="Cambria Math" panose="02040503050406030204" pitchFamily="18" charset="0"/>
                              <a:ea typeface="+mn-ea"/>
                            </a:rPr>
                            <m:t>2</m:t>
                          </m:r>
                        </m:e>
                        <m:sup>
                          <m:r>
                            <a:rPr lang="zh-CN" altLang="en-US" sz="2000" i="1" dirty="0">
                              <a:solidFill>
                                <a:schemeClr val="tx1">
                                  <a:lumMod val="65000"/>
                                  <a:lumOff val="35000"/>
                                </a:schemeClr>
                              </a:solidFill>
                              <a:latin typeface="Cambria Math" panose="02040503050406030204" pitchFamily="18" charset="0"/>
                              <a:ea typeface="+mn-ea"/>
                            </a:rPr>
                            <m:t>𝑥</m:t>
                          </m:r>
                        </m:sup>
                      </m:sSup>
                      <m:r>
                        <a:rPr lang="zh-CN" altLang="en-US" sz="2000" i="0" dirty="0">
                          <a:solidFill>
                            <a:schemeClr val="tx1">
                              <a:lumMod val="65000"/>
                              <a:lumOff val="35000"/>
                            </a:schemeClr>
                          </a:solidFill>
                          <a:latin typeface="Cambria Math" panose="02040503050406030204" pitchFamily="18" charset="0"/>
                          <a:ea typeface="+mn-ea"/>
                        </a:rPr>
                        <m:t>=</m:t>
                      </m:r>
                      <m:r>
                        <a:rPr lang="zh-CN" altLang="en-US" sz="2000" i="1" dirty="0">
                          <a:solidFill>
                            <a:schemeClr val="tx1">
                              <a:lumMod val="65000"/>
                              <a:lumOff val="35000"/>
                            </a:schemeClr>
                          </a:solidFill>
                          <a:latin typeface="Cambria Math" panose="02040503050406030204" pitchFamily="18" charset="0"/>
                          <a:ea typeface="+mn-ea"/>
                        </a:rPr>
                        <m:t>𝑛</m:t>
                      </m:r>
                    </m:oMath>
                  </m:oMathPara>
                </a14:m>
                <a:endParaRPr lang="zh-CN" altLang="en-US" sz="2000" dirty="0">
                  <a:solidFill>
                    <a:schemeClr val="tx1">
                      <a:lumMod val="65000"/>
                      <a:lumOff val="35000"/>
                    </a:schemeClr>
                  </a:solidFill>
                  <a:ea typeface="+mn-ea"/>
                </a:endParaRPr>
              </a:p>
            </p:txBody>
          </p:sp>
        </mc:Choice>
        <mc:Fallback xmlns="">
          <p:sp>
            <p:nvSpPr>
              <p:cNvPr id="21" name="文本框 20">
                <a:extLst>
                  <a:ext uri="{FF2B5EF4-FFF2-40B4-BE49-F238E27FC236}">
                    <a16:creationId xmlns:a16="http://schemas.microsoft.com/office/drawing/2014/main" id="{513B97ED-C8F4-EF16-7D3C-DC3B54ECF3C6}"/>
                  </a:ext>
                </a:extLst>
              </p:cNvPr>
              <p:cNvSpPr txBox="1">
                <a:spLocks noRot="1" noChangeAspect="1" noMove="1" noResize="1" noEditPoints="1" noAdjustHandles="1" noChangeArrowheads="1" noChangeShapeType="1" noTextEdit="1"/>
              </p:cNvSpPr>
              <p:nvPr/>
            </p:nvSpPr>
            <p:spPr>
              <a:xfrm>
                <a:off x="7816052" y="4820746"/>
                <a:ext cx="819263" cy="307777"/>
              </a:xfrm>
              <a:prstGeom prst="rect">
                <a:avLst/>
              </a:prstGeom>
              <a:blipFill>
                <a:blip r:embed="rId3"/>
                <a:stretch>
                  <a:fillRect l="-6667" r="-2963" b="-6000"/>
                </a:stretch>
              </a:blipFill>
            </p:spPr>
            <p:txBody>
              <a:bodyPr/>
              <a:lstStyle/>
              <a:p>
                <a:r>
                  <a:rPr lang="zh-CN" altLang="en-US">
                    <a:noFill/>
                  </a:rPr>
                  <a:t> </a:t>
                </a:r>
              </a:p>
            </p:txBody>
          </p:sp>
        </mc:Fallback>
      </mc:AlternateContent>
      <p:sp>
        <p:nvSpPr>
          <p:cNvPr id="28" name="文本占位符 2">
            <a:extLst>
              <a:ext uri="{FF2B5EF4-FFF2-40B4-BE49-F238E27FC236}">
                <a16:creationId xmlns:a16="http://schemas.microsoft.com/office/drawing/2014/main" id="{986F5609-6480-690F-D3B1-A0264539A543}"/>
              </a:ext>
            </a:extLst>
          </p:cNvPr>
          <p:cNvSpPr txBox="1">
            <a:spLocks/>
          </p:cNvSpPr>
          <p:nvPr/>
        </p:nvSpPr>
        <p:spPr>
          <a:xfrm>
            <a:off x="7545232" y="5229149"/>
            <a:ext cx="235272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x</a:t>
            </a:r>
            <a:r>
              <a:rPr lang="zh-CN" altLang="en-US" sz="1200" dirty="0"/>
              <a:t>表示代码执行次数</a:t>
            </a:r>
          </a:p>
        </p:txBody>
      </p:sp>
      <p:grpSp>
        <p:nvGrpSpPr>
          <p:cNvPr id="31" name="组合 30">
            <a:extLst>
              <a:ext uri="{FF2B5EF4-FFF2-40B4-BE49-F238E27FC236}">
                <a16:creationId xmlns:a16="http://schemas.microsoft.com/office/drawing/2014/main" id="{35405580-82F2-3C28-5A52-D9EBB5DA6CA4}"/>
              </a:ext>
            </a:extLst>
          </p:cNvPr>
          <p:cNvGrpSpPr/>
          <p:nvPr/>
        </p:nvGrpSpPr>
        <p:grpSpPr>
          <a:xfrm>
            <a:off x="9691800" y="4844094"/>
            <a:ext cx="2352720" cy="898895"/>
            <a:chOff x="9584561" y="4433018"/>
            <a:chExt cx="2352720" cy="898895"/>
          </a:xfrm>
        </p:grpSpPr>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BBE0F87-A842-AD9C-E904-A16EF78DCD54}"/>
                    </a:ext>
                  </a:extLst>
                </p:cNvPr>
                <p:cNvSpPr txBox="1"/>
                <p:nvPr/>
              </p:nvSpPr>
              <p:spPr>
                <a:xfrm>
                  <a:off x="9814366" y="4433018"/>
                  <a:ext cx="1074718"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zh-CN" altLang="en-US" i="1" dirty="0" smtClean="0">
                            <a:solidFill>
                              <a:schemeClr val="tx1">
                                <a:lumMod val="65000"/>
                                <a:lumOff val="35000"/>
                              </a:schemeClr>
                            </a:solidFill>
                            <a:latin typeface="Cambria Math" panose="02040503050406030204" pitchFamily="18" charset="0"/>
                            <a:ea typeface="+mn-ea"/>
                          </a:rPr>
                          <m:t>𝑥</m:t>
                        </m:r>
                        <m:r>
                          <a:rPr lang="zh-CN" altLang="en-US" i="0" dirty="0">
                            <a:solidFill>
                              <a:schemeClr val="tx1">
                                <a:lumMod val="65000"/>
                                <a:lumOff val="35000"/>
                              </a:schemeClr>
                            </a:solidFill>
                            <a:latin typeface="Cambria Math" panose="02040503050406030204" pitchFamily="18" charset="0"/>
                            <a:ea typeface="+mn-ea"/>
                          </a:rPr>
                          <m:t>=</m:t>
                        </m:r>
                        <m:func>
                          <m:funcPr>
                            <m:ctrlPr>
                              <a:rPr lang="zh-CN" altLang="en-US" i="1" dirty="0">
                                <a:solidFill>
                                  <a:schemeClr val="tx1">
                                    <a:lumMod val="65000"/>
                                    <a:lumOff val="35000"/>
                                  </a:schemeClr>
                                </a:solidFill>
                                <a:latin typeface="Cambria Math" panose="02040503050406030204" pitchFamily="18" charset="0"/>
                                <a:ea typeface="+mn-ea"/>
                              </a:rPr>
                            </m:ctrlPr>
                          </m:funcPr>
                          <m:fName>
                            <m:sSub>
                              <m:sSubPr>
                                <m:ctrlPr>
                                  <a:rPr lang="zh-CN" altLang="en-US" i="1" dirty="0">
                                    <a:solidFill>
                                      <a:schemeClr val="tx1">
                                        <a:lumMod val="65000"/>
                                        <a:lumOff val="35000"/>
                                      </a:schemeClr>
                                    </a:solidFill>
                                    <a:latin typeface="Cambria Math" panose="02040503050406030204" pitchFamily="18" charset="0"/>
                                    <a:ea typeface="+mn-ea"/>
                                  </a:rPr>
                                </m:ctrlPr>
                              </m:sSubPr>
                              <m:e>
                                <m:r>
                                  <m:rPr>
                                    <m:sty m:val="p"/>
                                  </m:rPr>
                                  <a:rPr lang="zh-CN" altLang="en-US" i="0" dirty="0">
                                    <a:solidFill>
                                      <a:schemeClr val="tx1">
                                        <a:lumMod val="65000"/>
                                        <a:lumOff val="35000"/>
                                      </a:schemeClr>
                                    </a:solidFill>
                                    <a:latin typeface="Cambria Math" panose="02040503050406030204" pitchFamily="18" charset="0"/>
                                    <a:ea typeface="+mn-ea"/>
                                  </a:rPr>
                                  <m:t>log</m:t>
                                </m:r>
                              </m:e>
                              <m:sub>
                                <m:r>
                                  <a:rPr lang="zh-CN" altLang="en-US" i="0" dirty="0">
                                    <a:solidFill>
                                      <a:schemeClr val="tx1">
                                        <a:lumMod val="65000"/>
                                        <a:lumOff val="35000"/>
                                      </a:schemeClr>
                                    </a:solidFill>
                                    <a:latin typeface="Cambria Math" panose="02040503050406030204" pitchFamily="18" charset="0"/>
                                    <a:ea typeface="+mn-ea"/>
                                  </a:rPr>
                                  <m:t>2</m:t>
                                </m:r>
                              </m:sub>
                            </m:sSub>
                          </m:fName>
                          <m:e>
                            <m:r>
                              <a:rPr lang="zh-CN" altLang="en-US" i="1" dirty="0">
                                <a:solidFill>
                                  <a:schemeClr val="tx1">
                                    <a:lumMod val="65000"/>
                                    <a:lumOff val="35000"/>
                                  </a:schemeClr>
                                </a:solidFill>
                                <a:latin typeface="Cambria Math" panose="02040503050406030204" pitchFamily="18" charset="0"/>
                                <a:ea typeface="+mn-ea"/>
                              </a:rPr>
                              <m:t>𝑛</m:t>
                            </m:r>
                          </m:e>
                        </m:func>
                      </m:oMath>
                    </m:oMathPara>
                  </a14:m>
                  <a:endParaRPr lang="zh-CN" altLang="en-US" dirty="0">
                    <a:solidFill>
                      <a:schemeClr val="tx1">
                        <a:lumMod val="65000"/>
                        <a:lumOff val="35000"/>
                      </a:schemeClr>
                    </a:solidFill>
                    <a:ea typeface="+mn-ea"/>
                  </a:endParaRPr>
                </a:p>
              </p:txBody>
            </p:sp>
          </mc:Choice>
          <mc:Fallback xmlns="">
            <p:sp>
              <p:nvSpPr>
                <p:cNvPr id="23" name="文本框 22">
                  <a:extLst>
                    <a:ext uri="{FF2B5EF4-FFF2-40B4-BE49-F238E27FC236}">
                      <a16:creationId xmlns:a16="http://schemas.microsoft.com/office/drawing/2014/main" id="{DBBE0F87-A842-AD9C-E904-A16EF78DCD54}"/>
                    </a:ext>
                  </a:extLst>
                </p:cNvPr>
                <p:cNvSpPr txBox="1">
                  <a:spLocks noRot="1" noChangeAspect="1" noMove="1" noResize="1" noEditPoints="1" noAdjustHandles="1" noChangeArrowheads="1" noChangeShapeType="1" noTextEdit="1"/>
                </p:cNvSpPr>
                <p:nvPr/>
              </p:nvSpPr>
              <p:spPr>
                <a:xfrm>
                  <a:off x="9814366" y="4433018"/>
                  <a:ext cx="1074718" cy="276999"/>
                </a:xfrm>
                <a:prstGeom prst="rect">
                  <a:avLst/>
                </a:prstGeom>
                <a:blipFill>
                  <a:blip r:embed="rId4"/>
                  <a:stretch>
                    <a:fillRect l="-2841" t="-2174" r="-2841" b="-32609"/>
                  </a:stretch>
                </a:blipFill>
              </p:spPr>
              <p:txBody>
                <a:bodyPr/>
                <a:lstStyle/>
                <a:p>
                  <a:r>
                    <a:rPr lang="zh-CN" altLang="en-US">
                      <a:noFill/>
                    </a:rPr>
                    <a:t> </a:t>
                  </a:r>
                </a:p>
              </p:txBody>
            </p:sp>
          </mc:Fallback>
        </mc:AlternateContent>
        <p:sp>
          <p:nvSpPr>
            <p:cNvPr id="29" name="文本占位符 2">
              <a:extLst>
                <a:ext uri="{FF2B5EF4-FFF2-40B4-BE49-F238E27FC236}">
                  <a16:creationId xmlns:a16="http://schemas.microsoft.com/office/drawing/2014/main" id="{C8FB50A1-9B3A-2FA8-E227-FB1C94A9B88F}"/>
                </a:ext>
              </a:extLst>
            </p:cNvPr>
            <p:cNvSpPr txBox="1">
              <a:spLocks/>
            </p:cNvSpPr>
            <p:nvPr/>
          </p:nvSpPr>
          <p:spPr>
            <a:xfrm>
              <a:off x="9584561" y="4814723"/>
              <a:ext cx="235272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x</a:t>
              </a:r>
              <a:r>
                <a:rPr lang="zh-CN" altLang="en-US" sz="1200" dirty="0"/>
                <a:t>记作以</a:t>
              </a:r>
              <a:r>
                <a:rPr lang="en-US" altLang="zh-CN" sz="1200" dirty="0"/>
                <a:t>2</a:t>
              </a:r>
              <a:r>
                <a:rPr lang="zh-CN" altLang="en-US" sz="1200" dirty="0"/>
                <a:t>为底</a:t>
              </a:r>
              <a:r>
                <a:rPr lang="en-US" altLang="zh-CN" sz="1200" dirty="0"/>
                <a:t>n</a:t>
              </a:r>
              <a:r>
                <a:rPr lang="zh-CN" altLang="en-US" sz="1200" dirty="0"/>
                <a:t>的对数</a:t>
              </a:r>
            </a:p>
          </p:txBody>
        </p:sp>
      </p:grpSp>
      <p:sp>
        <p:nvSpPr>
          <p:cNvPr id="30" name="文本占位符 2">
            <a:extLst>
              <a:ext uri="{FF2B5EF4-FFF2-40B4-BE49-F238E27FC236}">
                <a16:creationId xmlns:a16="http://schemas.microsoft.com/office/drawing/2014/main" id="{052736D6-EC52-21F1-56A1-1E0FE7AC9F61}"/>
              </a:ext>
            </a:extLst>
          </p:cNvPr>
          <p:cNvSpPr txBox="1">
            <a:spLocks/>
          </p:cNvSpPr>
          <p:nvPr/>
        </p:nvSpPr>
        <p:spPr>
          <a:xfrm>
            <a:off x="710880" y="5982846"/>
            <a:ext cx="674347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由以上分析可知，代码的时间复杂度表示为</a:t>
            </a:r>
            <a:r>
              <a:rPr lang="en-US" altLang="zh-CN" dirty="0">
                <a:solidFill>
                  <a:srgbClr val="AD2B26"/>
                </a:solidFill>
              </a:rPr>
              <a:t>O(log n)</a:t>
            </a:r>
            <a:endParaRPr lang="zh-CN" altLang="en-US" dirty="0"/>
          </a:p>
        </p:txBody>
      </p:sp>
      <p:sp>
        <p:nvSpPr>
          <p:cNvPr id="3" name="箭头: 右 2">
            <a:extLst>
              <a:ext uri="{FF2B5EF4-FFF2-40B4-BE49-F238E27FC236}">
                <a16:creationId xmlns:a16="http://schemas.microsoft.com/office/drawing/2014/main" id="{27E38199-CCD8-94A8-2A30-CDC5008CF199}"/>
              </a:ext>
            </a:extLst>
          </p:cNvPr>
          <p:cNvSpPr/>
          <p:nvPr/>
        </p:nvSpPr>
        <p:spPr>
          <a:xfrm>
            <a:off x="9228860" y="4974634"/>
            <a:ext cx="337927" cy="307777"/>
          </a:xfrm>
          <a:prstGeom prst="rightArrow">
            <a:avLst/>
          </a:prstGeom>
          <a:noFill/>
          <a:ln w="2857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Tree>
    <p:extLst>
      <p:ext uri="{BB962C8B-B14F-4D97-AF65-F5344CB8AC3E}">
        <p14:creationId xmlns:p14="http://schemas.microsoft.com/office/powerpoint/2010/main" val="3567869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Horizontal)">
                                      <p:cBhvr>
                                        <p:cTn id="36" dur="500"/>
                                        <p:tgtEl>
                                          <p:spTgt spid="1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12" grpId="0" animBg="1"/>
      <p:bldP spid="21" grpId="0"/>
      <p:bldP spid="28" grpId="0"/>
      <p:bldP spid="30" grpId="0"/>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D6A88D1-4E11-732E-5A45-06821FEE2F0A}"/>
              </a:ext>
            </a:extLst>
          </p:cNvPr>
          <p:cNvSpPr>
            <a:spLocks noGrp="1"/>
          </p:cNvSpPr>
          <p:nvPr>
            <p:ph type="body" sz="quarter" idx="10"/>
          </p:nvPr>
        </p:nvSpPr>
        <p:spPr>
          <a:xfrm>
            <a:off x="5126584" y="1436556"/>
            <a:ext cx="5760538" cy="1316583"/>
          </a:xfrm>
        </p:spPr>
        <p:txBody>
          <a:bodyPr/>
          <a:lstStyle/>
          <a:p>
            <a:pPr marL="0" indent="0">
              <a:buNone/>
            </a:pPr>
            <a:r>
              <a:rPr lang="zh-CN" altLang="en-US" dirty="0"/>
              <a:t>以下代码的时间复杂度是多少</a:t>
            </a:r>
          </a:p>
        </p:txBody>
      </p:sp>
      <p:sp>
        <p:nvSpPr>
          <p:cNvPr id="3" name="Rectangle 1">
            <a:extLst>
              <a:ext uri="{FF2B5EF4-FFF2-40B4-BE49-F238E27FC236}">
                <a16:creationId xmlns:a16="http://schemas.microsoft.com/office/drawing/2014/main" id="{EE663573-D9D8-D7F4-1449-FAAFCEB70790}"/>
              </a:ext>
            </a:extLst>
          </p:cNvPr>
          <p:cNvSpPr>
            <a:spLocks noChangeArrowheads="1"/>
          </p:cNvSpPr>
          <p:nvPr/>
        </p:nvSpPr>
        <p:spPr bwMode="auto">
          <a:xfrm>
            <a:off x="5234994" y="2636177"/>
            <a:ext cx="5005634" cy="120032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void </a:t>
            </a:r>
            <a:r>
              <a:rPr kumimoji="0" lang="zh-CN" altLang="zh-CN" sz="1200" b="0" i="0" u="none" strike="noStrike" cap="none" normalizeH="0" baseline="0" dirty="0">
                <a:ln>
                  <a:noFill/>
                </a:ln>
                <a:solidFill>
                  <a:srgbClr val="00627A"/>
                </a:solidFill>
                <a:effectLst/>
                <a:latin typeface="Arial Unicode MS"/>
                <a:ea typeface="JetBrains Mono"/>
              </a:rPr>
              <a:t>test04</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while</a:t>
            </a:r>
            <a:r>
              <a:rPr kumimoji="0" lang="zh-CN" altLang="zh-CN" sz="1200" b="0" i="0" u="none" strike="noStrike" cap="none" normalizeH="0" baseline="0" dirty="0">
                <a:ln>
                  <a:noFill/>
                </a:ln>
                <a:solidFill>
                  <a:srgbClr val="080808"/>
                </a:solidFill>
                <a:effectLst/>
                <a:latin typeface="Arial Unicode MS"/>
                <a:ea typeface="JetBrains Mono"/>
              </a:rPr>
              <a:t>(i&lt;=n){</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i = i * </a:t>
            </a:r>
            <a:r>
              <a:rPr kumimoji="0" lang="en-US" altLang="zh-CN" sz="1200" b="0" i="0" u="none" strike="noStrike" cap="none" normalizeH="0" baseline="0" dirty="0">
                <a:ln>
                  <a:noFill/>
                </a:ln>
                <a:solidFill>
                  <a:srgbClr val="1750EB"/>
                </a:solidFill>
                <a:effectLst/>
                <a:latin typeface="Arial Unicode MS"/>
                <a:ea typeface="JetBrains Mono"/>
              </a:rPr>
              <a:t>10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8289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4570E-DB84-AD4F-DC10-861A9C19E7D5}"/>
              </a:ext>
            </a:extLst>
          </p:cNvPr>
          <p:cNvSpPr>
            <a:spLocks noGrp="1"/>
          </p:cNvSpPr>
          <p:nvPr>
            <p:ph type="title"/>
          </p:nvPr>
        </p:nvSpPr>
        <p:spPr/>
        <p:txBody>
          <a:bodyPr/>
          <a:lstStyle/>
          <a:p>
            <a:r>
              <a:rPr lang="zh-CN" altLang="en-US" dirty="0">
                <a:solidFill>
                  <a:srgbClr val="AD2B26"/>
                </a:solidFill>
              </a:rPr>
              <a:t>常见时间复杂度</a:t>
            </a:r>
            <a:endParaRPr lang="en-US" altLang="zh-CN" dirty="0">
              <a:solidFill>
                <a:srgbClr val="AD2B26"/>
              </a:solidFill>
            </a:endParaRPr>
          </a:p>
        </p:txBody>
      </p:sp>
      <p:sp>
        <p:nvSpPr>
          <p:cNvPr id="4" name="文本占位符 2">
            <a:extLst>
              <a:ext uri="{FF2B5EF4-FFF2-40B4-BE49-F238E27FC236}">
                <a16:creationId xmlns:a16="http://schemas.microsoft.com/office/drawing/2014/main" id="{78252DD1-3D04-C8DD-B990-C70960D3F290}"/>
              </a:ext>
            </a:extLst>
          </p:cNvPr>
          <p:cNvSpPr txBox="1">
            <a:spLocks/>
          </p:cNvSpPr>
          <p:nvPr/>
        </p:nvSpPr>
        <p:spPr>
          <a:xfrm>
            <a:off x="5530074" y="2720584"/>
            <a:ext cx="180479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O( n * log n )</a:t>
            </a:r>
            <a:endParaRPr lang="zh-CN" altLang="en-US" dirty="0">
              <a:solidFill>
                <a:srgbClr val="C00000"/>
              </a:solidFill>
            </a:endParaRPr>
          </a:p>
        </p:txBody>
      </p:sp>
      <p:sp>
        <p:nvSpPr>
          <p:cNvPr id="5" name="Rectangle 1">
            <a:extLst>
              <a:ext uri="{FF2B5EF4-FFF2-40B4-BE49-F238E27FC236}">
                <a16:creationId xmlns:a16="http://schemas.microsoft.com/office/drawing/2014/main" id="{AA600077-B3C6-694A-64E3-7C5425391B14}"/>
              </a:ext>
            </a:extLst>
          </p:cNvPr>
          <p:cNvSpPr>
            <a:spLocks noChangeArrowheads="1"/>
          </p:cNvSpPr>
          <p:nvPr/>
        </p:nvSpPr>
        <p:spPr bwMode="auto">
          <a:xfrm>
            <a:off x="782319" y="1825131"/>
            <a:ext cx="4586094" cy="249299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33B3"/>
                </a:solidFill>
                <a:effectLst/>
                <a:latin typeface="Arial Unicode MS"/>
                <a:ea typeface="JetBrains Mono"/>
              </a:rPr>
              <a:t>public void </a:t>
            </a:r>
            <a:r>
              <a:rPr kumimoji="0" lang="zh-CN" altLang="zh-CN" sz="1200" b="0" i="0" u="none" strike="noStrike" cap="none" normalizeH="0" baseline="0">
                <a:ln>
                  <a:noFill/>
                </a:ln>
                <a:solidFill>
                  <a:srgbClr val="00627A"/>
                </a:solidFill>
                <a:effectLst/>
                <a:latin typeface="Arial Unicode MS"/>
                <a:ea typeface="JetBrains Mono"/>
              </a:rPr>
              <a:t>test05</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0" u="none" strike="noStrike" cap="none" normalizeH="0" baseline="0">
                <a:ln>
                  <a:noFill/>
                </a:ln>
                <a:solidFill>
                  <a:srgbClr val="0033B3"/>
                </a:solidFill>
                <a:effectLst/>
                <a:latin typeface="Arial Unicode MS"/>
                <a:ea typeface="JetBrains Mono"/>
              </a:rPr>
              <a:t>int </a:t>
            </a:r>
            <a:r>
              <a:rPr kumimoji="0" lang="zh-CN" altLang="zh-CN" sz="1200" b="0" i="0" u="none" strike="noStrike" cap="none" normalizeH="0" baseline="0">
                <a:ln>
                  <a:noFill/>
                </a:ln>
                <a:solidFill>
                  <a:srgbClr val="080808"/>
                </a:solidFill>
                <a:effectLst/>
                <a:latin typeface="Arial Unicode MS"/>
                <a:ea typeface="JetBrains Mono"/>
              </a:rPr>
              <a:t>n){</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int </a:t>
            </a:r>
            <a:r>
              <a:rPr kumimoji="0" lang="zh-CN" altLang="zh-CN" sz="1200" b="0" i="0" u="none" strike="noStrike" cap="none" normalizeH="0" baseline="0">
                <a:ln>
                  <a:noFill/>
                </a:ln>
                <a:solidFill>
                  <a:srgbClr val="080808"/>
                </a:solidFill>
                <a:effectLst/>
                <a:latin typeface="Arial Unicode MS"/>
                <a:ea typeface="JetBrains Mono"/>
              </a:rPr>
              <a:t>i=</a:t>
            </a:r>
            <a:r>
              <a:rPr kumimoji="0" lang="zh-CN" altLang="zh-CN" sz="1200" b="0" i="0" u="none" strike="noStrike" cap="none" normalizeH="0" baseline="0">
                <a:ln>
                  <a:noFill/>
                </a:ln>
                <a:solidFill>
                  <a:srgbClr val="1750EB"/>
                </a:solidFill>
                <a:effectLst/>
                <a:latin typeface="Arial Unicode MS"/>
                <a:ea typeface="JetBrains Mono"/>
              </a:rPr>
              <a:t>0</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for</a:t>
            </a:r>
            <a:r>
              <a:rPr kumimoji="0" lang="zh-CN" altLang="zh-CN" sz="1200" b="0" i="0" u="none" strike="noStrike" cap="none" normalizeH="0" baseline="0">
                <a:ln>
                  <a:noFill/>
                </a:ln>
                <a:solidFill>
                  <a:srgbClr val="080808"/>
                </a:solidFill>
                <a:effectLst/>
                <a:latin typeface="Arial Unicode MS"/>
                <a:ea typeface="JetBrains Mono"/>
              </a:rPr>
              <a:t>(;i&lt;=n;i++){</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test04(n);</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033B3"/>
                </a:solidFill>
                <a:effectLst/>
                <a:latin typeface="Arial Unicode MS"/>
                <a:ea typeface="JetBrains Mono"/>
              </a:rPr>
              <a:t>public void </a:t>
            </a:r>
            <a:r>
              <a:rPr kumimoji="0" lang="zh-CN" altLang="zh-CN" sz="1200" b="0" i="0" u="none" strike="noStrike" cap="none" normalizeH="0" baseline="0">
                <a:ln>
                  <a:noFill/>
                </a:ln>
                <a:solidFill>
                  <a:srgbClr val="00627A"/>
                </a:solidFill>
                <a:effectLst/>
                <a:latin typeface="Arial Unicode MS"/>
                <a:ea typeface="JetBrains Mono"/>
              </a:rPr>
              <a:t>test04</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0" u="none" strike="noStrike" cap="none" normalizeH="0" baseline="0">
                <a:ln>
                  <a:noFill/>
                </a:ln>
                <a:solidFill>
                  <a:srgbClr val="0033B3"/>
                </a:solidFill>
                <a:effectLst/>
                <a:latin typeface="Arial Unicode MS"/>
                <a:ea typeface="JetBrains Mono"/>
              </a:rPr>
              <a:t>int </a:t>
            </a:r>
            <a:r>
              <a:rPr kumimoji="0" lang="zh-CN" altLang="zh-CN" sz="1200" b="0" i="0" u="none" strike="noStrike" cap="none" normalizeH="0" baseline="0">
                <a:ln>
                  <a:noFill/>
                </a:ln>
                <a:solidFill>
                  <a:srgbClr val="080808"/>
                </a:solidFill>
                <a:effectLst/>
                <a:latin typeface="Arial Unicode MS"/>
                <a:ea typeface="JetBrains Mono"/>
              </a:rPr>
              <a:t>n){</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int </a:t>
            </a:r>
            <a:r>
              <a:rPr kumimoji="0" lang="zh-CN" altLang="zh-CN" sz="1200" b="0" i="0" u="none" strike="noStrike" cap="none" normalizeH="0" baseline="0">
                <a:ln>
                  <a:noFill/>
                </a:ln>
                <a:solidFill>
                  <a:srgbClr val="080808"/>
                </a:solidFill>
                <a:effectLst/>
                <a:latin typeface="Arial Unicode MS"/>
                <a:ea typeface="JetBrains Mono"/>
              </a:rPr>
              <a:t>i=</a:t>
            </a:r>
            <a:r>
              <a:rPr kumimoji="0" lang="zh-CN" altLang="zh-CN" sz="1200" b="0" i="0" u="none" strike="noStrike" cap="none" normalizeH="0" baseline="0">
                <a:ln>
                  <a:noFill/>
                </a:ln>
                <a:solidFill>
                  <a:srgbClr val="1750EB"/>
                </a:solidFill>
                <a:effectLst/>
                <a:latin typeface="Arial Unicode MS"/>
                <a:ea typeface="JetBrains Mono"/>
              </a:rPr>
              <a:t>1</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while</a:t>
            </a:r>
            <a:r>
              <a:rPr kumimoji="0" lang="zh-CN" altLang="zh-CN" sz="1200" b="0" i="0" u="none" strike="noStrike" cap="none" normalizeH="0" baseline="0">
                <a:ln>
                  <a:noFill/>
                </a:ln>
                <a:solidFill>
                  <a:srgbClr val="080808"/>
                </a:solidFill>
                <a:effectLst/>
                <a:latin typeface="Arial Unicode MS"/>
                <a:ea typeface="JetBrains Mono"/>
              </a:rPr>
              <a:t>(i&lt;=n){</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i = i * </a:t>
            </a:r>
            <a:r>
              <a:rPr kumimoji="0" lang="zh-CN" altLang="zh-CN" sz="1200" b="0" i="0" u="none" strike="noStrike" cap="none" normalizeH="0" baseline="0">
                <a:ln>
                  <a:noFill/>
                </a:ln>
                <a:solidFill>
                  <a:srgbClr val="1750EB"/>
                </a:solidFill>
                <a:effectLst/>
                <a:latin typeface="Arial Unicode MS"/>
                <a:ea typeface="JetBrains Mono"/>
              </a:rPr>
              <a:t>2</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占位符 2">
            <a:extLst>
              <a:ext uri="{FF2B5EF4-FFF2-40B4-BE49-F238E27FC236}">
                <a16:creationId xmlns:a16="http://schemas.microsoft.com/office/drawing/2014/main" id="{D2173F6C-5AA2-6103-C7DE-8D37A291E624}"/>
              </a:ext>
            </a:extLst>
          </p:cNvPr>
          <p:cNvSpPr txBox="1">
            <a:spLocks/>
          </p:cNvSpPr>
          <p:nvPr/>
        </p:nvSpPr>
        <p:spPr>
          <a:xfrm>
            <a:off x="2934357" y="2203394"/>
            <a:ext cx="865239"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O(n)</a:t>
            </a:r>
            <a:endParaRPr lang="zh-CN" altLang="en-US" dirty="0">
              <a:solidFill>
                <a:srgbClr val="C00000"/>
              </a:solidFill>
            </a:endParaRPr>
          </a:p>
        </p:txBody>
      </p:sp>
      <p:sp>
        <p:nvSpPr>
          <p:cNvPr id="12" name="文本占位符 2">
            <a:extLst>
              <a:ext uri="{FF2B5EF4-FFF2-40B4-BE49-F238E27FC236}">
                <a16:creationId xmlns:a16="http://schemas.microsoft.com/office/drawing/2014/main" id="{948CE64A-0000-D296-6760-B0C0421D0B24}"/>
              </a:ext>
            </a:extLst>
          </p:cNvPr>
          <p:cNvSpPr txBox="1">
            <a:spLocks/>
          </p:cNvSpPr>
          <p:nvPr/>
        </p:nvSpPr>
        <p:spPr>
          <a:xfrm>
            <a:off x="2910084" y="3456177"/>
            <a:ext cx="108181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O(log n)</a:t>
            </a:r>
            <a:endParaRPr lang="zh-CN" altLang="en-US" dirty="0">
              <a:solidFill>
                <a:srgbClr val="C00000"/>
              </a:solidFill>
            </a:endParaRPr>
          </a:p>
        </p:txBody>
      </p:sp>
    </p:spTree>
    <p:extLst>
      <p:ext uri="{BB962C8B-B14F-4D97-AF65-F5344CB8AC3E}">
        <p14:creationId xmlns:p14="http://schemas.microsoft.com/office/powerpoint/2010/main" val="1726310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ppt_x</p:attrName>
                                        </p:attrNameLst>
                                      </p:cBhvr>
                                      <p:tavLst>
                                        <p:tav tm="0">
                                          <p:val>
                                            <p:strVal val="#ppt_x-#ppt_w*1.125000"/>
                                          </p:val>
                                        </p:tav>
                                        <p:tav tm="100000">
                                          <p:val>
                                            <p:strVal val="#ppt_x"/>
                                          </p:val>
                                        </p:tav>
                                      </p:tavLst>
                                    </p:anim>
                                    <p:animEffect transition="in" filter="wipe(righ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ppt_x</p:attrName>
                                        </p:attrNameLst>
                                      </p:cBhvr>
                                      <p:tavLst>
                                        <p:tav tm="0">
                                          <p:val>
                                            <p:strVal val="#ppt_x-#ppt_w*1.125000"/>
                                          </p:val>
                                        </p:tav>
                                        <p:tav tm="100000">
                                          <p:val>
                                            <p:strVal val="#ppt_x"/>
                                          </p:val>
                                        </p:tav>
                                      </p:tavLst>
                                    </p:anim>
                                    <p:animEffect transition="in" filter="wipe(righ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80C9DB35-AB61-2B97-5811-821426D585B7}"/>
              </a:ext>
            </a:extLst>
          </p:cNvPr>
          <p:cNvSpPr>
            <a:spLocks noGrp="1"/>
          </p:cNvSpPr>
          <p:nvPr>
            <p:ph type="body" sz="quarter" idx="10"/>
          </p:nvPr>
        </p:nvSpPr>
        <p:spPr>
          <a:xfrm>
            <a:off x="5076938" y="1497446"/>
            <a:ext cx="5760538" cy="4486887"/>
          </a:xfrm>
        </p:spPr>
        <p:txBody>
          <a:bodyPr/>
          <a:lstStyle/>
          <a:p>
            <a:pPr marL="0" indent="0">
              <a:buNone/>
            </a:pPr>
            <a:r>
              <a:rPr lang="zh-CN" altLang="en-US" dirty="0"/>
              <a:t>常见的时间复杂度</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7" name="文本占位符 2">
            <a:extLst>
              <a:ext uri="{FF2B5EF4-FFF2-40B4-BE49-F238E27FC236}">
                <a16:creationId xmlns:a16="http://schemas.microsoft.com/office/drawing/2014/main" id="{9154D155-1A9D-7CA1-661B-2D55F614C596}"/>
              </a:ext>
            </a:extLst>
          </p:cNvPr>
          <p:cNvSpPr txBox="1">
            <a:spLocks/>
          </p:cNvSpPr>
          <p:nvPr/>
        </p:nvSpPr>
        <p:spPr>
          <a:xfrm>
            <a:off x="5076938" y="2262378"/>
            <a:ext cx="6129953"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a:t>O(1)</a:t>
            </a:r>
            <a:r>
              <a:rPr lang="zh-CN" altLang="en-US" sz="1400" dirty="0"/>
              <a:t>、</a:t>
            </a:r>
            <a:r>
              <a:rPr lang="en-US" altLang="zh-CN" sz="1400" dirty="0"/>
              <a:t>O(n)</a:t>
            </a:r>
            <a:r>
              <a:rPr lang="zh-CN" altLang="en-US" sz="1400" dirty="0"/>
              <a:t>、</a:t>
            </a:r>
            <a:r>
              <a:rPr lang="en-US" altLang="zh-CN" sz="1400" dirty="0"/>
              <a:t>O(n^2)</a:t>
            </a:r>
            <a:r>
              <a:rPr lang="zh-CN" altLang="en-US" sz="1400" dirty="0"/>
              <a:t>、</a:t>
            </a:r>
            <a:r>
              <a:rPr lang="en-US" altLang="zh-CN" sz="1400" dirty="0"/>
              <a:t>O(</a:t>
            </a:r>
            <a:r>
              <a:rPr lang="en-US" altLang="zh-CN" sz="1400" dirty="0" err="1"/>
              <a:t>logn</a:t>
            </a:r>
            <a:r>
              <a:rPr lang="en-US" altLang="zh-CN" sz="1400" dirty="0"/>
              <a:t>)</a:t>
            </a:r>
            <a:r>
              <a:rPr lang="zh-CN" altLang="en-US" sz="1400" dirty="0"/>
              <a:t>、</a:t>
            </a:r>
            <a:r>
              <a:rPr lang="en-US" altLang="zh-CN" sz="1400" dirty="0"/>
              <a:t>O(n * </a:t>
            </a:r>
            <a:r>
              <a:rPr lang="en-US" altLang="zh-CN" sz="1400" dirty="0" err="1"/>
              <a:t>logn</a:t>
            </a:r>
            <a:r>
              <a:rPr lang="en-US" altLang="zh-CN" sz="1400" dirty="0"/>
              <a:t>)</a:t>
            </a:r>
            <a:endParaRPr lang="zh-CN" altLang="en-US" sz="1400" dirty="0"/>
          </a:p>
        </p:txBody>
      </p:sp>
      <p:grpSp>
        <p:nvGrpSpPr>
          <p:cNvPr id="30" name="组合 29">
            <a:extLst>
              <a:ext uri="{FF2B5EF4-FFF2-40B4-BE49-F238E27FC236}">
                <a16:creationId xmlns:a16="http://schemas.microsoft.com/office/drawing/2014/main" id="{3974E41D-292A-6CF1-AB69-DDF3D78AD334}"/>
              </a:ext>
            </a:extLst>
          </p:cNvPr>
          <p:cNvGrpSpPr/>
          <p:nvPr/>
        </p:nvGrpSpPr>
        <p:grpSpPr>
          <a:xfrm>
            <a:off x="5521280" y="2941983"/>
            <a:ext cx="3131437" cy="2605809"/>
            <a:chOff x="5971985" y="4009132"/>
            <a:chExt cx="3072470" cy="2605809"/>
          </a:xfrm>
        </p:grpSpPr>
        <p:sp>
          <p:nvSpPr>
            <p:cNvPr id="31" name="文本占位符 2">
              <a:extLst>
                <a:ext uri="{FF2B5EF4-FFF2-40B4-BE49-F238E27FC236}">
                  <a16:creationId xmlns:a16="http://schemas.microsoft.com/office/drawing/2014/main" id="{666351DD-505C-4B89-35FA-4F10CF9792F2}"/>
                </a:ext>
              </a:extLst>
            </p:cNvPr>
            <p:cNvSpPr txBox="1">
              <a:spLocks/>
            </p:cNvSpPr>
            <p:nvPr/>
          </p:nvSpPr>
          <p:spPr>
            <a:xfrm>
              <a:off x="5971985" y="4009132"/>
              <a:ext cx="618897" cy="5740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T(n)</a:t>
              </a:r>
              <a:endParaRPr lang="zh-CN" altLang="en-US" sz="1400" dirty="0"/>
            </a:p>
          </p:txBody>
        </p:sp>
        <p:grpSp>
          <p:nvGrpSpPr>
            <p:cNvPr id="32" name="组合 31">
              <a:extLst>
                <a:ext uri="{FF2B5EF4-FFF2-40B4-BE49-F238E27FC236}">
                  <a16:creationId xmlns:a16="http://schemas.microsoft.com/office/drawing/2014/main" id="{C338D931-EA28-409B-0CF3-0ED52BD727D8}"/>
                </a:ext>
              </a:extLst>
            </p:cNvPr>
            <p:cNvGrpSpPr/>
            <p:nvPr/>
          </p:nvGrpSpPr>
          <p:grpSpPr>
            <a:xfrm>
              <a:off x="6181707" y="4336575"/>
              <a:ext cx="2578589" cy="1944216"/>
              <a:chOff x="6077146" y="4149080"/>
              <a:chExt cx="2578589" cy="1944216"/>
            </a:xfrm>
          </p:grpSpPr>
          <p:cxnSp>
            <p:nvCxnSpPr>
              <p:cNvPr id="34" name="直接箭头连接符 33">
                <a:extLst>
                  <a:ext uri="{FF2B5EF4-FFF2-40B4-BE49-F238E27FC236}">
                    <a16:creationId xmlns:a16="http://schemas.microsoft.com/office/drawing/2014/main" id="{071CEFDA-B228-9BB0-236B-EFFDB88C2FFD}"/>
                  </a:ext>
                </a:extLst>
              </p:cNvPr>
              <p:cNvCxnSpPr>
                <a:cxnSpLocks/>
              </p:cNvCxnSpPr>
              <p:nvPr/>
            </p:nvCxnSpPr>
            <p:spPr>
              <a:xfrm>
                <a:off x="6077146" y="6093296"/>
                <a:ext cx="2578589"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02317C5F-A9AE-A80D-B19C-51583AADD20B}"/>
                  </a:ext>
                </a:extLst>
              </p:cNvPr>
              <p:cNvCxnSpPr/>
              <p:nvPr/>
            </p:nvCxnSpPr>
            <p:spPr>
              <a:xfrm flipV="1">
                <a:off x="6096000" y="4149080"/>
                <a:ext cx="0" cy="194421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3" name="文本占位符 2">
              <a:extLst>
                <a:ext uri="{FF2B5EF4-FFF2-40B4-BE49-F238E27FC236}">
                  <a16:creationId xmlns:a16="http://schemas.microsoft.com/office/drawing/2014/main" id="{722FF76E-654C-8EFF-8C55-0ED0E72BA0CE}"/>
                </a:ext>
              </a:extLst>
            </p:cNvPr>
            <p:cNvSpPr txBox="1">
              <a:spLocks/>
            </p:cNvSpPr>
            <p:nvPr/>
          </p:nvSpPr>
          <p:spPr>
            <a:xfrm>
              <a:off x="8691872" y="6040911"/>
              <a:ext cx="352583" cy="5740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n</a:t>
              </a:r>
              <a:endParaRPr lang="zh-CN" altLang="en-US" sz="1400" dirty="0"/>
            </a:p>
          </p:txBody>
        </p:sp>
      </p:grpSp>
      <p:grpSp>
        <p:nvGrpSpPr>
          <p:cNvPr id="36" name="组合 35">
            <a:extLst>
              <a:ext uri="{FF2B5EF4-FFF2-40B4-BE49-F238E27FC236}">
                <a16:creationId xmlns:a16="http://schemas.microsoft.com/office/drawing/2014/main" id="{33126F01-75B3-451A-29E0-DA9362EA48FC}"/>
              </a:ext>
            </a:extLst>
          </p:cNvPr>
          <p:cNvGrpSpPr/>
          <p:nvPr/>
        </p:nvGrpSpPr>
        <p:grpSpPr>
          <a:xfrm>
            <a:off x="5731003" y="3401771"/>
            <a:ext cx="2628077" cy="1812339"/>
            <a:chOff x="8959740" y="2534996"/>
            <a:chExt cx="2578589" cy="1812339"/>
          </a:xfrm>
        </p:grpSpPr>
        <p:cxnSp>
          <p:nvCxnSpPr>
            <p:cNvPr id="37" name="直接连接符 36">
              <a:extLst>
                <a:ext uri="{FF2B5EF4-FFF2-40B4-BE49-F238E27FC236}">
                  <a16:creationId xmlns:a16="http://schemas.microsoft.com/office/drawing/2014/main" id="{25EDBC83-21A3-26C2-5B36-83099B7CE4E5}"/>
                </a:ext>
              </a:extLst>
            </p:cNvPr>
            <p:cNvCxnSpPr>
              <a:cxnSpLocks/>
            </p:cNvCxnSpPr>
            <p:nvPr/>
          </p:nvCxnSpPr>
          <p:spPr>
            <a:xfrm flipV="1">
              <a:off x="8959740" y="2935704"/>
              <a:ext cx="2077687" cy="1411631"/>
            </a:xfrm>
            <a:prstGeom prst="line">
              <a:avLst/>
            </a:prstGeom>
            <a:ln w="38100">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文本占位符 2">
              <a:extLst>
                <a:ext uri="{FF2B5EF4-FFF2-40B4-BE49-F238E27FC236}">
                  <a16:creationId xmlns:a16="http://schemas.microsoft.com/office/drawing/2014/main" id="{DD712E1E-350D-F936-2B6B-0EA55D6BD543}"/>
                </a:ext>
              </a:extLst>
            </p:cNvPr>
            <p:cNvSpPr txBox="1">
              <a:spLocks/>
            </p:cNvSpPr>
            <p:nvPr/>
          </p:nvSpPr>
          <p:spPr>
            <a:xfrm>
              <a:off x="10924498" y="2534996"/>
              <a:ext cx="613831" cy="4065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O(n)</a:t>
              </a:r>
              <a:endParaRPr lang="zh-CN" altLang="en-US" sz="1400" dirty="0"/>
            </a:p>
          </p:txBody>
        </p:sp>
      </p:grpSp>
      <p:grpSp>
        <p:nvGrpSpPr>
          <p:cNvPr id="39" name="组合 38">
            <a:extLst>
              <a:ext uri="{FF2B5EF4-FFF2-40B4-BE49-F238E27FC236}">
                <a16:creationId xmlns:a16="http://schemas.microsoft.com/office/drawing/2014/main" id="{A03A90EF-DBB4-4812-ACEE-164ADD24464F}"/>
              </a:ext>
            </a:extLst>
          </p:cNvPr>
          <p:cNvGrpSpPr/>
          <p:nvPr/>
        </p:nvGrpSpPr>
        <p:grpSpPr>
          <a:xfrm>
            <a:off x="4492398" y="2805915"/>
            <a:ext cx="2747074" cy="3762052"/>
            <a:chOff x="7721135" y="1939140"/>
            <a:chExt cx="2695345" cy="3762052"/>
          </a:xfrm>
        </p:grpSpPr>
        <p:sp>
          <p:nvSpPr>
            <p:cNvPr id="40" name="文本占位符 2">
              <a:extLst>
                <a:ext uri="{FF2B5EF4-FFF2-40B4-BE49-F238E27FC236}">
                  <a16:creationId xmlns:a16="http://schemas.microsoft.com/office/drawing/2014/main" id="{E0D3B8AE-4280-5A13-4FD7-324CF31C966E}"/>
                </a:ext>
              </a:extLst>
            </p:cNvPr>
            <p:cNvSpPr txBox="1">
              <a:spLocks/>
            </p:cNvSpPr>
            <p:nvPr/>
          </p:nvSpPr>
          <p:spPr>
            <a:xfrm>
              <a:off x="9561087" y="2121643"/>
              <a:ext cx="855393" cy="4065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     )</a:t>
              </a:r>
              <a:endParaRPr lang="zh-CN" altLang="en-US" sz="1400" dirty="0"/>
            </a:p>
          </p:txBody>
        </p:sp>
        <p:grpSp>
          <p:nvGrpSpPr>
            <p:cNvPr id="41" name="组合 40">
              <a:extLst>
                <a:ext uri="{FF2B5EF4-FFF2-40B4-BE49-F238E27FC236}">
                  <a16:creationId xmlns:a16="http://schemas.microsoft.com/office/drawing/2014/main" id="{A8BF2CBA-7829-2C55-E51C-32022CCB00B4}"/>
                </a:ext>
              </a:extLst>
            </p:cNvPr>
            <p:cNvGrpSpPr/>
            <p:nvPr/>
          </p:nvGrpSpPr>
          <p:grpSpPr>
            <a:xfrm>
              <a:off x="7721135" y="1939140"/>
              <a:ext cx="2661624" cy="3762052"/>
              <a:chOff x="7721135" y="1939140"/>
              <a:chExt cx="2661624" cy="3762052"/>
            </a:xfrm>
          </p:grpSpPr>
          <p:sp>
            <p:nvSpPr>
              <p:cNvPr id="42" name="弧形 41">
                <a:extLst>
                  <a:ext uri="{FF2B5EF4-FFF2-40B4-BE49-F238E27FC236}">
                    <a16:creationId xmlns:a16="http://schemas.microsoft.com/office/drawing/2014/main" id="{8C2F4A59-AE43-4377-247D-C406EB5728A6}"/>
                  </a:ext>
                </a:extLst>
              </p:cNvPr>
              <p:cNvSpPr/>
              <p:nvPr/>
            </p:nvSpPr>
            <p:spPr>
              <a:xfrm rot="8080499" flipH="1">
                <a:off x="6566550" y="3093725"/>
                <a:ext cx="3762052" cy="1452882"/>
              </a:xfrm>
              <a:prstGeom prst="arc">
                <a:avLst>
                  <a:gd name="adj1" fmla="val 16222440"/>
                  <a:gd name="adj2" fmla="val 21305806"/>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75FD3A70-FB32-B1F5-B2AE-3F20B4067BD5}"/>
                      </a:ext>
                    </a:extLst>
                  </p:cNvPr>
                  <p:cNvSpPr txBox="1"/>
                  <p:nvPr/>
                </p:nvSpPr>
                <p:spPr>
                  <a:xfrm>
                    <a:off x="9639610" y="2186417"/>
                    <a:ext cx="743149" cy="276999"/>
                  </a:xfrm>
                  <a:prstGeom prst="rect">
                    <a:avLst/>
                  </a:prstGeom>
                  <a:noFill/>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solidFill>
                                  <a:latin typeface="Cambria Math" panose="02040503050406030204" pitchFamily="18" charset="0"/>
                                  <a:ea typeface="+mn-ea"/>
                                </a:rPr>
                              </m:ctrlPr>
                            </m:sSupPr>
                            <m:e>
                              <m:r>
                                <a:rPr lang="zh-CN" altLang="en-US" i="1" dirty="0">
                                  <a:solidFill>
                                    <a:schemeClr val="tx1"/>
                                  </a:solidFill>
                                  <a:latin typeface="Cambria Math" panose="02040503050406030204" pitchFamily="18" charset="0"/>
                                  <a:ea typeface="+mn-ea"/>
                                </a:rPr>
                                <m:t>𝑛</m:t>
                              </m:r>
                            </m:e>
                            <m:sup>
                              <m:r>
                                <a:rPr lang="zh-CN" altLang="en-US" i="0" dirty="0">
                                  <a:solidFill>
                                    <a:schemeClr val="tx1"/>
                                  </a:solidFill>
                                  <a:latin typeface="Cambria Math" panose="02040503050406030204" pitchFamily="18" charset="0"/>
                                  <a:ea typeface="+mn-ea"/>
                                </a:rPr>
                                <m:t>2</m:t>
                              </m:r>
                            </m:sup>
                          </m:sSup>
                        </m:oMath>
                      </m:oMathPara>
                    </a14:m>
                    <a:endParaRPr lang="zh-CN" altLang="en-US" sz="400" dirty="0">
                      <a:solidFill>
                        <a:schemeClr val="tx1"/>
                      </a:solidFill>
                      <a:latin typeface="+mn-lt"/>
                      <a:ea typeface="+mn-ea"/>
                    </a:endParaRPr>
                  </a:p>
                </p:txBody>
              </p:sp>
            </mc:Choice>
            <mc:Fallback xmlns="">
              <p:sp>
                <p:nvSpPr>
                  <p:cNvPr id="27" name="文本框 26">
                    <a:extLst>
                      <a:ext uri="{FF2B5EF4-FFF2-40B4-BE49-F238E27FC236}">
                        <a16:creationId xmlns:a16="http://schemas.microsoft.com/office/drawing/2014/main" id="{8480BF9F-371E-AFEC-3728-DB1F3D1E08EA}"/>
                      </a:ext>
                    </a:extLst>
                  </p:cNvPr>
                  <p:cNvSpPr txBox="1">
                    <a:spLocks noRot="1" noChangeAspect="1" noMove="1" noResize="1" noEditPoints="1" noAdjustHandles="1" noChangeArrowheads="1" noChangeShapeType="1" noTextEdit="1"/>
                  </p:cNvSpPr>
                  <p:nvPr/>
                </p:nvSpPr>
                <p:spPr>
                  <a:xfrm>
                    <a:off x="9639610" y="2186417"/>
                    <a:ext cx="743149" cy="276999"/>
                  </a:xfrm>
                  <a:prstGeom prst="rect">
                    <a:avLst/>
                  </a:prstGeom>
                  <a:blipFill>
                    <a:blip r:embed="rId6"/>
                    <a:stretch>
                      <a:fillRect t="-4444"/>
                    </a:stretch>
                  </a:blipFill>
                </p:spPr>
                <p:txBody>
                  <a:bodyPr/>
                  <a:lstStyle/>
                  <a:p>
                    <a:r>
                      <a:rPr lang="zh-CN" altLang="en-US">
                        <a:noFill/>
                      </a:rPr>
                      <a:t> </a:t>
                    </a:r>
                  </a:p>
                </p:txBody>
              </p:sp>
            </mc:Fallback>
          </mc:AlternateContent>
        </p:grpSp>
      </p:grpSp>
      <p:grpSp>
        <p:nvGrpSpPr>
          <p:cNvPr id="44" name="组合 43">
            <a:extLst>
              <a:ext uri="{FF2B5EF4-FFF2-40B4-BE49-F238E27FC236}">
                <a16:creationId xmlns:a16="http://schemas.microsoft.com/office/drawing/2014/main" id="{B864C40A-E5EB-EC5F-2317-6C2336DE5DA0}"/>
              </a:ext>
            </a:extLst>
          </p:cNvPr>
          <p:cNvGrpSpPr/>
          <p:nvPr/>
        </p:nvGrpSpPr>
        <p:grpSpPr>
          <a:xfrm>
            <a:off x="3606114" y="4301933"/>
            <a:ext cx="5683155" cy="3144117"/>
            <a:chOff x="5050677" y="3482650"/>
            <a:chExt cx="5576138" cy="3144117"/>
          </a:xfrm>
        </p:grpSpPr>
        <p:sp>
          <p:nvSpPr>
            <p:cNvPr id="45" name="弧形 44">
              <a:extLst>
                <a:ext uri="{FF2B5EF4-FFF2-40B4-BE49-F238E27FC236}">
                  <a16:creationId xmlns:a16="http://schemas.microsoft.com/office/drawing/2014/main" id="{800BA669-D0DE-2535-2D54-31F34DF96950}"/>
                </a:ext>
              </a:extLst>
            </p:cNvPr>
            <p:cNvSpPr/>
            <p:nvPr/>
          </p:nvSpPr>
          <p:spPr>
            <a:xfrm rot="19828146">
              <a:off x="5050677" y="4215252"/>
              <a:ext cx="5472608" cy="2411515"/>
            </a:xfrm>
            <a:prstGeom prst="arc">
              <a:avLst>
                <a:gd name="adj1" fmla="val 16200000"/>
                <a:gd name="adj2" fmla="val 20765120"/>
              </a:avLst>
            </a:prstGeom>
            <a:ln w="3810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文本占位符 2">
              <a:extLst>
                <a:ext uri="{FF2B5EF4-FFF2-40B4-BE49-F238E27FC236}">
                  <a16:creationId xmlns:a16="http://schemas.microsoft.com/office/drawing/2014/main" id="{78216968-AAAC-683C-9E45-CB2FE0B15876}"/>
                </a:ext>
              </a:extLst>
            </p:cNvPr>
            <p:cNvSpPr txBox="1">
              <a:spLocks/>
            </p:cNvSpPr>
            <p:nvPr/>
          </p:nvSpPr>
          <p:spPr>
            <a:xfrm>
              <a:off x="9616683" y="3482650"/>
              <a:ext cx="1010132"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a:t>
              </a:r>
              <a:r>
                <a:rPr lang="en-US" altLang="zh-CN" sz="1400" dirty="0" err="1"/>
                <a:t>logn</a:t>
              </a:r>
              <a:r>
                <a:rPr lang="en-US" altLang="zh-CN" sz="1400" dirty="0"/>
                <a:t>)</a:t>
              </a:r>
              <a:endParaRPr lang="zh-CN" altLang="en-US" sz="1400" b="1" dirty="0">
                <a:solidFill>
                  <a:srgbClr val="C00000"/>
                </a:solidFill>
              </a:endParaRPr>
            </a:p>
          </p:txBody>
        </p:sp>
      </p:grpSp>
      <p:grpSp>
        <p:nvGrpSpPr>
          <p:cNvPr id="47" name="组合 46">
            <a:extLst>
              <a:ext uri="{FF2B5EF4-FFF2-40B4-BE49-F238E27FC236}">
                <a16:creationId xmlns:a16="http://schemas.microsoft.com/office/drawing/2014/main" id="{125B9FB4-F7C0-E153-8354-E08550A957D5}"/>
              </a:ext>
            </a:extLst>
          </p:cNvPr>
          <p:cNvGrpSpPr/>
          <p:nvPr/>
        </p:nvGrpSpPr>
        <p:grpSpPr>
          <a:xfrm>
            <a:off x="6000025" y="3025216"/>
            <a:ext cx="2268442" cy="2371126"/>
            <a:chOff x="7462101" y="2184438"/>
            <a:chExt cx="2225726" cy="2371126"/>
          </a:xfrm>
        </p:grpSpPr>
        <p:sp>
          <p:nvSpPr>
            <p:cNvPr id="48" name="弧形 30">
              <a:extLst>
                <a:ext uri="{FF2B5EF4-FFF2-40B4-BE49-F238E27FC236}">
                  <a16:creationId xmlns:a16="http://schemas.microsoft.com/office/drawing/2014/main" id="{0CF232CF-CD0B-5B58-23C3-C50C9A08ED6B}"/>
                </a:ext>
              </a:extLst>
            </p:cNvPr>
            <p:cNvSpPr/>
            <p:nvPr/>
          </p:nvSpPr>
          <p:spPr>
            <a:xfrm rot="984076" flipV="1">
              <a:off x="7462101" y="2456391"/>
              <a:ext cx="1323828" cy="2099173"/>
            </a:xfrm>
            <a:custGeom>
              <a:avLst/>
              <a:gdLst>
                <a:gd name="connsiteX0" fmla="*/ 1631220 w 2903457"/>
                <a:gd name="connsiteY0" fmla="*/ 15850 h 4131557"/>
                <a:gd name="connsiteX1" fmla="*/ 2882009 w 2903457"/>
                <a:gd name="connsiteY1" fmla="*/ 1711991 h 4131557"/>
                <a:gd name="connsiteX2" fmla="*/ 1451729 w 2903457"/>
                <a:gd name="connsiteY2" fmla="*/ 2065779 h 4131557"/>
                <a:gd name="connsiteX3" fmla="*/ 1631220 w 2903457"/>
                <a:gd name="connsiteY3" fmla="*/ 15850 h 4131557"/>
                <a:gd name="connsiteX0" fmla="*/ 1631220 w 2903457"/>
                <a:gd name="connsiteY0" fmla="*/ 15850 h 4131557"/>
                <a:gd name="connsiteX1" fmla="*/ 2882009 w 2903457"/>
                <a:gd name="connsiteY1" fmla="*/ 1711991 h 4131557"/>
                <a:gd name="connsiteX0" fmla="*/ 11233 w 1262022"/>
                <a:gd name="connsiteY0" fmla="*/ 0 h 1696141"/>
                <a:gd name="connsiteX1" fmla="*/ 1262022 w 1262022"/>
                <a:gd name="connsiteY1" fmla="*/ 1696141 h 1696141"/>
                <a:gd name="connsiteX2" fmla="*/ 93118 w 1262022"/>
                <a:gd name="connsiteY2" fmla="*/ 1571841 h 1696141"/>
                <a:gd name="connsiteX3" fmla="*/ 11233 w 1262022"/>
                <a:gd name="connsiteY3" fmla="*/ 0 h 1696141"/>
                <a:gd name="connsiteX0" fmla="*/ 11233 w 1262022"/>
                <a:gd name="connsiteY0" fmla="*/ 0 h 1696141"/>
                <a:gd name="connsiteX1" fmla="*/ 1262022 w 1262022"/>
                <a:gd name="connsiteY1" fmla="*/ 1696141 h 1696141"/>
                <a:gd name="connsiteX0" fmla="*/ 5973 w 1256762"/>
                <a:gd name="connsiteY0" fmla="*/ 0 h 1696141"/>
                <a:gd name="connsiteX1" fmla="*/ 1256762 w 1256762"/>
                <a:gd name="connsiteY1" fmla="*/ 1696141 h 1696141"/>
                <a:gd name="connsiteX2" fmla="*/ 87858 w 1256762"/>
                <a:gd name="connsiteY2" fmla="*/ 1571841 h 1696141"/>
                <a:gd name="connsiteX3" fmla="*/ 5973 w 1256762"/>
                <a:gd name="connsiteY3" fmla="*/ 0 h 1696141"/>
                <a:gd name="connsiteX0" fmla="*/ 5973 w 1256762"/>
                <a:gd name="connsiteY0" fmla="*/ 0 h 1696141"/>
                <a:gd name="connsiteX1" fmla="*/ 1256762 w 1256762"/>
                <a:gd name="connsiteY1" fmla="*/ 1696141 h 1696141"/>
                <a:gd name="connsiteX0" fmla="*/ 5973 w 1256762"/>
                <a:gd name="connsiteY0" fmla="*/ 0 h 2613850"/>
                <a:gd name="connsiteX1" fmla="*/ 1256762 w 1256762"/>
                <a:gd name="connsiteY1" fmla="*/ 1696141 h 2613850"/>
                <a:gd name="connsiteX2" fmla="*/ 87858 w 1256762"/>
                <a:gd name="connsiteY2" fmla="*/ 1571841 h 2613850"/>
                <a:gd name="connsiteX3" fmla="*/ 5973 w 1256762"/>
                <a:gd name="connsiteY3" fmla="*/ 0 h 2613850"/>
                <a:gd name="connsiteX0" fmla="*/ 5973 w 1256762"/>
                <a:gd name="connsiteY0" fmla="*/ 0 h 2613850"/>
                <a:gd name="connsiteX1" fmla="*/ 1095234 w 1256762"/>
                <a:gd name="connsiteY1" fmla="*/ 2613850 h 2613850"/>
                <a:gd name="connsiteX0" fmla="*/ 12779 w 1263568"/>
                <a:gd name="connsiteY0" fmla="*/ 3133 h 2616983"/>
                <a:gd name="connsiteX1" fmla="*/ 1263568 w 1263568"/>
                <a:gd name="connsiteY1" fmla="*/ 1699274 h 2616983"/>
                <a:gd name="connsiteX2" fmla="*/ 94664 w 1263568"/>
                <a:gd name="connsiteY2" fmla="*/ 1574974 h 2616983"/>
                <a:gd name="connsiteX3" fmla="*/ 12779 w 1263568"/>
                <a:gd name="connsiteY3" fmla="*/ 3133 h 2616983"/>
                <a:gd name="connsiteX0" fmla="*/ 0 w 1263568"/>
                <a:gd name="connsiteY0" fmla="*/ 0 h 2616983"/>
                <a:gd name="connsiteX1" fmla="*/ 1102040 w 1263568"/>
                <a:gd name="connsiteY1" fmla="*/ 2616983 h 2616983"/>
                <a:gd name="connsiteX0" fmla="*/ 12779 w 1263568"/>
                <a:gd name="connsiteY0" fmla="*/ 3133 h 2616983"/>
                <a:gd name="connsiteX1" fmla="*/ 1263568 w 1263568"/>
                <a:gd name="connsiteY1" fmla="*/ 1699274 h 2616983"/>
                <a:gd name="connsiteX2" fmla="*/ 94664 w 1263568"/>
                <a:gd name="connsiteY2" fmla="*/ 1574974 h 2616983"/>
                <a:gd name="connsiteX3" fmla="*/ 12779 w 1263568"/>
                <a:gd name="connsiteY3" fmla="*/ 3133 h 2616983"/>
                <a:gd name="connsiteX0" fmla="*/ 0 w 1263568"/>
                <a:gd name="connsiteY0" fmla="*/ 0 h 2616983"/>
                <a:gd name="connsiteX1" fmla="*/ 1102040 w 1263568"/>
                <a:gd name="connsiteY1" fmla="*/ 2616983 h 2616983"/>
                <a:gd name="connsiteX0" fmla="*/ 12779 w 1419169"/>
                <a:gd name="connsiteY0" fmla="*/ 3133 h 2616983"/>
                <a:gd name="connsiteX1" fmla="*/ 1419169 w 1419169"/>
                <a:gd name="connsiteY1" fmla="*/ 1691160 h 2616983"/>
                <a:gd name="connsiteX2" fmla="*/ 94664 w 1419169"/>
                <a:gd name="connsiteY2" fmla="*/ 1574974 h 2616983"/>
                <a:gd name="connsiteX3" fmla="*/ 12779 w 1419169"/>
                <a:gd name="connsiteY3" fmla="*/ 3133 h 2616983"/>
                <a:gd name="connsiteX0" fmla="*/ 0 w 1419169"/>
                <a:gd name="connsiteY0" fmla="*/ 0 h 2616983"/>
                <a:gd name="connsiteX1" fmla="*/ 1102040 w 1419169"/>
                <a:gd name="connsiteY1" fmla="*/ 2616983 h 2616983"/>
                <a:gd name="connsiteX0" fmla="*/ 12779 w 1419169"/>
                <a:gd name="connsiteY0" fmla="*/ 3133 h 2616983"/>
                <a:gd name="connsiteX1" fmla="*/ 1419169 w 1419169"/>
                <a:gd name="connsiteY1" fmla="*/ 1691160 h 2616983"/>
                <a:gd name="connsiteX2" fmla="*/ 311890 w 1419169"/>
                <a:gd name="connsiteY2" fmla="*/ 1628237 h 2616983"/>
                <a:gd name="connsiteX3" fmla="*/ 12779 w 1419169"/>
                <a:gd name="connsiteY3" fmla="*/ 3133 h 2616983"/>
                <a:gd name="connsiteX0" fmla="*/ 0 w 1419169"/>
                <a:gd name="connsiteY0" fmla="*/ 0 h 2616983"/>
                <a:gd name="connsiteX1" fmla="*/ 1102040 w 1419169"/>
                <a:gd name="connsiteY1" fmla="*/ 2616983 h 2616983"/>
              </a:gdLst>
              <a:ahLst/>
              <a:cxnLst>
                <a:cxn ang="0">
                  <a:pos x="connsiteX0" y="connsiteY0"/>
                </a:cxn>
                <a:cxn ang="0">
                  <a:pos x="connsiteX1" y="connsiteY1"/>
                </a:cxn>
              </a:cxnLst>
              <a:rect l="l" t="t" r="r" b="b"/>
              <a:pathLst>
                <a:path w="1419169" h="2616983" stroke="0" extrusionOk="0">
                  <a:moveTo>
                    <a:pt x="12779" y="3133"/>
                  </a:moveTo>
                  <a:cubicBezTo>
                    <a:pt x="646500" y="115490"/>
                    <a:pt x="1309798" y="795842"/>
                    <a:pt x="1419169" y="1691160"/>
                  </a:cubicBezTo>
                  <a:lnTo>
                    <a:pt x="311890" y="1628237"/>
                  </a:lnTo>
                  <a:cubicBezTo>
                    <a:pt x="586085" y="380609"/>
                    <a:pt x="-47051" y="686443"/>
                    <a:pt x="12779" y="3133"/>
                  </a:cubicBezTo>
                  <a:close/>
                </a:path>
                <a:path w="1419169" h="2616983" fill="none">
                  <a:moveTo>
                    <a:pt x="0" y="0"/>
                  </a:moveTo>
                  <a:cubicBezTo>
                    <a:pt x="527688" y="294559"/>
                    <a:pt x="992669" y="1721665"/>
                    <a:pt x="1102040" y="2616983"/>
                  </a:cubicBezTo>
                </a:path>
              </a:pathLst>
            </a:custGeom>
            <a:ln w="3810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9" name="文本占位符 2">
              <a:extLst>
                <a:ext uri="{FF2B5EF4-FFF2-40B4-BE49-F238E27FC236}">
                  <a16:creationId xmlns:a16="http://schemas.microsoft.com/office/drawing/2014/main" id="{8EB3DF8E-8866-1402-CBE5-C50FC292051E}"/>
                </a:ext>
              </a:extLst>
            </p:cNvPr>
            <p:cNvSpPr txBox="1">
              <a:spLocks/>
            </p:cNvSpPr>
            <p:nvPr/>
          </p:nvSpPr>
          <p:spPr>
            <a:xfrm>
              <a:off x="8677695" y="2184438"/>
              <a:ext cx="1010132"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a:t>
              </a:r>
              <a:r>
                <a:rPr lang="en-US" altLang="zh-CN" sz="1400" dirty="0" err="1"/>
                <a:t>nlogn</a:t>
              </a:r>
              <a:r>
                <a:rPr lang="en-US" altLang="zh-CN" sz="1400" dirty="0"/>
                <a:t>)</a:t>
              </a:r>
              <a:endParaRPr lang="zh-CN" altLang="en-US" sz="1400" b="1" dirty="0">
                <a:solidFill>
                  <a:srgbClr val="C00000"/>
                </a:solidFill>
              </a:endParaRPr>
            </a:p>
          </p:txBody>
        </p:sp>
      </p:grpSp>
      <p:grpSp>
        <p:nvGrpSpPr>
          <p:cNvPr id="50" name="组合 49">
            <a:extLst>
              <a:ext uri="{FF2B5EF4-FFF2-40B4-BE49-F238E27FC236}">
                <a16:creationId xmlns:a16="http://schemas.microsoft.com/office/drawing/2014/main" id="{F194B0E6-6300-9BA8-3F0B-5CBA263DD443}"/>
              </a:ext>
            </a:extLst>
          </p:cNvPr>
          <p:cNvGrpSpPr/>
          <p:nvPr/>
        </p:nvGrpSpPr>
        <p:grpSpPr>
          <a:xfrm>
            <a:off x="5735235" y="4786294"/>
            <a:ext cx="2310886" cy="609949"/>
            <a:chOff x="5860347" y="4771105"/>
            <a:chExt cx="2215346" cy="609949"/>
          </a:xfrm>
        </p:grpSpPr>
        <p:cxnSp>
          <p:nvCxnSpPr>
            <p:cNvPr id="51" name="直接连接符 50">
              <a:extLst>
                <a:ext uri="{FF2B5EF4-FFF2-40B4-BE49-F238E27FC236}">
                  <a16:creationId xmlns:a16="http://schemas.microsoft.com/office/drawing/2014/main" id="{E8D3F8F5-84E1-744A-E53B-899ADC1B014D}"/>
                </a:ext>
              </a:extLst>
            </p:cNvPr>
            <p:cNvCxnSpPr>
              <a:cxnSpLocks/>
              <a:stCxn id="45" idx="0"/>
            </p:cNvCxnSpPr>
            <p:nvPr/>
          </p:nvCxnSpPr>
          <p:spPr>
            <a:xfrm>
              <a:off x="5860347" y="5191175"/>
              <a:ext cx="1912651" cy="972"/>
            </a:xfrm>
            <a:prstGeom prst="line">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文本占位符 2">
              <a:extLst>
                <a:ext uri="{FF2B5EF4-FFF2-40B4-BE49-F238E27FC236}">
                  <a16:creationId xmlns:a16="http://schemas.microsoft.com/office/drawing/2014/main" id="{0CB683F9-916C-69EE-6F2E-69D990B66E35}"/>
                </a:ext>
              </a:extLst>
            </p:cNvPr>
            <p:cNvSpPr txBox="1">
              <a:spLocks/>
            </p:cNvSpPr>
            <p:nvPr/>
          </p:nvSpPr>
          <p:spPr>
            <a:xfrm>
              <a:off x="7457391" y="4771105"/>
              <a:ext cx="618302"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O(1)</a:t>
              </a:r>
              <a:endParaRPr lang="zh-CN" altLang="en-US" sz="1400" b="1" dirty="0">
                <a:solidFill>
                  <a:srgbClr val="C00000"/>
                </a:solidFill>
              </a:endParaRPr>
            </a:p>
          </p:txBody>
        </p:sp>
      </p:grpSp>
    </p:spTree>
    <p:extLst>
      <p:ext uri="{BB962C8B-B14F-4D97-AF65-F5344CB8AC3E}">
        <p14:creationId xmlns:p14="http://schemas.microsoft.com/office/powerpoint/2010/main" val="221297048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D1445-63FC-B71D-FBC0-5BE34A9AB8F5}"/>
              </a:ext>
            </a:extLst>
          </p:cNvPr>
          <p:cNvSpPr>
            <a:spLocks noGrp="1"/>
          </p:cNvSpPr>
          <p:nvPr>
            <p:ph type="title"/>
          </p:nvPr>
        </p:nvSpPr>
        <p:spPr/>
        <p:txBody>
          <a:bodyPr/>
          <a:lstStyle/>
          <a:p>
            <a:r>
              <a:rPr lang="zh-CN" altLang="en-US" dirty="0"/>
              <a:t>空间复杂度</a:t>
            </a:r>
          </a:p>
        </p:txBody>
      </p:sp>
      <p:sp>
        <p:nvSpPr>
          <p:cNvPr id="3" name="文本占位符 2">
            <a:extLst>
              <a:ext uri="{FF2B5EF4-FFF2-40B4-BE49-F238E27FC236}">
                <a16:creationId xmlns:a16="http://schemas.microsoft.com/office/drawing/2014/main" id="{63683076-30EC-04F3-9265-205BAF13B612}"/>
              </a:ext>
            </a:extLst>
          </p:cNvPr>
          <p:cNvSpPr>
            <a:spLocks noGrp="1"/>
          </p:cNvSpPr>
          <p:nvPr>
            <p:ph type="body" sz="quarter" idx="11"/>
          </p:nvPr>
        </p:nvSpPr>
        <p:spPr>
          <a:xfrm>
            <a:off x="710880" y="1624204"/>
            <a:ext cx="10698800" cy="609949"/>
          </a:xfrm>
        </p:spPr>
        <p:txBody>
          <a:bodyPr/>
          <a:lstStyle/>
          <a:p>
            <a:r>
              <a:rPr lang="zh-CN" altLang="en-US" dirty="0"/>
              <a:t>空间复杂度全称是</a:t>
            </a:r>
            <a:r>
              <a:rPr lang="zh-CN" altLang="en-US" dirty="0">
                <a:solidFill>
                  <a:srgbClr val="C00000"/>
                </a:solidFill>
              </a:rPr>
              <a:t>渐进空间复杂度</a:t>
            </a:r>
            <a:r>
              <a:rPr lang="zh-CN" altLang="en-US" dirty="0"/>
              <a:t>，表示算法占用的额外</a:t>
            </a:r>
            <a:r>
              <a:rPr lang="zh-CN" altLang="en-US" dirty="0">
                <a:solidFill>
                  <a:srgbClr val="C00000"/>
                </a:solidFill>
              </a:rPr>
              <a:t>存储空间</a:t>
            </a:r>
            <a:r>
              <a:rPr lang="zh-CN" altLang="en-US" dirty="0"/>
              <a:t>与</a:t>
            </a:r>
            <a:r>
              <a:rPr lang="zh-CN" altLang="en-US" dirty="0">
                <a:solidFill>
                  <a:srgbClr val="C00000"/>
                </a:solidFill>
              </a:rPr>
              <a:t>数据规模之间</a:t>
            </a:r>
            <a:r>
              <a:rPr lang="zh-CN" altLang="en-US" dirty="0"/>
              <a:t>的增长</a:t>
            </a:r>
            <a:r>
              <a:rPr lang="zh-CN" altLang="en-US" dirty="0">
                <a:solidFill>
                  <a:srgbClr val="C00000"/>
                </a:solidFill>
              </a:rPr>
              <a:t>关系</a:t>
            </a:r>
          </a:p>
        </p:txBody>
      </p:sp>
      <p:sp>
        <p:nvSpPr>
          <p:cNvPr id="4" name="Rectangle 1">
            <a:extLst>
              <a:ext uri="{FF2B5EF4-FFF2-40B4-BE49-F238E27FC236}">
                <a16:creationId xmlns:a16="http://schemas.microsoft.com/office/drawing/2014/main" id="{98BFA199-0C9F-51FB-2F34-3CACE3B845E3}"/>
              </a:ext>
            </a:extLst>
          </p:cNvPr>
          <p:cNvSpPr>
            <a:spLocks noChangeArrowheads="1"/>
          </p:cNvSpPr>
          <p:nvPr/>
        </p:nvSpPr>
        <p:spPr bwMode="auto">
          <a:xfrm>
            <a:off x="782320" y="2338935"/>
            <a:ext cx="3009424" cy="156966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void </a:t>
            </a:r>
            <a:r>
              <a:rPr kumimoji="0" lang="zh-CN" altLang="zh-CN" sz="1200" b="0" i="0" u="none" strike="noStrike" cap="none" normalizeH="0" baseline="0" dirty="0">
                <a:ln>
                  <a:noFill/>
                </a:ln>
                <a:solidFill>
                  <a:srgbClr val="00627A"/>
                </a:solidFill>
                <a:effectLst/>
                <a:latin typeface="Arial Unicode MS"/>
                <a:ea typeface="JetBrains Mono"/>
              </a:rPr>
              <a:t>test</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sum=</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for</a:t>
            </a:r>
            <a:r>
              <a:rPr kumimoji="0" lang="zh-CN" altLang="zh-CN" sz="1200" b="0" i="0" u="none" strike="noStrike" cap="none" normalizeH="0" baseline="0" dirty="0">
                <a:ln>
                  <a:noFill/>
                </a:ln>
                <a:solidFill>
                  <a:srgbClr val="080808"/>
                </a:solidFill>
                <a:effectLst/>
                <a:latin typeface="Arial Unicode MS"/>
                <a:ea typeface="JetBrains Mono"/>
              </a:rPr>
              <a:t>(;i&lt;n;i++){</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sum = sum+i;</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System</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out</a:t>
            </a:r>
            <a:r>
              <a:rPr kumimoji="0" lang="zh-CN" altLang="zh-CN" sz="1200" b="0" i="0" u="none" strike="noStrike" cap="none" normalizeH="0" baseline="0" dirty="0">
                <a:ln>
                  <a:noFill/>
                </a:ln>
                <a:solidFill>
                  <a:srgbClr val="080808"/>
                </a:solidFill>
                <a:effectLst/>
                <a:latin typeface="Arial Unicode MS"/>
                <a:ea typeface="JetBrains Mono"/>
              </a:rPr>
              <a:t>.println(sum);</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占位符 2">
            <a:extLst>
              <a:ext uri="{FF2B5EF4-FFF2-40B4-BE49-F238E27FC236}">
                <a16:creationId xmlns:a16="http://schemas.microsoft.com/office/drawing/2014/main" id="{535012D1-7B11-515B-0DAB-B0574CA61FB0}"/>
              </a:ext>
            </a:extLst>
          </p:cNvPr>
          <p:cNvSpPr txBox="1">
            <a:spLocks/>
          </p:cNvSpPr>
          <p:nvPr/>
        </p:nvSpPr>
        <p:spPr>
          <a:xfrm>
            <a:off x="1703512" y="4013899"/>
            <a:ext cx="936104"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O(1)</a:t>
            </a:r>
            <a:endParaRPr lang="zh-CN" altLang="en-US" dirty="0">
              <a:solidFill>
                <a:srgbClr val="C00000"/>
              </a:solidFill>
            </a:endParaRPr>
          </a:p>
        </p:txBody>
      </p:sp>
      <p:sp>
        <p:nvSpPr>
          <p:cNvPr id="6" name="Rectangle 1">
            <a:extLst>
              <a:ext uri="{FF2B5EF4-FFF2-40B4-BE49-F238E27FC236}">
                <a16:creationId xmlns:a16="http://schemas.microsoft.com/office/drawing/2014/main" id="{FAF5F1A8-1815-0D07-E504-00A375983BC9}"/>
              </a:ext>
            </a:extLst>
          </p:cNvPr>
          <p:cNvSpPr>
            <a:spLocks noChangeArrowheads="1"/>
          </p:cNvSpPr>
          <p:nvPr/>
        </p:nvSpPr>
        <p:spPr bwMode="auto">
          <a:xfrm>
            <a:off x="6240016" y="2249302"/>
            <a:ext cx="4046419" cy="1938992"/>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33B3"/>
                </a:solidFill>
                <a:effectLst/>
                <a:latin typeface="Arial Unicode MS"/>
                <a:ea typeface="JetBrains Mono"/>
              </a:rPr>
              <a:t>void </a:t>
            </a:r>
            <a:r>
              <a:rPr kumimoji="0" lang="zh-CN" altLang="zh-CN" sz="1200" b="0" i="0" u="none" strike="noStrike" cap="none" normalizeH="0" baseline="0">
                <a:ln>
                  <a:noFill/>
                </a:ln>
                <a:solidFill>
                  <a:srgbClr val="00627A"/>
                </a:solidFill>
                <a:effectLst/>
                <a:latin typeface="Arial Unicode MS"/>
                <a:ea typeface="JetBrains Mono"/>
              </a:rPr>
              <a:t>print</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0" u="none" strike="noStrike" cap="none" normalizeH="0" baseline="0">
                <a:ln>
                  <a:noFill/>
                </a:ln>
                <a:solidFill>
                  <a:srgbClr val="0033B3"/>
                </a:solidFill>
                <a:effectLst/>
                <a:latin typeface="Arial Unicode MS"/>
                <a:ea typeface="JetBrains Mono"/>
              </a:rPr>
              <a:t>int </a:t>
            </a:r>
            <a:r>
              <a:rPr kumimoji="0" lang="zh-CN" altLang="zh-CN" sz="1200" b="0" i="0" u="none" strike="noStrike" cap="none" normalizeH="0" baseline="0">
                <a:ln>
                  <a:noFill/>
                </a:ln>
                <a:solidFill>
                  <a:srgbClr val="080808"/>
                </a:solidFill>
                <a:effectLst/>
                <a:latin typeface="Arial Unicode MS"/>
                <a:ea typeface="JetBrains Mono"/>
              </a:rPr>
              <a:t>n)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int </a:t>
            </a:r>
            <a:r>
              <a:rPr kumimoji="0" lang="zh-CN" altLang="zh-CN" sz="1200" b="0" i="0" u="none" strike="noStrike" cap="none" normalizeH="0" baseline="0">
                <a:ln>
                  <a:noFill/>
                </a:ln>
                <a:solidFill>
                  <a:srgbClr val="080808"/>
                </a:solidFill>
                <a:effectLst/>
                <a:latin typeface="Arial Unicode MS"/>
                <a:ea typeface="JetBrains Mono"/>
              </a:rPr>
              <a:t>i = </a:t>
            </a:r>
            <a:r>
              <a:rPr kumimoji="0" lang="zh-CN" altLang="zh-CN" sz="1200" b="0" i="0" u="none" strike="noStrike" cap="none" normalizeH="0" baseline="0">
                <a:ln>
                  <a:noFill/>
                </a:ln>
                <a:solidFill>
                  <a:srgbClr val="1750EB"/>
                </a:solidFill>
                <a:effectLst/>
                <a:latin typeface="Arial Unicode MS"/>
                <a:ea typeface="JetBrains Mono"/>
              </a:rPr>
              <a:t>0</a:t>
            </a:r>
            <a:r>
              <a:rPr kumimoji="0" lang="zh-CN" altLang="zh-CN" sz="1200" b="0" i="0" u="none" strike="noStrike" cap="none" normalizeH="0" baseline="0">
                <a:ln>
                  <a:noFill/>
                </a:ln>
                <a:solidFill>
                  <a:srgbClr val="080808"/>
                </a:solidFill>
                <a:effectLst/>
                <a:latin typeface="Arial Unicode MS"/>
                <a:ea typeface="JetBrains Mono"/>
              </a:rPr>
              <a:t>;</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int</a:t>
            </a: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a </a:t>
            </a: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new int</a:t>
            </a:r>
            <a:r>
              <a:rPr kumimoji="0" lang="zh-CN" altLang="zh-CN" sz="1200" b="0" i="0" u="none" strike="noStrike" cap="none" normalizeH="0" baseline="0">
                <a:ln>
                  <a:noFill/>
                </a:ln>
                <a:solidFill>
                  <a:srgbClr val="080808"/>
                </a:solidFill>
                <a:effectLst/>
                <a:latin typeface="Arial Unicode MS"/>
                <a:ea typeface="JetBrains Mono"/>
              </a:rPr>
              <a:t>[n];</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for </a:t>
            </a:r>
            <a:r>
              <a:rPr kumimoji="0" lang="zh-CN" altLang="zh-CN" sz="1200" b="0" i="0" u="none" strike="noStrike" cap="none" normalizeH="0" baseline="0">
                <a:ln>
                  <a:noFill/>
                </a:ln>
                <a:solidFill>
                  <a:srgbClr val="080808"/>
                </a:solidFill>
                <a:effectLst/>
                <a:latin typeface="Arial Unicode MS"/>
                <a:ea typeface="JetBrains Mono"/>
              </a:rPr>
              <a:t>(i; i &lt;n; ++i)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a</a:t>
            </a:r>
            <a:r>
              <a:rPr kumimoji="0" lang="zh-CN" altLang="zh-CN" sz="1200" b="0" i="0" u="none" strike="noStrike" cap="none" normalizeH="0" baseline="0">
                <a:ln>
                  <a:noFill/>
                </a:ln>
                <a:solidFill>
                  <a:srgbClr val="080808"/>
                </a:solidFill>
                <a:effectLst/>
                <a:latin typeface="Arial Unicode MS"/>
                <a:ea typeface="JetBrains Mono"/>
              </a:rPr>
              <a:t>[i] = i * i;</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33B3"/>
                </a:solidFill>
                <a:effectLst/>
                <a:latin typeface="Arial Unicode MS"/>
                <a:ea typeface="JetBrains Mono"/>
              </a:rPr>
              <a:t>for </a:t>
            </a:r>
            <a:r>
              <a:rPr kumimoji="0" lang="zh-CN" altLang="zh-CN" sz="1200" b="0" i="0" u="none" strike="noStrike" cap="none" normalizeH="0" baseline="0">
                <a:ln>
                  <a:noFill/>
                </a:ln>
                <a:solidFill>
                  <a:srgbClr val="080808"/>
                </a:solidFill>
                <a:effectLst/>
                <a:latin typeface="Arial Unicode MS"/>
                <a:ea typeface="JetBrains Mono"/>
              </a:rPr>
              <a:t>(i = n-</a:t>
            </a:r>
            <a:r>
              <a:rPr kumimoji="0" lang="zh-CN" altLang="zh-CN" sz="1200" b="0" i="0" u="none" strike="noStrike" cap="none" normalizeH="0" baseline="0">
                <a:ln>
                  <a:noFill/>
                </a:ln>
                <a:solidFill>
                  <a:srgbClr val="1750EB"/>
                </a:solidFill>
                <a:effectLst/>
                <a:latin typeface="Arial Unicode MS"/>
                <a:ea typeface="JetBrains Mono"/>
              </a:rPr>
              <a:t>1</a:t>
            </a:r>
            <a:r>
              <a:rPr kumimoji="0" lang="zh-CN" altLang="zh-CN" sz="1200" b="0" i="0" u="none" strike="noStrike" cap="none" normalizeH="0" baseline="0">
                <a:ln>
                  <a:noFill/>
                </a:ln>
                <a:solidFill>
                  <a:srgbClr val="080808"/>
                </a:solidFill>
                <a:effectLst/>
                <a:latin typeface="Arial Unicode MS"/>
                <a:ea typeface="JetBrains Mono"/>
              </a:rPr>
              <a:t>; i &gt;= </a:t>
            </a:r>
            <a:r>
              <a:rPr kumimoji="0" lang="zh-CN" altLang="zh-CN" sz="1200" b="0" i="0" u="none" strike="noStrike" cap="none" normalizeH="0" baseline="0">
                <a:ln>
                  <a:noFill/>
                </a:ln>
                <a:solidFill>
                  <a:srgbClr val="1750EB"/>
                </a:solidFill>
                <a:effectLst/>
                <a:latin typeface="Arial Unicode MS"/>
                <a:ea typeface="JetBrains Mono"/>
              </a:rPr>
              <a:t>0</a:t>
            </a:r>
            <a:r>
              <a:rPr kumimoji="0" lang="zh-CN" altLang="zh-CN" sz="1200" b="0" i="0" u="none" strike="noStrike" cap="none" normalizeH="0" baseline="0">
                <a:ln>
                  <a:noFill/>
                </a:ln>
                <a:solidFill>
                  <a:srgbClr val="080808"/>
                </a:solidFill>
                <a:effectLst/>
                <a:latin typeface="Arial Unicode MS"/>
                <a:ea typeface="JetBrains Mono"/>
              </a:rPr>
              <a:t>; --i)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r>
              <a:rPr kumimoji="0" lang="zh-CN" altLang="zh-CN" sz="1200" b="0" i="0" u="none" strike="noStrike" cap="none" normalizeH="0" baseline="0">
                <a:ln>
                  <a:noFill/>
                </a:ln>
                <a:solidFill>
                  <a:srgbClr val="000000"/>
                </a:solidFill>
                <a:effectLst/>
                <a:latin typeface="Arial Unicode MS"/>
                <a:ea typeface="JetBrains Mono"/>
              </a:rPr>
              <a:t>System</a:t>
            </a:r>
            <a:r>
              <a:rPr kumimoji="0" lang="zh-CN" altLang="zh-CN" sz="1200" b="0" i="0" u="none" strike="noStrike" cap="none" normalizeH="0" baseline="0">
                <a:ln>
                  <a:noFill/>
                </a:ln>
                <a:solidFill>
                  <a:srgbClr val="080808"/>
                </a:solidFill>
                <a:effectLst/>
                <a:latin typeface="Arial Unicode MS"/>
                <a:ea typeface="JetBrains Mono"/>
              </a:rPr>
              <a:t>.</a:t>
            </a:r>
            <a:r>
              <a:rPr kumimoji="0" lang="zh-CN" altLang="zh-CN" sz="1200" b="0" i="1" u="none" strike="noStrike" cap="none" normalizeH="0" baseline="0">
                <a:ln>
                  <a:noFill/>
                </a:ln>
                <a:solidFill>
                  <a:srgbClr val="871094"/>
                </a:solidFill>
                <a:effectLst/>
                <a:latin typeface="Arial Unicode MS"/>
                <a:ea typeface="JetBrains Mono"/>
              </a:rPr>
              <a:t>out</a:t>
            </a:r>
            <a:r>
              <a:rPr kumimoji="0" lang="zh-CN" altLang="zh-CN" sz="1200" b="0" i="0" u="none" strike="noStrike" cap="none" normalizeH="0" baseline="0">
                <a:ln>
                  <a:noFill/>
                </a:ln>
                <a:solidFill>
                  <a:srgbClr val="080808"/>
                </a:solidFill>
                <a:effectLst/>
                <a:latin typeface="Arial Unicode MS"/>
                <a:ea typeface="JetBrains Mono"/>
              </a:rPr>
              <a:t>.println(</a:t>
            </a:r>
            <a:r>
              <a:rPr kumimoji="0" lang="zh-CN" altLang="zh-CN" sz="1200" b="0" i="0" u="none" strike="noStrike" cap="none" normalizeH="0" baseline="0">
                <a:ln>
                  <a:noFill/>
                </a:ln>
                <a:solidFill>
                  <a:srgbClr val="000000"/>
                </a:solidFill>
                <a:effectLst/>
                <a:latin typeface="Arial Unicode MS"/>
                <a:ea typeface="JetBrains Mono"/>
              </a:rPr>
              <a:t>a</a:t>
            </a:r>
            <a:r>
              <a:rPr kumimoji="0" lang="zh-CN" altLang="zh-CN" sz="1200" b="0" i="0" u="none" strike="noStrike" cap="none" normalizeH="0" baseline="0">
                <a:ln>
                  <a:noFill/>
                </a:ln>
                <a:solidFill>
                  <a:srgbClr val="080808"/>
                </a:solidFill>
                <a:effectLst/>
                <a:latin typeface="Arial Unicode MS"/>
                <a:ea typeface="JetBrains Mono"/>
              </a:rPr>
              <a:t>[i]);</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    }</a:t>
            </a:r>
            <a:br>
              <a:rPr kumimoji="0" lang="zh-CN" altLang="zh-CN" sz="1200" b="0" i="0" u="none" strike="noStrike" cap="none" normalizeH="0" baseline="0">
                <a:ln>
                  <a:noFill/>
                </a:ln>
                <a:solidFill>
                  <a:srgbClr val="080808"/>
                </a:solidFill>
                <a:effectLst/>
                <a:latin typeface="Arial Unicode MS"/>
                <a:ea typeface="JetBrains Mono"/>
              </a:rPr>
            </a:br>
            <a:r>
              <a:rPr kumimoji="0" lang="zh-CN" altLang="zh-CN" sz="12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占位符 2">
            <a:extLst>
              <a:ext uri="{FF2B5EF4-FFF2-40B4-BE49-F238E27FC236}">
                <a16:creationId xmlns:a16="http://schemas.microsoft.com/office/drawing/2014/main" id="{A9F83199-ABC7-D338-C01C-04E8626D59F3}"/>
              </a:ext>
            </a:extLst>
          </p:cNvPr>
          <p:cNvSpPr txBox="1">
            <a:spLocks/>
          </p:cNvSpPr>
          <p:nvPr/>
        </p:nvSpPr>
        <p:spPr>
          <a:xfrm>
            <a:off x="7680176" y="4203443"/>
            <a:ext cx="936104"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O(n)</a:t>
            </a:r>
            <a:endParaRPr lang="zh-CN" altLang="en-US" dirty="0">
              <a:solidFill>
                <a:srgbClr val="C00000"/>
              </a:solidFill>
            </a:endParaRPr>
          </a:p>
        </p:txBody>
      </p:sp>
      <p:sp>
        <p:nvSpPr>
          <p:cNvPr id="8" name="文本占位符 2">
            <a:extLst>
              <a:ext uri="{FF2B5EF4-FFF2-40B4-BE49-F238E27FC236}">
                <a16:creationId xmlns:a16="http://schemas.microsoft.com/office/drawing/2014/main" id="{22BC5501-99DB-CF49-F4F3-4CE0722D16FF}"/>
              </a:ext>
            </a:extLst>
          </p:cNvPr>
          <p:cNvSpPr txBox="1">
            <a:spLocks/>
          </p:cNvSpPr>
          <p:nvPr/>
        </p:nvSpPr>
        <p:spPr>
          <a:xfrm>
            <a:off x="710880" y="4908622"/>
            <a:ext cx="10698800" cy="9471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我们常见的空间复杂度就是</a:t>
            </a:r>
            <a:r>
              <a:rPr lang="en-US" altLang="zh-CN" dirty="0"/>
              <a:t>O(1),O(n),O(n ^2)</a:t>
            </a:r>
            <a:r>
              <a:rPr lang="zh-CN" altLang="en-US" dirty="0"/>
              <a:t>，其他像对数阶的复杂度几乎用不到，因此空间复杂度比时间复杂度分析要简单的多。</a:t>
            </a:r>
          </a:p>
        </p:txBody>
      </p:sp>
    </p:spTree>
    <p:extLst>
      <p:ext uri="{BB962C8B-B14F-4D97-AF65-F5344CB8AC3E}">
        <p14:creationId xmlns:p14="http://schemas.microsoft.com/office/powerpoint/2010/main" val="1351951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ppt_y</p:attrName>
                                        </p:attrNameLst>
                                      </p:cBhvr>
                                      <p:tavLst>
                                        <p:tav tm="0">
                                          <p:val>
                                            <p:strVal val="#ppt_y-#ppt_h*1.125000"/>
                                          </p:val>
                                        </p:tav>
                                        <p:tav tm="100000">
                                          <p:val>
                                            <p:strVal val="#ppt_y"/>
                                          </p:val>
                                        </p:tav>
                                      </p:tavLst>
                                    </p:anim>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245F229-7614-9903-40AF-317F3D14FAF3}"/>
              </a:ext>
            </a:extLst>
          </p:cNvPr>
          <p:cNvSpPr>
            <a:spLocks noGrp="1"/>
          </p:cNvSpPr>
          <p:nvPr>
            <p:ph type="body" sz="quarter" idx="10"/>
          </p:nvPr>
        </p:nvSpPr>
        <p:spPr>
          <a:xfrm>
            <a:off x="5126584" y="2009795"/>
            <a:ext cx="5760538" cy="4511040"/>
          </a:xfrm>
        </p:spPr>
        <p:txBody>
          <a:bodyPr/>
          <a:lstStyle/>
          <a:p>
            <a:pPr marL="0" indent="0">
              <a:buNone/>
            </a:pPr>
            <a:r>
              <a:rPr lang="en-US" altLang="zh-CN" dirty="0"/>
              <a:t>1.</a:t>
            </a:r>
            <a:r>
              <a:rPr lang="zh-CN" altLang="en-US" dirty="0"/>
              <a:t>什么是算法时间复杂度</a:t>
            </a:r>
            <a:endParaRPr lang="en-US" altLang="zh-CN" dirty="0"/>
          </a:p>
          <a:p>
            <a:endParaRPr lang="en-US" altLang="zh-CN" dirty="0"/>
          </a:p>
          <a:p>
            <a:pPr marL="0" indent="0">
              <a:buNone/>
            </a:pPr>
            <a:r>
              <a:rPr lang="en-US" altLang="zh-CN" dirty="0"/>
              <a:t>2.</a:t>
            </a:r>
            <a:r>
              <a:rPr lang="zh-CN" altLang="en-US" dirty="0"/>
              <a:t>常见的时间复杂度有哪些？</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3.</a:t>
            </a:r>
            <a:r>
              <a:rPr lang="zh-CN" altLang="en-US" dirty="0"/>
              <a:t>什么是算法的空间复杂度？</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3" name="文本占位符 2">
            <a:extLst>
              <a:ext uri="{FF2B5EF4-FFF2-40B4-BE49-F238E27FC236}">
                <a16:creationId xmlns:a16="http://schemas.microsoft.com/office/drawing/2014/main" id="{79825CC9-86B3-96DA-D267-F8B16DA298E7}"/>
              </a:ext>
            </a:extLst>
          </p:cNvPr>
          <p:cNvSpPr txBox="1">
            <a:spLocks/>
          </p:cNvSpPr>
          <p:nvPr/>
        </p:nvSpPr>
        <p:spPr>
          <a:xfrm>
            <a:off x="5285554" y="1601179"/>
            <a:ext cx="6129953"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时间复杂度表示了算法的</a:t>
            </a:r>
            <a:r>
              <a:rPr lang="zh-CN" altLang="en-US" dirty="0">
                <a:solidFill>
                  <a:srgbClr val="C00000"/>
                </a:solidFill>
              </a:rPr>
              <a:t>执行时间</a:t>
            </a:r>
            <a:r>
              <a:rPr lang="zh-CN" altLang="en-US" dirty="0"/>
              <a:t>与</a:t>
            </a:r>
            <a:r>
              <a:rPr lang="zh-CN" altLang="en-US" dirty="0">
                <a:solidFill>
                  <a:srgbClr val="C00000"/>
                </a:solidFill>
              </a:rPr>
              <a:t>数据规模</a:t>
            </a:r>
            <a:r>
              <a:rPr lang="zh-CN" altLang="en-US" dirty="0"/>
              <a:t>之间的增长关系</a:t>
            </a:r>
          </a:p>
        </p:txBody>
      </p:sp>
      <p:sp>
        <p:nvSpPr>
          <p:cNvPr id="4" name="文本占位符 2">
            <a:extLst>
              <a:ext uri="{FF2B5EF4-FFF2-40B4-BE49-F238E27FC236}">
                <a16:creationId xmlns:a16="http://schemas.microsoft.com/office/drawing/2014/main" id="{47BE8523-5FC6-343E-3975-811C641864AA}"/>
              </a:ext>
            </a:extLst>
          </p:cNvPr>
          <p:cNvSpPr txBox="1">
            <a:spLocks/>
          </p:cNvSpPr>
          <p:nvPr/>
        </p:nvSpPr>
        <p:spPr>
          <a:xfrm>
            <a:off x="5284724" y="5190177"/>
            <a:ext cx="6129953" cy="110566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表示算法占用的额外</a:t>
            </a:r>
            <a:r>
              <a:rPr lang="zh-CN" altLang="en-US" dirty="0">
                <a:solidFill>
                  <a:srgbClr val="C00000"/>
                </a:solidFill>
              </a:rPr>
              <a:t>存储空间</a:t>
            </a:r>
            <a:r>
              <a:rPr lang="zh-CN" altLang="en-US" dirty="0"/>
              <a:t>与</a:t>
            </a:r>
            <a:r>
              <a:rPr lang="zh-CN" altLang="en-US" dirty="0">
                <a:solidFill>
                  <a:srgbClr val="C00000"/>
                </a:solidFill>
              </a:rPr>
              <a:t>数据规模</a:t>
            </a:r>
            <a:r>
              <a:rPr lang="zh-CN" altLang="en-US" dirty="0"/>
              <a:t>之间的增长关系</a:t>
            </a:r>
            <a:endParaRPr lang="en-US" altLang="zh-CN" dirty="0"/>
          </a:p>
          <a:p>
            <a:r>
              <a:rPr lang="zh-CN" altLang="en-US" dirty="0"/>
              <a:t>常见的空间复杂度：</a:t>
            </a:r>
            <a:r>
              <a:rPr lang="en-US" altLang="zh-CN" dirty="0"/>
              <a:t>O(1),O(n),O(n ^2)</a:t>
            </a:r>
            <a:endParaRPr lang="zh-CN" altLang="en-US" dirty="0"/>
          </a:p>
        </p:txBody>
      </p:sp>
      <p:sp>
        <p:nvSpPr>
          <p:cNvPr id="5" name="文本占位符 2">
            <a:extLst>
              <a:ext uri="{FF2B5EF4-FFF2-40B4-BE49-F238E27FC236}">
                <a16:creationId xmlns:a16="http://schemas.microsoft.com/office/drawing/2014/main" id="{F0687225-4A41-D628-7FEA-57DC23270BE3}"/>
              </a:ext>
            </a:extLst>
          </p:cNvPr>
          <p:cNvSpPr txBox="1">
            <a:spLocks/>
          </p:cNvSpPr>
          <p:nvPr/>
        </p:nvSpPr>
        <p:spPr>
          <a:xfrm>
            <a:off x="5284724" y="2746337"/>
            <a:ext cx="6129953"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O(1)</a:t>
            </a:r>
            <a:r>
              <a:rPr lang="zh-CN" altLang="en-US" dirty="0"/>
              <a:t>、</a:t>
            </a:r>
            <a:r>
              <a:rPr lang="en-US" altLang="zh-CN" dirty="0"/>
              <a:t>O(n)</a:t>
            </a:r>
            <a:r>
              <a:rPr lang="zh-CN" altLang="en-US" dirty="0"/>
              <a:t>、</a:t>
            </a:r>
            <a:r>
              <a:rPr lang="en-US" altLang="zh-CN" dirty="0"/>
              <a:t>O(n^2)</a:t>
            </a:r>
            <a:r>
              <a:rPr lang="zh-CN" altLang="en-US" dirty="0"/>
              <a:t>、</a:t>
            </a:r>
            <a:r>
              <a:rPr lang="en-US" altLang="zh-CN" dirty="0"/>
              <a:t>O(</a:t>
            </a:r>
            <a:r>
              <a:rPr lang="en-US" altLang="zh-CN" dirty="0" err="1"/>
              <a:t>logn</a:t>
            </a:r>
            <a:r>
              <a:rPr lang="en-US" altLang="zh-CN" dirty="0"/>
              <a:t>)</a:t>
            </a:r>
            <a:endParaRPr lang="zh-CN" altLang="en-US" dirty="0"/>
          </a:p>
        </p:txBody>
      </p:sp>
      <p:sp>
        <p:nvSpPr>
          <p:cNvPr id="9" name="文本占位符 2">
            <a:extLst>
              <a:ext uri="{FF2B5EF4-FFF2-40B4-BE49-F238E27FC236}">
                <a16:creationId xmlns:a16="http://schemas.microsoft.com/office/drawing/2014/main" id="{7509E1DA-3BF2-81E7-C2ED-F56991BB9AB8}"/>
              </a:ext>
            </a:extLst>
          </p:cNvPr>
          <p:cNvSpPr txBox="1">
            <a:spLocks/>
          </p:cNvSpPr>
          <p:nvPr/>
        </p:nvSpPr>
        <p:spPr>
          <a:xfrm>
            <a:off x="5284724" y="3258336"/>
            <a:ext cx="6129953"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速记口诀：常对幂指阶</a:t>
            </a:r>
          </a:p>
        </p:txBody>
      </p:sp>
      <p:pic>
        <p:nvPicPr>
          <p:cNvPr id="11" name="图片 10">
            <a:extLst>
              <a:ext uri="{FF2B5EF4-FFF2-40B4-BE49-F238E27FC236}">
                <a16:creationId xmlns:a16="http://schemas.microsoft.com/office/drawing/2014/main" id="{D6862303-741F-22DF-79BE-728C1778CB5B}"/>
              </a:ext>
            </a:extLst>
          </p:cNvPr>
          <p:cNvPicPr>
            <a:picLocks noChangeAspect="1"/>
          </p:cNvPicPr>
          <p:nvPr/>
        </p:nvPicPr>
        <p:blipFill>
          <a:blip r:embed="rId2"/>
          <a:stretch>
            <a:fillRect/>
          </a:stretch>
        </p:blipFill>
        <p:spPr>
          <a:xfrm>
            <a:off x="8519646" y="2216820"/>
            <a:ext cx="2878041" cy="2424359"/>
          </a:xfrm>
          <a:prstGeom prst="rect">
            <a:avLst/>
          </a:prstGeom>
        </p:spPr>
      </p:pic>
    </p:spTree>
    <p:extLst>
      <p:ext uri="{BB962C8B-B14F-4D97-AF65-F5344CB8AC3E}">
        <p14:creationId xmlns:p14="http://schemas.microsoft.com/office/powerpoint/2010/main" val="11187213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16B7-19F3-FF33-94E5-3A72726B8434}"/>
              </a:ext>
            </a:extLst>
          </p:cNvPr>
          <p:cNvSpPr>
            <a:spLocks noGrp="1"/>
          </p:cNvSpPr>
          <p:nvPr>
            <p:ph type="ctrTitle"/>
          </p:nvPr>
        </p:nvSpPr>
        <p:spPr>
          <a:xfrm>
            <a:off x="5273040" y="2768759"/>
            <a:ext cx="6725920" cy="548322"/>
          </a:xfrm>
        </p:spPr>
        <p:txBody>
          <a:bodyPr>
            <a:normAutofit fontScale="90000"/>
          </a:bodyPr>
          <a:lstStyle/>
          <a:p>
            <a:r>
              <a:rPr lang="en-US" altLang="zh-CN" dirty="0">
                <a:solidFill>
                  <a:srgbClr val="AD2B26"/>
                </a:solidFill>
              </a:rPr>
              <a:t>List</a:t>
            </a:r>
            <a:r>
              <a:rPr lang="zh-CN" altLang="en-US" dirty="0">
                <a:solidFill>
                  <a:srgbClr val="AD2B26"/>
                </a:solidFill>
              </a:rPr>
              <a:t>相关面试题</a:t>
            </a:r>
          </a:p>
        </p:txBody>
      </p:sp>
      <p:sp>
        <p:nvSpPr>
          <p:cNvPr id="4" name="文本占位符 3">
            <a:extLst>
              <a:ext uri="{FF2B5EF4-FFF2-40B4-BE49-F238E27FC236}">
                <a16:creationId xmlns:a16="http://schemas.microsoft.com/office/drawing/2014/main" id="{0354F319-CCE7-31AE-3637-FDE55A26C3D4}"/>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837809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F006E119-9058-05EA-B1CE-17BD82166B32}"/>
              </a:ext>
            </a:extLst>
          </p:cNvPr>
          <p:cNvSpPr/>
          <p:nvPr/>
        </p:nvSpPr>
        <p:spPr>
          <a:xfrm>
            <a:off x="710880" y="1643737"/>
            <a:ext cx="1933835" cy="452897"/>
          </a:xfrm>
          <a:prstGeom prst="roundRect">
            <a:avLst/>
          </a:prstGeom>
          <a:solidFill>
            <a:schemeClr val="accent6">
              <a:lumMod val="20000"/>
              <a:lumOff val="80000"/>
              <a:alpha val="70000"/>
            </a:schemeClr>
          </a:solidFill>
          <a:ln>
            <a:no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 name="标题 1">
            <a:extLst>
              <a:ext uri="{FF2B5EF4-FFF2-40B4-BE49-F238E27FC236}">
                <a16:creationId xmlns:a16="http://schemas.microsoft.com/office/drawing/2014/main" id="{3C84E30E-1108-D86E-6EE4-43A8DA63FF3B}"/>
              </a:ext>
            </a:extLst>
          </p:cNvPr>
          <p:cNvSpPr>
            <a:spLocks noGrp="1"/>
          </p:cNvSpPr>
          <p:nvPr>
            <p:ph type="title"/>
          </p:nvPr>
        </p:nvSpPr>
        <p:spPr/>
        <p:txBody>
          <a:bodyPr/>
          <a:lstStyle/>
          <a:p>
            <a:r>
              <a:rPr lang="en-US" altLang="zh-CN" dirty="0"/>
              <a:t>List</a:t>
            </a:r>
            <a:r>
              <a:rPr lang="zh-CN" altLang="en-US" dirty="0"/>
              <a:t>相关面试题</a:t>
            </a:r>
          </a:p>
        </p:txBody>
      </p:sp>
      <p:sp>
        <p:nvSpPr>
          <p:cNvPr id="3" name="文本占位符 2">
            <a:extLst>
              <a:ext uri="{FF2B5EF4-FFF2-40B4-BE49-F238E27FC236}">
                <a16:creationId xmlns:a16="http://schemas.microsoft.com/office/drawing/2014/main" id="{D8C0EE5C-4D8D-8B39-6A2A-EA3B42A2022E}"/>
              </a:ext>
            </a:extLst>
          </p:cNvPr>
          <p:cNvSpPr>
            <a:spLocks noGrp="1"/>
          </p:cNvSpPr>
          <p:nvPr>
            <p:ph type="body" sz="quarter" idx="11"/>
          </p:nvPr>
        </p:nvSpPr>
        <p:spPr>
          <a:xfrm>
            <a:off x="710880" y="1624204"/>
            <a:ext cx="10698800" cy="3244955"/>
          </a:xfrm>
        </p:spPr>
        <p:txBody>
          <a:bodyPr/>
          <a:lstStyle/>
          <a:p>
            <a:pPr marL="285750" indent="-285750">
              <a:buFont typeface="Wingdings" panose="05000000000000000000" pitchFamily="2" charset="2"/>
              <a:buChar char="l"/>
            </a:pPr>
            <a:r>
              <a:rPr lang="zh-CN" altLang="en-US" dirty="0"/>
              <a:t>数据结构</a:t>
            </a:r>
            <a:r>
              <a:rPr lang="en-US" altLang="zh-CN" dirty="0"/>
              <a:t>-</a:t>
            </a:r>
            <a:r>
              <a:rPr lang="zh-CN" altLang="en-US" dirty="0"/>
              <a:t>数组</a:t>
            </a:r>
            <a:endParaRPr lang="en-US" altLang="zh-CN" dirty="0"/>
          </a:p>
          <a:p>
            <a:pPr marL="285750" indent="-285750">
              <a:buFont typeface="Wingdings" panose="05000000000000000000" pitchFamily="2" charset="2"/>
              <a:buChar char="l"/>
            </a:pPr>
            <a:r>
              <a:rPr lang="en-US" altLang="zh-CN" dirty="0" err="1"/>
              <a:t>ArrayList</a:t>
            </a:r>
            <a:r>
              <a:rPr lang="zh-CN" altLang="en-US" dirty="0"/>
              <a:t>源码分析</a:t>
            </a:r>
            <a:endParaRPr lang="en-US" altLang="zh-CN" dirty="0"/>
          </a:p>
          <a:p>
            <a:endParaRPr lang="en-US" altLang="zh-CN" dirty="0"/>
          </a:p>
          <a:p>
            <a:pPr marL="285750" indent="-285750">
              <a:buFont typeface="Wingdings" panose="05000000000000000000" pitchFamily="2" charset="2"/>
              <a:buChar char="l"/>
            </a:pPr>
            <a:r>
              <a:rPr lang="en-US" altLang="zh-CN" dirty="0" err="1"/>
              <a:t>ArrayList</a:t>
            </a:r>
            <a:r>
              <a:rPr lang="zh-CN" altLang="en-US" dirty="0"/>
              <a:t>底层的实现原理是什么</a:t>
            </a:r>
            <a:endParaRPr lang="en-US" altLang="zh-CN" dirty="0"/>
          </a:p>
          <a:p>
            <a:pPr marL="285750" indent="-285750">
              <a:buFont typeface="Wingdings" panose="05000000000000000000" pitchFamily="2" charset="2"/>
              <a:buChar char="l"/>
            </a:pPr>
            <a:r>
              <a:rPr lang="en-US" altLang="zh-CN" dirty="0" err="1"/>
              <a:t>ArrayList</a:t>
            </a:r>
            <a:r>
              <a:rPr lang="en-US" altLang="zh-CN" dirty="0"/>
              <a:t> list=new </a:t>
            </a:r>
            <a:r>
              <a:rPr lang="en-US" altLang="zh-CN" dirty="0" err="1"/>
              <a:t>ArrayList</a:t>
            </a:r>
            <a:r>
              <a:rPr lang="en-US" altLang="zh-CN" dirty="0"/>
              <a:t>(10)</a:t>
            </a:r>
            <a:r>
              <a:rPr lang="zh-CN" altLang="en-US" dirty="0"/>
              <a:t>中的</a:t>
            </a:r>
            <a:r>
              <a:rPr lang="en-US" altLang="zh-CN" dirty="0"/>
              <a:t>list</a:t>
            </a:r>
            <a:r>
              <a:rPr lang="zh-CN" altLang="en-US" dirty="0"/>
              <a:t>扩容几次</a:t>
            </a:r>
            <a:endParaRPr lang="en-US" altLang="zh-CN" dirty="0"/>
          </a:p>
          <a:p>
            <a:pPr marL="285750" indent="-285750">
              <a:buFont typeface="Wingdings" panose="05000000000000000000" pitchFamily="2" charset="2"/>
              <a:buChar char="l"/>
            </a:pPr>
            <a:r>
              <a:rPr lang="zh-CN" altLang="en-US" dirty="0"/>
              <a:t>如何实现数组和</a:t>
            </a:r>
            <a:r>
              <a:rPr lang="en-US" altLang="zh-CN" dirty="0"/>
              <a:t>List</a:t>
            </a:r>
            <a:r>
              <a:rPr lang="zh-CN" altLang="en-US" dirty="0"/>
              <a:t>之间的转换</a:t>
            </a:r>
            <a:endParaRPr lang="en-US" altLang="zh-CN" dirty="0"/>
          </a:p>
          <a:p>
            <a:pPr marL="285750" indent="-285750">
              <a:buFont typeface="Wingdings" panose="05000000000000000000" pitchFamily="2" charset="2"/>
              <a:buChar char="l"/>
            </a:pPr>
            <a:r>
              <a:rPr lang="en-US" altLang="zh-CN" dirty="0" err="1"/>
              <a:t>ArrayList</a:t>
            </a:r>
            <a:r>
              <a:rPr lang="en-US" altLang="zh-CN" dirty="0"/>
              <a:t> </a:t>
            </a:r>
            <a:r>
              <a:rPr lang="zh-CN" altLang="en-US" dirty="0"/>
              <a:t>和 </a:t>
            </a:r>
            <a:r>
              <a:rPr lang="en-US" altLang="zh-CN" dirty="0"/>
              <a:t>LinkedList </a:t>
            </a:r>
            <a:r>
              <a:rPr lang="zh-CN" altLang="en-US" dirty="0"/>
              <a:t>的区别是什么？</a:t>
            </a:r>
            <a:endParaRPr lang="zh-CN" altLang="en-US" sz="1800" dirty="0">
              <a:solidFill>
                <a:srgbClr val="AD2A26"/>
              </a:solidFill>
              <a:ea typeface="Alibaba PuHuiTi Medium" pitchFamily="18" charset="-122"/>
            </a:endParaRPr>
          </a:p>
          <a:p>
            <a:pPr marL="285750" indent="-285750">
              <a:buFont typeface="Wingdings" panose="05000000000000000000" pitchFamily="2" charset="2"/>
              <a:buChar char="l"/>
            </a:pPr>
            <a:endParaRPr lang="en-US" altLang="zh-CN" dirty="0"/>
          </a:p>
        </p:txBody>
      </p:sp>
      <p:sp>
        <p:nvSpPr>
          <p:cNvPr id="10" name="右大括号 9">
            <a:extLst>
              <a:ext uri="{FF2B5EF4-FFF2-40B4-BE49-F238E27FC236}">
                <a16:creationId xmlns:a16="http://schemas.microsoft.com/office/drawing/2014/main" id="{48F4CE33-C4F7-AB39-7213-0046CAF985FF}"/>
              </a:ext>
            </a:extLst>
          </p:cNvPr>
          <p:cNvSpPr/>
          <p:nvPr/>
        </p:nvSpPr>
        <p:spPr>
          <a:xfrm>
            <a:off x="5879976" y="1669346"/>
            <a:ext cx="432048" cy="691900"/>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右大括号 10">
            <a:extLst>
              <a:ext uri="{FF2B5EF4-FFF2-40B4-BE49-F238E27FC236}">
                <a16:creationId xmlns:a16="http://schemas.microsoft.com/office/drawing/2014/main" id="{B57810B4-9D72-3C0B-46E9-C6E6486A1646}"/>
              </a:ext>
            </a:extLst>
          </p:cNvPr>
          <p:cNvSpPr/>
          <p:nvPr/>
        </p:nvSpPr>
        <p:spPr>
          <a:xfrm>
            <a:off x="5846590" y="2981973"/>
            <a:ext cx="432048" cy="1527608"/>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2" name="文本占位符 2">
            <a:extLst>
              <a:ext uri="{FF2B5EF4-FFF2-40B4-BE49-F238E27FC236}">
                <a16:creationId xmlns:a16="http://schemas.microsoft.com/office/drawing/2014/main" id="{C5B597F6-6E5C-38D3-AC5B-100A96C88503}"/>
              </a:ext>
            </a:extLst>
          </p:cNvPr>
          <p:cNvSpPr txBox="1">
            <a:spLocks/>
          </p:cNvSpPr>
          <p:nvPr/>
        </p:nvSpPr>
        <p:spPr>
          <a:xfrm>
            <a:off x="6384032" y="1784342"/>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底层实现</a:t>
            </a:r>
            <a:endParaRPr lang="en-US" altLang="zh-CN" dirty="0"/>
          </a:p>
        </p:txBody>
      </p:sp>
      <p:sp>
        <p:nvSpPr>
          <p:cNvPr id="13" name="文本占位符 2">
            <a:extLst>
              <a:ext uri="{FF2B5EF4-FFF2-40B4-BE49-F238E27FC236}">
                <a16:creationId xmlns:a16="http://schemas.microsoft.com/office/drawing/2014/main" id="{50E8E125-7439-5EC5-A4FC-21A69B6E9CA2}"/>
              </a:ext>
            </a:extLst>
          </p:cNvPr>
          <p:cNvSpPr txBox="1">
            <a:spLocks/>
          </p:cNvSpPr>
          <p:nvPr/>
        </p:nvSpPr>
        <p:spPr>
          <a:xfrm>
            <a:off x="6384032" y="3455900"/>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面试问题</a:t>
            </a:r>
            <a:endParaRPr lang="en-US" altLang="zh-CN" dirty="0"/>
          </a:p>
        </p:txBody>
      </p:sp>
    </p:spTree>
    <p:extLst>
      <p:ext uri="{BB962C8B-B14F-4D97-AF65-F5344CB8AC3E}">
        <p14:creationId xmlns:p14="http://schemas.microsoft.com/office/powerpoint/2010/main" val="1983757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30000">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30000">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14:bounceEnd="30000">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0000">
                                      <p:stCondLst>
                                        <p:cond delay="2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14:bounceEnd="30000">
                                          <p:cBhvr additive="base">
                                            <p:cTn id="11" dur="1000" fill="hold"/>
                                            <p:tgtEl>
                                              <p:spTgt spid="3">
                                                <p:txEl>
                                                  <p:pRg st="1" end="1"/>
                                                </p:txEl>
                                              </p:spTgt>
                                            </p:tgtEl>
                                            <p:attrNameLst>
                                              <p:attrName>ppt_x</p:attrName>
                                            </p:attrNameLst>
                                          </p:cBhvr>
                                          <p:tavLst>
                                            <p:tav tm="0">
                                              <p:val>
                                                <p:strVal val="1+#ppt_w/2"/>
                                              </p:val>
                                            </p:tav>
                                            <p:tav tm="100000">
                                              <p:val>
                                                <p:strVal val="#ppt_x"/>
                                              </p:val>
                                            </p:tav>
                                          </p:tavLst>
                                        </p:anim>
                                        <p:anim calcmode="lin" valueType="num" p14:bounceEnd="30000">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30000">
                                      <p:stCondLst>
                                        <p:cond delay="40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14:bounceEnd="30000">
                                          <p:cBhvr additive="base">
                                            <p:cTn id="15" dur="1000" fill="hold"/>
                                            <p:tgtEl>
                                              <p:spTgt spid="3">
                                                <p:txEl>
                                                  <p:pRg st="3" end="3"/>
                                                </p:txEl>
                                              </p:spTgt>
                                            </p:tgtEl>
                                            <p:attrNameLst>
                                              <p:attrName>ppt_x</p:attrName>
                                            </p:attrNameLst>
                                          </p:cBhvr>
                                          <p:tavLst>
                                            <p:tav tm="0">
                                              <p:val>
                                                <p:strVal val="1+#ppt_w/2"/>
                                              </p:val>
                                            </p:tav>
                                            <p:tav tm="100000">
                                              <p:val>
                                                <p:strVal val="#ppt_x"/>
                                              </p:val>
                                            </p:tav>
                                          </p:tavLst>
                                        </p:anim>
                                        <p:anim calcmode="lin" valueType="num" p14:bounceEnd="30000">
                                          <p:cBhvr additive="base">
                                            <p:cTn id="16" dur="1000" fill="hold"/>
                                            <p:tgtEl>
                                              <p:spTgt spid="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30000">
                                      <p:stCondLst>
                                        <p:cond delay="8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14:bounceEnd="30000">
                                          <p:cBhvr additive="base">
                                            <p:cTn id="19" dur="1000" fill="hold"/>
                                            <p:tgtEl>
                                              <p:spTgt spid="3">
                                                <p:txEl>
                                                  <p:pRg st="4" end="4"/>
                                                </p:txEl>
                                              </p:spTgt>
                                            </p:tgtEl>
                                            <p:attrNameLst>
                                              <p:attrName>ppt_x</p:attrName>
                                            </p:attrNameLst>
                                          </p:cBhvr>
                                          <p:tavLst>
                                            <p:tav tm="0">
                                              <p:val>
                                                <p:strVal val="1+#ppt_w/2"/>
                                              </p:val>
                                            </p:tav>
                                            <p:tav tm="100000">
                                              <p:val>
                                                <p:strVal val="#ppt_x"/>
                                              </p:val>
                                            </p:tav>
                                          </p:tavLst>
                                        </p:anim>
                                        <p:anim calcmode="lin" valueType="num" p14:bounceEnd="30000">
                                          <p:cBhvr additive="base">
                                            <p:cTn id="20" dur="1000" fill="hold"/>
                                            <p:tgtEl>
                                              <p:spTgt spid="3">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30000">
                                      <p:stCondLst>
                                        <p:cond delay="80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14:bounceEnd="30000">
                                          <p:cBhvr additive="base">
                                            <p:cTn id="23" dur="1000" fill="hold"/>
                                            <p:tgtEl>
                                              <p:spTgt spid="3">
                                                <p:txEl>
                                                  <p:pRg st="5" end="5"/>
                                                </p:txEl>
                                              </p:spTgt>
                                            </p:tgtEl>
                                            <p:attrNameLst>
                                              <p:attrName>ppt_x</p:attrName>
                                            </p:attrNameLst>
                                          </p:cBhvr>
                                          <p:tavLst>
                                            <p:tav tm="0">
                                              <p:val>
                                                <p:strVal val="1+#ppt_w/2"/>
                                              </p:val>
                                            </p:tav>
                                            <p:tav tm="100000">
                                              <p:val>
                                                <p:strVal val="#ppt_x"/>
                                              </p:val>
                                            </p:tav>
                                          </p:tavLst>
                                        </p:anim>
                                        <p:anim calcmode="lin" valueType="num" p14:bounceEnd="30000">
                                          <p:cBhvr additive="base">
                                            <p:cTn id="24" dur="1000" fill="hold"/>
                                            <p:tgtEl>
                                              <p:spTgt spid="3">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30000">
                                      <p:stCondLst>
                                        <p:cond delay="100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14:bounceEnd="30000">
                                          <p:cBhvr additive="base">
                                            <p:cTn id="27" dur="1000" fill="hold"/>
                                            <p:tgtEl>
                                              <p:spTgt spid="3">
                                                <p:txEl>
                                                  <p:pRg st="6" end="6"/>
                                                </p:txEl>
                                              </p:spTgt>
                                            </p:tgtEl>
                                            <p:attrNameLst>
                                              <p:attrName>ppt_x</p:attrName>
                                            </p:attrNameLst>
                                          </p:cBhvr>
                                          <p:tavLst>
                                            <p:tav tm="0">
                                              <p:val>
                                                <p:strVal val="1+#ppt_w/2"/>
                                              </p:val>
                                            </p:tav>
                                            <p:tav tm="100000">
                                              <p:val>
                                                <p:strVal val="#ppt_x"/>
                                              </p:val>
                                            </p:tav>
                                          </p:tavLst>
                                        </p:anim>
                                        <p:anim calcmode="lin" valueType="num" p14:bounceEnd="30000">
                                          <p:cBhvr additive="base">
                                            <p:cTn id="28"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Horizontal)">
                                          <p:cBhvr>
                                            <p:cTn id="33" dur="500"/>
                                            <p:tgtEl>
                                              <p:spTgt spid="10"/>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Horizontal)">
                                          <p:cBhvr>
                                            <p:cTn id="42" dur="500"/>
                                            <p:tgtEl>
                                              <p:spTgt spid="11"/>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outVertical)">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animBg="1"/>
          <p:bldP spid="11" grpId="0" animBg="1"/>
          <p:bldP spid="12"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40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8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80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3">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100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Horizontal)">
                                          <p:cBhvr>
                                            <p:cTn id="33" dur="500"/>
                                            <p:tgtEl>
                                              <p:spTgt spid="10"/>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Horizontal)">
                                          <p:cBhvr>
                                            <p:cTn id="42" dur="500"/>
                                            <p:tgtEl>
                                              <p:spTgt spid="11"/>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outVertical)">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animBg="1"/>
          <p:bldP spid="11" grpId="0" animBg="1"/>
          <p:bldP spid="12" grpId="0"/>
          <p:bldP spid="13"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solidFill>
                  <a:srgbClr val="AD2B26"/>
                </a:solidFill>
              </a:rPr>
              <a:t>数组</a:t>
            </a:r>
            <a:endParaRPr lang="en-US" altLang="zh-CN" dirty="0">
              <a:solidFill>
                <a:srgbClr val="AD2B26"/>
              </a:solidFill>
            </a:endParaRPr>
          </a:p>
        </p:txBody>
      </p:sp>
      <p:sp>
        <p:nvSpPr>
          <p:cNvPr id="3" name="文本占位符 2">
            <a:extLst>
              <a:ext uri="{FF2B5EF4-FFF2-40B4-BE49-F238E27FC236}">
                <a16:creationId xmlns:a16="http://schemas.microsoft.com/office/drawing/2014/main" id="{F136FF3E-5609-7ED0-CAAC-F3764A81D81F}"/>
              </a:ext>
            </a:extLst>
          </p:cNvPr>
          <p:cNvSpPr>
            <a:spLocks noGrp="1"/>
          </p:cNvSpPr>
          <p:nvPr>
            <p:ph type="body" sz="quarter" idx="11"/>
          </p:nvPr>
        </p:nvSpPr>
        <p:spPr>
          <a:xfrm>
            <a:off x="710880" y="1624204"/>
            <a:ext cx="10497590" cy="713643"/>
          </a:xfrm>
        </p:spPr>
        <p:txBody>
          <a:bodyPr/>
          <a:lstStyle/>
          <a:p>
            <a:r>
              <a:rPr lang="zh-CN" altLang="en-US" dirty="0"/>
              <a:t>数组（</a:t>
            </a:r>
            <a:r>
              <a:rPr lang="en-US" altLang="zh-CN" dirty="0"/>
              <a:t>Array</a:t>
            </a:r>
            <a:r>
              <a:rPr lang="zh-CN" altLang="en-US" dirty="0"/>
              <a:t>）是一种用</a:t>
            </a:r>
            <a:r>
              <a:rPr lang="zh-CN" altLang="en-US" dirty="0">
                <a:solidFill>
                  <a:srgbClr val="AD2B26"/>
                </a:solidFill>
              </a:rPr>
              <a:t>连续的内存空间</a:t>
            </a:r>
            <a:r>
              <a:rPr lang="zh-CN" altLang="en-US" dirty="0"/>
              <a:t>存储</a:t>
            </a:r>
            <a:r>
              <a:rPr lang="zh-CN" altLang="en-US" dirty="0">
                <a:solidFill>
                  <a:srgbClr val="AD2B26"/>
                </a:solidFill>
              </a:rPr>
              <a:t>相同数据类型</a:t>
            </a:r>
            <a:r>
              <a:rPr lang="zh-CN" altLang="en-US" dirty="0"/>
              <a:t>数据的线性数据结构。</a:t>
            </a:r>
          </a:p>
        </p:txBody>
      </p:sp>
      <p:sp>
        <p:nvSpPr>
          <p:cNvPr id="6" name="矩形 5">
            <a:extLst>
              <a:ext uri="{FF2B5EF4-FFF2-40B4-BE49-F238E27FC236}">
                <a16:creationId xmlns:a16="http://schemas.microsoft.com/office/drawing/2014/main" id="{F8CAFD19-0CC1-F604-4A99-0A880BE29178}"/>
              </a:ext>
            </a:extLst>
          </p:cNvPr>
          <p:cNvSpPr/>
          <p:nvPr/>
        </p:nvSpPr>
        <p:spPr>
          <a:xfrm>
            <a:off x="8850129" y="2664749"/>
            <a:ext cx="2376264" cy="2933844"/>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2">
            <a:extLst>
              <a:ext uri="{FF2B5EF4-FFF2-40B4-BE49-F238E27FC236}">
                <a16:creationId xmlns:a16="http://schemas.microsoft.com/office/drawing/2014/main" id="{B9E1EEA8-235B-7842-13FD-7070EA9755AE}"/>
              </a:ext>
            </a:extLst>
          </p:cNvPr>
          <p:cNvSpPr txBox="1">
            <a:spLocks/>
          </p:cNvSpPr>
          <p:nvPr/>
        </p:nvSpPr>
        <p:spPr>
          <a:xfrm>
            <a:off x="9696400" y="5617322"/>
            <a:ext cx="1027680" cy="37023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堆内存</a:t>
            </a:r>
          </a:p>
        </p:txBody>
      </p:sp>
      <p:sp>
        <p:nvSpPr>
          <p:cNvPr id="9" name="矩形: 圆角 8">
            <a:extLst>
              <a:ext uri="{FF2B5EF4-FFF2-40B4-BE49-F238E27FC236}">
                <a16:creationId xmlns:a16="http://schemas.microsoft.com/office/drawing/2014/main" id="{5FA367ED-42CE-160D-4989-C6C4261B2424}"/>
              </a:ext>
            </a:extLst>
          </p:cNvPr>
          <p:cNvSpPr/>
          <p:nvPr/>
        </p:nvSpPr>
        <p:spPr>
          <a:xfrm>
            <a:off x="6689889" y="4861421"/>
            <a:ext cx="854697" cy="361950"/>
          </a:xfrm>
          <a:prstGeom prst="roundRect">
            <a:avLst/>
          </a:prstGeom>
          <a:solidFill>
            <a:srgbClr val="AD2B26"/>
          </a:solid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array</a:t>
            </a:r>
            <a:endParaRPr lang="zh-CN" altLang="en-US" sz="1600" dirty="0"/>
          </a:p>
        </p:txBody>
      </p:sp>
      <p:sp>
        <p:nvSpPr>
          <p:cNvPr id="4" name="矩形 3">
            <a:extLst>
              <a:ext uri="{FF2B5EF4-FFF2-40B4-BE49-F238E27FC236}">
                <a16:creationId xmlns:a16="http://schemas.microsoft.com/office/drawing/2014/main" id="{4EBE0F54-EC64-1822-F16F-622A52A8E15C}"/>
              </a:ext>
            </a:extLst>
          </p:cNvPr>
          <p:cNvSpPr/>
          <p:nvPr/>
        </p:nvSpPr>
        <p:spPr>
          <a:xfrm>
            <a:off x="6529643" y="2539745"/>
            <a:ext cx="1168358" cy="3058847"/>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a:extLst>
              <a:ext uri="{FF2B5EF4-FFF2-40B4-BE49-F238E27FC236}">
                <a16:creationId xmlns:a16="http://schemas.microsoft.com/office/drawing/2014/main" id="{B7A8EFA6-1241-1619-20D9-A414EC5D7B6E}"/>
              </a:ext>
            </a:extLst>
          </p:cNvPr>
          <p:cNvSpPr txBox="1">
            <a:spLocks/>
          </p:cNvSpPr>
          <p:nvPr/>
        </p:nvSpPr>
        <p:spPr>
          <a:xfrm>
            <a:off x="6818900" y="5578813"/>
            <a:ext cx="996100" cy="41478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栈内存</a:t>
            </a:r>
          </a:p>
        </p:txBody>
      </p:sp>
      <p:pic>
        <p:nvPicPr>
          <p:cNvPr id="16" name="图片 15">
            <a:extLst>
              <a:ext uri="{FF2B5EF4-FFF2-40B4-BE49-F238E27FC236}">
                <a16:creationId xmlns:a16="http://schemas.microsoft.com/office/drawing/2014/main" id="{C7A20077-6A2D-1EA0-5568-D4B16D1B7782}"/>
              </a:ext>
            </a:extLst>
          </p:cNvPr>
          <p:cNvPicPr>
            <a:picLocks noChangeAspect="1"/>
          </p:cNvPicPr>
          <p:nvPr/>
        </p:nvPicPr>
        <p:blipFill>
          <a:blip r:embed="rId2"/>
          <a:stretch>
            <a:fillRect/>
          </a:stretch>
        </p:blipFill>
        <p:spPr>
          <a:xfrm>
            <a:off x="6168008" y="2278453"/>
            <a:ext cx="1695450" cy="361950"/>
          </a:xfrm>
          <a:prstGeom prst="rect">
            <a:avLst/>
          </a:prstGeom>
        </p:spPr>
      </p:pic>
      <p:cxnSp>
        <p:nvCxnSpPr>
          <p:cNvPr id="23" name="直接箭头连接符 22">
            <a:extLst>
              <a:ext uri="{FF2B5EF4-FFF2-40B4-BE49-F238E27FC236}">
                <a16:creationId xmlns:a16="http://schemas.microsoft.com/office/drawing/2014/main" id="{E7188384-8B2E-9476-362E-A043CBD4A9BB}"/>
              </a:ext>
            </a:extLst>
          </p:cNvPr>
          <p:cNvCxnSpPr>
            <a:cxnSpLocks/>
            <a:stCxn id="9" idx="3"/>
          </p:cNvCxnSpPr>
          <p:nvPr/>
        </p:nvCxnSpPr>
        <p:spPr>
          <a:xfrm flipV="1">
            <a:off x="7544586" y="3448442"/>
            <a:ext cx="1805483" cy="1593954"/>
          </a:xfrm>
          <a:prstGeom prst="straightConnector1">
            <a:avLst/>
          </a:prstGeom>
          <a:ln w="38100">
            <a:solidFill>
              <a:schemeClr val="tx1">
                <a:lumMod val="75000"/>
                <a:lumOff val="25000"/>
              </a:schemeClr>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44" name="表格 44">
            <a:extLst>
              <a:ext uri="{FF2B5EF4-FFF2-40B4-BE49-F238E27FC236}">
                <a16:creationId xmlns:a16="http://schemas.microsoft.com/office/drawing/2014/main" id="{96FFD006-4A7D-3C37-B6A0-DF6D18826732}"/>
              </a:ext>
            </a:extLst>
          </p:cNvPr>
          <p:cNvGraphicFramePr>
            <a:graphicFrameLocks noGrp="1"/>
          </p:cNvGraphicFramePr>
          <p:nvPr/>
        </p:nvGraphicFramePr>
        <p:xfrm>
          <a:off x="1187645" y="3731382"/>
          <a:ext cx="4348620" cy="651992"/>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724770">
                  <a:extLst>
                    <a:ext uri="{9D8B030D-6E8A-4147-A177-3AD203B41FA5}">
                      <a16:colId xmlns:a16="http://schemas.microsoft.com/office/drawing/2014/main" val="3723239577"/>
                    </a:ext>
                  </a:extLst>
                </a:gridCol>
                <a:gridCol w="724770">
                  <a:extLst>
                    <a:ext uri="{9D8B030D-6E8A-4147-A177-3AD203B41FA5}">
                      <a16:colId xmlns:a16="http://schemas.microsoft.com/office/drawing/2014/main" val="1514627816"/>
                    </a:ext>
                  </a:extLst>
                </a:gridCol>
                <a:gridCol w="724770">
                  <a:extLst>
                    <a:ext uri="{9D8B030D-6E8A-4147-A177-3AD203B41FA5}">
                      <a16:colId xmlns:a16="http://schemas.microsoft.com/office/drawing/2014/main" val="3323589230"/>
                    </a:ext>
                  </a:extLst>
                </a:gridCol>
                <a:gridCol w="724770">
                  <a:extLst>
                    <a:ext uri="{9D8B030D-6E8A-4147-A177-3AD203B41FA5}">
                      <a16:colId xmlns:a16="http://schemas.microsoft.com/office/drawing/2014/main" val="2638703646"/>
                    </a:ext>
                  </a:extLst>
                </a:gridCol>
                <a:gridCol w="724770">
                  <a:extLst>
                    <a:ext uri="{9D8B030D-6E8A-4147-A177-3AD203B41FA5}">
                      <a16:colId xmlns:a16="http://schemas.microsoft.com/office/drawing/2014/main" val="3160269447"/>
                    </a:ext>
                  </a:extLst>
                </a:gridCol>
                <a:gridCol w="724770">
                  <a:extLst>
                    <a:ext uri="{9D8B030D-6E8A-4147-A177-3AD203B41FA5}">
                      <a16:colId xmlns:a16="http://schemas.microsoft.com/office/drawing/2014/main" val="1467162847"/>
                    </a:ext>
                  </a:extLst>
                </a:gridCol>
              </a:tblGrid>
              <a:tr h="651992">
                <a:tc>
                  <a:txBody>
                    <a:bodyPr/>
                    <a:lstStyle/>
                    <a:p>
                      <a:pPr algn="ctr">
                        <a:lnSpc>
                          <a:spcPct val="200000"/>
                        </a:lnSpc>
                      </a:pPr>
                      <a:r>
                        <a:rPr lang="en-US" altLang="zh-CN" sz="1600" b="0" dirty="0">
                          <a:solidFill>
                            <a:schemeClr val="tx1">
                              <a:lumMod val="95000"/>
                              <a:lumOff val="5000"/>
                            </a:schemeClr>
                          </a:solidFill>
                          <a:latin typeface="Alibaba PuHuiTi B"/>
                        </a:rPr>
                        <a:t>22</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33</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88</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66</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55</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25</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941595"/>
                  </a:ext>
                </a:extLst>
              </a:tr>
            </a:tbl>
          </a:graphicData>
        </a:graphic>
      </p:graphicFrame>
      <p:sp>
        <p:nvSpPr>
          <p:cNvPr id="45" name="文本占位符 2">
            <a:extLst>
              <a:ext uri="{FF2B5EF4-FFF2-40B4-BE49-F238E27FC236}">
                <a16:creationId xmlns:a16="http://schemas.microsoft.com/office/drawing/2014/main" id="{0E4D1567-2917-3EA2-8F3D-5548EA94E658}"/>
              </a:ext>
            </a:extLst>
          </p:cNvPr>
          <p:cNvSpPr txBox="1">
            <a:spLocks/>
          </p:cNvSpPr>
          <p:nvPr/>
        </p:nvSpPr>
        <p:spPr>
          <a:xfrm>
            <a:off x="1077169" y="4403668"/>
            <a:ext cx="4459096" cy="65708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     0          1           2          3         4         n-1</a:t>
            </a:r>
            <a:endParaRPr lang="zh-CN" altLang="en-US" dirty="0"/>
          </a:p>
          <a:p>
            <a:endParaRPr lang="zh-CN" altLang="en-US" dirty="0"/>
          </a:p>
        </p:txBody>
      </p:sp>
      <p:sp>
        <p:nvSpPr>
          <p:cNvPr id="46" name="Rectangle 1">
            <a:extLst>
              <a:ext uri="{FF2B5EF4-FFF2-40B4-BE49-F238E27FC236}">
                <a16:creationId xmlns:a16="http://schemas.microsoft.com/office/drawing/2014/main" id="{468B85C6-DD49-BC3E-6BE4-E9E9E05F4027}"/>
              </a:ext>
            </a:extLst>
          </p:cNvPr>
          <p:cNvSpPr>
            <a:spLocks noChangeArrowheads="1"/>
          </p:cNvSpPr>
          <p:nvPr/>
        </p:nvSpPr>
        <p:spPr bwMode="auto">
          <a:xfrm>
            <a:off x="1187645" y="2845908"/>
            <a:ext cx="4348620" cy="360000"/>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int</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array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22</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1750EB"/>
                </a:solidFill>
                <a:effectLst/>
                <a:latin typeface="Arial Unicode MS"/>
                <a:ea typeface="JetBrains Mono"/>
              </a:rPr>
              <a:t>33</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1750EB"/>
                </a:solidFill>
                <a:effectLst/>
                <a:latin typeface="Arial Unicode MS"/>
                <a:ea typeface="JetBrains Mono"/>
              </a:rPr>
              <a:t>88</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1750EB"/>
                </a:solidFill>
                <a:effectLst/>
                <a:latin typeface="Arial Unicode MS"/>
                <a:ea typeface="JetBrains Mono"/>
              </a:rPr>
              <a:t>66</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1750EB"/>
                </a:solidFill>
                <a:effectLst/>
                <a:latin typeface="Arial Unicode MS"/>
                <a:ea typeface="JetBrains Mono"/>
              </a:rPr>
              <a:t>55</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1750EB"/>
                </a:solidFill>
                <a:effectLst/>
                <a:latin typeface="Arial Unicode MS"/>
                <a:ea typeface="JetBrains Mono"/>
              </a:rPr>
              <a:t>25</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48" name="表格 48">
            <a:extLst>
              <a:ext uri="{FF2B5EF4-FFF2-40B4-BE49-F238E27FC236}">
                <a16:creationId xmlns:a16="http://schemas.microsoft.com/office/drawing/2014/main" id="{B7E24BB7-5061-80B1-A9A5-5825D13FA2E6}"/>
              </a:ext>
            </a:extLst>
          </p:cNvPr>
          <p:cNvGraphicFramePr>
            <a:graphicFrameLocks noGrp="1"/>
          </p:cNvGraphicFramePr>
          <p:nvPr/>
        </p:nvGraphicFramePr>
        <p:xfrm>
          <a:off x="9350069" y="3121006"/>
          <a:ext cx="1601238" cy="23317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800619">
                  <a:extLst>
                    <a:ext uri="{9D8B030D-6E8A-4147-A177-3AD203B41FA5}">
                      <a16:colId xmlns:a16="http://schemas.microsoft.com/office/drawing/2014/main" val="1206988730"/>
                    </a:ext>
                  </a:extLst>
                </a:gridCol>
                <a:gridCol w="800619">
                  <a:extLst>
                    <a:ext uri="{9D8B030D-6E8A-4147-A177-3AD203B41FA5}">
                      <a16:colId xmlns:a16="http://schemas.microsoft.com/office/drawing/2014/main" val="2955030388"/>
                    </a:ext>
                  </a:extLst>
                </a:gridCol>
              </a:tblGrid>
              <a:tr h="0">
                <a:tc>
                  <a:txBody>
                    <a:bodyPr/>
                    <a:lstStyle/>
                    <a:p>
                      <a:pPr algn="ctr"/>
                      <a:r>
                        <a:rPr lang="zh-CN" altLang="en-US" sz="1000" dirty="0">
                          <a:ea typeface="Alibaba PuHuiTi B"/>
                        </a:rPr>
                        <a:t>内存地址</a:t>
                      </a:r>
                    </a:p>
                  </a:txBody>
                  <a:tcPr/>
                </a:tc>
                <a:tc>
                  <a:txBody>
                    <a:bodyPr/>
                    <a:lstStyle/>
                    <a:p>
                      <a:pPr algn="ctr"/>
                      <a:r>
                        <a:rPr lang="zh-CN" altLang="en-US" sz="1000" dirty="0">
                          <a:ea typeface="Alibaba PuHuiTi B"/>
                        </a:rPr>
                        <a:t>数据空间</a:t>
                      </a:r>
                    </a:p>
                  </a:txBody>
                  <a:tcPr/>
                </a:tc>
                <a:extLst>
                  <a:ext uri="{0D108BD9-81ED-4DB2-BD59-A6C34878D82A}">
                    <a16:rowId xmlns:a16="http://schemas.microsoft.com/office/drawing/2014/main" val="3193015785"/>
                  </a:ext>
                </a:extLst>
              </a:tr>
              <a:tr h="0">
                <a:tc>
                  <a:txBody>
                    <a:bodyPr/>
                    <a:lstStyle/>
                    <a:p>
                      <a:pPr algn="ctr"/>
                      <a:r>
                        <a:rPr lang="en-US" altLang="zh-CN" sz="900" dirty="0"/>
                        <a:t>0x1110</a:t>
                      </a:r>
                      <a:endParaRPr lang="zh-CN" altLang="en-US" sz="900" dirty="0"/>
                    </a:p>
                  </a:txBody>
                  <a:tcPr>
                    <a:solidFill>
                      <a:schemeClr val="bg1">
                        <a:lumMod val="85000"/>
                      </a:schemeClr>
                    </a:solidFill>
                  </a:tcPr>
                </a:tc>
                <a:tc rowSpan="4">
                  <a:txBody>
                    <a:bodyPr/>
                    <a:lstStyle/>
                    <a:p>
                      <a:pPr algn="ctr"/>
                      <a:endParaRPr lang="en-US" altLang="zh-CN" sz="900" dirty="0"/>
                    </a:p>
                    <a:p>
                      <a:pPr algn="ctr"/>
                      <a:endParaRPr lang="en-US" altLang="zh-CN" sz="900" dirty="0"/>
                    </a:p>
                    <a:p>
                      <a:pPr algn="ctr"/>
                      <a:r>
                        <a:rPr lang="en-US" altLang="zh-CN" sz="900" dirty="0"/>
                        <a:t>22</a:t>
                      </a:r>
                    </a:p>
                  </a:txBody>
                  <a:tcPr>
                    <a:solidFill>
                      <a:schemeClr val="bg1">
                        <a:lumMod val="95000"/>
                      </a:schemeClr>
                    </a:solidFill>
                  </a:tcPr>
                </a:tc>
                <a:extLst>
                  <a:ext uri="{0D108BD9-81ED-4DB2-BD59-A6C34878D82A}">
                    <a16:rowId xmlns:a16="http://schemas.microsoft.com/office/drawing/2014/main" val="1198101888"/>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900" dirty="0"/>
                        <a:t>0x1111</a:t>
                      </a:r>
                      <a:endParaRPr lang="zh-CN" altLang="en-US" sz="9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3117180942"/>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900" dirty="0"/>
                        <a:t>0x1112</a:t>
                      </a:r>
                      <a:endParaRPr lang="zh-CN" altLang="en-US" sz="9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1579652170"/>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900" dirty="0"/>
                        <a:t>0x1113</a:t>
                      </a:r>
                      <a:endParaRPr lang="zh-CN" altLang="en-US" sz="9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2242609440"/>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900" dirty="0"/>
                        <a:t>0x1114</a:t>
                      </a:r>
                      <a:endParaRPr lang="zh-CN" altLang="en-US" sz="900" dirty="0"/>
                    </a:p>
                  </a:txBody>
                  <a:tcPr>
                    <a:solidFill>
                      <a:schemeClr val="bg1">
                        <a:lumMod val="85000"/>
                      </a:schemeClr>
                    </a:solidFill>
                  </a:tcPr>
                </a:tc>
                <a:tc rowSpan="4">
                  <a:txBody>
                    <a:bodyPr/>
                    <a:lstStyle/>
                    <a:p>
                      <a:pPr algn="ctr"/>
                      <a:endParaRPr lang="en-US" altLang="zh-CN" sz="900" dirty="0"/>
                    </a:p>
                    <a:p>
                      <a:pPr algn="ctr"/>
                      <a:endParaRPr lang="en-US" altLang="zh-CN" sz="900" dirty="0"/>
                    </a:p>
                    <a:p>
                      <a:pPr algn="ctr"/>
                      <a:r>
                        <a:rPr lang="en-US" altLang="zh-CN" sz="900" dirty="0"/>
                        <a:t>33</a:t>
                      </a:r>
                      <a:endParaRPr lang="zh-CN" altLang="en-US" sz="900" dirty="0"/>
                    </a:p>
                  </a:txBody>
                  <a:tcPr>
                    <a:solidFill>
                      <a:schemeClr val="bg1">
                        <a:lumMod val="95000"/>
                      </a:schemeClr>
                    </a:solidFill>
                  </a:tcPr>
                </a:tc>
                <a:extLst>
                  <a:ext uri="{0D108BD9-81ED-4DB2-BD59-A6C34878D82A}">
                    <a16:rowId xmlns:a16="http://schemas.microsoft.com/office/drawing/2014/main" val="448715276"/>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900" dirty="0"/>
                        <a:t>0x1115</a:t>
                      </a:r>
                      <a:endParaRPr lang="zh-CN" altLang="en-US" sz="9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3249743552"/>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900" dirty="0"/>
                        <a:t>0x1116</a:t>
                      </a:r>
                      <a:endParaRPr lang="zh-CN" altLang="en-US" sz="9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3425603543"/>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900" dirty="0"/>
                        <a:t>0x1117</a:t>
                      </a:r>
                      <a:endParaRPr lang="zh-CN" altLang="en-US" sz="9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616022284"/>
                  </a:ext>
                </a:extLst>
              </a:tr>
              <a:tr h="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a:t>
                      </a:r>
                      <a:endParaRPr lang="zh-CN" altLang="en-US" sz="1100" dirty="0"/>
                    </a:p>
                  </a:txBody>
                  <a:tcPr>
                    <a:solidFill>
                      <a:schemeClr val="bg1">
                        <a:lumMod val="85000"/>
                      </a:schemeClr>
                    </a:solidFill>
                  </a:tcPr>
                </a:tc>
                <a:tc>
                  <a:txBody>
                    <a:bodyPr/>
                    <a:lstStyle/>
                    <a:p>
                      <a:pPr algn="ctr"/>
                      <a:r>
                        <a:rPr lang="en-US" altLang="zh-CN" sz="1100" dirty="0"/>
                        <a:t>…</a:t>
                      </a:r>
                      <a:endParaRPr lang="zh-CN" altLang="en-US" sz="1100" dirty="0"/>
                    </a:p>
                  </a:txBody>
                  <a:tcPr>
                    <a:solidFill>
                      <a:schemeClr val="bg1">
                        <a:lumMod val="95000"/>
                      </a:schemeClr>
                    </a:solidFill>
                  </a:tcPr>
                </a:tc>
                <a:extLst>
                  <a:ext uri="{0D108BD9-81ED-4DB2-BD59-A6C34878D82A}">
                    <a16:rowId xmlns:a16="http://schemas.microsoft.com/office/drawing/2014/main" val="2515910365"/>
                  </a:ext>
                </a:extLst>
              </a:tr>
            </a:tbl>
          </a:graphicData>
        </a:graphic>
      </p:graphicFrame>
      <p:sp>
        <p:nvSpPr>
          <p:cNvPr id="10" name="文本占位符 2">
            <a:extLst>
              <a:ext uri="{FF2B5EF4-FFF2-40B4-BE49-F238E27FC236}">
                <a16:creationId xmlns:a16="http://schemas.microsoft.com/office/drawing/2014/main" id="{3FDED7F7-6981-B5E9-54B0-E219C1F2E296}"/>
              </a:ext>
            </a:extLst>
          </p:cNvPr>
          <p:cNvSpPr txBox="1">
            <a:spLocks/>
          </p:cNvSpPr>
          <p:nvPr/>
        </p:nvSpPr>
        <p:spPr>
          <a:xfrm>
            <a:off x="7698001" y="4001046"/>
            <a:ext cx="2658282" cy="5851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指向首地址</a:t>
            </a:r>
          </a:p>
        </p:txBody>
      </p:sp>
      <p:sp>
        <p:nvSpPr>
          <p:cNvPr id="11" name="Rectangle 1">
            <a:extLst>
              <a:ext uri="{FF2B5EF4-FFF2-40B4-BE49-F238E27FC236}">
                <a16:creationId xmlns:a16="http://schemas.microsoft.com/office/drawing/2014/main" id="{3304C88D-E646-DF74-50DC-2F7D8AE7AC40}"/>
              </a:ext>
            </a:extLst>
          </p:cNvPr>
          <p:cNvSpPr>
            <a:spLocks noChangeArrowheads="1"/>
          </p:cNvSpPr>
          <p:nvPr/>
        </p:nvSpPr>
        <p:spPr bwMode="auto">
          <a:xfrm>
            <a:off x="1174809" y="5161903"/>
            <a:ext cx="1032759" cy="292388"/>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dirty="0">
                <a:solidFill>
                  <a:srgbClr val="000000"/>
                </a:solidFill>
                <a:latin typeface="Arial Unicode MS"/>
                <a:ea typeface="JetBrains Mono"/>
              </a:rPr>
              <a:t>a</a:t>
            </a:r>
            <a:r>
              <a:rPr kumimoji="0" lang="zh-CN" altLang="zh-CN" sz="1300" b="0" i="0" u="none" strike="noStrike" cap="none" normalizeH="0" baseline="0" dirty="0">
                <a:ln>
                  <a:noFill/>
                </a:ln>
                <a:solidFill>
                  <a:srgbClr val="000000"/>
                </a:solidFill>
                <a:effectLst/>
                <a:latin typeface="Arial Unicode MS"/>
                <a:ea typeface="JetBrains Mono"/>
              </a:rPr>
              <a:t>rray</a:t>
            </a:r>
            <a:r>
              <a:rPr lang="en-US" altLang="zh-CN" sz="1300" dirty="0">
                <a:solidFill>
                  <a:srgbClr val="000000"/>
                </a:solidFill>
                <a:latin typeface="Arial Unicode MS"/>
                <a:ea typeface="JetBrains Mono"/>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17" name="连接符: 肘形 16">
            <a:extLst>
              <a:ext uri="{FF2B5EF4-FFF2-40B4-BE49-F238E27FC236}">
                <a16:creationId xmlns:a16="http://schemas.microsoft.com/office/drawing/2014/main" id="{0D5F5744-7626-FA8D-A2FC-92FBD00F24A5}"/>
              </a:ext>
            </a:extLst>
          </p:cNvPr>
          <p:cNvCxnSpPr>
            <a:cxnSpLocks/>
            <a:stCxn id="11" idx="3"/>
          </p:cNvCxnSpPr>
          <p:nvPr/>
        </p:nvCxnSpPr>
        <p:spPr>
          <a:xfrm flipV="1">
            <a:off x="2207568" y="4788065"/>
            <a:ext cx="7142501" cy="520032"/>
          </a:xfrm>
          <a:prstGeom prst="bentConnector3">
            <a:avLst>
              <a:gd name="adj1" fmla="val 85929"/>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extLst>
              <a:ext uri="{FF2B5EF4-FFF2-40B4-BE49-F238E27FC236}">
                <a16:creationId xmlns:a16="http://schemas.microsoft.com/office/drawing/2014/main" id="{6910A1AF-887C-0E0F-7641-B0C87632AD11}"/>
              </a:ext>
            </a:extLst>
          </p:cNvPr>
          <p:cNvSpPr/>
          <p:nvPr/>
        </p:nvSpPr>
        <p:spPr>
          <a:xfrm>
            <a:off x="9328346" y="4293096"/>
            <a:ext cx="1622961" cy="868807"/>
          </a:xfrm>
          <a:prstGeom prst="roundRect">
            <a:avLst/>
          </a:prstGeom>
          <a:noFill/>
          <a:ln w="28575">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Tree>
    <p:extLst>
      <p:ext uri="{BB962C8B-B14F-4D97-AF65-F5344CB8AC3E}">
        <p14:creationId xmlns:p14="http://schemas.microsoft.com/office/powerpoint/2010/main" val="1390459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1000"/>
                                        <p:tgtEl>
                                          <p:spTgt spid="45"/>
                                        </p:tgtEl>
                                      </p:cBhvr>
                                    </p:animEffect>
                                    <p:anim calcmode="lin" valueType="num">
                                      <p:cBhvr>
                                        <p:cTn id="11" dur="1000" fill="hold"/>
                                        <p:tgtEl>
                                          <p:spTgt spid="45"/>
                                        </p:tgtEl>
                                        <p:attrNameLst>
                                          <p:attrName>ppt_x</p:attrName>
                                        </p:attrNameLst>
                                      </p:cBhvr>
                                      <p:tavLst>
                                        <p:tav tm="0">
                                          <p:val>
                                            <p:strVal val="#ppt_x"/>
                                          </p:val>
                                        </p:tav>
                                        <p:tav tm="100000">
                                          <p:val>
                                            <p:strVal val="#ppt_x"/>
                                          </p:val>
                                        </p:tav>
                                      </p:tavLst>
                                    </p:anim>
                                    <p:anim calcmode="lin" valueType="num">
                                      <p:cBhvr>
                                        <p:cTn id="12" dur="1000" fill="hold"/>
                                        <p:tgtEl>
                                          <p:spTgt spid="45"/>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anim calcmode="lin" valueType="num">
                                      <p:cBhvr>
                                        <p:cTn id="16" dur="1000" fill="hold"/>
                                        <p:tgtEl>
                                          <p:spTgt spid="46"/>
                                        </p:tgtEl>
                                        <p:attrNameLst>
                                          <p:attrName>ppt_x</p:attrName>
                                        </p:attrNameLst>
                                      </p:cBhvr>
                                      <p:tavLst>
                                        <p:tav tm="0">
                                          <p:val>
                                            <p:strVal val="#ppt_x"/>
                                          </p:val>
                                        </p:tav>
                                        <p:tav tm="100000">
                                          <p:val>
                                            <p:strVal val="#ppt_x"/>
                                          </p:val>
                                        </p:tav>
                                      </p:tavLst>
                                    </p:anim>
                                    <p:anim calcmode="lin" valueType="num">
                                      <p:cBhvr>
                                        <p:cTn id="1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ppt_x"/>
                                          </p:val>
                                        </p:tav>
                                        <p:tav tm="100000">
                                          <p:val>
                                            <p:strVal val="#ppt_x"/>
                                          </p:val>
                                        </p:tav>
                                      </p:tavLst>
                                    </p:anim>
                                    <p:anim calcmode="lin" valueType="num">
                                      <p:cBhvr additive="base">
                                        <p:cTn id="51"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childTnLst>
                          </p:cTn>
                        </p:par>
                        <p:par>
                          <p:cTn id="71" fill="hold">
                            <p:stCondLst>
                              <p:cond delay="500"/>
                            </p:stCondLst>
                            <p:childTnLst>
                              <p:par>
                                <p:cTn id="72" presetID="21" presetClass="entr" presetSubtype="2"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heel(2)">
                                      <p:cBhvr>
                                        <p:cTn id="7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4" grpId="0" animBg="1"/>
      <p:bldP spid="7" grpId="0"/>
      <p:bldP spid="45" grpId="0"/>
      <p:bldP spid="46" grpId="0" animBg="1"/>
      <p:bldP spid="10" grpId="0"/>
      <p:bldP spid="1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solidFill>
                  <a:srgbClr val="AD2B26"/>
                </a:solidFill>
              </a:rPr>
              <a:t>数组</a:t>
            </a:r>
            <a:r>
              <a:rPr lang="zh-CN" altLang="en-US" dirty="0">
                <a:solidFill>
                  <a:srgbClr val="C00000"/>
                </a:solidFill>
              </a:rPr>
              <a:t>如何获取其他元素的地址值？</a:t>
            </a:r>
            <a:endParaRPr lang="en-US" altLang="zh-CN" dirty="0">
              <a:solidFill>
                <a:srgbClr val="AD2B26"/>
              </a:solidFill>
            </a:endParaRPr>
          </a:p>
        </p:txBody>
      </p:sp>
      <p:pic>
        <p:nvPicPr>
          <p:cNvPr id="16" name="图片 15">
            <a:extLst>
              <a:ext uri="{FF2B5EF4-FFF2-40B4-BE49-F238E27FC236}">
                <a16:creationId xmlns:a16="http://schemas.microsoft.com/office/drawing/2014/main" id="{C7A20077-6A2D-1EA0-5568-D4B16D1B7782}"/>
              </a:ext>
            </a:extLst>
          </p:cNvPr>
          <p:cNvPicPr>
            <a:picLocks noChangeAspect="1"/>
          </p:cNvPicPr>
          <p:nvPr/>
        </p:nvPicPr>
        <p:blipFill>
          <a:blip r:embed="rId2"/>
          <a:stretch>
            <a:fillRect/>
          </a:stretch>
        </p:blipFill>
        <p:spPr>
          <a:xfrm>
            <a:off x="6958583" y="2268928"/>
            <a:ext cx="1695450" cy="361950"/>
          </a:xfrm>
          <a:prstGeom prst="rect">
            <a:avLst/>
          </a:prstGeom>
        </p:spPr>
      </p:pic>
      <p:graphicFrame>
        <p:nvGraphicFramePr>
          <p:cNvPr id="44" name="表格 44">
            <a:extLst>
              <a:ext uri="{FF2B5EF4-FFF2-40B4-BE49-F238E27FC236}">
                <a16:creationId xmlns:a16="http://schemas.microsoft.com/office/drawing/2014/main" id="{96FFD006-4A7D-3C37-B6A0-DF6D18826732}"/>
              </a:ext>
            </a:extLst>
          </p:cNvPr>
          <p:cNvGraphicFramePr>
            <a:graphicFrameLocks noGrp="1"/>
          </p:cNvGraphicFramePr>
          <p:nvPr/>
        </p:nvGraphicFramePr>
        <p:xfrm>
          <a:off x="822150" y="2136532"/>
          <a:ext cx="4348620" cy="651992"/>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724770">
                  <a:extLst>
                    <a:ext uri="{9D8B030D-6E8A-4147-A177-3AD203B41FA5}">
                      <a16:colId xmlns:a16="http://schemas.microsoft.com/office/drawing/2014/main" val="3723239577"/>
                    </a:ext>
                  </a:extLst>
                </a:gridCol>
                <a:gridCol w="724770">
                  <a:extLst>
                    <a:ext uri="{9D8B030D-6E8A-4147-A177-3AD203B41FA5}">
                      <a16:colId xmlns:a16="http://schemas.microsoft.com/office/drawing/2014/main" val="1514627816"/>
                    </a:ext>
                  </a:extLst>
                </a:gridCol>
                <a:gridCol w="724770">
                  <a:extLst>
                    <a:ext uri="{9D8B030D-6E8A-4147-A177-3AD203B41FA5}">
                      <a16:colId xmlns:a16="http://schemas.microsoft.com/office/drawing/2014/main" val="3323589230"/>
                    </a:ext>
                  </a:extLst>
                </a:gridCol>
                <a:gridCol w="724770">
                  <a:extLst>
                    <a:ext uri="{9D8B030D-6E8A-4147-A177-3AD203B41FA5}">
                      <a16:colId xmlns:a16="http://schemas.microsoft.com/office/drawing/2014/main" val="2638703646"/>
                    </a:ext>
                  </a:extLst>
                </a:gridCol>
                <a:gridCol w="724770">
                  <a:extLst>
                    <a:ext uri="{9D8B030D-6E8A-4147-A177-3AD203B41FA5}">
                      <a16:colId xmlns:a16="http://schemas.microsoft.com/office/drawing/2014/main" val="3160269447"/>
                    </a:ext>
                  </a:extLst>
                </a:gridCol>
                <a:gridCol w="724770">
                  <a:extLst>
                    <a:ext uri="{9D8B030D-6E8A-4147-A177-3AD203B41FA5}">
                      <a16:colId xmlns:a16="http://schemas.microsoft.com/office/drawing/2014/main" val="1467162847"/>
                    </a:ext>
                  </a:extLst>
                </a:gridCol>
              </a:tblGrid>
              <a:tr h="651992">
                <a:tc>
                  <a:txBody>
                    <a:bodyPr/>
                    <a:lstStyle/>
                    <a:p>
                      <a:pPr algn="ctr">
                        <a:lnSpc>
                          <a:spcPct val="200000"/>
                        </a:lnSpc>
                      </a:pPr>
                      <a:r>
                        <a:rPr lang="en-US" altLang="zh-CN" sz="1600" b="0" dirty="0">
                          <a:solidFill>
                            <a:schemeClr val="tx1">
                              <a:lumMod val="95000"/>
                              <a:lumOff val="5000"/>
                            </a:schemeClr>
                          </a:solidFill>
                          <a:latin typeface="Alibaba PuHuiTi B"/>
                        </a:rPr>
                        <a:t>22</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33</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88</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66</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55</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25</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941595"/>
                  </a:ext>
                </a:extLst>
              </a:tr>
            </a:tbl>
          </a:graphicData>
        </a:graphic>
      </p:graphicFrame>
      <p:sp>
        <p:nvSpPr>
          <p:cNvPr id="45" name="文本占位符 2">
            <a:extLst>
              <a:ext uri="{FF2B5EF4-FFF2-40B4-BE49-F238E27FC236}">
                <a16:creationId xmlns:a16="http://schemas.microsoft.com/office/drawing/2014/main" id="{0E4D1567-2917-3EA2-8F3D-5548EA94E658}"/>
              </a:ext>
            </a:extLst>
          </p:cNvPr>
          <p:cNvSpPr txBox="1">
            <a:spLocks/>
          </p:cNvSpPr>
          <p:nvPr/>
        </p:nvSpPr>
        <p:spPr>
          <a:xfrm>
            <a:off x="710880" y="2833867"/>
            <a:ext cx="4459096" cy="65708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     0          1           2          3         4         n-1</a:t>
            </a:r>
            <a:endParaRPr lang="zh-CN" altLang="en-US" dirty="0"/>
          </a:p>
          <a:p>
            <a:endParaRPr lang="zh-CN" altLang="en-US" dirty="0"/>
          </a:p>
        </p:txBody>
      </p:sp>
      <p:graphicFrame>
        <p:nvGraphicFramePr>
          <p:cNvPr id="48" name="表格 48">
            <a:extLst>
              <a:ext uri="{FF2B5EF4-FFF2-40B4-BE49-F238E27FC236}">
                <a16:creationId xmlns:a16="http://schemas.microsoft.com/office/drawing/2014/main" id="{B7E24BB7-5061-80B1-A9A5-5825D13FA2E6}"/>
              </a:ext>
            </a:extLst>
          </p:cNvPr>
          <p:cNvGraphicFramePr>
            <a:graphicFrameLocks noGrp="1"/>
          </p:cNvGraphicFramePr>
          <p:nvPr/>
        </p:nvGraphicFramePr>
        <p:xfrm>
          <a:off x="8038703" y="1392360"/>
          <a:ext cx="2002516" cy="27370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01258">
                  <a:extLst>
                    <a:ext uri="{9D8B030D-6E8A-4147-A177-3AD203B41FA5}">
                      <a16:colId xmlns:a16="http://schemas.microsoft.com/office/drawing/2014/main" val="1206988730"/>
                    </a:ext>
                  </a:extLst>
                </a:gridCol>
                <a:gridCol w="1001258">
                  <a:extLst>
                    <a:ext uri="{9D8B030D-6E8A-4147-A177-3AD203B41FA5}">
                      <a16:colId xmlns:a16="http://schemas.microsoft.com/office/drawing/2014/main" val="2955030388"/>
                    </a:ext>
                  </a:extLst>
                </a:gridCol>
              </a:tblGrid>
              <a:tr h="290016">
                <a:tc>
                  <a:txBody>
                    <a:bodyPr/>
                    <a:lstStyle/>
                    <a:p>
                      <a:pPr algn="ctr"/>
                      <a:r>
                        <a:rPr lang="zh-CN" altLang="en-US" sz="1100" dirty="0">
                          <a:ea typeface="Alibaba PuHuiTi B"/>
                        </a:rPr>
                        <a:t>内存地址</a:t>
                      </a:r>
                    </a:p>
                  </a:txBody>
                  <a:tcPr/>
                </a:tc>
                <a:tc>
                  <a:txBody>
                    <a:bodyPr/>
                    <a:lstStyle/>
                    <a:p>
                      <a:pPr algn="ctr"/>
                      <a:r>
                        <a:rPr lang="zh-CN" altLang="en-US" sz="1100" dirty="0">
                          <a:ea typeface="Alibaba PuHuiTi B"/>
                        </a:rPr>
                        <a:t>数据空间</a:t>
                      </a:r>
                    </a:p>
                  </a:txBody>
                  <a:tcPr/>
                </a:tc>
                <a:extLst>
                  <a:ext uri="{0D108BD9-81ED-4DB2-BD59-A6C34878D82A}">
                    <a16:rowId xmlns:a16="http://schemas.microsoft.com/office/drawing/2014/main" val="3193015785"/>
                  </a:ext>
                </a:extLst>
              </a:tr>
              <a:tr h="271890">
                <a:tc>
                  <a:txBody>
                    <a:bodyPr/>
                    <a:lstStyle/>
                    <a:p>
                      <a:pPr algn="ctr"/>
                      <a:r>
                        <a:rPr lang="en-US" altLang="zh-CN" sz="1100" dirty="0">
                          <a:solidFill>
                            <a:srgbClr val="C00000"/>
                          </a:solidFill>
                        </a:rPr>
                        <a:t>0x1110</a:t>
                      </a:r>
                      <a:endParaRPr lang="zh-CN" altLang="en-US" sz="1100" dirty="0">
                        <a:solidFill>
                          <a:srgbClr val="C00000"/>
                        </a:solidFill>
                      </a:endParaRPr>
                    </a:p>
                  </a:txBody>
                  <a:tcPr>
                    <a:solidFill>
                      <a:schemeClr val="bg1">
                        <a:lumMod val="85000"/>
                      </a:schemeClr>
                    </a:solidFill>
                  </a:tcPr>
                </a:tc>
                <a:tc rowSpan="4">
                  <a:txBody>
                    <a:bodyPr/>
                    <a:lstStyle/>
                    <a:p>
                      <a:pPr algn="ctr"/>
                      <a:endParaRPr lang="en-US" altLang="zh-CN" sz="1100" dirty="0"/>
                    </a:p>
                    <a:p>
                      <a:pPr algn="ctr"/>
                      <a:endParaRPr lang="en-US" altLang="zh-CN" sz="1100" dirty="0"/>
                    </a:p>
                    <a:p>
                      <a:pPr algn="ctr"/>
                      <a:r>
                        <a:rPr lang="en-US" altLang="zh-CN" sz="1100" dirty="0"/>
                        <a:t>22</a:t>
                      </a:r>
                    </a:p>
                  </a:txBody>
                  <a:tcPr>
                    <a:solidFill>
                      <a:schemeClr val="bg1">
                        <a:lumMod val="95000"/>
                      </a:schemeClr>
                    </a:solidFill>
                  </a:tcPr>
                </a:tc>
                <a:extLst>
                  <a:ext uri="{0D108BD9-81ED-4DB2-BD59-A6C34878D82A}">
                    <a16:rowId xmlns:a16="http://schemas.microsoft.com/office/drawing/2014/main" val="1198101888"/>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0x1111</a:t>
                      </a:r>
                      <a:endParaRPr lang="zh-CN" altLang="en-US" sz="11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3117180942"/>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0x1112</a:t>
                      </a:r>
                      <a:endParaRPr lang="zh-CN" altLang="en-US" sz="11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1579652170"/>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0x1113</a:t>
                      </a:r>
                      <a:endParaRPr lang="zh-CN" altLang="en-US" sz="11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2242609440"/>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0x1114</a:t>
                      </a:r>
                      <a:endParaRPr lang="zh-CN" altLang="en-US" sz="1100" dirty="0"/>
                    </a:p>
                  </a:txBody>
                  <a:tcPr>
                    <a:solidFill>
                      <a:schemeClr val="bg1">
                        <a:lumMod val="85000"/>
                      </a:schemeClr>
                    </a:solidFill>
                  </a:tcPr>
                </a:tc>
                <a:tc rowSpan="4">
                  <a:txBody>
                    <a:bodyPr/>
                    <a:lstStyle/>
                    <a:p>
                      <a:pPr algn="ctr"/>
                      <a:endParaRPr lang="en-US" altLang="zh-CN" sz="1100" dirty="0"/>
                    </a:p>
                    <a:p>
                      <a:pPr algn="ctr"/>
                      <a:endParaRPr lang="en-US" altLang="zh-CN" sz="1100" dirty="0"/>
                    </a:p>
                    <a:p>
                      <a:pPr algn="ctr"/>
                      <a:r>
                        <a:rPr lang="en-US" altLang="zh-CN" sz="1100" dirty="0"/>
                        <a:t>33</a:t>
                      </a:r>
                      <a:endParaRPr lang="zh-CN" altLang="en-US" sz="1100" dirty="0"/>
                    </a:p>
                  </a:txBody>
                  <a:tcPr>
                    <a:solidFill>
                      <a:schemeClr val="bg1">
                        <a:lumMod val="95000"/>
                      </a:schemeClr>
                    </a:solidFill>
                  </a:tcPr>
                </a:tc>
                <a:extLst>
                  <a:ext uri="{0D108BD9-81ED-4DB2-BD59-A6C34878D82A}">
                    <a16:rowId xmlns:a16="http://schemas.microsoft.com/office/drawing/2014/main" val="448715276"/>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0x1115</a:t>
                      </a:r>
                      <a:endParaRPr lang="zh-CN" altLang="en-US" sz="11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3249743552"/>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0x1116</a:t>
                      </a:r>
                      <a:endParaRPr lang="zh-CN" altLang="en-US" sz="11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3425603543"/>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0x1117</a:t>
                      </a:r>
                      <a:endParaRPr lang="zh-CN" altLang="en-US" sz="11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616022284"/>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a:t>
                      </a:r>
                      <a:endParaRPr lang="zh-CN" altLang="en-US" sz="1100" dirty="0"/>
                    </a:p>
                  </a:txBody>
                  <a:tcPr>
                    <a:solidFill>
                      <a:schemeClr val="bg1">
                        <a:lumMod val="85000"/>
                      </a:schemeClr>
                    </a:solidFill>
                  </a:tcPr>
                </a:tc>
                <a:tc>
                  <a:txBody>
                    <a:bodyPr/>
                    <a:lstStyle/>
                    <a:p>
                      <a:pPr algn="ctr"/>
                      <a:r>
                        <a:rPr lang="en-US" altLang="zh-CN" sz="1100" dirty="0"/>
                        <a:t>…</a:t>
                      </a:r>
                      <a:endParaRPr lang="zh-CN" altLang="en-US" sz="1100" dirty="0"/>
                    </a:p>
                  </a:txBody>
                  <a:tcPr>
                    <a:solidFill>
                      <a:schemeClr val="bg1">
                        <a:lumMod val="95000"/>
                      </a:schemeClr>
                    </a:solidFill>
                  </a:tcPr>
                </a:tc>
                <a:extLst>
                  <a:ext uri="{0D108BD9-81ED-4DB2-BD59-A6C34878D82A}">
                    <a16:rowId xmlns:a16="http://schemas.microsoft.com/office/drawing/2014/main" val="129801827"/>
                  </a:ext>
                </a:extLst>
              </a:tr>
            </a:tbl>
          </a:graphicData>
        </a:graphic>
      </p:graphicFrame>
      <p:graphicFrame>
        <p:nvGraphicFramePr>
          <p:cNvPr id="53" name="表格 52">
            <a:extLst>
              <a:ext uri="{FF2B5EF4-FFF2-40B4-BE49-F238E27FC236}">
                <a16:creationId xmlns:a16="http://schemas.microsoft.com/office/drawing/2014/main" id="{C86A66BC-FBFE-57B3-AF20-1D7940D26ED0}"/>
              </a:ext>
            </a:extLst>
          </p:cNvPr>
          <p:cNvGraphicFramePr>
            <a:graphicFrameLocks noGrp="1"/>
          </p:cNvGraphicFramePr>
          <p:nvPr/>
        </p:nvGraphicFramePr>
        <p:xfrm>
          <a:off x="8038703" y="3869804"/>
          <a:ext cx="2002516" cy="154071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01258">
                  <a:extLst>
                    <a:ext uri="{9D8B030D-6E8A-4147-A177-3AD203B41FA5}">
                      <a16:colId xmlns:a16="http://schemas.microsoft.com/office/drawing/2014/main" val="3710762117"/>
                    </a:ext>
                  </a:extLst>
                </a:gridCol>
                <a:gridCol w="1001258">
                  <a:extLst>
                    <a:ext uri="{9D8B030D-6E8A-4147-A177-3AD203B41FA5}">
                      <a16:colId xmlns:a16="http://schemas.microsoft.com/office/drawing/2014/main" val="907644780"/>
                    </a:ext>
                  </a:extLst>
                </a:gridCol>
              </a:tblGrid>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b="0" kern="1200" dirty="0">
                          <a:solidFill>
                            <a:schemeClr val="dk1"/>
                          </a:solidFill>
                          <a:latin typeface="+mn-lt"/>
                          <a:ea typeface="+mn-ea"/>
                          <a:cs typeface="+mn-cs"/>
                        </a:rPr>
                        <a:t>0x1118</a:t>
                      </a:r>
                      <a:endParaRPr lang="zh-CN" altLang="en-US" sz="1100" b="0" kern="1200" dirty="0">
                        <a:solidFill>
                          <a:schemeClr val="dk1"/>
                        </a:solidFill>
                        <a:latin typeface="+mn-lt"/>
                        <a:ea typeface="+mn-ea"/>
                        <a:cs typeface="+mn-cs"/>
                      </a:endParaRPr>
                    </a:p>
                  </a:txBody>
                  <a:tcPr>
                    <a:solidFill>
                      <a:schemeClr val="bg1">
                        <a:lumMod val="85000"/>
                      </a:schemeClr>
                    </a:solidFill>
                  </a:tcPr>
                </a:tc>
                <a:tc rowSpan="4">
                  <a:txBody>
                    <a:bodyPr/>
                    <a:lstStyle/>
                    <a:p>
                      <a:pPr algn="ctr"/>
                      <a:endParaRPr lang="en-US" altLang="zh-CN" sz="1200" dirty="0">
                        <a:solidFill>
                          <a:schemeClr val="tx1"/>
                        </a:solidFill>
                      </a:endParaRPr>
                    </a:p>
                    <a:p>
                      <a:pPr algn="ctr"/>
                      <a:endParaRPr lang="en-US" altLang="zh-CN" sz="1200" dirty="0">
                        <a:solidFill>
                          <a:schemeClr val="tx1"/>
                        </a:solidFill>
                      </a:endParaRPr>
                    </a:p>
                    <a:p>
                      <a:pPr algn="ctr"/>
                      <a:r>
                        <a:rPr lang="en-US" altLang="zh-CN" sz="1100" b="0" dirty="0">
                          <a:solidFill>
                            <a:schemeClr val="tx1"/>
                          </a:solidFill>
                        </a:rPr>
                        <a:t>88</a:t>
                      </a:r>
                      <a:endParaRPr lang="zh-CN" altLang="en-US" sz="1100" b="0" dirty="0">
                        <a:solidFill>
                          <a:schemeClr val="tx1"/>
                        </a:solidFill>
                      </a:endParaRPr>
                    </a:p>
                  </a:txBody>
                  <a:tcPr>
                    <a:solidFill>
                      <a:schemeClr val="bg1">
                        <a:lumMod val="95000"/>
                      </a:schemeClr>
                    </a:solidFill>
                  </a:tcPr>
                </a:tc>
                <a:extLst>
                  <a:ext uri="{0D108BD9-81ED-4DB2-BD59-A6C34878D82A}">
                    <a16:rowId xmlns:a16="http://schemas.microsoft.com/office/drawing/2014/main" val="2508849143"/>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0x1119</a:t>
                      </a:r>
                      <a:endParaRPr lang="zh-CN" altLang="en-US" sz="1100" dirty="0"/>
                    </a:p>
                  </a:txBody>
                  <a:tcPr>
                    <a:solidFill>
                      <a:schemeClr val="bg1">
                        <a:lumMod val="85000"/>
                      </a:schemeClr>
                    </a:solidFill>
                  </a:tcPr>
                </a:tc>
                <a:tc vMerge="1">
                  <a:txBody>
                    <a:bodyPr/>
                    <a:lstStyle/>
                    <a:p>
                      <a:pPr algn="ctr"/>
                      <a:endParaRPr lang="zh-CN" altLang="en-US" sz="1400" dirty="0"/>
                    </a:p>
                  </a:txBody>
                  <a:tcPr>
                    <a:solidFill>
                      <a:schemeClr val="bg1">
                        <a:lumMod val="95000"/>
                      </a:schemeClr>
                    </a:solidFill>
                  </a:tcPr>
                </a:tc>
                <a:extLst>
                  <a:ext uri="{0D108BD9-81ED-4DB2-BD59-A6C34878D82A}">
                    <a16:rowId xmlns:a16="http://schemas.microsoft.com/office/drawing/2014/main" val="1049687429"/>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0x111A</a:t>
                      </a:r>
                      <a:endParaRPr lang="zh-CN" altLang="en-US" sz="1100" dirty="0"/>
                    </a:p>
                  </a:txBody>
                  <a:tcPr>
                    <a:solidFill>
                      <a:schemeClr val="bg1">
                        <a:lumMod val="85000"/>
                      </a:schemeClr>
                    </a:solidFill>
                  </a:tcPr>
                </a:tc>
                <a:tc vMerge="1">
                  <a:txBody>
                    <a:bodyPr/>
                    <a:lstStyle/>
                    <a:p>
                      <a:pPr algn="ctr"/>
                      <a:endParaRPr lang="zh-CN" altLang="en-US" sz="1400" dirty="0"/>
                    </a:p>
                  </a:txBody>
                  <a:tcPr>
                    <a:solidFill>
                      <a:schemeClr val="bg1">
                        <a:lumMod val="95000"/>
                      </a:schemeClr>
                    </a:solidFill>
                  </a:tcPr>
                </a:tc>
                <a:extLst>
                  <a:ext uri="{0D108BD9-81ED-4DB2-BD59-A6C34878D82A}">
                    <a16:rowId xmlns:a16="http://schemas.microsoft.com/office/drawing/2014/main" val="2265735129"/>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0x111B</a:t>
                      </a:r>
                      <a:endParaRPr lang="zh-CN" altLang="en-US" sz="1100" dirty="0"/>
                    </a:p>
                  </a:txBody>
                  <a:tcPr>
                    <a:solidFill>
                      <a:schemeClr val="bg1">
                        <a:lumMod val="85000"/>
                      </a:schemeClr>
                    </a:solidFill>
                  </a:tcPr>
                </a:tc>
                <a:tc vMerge="1">
                  <a:txBody>
                    <a:bodyPr/>
                    <a:lstStyle/>
                    <a:p>
                      <a:pPr algn="ctr"/>
                      <a:endParaRPr lang="zh-CN" altLang="en-US" sz="1400" dirty="0"/>
                    </a:p>
                  </a:txBody>
                  <a:tcPr>
                    <a:solidFill>
                      <a:schemeClr val="bg1">
                        <a:lumMod val="95000"/>
                      </a:schemeClr>
                    </a:solidFill>
                  </a:tcPr>
                </a:tc>
                <a:extLst>
                  <a:ext uri="{0D108BD9-81ED-4DB2-BD59-A6C34878D82A}">
                    <a16:rowId xmlns:a16="http://schemas.microsoft.com/office/drawing/2014/main" val="2868569372"/>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t>…</a:t>
                      </a:r>
                      <a:endParaRPr lang="zh-CN" altLang="en-US" sz="1400" dirty="0"/>
                    </a:p>
                  </a:txBody>
                  <a:tcPr>
                    <a:solidFill>
                      <a:schemeClr val="bg1">
                        <a:lumMod val="85000"/>
                      </a:schemeClr>
                    </a:solidFill>
                  </a:tcPr>
                </a:tc>
                <a:tc>
                  <a:txBody>
                    <a:bodyPr/>
                    <a:lstStyle/>
                    <a:p>
                      <a:pPr algn="ctr"/>
                      <a:r>
                        <a:rPr lang="en-US" altLang="zh-CN" sz="1400" dirty="0"/>
                        <a:t>…</a:t>
                      </a:r>
                      <a:endParaRPr lang="zh-CN" altLang="en-US" sz="1400" dirty="0"/>
                    </a:p>
                  </a:txBody>
                  <a:tcPr>
                    <a:solidFill>
                      <a:schemeClr val="bg1">
                        <a:lumMod val="95000"/>
                      </a:schemeClr>
                    </a:solidFill>
                  </a:tcPr>
                </a:tc>
                <a:extLst>
                  <a:ext uri="{0D108BD9-81ED-4DB2-BD59-A6C34878D82A}">
                    <a16:rowId xmlns:a16="http://schemas.microsoft.com/office/drawing/2014/main" val="360819734"/>
                  </a:ext>
                </a:extLst>
              </a:tr>
            </a:tbl>
          </a:graphicData>
        </a:graphic>
      </p:graphicFrame>
      <p:sp>
        <p:nvSpPr>
          <p:cNvPr id="55" name="左大括号 54">
            <a:extLst>
              <a:ext uri="{FF2B5EF4-FFF2-40B4-BE49-F238E27FC236}">
                <a16:creationId xmlns:a16="http://schemas.microsoft.com/office/drawing/2014/main" id="{C66DFF40-3218-EE43-3DA5-0096BB7D9731}"/>
              </a:ext>
            </a:extLst>
          </p:cNvPr>
          <p:cNvSpPr/>
          <p:nvPr/>
        </p:nvSpPr>
        <p:spPr>
          <a:xfrm>
            <a:off x="7678663" y="1842875"/>
            <a:ext cx="360040" cy="780300"/>
          </a:xfrm>
          <a:prstGeom prst="lef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左大括号 55">
            <a:extLst>
              <a:ext uri="{FF2B5EF4-FFF2-40B4-BE49-F238E27FC236}">
                <a16:creationId xmlns:a16="http://schemas.microsoft.com/office/drawing/2014/main" id="{289AC4A5-6174-7CEE-B71F-E65B25557729}"/>
              </a:ext>
            </a:extLst>
          </p:cNvPr>
          <p:cNvSpPr/>
          <p:nvPr/>
        </p:nvSpPr>
        <p:spPr>
          <a:xfrm>
            <a:off x="7664388" y="2951178"/>
            <a:ext cx="360040" cy="780300"/>
          </a:xfrm>
          <a:prstGeom prst="lef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左大括号 56">
            <a:extLst>
              <a:ext uri="{FF2B5EF4-FFF2-40B4-BE49-F238E27FC236}">
                <a16:creationId xmlns:a16="http://schemas.microsoft.com/office/drawing/2014/main" id="{06F96C59-5B70-82C9-A495-8D6D3321A91E}"/>
              </a:ext>
            </a:extLst>
          </p:cNvPr>
          <p:cNvSpPr/>
          <p:nvPr/>
        </p:nvSpPr>
        <p:spPr>
          <a:xfrm>
            <a:off x="7654863" y="4099403"/>
            <a:ext cx="360040" cy="780300"/>
          </a:xfrm>
          <a:prstGeom prst="lef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占位符 2">
            <a:extLst>
              <a:ext uri="{FF2B5EF4-FFF2-40B4-BE49-F238E27FC236}">
                <a16:creationId xmlns:a16="http://schemas.microsoft.com/office/drawing/2014/main" id="{1FE9346E-945B-DEC0-4E7C-47550ECA9AE5}"/>
              </a:ext>
            </a:extLst>
          </p:cNvPr>
          <p:cNvSpPr txBox="1">
            <a:spLocks/>
          </p:cNvSpPr>
          <p:nvPr/>
        </p:nvSpPr>
        <p:spPr>
          <a:xfrm>
            <a:off x="7324432" y="1985869"/>
            <a:ext cx="43204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0</a:t>
            </a:r>
            <a:endParaRPr lang="zh-CN" altLang="en-US" dirty="0"/>
          </a:p>
        </p:txBody>
      </p:sp>
      <p:sp>
        <p:nvSpPr>
          <p:cNvPr id="60" name="文本占位符 2">
            <a:extLst>
              <a:ext uri="{FF2B5EF4-FFF2-40B4-BE49-F238E27FC236}">
                <a16:creationId xmlns:a16="http://schemas.microsoft.com/office/drawing/2014/main" id="{AD49B2E1-1042-D950-E5E2-AFF2FF4CAFF4}"/>
              </a:ext>
            </a:extLst>
          </p:cNvPr>
          <p:cNvSpPr txBox="1">
            <a:spLocks/>
          </p:cNvSpPr>
          <p:nvPr/>
        </p:nvSpPr>
        <p:spPr>
          <a:xfrm>
            <a:off x="7324432" y="3050338"/>
            <a:ext cx="375960"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1</a:t>
            </a:r>
            <a:endParaRPr lang="zh-CN" altLang="en-US" dirty="0"/>
          </a:p>
        </p:txBody>
      </p:sp>
      <p:sp>
        <p:nvSpPr>
          <p:cNvPr id="61" name="文本占位符 2">
            <a:extLst>
              <a:ext uri="{FF2B5EF4-FFF2-40B4-BE49-F238E27FC236}">
                <a16:creationId xmlns:a16="http://schemas.microsoft.com/office/drawing/2014/main" id="{6120CDD1-CB57-C8C3-A435-EB3EAEFC27EE}"/>
              </a:ext>
            </a:extLst>
          </p:cNvPr>
          <p:cNvSpPr txBox="1">
            <a:spLocks/>
          </p:cNvSpPr>
          <p:nvPr/>
        </p:nvSpPr>
        <p:spPr>
          <a:xfrm>
            <a:off x="7324432" y="4230957"/>
            <a:ext cx="375960"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a:t>
            </a:r>
            <a:endParaRPr lang="zh-CN" altLang="en-US" dirty="0"/>
          </a:p>
        </p:txBody>
      </p:sp>
      <p:sp>
        <p:nvSpPr>
          <p:cNvPr id="62" name="Rectangle 1">
            <a:extLst>
              <a:ext uri="{FF2B5EF4-FFF2-40B4-BE49-F238E27FC236}">
                <a16:creationId xmlns:a16="http://schemas.microsoft.com/office/drawing/2014/main" id="{45F88B09-9402-ACCA-80F3-AAAB4F74909A}"/>
              </a:ext>
            </a:extLst>
          </p:cNvPr>
          <p:cNvSpPr>
            <a:spLocks noChangeArrowheads="1"/>
          </p:cNvSpPr>
          <p:nvPr/>
        </p:nvSpPr>
        <p:spPr bwMode="auto">
          <a:xfrm>
            <a:off x="848468" y="1636644"/>
            <a:ext cx="4348620" cy="360000"/>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33B3"/>
                </a:solidFill>
                <a:effectLst/>
                <a:latin typeface="Arial Unicode MS"/>
                <a:ea typeface="JetBrains Mono"/>
              </a:rPr>
              <a:t>int</a:t>
            </a: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0000"/>
                </a:solidFill>
                <a:effectLst/>
                <a:latin typeface="Arial Unicode MS"/>
                <a:ea typeface="JetBrains Mono"/>
              </a:rPr>
              <a:t>array </a:t>
            </a: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1750EB"/>
                </a:solidFill>
                <a:effectLst/>
                <a:latin typeface="Arial Unicode MS"/>
                <a:ea typeface="JetBrains Mono"/>
              </a:rPr>
              <a:t>22</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33</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88</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66</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55</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25</a:t>
            </a: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8719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Horizontal)">
                                      <p:cBhvr>
                                        <p:cTn id="7" dur="500"/>
                                        <p:tgtEl>
                                          <p:spTgt spid="55"/>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barn(inHorizontal)">
                                      <p:cBhvr>
                                        <p:cTn id="10" dur="500"/>
                                        <p:tgtEl>
                                          <p:spTgt spid="56"/>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barn(inHorizontal)">
                                      <p:cBhvr>
                                        <p:cTn id="13" dur="500"/>
                                        <p:tgtEl>
                                          <p:spTgt spid="57"/>
                                        </p:tgtEl>
                                      </p:cBhvr>
                                    </p:animEffec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right)">
                                      <p:cBhvr>
                                        <p:cTn id="17" dur="500"/>
                                        <p:tgtEl>
                                          <p:spTgt spid="58"/>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right)">
                                      <p:cBhvr>
                                        <p:cTn id="20" dur="500"/>
                                        <p:tgtEl>
                                          <p:spTgt spid="6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righ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p:bldP spid="60"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335F6-AF42-D07E-45EE-31AFD3524EE7}"/>
              </a:ext>
            </a:extLst>
          </p:cNvPr>
          <p:cNvSpPr>
            <a:spLocks noGrp="1" noRot="1" noMove="1" noResize="1" noEditPoints="1" noAdjustHandles="1" noChangeArrowheads="1" noChangeShapeType="1"/>
          </p:cNvSpPr>
          <p:nvPr>
            <p:ph type="title"/>
          </p:nvPr>
        </p:nvSpPr>
        <p:spPr/>
        <p:txBody>
          <a:bodyPr/>
          <a:lstStyle/>
          <a:p>
            <a:pPr>
              <a:spcBef>
                <a:spcPct val="0"/>
              </a:spcBef>
            </a:pPr>
            <a:r>
              <a:rPr kumimoji="1" lang="en-US" altLang="zh-CN" sz="2000" dirty="0"/>
              <a:t>Java</a:t>
            </a:r>
            <a:r>
              <a:rPr kumimoji="1" lang="zh-CN" altLang="en-US" sz="2000" dirty="0"/>
              <a:t>集合</a:t>
            </a:r>
            <a:r>
              <a:rPr kumimoji="1" lang="zh-CN" altLang="en-US" dirty="0"/>
              <a:t>框架体系</a:t>
            </a:r>
            <a:endParaRPr lang="zh-CN" altLang="en-US" sz="2000" dirty="0">
              <a:solidFill>
                <a:srgbClr val="AD2A26"/>
              </a:solidFill>
              <a:ea typeface="Alibaba PuHuiTi Medium" pitchFamily="18" charset="-122"/>
            </a:endParaRPr>
          </a:p>
        </p:txBody>
      </p:sp>
      <p:pic>
        <p:nvPicPr>
          <p:cNvPr id="12" name="图片 11">
            <a:extLst>
              <a:ext uri="{FF2B5EF4-FFF2-40B4-BE49-F238E27FC236}">
                <a16:creationId xmlns:a16="http://schemas.microsoft.com/office/drawing/2014/main" id="{0778099C-A87C-32AE-D3B6-A65E8C79DF48}"/>
              </a:ext>
            </a:extLst>
          </p:cNvPr>
          <p:cNvPicPr>
            <a:picLocks noGrp="1" noRot="1" noChangeAspect="1" noMove="1" noResize="1" noEditPoints="1" noAdjustHandles="1" noChangeArrowheads="1" noChangeShapeType="1" noCrop="1"/>
          </p:cNvPicPr>
          <p:nvPr/>
        </p:nvPicPr>
        <p:blipFill>
          <a:blip r:embed="rId3"/>
          <a:stretch>
            <a:fillRect/>
          </a:stretch>
        </p:blipFill>
        <p:spPr>
          <a:xfrm>
            <a:off x="95250" y="1767102"/>
            <a:ext cx="12001500" cy="4305300"/>
          </a:xfrm>
          <a:prstGeom prst="rect">
            <a:avLst/>
          </a:prstGeom>
        </p:spPr>
      </p:pic>
      <p:sp>
        <p:nvSpPr>
          <p:cNvPr id="17" name="矩形 16">
            <a:extLst>
              <a:ext uri="{FF2B5EF4-FFF2-40B4-BE49-F238E27FC236}">
                <a16:creationId xmlns:a16="http://schemas.microsoft.com/office/drawing/2014/main" id="{33787673-F8F2-85B5-D315-9053B12B4673}"/>
              </a:ext>
            </a:extLst>
          </p:cNvPr>
          <p:cNvSpPr/>
          <p:nvPr/>
        </p:nvSpPr>
        <p:spPr>
          <a:xfrm>
            <a:off x="7176120" y="2186010"/>
            <a:ext cx="2664296" cy="360040"/>
          </a:xfrm>
          <a:prstGeom prst="rect">
            <a:avLst/>
          </a:prstGeom>
          <a:noFill/>
          <a:ln w="28575">
            <a:solidFill>
              <a:srgbClr val="AD2B26"/>
            </a:solid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
        <p:nvSpPr>
          <p:cNvPr id="18" name="矩形 17">
            <a:extLst>
              <a:ext uri="{FF2B5EF4-FFF2-40B4-BE49-F238E27FC236}">
                <a16:creationId xmlns:a16="http://schemas.microsoft.com/office/drawing/2014/main" id="{97A129A5-517B-E159-1187-F1A851633CF2}"/>
              </a:ext>
            </a:extLst>
          </p:cNvPr>
          <p:cNvSpPr/>
          <p:nvPr/>
        </p:nvSpPr>
        <p:spPr>
          <a:xfrm>
            <a:off x="7176120" y="2630644"/>
            <a:ext cx="2664296" cy="360040"/>
          </a:xfrm>
          <a:prstGeom prst="rect">
            <a:avLst/>
          </a:prstGeom>
          <a:noFill/>
          <a:ln w="28575">
            <a:solidFill>
              <a:srgbClr val="AD2B26"/>
            </a:solid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
        <p:nvSpPr>
          <p:cNvPr id="19" name="矩形 18">
            <a:extLst>
              <a:ext uri="{FF2B5EF4-FFF2-40B4-BE49-F238E27FC236}">
                <a16:creationId xmlns:a16="http://schemas.microsoft.com/office/drawing/2014/main" id="{7747CA27-93E6-6FA7-7DE3-23D3A352657A}"/>
              </a:ext>
            </a:extLst>
          </p:cNvPr>
          <p:cNvSpPr/>
          <p:nvPr/>
        </p:nvSpPr>
        <p:spPr>
          <a:xfrm>
            <a:off x="4655840" y="4797152"/>
            <a:ext cx="2880320" cy="360040"/>
          </a:xfrm>
          <a:prstGeom prst="rect">
            <a:avLst/>
          </a:prstGeom>
          <a:noFill/>
          <a:ln w="28575">
            <a:solidFill>
              <a:srgbClr val="AD2B26"/>
            </a:solid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sp>
        <p:nvSpPr>
          <p:cNvPr id="20" name="矩形 19">
            <a:extLst>
              <a:ext uri="{FF2B5EF4-FFF2-40B4-BE49-F238E27FC236}">
                <a16:creationId xmlns:a16="http://schemas.microsoft.com/office/drawing/2014/main" id="{4AEB75C7-B946-FE62-F938-EE9BA9641E05}"/>
              </a:ext>
            </a:extLst>
          </p:cNvPr>
          <p:cNvSpPr/>
          <p:nvPr/>
        </p:nvSpPr>
        <p:spPr>
          <a:xfrm>
            <a:off x="4651348" y="5253133"/>
            <a:ext cx="3604891" cy="360040"/>
          </a:xfrm>
          <a:prstGeom prst="rect">
            <a:avLst/>
          </a:prstGeom>
          <a:noFill/>
          <a:ln w="28575">
            <a:solidFill>
              <a:srgbClr val="AD2B26"/>
            </a:solid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spTree>
    <p:extLst>
      <p:ext uri="{BB962C8B-B14F-4D97-AF65-F5344CB8AC3E}">
        <p14:creationId xmlns:p14="http://schemas.microsoft.com/office/powerpoint/2010/main" val="3284247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edge">
                                      <p:cBhvr>
                                        <p:cTn id="7" dur="1000"/>
                                        <p:tgtEl>
                                          <p:spTgt spid="17"/>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edge">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edge">
                                      <p:cBhvr>
                                        <p:cTn id="15" dur="1000"/>
                                        <p:tgtEl>
                                          <p:spTgt spid="19"/>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edge">
                                      <p:cBhvr>
                                        <p:cTn id="18"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solidFill>
                  <a:srgbClr val="AD2B26"/>
                </a:solidFill>
              </a:rPr>
              <a:t>数组</a:t>
            </a:r>
            <a:r>
              <a:rPr lang="zh-CN" altLang="en-US" dirty="0">
                <a:solidFill>
                  <a:srgbClr val="C00000"/>
                </a:solidFill>
              </a:rPr>
              <a:t>如何获取其他元素的地址值？</a:t>
            </a:r>
            <a:endParaRPr lang="en-US" altLang="zh-CN" dirty="0">
              <a:solidFill>
                <a:srgbClr val="AD2B26"/>
              </a:solidFill>
            </a:endParaRPr>
          </a:p>
        </p:txBody>
      </p:sp>
      <p:pic>
        <p:nvPicPr>
          <p:cNvPr id="16" name="图片 15">
            <a:extLst>
              <a:ext uri="{FF2B5EF4-FFF2-40B4-BE49-F238E27FC236}">
                <a16:creationId xmlns:a16="http://schemas.microsoft.com/office/drawing/2014/main" id="{C7A20077-6A2D-1EA0-5568-D4B16D1B7782}"/>
              </a:ext>
            </a:extLst>
          </p:cNvPr>
          <p:cNvPicPr>
            <a:picLocks noChangeAspect="1"/>
          </p:cNvPicPr>
          <p:nvPr/>
        </p:nvPicPr>
        <p:blipFill>
          <a:blip r:embed="rId2"/>
          <a:stretch>
            <a:fillRect/>
          </a:stretch>
        </p:blipFill>
        <p:spPr>
          <a:xfrm>
            <a:off x="6958583" y="2268928"/>
            <a:ext cx="1695450" cy="361950"/>
          </a:xfrm>
          <a:prstGeom prst="rect">
            <a:avLst/>
          </a:prstGeom>
        </p:spPr>
      </p:pic>
      <p:graphicFrame>
        <p:nvGraphicFramePr>
          <p:cNvPr id="44" name="表格 44">
            <a:extLst>
              <a:ext uri="{FF2B5EF4-FFF2-40B4-BE49-F238E27FC236}">
                <a16:creationId xmlns:a16="http://schemas.microsoft.com/office/drawing/2014/main" id="{96FFD006-4A7D-3C37-B6A0-DF6D18826732}"/>
              </a:ext>
            </a:extLst>
          </p:cNvPr>
          <p:cNvGraphicFramePr>
            <a:graphicFrameLocks noGrp="1"/>
          </p:cNvGraphicFramePr>
          <p:nvPr/>
        </p:nvGraphicFramePr>
        <p:xfrm>
          <a:off x="822150" y="2136532"/>
          <a:ext cx="4348620" cy="651992"/>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724770">
                  <a:extLst>
                    <a:ext uri="{9D8B030D-6E8A-4147-A177-3AD203B41FA5}">
                      <a16:colId xmlns:a16="http://schemas.microsoft.com/office/drawing/2014/main" val="3723239577"/>
                    </a:ext>
                  </a:extLst>
                </a:gridCol>
                <a:gridCol w="724770">
                  <a:extLst>
                    <a:ext uri="{9D8B030D-6E8A-4147-A177-3AD203B41FA5}">
                      <a16:colId xmlns:a16="http://schemas.microsoft.com/office/drawing/2014/main" val="1514627816"/>
                    </a:ext>
                  </a:extLst>
                </a:gridCol>
                <a:gridCol w="724770">
                  <a:extLst>
                    <a:ext uri="{9D8B030D-6E8A-4147-A177-3AD203B41FA5}">
                      <a16:colId xmlns:a16="http://schemas.microsoft.com/office/drawing/2014/main" val="3323589230"/>
                    </a:ext>
                  </a:extLst>
                </a:gridCol>
                <a:gridCol w="724770">
                  <a:extLst>
                    <a:ext uri="{9D8B030D-6E8A-4147-A177-3AD203B41FA5}">
                      <a16:colId xmlns:a16="http://schemas.microsoft.com/office/drawing/2014/main" val="2638703646"/>
                    </a:ext>
                  </a:extLst>
                </a:gridCol>
                <a:gridCol w="724770">
                  <a:extLst>
                    <a:ext uri="{9D8B030D-6E8A-4147-A177-3AD203B41FA5}">
                      <a16:colId xmlns:a16="http://schemas.microsoft.com/office/drawing/2014/main" val="3160269447"/>
                    </a:ext>
                  </a:extLst>
                </a:gridCol>
                <a:gridCol w="724770">
                  <a:extLst>
                    <a:ext uri="{9D8B030D-6E8A-4147-A177-3AD203B41FA5}">
                      <a16:colId xmlns:a16="http://schemas.microsoft.com/office/drawing/2014/main" val="1467162847"/>
                    </a:ext>
                  </a:extLst>
                </a:gridCol>
              </a:tblGrid>
              <a:tr h="651992">
                <a:tc>
                  <a:txBody>
                    <a:bodyPr/>
                    <a:lstStyle/>
                    <a:p>
                      <a:pPr algn="ctr">
                        <a:lnSpc>
                          <a:spcPct val="200000"/>
                        </a:lnSpc>
                      </a:pPr>
                      <a:r>
                        <a:rPr lang="en-US" altLang="zh-CN" sz="1600" b="0" dirty="0">
                          <a:solidFill>
                            <a:schemeClr val="tx1">
                              <a:lumMod val="95000"/>
                              <a:lumOff val="5000"/>
                            </a:schemeClr>
                          </a:solidFill>
                          <a:latin typeface="Alibaba PuHuiTi B"/>
                        </a:rPr>
                        <a:t>22</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33</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88</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66</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55</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00000"/>
                        </a:lnSpc>
                      </a:pPr>
                      <a:r>
                        <a:rPr lang="en-US" altLang="zh-CN" sz="1600" b="0" dirty="0">
                          <a:solidFill>
                            <a:schemeClr val="tx1">
                              <a:lumMod val="95000"/>
                              <a:lumOff val="5000"/>
                            </a:schemeClr>
                          </a:solidFill>
                          <a:latin typeface="Alibaba PuHuiTi B"/>
                        </a:rPr>
                        <a:t>25</a:t>
                      </a:r>
                      <a:endParaRPr lang="zh-CN" altLang="en-US" sz="1600" b="0" dirty="0">
                        <a:solidFill>
                          <a:schemeClr val="tx1">
                            <a:lumMod val="95000"/>
                            <a:lumOff val="5000"/>
                          </a:schemeClr>
                        </a:solidFill>
                        <a:latin typeface="Alibaba PuHuiTi B"/>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941595"/>
                  </a:ext>
                </a:extLst>
              </a:tr>
            </a:tbl>
          </a:graphicData>
        </a:graphic>
      </p:graphicFrame>
      <p:sp>
        <p:nvSpPr>
          <p:cNvPr id="45" name="文本占位符 2">
            <a:extLst>
              <a:ext uri="{FF2B5EF4-FFF2-40B4-BE49-F238E27FC236}">
                <a16:creationId xmlns:a16="http://schemas.microsoft.com/office/drawing/2014/main" id="{0E4D1567-2917-3EA2-8F3D-5548EA94E658}"/>
              </a:ext>
            </a:extLst>
          </p:cNvPr>
          <p:cNvSpPr txBox="1">
            <a:spLocks/>
          </p:cNvSpPr>
          <p:nvPr/>
        </p:nvSpPr>
        <p:spPr>
          <a:xfrm>
            <a:off x="710880" y="2833867"/>
            <a:ext cx="4459096" cy="65708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     0          1           2          3         4         n-1</a:t>
            </a:r>
            <a:endParaRPr lang="zh-CN" altLang="en-US" dirty="0"/>
          </a:p>
          <a:p>
            <a:endParaRPr lang="zh-CN" altLang="en-US" dirty="0"/>
          </a:p>
        </p:txBody>
      </p:sp>
      <p:graphicFrame>
        <p:nvGraphicFramePr>
          <p:cNvPr id="48" name="表格 48">
            <a:extLst>
              <a:ext uri="{FF2B5EF4-FFF2-40B4-BE49-F238E27FC236}">
                <a16:creationId xmlns:a16="http://schemas.microsoft.com/office/drawing/2014/main" id="{B7E24BB7-5061-80B1-A9A5-5825D13FA2E6}"/>
              </a:ext>
            </a:extLst>
          </p:cNvPr>
          <p:cNvGraphicFramePr>
            <a:graphicFrameLocks noGrp="1"/>
          </p:cNvGraphicFramePr>
          <p:nvPr/>
        </p:nvGraphicFramePr>
        <p:xfrm>
          <a:off x="8038703" y="1392360"/>
          <a:ext cx="2002516" cy="27370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01258">
                  <a:extLst>
                    <a:ext uri="{9D8B030D-6E8A-4147-A177-3AD203B41FA5}">
                      <a16:colId xmlns:a16="http://schemas.microsoft.com/office/drawing/2014/main" val="1206988730"/>
                    </a:ext>
                  </a:extLst>
                </a:gridCol>
                <a:gridCol w="1001258">
                  <a:extLst>
                    <a:ext uri="{9D8B030D-6E8A-4147-A177-3AD203B41FA5}">
                      <a16:colId xmlns:a16="http://schemas.microsoft.com/office/drawing/2014/main" val="2955030388"/>
                    </a:ext>
                  </a:extLst>
                </a:gridCol>
              </a:tblGrid>
              <a:tr h="290016">
                <a:tc>
                  <a:txBody>
                    <a:bodyPr/>
                    <a:lstStyle/>
                    <a:p>
                      <a:pPr algn="ctr"/>
                      <a:r>
                        <a:rPr lang="zh-CN" altLang="en-US" sz="1100" dirty="0">
                          <a:ea typeface="Alibaba PuHuiTi B"/>
                        </a:rPr>
                        <a:t>内存地址</a:t>
                      </a:r>
                    </a:p>
                  </a:txBody>
                  <a:tcPr/>
                </a:tc>
                <a:tc>
                  <a:txBody>
                    <a:bodyPr/>
                    <a:lstStyle/>
                    <a:p>
                      <a:pPr algn="ctr"/>
                      <a:r>
                        <a:rPr lang="zh-CN" altLang="en-US" sz="1100" dirty="0">
                          <a:ea typeface="Alibaba PuHuiTi B"/>
                        </a:rPr>
                        <a:t>数据空间</a:t>
                      </a:r>
                    </a:p>
                  </a:txBody>
                  <a:tcPr/>
                </a:tc>
                <a:extLst>
                  <a:ext uri="{0D108BD9-81ED-4DB2-BD59-A6C34878D82A}">
                    <a16:rowId xmlns:a16="http://schemas.microsoft.com/office/drawing/2014/main" val="3193015785"/>
                  </a:ext>
                </a:extLst>
              </a:tr>
              <a:tr h="271890">
                <a:tc>
                  <a:txBody>
                    <a:bodyPr/>
                    <a:lstStyle/>
                    <a:p>
                      <a:pPr algn="ctr"/>
                      <a:r>
                        <a:rPr lang="en-US" altLang="zh-CN" sz="1100" dirty="0">
                          <a:solidFill>
                            <a:srgbClr val="C00000"/>
                          </a:solidFill>
                        </a:rPr>
                        <a:t>10</a:t>
                      </a:r>
                      <a:endParaRPr lang="zh-CN" altLang="en-US" sz="1100" dirty="0">
                        <a:solidFill>
                          <a:srgbClr val="C00000"/>
                        </a:solidFill>
                      </a:endParaRPr>
                    </a:p>
                  </a:txBody>
                  <a:tcPr>
                    <a:solidFill>
                      <a:schemeClr val="bg1">
                        <a:lumMod val="85000"/>
                      </a:schemeClr>
                    </a:solidFill>
                  </a:tcPr>
                </a:tc>
                <a:tc rowSpan="4">
                  <a:txBody>
                    <a:bodyPr/>
                    <a:lstStyle/>
                    <a:p>
                      <a:pPr algn="ctr"/>
                      <a:endParaRPr lang="en-US" altLang="zh-CN" sz="1100" dirty="0"/>
                    </a:p>
                    <a:p>
                      <a:pPr algn="ctr"/>
                      <a:endParaRPr lang="en-US" altLang="zh-CN" sz="1100" dirty="0"/>
                    </a:p>
                    <a:p>
                      <a:pPr algn="ctr"/>
                      <a:r>
                        <a:rPr lang="en-US" altLang="zh-CN" sz="1100" dirty="0"/>
                        <a:t>22</a:t>
                      </a:r>
                    </a:p>
                  </a:txBody>
                  <a:tcPr>
                    <a:solidFill>
                      <a:schemeClr val="bg1">
                        <a:lumMod val="95000"/>
                      </a:schemeClr>
                    </a:solidFill>
                  </a:tcPr>
                </a:tc>
                <a:extLst>
                  <a:ext uri="{0D108BD9-81ED-4DB2-BD59-A6C34878D82A}">
                    <a16:rowId xmlns:a16="http://schemas.microsoft.com/office/drawing/2014/main" val="1198101888"/>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11</a:t>
                      </a:r>
                      <a:endParaRPr lang="zh-CN" altLang="en-US" sz="11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3117180942"/>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12</a:t>
                      </a:r>
                      <a:endParaRPr lang="zh-CN" altLang="en-US" sz="11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1579652170"/>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13</a:t>
                      </a:r>
                      <a:endParaRPr lang="zh-CN" altLang="en-US" sz="11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2242609440"/>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14</a:t>
                      </a:r>
                      <a:endParaRPr lang="zh-CN" altLang="en-US" sz="1100" dirty="0"/>
                    </a:p>
                  </a:txBody>
                  <a:tcPr>
                    <a:solidFill>
                      <a:schemeClr val="bg1">
                        <a:lumMod val="85000"/>
                      </a:schemeClr>
                    </a:solidFill>
                  </a:tcPr>
                </a:tc>
                <a:tc rowSpan="4">
                  <a:txBody>
                    <a:bodyPr/>
                    <a:lstStyle/>
                    <a:p>
                      <a:pPr algn="ctr"/>
                      <a:endParaRPr lang="en-US" altLang="zh-CN" sz="1100" dirty="0"/>
                    </a:p>
                    <a:p>
                      <a:pPr algn="ctr"/>
                      <a:endParaRPr lang="en-US" altLang="zh-CN" sz="1100" dirty="0"/>
                    </a:p>
                    <a:p>
                      <a:pPr algn="ctr"/>
                      <a:r>
                        <a:rPr lang="en-US" altLang="zh-CN" sz="1100" dirty="0"/>
                        <a:t>33</a:t>
                      </a:r>
                      <a:endParaRPr lang="zh-CN" altLang="en-US" sz="1100" dirty="0"/>
                    </a:p>
                  </a:txBody>
                  <a:tcPr>
                    <a:solidFill>
                      <a:schemeClr val="bg1">
                        <a:lumMod val="95000"/>
                      </a:schemeClr>
                    </a:solidFill>
                  </a:tcPr>
                </a:tc>
                <a:extLst>
                  <a:ext uri="{0D108BD9-81ED-4DB2-BD59-A6C34878D82A}">
                    <a16:rowId xmlns:a16="http://schemas.microsoft.com/office/drawing/2014/main" val="448715276"/>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15</a:t>
                      </a:r>
                      <a:endParaRPr lang="zh-CN" altLang="en-US" sz="11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3249743552"/>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16</a:t>
                      </a:r>
                      <a:endParaRPr lang="zh-CN" altLang="en-US" sz="11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3425603543"/>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17</a:t>
                      </a:r>
                      <a:endParaRPr lang="zh-CN" altLang="en-US" sz="11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616022284"/>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a:t>
                      </a:r>
                      <a:endParaRPr lang="zh-CN" altLang="en-US" sz="1100" dirty="0"/>
                    </a:p>
                  </a:txBody>
                  <a:tcPr>
                    <a:solidFill>
                      <a:schemeClr val="bg1">
                        <a:lumMod val="85000"/>
                      </a:schemeClr>
                    </a:solidFill>
                  </a:tcPr>
                </a:tc>
                <a:tc>
                  <a:txBody>
                    <a:bodyPr/>
                    <a:lstStyle/>
                    <a:p>
                      <a:pPr algn="ctr"/>
                      <a:r>
                        <a:rPr lang="en-US" altLang="zh-CN" sz="1100" dirty="0"/>
                        <a:t>…</a:t>
                      </a:r>
                      <a:endParaRPr lang="zh-CN" altLang="en-US" sz="1100" dirty="0"/>
                    </a:p>
                  </a:txBody>
                  <a:tcPr>
                    <a:solidFill>
                      <a:schemeClr val="bg1">
                        <a:lumMod val="95000"/>
                      </a:schemeClr>
                    </a:solidFill>
                  </a:tcPr>
                </a:tc>
                <a:extLst>
                  <a:ext uri="{0D108BD9-81ED-4DB2-BD59-A6C34878D82A}">
                    <a16:rowId xmlns:a16="http://schemas.microsoft.com/office/drawing/2014/main" val="129801827"/>
                  </a:ext>
                </a:extLst>
              </a:tr>
            </a:tbl>
          </a:graphicData>
        </a:graphic>
      </p:graphicFrame>
      <p:graphicFrame>
        <p:nvGraphicFramePr>
          <p:cNvPr id="53" name="表格 52">
            <a:extLst>
              <a:ext uri="{FF2B5EF4-FFF2-40B4-BE49-F238E27FC236}">
                <a16:creationId xmlns:a16="http://schemas.microsoft.com/office/drawing/2014/main" id="{C86A66BC-FBFE-57B3-AF20-1D7940D26ED0}"/>
              </a:ext>
            </a:extLst>
          </p:cNvPr>
          <p:cNvGraphicFramePr>
            <a:graphicFrameLocks noGrp="1"/>
          </p:cNvGraphicFramePr>
          <p:nvPr/>
        </p:nvGraphicFramePr>
        <p:xfrm>
          <a:off x="8038703" y="3869804"/>
          <a:ext cx="2002516" cy="154071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01258">
                  <a:extLst>
                    <a:ext uri="{9D8B030D-6E8A-4147-A177-3AD203B41FA5}">
                      <a16:colId xmlns:a16="http://schemas.microsoft.com/office/drawing/2014/main" val="3710762117"/>
                    </a:ext>
                  </a:extLst>
                </a:gridCol>
                <a:gridCol w="1001258">
                  <a:extLst>
                    <a:ext uri="{9D8B030D-6E8A-4147-A177-3AD203B41FA5}">
                      <a16:colId xmlns:a16="http://schemas.microsoft.com/office/drawing/2014/main" val="907644780"/>
                    </a:ext>
                  </a:extLst>
                </a:gridCol>
              </a:tblGrid>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b="0" kern="1200" dirty="0">
                          <a:solidFill>
                            <a:schemeClr val="dk1"/>
                          </a:solidFill>
                          <a:latin typeface="+mn-lt"/>
                          <a:ea typeface="+mn-ea"/>
                          <a:cs typeface="+mn-cs"/>
                        </a:rPr>
                        <a:t>18</a:t>
                      </a:r>
                      <a:endParaRPr lang="zh-CN" altLang="en-US" sz="1100" b="0" kern="1200" dirty="0">
                        <a:solidFill>
                          <a:schemeClr val="dk1"/>
                        </a:solidFill>
                        <a:latin typeface="+mn-lt"/>
                        <a:ea typeface="+mn-ea"/>
                        <a:cs typeface="+mn-cs"/>
                      </a:endParaRPr>
                    </a:p>
                  </a:txBody>
                  <a:tcPr>
                    <a:solidFill>
                      <a:schemeClr val="bg1">
                        <a:lumMod val="85000"/>
                      </a:schemeClr>
                    </a:solidFill>
                  </a:tcPr>
                </a:tc>
                <a:tc rowSpan="4">
                  <a:txBody>
                    <a:bodyPr/>
                    <a:lstStyle/>
                    <a:p>
                      <a:pPr algn="ctr"/>
                      <a:endParaRPr lang="en-US" altLang="zh-CN" sz="1200" dirty="0">
                        <a:solidFill>
                          <a:schemeClr val="tx1"/>
                        </a:solidFill>
                      </a:endParaRPr>
                    </a:p>
                    <a:p>
                      <a:pPr algn="ctr"/>
                      <a:endParaRPr lang="en-US" altLang="zh-CN" sz="1200" dirty="0">
                        <a:solidFill>
                          <a:schemeClr val="tx1"/>
                        </a:solidFill>
                      </a:endParaRPr>
                    </a:p>
                    <a:p>
                      <a:pPr algn="ctr"/>
                      <a:r>
                        <a:rPr lang="en-US" altLang="zh-CN" sz="1100" b="0" dirty="0">
                          <a:solidFill>
                            <a:schemeClr val="tx1"/>
                          </a:solidFill>
                        </a:rPr>
                        <a:t>88</a:t>
                      </a:r>
                      <a:endParaRPr lang="zh-CN" altLang="en-US" sz="1100" b="0" dirty="0">
                        <a:solidFill>
                          <a:schemeClr val="tx1"/>
                        </a:solidFill>
                      </a:endParaRPr>
                    </a:p>
                  </a:txBody>
                  <a:tcPr>
                    <a:solidFill>
                      <a:schemeClr val="bg1">
                        <a:lumMod val="95000"/>
                      </a:schemeClr>
                    </a:solidFill>
                  </a:tcPr>
                </a:tc>
                <a:extLst>
                  <a:ext uri="{0D108BD9-81ED-4DB2-BD59-A6C34878D82A}">
                    <a16:rowId xmlns:a16="http://schemas.microsoft.com/office/drawing/2014/main" val="2508849143"/>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19</a:t>
                      </a:r>
                      <a:endParaRPr lang="zh-CN" altLang="en-US" sz="1100" dirty="0"/>
                    </a:p>
                  </a:txBody>
                  <a:tcPr>
                    <a:solidFill>
                      <a:schemeClr val="bg1">
                        <a:lumMod val="85000"/>
                      </a:schemeClr>
                    </a:solidFill>
                  </a:tcPr>
                </a:tc>
                <a:tc vMerge="1">
                  <a:txBody>
                    <a:bodyPr/>
                    <a:lstStyle/>
                    <a:p>
                      <a:pPr algn="ctr"/>
                      <a:endParaRPr lang="zh-CN" altLang="en-US" sz="1400" dirty="0"/>
                    </a:p>
                  </a:txBody>
                  <a:tcPr>
                    <a:solidFill>
                      <a:schemeClr val="bg1">
                        <a:lumMod val="95000"/>
                      </a:schemeClr>
                    </a:solidFill>
                  </a:tcPr>
                </a:tc>
                <a:extLst>
                  <a:ext uri="{0D108BD9-81ED-4DB2-BD59-A6C34878D82A}">
                    <a16:rowId xmlns:a16="http://schemas.microsoft.com/office/drawing/2014/main" val="1049687429"/>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20</a:t>
                      </a:r>
                      <a:endParaRPr lang="zh-CN" altLang="en-US" sz="1100" dirty="0"/>
                    </a:p>
                  </a:txBody>
                  <a:tcPr>
                    <a:solidFill>
                      <a:schemeClr val="bg1">
                        <a:lumMod val="85000"/>
                      </a:schemeClr>
                    </a:solidFill>
                  </a:tcPr>
                </a:tc>
                <a:tc vMerge="1">
                  <a:txBody>
                    <a:bodyPr/>
                    <a:lstStyle/>
                    <a:p>
                      <a:pPr algn="ctr"/>
                      <a:endParaRPr lang="zh-CN" altLang="en-US" sz="1400" dirty="0"/>
                    </a:p>
                  </a:txBody>
                  <a:tcPr>
                    <a:solidFill>
                      <a:schemeClr val="bg1">
                        <a:lumMod val="95000"/>
                      </a:schemeClr>
                    </a:solidFill>
                  </a:tcPr>
                </a:tc>
                <a:extLst>
                  <a:ext uri="{0D108BD9-81ED-4DB2-BD59-A6C34878D82A}">
                    <a16:rowId xmlns:a16="http://schemas.microsoft.com/office/drawing/2014/main" val="2265735129"/>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21</a:t>
                      </a:r>
                      <a:endParaRPr lang="zh-CN" altLang="en-US" sz="1100" dirty="0"/>
                    </a:p>
                  </a:txBody>
                  <a:tcPr>
                    <a:solidFill>
                      <a:schemeClr val="bg1">
                        <a:lumMod val="85000"/>
                      </a:schemeClr>
                    </a:solidFill>
                  </a:tcPr>
                </a:tc>
                <a:tc vMerge="1">
                  <a:txBody>
                    <a:bodyPr/>
                    <a:lstStyle/>
                    <a:p>
                      <a:pPr algn="ctr"/>
                      <a:endParaRPr lang="zh-CN" altLang="en-US" sz="1400" dirty="0"/>
                    </a:p>
                  </a:txBody>
                  <a:tcPr>
                    <a:solidFill>
                      <a:schemeClr val="bg1">
                        <a:lumMod val="95000"/>
                      </a:schemeClr>
                    </a:solidFill>
                  </a:tcPr>
                </a:tc>
                <a:extLst>
                  <a:ext uri="{0D108BD9-81ED-4DB2-BD59-A6C34878D82A}">
                    <a16:rowId xmlns:a16="http://schemas.microsoft.com/office/drawing/2014/main" val="2868569372"/>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t>…</a:t>
                      </a:r>
                      <a:endParaRPr lang="zh-CN" altLang="en-US" sz="1400" dirty="0"/>
                    </a:p>
                  </a:txBody>
                  <a:tcPr>
                    <a:solidFill>
                      <a:schemeClr val="bg1">
                        <a:lumMod val="85000"/>
                      </a:schemeClr>
                    </a:solidFill>
                  </a:tcPr>
                </a:tc>
                <a:tc>
                  <a:txBody>
                    <a:bodyPr/>
                    <a:lstStyle/>
                    <a:p>
                      <a:pPr algn="ctr"/>
                      <a:r>
                        <a:rPr lang="en-US" altLang="zh-CN" sz="1400" dirty="0"/>
                        <a:t>…</a:t>
                      </a:r>
                      <a:endParaRPr lang="zh-CN" altLang="en-US" sz="1400" dirty="0"/>
                    </a:p>
                  </a:txBody>
                  <a:tcPr>
                    <a:solidFill>
                      <a:schemeClr val="bg1">
                        <a:lumMod val="95000"/>
                      </a:schemeClr>
                    </a:solidFill>
                  </a:tcPr>
                </a:tc>
                <a:extLst>
                  <a:ext uri="{0D108BD9-81ED-4DB2-BD59-A6C34878D82A}">
                    <a16:rowId xmlns:a16="http://schemas.microsoft.com/office/drawing/2014/main" val="360819734"/>
                  </a:ext>
                </a:extLst>
              </a:tr>
            </a:tbl>
          </a:graphicData>
        </a:graphic>
      </p:graphicFrame>
      <p:sp>
        <p:nvSpPr>
          <p:cNvPr id="55" name="左大括号 54">
            <a:extLst>
              <a:ext uri="{FF2B5EF4-FFF2-40B4-BE49-F238E27FC236}">
                <a16:creationId xmlns:a16="http://schemas.microsoft.com/office/drawing/2014/main" id="{C66DFF40-3218-EE43-3DA5-0096BB7D9731}"/>
              </a:ext>
            </a:extLst>
          </p:cNvPr>
          <p:cNvSpPr/>
          <p:nvPr/>
        </p:nvSpPr>
        <p:spPr>
          <a:xfrm>
            <a:off x="7678663" y="1842875"/>
            <a:ext cx="360040" cy="780300"/>
          </a:xfrm>
          <a:prstGeom prst="lef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左大括号 55">
            <a:extLst>
              <a:ext uri="{FF2B5EF4-FFF2-40B4-BE49-F238E27FC236}">
                <a16:creationId xmlns:a16="http://schemas.microsoft.com/office/drawing/2014/main" id="{289AC4A5-6174-7CEE-B71F-E65B25557729}"/>
              </a:ext>
            </a:extLst>
          </p:cNvPr>
          <p:cNvSpPr/>
          <p:nvPr/>
        </p:nvSpPr>
        <p:spPr>
          <a:xfrm>
            <a:off x="7664388" y="2951178"/>
            <a:ext cx="360040" cy="780300"/>
          </a:xfrm>
          <a:prstGeom prst="lef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左大括号 56">
            <a:extLst>
              <a:ext uri="{FF2B5EF4-FFF2-40B4-BE49-F238E27FC236}">
                <a16:creationId xmlns:a16="http://schemas.microsoft.com/office/drawing/2014/main" id="{06F96C59-5B70-82C9-A495-8D6D3321A91E}"/>
              </a:ext>
            </a:extLst>
          </p:cNvPr>
          <p:cNvSpPr/>
          <p:nvPr/>
        </p:nvSpPr>
        <p:spPr>
          <a:xfrm>
            <a:off x="7654863" y="4099403"/>
            <a:ext cx="360040" cy="780300"/>
          </a:xfrm>
          <a:prstGeom prst="lef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占位符 2">
            <a:extLst>
              <a:ext uri="{FF2B5EF4-FFF2-40B4-BE49-F238E27FC236}">
                <a16:creationId xmlns:a16="http://schemas.microsoft.com/office/drawing/2014/main" id="{1FE9346E-945B-DEC0-4E7C-47550ECA9AE5}"/>
              </a:ext>
            </a:extLst>
          </p:cNvPr>
          <p:cNvSpPr txBox="1">
            <a:spLocks/>
          </p:cNvSpPr>
          <p:nvPr/>
        </p:nvSpPr>
        <p:spPr>
          <a:xfrm>
            <a:off x="7324432" y="1985869"/>
            <a:ext cx="43204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0</a:t>
            </a:r>
            <a:endParaRPr lang="zh-CN" altLang="en-US" dirty="0"/>
          </a:p>
        </p:txBody>
      </p:sp>
      <p:sp>
        <p:nvSpPr>
          <p:cNvPr id="60" name="文本占位符 2">
            <a:extLst>
              <a:ext uri="{FF2B5EF4-FFF2-40B4-BE49-F238E27FC236}">
                <a16:creationId xmlns:a16="http://schemas.microsoft.com/office/drawing/2014/main" id="{AD49B2E1-1042-D950-E5E2-AFF2FF4CAFF4}"/>
              </a:ext>
            </a:extLst>
          </p:cNvPr>
          <p:cNvSpPr txBox="1">
            <a:spLocks/>
          </p:cNvSpPr>
          <p:nvPr/>
        </p:nvSpPr>
        <p:spPr>
          <a:xfrm>
            <a:off x="7324432" y="3050338"/>
            <a:ext cx="375960"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1</a:t>
            </a:r>
            <a:endParaRPr lang="zh-CN" altLang="en-US" dirty="0"/>
          </a:p>
        </p:txBody>
      </p:sp>
      <p:sp>
        <p:nvSpPr>
          <p:cNvPr id="61" name="文本占位符 2">
            <a:extLst>
              <a:ext uri="{FF2B5EF4-FFF2-40B4-BE49-F238E27FC236}">
                <a16:creationId xmlns:a16="http://schemas.microsoft.com/office/drawing/2014/main" id="{6120CDD1-CB57-C8C3-A435-EB3EAEFC27EE}"/>
              </a:ext>
            </a:extLst>
          </p:cNvPr>
          <p:cNvSpPr txBox="1">
            <a:spLocks/>
          </p:cNvSpPr>
          <p:nvPr/>
        </p:nvSpPr>
        <p:spPr>
          <a:xfrm>
            <a:off x="7324432" y="4230957"/>
            <a:ext cx="375960"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a:t>
            </a:r>
            <a:endParaRPr lang="zh-CN" altLang="en-US" dirty="0"/>
          </a:p>
        </p:txBody>
      </p:sp>
      <p:grpSp>
        <p:nvGrpSpPr>
          <p:cNvPr id="4" name="组合 3">
            <a:extLst>
              <a:ext uri="{FF2B5EF4-FFF2-40B4-BE49-F238E27FC236}">
                <a16:creationId xmlns:a16="http://schemas.microsoft.com/office/drawing/2014/main" id="{8FD521E7-23EB-F41E-675E-E80C6B04FFEB}"/>
              </a:ext>
            </a:extLst>
          </p:cNvPr>
          <p:cNvGrpSpPr/>
          <p:nvPr/>
        </p:nvGrpSpPr>
        <p:grpSpPr>
          <a:xfrm>
            <a:off x="762274" y="3656061"/>
            <a:ext cx="5486007" cy="599477"/>
            <a:chOff x="754009" y="3641005"/>
            <a:chExt cx="5486007" cy="599477"/>
          </a:xfrm>
        </p:grpSpPr>
        <p:sp>
          <p:nvSpPr>
            <p:cNvPr id="5" name="文本占位符 2">
              <a:extLst>
                <a:ext uri="{FF2B5EF4-FFF2-40B4-BE49-F238E27FC236}">
                  <a16:creationId xmlns:a16="http://schemas.microsoft.com/office/drawing/2014/main" id="{9BAE450F-13FC-68B4-076B-1A1D29F328A4}"/>
                </a:ext>
              </a:extLst>
            </p:cNvPr>
            <p:cNvSpPr txBox="1">
              <a:spLocks/>
            </p:cNvSpPr>
            <p:nvPr/>
          </p:nvSpPr>
          <p:spPr>
            <a:xfrm>
              <a:off x="754009" y="3641005"/>
              <a:ext cx="1224136" cy="59947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寻址公式：</a:t>
              </a:r>
            </a:p>
          </p:txBody>
        </p:sp>
        <p:sp>
          <p:nvSpPr>
            <p:cNvPr id="6" name="文本框 5">
              <a:extLst>
                <a:ext uri="{FF2B5EF4-FFF2-40B4-BE49-F238E27FC236}">
                  <a16:creationId xmlns:a16="http://schemas.microsoft.com/office/drawing/2014/main" id="{7A734FB7-B502-F158-0F29-A76C0EA0B357}"/>
                </a:ext>
              </a:extLst>
            </p:cNvPr>
            <p:cNvSpPr txBox="1"/>
            <p:nvPr/>
          </p:nvSpPr>
          <p:spPr>
            <a:xfrm>
              <a:off x="1854828" y="3654686"/>
              <a:ext cx="4385188" cy="423449"/>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a:spAutoFit/>
            </a:bodyPr>
            <a:lstStyle/>
            <a:p>
              <a:pPr>
                <a:lnSpc>
                  <a:spcPct val="150000"/>
                </a:lnSpc>
              </a:pPr>
              <a:r>
                <a:rPr lang="zh-CN" altLang="en-US" sz="1600" dirty="0"/>
                <a:t>a[i] = baseAddress + i * dataTypeSize</a:t>
              </a:r>
            </a:p>
          </p:txBody>
        </p:sp>
      </p:grpSp>
      <p:sp>
        <p:nvSpPr>
          <p:cNvPr id="7" name="文本占位符 2">
            <a:extLst>
              <a:ext uri="{FF2B5EF4-FFF2-40B4-BE49-F238E27FC236}">
                <a16:creationId xmlns:a16="http://schemas.microsoft.com/office/drawing/2014/main" id="{ABCBCBDE-F255-E6A0-E818-C1300C8F08A7}"/>
              </a:ext>
            </a:extLst>
          </p:cNvPr>
          <p:cNvSpPr txBox="1">
            <a:spLocks/>
          </p:cNvSpPr>
          <p:nvPr/>
        </p:nvSpPr>
        <p:spPr>
          <a:xfrm>
            <a:off x="759982" y="4417530"/>
            <a:ext cx="6080505" cy="77572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en-US" altLang="zh-CN" sz="1200" dirty="0" err="1">
                <a:solidFill>
                  <a:schemeClr val="tx1">
                    <a:lumMod val="65000"/>
                    <a:lumOff val="35000"/>
                  </a:schemeClr>
                </a:solidFill>
              </a:rPr>
              <a:t>baseAddress</a:t>
            </a:r>
            <a:r>
              <a:rPr lang="zh-CN" altLang="en-US" sz="1200" dirty="0">
                <a:solidFill>
                  <a:schemeClr val="tx1">
                    <a:lumMod val="65000"/>
                    <a:lumOff val="35000"/>
                  </a:schemeClr>
                </a:solidFill>
              </a:rPr>
              <a:t>： 数组的首地址</a:t>
            </a:r>
            <a:endParaRPr lang="en-US" altLang="zh-CN" sz="1200" dirty="0">
              <a:solidFill>
                <a:schemeClr val="tx1">
                  <a:lumMod val="65000"/>
                  <a:lumOff val="35000"/>
                </a:schemeClr>
              </a:solidFill>
            </a:endParaRPr>
          </a:p>
          <a:p>
            <a:pPr marL="171450" indent="-171450">
              <a:buFont typeface="Wingdings" panose="05000000000000000000" pitchFamily="2" charset="2"/>
              <a:buChar char="l"/>
            </a:pPr>
            <a:r>
              <a:rPr lang="en-US" altLang="zh-CN" sz="1200" dirty="0" err="1">
                <a:solidFill>
                  <a:schemeClr val="tx1">
                    <a:lumMod val="65000"/>
                    <a:lumOff val="35000"/>
                  </a:schemeClr>
                </a:solidFill>
              </a:rPr>
              <a:t>dataTypeSize</a:t>
            </a:r>
            <a:r>
              <a:rPr lang="zh-CN" altLang="en-US" sz="1200" dirty="0">
                <a:solidFill>
                  <a:schemeClr val="tx1">
                    <a:lumMod val="65000"/>
                    <a:lumOff val="35000"/>
                  </a:schemeClr>
                </a:solidFill>
              </a:rPr>
              <a:t>：代表数组中元素类型的大小，</a:t>
            </a:r>
            <a:r>
              <a:rPr lang="en-US" altLang="zh-CN" sz="1200" dirty="0">
                <a:solidFill>
                  <a:schemeClr val="tx1">
                    <a:lumMod val="65000"/>
                    <a:lumOff val="35000"/>
                  </a:schemeClr>
                </a:solidFill>
              </a:rPr>
              <a:t>int</a:t>
            </a:r>
            <a:r>
              <a:rPr lang="zh-CN" altLang="en-US" sz="1200" dirty="0">
                <a:solidFill>
                  <a:schemeClr val="tx1">
                    <a:lumMod val="65000"/>
                    <a:lumOff val="35000"/>
                  </a:schemeClr>
                </a:solidFill>
              </a:rPr>
              <a:t>型的数据，</a:t>
            </a:r>
            <a:r>
              <a:rPr lang="en-US" altLang="zh-CN" sz="1200" dirty="0" err="1">
                <a:solidFill>
                  <a:schemeClr val="tx1">
                    <a:lumMod val="65000"/>
                    <a:lumOff val="35000"/>
                  </a:schemeClr>
                </a:solidFill>
              </a:rPr>
              <a:t>dataTypeSize</a:t>
            </a:r>
            <a:r>
              <a:rPr lang="en-US" altLang="zh-CN" sz="1200" dirty="0">
                <a:solidFill>
                  <a:schemeClr val="tx1">
                    <a:lumMod val="65000"/>
                    <a:lumOff val="35000"/>
                  </a:schemeClr>
                </a:solidFill>
              </a:rPr>
              <a:t>=4</a:t>
            </a:r>
            <a:r>
              <a:rPr lang="zh-CN" altLang="en-US" sz="1200" dirty="0">
                <a:solidFill>
                  <a:schemeClr val="tx1">
                    <a:lumMod val="65000"/>
                    <a:lumOff val="35000"/>
                  </a:schemeClr>
                </a:solidFill>
              </a:rPr>
              <a:t>个字节</a:t>
            </a:r>
          </a:p>
        </p:txBody>
      </p:sp>
      <p:sp>
        <p:nvSpPr>
          <p:cNvPr id="8" name="Rectangle 1">
            <a:extLst>
              <a:ext uri="{FF2B5EF4-FFF2-40B4-BE49-F238E27FC236}">
                <a16:creationId xmlns:a16="http://schemas.microsoft.com/office/drawing/2014/main" id="{8497DF79-94AF-12B8-B9C2-48BDA452B026}"/>
              </a:ext>
            </a:extLst>
          </p:cNvPr>
          <p:cNvSpPr>
            <a:spLocks noChangeArrowheads="1"/>
          </p:cNvSpPr>
          <p:nvPr/>
        </p:nvSpPr>
        <p:spPr bwMode="auto">
          <a:xfrm>
            <a:off x="848468" y="1636644"/>
            <a:ext cx="4348620" cy="360000"/>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33B3"/>
                </a:solidFill>
                <a:effectLst/>
                <a:latin typeface="Arial Unicode MS"/>
                <a:ea typeface="JetBrains Mono"/>
              </a:rPr>
              <a:t>int</a:t>
            </a: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000000"/>
                </a:solidFill>
                <a:effectLst/>
                <a:latin typeface="Arial Unicode MS"/>
                <a:ea typeface="JetBrains Mono"/>
              </a:rPr>
              <a:t>array </a:t>
            </a:r>
            <a:r>
              <a:rPr kumimoji="0" lang="zh-CN" altLang="zh-CN" sz="1300" b="0" i="0" u="none" strike="noStrike" cap="none" normalizeH="0" baseline="0">
                <a:ln>
                  <a:noFill/>
                </a:ln>
                <a:solidFill>
                  <a:srgbClr val="080808"/>
                </a:solidFill>
                <a:effectLst/>
                <a:latin typeface="Arial Unicode MS"/>
                <a:ea typeface="JetBrains Mono"/>
              </a:rPr>
              <a:t>= {</a:t>
            </a:r>
            <a:r>
              <a:rPr kumimoji="0" lang="zh-CN" altLang="zh-CN" sz="1300" b="0" i="0" u="none" strike="noStrike" cap="none" normalizeH="0" baseline="0">
                <a:ln>
                  <a:noFill/>
                </a:ln>
                <a:solidFill>
                  <a:srgbClr val="1750EB"/>
                </a:solidFill>
                <a:effectLst/>
                <a:latin typeface="Arial Unicode MS"/>
                <a:ea typeface="JetBrains Mono"/>
              </a:rPr>
              <a:t>22</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33</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88</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66</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55</a:t>
            </a:r>
            <a:r>
              <a:rPr kumimoji="0" lang="zh-CN" altLang="zh-CN" sz="1300" b="0" i="0" u="none" strike="noStrike" cap="none" normalizeH="0" baseline="0">
                <a:ln>
                  <a:noFill/>
                </a:ln>
                <a:solidFill>
                  <a:srgbClr val="080808"/>
                </a:solidFill>
                <a:effectLst/>
                <a:latin typeface="Arial Unicode MS"/>
                <a:ea typeface="JetBrains Mono"/>
              </a:rPr>
              <a:t>,</a:t>
            </a:r>
            <a:r>
              <a:rPr kumimoji="0" lang="zh-CN" altLang="zh-CN" sz="1300" b="0" i="0" u="none" strike="noStrike" cap="none" normalizeH="0" baseline="0">
                <a:ln>
                  <a:noFill/>
                </a:ln>
                <a:solidFill>
                  <a:srgbClr val="1750EB"/>
                </a:solidFill>
                <a:effectLst/>
                <a:latin typeface="Arial Unicode MS"/>
                <a:ea typeface="JetBrains Mono"/>
              </a:rPr>
              <a:t>25</a:t>
            </a:r>
            <a:r>
              <a:rPr kumimoji="0" lang="zh-CN" altLang="zh-CN" sz="1300" b="0" i="0" u="none" strike="noStrike" cap="none" normalizeH="0" baseline="0">
                <a:ln>
                  <a:noFill/>
                </a:ln>
                <a:solidFill>
                  <a:srgbClr val="080808"/>
                </a:solidFill>
                <a:effectLst/>
                <a:latin typeface="Arial Unicode MS"/>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占位符 2">
            <a:extLst>
              <a:ext uri="{FF2B5EF4-FFF2-40B4-BE49-F238E27FC236}">
                <a16:creationId xmlns:a16="http://schemas.microsoft.com/office/drawing/2014/main" id="{5B9D0AD3-08B4-97C9-8A45-9767175D1FEF}"/>
              </a:ext>
            </a:extLst>
          </p:cNvPr>
          <p:cNvSpPr txBox="1">
            <a:spLocks/>
          </p:cNvSpPr>
          <p:nvPr/>
        </p:nvSpPr>
        <p:spPr>
          <a:xfrm>
            <a:off x="786705" y="5507694"/>
            <a:ext cx="4517208"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为什么数组索引从</a:t>
            </a:r>
            <a:r>
              <a:rPr lang="en-US" altLang="zh-CN" sz="1400" dirty="0">
                <a:solidFill>
                  <a:srgbClr val="C00000"/>
                </a:solidFill>
              </a:rPr>
              <a:t>0</a:t>
            </a:r>
            <a:r>
              <a:rPr lang="zh-CN" altLang="en-US" sz="1400" dirty="0">
                <a:solidFill>
                  <a:srgbClr val="C00000"/>
                </a:solidFill>
              </a:rPr>
              <a:t>开始呢？假如从</a:t>
            </a:r>
            <a:r>
              <a:rPr lang="en-US" altLang="zh-CN" sz="1400" dirty="0">
                <a:solidFill>
                  <a:srgbClr val="C00000"/>
                </a:solidFill>
              </a:rPr>
              <a:t>1</a:t>
            </a:r>
            <a:r>
              <a:rPr lang="zh-CN" altLang="en-US" sz="1400" dirty="0">
                <a:solidFill>
                  <a:srgbClr val="C00000"/>
                </a:solidFill>
              </a:rPr>
              <a:t>开始不行吗？</a:t>
            </a:r>
          </a:p>
        </p:txBody>
      </p:sp>
    </p:spTree>
    <p:extLst>
      <p:ext uri="{BB962C8B-B14F-4D97-AF65-F5344CB8AC3E}">
        <p14:creationId xmlns:p14="http://schemas.microsoft.com/office/powerpoint/2010/main" val="2737809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solidFill>
                  <a:srgbClr val="C00000"/>
                </a:solidFill>
              </a:rPr>
              <a:t>为什么数组索引从</a:t>
            </a:r>
            <a:r>
              <a:rPr lang="en-US" altLang="zh-CN" dirty="0">
                <a:solidFill>
                  <a:srgbClr val="C00000"/>
                </a:solidFill>
              </a:rPr>
              <a:t>0</a:t>
            </a:r>
            <a:r>
              <a:rPr lang="zh-CN" altLang="en-US" dirty="0">
                <a:solidFill>
                  <a:srgbClr val="C00000"/>
                </a:solidFill>
              </a:rPr>
              <a:t>开始呢？假如从</a:t>
            </a:r>
            <a:r>
              <a:rPr lang="en-US" altLang="zh-CN" dirty="0">
                <a:solidFill>
                  <a:srgbClr val="C00000"/>
                </a:solidFill>
              </a:rPr>
              <a:t>1</a:t>
            </a:r>
            <a:r>
              <a:rPr lang="zh-CN" altLang="en-US" dirty="0">
                <a:solidFill>
                  <a:srgbClr val="C00000"/>
                </a:solidFill>
              </a:rPr>
              <a:t>开始不行吗？</a:t>
            </a:r>
          </a:p>
        </p:txBody>
      </p:sp>
      <p:pic>
        <p:nvPicPr>
          <p:cNvPr id="16" name="图片 15">
            <a:extLst>
              <a:ext uri="{FF2B5EF4-FFF2-40B4-BE49-F238E27FC236}">
                <a16:creationId xmlns:a16="http://schemas.microsoft.com/office/drawing/2014/main" id="{C7A20077-6A2D-1EA0-5568-D4B16D1B7782}"/>
              </a:ext>
            </a:extLst>
          </p:cNvPr>
          <p:cNvPicPr>
            <a:picLocks noChangeAspect="1"/>
          </p:cNvPicPr>
          <p:nvPr/>
        </p:nvPicPr>
        <p:blipFill>
          <a:blip r:embed="rId2"/>
          <a:stretch>
            <a:fillRect/>
          </a:stretch>
        </p:blipFill>
        <p:spPr>
          <a:xfrm>
            <a:off x="6958583" y="2268928"/>
            <a:ext cx="1695450" cy="361950"/>
          </a:xfrm>
          <a:prstGeom prst="rect">
            <a:avLst/>
          </a:prstGeom>
        </p:spPr>
      </p:pic>
      <p:graphicFrame>
        <p:nvGraphicFramePr>
          <p:cNvPr id="48" name="表格 48">
            <a:extLst>
              <a:ext uri="{FF2B5EF4-FFF2-40B4-BE49-F238E27FC236}">
                <a16:creationId xmlns:a16="http://schemas.microsoft.com/office/drawing/2014/main" id="{B7E24BB7-5061-80B1-A9A5-5825D13FA2E6}"/>
              </a:ext>
            </a:extLst>
          </p:cNvPr>
          <p:cNvGraphicFramePr>
            <a:graphicFrameLocks noGrp="1"/>
          </p:cNvGraphicFramePr>
          <p:nvPr/>
        </p:nvGraphicFramePr>
        <p:xfrm>
          <a:off x="8038703" y="1392360"/>
          <a:ext cx="2002516" cy="27370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01258">
                  <a:extLst>
                    <a:ext uri="{9D8B030D-6E8A-4147-A177-3AD203B41FA5}">
                      <a16:colId xmlns:a16="http://schemas.microsoft.com/office/drawing/2014/main" val="1206988730"/>
                    </a:ext>
                  </a:extLst>
                </a:gridCol>
                <a:gridCol w="1001258">
                  <a:extLst>
                    <a:ext uri="{9D8B030D-6E8A-4147-A177-3AD203B41FA5}">
                      <a16:colId xmlns:a16="http://schemas.microsoft.com/office/drawing/2014/main" val="2955030388"/>
                    </a:ext>
                  </a:extLst>
                </a:gridCol>
              </a:tblGrid>
              <a:tr h="290016">
                <a:tc>
                  <a:txBody>
                    <a:bodyPr/>
                    <a:lstStyle/>
                    <a:p>
                      <a:pPr algn="ctr"/>
                      <a:r>
                        <a:rPr lang="zh-CN" altLang="en-US" sz="1100" dirty="0">
                          <a:ea typeface="Alibaba PuHuiTi B"/>
                        </a:rPr>
                        <a:t>内存地址</a:t>
                      </a:r>
                    </a:p>
                  </a:txBody>
                  <a:tcPr/>
                </a:tc>
                <a:tc>
                  <a:txBody>
                    <a:bodyPr/>
                    <a:lstStyle/>
                    <a:p>
                      <a:pPr algn="ctr"/>
                      <a:r>
                        <a:rPr lang="zh-CN" altLang="en-US" sz="1100" dirty="0">
                          <a:ea typeface="Alibaba PuHuiTi B"/>
                        </a:rPr>
                        <a:t>数据空间</a:t>
                      </a:r>
                    </a:p>
                  </a:txBody>
                  <a:tcPr/>
                </a:tc>
                <a:extLst>
                  <a:ext uri="{0D108BD9-81ED-4DB2-BD59-A6C34878D82A}">
                    <a16:rowId xmlns:a16="http://schemas.microsoft.com/office/drawing/2014/main" val="3193015785"/>
                  </a:ext>
                </a:extLst>
              </a:tr>
              <a:tr h="271890">
                <a:tc>
                  <a:txBody>
                    <a:bodyPr/>
                    <a:lstStyle/>
                    <a:p>
                      <a:pPr algn="ctr"/>
                      <a:r>
                        <a:rPr lang="en-US" altLang="zh-CN" sz="1100" dirty="0">
                          <a:solidFill>
                            <a:srgbClr val="C00000"/>
                          </a:solidFill>
                        </a:rPr>
                        <a:t>10</a:t>
                      </a:r>
                      <a:endParaRPr lang="zh-CN" altLang="en-US" sz="1100" dirty="0">
                        <a:solidFill>
                          <a:srgbClr val="C00000"/>
                        </a:solidFill>
                      </a:endParaRPr>
                    </a:p>
                  </a:txBody>
                  <a:tcPr>
                    <a:solidFill>
                      <a:schemeClr val="bg1">
                        <a:lumMod val="85000"/>
                      </a:schemeClr>
                    </a:solidFill>
                  </a:tcPr>
                </a:tc>
                <a:tc rowSpan="4">
                  <a:txBody>
                    <a:bodyPr/>
                    <a:lstStyle/>
                    <a:p>
                      <a:pPr algn="ctr"/>
                      <a:endParaRPr lang="en-US" altLang="zh-CN" sz="1100" dirty="0"/>
                    </a:p>
                    <a:p>
                      <a:pPr algn="ctr"/>
                      <a:endParaRPr lang="en-US" altLang="zh-CN" sz="1100" dirty="0"/>
                    </a:p>
                    <a:p>
                      <a:pPr algn="ctr"/>
                      <a:r>
                        <a:rPr lang="en-US" altLang="zh-CN" sz="1100" dirty="0"/>
                        <a:t>22</a:t>
                      </a:r>
                    </a:p>
                  </a:txBody>
                  <a:tcPr>
                    <a:solidFill>
                      <a:schemeClr val="bg1">
                        <a:lumMod val="95000"/>
                      </a:schemeClr>
                    </a:solidFill>
                  </a:tcPr>
                </a:tc>
                <a:extLst>
                  <a:ext uri="{0D108BD9-81ED-4DB2-BD59-A6C34878D82A}">
                    <a16:rowId xmlns:a16="http://schemas.microsoft.com/office/drawing/2014/main" val="1198101888"/>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11</a:t>
                      </a:r>
                      <a:endParaRPr lang="zh-CN" altLang="en-US" sz="11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3117180942"/>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12</a:t>
                      </a:r>
                      <a:endParaRPr lang="zh-CN" altLang="en-US" sz="11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1579652170"/>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13</a:t>
                      </a:r>
                      <a:endParaRPr lang="zh-CN" altLang="en-US" sz="1100" dirty="0"/>
                    </a:p>
                  </a:txBody>
                  <a:tcPr>
                    <a:solidFill>
                      <a:schemeClr val="bg1">
                        <a:lumMod val="85000"/>
                      </a:schemeClr>
                    </a:solidFill>
                  </a:tcPr>
                </a:tc>
                <a:tc vMerge="1">
                  <a:txBody>
                    <a:bodyPr/>
                    <a:lstStyle/>
                    <a:p>
                      <a:endParaRPr lang="zh-CN" altLang="en-US" sz="900" dirty="0"/>
                    </a:p>
                  </a:txBody>
                  <a:tcPr/>
                </a:tc>
                <a:extLst>
                  <a:ext uri="{0D108BD9-81ED-4DB2-BD59-A6C34878D82A}">
                    <a16:rowId xmlns:a16="http://schemas.microsoft.com/office/drawing/2014/main" val="2242609440"/>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14</a:t>
                      </a:r>
                      <a:endParaRPr lang="zh-CN" altLang="en-US" sz="1100" dirty="0"/>
                    </a:p>
                  </a:txBody>
                  <a:tcPr>
                    <a:solidFill>
                      <a:schemeClr val="bg1">
                        <a:lumMod val="85000"/>
                      </a:schemeClr>
                    </a:solidFill>
                  </a:tcPr>
                </a:tc>
                <a:tc rowSpan="4">
                  <a:txBody>
                    <a:bodyPr/>
                    <a:lstStyle/>
                    <a:p>
                      <a:pPr algn="ctr"/>
                      <a:endParaRPr lang="en-US" altLang="zh-CN" sz="1100" dirty="0"/>
                    </a:p>
                    <a:p>
                      <a:pPr algn="ctr"/>
                      <a:endParaRPr lang="en-US" altLang="zh-CN" sz="1100" dirty="0"/>
                    </a:p>
                    <a:p>
                      <a:pPr algn="ctr"/>
                      <a:r>
                        <a:rPr lang="en-US" altLang="zh-CN" sz="1100" dirty="0"/>
                        <a:t>33</a:t>
                      </a:r>
                      <a:endParaRPr lang="zh-CN" altLang="en-US" sz="1100" dirty="0"/>
                    </a:p>
                  </a:txBody>
                  <a:tcPr>
                    <a:solidFill>
                      <a:schemeClr val="bg1">
                        <a:lumMod val="95000"/>
                      </a:schemeClr>
                    </a:solidFill>
                  </a:tcPr>
                </a:tc>
                <a:extLst>
                  <a:ext uri="{0D108BD9-81ED-4DB2-BD59-A6C34878D82A}">
                    <a16:rowId xmlns:a16="http://schemas.microsoft.com/office/drawing/2014/main" val="448715276"/>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15</a:t>
                      </a:r>
                      <a:endParaRPr lang="zh-CN" altLang="en-US" sz="11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3249743552"/>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16</a:t>
                      </a:r>
                      <a:endParaRPr lang="zh-CN" altLang="en-US" sz="11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3425603543"/>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17</a:t>
                      </a:r>
                      <a:endParaRPr lang="zh-CN" altLang="en-US" sz="1100" dirty="0"/>
                    </a:p>
                  </a:txBody>
                  <a:tcPr>
                    <a:solidFill>
                      <a:schemeClr val="bg1">
                        <a:lumMod val="85000"/>
                      </a:schemeClr>
                    </a:solidFill>
                  </a:tcPr>
                </a:tc>
                <a:tc vMerge="1">
                  <a:txBody>
                    <a:bodyPr/>
                    <a:lstStyle/>
                    <a:p>
                      <a:pPr algn="ctr"/>
                      <a:endParaRPr lang="zh-CN" altLang="en-US" sz="900" dirty="0"/>
                    </a:p>
                  </a:txBody>
                  <a:tcPr/>
                </a:tc>
                <a:extLst>
                  <a:ext uri="{0D108BD9-81ED-4DB2-BD59-A6C34878D82A}">
                    <a16:rowId xmlns:a16="http://schemas.microsoft.com/office/drawing/2014/main" val="616022284"/>
                  </a:ext>
                </a:extLst>
              </a:tr>
              <a:tr h="27189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a:t>
                      </a:r>
                      <a:endParaRPr lang="zh-CN" altLang="en-US" sz="1100" dirty="0"/>
                    </a:p>
                  </a:txBody>
                  <a:tcPr>
                    <a:solidFill>
                      <a:schemeClr val="bg1">
                        <a:lumMod val="85000"/>
                      </a:schemeClr>
                    </a:solidFill>
                  </a:tcPr>
                </a:tc>
                <a:tc>
                  <a:txBody>
                    <a:bodyPr/>
                    <a:lstStyle/>
                    <a:p>
                      <a:pPr algn="ctr"/>
                      <a:r>
                        <a:rPr lang="en-US" altLang="zh-CN" sz="1100" dirty="0"/>
                        <a:t>…</a:t>
                      </a:r>
                      <a:endParaRPr lang="zh-CN" altLang="en-US" sz="1100" dirty="0"/>
                    </a:p>
                  </a:txBody>
                  <a:tcPr>
                    <a:solidFill>
                      <a:schemeClr val="bg1">
                        <a:lumMod val="95000"/>
                      </a:schemeClr>
                    </a:solidFill>
                  </a:tcPr>
                </a:tc>
                <a:extLst>
                  <a:ext uri="{0D108BD9-81ED-4DB2-BD59-A6C34878D82A}">
                    <a16:rowId xmlns:a16="http://schemas.microsoft.com/office/drawing/2014/main" val="129801827"/>
                  </a:ext>
                </a:extLst>
              </a:tr>
            </a:tbl>
          </a:graphicData>
        </a:graphic>
      </p:graphicFrame>
      <p:graphicFrame>
        <p:nvGraphicFramePr>
          <p:cNvPr id="53" name="表格 52">
            <a:extLst>
              <a:ext uri="{FF2B5EF4-FFF2-40B4-BE49-F238E27FC236}">
                <a16:creationId xmlns:a16="http://schemas.microsoft.com/office/drawing/2014/main" id="{C86A66BC-FBFE-57B3-AF20-1D7940D26ED0}"/>
              </a:ext>
            </a:extLst>
          </p:cNvPr>
          <p:cNvGraphicFramePr>
            <a:graphicFrameLocks noGrp="1"/>
          </p:cNvGraphicFramePr>
          <p:nvPr/>
        </p:nvGraphicFramePr>
        <p:xfrm>
          <a:off x="8038703" y="3869804"/>
          <a:ext cx="2002516" cy="154071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01258">
                  <a:extLst>
                    <a:ext uri="{9D8B030D-6E8A-4147-A177-3AD203B41FA5}">
                      <a16:colId xmlns:a16="http://schemas.microsoft.com/office/drawing/2014/main" val="3710762117"/>
                    </a:ext>
                  </a:extLst>
                </a:gridCol>
                <a:gridCol w="1001258">
                  <a:extLst>
                    <a:ext uri="{9D8B030D-6E8A-4147-A177-3AD203B41FA5}">
                      <a16:colId xmlns:a16="http://schemas.microsoft.com/office/drawing/2014/main" val="907644780"/>
                    </a:ext>
                  </a:extLst>
                </a:gridCol>
              </a:tblGrid>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b="0" kern="1200" dirty="0">
                          <a:solidFill>
                            <a:schemeClr val="dk1"/>
                          </a:solidFill>
                          <a:latin typeface="+mn-lt"/>
                          <a:ea typeface="+mn-ea"/>
                          <a:cs typeface="+mn-cs"/>
                        </a:rPr>
                        <a:t>18</a:t>
                      </a:r>
                      <a:endParaRPr lang="zh-CN" altLang="en-US" sz="1100" b="0" kern="1200" dirty="0">
                        <a:solidFill>
                          <a:schemeClr val="dk1"/>
                        </a:solidFill>
                        <a:latin typeface="+mn-lt"/>
                        <a:ea typeface="+mn-ea"/>
                        <a:cs typeface="+mn-cs"/>
                      </a:endParaRPr>
                    </a:p>
                  </a:txBody>
                  <a:tcPr>
                    <a:solidFill>
                      <a:schemeClr val="bg1">
                        <a:lumMod val="85000"/>
                      </a:schemeClr>
                    </a:solidFill>
                  </a:tcPr>
                </a:tc>
                <a:tc rowSpan="4">
                  <a:txBody>
                    <a:bodyPr/>
                    <a:lstStyle/>
                    <a:p>
                      <a:pPr algn="ctr"/>
                      <a:endParaRPr lang="en-US" altLang="zh-CN" sz="1200" dirty="0">
                        <a:solidFill>
                          <a:schemeClr val="tx1"/>
                        </a:solidFill>
                      </a:endParaRPr>
                    </a:p>
                    <a:p>
                      <a:pPr algn="ctr"/>
                      <a:endParaRPr lang="en-US" altLang="zh-CN" sz="1200" dirty="0">
                        <a:solidFill>
                          <a:schemeClr val="tx1"/>
                        </a:solidFill>
                      </a:endParaRPr>
                    </a:p>
                    <a:p>
                      <a:pPr algn="ctr"/>
                      <a:r>
                        <a:rPr lang="en-US" altLang="zh-CN" sz="1100" b="0" dirty="0">
                          <a:solidFill>
                            <a:schemeClr val="tx1"/>
                          </a:solidFill>
                        </a:rPr>
                        <a:t>88</a:t>
                      </a:r>
                      <a:endParaRPr lang="zh-CN" altLang="en-US" sz="1100" b="0" dirty="0">
                        <a:solidFill>
                          <a:schemeClr val="tx1"/>
                        </a:solidFill>
                      </a:endParaRPr>
                    </a:p>
                  </a:txBody>
                  <a:tcPr>
                    <a:solidFill>
                      <a:schemeClr val="bg1">
                        <a:lumMod val="95000"/>
                      </a:schemeClr>
                    </a:solidFill>
                  </a:tcPr>
                </a:tc>
                <a:extLst>
                  <a:ext uri="{0D108BD9-81ED-4DB2-BD59-A6C34878D82A}">
                    <a16:rowId xmlns:a16="http://schemas.microsoft.com/office/drawing/2014/main" val="2508849143"/>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19</a:t>
                      </a:r>
                      <a:endParaRPr lang="zh-CN" altLang="en-US" sz="1100" dirty="0"/>
                    </a:p>
                  </a:txBody>
                  <a:tcPr>
                    <a:solidFill>
                      <a:schemeClr val="bg1">
                        <a:lumMod val="85000"/>
                      </a:schemeClr>
                    </a:solidFill>
                  </a:tcPr>
                </a:tc>
                <a:tc vMerge="1">
                  <a:txBody>
                    <a:bodyPr/>
                    <a:lstStyle/>
                    <a:p>
                      <a:pPr algn="ctr"/>
                      <a:endParaRPr lang="zh-CN" altLang="en-US" sz="1400" dirty="0"/>
                    </a:p>
                  </a:txBody>
                  <a:tcPr>
                    <a:solidFill>
                      <a:schemeClr val="bg1">
                        <a:lumMod val="95000"/>
                      </a:schemeClr>
                    </a:solidFill>
                  </a:tcPr>
                </a:tc>
                <a:extLst>
                  <a:ext uri="{0D108BD9-81ED-4DB2-BD59-A6C34878D82A}">
                    <a16:rowId xmlns:a16="http://schemas.microsoft.com/office/drawing/2014/main" val="1049687429"/>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20</a:t>
                      </a:r>
                      <a:endParaRPr lang="zh-CN" altLang="en-US" sz="1100" dirty="0"/>
                    </a:p>
                  </a:txBody>
                  <a:tcPr>
                    <a:solidFill>
                      <a:schemeClr val="bg1">
                        <a:lumMod val="85000"/>
                      </a:schemeClr>
                    </a:solidFill>
                  </a:tcPr>
                </a:tc>
                <a:tc vMerge="1">
                  <a:txBody>
                    <a:bodyPr/>
                    <a:lstStyle/>
                    <a:p>
                      <a:pPr algn="ctr"/>
                      <a:endParaRPr lang="zh-CN" altLang="en-US" sz="1400" dirty="0"/>
                    </a:p>
                  </a:txBody>
                  <a:tcPr>
                    <a:solidFill>
                      <a:schemeClr val="bg1">
                        <a:lumMod val="95000"/>
                      </a:schemeClr>
                    </a:solidFill>
                  </a:tcPr>
                </a:tc>
                <a:extLst>
                  <a:ext uri="{0D108BD9-81ED-4DB2-BD59-A6C34878D82A}">
                    <a16:rowId xmlns:a16="http://schemas.microsoft.com/office/drawing/2014/main" val="2265735129"/>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100" dirty="0"/>
                        <a:t>21</a:t>
                      </a:r>
                      <a:endParaRPr lang="zh-CN" altLang="en-US" sz="1100" dirty="0"/>
                    </a:p>
                  </a:txBody>
                  <a:tcPr>
                    <a:solidFill>
                      <a:schemeClr val="bg1">
                        <a:lumMod val="85000"/>
                      </a:schemeClr>
                    </a:solidFill>
                  </a:tcPr>
                </a:tc>
                <a:tc vMerge="1">
                  <a:txBody>
                    <a:bodyPr/>
                    <a:lstStyle/>
                    <a:p>
                      <a:pPr algn="ctr"/>
                      <a:endParaRPr lang="zh-CN" altLang="en-US" sz="1400" dirty="0"/>
                    </a:p>
                  </a:txBody>
                  <a:tcPr>
                    <a:solidFill>
                      <a:schemeClr val="bg1">
                        <a:lumMod val="95000"/>
                      </a:schemeClr>
                    </a:solidFill>
                  </a:tcPr>
                </a:tc>
                <a:extLst>
                  <a:ext uri="{0D108BD9-81ED-4DB2-BD59-A6C34878D82A}">
                    <a16:rowId xmlns:a16="http://schemas.microsoft.com/office/drawing/2014/main" val="2868569372"/>
                  </a:ext>
                </a:extLst>
              </a:tr>
              <a:tr h="30814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400" dirty="0"/>
                        <a:t>…</a:t>
                      </a:r>
                      <a:endParaRPr lang="zh-CN" altLang="en-US" sz="1400" dirty="0"/>
                    </a:p>
                  </a:txBody>
                  <a:tcPr>
                    <a:solidFill>
                      <a:schemeClr val="bg1">
                        <a:lumMod val="85000"/>
                      </a:schemeClr>
                    </a:solidFill>
                  </a:tcPr>
                </a:tc>
                <a:tc>
                  <a:txBody>
                    <a:bodyPr/>
                    <a:lstStyle/>
                    <a:p>
                      <a:pPr algn="ctr"/>
                      <a:r>
                        <a:rPr lang="en-US" altLang="zh-CN" sz="1400" dirty="0"/>
                        <a:t>…</a:t>
                      </a:r>
                      <a:endParaRPr lang="zh-CN" altLang="en-US" sz="1400" dirty="0"/>
                    </a:p>
                  </a:txBody>
                  <a:tcPr>
                    <a:solidFill>
                      <a:schemeClr val="bg1">
                        <a:lumMod val="95000"/>
                      </a:schemeClr>
                    </a:solidFill>
                  </a:tcPr>
                </a:tc>
                <a:extLst>
                  <a:ext uri="{0D108BD9-81ED-4DB2-BD59-A6C34878D82A}">
                    <a16:rowId xmlns:a16="http://schemas.microsoft.com/office/drawing/2014/main" val="360819734"/>
                  </a:ext>
                </a:extLst>
              </a:tr>
            </a:tbl>
          </a:graphicData>
        </a:graphic>
      </p:graphicFrame>
      <p:sp>
        <p:nvSpPr>
          <p:cNvPr id="55" name="左大括号 54">
            <a:extLst>
              <a:ext uri="{FF2B5EF4-FFF2-40B4-BE49-F238E27FC236}">
                <a16:creationId xmlns:a16="http://schemas.microsoft.com/office/drawing/2014/main" id="{C66DFF40-3218-EE43-3DA5-0096BB7D9731}"/>
              </a:ext>
            </a:extLst>
          </p:cNvPr>
          <p:cNvSpPr/>
          <p:nvPr/>
        </p:nvSpPr>
        <p:spPr>
          <a:xfrm>
            <a:off x="7678663" y="1842875"/>
            <a:ext cx="360040" cy="780300"/>
          </a:xfrm>
          <a:prstGeom prst="lef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左大括号 55">
            <a:extLst>
              <a:ext uri="{FF2B5EF4-FFF2-40B4-BE49-F238E27FC236}">
                <a16:creationId xmlns:a16="http://schemas.microsoft.com/office/drawing/2014/main" id="{289AC4A5-6174-7CEE-B71F-E65B25557729}"/>
              </a:ext>
            </a:extLst>
          </p:cNvPr>
          <p:cNvSpPr/>
          <p:nvPr/>
        </p:nvSpPr>
        <p:spPr>
          <a:xfrm>
            <a:off x="7664388" y="2951178"/>
            <a:ext cx="360040" cy="780300"/>
          </a:xfrm>
          <a:prstGeom prst="lef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左大括号 56">
            <a:extLst>
              <a:ext uri="{FF2B5EF4-FFF2-40B4-BE49-F238E27FC236}">
                <a16:creationId xmlns:a16="http://schemas.microsoft.com/office/drawing/2014/main" id="{06F96C59-5B70-82C9-A495-8D6D3321A91E}"/>
              </a:ext>
            </a:extLst>
          </p:cNvPr>
          <p:cNvSpPr/>
          <p:nvPr/>
        </p:nvSpPr>
        <p:spPr>
          <a:xfrm>
            <a:off x="7654863" y="4099403"/>
            <a:ext cx="360040" cy="780300"/>
          </a:xfrm>
          <a:prstGeom prst="lef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占位符 2">
            <a:extLst>
              <a:ext uri="{FF2B5EF4-FFF2-40B4-BE49-F238E27FC236}">
                <a16:creationId xmlns:a16="http://schemas.microsoft.com/office/drawing/2014/main" id="{1FE9346E-945B-DEC0-4E7C-47550ECA9AE5}"/>
              </a:ext>
            </a:extLst>
          </p:cNvPr>
          <p:cNvSpPr txBox="1">
            <a:spLocks/>
          </p:cNvSpPr>
          <p:nvPr/>
        </p:nvSpPr>
        <p:spPr>
          <a:xfrm>
            <a:off x="7324432" y="1985869"/>
            <a:ext cx="43204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1</a:t>
            </a:r>
            <a:endParaRPr lang="zh-CN" altLang="en-US" dirty="0"/>
          </a:p>
        </p:txBody>
      </p:sp>
      <p:sp>
        <p:nvSpPr>
          <p:cNvPr id="60" name="文本占位符 2">
            <a:extLst>
              <a:ext uri="{FF2B5EF4-FFF2-40B4-BE49-F238E27FC236}">
                <a16:creationId xmlns:a16="http://schemas.microsoft.com/office/drawing/2014/main" id="{AD49B2E1-1042-D950-E5E2-AFF2FF4CAFF4}"/>
              </a:ext>
            </a:extLst>
          </p:cNvPr>
          <p:cNvSpPr txBox="1">
            <a:spLocks/>
          </p:cNvSpPr>
          <p:nvPr/>
        </p:nvSpPr>
        <p:spPr>
          <a:xfrm>
            <a:off x="7324432" y="3050338"/>
            <a:ext cx="375960"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a:t>
            </a:r>
            <a:endParaRPr lang="zh-CN" altLang="en-US" dirty="0"/>
          </a:p>
        </p:txBody>
      </p:sp>
      <p:sp>
        <p:nvSpPr>
          <p:cNvPr id="61" name="文本占位符 2">
            <a:extLst>
              <a:ext uri="{FF2B5EF4-FFF2-40B4-BE49-F238E27FC236}">
                <a16:creationId xmlns:a16="http://schemas.microsoft.com/office/drawing/2014/main" id="{6120CDD1-CB57-C8C3-A435-EB3EAEFC27EE}"/>
              </a:ext>
            </a:extLst>
          </p:cNvPr>
          <p:cNvSpPr txBox="1">
            <a:spLocks/>
          </p:cNvSpPr>
          <p:nvPr/>
        </p:nvSpPr>
        <p:spPr>
          <a:xfrm>
            <a:off x="7324432" y="4230957"/>
            <a:ext cx="375960"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3</a:t>
            </a:r>
            <a:endParaRPr lang="zh-CN" altLang="en-US" dirty="0"/>
          </a:p>
        </p:txBody>
      </p:sp>
      <p:grpSp>
        <p:nvGrpSpPr>
          <p:cNvPr id="4" name="组合 3">
            <a:extLst>
              <a:ext uri="{FF2B5EF4-FFF2-40B4-BE49-F238E27FC236}">
                <a16:creationId xmlns:a16="http://schemas.microsoft.com/office/drawing/2014/main" id="{8FD521E7-23EB-F41E-675E-E80C6B04FFEB}"/>
              </a:ext>
            </a:extLst>
          </p:cNvPr>
          <p:cNvGrpSpPr/>
          <p:nvPr/>
        </p:nvGrpSpPr>
        <p:grpSpPr>
          <a:xfrm>
            <a:off x="762274" y="1714136"/>
            <a:ext cx="5486007" cy="599477"/>
            <a:chOff x="754009" y="3641005"/>
            <a:chExt cx="5486007" cy="599477"/>
          </a:xfrm>
        </p:grpSpPr>
        <p:sp>
          <p:nvSpPr>
            <p:cNvPr id="5" name="文本占位符 2">
              <a:extLst>
                <a:ext uri="{FF2B5EF4-FFF2-40B4-BE49-F238E27FC236}">
                  <a16:creationId xmlns:a16="http://schemas.microsoft.com/office/drawing/2014/main" id="{9BAE450F-13FC-68B4-076B-1A1D29F328A4}"/>
                </a:ext>
              </a:extLst>
            </p:cNvPr>
            <p:cNvSpPr txBox="1">
              <a:spLocks/>
            </p:cNvSpPr>
            <p:nvPr/>
          </p:nvSpPr>
          <p:spPr>
            <a:xfrm>
              <a:off x="754009" y="3641005"/>
              <a:ext cx="1224136" cy="59947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寻址公式：</a:t>
              </a:r>
            </a:p>
          </p:txBody>
        </p:sp>
        <p:sp>
          <p:nvSpPr>
            <p:cNvPr id="6" name="文本框 5">
              <a:extLst>
                <a:ext uri="{FF2B5EF4-FFF2-40B4-BE49-F238E27FC236}">
                  <a16:creationId xmlns:a16="http://schemas.microsoft.com/office/drawing/2014/main" id="{7A734FB7-B502-F158-0F29-A76C0EA0B357}"/>
                </a:ext>
              </a:extLst>
            </p:cNvPr>
            <p:cNvSpPr txBox="1"/>
            <p:nvPr/>
          </p:nvSpPr>
          <p:spPr>
            <a:xfrm>
              <a:off x="1854828" y="3654686"/>
              <a:ext cx="4385188" cy="423449"/>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a:spAutoFit/>
            </a:bodyPr>
            <a:lstStyle/>
            <a:p>
              <a:pPr>
                <a:lnSpc>
                  <a:spcPct val="150000"/>
                </a:lnSpc>
              </a:pPr>
              <a:r>
                <a:rPr lang="zh-CN" altLang="en-US" sz="1600" dirty="0"/>
                <a:t>a[i] = baseAddress + i * dataTypeSize</a:t>
              </a:r>
            </a:p>
          </p:txBody>
        </p:sp>
      </p:grpSp>
      <p:sp>
        <p:nvSpPr>
          <p:cNvPr id="7" name="文本占位符 2">
            <a:extLst>
              <a:ext uri="{FF2B5EF4-FFF2-40B4-BE49-F238E27FC236}">
                <a16:creationId xmlns:a16="http://schemas.microsoft.com/office/drawing/2014/main" id="{ABCBCBDE-F255-E6A0-E818-C1300C8F08A7}"/>
              </a:ext>
            </a:extLst>
          </p:cNvPr>
          <p:cNvSpPr txBox="1">
            <a:spLocks/>
          </p:cNvSpPr>
          <p:nvPr/>
        </p:nvSpPr>
        <p:spPr>
          <a:xfrm>
            <a:off x="759982" y="2475605"/>
            <a:ext cx="6080505" cy="77572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171450" indent="-171450">
              <a:buFont typeface="Wingdings" panose="05000000000000000000" pitchFamily="2" charset="2"/>
              <a:buChar char="l"/>
            </a:pPr>
            <a:r>
              <a:rPr lang="en-US" altLang="zh-CN" sz="1200" dirty="0" err="1">
                <a:solidFill>
                  <a:schemeClr val="tx1">
                    <a:lumMod val="65000"/>
                    <a:lumOff val="35000"/>
                  </a:schemeClr>
                </a:solidFill>
              </a:rPr>
              <a:t>baseAddress</a:t>
            </a:r>
            <a:r>
              <a:rPr lang="zh-CN" altLang="en-US" sz="1200" dirty="0">
                <a:solidFill>
                  <a:schemeClr val="tx1">
                    <a:lumMod val="65000"/>
                    <a:lumOff val="35000"/>
                  </a:schemeClr>
                </a:solidFill>
              </a:rPr>
              <a:t>： 数组的首地址</a:t>
            </a:r>
            <a:endParaRPr lang="en-US" altLang="zh-CN" sz="1200" dirty="0">
              <a:solidFill>
                <a:schemeClr val="tx1">
                  <a:lumMod val="65000"/>
                  <a:lumOff val="35000"/>
                </a:schemeClr>
              </a:solidFill>
            </a:endParaRPr>
          </a:p>
          <a:p>
            <a:pPr marL="171450" indent="-171450">
              <a:buFont typeface="Wingdings" panose="05000000000000000000" pitchFamily="2" charset="2"/>
              <a:buChar char="l"/>
            </a:pPr>
            <a:r>
              <a:rPr lang="en-US" altLang="zh-CN" sz="1200" dirty="0" err="1">
                <a:solidFill>
                  <a:schemeClr val="tx1">
                    <a:lumMod val="65000"/>
                    <a:lumOff val="35000"/>
                  </a:schemeClr>
                </a:solidFill>
              </a:rPr>
              <a:t>dataTypeSize</a:t>
            </a:r>
            <a:r>
              <a:rPr lang="zh-CN" altLang="en-US" sz="1200" dirty="0">
                <a:solidFill>
                  <a:schemeClr val="tx1">
                    <a:lumMod val="65000"/>
                    <a:lumOff val="35000"/>
                  </a:schemeClr>
                </a:solidFill>
              </a:rPr>
              <a:t>：代表数组中元素类型的大小，</a:t>
            </a:r>
            <a:r>
              <a:rPr lang="en-US" altLang="zh-CN" sz="1200" dirty="0">
                <a:solidFill>
                  <a:schemeClr val="tx1">
                    <a:lumMod val="65000"/>
                    <a:lumOff val="35000"/>
                  </a:schemeClr>
                </a:solidFill>
              </a:rPr>
              <a:t>int</a:t>
            </a:r>
            <a:r>
              <a:rPr lang="zh-CN" altLang="en-US" sz="1200" dirty="0">
                <a:solidFill>
                  <a:schemeClr val="tx1">
                    <a:lumMod val="65000"/>
                    <a:lumOff val="35000"/>
                  </a:schemeClr>
                </a:solidFill>
              </a:rPr>
              <a:t>型的数据，</a:t>
            </a:r>
            <a:r>
              <a:rPr lang="en-US" altLang="zh-CN" sz="1200" dirty="0" err="1">
                <a:solidFill>
                  <a:schemeClr val="tx1">
                    <a:lumMod val="65000"/>
                    <a:lumOff val="35000"/>
                  </a:schemeClr>
                </a:solidFill>
              </a:rPr>
              <a:t>dataTypeSize</a:t>
            </a:r>
            <a:r>
              <a:rPr lang="en-US" altLang="zh-CN" sz="1200" dirty="0">
                <a:solidFill>
                  <a:schemeClr val="tx1">
                    <a:lumMod val="65000"/>
                    <a:lumOff val="35000"/>
                  </a:schemeClr>
                </a:solidFill>
              </a:rPr>
              <a:t>=4</a:t>
            </a:r>
            <a:r>
              <a:rPr lang="zh-CN" altLang="en-US" sz="1200" dirty="0">
                <a:solidFill>
                  <a:schemeClr val="tx1">
                    <a:lumMod val="65000"/>
                    <a:lumOff val="35000"/>
                  </a:schemeClr>
                </a:solidFill>
              </a:rPr>
              <a:t>个字节</a:t>
            </a:r>
          </a:p>
        </p:txBody>
      </p:sp>
      <p:grpSp>
        <p:nvGrpSpPr>
          <p:cNvPr id="12" name="组合 11">
            <a:extLst>
              <a:ext uri="{FF2B5EF4-FFF2-40B4-BE49-F238E27FC236}">
                <a16:creationId xmlns:a16="http://schemas.microsoft.com/office/drawing/2014/main" id="{3CF1E77D-7BE0-E104-95F2-F946148C0F0E}"/>
              </a:ext>
            </a:extLst>
          </p:cNvPr>
          <p:cNvGrpSpPr/>
          <p:nvPr/>
        </p:nvGrpSpPr>
        <p:grpSpPr>
          <a:xfrm>
            <a:off x="762274" y="3468589"/>
            <a:ext cx="5486007" cy="599477"/>
            <a:chOff x="762274" y="5410514"/>
            <a:chExt cx="5486007" cy="599477"/>
          </a:xfrm>
        </p:grpSpPr>
        <p:sp>
          <p:nvSpPr>
            <p:cNvPr id="3" name="文本框 2">
              <a:extLst>
                <a:ext uri="{FF2B5EF4-FFF2-40B4-BE49-F238E27FC236}">
                  <a16:creationId xmlns:a16="http://schemas.microsoft.com/office/drawing/2014/main" id="{A7219CF4-6613-D37F-5395-7E51F3A6C5A7}"/>
                </a:ext>
              </a:extLst>
            </p:cNvPr>
            <p:cNvSpPr txBox="1"/>
            <p:nvPr/>
          </p:nvSpPr>
          <p:spPr>
            <a:xfrm>
              <a:off x="1843924" y="5410514"/>
              <a:ext cx="4404357" cy="423449"/>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a:spAutoFit/>
            </a:bodyPr>
            <a:lstStyle/>
            <a:p>
              <a:pPr>
                <a:lnSpc>
                  <a:spcPct val="150000"/>
                </a:lnSpc>
              </a:pPr>
              <a:r>
                <a:rPr lang="en-US" altLang="zh-CN" sz="1600" dirty="0"/>
                <a:t>a[</a:t>
              </a:r>
              <a:r>
                <a:rPr lang="en-US" altLang="zh-CN" sz="1600" dirty="0" err="1"/>
                <a:t>i</a:t>
              </a:r>
              <a:r>
                <a:rPr lang="en-US" altLang="zh-CN" sz="1600" dirty="0"/>
                <a:t>] = </a:t>
              </a:r>
              <a:r>
                <a:rPr lang="en-US" altLang="zh-CN" sz="1600" dirty="0" err="1"/>
                <a:t>baseAddress</a:t>
              </a:r>
              <a:r>
                <a:rPr lang="en-US" altLang="zh-CN" sz="1600" dirty="0"/>
                <a:t> + </a:t>
              </a:r>
              <a:r>
                <a:rPr lang="en-US" altLang="zh-CN" sz="1600" dirty="0">
                  <a:solidFill>
                    <a:srgbClr val="C00000"/>
                  </a:solidFill>
                </a:rPr>
                <a:t>(i-1)</a:t>
              </a:r>
              <a:r>
                <a:rPr lang="en-US" altLang="zh-CN" sz="1600" dirty="0"/>
                <a:t>*</a:t>
              </a:r>
              <a:r>
                <a:rPr lang="zh-CN" altLang="en-US" sz="1600" dirty="0"/>
                <a:t> dataTypeSize</a:t>
              </a:r>
            </a:p>
          </p:txBody>
        </p:sp>
        <p:sp>
          <p:nvSpPr>
            <p:cNvPr id="10" name="文本占位符 2">
              <a:extLst>
                <a:ext uri="{FF2B5EF4-FFF2-40B4-BE49-F238E27FC236}">
                  <a16:creationId xmlns:a16="http://schemas.microsoft.com/office/drawing/2014/main" id="{69FC8925-C6F6-24FB-9AE4-FAB55CCD66BD}"/>
                </a:ext>
              </a:extLst>
            </p:cNvPr>
            <p:cNvSpPr txBox="1">
              <a:spLocks/>
            </p:cNvSpPr>
            <p:nvPr/>
          </p:nvSpPr>
          <p:spPr>
            <a:xfrm>
              <a:off x="762274" y="5410514"/>
              <a:ext cx="1224136" cy="59947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寻址公式：</a:t>
              </a:r>
            </a:p>
          </p:txBody>
        </p:sp>
      </p:grpSp>
      <p:sp>
        <p:nvSpPr>
          <p:cNvPr id="11" name="文本占位符 2">
            <a:extLst>
              <a:ext uri="{FF2B5EF4-FFF2-40B4-BE49-F238E27FC236}">
                <a16:creationId xmlns:a16="http://schemas.microsoft.com/office/drawing/2014/main" id="{B958F01F-B6A3-F685-5A5D-52A11A0228EC}"/>
              </a:ext>
            </a:extLst>
          </p:cNvPr>
          <p:cNvSpPr txBox="1">
            <a:spLocks/>
          </p:cNvSpPr>
          <p:nvPr/>
        </p:nvSpPr>
        <p:spPr>
          <a:xfrm>
            <a:off x="1811084" y="3988845"/>
            <a:ext cx="4437197" cy="4234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对于</a:t>
            </a:r>
            <a:r>
              <a:rPr lang="en-US" altLang="zh-CN" sz="1400" dirty="0" err="1"/>
              <a:t>cpu</a:t>
            </a:r>
            <a:r>
              <a:rPr lang="zh-CN" altLang="en-US" sz="1400" dirty="0"/>
              <a:t>来说，增加了一个减法指令</a:t>
            </a:r>
          </a:p>
        </p:txBody>
      </p:sp>
      <p:sp>
        <p:nvSpPr>
          <p:cNvPr id="13" name="椭圆 12">
            <a:extLst>
              <a:ext uri="{FF2B5EF4-FFF2-40B4-BE49-F238E27FC236}">
                <a16:creationId xmlns:a16="http://schemas.microsoft.com/office/drawing/2014/main" id="{FF585181-009F-7032-C5A7-D1BC6796E13D}"/>
              </a:ext>
            </a:extLst>
          </p:cNvPr>
          <p:cNvSpPr/>
          <p:nvPr/>
        </p:nvSpPr>
        <p:spPr>
          <a:xfrm>
            <a:off x="5381527" y="1512802"/>
            <a:ext cx="914400" cy="91440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B050"/>
                </a:solidFill>
                <a:ea typeface="Alibaba PuHuiTi B"/>
              </a:rPr>
              <a:t>胜出</a:t>
            </a:r>
          </a:p>
        </p:txBody>
      </p:sp>
      <p:sp>
        <p:nvSpPr>
          <p:cNvPr id="9" name="文本占位符 2">
            <a:extLst>
              <a:ext uri="{FF2B5EF4-FFF2-40B4-BE49-F238E27FC236}">
                <a16:creationId xmlns:a16="http://schemas.microsoft.com/office/drawing/2014/main" id="{A1C42464-5B81-9299-8062-4B77B3662A4F}"/>
              </a:ext>
            </a:extLst>
          </p:cNvPr>
          <p:cNvSpPr txBox="1">
            <a:spLocks/>
          </p:cNvSpPr>
          <p:nvPr/>
        </p:nvSpPr>
        <p:spPr>
          <a:xfrm>
            <a:off x="701208" y="4879702"/>
            <a:ext cx="6839248" cy="15407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在根据数组索引获取元素的时候，会用索引和寻址公式来计算内存所对应的元素数据，寻址公式是：数组的首地址</a:t>
            </a:r>
            <a:r>
              <a:rPr lang="en-US" altLang="zh-CN" sz="1400" dirty="0"/>
              <a:t>+</a:t>
            </a:r>
            <a:r>
              <a:rPr lang="zh-CN" altLang="en-US" sz="1400" dirty="0"/>
              <a:t>索引乘以存储数据的类型大小</a:t>
            </a:r>
          </a:p>
          <a:p>
            <a:pPr marL="285750" indent="-285750">
              <a:buFont typeface="Wingdings" panose="05000000000000000000" pitchFamily="2" charset="2"/>
              <a:buChar char="l"/>
            </a:pPr>
            <a:r>
              <a:rPr lang="zh-CN" altLang="en-US" sz="1400" dirty="0"/>
              <a:t>如果数组的索引从</a:t>
            </a:r>
            <a:r>
              <a:rPr lang="en-US" altLang="zh-CN" sz="1400" dirty="0"/>
              <a:t>1</a:t>
            </a:r>
            <a:r>
              <a:rPr lang="zh-CN" altLang="en-US" sz="1400" dirty="0"/>
              <a:t>开始，寻址公式中，就需要增加一次减法操作，对于</a:t>
            </a:r>
            <a:r>
              <a:rPr lang="en-US" altLang="zh-CN" sz="1400" dirty="0"/>
              <a:t>CPU</a:t>
            </a:r>
            <a:r>
              <a:rPr lang="zh-CN" altLang="en-US" sz="1400" dirty="0"/>
              <a:t>来说就多了一次指令，性能不高。</a:t>
            </a:r>
          </a:p>
          <a:p>
            <a:endParaRPr lang="zh-CN" altLang="en-US" sz="1400" dirty="0"/>
          </a:p>
        </p:txBody>
      </p:sp>
    </p:spTree>
    <p:extLst>
      <p:ext uri="{BB962C8B-B14F-4D97-AF65-F5344CB8AC3E}">
        <p14:creationId xmlns:p14="http://schemas.microsoft.com/office/powerpoint/2010/main" val="4056031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strVal val="4*#ppt_w"/>
                                          </p:val>
                                        </p:tav>
                                        <p:tav tm="100000">
                                          <p:val>
                                            <p:strVal val="#ppt_w"/>
                                          </p:val>
                                        </p:tav>
                                      </p:tavLst>
                                    </p:anim>
                                    <p:anim calcmode="lin" valueType="num">
                                      <p:cBhvr>
                                        <p:cTn id="20"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wipe(left)">
                                      <p:cBhvr>
                                        <p:cTn id="3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A0901-A1F9-EE02-0B6E-85B0FE1CBE4C}"/>
              </a:ext>
            </a:extLst>
          </p:cNvPr>
          <p:cNvSpPr>
            <a:spLocks noGrp="1"/>
          </p:cNvSpPr>
          <p:nvPr>
            <p:ph type="title"/>
          </p:nvPr>
        </p:nvSpPr>
        <p:spPr/>
        <p:txBody>
          <a:bodyPr/>
          <a:lstStyle/>
          <a:p>
            <a:r>
              <a:rPr lang="zh-CN" altLang="en-US" dirty="0"/>
              <a:t>操作数组的时间复杂度（查找）</a:t>
            </a:r>
          </a:p>
        </p:txBody>
      </p:sp>
      <p:sp>
        <p:nvSpPr>
          <p:cNvPr id="3" name="文本占位符 2">
            <a:extLst>
              <a:ext uri="{FF2B5EF4-FFF2-40B4-BE49-F238E27FC236}">
                <a16:creationId xmlns:a16="http://schemas.microsoft.com/office/drawing/2014/main" id="{7AE23353-90AE-D743-130A-C6CF1DB7EAEB}"/>
              </a:ext>
            </a:extLst>
          </p:cNvPr>
          <p:cNvSpPr>
            <a:spLocks noGrp="1"/>
          </p:cNvSpPr>
          <p:nvPr>
            <p:ph type="body" sz="quarter" idx="11"/>
          </p:nvPr>
        </p:nvSpPr>
        <p:spPr>
          <a:xfrm>
            <a:off x="710880" y="1624204"/>
            <a:ext cx="10698800" cy="1062435"/>
          </a:xfrm>
        </p:spPr>
        <p:txBody>
          <a:bodyPr/>
          <a:lstStyle/>
          <a:p>
            <a:r>
              <a:rPr lang="en-US" altLang="zh-CN" b="1" dirty="0"/>
              <a:t>1.</a:t>
            </a:r>
            <a:r>
              <a:rPr lang="zh-CN" altLang="en-US" b="1" dirty="0"/>
              <a:t>随机查询</a:t>
            </a:r>
            <a:r>
              <a:rPr lang="en-US" altLang="zh-CN" b="1" dirty="0"/>
              <a:t>(</a:t>
            </a:r>
            <a:r>
              <a:rPr lang="zh-CN" altLang="en-US" b="1" dirty="0"/>
              <a:t>根据索引查询</a:t>
            </a:r>
            <a:r>
              <a:rPr lang="en-US" altLang="zh-CN" b="1" dirty="0"/>
              <a:t>)</a:t>
            </a:r>
          </a:p>
          <a:p>
            <a:r>
              <a:rPr lang="zh-CN" altLang="en-US" dirty="0"/>
              <a:t>数组元素的访问是通过下标来访问的，计算机通过数组的</a:t>
            </a:r>
            <a:r>
              <a:rPr lang="zh-CN" altLang="en-US" dirty="0">
                <a:solidFill>
                  <a:srgbClr val="C00000"/>
                </a:solidFill>
              </a:rPr>
              <a:t>首地址</a:t>
            </a:r>
            <a:r>
              <a:rPr lang="zh-CN" altLang="en-US" dirty="0"/>
              <a:t>和</a:t>
            </a:r>
            <a:r>
              <a:rPr lang="zh-CN" altLang="en-US" dirty="0">
                <a:solidFill>
                  <a:srgbClr val="C00000"/>
                </a:solidFill>
              </a:rPr>
              <a:t>寻址公式</a:t>
            </a:r>
            <a:r>
              <a:rPr lang="zh-CN" altLang="en-US" dirty="0"/>
              <a:t>能够很快速的找到想要访问的元素</a:t>
            </a:r>
          </a:p>
        </p:txBody>
      </p:sp>
      <p:sp>
        <p:nvSpPr>
          <p:cNvPr id="4" name="Rectangle 1">
            <a:extLst>
              <a:ext uri="{FF2B5EF4-FFF2-40B4-BE49-F238E27FC236}">
                <a16:creationId xmlns:a16="http://schemas.microsoft.com/office/drawing/2014/main" id="{8A3D02C6-59BD-8252-C9D4-33304B1C57E7}"/>
              </a:ext>
            </a:extLst>
          </p:cNvPr>
          <p:cNvSpPr>
            <a:spLocks noChangeArrowheads="1"/>
          </p:cNvSpPr>
          <p:nvPr/>
        </p:nvSpPr>
        <p:spPr bwMode="auto">
          <a:xfrm>
            <a:off x="839416" y="2639610"/>
            <a:ext cx="4619134" cy="95410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latin typeface="Arial Unicode MS"/>
                <a:ea typeface="JetBrains Mono"/>
              </a:rPr>
              <a:t>public int </a:t>
            </a:r>
            <a:r>
              <a:rPr kumimoji="0" lang="zh-CN" altLang="zh-CN" sz="1400" b="0" i="0" u="none" strike="noStrike" cap="none" normalizeH="0" baseline="0" dirty="0">
                <a:ln>
                  <a:noFill/>
                </a:ln>
                <a:solidFill>
                  <a:srgbClr val="080808"/>
                </a:solidFill>
                <a:effectLst/>
                <a:latin typeface="Arial Unicode MS"/>
                <a:ea typeface="JetBrains Mono"/>
              </a:rPr>
              <a:t>test01(</a:t>
            </a:r>
            <a:r>
              <a:rPr kumimoji="0" lang="zh-CN" altLang="zh-CN" sz="1400" b="0" i="0" u="none" strike="noStrike" cap="none" normalizeH="0" baseline="0" dirty="0">
                <a:ln>
                  <a:noFill/>
                </a:ln>
                <a:solidFill>
                  <a:srgbClr val="0033B3"/>
                </a:solidFill>
                <a:effectLst/>
                <a:latin typeface="Arial Unicode MS"/>
                <a:ea typeface="JetBrains Mono"/>
              </a:rPr>
              <a:t>int</a:t>
            </a:r>
            <a:r>
              <a:rPr kumimoji="0" lang="zh-CN" altLang="zh-CN" sz="1400" b="0" i="0" u="none" strike="noStrike" cap="none" normalizeH="0" baseline="0" dirty="0">
                <a:ln>
                  <a:noFill/>
                </a:ln>
                <a:solidFill>
                  <a:srgbClr val="080808"/>
                </a:solidFill>
                <a:effectLst/>
                <a:latin typeface="Arial Unicode MS"/>
                <a:ea typeface="JetBrains Mono"/>
              </a:rPr>
              <a:t>[] a,</a:t>
            </a:r>
            <a:r>
              <a:rPr kumimoji="0" lang="zh-CN" altLang="zh-CN" sz="1400" b="0" i="0" u="none" strike="noStrike" cap="none" normalizeH="0" baseline="0" dirty="0">
                <a:ln>
                  <a:noFill/>
                </a:ln>
                <a:solidFill>
                  <a:srgbClr val="0033B3"/>
                </a:solidFill>
                <a:effectLst/>
                <a:latin typeface="Arial Unicode MS"/>
                <a:ea typeface="JetBrains Mono"/>
              </a:rPr>
              <a:t>int </a:t>
            </a:r>
            <a:r>
              <a:rPr kumimoji="0" lang="zh-CN" altLang="zh-CN" sz="1400" b="0" i="0" u="none" strike="noStrike" cap="none" normalizeH="0" baseline="0" dirty="0">
                <a:ln>
                  <a:noFill/>
                </a:ln>
                <a:solidFill>
                  <a:srgbClr val="080808"/>
                </a:solidFill>
                <a:effectLst/>
                <a:latin typeface="Arial Unicode MS"/>
                <a:ea typeface="JetBrains Mono"/>
              </a:rPr>
              <a:t>i){</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0" u="none" strike="noStrike" cap="none" normalizeH="0" baseline="0" dirty="0">
                <a:ln>
                  <a:noFill/>
                </a:ln>
                <a:solidFill>
                  <a:srgbClr val="0033B3"/>
                </a:solidFill>
                <a:effectLst/>
                <a:latin typeface="Arial Unicode MS"/>
                <a:ea typeface="JetBrains Mono"/>
              </a:rPr>
              <a:t>return </a:t>
            </a:r>
            <a:r>
              <a:rPr kumimoji="0" lang="zh-CN" altLang="zh-CN" sz="1400" b="0" i="0" u="none" strike="noStrike" cap="none" normalizeH="0" baseline="0" dirty="0">
                <a:ln>
                  <a:noFill/>
                </a:ln>
                <a:solidFill>
                  <a:srgbClr val="080808"/>
                </a:solidFill>
                <a:effectLst/>
                <a:latin typeface="Arial Unicode MS"/>
                <a:ea typeface="JetBrains Mono"/>
              </a:rPr>
              <a:t>a[i];</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1" u="none" strike="noStrike" cap="none" normalizeH="0" baseline="0" dirty="0">
                <a:ln>
                  <a:noFill/>
                </a:ln>
                <a:solidFill>
                  <a:srgbClr val="8C8C8C"/>
                </a:solidFill>
                <a:effectLst/>
                <a:latin typeface="Arial Unicode MS"/>
                <a:ea typeface="JetBrains Mono"/>
              </a:rPr>
              <a:t>// a[i] = baseAddress + i * dataSize</a:t>
            </a:r>
            <a:br>
              <a:rPr kumimoji="0" lang="zh-CN" altLang="zh-CN" sz="1400" b="0" i="1" u="none" strike="noStrike" cap="none" normalizeH="0" baseline="0" dirty="0">
                <a:ln>
                  <a:noFill/>
                </a:ln>
                <a:solidFill>
                  <a:srgbClr val="8C8C8C"/>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7" name="文本占位符 2">
            <a:extLst>
              <a:ext uri="{FF2B5EF4-FFF2-40B4-BE49-F238E27FC236}">
                <a16:creationId xmlns:a16="http://schemas.microsoft.com/office/drawing/2014/main" id="{5253FE3F-3FBA-2A61-5DD3-60CD71412D55}"/>
              </a:ext>
            </a:extLst>
          </p:cNvPr>
          <p:cNvSpPr txBox="1">
            <a:spLocks/>
          </p:cNvSpPr>
          <p:nvPr/>
        </p:nvSpPr>
        <p:spPr>
          <a:xfrm>
            <a:off x="5689552" y="2874992"/>
            <a:ext cx="812896" cy="4833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O(1)</a:t>
            </a:r>
            <a:endParaRPr lang="zh-CN" altLang="en-US" dirty="0"/>
          </a:p>
        </p:txBody>
      </p:sp>
      <p:sp>
        <p:nvSpPr>
          <p:cNvPr id="5" name="文本占位符 2">
            <a:extLst>
              <a:ext uri="{FF2B5EF4-FFF2-40B4-BE49-F238E27FC236}">
                <a16:creationId xmlns:a16="http://schemas.microsoft.com/office/drawing/2014/main" id="{BF5A686C-2723-D7C5-B183-7577B65D9A18}"/>
              </a:ext>
            </a:extLst>
          </p:cNvPr>
          <p:cNvSpPr txBox="1">
            <a:spLocks/>
          </p:cNvSpPr>
          <p:nvPr/>
        </p:nvSpPr>
        <p:spPr>
          <a:xfrm>
            <a:off x="682384" y="3782070"/>
            <a:ext cx="10698800"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b="1" dirty="0"/>
              <a:t>2.</a:t>
            </a:r>
            <a:r>
              <a:rPr lang="zh-CN" altLang="en-US" b="1" dirty="0"/>
              <a:t> 未知索引查询</a:t>
            </a:r>
            <a:endParaRPr lang="en-US" altLang="zh-CN" b="1" dirty="0"/>
          </a:p>
        </p:txBody>
      </p:sp>
      <p:sp>
        <p:nvSpPr>
          <p:cNvPr id="6" name="文本占位符 2">
            <a:extLst>
              <a:ext uri="{FF2B5EF4-FFF2-40B4-BE49-F238E27FC236}">
                <a16:creationId xmlns:a16="http://schemas.microsoft.com/office/drawing/2014/main" id="{54A69565-0E3F-8DA9-C32F-5C5955CD5591}"/>
              </a:ext>
            </a:extLst>
          </p:cNvPr>
          <p:cNvSpPr txBox="1">
            <a:spLocks/>
          </p:cNvSpPr>
          <p:nvPr/>
        </p:nvSpPr>
        <p:spPr>
          <a:xfrm>
            <a:off x="851645" y="4299261"/>
            <a:ext cx="4664386" cy="63631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情况一：查找数组内的元素，查找</a:t>
            </a:r>
            <a:r>
              <a:rPr lang="en-US" altLang="zh-CN" dirty="0"/>
              <a:t>55</a:t>
            </a:r>
            <a:r>
              <a:rPr lang="zh-CN" altLang="en-US" dirty="0"/>
              <a:t>号数据</a:t>
            </a:r>
          </a:p>
        </p:txBody>
      </p:sp>
      <p:sp>
        <p:nvSpPr>
          <p:cNvPr id="13" name="矩形 12">
            <a:extLst>
              <a:ext uri="{FF2B5EF4-FFF2-40B4-BE49-F238E27FC236}">
                <a16:creationId xmlns:a16="http://schemas.microsoft.com/office/drawing/2014/main" id="{9C99B77E-FD99-E9C8-ADD9-84C7826DB96A}"/>
              </a:ext>
            </a:extLst>
          </p:cNvPr>
          <p:cNvSpPr/>
          <p:nvPr/>
        </p:nvSpPr>
        <p:spPr>
          <a:xfrm>
            <a:off x="851645" y="5087280"/>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14" name="矩形 13">
            <a:extLst>
              <a:ext uri="{FF2B5EF4-FFF2-40B4-BE49-F238E27FC236}">
                <a16:creationId xmlns:a16="http://schemas.microsoft.com/office/drawing/2014/main" id="{ED3FE57A-01FA-8998-E031-0965368FC5C8}"/>
              </a:ext>
            </a:extLst>
          </p:cNvPr>
          <p:cNvSpPr/>
          <p:nvPr/>
        </p:nvSpPr>
        <p:spPr>
          <a:xfrm>
            <a:off x="1526207" y="5087280"/>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5" name="矩形 14">
            <a:extLst>
              <a:ext uri="{FF2B5EF4-FFF2-40B4-BE49-F238E27FC236}">
                <a16:creationId xmlns:a16="http://schemas.microsoft.com/office/drawing/2014/main" id="{58C2BDE6-51E9-FE1A-6461-86DCD745BFE8}"/>
              </a:ext>
            </a:extLst>
          </p:cNvPr>
          <p:cNvSpPr/>
          <p:nvPr/>
        </p:nvSpPr>
        <p:spPr>
          <a:xfrm>
            <a:off x="2200770" y="5087280"/>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22</a:t>
            </a:r>
            <a:endParaRPr lang="zh-CN" altLang="en-US" dirty="0">
              <a:solidFill>
                <a:schemeClr val="tx1"/>
              </a:solidFill>
            </a:endParaRPr>
          </a:p>
        </p:txBody>
      </p:sp>
      <p:sp>
        <p:nvSpPr>
          <p:cNvPr id="16" name="矩形 15">
            <a:extLst>
              <a:ext uri="{FF2B5EF4-FFF2-40B4-BE49-F238E27FC236}">
                <a16:creationId xmlns:a16="http://schemas.microsoft.com/office/drawing/2014/main" id="{46EE7277-1582-796D-8E00-0FA5B67C7F3D}"/>
              </a:ext>
            </a:extLst>
          </p:cNvPr>
          <p:cNvSpPr/>
          <p:nvPr/>
        </p:nvSpPr>
        <p:spPr>
          <a:xfrm>
            <a:off x="2875332" y="5087280"/>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33</a:t>
            </a:r>
            <a:endParaRPr lang="zh-CN" altLang="en-US" dirty="0">
              <a:solidFill>
                <a:schemeClr val="tx1"/>
              </a:solidFill>
            </a:endParaRPr>
          </a:p>
        </p:txBody>
      </p:sp>
      <p:sp>
        <p:nvSpPr>
          <p:cNvPr id="17" name="矩形 16">
            <a:extLst>
              <a:ext uri="{FF2B5EF4-FFF2-40B4-BE49-F238E27FC236}">
                <a16:creationId xmlns:a16="http://schemas.microsoft.com/office/drawing/2014/main" id="{EB8000BA-A734-1384-07CC-7EE9BD1DF334}"/>
              </a:ext>
            </a:extLst>
          </p:cNvPr>
          <p:cNvSpPr/>
          <p:nvPr/>
        </p:nvSpPr>
        <p:spPr>
          <a:xfrm>
            <a:off x="3549894" y="5087280"/>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88</a:t>
            </a:r>
            <a:endParaRPr lang="zh-CN" altLang="en-US" dirty="0">
              <a:solidFill>
                <a:schemeClr val="tx1"/>
              </a:solidFill>
            </a:endParaRPr>
          </a:p>
        </p:txBody>
      </p:sp>
      <p:sp>
        <p:nvSpPr>
          <p:cNvPr id="18" name="矩形 17">
            <a:extLst>
              <a:ext uri="{FF2B5EF4-FFF2-40B4-BE49-F238E27FC236}">
                <a16:creationId xmlns:a16="http://schemas.microsoft.com/office/drawing/2014/main" id="{FF0D5F90-BC95-A30A-9962-7B68AD7B1E7F}"/>
              </a:ext>
            </a:extLst>
          </p:cNvPr>
          <p:cNvSpPr/>
          <p:nvPr/>
        </p:nvSpPr>
        <p:spPr>
          <a:xfrm>
            <a:off x="4224457" y="5085184"/>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
        <p:nvSpPr>
          <p:cNvPr id="12" name="文本占位符 2">
            <a:extLst>
              <a:ext uri="{FF2B5EF4-FFF2-40B4-BE49-F238E27FC236}">
                <a16:creationId xmlns:a16="http://schemas.microsoft.com/office/drawing/2014/main" id="{EEAD69AE-F153-6934-8BC7-A1DB1BEC47E4}"/>
              </a:ext>
            </a:extLst>
          </p:cNvPr>
          <p:cNvSpPr txBox="1">
            <a:spLocks/>
          </p:cNvSpPr>
          <p:nvPr/>
        </p:nvSpPr>
        <p:spPr>
          <a:xfrm>
            <a:off x="868235" y="5821876"/>
            <a:ext cx="4960762" cy="4917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  0          1         2          3         4         5          6</a:t>
            </a:r>
            <a:endParaRPr lang="zh-CN" altLang="en-US" dirty="0"/>
          </a:p>
        </p:txBody>
      </p:sp>
      <p:sp>
        <p:nvSpPr>
          <p:cNvPr id="10" name="矩形 9">
            <a:extLst>
              <a:ext uri="{FF2B5EF4-FFF2-40B4-BE49-F238E27FC236}">
                <a16:creationId xmlns:a16="http://schemas.microsoft.com/office/drawing/2014/main" id="{A5E983C5-373A-AD72-C5C9-8387DCCE6B54}"/>
              </a:ext>
            </a:extLst>
          </p:cNvPr>
          <p:cNvSpPr/>
          <p:nvPr/>
        </p:nvSpPr>
        <p:spPr>
          <a:xfrm>
            <a:off x="4899019" y="5085184"/>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55</a:t>
            </a:r>
            <a:endParaRPr lang="zh-CN" altLang="en-US" dirty="0">
              <a:solidFill>
                <a:schemeClr val="tx1"/>
              </a:solidFill>
            </a:endParaRPr>
          </a:p>
        </p:txBody>
      </p:sp>
      <p:sp>
        <p:nvSpPr>
          <p:cNvPr id="19" name="文本占位符 2">
            <a:extLst>
              <a:ext uri="{FF2B5EF4-FFF2-40B4-BE49-F238E27FC236}">
                <a16:creationId xmlns:a16="http://schemas.microsoft.com/office/drawing/2014/main" id="{7D2DECE4-BE27-A203-9579-CDF117AB2F97}"/>
              </a:ext>
            </a:extLst>
          </p:cNvPr>
          <p:cNvSpPr txBox="1">
            <a:spLocks/>
          </p:cNvSpPr>
          <p:nvPr/>
        </p:nvSpPr>
        <p:spPr>
          <a:xfrm>
            <a:off x="5752499" y="5162708"/>
            <a:ext cx="1330073" cy="616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AD2B26"/>
                </a:solidFill>
              </a:rPr>
              <a:t>O(n)</a:t>
            </a:r>
            <a:endParaRPr lang="zh-CN" altLang="en-US" dirty="0">
              <a:solidFill>
                <a:srgbClr val="AD2B26"/>
              </a:solidFill>
            </a:endParaRPr>
          </a:p>
        </p:txBody>
      </p:sp>
    </p:spTree>
    <p:extLst>
      <p:ext uri="{BB962C8B-B14F-4D97-AF65-F5344CB8AC3E}">
        <p14:creationId xmlns:p14="http://schemas.microsoft.com/office/powerpoint/2010/main" val="33819816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p:tgtEl>
                                          <p:spTgt spid="7"/>
                                        </p:tgtEl>
                                        <p:attrNameLst>
                                          <p:attrName>ppt_x</p:attrName>
                                        </p:attrNameLst>
                                      </p:cBhvr>
                                      <p:tavLst>
                                        <p:tav tm="0">
                                          <p:val>
                                            <p:strVal val="#ppt_x-#ppt_w*1.125000"/>
                                          </p:val>
                                        </p:tav>
                                        <p:tav tm="100000">
                                          <p:val>
                                            <p:strVal val="#ppt_x"/>
                                          </p:val>
                                        </p:tav>
                                      </p:tavLst>
                                    </p:anim>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ppt_x"/>
                                          </p:val>
                                        </p:tav>
                                        <p:tav tm="100000">
                                          <p:val>
                                            <p:strVal val="#ppt_x"/>
                                          </p:val>
                                        </p:tav>
                                      </p:tavLst>
                                    </p:anim>
                                    <p:anim calcmode="lin" valueType="num">
                                      <p:cBhvr additive="base">
                                        <p:cTn id="61" dur="500" fill="hold"/>
                                        <p:tgtEl>
                                          <p:spTgt spid="1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ppt_x"/>
                                          </p:val>
                                        </p:tav>
                                        <p:tav tm="100000">
                                          <p:val>
                                            <p:strVal val="#ppt_x"/>
                                          </p:val>
                                        </p:tav>
                                      </p:tavLst>
                                    </p:anim>
                                    <p:anim calcmode="lin" valueType="num">
                                      <p:cBhvr additive="base">
                                        <p:cTn id="6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p:tgtEl>
                                          <p:spTgt spid="19"/>
                                        </p:tgtEl>
                                        <p:attrNameLst>
                                          <p:attrName>ppt_x</p:attrName>
                                        </p:attrNameLst>
                                      </p:cBhvr>
                                      <p:tavLst>
                                        <p:tav tm="0">
                                          <p:val>
                                            <p:strVal val="#ppt_x-#ppt_w*1.125000"/>
                                          </p:val>
                                        </p:tav>
                                        <p:tav tm="100000">
                                          <p:val>
                                            <p:strVal val="#ppt_x"/>
                                          </p:val>
                                        </p:tav>
                                      </p:tavLst>
                                    </p:anim>
                                    <p:animEffect transition="in" filter="wipe(right)">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p:bldP spid="5" grpId="0"/>
      <p:bldP spid="6" grpId="0"/>
      <p:bldP spid="13" grpId="0" animBg="1"/>
      <p:bldP spid="14" grpId="0" animBg="1"/>
      <p:bldP spid="15" grpId="0" animBg="1"/>
      <p:bldP spid="16" grpId="0" animBg="1"/>
      <p:bldP spid="17" grpId="0" animBg="1"/>
      <p:bldP spid="18" grpId="0" animBg="1"/>
      <p:bldP spid="12" grpId="0"/>
      <p:bldP spid="10"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A0901-A1F9-EE02-0B6E-85B0FE1CBE4C}"/>
              </a:ext>
            </a:extLst>
          </p:cNvPr>
          <p:cNvSpPr>
            <a:spLocks noGrp="1"/>
          </p:cNvSpPr>
          <p:nvPr>
            <p:ph type="title"/>
          </p:nvPr>
        </p:nvSpPr>
        <p:spPr/>
        <p:txBody>
          <a:bodyPr/>
          <a:lstStyle/>
          <a:p>
            <a:r>
              <a:rPr lang="zh-CN" altLang="en-US" dirty="0"/>
              <a:t>操作数组的时间复杂度（查找）</a:t>
            </a:r>
          </a:p>
        </p:txBody>
      </p:sp>
      <p:sp>
        <p:nvSpPr>
          <p:cNvPr id="3" name="文本占位符 2">
            <a:extLst>
              <a:ext uri="{FF2B5EF4-FFF2-40B4-BE49-F238E27FC236}">
                <a16:creationId xmlns:a16="http://schemas.microsoft.com/office/drawing/2014/main" id="{7AE23353-90AE-D743-130A-C6CF1DB7EAEB}"/>
              </a:ext>
            </a:extLst>
          </p:cNvPr>
          <p:cNvSpPr>
            <a:spLocks noGrp="1"/>
          </p:cNvSpPr>
          <p:nvPr>
            <p:ph type="body" sz="quarter" idx="11"/>
          </p:nvPr>
        </p:nvSpPr>
        <p:spPr>
          <a:xfrm>
            <a:off x="710880" y="1624204"/>
            <a:ext cx="10698800" cy="1062435"/>
          </a:xfrm>
        </p:spPr>
        <p:txBody>
          <a:bodyPr/>
          <a:lstStyle/>
          <a:p>
            <a:r>
              <a:rPr lang="en-US" altLang="zh-CN" b="1" dirty="0"/>
              <a:t>1.</a:t>
            </a:r>
            <a:r>
              <a:rPr lang="zh-CN" altLang="en-US" b="1" dirty="0"/>
              <a:t>随机查询</a:t>
            </a:r>
            <a:r>
              <a:rPr lang="en-US" altLang="zh-CN" b="1" dirty="0"/>
              <a:t>(</a:t>
            </a:r>
            <a:r>
              <a:rPr lang="zh-CN" altLang="en-US" b="1" dirty="0"/>
              <a:t>根据索引查询</a:t>
            </a:r>
            <a:r>
              <a:rPr lang="en-US" altLang="zh-CN" b="1" dirty="0"/>
              <a:t>)</a:t>
            </a:r>
          </a:p>
          <a:p>
            <a:r>
              <a:rPr lang="zh-CN" altLang="en-US" dirty="0"/>
              <a:t>数组元素的访问是通过索引来访问的，计算机通过数组的</a:t>
            </a:r>
            <a:r>
              <a:rPr lang="zh-CN" altLang="en-US" dirty="0">
                <a:solidFill>
                  <a:srgbClr val="C00000"/>
                </a:solidFill>
              </a:rPr>
              <a:t>首地址</a:t>
            </a:r>
            <a:r>
              <a:rPr lang="zh-CN" altLang="en-US" dirty="0"/>
              <a:t>和</a:t>
            </a:r>
            <a:r>
              <a:rPr lang="zh-CN" altLang="en-US" dirty="0">
                <a:solidFill>
                  <a:srgbClr val="C00000"/>
                </a:solidFill>
              </a:rPr>
              <a:t>寻址公式</a:t>
            </a:r>
            <a:r>
              <a:rPr lang="zh-CN" altLang="en-US" dirty="0"/>
              <a:t>能够很快速的找到想要访问的元素</a:t>
            </a:r>
          </a:p>
        </p:txBody>
      </p:sp>
      <p:sp>
        <p:nvSpPr>
          <p:cNvPr id="4" name="Rectangle 1">
            <a:extLst>
              <a:ext uri="{FF2B5EF4-FFF2-40B4-BE49-F238E27FC236}">
                <a16:creationId xmlns:a16="http://schemas.microsoft.com/office/drawing/2014/main" id="{8A3D02C6-59BD-8252-C9D4-33304B1C57E7}"/>
              </a:ext>
            </a:extLst>
          </p:cNvPr>
          <p:cNvSpPr>
            <a:spLocks noChangeArrowheads="1"/>
          </p:cNvSpPr>
          <p:nvPr/>
        </p:nvSpPr>
        <p:spPr bwMode="auto">
          <a:xfrm>
            <a:off x="839416" y="2639610"/>
            <a:ext cx="4619134" cy="95410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latin typeface="Arial Unicode MS"/>
                <a:ea typeface="JetBrains Mono"/>
              </a:rPr>
              <a:t>public int </a:t>
            </a:r>
            <a:r>
              <a:rPr kumimoji="0" lang="zh-CN" altLang="zh-CN" sz="1400" b="0" i="0" u="none" strike="noStrike" cap="none" normalizeH="0" baseline="0" dirty="0">
                <a:ln>
                  <a:noFill/>
                </a:ln>
                <a:solidFill>
                  <a:srgbClr val="080808"/>
                </a:solidFill>
                <a:effectLst/>
                <a:latin typeface="Arial Unicode MS"/>
                <a:ea typeface="JetBrains Mono"/>
              </a:rPr>
              <a:t>test01(</a:t>
            </a:r>
            <a:r>
              <a:rPr kumimoji="0" lang="zh-CN" altLang="zh-CN" sz="1400" b="0" i="0" u="none" strike="noStrike" cap="none" normalizeH="0" baseline="0" dirty="0">
                <a:ln>
                  <a:noFill/>
                </a:ln>
                <a:solidFill>
                  <a:srgbClr val="0033B3"/>
                </a:solidFill>
                <a:effectLst/>
                <a:latin typeface="Arial Unicode MS"/>
                <a:ea typeface="JetBrains Mono"/>
              </a:rPr>
              <a:t>int</a:t>
            </a:r>
            <a:r>
              <a:rPr kumimoji="0" lang="zh-CN" altLang="zh-CN" sz="1400" b="0" i="0" u="none" strike="noStrike" cap="none" normalizeH="0" baseline="0" dirty="0">
                <a:ln>
                  <a:noFill/>
                </a:ln>
                <a:solidFill>
                  <a:srgbClr val="080808"/>
                </a:solidFill>
                <a:effectLst/>
                <a:latin typeface="Arial Unicode MS"/>
                <a:ea typeface="JetBrains Mono"/>
              </a:rPr>
              <a:t>[] a,</a:t>
            </a:r>
            <a:r>
              <a:rPr kumimoji="0" lang="zh-CN" altLang="zh-CN" sz="1400" b="0" i="0" u="none" strike="noStrike" cap="none" normalizeH="0" baseline="0" dirty="0">
                <a:ln>
                  <a:noFill/>
                </a:ln>
                <a:solidFill>
                  <a:srgbClr val="0033B3"/>
                </a:solidFill>
                <a:effectLst/>
                <a:latin typeface="Arial Unicode MS"/>
                <a:ea typeface="JetBrains Mono"/>
              </a:rPr>
              <a:t>int </a:t>
            </a:r>
            <a:r>
              <a:rPr kumimoji="0" lang="zh-CN" altLang="zh-CN" sz="1400" b="0" i="0" u="none" strike="noStrike" cap="none" normalizeH="0" baseline="0" dirty="0">
                <a:ln>
                  <a:noFill/>
                </a:ln>
                <a:solidFill>
                  <a:srgbClr val="080808"/>
                </a:solidFill>
                <a:effectLst/>
                <a:latin typeface="Arial Unicode MS"/>
                <a:ea typeface="JetBrains Mono"/>
              </a:rPr>
              <a:t>i){</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0" u="none" strike="noStrike" cap="none" normalizeH="0" baseline="0" dirty="0">
                <a:ln>
                  <a:noFill/>
                </a:ln>
                <a:solidFill>
                  <a:srgbClr val="0033B3"/>
                </a:solidFill>
                <a:effectLst/>
                <a:latin typeface="Arial Unicode MS"/>
                <a:ea typeface="JetBrains Mono"/>
              </a:rPr>
              <a:t>return </a:t>
            </a:r>
            <a:r>
              <a:rPr kumimoji="0" lang="zh-CN" altLang="zh-CN" sz="1400" b="0" i="0" u="none" strike="noStrike" cap="none" normalizeH="0" baseline="0" dirty="0">
                <a:ln>
                  <a:noFill/>
                </a:ln>
                <a:solidFill>
                  <a:srgbClr val="080808"/>
                </a:solidFill>
                <a:effectLst/>
                <a:latin typeface="Arial Unicode MS"/>
                <a:ea typeface="JetBrains Mono"/>
              </a:rPr>
              <a:t>a[i];</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1" u="none" strike="noStrike" cap="none" normalizeH="0" baseline="0" dirty="0">
                <a:ln>
                  <a:noFill/>
                </a:ln>
                <a:solidFill>
                  <a:srgbClr val="8C8C8C"/>
                </a:solidFill>
                <a:effectLst/>
                <a:latin typeface="Arial Unicode MS"/>
                <a:ea typeface="JetBrains Mono"/>
              </a:rPr>
              <a:t>// a[i] = baseAddress + i * dataSize</a:t>
            </a:r>
            <a:br>
              <a:rPr kumimoji="0" lang="zh-CN" altLang="zh-CN" sz="1400" b="0" i="1" u="none" strike="noStrike" cap="none" normalizeH="0" baseline="0" dirty="0">
                <a:ln>
                  <a:noFill/>
                </a:ln>
                <a:solidFill>
                  <a:srgbClr val="8C8C8C"/>
                </a:solidFill>
                <a:effectLst/>
                <a:latin typeface="Arial Unicode MS"/>
                <a:ea typeface="JetBrains Mono"/>
              </a:rPr>
            </a:br>
            <a:r>
              <a:rPr kumimoji="0" lang="zh-CN" altLang="zh-CN" sz="1400" b="0" i="0" u="none" strike="noStrike" cap="none" normalizeH="0" baseline="0" dirty="0">
                <a:ln>
                  <a:noFill/>
                </a:ln>
                <a:solidFill>
                  <a:srgbClr val="080808"/>
                </a:solidFill>
                <a:effectLst/>
                <a:latin typeface="Arial Unicode MS"/>
                <a:ea typeface="JetBrains Mono"/>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7" name="文本占位符 2">
            <a:extLst>
              <a:ext uri="{FF2B5EF4-FFF2-40B4-BE49-F238E27FC236}">
                <a16:creationId xmlns:a16="http://schemas.microsoft.com/office/drawing/2014/main" id="{5253FE3F-3FBA-2A61-5DD3-60CD71412D55}"/>
              </a:ext>
            </a:extLst>
          </p:cNvPr>
          <p:cNvSpPr txBox="1">
            <a:spLocks/>
          </p:cNvSpPr>
          <p:nvPr/>
        </p:nvSpPr>
        <p:spPr>
          <a:xfrm>
            <a:off x="5689552" y="2874992"/>
            <a:ext cx="812896" cy="4833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O(1)</a:t>
            </a:r>
            <a:endParaRPr lang="zh-CN" altLang="en-US" dirty="0"/>
          </a:p>
        </p:txBody>
      </p:sp>
      <p:sp>
        <p:nvSpPr>
          <p:cNvPr id="5" name="文本占位符 2">
            <a:extLst>
              <a:ext uri="{FF2B5EF4-FFF2-40B4-BE49-F238E27FC236}">
                <a16:creationId xmlns:a16="http://schemas.microsoft.com/office/drawing/2014/main" id="{BF5A686C-2723-D7C5-B183-7577B65D9A18}"/>
              </a:ext>
            </a:extLst>
          </p:cNvPr>
          <p:cNvSpPr txBox="1">
            <a:spLocks/>
          </p:cNvSpPr>
          <p:nvPr/>
        </p:nvSpPr>
        <p:spPr>
          <a:xfrm>
            <a:off x="682384" y="3782070"/>
            <a:ext cx="10698800"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b="1"/>
              <a:t>2.</a:t>
            </a:r>
            <a:r>
              <a:rPr lang="zh-CN" altLang="en-US" b="1"/>
              <a:t> 未知索引查询</a:t>
            </a:r>
            <a:endParaRPr lang="en-US" altLang="zh-CN" b="1" dirty="0"/>
          </a:p>
        </p:txBody>
      </p:sp>
      <p:sp>
        <p:nvSpPr>
          <p:cNvPr id="25" name="矩形 24">
            <a:extLst>
              <a:ext uri="{FF2B5EF4-FFF2-40B4-BE49-F238E27FC236}">
                <a16:creationId xmlns:a16="http://schemas.microsoft.com/office/drawing/2014/main" id="{383E023B-283B-6B78-4492-AC77FD25E54A}"/>
              </a:ext>
            </a:extLst>
          </p:cNvPr>
          <p:cNvSpPr/>
          <p:nvPr/>
        </p:nvSpPr>
        <p:spPr>
          <a:xfrm>
            <a:off x="839416" y="5223965"/>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6" name="矩形 25">
            <a:extLst>
              <a:ext uri="{FF2B5EF4-FFF2-40B4-BE49-F238E27FC236}">
                <a16:creationId xmlns:a16="http://schemas.microsoft.com/office/drawing/2014/main" id="{F85D77A8-086F-4F3C-EE09-493A3D744F57}"/>
              </a:ext>
            </a:extLst>
          </p:cNvPr>
          <p:cNvSpPr/>
          <p:nvPr/>
        </p:nvSpPr>
        <p:spPr>
          <a:xfrm>
            <a:off x="1513978" y="5223965"/>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27" name="矩形 26">
            <a:extLst>
              <a:ext uri="{FF2B5EF4-FFF2-40B4-BE49-F238E27FC236}">
                <a16:creationId xmlns:a16="http://schemas.microsoft.com/office/drawing/2014/main" id="{D3D24FA7-8B7E-28A7-9C7C-D75909683742}"/>
              </a:ext>
            </a:extLst>
          </p:cNvPr>
          <p:cNvSpPr/>
          <p:nvPr/>
        </p:nvSpPr>
        <p:spPr>
          <a:xfrm>
            <a:off x="2188541" y="5223965"/>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
        <p:nvSpPr>
          <p:cNvPr id="28" name="矩形 27">
            <a:extLst>
              <a:ext uri="{FF2B5EF4-FFF2-40B4-BE49-F238E27FC236}">
                <a16:creationId xmlns:a16="http://schemas.microsoft.com/office/drawing/2014/main" id="{891B66AC-4299-DE7C-B403-68770BA9F232}"/>
              </a:ext>
            </a:extLst>
          </p:cNvPr>
          <p:cNvSpPr/>
          <p:nvPr/>
        </p:nvSpPr>
        <p:spPr>
          <a:xfrm>
            <a:off x="2863103" y="5223965"/>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22</a:t>
            </a:r>
            <a:endParaRPr lang="zh-CN" altLang="en-US" dirty="0">
              <a:solidFill>
                <a:schemeClr val="tx1"/>
              </a:solidFill>
            </a:endParaRPr>
          </a:p>
        </p:txBody>
      </p:sp>
      <p:sp>
        <p:nvSpPr>
          <p:cNvPr id="29" name="矩形 28">
            <a:extLst>
              <a:ext uri="{FF2B5EF4-FFF2-40B4-BE49-F238E27FC236}">
                <a16:creationId xmlns:a16="http://schemas.microsoft.com/office/drawing/2014/main" id="{AA2DE918-C79F-5E29-4EFC-50FCA8A4221D}"/>
              </a:ext>
            </a:extLst>
          </p:cNvPr>
          <p:cNvSpPr/>
          <p:nvPr/>
        </p:nvSpPr>
        <p:spPr>
          <a:xfrm>
            <a:off x="3537665" y="5223965"/>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33</a:t>
            </a:r>
            <a:endParaRPr lang="zh-CN" altLang="en-US" dirty="0">
              <a:solidFill>
                <a:schemeClr val="tx1"/>
              </a:solidFill>
            </a:endParaRPr>
          </a:p>
        </p:txBody>
      </p:sp>
      <p:sp>
        <p:nvSpPr>
          <p:cNvPr id="30" name="矩形 29">
            <a:extLst>
              <a:ext uri="{FF2B5EF4-FFF2-40B4-BE49-F238E27FC236}">
                <a16:creationId xmlns:a16="http://schemas.microsoft.com/office/drawing/2014/main" id="{EDCCE537-084A-D527-0D63-52220B06CD62}"/>
              </a:ext>
            </a:extLst>
          </p:cNvPr>
          <p:cNvSpPr/>
          <p:nvPr/>
        </p:nvSpPr>
        <p:spPr>
          <a:xfrm>
            <a:off x="4212228" y="5221869"/>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55</a:t>
            </a:r>
            <a:endParaRPr lang="zh-CN" altLang="en-US" dirty="0">
              <a:solidFill>
                <a:schemeClr val="tx1"/>
              </a:solidFill>
            </a:endParaRPr>
          </a:p>
        </p:txBody>
      </p:sp>
      <p:sp>
        <p:nvSpPr>
          <p:cNvPr id="24" name="文本占位符 2">
            <a:extLst>
              <a:ext uri="{FF2B5EF4-FFF2-40B4-BE49-F238E27FC236}">
                <a16:creationId xmlns:a16="http://schemas.microsoft.com/office/drawing/2014/main" id="{2F2172A3-8EC8-7677-7DBB-F8512AA9CCFE}"/>
              </a:ext>
            </a:extLst>
          </p:cNvPr>
          <p:cNvSpPr txBox="1">
            <a:spLocks/>
          </p:cNvSpPr>
          <p:nvPr/>
        </p:nvSpPr>
        <p:spPr>
          <a:xfrm>
            <a:off x="856006" y="5958561"/>
            <a:ext cx="4960762" cy="4917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  0          1         2          3         4         5          6</a:t>
            </a:r>
            <a:endParaRPr lang="zh-CN" altLang="en-US" dirty="0"/>
          </a:p>
        </p:txBody>
      </p:sp>
      <p:sp>
        <p:nvSpPr>
          <p:cNvPr id="22" name="矩形 21">
            <a:extLst>
              <a:ext uri="{FF2B5EF4-FFF2-40B4-BE49-F238E27FC236}">
                <a16:creationId xmlns:a16="http://schemas.microsoft.com/office/drawing/2014/main" id="{D27C07F9-9DAA-6256-A4F8-D3895F56FEBE}"/>
              </a:ext>
            </a:extLst>
          </p:cNvPr>
          <p:cNvSpPr/>
          <p:nvPr/>
        </p:nvSpPr>
        <p:spPr>
          <a:xfrm>
            <a:off x="4886790" y="5221869"/>
            <a:ext cx="674562" cy="619049"/>
          </a:xfrm>
          <a:prstGeom prst="rect">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88</a:t>
            </a:r>
            <a:endParaRPr lang="zh-CN" altLang="en-US" dirty="0">
              <a:solidFill>
                <a:schemeClr val="tx1"/>
              </a:solidFill>
            </a:endParaRPr>
          </a:p>
        </p:txBody>
      </p:sp>
      <p:sp>
        <p:nvSpPr>
          <p:cNvPr id="31" name="文本占位符 2">
            <a:extLst>
              <a:ext uri="{FF2B5EF4-FFF2-40B4-BE49-F238E27FC236}">
                <a16:creationId xmlns:a16="http://schemas.microsoft.com/office/drawing/2014/main" id="{B9618A9F-A62B-DFE4-388D-EF7087F80906}"/>
              </a:ext>
            </a:extLst>
          </p:cNvPr>
          <p:cNvSpPr txBox="1">
            <a:spLocks/>
          </p:cNvSpPr>
          <p:nvPr/>
        </p:nvSpPr>
        <p:spPr>
          <a:xfrm>
            <a:off x="5878788" y="5312924"/>
            <a:ext cx="3412503" cy="6161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AD2B26"/>
                </a:solidFill>
              </a:rPr>
              <a:t>二分查找：</a:t>
            </a:r>
            <a:r>
              <a:rPr lang="en-US" altLang="zh-CN" dirty="0">
                <a:solidFill>
                  <a:srgbClr val="AD2B26"/>
                </a:solidFill>
              </a:rPr>
              <a:t>O(</a:t>
            </a:r>
            <a:r>
              <a:rPr lang="en-US" altLang="zh-CN" dirty="0" err="1">
                <a:solidFill>
                  <a:srgbClr val="AD2B26"/>
                </a:solidFill>
              </a:rPr>
              <a:t>logn</a:t>
            </a:r>
            <a:r>
              <a:rPr lang="en-US" altLang="zh-CN" dirty="0">
                <a:solidFill>
                  <a:srgbClr val="AD2B26"/>
                </a:solidFill>
              </a:rPr>
              <a:t>)</a:t>
            </a:r>
            <a:endParaRPr lang="zh-CN" altLang="en-US" dirty="0">
              <a:solidFill>
                <a:srgbClr val="AD2B26"/>
              </a:solidFill>
            </a:endParaRPr>
          </a:p>
        </p:txBody>
      </p:sp>
      <p:sp>
        <p:nvSpPr>
          <p:cNvPr id="32" name="文本占位符 2">
            <a:extLst>
              <a:ext uri="{FF2B5EF4-FFF2-40B4-BE49-F238E27FC236}">
                <a16:creationId xmlns:a16="http://schemas.microsoft.com/office/drawing/2014/main" id="{93DE1D55-5808-2FFF-AC81-6FCED3A8BE96}"/>
              </a:ext>
            </a:extLst>
          </p:cNvPr>
          <p:cNvSpPr txBox="1">
            <a:spLocks/>
          </p:cNvSpPr>
          <p:nvPr/>
        </p:nvSpPr>
        <p:spPr>
          <a:xfrm>
            <a:off x="746600" y="4349719"/>
            <a:ext cx="10698800" cy="74000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情况二：查找</a:t>
            </a:r>
            <a:r>
              <a:rPr lang="zh-CN" altLang="en-US" dirty="0">
                <a:solidFill>
                  <a:srgbClr val="C00000"/>
                </a:solidFill>
              </a:rPr>
              <a:t>排序后</a:t>
            </a:r>
            <a:r>
              <a:rPr lang="zh-CN" altLang="en-US" dirty="0"/>
              <a:t>数组内的元素，查找</a:t>
            </a:r>
            <a:r>
              <a:rPr lang="en-US" altLang="zh-CN" dirty="0"/>
              <a:t>55</a:t>
            </a:r>
            <a:r>
              <a:rPr lang="zh-CN" altLang="en-US" dirty="0"/>
              <a:t>号数据</a:t>
            </a:r>
          </a:p>
        </p:txBody>
      </p:sp>
    </p:spTree>
    <p:extLst>
      <p:ext uri="{BB962C8B-B14F-4D97-AF65-F5344CB8AC3E}">
        <p14:creationId xmlns:p14="http://schemas.microsoft.com/office/powerpoint/2010/main" val="1071958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A0901-A1F9-EE02-0B6E-85B0FE1CBE4C}"/>
              </a:ext>
            </a:extLst>
          </p:cNvPr>
          <p:cNvSpPr>
            <a:spLocks noGrp="1"/>
          </p:cNvSpPr>
          <p:nvPr>
            <p:ph type="title"/>
          </p:nvPr>
        </p:nvSpPr>
        <p:spPr/>
        <p:txBody>
          <a:bodyPr/>
          <a:lstStyle/>
          <a:p>
            <a:r>
              <a:rPr lang="zh-CN" altLang="en-US" dirty="0"/>
              <a:t>操作数组的时间复杂度（插入、删除）</a:t>
            </a:r>
          </a:p>
        </p:txBody>
      </p:sp>
      <p:sp>
        <p:nvSpPr>
          <p:cNvPr id="3" name="文本占位符 2">
            <a:extLst>
              <a:ext uri="{FF2B5EF4-FFF2-40B4-BE49-F238E27FC236}">
                <a16:creationId xmlns:a16="http://schemas.microsoft.com/office/drawing/2014/main" id="{7AE23353-90AE-D743-130A-C6CF1DB7EAEB}"/>
              </a:ext>
            </a:extLst>
          </p:cNvPr>
          <p:cNvSpPr>
            <a:spLocks noGrp="1"/>
          </p:cNvSpPr>
          <p:nvPr>
            <p:ph type="body" sz="quarter" idx="11"/>
          </p:nvPr>
        </p:nvSpPr>
        <p:spPr>
          <a:xfrm>
            <a:off x="710880" y="1624204"/>
            <a:ext cx="10698800" cy="543339"/>
          </a:xfrm>
        </p:spPr>
        <p:txBody>
          <a:bodyPr/>
          <a:lstStyle/>
          <a:p>
            <a:r>
              <a:rPr lang="zh-CN" altLang="en-US" dirty="0"/>
              <a:t>数组是一段连续的内存空间，因此为了保证数组的连续性会使得数组的插入和删除的效率变的很低。</a:t>
            </a:r>
          </a:p>
        </p:txBody>
      </p:sp>
      <p:sp>
        <p:nvSpPr>
          <p:cNvPr id="31" name="矩形 30">
            <a:extLst>
              <a:ext uri="{FF2B5EF4-FFF2-40B4-BE49-F238E27FC236}">
                <a16:creationId xmlns:a16="http://schemas.microsoft.com/office/drawing/2014/main" id="{5B0CA354-606A-EDD0-048C-78BC7B3C7108}"/>
              </a:ext>
            </a:extLst>
          </p:cNvPr>
          <p:cNvSpPr/>
          <p:nvPr/>
        </p:nvSpPr>
        <p:spPr>
          <a:xfrm>
            <a:off x="2197505" y="3359296"/>
            <a:ext cx="904973" cy="584462"/>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32" name="椭圆 31">
            <a:extLst>
              <a:ext uri="{FF2B5EF4-FFF2-40B4-BE49-F238E27FC236}">
                <a16:creationId xmlns:a16="http://schemas.microsoft.com/office/drawing/2014/main" id="{A9E80809-BEC0-000C-CD3E-8AFE92AD2D9E}"/>
              </a:ext>
            </a:extLst>
          </p:cNvPr>
          <p:cNvSpPr/>
          <p:nvPr/>
        </p:nvSpPr>
        <p:spPr>
          <a:xfrm>
            <a:off x="2357760" y="3454184"/>
            <a:ext cx="603316" cy="348792"/>
          </a:xfrm>
          <a:prstGeom prst="ellipse">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a:t>
            </a:r>
            <a:endParaRPr lang="zh-CN" altLang="en-US" dirty="0"/>
          </a:p>
        </p:txBody>
      </p:sp>
      <p:sp>
        <p:nvSpPr>
          <p:cNvPr id="33" name="矩形 32">
            <a:extLst>
              <a:ext uri="{FF2B5EF4-FFF2-40B4-BE49-F238E27FC236}">
                <a16:creationId xmlns:a16="http://schemas.microsoft.com/office/drawing/2014/main" id="{23548B2B-999D-7462-2A77-97563807E791}"/>
              </a:ext>
            </a:extLst>
          </p:cNvPr>
          <p:cNvSpPr/>
          <p:nvPr/>
        </p:nvSpPr>
        <p:spPr>
          <a:xfrm>
            <a:off x="3102478" y="3359296"/>
            <a:ext cx="904973" cy="584462"/>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34" name="椭圆 33">
            <a:extLst>
              <a:ext uri="{FF2B5EF4-FFF2-40B4-BE49-F238E27FC236}">
                <a16:creationId xmlns:a16="http://schemas.microsoft.com/office/drawing/2014/main" id="{34201419-09FA-A40D-BB97-F02FD4019A5A}"/>
              </a:ext>
            </a:extLst>
          </p:cNvPr>
          <p:cNvSpPr/>
          <p:nvPr/>
        </p:nvSpPr>
        <p:spPr>
          <a:xfrm>
            <a:off x="3262733" y="3454184"/>
            <a:ext cx="603316" cy="348792"/>
          </a:xfrm>
          <a:prstGeom prst="ellipse">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a:t>
            </a:r>
            <a:endParaRPr lang="zh-CN" altLang="en-US" dirty="0"/>
          </a:p>
        </p:txBody>
      </p:sp>
      <p:sp>
        <p:nvSpPr>
          <p:cNvPr id="35" name="矩形 34">
            <a:extLst>
              <a:ext uri="{FF2B5EF4-FFF2-40B4-BE49-F238E27FC236}">
                <a16:creationId xmlns:a16="http://schemas.microsoft.com/office/drawing/2014/main" id="{EFB8CD69-71BD-458F-D986-4CAAEBF48CBD}"/>
              </a:ext>
            </a:extLst>
          </p:cNvPr>
          <p:cNvSpPr/>
          <p:nvPr/>
        </p:nvSpPr>
        <p:spPr>
          <a:xfrm>
            <a:off x="4007451" y="3359296"/>
            <a:ext cx="904973" cy="584462"/>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36" name="椭圆 35">
            <a:extLst>
              <a:ext uri="{FF2B5EF4-FFF2-40B4-BE49-F238E27FC236}">
                <a16:creationId xmlns:a16="http://schemas.microsoft.com/office/drawing/2014/main" id="{D55845B8-537F-DF27-5EED-69622E8E5D87}"/>
              </a:ext>
            </a:extLst>
          </p:cNvPr>
          <p:cNvSpPr/>
          <p:nvPr/>
        </p:nvSpPr>
        <p:spPr>
          <a:xfrm>
            <a:off x="4167706" y="3454184"/>
            <a:ext cx="603316" cy="348792"/>
          </a:xfrm>
          <a:prstGeom prst="ellipse">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a3</a:t>
            </a:r>
            <a:endParaRPr lang="zh-CN" altLang="en-US" dirty="0"/>
          </a:p>
        </p:txBody>
      </p:sp>
      <p:sp>
        <p:nvSpPr>
          <p:cNvPr id="37" name="矩形 36">
            <a:extLst>
              <a:ext uri="{FF2B5EF4-FFF2-40B4-BE49-F238E27FC236}">
                <a16:creationId xmlns:a16="http://schemas.microsoft.com/office/drawing/2014/main" id="{C687FBF6-9DCE-F3F3-75C2-7D55D40868F5}"/>
              </a:ext>
            </a:extLst>
          </p:cNvPr>
          <p:cNvSpPr/>
          <p:nvPr/>
        </p:nvSpPr>
        <p:spPr>
          <a:xfrm>
            <a:off x="4912424" y="3359296"/>
            <a:ext cx="904973" cy="584462"/>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38" name="椭圆 37">
            <a:extLst>
              <a:ext uri="{FF2B5EF4-FFF2-40B4-BE49-F238E27FC236}">
                <a16:creationId xmlns:a16="http://schemas.microsoft.com/office/drawing/2014/main" id="{5D865FBF-D315-D3F3-E38B-28699C4C78BB}"/>
              </a:ext>
            </a:extLst>
          </p:cNvPr>
          <p:cNvSpPr/>
          <p:nvPr/>
        </p:nvSpPr>
        <p:spPr>
          <a:xfrm>
            <a:off x="5072679" y="3454184"/>
            <a:ext cx="603316" cy="348792"/>
          </a:xfrm>
          <a:prstGeom prst="ellipse">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a4</a:t>
            </a:r>
            <a:endParaRPr lang="zh-CN" altLang="en-US" dirty="0"/>
          </a:p>
        </p:txBody>
      </p:sp>
      <p:sp>
        <p:nvSpPr>
          <p:cNvPr id="39" name="矩形 38">
            <a:extLst>
              <a:ext uri="{FF2B5EF4-FFF2-40B4-BE49-F238E27FC236}">
                <a16:creationId xmlns:a16="http://schemas.microsoft.com/office/drawing/2014/main" id="{9A5184CD-1F7A-A841-BD82-2BD807C1939C}"/>
              </a:ext>
            </a:extLst>
          </p:cNvPr>
          <p:cNvSpPr/>
          <p:nvPr/>
        </p:nvSpPr>
        <p:spPr>
          <a:xfrm>
            <a:off x="5807968" y="3359296"/>
            <a:ext cx="904973" cy="584462"/>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40" name="椭圆 39">
            <a:extLst>
              <a:ext uri="{FF2B5EF4-FFF2-40B4-BE49-F238E27FC236}">
                <a16:creationId xmlns:a16="http://schemas.microsoft.com/office/drawing/2014/main" id="{EF199EDF-DF91-B660-4F7F-3722D93FC87C}"/>
              </a:ext>
            </a:extLst>
          </p:cNvPr>
          <p:cNvSpPr/>
          <p:nvPr/>
        </p:nvSpPr>
        <p:spPr>
          <a:xfrm>
            <a:off x="5968223" y="3454184"/>
            <a:ext cx="603316" cy="348792"/>
          </a:xfrm>
          <a:prstGeom prst="ellipse">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a5</a:t>
            </a:r>
            <a:endParaRPr lang="zh-CN" altLang="en-US" dirty="0"/>
          </a:p>
        </p:txBody>
      </p:sp>
      <p:sp>
        <p:nvSpPr>
          <p:cNvPr id="41" name="矩形 40">
            <a:extLst>
              <a:ext uri="{FF2B5EF4-FFF2-40B4-BE49-F238E27FC236}">
                <a16:creationId xmlns:a16="http://schemas.microsoft.com/office/drawing/2014/main" id="{855D5A49-6980-CBD8-68DB-44CCDAF56440}"/>
              </a:ext>
            </a:extLst>
          </p:cNvPr>
          <p:cNvSpPr/>
          <p:nvPr/>
        </p:nvSpPr>
        <p:spPr>
          <a:xfrm>
            <a:off x="6712941" y="3359296"/>
            <a:ext cx="904973" cy="584462"/>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42" name="椭圆 41">
            <a:extLst>
              <a:ext uri="{FF2B5EF4-FFF2-40B4-BE49-F238E27FC236}">
                <a16:creationId xmlns:a16="http://schemas.microsoft.com/office/drawing/2014/main" id="{79F4C754-3092-069B-A109-12654475F217}"/>
              </a:ext>
            </a:extLst>
          </p:cNvPr>
          <p:cNvSpPr/>
          <p:nvPr/>
        </p:nvSpPr>
        <p:spPr>
          <a:xfrm>
            <a:off x="6873196" y="3454184"/>
            <a:ext cx="603316" cy="348792"/>
          </a:xfrm>
          <a:prstGeom prst="ellipse">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a6</a:t>
            </a:r>
            <a:endParaRPr lang="zh-CN" altLang="en-US" dirty="0"/>
          </a:p>
        </p:txBody>
      </p:sp>
      <p:sp>
        <p:nvSpPr>
          <p:cNvPr id="43" name="矩形 42">
            <a:extLst>
              <a:ext uri="{FF2B5EF4-FFF2-40B4-BE49-F238E27FC236}">
                <a16:creationId xmlns:a16="http://schemas.microsoft.com/office/drawing/2014/main" id="{B8506818-EDF7-2CF2-08F6-A2F5FF1113B0}"/>
              </a:ext>
            </a:extLst>
          </p:cNvPr>
          <p:cNvSpPr/>
          <p:nvPr/>
        </p:nvSpPr>
        <p:spPr>
          <a:xfrm>
            <a:off x="7617914" y="3359296"/>
            <a:ext cx="904973" cy="584462"/>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57" name="椭圆 56">
            <a:extLst>
              <a:ext uri="{FF2B5EF4-FFF2-40B4-BE49-F238E27FC236}">
                <a16:creationId xmlns:a16="http://schemas.microsoft.com/office/drawing/2014/main" id="{C24B22EA-CA6F-1227-C887-BDB868533ED4}"/>
              </a:ext>
            </a:extLst>
          </p:cNvPr>
          <p:cNvSpPr/>
          <p:nvPr/>
        </p:nvSpPr>
        <p:spPr>
          <a:xfrm>
            <a:off x="4177135" y="2362383"/>
            <a:ext cx="603316" cy="348792"/>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58" name="箭头: 下 57">
            <a:extLst>
              <a:ext uri="{FF2B5EF4-FFF2-40B4-BE49-F238E27FC236}">
                <a16:creationId xmlns:a16="http://schemas.microsoft.com/office/drawing/2014/main" id="{2EBD4A50-D029-81F4-20AB-0193B622BFC3}"/>
              </a:ext>
            </a:extLst>
          </p:cNvPr>
          <p:cNvSpPr/>
          <p:nvPr/>
        </p:nvSpPr>
        <p:spPr>
          <a:xfrm>
            <a:off x="4177135" y="2844728"/>
            <a:ext cx="603316" cy="311416"/>
          </a:xfrm>
          <a:prstGeom prst="downArrow">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占位符 2">
            <a:extLst>
              <a:ext uri="{FF2B5EF4-FFF2-40B4-BE49-F238E27FC236}">
                <a16:creationId xmlns:a16="http://schemas.microsoft.com/office/drawing/2014/main" id="{5B9FDBF0-CB63-C4E9-7951-FCCD7553C524}"/>
              </a:ext>
            </a:extLst>
          </p:cNvPr>
          <p:cNvSpPr txBox="1">
            <a:spLocks/>
          </p:cNvSpPr>
          <p:nvPr/>
        </p:nvSpPr>
        <p:spPr>
          <a:xfrm>
            <a:off x="1065187" y="4920392"/>
            <a:ext cx="8014984" cy="43023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AD2B26"/>
                </a:solidFill>
              </a:rPr>
              <a:t>最好情况下是</a:t>
            </a:r>
            <a:r>
              <a:rPr lang="en-US" altLang="zh-CN" dirty="0">
                <a:solidFill>
                  <a:srgbClr val="AD2B26"/>
                </a:solidFill>
              </a:rPr>
              <a:t>O(1)</a:t>
            </a:r>
            <a:r>
              <a:rPr lang="zh-CN" altLang="en-US" dirty="0">
                <a:solidFill>
                  <a:srgbClr val="AD2B26"/>
                </a:solidFill>
              </a:rPr>
              <a:t>的，最坏情况下是</a:t>
            </a:r>
            <a:r>
              <a:rPr lang="en-US" altLang="zh-CN" dirty="0">
                <a:solidFill>
                  <a:srgbClr val="AD2B26"/>
                </a:solidFill>
              </a:rPr>
              <a:t>O(n)</a:t>
            </a:r>
            <a:r>
              <a:rPr lang="zh-CN" altLang="en-US" dirty="0">
                <a:solidFill>
                  <a:srgbClr val="AD2B26"/>
                </a:solidFill>
              </a:rPr>
              <a:t>的，平均情况下的时间复杂度是</a:t>
            </a:r>
            <a:r>
              <a:rPr lang="en-US" altLang="zh-CN" dirty="0">
                <a:solidFill>
                  <a:srgbClr val="AD2B26"/>
                </a:solidFill>
              </a:rPr>
              <a:t>O(n)</a:t>
            </a:r>
            <a:r>
              <a:rPr lang="zh-CN" altLang="en-US" dirty="0">
                <a:solidFill>
                  <a:srgbClr val="AD2B26"/>
                </a:solidFill>
              </a:rPr>
              <a:t>。</a:t>
            </a:r>
          </a:p>
        </p:txBody>
      </p:sp>
      <p:sp>
        <p:nvSpPr>
          <p:cNvPr id="4" name="矩形 3">
            <a:extLst>
              <a:ext uri="{FF2B5EF4-FFF2-40B4-BE49-F238E27FC236}">
                <a16:creationId xmlns:a16="http://schemas.microsoft.com/office/drawing/2014/main" id="{C5A8E34A-71BD-70C4-B547-C5295C17BD4B}"/>
              </a:ext>
            </a:extLst>
          </p:cNvPr>
          <p:cNvSpPr/>
          <p:nvPr/>
        </p:nvSpPr>
        <p:spPr>
          <a:xfrm>
            <a:off x="8522885" y="3359296"/>
            <a:ext cx="904973" cy="584462"/>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Tree>
    <p:extLst>
      <p:ext uri="{BB962C8B-B14F-4D97-AF65-F5344CB8AC3E}">
        <p14:creationId xmlns:p14="http://schemas.microsoft.com/office/powerpoint/2010/main" val="975108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arn(inVertical)">
                                      <p:cBhvr>
                                        <p:cTn id="10" dur="500"/>
                                        <p:tgtEl>
                                          <p:spTgt spid="4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arn(inVertical)">
                                      <p:cBhvr>
                                        <p:cTn id="16" dur="500"/>
                                        <p:tgtEl>
                                          <p:spTgt spid="3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arn(inVertical)">
                                      <p:cBhvr>
                                        <p:cTn id="19" dur="500"/>
                                        <p:tgtEl>
                                          <p:spTgt spid="3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arn(inVertical)">
                                      <p:cBhvr>
                                        <p:cTn id="22" dur="500"/>
                                        <p:tgtEl>
                                          <p:spTgt spid="3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arn(inVertical)">
                                      <p:cBhvr>
                                        <p:cTn id="25" dur="500"/>
                                        <p:tgtEl>
                                          <p:spTgt spid="3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outVertical)">
                                      <p:cBhvr>
                                        <p:cTn id="31" dur="500"/>
                                        <p:tgtEl>
                                          <p:spTgt spid="32"/>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arn(outVertical)">
                                      <p:cBhvr>
                                        <p:cTn id="34" dur="500"/>
                                        <p:tgtEl>
                                          <p:spTgt spid="34"/>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outVertical)">
                                      <p:cBhvr>
                                        <p:cTn id="40" dur="500"/>
                                        <p:tgtEl>
                                          <p:spTgt spid="3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barn(outVertical)">
                                      <p:cBhvr>
                                        <p:cTn id="43" dur="500"/>
                                        <p:tgtEl>
                                          <p:spTgt spid="40"/>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barn(outVertical)">
                                      <p:cBhvr>
                                        <p:cTn id="46" dur="500"/>
                                        <p:tgtEl>
                                          <p:spTgt spid="4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1" nodeType="click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barn(inVertical)">
                                      <p:cBhvr>
                                        <p:cTn id="51" dur="500"/>
                                        <p:tgtEl>
                                          <p:spTgt spid="5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up)">
                                      <p:cBhvr>
                                        <p:cTn id="56" dur="500"/>
                                        <p:tgtEl>
                                          <p:spTgt spid="58"/>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3.54167E-6 3.33333E-6 L 0.07422 -1.48148E-6 " pathEditMode="relative" rAng="0" ptsTypes="AA">
                                      <p:cBhvr>
                                        <p:cTn id="60" dur="1000" fill="hold"/>
                                        <p:tgtEl>
                                          <p:spTgt spid="36"/>
                                        </p:tgtEl>
                                        <p:attrNameLst>
                                          <p:attrName>ppt_x</p:attrName>
                                          <p:attrName>ppt_y</p:attrName>
                                        </p:attrNameLst>
                                      </p:cBhvr>
                                      <p:rCtr x="3711" y="116"/>
                                    </p:animMotion>
                                  </p:childTnLst>
                                </p:cTn>
                              </p:par>
                              <p:par>
                                <p:cTn id="61" presetID="42" presetClass="path" presetSubtype="0" accel="50000" decel="50000" fill="hold" grpId="1" nodeType="withEffect">
                                  <p:stCondLst>
                                    <p:cond delay="0"/>
                                  </p:stCondLst>
                                  <p:childTnLst>
                                    <p:animMotion origin="layout" path="M 4.79167E-6 3.33333E-6 L 0.07356 -1.48148E-6 " pathEditMode="relative" rAng="0" ptsTypes="AA">
                                      <p:cBhvr>
                                        <p:cTn id="62" dur="1000" fill="hold"/>
                                        <p:tgtEl>
                                          <p:spTgt spid="38"/>
                                        </p:tgtEl>
                                        <p:attrNameLst>
                                          <p:attrName>ppt_x</p:attrName>
                                          <p:attrName>ppt_y</p:attrName>
                                        </p:attrNameLst>
                                      </p:cBhvr>
                                      <p:rCtr x="3711" y="116"/>
                                    </p:animMotion>
                                  </p:childTnLst>
                                </p:cTn>
                              </p:par>
                              <p:par>
                                <p:cTn id="63" presetID="42" presetClass="path" presetSubtype="0" accel="50000" decel="50000" fill="hold" grpId="1" nodeType="withEffect">
                                  <p:stCondLst>
                                    <p:cond delay="0"/>
                                  </p:stCondLst>
                                  <p:childTnLst>
                                    <p:animMotion origin="layout" path="M -2.91667E-6 3.33333E-6 L 0.07422 -1.48148E-6 " pathEditMode="relative" rAng="0" ptsTypes="AA">
                                      <p:cBhvr>
                                        <p:cTn id="64" dur="1000" fill="hold"/>
                                        <p:tgtEl>
                                          <p:spTgt spid="40"/>
                                        </p:tgtEl>
                                        <p:attrNameLst>
                                          <p:attrName>ppt_x</p:attrName>
                                          <p:attrName>ppt_y</p:attrName>
                                        </p:attrNameLst>
                                      </p:cBhvr>
                                      <p:rCtr x="3711" y="116"/>
                                    </p:animMotion>
                                  </p:childTnLst>
                                </p:cTn>
                              </p:par>
                              <p:par>
                                <p:cTn id="65" presetID="42" presetClass="path" presetSubtype="0" accel="50000" decel="50000" fill="hold" grpId="1" nodeType="withEffect">
                                  <p:stCondLst>
                                    <p:cond delay="0"/>
                                  </p:stCondLst>
                                  <p:childTnLst>
                                    <p:animMotion origin="layout" path="M -1.66667E-6 3.33333E-6 L 0.07422 0.00231 " pathEditMode="relative" rAng="0" ptsTypes="AA">
                                      <p:cBhvr>
                                        <p:cTn id="66" dur="1000" fill="hold"/>
                                        <p:tgtEl>
                                          <p:spTgt spid="42"/>
                                        </p:tgtEl>
                                        <p:attrNameLst>
                                          <p:attrName>ppt_x</p:attrName>
                                          <p:attrName>ppt_y</p:attrName>
                                        </p:attrNameLst>
                                      </p:cBhvr>
                                      <p:rCtr x="3711" y="116"/>
                                    </p:animMotion>
                                  </p:childTnLst>
                                </p:cTn>
                              </p:par>
                            </p:childTnLst>
                          </p:cTn>
                        </p:par>
                        <p:par>
                          <p:cTn id="67" fill="hold">
                            <p:stCondLst>
                              <p:cond delay="1000"/>
                            </p:stCondLst>
                            <p:childTnLst>
                              <p:par>
                                <p:cTn id="68" presetID="42" presetClass="path" presetSubtype="0" accel="50000" decel="50000" fill="hold" grpId="0" nodeType="afterEffect">
                                  <p:stCondLst>
                                    <p:cond delay="0"/>
                                  </p:stCondLst>
                                  <p:childTnLst>
                                    <p:animMotion origin="layout" path="M 2.29167E-6 2.59259E-6 L -0.00078 0.15926 " pathEditMode="relative" rAng="0" ptsTypes="AA">
                                      <p:cBhvr>
                                        <p:cTn id="69" dur="2000" fill="hold"/>
                                        <p:tgtEl>
                                          <p:spTgt spid="57"/>
                                        </p:tgtEl>
                                        <p:attrNameLst>
                                          <p:attrName>ppt_x</p:attrName>
                                          <p:attrName>ppt_y</p:attrName>
                                        </p:attrNameLst>
                                      </p:cBhvr>
                                      <p:rCtr x="0" y="8079"/>
                                    </p:animMotion>
                                  </p:childTnLst>
                                </p:cTn>
                              </p:par>
                              <p:par>
                                <p:cTn id="70" presetID="22" presetClass="exit" presetSubtype="4" fill="hold" grpId="1" nodeType="withEffect">
                                  <p:stCondLst>
                                    <p:cond delay="1400"/>
                                  </p:stCondLst>
                                  <p:childTnLst>
                                    <p:animEffect transition="out" filter="wipe(down)">
                                      <p:cBhvr>
                                        <p:cTn id="71" dur="500"/>
                                        <p:tgtEl>
                                          <p:spTgt spid="58"/>
                                        </p:tgtEl>
                                      </p:cBhvr>
                                    </p:animEffect>
                                    <p:set>
                                      <p:cBhvr>
                                        <p:cTn id="72" dur="1" fill="hold">
                                          <p:stCondLst>
                                            <p:cond delay="499"/>
                                          </p:stCondLst>
                                        </p:cTn>
                                        <p:tgtEl>
                                          <p:spTgt spid="5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randombar(horizontal)">
                                      <p:cBhvr>
                                        <p:cTn id="7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6" grpId="1" animBg="1"/>
      <p:bldP spid="37" grpId="0" animBg="1"/>
      <p:bldP spid="38" grpId="0" animBg="1"/>
      <p:bldP spid="38" grpId="1" animBg="1"/>
      <p:bldP spid="39" grpId="0" animBg="1"/>
      <p:bldP spid="40" grpId="0" animBg="1"/>
      <p:bldP spid="40" grpId="1" animBg="1"/>
      <p:bldP spid="41" grpId="0" animBg="1"/>
      <p:bldP spid="42" grpId="0" animBg="1"/>
      <p:bldP spid="42" grpId="1" animBg="1"/>
      <p:bldP spid="43" grpId="0" animBg="1"/>
      <p:bldP spid="57" grpId="0" animBg="1"/>
      <p:bldP spid="57" grpId="1" animBg="1"/>
      <p:bldP spid="58" grpId="0" animBg="1"/>
      <p:bldP spid="58" grpId="1" animBg="1"/>
      <p:bldP spid="64" grpId="0"/>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4F7184E-779A-26D4-6023-4EE4FF19B010}"/>
              </a:ext>
            </a:extLst>
          </p:cNvPr>
          <p:cNvSpPr>
            <a:spLocks noGrp="1"/>
          </p:cNvSpPr>
          <p:nvPr>
            <p:ph type="body" sz="quarter" idx="10"/>
          </p:nvPr>
        </p:nvSpPr>
        <p:spPr>
          <a:xfrm>
            <a:off x="5159895" y="1052736"/>
            <a:ext cx="6549581" cy="4511040"/>
          </a:xfrm>
        </p:spPr>
        <p:txBody>
          <a:bodyPr/>
          <a:lstStyle/>
          <a:p>
            <a:r>
              <a:rPr lang="zh-CN" altLang="en-US" dirty="0"/>
              <a:t>数组（</a:t>
            </a:r>
            <a:r>
              <a:rPr lang="en-US" altLang="zh-CN" dirty="0"/>
              <a:t>Array</a:t>
            </a:r>
            <a:r>
              <a:rPr lang="zh-CN" altLang="en-US" dirty="0"/>
              <a:t>）是一种用</a:t>
            </a:r>
            <a:r>
              <a:rPr lang="zh-CN" altLang="en-US" dirty="0">
                <a:solidFill>
                  <a:srgbClr val="AD2B26"/>
                </a:solidFill>
              </a:rPr>
              <a:t>连续的内存空间</a:t>
            </a:r>
            <a:r>
              <a:rPr lang="zh-CN" altLang="en-US" dirty="0"/>
              <a:t>存储</a:t>
            </a:r>
            <a:r>
              <a:rPr lang="zh-CN" altLang="en-US" dirty="0">
                <a:solidFill>
                  <a:srgbClr val="AD2B26"/>
                </a:solidFill>
              </a:rPr>
              <a:t>相同数据类型</a:t>
            </a:r>
            <a:r>
              <a:rPr lang="zh-CN" altLang="en-US" dirty="0"/>
              <a:t>数据的线性数据结构。</a:t>
            </a:r>
            <a:endParaRPr lang="en-US" altLang="zh-CN" dirty="0"/>
          </a:p>
          <a:p>
            <a:r>
              <a:rPr lang="zh-CN" altLang="en-US" dirty="0"/>
              <a:t>数组下标为什么从</a:t>
            </a:r>
            <a:r>
              <a:rPr lang="en-US" altLang="zh-CN" dirty="0"/>
              <a:t>0</a:t>
            </a:r>
            <a:r>
              <a:rPr lang="zh-CN" altLang="en-US" dirty="0"/>
              <a:t>开始</a:t>
            </a:r>
            <a:endParaRPr lang="en-US" altLang="zh-CN" dirty="0"/>
          </a:p>
          <a:p>
            <a:endParaRPr lang="en-US" altLang="zh-CN" dirty="0"/>
          </a:p>
          <a:p>
            <a:r>
              <a:rPr lang="zh-CN" altLang="en-US" dirty="0"/>
              <a:t>查找的时间复杂度</a:t>
            </a:r>
            <a:endParaRPr lang="en-US" altLang="zh-CN" dirty="0"/>
          </a:p>
          <a:p>
            <a:endParaRPr lang="en-US" altLang="zh-CN" dirty="0"/>
          </a:p>
          <a:p>
            <a:endParaRPr lang="en-US" altLang="zh-CN" dirty="0"/>
          </a:p>
          <a:p>
            <a:r>
              <a:rPr lang="zh-CN" altLang="en-US" dirty="0"/>
              <a:t>插入和删除时间复杂度</a:t>
            </a:r>
          </a:p>
        </p:txBody>
      </p:sp>
      <p:sp>
        <p:nvSpPr>
          <p:cNvPr id="3" name="文本占位符 2">
            <a:extLst>
              <a:ext uri="{FF2B5EF4-FFF2-40B4-BE49-F238E27FC236}">
                <a16:creationId xmlns:a16="http://schemas.microsoft.com/office/drawing/2014/main" id="{2828306E-2020-56F7-9861-71A5CA62A3F8}"/>
              </a:ext>
            </a:extLst>
          </p:cNvPr>
          <p:cNvSpPr txBox="1">
            <a:spLocks/>
          </p:cNvSpPr>
          <p:nvPr/>
        </p:nvSpPr>
        <p:spPr>
          <a:xfrm>
            <a:off x="5519936" y="4005064"/>
            <a:ext cx="6189541" cy="1203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随机</a:t>
            </a:r>
            <a:r>
              <a:rPr lang="en-US" altLang="zh-CN" sz="1400" dirty="0"/>
              <a:t>(</a:t>
            </a:r>
            <a:r>
              <a:rPr lang="zh-CN" altLang="en-US" sz="1400" dirty="0"/>
              <a:t>通过下标</a:t>
            </a:r>
            <a:r>
              <a:rPr lang="en-US" altLang="zh-CN" sz="1400" dirty="0"/>
              <a:t>)</a:t>
            </a:r>
            <a:r>
              <a:rPr lang="zh-CN" altLang="en-US" sz="1400" dirty="0"/>
              <a:t>查询的时间复杂度是</a:t>
            </a:r>
            <a:r>
              <a:rPr lang="en-US" altLang="zh-CN" sz="1400" dirty="0"/>
              <a:t>O(1)</a:t>
            </a:r>
          </a:p>
          <a:p>
            <a:pPr marL="285750" indent="-285750">
              <a:buFont typeface="Wingdings" panose="05000000000000000000" pitchFamily="2" charset="2"/>
              <a:buChar char="l"/>
            </a:pPr>
            <a:r>
              <a:rPr lang="zh-CN" altLang="en-US" sz="1400" dirty="0"/>
              <a:t>查找元素（未知下标）的时间复杂度是</a:t>
            </a:r>
            <a:r>
              <a:rPr lang="en-US" altLang="zh-CN" sz="1400" dirty="0"/>
              <a:t>O(n)</a:t>
            </a:r>
          </a:p>
          <a:p>
            <a:pPr marL="285750" indent="-285750">
              <a:buFont typeface="Wingdings" panose="05000000000000000000" pitchFamily="2" charset="2"/>
              <a:buChar char="l"/>
            </a:pPr>
            <a:r>
              <a:rPr lang="zh-CN" altLang="en-US" sz="1400" dirty="0"/>
              <a:t>查找元素（未知下标但排序）通过二分查找的时间复杂度是</a:t>
            </a:r>
            <a:r>
              <a:rPr lang="en-US" altLang="zh-CN" sz="1400" dirty="0"/>
              <a:t>O(</a:t>
            </a:r>
            <a:r>
              <a:rPr lang="en-US" altLang="zh-CN" sz="1400" dirty="0" err="1"/>
              <a:t>logn</a:t>
            </a:r>
            <a:r>
              <a:rPr lang="en-US" altLang="zh-CN" sz="1400" dirty="0"/>
              <a:t>)</a:t>
            </a:r>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zh-CN" altLang="en-US" sz="1400" dirty="0"/>
          </a:p>
        </p:txBody>
      </p:sp>
      <p:sp>
        <p:nvSpPr>
          <p:cNvPr id="4" name="文本占位符 2">
            <a:extLst>
              <a:ext uri="{FF2B5EF4-FFF2-40B4-BE49-F238E27FC236}">
                <a16:creationId xmlns:a16="http://schemas.microsoft.com/office/drawing/2014/main" id="{E061A033-1C0C-0089-BA06-CA98ECCED761}"/>
              </a:ext>
            </a:extLst>
          </p:cNvPr>
          <p:cNvSpPr txBox="1">
            <a:spLocks/>
          </p:cNvSpPr>
          <p:nvPr/>
        </p:nvSpPr>
        <p:spPr>
          <a:xfrm>
            <a:off x="5519936" y="5805264"/>
            <a:ext cx="6189541" cy="1203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插入和删除的时候，为了保证数组的内存连续性，需要挪动数组元素，平均时间复杂度为</a:t>
            </a:r>
            <a:r>
              <a:rPr lang="en-US" altLang="zh-CN" sz="1400" dirty="0"/>
              <a:t>O(n)</a:t>
            </a:r>
          </a:p>
          <a:p>
            <a:pPr marL="285750" indent="-285750">
              <a:buFont typeface="Wingdings" panose="05000000000000000000" pitchFamily="2" charset="2"/>
              <a:buChar char="l"/>
            </a:pPr>
            <a:endParaRPr lang="zh-CN" altLang="en-US" sz="1400" dirty="0"/>
          </a:p>
        </p:txBody>
      </p:sp>
      <p:sp>
        <p:nvSpPr>
          <p:cNvPr id="5" name="文本占位符 2">
            <a:extLst>
              <a:ext uri="{FF2B5EF4-FFF2-40B4-BE49-F238E27FC236}">
                <a16:creationId xmlns:a16="http://schemas.microsoft.com/office/drawing/2014/main" id="{FAD2A1D5-551B-2D24-6799-1E7EF3FA1DC5}"/>
              </a:ext>
            </a:extLst>
          </p:cNvPr>
          <p:cNvSpPr txBox="1">
            <a:spLocks/>
          </p:cNvSpPr>
          <p:nvPr/>
        </p:nvSpPr>
        <p:spPr>
          <a:xfrm>
            <a:off x="5519936" y="2852935"/>
            <a:ext cx="6480720" cy="10572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寻址公式是：</a:t>
            </a:r>
            <a:r>
              <a:rPr lang="en-US" altLang="zh-CN" sz="1400" dirty="0" err="1"/>
              <a:t>baseAddress</a:t>
            </a:r>
            <a:r>
              <a:rPr lang="en-US" altLang="zh-CN" sz="1400" dirty="0"/>
              <a:t>+ </a:t>
            </a:r>
            <a:r>
              <a:rPr lang="en-US" altLang="zh-CN" sz="1400" dirty="0" err="1"/>
              <a:t>i</a:t>
            </a:r>
            <a:r>
              <a:rPr lang="en-US" altLang="zh-CN" sz="1400" dirty="0"/>
              <a:t> * </a:t>
            </a:r>
            <a:r>
              <a:rPr lang="en-US" altLang="zh-CN" sz="1400" dirty="0" err="1"/>
              <a:t>dataTypeSize</a:t>
            </a:r>
            <a:r>
              <a:rPr lang="zh-CN" altLang="en-US" sz="1400" dirty="0"/>
              <a:t>，计算下标的内存地址效率较高</a:t>
            </a:r>
          </a:p>
        </p:txBody>
      </p:sp>
    </p:spTree>
    <p:extLst>
      <p:ext uri="{BB962C8B-B14F-4D97-AF65-F5344CB8AC3E}">
        <p14:creationId xmlns:p14="http://schemas.microsoft.com/office/powerpoint/2010/main" val="3211776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left)">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left)">
                                      <p:cBhvr>
                                        <p:cTn id="24" dur="500"/>
                                        <p:tgtEl>
                                          <p:spTgt spid="3">
                                            <p:txEl>
                                              <p:pRg st="0" end="0"/>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wipe(left)">
                                      <p:cBhvr>
                                        <p:cTn id="27" dur="500"/>
                                        <p:tgtEl>
                                          <p:spTgt spid="3">
                                            <p:txEl>
                                              <p:pRg st="1" end="1"/>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left)">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wipe(left)">
                                      <p:cBhvr>
                                        <p:cTn id="3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FCC0F45A-3820-FDA1-C975-419B70CA9D11}"/>
              </a:ext>
            </a:extLst>
          </p:cNvPr>
          <p:cNvSpPr/>
          <p:nvPr/>
        </p:nvSpPr>
        <p:spPr>
          <a:xfrm>
            <a:off x="760742" y="2097089"/>
            <a:ext cx="2094898" cy="452897"/>
          </a:xfrm>
          <a:prstGeom prst="roundRect">
            <a:avLst/>
          </a:prstGeom>
          <a:solidFill>
            <a:schemeClr val="accent6">
              <a:lumMod val="20000"/>
              <a:lumOff val="80000"/>
              <a:alpha val="70000"/>
            </a:schemeClr>
          </a:solidFill>
          <a:ln>
            <a:no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 name="标题 1">
            <a:extLst>
              <a:ext uri="{FF2B5EF4-FFF2-40B4-BE49-F238E27FC236}">
                <a16:creationId xmlns:a16="http://schemas.microsoft.com/office/drawing/2014/main" id="{3C84E30E-1108-D86E-6EE4-43A8DA63FF3B}"/>
              </a:ext>
            </a:extLst>
          </p:cNvPr>
          <p:cNvSpPr>
            <a:spLocks noGrp="1"/>
          </p:cNvSpPr>
          <p:nvPr>
            <p:ph type="title"/>
          </p:nvPr>
        </p:nvSpPr>
        <p:spPr/>
        <p:txBody>
          <a:bodyPr/>
          <a:lstStyle/>
          <a:p>
            <a:r>
              <a:rPr lang="en-US" altLang="zh-CN" dirty="0"/>
              <a:t>List</a:t>
            </a:r>
            <a:r>
              <a:rPr lang="zh-CN" altLang="en-US" dirty="0"/>
              <a:t>相关面试题</a:t>
            </a:r>
          </a:p>
        </p:txBody>
      </p:sp>
      <p:sp>
        <p:nvSpPr>
          <p:cNvPr id="3" name="文本占位符 2">
            <a:extLst>
              <a:ext uri="{FF2B5EF4-FFF2-40B4-BE49-F238E27FC236}">
                <a16:creationId xmlns:a16="http://schemas.microsoft.com/office/drawing/2014/main" id="{D8C0EE5C-4D8D-8B39-6A2A-EA3B42A2022E}"/>
              </a:ext>
            </a:extLst>
          </p:cNvPr>
          <p:cNvSpPr>
            <a:spLocks noGrp="1"/>
          </p:cNvSpPr>
          <p:nvPr>
            <p:ph type="body" sz="quarter" idx="11"/>
          </p:nvPr>
        </p:nvSpPr>
        <p:spPr>
          <a:xfrm>
            <a:off x="732458" y="1665960"/>
            <a:ext cx="10698800" cy="3244955"/>
          </a:xfrm>
        </p:spPr>
        <p:txBody>
          <a:bodyPr/>
          <a:lstStyle/>
          <a:p>
            <a:pPr marL="285750" indent="-285750">
              <a:buFont typeface="Wingdings" panose="05000000000000000000" pitchFamily="2" charset="2"/>
              <a:buChar char="l"/>
            </a:pPr>
            <a:r>
              <a:rPr lang="zh-CN" altLang="en-US" dirty="0"/>
              <a:t>数据结构</a:t>
            </a:r>
            <a:r>
              <a:rPr lang="en-US" altLang="zh-CN" dirty="0"/>
              <a:t>-</a:t>
            </a:r>
            <a:r>
              <a:rPr lang="zh-CN" altLang="en-US" dirty="0"/>
              <a:t>数组</a:t>
            </a:r>
            <a:endParaRPr lang="en-US" altLang="zh-CN" dirty="0"/>
          </a:p>
          <a:p>
            <a:pPr marL="285750" indent="-285750">
              <a:buFont typeface="Wingdings" panose="05000000000000000000" pitchFamily="2" charset="2"/>
              <a:buChar char="l"/>
            </a:pPr>
            <a:r>
              <a:rPr lang="en-US" altLang="zh-CN" dirty="0" err="1"/>
              <a:t>ArrayList</a:t>
            </a:r>
            <a:r>
              <a:rPr lang="zh-CN" altLang="en-US" dirty="0"/>
              <a:t>源码分析</a:t>
            </a:r>
            <a:endParaRPr lang="en-US" altLang="zh-CN" dirty="0"/>
          </a:p>
          <a:p>
            <a:endParaRPr lang="en-US" altLang="zh-CN" dirty="0"/>
          </a:p>
          <a:p>
            <a:pPr marL="285750" indent="-285750">
              <a:buFont typeface="Wingdings" panose="05000000000000000000" pitchFamily="2" charset="2"/>
              <a:buChar char="l"/>
            </a:pPr>
            <a:r>
              <a:rPr lang="en-US" altLang="zh-CN" dirty="0" err="1"/>
              <a:t>ArrayList</a:t>
            </a:r>
            <a:r>
              <a:rPr lang="zh-CN" altLang="en-US" dirty="0"/>
              <a:t>底层的实现原理是什么</a:t>
            </a:r>
            <a:endParaRPr lang="en-US" altLang="zh-CN" dirty="0"/>
          </a:p>
          <a:p>
            <a:pPr marL="285750" indent="-285750">
              <a:buFont typeface="Wingdings" panose="05000000000000000000" pitchFamily="2" charset="2"/>
              <a:buChar char="l"/>
            </a:pPr>
            <a:r>
              <a:rPr lang="zh-CN" altLang="en-US" dirty="0"/>
              <a:t>如何实现数组和</a:t>
            </a:r>
            <a:r>
              <a:rPr lang="en-US" altLang="zh-CN" dirty="0"/>
              <a:t>List</a:t>
            </a:r>
            <a:r>
              <a:rPr lang="zh-CN" altLang="en-US" dirty="0"/>
              <a:t>之间的转换</a:t>
            </a:r>
            <a:endParaRPr lang="en-US" altLang="zh-CN" dirty="0"/>
          </a:p>
          <a:p>
            <a:pPr marL="285750" indent="-285750">
              <a:buFont typeface="Wingdings" panose="05000000000000000000" pitchFamily="2" charset="2"/>
              <a:buChar char="l"/>
            </a:pPr>
            <a:r>
              <a:rPr lang="en-US" altLang="zh-CN" dirty="0" err="1"/>
              <a:t>ArrayList</a:t>
            </a:r>
            <a:r>
              <a:rPr lang="en-US" altLang="zh-CN" dirty="0"/>
              <a:t> list=new </a:t>
            </a:r>
            <a:r>
              <a:rPr lang="en-US" altLang="zh-CN" dirty="0" err="1"/>
              <a:t>ArrayList</a:t>
            </a:r>
            <a:r>
              <a:rPr lang="en-US" altLang="zh-CN" dirty="0"/>
              <a:t>(10)</a:t>
            </a:r>
            <a:r>
              <a:rPr lang="zh-CN" altLang="en-US" dirty="0"/>
              <a:t>中的</a:t>
            </a:r>
            <a:r>
              <a:rPr lang="en-US" altLang="zh-CN" dirty="0"/>
              <a:t>list</a:t>
            </a:r>
            <a:r>
              <a:rPr lang="zh-CN" altLang="en-US" dirty="0"/>
              <a:t>扩容几次</a:t>
            </a:r>
            <a:endParaRPr lang="en-US" altLang="zh-CN" dirty="0"/>
          </a:p>
          <a:p>
            <a:pPr marL="285750" indent="-285750">
              <a:buFont typeface="Wingdings" panose="05000000000000000000" pitchFamily="2" charset="2"/>
              <a:buChar char="l"/>
            </a:pPr>
            <a:r>
              <a:rPr lang="en-US" altLang="zh-CN" dirty="0" err="1"/>
              <a:t>ArrayList</a:t>
            </a:r>
            <a:r>
              <a:rPr lang="en-US" altLang="zh-CN" dirty="0"/>
              <a:t> </a:t>
            </a:r>
            <a:r>
              <a:rPr lang="zh-CN" altLang="en-US" dirty="0"/>
              <a:t>和 </a:t>
            </a:r>
            <a:r>
              <a:rPr lang="en-US" altLang="zh-CN" dirty="0"/>
              <a:t>LinkedList </a:t>
            </a:r>
            <a:r>
              <a:rPr lang="zh-CN" altLang="en-US" dirty="0"/>
              <a:t>的区别是什么？</a:t>
            </a:r>
            <a:endParaRPr lang="zh-CN" altLang="en-US" sz="1800" dirty="0">
              <a:solidFill>
                <a:srgbClr val="AD2A26"/>
              </a:solidFill>
              <a:ea typeface="Alibaba PuHuiTi Medium" pitchFamily="18" charset="-122"/>
            </a:endParaRPr>
          </a:p>
          <a:p>
            <a:pPr marL="285750" indent="-285750">
              <a:buFont typeface="Wingdings" panose="05000000000000000000" pitchFamily="2" charset="2"/>
              <a:buChar char="l"/>
            </a:pPr>
            <a:endParaRPr lang="en-US" altLang="zh-CN" dirty="0"/>
          </a:p>
        </p:txBody>
      </p:sp>
      <p:sp>
        <p:nvSpPr>
          <p:cNvPr id="10" name="右大括号 9">
            <a:extLst>
              <a:ext uri="{FF2B5EF4-FFF2-40B4-BE49-F238E27FC236}">
                <a16:creationId xmlns:a16="http://schemas.microsoft.com/office/drawing/2014/main" id="{48F4CE33-C4F7-AB39-7213-0046CAF985FF}"/>
              </a:ext>
            </a:extLst>
          </p:cNvPr>
          <p:cNvSpPr/>
          <p:nvPr/>
        </p:nvSpPr>
        <p:spPr>
          <a:xfrm>
            <a:off x="5879976" y="1669346"/>
            <a:ext cx="432048" cy="691900"/>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右大括号 10">
            <a:extLst>
              <a:ext uri="{FF2B5EF4-FFF2-40B4-BE49-F238E27FC236}">
                <a16:creationId xmlns:a16="http://schemas.microsoft.com/office/drawing/2014/main" id="{B57810B4-9D72-3C0B-46E9-C6E6486A1646}"/>
              </a:ext>
            </a:extLst>
          </p:cNvPr>
          <p:cNvSpPr/>
          <p:nvPr/>
        </p:nvSpPr>
        <p:spPr>
          <a:xfrm>
            <a:off x="5846590" y="2981973"/>
            <a:ext cx="432048" cy="1527608"/>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2" name="文本占位符 2">
            <a:extLst>
              <a:ext uri="{FF2B5EF4-FFF2-40B4-BE49-F238E27FC236}">
                <a16:creationId xmlns:a16="http://schemas.microsoft.com/office/drawing/2014/main" id="{C5B597F6-6E5C-38D3-AC5B-100A96C88503}"/>
              </a:ext>
            </a:extLst>
          </p:cNvPr>
          <p:cNvSpPr txBox="1">
            <a:spLocks/>
          </p:cNvSpPr>
          <p:nvPr/>
        </p:nvSpPr>
        <p:spPr>
          <a:xfrm>
            <a:off x="6384032" y="1784342"/>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底层实现</a:t>
            </a:r>
            <a:endParaRPr lang="en-US" altLang="zh-CN" dirty="0"/>
          </a:p>
        </p:txBody>
      </p:sp>
      <p:sp>
        <p:nvSpPr>
          <p:cNvPr id="13" name="文本占位符 2">
            <a:extLst>
              <a:ext uri="{FF2B5EF4-FFF2-40B4-BE49-F238E27FC236}">
                <a16:creationId xmlns:a16="http://schemas.microsoft.com/office/drawing/2014/main" id="{50E8E125-7439-5EC5-A4FC-21A69B6E9CA2}"/>
              </a:ext>
            </a:extLst>
          </p:cNvPr>
          <p:cNvSpPr txBox="1">
            <a:spLocks/>
          </p:cNvSpPr>
          <p:nvPr/>
        </p:nvSpPr>
        <p:spPr>
          <a:xfrm>
            <a:off x="6384032" y="3455900"/>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面试问题</a:t>
            </a:r>
            <a:endParaRPr lang="en-US" altLang="zh-CN" dirty="0"/>
          </a:p>
        </p:txBody>
      </p:sp>
    </p:spTree>
    <p:extLst>
      <p:ext uri="{BB962C8B-B14F-4D97-AF65-F5344CB8AC3E}">
        <p14:creationId xmlns:p14="http://schemas.microsoft.com/office/powerpoint/2010/main" val="2443669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4E30E-1108-D86E-6EE4-43A8DA63FF3B}"/>
              </a:ext>
            </a:extLst>
          </p:cNvPr>
          <p:cNvSpPr>
            <a:spLocks noGrp="1"/>
          </p:cNvSpPr>
          <p:nvPr>
            <p:ph type="title"/>
          </p:nvPr>
        </p:nvSpPr>
        <p:spPr/>
        <p:txBody>
          <a:bodyPr/>
          <a:lstStyle/>
          <a:p>
            <a:r>
              <a:rPr lang="en-US" altLang="zh-CN" dirty="0" err="1"/>
              <a:t>ArrayList</a:t>
            </a:r>
            <a:r>
              <a:rPr lang="zh-CN" altLang="en-US" dirty="0"/>
              <a:t>源码分析</a:t>
            </a:r>
            <a:endParaRPr lang="en-US" altLang="zh-CN" dirty="0"/>
          </a:p>
        </p:txBody>
      </p:sp>
      <p:sp>
        <p:nvSpPr>
          <p:cNvPr id="6" name="文本占位符 5">
            <a:extLst>
              <a:ext uri="{FF2B5EF4-FFF2-40B4-BE49-F238E27FC236}">
                <a16:creationId xmlns:a16="http://schemas.microsoft.com/office/drawing/2014/main" id="{032D72E3-20B9-32C1-8F85-44B3C9DEDE65}"/>
              </a:ext>
            </a:extLst>
          </p:cNvPr>
          <p:cNvSpPr>
            <a:spLocks noGrp="1"/>
          </p:cNvSpPr>
          <p:nvPr>
            <p:ph type="body" sz="quarter" idx="11"/>
          </p:nvPr>
        </p:nvSpPr>
        <p:spPr>
          <a:xfrm>
            <a:off x="737450" y="1879702"/>
            <a:ext cx="6969296" cy="720080"/>
          </a:xfrm>
        </p:spPr>
        <p:txBody>
          <a:bodyPr/>
          <a:lstStyle/>
          <a:p>
            <a:r>
              <a:rPr lang="zh-CN" altLang="en-US" dirty="0"/>
              <a:t>源码如何分析？</a:t>
            </a:r>
            <a:endParaRPr lang="en-US" altLang="zh-CN" dirty="0"/>
          </a:p>
        </p:txBody>
      </p:sp>
      <p:sp>
        <p:nvSpPr>
          <p:cNvPr id="17" name="Rectangle 1">
            <a:extLst>
              <a:ext uri="{FF2B5EF4-FFF2-40B4-BE49-F238E27FC236}">
                <a16:creationId xmlns:a16="http://schemas.microsoft.com/office/drawing/2014/main" id="{23E641A7-05F5-C284-6B57-964169E92DA6}"/>
              </a:ext>
            </a:extLst>
          </p:cNvPr>
          <p:cNvSpPr>
            <a:spLocks noChangeArrowheads="1"/>
          </p:cNvSpPr>
          <p:nvPr/>
        </p:nvSpPr>
        <p:spPr bwMode="auto">
          <a:xfrm>
            <a:off x="996675" y="2599782"/>
            <a:ext cx="4464496" cy="698717"/>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Arial Unicode MS"/>
                <a:ea typeface="JetBrains Mono"/>
              </a:rPr>
              <a:t>List</a:t>
            </a:r>
            <a:r>
              <a:rPr kumimoji="0" lang="zh-CN" altLang="zh-CN" sz="1400" b="0" i="0" u="none" strike="noStrike" cap="none" normalizeH="0" baseline="0" dirty="0">
                <a:ln>
                  <a:noFill/>
                </a:ln>
                <a:solidFill>
                  <a:srgbClr val="080808"/>
                </a:solidFill>
                <a:effectLst/>
                <a:latin typeface="Arial Unicode MS"/>
                <a:ea typeface="JetBrains Mono"/>
              </a:rPr>
              <a:t>&lt;</a:t>
            </a:r>
            <a:r>
              <a:rPr kumimoji="0" lang="zh-CN" altLang="zh-CN" sz="1400" b="0" i="0" u="none" strike="noStrike" cap="none" normalizeH="0" baseline="0" dirty="0">
                <a:ln>
                  <a:noFill/>
                </a:ln>
                <a:solidFill>
                  <a:srgbClr val="000000"/>
                </a:solidFill>
                <a:effectLst/>
                <a:latin typeface="Arial Unicode MS"/>
                <a:ea typeface="JetBrains Mono"/>
              </a:rPr>
              <a:t>Integer</a:t>
            </a:r>
            <a:r>
              <a:rPr kumimoji="0" lang="zh-CN" altLang="zh-CN" sz="1400" b="0" i="0" u="none" strike="noStrike" cap="none" normalizeH="0" baseline="0" dirty="0">
                <a:ln>
                  <a:noFill/>
                </a:ln>
                <a:solidFill>
                  <a:srgbClr val="080808"/>
                </a:solidFill>
                <a:effectLst/>
                <a:latin typeface="Arial Unicode MS"/>
                <a:ea typeface="JetBrains Mono"/>
              </a:rPr>
              <a:t>&gt; </a:t>
            </a:r>
            <a:r>
              <a:rPr kumimoji="0" lang="zh-CN" altLang="zh-CN" sz="1400" b="0" i="0" u="none" strike="noStrike" cap="none" normalizeH="0" baseline="0" dirty="0">
                <a:ln>
                  <a:noFill/>
                </a:ln>
                <a:solidFill>
                  <a:srgbClr val="000000"/>
                </a:solidFill>
                <a:effectLst/>
                <a:latin typeface="Arial Unicode MS"/>
                <a:ea typeface="JetBrains Mono"/>
              </a:rPr>
              <a:t>list </a:t>
            </a:r>
            <a:r>
              <a:rPr kumimoji="0" lang="zh-CN" altLang="zh-CN" sz="1400" b="0" i="0" u="none" strike="noStrike" cap="none" normalizeH="0" baseline="0" dirty="0">
                <a:ln>
                  <a:noFill/>
                </a:ln>
                <a:solidFill>
                  <a:srgbClr val="080808"/>
                </a:solidFill>
                <a:effectLst/>
                <a:latin typeface="Arial Unicode MS"/>
                <a:ea typeface="JetBrains Mono"/>
              </a:rPr>
              <a:t>= </a:t>
            </a:r>
            <a:r>
              <a:rPr kumimoji="0" lang="zh-CN" altLang="zh-CN" sz="1400" b="0" i="0" u="none" strike="noStrike" cap="none" normalizeH="0" baseline="0" dirty="0">
                <a:ln>
                  <a:noFill/>
                </a:ln>
                <a:solidFill>
                  <a:srgbClr val="0033B3"/>
                </a:solidFill>
                <a:effectLst/>
                <a:latin typeface="Arial Unicode MS"/>
                <a:ea typeface="JetBrains Mono"/>
              </a:rPr>
              <a:t>new </a:t>
            </a:r>
            <a:r>
              <a:rPr kumimoji="0" lang="zh-CN" altLang="zh-CN" sz="1400" b="0" i="0" u="none" strike="noStrike" cap="none" normalizeH="0" baseline="0" dirty="0">
                <a:ln>
                  <a:noFill/>
                </a:ln>
                <a:solidFill>
                  <a:srgbClr val="080808"/>
                </a:solidFill>
                <a:effectLst/>
                <a:latin typeface="Arial Unicode MS"/>
                <a:ea typeface="JetBrains Mono"/>
              </a:rPr>
              <a:t>ArrayList&lt;</a:t>
            </a:r>
            <a:r>
              <a:rPr kumimoji="0" lang="zh-CN" altLang="zh-CN" sz="1400" b="0" i="0" u="none" strike="noStrike" cap="none" normalizeH="0" baseline="0" dirty="0">
                <a:ln>
                  <a:noFill/>
                </a:ln>
                <a:solidFill>
                  <a:srgbClr val="000000"/>
                </a:solidFill>
                <a:effectLst/>
                <a:latin typeface="Arial Unicode MS"/>
                <a:ea typeface="JetBrains Mono"/>
              </a:rPr>
              <a:t>Integer</a:t>
            </a:r>
            <a:r>
              <a:rPr kumimoji="0" lang="zh-CN" altLang="zh-CN" sz="1400" b="0" i="0" u="none" strike="noStrike" cap="none" normalizeH="0" baseline="0" dirty="0">
                <a:ln>
                  <a:noFill/>
                </a:ln>
                <a:solidFill>
                  <a:srgbClr val="080808"/>
                </a:solidFill>
                <a:effectLst/>
                <a:latin typeface="Arial Unicode MS"/>
                <a:ea typeface="JetBrains Mono"/>
              </a:rPr>
              <a:t>&gt;();</a:t>
            </a:r>
            <a:br>
              <a:rPr kumimoji="0" lang="zh-CN" altLang="zh-CN" sz="1400" b="0" i="0" u="none" strike="noStrike" cap="none" normalizeH="0" baseline="0" dirty="0">
                <a:ln>
                  <a:noFill/>
                </a:ln>
                <a:solidFill>
                  <a:srgbClr val="080808"/>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list</a:t>
            </a:r>
            <a:r>
              <a:rPr kumimoji="0" lang="zh-CN" altLang="zh-CN" sz="1400" b="0" i="0" u="none" strike="noStrike" cap="none" normalizeH="0" baseline="0" dirty="0">
                <a:ln>
                  <a:noFill/>
                </a:ln>
                <a:solidFill>
                  <a:srgbClr val="080808"/>
                </a:solidFill>
                <a:effectLst/>
                <a:latin typeface="Arial Unicode MS"/>
                <a:ea typeface="JetBrains Mono"/>
              </a:rPr>
              <a:t>.add(</a:t>
            </a:r>
            <a:r>
              <a:rPr kumimoji="0" lang="zh-CN" altLang="zh-CN" sz="1400" b="0" i="0" u="none" strike="noStrike" cap="none" normalizeH="0" baseline="0" dirty="0">
                <a:ln>
                  <a:noFill/>
                </a:ln>
                <a:solidFill>
                  <a:srgbClr val="1750EB"/>
                </a:solidFill>
                <a:effectLst/>
                <a:latin typeface="Arial Unicode MS"/>
                <a:ea typeface="JetBrains Mono"/>
              </a:rPr>
              <a:t>1</a:t>
            </a:r>
            <a:r>
              <a:rPr kumimoji="0" lang="zh-CN" altLang="zh-CN" sz="1400" b="0" i="0" u="none" strike="noStrike" cap="none" normalizeH="0" baseline="0" dirty="0">
                <a:ln>
                  <a:noFill/>
                </a:ln>
                <a:solidFill>
                  <a:srgbClr val="080808"/>
                </a:solidFill>
                <a:effectLst/>
                <a:latin typeface="Arial Unicode MS"/>
                <a:ea typeface="JetBrains Mono"/>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14" name="椭圆 13">
            <a:extLst>
              <a:ext uri="{FF2B5EF4-FFF2-40B4-BE49-F238E27FC236}">
                <a16:creationId xmlns:a16="http://schemas.microsoft.com/office/drawing/2014/main" id="{0D1DE28D-10A6-49F4-870F-060090BF41F9}"/>
              </a:ext>
            </a:extLst>
          </p:cNvPr>
          <p:cNvSpPr/>
          <p:nvPr/>
        </p:nvSpPr>
        <p:spPr>
          <a:xfrm>
            <a:off x="1644747" y="3916681"/>
            <a:ext cx="1584176" cy="1584176"/>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bg1"/>
                </a:solidFill>
                <a:ea typeface="Alibaba PuHuiTi B"/>
              </a:rPr>
              <a:t>成员变量</a:t>
            </a:r>
          </a:p>
        </p:txBody>
      </p:sp>
      <p:sp>
        <p:nvSpPr>
          <p:cNvPr id="15" name="椭圆 14">
            <a:extLst>
              <a:ext uri="{FF2B5EF4-FFF2-40B4-BE49-F238E27FC236}">
                <a16:creationId xmlns:a16="http://schemas.microsoft.com/office/drawing/2014/main" id="{16AD09D7-FC73-40A9-54F4-8C9181C0DD94}"/>
              </a:ext>
            </a:extLst>
          </p:cNvPr>
          <p:cNvSpPr/>
          <p:nvPr/>
        </p:nvSpPr>
        <p:spPr>
          <a:xfrm>
            <a:off x="5015880" y="3954051"/>
            <a:ext cx="1584176" cy="1584176"/>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bg1"/>
                </a:solidFill>
                <a:ea typeface="Alibaba PuHuiTi B"/>
              </a:rPr>
              <a:t>构造函数</a:t>
            </a:r>
          </a:p>
        </p:txBody>
      </p:sp>
      <p:sp>
        <p:nvSpPr>
          <p:cNvPr id="16" name="椭圆 15">
            <a:extLst>
              <a:ext uri="{FF2B5EF4-FFF2-40B4-BE49-F238E27FC236}">
                <a16:creationId xmlns:a16="http://schemas.microsoft.com/office/drawing/2014/main" id="{2E18972F-6C17-23CF-1C24-1FD447D2A691}"/>
              </a:ext>
            </a:extLst>
          </p:cNvPr>
          <p:cNvSpPr/>
          <p:nvPr/>
        </p:nvSpPr>
        <p:spPr>
          <a:xfrm>
            <a:off x="8341491" y="3954051"/>
            <a:ext cx="1584176" cy="1584176"/>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bg1"/>
                </a:solidFill>
                <a:ea typeface="Alibaba PuHuiTi B"/>
              </a:rPr>
              <a:t>关键方法</a:t>
            </a:r>
          </a:p>
        </p:txBody>
      </p:sp>
      <p:sp>
        <p:nvSpPr>
          <p:cNvPr id="18" name="文本占位符 5">
            <a:extLst>
              <a:ext uri="{FF2B5EF4-FFF2-40B4-BE49-F238E27FC236}">
                <a16:creationId xmlns:a16="http://schemas.microsoft.com/office/drawing/2014/main" id="{228F014B-4100-5367-26B8-CEB9DD9636B7}"/>
              </a:ext>
            </a:extLst>
          </p:cNvPr>
          <p:cNvSpPr txBox="1">
            <a:spLocks/>
          </p:cNvSpPr>
          <p:nvPr/>
        </p:nvSpPr>
        <p:spPr>
          <a:xfrm>
            <a:off x="760850" y="6119039"/>
            <a:ext cx="6969296"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tx1">
                    <a:lumMod val="65000"/>
                    <a:lumOff val="35000"/>
                  </a:schemeClr>
                </a:solidFill>
              </a:rPr>
              <a:t>说明：以下源码都来源于</a:t>
            </a:r>
            <a:r>
              <a:rPr lang="en-US" altLang="zh-CN" sz="1400" dirty="0">
                <a:solidFill>
                  <a:schemeClr val="tx1">
                    <a:lumMod val="65000"/>
                    <a:lumOff val="35000"/>
                  </a:schemeClr>
                </a:solidFill>
              </a:rPr>
              <a:t>jdk1.8</a:t>
            </a:r>
          </a:p>
        </p:txBody>
      </p:sp>
    </p:spTree>
    <p:extLst>
      <p:ext uri="{BB962C8B-B14F-4D97-AF65-F5344CB8AC3E}">
        <p14:creationId xmlns:p14="http://schemas.microsoft.com/office/powerpoint/2010/main" val="2133500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14:presetBounceEnd="30000">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14:bounceEnd="30000">
                                          <p:cBhvr additive="base">
                                            <p:cTn id="18" dur="1000" fill="hold"/>
                                            <p:tgtEl>
                                              <p:spTgt spid="14"/>
                                            </p:tgtEl>
                                            <p:attrNameLst>
                                              <p:attrName>ppt_x</p:attrName>
                                            </p:attrNameLst>
                                          </p:cBhvr>
                                          <p:tavLst>
                                            <p:tav tm="0">
                                              <p:val>
                                                <p:strVal val="#ppt_x"/>
                                              </p:val>
                                            </p:tav>
                                            <p:tav tm="100000">
                                              <p:val>
                                                <p:strVal val="#ppt_x"/>
                                              </p:val>
                                            </p:tav>
                                          </p:tavLst>
                                        </p:anim>
                                        <p:anim calcmode="lin" valueType="num" p14:bounceEnd="30000">
                                          <p:cBhvr additive="base">
                                            <p:cTn id="19" dur="1000" fill="hold"/>
                                            <p:tgtEl>
                                              <p:spTgt spid="14"/>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14:presetBounceEnd="30000">
                                      <p:stCondLst>
                                        <p:cond delay="200"/>
                                      </p:stCondLst>
                                      <p:childTnLst>
                                        <p:set>
                                          <p:cBhvr>
                                            <p:cTn id="21" dur="1" fill="hold">
                                              <p:stCondLst>
                                                <p:cond delay="0"/>
                                              </p:stCondLst>
                                            </p:cTn>
                                            <p:tgtEl>
                                              <p:spTgt spid="15"/>
                                            </p:tgtEl>
                                            <p:attrNameLst>
                                              <p:attrName>style.visibility</p:attrName>
                                            </p:attrNameLst>
                                          </p:cBhvr>
                                          <p:to>
                                            <p:strVal val="visible"/>
                                          </p:to>
                                        </p:set>
                                        <p:anim calcmode="lin" valueType="num" p14:bounceEnd="30000">
                                          <p:cBhvr additive="base">
                                            <p:cTn id="22" dur="1000" fill="hold"/>
                                            <p:tgtEl>
                                              <p:spTgt spid="15"/>
                                            </p:tgtEl>
                                            <p:attrNameLst>
                                              <p:attrName>ppt_x</p:attrName>
                                            </p:attrNameLst>
                                          </p:cBhvr>
                                          <p:tavLst>
                                            <p:tav tm="0">
                                              <p:val>
                                                <p:strVal val="#ppt_x"/>
                                              </p:val>
                                            </p:tav>
                                            <p:tav tm="100000">
                                              <p:val>
                                                <p:strVal val="#ppt_x"/>
                                              </p:val>
                                            </p:tav>
                                          </p:tavLst>
                                        </p:anim>
                                        <p:anim calcmode="lin" valueType="num" p14:bounceEnd="30000">
                                          <p:cBhvr additive="base">
                                            <p:cTn id="23" dur="1000" fill="hold"/>
                                            <p:tgtEl>
                                              <p:spTgt spid="15"/>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14:presetBounceEnd="30000">
                                      <p:stCondLst>
                                        <p:cond delay="400"/>
                                      </p:stCondLst>
                                      <p:childTnLst>
                                        <p:set>
                                          <p:cBhvr>
                                            <p:cTn id="25" dur="1" fill="hold">
                                              <p:stCondLst>
                                                <p:cond delay="0"/>
                                              </p:stCondLst>
                                            </p:cTn>
                                            <p:tgtEl>
                                              <p:spTgt spid="16"/>
                                            </p:tgtEl>
                                            <p:attrNameLst>
                                              <p:attrName>style.visibility</p:attrName>
                                            </p:attrNameLst>
                                          </p:cBhvr>
                                          <p:to>
                                            <p:strVal val="visible"/>
                                          </p:to>
                                        </p:set>
                                        <p:anim calcmode="lin" valueType="num" p14:bounceEnd="30000">
                                          <p:cBhvr additive="base">
                                            <p:cTn id="26" dur="1000" fill="hold"/>
                                            <p:tgtEl>
                                              <p:spTgt spid="16"/>
                                            </p:tgtEl>
                                            <p:attrNameLst>
                                              <p:attrName>ppt_x</p:attrName>
                                            </p:attrNameLst>
                                          </p:cBhvr>
                                          <p:tavLst>
                                            <p:tav tm="0">
                                              <p:val>
                                                <p:strVal val="#ppt_x"/>
                                              </p:val>
                                            </p:tav>
                                            <p:tav tm="100000">
                                              <p:val>
                                                <p:strVal val="#ppt_x"/>
                                              </p:val>
                                            </p:tav>
                                          </p:tavLst>
                                        </p:anim>
                                        <p:anim calcmode="lin" valueType="num" p14:bounceEnd="30000">
                                          <p:cBhvr additive="base">
                                            <p:cTn id="27"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15"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1000" fill="hold"/>
                                            <p:tgtEl>
                                              <p:spTgt spid="14"/>
                                            </p:tgtEl>
                                            <p:attrNameLst>
                                              <p:attrName>ppt_x</p:attrName>
                                            </p:attrNameLst>
                                          </p:cBhvr>
                                          <p:tavLst>
                                            <p:tav tm="0">
                                              <p:val>
                                                <p:strVal val="#ppt_x"/>
                                              </p:val>
                                            </p:tav>
                                            <p:tav tm="100000">
                                              <p:val>
                                                <p:strVal val="#ppt_x"/>
                                              </p:val>
                                            </p:tav>
                                          </p:tavLst>
                                        </p:anim>
                                        <p:anim calcmode="lin" valueType="num">
                                          <p:cBhvr additive="base">
                                            <p:cTn id="19" dur="1000" fill="hold"/>
                                            <p:tgtEl>
                                              <p:spTgt spid="14"/>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20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fill="hold"/>
                                            <p:tgtEl>
                                              <p:spTgt spid="15"/>
                                            </p:tgtEl>
                                            <p:attrNameLst>
                                              <p:attrName>ppt_x</p:attrName>
                                            </p:attrNameLst>
                                          </p:cBhvr>
                                          <p:tavLst>
                                            <p:tav tm="0">
                                              <p:val>
                                                <p:strVal val="#ppt_x"/>
                                              </p:val>
                                            </p:tav>
                                            <p:tav tm="100000">
                                              <p:val>
                                                <p:strVal val="#ppt_x"/>
                                              </p:val>
                                            </p:tav>
                                          </p:tavLst>
                                        </p:anim>
                                        <p:anim calcmode="lin" valueType="num">
                                          <p:cBhvr additive="base">
                                            <p:cTn id="23" dur="1000" fill="hold"/>
                                            <p:tgtEl>
                                              <p:spTgt spid="15"/>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4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1000" fill="hold"/>
                                            <p:tgtEl>
                                              <p:spTgt spid="16"/>
                                            </p:tgtEl>
                                            <p:attrNameLst>
                                              <p:attrName>ppt_x</p:attrName>
                                            </p:attrNameLst>
                                          </p:cBhvr>
                                          <p:tavLst>
                                            <p:tav tm="0">
                                              <p:val>
                                                <p:strVal val="#ppt_x"/>
                                              </p:val>
                                            </p:tav>
                                            <p:tav tm="100000">
                                              <p:val>
                                                <p:strVal val="#ppt_x"/>
                                              </p:val>
                                            </p:tav>
                                          </p:tavLst>
                                        </p:anim>
                                        <p:anim calcmode="lin" valueType="num">
                                          <p:cBhvr additive="base">
                                            <p:cTn id="27"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15" grpId="0" animBg="1"/>
          <p:bldP spid="16"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ED2DD-144B-96A1-B404-0A0944CCEB4D}"/>
              </a:ext>
            </a:extLst>
          </p:cNvPr>
          <p:cNvSpPr>
            <a:spLocks noGrp="1"/>
          </p:cNvSpPr>
          <p:nvPr>
            <p:ph type="title"/>
          </p:nvPr>
        </p:nvSpPr>
        <p:spPr/>
        <p:txBody>
          <a:bodyPr/>
          <a:lstStyle/>
          <a:p>
            <a:r>
              <a:rPr lang="en-US" altLang="zh-CN" dirty="0" err="1">
                <a:latin typeface="微软雅黑" pitchFamily="34" charset="-122"/>
                <a:ea typeface="微软雅黑" pitchFamily="34" charset="-122"/>
              </a:rPr>
              <a:t>ArrayList</a:t>
            </a:r>
            <a:r>
              <a:rPr lang="zh-CN" altLang="en-US" dirty="0">
                <a:latin typeface="微软雅黑" pitchFamily="34" charset="-122"/>
                <a:ea typeface="微软雅黑" pitchFamily="34" charset="-122"/>
              </a:rPr>
              <a:t>源码分析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成员变量</a:t>
            </a:r>
            <a:endParaRPr lang="zh-CN" altLang="en-US" dirty="0"/>
          </a:p>
        </p:txBody>
      </p:sp>
      <p:sp>
        <p:nvSpPr>
          <p:cNvPr id="11" name="Rectangle 2">
            <a:extLst>
              <a:ext uri="{FF2B5EF4-FFF2-40B4-BE49-F238E27FC236}">
                <a16:creationId xmlns:a16="http://schemas.microsoft.com/office/drawing/2014/main" id="{A5CAFF4F-5AFA-A06D-0430-7A5D87524B89}"/>
              </a:ext>
            </a:extLst>
          </p:cNvPr>
          <p:cNvSpPr>
            <a:spLocks noChangeArrowheads="1"/>
          </p:cNvSpPr>
          <p:nvPr/>
        </p:nvSpPr>
        <p:spPr bwMode="auto">
          <a:xfrm>
            <a:off x="972766" y="1667897"/>
            <a:ext cx="9173183" cy="470898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默认初始的容量</a:t>
            </a:r>
            <a:r>
              <a:rPr kumimoji="0" lang="zh-CN" altLang="zh-CN" sz="1200" b="0" i="1" u="none" strike="noStrike" cap="none" normalizeH="0" baseline="0" dirty="0">
                <a:ln>
                  <a:noFill/>
                </a:ln>
                <a:solidFill>
                  <a:srgbClr val="8C8C8C"/>
                </a:solidFill>
                <a:effectLst/>
                <a:latin typeface="Arial Unicode MS"/>
                <a:ea typeface="JetBrains Mono"/>
              </a:rPr>
              <a:t>(CAPACITY)</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private static final int </a:t>
            </a:r>
            <a:r>
              <a:rPr kumimoji="0" lang="zh-CN" altLang="zh-CN" sz="1200" b="0" i="1" u="none" strike="noStrike" cap="none" normalizeH="0" baseline="0" dirty="0">
                <a:ln>
                  <a:noFill/>
                </a:ln>
                <a:solidFill>
                  <a:srgbClr val="871094"/>
                </a:solidFill>
                <a:effectLst/>
                <a:latin typeface="Arial Unicode MS"/>
                <a:ea typeface="JetBrains Mono"/>
              </a:rPr>
              <a:t>DEFAULT_CAPACITY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1750EB"/>
                </a:solidFill>
                <a:effectLst/>
                <a:latin typeface="Arial Unicode MS"/>
                <a:ea typeface="JetBrains Mono"/>
              </a:rPr>
              <a:t>10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用于空实例的共享空数组实例</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private static final </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EMPTY_ELEMENTDATA </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用于默认大小的空实例的共享空数组实例。</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我们将其与 </a:t>
            </a:r>
            <a:r>
              <a:rPr kumimoji="0" lang="zh-CN" altLang="zh-CN" sz="1200" b="0" i="1" u="none" strike="noStrike" cap="none" normalizeH="0" baseline="0" dirty="0">
                <a:ln>
                  <a:noFill/>
                </a:ln>
                <a:solidFill>
                  <a:srgbClr val="8C8C8C"/>
                </a:solidFill>
                <a:effectLst/>
                <a:latin typeface="Arial Unicode MS"/>
                <a:ea typeface="JetBrains Mono"/>
              </a:rPr>
              <a:t>EMPTY_ELEMENTDATA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区分开来，以了解添加第一个元素时要膨胀多少</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private static final </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DEFAULTCAPACITY_EMPTY_ELEMENTDATA </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存储 </a:t>
            </a:r>
            <a:r>
              <a:rPr kumimoji="0" lang="zh-CN" altLang="zh-CN" sz="1200" b="0" i="1" u="none" strike="noStrike" cap="none" normalizeH="0" baseline="0" dirty="0">
                <a:ln>
                  <a:noFill/>
                </a:ln>
                <a:solidFill>
                  <a:srgbClr val="8C8C8C"/>
                </a:solidFill>
                <a:effectLst/>
                <a:latin typeface="Arial Unicode MS"/>
                <a:ea typeface="JetBrains Mono"/>
              </a:rPr>
              <a:t>ArrayList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元素的数组缓冲区。 </a:t>
            </a:r>
            <a:r>
              <a:rPr kumimoji="0" lang="zh-CN" altLang="zh-CN" sz="1200" b="0" i="1" u="none" strike="noStrike" cap="none" normalizeH="0" baseline="0" dirty="0">
                <a:ln>
                  <a:noFill/>
                </a:ln>
                <a:solidFill>
                  <a:srgbClr val="8C8C8C"/>
                </a:solidFill>
                <a:effectLst/>
                <a:latin typeface="Arial Unicode MS"/>
                <a:ea typeface="JetBrains Mono"/>
              </a:rPr>
              <a:t>ArrayList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的容量就是这个数组缓冲区的长度。</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当添加第一个元素时，任何具有 </a:t>
            </a:r>
            <a:r>
              <a:rPr kumimoji="0" lang="zh-CN" altLang="zh-CN" sz="1200" b="0" i="1" u="none" strike="noStrike" cap="none" normalizeH="0" baseline="0" dirty="0">
                <a:ln>
                  <a:noFill/>
                </a:ln>
                <a:solidFill>
                  <a:srgbClr val="8C8C8C"/>
                </a:solidFill>
                <a:effectLst/>
                <a:latin typeface="Arial Unicode MS"/>
                <a:ea typeface="JetBrains Mono"/>
              </a:rPr>
              <a:t>elementData == DEFAULTCAPACITY_EMPTY_ELEMENTDATA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的空 </a:t>
            </a:r>
            <a:r>
              <a:rPr kumimoji="0" lang="zh-CN" altLang="zh-CN" sz="1200" b="0" i="1" u="none" strike="noStrike" cap="none" normalizeH="0" baseline="0" dirty="0">
                <a:ln>
                  <a:noFill/>
                </a:ln>
                <a:solidFill>
                  <a:srgbClr val="8C8C8C"/>
                </a:solidFill>
                <a:effectLst/>
                <a:latin typeface="Arial Unicode MS"/>
                <a:ea typeface="JetBrains Mono"/>
              </a:rPr>
              <a:t>ArrayList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都将扩展为 </a:t>
            </a:r>
            <a:r>
              <a:rPr kumimoji="0" lang="zh-CN" altLang="zh-CN" sz="1200" b="0" i="1" u="none" strike="noStrike" cap="none" normalizeH="0" baseline="0" dirty="0">
                <a:ln>
                  <a:noFill/>
                </a:ln>
                <a:solidFill>
                  <a:srgbClr val="8C8C8C"/>
                </a:solidFill>
                <a:effectLst/>
                <a:latin typeface="Arial Unicode MS"/>
                <a:ea typeface="JetBrains Mono"/>
              </a:rPr>
              <a:t>DEFAULT_CAPACITY</a:t>
            </a:r>
            <a:endParaRPr kumimoji="0" lang="en-US" altLang="zh-CN" sz="1200" b="0" i="1" u="none" strike="noStrike" cap="none" normalizeH="0" baseline="0" dirty="0">
              <a:ln>
                <a:noFill/>
              </a:ln>
              <a:solidFill>
                <a:srgbClr val="8C8C8C"/>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i="1" dirty="0">
                <a:solidFill>
                  <a:srgbClr val="8C8C8C"/>
                </a:solidFill>
                <a:latin typeface="Arial Unicode MS"/>
                <a:ea typeface="JetBrains Mono"/>
              </a:rPr>
              <a:t> * </a:t>
            </a:r>
            <a:r>
              <a:rPr lang="zh-CN" altLang="en-US" sz="1200" i="1" dirty="0">
                <a:solidFill>
                  <a:srgbClr val="8C8C8C"/>
                </a:solidFill>
                <a:latin typeface="Arial Unicode MS"/>
                <a:ea typeface="JetBrains Mono"/>
              </a:rPr>
              <a:t>当前对象不参与序列化</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transient </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non-private to simplify nested class access</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ArrayList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的大小（它包含的元素数量）</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@serial</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private int </a:t>
            </a:r>
            <a:r>
              <a:rPr kumimoji="0" lang="zh-CN" altLang="zh-CN" sz="1200" b="0" i="0" u="none" strike="noStrike" cap="none" normalizeH="0" baseline="0" dirty="0">
                <a:ln>
                  <a:noFill/>
                </a:ln>
                <a:solidFill>
                  <a:srgbClr val="871094"/>
                </a:solidFill>
                <a:effectLst/>
                <a:latin typeface="Arial Unicode MS"/>
                <a:ea typeface="JetBrains Mono"/>
              </a:rPr>
              <a:t>size</a:t>
            </a: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5423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ED2DD-144B-96A1-B404-0A0944CCEB4D}"/>
              </a:ext>
            </a:extLst>
          </p:cNvPr>
          <p:cNvSpPr>
            <a:spLocks noGrp="1"/>
          </p:cNvSpPr>
          <p:nvPr>
            <p:ph type="title"/>
          </p:nvPr>
        </p:nvSpPr>
        <p:spPr/>
        <p:txBody>
          <a:bodyPr/>
          <a:lstStyle/>
          <a:p>
            <a:r>
              <a:rPr lang="en-US" altLang="zh-CN" dirty="0" err="1">
                <a:latin typeface="微软雅黑" pitchFamily="34" charset="-122"/>
                <a:ea typeface="微软雅黑" pitchFamily="34" charset="-122"/>
              </a:rPr>
              <a:t>ArrayList</a:t>
            </a:r>
            <a:r>
              <a:rPr lang="zh-CN" altLang="en-US" dirty="0">
                <a:latin typeface="微软雅黑" pitchFamily="34" charset="-122"/>
                <a:ea typeface="微软雅黑" pitchFamily="34" charset="-122"/>
              </a:rPr>
              <a:t>源码分析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构造方法</a:t>
            </a:r>
            <a:endParaRPr lang="zh-CN" altLang="en-US" dirty="0"/>
          </a:p>
        </p:txBody>
      </p:sp>
      <p:sp>
        <p:nvSpPr>
          <p:cNvPr id="6" name="Rectangle 1">
            <a:extLst>
              <a:ext uri="{FF2B5EF4-FFF2-40B4-BE49-F238E27FC236}">
                <a16:creationId xmlns:a16="http://schemas.microsoft.com/office/drawing/2014/main" id="{33CF001E-FA82-D537-47CC-858563601D26}"/>
              </a:ext>
            </a:extLst>
          </p:cNvPr>
          <p:cNvSpPr>
            <a:spLocks noChangeArrowheads="1"/>
          </p:cNvSpPr>
          <p:nvPr/>
        </p:nvSpPr>
        <p:spPr bwMode="auto">
          <a:xfrm>
            <a:off x="584462" y="2397635"/>
            <a:ext cx="5920033" cy="3231654"/>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a:t>
            </a:r>
            <a:r>
              <a:rPr kumimoji="0" lang="zh-CN" altLang="zh-CN" sz="1200" b="0" i="0" u="none" strike="noStrike" cap="none" normalizeH="0" baseline="0" dirty="0">
                <a:ln>
                  <a:noFill/>
                </a:ln>
                <a:solidFill>
                  <a:srgbClr val="00627A"/>
                </a:solidFill>
                <a:effectLst/>
                <a:latin typeface="Arial Unicode MS"/>
                <a:ea typeface="JetBrains Mono"/>
              </a:rPr>
              <a:t>ArrayList</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initialCapacity)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(initialCapacity &gt;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this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Object[initialCapacity];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0033B3"/>
                </a:solidFill>
                <a:effectLst/>
                <a:latin typeface="Arial Unicode MS"/>
                <a:ea typeface="JetBrains Mono"/>
              </a:rPr>
              <a:t>else if </a:t>
            </a:r>
            <a:r>
              <a:rPr kumimoji="0" lang="zh-CN" altLang="zh-CN" sz="1200" b="0" i="0" u="none" strike="noStrike" cap="none" normalizeH="0" baseline="0" dirty="0">
                <a:ln>
                  <a:noFill/>
                </a:ln>
                <a:solidFill>
                  <a:srgbClr val="080808"/>
                </a:solidFill>
                <a:effectLst/>
                <a:latin typeface="Arial Unicode MS"/>
                <a:ea typeface="JetBrains Mono"/>
              </a:rPr>
              <a:t>(initialCapacity ==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this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EMPTY_ELEMENTDATA</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0033B3"/>
                </a:solidFill>
                <a:effectLst/>
                <a:latin typeface="Arial Unicode MS"/>
                <a:ea typeface="JetBrains Mono"/>
              </a:rPr>
              <a:t>else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throw new </a:t>
            </a:r>
            <a:r>
              <a:rPr kumimoji="0" lang="zh-CN" altLang="zh-CN" sz="1200" b="0" i="0" u="none" strike="noStrike" cap="none" normalizeH="0" baseline="0" dirty="0">
                <a:ln>
                  <a:noFill/>
                </a:ln>
                <a:solidFill>
                  <a:srgbClr val="080808"/>
                </a:solidFill>
                <a:effectLst/>
                <a:latin typeface="Arial Unicode MS"/>
                <a:ea typeface="JetBrains Mono"/>
              </a:rPr>
              <a:t>IllegalArgumentException(</a:t>
            </a:r>
            <a:r>
              <a:rPr kumimoji="0" lang="zh-CN" altLang="zh-CN" sz="1200" b="0" i="0" u="none" strike="noStrike" cap="none" normalizeH="0" baseline="0" dirty="0">
                <a:ln>
                  <a:noFill/>
                </a:ln>
                <a:solidFill>
                  <a:srgbClr val="067D17"/>
                </a:solidFill>
                <a:effectLst/>
                <a:latin typeface="Arial Unicode MS"/>
                <a:ea typeface="JetBrains Mono"/>
              </a:rPr>
              <a:t>"Illegal Capacity: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initialCapacity);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Constructs an empty list with an initial capacity of ten.</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a:t>
            </a:r>
            <a:r>
              <a:rPr kumimoji="0" lang="zh-CN" altLang="zh-CN" sz="1200" b="0" i="0" u="none" strike="noStrike" cap="none" normalizeH="0" baseline="0" dirty="0">
                <a:ln>
                  <a:noFill/>
                </a:ln>
                <a:solidFill>
                  <a:srgbClr val="00627A"/>
                </a:solidFill>
                <a:effectLst/>
                <a:latin typeface="Arial Unicode MS"/>
                <a:ea typeface="JetBrains Mono"/>
              </a:rPr>
              <a:t>ArrayList</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this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DEFAULTCAPACITY_EMPTY_ELEMENTDATA</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4FE24A8-35EE-D57D-B9DE-F4AE15AD686E}"/>
              </a:ext>
            </a:extLst>
          </p:cNvPr>
          <p:cNvSpPr>
            <a:spLocks noChangeArrowheads="1"/>
          </p:cNvSpPr>
          <p:nvPr/>
        </p:nvSpPr>
        <p:spPr bwMode="auto">
          <a:xfrm>
            <a:off x="6803011" y="2397635"/>
            <a:ext cx="4876800" cy="249299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a:t>
            </a:r>
            <a:r>
              <a:rPr kumimoji="0" lang="zh-CN" altLang="zh-CN" sz="1200" b="0" i="0" u="none" strike="noStrike" cap="none" normalizeH="0" baseline="0" dirty="0">
                <a:ln>
                  <a:noFill/>
                </a:ln>
                <a:solidFill>
                  <a:srgbClr val="00627A"/>
                </a:solidFill>
                <a:effectLst/>
                <a:latin typeface="Arial Unicode MS"/>
                <a:ea typeface="JetBrains Mono"/>
              </a:rPr>
              <a:t>ArrayList</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Collection</a:t>
            </a:r>
            <a:r>
              <a:rPr kumimoji="0" lang="zh-CN" altLang="zh-CN" sz="1200" b="0" i="0" u="none" strike="noStrike" cap="none" normalizeH="0" baseline="0" dirty="0">
                <a:ln>
                  <a:noFill/>
                </a:ln>
                <a:solidFill>
                  <a:srgbClr val="080808"/>
                </a:solidFill>
                <a:effectLst/>
                <a:latin typeface="Arial Unicode MS"/>
                <a:ea typeface="JetBrains Mono"/>
              </a:rPr>
              <a:t>&lt;? </a:t>
            </a:r>
            <a:r>
              <a:rPr kumimoji="0" lang="zh-CN" altLang="zh-CN" sz="1200" b="0" i="0" u="none" strike="noStrike" cap="none" normalizeH="0" baseline="0" dirty="0">
                <a:ln>
                  <a:noFill/>
                </a:ln>
                <a:solidFill>
                  <a:srgbClr val="0033B3"/>
                </a:solidFill>
                <a:effectLst/>
                <a:latin typeface="Arial Unicode MS"/>
                <a:ea typeface="JetBrains Mono"/>
              </a:rPr>
              <a:t>extends </a:t>
            </a:r>
            <a:r>
              <a:rPr kumimoji="0" lang="zh-CN" altLang="zh-CN" sz="1200" b="0" i="0" u="none" strike="noStrike" cap="none" normalizeH="0" baseline="0" dirty="0">
                <a:ln>
                  <a:noFill/>
                </a:ln>
                <a:solidFill>
                  <a:srgbClr val="007E8A"/>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&gt; c)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a </a:t>
            </a:r>
            <a:r>
              <a:rPr kumimoji="0" lang="zh-CN" altLang="zh-CN" sz="1200" b="0" i="0" u="none" strike="noStrike" cap="none" normalizeH="0" baseline="0" dirty="0">
                <a:ln>
                  <a:noFill/>
                </a:ln>
                <a:solidFill>
                  <a:srgbClr val="080808"/>
                </a:solidFill>
                <a:effectLst/>
                <a:latin typeface="Arial Unicode MS"/>
                <a:ea typeface="JetBrains Mono"/>
              </a:rPr>
              <a:t>= c.toArray();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size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length</a:t>
            </a: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(c.getClass() == </a:t>
            </a:r>
            <a:r>
              <a:rPr kumimoji="0" lang="zh-CN" altLang="zh-CN" sz="1200" b="0" i="0" u="none" strike="noStrike" cap="none" normalizeH="0" baseline="0" dirty="0">
                <a:ln>
                  <a:noFill/>
                </a:ln>
                <a:solidFill>
                  <a:srgbClr val="000000"/>
                </a:solidFill>
                <a:effectLst/>
                <a:latin typeface="Arial Unicode MS"/>
                <a:ea typeface="JetBrains Mono"/>
              </a:rPr>
              <a:t>ArrayList</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class</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a</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0033B3"/>
                </a:solidFill>
                <a:effectLst/>
                <a:latin typeface="Arial Unicode MS"/>
                <a:ea typeface="JetBrains Mono"/>
              </a:rPr>
              <a:t>else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Arrays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copyOf</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a</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size</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class</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0033B3"/>
                </a:solidFill>
                <a:effectLst/>
                <a:latin typeface="Arial Unicode MS"/>
                <a:ea typeface="JetBrains Mono"/>
              </a:rPr>
              <a:t>else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replace with empty array.</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EMPTY_ELEMENTDATA</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占位符 8">
            <a:extLst>
              <a:ext uri="{FF2B5EF4-FFF2-40B4-BE49-F238E27FC236}">
                <a16:creationId xmlns:a16="http://schemas.microsoft.com/office/drawing/2014/main" id="{E27FEEC2-5758-1474-9E39-F95F86420DDE}"/>
              </a:ext>
            </a:extLst>
          </p:cNvPr>
          <p:cNvSpPr>
            <a:spLocks noGrp="1"/>
          </p:cNvSpPr>
          <p:nvPr>
            <p:ph type="body" sz="quarter" idx="11"/>
          </p:nvPr>
        </p:nvSpPr>
        <p:spPr>
          <a:xfrm>
            <a:off x="3215069" y="2356995"/>
            <a:ext cx="2169732" cy="569085"/>
          </a:xfrm>
        </p:spPr>
        <p:txBody>
          <a:bodyPr/>
          <a:lstStyle/>
          <a:p>
            <a:r>
              <a:rPr lang="zh-CN" altLang="en-US" sz="1400" dirty="0">
                <a:solidFill>
                  <a:srgbClr val="C00000"/>
                </a:solidFill>
              </a:rPr>
              <a:t>带初始化容量的构造函数</a:t>
            </a:r>
          </a:p>
        </p:txBody>
      </p:sp>
      <p:sp>
        <p:nvSpPr>
          <p:cNvPr id="9" name="文本占位符 8">
            <a:extLst>
              <a:ext uri="{FF2B5EF4-FFF2-40B4-BE49-F238E27FC236}">
                <a16:creationId xmlns:a16="http://schemas.microsoft.com/office/drawing/2014/main" id="{A0E0508C-BE17-1416-16CF-52D2DF788E08}"/>
              </a:ext>
            </a:extLst>
          </p:cNvPr>
          <p:cNvSpPr txBox="1">
            <a:spLocks/>
          </p:cNvSpPr>
          <p:nvPr/>
        </p:nvSpPr>
        <p:spPr>
          <a:xfrm>
            <a:off x="2104012" y="4890625"/>
            <a:ext cx="2880931" cy="41668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无参构造函数，默认创建空集合</a:t>
            </a:r>
          </a:p>
        </p:txBody>
      </p:sp>
      <p:sp>
        <p:nvSpPr>
          <p:cNvPr id="10" name="文本占位符 8">
            <a:extLst>
              <a:ext uri="{FF2B5EF4-FFF2-40B4-BE49-F238E27FC236}">
                <a16:creationId xmlns:a16="http://schemas.microsoft.com/office/drawing/2014/main" id="{6E4CE1FA-1992-BEFC-70D8-20787BC7B622}"/>
              </a:ext>
            </a:extLst>
          </p:cNvPr>
          <p:cNvSpPr txBox="1">
            <a:spLocks/>
          </p:cNvSpPr>
          <p:nvPr/>
        </p:nvSpPr>
        <p:spPr>
          <a:xfrm>
            <a:off x="6939179" y="5022767"/>
            <a:ext cx="4876800" cy="83300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微软雅黑" pitchFamily="34" charset="-122"/>
                <a:ea typeface="微软雅黑" pitchFamily="34" charset="-122"/>
              </a:rPr>
              <a:t>将</a:t>
            </a:r>
            <a:r>
              <a:rPr lang="en-US" altLang="zh-CN" dirty="0">
                <a:latin typeface="微软雅黑" pitchFamily="34" charset="-122"/>
                <a:ea typeface="微软雅黑" pitchFamily="34" charset="-122"/>
              </a:rPr>
              <a:t>collection</a:t>
            </a:r>
            <a:r>
              <a:rPr lang="zh-CN" altLang="en-US" dirty="0">
                <a:latin typeface="微软雅黑" pitchFamily="34" charset="-122"/>
                <a:ea typeface="微软雅黑" pitchFamily="34" charset="-122"/>
              </a:rPr>
              <a:t>对象转换成数组，然后将数组的地址的赋给</a:t>
            </a:r>
            <a:r>
              <a:rPr lang="en-US" altLang="zh-CN" dirty="0" err="1">
                <a:solidFill>
                  <a:srgbClr val="C00000"/>
                </a:solidFill>
                <a:latin typeface="微软雅黑" pitchFamily="34" charset="-122"/>
                <a:ea typeface="微软雅黑" pitchFamily="34" charset="-122"/>
              </a:rPr>
              <a:t>elementData</a:t>
            </a:r>
            <a:endParaRPr lang="zh-CN" altLang="en-US"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4051458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p:tgtEl>
                                          <p:spTgt spid="8">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p:tgtEl>
                                          <p:spTgt spid="9">
                                            <p:txEl>
                                              <p:pRg st="0" end="0"/>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down)">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bldP spid="9" grpId="0" build="p"/>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335F6-AF42-D07E-45EE-31AFD3524EE7}"/>
              </a:ext>
            </a:extLst>
          </p:cNvPr>
          <p:cNvSpPr>
            <a:spLocks noGrp="1" noRot="1" noMove="1" noResize="1" noEditPoints="1" noAdjustHandles="1" noChangeArrowheads="1" noChangeShapeType="1"/>
          </p:cNvSpPr>
          <p:nvPr>
            <p:ph type="title"/>
          </p:nvPr>
        </p:nvSpPr>
        <p:spPr/>
        <p:txBody>
          <a:bodyPr/>
          <a:lstStyle/>
          <a:p>
            <a:pPr>
              <a:spcBef>
                <a:spcPct val="0"/>
              </a:spcBef>
            </a:pPr>
            <a:r>
              <a:rPr kumimoji="1" lang="en-US" altLang="zh-CN" sz="2000" dirty="0"/>
              <a:t>Java</a:t>
            </a:r>
            <a:r>
              <a:rPr kumimoji="1" lang="zh-CN" altLang="en-US" sz="2000" dirty="0"/>
              <a:t>集合</a:t>
            </a:r>
            <a:r>
              <a:rPr kumimoji="1" lang="zh-CN" altLang="en-US" dirty="0"/>
              <a:t>框架体系</a:t>
            </a:r>
            <a:endParaRPr lang="zh-CN" altLang="en-US" sz="2000" dirty="0">
              <a:solidFill>
                <a:srgbClr val="AD2A26"/>
              </a:solidFill>
              <a:ea typeface="Alibaba PuHuiTi Medium" pitchFamily="18" charset="-122"/>
            </a:endParaRPr>
          </a:p>
        </p:txBody>
      </p:sp>
      <p:pic>
        <p:nvPicPr>
          <p:cNvPr id="12" name="图片 11">
            <a:extLst>
              <a:ext uri="{FF2B5EF4-FFF2-40B4-BE49-F238E27FC236}">
                <a16:creationId xmlns:a16="http://schemas.microsoft.com/office/drawing/2014/main" id="{0778099C-A87C-32AE-D3B6-A65E8C79DF48}"/>
              </a:ext>
            </a:extLst>
          </p:cNvPr>
          <p:cNvPicPr>
            <a:picLocks noChangeAspect="1"/>
          </p:cNvPicPr>
          <p:nvPr/>
        </p:nvPicPr>
        <p:blipFill>
          <a:blip r:embed="rId3"/>
          <a:stretch>
            <a:fillRect/>
          </a:stretch>
        </p:blipFill>
        <p:spPr>
          <a:xfrm>
            <a:off x="4151784" y="2311098"/>
            <a:ext cx="7753604" cy="2781452"/>
          </a:xfrm>
          <a:prstGeom prst="rect">
            <a:avLst/>
          </a:prstGeom>
        </p:spPr>
      </p:pic>
      <p:grpSp>
        <p:nvGrpSpPr>
          <p:cNvPr id="11" name="组合 10">
            <a:extLst>
              <a:ext uri="{FF2B5EF4-FFF2-40B4-BE49-F238E27FC236}">
                <a16:creationId xmlns:a16="http://schemas.microsoft.com/office/drawing/2014/main" id="{5D5D62E4-07A4-F575-B50D-1075A5AF007D}"/>
              </a:ext>
            </a:extLst>
          </p:cNvPr>
          <p:cNvGrpSpPr/>
          <p:nvPr/>
        </p:nvGrpSpPr>
        <p:grpSpPr>
          <a:xfrm>
            <a:off x="710880" y="4537578"/>
            <a:ext cx="3210671" cy="1693715"/>
            <a:chOff x="710880" y="4537578"/>
            <a:chExt cx="3210671" cy="1693715"/>
          </a:xfrm>
        </p:grpSpPr>
        <p:sp>
          <p:nvSpPr>
            <p:cNvPr id="9" name="矩形: 圆角 8">
              <a:extLst>
                <a:ext uri="{FF2B5EF4-FFF2-40B4-BE49-F238E27FC236}">
                  <a16:creationId xmlns:a16="http://schemas.microsoft.com/office/drawing/2014/main" id="{E488B468-86CA-BB7D-5670-4F1925AD42FF}"/>
                </a:ext>
              </a:extLst>
            </p:cNvPr>
            <p:cNvSpPr/>
            <p:nvPr/>
          </p:nvSpPr>
          <p:spPr>
            <a:xfrm>
              <a:off x="710880" y="4611536"/>
              <a:ext cx="3210671" cy="1553768"/>
            </a:xfrm>
            <a:custGeom>
              <a:avLst/>
              <a:gdLst>
                <a:gd name="connsiteX0" fmla="*/ 0 w 3210671"/>
                <a:gd name="connsiteY0" fmla="*/ 258967 h 1553768"/>
                <a:gd name="connsiteX1" fmla="*/ 258967 w 3210671"/>
                <a:gd name="connsiteY1" fmla="*/ 0 h 1553768"/>
                <a:gd name="connsiteX2" fmla="*/ 986006 w 3210671"/>
                <a:gd name="connsiteY2" fmla="*/ 0 h 1553768"/>
                <a:gd name="connsiteX3" fmla="*/ 1632263 w 3210671"/>
                <a:gd name="connsiteY3" fmla="*/ 0 h 1553768"/>
                <a:gd name="connsiteX4" fmla="*/ 2251592 w 3210671"/>
                <a:gd name="connsiteY4" fmla="*/ 0 h 1553768"/>
                <a:gd name="connsiteX5" fmla="*/ 2951704 w 3210671"/>
                <a:gd name="connsiteY5" fmla="*/ 0 h 1553768"/>
                <a:gd name="connsiteX6" fmla="*/ 3210671 w 3210671"/>
                <a:gd name="connsiteY6" fmla="*/ 258967 h 1553768"/>
                <a:gd name="connsiteX7" fmla="*/ 3210671 w 3210671"/>
                <a:gd name="connsiteY7" fmla="*/ 745809 h 1553768"/>
                <a:gd name="connsiteX8" fmla="*/ 3210671 w 3210671"/>
                <a:gd name="connsiteY8" fmla="*/ 1294801 h 1553768"/>
                <a:gd name="connsiteX9" fmla="*/ 2951704 w 3210671"/>
                <a:gd name="connsiteY9" fmla="*/ 1553768 h 1553768"/>
                <a:gd name="connsiteX10" fmla="*/ 2278520 w 3210671"/>
                <a:gd name="connsiteY10" fmla="*/ 1553768 h 1553768"/>
                <a:gd name="connsiteX11" fmla="*/ 1632263 w 3210671"/>
                <a:gd name="connsiteY11" fmla="*/ 1553768 h 1553768"/>
                <a:gd name="connsiteX12" fmla="*/ 959079 w 3210671"/>
                <a:gd name="connsiteY12" fmla="*/ 1553768 h 1553768"/>
                <a:gd name="connsiteX13" fmla="*/ 258967 w 3210671"/>
                <a:gd name="connsiteY13" fmla="*/ 1553768 h 1553768"/>
                <a:gd name="connsiteX14" fmla="*/ 0 w 3210671"/>
                <a:gd name="connsiteY14" fmla="*/ 1294801 h 1553768"/>
                <a:gd name="connsiteX15" fmla="*/ 0 w 3210671"/>
                <a:gd name="connsiteY15" fmla="*/ 787242 h 1553768"/>
                <a:gd name="connsiteX16" fmla="*/ 0 w 3210671"/>
                <a:gd name="connsiteY16" fmla="*/ 258967 h 155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671" h="1553768" fill="none" extrusionOk="0">
                  <a:moveTo>
                    <a:pt x="0" y="258967"/>
                  </a:moveTo>
                  <a:cubicBezTo>
                    <a:pt x="-3538" y="84820"/>
                    <a:pt x="94764" y="-25141"/>
                    <a:pt x="258967" y="0"/>
                  </a:cubicBezTo>
                  <a:cubicBezTo>
                    <a:pt x="438713" y="-15448"/>
                    <a:pt x="708384" y="-17372"/>
                    <a:pt x="986006" y="0"/>
                  </a:cubicBezTo>
                  <a:cubicBezTo>
                    <a:pt x="1263628" y="17372"/>
                    <a:pt x="1365269" y="28538"/>
                    <a:pt x="1632263" y="0"/>
                  </a:cubicBezTo>
                  <a:cubicBezTo>
                    <a:pt x="1899257" y="-28538"/>
                    <a:pt x="2119030" y="-1112"/>
                    <a:pt x="2251592" y="0"/>
                  </a:cubicBezTo>
                  <a:cubicBezTo>
                    <a:pt x="2384154" y="1112"/>
                    <a:pt x="2644541" y="22190"/>
                    <a:pt x="2951704" y="0"/>
                  </a:cubicBezTo>
                  <a:cubicBezTo>
                    <a:pt x="3086103" y="-20438"/>
                    <a:pt x="3239913" y="108768"/>
                    <a:pt x="3210671" y="258967"/>
                  </a:cubicBezTo>
                  <a:cubicBezTo>
                    <a:pt x="3233031" y="366281"/>
                    <a:pt x="3218752" y="531771"/>
                    <a:pt x="3210671" y="745809"/>
                  </a:cubicBezTo>
                  <a:cubicBezTo>
                    <a:pt x="3202590" y="959847"/>
                    <a:pt x="3222811" y="1112746"/>
                    <a:pt x="3210671" y="1294801"/>
                  </a:cubicBezTo>
                  <a:cubicBezTo>
                    <a:pt x="3210287" y="1402664"/>
                    <a:pt x="3084789" y="1540009"/>
                    <a:pt x="2951704" y="1553768"/>
                  </a:cubicBezTo>
                  <a:cubicBezTo>
                    <a:pt x="2668127" y="1551547"/>
                    <a:pt x="2563969" y="1581950"/>
                    <a:pt x="2278520" y="1553768"/>
                  </a:cubicBezTo>
                  <a:cubicBezTo>
                    <a:pt x="1993071" y="1525586"/>
                    <a:pt x="1922284" y="1543589"/>
                    <a:pt x="1632263" y="1553768"/>
                  </a:cubicBezTo>
                  <a:cubicBezTo>
                    <a:pt x="1342242" y="1563947"/>
                    <a:pt x="1134309" y="1544081"/>
                    <a:pt x="959079" y="1553768"/>
                  </a:cubicBezTo>
                  <a:cubicBezTo>
                    <a:pt x="783849" y="1563455"/>
                    <a:pt x="531297" y="1537054"/>
                    <a:pt x="258967" y="1553768"/>
                  </a:cubicBezTo>
                  <a:cubicBezTo>
                    <a:pt x="126189" y="1581278"/>
                    <a:pt x="-3991" y="1456126"/>
                    <a:pt x="0" y="1294801"/>
                  </a:cubicBezTo>
                  <a:cubicBezTo>
                    <a:pt x="-24900" y="1114724"/>
                    <a:pt x="-12185" y="901895"/>
                    <a:pt x="0" y="787242"/>
                  </a:cubicBezTo>
                  <a:cubicBezTo>
                    <a:pt x="12185" y="672589"/>
                    <a:pt x="11559" y="506375"/>
                    <a:pt x="0" y="258967"/>
                  </a:cubicBezTo>
                  <a:close/>
                </a:path>
                <a:path w="3210671" h="1553768" stroke="0" extrusionOk="0">
                  <a:moveTo>
                    <a:pt x="0" y="258967"/>
                  </a:moveTo>
                  <a:cubicBezTo>
                    <a:pt x="12758" y="122047"/>
                    <a:pt x="123939" y="19850"/>
                    <a:pt x="258967" y="0"/>
                  </a:cubicBezTo>
                  <a:cubicBezTo>
                    <a:pt x="559339" y="-11861"/>
                    <a:pt x="719028" y="20169"/>
                    <a:pt x="905224" y="0"/>
                  </a:cubicBezTo>
                  <a:cubicBezTo>
                    <a:pt x="1091420" y="-20169"/>
                    <a:pt x="1288887" y="-23491"/>
                    <a:pt x="1524553" y="0"/>
                  </a:cubicBezTo>
                  <a:cubicBezTo>
                    <a:pt x="1760219" y="23491"/>
                    <a:pt x="1954305" y="-5871"/>
                    <a:pt x="2143883" y="0"/>
                  </a:cubicBezTo>
                  <a:cubicBezTo>
                    <a:pt x="2333461" y="5871"/>
                    <a:pt x="2775493" y="21441"/>
                    <a:pt x="2951704" y="0"/>
                  </a:cubicBezTo>
                  <a:cubicBezTo>
                    <a:pt x="3103873" y="-2489"/>
                    <a:pt x="3207951" y="103676"/>
                    <a:pt x="3210671" y="258967"/>
                  </a:cubicBezTo>
                  <a:cubicBezTo>
                    <a:pt x="3221305" y="400379"/>
                    <a:pt x="3197881" y="592544"/>
                    <a:pt x="3210671" y="797601"/>
                  </a:cubicBezTo>
                  <a:cubicBezTo>
                    <a:pt x="3223461" y="1002658"/>
                    <a:pt x="3222894" y="1165375"/>
                    <a:pt x="3210671" y="1294801"/>
                  </a:cubicBezTo>
                  <a:cubicBezTo>
                    <a:pt x="3219050" y="1445586"/>
                    <a:pt x="3087241" y="1554790"/>
                    <a:pt x="2951704" y="1553768"/>
                  </a:cubicBezTo>
                  <a:cubicBezTo>
                    <a:pt x="2761749" y="1540094"/>
                    <a:pt x="2529696" y="1537448"/>
                    <a:pt x="2359302" y="1553768"/>
                  </a:cubicBezTo>
                  <a:cubicBezTo>
                    <a:pt x="2188908" y="1570088"/>
                    <a:pt x="1933561" y="1552960"/>
                    <a:pt x="1686118" y="1553768"/>
                  </a:cubicBezTo>
                  <a:cubicBezTo>
                    <a:pt x="1438675" y="1554576"/>
                    <a:pt x="1162593" y="1539042"/>
                    <a:pt x="986006" y="1553768"/>
                  </a:cubicBezTo>
                  <a:cubicBezTo>
                    <a:pt x="809419" y="1568494"/>
                    <a:pt x="536126" y="1565591"/>
                    <a:pt x="258967" y="1553768"/>
                  </a:cubicBezTo>
                  <a:cubicBezTo>
                    <a:pt x="112458" y="1547493"/>
                    <a:pt x="-2837" y="1427176"/>
                    <a:pt x="0" y="1294801"/>
                  </a:cubicBezTo>
                  <a:cubicBezTo>
                    <a:pt x="16327" y="1141448"/>
                    <a:pt x="22667" y="991648"/>
                    <a:pt x="0" y="787242"/>
                  </a:cubicBezTo>
                  <a:cubicBezTo>
                    <a:pt x="-22667" y="582836"/>
                    <a:pt x="-13073" y="496519"/>
                    <a:pt x="0" y="258967"/>
                  </a:cubicBezTo>
                  <a:close/>
                </a:path>
              </a:pathLst>
            </a:custGeom>
            <a:solidFill>
              <a:schemeClr val="accent1">
                <a:lumMod val="20000"/>
                <a:lumOff val="80000"/>
              </a:schemeClr>
            </a:solidFill>
            <a:ln w="28575">
              <a:solidFill>
                <a:schemeClr val="accent1">
                  <a:lumMod val="20000"/>
                  <a:lumOff val="80000"/>
                </a:schemeClr>
              </a:solidFill>
              <a:extLst>
                <a:ext uri="{C807C97D-BFC1-408E-A445-0C87EB9F89A2}">
                  <ask:lineSketchStyleProps xmlns:ask="http://schemas.microsoft.com/office/drawing/2018/sketchyshapes" sd="328226209">
                    <a:prstGeom prst="roundRect">
                      <a:avLst/>
                    </a:prstGeom>
                    <ask:type>
                      <ask:lineSketchFreehand/>
                    </ask:type>
                  </ask:lineSketchStyleProps>
                </a:ext>
              </a:extLs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
          <p:nvSpPr>
            <p:cNvPr id="4" name="文本占位符 2">
              <a:extLst>
                <a:ext uri="{FF2B5EF4-FFF2-40B4-BE49-F238E27FC236}">
                  <a16:creationId xmlns:a16="http://schemas.microsoft.com/office/drawing/2014/main" id="{7701CE08-4AD3-B45B-7712-193F8D28A368}"/>
                </a:ext>
              </a:extLst>
            </p:cNvPr>
            <p:cNvSpPr txBox="1">
              <a:spLocks/>
            </p:cNvSpPr>
            <p:nvPr/>
          </p:nvSpPr>
          <p:spPr>
            <a:xfrm>
              <a:off x="846455" y="4537578"/>
              <a:ext cx="2801274" cy="169371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dirty="0"/>
                <a:t>二叉树、红黑树</a:t>
              </a:r>
              <a:endParaRPr lang="en-US" altLang="zh-CN" dirty="0"/>
            </a:p>
            <a:p>
              <a:pPr marL="285750" indent="-285750">
                <a:lnSpc>
                  <a:spcPct val="200000"/>
                </a:lnSpc>
                <a:buFont typeface="Wingdings" panose="05000000000000000000" pitchFamily="2" charset="2"/>
                <a:buChar char="l"/>
              </a:pPr>
              <a:r>
                <a:rPr lang="zh-CN" altLang="en-US" dirty="0"/>
                <a:t>散列表</a:t>
              </a:r>
              <a:endParaRPr lang="en-US" altLang="zh-CN" dirty="0"/>
            </a:p>
            <a:p>
              <a:pPr marL="285750" indent="-285750">
                <a:lnSpc>
                  <a:spcPct val="200000"/>
                </a:lnSpc>
                <a:buFont typeface="Wingdings" panose="05000000000000000000" pitchFamily="2" charset="2"/>
                <a:buChar char="l"/>
              </a:pPr>
              <a:r>
                <a:rPr lang="en-US" altLang="zh-CN" dirty="0"/>
                <a:t>HashMap</a:t>
              </a:r>
              <a:r>
                <a:rPr lang="zh-CN" altLang="en-US" dirty="0"/>
                <a:t>底层原理</a:t>
              </a:r>
            </a:p>
            <a:p>
              <a:pPr marL="285750" indent="-285750">
                <a:lnSpc>
                  <a:spcPct val="250000"/>
                </a:lnSpc>
                <a:buFont typeface="Wingdings" panose="05000000000000000000" pitchFamily="2" charset="2"/>
                <a:buChar char="u"/>
              </a:pPr>
              <a:endParaRPr lang="zh-CN" altLang="en-US" dirty="0"/>
            </a:p>
          </p:txBody>
        </p:sp>
      </p:grpSp>
      <p:grpSp>
        <p:nvGrpSpPr>
          <p:cNvPr id="10" name="组合 9">
            <a:extLst>
              <a:ext uri="{FF2B5EF4-FFF2-40B4-BE49-F238E27FC236}">
                <a16:creationId xmlns:a16="http://schemas.microsoft.com/office/drawing/2014/main" id="{625AA778-CAF8-E4FD-5AF3-A8D225D1A264}"/>
              </a:ext>
            </a:extLst>
          </p:cNvPr>
          <p:cNvGrpSpPr/>
          <p:nvPr/>
        </p:nvGrpSpPr>
        <p:grpSpPr>
          <a:xfrm>
            <a:off x="710880" y="3070192"/>
            <a:ext cx="3210671" cy="1268520"/>
            <a:chOff x="710880" y="3070192"/>
            <a:chExt cx="3210671" cy="1268520"/>
          </a:xfrm>
        </p:grpSpPr>
        <p:sp>
          <p:nvSpPr>
            <p:cNvPr id="8" name="矩形: 圆角 7">
              <a:extLst>
                <a:ext uri="{FF2B5EF4-FFF2-40B4-BE49-F238E27FC236}">
                  <a16:creationId xmlns:a16="http://schemas.microsoft.com/office/drawing/2014/main" id="{DF02F202-1072-26CA-3A87-63DC37756615}"/>
                </a:ext>
              </a:extLst>
            </p:cNvPr>
            <p:cNvSpPr/>
            <p:nvPr/>
          </p:nvSpPr>
          <p:spPr>
            <a:xfrm>
              <a:off x="710880" y="3197768"/>
              <a:ext cx="3210671" cy="1008112"/>
            </a:xfrm>
            <a:custGeom>
              <a:avLst/>
              <a:gdLst>
                <a:gd name="connsiteX0" fmla="*/ 0 w 3210671"/>
                <a:gd name="connsiteY0" fmla="*/ 168022 h 1008112"/>
                <a:gd name="connsiteX1" fmla="*/ 168022 w 3210671"/>
                <a:gd name="connsiteY1" fmla="*/ 0 h 1008112"/>
                <a:gd name="connsiteX2" fmla="*/ 714201 w 3210671"/>
                <a:gd name="connsiteY2" fmla="*/ 0 h 1008112"/>
                <a:gd name="connsiteX3" fmla="*/ 1346619 w 3210671"/>
                <a:gd name="connsiteY3" fmla="*/ 0 h 1008112"/>
                <a:gd name="connsiteX4" fmla="*/ 1892798 w 3210671"/>
                <a:gd name="connsiteY4" fmla="*/ 0 h 1008112"/>
                <a:gd name="connsiteX5" fmla="*/ 2496470 w 3210671"/>
                <a:gd name="connsiteY5" fmla="*/ 0 h 1008112"/>
                <a:gd name="connsiteX6" fmla="*/ 3042649 w 3210671"/>
                <a:gd name="connsiteY6" fmla="*/ 0 h 1008112"/>
                <a:gd name="connsiteX7" fmla="*/ 3210671 w 3210671"/>
                <a:gd name="connsiteY7" fmla="*/ 168022 h 1008112"/>
                <a:gd name="connsiteX8" fmla="*/ 3210671 w 3210671"/>
                <a:gd name="connsiteY8" fmla="*/ 840090 h 1008112"/>
                <a:gd name="connsiteX9" fmla="*/ 3042649 w 3210671"/>
                <a:gd name="connsiteY9" fmla="*/ 1008112 h 1008112"/>
                <a:gd name="connsiteX10" fmla="*/ 2496470 w 3210671"/>
                <a:gd name="connsiteY10" fmla="*/ 1008112 h 1008112"/>
                <a:gd name="connsiteX11" fmla="*/ 2007783 w 3210671"/>
                <a:gd name="connsiteY11" fmla="*/ 1008112 h 1008112"/>
                <a:gd name="connsiteX12" fmla="*/ 1404112 w 3210671"/>
                <a:gd name="connsiteY12" fmla="*/ 1008112 h 1008112"/>
                <a:gd name="connsiteX13" fmla="*/ 886679 w 3210671"/>
                <a:gd name="connsiteY13" fmla="*/ 1008112 h 1008112"/>
                <a:gd name="connsiteX14" fmla="*/ 168022 w 3210671"/>
                <a:gd name="connsiteY14" fmla="*/ 1008112 h 1008112"/>
                <a:gd name="connsiteX15" fmla="*/ 0 w 3210671"/>
                <a:gd name="connsiteY15" fmla="*/ 840090 h 1008112"/>
                <a:gd name="connsiteX16" fmla="*/ 0 w 3210671"/>
                <a:gd name="connsiteY16"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0671" h="1008112" fill="none" extrusionOk="0">
                  <a:moveTo>
                    <a:pt x="0" y="168022"/>
                  </a:moveTo>
                  <a:cubicBezTo>
                    <a:pt x="-5783" y="78151"/>
                    <a:pt x="77825" y="16053"/>
                    <a:pt x="168022" y="0"/>
                  </a:cubicBezTo>
                  <a:cubicBezTo>
                    <a:pt x="374202" y="3927"/>
                    <a:pt x="535328" y="1749"/>
                    <a:pt x="714201" y="0"/>
                  </a:cubicBezTo>
                  <a:cubicBezTo>
                    <a:pt x="893074" y="-1749"/>
                    <a:pt x="1081387" y="-18734"/>
                    <a:pt x="1346619" y="0"/>
                  </a:cubicBezTo>
                  <a:cubicBezTo>
                    <a:pt x="1611851" y="18734"/>
                    <a:pt x="1623968" y="13857"/>
                    <a:pt x="1892798" y="0"/>
                  </a:cubicBezTo>
                  <a:cubicBezTo>
                    <a:pt x="2161628" y="-13857"/>
                    <a:pt x="2200944" y="-17394"/>
                    <a:pt x="2496470" y="0"/>
                  </a:cubicBezTo>
                  <a:cubicBezTo>
                    <a:pt x="2791996" y="17394"/>
                    <a:pt x="2788452" y="13193"/>
                    <a:pt x="3042649" y="0"/>
                  </a:cubicBezTo>
                  <a:cubicBezTo>
                    <a:pt x="3143452" y="10085"/>
                    <a:pt x="3212557" y="98052"/>
                    <a:pt x="3210671" y="168022"/>
                  </a:cubicBezTo>
                  <a:cubicBezTo>
                    <a:pt x="3236059" y="445440"/>
                    <a:pt x="3225709" y="577033"/>
                    <a:pt x="3210671" y="840090"/>
                  </a:cubicBezTo>
                  <a:cubicBezTo>
                    <a:pt x="3215797" y="951149"/>
                    <a:pt x="3144156" y="990286"/>
                    <a:pt x="3042649" y="1008112"/>
                  </a:cubicBezTo>
                  <a:cubicBezTo>
                    <a:pt x="2798841" y="982197"/>
                    <a:pt x="2676024" y="1012108"/>
                    <a:pt x="2496470" y="1008112"/>
                  </a:cubicBezTo>
                  <a:cubicBezTo>
                    <a:pt x="2316916" y="1004116"/>
                    <a:pt x="2189955" y="1011831"/>
                    <a:pt x="2007783" y="1008112"/>
                  </a:cubicBezTo>
                  <a:cubicBezTo>
                    <a:pt x="1825611" y="1004393"/>
                    <a:pt x="1555685" y="1014653"/>
                    <a:pt x="1404112" y="1008112"/>
                  </a:cubicBezTo>
                  <a:cubicBezTo>
                    <a:pt x="1252539" y="1001571"/>
                    <a:pt x="1123128" y="1013434"/>
                    <a:pt x="886679" y="1008112"/>
                  </a:cubicBezTo>
                  <a:cubicBezTo>
                    <a:pt x="650230" y="1002790"/>
                    <a:pt x="454558" y="1022744"/>
                    <a:pt x="168022" y="1008112"/>
                  </a:cubicBezTo>
                  <a:cubicBezTo>
                    <a:pt x="89236" y="1002175"/>
                    <a:pt x="9196" y="923146"/>
                    <a:pt x="0" y="840090"/>
                  </a:cubicBezTo>
                  <a:cubicBezTo>
                    <a:pt x="15052" y="705171"/>
                    <a:pt x="27963" y="481096"/>
                    <a:pt x="0" y="168022"/>
                  </a:cubicBezTo>
                  <a:close/>
                </a:path>
                <a:path w="3210671" h="1008112" stroke="0" extrusionOk="0">
                  <a:moveTo>
                    <a:pt x="0" y="168022"/>
                  </a:moveTo>
                  <a:cubicBezTo>
                    <a:pt x="4103" y="86492"/>
                    <a:pt x="74852" y="10617"/>
                    <a:pt x="168022" y="0"/>
                  </a:cubicBezTo>
                  <a:cubicBezTo>
                    <a:pt x="338892" y="-11432"/>
                    <a:pt x="518803" y="18239"/>
                    <a:pt x="656709" y="0"/>
                  </a:cubicBezTo>
                  <a:cubicBezTo>
                    <a:pt x="794615" y="-18239"/>
                    <a:pt x="1029983" y="-4688"/>
                    <a:pt x="1174141" y="0"/>
                  </a:cubicBezTo>
                  <a:cubicBezTo>
                    <a:pt x="1318299" y="4688"/>
                    <a:pt x="1542978" y="13374"/>
                    <a:pt x="1662828" y="0"/>
                  </a:cubicBezTo>
                  <a:cubicBezTo>
                    <a:pt x="1782678" y="-13374"/>
                    <a:pt x="2068319" y="-12053"/>
                    <a:pt x="2237753" y="0"/>
                  </a:cubicBezTo>
                  <a:cubicBezTo>
                    <a:pt x="2407187" y="12053"/>
                    <a:pt x="2823937" y="30646"/>
                    <a:pt x="3042649" y="0"/>
                  </a:cubicBezTo>
                  <a:cubicBezTo>
                    <a:pt x="3126718" y="-744"/>
                    <a:pt x="3201967" y="84123"/>
                    <a:pt x="3210671" y="168022"/>
                  </a:cubicBezTo>
                  <a:cubicBezTo>
                    <a:pt x="3210141" y="311012"/>
                    <a:pt x="3212636" y="614323"/>
                    <a:pt x="3210671" y="840090"/>
                  </a:cubicBezTo>
                  <a:cubicBezTo>
                    <a:pt x="3209931" y="941750"/>
                    <a:pt x="3122314" y="1006333"/>
                    <a:pt x="3042649" y="1008112"/>
                  </a:cubicBezTo>
                  <a:cubicBezTo>
                    <a:pt x="2828170" y="1023897"/>
                    <a:pt x="2681714" y="983980"/>
                    <a:pt x="2525216" y="1008112"/>
                  </a:cubicBezTo>
                  <a:cubicBezTo>
                    <a:pt x="2368718" y="1032244"/>
                    <a:pt x="2276920" y="1001316"/>
                    <a:pt x="2036530" y="1008112"/>
                  </a:cubicBezTo>
                  <a:cubicBezTo>
                    <a:pt x="1796140" y="1014908"/>
                    <a:pt x="1686563" y="997309"/>
                    <a:pt x="1547843" y="1008112"/>
                  </a:cubicBezTo>
                  <a:cubicBezTo>
                    <a:pt x="1409123" y="1018915"/>
                    <a:pt x="1160931" y="998552"/>
                    <a:pt x="1030410" y="1008112"/>
                  </a:cubicBezTo>
                  <a:cubicBezTo>
                    <a:pt x="899889" y="1017672"/>
                    <a:pt x="503426" y="997074"/>
                    <a:pt x="168022" y="1008112"/>
                  </a:cubicBezTo>
                  <a:cubicBezTo>
                    <a:pt x="58118" y="992843"/>
                    <a:pt x="-1709" y="931226"/>
                    <a:pt x="0" y="840090"/>
                  </a:cubicBezTo>
                  <a:cubicBezTo>
                    <a:pt x="-4584" y="689202"/>
                    <a:pt x="-24592" y="341962"/>
                    <a:pt x="0" y="168022"/>
                  </a:cubicBezTo>
                  <a:close/>
                </a:path>
              </a:pathLst>
            </a:custGeom>
            <a:solidFill>
              <a:schemeClr val="accent1">
                <a:lumMod val="20000"/>
                <a:lumOff val="80000"/>
              </a:schemeClr>
            </a:solidFill>
            <a:ln w="28575">
              <a:solidFill>
                <a:schemeClr val="accent1">
                  <a:lumMod val="20000"/>
                  <a:lumOff val="80000"/>
                </a:schemeClr>
              </a:solidFill>
              <a:extLst>
                <a:ext uri="{C807C97D-BFC1-408E-A445-0C87EB9F89A2}">
                  <ask:lineSketchStyleProps xmlns:ask="http://schemas.microsoft.com/office/drawing/2018/sketchyshapes" sd="2667153158">
                    <a:prstGeom prst="roundRect">
                      <a:avLst/>
                    </a:prstGeom>
                    <ask:type>
                      <ask:lineSketchFreehand/>
                    </ask:type>
                  </ask:lineSketchStyleProps>
                </a:ext>
              </a:extLs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
          <p:nvSpPr>
            <p:cNvPr id="5" name="文本占位符 2">
              <a:extLst>
                <a:ext uri="{FF2B5EF4-FFF2-40B4-BE49-F238E27FC236}">
                  <a16:creationId xmlns:a16="http://schemas.microsoft.com/office/drawing/2014/main" id="{68222A38-481F-9B3A-3DA5-37B80EEF7515}"/>
                </a:ext>
              </a:extLst>
            </p:cNvPr>
            <p:cNvSpPr txBox="1">
              <a:spLocks/>
            </p:cNvSpPr>
            <p:nvPr/>
          </p:nvSpPr>
          <p:spPr>
            <a:xfrm>
              <a:off x="846455" y="3070192"/>
              <a:ext cx="2945290" cy="126852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l"/>
              </a:pPr>
              <a:r>
                <a:rPr lang="zh-CN" altLang="en-US" dirty="0"/>
                <a:t>链表</a:t>
              </a:r>
              <a:endParaRPr lang="en-US" altLang="zh-CN" dirty="0"/>
            </a:p>
            <a:p>
              <a:pPr marL="285750" indent="-285750">
                <a:lnSpc>
                  <a:spcPct val="200000"/>
                </a:lnSpc>
                <a:buFont typeface="Wingdings" panose="05000000000000000000" pitchFamily="2" charset="2"/>
                <a:buChar char="l"/>
              </a:pPr>
              <a:r>
                <a:rPr lang="en-US" altLang="zh-CN" dirty="0"/>
                <a:t>LinkedList</a:t>
              </a:r>
              <a:r>
                <a:rPr lang="zh-CN" altLang="en-US" dirty="0"/>
                <a:t>底层实现</a:t>
              </a:r>
            </a:p>
          </p:txBody>
        </p:sp>
      </p:grpSp>
      <p:sp>
        <p:nvSpPr>
          <p:cNvPr id="7" name="矩形: 圆角 6">
            <a:extLst>
              <a:ext uri="{FF2B5EF4-FFF2-40B4-BE49-F238E27FC236}">
                <a16:creationId xmlns:a16="http://schemas.microsoft.com/office/drawing/2014/main" id="{FF62E80F-75B3-04E5-7776-489881F3B762}"/>
              </a:ext>
            </a:extLst>
          </p:cNvPr>
          <p:cNvSpPr/>
          <p:nvPr/>
        </p:nvSpPr>
        <p:spPr>
          <a:xfrm>
            <a:off x="710880" y="1869109"/>
            <a:ext cx="3210671" cy="1008112"/>
          </a:xfrm>
          <a:custGeom>
            <a:avLst/>
            <a:gdLst>
              <a:gd name="connsiteX0" fmla="*/ 0 w 3210671"/>
              <a:gd name="connsiteY0" fmla="*/ 168022 h 1008112"/>
              <a:gd name="connsiteX1" fmla="*/ 168022 w 3210671"/>
              <a:gd name="connsiteY1" fmla="*/ 0 h 1008112"/>
              <a:gd name="connsiteX2" fmla="*/ 800440 w 3210671"/>
              <a:gd name="connsiteY2" fmla="*/ 0 h 1008112"/>
              <a:gd name="connsiteX3" fmla="*/ 1432858 w 3210671"/>
              <a:gd name="connsiteY3" fmla="*/ 0 h 1008112"/>
              <a:gd name="connsiteX4" fmla="*/ 2036530 w 3210671"/>
              <a:gd name="connsiteY4" fmla="*/ 0 h 1008112"/>
              <a:gd name="connsiteX5" fmla="*/ 3042649 w 3210671"/>
              <a:gd name="connsiteY5" fmla="*/ 0 h 1008112"/>
              <a:gd name="connsiteX6" fmla="*/ 3210671 w 3210671"/>
              <a:gd name="connsiteY6" fmla="*/ 168022 h 1008112"/>
              <a:gd name="connsiteX7" fmla="*/ 3210671 w 3210671"/>
              <a:gd name="connsiteY7" fmla="*/ 840090 h 1008112"/>
              <a:gd name="connsiteX8" fmla="*/ 3042649 w 3210671"/>
              <a:gd name="connsiteY8" fmla="*/ 1008112 h 1008112"/>
              <a:gd name="connsiteX9" fmla="*/ 2467724 w 3210671"/>
              <a:gd name="connsiteY9" fmla="*/ 1008112 h 1008112"/>
              <a:gd name="connsiteX10" fmla="*/ 1835306 w 3210671"/>
              <a:gd name="connsiteY10" fmla="*/ 1008112 h 1008112"/>
              <a:gd name="connsiteX11" fmla="*/ 1260380 w 3210671"/>
              <a:gd name="connsiteY11" fmla="*/ 1008112 h 1008112"/>
              <a:gd name="connsiteX12" fmla="*/ 685455 w 3210671"/>
              <a:gd name="connsiteY12" fmla="*/ 1008112 h 1008112"/>
              <a:gd name="connsiteX13" fmla="*/ 168022 w 3210671"/>
              <a:gd name="connsiteY13" fmla="*/ 1008112 h 1008112"/>
              <a:gd name="connsiteX14" fmla="*/ 0 w 3210671"/>
              <a:gd name="connsiteY14" fmla="*/ 840090 h 1008112"/>
              <a:gd name="connsiteX15" fmla="*/ 0 w 3210671"/>
              <a:gd name="connsiteY15"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10671" h="1008112" fill="none" extrusionOk="0">
                <a:moveTo>
                  <a:pt x="0" y="168022"/>
                </a:moveTo>
                <a:cubicBezTo>
                  <a:pt x="12807" y="84209"/>
                  <a:pt x="62792" y="-7652"/>
                  <a:pt x="168022" y="0"/>
                </a:cubicBezTo>
                <a:cubicBezTo>
                  <a:pt x="417720" y="-29084"/>
                  <a:pt x="549925" y="-13215"/>
                  <a:pt x="800440" y="0"/>
                </a:cubicBezTo>
                <a:cubicBezTo>
                  <a:pt x="1050955" y="13215"/>
                  <a:pt x="1176309" y="10395"/>
                  <a:pt x="1432858" y="0"/>
                </a:cubicBezTo>
                <a:cubicBezTo>
                  <a:pt x="1689407" y="-10395"/>
                  <a:pt x="1796004" y="-8910"/>
                  <a:pt x="2036530" y="0"/>
                </a:cubicBezTo>
                <a:cubicBezTo>
                  <a:pt x="2277056" y="8910"/>
                  <a:pt x="2614098" y="20346"/>
                  <a:pt x="3042649" y="0"/>
                </a:cubicBezTo>
                <a:cubicBezTo>
                  <a:pt x="3134994" y="3643"/>
                  <a:pt x="3216417" y="90816"/>
                  <a:pt x="3210671" y="168022"/>
                </a:cubicBezTo>
                <a:cubicBezTo>
                  <a:pt x="3194330" y="375134"/>
                  <a:pt x="3185354" y="633945"/>
                  <a:pt x="3210671" y="840090"/>
                </a:cubicBezTo>
                <a:cubicBezTo>
                  <a:pt x="3214117" y="944513"/>
                  <a:pt x="3154935" y="1014839"/>
                  <a:pt x="3042649" y="1008112"/>
                </a:cubicBezTo>
                <a:cubicBezTo>
                  <a:pt x="2802342" y="996930"/>
                  <a:pt x="2608745" y="988937"/>
                  <a:pt x="2467724" y="1008112"/>
                </a:cubicBezTo>
                <a:cubicBezTo>
                  <a:pt x="2326703" y="1027287"/>
                  <a:pt x="1980991" y="1027054"/>
                  <a:pt x="1835306" y="1008112"/>
                </a:cubicBezTo>
                <a:cubicBezTo>
                  <a:pt x="1689621" y="989170"/>
                  <a:pt x="1427444" y="1022878"/>
                  <a:pt x="1260380" y="1008112"/>
                </a:cubicBezTo>
                <a:cubicBezTo>
                  <a:pt x="1093316" y="993346"/>
                  <a:pt x="877801" y="986117"/>
                  <a:pt x="685455" y="1008112"/>
                </a:cubicBezTo>
                <a:cubicBezTo>
                  <a:pt x="493110" y="1030107"/>
                  <a:pt x="390117" y="991519"/>
                  <a:pt x="168022" y="1008112"/>
                </a:cubicBezTo>
                <a:cubicBezTo>
                  <a:pt x="56596" y="999383"/>
                  <a:pt x="7550" y="932092"/>
                  <a:pt x="0" y="840090"/>
                </a:cubicBezTo>
                <a:cubicBezTo>
                  <a:pt x="-18340" y="669993"/>
                  <a:pt x="12848" y="409401"/>
                  <a:pt x="0" y="168022"/>
                </a:cubicBezTo>
                <a:close/>
              </a:path>
              <a:path w="3210671" h="1008112" stroke="0" extrusionOk="0">
                <a:moveTo>
                  <a:pt x="0" y="168022"/>
                </a:moveTo>
                <a:cubicBezTo>
                  <a:pt x="-10678" y="89427"/>
                  <a:pt x="77934" y="2968"/>
                  <a:pt x="168022" y="0"/>
                </a:cubicBezTo>
                <a:cubicBezTo>
                  <a:pt x="380306" y="-15182"/>
                  <a:pt x="472890" y="-15772"/>
                  <a:pt x="742947" y="0"/>
                </a:cubicBezTo>
                <a:cubicBezTo>
                  <a:pt x="1013004" y="15772"/>
                  <a:pt x="1071423" y="-1685"/>
                  <a:pt x="1289127" y="0"/>
                </a:cubicBezTo>
                <a:cubicBezTo>
                  <a:pt x="1506831" y="1685"/>
                  <a:pt x="1595170" y="-13135"/>
                  <a:pt x="1892798" y="0"/>
                </a:cubicBezTo>
                <a:cubicBezTo>
                  <a:pt x="2190426" y="13135"/>
                  <a:pt x="2281432" y="11563"/>
                  <a:pt x="2438977" y="0"/>
                </a:cubicBezTo>
                <a:cubicBezTo>
                  <a:pt x="2596522" y="-11563"/>
                  <a:pt x="2895189" y="13574"/>
                  <a:pt x="3042649" y="0"/>
                </a:cubicBezTo>
                <a:cubicBezTo>
                  <a:pt x="3137830" y="11563"/>
                  <a:pt x="3213178" y="57323"/>
                  <a:pt x="3210671" y="168022"/>
                </a:cubicBezTo>
                <a:cubicBezTo>
                  <a:pt x="3230075" y="444709"/>
                  <a:pt x="3229246" y="582319"/>
                  <a:pt x="3210671" y="840090"/>
                </a:cubicBezTo>
                <a:cubicBezTo>
                  <a:pt x="3214816" y="929281"/>
                  <a:pt x="3126217" y="1011320"/>
                  <a:pt x="3042649" y="1008112"/>
                </a:cubicBezTo>
                <a:cubicBezTo>
                  <a:pt x="2779156" y="1029940"/>
                  <a:pt x="2589623" y="998766"/>
                  <a:pt x="2410231" y="1008112"/>
                </a:cubicBezTo>
                <a:cubicBezTo>
                  <a:pt x="2230839" y="1017458"/>
                  <a:pt x="2074498" y="1004949"/>
                  <a:pt x="1835306" y="1008112"/>
                </a:cubicBezTo>
                <a:cubicBezTo>
                  <a:pt x="1596115" y="1011275"/>
                  <a:pt x="1460978" y="1022382"/>
                  <a:pt x="1231634" y="1008112"/>
                </a:cubicBezTo>
                <a:cubicBezTo>
                  <a:pt x="1002290" y="993842"/>
                  <a:pt x="440806" y="960646"/>
                  <a:pt x="168022" y="1008112"/>
                </a:cubicBezTo>
                <a:cubicBezTo>
                  <a:pt x="57985" y="1022980"/>
                  <a:pt x="2007" y="934778"/>
                  <a:pt x="0" y="840090"/>
                </a:cubicBezTo>
                <a:cubicBezTo>
                  <a:pt x="7629" y="701950"/>
                  <a:pt x="-2800" y="464601"/>
                  <a:pt x="0" y="168022"/>
                </a:cubicBezTo>
                <a:close/>
              </a:path>
            </a:pathLst>
          </a:custGeom>
          <a:solidFill>
            <a:schemeClr val="accent1">
              <a:lumMod val="20000"/>
              <a:lumOff val="80000"/>
            </a:schemeClr>
          </a:solidFill>
          <a:ln w="28575">
            <a:solidFill>
              <a:schemeClr val="accent1">
                <a:lumMod val="20000"/>
                <a:lumOff val="80000"/>
              </a:schemeClr>
            </a:solidFill>
            <a:extLst>
              <a:ext uri="{C807C97D-BFC1-408E-A445-0C87EB9F89A2}">
                <ask:lineSketchStyleProps xmlns:ask="http://schemas.microsoft.com/office/drawing/2018/sketchyshapes" sd="1556936545">
                  <a:prstGeom prst="roundRect">
                    <a:avLst/>
                  </a:prstGeom>
                  <ask:type>
                    <ask:lineSketchFreehand/>
                  </ask:type>
                </ask:lineSketchStyleProps>
              </a:ext>
            </a:extLs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
        <p:nvSpPr>
          <p:cNvPr id="3" name="文本占位符 2">
            <a:extLst>
              <a:ext uri="{FF2B5EF4-FFF2-40B4-BE49-F238E27FC236}">
                <a16:creationId xmlns:a16="http://schemas.microsoft.com/office/drawing/2014/main" id="{687F3FE8-2DC9-E4C4-2670-A40C8A57AF78}"/>
              </a:ext>
            </a:extLst>
          </p:cNvPr>
          <p:cNvSpPr>
            <a:spLocks noGrp="1"/>
          </p:cNvSpPr>
          <p:nvPr>
            <p:ph type="body" sz="quarter" idx="11"/>
          </p:nvPr>
        </p:nvSpPr>
        <p:spPr>
          <a:xfrm>
            <a:off x="854873" y="1782076"/>
            <a:ext cx="2824036" cy="1351904"/>
          </a:xfrm>
        </p:spPr>
        <p:txBody>
          <a:bodyPr/>
          <a:lstStyle/>
          <a:p>
            <a:pPr marL="285750" indent="-285750">
              <a:lnSpc>
                <a:spcPct val="200000"/>
              </a:lnSpc>
              <a:buFont typeface="Wingdings" panose="05000000000000000000" pitchFamily="2" charset="2"/>
              <a:buChar char="l"/>
            </a:pPr>
            <a:r>
              <a:rPr lang="zh-CN" altLang="en-US" dirty="0"/>
              <a:t>数组</a:t>
            </a:r>
            <a:endParaRPr lang="en-US" altLang="zh-CN" dirty="0"/>
          </a:p>
          <a:p>
            <a:pPr marL="285750" indent="-285750">
              <a:lnSpc>
                <a:spcPct val="200000"/>
              </a:lnSpc>
              <a:buFont typeface="Wingdings" panose="05000000000000000000" pitchFamily="2" charset="2"/>
              <a:buChar char="l"/>
            </a:pPr>
            <a:r>
              <a:rPr lang="en-US" altLang="zh-CN" dirty="0" err="1"/>
              <a:t>ArrayList</a:t>
            </a:r>
            <a:r>
              <a:rPr lang="zh-CN" altLang="en-US" dirty="0"/>
              <a:t>底层实现</a:t>
            </a:r>
          </a:p>
          <a:p>
            <a:pPr>
              <a:lnSpc>
                <a:spcPct val="250000"/>
              </a:lnSpc>
            </a:pPr>
            <a:endParaRPr lang="zh-CN" altLang="en-US" dirty="0"/>
          </a:p>
        </p:txBody>
      </p:sp>
      <p:sp>
        <p:nvSpPr>
          <p:cNvPr id="15" name="文本占位符 2">
            <a:extLst>
              <a:ext uri="{FF2B5EF4-FFF2-40B4-BE49-F238E27FC236}">
                <a16:creationId xmlns:a16="http://schemas.microsoft.com/office/drawing/2014/main" id="{EBAD4290-F9C9-CE5F-C4E8-71C8B230B2C3}"/>
              </a:ext>
            </a:extLst>
          </p:cNvPr>
          <p:cNvSpPr txBox="1">
            <a:spLocks/>
          </p:cNvSpPr>
          <p:nvPr/>
        </p:nvSpPr>
        <p:spPr>
          <a:xfrm>
            <a:off x="4151784" y="5409712"/>
            <a:ext cx="4436354" cy="7555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200000"/>
              </a:lnSpc>
            </a:pPr>
            <a:r>
              <a:rPr lang="zh-CN" altLang="en-US" dirty="0">
                <a:solidFill>
                  <a:srgbClr val="C00000"/>
                </a:solidFill>
              </a:rPr>
              <a:t>操作数据的特点</a:t>
            </a:r>
            <a:r>
              <a:rPr lang="en-US" altLang="zh-CN" dirty="0">
                <a:solidFill>
                  <a:srgbClr val="C00000"/>
                </a:solidFill>
              </a:rPr>
              <a:t>-</a:t>
            </a:r>
            <a:r>
              <a:rPr lang="zh-CN" altLang="en-US" dirty="0">
                <a:solidFill>
                  <a:srgbClr val="C00000"/>
                </a:solidFill>
              </a:rPr>
              <a:t>算法复杂度分析</a:t>
            </a:r>
            <a:endParaRPr lang="en-US" altLang="zh-CN" dirty="0">
              <a:solidFill>
                <a:srgbClr val="C00000"/>
              </a:solidFill>
            </a:endParaRPr>
          </a:p>
        </p:txBody>
      </p:sp>
    </p:spTree>
    <p:extLst>
      <p:ext uri="{BB962C8B-B14F-4D97-AF65-F5344CB8AC3E}">
        <p14:creationId xmlns:p14="http://schemas.microsoft.com/office/powerpoint/2010/main" val="18648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outVertical)">
                                      <p:cBhvr>
                                        <p:cTn id="10" dur="500"/>
                                        <p:tgtEl>
                                          <p:spTgt spid="3">
                                            <p:txEl>
                                              <p:pRg st="0" end="0"/>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out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out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out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p:tgtEl>
                                          <p:spTgt spid="15"/>
                                        </p:tgtEl>
                                        <p:attrNameLst>
                                          <p:attrName>ppt_y</p:attrName>
                                        </p:attrNameLst>
                                      </p:cBhvr>
                                      <p:tavLst>
                                        <p:tav tm="0">
                                          <p:val>
                                            <p:strVal val="#ppt_y-#ppt_h*1.125000"/>
                                          </p:val>
                                        </p:tav>
                                        <p:tav tm="100000">
                                          <p:val>
                                            <p:strVal val="#ppt_y"/>
                                          </p:val>
                                        </p:tav>
                                      </p:tavLst>
                                    </p:anim>
                                    <p:animEffect transition="in" filter="wipe(down)">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uiExpand="1" build="p"/>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763B189-9EEC-A47F-9F64-86F66B4C6297}"/>
              </a:ext>
            </a:extLst>
          </p:cNvPr>
          <p:cNvSpPr>
            <a:spLocks noChangeArrowheads="1"/>
          </p:cNvSpPr>
          <p:nvPr/>
        </p:nvSpPr>
        <p:spPr bwMode="auto">
          <a:xfrm>
            <a:off x="578800" y="1574665"/>
            <a:ext cx="2956880" cy="100812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boolean </a:t>
            </a:r>
            <a:r>
              <a:rPr kumimoji="0" lang="zh-CN" altLang="zh-CN" sz="1200" b="0" i="0" u="none" strike="noStrike" cap="none" normalizeH="0" baseline="0" dirty="0">
                <a:ln>
                  <a:noFill/>
                </a:ln>
                <a:solidFill>
                  <a:srgbClr val="00627A"/>
                </a:solidFill>
                <a:effectLst/>
                <a:latin typeface="Arial Unicode MS"/>
                <a:ea typeface="JetBrains Mono"/>
              </a:rPr>
              <a:t>add</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7E8A"/>
                </a:solidFill>
                <a:effectLst/>
                <a:latin typeface="Arial Unicode MS"/>
                <a:ea typeface="JetBrains Mono"/>
              </a:rPr>
              <a:t>E </a:t>
            </a:r>
            <a:r>
              <a:rPr kumimoji="0" lang="zh-CN" altLang="zh-CN" sz="1200" b="0" i="0" u="none" strike="noStrike" cap="none" normalizeH="0" baseline="0" dirty="0">
                <a:ln>
                  <a:noFill/>
                </a:ln>
                <a:solidFill>
                  <a:srgbClr val="080808"/>
                </a:solidFill>
                <a:effectLst/>
                <a:latin typeface="Arial Unicode MS"/>
                <a:ea typeface="JetBrains Mono"/>
              </a:rPr>
              <a:t>e)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ensureCapacityInternal(</a:t>
            </a:r>
            <a:r>
              <a:rPr kumimoji="0" lang="zh-CN" altLang="zh-CN" sz="1200" b="0" i="0" u="none" strike="noStrike" cap="none" normalizeH="0" baseline="0" dirty="0">
                <a:ln>
                  <a:noFill/>
                </a:ln>
                <a:solidFill>
                  <a:srgbClr val="871094"/>
                </a:solidFill>
                <a:effectLst/>
                <a:latin typeface="Arial Unicode MS"/>
                <a:ea typeface="JetBrains Mono"/>
              </a:rPr>
              <a:t>size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size</a:t>
            </a:r>
            <a:r>
              <a:rPr kumimoji="0" lang="zh-CN" altLang="zh-CN" sz="1200" b="0" i="0" u="none" strike="noStrike" cap="none" normalizeH="0" baseline="0" dirty="0">
                <a:ln>
                  <a:noFill/>
                </a:ln>
                <a:solidFill>
                  <a:srgbClr val="080808"/>
                </a:solidFill>
                <a:effectLst/>
                <a:latin typeface="Arial Unicode MS"/>
                <a:ea typeface="JetBrains Mono"/>
              </a:rPr>
              <a:t>++] = 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true</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4843C8E4-3D3C-FAD7-FAE1-9F7818623A69}"/>
              </a:ext>
            </a:extLst>
          </p:cNvPr>
          <p:cNvSpPr>
            <a:spLocks noChangeArrowheads="1"/>
          </p:cNvSpPr>
          <p:nvPr/>
        </p:nvSpPr>
        <p:spPr bwMode="auto">
          <a:xfrm>
            <a:off x="578800" y="3252345"/>
            <a:ext cx="5202240" cy="64633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void </a:t>
            </a:r>
            <a:r>
              <a:rPr kumimoji="0" lang="zh-CN" altLang="zh-CN" sz="1200" b="0" i="0" u="none" strike="noStrike" cap="none" normalizeH="0" baseline="0" dirty="0">
                <a:ln>
                  <a:noFill/>
                </a:ln>
                <a:solidFill>
                  <a:srgbClr val="00627A"/>
                </a:solidFill>
                <a:effectLst/>
                <a:latin typeface="Arial Unicode MS"/>
                <a:ea typeface="JetBrains Mono"/>
              </a:rPr>
              <a:t>ensureCapacityInternal</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ensureExplicitCapacity(</a:t>
            </a:r>
            <a:r>
              <a:rPr kumimoji="0" lang="zh-CN" altLang="zh-CN" sz="1200" b="0" i="1" u="none" strike="noStrike" cap="none" normalizeH="0" baseline="0" dirty="0">
                <a:ln>
                  <a:noFill/>
                </a:ln>
                <a:solidFill>
                  <a:srgbClr val="080808"/>
                </a:solidFill>
                <a:effectLst/>
                <a:latin typeface="Arial Unicode MS"/>
                <a:ea typeface="JetBrains Mono"/>
              </a:rPr>
              <a:t>calculateCapacity</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 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0041419E-B1DD-94CC-E8AF-7D50759E6226}"/>
              </a:ext>
            </a:extLst>
          </p:cNvPr>
          <p:cNvSpPr>
            <a:spLocks noChangeArrowheads="1"/>
          </p:cNvSpPr>
          <p:nvPr/>
        </p:nvSpPr>
        <p:spPr bwMode="auto">
          <a:xfrm>
            <a:off x="6075682" y="2078728"/>
            <a:ext cx="5648960" cy="120032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static int </a:t>
            </a:r>
            <a:r>
              <a:rPr kumimoji="0" lang="zh-CN" altLang="zh-CN" sz="1200" b="0" i="0" u="none" strike="noStrike" cap="none" normalizeH="0" baseline="0" dirty="0">
                <a:ln>
                  <a:noFill/>
                </a:ln>
                <a:solidFill>
                  <a:srgbClr val="00627A"/>
                </a:solidFill>
                <a:effectLst/>
                <a:latin typeface="Arial Unicode MS"/>
                <a:ea typeface="JetBrains Mono"/>
              </a:rPr>
              <a:t>calculateCapacity</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 elementData,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(elementData == </a:t>
            </a:r>
            <a:r>
              <a:rPr kumimoji="0" lang="zh-CN" altLang="zh-CN" sz="1200" b="0" i="1" u="none" strike="noStrike" cap="none" normalizeH="0" baseline="0" dirty="0">
                <a:ln>
                  <a:noFill/>
                </a:ln>
                <a:solidFill>
                  <a:srgbClr val="871094"/>
                </a:solidFill>
                <a:effectLst/>
                <a:latin typeface="Arial Unicode MS"/>
                <a:ea typeface="JetBrains Mono"/>
              </a:rPr>
              <a:t>DEFAULTCAPACITY_EMPTY_ELEMENTDATA</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00000"/>
                </a:solidFill>
                <a:effectLst/>
                <a:latin typeface="Arial Unicode MS"/>
                <a:ea typeface="JetBrains Mono"/>
              </a:rPr>
              <a:t>Math</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max</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DEFAULT_CAPACITY</a:t>
            </a:r>
            <a:r>
              <a:rPr kumimoji="0" lang="zh-CN" altLang="zh-CN" sz="1200" b="0" i="0" u="none" strike="noStrike" cap="none" normalizeH="0" baseline="0" dirty="0">
                <a:ln>
                  <a:noFill/>
                </a:ln>
                <a:solidFill>
                  <a:srgbClr val="080808"/>
                </a:solidFill>
                <a:effectLst/>
                <a:latin typeface="Arial Unicode MS"/>
                <a:ea typeface="JetBrains Mono"/>
              </a:rPr>
              <a:t>, 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80808"/>
                </a:solidFill>
                <a:effectLst/>
                <a:latin typeface="Arial Unicode MS"/>
                <a:ea typeface="JetBrains Mono"/>
              </a:rPr>
              <a:t>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755784AB-7EBC-9F0D-661C-37B1A60D0710}"/>
              </a:ext>
            </a:extLst>
          </p:cNvPr>
          <p:cNvSpPr>
            <a:spLocks noChangeArrowheads="1"/>
          </p:cNvSpPr>
          <p:nvPr/>
        </p:nvSpPr>
        <p:spPr bwMode="auto">
          <a:xfrm>
            <a:off x="578800" y="4671342"/>
            <a:ext cx="4053840" cy="1384995"/>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void </a:t>
            </a:r>
            <a:r>
              <a:rPr kumimoji="0" lang="zh-CN" altLang="zh-CN" sz="1200" b="0" i="0" u="none" strike="noStrike" cap="none" normalizeH="0" baseline="0" dirty="0">
                <a:ln>
                  <a:noFill/>
                </a:ln>
                <a:solidFill>
                  <a:srgbClr val="00627A"/>
                </a:solidFill>
                <a:effectLst/>
                <a:latin typeface="Arial Unicode MS"/>
                <a:ea typeface="JetBrains Mono"/>
              </a:rPr>
              <a:t>ensureExplicitCapacity</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modCount</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overflow-conscious code</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(minCapacity -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length </a:t>
            </a:r>
            <a:r>
              <a:rPr kumimoji="0" lang="zh-CN" altLang="zh-CN" sz="1200" b="0" i="0" u="none" strike="noStrike" cap="none" normalizeH="0" baseline="0" dirty="0">
                <a:ln>
                  <a:noFill/>
                </a:ln>
                <a:solidFill>
                  <a:srgbClr val="080808"/>
                </a:solidFill>
                <a:effectLst/>
                <a:latin typeface="Arial Unicode MS"/>
                <a:ea typeface="JetBrains Mono"/>
              </a:rPr>
              <a:t>&gt;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grow(minCapacity);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05420BE0-EAA8-1EBE-9405-1895F47F2A96}"/>
              </a:ext>
            </a:extLst>
          </p:cNvPr>
          <p:cNvSpPr>
            <a:spLocks noChangeArrowheads="1"/>
          </p:cNvSpPr>
          <p:nvPr/>
        </p:nvSpPr>
        <p:spPr bwMode="auto">
          <a:xfrm>
            <a:off x="6096000" y="4302011"/>
            <a:ext cx="5648960" cy="212365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void </a:t>
            </a:r>
            <a:r>
              <a:rPr kumimoji="0" lang="zh-CN" altLang="zh-CN" sz="1200" b="0" i="0" u="none" strike="noStrike" cap="none" normalizeH="0" baseline="0" dirty="0">
                <a:ln>
                  <a:noFill/>
                </a:ln>
                <a:solidFill>
                  <a:srgbClr val="00627A"/>
                </a:solidFill>
                <a:effectLst/>
                <a:latin typeface="Arial Unicode MS"/>
                <a:ea typeface="JetBrains Mono"/>
              </a:rPr>
              <a:t>grow</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overflow-conscious code</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00000"/>
                </a:solidFill>
                <a:effectLst/>
                <a:latin typeface="Arial Unicode MS"/>
                <a:ea typeface="JetBrains Mono"/>
              </a:rPr>
              <a:t>oldCapacity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length</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newCapacity = </a:t>
            </a:r>
            <a:r>
              <a:rPr kumimoji="0" lang="zh-CN" altLang="zh-CN" sz="1200" b="0" i="0" u="none" strike="noStrike" cap="none" normalizeH="0" baseline="0" dirty="0">
                <a:ln>
                  <a:noFill/>
                </a:ln>
                <a:solidFill>
                  <a:srgbClr val="000000"/>
                </a:solidFill>
                <a:effectLst/>
                <a:latin typeface="Arial Unicode MS"/>
                <a:ea typeface="JetBrains Mono"/>
              </a:rPr>
              <a:t>oldCapacity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oldCapacity </a:t>
            </a:r>
            <a:r>
              <a:rPr kumimoji="0" lang="zh-CN" altLang="zh-CN" sz="1200" b="0" i="0" u="none" strike="noStrike" cap="none" normalizeH="0" baseline="0" dirty="0">
                <a:ln>
                  <a:noFill/>
                </a:ln>
                <a:solidFill>
                  <a:srgbClr val="080808"/>
                </a:solidFill>
                <a:effectLst/>
                <a:latin typeface="Arial Unicode MS"/>
                <a:ea typeface="JetBrains Mono"/>
              </a:rPr>
              <a:t>&gt;&gt;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(newCapacity - minCapacity &lt;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newCapacity = 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(newCapacity - </a:t>
            </a:r>
            <a:r>
              <a:rPr kumimoji="0" lang="zh-CN" altLang="zh-CN" sz="1200" b="0" i="1" u="none" strike="noStrike" cap="none" normalizeH="0" baseline="0" dirty="0">
                <a:ln>
                  <a:noFill/>
                </a:ln>
                <a:solidFill>
                  <a:srgbClr val="871094"/>
                </a:solidFill>
                <a:effectLst/>
                <a:latin typeface="Arial Unicode MS"/>
                <a:ea typeface="JetBrains Mono"/>
              </a:rPr>
              <a:t>MAX_ARRAY_SIZE </a:t>
            </a:r>
            <a:r>
              <a:rPr kumimoji="0" lang="zh-CN" altLang="zh-CN" sz="1200" b="0" i="0" u="none" strike="noStrike" cap="none" normalizeH="0" baseline="0" dirty="0">
                <a:ln>
                  <a:noFill/>
                </a:ln>
                <a:solidFill>
                  <a:srgbClr val="080808"/>
                </a:solidFill>
                <a:effectLst/>
                <a:latin typeface="Arial Unicode MS"/>
                <a:ea typeface="JetBrains Mono"/>
              </a:rPr>
              <a:t>&gt;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newCapacity = </a:t>
            </a:r>
            <a:r>
              <a:rPr kumimoji="0" lang="zh-CN" altLang="zh-CN" sz="1200" b="0" i="1" u="none" strike="noStrike" cap="none" normalizeH="0" baseline="0" dirty="0">
                <a:ln>
                  <a:noFill/>
                </a:ln>
                <a:solidFill>
                  <a:srgbClr val="080808"/>
                </a:solidFill>
                <a:effectLst/>
                <a:latin typeface="Arial Unicode MS"/>
                <a:ea typeface="JetBrains Mono"/>
              </a:rPr>
              <a:t>hugeCapacity</a:t>
            </a:r>
            <a:r>
              <a:rPr kumimoji="0" lang="zh-CN" altLang="zh-CN" sz="1200" b="0" i="0" u="none" strike="noStrike" cap="none" normalizeH="0" baseline="0" dirty="0">
                <a:ln>
                  <a:noFill/>
                </a:ln>
                <a:solidFill>
                  <a:srgbClr val="080808"/>
                </a:solidFill>
                <a:effectLst/>
                <a:latin typeface="Arial Unicode MS"/>
                <a:ea typeface="JetBrains Mono"/>
              </a:rPr>
              <a:t>(minCapacity);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minCapacity is usually close to size, so this is a win:</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Arrays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copyOf</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 newCapacity);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矩形 12">
            <a:extLst>
              <a:ext uri="{FF2B5EF4-FFF2-40B4-BE49-F238E27FC236}">
                <a16:creationId xmlns:a16="http://schemas.microsoft.com/office/drawing/2014/main" id="{F6E8C923-099E-EE9A-32ED-E16A471B763C}"/>
              </a:ext>
            </a:extLst>
          </p:cNvPr>
          <p:cNvSpPr/>
          <p:nvPr/>
        </p:nvSpPr>
        <p:spPr>
          <a:xfrm>
            <a:off x="780288" y="1806869"/>
            <a:ext cx="2426208" cy="213360"/>
          </a:xfrm>
          <a:prstGeom prst="rect">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dirty="0">
              <a:solidFill>
                <a:schemeClr val="tx1"/>
              </a:solidFill>
              <a:ea typeface="Alibaba PuHuiTi B"/>
            </a:endParaRPr>
          </a:p>
        </p:txBody>
      </p:sp>
      <p:cxnSp>
        <p:nvCxnSpPr>
          <p:cNvPr id="15" name="连接符: 肘形 14">
            <a:extLst>
              <a:ext uri="{FF2B5EF4-FFF2-40B4-BE49-F238E27FC236}">
                <a16:creationId xmlns:a16="http://schemas.microsoft.com/office/drawing/2014/main" id="{E2710D72-5628-488F-B569-B873C5BA5AF3}"/>
              </a:ext>
            </a:extLst>
          </p:cNvPr>
          <p:cNvCxnSpPr>
            <a:stCxn id="13" idx="3"/>
            <a:endCxn id="9" idx="0"/>
          </p:cNvCxnSpPr>
          <p:nvPr/>
        </p:nvCxnSpPr>
        <p:spPr>
          <a:xfrm>
            <a:off x="3206496" y="1913549"/>
            <a:ext cx="85344" cy="1338796"/>
          </a:xfrm>
          <a:prstGeom prst="bentConnector2">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D4C249D-BFB3-D09E-37CD-DD63C0453563}"/>
              </a:ext>
            </a:extLst>
          </p:cNvPr>
          <p:cNvSpPr/>
          <p:nvPr/>
        </p:nvSpPr>
        <p:spPr>
          <a:xfrm>
            <a:off x="2432304" y="3483269"/>
            <a:ext cx="3078480" cy="24384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B"/>
            </a:endParaRPr>
          </a:p>
        </p:txBody>
      </p:sp>
      <p:cxnSp>
        <p:nvCxnSpPr>
          <p:cNvPr id="23" name="直接箭头连接符 22">
            <a:extLst>
              <a:ext uri="{FF2B5EF4-FFF2-40B4-BE49-F238E27FC236}">
                <a16:creationId xmlns:a16="http://schemas.microsoft.com/office/drawing/2014/main" id="{E884756C-E4F9-3389-FCDC-72433D7C415E}"/>
              </a:ext>
            </a:extLst>
          </p:cNvPr>
          <p:cNvCxnSpPr>
            <a:cxnSpLocks/>
            <a:endCxn id="11" idx="0"/>
          </p:cNvCxnSpPr>
          <p:nvPr/>
        </p:nvCxnSpPr>
        <p:spPr>
          <a:xfrm>
            <a:off x="1828800" y="3727109"/>
            <a:ext cx="776920" cy="944233"/>
          </a:xfrm>
          <a:prstGeom prst="straightConnector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1FAFAE71-11E0-5A0C-6511-3E2756233BFA}"/>
              </a:ext>
            </a:extLst>
          </p:cNvPr>
          <p:cNvSpPr/>
          <p:nvPr/>
        </p:nvSpPr>
        <p:spPr>
          <a:xfrm>
            <a:off x="944880" y="5622965"/>
            <a:ext cx="1444752" cy="249936"/>
          </a:xfrm>
          <a:prstGeom prst="rect">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dirty="0">
              <a:solidFill>
                <a:schemeClr val="tx1"/>
              </a:solidFill>
              <a:ea typeface="Alibaba PuHuiTi B"/>
            </a:endParaRPr>
          </a:p>
        </p:txBody>
      </p:sp>
      <p:cxnSp>
        <p:nvCxnSpPr>
          <p:cNvPr id="26" name="连接符: 肘形 25">
            <a:extLst>
              <a:ext uri="{FF2B5EF4-FFF2-40B4-BE49-F238E27FC236}">
                <a16:creationId xmlns:a16="http://schemas.microsoft.com/office/drawing/2014/main" id="{388A3B9D-52E0-045D-4FE5-7E12E28C5380}"/>
              </a:ext>
            </a:extLst>
          </p:cNvPr>
          <p:cNvCxnSpPr>
            <a:cxnSpLocks/>
            <a:stCxn id="24" idx="3"/>
          </p:cNvCxnSpPr>
          <p:nvPr/>
        </p:nvCxnSpPr>
        <p:spPr>
          <a:xfrm flipV="1">
            <a:off x="2389632" y="4487161"/>
            <a:ext cx="3706368" cy="1260772"/>
          </a:xfrm>
          <a:prstGeom prst="bentConnector3">
            <a:avLst>
              <a:gd name="adj1" fmla="val 93238"/>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C1F71084-2964-2CB8-825A-2DB972849C2B}"/>
              </a:ext>
            </a:extLst>
          </p:cNvPr>
          <p:cNvCxnSpPr>
            <a:stCxn id="16" idx="3"/>
            <a:endCxn id="10" idx="1"/>
          </p:cNvCxnSpPr>
          <p:nvPr/>
        </p:nvCxnSpPr>
        <p:spPr>
          <a:xfrm flipV="1">
            <a:off x="5510784" y="2678893"/>
            <a:ext cx="564898" cy="926296"/>
          </a:xfrm>
          <a:prstGeom prst="bentConnector3">
            <a:avLst>
              <a:gd name="adj1" fmla="val 50000"/>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文本占位符 4">
            <a:extLst>
              <a:ext uri="{FF2B5EF4-FFF2-40B4-BE49-F238E27FC236}">
                <a16:creationId xmlns:a16="http://schemas.microsoft.com/office/drawing/2014/main" id="{807553B5-735B-F7FB-9499-A6EF7485C3C9}"/>
              </a:ext>
            </a:extLst>
          </p:cNvPr>
          <p:cNvSpPr>
            <a:spLocks noGrp="1"/>
          </p:cNvSpPr>
          <p:nvPr>
            <p:ph type="body" sz="quarter" idx="11"/>
          </p:nvPr>
        </p:nvSpPr>
        <p:spPr>
          <a:xfrm>
            <a:off x="578800" y="2862897"/>
            <a:ext cx="1525334" cy="671518"/>
          </a:xfrm>
        </p:spPr>
        <p:txBody>
          <a:bodyPr/>
          <a:lstStyle/>
          <a:p>
            <a:r>
              <a:rPr lang="zh-CN" altLang="en-US" sz="1400" dirty="0"/>
              <a:t>确保内部容量</a:t>
            </a:r>
          </a:p>
        </p:txBody>
      </p:sp>
      <p:sp>
        <p:nvSpPr>
          <p:cNvPr id="36" name="文本占位符 4">
            <a:extLst>
              <a:ext uri="{FF2B5EF4-FFF2-40B4-BE49-F238E27FC236}">
                <a16:creationId xmlns:a16="http://schemas.microsoft.com/office/drawing/2014/main" id="{8378342C-6FBE-8CC3-D3E4-CEB7219AA560}"/>
              </a:ext>
            </a:extLst>
          </p:cNvPr>
          <p:cNvSpPr txBox="1">
            <a:spLocks/>
          </p:cNvSpPr>
          <p:nvPr/>
        </p:nvSpPr>
        <p:spPr>
          <a:xfrm>
            <a:off x="6096000" y="1663571"/>
            <a:ext cx="93528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计算容量</a:t>
            </a:r>
          </a:p>
        </p:txBody>
      </p:sp>
      <p:sp>
        <p:nvSpPr>
          <p:cNvPr id="39" name="文本占位符 4">
            <a:extLst>
              <a:ext uri="{FF2B5EF4-FFF2-40B4-BE49-F238E27FC236}">
                <a16:creationId xmlns:a16="http://schemas.microsoft.com/office/drawing/2014/main" id="{0659F373-7D5E-16CF-CDEC-05EDB9819F0F}"/>
              </a:ext>
            </a:extLst>
          </p:cNvPr>
          <p:cNvSpPr txBox="1">
            <a:spLocks/>
          </p:cNvSpPr>
          <p:nvPr/>
        </p:nvSpPr>
        <p:spPr>
          <a:xfrm>
            <a:off x="7161270" y="1684470"/>
            <a:ext cx="2718019" cy="67151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0" lang="zh-CN" altLang="zh-CN" sz="1400" b="0" i="1" u="none" strike="noStrike" cap="none" normalizeH="0" baseline="0" dirty="0">
                <a:ln>
                  <a:noFill/>
                </a:ln>
                <a:solidFill>
                  <a:srgbClr val="871094"/>
                </a:solidFill>
                <a:effectLst/>
                <a:latin typeface="Arial Unicode MS"/>
                <a:ea typeface="JetBrains Mono"/>
              </a:rPr>
              <a:t>DEFAULT_CAPACITY</a:t>
            </a:r>
            <a:r>
              <a:rPr kumimoji="0" lang="en-US" altLang="zh-CN" sz="1400" b="0" i="1" u="none" strike="noStrike" cap="none" normalizeH="0" baseline="0" dirty="0">
                <a:ln>
                  <a:noFill/>
                </a:ln>
                <a:solidFill>
                  <a:srgbClr val="871094"/>
                </a:solidFill>
                <a:effectLst/>
                <a:latin typeface="Arial Unicode MS"/>
                <a:ea typeface="JetBrains Mono"/>
              </a:rPr>
              <a:t>=10</a:t>
            </a:r>
            <a:endParaRPr lang="zh-CN" altLang="en-US" sz="1400" dirty="0"/>
          </a:p>
        </p:txBody>
      </p:sp>
      <p:sp>
        <p:nvSpPr>
          <p:cNvPr id="40" name="文本占位符 4">
            <a:extLst>
              <a:ext uri="{FF2B5EF4-FFF2-40B4-BE49-F238E27FC236}">
                <a16:creationId xmlns:a16="http://schemas.microsoft.com/office/drawing/2014/main" id="{C389B127-3D3C-F753-475B-37BCAB1C4BAD}"/>
              </a:ext>
            </a:extLst>
          </p:cNvPr>
          <p:cNvSpPr txBox="1">
            <a:spLocks/>
          </p:cNvSpPr>
          <p:nvPr/>
        </p:nvSpPr>
        <p:spPr>
          <a:xfrm>
            <a:off x="1557995" y="4994599"/>
            <a:ext cx="3074645" cy="4840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如果大于</a:t>
            </a:r>
            <a:r>
              <a:rPr lang="en-US" altLang="zh-CN" sz="1400" dirty="0">
                <a:solidFill>
                  <a:srgbClr val="C00000"/>
                </a:solidFill>
              </a:rPr>
              <a:t>0</a:t>
            </a:r>
            <a:r>
              <a:rPr lang="zh-CN" altLang="en-US" sz="1400" dirty="0">
                <a:solidFill>
                  <a:srgbClr val="C00000"/>
                </a:solidFill>
              </a:rPr>
              <a:t>，说明容量不够，需扩容</a:t>
            </a:r>
          </a:p>
        </p:txBody>
      </p:sp>
      <p:sp>
        <p:nvSpPr>
          <p:cNvPr id="41" name="文本占位符 4">
            <a:extLst>
              <a:ext uri="{FF2B5EF4-FFF2-40B4-BE49-F238E27FC236}">
                <a16:creationId xmlns:a16="http://schemas.microsoft.com/office/drawing/2014/main" id="{0BBB296C-4D25-C854-904B-CB58A3098D41}"/>
              </a:ext>
            </a:extLst>
          </p:cNvPr>
          <p:cNvSpPr txBox="1">
            <a:spLocks/>
          </p:cNvSpPr>
          <p:nvPr/>
        </p:nvSpPr>
        <p:spPr>
          <a:xfrm>
            <a:off x="6066538" y="3898676"/>
            <a:ext cx="1525334" cy="67151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扩容方法</a:t>
            </a:r>
          </a:p>
        </p:txBody>
      </p:sp>
      <p:sp>
        <p:nvSpPr>
          <p:cNvPr id="42" name="文本占位符 4">
            <a:extLst>
              <a:ext uri="{FF2B5EF4-FFF2-40B4-BE49-F238E27FC236}">
                <a16:creationId xmlns:a16="http://schemas.microsoft.com/office/drawing/2014/main" id="{0290E0FD-23DA-634D-5D45-65F53E406E54}"/>
              </a:ext>
            </a:extLst>
          </p:cNvPr>
          <p:cNvSpPr txBox="1">
            <a:spLocks/>
          </p:cNvSpPr>
          <p:nvPr/>
        </p:nvSpPr>
        <p:spPr>
          <a:xfrm>
            <a:off x="9879288" y="4781788"/>
            <a:ext cx="2121033" cy="384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增加原来容量的</a:t>
            </a:r>
            <a:r>
              <a:rPr lang="en-US" altLang="zh-CN" sz="1400" dirty="0">
                <a:solidFill>
                  <a:srgbClr val="C00000"/>
                </a:solidFill>
              </a:rPr>
              <a:t>1.5</a:t>
            </a:r>
            <a:r>
              <a:rPr lang="zh-CN" altLang="en-US" sz="1400" dirty="0">
                <a:solidFill>
                  <a:srgbClr val="C00000"/>
                </a:solidFill>
              </a:rPr>
              <a:t>倍</a:t>
            </a:r>
          </a:p>
        </p:txBody>
      </p:sp>
      <p:sp>
        <p:nvSpPr>
          <p:cNvPr id="43" name="文本占位符 4">
            <a:extLst>
              <a:ext uri="{FF2B5EF4-FFF2-40B4-BE49-F238E27FC236}">
                <a16:creationId xmlns:a16="http://schemas.microsoft.com/office/drawing/2014/main" id="{BFC4AE08-CB64-E1C6-9B52-733F25289086}"/>
              </a:ext>
            </a:extLst>
          </p:cNvPr>
          <p:cNvSpPr txBox="1">
            <a:spLocks/>
          </p:cNvSpPr>
          <p:nvPr/>
        </p:nvSpPr>
        <p:spPr>
          <a:xfrm>
            <a:off x="10331775" y="5864285"/>
            <a:ext cx="1281426" cy="384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数组拷贝</a:t>
            </a:r>
          </a:p>
        </p:txBody>
      </p:sp>
      <p:sp>
        <p:nvSpPr>
          <p:cNvPr id="44" name="文本占位符 4">
            <a:extLst>
              <a:ext uri="{FF2B5EF4-FFF2-40B4-BE49-F238E27FC236}">
                <a16:creationId xmlns:a16="http://schemas.microsoft.com/office/drawing/2014/main" id="{BEB62570-983C-63C8-9B42-4D843DA27DA9}"/>
              </a:ext>
            </a:extLst>
          </p:cNvPr>
          <p:cNvSpPr txBox="1">
            <a:spLocks/>
          </p:cNvSpPr>
          <p:nvPr/>
        </p:nvSpPr>
        <p:spPr>
          <a:xfrm>
            <a:off x="8851455" y="5160757"/>
            <a:ext cx="2121033" cy="384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第一次初始化数组长度</a:t>
            </a:r>
          </a:p>
        </p:txBody>
      </p:sp>
      <p:sp>
        <p:nvSpPr>
          <p:cNvPr id="46" name="椭圆 45">
            <a:extLst>
              <a:ext uri="{FF2B5EF4-FFF2-40B4-BE49-F238E27FC236}">
                <a16:creationId xmlns:a16="http://schemas.microsoft.com/office/drawing/2014/main" id="{3AC647FB-9B39-4584-FA2C-E652AC45A28B}"/>
              </a:ext>
            </a:extLst>
          </p:cNvPr>
          <p:cNvSpPr/>
          <p:nvPr/>
        </p:nvSpPr>
        <p:spPr>
          <a:xfrm>
            <a:off x="4255158" y="1794984"/>
            <a:ext cx="560682" cy="560682"/>
          </a:xfrm>
          <a:prstGeom prst="ellipse">
            <a:avLst/>
          </a:prstGeom>
          <a:noFill/>
          <a:ln w="2857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ea typeface="Alibaba PuHuiTi B"/>
              </a:rPr>
              <a:t>S</a:t>
            </a:r>
            <a:endParaRPr lang="zh-CN" altLang="en-US" sz="2400" dirty="0">
              <a:solidFill>
                <a:schemeClr val="tx1"/>
              </a:solidFill>
              <a:ea typeface="Alibaba PuHuiTi B"/>
            </a:endParaRPr>
          </a:p>
        </p:txBody>
      </p:sp>
      <p:cxnSp>
        <p:nvCxnSpPr>
          <p:cNvPr id="48" name="直接箭头连接符 47">
            <a:extLst>
              <a:ext uri="{FF2B5EF4-FFF2-40B4-BE49-F238E27FC236}">
                <a16:creationId xmlns:a16="http://schemas.microsoft.com/office/drawing/2014/main" id="{B01E7CA0-8D08-5F4B-97D2-1D4D5E6FA907}"/>
              </a:ext>
            </a:extLst>
          </p:cNvPr>
          <p:cNvCxnSpPr>
            <a:stCxn id="46" idx="2"/>
            <a:endCxn id="6" idx="3"/>
          </p:cNvCxnSpPr>
          <p:nvPr/>
        </p:nvCxnSpPr>
        <p:spPr>
          <a:xfrm flipH="1">
            <a:off x="3535680" y="2075325"/>
            <a:ext cx="719478" cy="3404"/>
          </a:xfrm>
          <a:prstGeom prst="straightConnector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标题 1">
            <a:extLst>
              <a:ext uri="{FF2B5EF4-FFF2-40B4-BE49-F238E27FC236}">
                <a16:creationId xmlns:a16="http://schemas.microsoft.com/office/drawing/2014/main" id="{5B96F11B-7455-9BEC-C48D-34DE818AEF7E}"/>
              </a:ext>
            </a:extLst>
          </p:cNvPr>
          <p:cNvSpPr>
            <a:spLocks noGrp="1"/>
          </p:cNvSpPr>
          <p:nvPr>
            <p:ph type="title"/>
          </p:nvPr>
        </p:nvSpPr>
        <p:spPr>
          <a:xfrm>
            <a:off x="710880" y="1002232"/>
            <a:ext cx="10698800" cy="517190"/>
          </a:xfrm>
        </p:spPr>
        <p:txBody>
          <a:bodyPr/>
          <a:lstStyle/>
          <a:p>
            <a:r>
              <a:rPr lang="en-US" altLang="zh-CN" dirty="0" err="1">
                <a:latin typeface="微软雅黑" pitchFamily="34" charset="-122"/>
                <a:ea typeface="微软雅黑" pitchFamily="34" charset="-122"/>
              </a:rPr>
              <a:t>ArrayList</a:t>
            </a:r>
            <a:r>
              <a:rPr lang="zh-CN" altLang="en-US" dirty="0">
                <a:latin typeface="微软雅黑" pitchFamily="34" charset="-122"/>
                <a:ea typeface="微软雅黑" pitchFamily="34" charset="-122"/>
              </a:rPr>
              <a:t>源码分析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添加和扩容操作</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第</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次添加数据</a:t>
            </a:r>
            <a:r>
              <a:rPr lang="en-US" altLang="zh-CN" dirty="0">
                <a:latin typeface="微软雅黑" pitchFamily="34" charset="-122"/>
                <a:ea typeface="微软雅黑" pitchFamily="34" charset="-122"/>
              </a:rPr>
              <a:t>)</a:t>
            </a:r>
            <a:endParaRPr lang="zh-CN" altLang="en-US" dirty="0"/>
          </a:p>
        </p:txBody>
      </p:sp>
      <p:sp>
        <p:nvSpPr>
          <p:cNvPr id="2" name="文本占位符 4">
            <a:extLst>
              <a:ext uri="{FF2B5EF4-FFF2-40B4-BE49-F238E27FC236}">
                <a16:creationId xmlns:a16="http://schemas.microsoft.com/office/drawing/2014/main" id="{8F7F72E4-2AF6-321A-2515-318B0A0ECE76}"/>
              </a:ext>
            </a:extLst>
          </p:cNvPr>
          <p:cNvSpPr txBox="1">
            <a:spLocks/>
          </p:cNvSpPr>
          <p:nvPr/>
        </p:nvSpPr>
        <p:spPr>
          <a:xfrm>
            <a:off x="3310863" y="2805533"/>
            <a:ext cx="56489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a:t>
            </a:r>
            <a:endParaRPr lang="zh-CN" altLang="en-US" sz="1400" dirty="0"/>
          </a:p>
        </p:txBody>
      </p:sp>
      <p:sp>
        <p:nvSpPr>
          <p:cNvPr id="3" name="文本占位符 4">
            <a:extLst>
              <a:ext uri="{FF2B5EF4-FFF2-40B4-BE49-F238E27FC236}">
                <a16:creationId xmlns:a16="http://schemas.microsoft.com/office/drawing/2014/main" id="{A58B0F10-6E3C-836A-4322-799E96C4F4F3}"/>
              </a:ext>
            </a:extLst>
          </p:cNvPr>
          <p:cNvSpPr txBox="1">
            <a:spLocks/>
          </p:cNvSpPr>
          <p:nvPr/>
        </p:nvSpPr>
        <p:spPr>
          <a:xfrm>
            <a:off x="3535680" y="4347736"/>
            <a:ext cx="56489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10</a:t>
            </a:r>
            <a:endParaRPr lang="zh-CN" altLang="en-US" sz="1400" dirty="0"/>
          </a:p>
        </p:txBody>
      </p:sp>
      <p:sp>
        <p:nvSpPr>
          <p:cNvPr id="4" name="文本占位符 4">
            <a:extLst>
              <a:ext uri="{FF2B5EF4-FFF2-40B4-BE49-F238E27FC236}">
                <a16:creationId xmlns:a16="http://schemas.microsoft.com/office/drawing/2014/main" id="{9F451D7B-FAF8-92B1-7D63-A4B88544CE46}"/>
              </a:ext>
            </a:extLst>
          </p:cNvPr>
          <p:cNvSpPr txBox="1">
            <a:spLocks/>
          </p:cNvSpPr>
          <p:nvPr/>
        </p:nvSpPr>
        <p:spPr>
          <a:xfrm>
            <a:off x="7877370" y="3993348"/>
            <a:ext cx="56489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10</a:t>
            </a:r>
            <a:endParaRPr lang="zh-CN" altLang="en-US" sz="1400" dirty="0"/>
          </a:p>
        </p:txBody>
      </p:sp>
    </p:spTree>
    <p:extLst>
      <p:ext uri="{BB962C8B-B14F-4D97-AF65-F5344CB8AC3E}">
        <p14:creationId xmlns:p14="http://schemas.microsoft.com/office/powerpoint/2010/main" val="3592992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heel(1)">
                                      <p:cBhvr>
                                        <p:cTn id="7" dur="1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right)">
                                      <p:cBhvr>
                                        <p:cTn id="12" dur="500"/>
                                        <p:tgtEl>
                                          <p:spTgt spid="48"/>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p:tgtEl>
                                          <p:spTgt spid="2"/>
                                        </p:tgtEl>
                                        <p:attrNameLst>
                                          <p:attrName>ppt_y</p:attrName>
                                        </p:attrNameLst>
                                      </p:cBhvr>
                                      <p:tavLst>
                                        <p:tav tm="0">
                                          <p:val>
                                            <p:strVal val="#ppt_y+#ppt_h*1.125000"/>
                                          </p:val>
                                        </p:tav>
                                        <p:tav tm="100000">
                                          <p:val>
                                            <p:strVal val="#ppt_y"/>
                                          </p:val>
                                        </p:tav>
                                      </p:tavLst>
                                    </p:anim>
                                    <p:animEffect transition="in" filter="wipe(up)">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35">
                                            <p:txEl>
                                              <p:pRg st="0" end="0"/>
                                            </p:txEl>
                                          </p:spTgt>
                                        </p:tgtEl>
                                        <p:attrNameLst>
                                          <p:attrName>style.visibility</p:attrName>
                                        </p:attrNameLst>
                                      </p:cBhvr>
                                      <p:to>
                                        <p:strVal val="visible"/>
                                      </p:to>
                                    </p:set>
                                    <p:anim calcmode="lin" valueType="num">
                                      <p:cBhvr additive="base">
                                        <p:cTn id="41"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down)">
                                      <p:cBhvr>
                                        <p:cTn id="52" dur="500"/>
                                        <p:tgtEl>
                                          <p:spTgt spid="32"/>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p:tgtEl>
                                          <p:spTgt spid="36"/>
                                        </p:tgtEl>
                                        <p:attrNameLst>
                                          <p:attrName>ppt_y</p:attrName>
                                        </p:attrNameLst>
                                      </p:cBhvr>
                                      <p:tavLst>
                                        <p:tav tm="0">
                                          <p:val>
                                            <p:strVal val="#ppt_y+#ppt_h*1.125000"/>
                                          </p:val>
                                        </p:tav>
                                        <p:tav tm="100000">
                                          <p:val>
                                            <p:strVal val="#ppt_y"/>
                                          </p:val>
                                        </p:tav>
                                      </p:tavLst>
                                    </p:anim>
                                    <p:animEffect transition="in" filter="wipe(up)">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up)">
                                      <p:cBhvr>
                                        <p:cTn id="74" dur="500"/>
                                        <p:tgtEl>
                                          <p:spTgt spid="23"/>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up)">
                                      <p:cBhvr>
                                        <p:cTn id="78" dur="500"/>
                                        <p:tgtEl>
                                          <p:spTgt spid="11"/>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 calcmode="lin" valueType="num">
                                      <p:cBhvr additive="base">
                                        <p:cTn id="83" dur="500"/>
                                        <p:tgtEl>
                                          <p:spTgt spid="3"/>
                                        </p:tgtEl>
                                        <p:attrNameLst>
                                          <p:attrName>ppt_y</p:attrName>
                                        </p:attrNameLst>
                                      </p:cBhvr>
                                      <p:tavLst>
                                        <p:tav tm="0">
                                          <p:val>
                                            <p:strVal val="#ppt_y+#ppt_h*1.125000"/>
                                          </p:val>
                                        </p:tav>
                                        <p:tav tm="100000">
                                          <p:val>
                                            <p:strVal val="#ppt_y"/>
                                          </p:val>
                                        </p:tav>
                                      </p:tavLst>
                                    </p:anim>
                                    <p:animEffect transition="in" filter="wipe(up)">
                                      <p:cBhvr>
                                        <p:cTn id="84" dur="500"/>
                                        <p:tgtEl>
                                          <p:spTgt spid="3"/>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additive="base">
                                        <p:cTn id="89" dur="500"/>
                                        <p:tgtEl>
                                          <p:spTgt spid="40"/>
                                        </p:tgtEl>
                                        <p:attrNameLst>
                                          <p:attrName>ppt_y</p:attrName>
                                        </p:attrNameLst>
                                      </p:cBhvr>
                                      <p:tavLst>
                                        <p:tav tm="0">
                                          <p:val>
                                            <p:strVal val="#ppt_y+#ppt_h*1.125000"/>
                                          </p:val>
                                        </p:tav>
                                        <p:tav tm="100000">
                                          <p:val>
                                            <p:strVal val="#ppt_y"/>
                                          </p:val>
                                        </p:tav>
                                      </p:tavLst>
                                    </p:anim>
                                    <p:animEffect transition="in" filter="wipe(up)">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21" presetClass="entr" presetSubtype="1"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heel(1)">
                                      <p:cBhvr>
                                        <p:cTn id="95" dur="10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wipe(left)">
                                      <p:cBhvr>
                                        <p:cTn id="100" dur="500"/>
                                        <p:tgtEl>
                                          <p:spTgt spid="26"/>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wipe(left)">
                                      <p:cBhvr>
                                        <p:cTn id="104" dur="500"/>
                                        <p:tgtEl>
                                          <p:spTgt spid="12"/>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4"/>
                                        </p:tgtEl>
                                        <p:attrNameLst>
                                          <p:attrName>style.visibility</p:attrName>
                                        </p:attrNameLst>
                                      </p:cBhvr>
                                      <p:to>
                                        <p:strVal val="visible"/>
                                      </p:to>
                                    </p:set>
                                    <p:anim calcmode="lin" valueType="num">
                                      <p:cBhvr additive="base">
                                        <p:cTn id="109" dur="500"/>
                                        <p:tgtEl>
                                          <p:spTgt spid="4"/>
                                        </p:tgtEl>
                                        <p:attrNameLst>
                                          <p:attrName>ppt_y</p:attrName>
                                        </p:attrNameLst>
                                      </p:cBhvr>
                                      <p:tavLst>
                                        <p:tav tm="0">
                                          <p:val>
                                            <p:strVal val="#ppt_y+#ppt_h*1.125000"/>
                                          </p:val>
                                        </p:tav>
                                        <p:tav tm="100000">
                                          <p:val>
                                            <p:strVal val="#ppt_y"/>
                                          </p:val>
                                        </p:tav>
                                      </p:tavLst>
                                    </p:anim>
                                    <p:animEffect transition="in" filter="wipe(up)">
                                      <p:cBhvr>
                                        <p:cTn id="110" dur="500"/>
                                        <p:tgtEl>
                                          <p:spTgt spid="4"/>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additive="base">
                                        <p:cTn id="115" dur="500"/>
                                        <p:tgtEl>
                                          <p:spTgt spid="41"/>
                                        </p:tgtEl>
                                        <p:attrNameLst>
                                          <p:attrName>ppt_y</p:attrName>
                                        </p:attrNameLst>
                                      </p:cBhvr>
                                      <p:tavLst>
                                        <p:tav tm="0">
                                          <p:val>
                                            <p:strVal val="#ppt_y+#ppt_h*1.125000"/>
                                          </p:val>
                                        </p:tav>
                                        <p:tav tm="100000">
                                          <p:val>
                                            <p:strVal val="#ppt_y"/>
                                          </p:val>
                                        </p:tav>
                                      </p:tavLst>
                                    </p:anim>
                                    <p:animEffect transition="in" filter="wipe(up)">
                                      <p:cBhvr>
                                        <p:cTn id="116" dur="500"/>
                                        <p:tgtEl>
                                          <p:spTgt spid="41"/>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8" fill="hold" grpId="0" nodeType="clickEffect">
                                  <p:stCondLst>
                                    <p:cond delay="0"/>
                                  </p:stCondLst>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500"/>
                                        <p:tgtEl>
                                          <p:spTgt spid="42"/>
                                        </p:tgtEl>
                                        <p:attrNameLst>
                                          <p:attrName>ppt_x</p:attrName>
                                        </p:attrNameLst>
                                      </p:cBhvr>
                                      <p:tavLst>
                                        <p:tav tm="0">
                                          <p:val>
                                            <p:strVal val="#ppt_x-#ppt_w*1.125000"/>
                                          </p:val>
                                        </p:tav>
                                        <p:tav tm="100000">
                                          <p:val>
                                            <p:strVal val="#ppt_x"/>
                                          </p:val>
                                        </p:tav>
                                      </p:tavLst>
                                    </p:anim>
                                    <p:animEffect transition="in" filter="wipe(right)">
                                      <p:cBhvr>
                                        <p:cTn id="122" dur="500"/>
                                        <p:tgtEl>
                                          <p:spTgt spid="42"/>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8" fill="hold" grpId="0" nodeType="click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additive="base">
                                        <p:cTn id="127" dur="500"/>
                                        <p:tgtEl>
                                          <p:spTgt spid="44"/>
                                        </p:tgtEl>
                                        <p:attrNameLst>
                                          <p:attrName>ppt_x</p:attrName>
                                        </p:attrNameLst>
                                      </p:cBhvr>
                                      <p:tavLst>
                                        <p:tav tm="0">
                                          <p:val>
                                            <p:strVal val="#ppt_x-#ppt_w*1.125000"/>
                                          </p:val>
                                        </p:tav>
                                        <p:tav tm="100000">
                                          <p:val>
                                            <p:strVal val="#ppt_x"/>
                                          </p:val>
                                        </p:tav>
                                      </p:tavLst>
                                    </p:anim>
                                    <p:animEffect transition="in" filter="wipe(right)">
                                      <p:cBhvr>
                                        <p:cTn id="128" dur="500"/>
                                        <p:tgtEl>
                                          <p:spTgt spid="44"/>
                                        </p:tgtEl>
                                      </p:cBhvr>
                                    </p:animEffect>
                                  </p:childTnLst>
                                </p:cTn>
                              </p:par>
                            </p:childTnLst>
                          </p:cTn>
                        </p:par>
                      </p:childTnLst>
                    </p:cTn>
                  </p:par>
                  <p:par>
                    <p:cTn id="129" fill="hold">
                      <p:stCondLst>
                        <p:cond delay="indefinite"/>
                      </p:stCondLst>
                      <p:childTnLst>
                        <p:par>
                          <p:cTn id="130" fill="hold">
                            <p:stCondLst>
                              <p:cond delay="0"/>
                            </p:stCondLst>
                            <p:childTnLst>
                              <p:par>
                                <p:cTn id="131" presetID="12" presetClass="entr" presetSubtype="8" fill="hold" grpId="0" nodeType="click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additive="base">
                                        <p:cTn id="133" dur="500"/>
                                        <p:tgtEl>
                                          <p:spTgt spid="43"/>
                                        </p:tgtEl>
                                        <p:attrNameLst>
                                          <p:attrName>ppt_x</p:attrName>
                                        </p:attrNameLst>
                                      </p:cBhvr>
                                      <p:tavLst>
                                        <p:tav tm="0">
                                          <p:val>
                                            <p:strVal val="#ppt_x-#ppt_w*1.125000"/>
                                          </p:val>
                                        </p:tav>
                                        <p:tav tm="100000">
                                          <p:val>
                                            <p:strVal val="#ppt_x"/>
                                          </p:val>
                                        </p:tav>
                                      </p:tavLst>
                                    </p:anim>
                                    <p:animEffect transition="in" filter="wipe(right)">
                                      <p:cBhvr>
                                        <p:cTn id="1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P spid="16" grpId="0" animBg="1"/>
      <p:bldP spid="24" grpId="0" animBg="1"/>
      <p:bldP spid="35" grpId="0" build="p"/>
      <p:bldP spid="36" grpId="0"/>
      <p:bldP spid="39" grpId="0"/>
      <p:bldP spid="40" grpId="0"/>
      <p:bldP spid="41" grpId="0"/>
      <p:bldP spid="42" grpId="0"/>
      <p:bldP spid="43" grpId="0"/>
      <p:bldP spid="44" grpId="0"/>
      <p:bldP spid="46" grpId="0" animBg="1"/>
      <p:bldP spid="2" grpId="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763B189-9EEC-A47F-9F64-86F66B4C6297}"/>
              </a:ext>
            </a:extLst>
          </p:cNvPr>
          <p:cNvSpPr>
            <a:spLocks noChangeArrowheads="1"/>
          </p:cNvSpPr>
          <p:nvPr/>
        </p:nvSpPr>
        <p:spPr bwMode="auto">
          <a:xfrm>
            <a:off x="578800" y="1574665"/>
            <a:ext cx="2956880" cy="100812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boolean </a:t>
            </a:r>
            <a:r>
              <a:rPr kumimoji="0" lang="zh-CN" altLang="zh-CN" sz="1200" b="0" i="0" u="none" strike="noStrike" cap="none" normalizeH="0" baseline="0" dirty="0">
                <a:ln>
                  <a:noFill/>
                </a:ln>
                <a:solidFill>
                  <a:srgbClr val="00627A"/>
                </a:solidFill>
                <a:effectLst/>
                <a:latin typeface="Arial Unicode MS"/>
                <a:ea typeface="JetBrains Mono"/>
              </a:rPr>
              <a:t>add</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7E8A"/>
                </a:solidFill>
                <a:effectLst/>
                <a:latin typeface="Arial Unicode MS"/>
                <a:ea typeface="JetBrains Mono"/>
              </a:rPr>
              <a:t>E </a:t>
            </a:r>
            <a:r>
              <a:rPr kumimoji="0" lang="zh-CN" altLang="zh-CN" sz="1200" b="0" i="0" u="none" strike="noStrike" cap="none" normalizeH="0" baseline="0" dirty="0">
                <a:ln>
                  <a:noFill/>
                </a:ln>
                <a:solidFill>
                  <a:srgbClr val="080808"/>
                </a:solidFill>
                <a:effectLst/>
                <a:latin typeface="Arial Unicode MS"/>
                <a:ea typeface="JetBrains Mono"/>
              </a:rPr>
              <a:t>e)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ensureCapacityInternal(</a:t>
            </a:r>
            <a:r>
              <a:rPr kumimoji="0" lang="zh-CN" altLang="zh-CN" sz="1200" b="0" i="0" u="none" strike="noStrike" cap="none" normalizeH="0" baseline="0" dirty="0">
                <a:ln>
                  <a:noFill/>
                </a:ln>
                <a:solidFill>
                  <a:srgbClr val="871094"/>
                </a:solidFill>
                <a:effectLst/>
                <a:latin typeface="Arial Unicode MS"/>
                <a:ea typeface="JetBrains Mono"/>
              </a:rPr>
              <a:t>size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size</a:t>
            </a:r>
            <a:r>
              <a:rPr kumimoji="0" lang="zh-CN" altLang="zh-CN" sz="1200" b="0" i="0" u="none" strike="noStrike" cap="none" normalizeH="0" baseline="0" dirty="0">
                <a:ln>
                  <a:noFill/>
                </a:ln>
                <a:solidFill>
                  <a:srgbClr val="080808"/>
                </a:solidFill>
                <a:effectLst/>
                <a:latin typeface="Arial Unicode MS"/>
                <a:ea typeface="JetBrains Mono"/>
              </a:rPr>
              <a:t>++] = 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true</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4843C8E4-3D3C-FAD7-FAE1-9F7818623A69}"/>
              </a:ext>
            </a:extLst>
          </p:cNvPr>
          <p:cNvSpPr>
            <a:spLocks noChangeArrowheads="1"/>
          </p:cNvSpPr>
          <p:nvPr/>
        </p:nvSpPr>
        <p:spPr bwMode="auto">
          <a:xfrm>
            <a:off x="578800" y="3252345"/>
            <a:ext cx="5202240" cy="64633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void </a:t>
            </a:r>
            <a:r>
              <a:rPr kumimoji="0" lang="zh-CN" altLang="zh-CN" sz="1200" b="0" i="0" u="none" strike="noStrike" cap="none" normalizeH="0" baseline="0" dirty="0">
                <a:ln>
                  <a:noFill/>
                </a:ln>
                <a:solidFill>
                  <a:srgbClr val="00627A"/>
                </a:solidFill>
                <a:effectLst/>
                <a:latin typeface="Arial Unicode MS"/>
                <a:ea typeface="JetBrains Mono"/>
              </a:rPr>
              <a:t>ensureCapacityInternal</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ensureExplicitCapacity(</a:t>
            </a:r>
            <a:r>
              <a:rPr kumimoji="0" lang="zh-CN" altLang="zh-CN" sz="1200" b="0" i="1" u="none" strike="noStrike" cap="none" normalizeH="0" baseline="0" dirty="0">
                <a:ln>
                  <a:noFill/>
                </a:ln>
                <a:solidFill>
                  <a:srgbClr val="080808"/>
                </a:solidFill>
                <a:effectLst/>
                <a:latin typeface="Arial Unicode MS"/>
                <a:ea typeface="JetBrains Mono"/>
              </a:rPr>
              <a:t>calculateCapacity</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 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0041419E-B1DD-94CC-E8AF-7D50759E6226}"/>
              </a:ext>
            </a:extLst>
          </p:cNvPr>
          <p:cNvSpPr>
            <a:spLocks noChangeArrowheads="1"/>
          </p:cNvSpPr>
          <p:nvPr/>
        </p:nvSpPr>
        <p:spPr bwMode="auto">
          <a:xfrm>
            <a:off x="6075682" y="2078728"/>
            <a:ext cx="5648960" cy="120032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static int </a:t>
            </a:r>
            <a:r>
              <a:rPr kumimoji="0" lang="zh-CN" altLang="zh-CN" sz="1200" b="0" i="0" u="none" strike="noStrike" cap="none" normalizeH="0" baseline="0" dirty="0">
                <a:ln>
                  <a:noFill/>
                </a:ln>
                <a:solidFill>
                  <a:srgbClr val="00627A"/>
                </a:solidFill>
                <a:effectLst/>
                <a:latin typeface="Arial Unicode MS"/>
                <a:ea typeface="JetBrains Mono"/>
              </a:rPr>
              <a:t>calculateCapacity</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 elementData,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(elementData == </a:t>
            </a:r>
            <a:r>
              <a:rPr kumimoji="0" lang="zh-CN" altLang="zh-CN" sz="1200" b="0" i="1" u="none" strike="noStrike" cap="none" normalizeH="0" baseline="0" dirty="0">
                <a:ln>
                  <a:noFill/>
                </a:ln>
                <a:solidFill>
                  <a:srgbClr val="871094"/>
                </a:solidFill>
                <a:effectLst/>
                <a:latin typeface="Arial Unicode MS"/>
                <a:ea typeface="JetBrains Mono"/>
              </a:rPr>
              <a:t>DEFAULTCAPACITY_EMPTY_ELEMENTDATA</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00000"/>
                </a:solidFill>
                <a:effectLst/>
                <a:latin typeface="Arial Unicode MS"/>
                <a:ea typeface="JetBrains Mono"/>
              </a:rPr>
              <a:t>Math</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max</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DEFAULT_CAPACITY</a:t>
            </a:r>
            <a:r>
              <a:rPr kumimoji="0" lang="zh-CN" altLang="zh-CN" sz="1200" b="0" i="0" u="none" strike="noStrike" cap="none" normalizeH="0" baseline="0" dirty="0">
                <a:ln>
                  <a:noFill/>
                </a:ln>
                <a:solidFill>
                  <a:srgbClr val="080808"/>
                </a:solidFill>
                <a:effectLst/>
                <a:latin typeface="Arial Unicode MS"/>
                <a:ea typeface="JetBrains Mono"/>
              </a:rPr>
              <a:t>, 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80808"/>
                </a:solidFill>
                <a:effectLst/>
                <a:latin typeface="Arial Unicode MS"/>
                <a:ea typeface="JetBrains Mono"/>
              </a:rPr>
              <a:t>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755784AB-7EBC-9F0D-661C-37B1A60D0710}"/>
              </a:ext>
            </a:extLst>
          </p:cNvPr>
          <p:cNvSpPr>
            <a:spLocks noChangeArrowheads="1"/>
          </p:cNvSpPr>
          <p:nvPr/>
        </p:nvSpPr>
        <p:spPr bwMode="auto">
          <a:xfrm>
            <a:off x="578800" y="4671342"/>
            <a:ext cx="4053840" cy="1384995"/>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void </a:t>
            </a:r>
            <a:r>
              <a:rPr kumimoji="0" lang="zh-CN" altLang="zh-CN" sz="1200" b="0" i="0" u="none" strike="noStrike" cap="none" normalizeH="0" baseline="0" dirty="0">
                <a:ln>
                  <a:noFill/>
                </a:ln>
                <a:solidFill>
                  <a:srgbClr val="00627A"/>
                </a:solidFill>
                <a:effectLst/>
                <a:latin typeface="Arial Unicode MS"/>
                <a:ea typeface="JetBrains Mono"/>
              </a:rPr>
              <a:t>ensureExplicitCapacity</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modCount</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overflow-conscious code</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(minCapacity -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length </a:t>
            </a:r>
            <a:r>
              <a:rPr kumimoji="0" lang="zh-CN" altLang="zh-CN" sz="1200" b="0" i="0" u="none" strike="noStrike" cap="none" normalizeH="0" baseline="0" dirty="0">
                <a:ln>
                  <a:noFill/>
                </a:ln>
                <a:solidFill>
                  <a:srgbClr val="080808"/>
                </a:solidFill>
                <a:effectLst/>
                <a:latin typeface="Arial Unicode MS"/>
                <a:ea typeface="JetBrains Mono"/>
              </a:rPr>
              <a:t>&gt;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grow(minCapacity);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05420BE0-EAA8-1EBE-9405-1895F47F2A96}"/>
              </a:ext>
            </a:extLst>
          </p:cNvPr>
          <p:cNvSpPr>
            <a:spLocks noChangeArrowheads="1"/>
          </p:cNvSpPr>
          <p:nvPr/>
        </p:nvSpPr>
        <p:spPr bwMode="auto">
          <a:xfrm>
            <a:off x="6096000" y="4302011"/>
            <a:ext cx="5648960" cy="212365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void </a:t>
            </a:r>
            <a:r>
              <a:rPr kumimoji="0" lang="zh-CN" altLang="zh-CN" sz="1200" b="0" i="0" u="none" strike="noStrike" cap="none" normalizeH="0" baseline="0" dirty="0">
                <a:ln>
                  <a:noFill/>
                </a:ln>
                <a:solidFill>
                  <a:srgbClr val="00627A"/>
                </a:solidFill>
                <a:effectLst/>
                <a:latin typeface="Arial Unicode MS"/>
                <a:ea typeface="JetBrains Mono"/>
              </a:rPr>
              <a:t>grow</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overflow-conscious code</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00000"/>
                </a:solidFill>
                <a:effectLst/>
                <a:latin typeface="Arial Unicode MS"/>
                <a:ea typeface="JetBrains Mono"/>
              </a:rPr>
              <a:t>oldCapacity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length</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newCapacity = </a:t>
            </a:r>
            <a:r>
              <a:rPr kumimoji="0" lang="zh-CN" altLang="zh-CN" sz="1200" b="0" i="0" u="none" strike="noStrike" cap="none" normalizeH="0" baseline="0" dirty="0">
                <a:ln>
                  <a:noFill/>
                </a:ln>
                <a:solidFill>
                  <a:srgbClr val="000000"/>
                </a:solidFill>
                <a:effectLst/>
                <a:latin typeface="Arial Unicode MS"/>
                <a:ea typeface="JetBrains Mono"/>
              </a:rPr>
              <a:t>oldCapacity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oldCapacity </a:t>
            </a:r>
            <a:r>
              <a:rPr kumimoji="0" lang="zh-CN" altLang="zh-CN" sz="1200" b="0" i="0" u="none" strike="noStrike" cap="none" normalizeH="0" baseline="0" dirty="0">
                <a:ln>
                  <a:noFill/>
                </a:ln>
                <a:solidFill>
                  <a:srgbClr val="080808"/>
                </a:solidFill>
                <a:effectLst/>
                <a:latin typeface="Arial Unicode MS"/>
                <a:ea typeface="JetBrains Mono"/>
              </a:rPr>
              <a:t>&gt;&gt;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(newCapacity - minCapacity &lt;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newCapacity = 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(newCapacity - </a:t>
            </a:r>
            <a:r>
              <a:rPr kumimoji="0" lang="zh-CN" altLang="zh-CN" sz="1200" b="0" i="1" u="none" strike="noStrike" cap="none" normalizeH="0" baseline="0" dirty="0">
                <a:ln>
                  <a:noFill/>
                </a:ln>
                <a:solidFill>
                  <a:srgbClr val="871094"/>
                </a:solidFill>
                <a:effectLst/>
                <a:latin typeface="Arial Unicode MS"/>
                <a:ea typeface="JetBrains Mono"/>
              </a:rPr>
              <a:t>MAX_ARRAY_SIZE </a:t>
            </a:r>
            <a:r>
              <a:rPr kumimoji="0" lang="zh-CN" altLang="zh-CN" sz="1200" b="0" i="0" u="none" strike="noStrike" cap="none" normalizeH="0" baseline="0" dirty="0">
                <a:ln>
                  <a:noFill/>
                </a:ln>
                <a:solidFill>
                  <a:srgbClr val="080808"/>
                </a:solidFill>
                <a:effectLst/>
                <a:latin typeface="Arial Unicode MS"/>
                <a:ea typeface="JetBrains Mono"/>
              </a:rPr>
              <a:t>&gt;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newCapacity = </a:t>
            </a:r>
            <a:r>
              <a:rPr kumimoji="0" lang="zh-CN" altLang="zh-CN" sz="1200" b="0" i="1" u="none" strike="noStrike" cap="none" normalizeH="0" baseline="0" dirty="0">
                <a:ln>
                  <a:noFill/>
                </a:ln>
                <a:solidFill>
                  <a:srgbClr val="080808"/>
                </a:solidFill>
                <a:effectLst/>
                <a:latin typeface="Arial Unicode MS"/>
                <a:ea typeface="JetBrains Mono"/>
              </a:rPr>
              <a:t>hugeCapacity</a:t>
            </a:r>
            <a:r>
              <a:rPr kumimoji="0" lang="zh-CN" altLang="zh-CN" sz="1200" b="0" i="0" u="none" strike="noStrike" cap="none" normalizeH="0" baseline="0" dirty="0">
                <a:ln>
                  <a:noFill/>
                </a:ln>
                <a:solidFill>
                  <a:srgbClr val="080808"/>
                </a:solidFill>
                <a:effectLst/>
                <a:latin typeface="Arial Unicode MS"/>
                <a:ea typeface="JetBrains Mono"/>
              </a:rPr>
              <a:t>(minCapacity);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minCapacity is usually close to size, so this is a win:</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Arrays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copyOf</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 newCapacity);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矩形 12">
            <a:extLst>
              <a:ext uri="{FF2B5EF4-FFF2-40B4-BE49-F238E27FC236}">
                <a16:creationId xmlns:a16="http://schemas.microsoft.com/office/drawing/2014/main" id="{F6E8C923-099E-EE9A-32ED-E16A471B763C}"/>
              </a:ext>
            </a:extLst>
          </p:cNvPr>
          <p:cNvSpPr/>
          <p:nvPr/>
        </p:nvSpPr>
        <p:spPr>
          <a:xfrm>
            <a:off x="780288" y="1806869"/>
            <a:ext cx="2426208" cy="213360"/>
          </a:xfrm>
          <a:prstGeom prst="rect">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dirty="0">
              <a:solidFill>
                <a:schemeClr val="tx1"/>
              </a:solidFill>
              <a:ea typeface="Alibaba PuHuiTi B"/>
            </a:endParaRPr>
          </a:p>
        </p:txBody>
      </p:sp>
      <p:cxnSp>
        <p:nvCxnSpPr>
          <p:cNvPr id="15" name="连接符: 肘形 14">
            <a:extLst>
              <a:ext uri="{FF2B5EF4-FFF2-40B4-BE49-F238E27FC236}">
                <a16:creationId xmlns:a16="http://schemas.microsoft.com/office/drawing/2014/main" id="{E2710D72-5628-488F-B569-B873C5BA5AF3}"/>
              </a:ext>
            </a:extLst>
          </p:cNvPr>
          <p:cNvCxnSpPr>
            <a:stCxn id="13" idx="3"/>
            <a:endCxn id="9" idx="0"/>
          </p:cNvCxnSpPr>
          <p:nvPr/>
        </p:nvCxnSpPr>
        <p:spPr>
          <a:xfrm>
            <a:off x="3206496" y="1913549"/>
            <a:ext cx="85344" cy="1338796"/>
          </a:xfrm>
          <a:prstGeom prst="bentConnector2">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D4C249D-BFB3-D09E-37CD-DD63C0453563}"/>
              </a:ext>
            </a:extLst>
          </p:cNvPr>
          <p:cNvSpPr/>
          <p:nvPr/>
        </p:nvSpPr>
        <p:spPr>
          <a:xfrm>
            <a:off x="2432304" y="3483269"/>
            <a:ext cx="3078480" cy="24384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B"/>
            </a:endParaRPr>
          </a:p>
        </p:txBody>
      </p:sp>
      <p:cxnSp>
        <p:nvCxnSpPr>
          <p:cNvPr id="23" name="直接箭头连接符 22">
            <a:extLst>
              <a:ext uri="{FF2B5EF4-FFF2-40B4-BE49-F238E27FC236}">
                <a16:creationId xmlns:a16="http://schemas.microsoft.com/office/drawing/2014/main" id="{E884756C-E4F9-3389-FCDC-72433D7C415E}"/>
              </a:ext>
            </a:extLst>
          </p:cNvPr>
          <p:cNvCxnSpPr>
            <a:cxnSpLocks/>
            <a:endCxn id="11" idx="0"/>
          </p:cNvCxnSpPr>
          <p:nvPr/>
        </p:nvCxnSpPr>
        <p:spPr>
          <a:xfrm>
            <a:off x="1828800" y="3727109"/>
            <a:ext cx="776920" cy="944233"/>
          </a:xfrm>
          <a:prstGeom prst="straightConnector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1FAFAE71-11E0-5A0C-6511-3E2756233BFA}"/>
              </a:ext>
            </a:extLst>
          </p:cNvPr>
          <p:cNvSpPr/>
          <p:nvPr/>
        </p:nvSpPr>
        <p:spPr>
          <a:xfrm>
            <a:off x="944880" y="5622965"/>
            <a:ext cx="1444752" cy="249936"/>
          </a:xfrm>
          <a:prstGeom prst="rect">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dirty="0">
              <a:solidFill>
                <a:schemeClr val="tx1"/>
              </a:solidFill>
              <a:ea typeface="Alibaba PuHuiTi B"/>
            </a:endParaRPr>
          </a:p>
        </p:txBody>
      </p:sp>
      <p:cxnSp>
        <p:nvCxnSpPr>
          <p:cNvPr id="26" name="连接符: 肘形 25">
            <a:extLst>
              <a:ext uri="{FF2B5EF4-FFF2-40B4-BE49-F238E27FC236}">
                <a16:creationId xmlns:a16="http://schemas.microsoft.com/office/drawing/2014/main" id="{388A3B9D-52E0-045D-4FE5-7E12E28C5380}"/>
              </a:ext>
            </a:extLst>
          </p:cNvPr>
          <p:cNvCxnSpPr>
            <a:cxnSpLocks/>
            <a:stCxn id="24" idx="3"/>
          </p:cNvCxnSpPr>
          <p:nvPr/>
        </p:nvCxnSpPr>
        <p:spPr>
          <a:xfrm flipV="1">
            <a:off x="2389632" y="4487161"/>
            <a:ext cx="3706368" cy="1260772"/>
          </a:xfrm>
          <a:prstGeom prst="bentConnector3">
            <a:avLst>
              <a:gd name="adj1" fmla="val 93238"/>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C1F71084-2964-2CB8-825A-2DB972849C2B}"/>
              </a:ext>
            </a:extLst>
          </p:cNvPr>
          <p:cNvCxnSpPr>
            <a:stCxn id="16" idx="3"/>
            <a:endCxn id="10" idx="1"/>
          </p:cNvCxnSpPr>
          <p:nvPr/>
        </p:nvCxnSpPr>
        <p:spPr>
          <a:xfrm flipV="1">
            <a:off x="5510784" y="2678893"/>
            <a:ext cx="564898" cy="926296"/>
          </a:xfrm>
          <a:prstGeom prst="bentConnector3">
            <a:avLst>
              <a:gd name="adj1" fmla="val 50000"/>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文本占位符 4">
            <a:extLst>
              <a:ext uri="{FF2B5EF4-FFF2-40B4-BE49-F238E27FC236}">
                <a16:creationId xmlns:a16="http://schemas.microsoft.com/office/drawing/2014/main" id="{807553B5-735B-F7FB-9499-A6EF7485C3C9}"/>
              </a:ext>
            </a:extLst>
          </p:cNvPr>
          <p:cNvSpPr>
            <a:spLocks noGrp="1"/>
          </p:cNvSpPr>
          <p:nvPr>
            <p:ph type="body" sz="quarter" idx="11"/>
          </p:nvPr>
        </p:nvSpPr>
        <p:spPr>
          <a:xfrm>
            <a:off x="578800" y="2862897"/>
            <a:ext cx="1525334" cy="671518"/>
          </a:xfrm>
        </p:spPr>
        <p:txBody>
          <a:bodyPr/>
          <a:lstStyle/>
          <a:p>
            <a:r>
              <a:rPr lang="zh-CN" altLang="en-US" sz="1400" dirty="0"/>
              <a:t>确保内部容量</a:t>
            </a:r>
          </a:p>
        </p:txBody>
      </p:sp>
      <p:sp>
        <p:nvSpPr>
          <p:cNvPr id="36" name="文本占位符 4">
            <a:extLst>
              <a:ext uri="{FF2B5EF4-FFF2-40B4-BE49-F238E27FC236}">
                <a16:creationId xmlns:a16="http://schemas.microsoft.com/office/drawing/2014/main" id="{8378342C-6FBE-8CC3-D3E4-CEB7219AA560}"/>
              </a:ext>
            </a:extLst>
          </p:cNvPr>
          <p:cNvSpPr txBox="1">
            <a:spLocks/>
          </p:cNvSpPr>
          <p:nvPr/>
        </p:nvSpPr>
        <p:spPr>
          <a:xfrm>
            <a:off x="6096000" y="1663571"/>
            <a:ext cx="93528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计算容量</a:t>
            </a:r>
          </a:p>
        </p:txBody>
      </p:sp>
      <p:sp>
        <p:nvSpPr>
          <p:cNvPr id="39" name="文本占位符 4">
            <a:extLst>
              <a:ext uri="{FF2B5EF4-FFF2-40B4-BE49-F238E27FC236}">
                <a16:creationId xmlns:a16="http://schemas.microsoft.com/office/drawing/2014/main" id="{0659F373-7D5E-16CF-CDEC-05EDB9819F0F}"/>
              </a:ext>
            </a:extLst>
          </p:cNvPr>
          <p:cNvSpPr txBox="1">
            <a:spLocks/>
          </p:cNvSpPr>
          <p:nvPr/>
        </p:nvSpPr>
        <p:spPr>
          <a:xfrm>
            <a:off x="7161270" y="1684470"/>
            <a:ext cx="2718019" cy="67151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0" lang="zh-CN" altLang="zh-CN" sz="1400" b="0" i="1" u="none" strike="noStrike" cap="none" normalizeH="0" baseline="0" dirty="0">
                <a:ln>
                  <a:noFill/>
                </a:ln>
                <a:solidFill>
                  <a:srgbClr val="871094"/>
                </a:solidFill>
                <a:effectLst/>
                <a:latin typeface="Arial Unicode MS"/>
                <a:ea typeface="JetBrains Mono"/>
              </a:rPr>
              <a:t>DEFAULT_CAPACITY</a:t>
            </a:r>
            <a:r>
              <a:rPr kumimoji="0" lang="en-US" altLang="zh-CN" sz="1400" b="0" i="1" u="none" strike="noStrike" cap="none" normalizeH="0" baseline="0" dirty="0">
                <a:ln>
                  <a:noFill/>
                </a:ln>
                <a:solidFill>
                  <a:srgbClr val="871094"/>
                </a:solidFill>
                <a:effectLst/>
                <a:latin typeface="Arial Unicode MS"/>
                <a:ea typeface="JetBrains Mono"/>
              </a:rPr>
              <a:t>=10</a:t>
            </a:r>
            <a:endParaRPr lang="zh-CN" altLang="en-US" sz="1400" dirty="0"/>
          </a:p>
        </p:txBody>
      </p:sp>
      <p:sp>
        <p:nvSpPr>
          <p:cNvPr id="40" name="文本占位符 4">
            <a:extLst>
              <a:ext uri="{FF2B5EF4-FFF2-40B4-BE49-F238E27FC236}">
                <a16:creationId xmlns:a16="http://schemas.microsoft.com/office/drawing/2014/main" id="{C389B127-3D3C-F753-475B-37BCAB1C4BAD}"/>
              </a:ext>
            </a:extLst>
          </p:cNvPr>
          <p:cNvSpPr txBox="1">
            <a:spLocks/>
          </p:cNvSpPr>
          <p:nvPr/>
        </p:nvSpPr>
        <p:spPr>
          <a:xfrm>
            <a:off x="1557995" y="4994599"/>
            <a:ext cx="3074645" cy="4840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如果大于</a:t>
            </a:r>
            <a:r>
              <a:rPr lang="en-US" altLang="zh-CN" sz="1400" dirty="0">
                <a:solidFill>
                  <a:srgbClr val="C00000"/>
                </a:solidFill>
              </a:rPr>
              <a:t>0</a:t>
            </a:r>
            <a:r>
              <a:rPr lang="zh-CN" altLang="en-US" sz="1400" dirty="0">
                <a:solidFill>
                  <a:srgbClr val="C00000"/>
                </a:solidFill>
              </a:rPr>
              <a:t>，说明容量不够，需扩容</a:t>
            </a:r>
          </a:p>
        </p:txBody>
      </p:sp>
      <p:sp>
        <p:nvSpPr>
          <p:cNvPr id="41" name="文本占位符 4">
            <a:extLst>
              <a:ext uri="{FF2B5EF4-FFF2-40B4-BE49-F238E27FC236}">
                <a16:creationId xmlns:a16="http://schemas.microsoft.com/office/drawing/2014/main" id="{0BBB296C-4D25-C854-904B-CB58A3098D41}"/>
              </a:ext>
            </a:extLst>
          </p:cNvPr>
          <p:cNvSpPr txBox="1">
            <a:spLocks/>
          </p:cNvSpPr>
          <p:nvPr/>
        </p:nvSpPr>
        <p:spPr>
          <a:xfrm>
            <a:off x="6066538" y="3898676"/>
            <a:ext cx="1525334" cy="67151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扩容方法</a:t>
            </a:r>
          </a:p>
        </p:txBody>
      </p:sp>
      <p:sp>
        <p:nvSpPr>
          <p:cNvPr id="42" name="文本占位符 4">
            <a:extLst>
              <a:ext uri="{FF2B5EF4-FFF2-40B4-BE49-F238E27FC236}">
                <a16:creationId xmlns:a16="http://schemas.microsoft.com/office/drawing/2014/main" id="{0290E0FD-23DA-634D-5D45-65F53E406E54}"/>
              </a:ext>
            </a:extLst>
          </p:cNvPr>
          <p:cNvSpPr txBox="1">
            <a:spLocks/>
          </p:cNvSpPr>
          <p:nvPr/>
        </p:nvSpPr>
        <p:spPr>
          <a:xfrm>
            <a:off x="9879288" y="4781788"/>
            <a:ext cx="2121033" cy="384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增加原来容量的</a:t>
            </a:r>
            <a:r>
              <a:rPr lang="en-US" altLang="zh-CN" sz="1400" dirty="0">
                <a:solidFill>
                  <a:srgbClr val="C00000"/>
                </a:solidFill>
              </a:rPr>
              <a:t>1.5</a:t>
            </a:r>
            <a:r>
              <a:rPr lang="zh-CN" altLang="en-US" sz="1400" dirty="0">
                <a:solidFill>
                  <a:srgbClr val="C00000"/>
                </a:solidFill>
              </a:rPr>
              <a:t>倍</a:t>
            </a:r>
          </a:p>
        </p:txBody>
      </p:sp>
      <p:sp>
        <p:nvSpPr>
          <p:cNvPr id="43" name="文本占位符 4">
            <a:extLst>
              <a:ext uri="{FF2B5EF4-FFF2-40B4-BE49-F238E27FC236}">
                <a16:creationId xmlns:a16="http://schemas.microsoft.com/office/drawing/2014/main" id="{BFC4AE08-CB64-E1C6-9B52-733F25289086}"/>
              </a:ext>
            </a:extLst>
          </p:cNvPr>
          <p:cNvSpPr txBox="1">
            <a:spLocks/>
          </p:cNvSpPr>
          <p:nvPr/>
        </p:nvSpPr>
        <p:spPr>
          <a:xfrm>
            <a:off x="10331775" y="5864285"/>
            <a:ext cx="1281426" cy="384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数组拷贝</a:t>
            </a:r>
          </a:p>
        </p:txBody>
      </p:sp>
      <p:sp>
        <p:nvSpPr>
          <p:cNvPr id="44" name="文本占位符 4">
            <a:extLst>
              <a:ext uri="{FF2B5EF4-FFF2-40B4-BE49-F238E27FC236}">
                <a16:creationId xmlns:a16="http://schemas.microsoft.com/office/drawing/2014/main" id="{BEB62570-983C-63C8-9B42-4D843DA27DA9}"/>
              </a:ext>
            </a:extLst>
          </p:cNvPr>
          <p:cNvSpPr txBox="1">
            <a:spLocks/>
          </p:cNvSpPr>
          <p:nvPr/>
        </p:nvSpPr>
        <p:spPr>
          <a:xfrm>
            <a:off x="8851455" y="5160757"/>
            <a:ext cx="2121033" cy="384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第一次初始化数组长度</a:t>
            </a:r>
          </a:p>
        </p:txBody>
      </p:sp>
      <p:sp>
        <p:nvSpPr>
          <p:cNvPr id="46" name="椭圆 45">
            <a:extLst>
              <a:ext uri="{FF2B5EF4-FFF2-40B4-BE49-F238E27FC236}">
                <a16:creationId xmlns:a16="http://schemas.microsoft.com/office/drawing/2014/main" id="{3AC647FB-9B39-4584-FA2C-E652AC45A28B}"/>
              </a:ext>
            </a:extLst>
          </p:cNvPr>
          <p:cNvSpPr/>
          <p:nvPr/>
        </p:nvSpPr>
        <p:spPr>
          <a:xfrm>
            <a:off x="4255158" y="1794984"/>
            <a:ext cx="560682" cy="560682"/>
          </a:xfrm>
          <a:prstGeom prst="ellipse">
            <a:avLst/>
          </a:prstGeom>
          <a:noFill/>
          <a:ln w="2857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ea typeface="Alibaba PuHuiTi B"/>
              </a:rPr>
              <a:t>S</a:t>
            </a:r>
            <a:endParaRPr lang="zh-CN" altLang="en-US" sz="2400" dirty="0">
              <a:solidFill>
                <a:schemeClr val="tx1"/>
              </a:solidFill>
              <a:ea typeface="Alibaba PuHuiTi B"/>
            </a:endParaRPr>
          </a:p>
        </p:txBody>
      </p:sp>
      <p:cxnSp>
        <p:nvCxnSpPr>
          <p:cNvPr id="48" name="直接箭头连接符 47">
            <a:extLst>
              <a:ext uri="{FF2B5EF4-FFF2-40B4-BE49-F238E27FC236}">
                <a16:creationId xmlns:a16="http://schemas.microsoft.com/office/drawing/2014/main" id="{B01E7CA0-8D08-5F4B-97D2-1D4D5E6FA907}"/>
              </a:ext>
            </a:extLst>
          </p:cNvPr>
          <p:cNvCxnSpPr>
            <a:stCxn id="46" idx="2"/>
            <a:endCxn id="6" idx="3"/>
          </p:cNvCxnSpPr>
          <p:nvPr/>
        </p:nvCxnSpPr>
        <p:spPr>
          <a:xfrm flipH="1">
            <a:off x="3535680" y="2075325"/>
            <a:ext cx="719478" cy="3404"/>
          </a:xfrm>
          <a:prstGeom prst="straightConnector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标题 1">
            <a:extLst>
              <a:ext uri="{FF2B5EF4-FFF2-40B4-BE49-F238E27FC236}">
                <a16:creationId xmlns:a16="http://schemas.microsoft.com/office/drawing/2014/main" id="{5B96F11B-7455-9BEC-C48D-34DE818AEF7E}"/>
              </a:ext>
            </a:extLst>
          </p:cNvPr>
          <p:cNvSpPr>
            <a:spLocks noGrp="1"/>
          </p:cNvSpPr>
          <p:nvPr>
            <p:ph type="title"/>
          </p:nvPr>
        </p:nvSpPr>
        <p:spPr>
          <a:xfrm>
            <a:off x="710880" y="1002232"/>
            <a:ext cx="10698800" cy="517190"/>
          </a:xfrm>
        </p:spPr>
        <p:txBody>
          <a:bodyPr/>
          <a:lstStyle/>
          <a:p>
            <a:r>
              <a:rPr lang="en-US" altLang="zh-CN" dirty="0" err="1">
                <a:latin typeface="微软雅黑" pitchFamily="34" charset="-122"/>
                <a:ea typeface="微软雅黑" pitchFamily="34" charset="-122"/>
              </a:rPr>
              <a:t>ArrayList</a:t>
            </a:r>
            <a:r>
              <a:rPr lang="zh-CN" altLang="en-US" dirty="0">
                <a:latin typeface="微软雅黑" pitchFamily="34" charset="-122"/>
                <a:ea typeface="微软雅黑" pitchFamily="34" charset="-122"/>
              </a:rPr>
              <a:t>源码分析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添加和扩容操作</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第</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至</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次添加数据</a:t>
            </a:r>
            <a:r>
              <a:rPr lang="en-US" altLang="zh-CN" dirty="0">
                <a:latin typeface="微软雅黑" pitchFamily="34" charset="-122"/>
                <a:ea typeface="微软雅黑" pitchFamily="34" charset="-122"/>
              </a:rPr>
              <a:t>)</a:t>
            </a:r>
            <a:endParaRPr lang="zh-CN" altLang="en-US" dirty="0"/>
          </a:p>
        </p:txBody>
      </p:sp>
      <p:sp>
        <p:nvSpPr>
          <p:cNvPr id="2" name="文本占位符 4">
            <a:extLst>
              <a:ext uri="{FF2B5EF4-FFF2-40B4-BE49-F238E27FC236}">
                <a16:creationId xmlns:a16="http://schemas.microsoft.com/office/drawing/2014/main" id="{0046AEB7-1A73-152B-7B1F-95E3FC011E25}"/>
              </a:ext>
            </a:extLst>
          </p:cNvPr>
          <p:cNvSpPr txBox="1">
            <a:spLocks/>
          </p:cNvSpPr>
          <p:nvPr/>
        </p:nvSpPr>
        <p:spPr>
          <a:xfrm>
            <a:off x="3310863" y="2805533"/>
            <a:ext cx="56489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10</a:t>
            </a:r>
            <a:endParaRPr lang="zh-CN" altLang="en-US" sz="1400" dirty="0"/>
          </a:p>
        </p:txBody>
      </p:sp>
      <p:sp>
        <p:nvSpPr>
          <p:cNvPr id="3" name="文本占位符 4">
            <a:extLst>
              <a:ext uri="{FF2B5EF4-FFF2-40B4-BE49-F238E27FC236}">
                <a16:creationId xmlns:a16="http://schemas.microsoft.com/office/drawing/2014/main" id="{F05367FA-8CDD-B960-D3BF-DAFDC39EEB37}"/>
              </a:ext>
            </a:extLst>
          </p:cNvPr>
          <p:cNvSpPr txBox="1">
            <a:spLocks/>
          </p:cNvSpPr>
          <p:nvPr/>
        </p:nvSpPr>
        <p:spPr>
          <a:xfrm>
            <a:off x="3535680" y="4347736"/>
            <a:ext cx="56489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10</a:t>
            </a:r>
            <a:endParaRPr lang="zh-CN" altLang="en-US" sz="1400" dirty="0"/>
          </a:p>
        </p:txBody>
      </p:sp>
      <p:grpSp>
        <p:nvGrpSpPr>
          <p:cNvPr id="17" name="组合 16">
            <a:extLst>
              <a:ext uri="{FF2B5EF4-FFF2-40B4-BE49-F238E27FC236}">
                <a16:creationId xmlns:a16="http://schemas.microsoft.com/office/drawing/2014/main" id="{5E22015C-5B5B-FE99-E095-EAA4120588BD}"/>
              </a:ext>
            </a:extLst>
          </p:cNvPr>
          <p:cNvGrpSpPr/>
          <p:nvPr/>
        </p:nvGrpSpPr>
        <p:grpSpPr>
          <a:xfrm>
            <a:off x="4815840" y="5516579"/>
            <a:ext cx="560080" cy="511476"/>
            <a:chOff x="4815840" y="5516579"/>
            <a:chExt cx="560080" cy="511476"/>
          </a:xfrm>
        </p:grpSpPr>
        <p:cxnSp>
          <p:nvCxnSpPr>
            <p:cNvPr id="7" name="直接连接符 6">
              <a:extLst>
                <a:ext uri="{FF2B5EF4-FFF2-40B4-BE49-F238E27FC236}">
                  <a16:creationId xmlns:a16="http://schemas.microsoft.com/office/drawing/2014/main" id="{1E5EC9F8-A68C-9ACD-F394-C0177F8D30F8}"/>
                </a:ext>
              </a:extLst>
            </p:cNvPr>
            <p:cNvCxnSpPr/>
            <p:nvPr/>
          </p:nvCxnSpPr>
          <p:spPr>
            <a:xfrm>
              <a:off x="4943872" y="5516579"/>
              <a:ext cx="360040" cy="511476"/>
            </a:xfrm>
            <a:prstGeom prst="line">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2674BBD-2BBE-881F-79CF-95A0A9034BA8}"/>
                </a:ext>
              </a:extLst>
            </p:cNvPr>
            <p:cNvCxnSpPr/>
            <p:nvPr/>
          </p:nvCxnSpPr>
          <p:spPr>
            <a:xfrm flipH="1">
              <a:off x="4815840" y="5516579"/>
              <a:ext cx="560080" cy="511476"/>
            </a:xfrm>
            <a:prstGeom prst="line">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5544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strVal val="2/3*#ppt_w"/>
                                          </p:val>
                                        </p:tav>
                                        <p:tav tm="100000">
                                          <p:val>
                                            <p:strVal val="#ppt_w"/>
                                          </p:val>
                                        </p:tav>
                                      </p:tavLst>
                                    </p:anim>
                                    <p:anim calcmode="lin" valueType="num">
                                      <p:cBhvr>
                                        <p:cTn id="20" dur="500" fill="hold"/>
                                        <p:tgtEl>
                                          <p:spTgt spid="1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763B189-9EEC-A47F-9F64-86F66B4C6297}"/>
              </a:ext>
            </a:extLst>
          </p:cNvPr>
          <p:cNvSpPr>
            <a:spLocks noChangeArrowheads="1"/>
          </p:cNvSpPr>
          <p:nvPr/>
        </p:nvSpPr>
        <p:spPr bwMode="auto">
          <a:xfrm>
            <a:off x="578800" y="1574665"/>
            <a:ext cx="2956880" cy="100812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boolean </a:t>
            </a:r>
            <a:r>
              <a:rPr kumimoji="0" lang="zh-CN" altLang="zh-CN" sz="1200" b="0" i="0" u="none" strike="noStrike" cap="none" normalizeH="0" baseline="0" dirty="0">
                <a:ln>
                  <a:noFill/>
                </a:ln>
                <a:solidFill>
                  <a:srgbClr val="00627A"/>
                </a:solidFill>
                <a:effectLst/>
                <a:latin typeface="Arial Unicode MS"/>
                <a:ea typeface="JetBrains Mono"/>
              </a:rPr>
              <a:t>add</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7E8A"/>
                </a:solidFill>
                <a:effectLst/>
                <a:latin typeface="Arial Unicode MS"/>
                <a:ea typeface="JetBrains Mono"/>
              </a:rPr>
              <a:t>E </a:t>
            </a:r>
            <a:r>
              <a:rPr kumimoji="0" lang="zh-CN" altLang="zh-CN" sz="1200" b="0" i="0" u="none" strike="noStrike" cap="none" normalizeH="0" baseline="0" dirty="0">
                <a:ln>
                  <a:noFill/>
                </a:ln>
                <a:solidFill>
                  <a:srgbClr val="080808"/>
                </a:solidFill>
                <a:effectLst/>
                <a:latin typeface="Arial Unicode MS"/>
                <a:ea typeface="JetBrains Mono"/>
              </a:rPr>
              <a:t>e)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ensureCapacityInternal(</a:t>
            </a:r>
            <a:r>
              <a:rPr kumimoji="0" lang="zh-CN" altLang="zh-CN" sz="1200" b="0" i="0" u="none" strike="noStrike" cap="none" normalizeH="0" baseline="0" dirty="0">
                <a:ln>
                  <a:noFill/>
                </a:ln>
                <a:solidFill>
                  <a:srgbClr val="871094"/>
                </a:solidFill>
                <a:effectLst/>
                <a:latin typeface="Arial Unicode MS"/>
                <a:ea typeface="JetBrains Mono"/>
              </a:rPr>
              <a:t>size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size</a:t>
            </a:r>
            <a:r>
              <a:rPr kumimoji="0" lang="zh-CN" altLang="zh-CN" sz="1200" b="0" i="0" u="none" strike="noStrike" cap="none" normalizeH="0" baseline="0" dirty="0">
                <a:ln>
                  <a:noFill/>
                </a:ln>
                <a:solidFill>
                  <a:srgbClr val="080808"/>
                </a:solidFill>
                <a:effectLst/>
                <a:latin typeface="Arial Unicode MS"/>
                <a:ea typeface="JetBrains Mono"/>
              </a:rPr>
              <a:t>++] = e;</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true</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4843C8E4-3D3C-FAD7-FAE1-9F7818623A69}"/>
              </a:ext>
            </a:extLst>
          </p:cNvPr>
          <p:cNvSpPr>
            <a:spLocks noChangeArrowheads="1"/>
          </p:cNvSpPr>
          <p:nvPr/>
        </p:nvSpPr>
        <p:spPr bwMode="auto">
          <a:xfrm>
            <a:off x="578800" y="3252345"/>
            <a:ext cx="5202240" cy="646331"/>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void </a:t>
            </a:r>
            <a:r>
              <a:rPr kumimoji="0" lang="zh-CN" altLang="zh-CN" sz="1200" b="0" i="0" u="none" strike="noStrike" cap="none" normalizeH="0" baseline="0" dirty="0">
                <a:ln>
                  <a:noFill/>
                </a:ln>
                <a:solidFill>
                  <a:srgbClr val="00627A"/>
                </a:solidFill>
                <a:effectLst/>
                <a:latin typeface="Arial Unicode MS"/>
                <a:ea typeface="JetBrains Mono"/>
              </a:rPr>
              <a:t>ensureCapacityInternal</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ensureExplicitCapacity(</a:t>
            </a:r>
            <a:r>
              <a:rPr kumimoji="0" lang="zh-CN" altLang="zh-CN" sz="1200" b="0" i="1" u="none" strike="noStrike" cap="none" normalizeH="0" baseline="0" dirty="0">
                <a:ln>
                  <a:noFill/>
                </a:ln>
                <a:solidFill>
                  <a:srgbClr val="080808"/>
                </a:solidFill>
                <a:effectLst/>
                <a:latin typeface="Arial Unicode MS"/>
                <a:ea typeface="JetBrains Mono"/>
              </a:rPr>
              <a:t>calculateCapacity</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 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0041419E-B1DD-94CC-E8AF-7D50759E6226}"/>
              </a:ext>
            </a:extLst>
          </p:cNvPr>
          <p:cNvSpPr>
            <a:spLocks noChangeArrowheads="1"/>
          </p:cNvSpPr>
          <p:nvPr/>
        </p:nvSpPr>
        <p:spPr bwMode="auto">
          <a:xfrm>
            <a:off x="6075682" y="2078728"/>
            <a:ext cx="5648960" cy="120032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static int </a:t>
            </a:r>
            <a:r>
              <a:rPr kumimoji="0" lang="zh-CN" altLang="zh-CN" sz="1200" b="0" i="0" u="none" strike="noStrike" cap="none" normalizeH="0" baseline="0" dirty="0">
                <a:ln>
                  <a:noFill/>
                </a:ln>
                <a:solidFill>
                  <a:srgbClr val="00627A"/>
                </a:solidFill>
                <a:effectLst/>
                <a:latin typeface="Arial Unicode MS"/>
                <a:ea typeface="JetBrains Mono"/>
              </a:rPr>
              <a:t>calculateCapacity</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 elementData,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(elementData == </a:t>
            </a:r>
            <a:r>
              <a:rPr kumimoji="0" lang="zh-CN" altLang="zh-CN" sz="1200" b="0" i="1" u="none" strike="noStrike" cap="none" normalizeH="0" baseline="0" dirty="0">
                <a:ln>
                  <a:noFill/>
                </a:ln>
                <a:solidFill>
                  <a:srgbClr val="871094"/>
                </a:solidFill>
                <a:effectLst/>
                <a:latin typeface="Arial Unicode MS"/>
                <a:ea typeface="JetBrains Mono"/>
              </a:rPr>
              <a:t>DEFAULTCAPACITY_EMPTY_ELEMENTDATA</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00000"/>
                </a:solidFill>
                <a:effectLst/>
                <a:latin typeface="Arial Unicode MS"/>
                <a:ea typeface="JetBrains Mono"/>
              </a:rPr>
              <a:t>Math</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max</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DEFAULT_CAPACITY</a:t>
            </a:r>
            <a:r>
              <a:rPr kumimoji="0" lang="zh-CN" altLang="zh-CN" sz="1200" b="0" i="0" u="none" strike="noStrike" cap="none" normalizeH="0" baseline="0" dirty="0">
                <a:ln>
                  <a:noFill/>
                </a:ln>
                <a:solidFill>
                  <a:srgbClr val="080808"/>
                </a:solidFill>
                <a:effectLst/>
                <a:latin typeface="Arial Unicode MS"/>
                <a:ea typeface="JetBrains Mono"/>
              </a:rPr>
              <a:t>, 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80808"/>
                </a:solidFill>
                <a:effectLst/>
                <a:latin typeface="Arial Unicode MS"/>
                <a:ea typeface="JetBrains Mono"/>
              </a:rPr>
              <a:t>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755784AB-7EBC-9F0D-661C-37B1A60D0710}"/>
              </a:ext>
            </a:extLst>
          </p:cNvPr>
          <p:cNvSpPr>
            <a:spLocks noChangeArrowheads="1"/>
          </p:cNvSpPr>
          <p:nvPr/>
        </p:nvSpPr>
        <p:spPr bwMode="auto">
          <a:xfrm>
            <a:off x="578800" y="4671342"/>
            <a:ext cx="4053840" cy="1384995"/>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void </a:t>
            </a:r>
            <a:r>
              <a:rPr kumimoji="0" lang="zh-CN" altLang="zh-CN" sz="1200" b="0" i="0" u="none" strike="noStrike" cap="none" normalizeH="0" baseline="0" dirty="0">
                <a:ln>
                  <a:noFill/>
                </a:ln>
                <a:solidFill>
                  <a:srgbClr val="00627A"/>
                </a:solidFill>
                <a:effectLst/>
                <a:latin typeface="Arial Unicode MS"/>
                <a:ea typeface="JetBrains Mono"/>
              </a:rPr>
              <a:t>ensureExplicitCapacity</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modCount</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overflow-conscious code</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(minCapacity -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length </a:t>
            </a:r>
            <a:r>
              <a:rPr kumimoji="0" lang="zh-CN" altLang="zh-CN" sz="1200" b="0" i="0" u="none" strike="noStrike" cap="none" normalizeH="0" baseline="0" dirty="0">
                <a:ln>
                  <a:noFill/>
                </a:ln>
                <a:solidFill>
                  <a:srgbClr val="080808"/>
                </a:solidFill>
                <a:effectLst/>
                <a:latin typeface="Arial Unicode MS"/>
                <a:ea typeface="JetBrains Mono"/>
              </a:rPr>
              <a:t>&gt;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grow(minCapacity);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05420BE0-EAA8-1EBE-9405-1895F47F2A96}"/>
              </a:ext>
            </a:extLst>
          </p:cNvPr>
          <p:cNvSpPr>
            <a:spLocks noChangeArrowheads="1"/>
          </p:cNvSpPr>
          <p:nvPr/>
        </p:nvSpPr>
        <p:spPr bwMode="auto">
          <a:xfrm>
            <a:off x="6096000" y="4302011"/>
            <a:ext cx="5648960" cy="2123658"/>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private void </a:t>
            </a:r>
            <a:r>
              <a:rPr kumimoji="0" lang="zh-CN" altLang="zh-CN" sz="1200" b="0" i="0" u="none" strike="noStrike" cap="none" normalizeH="0" baseline="0" dirty="0">
                <a:ln>
                  <a:noFill/>
                </a:ln>
                <a:solidFill>
                  <a:srgbClr val="00627A"/>
                </a:solidFill>
                <a:effectLst/>
                <a:latin typeface="Arial Unicode MS"/>
                <a:ea typeface="JetBrains Mono"/>
              </a:rPr>
              <a:t>grow</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minCapacity)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overflow-conscious code</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00000"/>
                </a:solidFill>
                <a:effectLst/>
                <a:latin typeface="Arial Unicode MS"/>
                <a:ea typeface="JetBrains Mono"/>
              </a:rPr>
              <a:t>oldCapacity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length</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newCapacity = </a:t>
            </a:r>
            <a:r>
              <a:rPr kumimoji="0" lang="zh-CN" altLang="zh-CN" sz="1200" b="0" i="0" u="none" strike="noStrike" cap="none" normalizeH="0" baseline="0" dirty="0">
                <a:ln>
                  <a:noFill/>
                </a:ln>
                <a:solidFill>
                  <a:srgbClr val="000000"/>
                </a:solidFill>
                <a:effectLst/>
                <a:latin typeface="Arial Unicode MS"/>
                <a:ea typeface="JetBrains Mono"/>
              </a:rPr>
              <a:t>oldCapacity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oldCapacity </a:t>
            </a:r>
            <a:r>
              <a:rPr kumimoji="0" lang="zh-CN" altLang="zh-CN" sz="1200" b="0" i="0" u="none" strike="noStrike" cap="none" normalizeH="0" baseline="0" dirty="0">
                <a:ln>
                  <a:noFill/>
                </a:ln>
                <a:solidFill>
                  <a:srgbClr val="080808"/>
                </a:solidFill>
                <a:effectLst/>
                <a:latin typeface="Arial Unicode MS"/>
                <a:ea typeface="JetBrains Mono"/>
              </a:rPr>
              <a:t>&gt;&gt;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(newCapacity - minCapacity &lt;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newCapacity = 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(newCapacity - </a:t>
            </a:r>
            <a:r>
              <a:rPr kumimoji="0" lang="zh-CN" altLang="zh-CN" sz="1200" b="0" i="1" u="none" strike="noStrike" cap="none" normalizeH="0" baseline="0" dirty="0">
                <a:ln>
                  <a:noFill/>
                </a:ln>
                <a:solidFill>
                  <a:srgbClr val="871094"/>
                </a:solidFill>
                <a:effectLst/>
                <a:latin typeface="Arial Unicode MS"/>
                <a:ea typeface="JetBrains Mono"/>
              </a:rPr>
              <a:t>MAX_ARRAY_SIZE </a:t>
            </a:r>
            <a:r>
              <a:rPr kumimoji="0" lang="zh-CN" altLang="zh-CN" sz="1200" b="0" i="0" u="none" strike="noStrike" cap="none" normalizeH="0" baseline="0" dirty="0">
                <a:ln>
                  <a:noFill/>
                </a:ln>
                <a:solidFill>
                  <a:srgbClr val="080808"/>
                </a:solidFill>
                <a:effectLst/>
                <a:latin typeface="Arial Unicode MS"/>
                <a:ea typeface="JetBrains Mono"/>
              </a:rPr>
              <a:t>&gt;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newCapacity = </a:t>
            </a:r>
            <a:r>
              <a:rPr kumimoji="0" lang="zh-CN" altLang="zh-CN" sz="1200" b="0" i="1" u="none" strike="noStrike" cap="none" normalizeH="0" baseline="0" dirty="0">
                <a:ln>
                  <a:noFill/>
                </a:ln>
                <a:solidFill>
                  <a:srgbClr val="080808"/>
                </a:solidFill>
                <a:effectLst/>
                <a:latin typeface="Arial Unicode MS"/>
                <a:ea typeface="JetBrains Mono"/>
              </a:rPr>
              <a:t>hugeCapacity</a:t>
            </a:r>
            <a:r>
              <a:rPr kumimoji="0" lang="zh-CN" altLang="zh-CN" sz="1200" b="0" i="0" u="none" strike="noStrike" cap="none" normalizeH="0" baseline="0" dirty="0">
                <a:ln>
                  <a:noFill/>
                </a:ln>
                <a:solidFill>
                  <a:srgbClr val="080808"/>
                </a:solidFill>
                <a:effectLst/>
                <a:latin typeface="Arial Unicode MS"/>
                <a:ea typeface="JetBrains Mono"/>
              </a:rPr>
              <a:t>(minCapacity);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minCapacity is usually close to size, so this is a win:</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Arrays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copyOf</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a:t>
            </a:r>
            <a:r>
              <a:rPr kumimoji="0" lang="zh-CN" altLang="zh-CN" sz="1200" b="0" i="0" u="none" strike="noStrike" cap="none" normalizeH="0" baseline="0" dirty="0">
                <a:ln>
                  <a:noFill/>
                </a:ln>
                <a:solidFill>
                  <a:srgbClr val="080808"/>
                </a:solidFill>
                <a:effectLst/>
                <a:latin typeface="Arial Unicode MS"/>
                <a:ea typeface="JetBrains Mono"/>
              </a:rPr>
              <a:t>, newCapacity);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矩形 12">
            <a:extLst>
              <a:ext uri="{FF2B5EF4-FFF2-40B4-BE49-F238E27FC236}">
                <a16:creationId xmlns:a16="http://schemas.microsoft.com/office/drawing/2014/main" id="{F6E8C923-099E-EE9A-32ED-E16A471B763C}"/>
              </a:ext>
            </a:extLst>
          </p:cNvPr>
          <p:cNvSpPr/>
          <p:nvPr/>
        </p:nvSpPr>
        <p:spPr>
          <a:xfrm>
            <a:off x="780288" y="1806869"/>
            <a:ext cx="2426208" cy="213360"/>
          </a:xfrm>
          <a:prstGeom prst="rect">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dirty="0">
              <a:solidFill>
                <a:schemeClr val="tx1"/>
              </a:solidFill>
              <a:ea typeface="Alibaba PuHuiTi B"/>
            </a:endParaRPr>
          </a:p>
        </p:txBody>
      </p:sp>
      <p:cxnSp>
        <p:nvCxnSpPr>
          <p:cNvPr id="15" name="连接符: 肘形 14">
            <a:extLst>
              <a:ext uri="{FF2B5EF4-FFF2-40B4-BE49-F238E27FC236}">
                <a16:creationId xmlns:a16="http://schemas.microsoft.com/office/drawing/2014/main" id="{E2710D72-5628-488F-B569-B873C5BA5AF3}"/>
              </a:ext>
            </a:extLst>
          </p:cNvPr>
          <p:cNvCxnSpPr>
            <a:stCxn id="13" idx="3"/>
            <a:endCxn id="9" idx="0"/>
          </p:cNvCxnSpPr>
          <p:nvPr/>
        </p:nvCxnSpPr>
        <p:spPr>
          <a:xfrm>
            <a:off x="3206496" y="1913549"/>
            <a:ext cx="85344" cy="1338796"/>
          </a:xfrm>
          <a:prstGeom prst="bentConnector2">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D4C249D-BFB3-D09E-37CD-DD63C0453563}"/>
              </a:ext>
            </a:extLst>
          </p:cNvPr>
          <p:cNvSpPr/>
          <p:nvPr/>
        </p:nvSpPr>
        <p:spPr>
          <a:xfrm>
            <a:off x="2432304" y="3483269"/>
            <a:ext cx="3078480" cy="24384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Alibaba PuHuiTi B"/>
            </a:endParaRPr>
          </a:p>
        </p:txBody>
      </p:sp>
      <p:cxnSp>
        <p:nvCxnSpPr>
          <p:cNvPr id="23" name="直接箭头连接符 22">
            <a:extLst>
              <a:ext uri="{FF2B5EF4-FFF2-40B4-BE49-F238E27FC236}">
                <a16:creationId xmlns:a16="http://schemas.microsoft.com/office/drawing/2014/main" id="{E884756C-E4F9-3389-FCDC-72433D7C415E}"/>
              </a:ext>
            </a:extLst>
          </p:cNvPr>
          <p:cNvCxnSpPr>
            <a:cxnSpLocks/>
            <a:endCxn id="11" idx="0"/>
          </p:cNvCxnSpPr>
          <p:nvPr/>
        </p:nvCxnSpPr>
        <p:spPr>
          <a:xfrm>
            <a:off x="1828800" y="3727109"/>
            <a:ext cx="776920" cy="944233"/>
          </a:xfrm>
          <a:prstGeom prst="straightConnector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1FAFAE71-11E0-5A0C-6511-3E2756233BFA}"/>
              </a:ext>
            </a:extLst>
          </p:cNvPr>
          <p:cNvSpPr/>
          <p:nvPr/>
        </p:nvSpPr>
        <p:spPr>
          <a:xfrm>
            <a:off x="944880" y="5622965"/>
            <a:ext cx="1444752" cy="249936"/>
          </a:xfrm>
          <a:prstGeom prst="rect">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dirty="0">
              <a:solidFill>
                <a:schemeClr val="tx1"/>
              </a:solidFill>
              <a:ea typeface="Alibaba PuHuiTi B"/>
            </a:endParaRPr>
          </a:p>
        </p:txBody>
      </p:sp>
      <p:cxnSp>
        <p:nvCxnSpPr>
          <p:cNvPr id="26" name="连接符: 肘形 25">
            <a:extLst>
              <a:ext uri="{FF2B5EF4-FFF2-40B4-BE49-F238E27FC236}">
                <a16:creationId xmlns:a16="http://schemas.microsoft.com/office/drawing/2014/main" id="{388A3B9D-52E0-045D-4FE5-7E12E28C5380}"/>
              </a:ext>
            </a:extLst>
          </p:cNvPr>
          <p:cNvCxnSpPr>
            <a:cxnSpLocks/>
            <a:stCxn id="24" idx="3"/>
          </p:cNvCxnSpPr>
          <p:nvPr/>
        </p:nvCxnSpPr>
        <p:spPr>
          <a:xfrm flipV="1">
            <a:off x="2389632" y="4487161"/>
            <a:ext cx="3706368" cy="1260772"/>
          </a:xfrm>
          <a:prstGeom prst="bentConnector3">
            <a:avLst>
              <a:gd name="adj1" fmla="val 93238"/>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C1F71084-2964-2CB8-825A-2DB972849C2B}"/>
              </a:ext>
            </a:extLst>
          </p:cNvPr>
          <p:cNvCxnSpPr>
            <a:stCxn id="16" idx="3"/>
            <a:endCxn id="10" idx="1"/>
          </p:cNvCxnSpPr>
          <p:nvPr/>
        </p:nvCxnSpPr>
        <p:spPr>
          <a:xfrm flipV="1">
            <a:off x="5510784" y="2678893"/>
            <a:ext cx="564898" cy="926296"/>
          </a:xfrm>
          <a:prstGeom prst="bentConnector3">
            <a:avLst>
              <a:gd name="adj1" fmla="val 50000"/>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文本占位符 4">
            <a:extLst>
              <a:ext uri="{FF2B5EF4-FFF2-40B4-BE49-F238E27FC236}">
                <a16:creationId xmlns:a16="http://schemas.microsoft.com/office/drawing/2014/main" id="{807553B5-735B-F7FB-9499-A6EF7485C3C9}"/>
              </a:ext>
            </a:extLst>
          </p:cNvPr>
          <p:cNvSpPr>
            <a:spLocks noGrp="1"/>
          </p:cNvSpPr>
          <p:nvPr>
            <p:ph type="body" sz="quarter" idx="11"/>
          </p:nvPr>
        </p:nvSpPr>
        <p:spPr>
          <a:xfrm>
            <a:off x="578800" y="2862897"/>
            <a:ext cx="1525334" cy="671518"/>
          </a:xfrm>
        </p:spPr>
        <p:txBody>
          <a:bodyPr/>
          <a:lstStyle/>
          <a:p>
            <a:r>
              <a:rPr lang="zh-CN" altLang="en-US" sz="1400" dirty="0"/>
              <a:t>确保内部容量</a:t>
            </a:r>
          </a:p>
        </p:txBody>
      </p:sp>
      <p:sp>
        <p:nvSpPr>
          <p:cNvPr id="36" name="文本占位符 4">
            <a:extLst>
              <a:ext uri="{FF2B5EF4-FFF2-40B4-BE49-F238E27FC236}">
                <a16:creationId xmlns:a16="http://schemas.microsoft.com/office/drawing/2014/main" id="{8378342C-6FBE-8CC3-D3E4-CEB7219AA560}"/>
              </a:ext>
            </a:extLst>
          </p:cNvPr>
          <p:cNvSpPr txBox="1">
            <a:spLocks/>
          </p:cNvSpPr>
          <p:nvPr/>
        </p:nvSpPr>
        <p:spPr>
          <a:xfrm>
            <a:off x="6096000" y="1663571"/>
            <a:ext cx="93528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计算容量</a:t>
            </a:r>
          </a:p>
        </p:txBody>
      </p:sp>
      <p:sp>
        <p:nvSpPr>
          <p:cNvPr id="39" name="文本占位符 4">
            <a:extLst>
              <a:ext uri="{FF2B5EF4-FFF2-40B4-BE49-F238E27FC236}">
                <a16:creationId xmlns:a16="http://schemas.microsoft.com/office/drawing/2014/main" id="{0659F373-7D5E-16CF-CDEC-05EDB9819F0F}"/>
              </a:ext>
            </a:extLst>
          </p:cNvPr>
          <p:cNvSpPr txBox="1">
            <a:spLocks/>
          </p:cNvSpPr>
          <p:nvPr/>
        </p:nvSpPr>
        <p:spPr>
          <a:xfrm>
            <a:off x="7161270" y="1684470"/>
            <a:ext cx="2718019" cy="67151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0" lang="zh-CN" altLang="zh-CN" sz="1400" b="0" i="1" u="none" strike="noStrike" cap="none" normalizeH="0" baseline="0" dirty="0">
                <a:ln>
                  <a:noFill/>
                </a:ln>
                <a:solidFill>
                  <a:srgbClr val="871094"/>
                </a:solidFill>
                <a:effectLst/>
                <a:latin typeface="Arial Unicode MS"/>
                <a:ea typeface="JetBrains Mono"/>
              </a:rPr>
              <a:t>DEFAULT_CAPACITY</a:t>
            </a:r>
            <a:r>
              <a:rPr kumimoji="0" lang="en-US" altLang="zh-CN" sz="1400" b="0" i="1" u="none" strike="noStrike" cap="none" normalizeH="0" baseline="0" dirty="0">
                <a:ln>
                  <a:noFill/>
                </a:ln>
                <a:solidFill>
                  <a:srgbClr val="871094"/>
                </a:solidFill>
                <a:effectLst/>
                <a:latin typeface="Arial Unicode MS"/>
                <a:ea typeface="JetBrains Mono"/>
              </a:rPr>
              <a:t>=10</a:t>
            </a:r>
            <a:endParaRPr lang="zh-CN" altLang="en-US" sz="1400" dirty="0"/>
          </a:p>
        </p:txBody>
      </p:sp>
      <p:sp>
        <p:nvSpPr>
          <p:cNvPr id="40" name="文本占位符 4">
            <a:extLst>
              <a:ext uri="{FF2B5EF4-FFF2-40B4-BE49-F238E27FC236}">
                <a16:creationId xmlns:a16="http://schemas.microsoft.com/office/drawing/2014/main" id="{C389B127-3D3C-F753-475B-37BCAB1C4BAD}"/>
              </a:ext>
            </a:extLst>
          </p:cNvPr>
          <p:cNvSpPr txBox="1">
            <a:spLocks/>
          </p:cNvSpPr>
          <p:nvPr/>
        </p:nvSpPr>
        <p:spPr>
          <a:xfrm>
            <a:off x="1557995" y="4994599"/>
            <a:ext cx="3074645" cy="48406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如果大于</a:t>
            </a:r>
            <a:r>
              <a:rPr lang="en-US" altLang="zh-CN" sz="1400" dirty="0">
                <a:solidFill>
                  <a:srgbClr val="C00000"/>
                </a:solidFill>
              </a:rPr>
              <a:t>0</a:t>
            </a:r>
            <a:r>
              <a:rPr lang="zh-CN" altLang="en-US" sz="1400" dirty="0">
                <a:solidFill>
                  <a:srgbClr val="C00000"/>
                </a:solidFill>
              </a:rPr>
              <a:t>，说明容量不够，需扩容</a:t>
            </a:r>
          </a:p>
        </p:txBody>
      </p:sp>
      <p:sp>
        <p:nvSpPr>
          <p:cNvPr id="41" name="文本占位符 4">
            <a:extLst>
              <a:ext uri="{FF2B5EF4-FFF2-40B4-BE49-F238E27FC236}">
                <a16:creationId xmlns:a16="http://schemas.microsoft.com/office/drawing/2014/main" id="{0BBB296C-4D25-C854-904B-CB58A3098D41}"/>
              </a:ext>
            </a:extLst>
          </p:cNvPr>
          <p:cNvSpPr txBox="1">
            <a:spLocks/>
          </p:cNvSpPr>
          <p:nvPr/>
        </p:nvSpPr>
        <p:spPr>
          <a:xfrm>
            <a:off x="6066538" y="3898676"/>
            <a:ext cx="1525334" cy="67151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扩容方法</a:t>
            </a:r>
          </a:p>
        </p:txBody>
      </p:sp>
      <p:sp>
        <p:nvSpPr>
          <p:cNvPr id="42" name="文本占位符 4">
            <a:extLst>
              <a:ext uri="{FF2B5EF4-FFF2-40B4-BE49-F238E27FC236}">
                <a16:creationId xmlns:a16="http://schemas.microsoft.com/office/drawing/2014/main" id="{0290E0FD-23DA-634D-5D45-65F53E406E54}"/>
              </a:ext>
            </a:extLst>
          </p:cNvPr>
          <p:cNvSpPr txBox="1">
            <a:spLocks/>
          </p:cNvSpPr>
          <p:nvPr/>
        </p:nvSpPr>
        <p:spPr>
          <a:xfrm>
            <a:off x="9879288" y="4781788"/>
            <a:ext cx="2121033" cy="384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增加原来容量的</a:t>
            </a:r>
            <a:r>
              <a:rPr lang="en-US" altLang="zh-CN" sz="1400" dirty="0">
                <a:solidFill>
                  <a:srgbClr val="C00000"/>
                </a:solidFill>
              </a:rPr>
              <a:t>1.5</a:t>
            </a:r>
            <a:r>
              <a:rPr lang="zh-CN" altLang="en-US" sz="1400" dirty="0">
                <a:solidFill>
                  <a:srgbClr val="C00000"/>
                </a:solidFill>
              </a:rPr>
              <a:t>倍</a:t>
            </a:r>
          </a:p>
        </p:txBody>
      </p:sp>
      <p:sp>
        <p:nvSpPr>
          <p:cNvPr id="43" name="文本占位符 4">
            <a:extLst>
              <a:ext uri="{FF2B5EF4-FFF2-40B4-BE49-F238E27FC236}">
                <a16:creationId xmlns:a16="http://schemas.microsoft.com/office/drawing/2014/main" id="{BFC4AE08-CB64-E1C6-9B52-733F25289086}"/>
              </a:ext>
            </a:extLst>
          </p:cNvPr>
          <p:cNvSpPr txBox="1">
            <a:spLocks/>
          </p:cNvSpPr>
          <p:nvPr/>
        </p:nvSpPr>
        <p:spPr>
          <a:xfrm>
            <a:off x="10331775" y="5864285"/>
            <a:ext cx="1281426" cy="384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数组拷贝</a:t>
            </a:r>
          </a:p>
        </p:txBody>
      </p:sp>
      <p:sp>
        <p:nvSpPr>
          <p:cNvPr id="44" name="文本占位符 4">
            <a:extLst>
              <a:ext uri="{FF2B5EF4-FFF2-40B4-BE49-F238E27FC236}">
                <a16:creationId xmlns:a16="http://schemas.microsoft.com/office/drawing/2014/main" id="{BEB62570-983C-63C8-9B42-4D843DA27DA9}"/>
              </a:ext>
            </a:extLst>
          </p:cNvPr>
          <p:cNvSpPr txBox="1">
            <a:spLocks/>
          </p:cNvSpPr>
          <p:nvPr/>
        </p:nvSpPr>
        <p:spPr>
          <a:xfrm>
            <a:off x="8851455" y="5160757"/>
            <a:ext cx="2121033" cy="3841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第一次初始化数组长度</a:t>
            </a:r>
          </a:p>
        </p:txBody>
      </p:sp>
      <p:sp>
        <p:nvSpPr>
          <p:cNvPr id="46" name="椭圆 45">
            <a:extLst>
              <a:ext uri="{FF2B5EF4-FFF2-40B4-BE49-F238E27FC236}">
                <a16:creationId xmlns:a16="http://schemas.microsoft.com/office/drawing/2014/main" id="{3AC647FB-9B39-4584-FA2C-E652AC45A28B}"/>
              </a:ext>
            </a:extLst>
          </p:cNvPr>
          <p:cNvSpPr/>
          <p:nvPr/>
        </p:nvSpPr>
        <p:spPr>
          <a:xfrm>
            <a:off x="4255158" y="1794984"/>
            <a:ext cx="560682" cy="560682"/>
          </a:xfrm>
          <a:prstGeom prst="ellipse">
            <a:avLst/>
          </a:prstGeom>
          <a:noFill/>
          <a:ln w="2857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ea typeface="Alibaba PuHuiTi B"/>
              </a:rPr>
              <a:t>S</a:t>
            </a:r>
            <a:endParaRPr lang="zh-CN" altLang="en-US" sz="2400" dirty="0">
              <a:solidFill>
                <a:schemeClr val="tx1"/>
              </a:solidFill>
              <a:ea typeface="Alibaba PuHuiTi B"/>
            </a:endParaRPr>
          </a:p>
        </p:txBody>
      </p:sp>
      <p:cxnSp>
        <p:nvCxnSpPr>
          <p:cNvPr id="48" name="直接箭头连接符 47">
            <a:extLst>
              <a:ext uri="{FF2B5EF4-FFF2-40B4-BE49-F238E27FC236}">
                <a16:creationId xmlns:a16="http://schemas.microsoft.com/office/drawing/2014/main" id="{B01E7CA0-8D08-5F4B-97D2-1D4D5E6FA907}"/>
              </a:ext>
            </a:extLst>
          </p:cNvPr>
          <p:cNvCxnSpPr>
            <a:stCxn id="46" idx="2"/>
            <a:endCxn id="6" idx="3"/>
          </p:cNvCxnSpPr>
          <p:nvPr/>
        </p:nvCxnSpPr>
        <p:spPr>
          <a:xfrm flipH="1">
            <a:off x="3535680" y="2075325"/>
            <a:ext cx="719478" cy="3404"/>
          </a:xfrm>
          <a:prstGeom prst="straightConnector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标题 1">
            <a:extLst>
              <a:ext uri="{FF2B5EF4-FFF2-40B4-BE49-F238E27FC236}">
                <a16:creationId xmlns:a16="http://schemas.microsoft.com/office/drawing/2014/main" id="{5B96F11B-7455-9BEC-C48D-34DE818AEF7E}"/>
              </a:ext>
            </a:extLst>
          </p:cNvPr>
          <p:cNvSpPr>
            <a:spLocks noGrp="1"/>
          </p:cNvSpPr>
          <p:nvPr>
            <p:ph type="title"/>
          </p:nvPr>
        </p:nvSpPr>
        <p:spPr>
          <a:xfrm>
            <a:off x="710880" y="1002232"/>
            <a:ext cx="10698800" cy="517190"/>
          </a:xfrm>
        </p:spPr>
        <p:txBody>
          <a:bodyPr/>
          <a:lstStyle/>
          <a:p>
            <a:r>
              <a:rPr lang="en-US" altLang="zh-CN" dirty="0" err="1">
                <a:latin typeface="微软雅黑" pitchFamily="34" charset="-122"/>
                <a:ea typeface="微软雅黑" pitchFamily="34" charset="-122"/>
              </a:rPr>
              <a:t>ArrayList</a:t>
            </a:r>
            <a:r>
              <a:rPr lang="zh-CN" altLang="en-US" dirty="0">
                <a:latin typeface="微软雅黑" pitchFamily="34" charset="-122"/>
                <a:ea typeface="微软雅黑" pitchFamily="34" charset="-122"/>
              </a:rPr>
              <a:t>源码分析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添加和扩容操作</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第</a:t>
            </a:r>
            <a:r>
              <a:rPr lang="en-US" altLang="zh-CN" dirty="0">
                <a:latin typeface="微软雅黑" pitchFamily="34" charset="-122"/>
                <a:ea typeface="微软雅黑" pitchFamily="34" charset="-122"/>
              </a:rPr>
              <a:t>11</a:t>
            </a:r>
            <a:r>
              <a:rPr lang="zh-CN" altLang="en-US" dirty="0">
                <a:latin typeface="微软雅黑" pitchFamily="34" charset="-122"/>
                <a:ea typeface="微软雅黑" pitchFamily="34" charset="-122"/>
              </a:rPr>
              <a:t>次添加数据</a:t>
            </a:r>
            <a:r>
              <a:rPr lang="en-US" altLang="zh-CN" dirty="0">
                <a:latin typeface="微软雅黑" pitchFamily="34" charset="-122"/>
                <a:ea typeface="微软雅黑" pitchFamily="34" charset="-122"/>
              </a:rPr>
              <a:t>)</a:t>
            </a:r>
            <a:endParaRPr lang="zh-CN" altLang="en-US" dirty="0"/>
          </a:p>
        </p:txBody>
      </p:sp>
      <p:sp>
        <p:nvSpPr>
          <p:cNvPr id="2" name="文本占位符 4">
            <a:extLst>
              <a:ext uri="{FF2B5EF4-FFF2-40B4-BE49-F238E27FC236}">
                <a16:creationId xmlns:a16="http://schemas.microsoft.com/office/drawing/2014/main" id="{9E2A3A5F-2230-D8A2-9853-E08CFA7BEF65}"/>
              </a:ext>
            </a:extLst>
          </p:cNvPr>
          <p:cNvSpPr txBox="1">
            <a:spLocks/>
          </p:cNvSpPr>
          <p:nvPr/>
        </p:nvSpPr>
        <p:spPr>
          <a:xfrm>
            <a:off x="3310863" y="2805533"/>
            <a:ext cx="56489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11</a:t>
            </a:r>
            <a:endParaRPr lang="zh-CN" altLang="en-US" sz="1400" dirty="0"/>
          </a:p>
        </p:txBody>
      </p:sp>
      <p:sp>
        <p:nvSpPr>
          <p:cNvPr id="3" name="文本占位符 4">
            <a:extLst>
              <a:ext uri="{FF2B5EF4-FFF2-40B4-BE49-F238E27FC236}">
                <a16:creationId xmlns:a16="http://schemas.microsoft.com/office/drawing/2014/main" id="{D54411AD-1F26-186A-F7AF-539A86679E75}"/>
              </a:ext>
            </a:extLst>
          </p:cNvPr>
          <p:cNvSpPr txBox="1">
            <a:spLocks/>
          </p:cNvSpPr>
          <p:nvPr/>
        </p:nvSpPr>
        <p:spPr>
          <a:xfrm>
            <a:off x="3535680" y="4347736"/>
            <a:ext cx="56489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11</a:t>
            </a:r>
            <a:endParaRPr lang="zh-CN" altLang="en-US" sz="1400" dirty="0"/>
          </a:p>
        </p:txBody>
      </p:sp>
      <p:sp>
        <p:nvSpPr>
          <p:cNvPr id="4" name="文本占位符 4">
            <a:extLst>
              <a:ext uri="{FF2B5EF4-FFF2-40B4-BE49-F238E27FC236}">
                <a16:creationId xmlns:a16="http://schemas.microsoft.com/office/drawing/2014/main" id="{7849DE2E-7D3A-9057-1877-59D0358EBC83}"/>
              </a:ext>
            </a:extLst>
          </p:cNvPr>
          <p:cNvSpPr txBox="1">
            <a:spLocks/>
          </p:cNvSpPr>
          <p:nvPr/>
        </p:nvSpPr>
        <p:spPr>
          <a:xfrm>
            <a:off x="7877370" y="3993348"/>
            <a:ext cx="564898" cy="4117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11</a:t>
            </a:r>
            <a:endParaRPr lang="zh-CN" altLang="en-US" sz="1400" dirty="0"/>
          </a:p>
        </p:txBody>
      </p:sp>
    </p:spTree>
    <p:extLst>
      <p:ext uri="{BB962C8B-B14F-4D97-AF65-F5344CB8AC3E}">
        <p14:creationId xmlns:p14="http://schemas.microsoft.com/office/powerpoint/2010/main" val="1345126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9CFAB-CF06-B474-8B8B-D8C4F2E95C02}"/>
              </a:ext>
            </a:extLst>
          </p:cNvPr>
          <p:cNvSpPr>
            <a:spLocks noGrp="1"/>
          </p:cNvSpPr>
          <p:nvPr>
            <p:ph type="title"/>
          </p:nvPr>
        </p:nvSpPr>
        <p:spPr>
          <a:xfrm>
            <a:off x="850443" y="2306309"/>
            <a:ext cx="10657184" cy="805222"/>
          </a:xfrm>
        </p:spPr>
        <p:txBody>
          <a:bodyPr/>
          <a:lstStyle/>
          <a:p>
            <a:r>
              <a:rPr lang="en-US" altLang="zh-CN" sz="5400" dirty="0" err="1"/>
              <a:t>ArrayList</a:t>
            </a:r>
            <a:r>
              <a:rPr lang="zh-CN" altLang="en-US" sz="5400" dirty="0"/>
              <a:t>底层的实现原理是什么</a:t>
            </a:r>
          </a:p>
        </p:txBody>
      </p:sp>
      <p:grpSp>
        <p:nvGrpSpPr>
          <p:cNvPr id="4" name="组合 3">
            <a:extLst>
              <a:ext uri="{FF2B5EF4-FFF2-40B4-BE49-F238E27FC236}">
                <a16:creationId xmlns:a16="http://schemas.microsoft.com/office/drawing/2014/main" id="{F800B83F-CFBF-DF69-5C92-BF6D431F0BEA}"/>
              </a:ext>
            </a:extLst>
          </p:cNvPr>
          <p:cNvGrpSpPr/>
          <p:nvPr/>
        </p:nvGrpSpPr>
        <p:grpSpPr>
          <a:xfrm>
            <a:off x="3143672" y="4149080"/>
            <a:ext cx="4788441" cy="677945"/>
            <a:chOff x="3158355" y="4082199"/>
            <a:chExt cx="4788441" cy="677945"/>
          </a:xfrm>
        </p:grpSpPr>
        <p:sp>
          <p:nvSpPr>
            <p:cNvPr id="5" name="标题 1">
              <a:extLst>
                <a:ext uri="{FF2B5EF4-FFF2-40B4-BE49-F238E27FC236}">
                  <a16:creationId xmlns:a16="http://schemas.microsoft.com/office/drawing/2014/main" id="{5856278E-FE3F-D569-5AB4-AF4ABC00A907}"/>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6" name="组合 5">
              <a:extLst>
                <a:ext uri="{FF2B5EF4-FFF2-40B4-BE49-F238E27FC236}">
                  <a16:creationId xmlns:a16="http://schemas.microsoft.com/office/drawing/2014/main" id="{AB9C1C91-1684-DCBD-152C-D5AFAFF02B4C}"/>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7" name="星形: 五角 6">
                <a:extLst>
                  <a:ext uri="{FF2B5EF4-FFF2-40B4-BE49-F238E27FC236}">
                    <a16:creationId xmlns:a16="http://schemas.microsoft.com/office/drawing/2014/main" id="{8D93049F-A3CC-8B28-6EB1-153F2A9DB6BF}"/>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D19E2680-91FE-A974-B0C7-C51877CD916E}"/>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DA5548C2-F0E3-0C9C-430C-707568ABB5A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星形: 五角 9">
                <a:extLst>
                  <a:ext uri="{FF2B5EF4-FFF2-40B4-BE49-F238E27FC236}">
                    <a16:creationId xmlns:a16="http://schemas.microsoft.com/office/drawing/2014/main" id="{12AE3A56-1A7F-D788-B1C3-7F93E413DF16}"/>
                  </a:ext>
                </a:extLst>
              </p:cNvPr>
              <p:cNvSpPr/>
              <p:nvPr/>
            </p:nvSpPr>
            <p:spPr>
              <a:xfrm>
                <a:off x="7137469" y="4185502"/>
                <a:ext cx="470548" cy="452486"/>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1" name="星形: 五角 10">
                <a:extLst>
                  <a:ext uri="{FF2B5EF4-FFF2-40B4-BE49-F238E27FC236}">
                    <a16:creationId xmlns:a16="http://schemas.microsoft.com/office/drawing/2014/main" id="{AED305A6-ECF5-0348-977D-BAC14517DB59}"/>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grpSp>
        <p:nvGrpSpPr>
          <p:cNvPr id="12" name="组合 11">
            <a:extLst>
              <a:ext uri="{FF2B5EF4-FFF2-40B4-BE49-F238E27FC236}">
                <a16:creationId xmlns:a16="http://schemas.microsoft.com/office/drawing/2014/main" id="{20687434-CB76-30FB-8B68-7A7D479C0EB0}"/>
              </a:ext>
            </a:extLst>
          </p:cNvPr>
          <p:cNvGrpSpPr/>
          <p:nvPr/>
        </p:nvGrpSpPr>
        <p:grpSpPr>
          <a:xfrm>
            <a:off x="3127467" y="4905974"/>
            <a:ext cx="4805852" cy="713296"/>
            <a:chOff x="3142150" y="4839093"/>
            <a:chExt cx="4805852" cy="713296"/>
          </a:xfrm>
        </p:grpSpPr>
        <p:sp>
          <p:nvSpPr>
            <p:cNvPr id="13" name="标题 1">
              <a:extLst>
                <a:ext uri="{FF2B5EF4-FFF2-40B4-BE49-F238E27FC236}">
                  <a16:creationId xmlns:a16="http://schemas.microsoft.com/office/drawing/2014/main" id="{AB192801-8670-FD70-8B88-4B9E2469F545}"/>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4" name="组合 13">
              <a:extLst>
                <a:ext uri="{FF2B5EF4-FFF2-40B4-BE49-F238E27FC236}">
                  <a16:creationId xmlns:a16="http://schemas.microsoft.com/office/drawing/2014/main" id="{71B39A9A-0942-8969-61E1-DADA60CFC302}"/>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15" name="星形: 五角 14">
                <a:extLst>
                  <a:ext uri="{FF2B5EF4-FFF2-40B4-BE49-F238E27FC236}">
                    <a16:creationId xmlns:a16="http://schemas.microsoft.com/office/drawing/2014/main" id="{50A68FE9-979E-6150-E102-5C8C20674E2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0FCC7E5E-695F-83A6-E16A-B30F2CF28A99}"/>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7" name="星形: 五角 16">
                <a:extLst>
                  <a:ext uri="{FF2B5EF4-FFF2-40B4-BE49-F238E27FC236}">
                    <a16:creationId xmlns:a16="http://schemas.microsoft.com/office/drawing/2014/main" id="{4FF361D0-AD62-4280-D0BC-8378FA5DB715}"/>
                  </a:ext>
                </a:extLst>
              </p:cNvPr>
              <p:cNvSpPr/>
              <p:nvPr/>
            </p:nvSpPr>
            <p:spPr>
              <a:xfrm>
                <a:off x="6471628" y="4185502"/>
                <a:ext cx="470548" cy="452486"/>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8" name="星形: 五角 17">
                <a:extLst>
                  <a:ext uri="{FF2B5EF4-FFF2-40B4-BE49-F238E27FC236}">
                    <a16:creationId xmlns:a16="http://schemas.microsoft.com/office/drawing/2014/main" id="{28D0E1CC-74CA-312B-9434-30BB544BACA4}"/>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9" name="星形: 五角 18">
                <a:extLst>
                  <a:ext uri="{FF2B5EF4-FFF2-40B4-BE49-F238E27FC236}">
                    <a16:creationId xmlns:a16="http://schemas.microsoft.com/office/drawing/2014/main" id="{128FD391-9151-EB20-8B46-6675D11FEAE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sp>
        <p:nvSpPr>
          <p:cNvPr id="3" name="文本框 2">
            <a:extLst>
              <a:ext uri="{FF2B5EF4-FFF2-40B4-BE49-F238E27FC236}">
                <a16:creationId xmlns:a16="http://schemas.microsoft.com/office/drawing/2014/main" id="{911A6495-B440-031F-81C0-517A28B71CD5}"/>
              </a:ext>
            </a:extLst>
          </p:cNvPr>
          <p:cNvSpPr txBox="1"/>
          <p:nvPr/>
        </p:nvSpPr>
        <p:spPr>
          <a:xfrm>
            <a:off x="8135709" y="4355086"/>
            <a:ext cx="3384376" cy="1077218"/>
          </a:xfrm>
          <a:prstGeom prst="rect">
            <a:avLst/>
          </a:prstGeom>
          <a:noFill/>
        </p:spPr>
        <p:txBody>
          <a:bodyPr wrap="square">
            <a:spAutoFit/>
          </a:bodyPr>
          <a:lstStyle/>
          <a:p>
            <a:pPr marL="952485" lvl="1" indent="-342900">
              <a:buFont typeface="+mj-ea"/>
              <a:buAutoNum type="circleNumDbPlain"/>
            </a:pPr>
            <a:r>
              <a:rPr lang="zh-CN" altLang="en-US" sz="1600" dirty="0">
                <a:ea typeface="Alibaba PuHuiTi Medium" pitchFamily="18" charset="-122"/>
              </a:rPr>
              <a:t>底层数据结构</a:t>
            </a:r>
            <a:endParaRPr lang="en-US" altLang="zh-CN" sz="1600" dirty="0">
              <a:ea typeface="Alibaba PuHuiTi Medium" pitchFamily="18" charset="-122"/>
            </a:endParaRPr>
          </a:p>
          <a:p>
            <a:pPr marL="952485" lvl="1" indent="-342900">
              <a:buFont typeface="+mj-ea"/>
              <a:buAutoNum type="circleNumDbPlain"/>
            </a:pPr>
            <a:r>
              <a:rPr lang="zh-CN" altLang="en-US" sz="1600" dirty="0">
                <a:ea typeface="Alibaba PuHuiTi Medium" pitchFamily="18" charset="-122"/>
              </a:rPr>
              <a:t>初始容量</a:t>
            </a:r>
            <a:endParaRPr lang="en-US" altLang="zh-CN" sz="1600" b="0" dirty="0">
              <a:ea typeface="Alibaba PuHuiTi Medium" pitchFamily="18" charset="-122"/>
            </a:endParaRPr>
          </a:p>
          <a:p>
            <a:pPr marL="952485" lvl="1" indent="-342900">
              <a:buFont typeface="+mj-ea"/>
              <a:buAutoNum type="circleNumDbPlain"/>
            </a:pPr>
            <a:r>
              <a:rPr lang="zh-CN" altLang="en-US" sz="1600" dirty="0">
                <a:ea typeface="Alibaba PuHuiTi Medium" pitchFamily="18" charset="-122"/>
              </a:rPr>
              <a:t>扩容逻辑</a:t>
            </a:r>
            <a:endParaRPr lang="en-US" altLang="zh-CN" sz="1600" b="0" dirty="0">
              <a:ea typeface="Alibaba PuHuiTi Medium" pitchFamily="18" charset="-122"/>
            </a:endParaRPr>
          </a:p>
          <a:p>
            <a:pPr marL="952485" lvl="1" indent="-342900">
              <a:buFont typeface="+mj-ea"/>
              <a:buAutoNum type="circleNumDbPlain"/>
            </a:pPr>
            <a:r>
              <a:rPr lang="zh-CN" altLang="en-US" sz="1600" dirty="0">
                <a:ea typeface="Alibaba PuHuiTi Medium" pitchFamily="18" charset="-122"/>
              </a:rPr>
              <a:t>添加逻辑</a:t>
            </a:r>
            <a:endParaRPr lang="zh-CN" altLang="en-US" sz="1600" b="0" dirty="0">
              <a:ea typeface="Alibaba PuHuiTi Medium" pitchFamily="18" charset="-122"/>
            </a:endParaRPr>
          </a:p>
        </p:txBody>
      </p:sp>
    </p:spTree>
    <p:extLst>
      <p:ext uri="{BB962C8B-B14F-4D97-AF65-F5344CB8AC3E}">
        <p14:creationId xmlns:p14="http://schemas.microsoft.com/office/powerpoint/2010/main" val="4281116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EBCC4-54A8-9BD6-48ED-43546A88D9D0}"/>
              </a:ext>
            </a:extLst>
          </p:cNvPr>
          <p:cNvSpPr>
            <a:spLocks noGrp="1"/>
          </p:cNvSpPr>
          <p:nvPr>
            <p:ph type="title"/>
          </p:nvPr>
        </p:nvSpPr>
        <p:spPr/>
        <p:txBody>
          <a:bodyPr/>
          <a:lstStyle/>
          <a:p>
            <a:r>
              <a:rPr lang="en-US" altLang="zh-CN" dirty="0" err="1"/>
              <a:t>ArrayList</a:t>
            </a:r>
            <a:r>
              <a:rPr lang="zh-CN" altLang="en-US" dirty="0"/>
              <a:t>底层的实现原理是什么</a:t>
            </a:r>
          </a:p>
        </p:txBody>
      </p:sp>
      <p:sp>
        <p:nvSpPr>
          <p:cNvPr id="3" name="文本占位符 2">
            <a:extLst>
              <a:ext uri="{FF2B5EF4-FFF2-40B4-BE49-F238E27FC236}">
                <a16:creationId xmlns:a16="http://schemas.microsoft.com/office/drawing/2014/main" id="{F4E1001E-2847-B8AE-04B0-DDCD7EBF622C}"/>
              </a:ext>
            </a:extLst>
          </p:cNvPr>
          <p:cNvSpPr>
            <a:spLocks noGrp="1"/>
          </p:cNvSpPr>
          <p:nvPr>
            <p:ph type="body" sz="quarter" idx="11"/>
          </p:nvPr>
        </p:nvSpPr>
        <p:spPr>
          <a:xfrm>
            <a:off x="710880" y="1624204"/>
            <a:ext cx="10698800" cy="2092827"/>
          </a:xfrm>
        </p:spPr>
        <p:txBody>
          <a:bodyPr/>
          <a:lstStyle/>
          <a:p>
            <a:pPr marL="285750" indent="-285750">
              <a:buFont typeface="Wingdings" panose="05000000000000000000" pitchFamily="2" charset="2"/>
              <a:buChar char="l"/>
            </a:pPr>
            <a:r>
              <a:rPr lang="zh-CN" altLang="en-US" dirty="0">
                <a:latin typeface="微软雅黑" pitchFamily="34" charset="-122"/>
                <a:ea typeface="微软雅黑" pitchFamily="34" charset="-122"/>
              </a:rPr>
              <a:t>底层数据结构</a:t>
            </a:r>
            <a:endParaRPr lang="en-US" altLang="zh-CN" dirty="0">
              <a:latin typeface="微软雅黑" pitchFamily="34" charset="-122"/>
              <a:ea typeface="微软雅黑" pitchFamily="34" charset="-122"/>
            </a:endParaRPr>
          </a:p>
          <a:p>
            <a:pPr lvl="1" indent="0">
              <a:buNone/>
            </a:pPr>
            <a:endParaRPr lang="zh-CN" altLang="en-US" dirty="0">
              <a:latin typeface="微软雅黑" pitchFamily="34" charset="-122"/>
              <a:ea typeface="微软雅黑" pitchFamily="34" charset="-122"/>
            </a:endParaRPr>
          </a:p>
          <a:p>
            <a:pPr marL="285750" indent="-285750">
              <a:buFont typeface="Wingdings" panose="05000000000000000000" pitchFamily="2" charset="2"/>
              <a:buChar char="l"/>
            </a:pPr>
            <a:r>
              <a:rPr lang="zh-CN" altLang="en-US" dirty="0">
                <a:latin typeface="微软雅黑" pitchFamily="34" charset="-122"/>
                <a:ea typeface="微软雅黑" pitchFamily="34" charset="-122"/>
              </a:rPr>
              <a:t>初始容量</a:t>
            </a:r>
            <a:endParaRPr lang="en-US" altLang="zh-CN" dirty="0">
              <a:latin typeface="微软雅黑" pitchFamily="34" charset="-122"/>
              <a:ea typeface="微软雅黑" pitchFamily="34" charset="-122"/>
            </a:endParaRPr>
          </a:p>
          <a:p>
            <a:pPr marL="285750" indent="-285750">
              <a:buFont typeface="Wingdings" panose="05000000000000000000" pitchFamily="2" charset="2"/>
              <a:buChar char="l"/>
            </a:pPr>
            <a:endParaRPr lang="zh-CN" altLang="en-US" dirty="0">
              <a:latin typeface="微软雅黑" pitchFamily="34" charset="-122"/>
              <a:ea typeface="微软雅黑" pitchFamily="34" charset="-122"/>
            </a:endParaRPr>
          </a:p>
          <a:p>
            <a:pPr marL="285750" indent="-285750">
              <a:buFont typeface="Wingdings" panose="05000000000000000000" pitchFamily="2" charset="2"/>
              <a:buChar char="l"/>
            </a:pPr>
            <a:r>
              <a:rPr lang="zh-CN" altLang="en-US" dirty="0">
                <a:latin typeface="微软雅黑" pitchFamily="34" charset="-122"/>
                <a:ea typeface="微软雅黑" pitchFamily="34" charset="-122"/>
              </a:rPr>
              <a:t>扩容逻辑</a:t>
            </a:r>
            <a:endParaRPr lang="en-US" altLang="zh-CN" dirty="0">
              <a:latin typeface="微软雅黑" pitchFamily="34" charset="-122"/>
              <a:ea typeface="微软雅黑" pitchFamily="34" charset="-122"/>
            </a:endParaRPr>
          </a:p>
          <a:p>
            <a:pPr marL="285750" indent="-285750">
              <a:buFont typeface="Wingdings" panose="05000000000000000000" pitchFamily="2" charset="2"/>
              <a:buChar char="l"/>
            </a:pPr>
            <a:endParaRPr lang="zh-CN" altLang="en-US" dirty="0">
              <a:latin typeface="微软雅黑" pitchFamily="34" charset="-122"/>
              <a:ea typeface="微软雅黑" pitchFamily="34" charset="-122"/>
            </a:endParaRPr>
          </a:p>
          <a:p>
            <a:pPr marL="285750" indent="-285750">
              <a:buFont typeface="Wingdings" panose="05000000000000000000" pitchFamily="2" charset="2"/>
              <a:buChar char="l"/>
            </a:pPr>
            <a:r>
              <a:rPr lang="zh-CN" altLang="en-US" dirty="0">
                <a:latin typeface="微软雅黑" pitchFamily="34" charset="-122"/>
                <a:ea typeface="微软雅黑" pitchFamily="34" charset="-122"/>
              </a:rPr>
              <a:t>添加逻辑</a:t>
            </a:r>
            <a:endParaRPr lang="zh-CN" altLang="en-US" sz="1600" dirty="0"/>
          </a:p>
        </p:txBody>
      </p:sp>
      <p:sp>
        <p:nvSpPr>
          <p:cNvPr id="4" name="文本占位符 2">
            <a:extLst>
              <a:ext uri="{FF2B5EF4-FFF2-40B4-BE49-F238E27FC236}">
                <a16:creationId xmlns:a16="http://schemas.microsoft.com/office/drawing/2014/main" id="{8D557090-E0CB-C3CB-3DB7-E5843789E96A}"/>
              </a:ext>
            </a:extLst>
          </p:cNvPr>
          <p:cNvSpPr txBox="1">
            <a:spLocks/>
          </p:cNvSpPr>
          <p:nvPr/>
        </p:nvSpPr>
        <p:spPr>
          <a:xfrm>
            <a:off x="983432" y="4509120"/>
            <a:ext cx="10698800" cy="167636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u"/>
            </a:pPr>
            <a:r>
              <a:rPr lang="zh-CN" altLang="en-US" sz="1400" dirty="0"/>
              <a:t>确保数组已使用长度（</a:t>
            </a:r>
            <a:r>
              <a:rPr lang="en-US" altLang="zh-CN" sz="1400" dirty="0"/>
              <a:t>size</a:t>
            </a:r>
            <a:r>
              <a:rPr lang="zh-CN" altLang="en-US" sz="1400" dirty="0"/>
              <a:t>）加</a:t>
            </a:r>
            <a:r>
              <a:rPr lang="en-US" altLang="zh-CN" sz="1400" dirty="0"/>
              <a:t>1</a:t>
            </a:r>
            <a:r>
              <a:rPr lang="zh-CN" altLang="en-US" sz="1400" dirty="0"/>
              <a:t>之后足够存下下一个数据​	</a:t>
            </a:r>
            <a:endParaRPr lang="en-US" altLang="zh-CN" sz="1400" dirty="0"/>
          </a:p>
          <a:p>
            <a:pPr marL="285750" indent="-285750">
              <a:buFont typeface="Wingdings" panose="05000000000000000000" pitchFamily="2" charset="2"/>
              <a:buChar char="u"/>
            </a:pPr>
            <a:r>
              <a:rPr lang="zh-CN" altLang="en-US" sz="1400" dirty="0"/>
              <a:t>计算数组的容量，如果当前数组已使用长度</a:t>
            </a:r>
            <a:r>
              <a:rPr lang="en-US" altLang="zh-CN" sz="1400" dirty="0"/>
              <a:t>+1</a:t>
            </a:r>
            <a:r>
              <a:rPr lang="zh-CN" altLang="en-US" sz="1400" dirty="0"/>
              <a:t>后的大于当前的数组长度，则调用</a:t>
            </a:r>
            <a:r>
              <a:rPr lang="en-US" altLang="zh-CN" sz="1400" dirty="0"/>
              <a:t>grow</a:t>
            </a:r>
            <a:r>
              <a:rPr lang="zh-CN" altLang="en-US" sz="1400" dirty="0"/>
              <a:t>方法扩容（原来的</a:t>
            </a:r>
            <a:r>
              <a:rPr lang="en-US" altLang="zh-CN" sz="1400" dirty="0"/>
              <a:t>1.5</a:t>
            </a:r>
            <a:r>
              <a:rPr lang="zh-CN" altLang="en-US" sz="1400" dirty="0"/>
              <a:t>倍）</a:t>
            </a:r>
            <a:endParaRPr lang="en-US" altLang="zh-CN" sz="1400" dirty="0"/>
          </a:p>
          <a:p>
            <a:pPr marL="285750" indent="-285750">
              <a:buFont typeface="Wingdings" panose="05000000000000000000" pitchFamily="2" charset="2"/>
              <a:buChar char="u"/>
            </a:pPr>
            <a:r>
              <a:rPr lang="zh-CN" altLang="en-US" sz="1400" dirty="0"/>
              <a:t>确保新增的数据有地方存储之后，则将新元素添加到位于</a:t>
            </a:r>
            <a:r>
              <a:rPr lang="en-US" altLang="zh-CN" sz="1400" dirty="0"/>
              <a:t>size</a:t>
            </a:r>
            <a:r>
              <a:rPr lang="zh-CN" altLang="en-US" sz="1400" dirty="0"/>
              <a:t>的位置上。​</a:t>
            </a:r>
            <a:endParaRPr lang="en-US" altLang="zh-CN" sz="1400" dirty="0"/>
          </a:p>
          <a:p>
            <a:pPr marL="285750" indent="-285750">
              <a:buFont typeface="Wingdings" panose="05000000000000000000" pitchFamily="2" charset="2"/>
              <a:buChar char="u"/>
            </a:pPr>
            <a:r>
              <a:rPr lang="zh-CN" altLang="en-US" sz="1400" dirty="0"/>
              <a:t>返回添加成功布尔值。</a:t>
            </a:r>
          </a:p>
        </p:txBody>
      </p:sp>
      <p:sp>
        <p:nvSpPr>
          <p:cNvPr id="5" name="文本占位符 2">
            <a:extLst>
              <a:ext uri="{FF2B5EF4-FFF2-40B4-BE49-F238E27FC236}">
                <a16:creationId xmlns:a16="http://schemas.microsoft.com/office/drawing/2014/main" id="{0318589E-6F43-FCC2-2088-37E46F042C9A}"/>
              </a:ext>
            </a:extLst>
          </p:cNvPr>
          <p:cNvSpPr txBox="1">
            <a:spLocks/>
          </p:cNvSpPr>
          <p:nvPr/>
        </p:nvSpPr>
        <p:spPr>
          <a:xfrm>
            <a:off x="983432" y="2040667"/>
            <a:ext cx="10698800" cy="380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latin typeface="微软雅黑" pitchFamily="34" charset="-122"/>
                <a:ea typeface="微软雅黑" pitchFamily="34" charset="-122"/>
              </a:rPr>
              <a:t>ArrayList</a:t>
            </a:r>
            <a:r>
              <a:rPr lang="zh-CN" altLang="en-US" sz="1400" dirty="0">
                <a:latin typeface="微软雅黑" pitchFamily="34" charset="-122"/>
                <a:ea typeface="微软雅黑" pitchFamily="34" charset="-122"/>
              </a:rPr>
              <a:t>底层是用动态的数组实现的</a:t>
            </a:r>
            <a:endParaRPr lang="en-US" altLang="zh-CN" sz="1400" dirty="0">
              <a:latin typeface="微软雅黑" pitchFamily="34" charset="-122"/>
              <a:ea typeface="微软雅黑" pitchFamily="34" charset="-122"/>
            </a:endParaRPr>
          </a:p>
        </p:txBody>
      </p:sp>
      <p:sp>
        <p:nvSpPr>
          <p:cNvPr id="6" name="文本占位符 2">
            <a:extLst>
              <a:ext uri="{FF2B5EF4-FFF2-40B4-BE49-F238E27FC236}">
                <a16:creationId xmlns:a16="http://schemas.microsoft.com/office/drawing/2014/main" id="{E49D7530-4FBE-E067-8001-EA2B3F65F897}"/>
              </a:ext>
            </a:extLst>
          </p:cNvPr>
          <p:cNvSpPr txBox="1">
            <a:spLocks/>
          </p:cNvSpPr>
          <p:nvPr/>
        </p:nvSpPr>
        <p:spPr>
          <a:xfrm>
            <a:off x="983432" y="2795048"/>
            <a:ext cx="10698800" cy="380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latin typeface="微软雅黑" pitchFamily="34" charset="-122"/>
                <a:ea typeface="微软雅黑" pitchFamily="34" charset="-122"/>
              </a:rPr>
              <a:t>ArrayList</a:t>
            </a:r>
            <a:r>
              <a:rPr lang="zh-CN" altLang="en-US" sz="1400" dirty="0">
                <a:latin typeface="微软雅黑" pitchFamily="34" charset="-122"/>
                <a:ea typeface="微软雅黑" pitchFamily="34" charset="-122"/>
              </a:rPr>
              <a:t>初始容量为</a:t>
            </a:r>
            <a:r>
              <a:rPr lang="en-US" altLang="zh-CN" sz="1400" dirty="0">
                <a:latin typeface="微软雅黑" pitchFamily="34" charset="-122"/>
                <a:ea typeface="微软雅黑" pitchFamily="34" charset="-122"/>
              </a:rPr>
              <a:t>0</a:t>
            </a:r>
            <a:r>
              <a:rPr lang="zh-CN" altLang="en-US" sz="1400" dirty="0">
                <a:latin typeface="微软雅黑" pitchFamily="34" charset="-122"/>
                <a:ea typeface="微软雅黑" pitchFamily="34" charset="-122"/>
              </a:rPr>
              <a:t>，当第一次添加数据的时候才会初始化容量为</a:t>
            </a:r>
            <a:r>
              <a:rPr lang="en-US" altLang="zh-CN" sz="1400" dirty="0">
                <a:latin typeface="微软雅黑" pitchFamily="34" charset="-122"/>
                <a:ea typeface="微软雅黑" pitchFamily="34" charset="-122"/>
              </a:rPr>
              <a:t>10</a:t>
            </a:r>
          </a:p>
        </p:txBody>
      </p:sp>
      <p:sp>
        <p:nvSpPr>
          <p:cNvPr id="7" name="文本占位符 2">
            <a:extLst>
              <a:ext uri="{FF2B5EF4-FFF2-40B4-BE49-F238E27FC236}">
                <a16:creationId xmlns:a16="http://schemas.microsoft.com/office/drawing/2014/main" id="{7AF86ECE-62E4-ED7D-C9C5-29A3C45A6B39}"/>
              </a:ext>
            </a:extLst>
          </p:cNvPr>
          <p:cNvSpPr txBox="1">
            <a:spLocks/>
          </p:cNvSpPr>
          <p:nvPr/>
        </p:nvSpPr>
        <p:spPr>
          <a:xfrm>
            <a:off x="957876" y="3631702"/>
            <a:ext cx="10698800" cy="38022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latin typeface="微软雅黑" pitchFamily="34" charset="-122"/>
                <a:ea typeface="微软雅黑" pitchFamily="34" charset="-122"/>
              </a:rPr>
              <a:t>ArrayList</a:t>
            </a:r>
            <a:r>
              <a:rPr lang="zh-CN" altLang="en-US" sz="1400" dirty="0">
                <a:latin typeface="微软雅黑" pitchFamily="34" charset="-122"/>
                <a:ea typeface="微软雅黑" pitchFamily="34" charset="-122"/>
              </a:rPr>
              <a:t>在进行扩容的时候是原来容量的</a:t>
            </a:r>
            <a:r>
              <a:rPr lang="en-US" altLang="zh-CN" sz="1400" dirty="0">
                <a:latin typeface="微软雅黑" pitchFamily="34" charset="-122"/>
                <a:ea typeface="微软雅黑" pitchFamily="34" charset="-122"/>
              </a:rPr>
              <a:t>1.5</a:t>
            </a:r>
            <a:r>
              <a:rPr lang="zh-CN" altLang="en-US" sz="1400" dirty="0">
                <a:latin typeface="微软雅黑" pitchFamily="34" charset="-122"/>
                <a:ea typeface="微软雅黑" pitchFamily="34" charset="-122"/>
              </a:rPr>
              <a:t>倍，每次扩容都需要拷贝数组</a:t>
            </a:r>
            <a:endParaRPr lang="en-US" altLang="zh-CN" sz="1400" dirty="0">
              <a:latin typeface="微软雅黑" pitchFamily="34" charset="-122"/>
              <a:ea typeface="微软雅黑" pitchFamily="34" charset="-122"/>
            </a:endParaRPr>
          </a:p>
        </p:txBody>
      </p:sp>
    </p:spTree>
    <p:extLst>
      <p:ext uri="{BB962C8B-B14F-4D97-AF65-F5344CB8AC3E}">
        <p14:creationId xmlns:p14="http://schemas.microsoft.com/office/powerpoint/2010/main" val="339683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left)">
                                      <p:cBhvr>
                                        <p:cTn id="25" dur="500"/>
                                        <p:tgtEl>
                                          <p:spTgt spid="4">
                                            <p:txEl>
                                              <p:pRg st="1" end="1"/>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left)">
                                      <p:cBhvr>
                                        <p:cTn id="28" dur="500"/>
                                        <p:tgtEl>
                                          <p:spTgt spid="4">
                                            <p:txEl>
                                              <p:pRg st="2" end="2"/>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5454DC4-63D6-AA7A-965F-93A9CA8C8FA3}"/>
              </a:ext>
            </a:extLst>
          </p:cNvPr>
          <p:cNvSpPr>
            <a:spLocks noGrp="1"/>
          </p:cNvSpPr>
          <p:nvPr>
            <p:ph type="body" sz="quarter" idx="11"/>
          </p:nvPr>
        </p:nvSpPr>
        <p:spPr>
          <a:xfrm>
            <a:off x="802320" y="1705485"/>
            <a:ext cx="10861360" cy="1804796"/>
          </a:xfrm>
        </p:spPr>
        <p:txBody>
          <a:bodyPr anchor="ctr" anchorCtr="0"/>
          <a:lstStyle/>
          <a:p>
            <a:pPr>
              <a:spcBef>
                <a:spcPct val="0"/>
              </a:spcBef>
            </a:pPr>
            <a:r>
              <a:rPr lang="en-US" altLang="zh-CN" sz="3600" dirty="0" err="1">
                <a:solidFill>
                  <a:srgbClr val="AD2A26"/>
                </a:solidFill>
                <a:ea typeface="Alibaba PuHuiTi Medium" pitchFamily="18" charset="-122"/>
              </a:rPr>
              <a:t>ArrayList</a:t>
            </a:r>
            <a:r>
              <a:rPr lang="en-US" altLang="zh-CN" sz="3600" dirty="0">
                <a:solidFill>
                  <a:srgbClr val="AD2A26"/>
                </a:solidFill>
                <a:ea typeface="Alibaba PuHuiTi Medium" pitchFamily="18" charset="-122"/>
              </a:rPr>
              <a:t> list=new </a:t>
            </a:r>
            <a:r>
              <a:rPr lang="en-US" altLang="zh-CN" sz="3600" dirty="0" err="1">
                <a:solidFill>
                  <a:srgbClr val="AD2A26"/>
                </a:solidFill>
                <a:ea typeface="Alibaba PuHuiTi Medium" pitchFamily="18" charset="-122"/>
              </a:rPr>
              <a:t>ArrayList</a:t>
            </a:r>
            <a:r>
              <a:rPr lang="en-US" altLang="zh-CN" sz="3600" dirty="0">
                <a:solidFill>
                  <a:srgbClr val="AD2A26"/>
                </a:solidFill>
                <a:ea typeface="Alibaba PuHuiTi Medium" pitchFamily="18" charset="-122"/>
              </a:rPr>
              <a:t>(10)</a:t>
            </a:r>
            <a:r>
              <a:rPr lang="zh-CN" altLang="en-US" sz="3600" dirty="0">
                <a:solidFill>
                  <a:srgbClr val="AD2A26"/>
                </a:solidFill>
                <a:ea typeface="Alibaba PuHuiTi Medium" pitchFamily="18" charset="-122"/>
              </a:rPr>
              <a:t>中的</a:t>
            </a:r>
            <a:r>
              <a:rPr lang="en-US" altLang="zh-CN" sz="3600" dirty="0">
                <a:solidFill>
                  <a:srgbClr val="AD2A26"/>
                </a:solidFill>
                <a:ea typeface="Alibaba PuHuiTi Medium" pitchFamily="18" charset="-122"/>
              </a:rPr>
              <a:t>list</a:t>
            </a:r>
            <a:r>
              <a:rPr lang="zh-CN" altLang="en-US" sz="3600" dirty="0">
                <a:solidFill>
                  <a:srgbClr val="AD2A26"/>
                </a:solidFill>
                <a:ea typeface="Alibaba PuHuiTi Medium" pitchFamily="18" charset="-122"/>
              </a:rPr>
              <a:t>扩容几次</a:t>
            </a:r>
          </a:p>
        </p:txBody>
      </p:sp>
      <p:grpSp>
        <p:nvGrpSpPr>
          <p:cNvPr id="2" name="组合 1">
            <a:extLst>
              <a:ext uri="{FF2B5EF4-FFF2-40B4-BE49-F238E27FC236}">
                <a16:creationId xmlns:a16="http://schemas.microsoft.com/office/drawing/2014/main" id="{94A3D3F9-8295-76DF-EDEF-88DE8B008206}"/>
              </a:ext>
            </a:extLst>
          </p:cNvPr>
          <p:cNvGrpSpPr/>
          <p:nvPr/>
        </p:nvGrpSpPr>
        <p:grpSpPr>
          <a:xfrm>
            <a:off x="3158355" y="4082199"/>
            <a:ext cx="4788441" cy="677945"/>
            <a:chOff x="3158355" y="4082199"/>
            <a:chExt cx="4788441" cy="677945"/>
          </a:xfrm>
        </p:grpSpPr>
        <p:sp>
          <p:nvSpPr>
            <p:cNvPr id="8" name="标题 1">
              <a:extLst>
                <a:ext uri="{FF2B5EF4-FFF2-40B4-BE49-F238E27FC236}">
                  <a16:creationId xmlns:a16="http://schemas.microsoft.com/office/drawing/2014/main" id="{0B10BAF4-C4D0-6FB5-E3DB-8D1CA906DB06}"/>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9" name="组合 8">
              <a:extLst>
                <a:ext uri="{FF2B5EF4-FFF2-40B4-BE49-F238E27FC236}">
                  <a16:creationId xmlns:a16="http://schemas.microsoft.com/office/drawing/2014/main" id="{4C9431C6-F381-283E-5551-0C3989E310F2}"/>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10" name="星形: 五角 9">
                <a:extLst>
                  <a:ext uri="{FF2B5EF4-FFF2-40B4-BE49-F238E27FC236}">
                    <a16:creationId xmlns:a16="http://schemas.microsoft.com/office/drawing/2014/main" id="{D441C4B7-B5FA-F2CF-5E9B-D837A45F476A}"/>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1" name="星形: 五角 10">
                <a:extLst>
                  <a:ext uri="{FF2B5EF4-FFF2-40B4-BE49-F238E27FC236}">
                    <a16:creationId xmlns:a16="http://schemas.microsoft.com/office/drawing/2014/main" id="{5507EEDC-BBB3-FE10-8AF2-A209CA6A61DB}"/>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星形: 五角 11">
                <a:extLst>
                  <a:ext uri="{FF2B5EF4-FFF2-40B4-BE49-F238E27FC236}">
                    <a16:creationId xmlns:a16="http://schemas.microsoft.com/office/drawing/2014/main" id="{F42E183E-3D97-D523-D05E-B123420C4E33}"/>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3" name="星形: 五角 12">
                <a:extLst>
                  <a:ext uri="{FF2B5EF4-FFF2-40B4-BE49-F238E27FC236}">
                    <a16:creationId xmlns:a16="http://schemas.microsoft.com/office/drawing/2014/main" id="{5623CF04-6E05-D265-A420-2033A1373331}"/>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4B208432-B807-0E7B-61B1-7194CD8AF15B}"/>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grpSp>
        <p:nvGrpSpPr>
          <p:cNvPr id="4" name="组合 3">
            <a:extLst>
              <a:ext uri="{FF2B5EF4-FFF2-40B4-BE49-F238E27FC236}">
                <a16:creationId xmlns:a16="http://schemas.microsoft.com/office/drawing/2014/main" id="{8A1395B3-E8E1-878B-4461-598F08CACEAA}"/>
              </a:ext>
            </a:extLst>
          </p:cNvPr>
          <p:cNvGrpSpPr/>
          <p:nvPr/>
        </p:nvGrpSpPr>
        <p:grpSpPr>
          <a:xfrm>
            <a:off x="3142150" y="4839093"/>
            <a:ext cx="4805852" cy="713296"/>
            <a:chOff x="3142150" y="4839093"/>
            <a:chExt cx="4805852" cy="713296"/>
          </a:xfrm>
        </p:grpSpPr>
        <p:sp>
          <p:nvSpPr>
            <p:cNvPr id="15" name="标题 1">
              <a:extLst>
                <a:ext uri="{FF2B5EF4-FFF2-40B4-BE49-F238E27FC236}">
                  <a16:creationId xmlns:a16="http://schemas.microsoft.com/office/drawing/2014/main" id="{C1950EBB-51CA-03B3-C3C7-39AE6EFDDF49}"/>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6" name="组合 15">
              <a:extLst>
                <a:ext uri="{FF2B5EF4-FFF2-40B4-BE49-F238E27FC236}">
                  <a16:creationId xmlns:a16="http://schemas.microsoft.com/office/drawing/2014/main" id="{382D71FC-CCA2-CB72-0677-7CA082C3E437}"/>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17" name="星形: 五角 16">
                <a:extLst>
                  <a:ext uri="{FF2B5EF4-FFF2-40B4-BE49-F238E27FC236}">
                    <a16:creationId xmlns:a16="http://schemas.microsoft.com/office/drawing/2014/main" id="{C6405FC1-53BC-A67B-E8E7-128EED4B0E43}"/>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8" name="星形: 五角 17">
                <a:extLst>
                  <a:ext uri="{FF2B5EF4-FFF2-40B4-BE49-F238E27FC236}">
                    <a16:creationId xmlns:a16="http://schemas.microsoft.com/office/drawing/2014/main" id="{717C3882-0188-9CD4-C2DC-7B8FAD7CB460}"/>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9" name="星形: 五角 18">
                <a:extLst>
                  <a:ext uri="{FF2B5EF4-FFF2-40B4-BE49-F238E27FC236}">
                    <a16:creationId xmlns:a16="http://schemas.microsoft.com/office/drawing/2014/main" id="{29B196D4-3CDB-E4D2-CB99-F57799872A1B}"/>
                  </a:ext>
                </a:extLst>
              </p:cNvPr>
              <p:cNvSpPr/>
              <p:nvPr/>
            </p:nvSpPr>
            <p:spPr>
              <a:xfrm>
                <a:off x="6471628"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0" name="星形: 五角 19">
                <a:extLst>
                  <a:ext uri="{FF2B5EF4-FFF2-40B4-BE49-F238E27FC236}">
                    <a16:creationId xmlns:a16="http://schemas.microsoft.com/office/drawing/2014/main" id="{C87F2E35-E50B-95C7-FC1E-4883EB6CF2DA}"/>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星形: 五角 20">
                <a:extLst>
                  <a:ext uri="{FF2B5EF4-FFF2-40B4-BE49-F238E27FC236}">
                    <a16:creationId xmlns:a16="http://schemas.microsoft.com/office/drawing/2014/main" id="{19C299E3-6982-F325-F099-44E4426D7865}"/>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420425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0028E-4C38-BA6D-F4F9-90D5A733FE84}"/>
              </a:ext>
            </a:extLst>
          </p:cNvPr>
          <p:cNvSpPr>
            <a:spLocks noGrp="1"/>
          </p:cNvSpPr>
          <p:nvPr>
            <p:ph type="title"/>
          </p:nvPr>
        </p:nvSpPr>
        <p:spPr/>
        <p:txBody>
          <a:bodyPr/>
          <a:lstStyle/>
          <a:p>
            <a:r>
              <a:rPr lang="en-US" altLang="zh-CN" sz="2000" dirty="0" err="1">
                <a:solidFill>
                  <a:srgbClr val="AD2A26"/>
                </a:solidFill>
                <a:ea typeface="Alibaba PuHuiTi Medium" pitchFamily="18" charset="-122"/>
              </a:rPr>
              <a:t>ArrayList</a:t>
            </a:r>
            <a:r>
              <a:rPr lang="en-US" altLang="zh-CN" sz="2000" dirty="0">
                <a:solidFill>
                  <a:srgbClr val="AD2A26"/>
                </a:solidFill>
                <a:ea typeface="Alibaba PuHuiTi Medium" pitchFamily="18" charset="-122"/>
              </a:rPr>
              <a:t> list=new </a:t>
            </a:r>
            <a:r>
              <a:rPr lang="en-US" altLang="zh-CN" sz="2000" dirty="0" err="1">
                <a:solidFill>
                  <a:srgbClr val="AD2A26"/>
                </a:solidFill>
                <a:ea typeface="Alibaba PuHuiTi Medium" pitchFamily="18" charset="-122"/>
              </a:rPr>
              <a:t>ArrayList</a:t>
            </a:r>
            <a:r>
              <a:rPr lang="en-US" altLang="zh-CN" sz="2000" dirty="0">
                <a:solidFill>
                  <a:srgbClr val="AD2A26"/>
                </a:solidFill>
                <a:ea typeface="Alibaba PuHuiTi Medium" pitchFamily="18" charset="-122"/>
              </a:rPr>
              <a:t>(10)</a:t>
            </a:r>
            <a:r>
              <a:rPr lang="zh-CN" altLang="en-US" sz="2000" dirty="0">
                <a:solidFill>
                  <a:srgbClr val="AD2A26"/>
                </a:solidFill>
                <a:ea typeface="Alibaba PuHuiTi Medium" pitchFamily="18" charset="-122"/>
              </a:rPr>
              <a:t>中的</a:t>
            </a:r>
            <a:r>
              <a:rPr lang="en-US" altLang="zh-CN" sz="2000" dirty="0">
                <a:solidFill>
                  <a:srgbClr val="AD2A26"/>
                </a:solidFill>
                <a:ea typeface="Alibaba PuHuiTi Medium" pitchFamily="18" charset="-122"/>
              </a:rPr>
              <a:t>list</a:t>
            </a:r>
            <a:r>
              <a:rPr lang="zh-CN" altLang="en-US" sz="2000" dirty="0">
                <a:solidFill>
                  <a:srgbClr val="AD2A26"/>
                </a:solidFill>
                <a:ea typeface="Alibaba PuHuiTi Medium" pitchFamily="18" charset="-122"/>
              </a:rPr>
              <a:t>扩容几次</a:t>
            </a:r>
            <a:endParaRPr lang="zh-CN" altLang="en-US" dirty="0"/>
          </a:p>
        </p:txBody>
      </p:sp>
      <p:sp>
        <p:nvSpPr>
          <p:cNvPr id="4" name="Rectangle 1">
            <a:extLst>
              <a:ext uri="{FF2B5EF4-FFF2-40B4-BE49-F238E27FC236}">
                <a16:creationId xmlns:a16="http://schemas.microsoft.com/office/drawing/2014/main" id="{43316701-D80B-CD14-50DE-8FA8934B8E37}"/>
              </a:ext>
            </a:extLst>
          </p:cNvPr>
          <p:cNvSpPr>
            <a:spLocks noChangeArrowheads="1"/>
          </p:cNvSpPr>
          <p:nvPr/>
        </p:nvSpPr>
        <p:spPr bwMode="auto">
          <a:xfrm>
            <a:off x="863600" y="1886079"/>
            <a:ext cx="8666480" cy="2862322"/>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构造一个具有指定初始容量的空列表。</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参数：</a:t>
            </a:r>
            <a:r>
              <a:rPr kumimoji="0" lang="zh-CN" altLang="zh-CN" sz="1200" b="0" i="1" u="none" strike="noStrike" cap="none" normalizeH="0" baseline="0" dirty="0">
                <a:ln>
                  <a:noFill/>
                </a:ln>
                <a:solidFill>
                  <a:srgbClr val="8C8C8C"/>
                </a:solidFill>
                <a:effectLst/>
                <a:latin typeface="Arial Unicode MS"/>
                <a:ea typeface="JetBrains Mono"/>
              </a:rPr>
              <a:t>initialCapacity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列表的初始容量</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抛出：</a:t>
            </a:r>
            <a:r>
              <a:rPr kumimoji="0" lang="zh-CN" altLang="zh-CN" sz="1200" b="0" i="1" u="none" strike="noStrike" cap="none" normalizeH="0" baseline="0" dirty="0">
                <a:ln>
                  <a:noFill/>
                </a:ln>
                <a:solidFill>
                  <a:srgbClr val="8C8C8C"/>
                </a:solidFill>
                <a:effectLst/>
                <a:latin typeface="Arial Unicode MS"/>
                <a:ea typeface="JetBrains Mono"/>
              </a:rPr>
              <a:t>IllegalArgumentException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如果指定的初始容量为负</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a:t>
            </a:r>
            <a:r>
              <a:rPr kumimoji="0" lang="zh-CN" altLang="zh-CN" sz="1200" b="0" i="0" u="none" strike="noStrike" cap="none" normalizeH="0" baseline="0" dirty="0">
                <a:ln>
                  <a:noFill/>
                </a:ln>
                <a:solidFill>
                  <a:srgbClr val="00627A"/>
                </a:solidFill>
                <a:effectLst/>
                <a:latin typeface="Arial Unicode MS"/>
                <a:ea typeface="JetBrains Mono"/>
              </a:rPr>
              <a:t>ArrayList</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initialCapacity)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(initialCapacity &gt;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this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Object[initialCapacity];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0033B3"/>
                </a:solidFill>
                <a:effectLst/>
                <a:latin typeface="Arial Unicode MS"/>
                <a:ea typeface="JetBrains Mono"/>
              </a:rPr>
              <a:t>else if </a:t>
            </a:r>
            <a:r>
              <a:rPr kumimoji="0" lang="zh-CN" altLang="zh-CN" sz="1200" b="0" i="0" u="none" strike="noStrike" cap="none" normalizeH="0" baseline="0" dirty="0">
                <a:ln>
                  <a:noFill/>
                </a:ln>
                <a:solidFill>
                  <a:srgbClr val="080808"/>
                </a:solidFill>
                <a:effectLst/>
                <a:latin typeface="Arial Unicode MS"/>
                <a:ea typeface="JetBrains Mono"/>
              </a:rPr>
              <a:t>(initialCapacity ==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this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elementData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1" u="none" strike="noStrike" cap="none" normalizeH="0" baseline="0" dirty="0">
                <a:ln>
                  <a:noFill/>
                </a:ln>
                <a:solidFill>
                  <a:srgbClr val="871094"/>
                </a:solidFill>
                <a:effectLst/>
                <a:latin typeface="Arial Unicode MS"/>
                <a:ea typeface="JetBrains Mono"/>
              </a:rPr>
              <a:t>EMPTY_ELEMENTDATA</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0033B3"/>
                </a:solidFill>
                <a:effectLst/>
                <a:latin typeface="Arial Unicode MS"/>
                <a:ea typeface="JetBrains Mono"/>
              </a:rPr>
              <a:t>else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throw new </a:t>
            </a:r>
            <a:r>
              <a:rPr kumimoji="0" lang="zh-CN" altLang="zh-CN" sz="1200" b="0" i="0" u="none" strike="noStrike" cap="none" normalizeH="0" baseline="0" dirty="0">
                <a:ln>
                  <a:noFill/>
                </a:ln>
                <a:solidFill>
                  <a:srgbClr val="080808"/>
                </a:solidFill>
                <a:effectLst/>
                <a:latin typeface="Arial Unicode MS"/>
                <a:ea typeface="JetBrains Mono"/>
              </a:rPr>
              <a:t>IllegalArgumentException(</a:t>
            </a:r>
            <a:r>
              <a:rPr kumimoji="0" lang="zh-CN" altLang="zh-CN" sz="1200" b="0" i="0" u="none" strike="noStrike" cap="none" normalizeH="0" baseline="0" dirty="0">
                <a:ln>
                  <a:noFill/>
                </a:ln>
                <a:solidFill>
                  <a:srgbClr val="067D17"/>
                </a:solidFill>
                <a:effectLst/>
                <a:latin typeface="Arial Unicode MS"/>
                <a:ea typeface="JetBrains Mono"/>
              </a:rPr>
              <a:t>"Illegal Capacity: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initialCapacity);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占位符 2">
            <a:extLst>
              <a:ext uri="{FF2B5EF4-FFF2-40B4-BE49-F238E27FC236}">
                <a16:creationId xmlns:a16="http://schemas.microsoft.com/office/drawing/2014/main" id="{36222A43-B91A-5929-6754-5D91C7DF5563}"/>
              </a:ext>
            </a:extLst>
          </p:cNvPr>
          <p:cNvSpPr>
            <a:spLocks noGrp="1"/>
          </p:cNvSpPr>
          <p:nvPr>
            <p:ph type="body" sz="quarter" idx="11"/>
          </p:nvPr>
        </p:nvSpPr>
        <p:spPr>
          <a:xfrm>
            <a:off x="863600" y="5268330"/>
            <a:ext cx="9946640" cy="1020710"/>
          </a:xfrm>
        </p:spPr>
        <p:txBody>
          <a:bodyPr/>
          <a:lstStyle/>
          <a:p>
            <a:r>
              <a:rPr lang="zh-CN" altLang="en-US" dirty="0"/>
              <a:t>参考回答：</a:t>
            </a:r>
            <a:endParaRPr lang="en-US" altLang="zh-CN" dirty="0"/>
          </a:p>
          <a:p>
            <a:r>
              <a:rPr lang="en-US" altLang="zh-CN" dirty="0"/>
              <a:t>	</a:t>
            </a:r>
            <a:r>
              <a:rPr lang="zh-CN" altLang="en-US" dirty="0"/>
              <a:t>该语句只是声明和实例了一个 </a:t>
            </a:r>
            <a:r>
              <a:rPr lang="en-US" altLang="zh-CN" dirty="0" err="1"/>
              <a:t>ArrayList</a:t>
            </a:r>
            <a:r>
              <a:rPr lang="zh-CN" altLang="en-US" dirty="0"/>
              <a:t>，指定了容量为 </a:t>
            </a:r>
            <a:r>
              <a:rPr lang="en-US" altLang="zh-CN" dirty="0"/>
              <a:t>10</a:t>
            </a:r>
            <a:r>
              <a:rPr lang="zh-CN" altLang="en-US" dirty="0"/>
              <a:t>，未扩容 </a:t>
            </a:r>
          </a:p>
        </p:txBody>
      </p:sp>
    </p:spTree>
    <p:extLst>
      <p:ext uri="{BB962C8B-B14F-4D97-AF65-F5344CB8AC3E}">
        <p14:creationId xmlns:p14="http://schemas.microsoft.com/office/powerpoint/2010/main" val="3092379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9BFB40E-09AE-5885-0DBD-352B7E930F49}"/>
              </a:ext>
            </a:extLst>
          </p:cNvPr>
          <p:cNvSpPr>
            <a:spLocks noGrp="1"/>
          </p:cNvSpPr>
          <p:nvPr>
            <p:ph type="body" sz="quarter" idx="11"/>
          </p:nvPr>
        </p:nvSpPr>
        <p:spPr>
          <a:xfrm>
            <a:off x="2113120" y="2199639"/>
            <a:ext cx="7965760" cy="1371601"/>
          </a:xfrm>
        </p:spPr>
        <p:txBody>
          <a:bodyPr anchor="ctr" anchorCtr="0"/>
          <a:lstStyle/>
          <a:p>
            <a:pPr>
              <a:spcBef>
                <a:spcPct val="0"/>
              </a:spcBef>
            </a:pPr>
            <a:r>
              <a:rPr lang="zh-CN" altLang="en-US" sz="4400" dirty="0">
                <a:solidFill>
                  <a:srgbClr val="AD2A26"/>
                </a:solidFill>
                <a:ea typeface="Alibaba PuHuiTi Medium" pitchFamily="18" charset="-122"/>
              </a:rPr>
              <a:t>如何实现数组和</a:t>
            </a:r>
            <a:r>
              <a:rPr lang="en-US" altLang="zh-CN" sz="4400" dirty="0">
                <a:solidFill>
                  <a:srgbClr val="AD2A26"/>
                </a:solidFill>
                <a:ea typeface="Alibaba PuHuiTi Medium" pitchFamily="18" charset="-122"/>
              </a:rPr>
              <a:t>List</a:t>
            </a:r>
            <a:r>
              <a:rPr lang="zh-CN" altLang="en-US" sz="4400" dirty="0">
                <a:solidFill>
                  <a:srgbClr val="AD2A26"/>
                </a:solidFill>
                <a:ea typeface="Alibaba PuHuiTi Medium" pitchFamily="18" charset="-122"/>
              </a:rPr>
              <a:t>之间的转换</a:t>
            </a:r>
          </a:p>
        </p:txBody>
      </p:sp>
      <p:sp>
        <p:nvSpPr>
          <p:cNvPr id="4" name="标题 1">
            <a:extLst>
              <a:ext uri="{FF2B5EF4-FFF2-40B4-BE49-F238E27FC236}">
                <a16:creationId xmlns:a16="http://schemas.microsoft.com/office/drawing/2014/main" id="{F3AFA913-E7B3-3C07-BED4-66BA2397EC1F}"/>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a:solidFill>
                  <a:schemeClr val="tx1"/>
                </a:solidFill>
              </a:rPr>
              <a:t>难易程度：</a:t>
            </a:r>
          </a:p>
        </p:txBody>
      </p:sp>
      <p:grpSp>
        <p:nvGrpSpPr>
          <p:cNvPr id="5" name="组合 4">
            <a:extLst>
              <a:ext uri="{FF2B5EF4-FFF2-40B4-BE49-F238E27FC236}">
                <a16:creationId xmlns:a16="http://schemas.microsoft.com/office/drawing/2014/main" id="{3B513C92-43AF-8148-388C-369BA2FF0405}"/>
              </a:ext>
            </a:extLst>
          </p:cNvPr>
          <p:cNvGrpSpPr/>
          <p:nvPr/>
        </p:nvGrpSpPr>
        <p:grpSpPr>
          <a:xfrm>
            <a:off x="5184742" y="4213779"/>
            <a:ext cx="2762054" cy="339365"/>
            <a:chOff x="5175315" y="4185502"/>
            <a:chExt cx="3110846" cy="452486"/>
          </a:xfrm>
          <a:noFill/>
          <a:effectLst>
            <a:outerShdw blurRad="50800" dist="38100" dir="2700000" algn="tl" rotWithShape="0">
              <a:prstClr val="black">
                <a:alpha val="40000"/>
              </a:prstClr>
            </a:outerShdw>
          </a:effectLst>
        </p:grpSpPr>
        <p:sp>
          <p:nvSpPr>
            <p:cNvPr id="6" name="星形: 五角 5">
              <a:extLst>
                <a:ext uri="{FF2B5EF4-FFF2-40B4-BE49-F238E27FC236}">
                  <a16:creationId xmlns:a16="http://schemas.microsoft.com/office/drawing/2014/main" id="{50577E1F-C123-90CF-103B-7BD9CCA88F62}"/>
                </a:ext>
              </a:extLst>
            </p:cNvPr>
            <p:cNvSpPr/>
            <p:nvPr/>
          </p:nvSpPr>
          <p:spPr>
            <a:xfrm>
              <a:off x="5175315"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4AAA74BF-A737-3679-5D35-1F397A6B5FE7}"/>
                </a:ext>
              </a:extLst>
            </p:cNvPr>
            <p:cNvSpPr/>
            <p:nvPr/>
          </p:nvSpPr>
          <p:spPr>
            <a:xfrm>
              <a:off x="5841156"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1B2FE164-E9E9-49C3-930C-7F4150D74585}"/>
                </a:ext>
              </a:extLst>
            </p:cNvPr>
            <p:cNvSpPr/>
            <p:nvPr/>
          </p:nvSpPr>
          <p:spPr>
            <a:xfrm>
              <a:off x="6471628" y="4185502"/>
              <a:ext cx="470548" cy="452486"/>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D603FE94-5ADE-6E24-10DB-50626A1C59A3}"/>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0" name="星形: 五角 9">
              <a:extLst>
                <a:ext uri="{FF2B5EF4-FFF2-40B4-BE49-F238E27FC236}">
                  <a16:creationId xmlns:a16="http://schemas.microsoft.com/office/drawing/2014/main" id="{31B287A6-9CC3-8596-D9CD-4D537358F90E}"/>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
        <p:nvSpPr>
          <p:cNvPr id="11" name="标题 1">
            <a:extLst>
              <a:ext uri="{FF2B5EF4-FFF2-40B4-BE49-F238E27FC236}">
                <a16:creationId xmlns:a16="http://schemas.microsoft.com/office/drawing/2014/main" id="{E9CE9E19-E57D-16C3-41DE-3FD70F8C71F5}"/>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2" name="组合 11">
            <a:extLst>
              <a:ext uri="{FF2B5EF4-FFF2-40B4-BE49-F238E27FC236}">
                <a16:creationId xmlns:a16="http://schemas.microsoft.com/office/drawing/2014/main" id="{45F34BA9-4FD8-97FD-02A4-0502D1B18CA3}"/>
              </a:ext>
            </a:extLst>
          </p:cNvPr>
          <p:cNvGrpSpPr/>
          <p:nvPr/>
        </p:nvGrpSpPr>
        <p:grpSpPr>
          <a:xfrm>
            <a:off x="5185948" y="5026058"/>
            <a:ext cx="2762054" cy="339365"/>
            <a:chOff x="5175315" y="4185502"/>
            <a:chExt cx="3110846" cy="452486"/>
          </a:xfrm>
          <a:noFill/>
          <a:effectLst>
            <a:outerShdw blurRad="50800" dist="38100" dir="5400000" algn="t" rotWithShape="0">
              <a:prstClr val="black">
                <a:alpha val="40000"/>
              </a:prstClr>
            </a:outerShdw>
          </a:effectLst>
        </p:grpSpPr>
        <p:sp>
          <p:nvSpPr>
            <p:cNvPr id="13" name="星形: 五角 12">
              <a:extLst>
                <a:ext uri="{FF2B5EF4-FFF2-40B4-BE49-F238E27FC236}">
                  <a16:creationId xmlns:a16="http://schemas.microsoft.com/office/drawing/2014/main" id="{0BDB57D9-E43F-7E98-912C-1B6AFEDDD899}"/>
                </a:ext>
              </a:extLst>
            </p:cNvPr>
            <p:cNvSpPr/>
            <p:nvPr/>
          </p:nvSpPr>
          <p:spPr>
            <a:xfrm>
              <a:off x="5175315"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4D00E084-18D7-3ACD-F6FF-B7441E8585D8}"/>
                </a:ext>
              </a:extLst>
            </p:cNvPr>
            <p:cNvSpPr/>
            <p:nvPr/>
          </p:nvSpPr>
          <p:spPr>
            <a:xfrm>
              <a:off x="5841156" y="4185502"/>
              <a:ext cx="470548" cy="452486"/>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3C87C7D-B408-18F3-1AD7-7E9D6B17BA5C}"/>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7B9E78D6-1DB6-6430-39E6-65E25AFB0432}"/>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7" name="星形: 五角 16">
              <a:extLst>
                <a:ext uri="{FF2B5EF4-FFF2-40B4-BE49-F238E27FC236}">
                  <a16:creationId xmlns:a16="http://schemas.microsoft.com/office/drawing/2014/main" id="{F7A9618A-9930-5ACF-5BFC-6E19B0D3ADD8}"/>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11437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par>
                                <p:cTn id="16" presetID="14"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1439B-28B4-49C1-C118-FE7EDAF89A3B}"/>
              </a:ext>
            </a:extLst>
          </p:cNvPr>
          <p:cNvSpPr>
            <a:spLocks noGrp="1"/>
          </p:cNvSpPr>
          <p:nvPr>
            <p:ph type="title"/>
          </p:nvPr>
        </p:nvSpPr>
        <p:spPr/>
        <p:txBody>
          <a:bodyPr/>
          <a:lstStyle/>
          <a:p>
            <a:r>
              <a:rPr lang="zh-CN" altLang="en-US" sz="2000" dirty="0">
                <a:solidFill>
                  <a:srgbClr val="AD2A26"/>
                </a:solidFill>
                <a:ea typeface="Alibaba PuHuiTi Medium" pitchFamily="18" charset="-122"/>
              </a:rPr>
              <a:t>如何实现数组和</a:t>
            </a:r>
            <a:r>
              <a:rPr lang="en-US" altLang="zh-CN" sz="2000" dirty="0">
                <a:solidFill>
                  <a:srgbClr val="AD2A26"/>
                </a:solidFill>
                <a:ea typeface="Alibaba PuHuiTi Medium" pitchFamily="18" charset="-122"/>
              </a:rPr>
              <a:t>List</a:t>
            </a:r>
            <a:r>
              <a:rPr lang="zh-CN" altLang="en-US" sz="2000" dirty="0">
                <a:solidFill>
                  <a:srgbClr val="AD2A26"/>
                </a:solidFill>
                <a:ea typeface="Alibaba PuHuiTi Medium" pitchFamily="18" charset="-122"/>
              </a:rPr>
              <a:t>之间的转换</a:t>
            </a:r>
            <a:endParaRPr lang="zh-CN" altLang="en-US" dirty="0"/>
          </a:p>
        </p:txBody>
      </p:sp>
      <p:sp>
        <p:nvSpPr>
          <p:cNvPr id="3" name="文本占位符 2">
            <a:extLst>
              <a:ext uri="{FF2B5EF4-FFF2-40B4-BE49-F238E27FC236}">
                <a16:creationId xmlns:a16="http://schemas.microsoft.com/office/drawing/2014/main" id="{A1370564-5FE7-1431-9CF9-45E1FB740284}"/>
              </a:ext>
            </a:extLst>
          </p:cNvPr>
          <p:cNvSpPr>
            <a:spLocks noGrp="1"/>
          </p:cNvSpPr>
          <p:nvPr>
            <p:ph type="body" sz="quarter" idx="11"/>
          </p:nvPr>
        </p:nvSpPr>
        <p:spPr>
          <a:xfrm>
            <a:off x="6240016" y="2060762"/>
            <a:ext cx="5544616" cy="1512168"/>
          </a:xfrm>
        </p:spPr>
        <p:txBody>
          <a:bodyPr/>
          <a:lstStyle/>
          <a:p>
            <a:r>
              <a:rPr lang="zh-CN" altLang="en-US" sz="1400" dirty="0"/>
              <a:t>参考回答：</a:t>
            </a:r>
            <a:endParaRPr lang="en-US" altLang="zh-CN" sz="1400" dirty="0"/>
          </a:p>
          <a:p>
            <a:pPr marL="285750" indent="-285750">
              <a:buFont typeface="Wingdings" panose="05000000000000000000" pitchFamily="2" charset="2"/>
              <a:buChar char="l"/>
            </a:pPr>
            <a:r>
              <a:rPr lang="zh-CN" altLang="en-US" sz="1400" dirty="0"/>
              <a:t>数组转</a:t>
            </a:r>
            <a:r>
              <a:rPr lang="en-US" altLang="zh-CN" sz="1400" dirty="0"/>
              <a:t>List </a:t>
            </a:r>
            <a:r>
              <a:rPr lang="zh-CN" altLang="en-US" sz="1400" dirty="0"/>
              <a:t>，使用</a:t>
            </a:r>
            <a:r>
              <a:rPr lang="en-US" altLang="zh-CN" sz="1400" dirty="0"/>
              <a:t>JDK</a:t>
            </a:r>
            <a:r>
              <a:rPr lang="zh-CN" altLang="en-US" sz="1400" dirty="0"/>
              <a:t>中</a:t>
            </a:r>
            <a:r>
              <a:rPr lang="en-US" altLang="zh-CN" sz="1400" dirty="0" err="1"/>
              <a:t>java.util.Arrays</a:t>
            </a:r>
            <a:r>
              <a:rPr lang="zh-CN" altLang="en-US" sz="1400" dirty="0"/>
              <a:t>工具类的</a:t>
            </a:r>
            <a:r>
              <a:rPr lang="en-US" altLang="zh-CN" sz="1400" dirty="0" err="1"/>
              <a:t>asList</a:t>
            </a:r>
            <a:r>
              <a:rPr lang="zh-CN" altLang="en-US" sz="1400" dirty="0"/>
              <a:t>方法</a:t>
            </a:r>
            <a:endParaRPr lang="en-US" altLang="zh-CN" sz="1400" dirty="0"/>
          </a:p>
          <a:p>
            <a:pPr marL="285750" indent="-285750">
              <a:buFont typeface="Wingdings" panose="05000000000000000000" pitchFamily="2" charset="2"/>
              <a:buChar char="l"/>
            </a:pPr>
            <a:r>
              <a:rPr lang="en-US" altLang="zh-CN" sz="1400" dirty="0"/>
              <a:t>List</a:t>
            </a:r>
            <a:r>
              <a:rPr lang="zh-CN" altLang="en-US" sz="1400" dirty="0"/>
              <a:t>转数组，使用</a:t>
            </a:r>
            <a:r>
              <a:rPr lang="en-US" altLang="zh-CN" sz="1400" dirty="0"/>
              <a:t>List</a:t>
            </a:r>
            <a:r>
              <a:rPr lang="zh-CN" altLang="en-US" sz="1400" dirty="0"/>
              <a:t>的</a:t>
            </a:r>
            <a:r>
              <a:rPr lang="en-US" altLang="zh-CN" sz="1400" dirty="0" err="1"/>
              <a:t>toArray</a:t>
            </a:r>
            <a:r>
              <a:rPr lang="zh-CN" altLang="en-US" sz="1400" dirty="0"/>
              <a:t>方法。无参</a:t>
            </a:r>
            <a:r>
              <a:rPr lang="en-US" altLang="zh-CN" sz="1400" dirty="0" err="1"/>
              <a:t>toArray</a:t>
            </a:r>
            <a:r>
              <a:rPr lang="zh-CN" altLang="en-US" sz="1400" dirty="0"/>
              <a:t>方法返回 </a:t>
            </a:r>
            <a:r>
              <a:rPr lang="en-US" altLang="zh-CN" sz="1400" dirty="0"/>
              <a:t>Object</a:t>
            </a:r>
            <a:r>
              <a:rPr lang="zh-CN" altLang="en-US" sz="1400" dirty="0"/>
              <a:t>数组，传入初始化长度的数组对象，返回该对象数组</a:t>
            </a:r>
          </a:p>
        </p:txBody>
      </p:sp>
      <p:sp>
        <p:nvSpPr>
          <p:cNvPr id="5" name="文本占位符 2">
            <a:extLst>
              <a:ext uri="{FF2B5EF4-FFF2-40B4-BE49-F238E27FC236}">
                <a16:creationId xmlns:a16="http://schemas.microsoft.com/office/drawing/2014/main" id="{6F62D9D7-1D04-9564-5830-A77D81FAA4E4}"/>
              </a:ext>
            </a:extLst>
          </p:cNvPr>
          <p:cNvSpPr txBox="1">
            <a:spLocks/>
          </p:cNvSpPr>
          <p:nvPr/>
        </p:nvSpPr>
        <p:spPr>
          <a:xfrm>
            <a:off x="6240016" y="4100632"/>
            <a:ext cx="5381009" cy="1800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面试官再问：</a:t>
            </a:r>
            <a:endParaRPr lang="en-US" altLang="zh-CN" sz="1400" dirty="0"/>
          </a:p>
          <a:p>
            <a:pPr marL="285750" indent="-285750">
              <a:buFont typeface="Wingdings" panose="05000000000000000000" pitchFamily="2" charset="2"/>
              <a:buChar char="l"/>
            </a:pPr>
            <a:r>
              <a:rPr lang="zh-CN" altLang="en-US" sz="1400" dirty="0"/>
              <a:t>用</a:t>
            </a:r>
            <a:r>
              <a:rPr lang="en-US" altLang="zh-CN" sz="1400" dirty="0" err="1"/>
              <a:t>Arrays.asList</a:t>
            </a:r>
            <a:r>
              <a:rPr lang="zh-CN" altLang="en-US" sz="1400" dirty="0"/>
              <a:t>转</a:t>
            </a:r>
            <a:r>
              <a:rPr lang="en-US" altLang="zh-CN" sz="1400" dirty="0"/>
              <a:t>List</a:t>
            </a:r>
            <a:r>
              <a:rPr lang="zh-CN" altLang="en-US" sz="1400" dirty="0"/>
              <a:t>后，如果修改了数组内容，</a:t>
            </a:r>
            <a:r>
              <a:rPr lang="en-US" altLang="zh-CN" sz="1400" dirty="0"/>
              <a:t>list</a:t>
            </a:r>
            <a:r>
              <a:rPr lang="zh-CN" altLang="en-US" sz="1400" dirty="0"/>
              <a:t>受影响吗</a:t>
            </a:r>
          </a:p>
          <a:p>
            <a:pPr marL="285750" indent="-285750">
              <a:buFont typeface="Wingdings" panose="05000000000000000000" pitchFamily="2" charset="2"/>
              <a:buChar char="l"/>
            </a:pPr>
            <a:r>
              <a:rPr lang="en-US" altLang="zh-CN" sz="1400" dirty="0"/>
              <a:t>List</a:t>
            </a:r>
            <a:r>
              <a:rPr lang="zh-CN" altLang="en-US" sz="1400" dirty="0"/>
              <a:t>用</a:t>
            </a:r>
            <a:r>
              <a:rPr lang="en-US" altLang="zh-CN" sz="1400" dirty="0" err="1"/>
              <a:t>toArray</a:t>
            </a:r>
            <a:r>
              <a:rPr lang="zh-CN" altLang="en-US" sz="1400" dirty="0"/>
              <a:t>转数组后，如果修改了</a:t>
            </a:r>
            <a:r>
              <a:rPr lang="en-US" altLang="zh-CN" sz="1400" dirty="0"/>
              <a:t>List</a:t>
            </a:r>
            <a:r>
              <a:rPr lang="zh-CN" altLang="en-US" sz="1400" dirty="0"/>
              <a:t>内容，数组受影响吗</a:t>
            </a:r>
          </a:p>
        </p:txBody>
      </p:sp>
      <p:sp>
        <p:nvSpPr>
          <p:cNvPr id="7" name="Rectangle 1">
            <a:extLst>
              <a:ext uri="{FF2B5EF4-FFF2-40B4-BE49-F238E27FC236}">
                <a16:creationId xmlns:a16="http://schemas.microsoft.com/office/drawing/2014/main" id="{C1169F0B-1996-E90E-959F-A6B347D6C558}"/>
              </a:ext>
            </a:extLst>
          </p:cNvPr>
          <p:cNvSpPr>
            <a:spLocks noChangeArrowheads="1"/>
          </p:cNvSpPr>
          <p:nvPr/>
        </p:nvSpPr>
        <p:spPr bwMode="auto">
          <a:xfrm>
            <a:off x="800945" y="1958167"/>
            <a:ext cx="5184576" cy="3893374"/>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dirty="0">
                <a:ln>
                  <a:noFill/>
                </a:ln>
                <a:solidFill>
                  <a:srgbClr val="8C8C8C"/>
                </a:solidFill>
                <a:effectLst/>
                <a:latin typeface="Arial Unicode MS"/>
                <a:ea typeface="JetBrains Mono"/>
              </a:rPr>
              <a: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数组转</a:t>
            </a:r>
            <a:r>
              <a:rPr kumimoji="0" lang="zh-CN" altLang="zh-CN" sz="1300" b="0" i="1" u="none" strike="noStrike" cap="none" normalizeH="0" baseline="0" dirty="0">
                <a:ln>
                  <a:noFill/>
                </a:ln>
                <a:solidFill>
                  <a:srgbClr val="8C8C8C"/>
                </a:solidFill>
                <a:effectLst/>
                <a:latin typeface="Arial Unicode MS"/>
                <a:ea typeface="JetBrains Mono"/>
              </a:rPr>
              <a:t>List</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testArray2List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strs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67D17"/>
                </a:solidFill>
                <a:effectLst/>
                <a:latin typeface="Arial Unicode MS"/>
                <a:ea typeface="JetBrains Mono"/>
              </a:rPr>
              <a:t>"aaa"</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Arial Unicode MS"/>
                <a:ea typeface="JetBrains Mono"/>
              </a:rPr>
              <a:t>"bbb"</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67D17"/>
                </a:solidFill>
                <a:effectLst/>
                <a:latin typeface="Arial Unicode MS"/>
                <a:ea typeface="JetBrains Mono"/>
              </a:rPr>
              <a:t>"ccc"</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List</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0" u="none" strike="noStrike" cap="none" normalizeH="0" baseline="0" dirty="0">
                <a:ln>
                  <a:noFill/>
                </a:ln>
                <a:solidFill>
                  <a:srgbClr val="000000"/>
                </a:solidFill>
                <a:effectLst/>
                <a:latin typeface="Arial Unicode MS"/>
                <a:ea typeface="JetBrains Mono"/>
              </a:rPr>
              <a:t>list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Arrays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080808"/>
                </a:solidFill>
                <a:effectLst/>
                <a:latin typeface="Arial Unicode MS"/>
                <a:ea typeface="JetBrains Mono"/>
              </a:rPr>
              <a:t>asList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strs</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for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 s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list</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s</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1" u="none" strike="noStrike" cap="none" normalizeH="0" baseline="0" dirty="0">
                <a:ln>
                  <a:noFill/>
                </a:ln>
                <a:solidFill>
                  <a:srgbClr val="8C8C8C"/>
                </a:solidFill>
                <a:effectLst/>
                <a:latin typeface="Arial Unicode MS"/>
                <a:ea typeface="JetBrains Mono"/>
              </a:rPr>
              <a:t>//List</a:t>
            </a:r>
            <a: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转数组</a:t>
            </a:r>
            <a:br>
              <a:rPr kumimoji="0" lang="zh-CN" altLang="zh-CN" sz="13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0033B3"/>
                </a:solidFill>
                <a:effectLst/>
                <a:latin typeface="Arial Unicode MS"/>
                <a:ea typeface="JetBrains Mono"/>
              </a:rPr>
              <a:t>public static void </a:t>
            </a:r>
            <a:r>
              <a:rPr kumimoji="0" lang="zh-CN" altLang="zh-CN" sz="1300" b="0" i="0" u="none" strike="noStrike" cap="none" normalizeH="0" baseline="0" dirty="0">
                <a:ln>
                  <a:noFill/>
                </a:ln>
                <a:solidFill>
                  <a:srgbClr val="00627A"/>
                </a:solidFill>
                <a:effectLst/>
                <a:latin typeface="Arial Unicode MS"/>
                <a:ea typeface="JetBrains Mono"/>
              </a:rPr>
              <a:t>testList2Array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List</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0" u="none" strike="noStrike" cap="none" normalizeH="0" baseline="0" dirty="0">
                <a:ln>
                  <a:noFill/>
                </a:ln>
                <a:solidFill>
                  <a:srgbClr val="000000"/>
                </a:solidFill>
                <a:effectLst/>
                <a:latin typeface="Arial Unicode MS"/>
                <a:ea typeface="JetBrains Mono"/>
              </a:rPr>
              <a:t>list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ArrayList&lt;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&gt;();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list</a:t>
            </a:r>
            <a:r>
              <a:rPr kumimoji="0" lang="zh-CN" altLang="zh-CN" sz="1300" b="0" i="0" u="none" strike="noStrike" cap="none" normalizeH="0" baseline="0" dirty="0">
                <a:ln>
                  <a:noFill/>
                </a:ln>
                <a:solidFill>
                  <a:srgbClr val="080808"/>
                </a:solidFill>
                <a:effectLst/>
                <a:latin typeface="Arial Unicode MS"/>
                <a:ea typeface="JetBrains Mono"/>
              </a:rPr>
              <a:t>.add(</a:t>
            </a:r>
            <a:r>
              <a:rPr kumimoji="0" lang="zh-CN" altLang="zh-CN" sz="1300" b="0" i="0" u="none" strike="noStrike" cap="none" normalizeH="0" baseline="0" dirty="0">
                <a:ln>
                  <a:noFill/>
                </a:ln>
                <a:solidFill>
                  <a:srgbClr val="067D17"/>
                </a:solidFill>
                <a:effectLst/>
                <a:latin typeface="Arial Unicode MS"/>
                <a:ea typeface="JetBrains Mono"/>
              </a:rPr>
              <a:t>"aaa"</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list</a:t>
            </a:r>
            <a:r>
              <a:rPr kumimoji="0" lang="zh-CN" altLang="zh-CN" sz="1300" b="0" i="0" u="none" strike="noStrike" cap="none" normalizeH="0" baseline="0" dirty="0">
                <a:ln>
                  <a:noFill/>
                </a:ln>
                <a:solidFill>
                  <a:srgbClr val="080808"/>
                </a:solidFill>
                <a:effectLst/>
                <a:latin typeface="Arial Unicode MS"/>
                <a:ea typeface="JetBrains Mono"/>
              </a:rPr>
              <a:t>.add(</a:t>
            </a:r>
            <a:r>
              <a:rPr kumimoji="0" lang="zh-CN" altLang="zh-CN" sz="1300" b="0" i="0" u="none" strike="noStrike" cap="none" normalizeH="0" baseline="0" dirty="0">
                <a:ln>
                  <a:noFill/>
                </a:ln>
                <a:solidFill>
                  <a:srgbClr val="067D17"/>
                </a:solidFill>
                <a:effectLst/>
                <a:latin typeface="Arial Unicode MS"/>
                <a:ea typeface="JetBrains Mono"/>
              </a:rPr>
              <a:t>"bbb"</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list</a:t>
            </a:r>
            <a:r>
              <a:rPr kumimoji="0" lang="zh-CN" altLang="zh-CN" sz="1300" b="0" i="0" u="none" strike="noStrike" cap="none" normalizeH="0" baseline="0" dirty="0">
                <a:ln>
                  <a:noFill/>
                </a:ln>
                <a:solidFill>
                  <a:srgbClr val="080808"/>
                </a:solidFill>
                <a:effectLst/>
                <a:latin typeface="Arial Unicode MS"/>
                <a:ea typeface="JetBrains Mono"/>
              </a:rPr>
              <a:t>.add(</a:t>
            </a:r>
            <a:r>
              <a:rPr kumimoji="0" lang="zh-CN" altLang="zh-CN" sz="1300" b="0" i="0" u="none" strike="noStrike" cap="none" normalizeH="0" baseline="0" dirty="0">
                <a:ln>
                  <a:noFill/>
                </a:ln>
                <a:solidFill>
                  <a:srgbClr val="067D17"/>
                </a:solidFill>
                <a:effectLst/>
                <a:latin typeface="Arial Unicode MS"/>
                <a:ea typeface="JetBrains Mono"/>
              </a:rPr>
              <a:t>"ccc"</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array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list</a:t>
            </a:r>
            <a:r>
              <a:rPr kumimoji="0" lang="zh-CN" altLang="zh-CN" sz="1300" b="0" i="0" u="none" strike="noStrike" cap="none" normalizeH="0" baseline="0" dirty="0">
                <a:ln>
                  <a:noFill/>
                </a:ln>
                <a:solidFill>
                  <a:srgbClr val="080808"/>
                </a:solidFill>
                <a:effectLst/>
                <a:latin typeface="Arial Unicode MS"/>
                <a:ea typeface="JetBrains Mono"/>
              </a:rPr>
              <a:t>.toArray(</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String[</a:t>
            </a:r>
            <a:r>
              <a:rPr kumimoji="0" lang="zh-CN" altLang="zh-CN" sz="1300" b="0" i="0" u="none" strike="noStrike" cap="none" normalizeH="0" baseline="0" dirty="0">
                <a:ln>
                  <a:noFill/>
                </a:ln>
                <a:solidFill>
                  <a:srgbClr val="000000"/>
                </a:solidFill>
                <a:effectLst/>
                <a:latin typeface="Arial Unicode MS"/>
                <a:ea typeface="JetBrains Mono"/>
              </a:rPr>
              <a:t>list</a:t>
            </a:r>
            <a:r>
              <a:rPr kumimoji="0" lang="zh-CN" altLang="zh-CN" sz="1300" b="0" i="0" u="none" strike="noStrike" cap="none" normalizeH="0" baseline="0" dirty="0">
                <a:ln>
                  <a:noFill/>
                </a:ln>
                <a:solidFill>
                  <a:srgbClr val="080808"/>
                </a:solidFill>
                <a:effectLst/>
                <a:latin typeface="Arial Unicode MS"/>
                <a:ea typeface="JetBrains Mono"/>
              </a:rPr>
              <a:t>.size()]);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for </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String s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array</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System</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1" u="none" strike="noStrike" cap="none" normalizeH="0" baseline="0" dirty="0">
                <a:ln>
                  <a:noFill/>
                </a:ln>
                <a:solidFill>
                  <a:srgbClr val="871094"/>
                </a:solidFill>
                <a:effectLst/>
                <a:latin typeface="Arial Unicode MS"/>
                <a:ea typeface="JetBrains Mono"/>
              </a:rPr>
              <a:t>out</a:t>
            </a:r>
            <a:r>
              <a:rPr kumimoji="0" lang="zh-CN" altLang="zh-CN" sz="1300" b="0" i="0" u="none" strike="noStrike" cap="none" normalizeH="0" baseline="0" dirty="0">
                <a:ln>
                  <a:noFill/>
                </a:ln>
                <a:solidFill>
                  <a:srgbClr val="080808"/>
                </a:solidFill>
                <a:effectLst/>
                <a:latin typeface="Arial Unicode MS"/>
                <a:ea typeface="JetBrains Mono"/>
              </a:rPr>
              <a:t>.println(</a:t>
            </a:r>
            <a:r>
              <a:rPr kumimoji="0" lang="zh-CN" altLang="zh-CN" sz="1300" b="0" i="0" u="none" strike="noStrike" cap="none" normalizeH="0" baseline="0" dirty="0">
                <a:ln>
                  <a:noFill/>
                </a:ln>
                <a:solidFill>
                  <a:srgbClr val="000000"/>
                </a:solidFill>
                <a:effectLst/>
                <a:latin typeface="Arial Unicode MS"/>
                <a:ea typeface="JetBrains Mono"/>
              </a:rPr>
              <a:t>s</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4250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1439B-28B4-49C1-C118-FE7EDAF89A3B}"/>
              </a:ext>
            </a:extLst>
          </p:cNvPr>
          <p:cNvSpPr>
            <a:spLocks noGrp="1"/>
          </p:cNvSpPr>
          <p:nvPr>
            <p:ph type="title"/>
          </p:nvPr>
        </p:nvSpPr>
        <p:spPr/>
        <p:txBody>
          <a:bodyPr/>
          <a:lstStyle/>
          <a:p>
            <a:r>
              <a:rPr lang="zh-CN" altLang="en-US" sz="2000" dirty="0">
                <a:solidFill>
                  <a:srgbClr val="AD2A26"/>
                </a:solidFill>
                <a:ea typeface="Alibaba PuHuiTi Medium" pitchFamily="18" charset="-122"/>
              </a:rPr>
              <a:t>如何实现数组和</a:t>
            </a:r>
            <a:r>
              <a:rPr lang="en-US" altLang="zh-CN" sz="2000" dirty="0">
                <a:solidFill>
                  <a:srgbClr val="AD2A26"/>
                </a:solidFill>
                <a:ea typeface="Alibaba PuHuiTi Medium" pitchFamily="18" charset="-122"/>
              </a:rPr>
              <a:t>List</a:t>
            </a:r>
            <a:r>
              <a:rPr lang="zh-CN" altLang="en-US" sz="2000" dirty="0">
                <a:solidFill>
                  <a:srgbClr val="AD2A26"/>
                </a:solidFill>
                <a:ea typeface="Alibaba PuHuiTi Medium" pitchFamily="18" charset="-122"/>
              </a:rPr>
              <a:t>之间的转换</a:t>
            </a:r>
            <a:endParaRPr lang="zh-CN" altLang="en-US" dirty="0"/>
          </a:p>
        </p:txBody>
      </p:sp>
      <p:sp>
        <p:nvSpPr>
          <p:cNvPr id="5" name="文本占位符 2">
            <a:extLst>
              <a:ext uri="{FF2B5EF4-FFF2-40B4-BE49-F238E27FC236}">
                <a16:creationId xmlns:a16="http://schemas.microsoft.com/office/drawing/2014/main" id="{6F62D9D7-1D04-9564-5830-A77D81FAA4E4}"/>
              </a:ext>
            </a:extLst>
          </p:cNvPr>
          <p:cNvSpPr txBox="1">
            <a:spLocks/>
          </p:cNvSpPr>
          <p:nvPr/>
        </p:nvSpPr>
        <p:spPr>
          <a:xfrm>
            <a:off x="5661008" y="1547487"/>
            <a:ext cx="5381009" cy="18002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面试官再问：</a:t>
            </a:r>
            <a:endParaRPr lang="en-US" altLang="zh-CN" sz="1400" dirty="0"/>
          </a:p>
          <a:p>
            <a:pPr marL="285750" indent="-285750">
              <a:buFont typeface="Wingdings" panose="05000000000000000000" pitchFamily="2" charset="2"/>
              <a:buChar char="l"/>
            </a:pPr>
            <a:r>
              <a:rPr lang="zh-CN" altLang="en-US" sz="1400" dirty="0"/>
              <a:t>用</a:t>
            </a:r>
            <a:r>
              <a:rPr lang="en-US" altLang="zh-CN" sz="1400" dirty="0" err="1"/>
              <a:t>Arrays.asList</a:t>
            </a:r>
            <a:r>
              <a:rPr lang="zh-CN" altLang="en-US" sz="1400" dirty="0"/>
              <a:t>转</a:t>
            </a:r>
            <a:r>
              <a:rPr lang="en-US" altLang="zh-CN" sz="1400" dirty="0"/>
              <a:t>List</a:t>
            </a:r>
            <a:r>
              <a:rPr lang="zh-CN" altLang="en-US" sz="1400" dirty="0"/>
              <a:t>后，如果修改了数组内容，</a:t>
            </a:r>
            <a:r>
              <a:rPr lang="en-US" altLang="zh-CN" sz="1400" dirty="0"/>
              <a:t>list</a:t>
            </a:r>
            <a:r>
              <a:rPr lang="zh-CN" altLang="en-US" sz="1400" dirty="0"/>
              <a:t>受影响吗</a:t>
            </a:r>
          </a:p>
          <a:p>
            <a:pPr marL="285750" indent="-285750">
              <a:buFont typeface="Wingdings" panose="05000000000000000000" pitchFamily="2" charset="2"/>
              <a:buChar char="l"/>
            </a:pPr>
            <a:r>
              <a:rPr lang="en-US" altLang="zh-CN" sz="1400" dirty="0"/>
              <a:t>List</a:t>
            </a:r>
            <a:r>
              <a:rPr lang="zh-CN" altLang="en-US" sz="1400" dirty="0"/>
              <a:t>用</a:t>
            </a:r>
            <a:r>
              <a:rPr lang="en-US" altLang="zh-CN" sz="1400" dirty="0" err="1"/>
              <a:t>toArray</a:t>
            </a:r>
            <a:r>
              <a:rPr lang="zh-CN" altLang="en-US" sz="1400" dirty="0"/>
              <a:t>转数组后，如果修改了</a:t>
            </a:r>
            <a:r>
              <a:rPr lang="en-US" altLang="zh-CN" sz="1400" dirty="0"/>
              <a:t>List</a:t>
            </a:r>
            <a:r>
              <a:rPr lang="zh-CN" altLang="en-US" sz="1400" dirty="0"/>
              <a:t>内容，数组受影响吗</a:t>
            </a:r>
          </a:p>
        </p:txBody>
      </p:sp>
      <p:sp>
        <p:nvSpPr>
          <p:cNvPr id="8" name="Rectangle 1">
            <a:extLst>
              <a:ext uri="{FF2B5EF4-FFF2-40B4-BE49-F238E27FC236}">
                <a16:creationId xmlns:a16="http://schemas.microsoft.com/office/drawing/2014/main" id="{48D7E8BB-53C8-2100-AF62-C791E93E6D2F}"/>
              </a:ext>
            </a:extLst>
          </p:cNvPr>
          <p:cNvSpPr>
            <a:spLocks noChangeArrowheads="1"/>
          </p:cNvSpPr>
          <p:nvPr/>
        </p:nvSpPr>
        <p:spPr bwMode="auto">
          <a:xfrm>
            <a:off x="782320" y="1519422"/>
            <a:ext cx="4521592" cy="5001369"/>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1" u="none" strike="noStrike" cap="none" normalizeH="0" baseline="0" dirty="0">
                <a:ln>
                  <a:noFill/>
                </a:ln>
                <a:solidFill>
                  <a:srgbClr val="8C8C8C"/>
                </a:solidFill>
                <a:effectLst/>
                <a:latin typeface="Arial Unicode MS"/>
                <a:ea typeface="JetBrains Mono"/>
              </a:rPr>
              <a:t>//</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数组转</a:t>
            </a:r>
            <a:r>
              <a:rPr kumimoji="0" lang="zh-CN" altLang="zh-CN" sz="1100" b="0" i="1" u="none" strike="noStrike" cap="none" normalizeH="0" baseline="0" dirty="0">
                <a:ln>
                  <a:noFill/>
                </a:ln>
                <a:solidFill>
                  <a:srgbClr val="8C8C8C"/>
                </a:solidFill>
                <a:effectLst/>
                <a:latin typeface="Arial Unicode MS"/>
                <a:ea typeface="JetBrains Mono"/>
              </a:rPr>
              <a:t>List</a:t>
            </a:r>
            <a:br>
              <a:rPr kumimoji="0" lang="zh-CN" altLang="zh-CN" sz="1100" b="0" i="1" u="none" strike="noStrike" cap="none" normalizeH="0" baseline="0" dirty="0">
                <a:ln>
                  <a:noFill/>
                </a:ln>
                <a:solidFill>
                  <a:srgbClr val="8C8C8C"/>
                </a:solidFill>
                <a:effectLst/>
                <a:latin typeface="Arial Unicode MS"/>
                <a:ea typeface="JetBrains Mono"/>
              </a:rPr>
            </a:br>
            <a:r>
              <a:rPr kumimoji="0" lang="zh-CN" altLang="zh-CN" sz="1100" b="0" i="0" u="none" strike="noStrike" cap="none" normalizeH="0" baseline="0" dirty="0">
                <a:ln>
                  <a:noFill/>
                </a:ln>
                <a:solidFill>
                  <a:srgbClr val="0033B3"/>
                </a:solidFill>
                <a:effectLst/>
                <a:latin typeface="Arial Unicode MS"/>
                <a:ea typeface="JetBrains Mono"/>
              </a:rPr>
              <a:t>public static void </a:t>
            </a:r>
            <a:r>
              <a:rPr kumimoji="0" lang="zh-CN" altLang="zh-CN" sz="1100" b="0" i="0" u="none" strike="noStrike" cap="none" normalizeH="0" baseline="0" dirty="0">
                <a:ln>
                  <a:noFill/>
                </a:ln>
                <a:solidFill>
                  <a:srgbClr val="00627A"/>
                </a:solidFill>
                <a:effectLst/>
                <a:latin typeface="Arial Unicode MS"/>
                <a:ea typeface="JetBrains Mono"/>
              </a:rPr>
              <a:t>testArray2List</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String</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strs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67D17"/>
                </a:solidFill>
                <a:effectLst/>
                <a:latin typeface="Arial Unicode MS"/>
                <a:ea typeface="JetBrains Mono"/>
              </a:rPr>
              <a:t>"aaa"</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67D17"/>
                </a:solidFill>
                <a:effectLst/>
                <a:latin typeface="Arial Unicode MS"/>
                <a:ea typeface="JetBrains Mono"/>
              </a:rPr>
              <a:t>"bbb"</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67D17"/>
                </a:solidFill>
                <a:effectLst/>
                <a:latin typeface="Arial Unicode MS"/>
                <a:ea typeface="JetBrains Mono"/>
              </a:rPr>
              <a:t>"ccc"</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&lt;</a:t>
            </a:r>
            <a:r>
              <a:rPr kumimoji="0" lang="zh-CN" altLang="zh-CN" sz="1100" b="0" i="0" u="none" strike="noStrike" cap="none" normalizeH="0" baseline="0" dirty="0">
                <a:ln>
                  <a:noFill/>
                </a:ln>
                <a:solidFill>
                  <a:srgbClr val="000000"/>
                </a:solidFill>
                <a:effectLst/>
                <a:latin typeface="Arial Unicode MS"/>
                <a:ea typeface="JetBrains Mono"/>
              </a:rPr>
              <a:t>String</a:t>
            </a:r>
            <a:r>
              <a:rPr kumimoji="0" lang="zh-CN" altLang="zh-CN" sz="1100" b="0" i="0" u="none" strike="noStrike" cap="none" normalizeH="0" baseline="0" dirty="0">
                <a:ln>
                  <a:noFill/>
                </a:ln>
                <a:solidFill>
                  <a:srgbClr val="080808"/>
                </a:solidFill>
                <a:effectLst/>
                <a:latin typeface="Arial Unicode MS"/>
                <a:ea typeface="JetBrains Mono"/>
              </a:rPr>
              <a:t>&gt; </a:t>
            </a:r>
            <a:r>
              <a:rPr kumimoji="0" lang="zh-CN" altLang="zh-CN" sz="1100" b="0" i="0" u="none" strike="noStrike" cap="none" normalizeH="0" baseline="0" dirty="0">
                <a:ln>
                  <a:noFill/>
                </a:ln>
                <a:solidFill>
                  <a:srgbClr val="000000"/>
                </a:solidFill>
                <a:effectLst/>
                <a:latin typeface="Arial Unicode MS"/>
                <a:ea typeface="JetBrains Mono"/>
              </a:rPr>
              <a:t>list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Arrays</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080808"/>
                </a:solidFill>
                <a:effectLst/>
                <a:latin typeface="Arial Unicode MS"/>
                <a:ea typeface="JetBrains Mono"/>
              </a:rPr>
              <a:t>asList</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strs</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for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String s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00000"/>
                </a:solidFill>
                <a:effectLst/>
                <a:latin typeface="Arial Unicode MS"/>
                <a:ea typeface="JetBrains Mono"/>
              </a:rPr>
              <a:t>s</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strs</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1750EB"/>
                </a:solidFill>
                <a:effectLst/>
                <a:latin typeface="Arial Unicode MS"/>
                <a:ea typeface="JetBrains Mono"/>
              </a:rPr>
              <a:t>1</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67D17"/>
                </a:solidFill>
                <a:effectLst/>
                <a:latin typeface="Arial Unicode MS"/>
                <a:ea typeface="JetBrains Mono"/>
              </a:rPr>
              <a:t>"ddd"</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for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String s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00000"/>
                </a:solidFill>
                <a:effectLst/>
                <a:latin typeface="Arial Unicode MS"/>
                <a:ea typeface="JetBrains Mono"/>
              </a:rPr>
              <a:t>s</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1" u="none" strike="noStrike" cap="none" normalizeH="0" baseline="0" dirty="0">
                <a:ln>
                  <a:noFill/>
                </a:ln>
                <a:solidFill>
                  <a:srgbClr val="8C8C8C"/>
                </a:solidFill>
                <a:effectLst/>
                <a:latin typeface="Arial Unicode MS"/>
                <a:ea typeface="JetBrains Mono"/>
              </a:rPr>
              <a:t>//List</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转数组</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0033B3"/>
                </a:solidFill>
                <a:effectLst/>
                <a:latin typeface="Arial Unicode MS"/>
                <a:ea typeface="JetBrains Mono"/>
              </a:rPr>
              <a:t>public static void </a:t>
            </a:r>
            <a:r>
              <a:rPr kumimoji="0" lang="zh-CN" altLang="zh-CN" sz="1100" b="0" i="0" u="none" strike="noStrike" cap="none" normalizeH="0" baseline="0" dirty="0">
                <a:ln>
                  <a:noFill/>
                </a:ln>
                <a:solidFill>
                  <a:srgbClr val="00627A"/>
                </a:solidFill>
                <a:effectLst/>
                <a:latin typeface="Arial Unicode MS"/>
                <a:ea typeface="JetBrains Mono"/>
              </a:rPr>
              <a:t>testList2Array</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&lt;</a:t>
            </a:r>
            <a:r>
              <a:rPr kumimoji="0" lang="zh-CN" altLang="zh-CN" sz="1100" b="0" i="0" u="none" strike="noStrike" cap="none" normalizeH="0" baseline="0" dirty="0">
                <a:ln>
                  <a:noFill/>
                </a:ln>
                <a:solidFill>
                  <a:srgbClr val="000000"/>
                </a:solidFill>
                <a:effectLst/>
                <a:latin typeface="Arial Unicode MS"/>
                <a:ea typeface="JetBrains Mono"/>
              </a:rPr>
              <a:t>String</a:t>
            </a:r>
            <a:r>
              <a:rPr kumimoji="0" lang="zh-CN" altLang="zh-CN" sz="1100" b="0" i="0" u="none" strike="noStrike" cap="none" normalizeH="0" baseline="0" dirty="0">
                <a:ln>
                  <a:noFill/>
                </a:ln>
                <a:solidFill>
                  <a:srgbClr val="080808"/>
                </a:solidFill>
                <a:effectLst/>
                <a:latin typeface="Arial Unicode MS"/>
                <a:ea typeface="JetBrains Mono"/>
              </a:rPr>
              <a:t>&gt; </a:t>
            </a:r>
            <a:r>
              <a:rPr kumimoji="0" lang="zh-CN" altLang="zh-CN" sz="1100" b="0" i="0" u="none" strike="noStrike" cap="none" normalizeH="0" baseline="0" dirty="0">
                <a:ln>
                  <a:noFill/>
                </a:ln>
                <a:solidFill>
                  <a:srgbClr val="000000"/>
                </a:solidFill>
                <a:effectLst/>
                <a:latin typeface="Arial Unicode MS"/>
                <a:ea typeface="JetBrains Mono"/>
              </a:rPr>
              <a:t>list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ArrayList&lt;</a:t>
            </a:r>
            <a:r>
              <a:rPr kumimoji="0" lang="zh-CN" altLang="zh-CN" sz="1100" b="0" i="0" u="none" strike="noStrike" cap="none" normalizeH="0" baseline="0" dirty="0">
                <a:ln>
                  <a:noFill/>
                </a:ln>
                <a:solidFill>
                  <a:srgbClr val="000000"/>
                </a:solidFill>
                <a:effectLst/>
                <a:latin typeface="Arial Unicode MS"/>
                <a:ea typeface="JetBrains Mono"/>
              </a:rPr>
              <a:t>String</a:t>
            </a:r>
            <a:r>
              <a:rPr kumimoji="0" lang="zh-CN" altLang="zh-CN" sz="1100" b="0" i="0" u="none" strike="noStrike" cap="none" normalizeH="0" baseline="0" dirty="0">
                <a:ln>
                  <a:noFill/>
                </a:ln>
                <a:solidFill>
                  <a:srgbClr val="080808"/>
                </a:solidFill>
                <a:effectLst/>
                <a:latin typeface="Arial Unicode MS"/>
                <a:ea typeface="JetBrains Mono"/>
              </a:rPr>
              <a:t>&gt;();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.add(</a:t>
            </a:r>
            <a:r>
              <a:rPr kumimoji="0" lang="zh-CN" altLang="zh-CN" sz="1100" b="0" i="0" u="none" strike="noStrike" cap="none" normalizeH="0" baseline="0" dirty="0">
                <a:ln>
                  <a:noFill/>
                </a:ln>
                <a:solidFill>
                  <a:srgbClr val="067D17"/>
                </a:solidFill>
                <a:effectLst/>
                <a:latin typeface="Arial Unicode MS"/>
                <a:ea typeface="JetBrains Mono"/>
              </a:rPr>
              <a:t>"aaa"</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.add(</a:t>
            </a:r>
            <a:r>
              <a:rPr kumimoji="0" lang="zh-CN" altLang="zh-CN" sz="1100" b="0" i="0" u="none" strike="noStrike" cap="none" normalizeH="0" baseline="0" dirty="0">
                <a:ln>
                  <a:noFill/>
                </a:ln>
                <a:solidFill>
                  <a:srgbClr val="067D17"/>
                </a:solidFill>
                <a:effectLst/>
                <a:latin typeface="Arial Unicode MS"/>
                <a:ea typeface="JetBrains Mono"/>
              </a:rPr>
              <a:t>"bbb"</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.add(</a:t>
            </a:r>
            <a:r>
              <a:rPr kumimoji="0" lang="zh-CN" altLang="zh-CN" sz="1100" b="0" i="0" u="none" strike="noStrike" cap="none" normalizeH="0" baseline="0" dirty="0">
                <a:ln>
                  <a:noFill/>
                </a:ln>
                <a:solidFill>
                  <a:srgbClr val="067D17"/>
                </a:solidFill>
                <a:effectLst/>
                <a:latin typeface="Arial Unicode MS"/>
                <a:ea typeface="JetBrains Mono"/>
              </a:rPr>
              <a:t>"ccc"</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String</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array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.toArray(</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String[</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.size()]);</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for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String s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array</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00000"/>
                </a:solidFill>
                <a:effectLst/>
                <a:latin typeface="Arial Unicode MS"/>
                <a:ea typeface="JetBrains Mono"/>
              </a:rPr>
              <a:t>s</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list</a:t>
            </a:r>
            <a:r>
              <a:rPr kumimoji="0" lang="zh-CN" altLang="zh-CN" sz="1100" b="0" i="0" u="none" strike="noStrike" cap="none" normalizeH="0" baseline="0" dirty="0">
                <a:ln>
                  <a:noFill/>
                </a:ln>
                <a:solidFill>
                  <a:srgbClr val="080808"/>
                </a:solidFill>
                <a:effectLst/>
                <a:latin typeface="Arial Unicode MS"/>
                <a:ea typeface="JetBrains Mono"/>
              </a:rPr>
              <a:t>.add(</a:t>
            </a:r>
            <a:r>
              <a:rPr kumimoji="0" lang="zh-CN" altLang="zh-CN" sz="1100" b="0" i="0" u="none" strike="noStrike" cap="none" normalizeH="0" baseline="0" dirty="0">
                <a:ln>
                  <a:noFill/>
                </a:ln>
                <a:solidFill>
                  <a:srgbClr val="067D17"/>
                </a:solidFill>
                <a:effectLst/>
                <a:latin typeface="Arial Unicode MS"/>
                <a:ea typeface="JetBrains Mono"/>
              </a:rPr>
              <a:t>"ddd"</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for </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String s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array</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00000"/>
                </a:solidFill>
                <a:effectLst/>
                <a:latin typeface="Arial Unicode MS"/>
                <a:ea typeface="JetBrains Mono"/>
              </a:rPr>
              <a:t>s</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9" name="文本占位符 2">
            <a:extLst>
              <a:ext uri="{FF2B5EF4-FFF2-40B4-BE49-F238E27FC236}">
                <a16:creationId xmlns:a16="http://schemas.microsoft.com/office/drawing/2014/main" id="{A2776384-ED79-009B-6EFA-0C4B71C85E77}"/>
              </a:ext>
            </a:extLst>
          </p:cNvPr>
          <p:cNvSpPr txBox="1">
            <a:spLocks/>
          </p:cNvSpPr>
          <p:nvPr/>
        </p:nvSpPr>
        <p:spPr>
          <a:xfrm>
            <a:off x="3791744" y="3091058"/>
            <a:ext cx="1011056" cy="5132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受影响</a:t>
            </a:r>
          </a:p>
        </p:txBody>
      </p:sp>
      <p:sp>
        <p:nvSpPr>
          <p:cNvPr id="11" name="文本占位符 2">
            <a:extLst>
              <a:ext uri="{FF2B5EF4-FFF2-40B4-BE49-F238E27FC236}">
                <a16:creationId xmlns:a16="http://schemas.microsoft.com/office/drawing/2014/main" id="{9A197103-EEDE-4AE7-2033-661EA505BD9D}"/>
              </a:ext>
            </a:extLst>
          </p:cNvPr>
          <p:cNvSpPr txBox="1">
            <a:spLocks/>
          </p:cNvSpPr>
          <p:nvPr/>
        </p:nvSpPr>
        <p:spPr>
          <a:xfrm>
            <a:off x="3719736" y="5733256"/>
            <a:ext cx="1011056" cy="5132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不受影响</a:t>
            </a:r>
          </a:p>
        </p:txBody>
      </p:sp>
      <p:sp>
        <p:nvSpPr>
          <p:cNvPr id="12" name="文本占位符 2">
            <a:extLst>
              <a:ext uri="{FF2B5EF4-FFF2-40B4-BE49-F238E27FC236}">
                <a16:creationId xmlns:a16="http://schemas.microsoft.com/office/drawing/2014/main" id="{FE2705F4-67F1-E866-2256-F0E5EB5453EC}"/>
              </a:ext>
            </a:extLst>
          </p:cNvPr>
          <p:cNvSpPr txBox="1">
            <a:spLocks/>
          </p:cNvSpPr>
          <p:nvPr/>
        </p:nvSpPr>
        <p:spPr>
          <a:xfrm>
            <a:off x="5622831" y="2996952"/>
            <a:ext cx="5786849" cy="27363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再答：</a:t>
            </a:r>
            <a:endParaRPr lang="en-US" altLang="zh-CN" sz="1400" dirty="0"/>
          </a:p>
          <a:p>
            <a:pPr marL="285750" indent="-285750">
              <a:buFont typeface="Wingdings" panose="05000000000000000000" pitchFamily="2" charset="2"/>
              <a:buChar char="l"/>
            </a:pPr>
            <a:r>
              <a:rPr lang="en-US" altLang="zh-CN" sz="1400" dirty="0" err="1">
                <a:effectLst/>
              </a:rPr>
              <a:t>Arrays.asList</a:t>
            </a:r>
            <a:r>
              <a:rPr lang="zh-CN" altLang="en-US" sz="1400" dirty="0">
                <a:effectLst/>
              </a:rPr>
              <a:t>转换</a:t>
            </a:r>
            <a:r>
              <a:rPr lang="en-US" altLang="zh-CN" sz="1400" dirty="0">
                <a:effectLst/>
              </a:rPr>
              <a:t>list</a:t>
            </a:r>
            <a:r>
              <a:rPr lang="zh-CN" altLang="en-US" sz="1400" dirty="0">
                <a:effectLst/>
              </a:rPr>
              <a:t>之后，如果修改了数组的内容，</a:t>
            </a:r>
            <a:r>
              <a:rPr lang="en-US" altLang="zh-CN" sz="1400" dirty="0">
                <a:effectLst/>
              </a:rPr>
              <a:t>list</a:t>
            </a:r>
            <a:r>
              <a:rPr lang="zh-CN" altLang="en-US" sz="1400" dirty="0">
                <a:effectLst/>
              </a:rPr>
              <a:t>会受影响，因为它的底层使用的</a:t>
            </a:r>
            <a:r>
              <a:rPr lang="en-US" altLang="zh-CN" sz="1400" dirty="0">
                <a:effectLst/>
              </a:rPr>
              <a:t>Arrays</a:t>
            </a:r>
            <a:r>
              <a:rPr lang="zh-CN" altLang="en-US" sz="1400" dirty="0">
                <a:effectLst/>
              </a:rPr>
              <a:t>类中的一个内部类</a:t>
            </a:r>
            <a:r>
              <a:rPr lang="en-US" altLang="zh-CN" sz="1400" dirty="0" err="1">
                <a:effectLst/>
              </a:rPr>
              <a:t>ArrayList</a:t>
            </a:r>
            <a:r>
              <a:rPr lang="zh-CN" altLang="en-US" sz="1400" dirty="0">
                <a:effectLst/>
              </a:rPr>
              <a:t>来构造的集合，在这个集合的构造器中，把我们传入的这个集合进行了包装而已，最终指向的都是同一个内存地址</a:t>
            </a:r>
            <a:endParaRPr lang="en-US" altLang="zh-CN" sz="1400" dirty="0">
              <a:effectLst/>
            </a:endParaRPr>
          </a:p>
          <a:p>
            <a:pPr marL="285750" indent="-285750">
              <a:buFont typeface="Wingdings" panose="05000000000000000000" pitchFamily="2" charset="2"/>
              <a:buChar char="l"/>
            </a:pPr>
            <a:r>
              <a:rPr lang="en-US" altLang="zh-CN" sz="1400" dirty="0"/>
              <a:t>list</a:t>
            </a:r>
            <a:r>
              <a:rPr lang="zh-CN" altLang="en-US" sz="1400" dirty="0"/>
              <a:t>用了</a:t>
            </a:r>
            <a:r>
              <a:rPr lang="en-US" altLang="zh-CN" sz="1400" dirty="0" err="1"/>
              <a:t>toArray</a:t>
            </a:r>
            <a:r>
              <a:rPr lang="zh-CN" altLang="en-US" sz="1400" dirty="0"/>
              <a:t>转数组后，如果修改了</a:t>
            </a:r>
            <a:r>
              <a:rPr lang="en-US" altLang="zh-CN" sz="1400" dirty="0"/>
              <a:t>list</a:t>
            </a:r>
            <a:r>
              <a:rPr lang="zh-CN" altLang="en-US" sz="1400" dirty="0"/>
              <a:t>内容，数组不会影响，当调用了</a:t>
            </a:r>
            <a:r>
              <a:rPr lang="en-US" altLang="zh-CN" sz="1400" dirty="0" err="1"/>
              <a:t>toArray</a:t>
            </a:r>
            <a:r>
              <a:rPr lang="zh-CN" altLang="en-US" sz="1400" dirty="0"/>
              <a:t>以后，在底层是它是进行了数组的拷贝，跟原来的元素就没啥关系了，所以即使</a:t>
            </a:r>
            <a:r>
              <a:rPr lang="en-US" altLang="zh-CN" sz="1400" dirty="0"/>
              <a:t>list</a:t>
            </a:r>
            <a:r>
              <a:rPr lang="zh-CN" altLang="en-US" sz="1400" dirty="0"/>
              <a:t>修改了以后，数组也不受影响</a:t>
            </a:r>
          </a:p>
          <a:p>
            <a:pPr marL="285750" indent="-285750">
              <a:buFont typeface="Wingdings" panose="05000000000000000000" pitchFamily="2" charset="2"/>
              <a:buChar char="l"/>
            </a:pPr>
            <a:endParaRPr lang="zh-CN" altLang="en-US" sz="1400" dirty="0">
              <a:effectLst/>
            </a:endParaRPr>
          </a:p>
        </p:txBody>
      </p:sp>
    </p:spTree>
    <p:extLst>
      <p:ext uri="{BB962C8B-B14F-4D97-AF65-F5344CB8AC3E}">
        <p14:creationId xmlns:p14="http://schemas.microsoft.com/office/powerpoint/2010/main" val="6857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ppt_x</p:attrName>
                                        </p:attrNameLst>
                                      </p:cBhvr>
                                      <p:tavLst>
                                        <p:tav tm="0">
                                          <p:val>
                                            <p:strVal val="#ppt_x-#ppt_w*1.125000"/>
                                          </p:val>
                                        </p:tav>
                                        <p:tav tm="100000">
                                          <p:val>
                                            <p:strVal val="#ppt_x"/>
                                          </p:val>
                                        </p:tav>
                                      </p:tavLst>
                                    </p:anim>
                                    <p:animEffect transition="in" filter="wipe(righ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335F6-AF42-D07E-45EE-31AFD3524EE7}"/>
              </a:ext>
            </a:extLst>
          </p:cNvPr>
          <p:cNvSpPr>
            <a:spLocks noGrp="1" noRot="1" noMove="1" noResize="1" noEditPoints="1" noAdjustHandles="1" noChangeArrowheads="1" noChangeShapeType="1"/>
          </p:cNvSpPr>
          <p:nvPr>
            <p:ph type="title"/>
          </p:nvPr>
        </p:nvSpPr>
        <p:spPr/>
        <p:txBody>
          <a:bodyPr/>
          <a:lstStyle/>
          <a:p>
            <a:pPr>
              <a:spcBef>
                <a:spcPct val="0"/>
              </a:spcBef>
            </a:pPr>
            <a:r>
              <a:rPr kumimoji="1" lang="zh-CN" altLang="en-US" dirty="0"/>
              <a:t>数据结构</a:t>
            </a:r>
            <a:endParaRPr lang="zh-CN" altLang="en-US" sz="2000" dirty="0">
              <a:solidFill>
                <a:srgbClr val="AD2A26"/>
              </a:solidFill>
              <a:ea typeface="Alibaba PuHuiTi Medium" pitchFamily="18" charset="-122"/>
            </a:endParaRPr>
          </a:p>
        </p:txBody>
      </p:sp>
      <p:sp>
        <p:nvSpPr>
          <p:cNvPr id="7" name="矩形: 圆角 6">
            <a:extLst>
              <a:ext uri="{FF2B5EF4-FFF2-40B4-BE49-F238E27FC236}">
                <a16:creationId xmlns:a16="http://schemas.microsoft.com/office/drawing/2014/main" id="{FF62E80F-75B3-04E5-7776-489881F3B762}"/>
              </a:ext>
            </a:extLst>
          </p:cNvPr>
          <p:cNvSpPr/>
          <p:nvPr/>
        </p:nvSpPr>
        <p:spPr>
          <a:xfrm>
            <a:off x="930278" y="1840627"/>
            <a:ext cx="2968029" cy="2784027"/>
          </a:xfrm>
          <a:custGeom>
            <a:avLst/>
            <a:gdLst>
              <a:gd name="connsiteX0" fmla="*/ 0 w 2968029"/>
              <a:gd name="connsiteY0" fmla="*/ 464014 h 2784027"/>
              <a:gd name="connsiteX1" fmla="*/ 464014 w 2968029"/>
              <a:gd name="connsiteY1" fmla="*/ 0 h 2784027"/>
              <a:gd name="connsiteX2" fmla="*/ 1144014 w 2968029"/>
              <a:gd name="connsiteY2" fmla="*/ 0 h 2784027"/>
              <a:gd name="connsiteX3" fmla="*/ 1844415 w 2968029"/>
              <a:gd name="connsiteY3" fmla="*/ 0 h 2784027"/>
              <a:gd name="connsiteX4" fmla="*/ 2504015 w 2968029"/>
              <a:gd name="connsiteY4" fmla="*/ 0 h 2784027"/>
              <a:gd name="connsiteX5" fmla="*/ 2968029 w 2968029"/>
              <a:gd name="connsiteY5" fmla="*/ 464014 h 2784027"/>
              <a:gd name="connsiteX6" fmla="*/ 2968029 w 2968029"/>
              <a:gd name="connsiteY6" fmla="*/ 1119800 h 2784027"/>
              <a:gd name="connsiteX7" fmla="*/ 2968029 w 2968029"/>
              <a:gd name="connsiteY7" fmla="*/ 1701347 h 2784027"/>
              <a:gd name="connsiteX8" fmla="*/ 2968029 w 2968029"/>
              <a:gd name="connsiteY8" fmla="*/ 2320013 h 2784027"/>
              <a:gd name="connsiteX9" fmla="*/ 2504015 w 2968029"/>
              <a:gd name="connsiteY9" fmla="*/ 2784027 h 2784027"/>
              <a:gd name="connsiteX10" fmla="*/ 1824015 w 2968029"/>
              <a:gd name="connsiteY10" fmla="*/ 2784027 h 2784027"/>
              <a:gd name="connsiteX11" fmla="*/ 1144014 w 2968029"/>
              <a:gd name="connsiteY11" fmla="*/ 2784027 h 2784027"/>
              <a:gd name="connsiteX12" fmla="*/ 464014 w 2968029"/>
              <a:gd name="connsiteY12" fmla="*/ 2784027 h 2784027"/>
              <a:gd name="connsiteX13" fmla="*/ 0 w 2968029"/>
              <a:gd name="connsiteY13" fmla="*/ 2320013 h 2784027"/>
              <a:gd name="connsiteX14" fmla="*/ 0 w 2968029"/>
              <a:gd name="connsiteY14" fmla="*/ 1701347 h 2784027"/>
              <a:gd name="connsiteX15" fmla="*/ 0 w 2968029"/>
              <a:gd name="connsiteY15" fmla="*/ 1138360 h 2784027"/>
              <a:gd name="connsiteX16" fmla="*/ 0 w 2968029"/>
              <a:gd name="connsiteY16" fmla="*/ 464014 h 278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68029" h="2784027" fill="none" extrusionOk="0">
                <a:moveTo>
                  <a:pt x="0" y="464014"/>
                </a:moveTo>
                <a:cubicBezTo>
                  <a:pt x="34119" y="175971"/>
                  <a:pt x="235593" y="-4107"/>
                  <a:pt x="464014" y="0"/>
                </a:cubicBezTo>
                <a:cubicBezTo>
                  <a:pt x="604017" y="-27253"/>
                  <a:pt x="842523" y="31784"/>
                  <a:pt x="1144014" y="0"/>
                </a:cubicBezTo>
                <a:cubicBezTo>
                  <a:pt x="1445505" y="-31784"/>
                  <a:pt x="1649838" y="-27010"/>
                  <a:pt x="1844415" y="0"/>
                </a:cubicBezTo>
                <a:cubicBezTo>
                  <a:pt x="2038992" y="27010"/>
                  <a:pt x="2301255" y="-7652"/>
                  <a:pt x="2504015" y="0"/>
                </a:cubicBezTo>
                <a:cubicBezTo>
                  <a:pt x="2754667" y="45412"/>
                  <a:pt x="2980887" y="242631"/>
                  <a:pt x="2968029" y="464014"/>
                </a:cubicBezTo>
                <a:cubicBezTo>
                  <a:pt x="2996127" y="713828"/>
                  <a:pt x="2974517" y="921051"/>
                  <a:pt x="2968029" y="1119800"/>
                </a:cubicBezTo>
                <a:cubicBezTo>
                  <a:pt x="2961541" y="1318549"/>
                  <a:pt x="2978715" y="1526251"/>
                  <a:pt x="2968029" y="1701347"/>
                </a:cubicBezTo>
                <a:cubicBezTo>
                  <a:pt x="2957343" y="1876443"/>
                  <a:pt x="2965721" y="2184255"/>
                  <a:pt x="2968029" y="2320013"/>
                </a:cubicBezTo>
                <a:cubicBezTo>
                  <a:pt x="2968170" y="2608801"/>
                  <a:pt x="2793431" y="2778899"/>
                  <a:pt x="2504015" y="2784027"/>
                </a:cubicBezTo>
                <a:cubicBezTo>
                  <a:pt x="2293139" y="2764856"/>
                  <a:pt x="2021848" y="2757115"/>
                  <a:pt x="1824015" y="2784027"/>
                </a:cubicBezTo>
                <a:cubicBezTo>
                  <a:pt x="1626182" y="2810939"/>
                  <a:pt x="1361103" y="2817464"/>
                  <a:pt x="1144014" y="2784027"/>
                </a:cubicBezTo>
                <a:cubicBezTo>
                  <a:pt x="926925" y="2750590"/>
                  <a:pt x="693506" y="2762537"/>
                  <a:pt x="464014" y="2784027"/>
                </a:cubicBezTo>
                <a:cubicBezTo>
                  <a:pt x="156687" y="2760104"/>
                  <a:pt x="33055" y="2572804"/>
                  <a:pt x="0" y="2320013"/>
                </a:cubicBezTo>
                <a:cubicBezTo>
                  <a:pt x="13546" y="2171290"/>
                  <a:pt x="-12630" y="1849884"/>
                  <a:pt x="0" y="1701347"/>
                </a:cubicBezTo>
                <a:cubicBezTo>
                  <a:pt x="12630" y="1552810"/>
                  <a:pt x="-15575" y="1391390"/>
                  <a:pt x="0" y="1138360"/>
                </a:cubicBezTo>
                <a:cubicBezTo>
                  <a:pt x="15575" y="885330"/>
                  <a:pt x="13036" y="608038"/>
                  <a:pt x="0" y="464014"/>
                </a:cubicBezTo>
                <a:close/>
              </a:path>
              <a:path w="2968029" h="2784027" stroke="0" extrusionOk="0">
                <a:moveTo>
                  <a:pt x="0" y="464014"/>
                </a:moveTo>
                <a:cubicBezTo>
                  <a:pt x="-11697" y="223301"/>
                  <a:pt x="221143" y="14682"/>
                  <a:pt x="464014" y="0"/>
                </a:cubicBezTo>
                <a:cubicBezTo>
                  <a:pt x="602195" y="17792"/>
                  <a:pt x="995351" y="21327"/>
                  <a:pt x="1144014" y="0"/>
                </a:cubicBezTo>
                <a:cubicBezTo>
                  <a:pt x="1292677" y="-21327"/>
                  <a:pt x="1622864" y="16857"/>
                  <a:pt x="1803615" y="0"/>
                </a:cubicBezTo>
                <a:cubicBezTo>
                  <a:pt x="1984366" y="-16857"/>
                  <a:pt x="2268939" y="9481"/>
                  <a:pt x="2504015" y="0"/>
                </a:cubicBezTo>
                <a:cubicBezTo>
                  <a:pt x="2765240" y="-3141"/>
                  <a:pt x="2997711" y="256168"/>
                  <a:pt x="2968029" y="464014"/>
                </a:cubicBezTo>
                <a:cubicBezTo>
                  <a:pt x="2985040" y="678947"/>
                  <a:pt x="2944532" y="904140"/>
                  <a:pt x="2968029" y="1101240"/>
                </a:cubicBezTo>
                <a:cubicBezTo>
                  <a:pt x="2991526" y="1298340"/>
                  <a:pt x="2976158" y="1419596"/>
                  <a:pt x="2968029" y="1682787"/>
                </a:cubicBezTo>
                <a:cubicBezTo>
                  <a:pt x="2959900" y="1945978"/>
                  <a:pt x="2950397" y="2081268"/>
                  <a:pt x="2968029" y="2320013"/>
                </a:cubicBezTo>
                <a:cubicBezTo>
                  <a:pt x="3013227" y="2536975"/>
                  <a:pt x="2718136" y="2798679"/>
                  <a:pt x="2504015" y="2784027"/>
                </a:cubicBezTo>
                <a:cubicBezTo>
                  <a:pt x="2199003" y="2793645"/>
                  <a:pt x="2036794" y="2766523"/>
                  <a:pt x="1783215" y="2784027"/>
                </a:cubicBezTo>
                <a:cubicBezTo>
                  <a:pt x="1529636" y="2801531"/>
                  <a:pt x="1245640" y="2772775"/>
                  <a:pt x="1103214" y="2784027"/>
                </a:cubicBezTo>
                <a:cubicBezTo>
                  <a:pt x="960788" y="2795279"/>
                  <a:pt x="736334" y="2757099"/>
                  <a:pt x="464014" y="2784027"/>
                </a:cubicBezTo>
                <a:cubicBezTo>
                  <a:pt x="187294" y="2799091"/>
                  <a:pt x="-11444" y="2565417"/>
                  <a:pt x="0" y="2320013"/>
                </a:cubicBezTo>
                <a:cubicBezTo>
                  <a:pt x="-14804" y="2187522"/>
                  <a:pt x="-5581" y="2009185"/>
                  <a:pt x="0" y="1738467"/>
                </a:cubicBezTo>
                <a:cubicBezTo>
                  <a:pt x="5581" y="1467749"/>
                  <a:pt x="27863" y="1404945"/>
                  <a:pt x="0" y="1119800"/>
                </a:cubicBezTo>
                <a:cubicBezTo>
                  <a:pt x="-27863" y="834655"/>
                  <a:pt x="22598" y="759788"/>
                  <a:pt x="0" y="464014"/>
                </a:cubicBezTo>
                <a:close/>
              </a:path>
            </a:pathLst>
          </a:custGeom>
          <a:solidFill>
            <a:schemeClr val="accent1">
              <a:lumMod val="20000"/>
              <a:lumOff val="80000"/>
            </a:schemeClr>
          </a:solidFill>
          <a:ln w="28575">
            <a:solidFill>
              <a:schemeClr val="accent1">
                <a:lumMod val="20000"/>
                <a:lumOff val="80000"/>
              </a:schemeClr>
            </a:solidFill>
            <a:extLst>
              <a:ext uri="{C807C97D-BFC1-408E-A445-0C87EB9F89A2}">
                <ask:lineSketchStyleProps xmlns:ask="http://schemas.microsoft.com/office/drawing/2018/sketchyshapes" sd="1556936545">
                  <a:prstGeom prst="roundRect">
                    <a:avLst/>
                  </a:prstGeom>
                  <ask:type>
                    <ask:lineSketchFreehand/>
                  </ask:type>
                </ask:lineSketchStyleProps>
              </a:ext>
            </a:extLs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
        <p:nvSpPr>
          <p:cNvPr id="3" name="文本占位符 2">
            <a:extLst>
              <a:ext uri="{FF2B5EF4-FFF2-40B4-BE49-F238E27FC236}">
                <a16:creationId xmlns:a16="http://schemas.microsoft.com/office/drawing/2014/main" id="{687F3FE8-2DC9-E4C4-2670-A40C8A57AF78}"/>
              </a:ext>
            </a:extLst>
          </p:cNvPr>
          <p:cNvSpPr>
            <a:spLocks noGrp="1"/>
          </p:cNvSpPr>
          <p:nvPr>
            <p:ph type="body" sz="quarter" idx="11"/>
          </p:nvPr>
        </p:nvSpPr>
        <p:spPr>
          <a:xfrm>
            <a:off x="1074271" y="1753595"/>
            <a:ext cx="2824036" cy="2871059"/>
          </a:xfrm>
        </p:spPr>
        <p:txBody>
          <a:bodyPr/>
          <a:lstStyle/>
          <a:p>
            <a:pPr marL="285750" indent="-285750">
              <a:lnSpc>
                <a:spcPct val="200000"/>
              </a:lnSpc>
              <a:buFont typeface="Wingdings" panose="05000000000000000000" pitchFamily="2" charset="2"/>
              <a:buChar char="l"/>
            </a:pPr>
            <a:r>
              <a:rPr lang="zh-CN" altLang="en-US" dirty="0"/>
              <a:t>数组</a:t>
            </a:r>
            <a:endParaRPr lang="en-US" altLang="zh-CN" dirty="0"/>
          </a:p>
          <a:p>
            <a:pPr marL="285750" indent="-285750">
              <a:lnSpc>
                <a:spcPct val="200000"/>
              </a:lnSpc>
              <a:buFont typeface="Wingdings" panose="05000000000000000000" pitchFamily="2" charset="2"/>
              <a:buChar char="l"/>
            </a:pPr>
            <a:r>
              <a:rPr lang="zh-CN" altLang="en-US" dirty="0"/>
              <a:t>链表</a:t>
            </a:r>
            <a:endParaRPr lang="en-US" altLang="zh-CN" dirty="0"/>
          </a:p>
          <a:p>
            <a:pPr marL="285750" indent="-285750">
              <a:lnSpc>
                <a:spcPct val="200000"/>
              </a:lnSpc>
              <a:buFont typeface="Wingdings" panose="05000000000000000000" pitchFamily="2" charset="2"/>
              <a:buChar char="l"/>
            </a:pPr>
            <a:r>
              <a:rPr lang="zh-CN" altLang="en-US" dirty="0"/>
              <a:t>二叉树</a:t>
            </a:r>
            <a:endParaRPr lang="en-US" altLang="zh-CN" dirty="0"/>
          </a:p>
          <a:p>
            <a:pPr marL="285750" indent="-285750">
              <a:lnSpc>
                <a:spcPct val="200000"/>
              </a:lnSpc>
              <a:buFont typeface="Wingdings" panose="05000000000000000000" pitchFamily="2" charset="2"/>
              <a:buChar char="l"/>
            </a:pPr>
            <a:r>
              <a:rPr lang="zh-CN" altLang="en-US" dirty="0"/>
              <a:t>红黑树</a:t>
            </a:r>
            <a:endParaRPr lang="en-US" altLang="zh-CN" dirty="0"/>
          </a:p>
          <a:p>
            <a:pPr marL="285750" indent="-285750">
              <a:lnSpc>
                <a:spcPct val="200000"/>
              </a:lnSpc>
              <a:buFont typeface="Wingdings" panose="05000000000000000000" pitchFamily="2" charset="2"/>
              <a:buChar char="l"/>
            </a:pPr>
            <a:r>
              <a:rPr lang="zh-CN" altLang="en-US" dirty="0"/>
              <a:t>散列表</a:t>
            </a:r>
            <a:endParaRPr lang="en-US" altLang="zh-CN" dirty="0"/>
          </a:p>
          <a:p>
            <a:pPr marL="285750" indent="-285750">
              <a:lnSpc>
                <a:spcPct val="200000"/>
              </a:lnSpc>
              <a:buFont typeface="Wingdings" panose="05000000000000000000" pitchFamily="2" charset="2"/>
              <a:buChar char="l"/>
            </a:pPr>
            <a:endParaRPr lang="en-US" altLang="zh-CN" dirty="0"/>
          </a:p>
          <a:p>
            <a:pPr marL="285750" indent="-285750">
              <a:lnSpc>
                <a:spcPct val="200000"/>
              </a:lnSpc>
              <a:buFont typeface="Wingdings" panose="05000000000000000000" pitchFamily="2" charset="2"/>
              <a:buChar char="l"/>
            </a:pPr>
            <a:endParaRPr lang="en-US" altLang="zh-CN" dirty="0"/>
          </a:p>
        </p:txBody>
      </p:sp>
      <p:sp>
        <p:nvSpPr>
          <p:cNvPr id="4" name="文本占位符 2">
            <a:extLst>
              <a:ext uri="{FF2B5EF4-FFF2-40B4-BE49-F238E27FC236}">
                <a16:creationId xmlns:a16="http://schemas.microsoft.com/office/drawing/2014/main" id="{297A0FD5-A8FA-2259-D5F4-FE0EC792A29E}"/>
              </a:ext>
            </a:extLst>
          </p:cNvPr>
          <p:cNvSpPr txBox="1">
            <a:spLocks/>
          </p:cNvSpPr>
          <p:nvPr/>
        </p:nvSpPr>
        <p:spPr>
          <a:xfrm>
            <a:off x="4367808" y="2908604"/>
            <a:ext cx="2527858" cy="64807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200000"/>
              </a:lnSpc>
            </a:pPr>
            <a:r>
              <a:rPr lang="zh-CN" altLang="en-US" dirty="0"/>
              <a:t>算法复杂度分析</a:t>
            </a:r>
            <a:endParaRPr lang="en-US" altLang="zh-CN" dirty="0"/>
          </a:p>
          <a:p>
            <a:pPr marL="285750" indent="-285750">
              <a:lnSpc>
                <a:spcPct val="200000"/>
              </a:lnSpc>
              <a:buFont typeface="Wingdings" panose="05000000000000000000" pitchFamily="2" charset="2"/>
              <a:buChar char="l"/>
            </a:pPr>
            <a:endParaRPr lang="en-US" altLang="zh-CN" dirty="0"/>
          </a:p>
          <a:p>
            <a:pPr marL="285750" indent="-285750">
              <a:lnSpc>
                <a:spcPct val="200000"/>
              </a:lnSpc>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2362556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4E30E-1108-D86E-6EE4-43A8DA63FF3B}"/>
              </a:ext>
            </a:extLst>
          </p:cNvPr>
          <p:cNvSpPr>
            <a:spLocks noGrp="1"/>
          </p:cNvSpPr>
          <p:nvPr>
            <p:ph type="title"/>
          </p:nvPr>
        </p:nvSpPr>
        <p:spPr/>
        <p:txBody>
          <a:bodyPr/>
          <a:lstStyle/>
          <a:p>
            <a:r>
              <a:rPr lang="en-US" altLang="zh-CN" dirty="0"/>
              <a:t>List</a:t>
            </a:r>
            <a:r>
              <a:rPr lang="zh-CN" altLang="en-US" dirty="0"/>
              <a:t>相关面试题</a:t>
            </a:r>
          </a:p>
        </p:txBody>
      </p:sp>
      <p:sp>
        <p:nvSpPr>
          <p:cNvPr id="3" name="文本占位符 2">
            <a:extLst>
              <a:ext uri="{FF2B5EF4-FFF2-40B4-BE49-F238E27FC236}">
                <a16:creationId xmlns:a16="http://schemas.microsoft.com/office/drawing/2014/main" id="{D8C0EE5C-4D8D-8B39-6A2A-EA3B42A2022E}"/>
              </a:ext>
            </a:extLst>
          </p:cNvPr>
          <p:cNvSpPr>
            <a:spLocks noGrp="1"/>
          </p:cNvSpPr>
          <p:nvPr>
            <p:ph type="body" sz="quarter" idx="11"/>
          </p:nvPr>
        </p:nvSpPr>
        <p:spPr>
          <a:xfrm>
            <a:off x="710880" y="1654949"/>
            <a:ext cx="10698800" cy="3244955"/>
          </a:xfrm>
        </p:spPr>
        <p:txBody>
          <a:bodyPr/>
          <a:lstStyle/>
          <a:p>
            <a:pPr marL="285750" indent="-285750">
              <a:buFont typeface="Wingdings" panose="05000000000000000000" pitchFamily="2" charset="2"/>
              <a:buChar char="l"/>
            </a:pPr>
            <a:r>
              <a:rPr lang="zh-CN" altLang="en-US" dirty="0"/>
              <a:t>数据结构</a:t>
            </a:r>
            <a:r>
              <a:rPr lang="en-US" altLang="zh-CN" dirty="0"/>
              <a:t>-</a:t>
            </a:r>
            <a:r>
              <a:rPr lang="zh-CN" altLang="en-US" dirty="0"/>
              <a:t>数组</a:t>
            </a:r>
            <a:endParaRPr lang="en-US" altLang="zh-CN" dirty="0"/>
          </a:p>
          <a:p>
            <a:pPr marL="285750" indent="-285750">
              <a:buFont typeface="Wingdings" panose="05000000000000000000" pitchFamily="2" charset="2"/>
              <a:buChar char="l"/>
            </a:pPr>
            <a:r>
              <a:rPr lang="en-US" altLang="zh-CN" dirty="0" err="1"/>
              <a:t>ArrayList</a:t>
            </a:r>
            <a:r>
              <a:rPr lang="zh-CN" altLang="en-US" dirty="0"/>
              <a:t>源码分析</a:t>
            </a:r>
            <a:endParaRPr lang="en-US" altLang="zh-CN" dirty="0"/>
          </a:p>
          <a:p>
            <a:endParaRPr lang="en-US" altLang="zh-CN" dirty="0"/>
          </a:p>
          <a:p>
            <a:pPr marL="285750" indent="-285750">
              <a:buFont typeface="Wingdings" panose="05000000000000000000" pitchFamily="2" charset="2"/>
              <a:buChar char="l"/>
            </a:pPr>
            <a:r>
              <a:rPr lang="en-US" altLang="zh-CN" dirty="0" err="1"/>
              <a:t>ArrayList</a:t>
            </a:r>
            <a:r>
              <a:rPr lang="zh-CN" altLang="en-US" dirty="0"/>
              <a:t>底层的实现原理是什么</a:t>
            </a:r>
            <a:endParaRPr lang="en-US" altLang="zh-CN" dirty="0"/>
          </a:p>
          <a:p>
            <a:pPr marL="285750" indent="-285750">
              <a:buFont typeface="Wingdings" panose="05000000000000000000" pitchFamily="2" charset="2"/>
              <a:buChar char="l"/>
            </a:pPr>
            <a:r>
              <a:rPr lang="zh-CN" altLang="en-US" dirty="0"/>
              <a:t>如何实现数组和</a:t>
            </a:r>
            <a:r>
              <a:rPr lang="en-US" altLang="zh-CN" dirty="0"/>
              <a:t>List</a:t>
            </a:r>
            <a:r>
              <a:rPr lang="zh-CN" altLang="en-US" dirty="0"/>
              <a:t>之间的转换</a:t>
            </a:r>
            <a:endParaRPr lang="en-US" altLang="zh-CN" dirty="0"/>
          </a:p>
          <a:p>
            <a:pPr marL="285750" indent="-285750">
              <a:buFont typeface="Wingdings" panose="05000000000000000000" pitchFamily="2" charset="2"/>
              <a:buChar char="l"/>
            </a:pPr>
            <a:r>
              <a:rPr lang="en-US" altLang="zh-CN" dirty="0" err="1"/>
              <a:t>ArrayList</a:t>
            </a:r>
            <a:r>
              <a:rPr lang="en-US" altLang="zh-CN" dirty="0"/>
              <a:t> list=new </a:t>
            </a:r>
            <a:r>
              <a:rPr lang="en-US" altLang="zh-CN" dirty="0" err="1"/>
              <a:t>ArrayList</a:t>
            </a:r>
            <a:r>
              <a:rPr lang="en-US" altLang="zh-CN" dirty="0"/>
              <a:t>(10)</a:t>
            </a:r>
            <a:r>
              <a:rPr lang="zh-CN" altLang="en-US" dirty="0"/>
              <a:t>中的</a:t>
            </a:r>
            <a:r>
              <a:rPr lang="en-US" altLang="zh-CN" dirty="0"/>
              <a:t>list</a:t>
            </a:r>
            <a:r>
              <a:rPr lang="zh-CN" altLang="en-US" dirty="0"/>
              <a:t>扩容几次</a:t>
            </a:r>
            <a:endParaRPr lang="en-US" altLang="zh-CN" dirty="0"/>
          </a:p>
          <a:p>
            <a:pPr marL="285750" indent="-285750">
              <a:buFont typeface="Wingdings" panose="05000000000000000000" pitchFamily="2" charset="2"/>
              <a:buChar char="l"/>
            </a:pPr>
            <a:r>
              <a:rPr lang="en-US" altLang="zh-CN" dirty="0" err="1"/>
              <a:t>ArrayList</a:t>
            </a:r>
            <a:r>
              <a:rPr lang="en-US" altLang="zh-CN" dirty="0"/>
              <a:t> </a:t>
            </a:r>
            <a:r>
              <a:rPr lang="zh-CN" altLang="en-US" dirty="0"/>
              <a:t>和 </a:t>
            </a:r>
            <a:r>
              <a:rPr lang="en-US" altLang="zh-CN" dirty="0"/>
              <a:t>LinkedList </a:t>
            </a:r>
            <a:r>
              <a:rPr lang="zh-CN" altLang="en-US" dirty="0"/>
              <a:t>的区别是什么？</a:t>
            </a:r>
            <a:endParaRPr lang="zh-CN" altLang="en-US" sz="1800" dirty="0">
              <a:solidFill>
                <a:srgbClr val="AD2A26"/>
              </a:solidFill>
              <a:ea typeface="Alibaba PuHuiTi Medium" pitchFamily="18" charset="-122"/>
            </a:endParaRPr>
          </a:p>
          <a:p>
            <a:pPr marL="285750" indent="-285750">
              <a:buFont typeface="Wingdings" panose="05000000000000000000" pitchFamily="2" charset="2"/>
              <a:buChar char="l"/>
            </a:pPr>
            <a:endParaRPr lang="en-US" altLang="zh-CN" dirty="0"/>
          </a:p>
        </p:txBody>
      </p:sp>
      <p:sp>
        <p:nvSpPr>
          <p:cNvPr id="10" name="右大括号 9">
            <a:extLst>
              <a:ext uri="{FF2B5EF4-FFF2-40B4-BE49-F238E27FC236}">
                <a16:creationId xmlns:a16="http://schemas.microsoft.com/office/drawing/2014/main" id="{48F4CE33-C4F7-AB39-7213-0046CAF985FF}"/>
              </a:ext>
            </a:extLst>
          </p:cNvPr>
          <p:cNvSpPr/>
          <p:nvPr/>
        </p:nvSpPr>
        <p:spPr>
          <a:xfrm>
            <a:off x="5879976" y="1669346"/>
            <a:ext cx="432048" cy="691900"/>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右大括号 10">
            <a:extLst>
              <a:ext uri="{FF2B5EF4-FFF2-40B4-BE49-F238E27FC236}">
                <a16:creationId xmlns:a16="http://schemas.microsoft.com/office/drawing/2014/main" id="{B57810B4-9D72-3C0B-46E9-C6E6486A1646}"/>
              </a:ext>
            </a:extLst>
          </p:cNvPr>
          <p:cNvSpPr/>
          <p:nvPr/>
        </p:nvSpPr>
        <p:spPr>
          <a:xfrm>
            <a:off x="5846590" y="2981973"/>
            <a:ext cx="432048" cy="1527608"/>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2" name="文本占位符 2">
            <a:extLst>
              <a:ext uri="{FF2B5EF4-FFF2-40B4-BE49-F238E27FC236}">
                <a16:creationId xmlns:a16="http://schemas.microsoft.com/office/drawing/2014/main" id="{C5B597F6-6E5C-38D3-AC5B-100A96C88503}"/>
              </a:ext>
            </a:extLst>
          </p:cNvPr>
          <p:cNvSpPr txBox="1">
            <a:spLocks/>
          </p:cNvSpPr>
          <p:nvPr/>
        </p:nvSpPr>
        <p:spPr>
          <a:xfrm>
            <a:off x="6384032" y="1784342"/>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底层实现</a:t>
            </a:r>
            <a:endParaRPr lang="en-US" altLang="zh-CN" dirty="0"/>
          </a:p>
        </p:txBody>
      </p:sp>
      <p:sp>
        <p:nvSpPr>
          <p:cNvPr id="13" name="文本占位符 2">
            <a:extLst>
              <a:ext uri="{FF2B5EF4-FFF2-40B4-BE49-F238E27FC236}">
                <a16:creationId xmlns:a16="http://schemas.microsoft.com/office/drawing/2014/main" id="{50E8E125-7439-5EC5-A4FC-21A69B6E9CA2}"/>
              </a:ext>
            </a:extLst>
          </p:cNvPr>
          <p:cNvSpPr txBox="1">
            <a:spLocks/>
          </p:cNvSpPr>
          <p:nvPr/>
        </p:nvSpPr>
        <p:spPr>
          <a:xfrm>
            <a:off x="6384032" y="3455900"/>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面试问题</a:t>
            </a:r>
            <a:endParaRPr lang="en-US" altLang="zh-CN" dirty="0"/>
          </a:p>
        </p:txBody>
      </p:sp>
      <p:grpSp>
        <p:nvGrpSpPr>
          <p:cNvPr id="14" name="组合 13">
            <a:extLst>
              <a:ext uri="{FF2B5EF4-FFF2-40B4-BE49-F238E27FC236}">
                <a16:creationId xmlns:a16="http://schemas.microsoft.com/office/drawing/2014/main" id="{4665EEA6-87BB-0B28-44F5-137D41599841}"/>
              </a:ext>
            </a:extLst>
          </p:cNvPr>
          <p:cNvGrpSpPr/>
          <p:nvPr/>
        </p:nvGrpSpPr>
        <p:grpSpPr>
          <a:xfrm>
            <a:off x="1883532" y="4509581"/>
            <a:ext cx="1800199" cy="1053486"/>
            <a:chOff x="1883532" y="4509581"/>
            <a:chExt cx="1800199" cy="1053486"/>
          </a:xfrm>
        </p:grpSpPr>
        <p:cxnSp>
          <p:nvCxnSpPr>
            <p:cNvPr id="5" name="直接箭头连接符 4">
              <a:extLst>
                <a:ext uri="{FF2B5EF4-FFF2-40B4-BE49-F238E27FC236}">
                  <a16:creationId xmlns:a16="http://schemas.microsoft.com/office/drawing/2014/main" id="{0D67E145-7268-D4ED-E648-2211E7575E67}"/>
                </a:ext>
              </a:extLst>
            </p:cNvPr>
            <p:cNvCxnSpPr/>
            <p:nvPr/>
          </p:nvCxnSpPr>
          <p:spPr>
            <a:xfrm>
              <a:off x="2783632" y="4509581"/>
              <a:ext cx="0" cy="52763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10230677-ADB4-AC75-EA8A-CCE6B6E1C649}"/>
                </a:ext>
              </a:extLst>
            </p:cNvPr>
            <p:cNvSpPr/>
            <p:nvPr/>
          </p:nvSpPr>
          <p:spPr>
            <a:xfrm>
              <a:off x="1883532" y="5035431"/>
              <a:ext cx="1800199" cy="527636"/>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ea typeface="Alibaba PuHuiTi B"/>
                </a:rPr>
                <a:t>数据结构</a:t>
              </a:r>
              <a:r>
                <a:rPr lang="en-US" altLang="zh-CN" dirty="0">
                  <a:solidFill>
                    <a:schemeClr val="bg1"/>
                  </a:solidFill>
                  <a:ea typeface="Alibaba PuHuiTi B"/>
                </a:rPr>
                <a:t>-</a:t>
              </a:r>
              <a:r>
                <a:rPr lang="zh-CN" altLang="en-US" dirty="0">
                  <a:solidFill>
                    <a:schemeClr val="bg1"/>
                  </a:solidFill>
                  <a:ea typeface="Alibaba PuHuiTi B"/>
                </a:rPr>
                <a:t>链表</a:t>
              </a:r>
            </a:p>
          </p:txBody>
        </p:sp>
      </p:grpSp>
      <p:sp>
        <p:nvSpPr>
          <p:cNvPr id="7" name="矩形: 圆角 6">
            <a:extLst>
              <a:ext uri="{FF2B5EF4-FFF2-40B4-BE49-F238E27FC236}">
                <a16:creationId xmlns:a16="http://schemas.microsoft.com/office/drawing/2014/main" id="{243D1219-97B5-DFA6-B96A-C41197A86713}"/>
              </a:ext>
            </a:extLst>
          </p:cNvPr>
          <p:cNvSpPr/>
          <p:nvPr/>
        </p:nvSpPr>
        <p:spPr>
          <a:xfrm>
            <a:off x="4106052" y="4764209"/>
            <a:ext cx="1800199" cy="527636"/>
          </a:xfrm>
          <a:prstGeom prst="round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ea typeface="Alibaba PuHuiTi B"/>
              </a:rPr>
              <a:t>单向链表</a:t>
            </a:r>
          </a:p>
        </p:txBody>
      </p:sp>
      <p:sp>
        <p:nvSpPr>
          <p:cNvPr id="9" name="矩形: 圆角 8">
            <a:extLst>
              <a:ext uri="{FF2B5EF4-FFF2-40B4-BE49-F238E27FC236}">
                <a16:creationId xmlns:a16="http://schemas.microsoft.com/office/drawing/2014/main" id="{E58ADEF1-9887-D6DF-01B6-DE4144CE4324}"/>
              </a:ext>
            </a:extLst>
          </p:cNvPr>
          <p:cNvSpPr/>
          <p:nvPr/>
        </p:nvSpPr>
        <p:spPr>
          <a:xfrm>
            <a:off x="4106052" y="5470506"/>
            <a:ext cx="1800199" cy="527636"/>
          </a:xfrm>
          <a:prstGeom prst="round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ea typeface="Alibaba PuHuiTi B"/>
              </a:rPr>
              <a:t>双向链表</a:t>
            </a:r>
          </a:p>
        </p:txBody>
      </p:sp>
    </p:spTree>
    <p:extLst>
      <p:ext uri="{BB962C8B-B14F-4D97-AF65-F5344CB8AC3E}">
        <p14:creationId xmlns:p14="http://schemas.microsoft.com/office/powerpoint/2010/main" val="386372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ppt_x</p:attrName>
                                        </p:attrNameLst>
                                      </p:cBhvr>
                                      <p:tavLst>
                                        <p:tav tm="0">
                                          <p:val>
                                            <p:strVal val="#ppt_x-#ppt_w*1.125000"/>
                                          </p:val>
                                        </p:tav>
                                        <p:tav tm="100000">
                                          <p:val>
                                            <p:strVal val="#ppt_x"/>
                                          </p:val>
                                        </p:tav>
                                      </p:tavLst>
                                    </p:anim>
                                    <p:animEffect transition="in" filter="wipe(righ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t>单向链表</a:t>
            </a:r>
          </a:p>
        </p:txBody>
      </p:sp>
      <p:sp>
        <p:nvSpPr>
          <p:cNvPr id="3" name="文本占位符 2">
            <a:extLst>
              <a:ext uri="{FF2B5EF4-FFF2-40B4-BE49-F238E27FC236}">
                <a16:creationId xmlns:a16="http://schemas.microsoft.com/office/drawing/2014/main" id="{F136FF3E-5609-7ED0-CAAC-F3764A81D81F}"/>
              </a:ext>
            </a:extLst>
          </p:cNvPr>
          <p:cNvSpPr>
            <a:spLocks noGrp="1"/>
          </p:cNvSpPr>
          <p:nvPr>
            <p:ph type="body" sz="quarter" idx="11"/>
          </p:nvPr>
        </p:nvSpPr>
        <p:spPr>
          <a:xfrm>
            <a:off x="710880" y="1624204"/>
            <a:ext cx="10698800" cy="1800103"/>
          </a:xfrm>
        </p:spPr>
        <p:txBody>
          <a:bodyPr/>
          <a:lstStyle/>
          <a:p>
            <a:pPr marL="285750" indent="-285750">
              <a:buFont typeface="Wingdings" panose="05000000000000000000" pitchFamily="2" charset="2"/>
              <a:buChar char="l"/>
            </a:pPr>
            <a:r>
              <a:rPr lang="zh-CN" altLang="en-US" dirty="0">
                <a:latin typeface="Alibaba PuHuiTi B"/>
              </a:rPr>
              <a:t>链表中的每一个元素称之为</a:t>
            </a:r>
            <a:r>
              <a:rPr lang="zh-CN" altLang="en-US" dirty="0">
                <a:solidFill>
                  <a:srgbClr val="AD2B26"/>
                </a:solidFill>
                <a:latin typeface="Alibaba PuHuiTi B"/>
              </a:rPr>
              <a:t>结点（</a:t>
            </a:r>
            <a:r>
              <a:rPr lang="en-US" altLang="zh-CN" dirty="0">
                <a:solidFill>
                  <a:srgbClr val="AD2B26"/>
                </a:solidFill>
                <a:latin typeface="Alibaba PuHuiTi B"/>
              </a:rPr>
              <a:t>Node</a:t>
            </a:r>
            <a:r>
              <a:rPr lang="zh-CN" altLang="en-US" dirty="0">
                <a:solidFill>
                  <a:srgbClr val="AD2B26"/>
                </a:solidFill>
                <a:latin typeface="Alibaba PuHuiTi B"/>
              </a:rPr>
              <a:t>）</a:t>
            </a:r>
            <a:endParaRPr lang="en-US" altLang="zh-CN" dirty="0"/>
          </a:p>
          <a:p>
            <a:pPr marL="285750" indent="-285750">
              <a:buFont typeface="Wingdings" panose="05000000000000000000" pitchFamily="2" charset="2"/>
              <a:buChar char="l"/>
            </a:pPr>
            <a:r>
              <a:rPr lang="zh-CN" altLang="en-US" dirty="0"/>
              <a:t>物理</a:t>
            </a:r>
            <a:r>
              <a:rPr lang="zh-CN" altLang="en-US" dirty="0">
                <a:solidFill>
                  <a:srgbClr val="AD2B26"/>
                </a:solidFill>
              </a:rPr>
              <a:t>存储单元上，非连续、非顺序</a:t>
            </a:r>
            <a:r>
              <a:rPr lang="zh-CN" altLang="en-US" dirty="0"/>
              <a:t>的存储结构</a:t>
            </a:r>
            <a:endParaRPr lang="en-US" altLang="zh-CN" dirty="0"/>
          </a:p>
          <a:p>
            <a:pPr marL="285750" indent="-285750">
              <a:buFont typeface="Wingdings" panose="05000000000000000000" pitchFamily="2" charset="2"/>
              <a:buChar char="l"/>
            </a:pPr>
            <a:r>
              <a:rPr lang="zh-CN" altLang="en-US" dirty="0"/>
              <a:t>单向链表：每个结点包括两个部分：一个是存储数据元素的数据域，另一个是存储下一个结点地址的指针域。记录下个结点地址的指针叫作</a:t>
            </a:r>
            <a:r>
              <a:rPr lang="zh-CN" altLang="en-US" dirty="0">
                <a:solidFill>
                  <a:srgbClr val="C00000"/>
                </a:solidFill>
              </a:rPr>
              <a:t>后继指针 </a:t>
            </a:r>
            <a:r>
              <a:rPr lang="en-US" altLang="zh-CN" dirty="0">
                <a:solidFill>
                  <a:srgbClr val="C00000"/>
                </a:solidFill>
              </a:rPr>
              <a:t>next</a:t>
            </a:r>
          </a:p>
        </p:txBody>
      </p:sp>
      <p:sp>
        <p:nvSpPr>
          <p:cNvPr id="28" name="矩形 27">
            <a:extLst>
              <a:ext uri="{FF2B5EF4-FFF2-40B4-BE49-F238E27FC236}">
                <a16:creationId xmlns:a16="http://schemas.microsoft.com/office/drawing/2014/main" id="{72CE2E5A-3056-79C1-EA57-4B1BF48A8813}"/>
              </a:ext>
            </a:extLst>
          </p:cNvPr>
          <p:cNvSpPr/>
          <p:nvPr/>
        </p:nvSpPr>
        <p:spPr>
          <a:xfrm>
            <a:off x="10095985" y="4442319"/>
            <a:ext cx="968568" cy="463601"/>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null</a:t>
            </a:r>
            <a:endParaRPr lang="zh-CN" altLang="en-US" dirty="0"/>
          </a:p>
        </p:txBody>
      </p:sp>
      <p:sp>
        <p:nvSpPr>
          <p:cNvPr id="29" name="文本占位符 2">
            <a:extLst>
              <a:ext uri="{FF2B5EF4-FFF2-40B4-BE49-F238E27FC236}">
                <a16:creationId xmlns:a16="http://schemas.microsoft.com/office/drawing/2014/main" id="{AC5DB2A4-217B-3D8A-8F3F-9D5FB19E8406}"/>
              </a:ext>
            </a:extLst>
          </p:cNvPr>
          <p:cNvSpPr txBox="1">
            <a:spLocks/>
          </p:cNvSpPr>
          <p:nvPr/>
        </p:nvSpPr>
        <p:spPr>
          <a:xfrm>
            <a:off x="1465895" y="5095232"/>
            <a:ext cx="1059970" cy="4064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头节点</a:t>
            </a:r>
          </a:p>
        </p:txBody>
      </p:sp>
      <p:sp>
        <p:nvSpPr>
          <p:cNvPr id="30" name="文本占位符 2">
            <a:extLst>
              <a:ext uri="{FF2B5EF4-FFF2-40B4-BE49-F238E27FC236}">
                <a16:creationId xmlns:a16="http://schemas.microsoft.com/office/drawing/2014/main" id="{4370DEA9-B67A-C04A-9791-BA18EB1351DE}"/>
              </a:ext>
            </a:extLst>
          </p:cNvPr>
          <p:cNvSpPr txBox="1">
            <a:spLocks/>
          </p:cNvSpPr>
          <p:nvPr/>
        </p:nvSpPr>
        <p:spPr>
          <a:xfrm>
            <a:off x="7831942" y="5095232"/>
            <a:ext cx="1059970" cy="4064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尾节点</a:t>
            </a:r>
          </a:p>
        </p:txBody>
      </p:sp>
      <p:sp>
        <p:nvSpPr>
          <p:cNvPr id="34" name="矩形 33">
            <a:extLst>
              <a:ext uri="{FF2B5EF4-FFF2-40B4-BE49-F238E27FC236}">
                <a16:creationId xmlns:a16="http://schemas.microsoft.com/office/drawing/2014/main" id="{351CC41B-5422-5630-5BE8-B1F379D2E6FE}"/>
              </a:ext>
            </a:extLst>
          </p:cNvPr>
          <p:cNvSpPr/>
          <p:nvPr/>
        </p:nvSpPr>
        <p:spPr>
          <a:xfrm>
            <a:off x="1247706" y="4437627"/>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35" name="矩形 34">
            <a:extLst>
              <a:ext uri="{FF2B5EF4-FFF2-40B4-BE49-F238E27FC236}">
                <a16:creationId xmlns:a16="http://schemas.microsoft.com/office/drawing/2014/main" id="{3E19FEDF-6055-644E-C2BD-9E8DA53FC51E}"/>
              </a:ext>
            </a:extLst>
          </p:cNvPr>
          <p:cNvSpPr/>
          <p:nvPr/>
        </p:nvSpPr>
        <p:spPr>
          <a:xfrm>
            <a:off x="1892352" y="4437626"/>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cxnSp>
        <p:nvCxnSpPr>
          <p:cNvPr id="53" name="直接箭头连接符 52">
            <a:extLst>
              <a:ext uri="{FF2B5EF4-FFF2-40B4-BE49-F238E27FC236}">
                <a16:creationId xmlns:a16="http://schemas.microsoft.com/office/drawing/2014/main" id="{451A6422-F398-564F-4A59-5CBD13DAEB89}"/>
              </a:ext>
            </a:extLst>
          </p:cNvPr>
          <p:cNvCxnSpPr>
            <a:cxnSpLocks/>
            <a:stCxn id="35" idx="3"/>
          </p:cNvCxnSpPr>
          <p:nvPr/>
        </p:nvCxnSpPr>
        <p:spPr>
          <a:xfrm>
            <a:off x="2545637" y="4669427"/>
            <a:ext cx="853020"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F39A783C-B692-4765-60F1-C26BE541EDF6}"/>
              </a:ext>
            </a:extLst>
          </p:cNvPr>
          <p:cNvSpPr/>
          <p:nvPr/>
        </p:nvSpPr>
        <p:spPr>
          <a:xfrm>
            <a:off x="3383821" y="4437113"/>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58" name="矩形 57">
            <a:extLst>
              <a:ext uri="{FF2B5EF4-FFF2-40B4-BE49-F238E27FC236}">
                <a16:creationId xmlns:a16="http://schemas.microsoft.com/office/drawing/2014/main" id="{1B1ADEB0-8450-4C3E-02D7-42247DB2D109}"/>
              </a:ext>
            </a:extLst>
          </p:cNvPr>
          <p:cNvSpPr/>
          <p:nvPr/>
        </p:nvSpPr>
        <p:spPr>
          <a:xfrm>
            <a:off x="4028467" y="4437112"/>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59" name="矩形 58">
            <a:extLst>
              <a:ext uri="{FF2B5EF4-FFF2-40B4-BE49-F238E27FC236}">
                <a16:creationId xmlns:a16="http://schemas.microsoft.com/office/drawing/2014/main" id="{1756A0B7-01A5-2B96-374E-16A3039BB781}"/>
              </a:ext>
            </a:extLst>
          </p:cNvPr>
          <p:cNvSpPr/>
          <p:nvPr/>
        </p:nvSpPr>
        <p:spPr>
          <a:xfrm>
            <a:off x="5519936" y="4437627"/>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60" name="矩形 59">
            <a:extLst>
              <a:ext uri="{FF2B5EF4-FFF2-40B4-BE49-F238E27FC236}">
                <a16:creationId xmlns:a16="http://schemas.microsoft.com/office/drawing/2014/main" id="{F1A2F7C3-7A72-7563-C139-7C53D2D50315}"/>
              </a:ext>
            </a:extLst>
          </p:cNvPr>
          <p:cNvSpPr/>
          <p:nvPr/>
        </p:nvSpPr>
        <p:spPr>
          <a:xfrm>
            <a:off x="6164582" y="4437626"/>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61" name="矩形 60">
            <a:extLst>
              <a:ext uri="{FF2B5EF4-FFF2-40B4-BE49-F238E27FC236}">
                <a16:creationId xmlns:a16="http://schemas.microsoft.com/office/drawing/2014/main" id="{67F9B2F5-1A7C-E485-EE9C-D45B72FAA615}"/>
              </a:ext>
            </a:extLst>
          </p:cNvPr>
          <p:cNvSpPr/>
          <p:nvPr/>
        </p:nvSpPr>
        <p:spPr>
          <a:xfrm>
            <a:off x="7593981" y="4437627"/>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62" name="矩形 61">
            <a:extLst>
              <a:ext uri="{FF2B5EF4-FFF2-40B4-BE49-F238E27FC236}">
                <a16:creationId xmlns:a16="http://schemas.microsoft.com/office/drawing/2014/main" id="{73BFDECB-CA7D-263D-E7E6-77782AF3F91E}"/>
              </a:ext>
            </a:extLst>
          </p:cNvPr>
          <p:cNvSpPr/>
          <p:nvPr/>
        </p:nvSpPr>
        <p:spPr>
          <a:xfrm>
            <a:off x="8238627" y="4437626"/>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cxnSp>
        <p:nvCxnSpPr>
          <p:cNvPr id="66" name="直接箭头连接符 65">
            <a:extLst>
              <a:ext uri="{FF2B5EF4-FFF2-40B4-BE49-F238E27FC236}">
                <a16:creationId xmlns:a16="http://schemas.microsoft.com/office/drawing/2014/main" id="{D3564295-5317-1E2A-F383-22BFF298D3EC}"/>
              </a:ext>
            </a:extLst>
          </p:cNvPr>
          <p:cNvCxnSpPr>
            <a:stCxn id="58" idx="3"/>
            <a:endCxn id="59" idx="1"/>
          </p:cNvCxnSpPr>
          <p:nvPr/>
        </p:nvCxnSpPr>
        <p:spPr>
          <a:xfrm>
            <a:off x="4681752" y="4668913"/>
            <a:ext cx="838184" cy="5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FD79C4EA-F18E-B9C3-3618-3C8245FDB49C}"/>
              </a:ext>
            </a:extLst>
          </p:cNvPr>
          <p:cNvCxnSpPr>
            <a:cxnSpLocks/>
            <a:stCxn id="60" idx="3"/>
            <a:endCxn id="61" idx="1"/>
          </p:cNvCxnSpPr>
          <p:nvPr/>
        </p:nvCxnSpPr>
        <p:spPr>
          <a:xfrm>
            <a:off x="6817867" y="4669427"/>
            <a:ext cx="776114"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EE820F23-BFEC-A26D-74E0-8AC202F64501}"/>
              </a:ext>
            </a:extLst>
          </p:cNvPr>
          <p:cNvCxnSpPr>
            <a:cxnSpLocks/>
            <a:stCxn id="62" idx="3"/>
            <a:endCxn id="28" idx="1"/>
          </p:cNvCxnSpPr>
          <p:nvPr/>
        </p:nvCxnSpPr>
        <p:spPr>
          <a:xfrm>
            <a:off x="8891912" y="4669427"/>
            <a:ext cx="1204073" cy="4693"/>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497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1000"/>
                                        <p:tgtEl>
                                          <p:spTgt spid="53"/>
                                        </p:tgtEl>
                                      </p:cBhvr>
                                    </p:animEffect>
                                    <p:anim calcmode="lin" valueType="num">
                                      <p:cBhvr>
                                        <p:cTn id="33" dur="1000" fill="hold"/>
                                        <p:tgtEl>
                                          <p:spTgt spid="53"/>
                                        </p:tgtEl>
                                        <p:attrNameLst>
                                          <p:attrName>ppt_x</p:attrName>
                                        </p:attrNameLst>
                                      </p:cBhvr>
                                      <p:tavLst>
                                        <p:tav tm="0">
                                          <p:val>
                                            <p:strVal val="#ppt_x"/>
                                          </p:val>
                                        </p:tav>
                                        <p:tav tm="100000">
                                          <p:val>
                                            <p:strVal val="#ppt_x"/>
                                          </p:val>
                                        </p:tav>
                                      </p:tavLst>
                                    </p:anim>
                                    <p:anim calcmode="lin" valueType="num">
                                      <p:cBhvr>
                                        <p:cTn id="34" dur="1000" fill="hold"/>
                                        <p:tgtEl>
                                          <p:spTgt spid="5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0"/>
                                        <p:tgtEl>
                                          <p:spTgt spid="57"/>
                                        </p:tgtEl>
                                      </p:cBhvr>
                                    </p:animEffect>
                                    <p:anim calcmode="lin" valueType="num">
                                      <p:cBhvr>
                                        <p:cTn id="38" dur="1000" fill="hold"/>
                                        <p:tgtEl>
                                          <p:spTgt spid="57"/>
                                        </p:tgtEl>
                                        <p:attrNameLst>
                                          <p:attrName>ppt_x</p:attrName>
                                        </p:attrNameLst>
                                      </p:cBhvr>
                                      <p:tavLst>
                                        <p:tav tm="0">
                                          <p:val>
                                            <p:strVal val="#ppt_x"/>
                                          </p:val>
                                        </p:tav>
                                        <p:tav tm="100000">
                                          <p:val>
                                            <p:strVal val="#ppt_x"/>
                                          </p:val>
                                        </p:tav>
                                      </p:tavLst>
                                    </p:anim>
                                    <p:anim calcmode="lin" valueType="num">
                                      <p:cBhvr>
                                        <p:cTn id="39" dur="1000" fill="hold"/>
                                        <p:tgtEl>
                                          <p:spTgt spid="5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1000"/>
                                        <p:tgtEl>
                                          <p:spTgt spid="58"/>
                                        </p:tgtEl>
                                      </p:cBhvr>
                                    </p:animEffect>
                                    <p:anim calcmode="lin" valueType="num">
                                      <p:cBhvr>
                                        <p:cTn id="43" dur="1000" fill="hold"/>
                                        <p:tgtEl>
                                          <p:spTgt spid="58"/>
                                        </p:tgtEl>
                                        <p:attrNameLst>
                                          <p:attrName>ppt_x</p:attrName>
                                        </p:attrNameLst>
                                      </p:cBhvr>
                                      <p:tavLst>
                                        <p:tav tm="0">
                                          <p:val>
                                            <p:strVal val="#ppt_x"/>
                                          </p:val>
                                        </p:tav>
                                        <p:tav tm="100000">
                                          <p:val>
                                            <p:strVal val="#ppt_x"/>
                                          </p:val>
                                        </p:tav>
                                      </p:tavLst>
                                    </p:anim>
                                    <p:anim calcmode="lin" valueType="num">
                                      <p:cBhvr>
                                        <p:cTn id="44" dur="100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1000"/>
                                        <p:tgtEl>
                                          <p:spTgt spid="59"/>
                                        </p:tgtEl>
                                      </p:cBhvr>
                                    </p:animEffect>
                                    <p:anim calcmode="lin" valueType="num">
                                      <p:cBhvr>
                                        <p:cTn id="48" dur="1000" fill="hold"/>
                                        <p:tgtEl>
                                          <p:spTgt spid="59"/>
                                        </p:tgtEl>
                                        <p:attrNameLst>
                                          <p:attrName>ppt_x</p:attrName>
                                        </p:attrNameLst>
                                      </p:cBhvr>
                                      <p:tavLst>
                                        <p:tav tm="0">
                                          <p:val>
                                            <p:strVal val="#ppt_x"/>
                                          </p:val>
                                        </p:tav>
                                        <p:tav tm="100000">
                                          <p:val>
                                            <p:strVal val="#ppt_x"/>
                                          </p:val>
                                        </p:tav>
                                      </p:tavLst>
                                    </p:anim>
                                    <p:anim calcmode="lin" valueType="num">
                                      <p:cBhvr>
                                        <p:cTn id="49" dur="1000" fill="hold"/>
                                        <p:tgtEl>
                                          <p:spTgt spid="5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1000"/>
                                        <p:tgtEl>
                                          <p:spTgt spid="60"/>
                                        </p:tgtEl>
                                      </p:cBhvr>
                                    </p:animEffect>
                                    <p:anim calcmode="lin" valueType="num">
                                      <p:cBhvr>
                                        <p:cTn id="53" dur="1000" fill="hold"/>
                                        <p:tgtEl>
                                          <p:spTgt spid="60"/>
                                        </p:tgtEl>
                                        <p:attrNameLst>
                                          <p:attrName>ppt_x</p:attrName>
                                        </p:attrNameLst>
                                      </p:cBhvr>
                                      <p:tavLst>
                                        <p:tav tm="0">
                                          <p:val>
                                            <p:strVal val="#ppt_x"/>
                                          </p:val>
                                        </p:tav>
                                        <p:tav tm="100000">
                                          <p:val>
                                            <p:strVal val="#ppt_x"/>
                                          </p:val>
                                        </p:tav>
                                      </p:tavLst>
                                    </p:anim>
                                    <p:anim calcmode="lin" valueType="num">
                                      <p:cBhvr>
                                        <p:cTn id="54" dur="1000" fill="hold"/>
                                        <p:tgtEl>
                                          <p:spTgt spid="6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1000"/>
                                        <p:tgtEl>
                                          <p:spTgt spid="61"/>
                                        </p:tgtEl>
                                      </p:cBhvr>
                                    </p:animEffect>
                                    <p:anim calcmode="lin" valueType="num">
                                      <p:cBhvr>
                                        <p:cTn id="58" dur="1000" fill="hold"/>
                                        <p:tgtEl>
                                          <p:spTgt spid="61"/>
                                        </p:tgtEl>
                                        <p:attrNameLst>
                                          <p:attrName>ppt_x</p:attrName>
                                        </p:attrNameLst>
                                      </p:cBhvr>
                                      <p:tavLst>
                                        <p:tav tm="0">
                                          <p:val>
                                            <p:strVal val="#ppt_x"/>
                                          </p:val>
                                        </p:tav>
                                        <p:tav tm="100000">
                                          <p:val>
                                            <p:strVal val="#ppt_x"/>
                                          </p:val>
                                        </p:tav>
                                      </p:tavLst>
                                    </p:anim>
                                    <p:anim calcmode="lin" valueType="num">
                                      <p:cBhvr>
                                        <p:cTn id="59" dur="1000" fill="hold"/>
                                        <p:tgtEl>
                                          <p:spTgt spid="6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1000"/>
                                        <p:tgtEl>
                                          <p:spTgt spid="62"/>
                                        </p:tgtEl>
                                      </p:cBhvr>
                                    </p:animEffect>
                                    <p:anim calcmode="lin" valueType="num">
                                      <p:cBhvr>
                                        <p:cTn id="63" dur="1000" fill="hold"/>
                                        <p:tgtEl>
                                          <p:spTgt spid="62"/>
                                        </p:tgtEl>
                                        <p:attrNameLst>
                                          <p:attrName>ppt_x</p:attrName>
                                        </p:attrNameLst>
                                      </p:cBhvr>
                                      <p:tavLst>
                                        <p:tav tm="0">
                                          <p:val>
                                            <p:strVal val="#ppt_x"/>
                                          </p:val>
                                        </p:tav>
                                        <p:tav tm="100000">
                                          <p:val>
                                            <p:strVal val="#ppt_x"/>
                                          </p:val>
                                        </p:tav>
                                      </p:tavLst>
                                    </p:anim>
                                    <p:anim calcmode="lin" valueType="num">
                                      <p:cBhvr>
                                        <p:cTn id="64" dur="1000" fill="hold"/>
                                        <p:tgtEl>
                                          <p:spTgt spid="6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fade">
                                      <p:cBhvr>
                                        <p:cTn id="67" dur="1000"/>
                                        <p:tgtEl>
                                          <p:spTgt spid="66"/>
                                        </p:tgtEl>
                                      </p:cBhvr>
                                    </p:animEffect>
                                    <p:anim calcmode="lin" valueType="num">
                                      <p:cBhvr>
                                        <p:cTn id="68" dur="1000" fill="hold"/>
                                        <p:tgtEl>
                                          <p:spTgt spid="66"/>
                                        </p:tgtEl>
                                        <p:attrNameLst>
                                          <p:attrName>ppt_x</p:attrName>
                                        </p:attrNameLst>
                                      </p:cBhvr>
                                      <p:tavLst>
                                        <p:tav tm="0">
                                          <p:val>
                                            <p:strVal val="#ppt_x"/>
                                          </p:val>
                                        </p:tav>
                                        <p:tav tm="100000">
                                          <p:val>
                                            <p:strVal val="#ppt_x"/>
                                          </p:val>
                                        </p:tav>
                                      </p:tavLst>
                                    </p:anim>
                                    <p:anim calcmode="lin" valueType="num">
                                      <p:cBhvr>
                                        <p:cTn id="69" dur="1000" fill="hold"/>
                                        <p:tgtEl>
                                          <p:spTgt spid="6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68"/>
                                        </p:tgtEl>
                                        <p:attrNameLst>
                                          <p:attrName>style.visibility</p:attrName>
                                        </p:attrNameLst>
                                      </p:cBhvr>
                                      <p:to>
                                        <p:strVal val="visible"/>
                                      </p:to>
                                    </p:set>
                                    <p:animEffect transition="in" filter="fade">
                                      <p:cBhvr>
                                        <p:cTn id="72" dur="1000"/>
                                        <p:tgtEl>
                                          <p:spTgt spid="68"/>
                                        </p:tgtEl>
                                      </p:cBhvr>
                                    </p:animEffect>
                                    <p:anim calcmode="lin" valueType="num">
                                      <p:cBhvr>
                                        <p:cTn id="73" dur="1000" fill="hold"/>
                                        <p:tgtEl>
                                          <p:spTgt spid="68"/>
                                        </p:tgtEl>
                                        <p:attrNameLst>
                                          <p:attrName>ppt_x</p:attrName>
                                        </p:attrNameLst>
                                      </p:cBhvr>
                                      <p:tavLst>
                                        <p:tav tm="0">
                                          <p:val>
                                            <p:strVal val="#ppt_x"/>
                                          </p:val>
                                        </p:tav>
                                        <p:tav tm="100000">
                                          <p:val>
                                            <p:strVal val="#ppt_x"/>
                                          </p:val>
                                        </p:tav>
                                      </p:tavLst>
                                    </p:anim>
                                    <p:anim calcmode="lin" valueType="num">
                                      <p:cBhvr>
                                        <p:cTn id="74" dur="1000" fill="hold"/>
                                        <p:tgtEl>
                                          <p:spTgt spid="68"/>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fade">
                                      <p:cBhvr>
                                        <p:cTn id="77" dur="1000"/>
                                        <p:tgtEl>
                                          <p:spTgt spid="70"/>
                                        </p:tgtEl>
                                      </p:cBhvr>
                                    </p:animEffect>
                                    <p:anim calcmode="lin" valueType="num">
                                      <p:cBhvr>
                                        <p:cTn id="78" dur="1000" fill="hold"/>
                                        <p:tgtEl>
                                          <p:spTgt spid="70"/>
                                        </p:tgtEl>
                                        <p:attrNameLst>
                                          <p:attrName>ppt_x</p:attrName>
                                        </p:attrNameLst>
                                      </p:cBhvr>
                                      <p:tavLst>
                                        <p:tav tm="0">
                                          <p:val>
                                            <p:strVal val="#ppt_x"/>
                                          </p:val>
                                        </p:tav>
                                        <p:tav tm="100000">
                                          <p:val>
                                            <p:strVal val="#ppt_x"/>
                                          </p:val>
                                        </p:tav>
                                      </p:tavLst>
                                    </p:anim>
                                    <p:anim calcmode="lin" valueType="num">
                                      <p:cBhvr>
                                        <p:cTn id="7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
                                            <p:txEl>
                                              <p:pRg st="0" end="0"/>
                                            </p:txEl>
                                          </p:spTgt>
                                        </p:tgtEl>
                                        <p:attrNameLst>
                                          <p:attrName>style.visibility</p:attrName>
                                        </p:attrNameLst>
                                      </p:cBhvr>
                                      <p:to>
                                        <p:strVal val="visible"/>
                                      </p:to>
                                    </p:set>
                                    <p:animEffect transition="in" filter="wipe(left)">
                                      <p:cBhvr>
                                        <p:cTn id="84" dur="500"/>
                                        <p:tgtEl>
                                          <p:spTgt spid="3">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
                                            <p:txEl>
                                              <p:pRg st="1" end="1"/>
                                            </p:txEl>
                                          </p:spTgt>
                                        </p:tgtEl>
                                        <p:attrNameLst>
                                          <p:attrName>style.visibility</p:attrName>
                                        </p:attrNameLst>
                                      </p:cBhvr>
                                      <p:to>
                                        <p:strVal val="visible"/>
                                      </p:to>
                                    </p:set>
                                    <p:animEffect transition="in" filter="wipe(left)">
                                      <p:cBhvr>
                                        <p:cTn id="89" dur="500"/>
                                        <p:tgtEl>
                                          <p:spTgt spid="3">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
                                            <p:txEl>
                                              <p:pRg st="2" end="2"/>
                                            </p:txEl>
                                          </p:spTgt>
                                        </p:tgtEl>
                                        <p:attrNameLst>
                                          <p:attrName>style.visibility</p:attrName>
                                        </p:attrNameLst>
                                      </p:cBhvr>
                                      <p:to>
                                        <p:strVal val="visible"/>
                                      </p:to>
                                    </p:set>
                                    <p:animEffect transition="in" filter="wipe(left)">
                                      <p:cBhvr>
                                        <p:cTn id="9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4" grpId="0" animBg="1"/>
      <p:bldP spid="35" grpId="0" animBg="1"/>
      <p:bldP spid="57" grpId="0" animBg="1"/>
      <p:bldP spid="58" grpId="0" animBg="1"/>
      <p:bldP spid="59" grpId="0" animBg="1"/>
      <p:bldP spid="60" grpId="0" animBg="1"/>
      <p:bldP spid="61" grpId="0" animBg="1"/>
      <p:bldP spid="6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t>单向链表</a:t>
            </a:r>
          </a:p>
        </p:txBody>
      </p:sp>
      <p:sp>
        <p:nvSpPr>
          <p:cNvPr id="33" name="文本占位符 32">
            <a:extLst>
              <a:ext uri="{FF2B5EF4-FFF2-40B4-BE49-F238E27FC236}">
                <a16:creationId xmlns:a16="http://schemas.microsoft.com/office/drawing/2014/main" id="{2C984762-DA6F-6D1E-6E68-B9B945B37200}"/>
              </a:ext>
            </a:extLst>
          </p:cNvPr>
          <p:cNvSpPr>
            <a:spLocks noGrp="1"/>
          </p:cNvSpPr>
          <p:nvPr>
            <p:ph type="body" sz="quarter" idx="11"/>
          </p:nvPr>
        </p:nvSpPr>
        <p:spPr>
          <a:xfrm>
            <a:off x="4856383" y="1683319"/>
            <a:ext cx="2088232" cy="623257"/>
          </a:xfrm>
        </p:spPr>
        <p:txBody>
          <a:bodyPr/>
          <a:lstStyle/>
          <a:p>
            <a:r>
              <a:rPr lang="en-US" altLang="zh-CN" dirty="0"/>
              <a:t>Java</a:t>
            </a:r>
            <a:r>
              <a:rPr lang="zh-CN" altLang="en-US" dirty="0"/>
              <a:t>代码实现</a:t>
            </a:r>
          </a:p>
        </p:txBody>
      </p:sp>
      <p:sp>
        <p:nvSpPr>
          <p:cNvPr id="34" name="Rectangle 1">
            <a:extLst>
              <a:ext uri="{FF2B5EF4-FFF2-40B4-BE49-F238E27FC236}">
                <a16:creationId xmlns:a16="http://schemas.microsoft.com/office/drawing/2014/main" id="{CF23882D-C2FC-1A45-F6DC-54DACBFF9CBF}"/>
              </a:ext>
            </a:extLst>
          </p:cNvPr>
          <p:cNvSpPr>
            <a:spLocks noChangeArrowheads="1"/>
          </p:cNvSpPr>
          <p:nvPr/>
        </p:nvSpPr>
        <p:spPr bwMode="auto">
          <a:xfrm>
            <a:off x="839416" y="1736736"/>
            <a:ext cx="4016967" cy="1892826"/>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private static class </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&gt;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7E8A"/>
                </a:solidFill>
                <a:effectLst/>
                <a:latin typeface="Arial Unicode MS"/>
                <a:ea typeface="JetBrains Mono"/>
              </a:rPr>
              <a:t>E </a:t>
            </a:r>
            <a:r>
              <a:rPr kumimoji="0" lang="zh-CN" altLang="zh-CN" sz="1300" b="0" i="0" u="none" strike="noStrike" cap="none" normalizeH="0" baseline="0" dirty="0">
                <a:ln>
                  <a:noFill/>
                </a:ln>
                <a:solidFill>
                  <a:srgbClr val="871094"/>
                </a:solidFill>
                <a:effectLst/>
                <a:latin typeface="Arial Unicode MS"/>
                <a:ea typeface="JetBrains Mono"/>
              </a:rPr>
              <a:t>item</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0" u="none" strike="noStrike" cap="none" normalizeH="0" baseline="0" dirty="0">
                <a:ln>
                  <a:noFill/>
                </a:ln>
                <a:solidFill>
                  <a:srgbClr val="871094"/>
                </a:solidFill>
                <a:effectLst/>
                <a:latin typeface="Arial Unicode MS"/>
                <a:ea typeface="JetBrains Mono"/>
              </a:rPr>
              <a:t>next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627A"/>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7E8A"/>
                </a:solidFill>
                <a:effectLst/>
                <a:latin typeface="Arial Unicode MS"/>
                <a:ea typeface="JetBrains Mono"/>
              </a:rPr>
              <a:t>E </a:t>
            </a:r>
            <a:r>
              <a:rPr kumimoji="0" lang="zh-CN" altLang="zh-CN" sz="1300" b="0" i="0" u="none" strike="noStrike" cap="none" normalizeH="0" baseline="0" dirty="0">
                <a:ln>
                  <a:noFill/>
                </a:ln>
                <a:solidFill>
                  <a:srgbClr val="080808"/>
                </a:solidFill>
                <a:effectLst/>
                <a:latin typeface="Arial Unicode MS"/>
                <a:ea typeface="JetBrains Mono"/>
              </a:rPr>
              <a:t>element, </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&gt; next)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item </a:t>
            </a:r>
            <a:r>
              <a:rPr kumimoji="0" lang="zh-CN" altLang="zh-CN" sz="1300" b="0" i="0" u="none" strike="noStrike" cap="none" normalizeH="0" baseline="0" dirty="0">
                <a:ln>
                  <a:noFill/>
                </a:ln>
                <a:solidFill>
                  <a:srgbClr val="080808"/>
                </a:solidFill>
                <a:effectLst/>
                <a:latin typeface="Arial Unicode MS"/>
                <a:ea typeface="JetBrains Mono"/>
              </a:rPr>
              <a:t>= element;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next </a:t>
            </a:r>
            <a:r>
              <a:rPr kumimoji="0" lang="zh-CN" altLang="zh-CN" sz="1300" b="0" i="0" u="none" strike="noStrike" cap="none" normalizeH="0" baseline="0" dirty="0">
                <a:ln>
                  <a:noFill/>
                </a:ln>
                <a:solidFill>
                  <a:srgbClr val="080808"/>
                </a:solidFill>
                <a:effectLst/>
                <a:latin typeface="Arial Unicode MS"/>
                <a:ea typeface="JetBrains Mono"/>
              </a:rPr>
              <a:t>= next;</a:t>
            </a:r>
            <a:br>
              <a:rPr kumimoji="0" lang="zh-CN" altLang="zh-CN" sz="1300" b="0" i="0" u="none" strike="noStrike" cap="none" normalizeH="0" baseline="0" dirty="0">
                <a:ln>
                  <a:noFill/>
                </a:ln>
                <a:solidFill>
                  <a:srgbClr val="080808"/>
                </a:solidFill>
                <a:effectLst/>
                <a:latin typeface="Arial Unicode MS"/>
                <a:ea typeface="JetBrains Mono"/>
              </a:rPr>
            </a:br>
            <a:r>
              <a:rPr lang="en-US" altLang="zh-CN" sz="1300" dirty="0">
                <a:solidFill>
                  <a:srgbClr val="080808"/>
                </a:solidFill>
                <a:latin typeface="Arial Unicode MS"/>
                <a:ea typeface="JetBrains Mono"/>
              </a:rPr>
              <a:t>    </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EC242BC7-FDF2-9FE7-04D1-F033B1821D9E}"/>
              </a:ext>
            </a:extLst>
          </p:cNvPr>
          <p:cNvSpPr/>
          <p:nvPr/>
        </p:nvSpPr>
        <p:spPr>
          <a:xfrm>
            <a:off x="9904854" y="4515427"/>
            <a:ext cx="1046375" cy="58337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null</a:t>
            </a:r>
            <a:endParaRPr lang="zh-CN" altLang="en-US" dirty="0"/>
          </a:p>
        </p:txBody>
      </p:sp>
      <p:sp>
        <p:nvSpPr>
          <p:cNvPr id="31" name="文本占位符 2">
            <a:extLst>
              <a:ext uri="{FF2B5EF4-FFF2-40B4-BE49-F238E27FC236}">
                <a16:creationId xmlns:a16="http://schemas.microsoft.com/office/drawing/2014/main" id="{0D31743C-46F7-7B43-DE3C-3CAB2E54B120}"/>
              </a:ext>
            </a:extLst>
          </p:cNvPr>
          <p:cNvSpPr txBox="1">
            <a:spLocks/>
          </p:cNvSpPr>
          <p:nvPr/>
        </p:nvSpPr>
        <p:spPr>
          <a:xfrm>
            <a:off x="1783812" y="5238734"/>
            <a:ext cx="1059970" cy="4064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头节点</a:t>
            </a:r>
          </a:p>
        </p:txBody>
      </p:sp>
      <p:sp>
        <p:nvSpPr>
          <p:cNvPr id="35" name="文本占位符 2">
            <a:extLst>
              <a:ext uri="{FF2B5EF4-FFF2-40B4-BE49-F238E27FC236}">
                <a16:creationId xmlns:a16="http://schemas.microsoft.com/office/drawing/2014/main" id="{896617A4-24D5-4094-E14B-C39119FF53A5}"/>
              </a:ext>
            </a:extLst>
          </p:cNvPr>
          <p:cNvSpPr txBox="1">
            <a:spLocks/>
          </p:cNvSpPr>
          <p:nvPr/>
        </p:nvSpPr>
        <p:spPr>
          <a:xfrm>
            <a:off x="8149859" y="5133197"/>
            <a:ext cx="1059970" cy="4064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尾节点</a:t>
            </a:r>
          </a:p>
        </p:txBody>
      </p:sp>
      <p:sp>
        <p:nvSpPr>
          <p:cNvPr id="37" name="矩形 36">
            <a:extLst>
              <a:ext uri="{FF2B5EF4-FFF2-40B4-BE49-F238E27FC236}">
                <a16:creationId xmlns:a16="http://schemas.microsoft.com/office/drawing/2014/main" id="{8594D535-5CD3-1E98-1E83-54E1C6249765}"/>
              </a:ext>
            </a:extLst>
          </p:cNvPr>
          <p:cNvSpPr/>
          <p:nvPr/>
        </p:nvSpPr>
        <p:spPr>
          <a:xfrm>
            <a:off x="1565623" y="4581129"/>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9" name="矩形 38">
            <a:extLst>
              <a:ext uri="{FF2B5EF4-FFF2-40B4-BE49-F238E27FC236}">
                <a16:creationId xmlns:a16="http://schemas.microsoft.com/office/drawing/2014/main" id="{4E57B9AD-4FD1-217A-C234-45CCAAE87E15}"/>
              </a:ext>
            </a:extLst>
          </p:cNvPr>
          <p:cNvSpPr/>
          <p:nvPr/>
        </p:nvSpPr>
        <p:spPr>
          <a:xfrm>
            <a:off x="2210269" y="4581128"/>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cxnSp>
        <p:nvCxnSpPr>
          <p:cNvPr id="41" name="直接箭头连接符 40">
            <a:extLst>
              <a:ext uri="{FF2B5EF4-FFF2-40B4-BE49-F238E27FC236}">
                <a16:creationId xmlns:a16="http://schemas.microsoft.com/office/drawing/2014/main" id="{AEE9B94E-3997-6A68-3013-27999385FD1F}"/>
              </a:ext>
            </a:extLst>
          </p:cNvPr>
          <p:cNvCxnSpPr>
            <a:cxnSpLocks/>
            <a:stCxn id="39" idx="3"/>
          </p:cNvCxnSpPr>
          <p:nvPr/>
        </p:nvCxnSpPr>
        <p:spPr>
          <a:xfrm>
            <a:off x="2863554" y="4812929"/>
            <a:ext cx="853020"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EDA73FDC-3DFC-589E-F714-82CC5729E30C}"/>
              </a:ext>
            </a:extLst>
          </p:cNvPr>
          <p:cNvSpPr/>
          <p:nvPr/>
        </p:nvSpPr>
        <p:spPr>
          <a:xfrm>
            <a:off x="3701738" y="4580615"/>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43" name="矩形 42">
            <a:extLst>
              <a:ext uri="{FF2B5EF4-FFF2-40B4-BE49-F238E27FC236}">
                <a16:creationId xmlns:a16="http://schemas.microsoft.com/office/drawing/2014/main" id="{3FBB5ECD-88DD-25CF-782F-9D7029FD8B81}"/>
              </a:ext>
            </a:extLst>
          </p:cNvPr>
          <p:cNvSpPr/>
          <p:nvPr/>
        </p:nvSpPr>
        <p:spPr>
          <a:xfrm>
            <a:off x="4346384" y="4580614"/>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44" name="矩形 43">
            <a:extLst>
              <a:ext uri="{FF2B5EF4-FFF2-40B4-BE49-F238E27FC236}">
                <a16:creationId xmlns:a16="http://schemas.microsoft.com/office/drawing/2014/main" id="{077CA5AB-F7AC-C514-F4B1-76CB6FAE2809}"/>
              </a:ext>
            </a:extLst>
          </p:cNvPr>
          <p:cNvSpPr/>
          <p:nvPr/>
        </p:nvSpPr>
        <p:spPr>
          <a:xfrm>
            <a:off x="5837853" y="4581129"/>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45" name="矩形 44">
            <a:extLst>
              <a:ext uri="{FF2B5EF4-FFF2-40B4-BE49-F238E27FC236}">
                <a16:creationId xmlns:a16="http://schemas.microsoft.com/office/drawing/2014/main" id="{1B9AF196-9DE2-50C3-A40A-B01886282F00}"/>
              </a:ext>
            </a:extLst>
          </p:cNvPr>
          <p:cNvSpPr/>
          <p:nvPr/>
        </p:nvSpPr>
        <p:spPr>
          <a:xfrm>
            <a:off x="6482499" y="4581128"/>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46" name="矩形 45">
            <a:extLst>
              <a:ext uri="{FF2B5EF4-FFF2-40B4-BE49-F238E27FC236}">
                <a16:creationId xmlns:a16="http://schemas.microsoft.com/office/drawing/2014/main" id="{8841644C-B1B6-38A9-820C-13571CF307FD}"/>
              </a:ext>
            </a:extLst>
          </p:cNvPr>
          <p:cNvSpPr/>
          <p:nvPr/>
        </p:nvSpPr>
        <p:spPr>
          <a:xfrm>
            <a:off x="7911898" y="4581129"/>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47" name="矩形 46">
            <a:extLst>
              <a:ext uri="{FF2B5EF4-FFF2-40B4-BE49-F238E27FC236}">
                <a16:creationId xmlns:a16="http://schemas.microsoft.com/office/drawing/2014/main" id="{87D68F7B-E65E-D588-F839-487DF1FCB29B}"/>
              </a:ext>
            </a:extLst>
          </p:cNvPr>
          <p:cNvSpPr/>
          <p:nvPr/>
        </p:nvSpPr>
        <p:spPr>
          <a:xfrm>
            <a:off x="8556544" y="4581128"/>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cxnSp>
        <p:nvCxnSpPr>
          <p:cNvPr id="48" name="直接箭头连接符 47">
            <a:extLst>
              <a:ext uri="{FF2B5EF4-FFF2-40B4-BE49-F238E27FC236}">
                <a16:creationId xmlns:a16="http://schemas.microsoft.com/office/drawing/2014/main" id="{F167A6BD-2F96-C490-4935-12E66046E716}"/>
              </a:ext>
            </a:extLst>
          </p:cNvPr>
          <p:cNvCxnSpPr>
            <a:stCxn id="43" idx="3"/>
            <a:endCxn id="44" idx="1"/>
          </p:cNvCxnSpPr>
          <p:nvPr/>
        </p:nvCxnSpPr>
        <p:spPr>
          <a:xfrm>
            <a:off x="4999669" y="4812415"/>
            <a:ext cx="838184" cy="5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3DE32D0D-585D-782A-E358-A4249A68A030}"/>
              </a:ext>
            </a:extLst>
          </p:cNvPr>
          <p:cNvCxnSpPr>
            <a:stCxn id="45" idx="3"/>
            <a:endCxn id="46" idx="1"/>
          </p:cNvCxnSpPr>
          <p:nvPr/>
        </p:nvCxnSpPr>
        <p:spPr>
          <a:xfrm>
            <a:off x="7135784" y="4812929"/>
            <a:ext cx="776114"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FDBAE9F2-4D0B-2036-8E26-1146B225452C}"/>
              </a:ext>
            </a:extLst>
          </p:cNvPr>
          <p:cNvCxnSpPr>
            <a:stCxn id="47" idx="3"/>
            <a:endCxn id="3" idx="1"/>
          </p:cNvCxnSpPr>
          <p:nvPr/>
        </p:nvCxnSpPr>
        <p:spPr>
          <a:xfrm flipV="1">
            <a:off x="9209829" y="4807115"/>
            <a:ext cx="695025" cy="5814"/>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6BF1387-F3F2-8BDB-7DC0-05D4A435C1DA}"/>
              </a:ext>
            </a:extLst>
          </p:cNvPr>
          <p:cNvCxnSpPr>
            <a:cxnSpLocks/>
            <a:endCxn id="37" idx="1"/>
          </p:cNvCxnSpPr>
          <p:nvPr/>
        </p:nvCxnSpPr>
        <p:spPr>
          <a:xfrm>
            <a:off x="937883" y="4807115"/>
            <a:ext cx="627740" cy="58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文本占位符 32">
            <a:extLst>
              <a:ext uri="{FF2B5EF4-FFF2-40B4-BE49-F238E27FC236}">
                <a16:creationId xmlns:a16="http://schemas.microsoft.com/office/drawing/2014/main" id="{43C01FCA-554C-40A4-B633-B4B3573C04FE}"/>
              </a:ext>
            </a:extLst>
          </p:cNvPr>
          <p:cNvSpPr txBox="1">
            <a:spLocks/>
          </p:cNvSpPr>
          <p:nvPr/>
        </p:nvSpPr>
        <p:spPr>
          <a:xfrm>
            <a:off x="4856383" y="2538947"/>
            <a:ext cx="5632105" cy="97598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链表中的某个节点为</a:t>
            </a:r>
            <a:r>
              <a:rPr lang="en-US" altLang="zh-CN" sz="1400" dirty="0"/>
              <a:t>B</a:t>
            </a:r>
            <a:r>
              <a:rPr lang="zh-CN" altLang="en-US" sz="1400" dirty="0"/>
              <a:t>，</a:t>
            </a:r>
            <a:r>
              <a:rPr lang="en-US" altLang="zh-CN" sz="1400" dirty="0"/>
              <a:t>B</a:t>
            </a:r>
            <a:r>
              <a:rPr lang="zh-CN" altLang="en-US" sz="1400" dirty="0"/>
              <a:t>的下一个节点为</a:t>
            </a:r>
            <a:r>
              <a:rPr lang="en-US" altLang="zh-CN" sz="1400" dirty="0"/>
              <a:t>C</a:t>
            </a:r>
          </a:p>
          <a:p>
            <a:r>
              <a:rPr lang="zh-CN" altLang="en-US" sz="1400" dirty="0"/>
              <a:t>表示：</a:t>
            </a:r>
            <a:r>
              <a:rPr lang="en-US" altLang="zh-CN" sz="1400" dirty="0"/>
              <a:t> </a:t>
            </a:r>
            <a:r>
              <a:rPr lang="en-US" altLang="zh-CN" sz="1400" dirty="0" err="1"/>
              <a:t>B.next</a:t>
            </a:r>
            <a:r>
              <a:rPr lang="en-US" altLang="zh-CN" sz="1400" dirty="0"/>
              <a:t>==C</a:t>
            </a:r>
            <a:endParaRPr lang="zh-CN" altLang="en-US" sz="1400" dirty="0"/>
          </a:p>
        </p:txBody>
      </p:sp>
    </p:spTree>
    <p:extLst>
      <p:ext uri="{BB962C8B-B14F-4D97-AF65-F5344CB8AC3E}">
        <p14:creationId xmlns:p14="http://schemas.microsoft.com/office/powerpoint/2010/main" val="3488061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p:tgtEl>
                                          <p:spTgt spid="55"/>
                                        </p:tgtEl>
                                        <p:attrNameLst>
                                          <p:attrName>ppt_x</p:attrName>
                                        </p:attrNameLst>
                                      </p:cBhvr>
                                      <p:tavLst>
                                        <p:tav tm="0">
                                          <p:val>
                                            <p:strVal val="#ppt_x-#ppt_w*1.125000"/>
                                          </p:val>
                                        </p:tav>
                                        <p:tav tm="100000">
                                          <p:val>
                                            <p:strVal val="#ppt_x"/>
                                          </p:val>
                                        </p:tav>
                                      </p:tavLst>
                                    </p:anim>
                                    <p:animEffect transition="in" filter="wipe(right)">
                                      <p:cBhvr>
                                        <p:cTn id="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t>单向链表时间复杂度分析</a:t>
            </a:r>
          </a:p>
        </p:txBody>
      </p:sp>
      <p:sp>
        <p:nvSpPr>
          <p:cNvPr id="4" name="!!!圆角矩形 5">
            <a:extLst>
              <a:ext uri="{FF2B5EF4-FFF2-40B4-BE49-F238E27FC236}">
                <a16:creationId xmlns:a16="http://schemas.microsoft.com/office/drawing/2014/main" id="{7BCE4829-9223-9132-E390-B5E876B97401}"/>
              </a:ext>
            </a:extLst>
          </p:cNvPr>
          <p:cNvSpPr>
            <a:spLocks noChangeArrowheads="1"/>
          </p:cNvSpPr>
          <p:nvPr/>
        </p:nvSpPr>
        <p:spPr bwMode="auto">
          <a:xfrm>
            <a:off x="782320" y="1702435"/>
            <a:ext cx="1800200" cy="420113"/>
          </a:xfrm>
          <a:prstGeom prst="roundRect">
            <a:avLst>
              <a:gd name="adj" fmla="val 22393"/>
            </a:avLst>
          </a:prstGeom>
          <a:solidFill>
            <a:srgbClr val="C00000"/>
          </a:solidFill>
          <a:ln w="9525">
            <a:noFill/>
            <a:round/>
            <a:headEnd/>
            <a:tailEnd/>
          </a:ln>
          <a:effectLst>
            <a:outerShdw dist="63500" dir="5400000" algn="ctr" rotWithShape="0">
              <a:srgbClr val="000000">
                <a:alpha val="10999"/>
              </a:srgbClr>
            </a:outerShdw>
          </a:effectLst>
        </p:spPr>
        <p:txBody>
          <a:bodyPr anchor="ctr"/>
          <a:lstStyle/>
          <a:p>
            <a:pPr algn="ctr"/>
            <a:r>
              <a:rPr lang="zh-CN" altLang="en-US" kern="0" dirty="0">
                <a:solidFill>
                  <a:schemeClr val="bg1"/>
                </a:solidFill>
                <a:latin typeface="Consolas" panose="020B0609020204030204" pitchFamily="49" charset="0"/>
                <a:ea typeface="阿里巴巴普惠体" panose="00020600040101010101" pitchFamily="18" charset="-122"/>
              </a:rPr>
              <a:t>查询操作</a:t>
            </a:r>
          </a:p>
        </p:txBody>
      </p:sp>
      <p:sp>
        <p:nvSpPr>
          <p:cNvPr id="5" name="矩形 4">
            <a:extLst>
              <a:ext uri="{FF2B5EF4-FFF2-40B4-BE49-F238E27FC236}">
                <a16:creationId xmlns:a16="http://schemas.microsoft.com/office/drawing/2014/main" id="{F938BDF7-761A-4219-60E5-AA78D95A2335}"/>
              </a:ext>
            </a:extLst>
          </p:cNvPr>
          <p:cNvSpPr/>
          <p:nvPr/>
        </p:nvSpPr>
        <p:spPr>
          <a:xfrm>
            <a:off x="10008548" y="2951882"/>
            <a:ext cx="1046375" cy="58337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null</a:t>
            </a:r>
            <a:endParaRPr lang="zh-CN" altLang="en-US" dirty="0"/>
          </a:p>
        </p:txBody>
      </p:sp>
      <p:sp>
        <p:nvSpPr>
          <p:cNvPr id="6" name="文本占位符 2">
            <a:extLst>
              <a:ext uri="{FF2B5EF4-FFF2-40B4-BE49-F238E27FC236}">
                <a16:creationId xmlns:a16="http://schemas.microsoft.com/office/drawing/2014/main" id="{3D7D8567-9F46-447B-FDC5-2C5E711A9BDA}"/>
              </a:ext>
            </a:extLst>
          </p:cNvPr>
          <p:cNvSpPr txBox="1">
            <a:spLocks/>
          </p:cNvSpPr>
          <p:nvPr/>
        </p:nvSpPr>
        <p:spPr>
          <a:xfrm>
            <a:off x="1378459" y="3675189"/>
            <a:ext cx="1059970" cy="4064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头节点</a:t>
            </a:r>
          </a:p>
        </p:txBody>
      </p:sp>
      <p:sp>
        <p:nvSpPr>
          <p:cNvPr id="8" name="文本占位符 2">
            <a:extLst>
              <a:ext uri="{FF2B5EF4-FFF2-40B4-BE49-F238E27FC236}">
                <a16:creationId xmlns:a16="http://schemas.microsoft.com/office/drawing/2014/main" id="{141F26F7-0FED-E81A-77C5-C9FF5670B3B3}"/>
              </a:ext>
            </a:extLst>
          </p:cNvPr>
          <p:cNvSpPr txBox="1">
            <a:spLocks/>
          </p:cNvSpPr>
          <p:nvPr/>
        </p:nvSpPr>
        <p:spPr>
          <a:xfrm>
            <a:off x="7744506" y="3569652"/>
            <a:ext cx="1059970" cy="4064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尾节点</a:t>
            </a:r>
          </a:p>
        </p:txBody>
      </p:sp>
      <p:sp>
        <p:nvSpPr>
          <p:cNvPr id="9" name="矩形 8">
            <a:extLst>
              <a:ext uri="{FF2B5EF4-FFF2-40B4-BE49-F238E27FC236}">
                <a16:creationId xmlns:a16="http://schemas.microsoft.com/office/drawing/2014/main" id="{8A244197-9453-8EE9-D89F-73020561FD41}"/>
              </a:ext>
            </a:extLst>
          </p:cNvPr>
          <p:cNvSpPr/>
          <p:nvPr/>
        </p:nvSpPr>
        <p:spPr>
          <a:xfrm>
            <a:off x="1160270" y="3017584"/>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10" name="矩形 9">
            <a:extLst>
              <a:ext uri="{FF2B5EF4-FFF2-40B4-BE49-F238E27FC236}">
                <a16:creationId xmlns:a16="http://schemas.microsoft.com/office/drawing/2014/main" id="{61AE2E4B-48DC-FD4C-8611-AD4123318EB8}"/>
              </a:ext>
            </a:extLst>
          </p:cNvPr>
          <p:cNvSpPr/>
          <p:nvPr/>
        </p:nvSpPr>
        <p:spPr>
          <a:xfrm>
            <a:off x="1804916" y="3017583"/>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cxnSp>
        <p:nvCxnSpPr>
          <p:cNvPr id="11" name="直接箭头连接符 10">
            <a:extLst>
              <a:ext uri="{FF2B5EF4-FFF2-40B4-BE49-F238E27FC236}">
                <a16:creationId xmlns:a16="http://schemas.microsoft.com/office/drawing/2014/main" id="{09B583F9-D7E3-9692-9C77-D2D9EF5C4314}"/>
              </a:ext>
            </a:extLst>
          </p:cNvPr>
          <p:cNvCxnSpPr>
            <a:cxnSpLocks/>
            <a:stCxn id="10" idx="3"/>
          </p:cNvCxnSpPr>
          <p:nvPr/>
        </p:nvCxnSpPr>
        <p:spPr>
          <a:xfrm>
            <a:off x="2458201" y="3249384"/>
            <a:ext cx="853020"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7F08A36-3A8F-9D0F-8A12-7F02F635E158}"/>
              </a:ext>
            </a:extLst>
          </p:cNvPr>
          <p:cNvSpPr/>
          <p:nvPr/>
        </p:nvSpPr>
        <p:spPr>
          <a:xfrm>
            <a:off x="3296385" y="3017070"/>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13" name="矩形 12">
            <a:extLst>
              <a:ext uri="{FF2B5EF4-FFF2-40B4-BE49-F238E27FC236}">
                <a16:creationId xmlns:a16="http://schemas.microsoft.com/office/drawing/2014/main" id="{51590405-996F-69C9-AF18-D8C7F99B6238}"/>
              </a:ext>
            </a:extLst>
          </p:cNvPr>
          <p:cNvSpPr/>
          <p:nvPr/>
        </p:nvSpPr>
        <p:spPr>
          <a:xfrm>
            <a:off x="3941031" y="3017069"/>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14" name="矩形 13">
            <a:extLst>
              <a:ext uri="{FF2B5EF4-FFF2-40B4-BE49-F238E27FC236}">
                <a16:creationId xmlns:a16="http://schemas.microsoft.com/office/drawing/2014/main" id="{738A3BD0-C002-D997-A31E-11981A230DBE}"/>
              </a:ext>
            </a:extLst>
          </p:cNvPr>
          <p:cNvSpPr/>
          <p:nvPr/>
        </p:nvSpPr>
        <p:spPr>
          <a:xfrm>
            <a:off x="5432500" y="3017584"/>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15" name="矩形 14">
            <a:extLst>
              <a:ext uri="{FF2B5EF4-FFF2-40B4-BE49-F238E27FC236}">
                <a16:creationId xmlns:a16="http://schemas.microsoft.com/office/drawing/2014/main" id="{69307047-7FE4-8FA6-E121-7F6D32C06068}"/>
              </a:ext>
            </a:extLst>
          </p:cNvPr>
          <p:cNvSpPr/>
          <p:nvPr/>
        </p:nvSpPr>
        <p:spPr>
          <a:xfrm>
            <a:off x="6077146" y="3017583"/>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16" name="矩形 15">
            <a:extLst>
              <a:ext uri="{FF2B5EF4-FFF2-40B4-BE49-F238E27FC236}">
                <a16:creationId xmlns:a16="http://schemas.microsoft.com/office/drawing/2014/main" id="{3CEDD104-9C90-5695-4761-02B32719018E}"/>
              </a:ext>
            </a:extLst>
          </p:cNvPr>
          <p:cNvSpPr/>
          <p:nvPr/>
        </p:nvSpPr>
        <p:spPr>
          <a:xfrm>
            <a:off x="7506545" y="3017584"/>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24" name="矩形 23">
            <a:extLst>
              <a:ext uri="{FF2B5EF4-FFF2-40B4-BE49-F238E27FC236}">
                <a16:creationId xmlns:a16="http://schemas.microsoft.com/office/drawing/2014/main" id="{EDA841C7-DFBC-8CCF-B027-039B220E335C}"/>
              </a:ext>
            </a:extLst>
          </p:cNvPr>
          <p:cNvSpPr/>
          <p:nvPr/>
        </p:nvSpPr>
        <p:spPr>
          <a:xfrm>
            <a:off x="8151191" y="3017583"/>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cxnSp>
        <p:nvCxnSpPr>
          <p:cNvPr id="26" name="直接箭头连接符 25">
            <a:extLst>
              <a:ext uri="{FF2B5EF4-FFF2-40B4-BE49-F238E27FC236}">
                <a16:creationId xmlns:a16="http://schemas.microsoft.com/office/drawing/2014/main" id="{0AA00629-6644-A6B0-3553-C2CE5F092862}"/>
              </a:ext>
            </a:extLst>
          </p:cNvPr>
          <p:cNvCxnSpPr>
            <a:stCxn id="13" idx="3"/>
            <a:endCxn id="14" idx="1"/>
          </p:cNvCxnSpPr>
          <p:nvPr/>
        </p:nvCxnSpPr>
        <p:spPr>
          <a:xfrm>
            <a:off x="4594316" y="3248870"/>
            <a:ext cx="838184" cy="5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A13E2CB-C97C-8505-908D-3F5D5625976B}"/>
              </a:ext>
            </a:extLst>
          </p:cNvPr>
          <p:cNvCxnSpPr>
            <a:stCxn id="15" idx="3"/>
            <a:endCxn id="16" idx="1"/>
          </p:cNvCxnSpPr>
          <p:nvPr/>
        </p:nvCxnSpPr>
        <p:spPr>
          <a:xfrm>
            <a:off x="6730431" y="3249384"/>
            <a:ext cx="776114"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B40453D-48BD-A06F-1830-AC72BFA55F1F}"/>
              </a:ext>
            </a:extLst>
          </p:cNvPr>
          <p:cNvCxnSpPr>
            <a:stCxn id="24" idx="3"/>
            <a:endCxn id="5" idx="1"/>
          </p:cNvCxnSpPr>
          <p:nvPr/>
        </p:nvCxnSpPr>
        <p:spPr>
          <a:xfrm flipV="1">
            <a:off x="8804476" y="3243570"/>
            <a:ext cx="1204072" cy="5814"/>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985ED13D-360F-754D-E2E0-4A36D241682C}"/>
              </a:ext>
            </a:extLst>
          </p:cNvPr>
          <p:cNvSpPr/>
          <p:nvPr/>
        </p:nvSpPr>
        <p:spPr>
          <a:xfrm>
            <a:off x="975370" y="2852935"/>
            <a:ext cx="1676369" cy="822254"/>
          </a:xfrm>
          <a:prstGeom prst="roundRect">
            <a:avLst/>
          </a:prstGeom>
          <a:noFill/>
          <a:ln w="28575">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
        <p:nvSpPr>
          <p:cNvPr id="39" name="文本占位符 2">
            <a:extLst>
              <a:ext uri="{FF2B5EF4-FFF2-40B4-BE49-F238E27FC236}">
                <a16:creationId xmlns:a16="http://schemas.microsoft.com/office/drawing/2014/main" id="{07467234-F2F4-6969-59B9-7708D90DA34B}"/>
              </a:ext>
            </a:extLst>
          </p:cNvPr>
          <p:cNvSpPr>
            <a:spLocks noGrp="1"/>
          </p:cNvSpPr>
          <p:nvPr>
            <p:ph type="body" sz="quarter" idx="11"/>
          </p:nvPr>
        </p:nvSpPr>
        <p:spPr>
          <a:xfrm>
            <a:off x="975370" y="4376761"/>
            <a:ext cx="9318735" cy="1022576"/>
          </a:xfrm>
        </p:spPr>
        <p:txBody>
          <a:bodyPr/>
          <a:lstStyle/>
          <a:p>
            <a:pPr marL="285750" indent="-285750">
              <a:buFont typeface="Wingdings" panose="05000000000000000000" pitchFamily="2" charset="2"/>
              <a:buChar char="l"/>
            </a:pPr>
            <a:r>
              <a:rPr lang="zh-CN" altLang="en-US" dirty="0"/>
              <a:t>只有在查询头节点的时候</a:t>
            </a:r>
            <a:r>
              <a:rPr lang="zh-CN" altLang="en-US" dirty="0">
                <a:solidFill>
                  <a:srgbClr val="C00000"/>
                </a:solidFill>
              </a:rPr>
              <a:t>不需要遍历链表，时间复杂度是</a:t>
            </a:r>
            <a:r>
              <a:rPr lang="en-US" altLang="zh-CN" dirty="0">
                <a:solidFill>
                  <a:srgbClr val="C00000"/>
                </a:solidFill>
              </a:rPr>
              <a:t>O(1)</a:t>
            </a:r>
          </a:p>
          <a:p>
            <a:pPr marL="285750" indent="-285750">
              <a:buFont typeface="Wingdings" panose="05000000000000000000" pitchFamily="2" charset="2"/>
              <a:buChar char="l"/>
            </a:pPr>
            <a:r>
              <a:rPr lang="zh-CN" altLang="en-US" dirty="0"/>
              <a:t>查询其他结点</a:t>
            </a:r>
            <a:r>
              <a:rPr lang="zh-CN" altLang="en-US" dirty="0">
                <a:solidFill>
                  <a:srgbClr val="C00000"/>
                </a:solidFill>
              </a:rPr>
              <a:t>需要遍历链表，时间复杂度是</a:t>
            </a:r>
            <a:r>
              <a:rPr lang="en-US" altLang="zh-CN" dirty="0">
                <a:solidFill>
                  <a:srgbClr val="C00000"/>
                </a:solidFill>
              </a:rPr>
              <a:t>O(n)</a:t>
            </a:r>
          </a:p>
        </p:txBody>
      </p:sp>
    </p:spTree>
    <p:extLst>
      <p:ext uri="{BB962C8B-B14F-4D97-AF65-F5344CB8AC3E}">
        <p14:creationId xmlns:p14="http://schemas.microsoft.com/office/powerpoint/2010/main" val="2351781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arn(outVertic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heel(2)">
                                      <p:cBhvr>
                                        <p:cTn id="12" dur="10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2.08333E-6 4.07407E-6 L 0.17461 -0.00301 " pathEditMode="relative" rAng="0" ptsTypes="AA">
                                      <p:cBhvr>
                                        <p:cTn id="16" dur="1000" fill="hold"/>
                                        <p:tgtEl>
                                          <p:spTgt spid="33"/>
                                        </p:tgtEl>
                                        <p:attrNameLst>
                                          <p:attrName>ppt_x</p:attrName>
                                          <p:attrName>ppt_y</p:attrName>
                                        </p:attrNameLst>
                                      </p:cBhvr>
                                      <p:rCtr x="8724" y="-162"/>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17461 -0.00301 L 0.3513 -0.00301 " pathEditMode="relative" rAng="0" ptsTypes="AA">
                                      <p:cBhvr>
                                        <p:cTn id="20" dur="1000" fill="hold"/>
                                        <p:tgtEl>
                                          <p:spTgt spid="33"/>
                                        </p:tgtEl>
                                        <p:attrNameLst>
                                          <p:attrName>ppt_x</p:attrName>
                                          <p:attrName>ppt_y</p:attrName>
                                        </p:attrNameLst>
                                      </p:cBhvr>
                                      <p:rCtr x="8828" y="0"/>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3" nodeType="clickEffect">
                                  <p:stCondLst>
                                    <p:cond delay="0"/>
                                  </p:stCondLst>
                                  <p:childTnLst>
                                    <p:animMotion origin="layout" path="M 0.3513 -0.00301 L 0.51992 -0.00301 " pathEditMode="relative" rAng="0" ptsTypes="AA">
                                      <p:cBhvr>
                                        <p:cTn id="24" dur="1000" fill="hold"/>
                                        <p:tgtEl>
                                          <p:spTgt spid="33"/>
                                        </p:tgtEl>
                                        <p:attrNameLst>
                                          <p:attrName>ppt_x</p:attrName>
                                          <p:attrName>ppt_y</p:attrName>
                                        </p:attrNameLst>
                                      </p:cBhvr>
                                      <p:rCtr x="8424" y="0"/>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9">
                                            <p:txEl>
                                              <p:pRg st="1" end="1"/>
                                            </p:txEl>
                                          </p:spTgt>
                                        </p:tgtEl>
                                        <p:attrNameLst>
                                          <p:attrName>style.visibility</p:attrName>
                                        </p:attrNameLst>
                                      </p:cBhvr>
                                      <p:to>
                                        <p:strVal val="visible"/>
                                      </p:to>
                                    </p:set>
                                    <p:animEffect transition="in" filter="barn(outVertical)">
                                      <p:cBhvr>
                                        <p:cTn id="29"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3" grpId="3" animBg="1"/>
      <p:bldP spid="3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t>链表时间复杂度分析</a:t>
            </a:r>
          </a:p>
        </p:txBody>
      </p:sp>
      <p:sp>
        <p:nvSpPr>
          <p:cNvPr id="18" name="!!!圆角矩形 5">
            <a:extLst>
              <a:ext uri="{FF2B5EF4-FFF2-40B4-BE49-F238E27FC236}">
                <a16:creationId xmlns:a16="http://schemas.microsoft.com/office/drawing/2014/main" id="{C9C8F949-AC4F-5A9B-5EF8-4D52AA710C2B}"/>
              </a:ext>
            </a:extLst>
          </p:cNvPr>
          <p:cNvSpPr>
            <a:spLocks noChangeArrowheads="1"/>
          </p:cNvSpPr>
          <p:nvPr/>
        </p:nvSpPr>
        <p:spPr bwMode="auto">
          <a:xfrm>
            <a:off x="746600" y="1874248"/>
            <a:ext cx="1800200" cy="420113"/>
          </a:xfrm>
          <a:prstGeom prst="roundRect">
            <a:avLst>
              <a:gd name="adj" fmla="val 22393"/>
            </a:avLst>
          </a:prstGeom>
          <a:solidFill>
            <a:srgbClr val="C00000"/>
          </a:solidFill>
          <a:ln w="9525">
            <a:noFill/>
            <a:round/>
            <a:headEnd/>
            <a:tailEnd/>
          </a:ln>
          <a:effectLst>
            <a:outerShdw dist="63500" dir="5400000" algn="ctr" rotWithShape="0">
              <a:srgbClr val="000000">
                <a:alpha val="10999"/>
              </a:srgbClr>
            </a:outerShdw>
          </a:effectLst>
        </p:spPr>
        <p:txBody>
          <a:bodyPr anchor="ctr"/>
          <a:lstStyle/>
          <a:p>
            <a:pPr algn="ctr"/>
            <a:r>
              <a:rPr lang="zh-CN" altLang="en-US" kern="0" dirty="0">
                <a:solidFill>
                  <a:schemeClr val="bg1"/>
                </a:solidFill>
                <a:latin typeface="Consolas" panose="020B0609020204030204" pitchFamily="49" charset="0"/>
                <a:ea typeface="阿里巴巴普惠体" panose="00020600040101010101" pitchFamily="18" charset="-122"/>
              </a:rPr>
              <a:t>插入</a:t>
            </a:r>
            <a:r>
              <a:rPr lang="en-US" altLang="zh-CN" kern="0" dirty="0">
                <a:solidFill>
                  <a:schemeClr val="bg1"/>
                </a:solidFill>
                <a:latin typeface="Consolas" panose="020B0609020204030204" pitchFamily="49" charset="0"/>
                <a:ea typeface="阿里巴巴普惠体" panose="00020600040101010101" pitchFamily="18" charset="-122"/>
              </a:rPr>
              <a:t>\</a:t>
            </a:r>
            <a:r>
              <a:rPr lang="zh-CN" altLang="en-US" kern="0" dirty="0">
                <a:solidFill>
                  <a:schemeClr val="bg1"/>
                </a:solidFill>
                <a:latin typeface="Consolas" panose="020B0609020204030204" pitchFamily="49" charset="0"/>
                <a:ea typeface="阿里巴巴普惠体" panose="00020600040101010101" pitchFamily="18" charset="-122"/>
              </a:rPr>
              <a:t>删除操作</a:t>
            </a:r>
          </a:p>
        </p:txBody>
      </p:sp>
      <p:sp>
        <p:nvSpPr>
          <p:cNvPr id="17" name="矩形 16">
            <a:extLst>
              <a:ext uri="{FF2B5EF4-FFF2-40B4-BE49-F238E27FC236}">
                <a16:creationId xmlns:a16="http://schemas.microsoft.com/office/drawing/2014/main" id="{EBDC120B-D0D6-F0BB-8FF8-6645201D73E6}"/>
              </a:ext>
            </a:extLst>
          </p:cNvPr>
          <p:cNvSpPr/>
          <p:nvPr/>
        </p:nvSpPr>
        <p:spPr>
          <a:xfrm>
            <a:off x="10017783" y="3470085"/>
            <a:ext cx="1046375" cy="58337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null</a:t>
            </a:r>
            <a:endParaRPr lang="zh-CN" altLang="en-US" dirty="0"/>
          </a:p>
        </p:txBody>
      </p:sp>
      <p:sp>
        <p:nvSpPr>
          <p:cNvPr id="20" name="矩形 19">
            <a:extLst>
              <a:ext uri="{FF2B5EF4-FFF2-40B4-BE49-F238E27FC236}">
                <a16:creationId xmlns:a16="http://schemas.microsoft.com/office/drawing/2014/main" id="{28A4B6D7-FCFC-6DC4-95DC-2C5DDC14AD1B}"/>
              </a:ext>
            </a:extLst>
          </p:cNvPr>
          <p:cNvSpPr/>
          <p:nvPr/>
        </p:nvSpPr>
        <p:spPr>
          <a:xfrm>
            <a:off x="1169505" y="3535787"/>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head</a:t>
            </a:r>
            <a:endParaRPr lang="zh-CN" altLang="en-US" dirty="0"/>
          </a:p>
        </p:txBody>
      </p:sp>
      <p:sp>
        <p:nvSpPr>
          <p:cNvPr id="21" name="矩形 20">
            <a:extLst>
              <a:ext uri="{FF2B5EF4-FFF2-40B4-BE49-F238E27FC236}">
                <a16:creationId xmlns:a16="http://schemas.microsoft.com/office/drawing/2014/main" id="{AF4A9CD6-12B5-6D4C-7D6C-259EDFDB68C6}"/>
              </a:ext>
            </a:extLst>
          </p:cNvPr>
          <p:cNvSpPr/>
          <p:nvPr/>
        </p:nvSpPr>
        <p:spPr>
          <a:xfrm>
            <a:off x="1814151" y="3535786"/>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cxnSp>
        <p:nvCxnSpPr>
          <p:cNvPr id="22" name="直接箭头连接符 21">
            <a:extLst>
              <a:ext uri="{FF2B5EF4-FFF2-40B4-BE49-F238E27FC236}">
                <a16:creationId xmlns:a16="http://schemas.microsoft.com/office/drawing/2014/main" id="{31658989-7B3E-1BA7-50DC-2EBD1A9340B6}"/>
              </a:ext>
            </a:extLst>
          </p:cNvPr>
          <p:cNvCxnSpPr>
            <a:cxnSpLocks/>
            <a:stCxn id="21" idx="3"/>
          </p:cNvCxnSpPr>
          <p:nvPr/>
        </p:nvCxnSpPr>
        <p:spPr>
          <a:xfrm>
            <a:off x="2467436" y="3767587"/>
            <a:ext cx="853020"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EFC0BF79-5288-4613-76C3-24376839F811}"/>
              </a:ext>
            </a:extLst>
          </p:cNvPr>
          <p:cNvSpPr/>
          <p:nvPr/>
        </p:nvSpPr>
        <p:spPr>
          <a:xfrm>
            <a:off x="3305620" y="3535273"/>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27" name="矩形 26">
            <a:extLst>
              <a:ext uri="{FF2B5EF4-FFF2-40B4-BE49-F238E27FC236}">
                <a16:creationId xmlns:a16="http://schemas.microsoft.com/office/drawing/2014/main" id="{068E2CB0-3D8C-A8C3-1632-B4AE97247B72}"/>
              </a:ext>
            </a:extLst>
          </p:cNvPr>
          <p:cNvSpPr/>
          <p:nvPr/>
        </p:nvSpPr>
        <p:spPr>
          <a:xfrm>
            <a:off x="3950266" y="3535272"/>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29" name="矩形 28">
            <a:extLst>
              <a:ext uri="{FF2B5EF4-FFF2-40B4-BE49-F238E27FC236}">
                <a16:creationId xmlns:a16="http://schemas.microsoft.com/office/drawing/2014/main" id="{8373B5D5-F7BE-E243-34D3-851F2267EC17}"/>
              </a:ext>
            </a:extLst>
          </p:cNvPr>
          <p:cNvSpPr/>
          <p:nvPr/>
        </p:nvSpPr>
        <p:spPr>
          <a:xfrm>
            <a:off x="5441735" y="3535787"/>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31" name="矩形 30">
            <a:extLst>
              <a:ext uri="{FF2B5EF4-FFF2-40B4-BE49-F238E27FC236}">
                <a16:creationId xmlns:a16="http://schemas.microsoft.com/office/drawing/2014/main" id="{5DE0076C-CDA5-494E-08A7-7EF629E089B7}"/>
              </a:ext>
            </a:extLst>
          </p:cNvPr>
          <p:cNvSpPr/>
          <p:nvPr/>
        </p:nvSpPr>
        <p:spPr>
          <a:xfrm>
            <a:off x="6086381" y="3535786"/>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32" name="矩形 31">
            <a:extLst>
              <a:ext uri="{FF2B5EF4-FFF2-40B4-BE49-F238E27FC236}">
                <a16:creationId xmlns:a16="http://schemas.microsoft.com/office/drawing/2014/main" id="{78D2C074-D16B-2B75-5DBF-B567539F2E60}"/>
              </a:ext>
            </a:extLst>
          </p:cNvPr>
          <p:cNvSpPr/>
          <p:nvPr/>
        </p:nvSpPr>
        <p:spPr>
          <a:xfrm>
            <a:off x="7515780" y="3535787"/>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33" name="矩形 32">
            <a:extLst>
              <a:ext uri="{FF2B5EF4-FFF2-40B4-BE49-F238E27FC236}">
                <a16:creationId xmlns:a16="http://schemas.microsoft.com/office/drawing/2014/main" id="{01DCFEB5-C2E0-9FF2-6738-A71995362FA3}"/>
              </a:ext>
            </a:extLst>
          </p:cNvPr>
          <p:cNvSpPr/>
          <p:nvPr/>
        </p:nvSpPr>
        <p:spPr>
          <a:xfrm>
            <a:off x="8160426" y="3535786"/>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cxnSp>
        <p:nvCxnSpPr>
          <p:cNvPr id="34" name="直接箭头连接符 33">
            <a:extLst>
              <a:ext uri="{FF2B5EF4-FFF2-40B4-BE49-F238E27FC236}">
                <a16:creationId xmlns:a16="http://schemas.microsoft.com/office/drawing/2014/main" id="{D5D76C32-7107-E996-8E1B-9844A9330A7F}"/>
              </a:ext>
            </a:extLst>
          </p:cNvPr>
          <p:cNvCxnSpPr>
            <a:stCxn id="27" idx="3"/>
            <a:endCxn id="29" idx="1"/>
          </p:cNvCxnSpPr>
          <p:nvPr/>
        </p:nvCxnSpPr>
        <p:spPr>
          <a:xfrm>
            <a:off x="4603551" y="3767073"/>
            <a:ext cx="838184" cy="5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05215DF-A3E8-D1FC-74AF-F2996B7DE33B}"/>
              </a:ext>
            </a:extLst>
          </p:cNvPr>
          <p:cNvCxnSpPr>
            <a:stCxn id="31" idx="3"/>
            <a:endCxn id="32" idx="1"/>
          </p:cNvCxnSpPr>
          <p:nvPr/>
        </p:nvCxnSpPr>
        <p:spPr>
          <a:xfrm>
            <a:off x="6739666" y="3767587"/>
            <a:ext cx="776114"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4975A4C1-8BC8-C5DB-6ECC-229D4D417782}"/>
              </a:ext>
            </a:extLst>
          </p:cNvPr>
          <p:cNvCxnSpPr>
            <a:stCxn id="33" idx="3"/>
            <a:endCxn id="17" idx="1"/>
          </p:cNvCxnSpPr>
          <p:nvPr/>
        </p:nvCxnSpPr>
        <p:spPr>
          <a:xfrm flipV="1">
            <a:off x="8813711" y="3761773"/>
            <a:ext cx="1204072" cy="5814"/>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03566198-5C94-90EF-4191-89693F5DA07D}"/>
              </a:ext>
            </a:extLst>
          </p:cNvPr>
          <p:cNvSpPr/>
          <p:nvPr/>
        </p:nvSpPr>
        <p:spPr>
          <a:xfrm>
            <a:off x="4798069" y="2628494"/>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53" name="矩形 52">
            <a:extLst>
              <a:ext uri="{FF2B5EF4-FFF2-40B4-BE49-F238E27FC236}">
                <a16:creationId xmlns:a16="http://schemas.microsoft.com/office/drawing/2014/main" id="{83323811-8442-DCD8-9257-1B6C1CB58E10}"/>
              </a:ext>
            </a:extLst>
          </p:cNvPr>
          <p:cNvSpPr/>
          <p:nvPr/>
        </p:nvSpPr>
        <p:spPr>
          <a:xfrm>
            <a:off x="5442715" y="2628493"/>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cxnSp>
        <p:nvCxnSpPr>
          <p:cNvPr id="55" name="连接符: 肘形 54">
            <a:extLst>
              <a:ext uri="{FF2B5EF4-FFF2-40B4-BE49-F238E27FC236}">
                <a16:creationId xmlns:a16="http://schemas.microsoft.com/office/drawing/2014/main" id="{BFCE4F45-A1AA-E136-0F15-6583DA77FA54}"/>
              </a:ext>
            </a:extLst>
          </p:cNvPr>
          <p:cNvCxnSpPr>
            <a:stCxn id="27" idx="0"/>
            <a:endCxn id="52" idx="1"/>
          </p:cNvCxnSpPr>
          <p:nvPr/>
        </p:nvCxnSpPr>
        <p:spPr>
          <a:xfrm rot="5400000" flipH="1" flipV="1">
            <a:off x="4200001" y="2937204"/>
            <a:ext cx="674977" cy="521160"/>
          </a:xfrm>
          <a:prstGeom prst="bentConnector2">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1B3B7D10-8F40-2776-3B7E-DDC48F9F8565}"/>
              </a:ext>
            </a:extLst>
          </p:cNvPr>
          <p:cNvCxnSpPr>
            <a:stCxn id="53" idx="2"/>
            <a:endCxn id="29" idx="0"/>
          </p:cNvCxnSpPr>
          <p:nvPr/>
        </p:nvCxnSpPr>
        <p:spPr>
          <a:xfrm flipH="1">
            <a:off x="5768378" y="3092094"/>
            <a:ext cx="980" cy="443693"/>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 name="文本占位符 2">
            <a:extLst>
              <a:ext uri="{FF2B5EF4-FFF2-40B4-BE49-F238E27FC236}">
                <a16:creationId xmlns:a16="http://schemas.microsoft.com/office/drawing/2014/main" id="{56E51A66-E4A8-CEF6-585F-A8E2E5A8CF9E}"/>
              </a:ext>
            </a:extLst>
          </p:cNvPr>
          <p:cNvSpPr txBox="1">
            <a:spLocks/>
          </p:cNvSpPr>
          <p:nvPr/>
        </p:nvSpPr>
        <p:spPr>
          <a:xfrm>
            <a:off x="1383247" y="4047174"/>
            <a:ext cx="1059970" cy="4064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头节点</a:t>
            </a:r>
          </a:p>
        </p:txBody>
      </p:sp>
      <p:sp>
        <p:nvSpPr>
          <p:cNvPr id="5" name="文本占位符 2">
            <a:extLst>
              <a:ext uri="{FF2B5EF4-FFF2-40B4-BE49-F238E27FC236}">
                <a16:creationId xmlns:a16="http://schemas.microsoft.com/office/drawing/2014/main" id="{A785D718-D5B8-11B9-F504-A1C877BBF516}"/>
              </a:ext>
            </a:extLst>
          </p:cNvPr>
          <p:cNvSpPr txBox="1">
            <a:spLocks/>
          </p:cNvSpPr>
          <p:nvPr/>
        </p:nvSpPr>
        <p:spPr>
          <a:xfrm>
            <a:off x="7731320" y="3983959"/>
            <a:ext cx="1059970" cy="40643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尾节点</a:t>
            </a:r>
          </a:p>
        </p:txBody>
      </p:sp>
      <p:sp>
        <p:nvSpPr>
          <p:cNvPr id="6" name="文本占位符 2">
            <a:extLst>
              <a:ext uri="{FF2B5EF4-FFF2-40B4-BE49-F238E27FC236}">
                <a16:creationId xmlns:a16="http://schemas.microsoft.com/office/drawing/2014/main" id="{E91921B3-CDE4-BE38-4DA7-F2DC0A8C6B88}"/>
              </a:ext>
            </a:extLst>
          </p:cNvPr>
          <p:cNvSpPr>
            <a:spLocks noGrp="1"/>
          </p:cNvSpPr>
          <p:nvPr>
            <p:ph type="body" sz="quarter" idx="11"/>
          </p:nvPr>
        </p:nvSpPr>
        <p:spPr>
          <a:xfrm>
            <a:off x="1055440" y="4793059"/>
            <a:ext cx="9318735" cy="1022576"/>
          </a:xfrm>
        </p:spPr>
        <p:txBody>
          <a:bodyPr/>
          <a:lstStyle/>
          <a:p>
            <a:pPr marL="285750" indent="-285750">
              <a:buFont typeface="Wingdings" panose="05000000000000000000" pitchFamily="2" charset="2"/>
              <a:buChar char="l"/>
            </a:pPr>
            <a:r>
              <a:rPr lang="zh-CN" altLang="en-US" dirty="0"/>
              <a:t>只有在添加和删除头节点的时候</a:t>
            </a:r>
            <a:r>
              <a:rPr lang="zh-CN" altLang="en-US" dirty="0">
                <a:solidFill>
                  <a:srgbClr val="C00000"/>
                </a:solidFill>
              </a:rPr>
              <a:t>不需要遍历链表</a:t>
            </a:r>
            <a:r>
              <a:rPr lang="zh-CN" altLang="en-US" dirty="0"/>
              <a:t>，</a:t>
            </a:r>
            <a:r>
              <a:rPr lang="zh-CN" altLang="en-US" dirty="0">
                <a:solidFill>
                  <a:srgbClr val="C00000"/>
                </a:solidFill>
              </a:rPr>
              <a:t>时间复杂度是</a:t>
            </a:r>
            <a:r>
              <a:rPr lang="en-US" altLang="zh-CN" dirty="0">
                <a:solidFill>
                  <a:srgbClr val="C00000"/>
                </a:solidFill>
              </a:rPr>
              <a:t>O(1)</a:t>
            </a:r>
          </a:p>
          <a:p>
            <a:pPr marL="285750" indent="-285750">
              <a:buFont typeface="Wingdings" panose="05000000000000000000" pitchFamily="2" charset="2"/>
              <a:buChar char="l"/>
            </a:pPr>
            <a:r>
              <a:rPr lang="zh-CN" altLang="en-US" dirty="0"/>
              <a:t>添加或删除其他结点</a:t>
            </a:r>
            <a:r>
              <a:rPr lang="zh-CN" altLang="en-US" dirty="0">
                <a:solidFill>
                  <a:srgbClr val="C00000"/>
                </a:solidFill>
              </a:rPr>
              <a:t>需要遍历链表</a:t>
            </a:r>
            <a:r>
              <a:rPr lang="zh-CN" altLang="en-US" dirty="0"/>
              <a:t>找到对应节点后，才能完成新增或删除节点，</a:t>
            </a:r>
            <a:r>
              <a:rPr lang="zh-CN" altLang="en-US" dirty="0">
                <a:solidFill>
                  <a:srgbClr val="C00000"/>
                </a:solidFill>
              </a:rPr>
              <a:t>时间复杂度是</a:t>
            </a:r>
            <a:r>
              <a:rPr lang="en-US" altLang="zh-CN" dirty="0">
                <a:solidFill>
                  <a:srgbClr val="C00000"/>
                </a:solidFill>
              </a:rPr>
              <a:t>O(n)</a:t>
            </a:r>
          </a:p>
        </p:txBody>
      </p:sp>
    </p:spTree>
    <p:extLst>
      <p:ext uri="{BB962C8B-B14F-4D97-AF65-F5344CB8AC3E}">
        <p14:creationId xmlns:p14="http://schemas.microsoft.com/office/powerpoint/2010/main" val="40948660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Vertical)">
                                      <p:cBhvr>
                                        <p:cTn id="12" dur="500"/>
                                        <p:tgtEl>
                                          <p:spTgt spid="17"/>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outVertical)">
                                      <p:cBhvr>
                                        <p:cTn id="18" dur="500"/>
                                        <p:tgtEl>
                                          <p:spTgt spid="21"/>
                                        </p:tgtEl>
                                      </p:cBhvr>
                                    </p:animEffect>
                                  </p:childTnLst>
                                </p:cTn>
                              </p:par>
                              <p:par>
                                <p:cTn id="19" presetID="16" presetClass="entr" presetSubtype="37"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outVertical)">
                                      <p:cBhvr>
                                        <p:cTn id="21" dur="500"/>
                                        <p:tgtEl>
                                          <p:spTgt spid="22"/>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outVertical)">
                                      <p:cBhvr>
                                        <p:cTn id="24" dur="500"/>
                                        <p:tgtEl>
                                          <p:spTgt spid="25"/>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outVertical)">
                                      <p:cBhvr>
                                        <p:cTn id="27" dur="500"/>
                                        <p:tgtEl>
                                          <p:spTgt spid="27"/>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arn(outVertical)">
                                      <p:cBhvr>
                                        <p:cTn id="30" dur="500"/>
                                        <p:tgtEl>
                                          <p:spTgt spid="29"/>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arn(outVertical)">
                                      <p:cBhvr>
                                        <p:cTn id="33" dur="500"/>
                                        <p:tgtEl>
                                          <p:spTgt spid="31"/>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arn(outVertical)">
                                      <p:cBhvr>
                                        <p:cTn id="36" dur="500"/>
                                        <p:tgtEl>
                                          <p:spTgt spid="32"/>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arn(outVertical)">
                                      <p:cBhvr>
                                        <p:cTn id="39" dur="500"/>
                                        <p:tgtEl>
                                          <p:spTgt spid="33"/>
                                        </p:tgtEl>
                                      </p:cBhvr>
                                    </p:animEffect>
                                  </p:childTnLst>
                                </p:cTn>
                              </p:par>
                              <p:par>
                                <p:cTn id="40" presetID="16" presetClass="entr" presetSubtype="37"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arn(outVertical)">
                                      <p:cBhvr>
                                        <p:cTn id="42" dur="500"/>
                                        <p:tgtEl>
                                          <p:spTgt spid="34"/>
                                        </p:tgtEl>
                                      </p:cBhvr>
                                    </p:animEffect>
                                  </p:childTnLst>
                                </p:cTn>
                              </p:par>
                              <p:par>
                                <p:cTn id="43" presetID="16" presetClass="entr" presetSubtype="37"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arn(outVertical)">
                                      <p:cBhvr>
                                        <p:cTn id="45" dur="500"/>
                                        <p:tgtEl>
                                          <p:spTgt spid="36"/>
                                        </p:tgtEl>
                                      </p:cBhvr>
                                    </p:animEffect>
                                  </p:childTnLst>
                                </p:cTn>
                              </p:par>
                              <p:par>
                                <p:cTn id="46" presetID="16" presetClass="entr" presetSubtype="37"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arn(outVertical)">
                                      <p:cBhvr>
                                        <p:cTn id="48" dur="500"/>
                                        <p:tgtEl>
                                          <p:spTgt spid="38"/>
                                        </p:tgtEl>
                                      </p:cBhvr>
                                    </p:animEffect>
                                  </p:childTnLst>
                                </p:cTn>
                              </p:par>
                              <p:par>
                                <p:cTn id="49" presetID="16" presetClass="entr" presetSubtype="37"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arn(outVertical)">
                                      <p:cBhvr>
                                        <p:cTn id="51" dur="500"/>
                                        <p:tgtEl>
                                          <p:spTgt spid="5"/>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outVertical)">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37" fill="hold" grpId="0" nodeType="click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barn(outVertical)">
                                      <p:cBhvr>
                                        <p:cTn id="59" dur="500"/>
                                        <p:tgtEl>
                                          <p:spTgt spid="6">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37" fill="hold" grpId="0"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barn(outVertical)">
                                      <p:cBhvr>
                                        <p:cTn id="64" dur="500"/>
                                        <p:tgtEl>
                                          <p:spTgt spid="52"/>
                                        </p:tgtEl>
                                      </p:cBhvr>
                                    </p:animEffect>
                                  </p:childTnLst>
                                </p:cTn>
                              </p:par>
                              <p:par>
                                <p:cTn id="65" presetID="16" presetClass="entr" presetSubtype="37"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arn(outVertical)">
                                      <p:cBhvr>
                                        <p:cTn id="67" dur="5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wipe(down)">
                                      <p:cBhvr>
                                        <p:cTn id="72" dur="500"/>
                                        <p:tgtEl>
                                          <p:spTgt spid="5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ipe(up)">
                                      <p:cBhvr>
                                        <p:cTn id="77" dur="500"/>
                                        <p:tgtEl>
                                          <p:spTgt spid="6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2" fill="hold" nodeType="clickEffect">
                                  <p:stCondLst>
                                    <p:cond delay="0"/>
                                  </p:stCondLst>
                                  <p:childTnLst>
                                    <p:animEffect transition="out" filter="wipe(right)">
                                      <p:cBhvr>
                                        <p:cTn id="81" dur="500"/>
                                        <p:tgtEl>
                                          <p:spTgt spid="34"/>
                                        </p:tgtEl>
                                      </p:cBhvr>
                                    </p:animEffect>
                                    <p:set>
                                      <p:cBhvr>
                                        <p:cTn id="82" dur="1" fill="hold">
                                          <p:stCondLst>
                                            <p:cond delay="499"/>
                                          </p:stCondLst>
                                        </p:cTn>
                                        <p:tgtEl>
                                          <p:spTgt spid="3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6" presetClass="entr" presetSubtype="37" fill="hold" grpId="0" nodeType="clickEffect">
                                  <p:stCondLst>
                                    <p:cond delay="0"/>
                                  </p:stCondLst>
                                  <p:childTnLst>
                                    <p:set>
                                      <p:cBhvr>
                                        <p:cTn id="86" dur="1" fill="hold">
                                          <p:stCondLst>
                                            <p:cond delay="0"/>
                                          </p:stCondLst>
                                        </p:cTn>
                                        <p:tgtEl>
                                          <p:spTgt spid="6">
                                            <p:txEl>
                                              <p:pRg st="1" end="1"/>
                                            </p:txEl>
                                          </p:spTgt>
                                        </p:tgtEl>
                                        <p:attrNameLst>
                                          <p:attrName>style.visibility</p:attrName>
                                        </p:attrNameLst>
                                      </p:cBhvr>
                                      <p:to>
                                        <p:strVal val="visible"/>
                                      </p:to>
                                    </p:set>
                                    <p:animEffect transition="in" filter="barn(outVertical)">
                                      <p:cBhvr>
                                        <p:cTn id="8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20" grpId="0" animBg="1"/>
      <p:bldP spid="21" grpId="0" animBg="1"/>
      <p:bldP spid="25" grpId="0" animBg="1"/>
      <p:bldP spid="27" grpId="0" animBg="1"/>
      <p:bldP spid="29" grpId="0" animBg="1"/>
      <p:bldP spid="31" grpId="0" animBg="1"/>
      <p:bldP spid="32" grpId="0" animBg="1"/>
      <p:bldP spid="33" grpId="0" animBg="1"/>
      <p:bldP spid="52" grpId="0" animBg="1"/>
      <p:bldP spid="53" grpId="0" animBg="1"/>
      <p:bldP spid="3" grpId="0"/>
      <p:bldP spid="5" grpId="0"/>
      <p:bldP spid="6"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t>双向链表</a:t>
            </a:r>
          </a:p>
        </p:txBody>
      </p:sp>
      <p:sp>
        <p:nvSpPr>
          <p:cNvPr id="3" name="文本占位符 2">
            <a:extLst>
              <a:ext uri="{FF2B5EF4-FFF2-40B4-BE49-F238E27FC236}">
                <a16:creationId xmlns:a16="http://schemas.microsoft.com/office/drawing/2014/main" id="{F136FF3E-5609-7ED0-CAAC-F3764A81D81F}"/>
              </a:ext>
            </a:extLst>
          </p:cNvPr>
          <p:cNvSpPr>
            <a:spLocks noGrp="1"/>
          </p:cNvSpPr>
          <p:nvPr>
            <p:ph type="body" sz="quarter" idx="11"/>
          </p:nvPr>
        </p:nvSpPr>
        <p:spPr>
          <a:xfrm>
            <a:off x="710880" y="1624205"/>
            <a:ext cx="10698800" cy="1387660"/>
          </a:xfrm>
        </p:spPr>
        <p:txBody>
          <a:bodyPr/>
          <a:lstStyle/>
          <a:p>
            <a:r>
              <a:rPr lang="zh-CN" altLang="en-US" dirty="0"/>
              <a:t>而双向链表，顾名思义，它支持两个方向</a:t>
            </a:r>
            <a:endParaRPr lang="en-US" altLang="zh-CN" dirty="0"/>
          </a:p>
          <a:p>
            <a:pPr marL="285750" indent="-285750">
              <a:buFont typeface="Wingdings" panose="05000000000000000000" pitchFamily="2" charset="2"/>
              <a:buChar char="l"/>
            </a:pPr>
            <a:r>
              <a:rPr lang="zh-CN" altLang="en-US" dirty="0"/>
              <a:t>每个结点不止有一个后继指针 </a:t>
            </a:r>
            <a:r>
              <a:rPr lang="en-US" altLang="zh-CN" dirty="0"/>
              <a:t>next </a:t>
            </a:r>
            <a:r>
              <a:rPr lang="zh-CN" altLang="en-US" dirty="0"/>
              <a:t>指向后面的结点</a:t>
            </a:r>
            <a:endParaRPr lang="en-US" altLang="zh-CN" dirty="0"/>
          </a:p>
          <a:p>
            <a:pPr marL="285750" indent="-285750">
              <a:buFont typeface="Wingdings" panose="05000000000000000000" pitchFamily="2" charset="2"/>
              <a:buChar char="l"/>
            </a:pPr>
            <a:r>
              <a:rPr lang="zh-CN" altLang="en-US" dirty="0"/>
              <a:t>有一个前驱指针 </a:t>
            </a:r>
            <a:r>
              <a:rPr lang="en-US" altLang="zh-CN" dirty="0" err="1"/>
              <a:t>prev</a:t>
            </a:r>
            <a:r>
              <a:rPr lang="en-US" altLang="zh-CN" dirty="0"/>
              <a:t> </a:t>
            </a:r>
            <a:r>
              <a:rPr lang="zh-CN" altLang="en-US" dirty="0"/>
              <a:t>指向前面的结点</a:t>
            </a:r>
          </a:p>
        </p:txBody>
      </p:sp>
      <p:sp>
        <p:nvSpPr>
          <p:cNvPr id="4" name="矩形 3">
            <a:extLst>
              <a:ext uri="{FF2B5EF4-FFF2-40B4-BE49-F238E27FC236}">
                <a16:creationId xmlns:a16="http://schemas.microsoft.com/office/drawing/2014/main" id="{22F2C54E-DEAE-E87E-9774-E78FE041837D}"/>
              </a:ext>
            </a:extLst>
          </p:cNvPr>
          <p:cNvSpPr/>
          <p:nvPr/>
        </p:nvSpPr>
        <p:spPr>
          <a:xfrm>
            <a:off x="9958164" y="3975277"/>
            <a:ext cx="1046375" cy="58337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null</a:t>
            </a:r>
            <a:endParaRPr lang="zh-CN" altLang="en-US" dirty="0"/>
          </a:p>
        </p:txBody>
      </p:sp>
      <p:sp>
        <p:nvSpPr>
          <p:cNvPr id="19" name="矩形 18">
            <a:extLst>
              <a:ext uri="{FF2B5EF4-FFF2-40B4-BE49-F238E27FC236}">
                <a16:creationId xmlns:a16="http://schemas.microsoft.com/office/drawing/2014/main" id="{E0832AE3-146C-E4C3-276A-E77625BDF53D}"/>
              </a:ext>
            </a:extLst>
          </p:cNvPr>
          <p:cNvSpPr/>
          <p:nvPr/>
        </p:nvSpPr>
        <p:spPr>
          <a:xfrm>
            <a:off x="1933268" y="4035680"/>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20" name="矩形 19">
            <a:extLst>
              <a:ext uri="{FF2B5EF4-FFF2-40B4-BE49-F238E27FC236}">
                <a16:creationId xmlns:a16="http://schemas.microsoft.com/office/drawing/2014/main" id="{E721888E-234E-DE57-E6E2-73B87CFD9C7F}"/>
              </a:ext>
            </a:extLst>
          </p:cNvPr>
          <p:cNvSpPr/>
          <p:nvPr/>
        </p:nvSpPr>
        <p:spPr>
          <a:xfrm>
            <a:off x="2577914" y="4035679"/>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22" name="矩形 21">
            <a:extLst>
              <a:ext uri="{FF2B5EF4-FFF2-40B4-BE49-F238E27FC236}">
                <a16:creationId xmlns:a16="http://schemas.microsoft.com/office/drawing/2014/main" id="{3447EF3B-47D9-EFF4-576E-B4FE208447F7}"/>
              </a:ext>
            </a:extLst>
          </p:cNvPr>
          <p:cNvSpPr/>
          <p:nvPr/>
        </p:nvSpPr>
        <p:spPr>
          <a:xfrm>
            <a:off x="4870663" y="4035166"/>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23" name="矩形 22">
            <a:extLst>
              <a:ext uri="{FF2B5EF4-FFF2-40B4-BE49-F238E27FC236}">
                <a16:creationId xmlns:a16="http://schemas.microsoft.com/office/drawing/2014/main" id="{A28CAC6B-1E9C-44FA-8736-9D61BE0B08D5}"/>
              </a:ext>
            </a:extLst>
          </p:cNvPr>
          <p:cNvSpPr/>
          <p:nvPr/>
        </p:nvSpPr>
        <p:spPr>
          <a:xfrm>
            <a:off x="5515309" y="4035165"/>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39" name="矩形 38">
            <a:extLst>
              <a:ext uri="{FF2B5EF4-FFF2-40B4-BE49-F238E27FC236}">
                <a16:creationId xmlns:a16="http://schemas.microsoft.com/office/drawing/2014/main" id="{E2B8EB47-FD68-DDAD-5F16-8A37704AE862}"/>
              </a:ext>
            </a:extLst>
          </p:cNvPr>
          <p:cNvSpPr/>
          <p:nvPr/>
        </p:nvSpPr>
        <p:spPr>
          <a:xfrm>
            <a:off x="1298336" y="4035165"/>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85000"/>
                    <a:lumOff val="15000"/>
                  </a:schemeClr>
                </a:solidFill>
              </a:rPr>
              <a:t>prev</a:t>
            </a:r>
            <a:endParaRPr lang="zh-CN" altLang="en-US" dirty="0">
              <a:solidFill>
                <a:schemeClr val="tx1">
                  <a:lumMod val="85000"/>
                  <a:lumOff val="15000"/>
                </a:schemeClr>
              </a:solidFill>
            </a:endParaRPr>
          </a:p>
        </p:txBody>
      </p:sp>
      <p:sp>
        <p:nvSpPr>
          <p:cNvPr id="40" name="矩形 39">
            <a:extLst>
              <a:ext uri="{FF2B5EF4-FFF2-40B4-BE49-F238E27FC236}">
                <a16:creationId xmlns:a16="http://schemas.microsoft.com/office/drawing/2014/main" id="{6659FC6D-922C-17DA-F7BD-CC4A2738D165}"/>
              </a:ext>
            </a:extLst>
          </p:cNvPr>
          <p:cNvSpPr/>
          <p:nvPr/>
        </p:nvSpPr>
        <p:spPr>
          <a:xfrm>
            <a:off x="4222217" y="4036733"/>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85000"/>
                    <a:lumOff val="15000"/>
                  </a:schemeClr>
                </a:solidFill>
              </a:rPr>
              <a:t>prev</a:t>
            </a:r>
            <a:endParaRPr lang="zh-CN" altLang="en-US" dirty="0">
              <a:solidFill>
                <a:schemeClr val="tx1">
                  <a:lumMod val="85000"/>
                  <a:lumOff val="15000"/>
                </a:schemeClr>
              </a:solidFill>
            </a:endParaRPr>
          </a:p>
        </p:txBody>
      </p:sp>
      <p:sp>
        <p:nvSpPr>
          <p:cNvPr id="41" name="矩形 40">
            <a:extLst>
              <a:ext uri="{FF2B5EF4-FFF2-40B4-BE49-F238E27FC236}">
                <a16:creationId xmlns:a16="http://schemas.microsoft.com/office/drawing/2014/main" id="{A1CC7584-E719-ABF0-D46F-70741A7BAC08}"/>
              </a:ext>
            </a:extLst>
          </p:cNvPr>
          <p:cNvSpPr/>
          <p:nvPr/>
        </p:nvSpPr>
        <p:spPr>
          <a:xfrm>
            <a:off x="7798368" y="4036734"/>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42" name="矩形 41">
            <a:extLst>
              <a:ext uri="{FF2B5EF4-FFF2-40B4-BE49-F238E27FC236}">
                <a16:creationId xmlns:a16="http://schemas.microsoft.com/office/drawing/2014/main" id="{DA685AC2-A1D8-AC59-759D-1E98F21BA48A}"/>
              </a:ext>
            </a:extLst>
          </p:cNvPr>
          <p:cNvSpPr/>
          <p:nvPr/>
        </p:nvSpPr>
        <p:spPr>
          <a:xfrm>
            <a:off x="8443014" y="4036733"/>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43" name="矩形 42">
            <a:extLst>
              <a:ext uri="{FF2B5EF4-FFF2-40B4-BE49-F238E27FC236}">
                <a16:creationId xmlns:a16="http://schemas.microsoft.com/office/drawing/2014/main" id="{8B663FAE-86D9-996C-35E8-56160F3B6C77}"/>
              </a:ext>
            </a:extLst>
          </p:cNvPr>
          <p:cNvSpPr/>
          <p:nvPr/>
        </p:nvSpPr>
        <p:spPr>
          <a:xfrm>
            <a:off x="7149922" y="4038301"/>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85000"/>
                    <a:lumOff val="15000"/>
                  </a:schemeClr>
                </a:solidFill>
              </a:rPr>
              <a:t>prev</a:t>
            </a:r>
            <a:endParaRPr lang="zh-CN" altLang="en-US" dirty="0">
              <a:solidFill>
                <a:schemeClr val="tx1">
                  <a:lumMod val="85000"/>
                  <a:lumOff val="15000"/>
                </a:schemeClr>
              </a:solidFill>
            </a:endParaRPr>
          </a:p>
        </p:txBody>
      </p:sp>
      <p:cxnSp>
        <p:nvCxnSpPr>
          <p:cNvPr id="45" name="直接箭头连接符 44">
            <a:extLst>
              <a:ext uri="{FF2B5EF4-FFF2-40B4-BE49-F238E27FC236}">
                <a16:creationId xmlns:a16="http://schemas.microsoft.com/office/drawing/2014/main" id="{32A2D454-904C-3C82-3C2F-7DDC8C513F32}"/>
              </a:ext>
            </a:extLst>
          </p:cNvPr>
          <p:cNvCxnSpPr>
            <a:cxnSpLocks/>
          </p:cNvCxnSpPr>
          <p:nvPr/>
        </p:nvCxnSpPr>
        <p:spPr>
          <a:xfrm>
            <a:off x="3231199" y="4134744"/>
            <a:ext cx="991018" cy="1054"/>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F8CB3288-33E9-870F-15F7-DEE47FC5FC6D}"/>
              </a:ext>
            </a:extLst>
          </p:cNvPr>
          <p:cNvCxnSpPr>
            <a:cxnSpLocks/>
          </p:cNvCxnSpPr>
          <p:nvPr/>
        </p:nvCxnSpPr>
        <p:spPr>
          <a:xfrm>
            <a:off x="6154977" y="4134744"/>
            <a:ext cx="991018" cy="1054"/>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DB1290E3-F5AA-E4B7-DF43-EDF5A20F262C}"/>
              </a:ext>
            </a:extLst>
          </p:cNvPr>
          <p:cNvCxnSpPr/>
          <p:nvPr/>
        </p:nvCxnSpPr>
        <p:spPr>
          <a:xfrm flipH="1">
            <a:off x="3211862" y="4390534"/>
            <a:ext cx="1012452"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67CDD5C6-14B2-C6E6-941E-F3B45CF21C8A}"/>
              </a:ext>
            </a:extLst>
          </p:cNvPr>
          <p:cNvCxnSpPr/>
          <p:nvPr/>
        </p:nvCxnSpPr>
        <p:spPr>
          <a:xfrm flipH="1">
            <a:off x="6133543" y="4390534"/>
            <a:ext cx="1012452"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0566410A-494D-9795-A537-462437985B75}"/>
              </a:ext>
            </a:extLst>
          </p:cNvPr>
          <p:cNvCxnSpPr>
            <a:stCxn id="42" idx="3"/>
            <a:endCxn id="4" idx="1"/>
          </p:cNvCxnSpPr>
          <p:nvPr/>
        </p:nvCxnSpPr>
        <p:spPr>
          <a:xfrm flipV="1">
            <a:off x="9096299" y="4266965"/>
            <a:ext cx="861865" cy="1569"/>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DD590127-2D9A-AC40-8F97-F9B03A131A31}"/>
              </a:ext>
            </a:extLst>
          </p:cNvPr>
          <p:cNvCxnSpPr>
            <a:endCxn id="39" idx="1"/>
          </p:cNvCxnSpPr>
          <p:nvPr/>
        </p:nvCxnSpPr>
        <p:spPr>
          <a:xfrm>
            <a:off x="710880" y="4266965"/>
            <a:ext cx="587456"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Rectangle 1">
            <a:extLst>
              <a:ext uri="{FF2B5EF4-FFF2-40B4-BE49-F238E27FC236}">
                <a16:creationId xmlns:a16="http://schemas.microsoft.com/office/drawing/2014/main" id="{BEFB496C-DA18-D5EA-A5CC-D50480FB1956}"/>
              </a:ext>
            </a:extLst>
          </p:cNvPr>
          <p:cNvSpPr>
            <a:spLocks noChangeArrowheads="1"/>
          </p:cNvSpPr>
          <p:nvPr/>
        </p:nvSpPr>
        <p:spPr bwMode="auto">
          <a:xfrm>
            <a:off x="6332627" y="1296386"/>
            <a:ext cx="4874057" cy="2292935"/>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private static class </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&gt;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7E8A"/>
                </a:solidFill>
                <a:effectLst/>
                <a:latin typeface="Arial Unicode MS"/>
                <a:ea typeface="JetBrains Mono"/>
              </a:rPr>
              <a:t>E </a:t>
            </a:r>
            <a:r>
              <a:rPr kumimoji="0" lang="zh-CN" altLang="zh-CN" sz="1300" b="0" i="0" u="none" strike="noStrike" cap="none" normalizeH="0" baseline="0" dirty="0">
                <a:ln>
                  <a:noFill/>
                </a:ln>
                <a:solidFill>
                  <a:srgbClr val="871094"/>
                </a:solidFill>
                <a:effectLst/>
                <a:latin typeface="Arial Unicode MS"/>
                <a:ea typeface="JetBrains Mono"/>
              </a:rPr>
              <a:t>item</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0" u="none" strike="noStrike" cap="none" normalizeH="0" baseline="0" dirty="0">
                <a:ln>
                  <a:noFill/>
                </a:ln>
                <a:solidFill>
                  <a:srgbClr val="871094"/>
                </a:solidFill>
                <a:effectLst/>
                <a:latin typeface="Arial Unicode MS"/>
                <a:ea typeface="JetBrains Mono"/>
              </a:rPr>
              <a:t>next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0" u="none" strike="noStrike" cap="none" normalizeH="0" baseline="0" dirty="0">
                <a:ln>
                  <a:noFill/>
                </a:ln>
                <a:solidFill>
                  <a:srgbClr val="871094"/>
                </a:solidFill>
                <a:effectLst/>
                <a:latin typeface="Arial Unicode MS"/>
                <a:ea typeface="JetBrains Mono"/>
              </a:rPr>
              <a:t>prev</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627A"/>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&gt; prev, </a:t>
            </a:r>
            <a:r>
              <a:rPr kumimoji="0" lang="zh-CN" altLang="zh-CN" sz="1300" b="0" i="0" u="none" strike="noStrike" cap="none" normalizeH="0" baseline="0" dirty="0">
                <a:ln>
                  <a:noFill/>
                </a:ln>
                <a:solidFill>
                  <a:srgbClr val="007E8A"/>
                </a:solidFill>
                <a:effectLst/>
                <a:latin typeface="Arial Unicode MS"/>
                <a:ea typeface="JetBrains Mono"/>
              </a:rPr>
              <a:t>E </a:t>
            </a:r>
            <a:r>
              <a:rPr kumimoji="0" lang="zh-CN" altLang="zh-CN" sz="1300" b="0" i="0" u="none" strike="noStrike" cap="none" normalizeH="0" baseline="0" dirty="0">
                <a:ln>
                  <a:noFill/>
                </a:ln>
                <a:solidFill>
                  <a:srgbClr val="080808"/>
                </a:solidFill>
                <a:effectLst/>
                <a:latin typeface="Arial Unicode MS"/>
                <a:ea typeface="JetBrains Mono"/>
              </a:rPr>
              <a:t>element, </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E</a:t>
            </a:r>
            <a:r>
              <a:rPr kumimoji="0" lang="zh-CN" altLang="zh-CN" sz="1300" b="0" i="0" u="none" strike="noStrike" cap="none" normalizeH="0" baseline="0" dirty="0">
                <a:ln>
                  <a:noFill/>
                </a:ln>
                <a:solidFill>
                  <a:srgbClr val="080808"/>
                </a:solidFill>
                <a:effectLst/>
                <a:latin typeface="Arial Unicode MS"/>
                <a:ea typeface="JetBrains Mono"/>
              </a:rPr>
              <a:t>&gt; next)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item </a:t>
            </a:r>
            <a:r>
              <a:rPr kumimoji="0" lang="zh-CN" altLang="zh-CN" sz="1300" b="0" i="0" u="none" strike="noStrike" cap="none" normalizeH="0" baseline="0" dirty="0">
                <a:ln>
                  <a:noFill/>
                </a:ln>
                <a:solidFill>
                  <a:srgbClr val="080808"/>
                </a:solidFill>
                <a:effectLst/>
                <a:latin typeface="Arial Unicode MS"/>
                <a:ea typeface="JetBrains Mono"/>
              </a:rPr>
              <a:t>= element;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next </a:t>
            </a:r>
            <a:r>
              <a:rPr kumimoji="0" lang="zh-CN" altLang="zh-CN" sz="1300" b="0" i="0" u="none" strike="noStrike" cap="none" normalizeH="0" baseline="0" dirty="0">
                <a:ln>
                  <a:noFill/>
                </a:ln>
                <a:solidFill>
                  <a:srgbClr val="080808"/>
                </a:solidFill>
                <a:effectLst/>
                <a:latin typeface="Arial Unicode MS"/>
                <a:ea typeface="JetBrains Mono"/>
              </a:rPr>
              <a:t>= next;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prev </a:t>
            </a:r>
            <a:r>
              <a:rPr kumimoji="0" lang="zh-CN" altLang="zh-CN" sz="1300" b="0" i="0" u="none" strike="noStrike" cap="none" normalizeH="0" baseline="0" dirty="0">
                <a:ln>
                  <a:noFill/>
                </a:ln>
                <a:solidFill>
                  <a:srgbClr val="080808"/>
                </a:solidFill>
                <a:effectLst/>
                <a:latin typeface="Arial Unicode MS"/>
                <a:ea typeface="JetBrains Mono"/>
              </a:rPr>
              <a:t>= prev;</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6" name="文本占位符 2">
            <a:extLst>
              <a:ext uri="{FF2B5EF4-FFF2-40B4-BE49-F238E27FC236}">
                <a16:creationId xmlns:a16="http://schemas.microsoft.com/office/drawing/2014/main" id="{15B7DE90-4740-2895-006F-83E08E05366A}"/>
              </a:ext>
            </a:extLst>
          </p:cNvPr>
          <p:cNvSpPr txBox="1">
            <a:spLocks/>
          </p:cNvSpPr>
          <p:nvPr/>
        </p:nvSpPr>
        <p:spPr>
          <a:xfrm>
            <a:off x="710880" y="5397171"/>
            <a:ext cx="10698800" cy="138766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对比单链表：</a:t>
            </a:r>
            <a:endParaRPr lang="en-US" altLang="zh-CN" dirty="0"/>
          </a:p>
          <a:p>
            <a:pPr marL="285750" indent="-285750">
              <a:buFont typeface="Wingdings" panose="05000000000000000000" pitchFamily="2" charset="2"/>
              <a:buChar char="l"/>
            </a:pPr>
            <a:r>
              <a:rPr lang="zh-CN" altLang="en-US" sz="1400" dirty="0"/>
              <a:t>双向链表需要额外的两个空间来存储后继结点和前驱结点的地址</a:t>
            </a:r>
          </a:p>
          <a:p>
            <a:pPr marL="285750" indent="-285750">
              <a:buFont typeface="Wingdings" panose="05000000000000000000" pitchFamily="2" charset="2"/>
              <a:buChar char="l"/>
            </a:pPr>
            <a:r>
              <a:rPr lang="zh-CN" altLang="en-US" sz="1400" dirty="0"/>
              <a:t>支持双向遍历，这样也带来了双向链表操作的灵活性</a:t>
            </a:r>
          </a:p>
        </p:txBody>
      </p:sp>
      <p:sp>
        <p:nvSpPr>
          <p:cNvPr id="58" name="矩形: 圆角 57">
            <a:extLst>
              <a:ext uri="{FF2B5EF4-FFF2-40B4-BE49-F238E27FC236}">
                <a16:creationId xmlns:a16="http://schemas.microsoft.com/office/drawing/2014/main" id="{CED1F1EE-F38F-6451-E952-72005AA36F89}"/>
              </a:ext>
            </a:extLst>
          </p:cNvPr>
          <p:cNvSpPr/>
          <p:nvPr/>
        </p:nvSpPr>
        <p:spPr>
          <a:xfrm>
            <a:off x="4042192" y="3799297"/>
            <a:ext cx="2333931" cy="942930"/>
          </a:xfrm>
          <a:prstGeom prst="roundRect">
            <a:avLst/>
          </a:prstGeom>
          <a:noFill/>
          <a:ln w="28575">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grpSp>
        <p:nvGrpSpPr>
          <p:cNvPr id="14" name="组合 13">
            <a:extLst>
              <a:ext uri="{FF2B5EF4-FFF2-40B4-BE49-F238E27FC236}">
                <a16:creationId xmlns:a16="http://schemas.microsoft.com/office/drawing/2014/main" id="{4504BB8A-A1F5-2827-B472-E48DB701D94A}"/>
              </a:ext>
            </a:extLst>
          </p:cNvPr>
          <p:cNvGrpSpPr/>
          <p:nvPr/>
        </p:nvGrpSpPr>
        <p:grpSpPr>
          <a:xfrm>
            <a:off x="1974424" y="4499281"/>
            <a:ext cx="570971" cy="804167"/>
            <a:chOff x="1974424" y="4499281"/>
            <a:chExt cx="570971" cy="804167"/>
          </a:xfrm>
        </p:grpSpPr>
        <p:sp>
          <p:nvSpPr>
            <p:cNvPr id="5" name="文本占位符 2">
              <a:extLst>
                <a:ext uri="{FF2B5EF4-FFF2-40B4-BE49-F238E27FC236}">
                  <a16:creationId xmlns:a16="http://schemas.microsoft.com/office/drawing/2014/main" id="{52993CF3-C261-61A8-FBA2-193403FF3483}"/>
                </a:ext>
              </a:extLst>
            </p:cNvPr>
            <p:cNvSpPr txBox="1">
              <a:spLocks/>
            </p:cNvSpPr>
            <p:nvPr/>
          </p:nvSpPr>
          <p:spPr>
            <a:xfrm>
              <a:off x="1974424" y="4839847"/>
              <a:ext cx="570971" cy="463601"/>
            </a:xfrm>
            <a:prstGeom prst="rect">
              <a:avLst/>
            </a:prstGeom>
            <a:solidFill>
              <a:schemeClr val="accent6">
                <a:lumMod val="60000"/>
                <a:lumOff val="40000"/>
              </a:schemeClr>
            </a:solidFill>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first</a:t>
              </a:r>
              <a:endParaRPr lang="zh-CN" altLang="en-US" sz="1400" dirty="0"/>
            </a:p>
          </p:txBody>
        </p:sp>
        <p:cxnSp>
          <p:nvCxnSpPr>
            <p:cNvPr id="11" name="直接箭头连接符 10">
              <a:extLst>
                <a:ext uri="{FF2B5EF4-FFF2-40B4-BE49-F238E27FC236}">
                  <a16:creationId xmlns:a16="http://schemas.microsoft.com/office/drawing/2014/main" id="{DD12523E-3F2A-A812-A433-ABF566D41699}"/>
                </a:ext>
              </a:extLst>
            </p:cNvPr>
            <p:cNvCxnSpPr>
              <a:stCxn id="5" idx="0"/>
              <a:endCxn id="19" idx="2"/>
            </p:cNvCxnSpPr>
            <p:nvPr/>
          </p:nvCxnSpPr>
          <p:spPr>
            <a:xfrm flipV="1">
              <a:off x="2259910" y="4499281"/>
              <a:ext cx="1" cy="34056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474FE3-7147-B62B-6D15-51230E894792}"/>
              </a:ext>
            </a:extLst>
          </p:cNvPr>
          <p:cNvGrpSpPr/>
          <p:nvPr/>
        </p:nvGrpSpPr>
        <p:grpSpPr>
          <a:xfrm>
            <a:off x="7839525" y="4500335"/>
            <a:ext cx="570970" cy="783526"/>
            <a:chOff x="7839525" y="4500335"/>
            <a:chExt cx="570970" cy="783526"/>
          </a:xfrm>
        </p:grpSpPr>
        <p:sp>
          <p:nvSpPr>
            <p:cNvPr id="6" name="文本占位符 2">
              <a:extLst>
                <a:ext uri="{FF2B5EF4-FFF2-40B4-BE49-F238E27FC236}">
                  <a16:creationId xmlns:a16="http://schemas.microsoft.com/office/drawing/2014/main" id="{B9873BFA-F254-75B3-2EB7-2653BC8C4E34}"/>
                </a:ext>
              </a:extLst>
            </p:cNvPr>
            <p:cNvSpPr txBox="1">
              <a:spLocks/>
            </p:cNvSpPr>
            <p:nvPr/>
          </p:nvSpPr>
          <p:spPr>
            <a:xfrm>
              <a:off x="7839525" y="4820260"/>
              <a:ext cx="570970" cy="463601"/>
            </a:xfrm>
            <a:prstGeom prst="rect">
              <a:avLst/>
            </a:prstGeom>
            <a:solidFill>
              <a:schemeClr val="accent6">
                <a:lumMod val="60000"/>
                <a:lumOff val="40000"/>
              </a:schemeClr>
            </a:solidFill>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last</a:t>
              </a:r>
              <a:endParaRPr lang="zh-CN" altLang="en-US" sz="1400" dirty="0"/>
            </a:p>
          </p:txBody>
        </p:sp>
        <p:cxnSp>
          <p:nvCxnSpPr>
            <p:cNvPr id="13" name="直接箭头连接符 12">
              <a:extLst>
                <a:ext uri="{FF2B5EF4-FFF2-40B4-BE49-F238E27FC236}">
                  <a16:creationId xmlns:a16="http://schemas.microsoft.com/office/drawing/2014/main" id="{F76B7489-7714-95ED-E4D7-A13881E37F6A}"/>
                </a:ext>
              </a:extLst>
            </p:cNvPr>
            <p:cNvCxnSpPr>
              <a:stCxn id="6" idx="0"/>
              <a:endCxn id="41" idx="2"/>
            </p:cNvCxnSpPr>
            <p:nvPr/>
          </p:nvCxnSpPr>
          <p:spPr>
            <a:xfrm flipV="1">
              <a:off x="8125010" y="4500335"/>
              <a:ext cx="1" cy="31992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2672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outVertical)">
                                      <p:cBhvr>
                                        <p:cTn id="18" dur="500"/>
                                        <p:tgtEl>
                                          <p:spTgt spid="20"/>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outVertical)">
                                      <p:cBhvr>
                                        <p:cTn id="21" dur="500"/>
                                        <p:tgtEl>
                                          <p:spTgt spid="22"/>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arn(outVertical)">
                                      <p:cBhvr>
                                        <p:cTn id="24" dur="500"/>
                                        <p:tgtEl>
                                          <p:spTgt spid="23"/>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barn(outVertical)">
                                      <p:cBhvr>
                                        <p:cTn id="27" dur="500"/>
                                        <p:tgtEl>
                                          <p:spTgt spid="39"/>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barn(outVertical)">
                                      <p:cBhvr>
                                        <p:cTn id="30" dur="500"/>
                                        <p:tgtEl>
                                          <p:spTgt spid="40"/>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barn(outVertical)">
                                      <p:cBhvr>
                                        <p:cTn id="33" dur="500"/>
                                        <p:tgtEl>
                                          <p:spTgt spid="41"/>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arn(outVertical)">
                                      <p:cBhvr>
                                        <p:cTn id="36" dur="500"/>
                                        <p:tgtEl>
                                          <p:spTgt spid="42"/>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outVertical)">
                                      <p:cBhvr>
                                        <p:cTn id="39" dur="500"/>
                                        <p:tgtEl>
                                          <p:spTgt spid="43"/>
                                        </p:tgtEl>
                                      </p:cBhvr>
                                    </p:animEffect>
                                  </p:childTnLst>
                                </p:cTn>
                              </p:par>
                              <p:par>
                                <p:cTn id="40" presetID="16" presetClass="entr" presetSubtype="37"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outVertical)">
                                      <p:cBhvr>
                                        <p:cTn id="42" dur="500"/>
                                        <p:tgtEl>
                                          <p:spTgt spid="45"/>
                                        </p:tgtEl>
                                      </p:cBhvr>
                                    </p:animEffect>
                                  </p:childTnLst>
                                </p:cTn>
                              </p:par>
                              <p:par>
                                <p:cTn id="43" presetID="16" presetClass="entr" presetSubtype="37"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arn(outVertical)">
                                      <p:cBhvr>
                                        <p:cTn id="45" dur="500"/>
                                        <p:tgtEl>
                                          <p:spTgt spid="46"/>
                                        </p:tgtEl>
                                      </p:cBhvr>
                                    </p:animEffect>
                                  </p:childTnLst>
                                </p:cTn>
                              </p:par>
                              <p:par>
                                <p:cTn id="46" presetID="16" presetClass="entr" presetSubtype="37"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barn(outVertical)">
                                      <p:cBhvr>
                                        <p:cTn id="48" dur="500"/>
                                        <p:tgtEl>
                                          <p:spTgt spid="48"/>
                                        </p:tgtEl>
                                      </p:cBhvr>
                                    </p:animEffect>
                                  </p:childTnLst>
                                </p:cTn>
                              </p:par>
                              <p:par>
                                <p:cTn id="49" presetID="16" presetClass="entr" presetSubtype="37"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barn(outVertical)">
                                      <p:cBhvr>
                                        <p:cTn id="51" dur="500"/>
                                        <p:tgtEl>
                                          <p:spTgt spid="49"/>
                                        </p:tgtEl>
                                      </p:cBhvr>
                                    </p:animEffect>
                                  </p:childTnLst>
                                </p:cTn>
                              </p:par>
                              <p:par>
                                <p:cTn id="52" presetID="16" presetClass="entr" presetSubtype="37" fill="hold"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barn(outVertical)">
                                      <p:cBhvr>
                                        <p:cTn id="54" dur="500"/>
                                        <p:tgtEl>
                                          <p:spTgt spid="51"/>
                                        </p:tgtEl>
                                      </p:cBhvr>
                                    </p:animEffect>
                                  </p:childTnLst>
                                </p:cTn>
                              </p:par>
                              <p:par>
                                <p:cTn id="55" presetID="16" presetClass="entr" presetSubtype="37"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barn(outVertical)">
                                      <p:cBhvr>
                                        <p:cTn id="57" dur="5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Effect transition="in" filter="fade">
                                      <p:cBhvr>
                                        <p:cTn id="67" dur="500"/>
                                        <p:tgtEl>
                                          <p:spTgt spid="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grpId="0" nodeType="click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500"/>
                                        <p:tgtEl>
                                          <p:spTgt spid="55"/>
                                        </p:tgtEl>
                                        <p:attrNameLst>
                                          <p:attrName>ppt_y</p:attrName>
                                        </p:attrNameLst>
                                      </p:cBhvr>
                                      <p:tavLst>
                                        <p:tav tm="0">
                                          <p:val>
                                            <p:strVal val="#ppt_y-#ppt_h*1.125000"/>
                                          </p:val>
                                        </p:tav>
                                        <p:tav tm="100000">
                                          <p:val>
                                            <p:strVal val="#ppt_y"/>
                                          </p:val>
                                        </p:tav>
                                      </p:tavLst>
                                    </p:anim>
                                    <p:animEffect transition="in" filter="wipe(down)">
                                      <p:cBhvr>
                                        <p:cTn id="73" dur="500"/>
                                        <p:tgtEl>
                                          <p:spTgt spid="5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6">
                                            <p:txEl>
                                              <p:pRg st="0" end="0"/>
                                            </p:txEl>
                                          </p:spTgt>
                                        </p:tgtEl>
                                        <p:attrNameLst>
                                          <p:attrName>style.visibility</p:attrName>
                                        </p:attrNameLst>
                                      </p:cBhvr>
                                      <p:to>
                                        <p:strVal val="visible"/>
                                      </p:to>
                                    </p:set>
                                    <p:animEffect transition="in" filter="wipe(left)">
                                      <p:cBhvr>
                                        <p:cTn id="78" dur="500"/>
                                        <p:tgtEl>
                                          <p:spTgt spid="56">
                                            <p:txEl>
                                              <p:pRg st="0" end="0"/>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6">
                                            <p:txEl>
                                              <p:pRg st="1" end="1"/>
                                            </p:txEl>
                                          </p:spTgt>
                                        </p:tgtEl>
                                        <p:attrNameLst>
                                          <p:attrName>style.visibility</p:attrName>
                                        </p:attrNameLst>
                                      </p:cBhvr>
                                      <p:to>
                                        <p:strVal val="visible"/>
                                      </p:to>
                                    </p:set>
                                    <p:animEffect transition="in" filter="wipe(left)">
                                      <p:cBhvr>
                                        <p:cTn id="81" dur="500"/>
                                        <p:tgtEl>
                                          <p:spTgt spid="56">
                                            <p:txEl>
                                              <p:pRg st="1" end="1"/>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6">
                                            <p:txEl>
                                              <p:pRg st="2" end="2"/>
                                            </p:txEl>
                                          </p:spTgt>
                                        </p:tgtEl>
                                        <p:attrNameLst>
                                          <p:attrName>style.visibility</p:attrName>
                                        </p:attrNameLst>
                                      </p:cBhvr>
                                      <p:to>
                                        <p:strVal val="visible"/>
                                      </p:to>
                                    </p:set>
                                    <p:animEffect transition="in" filter="wipe(left)">
                                      <p:cBhvr>
                                        <p:cTn id="84" dur="500"/>
                                        <p:tgtEl>
                                          <p:spTgt spid="56">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1" presetClass="entr" presetSubtype="2"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wheel(2)">
                                      <p:cBhvr>
                                        <p:cTn id="89" dur="1000"/>
                                        <p:tgtEl>
                                          <p:spTgt spid="58"/>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1" nodeType="clickEffect">
                                  <p:stCondLst>
                                    <p:cond delay="0"/>
                                  </p:stCondLst>
                                  <p:childTnLst>
                                    <p:animMotion origin="layout" path="M -3.54167E-6 4.81481E-6 L 0.23308 -0.0007 " pathEditMode="relative" rAng="0" ptsTypes="AA">
                                      <p:cBhvr>
                                        <p:cTn id="93" dur="1000" fill="hold"/>
                                        <p:tgtEl>
                                          <p:spTgt spid="58"/>
                                        </p:tgtEl>
                                        <p:attrNameLst>
                                          <p:attrName>ppt_x</p:attrName>
                                          <p:attrName>ppt_y</p:attrName>
                                        </p:attrNameLst>
                                      </p:cBhvr>
                                      <p:rCtr x="11654" y="-46"/>
                                    </p:animMotion>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2" nodeType="clickEffect">
                                  <p:stCondLst>
                                    <p:cond delay="0"/>
                                  </p:stCondLst>
                                  <p:childTnLst>
                                    <p:animMotion origin="layout" path="M 0.23308 -0.0007 L -3.54167E-6 4.81481E-6 " pathEditMode="relative" rAng="0" ptsTypes="AA">
                                      <p:cBhvr>
                                        <p:cTn id="97" dur="1000" fill="hold"/>
                                        <p:tgtEl>
                                          <p:spTgt spid="58"/>
                                        </p:tgtEl>
                                        <p:attrNameLst>
                                          <p:attrName>ppt_x</p:attrName>
                                          <p:attrName>ppt_y</p:attrName>
                                        </p:attrNameLst>
                                      </p:cBhvr>
                                      <p:rCtr x="-11654" y="23"/>
                                    </p:animMotion>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wipe(down)">
                                      <p:cBhvr>
                                        <p:cTn id="102" dur="500"/>
                                        <p:tgtEl>
                                          <p:spTgt spid="15"/>
                                        </p:tgtEl>
                                      </p:cBhvr>
                                    </p:animEffect>
                                  </p:childTnLst>
                                </p:cTn>
                              </p:par>
                              <p:par>
                                <p:cTn id="103" presetID="22" presetClass="entr" presetSubtype="4" fill="hold" nodeType="with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wipe(down)">
                                      <p:cBhvr>
                                        <p:cTn id="10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9" grpId="0" animBg="1"/>
      <p:bldP spid="20" grpId="0" animBg="1"/>
      <p:bldP spid="22" grpId="0" animBg="1"/>
      <p:bldP spid="23" grpId="0" animBg="1"/>
      <p:bldP spid="39" grpId="0" animBg="1"/>
      <p:bldP spid="40" grpId="0" animBg="1"/>
      <p:bldP spid="41" grpId="0" animBg="1"/>
      <p:bldP spid="42" grpId="0" animBg="1"/>
      <p:bldP spid="43" grpId="0" animBg="1"/>
      <p:bldP spid="55" grpId="0" animBg="1"/>
      <p:bldP spid="56" grpId="0" uiExpand="1" build="p"/>
      <p:bldP spid="58" grpId="0" animBg="1"/>
      <p:bldP spid="58" grpId="1" animBg="1"/>
      <p:bldP spid="58" grpId="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t>双向链表时间复杂度分析</a:t>
            </a:r>
          </a:p>
        </p:txBody>
      </p:sp>
      <p:sp>
        <p:nvSpPr>
          <p:cNvPr id="9" name="文本占位符 2">
            <a:extLst>
              <a:ext uri="{FF2B5EF4-FFF2-40B4-BE49-F238E27FC236}">
                <a16:creationId xmlns:a16="http://schemas.microsoft.com/office/drawing/2014/main" id="{C1A96239-8F66-608E-C755-DC8F997E58E6}"/>
              </a:ext>
            </a:extLst>
          </p:cNvPr>
          <p:cNvSpPr>
            <a:spLocks noGrp="1"/>
          </p:cNvSpPr>
          <p:nvPr>
            <p:ph type="body" sz="quarter" idx="11"/>
          </p:nvPr>
        </p:nvSpPr>
        <p:spPr>
          <a:xfrm>
            <a:off x="964915" y="4419397"/>
            <a:ext cx="4752528" cy="1436371"/>
          </a:xfrm>
        </p:spPr>
        <p:txBody>
          <a:bodyPr/>
          <a:lstStyle/>
          <a:p>
            <a:r>
              <a:rPr lang="zh-CN" altLang="en-US" dirty="0">
                <a:solidFill>
                  <a:srgbClr val="AD2B26"/>
                </a:solidFill>
              </a:rPr>
              <a:t>查询头尾结点的时间复杂度是</a:t>
            </a:r>
            <a:r>
              <a:rPr lang="en-US" altLang="zh-CN" dirty="0">
                <a:solidFill>
                  <a:srgbClr val="AD2B26"/>
                </a:solidFill>
              </a:rPr>
              <a:t>O(1)</a:t>
            </a:r>
          </a:p>
          <a:p>
            <a:r>
              <a:rPr lang="zh-CN" altLang="en-US" dirty="0">
                <a:solidFill>
                  <a:srgbClr val="AD2B26"/>
                </a:solidFill>
              </a:rPr>
              <a:t>平均的查询时间复杂度是</a:t>
            </a:r>
            <a:r>
              <a:rPr lang="en-US" altLang="zh-CN" dirty="0">
                <a:solidFill>
                  <a:srgbClr val="AD2B26"/>
                </a:solidFill>
              </a:rPr>
              <a:t>O(n)</a:t>
            </a:r>
            <a:endParaRPr lang="en-US" altLang="zh-CN" dirty="0"/>
          </a:p>
          <a:p>
            <a:r>
              <a:rPr lang="zh-CN" altLang="en-US" dirty="0">
                <a:solidFill>
                  <a:srgbClr val="AD2B26"/>
                </a:solidFill>
              </a:rPr>
              <a:t>给定节点找前驱节点的时间复杂度为</a:t>
            </a:r>
            <a:r>
              <a:rPr lang="en-US" altLang="zh-CN" dirty="0">
                <a:solidFill>
                  <a:srgbClr val="AD2B26"/>
                </a:solidFill>
              </a:rPr>
              <a:t>O(1)</a:t>
            </a:r>
            <a:endParaRPr lang="zh-CN" altLang="en-US" dirty="0">
              <a:solidFill>
                <a:srgbClr val="AD2B26"/>
              </a:solidFill>
            </a:endParaRPr>
          </a:p>
        </p:txBody>
      </p:sp>
      <p:sp>
        <p:nvSpPr>
          <p:cNvPr id="6" name="文本占位符 2">
            <a:extLst>
              <a:ext uri="{FF2B5EF4-FFF2-40B4-BE49-F238E27FC236}">
                <a16:creationId xmlns:a16="http://schemas.microsoft.com/office/drawing/2014/main" id="{B7684EAE-EF43-7B49-BC86-3E0873D225E7}"/>
              </a:ext>
            </a:extLst>
          </p:cNvPr>
          <p:cNvSpPr txBox="1">
            <a:spLocks/>
          </p:cNvSpPr>
          <p:nvPr/>
        </p:nvSpPr>
        <p:spPr>
          <a:xfrm>
            <a:off x="6496525" y="4422032"/>
            <a:ext cx="4512379" cy="154555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rgbClr val="AD2B26"/>
                </a:solidFill>
              </a:rPr>
              <a:t>头尾结点增删的时间复杂度为</a:t>
            </a:r>
            <a:r>
              <a:rPr lang="en-US" altLang="zh-CN" dirty="0">
                <a:solidFill>
                  <a:srgbClr val="AD2B26"/>
                </a:solidFill>
              </a:rPr>
              <a:t>O(1)</a:t>
            </a:r>
          </a:p>
          <a:p>
            <a:r>
              <a:rPr lang="zh-CN" altLang="en-US" dirty="0">
                <a:solidFill>
                  <a:srgbClr val="AD2B26"/>
                </a:solidFill>
              </a:rPr>
              <a:t>其他部分结点增删的时间复杂度是 </a:t>
            </a:r>
            <a:r>
              <a:rPr lang="en-US" altLang="zh-CN" dirty="0">
                <a:solidFill>
                  <a:srgbClr val="AD2B26"/>
                </a:solidFill>
              </a:rPr>
              <a:t>O(n)</a:t>
            </a:r>
          </a:p>
          <a:p>
            <a:r>
              <a:rPr lang="zh-CN" altLang="en-US" dirty="0">
                <a:solidFill>
                  <a:srgbClr val="AD2B26"/>
                </a:solidFill>
              </a:rPr>
              <a:t>给定节点增删的时间复杂度为</a:t>
            </a:r>
            <a:r>
              <a:rPr lang="en-US" altLang="zh-CN" dirty="0">
                <a:solidFill>
                  <a:srgbClr val="AD2B26"/>
                </a:solidFill>
              </a:rPr>
              <a:t>O(1)</a:t>
            </a:r>
            <a:endParaRPr lang="zh-CN" altLang="en-US" dirty="0">
              <a:solidFill>
                <a:srgbClr val="AD2B26"/>
              </a:solidFill>
            </a:endParaRPr>
          </a:p>
          <a:p>
            <a:endParaRPr lang="zh-CN" altLang="en-US" dirty="0"/>
          </a:p>
        </p:txBody>
      </p:sp>
      <p:sp>
        <p:nvSpPr>
          <p:cNvPr id="10" name="!!!圆角矩形 5">
            <a:extLst>
              <a:ext uri="{FF2B5EF4-FFF2-40B4-BE49-F238E27FC236}">
                <a16:creationId xmlns:a16="http://schemas.microsoft.com/office/drawing/2014/main" id="{1BA3BCF4-7C7B-ECF5-8B29-53DEF26D0443}"/>
              </a:ext>
            </a:extLst>
          </p:cNvPr>
          <p:cNvSpPr>
            <a:spLocks noChangeArrowheads="1"/>
          </p:cNvSpPr>
          <p:nvPr/>
        </p:nvSpPr>
        <p:spPr bwMode="auto">
          <a:xfrm>
            <a:off x="1690818" y="3761617"/>
            <a:ext cx="1800200" cy="420113"/>
          </a:xfrm>
          <a:prstGeom prst="roundRect">
            <a:avLst>
              <a:gd name="adj" fmla="val 22393"/>
            </a:avLst>
          </a:prstGeom>
          <a:solidFill>
            <a:srgbClr val="C00000"/>
          </a:solidFill>
          <a:ln w="9525">
            <a:noFill/>
            <a:round/>
            <a:headEnd/>
            <a:tailEnd/>
          </a:ln>
          <a:effectLst>
            <a:outerShdw dist="63500" dir="5400000" algn="ctr" rotWithShape="0">
              <a:srgbClr val="000000">
                <a:alpha val="10999"/>
              </a:srgbClr>
            </a:outerShdw>
          </a:effectLst>
        </p:spPr>
        <p:txBody>
          <a:bodyPr anchor="ctr"/>
          <a:lstStyle/>
          <a:p>
            <a:pPr algn="ctr"/>
            <a:r>
              <a:rPr lang="zh-CN" altLang="en-US" kern="0" dirty="0">
                <a:solidFill>
                  <a:schemeClr val="bg1"/>
                </a:solidFill>
                <a:latin typeface="Consolas" panose="020B0609020204030204" pitchFamily="49" charset="0"/>
                <a:ea typeface="阿里巴巴普惠体" panose="00020600040101010101" pitchFamily="18" charset="-122"/>
              </a:rPr>
              <a:t>查询操作</a:t>
            </a:r>
          </a:p>
        </p:txBody>
      </p:sp>
      <p:sp>
        <p:nvSpPr>
          <p:cNvPr id="11" name="!!!圆角矩形 5">
            <a:extLst>
              <a:ext uri="{FF2B5EF4-FFF2-40B4-BE49-F238E27FC236}">
                <a16:creationId xmlns:a16="http://schemas.microsoft.com/office/drawing/2014/main" id="{591213F8-6419-E6FD-3EF8-0361DD465B93}"/>
              </a:ext>
            </a:extLst>
          </p:cNvPr>
          <p:cNvSpPr>
            <a:spLocks noChangeArrowheads="1"/>
          </p:cNvSpPr>
          <p:nvPr/>
        </p:nvSpPr>
        <p:spPr bwMode="auto">
          <a:xfrm>
            <a:off x="7308508" y="3761617"/>
            <a:ext cx="1800200" cy="420113"/>
          </a:xfrm>
          <a:prstGeom prst="roundRect">
            <a:avLst>
              <a:gd name="adj" fmla="val 22393"/>
            </a:avLst>
          </a:prstGeom>
          <a:solidFill>
            <a:srgbClr val="C00000"/>
          </a:solidFill>
          <a:ln w="9525">
            <a:noFill/>
            <a:round/>
            <a:headEnd/>
            <a:tailEnd/>
          </a:ln>
          <a:effectLst>
            <a:outerShdw dist="63500" dir="5400000" algn="ctr" rotWithShape="0">
              <a:srgbClr val="000000">
                <a:alpha val="10999"/>
              </a:srgbClr>
            </a:outerShdw>
          </a:effectLst>
        </p:spPr>
        <p:txBody>
          <a:bodyPr anchor="ctr"/>
          <a:lstStyle/>
          <a:p>
            <a:pPr algn="ctr"/>
            <a:r>
              <a:rPr lang="zh-CN" altLang="en-US" kern="0" dirty="0">
                <a:solidFill>
                  <a:schemeClr val="bg1"/>
                </a:solidFill>
                <a:latin typeface="Consolas" panose="020B0609020204030204" pitchFamily="49" charset="0"/>
                <a:ea typeface="阿里巴巴普惠体" panose="00020600040101010101" pitchFamily="18" charset="-122"/>
              </a:rPr>
              <a:t>增删操作</a:t>
            </a:r>
          </a:p>
        </p:txBody>
      </p:sp>
      <p:sp>
        <p:nvSpPr>
          <p:cNvPr id="12" name="矩形 11">
            <a:extLst>
              <a:ext uri="{FF2B5EF4-FFF2-40B4-BE49-F238E27FC236}">
                <a16:creationId xmlns:a16="http://schemas.microsoft.com/office/drawing/2014/main" id="{14AEA1EF-3FD1-55FB-366E-254D8E448AD7}"/>
              </a:ext>
            </a:extLst>
          </p:cNvPr>
          <p:cNvSpPr/>
          <p:nvPr/>
        </p:nvSpPr>
        <p:spPr>
          <a:xfrm>
            <a:off x="9986709" y="1941168"/>
            <a:ext cx="1046375" cy="58337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null</a:t>
            </a:r>
            <a:endParaRPr lang="zh-CN" altLang="en-US" dirty="0"/>
          </a:p>
        </p:txBody>
      </p:sp>
      <p:sp>
        <p:nvSpPr>
          <p:cNvPr id="13" name="矩形 12">
            <a:extLst>
              <a:ext uri="{FF2B5EF4-FFF2-40B4-BE49-F238E27FC236}">
                <a16:creationId xmlns:a16="http://schemas.microsoft.com/office/drawing/2014/main" id="{34060739-84CF-9962-88B9-B3A030997B7B}"/>
              </a:ext>
            </a:extLst>
          </p:cNvPr>
          <p:cNvSpPr/>
          <p:nvPr/>
        </p:nvSpPr>
        <p:spPr>
          <a:xfrm>
            <a:off x="1961813" y="2001571"/>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14" name="矩形 13">
            <a:extLst>
              <a:ext uri="{FF2B5EF4-FFF2-40B4-BE49-F238E27FC236}">
                <a16:creationId xmlns:a16="http://schemas.microsoft.com/office/drawing/2014/main" id="{CFD08A11-2CB5-E940-3F34-012EDD856783}"/>
              </a:ext>
            </a:extLst>
          </p:cNvPr>
          <p:cNvSpPr/>
          <p:nvPr/>
        </p:nvSpPr>
        <p:spPr>
          <a:xfrm>
            <a:off x="2606459" y="2001570"/>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15" name="矩形 14">
            <a:extLst>
              <a:ext uri="{FF2B5EF4-FFF2-40B4-BE49-F238E27FC236}">
                <a16:creationId xmlns:a16="http://schemas.microsoft.com/office/drawing/2014/main" id="{C79F4CCC-3972-05E2-58BF-6F7971B02E33}"/>
              </a:ext>
            </a:extLst>
          </p:cNvPr>
          <p:cNvSpPr/>
          <p:nvPr/>
        </p:nvSpPr>
        <p:spPr>
          <a:xfrm>
            <a:off x="4899208" y="2001057"/>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16" name="矩形 15">
            <a:extLst>
              <a:ext uri="{FF2B5EF4-FFF2-40B4-BE49-F238E27FC236}">
                <a16:creationId xmlns:a16="http://schemas.microsoft.com/office/drawing/2014/main" id="{1810E45A-9F82-D106-39D6-0845F489CAB1}"/>
              </a:ext>
            </a:extLst>
          </p:cNvPr>
          <p:cNvSpPr/>
          <p:nvPr/>
        </p:nvSpPr>
        <p:spPr>
          <a:xfrm>
            <a:off x="5543854" y="2001056"/>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17" name="矩形 16">
            <a:extLst>
              <a:ext uri="{FF2B5EF4-FFF2-40B4-BE49-F238E27FC236}">
                <a16:creationId xmlns:a16="http://schemas.microsoft.com/office/drawing/2014/main" id="{D9C255EE-A096-5D0C-4562-C8FEA9A4EA5E}"/>
              </a:ext>
            </a:extLst>
          </p:cNvPr>
          <p:cNvSpPr/>
          <p:nvPr/>
        </p:nvSpPr>
        <p:spPr>
          <a:xfrm>
            <a:off x="1326881" y="2001056"/>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85000"/>
                    <a:lumOff val="15000"/>
                  </a:schemeClr>
                </a:solidFill>
              </a:rPr>
              <a:t>prev</a:t>
            </a:r>
            <a:endParaRPr lang="zh-CN" altLang="en-US" dirty="0">
              <a:solidFill>
                <a:schemeClr val="tx1">
                  <a:lumMod val="85000"/>
                  <a:lumOff val="15000"/>
                </a:schemeClr>
              </a:solidFill>
            </a:endParaRPr>
          </a:p>
        </p:txBody>
      </p:sp>
      <p:sp>
        <p:nvSpPr>
          <p:cNvPr id="18" name="矩形 17">
            <a:extLst>
              <a:ext uri="{FF2B5EF4-FFF2-40B4-BE49-F238E27FC236}">
                <a16:creationId xmlns:a16="http://schemas.microsoft.com/office/drawing/2014/main" id="{4C1A23B8-00EE-2FCF-E59B-4BF03A3EDA06}"/>
              </a:ext>
            </a:extLst>
          </p:cNvPr>
          <p:cNvSpPr/>
          <p:nvPr/>
        </p:nvSpPr>
        <p:spPr>
          <a:xfrm>
            <a:off x="4250762" y="2002624"/>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85000"/>
                    <a:lumOff val="15000"/>
                  </a:schemeClr>
                </a:solidFill>
              </a:rPr>
              <a:t>prev</a:t>
            </a:r>
            <a:endParaRPr lang="zh-CN" altLang="en-US" dirty="0">
              <a:solidFill>
                <a:schemeClr val="tx1">
                  <a:lumMod val="85000"/>
                  <a:lumOff val="15000"/>
                </a:schemeClr>
              </a:solidFill>
            </a:endParaRPr>
          </a:p>
        </p:txBody>
      </p:sp>
      <p:sp>
        <p:nvSpPr>
          <p:cNvPr id="21" name="矩形 20">
            <a:extLst>
              <a:ext uri="{FF2B5EF4-FFF2-40B4-BE49-F238E27FC236}">
                <a16:creationId xmlns:a16="http://schemas.microsoft.com/office/drawing/2014/main" id="{15FF3813-C75F-CFCE-A3BA-4F3789F6ACA7}"/>
              </a:ext>
            </a:extLst>
          </p:cNvPr>
          <p:cNvSpPr/>
          <p:nvPr/>
        </p:nvSpPr>
        <p:spPr>
          <a:xfrm>
            <a:off x="7826913" y="2002625"/>
            <a:ext cx="653285" cy="463601"/>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24" name="矩形 23">
            <a:extLst>
              <a:ext uri="{FF2B5EF4-FFF2-40B4-BE49-F238E27FC236}">
                <a16:creationId xmlns:a16="http://schemas.microsoft.com/office/drawing/2014/main" id="{0D1DCA7F-C731-009E-43F2-05B75F00E85D}"/>
              </a:ext>
            </a:extLst>
          </p:cNvPr>
          <p:cNvSpPr/>
          <p:nvPr/>
        </p:nvSpPr>
        <p:spPr>
          <a:xfrm>
            <a:off x="8471559" y="2002624"/>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85000"/>
                    <a:lumOff val="15000"/>
                  </a:schemeClr>
                </a:solidFill>
              </a:rPr>
              <a:t>next</a:t>
            </a:r>
            <a:endParaRPr lang="zh-CN" altLang="en-US" dirty="0">
              <a:solidFill>
                <a:schemeClr val="tx1">
                  <a:lumMod val="85000"/>
                  <a:lumOff val="15000"/>
                </a:schemeClr>
              </a:solidFill>
            </a:endParaRPr>
          </a:p>
        </p:txBody>
      </p:sp>
      <p:sp>
        <p:nvSpPr>
          <p:cNvPr id="25" name="矩形 24">
            <a:extLst>
              <a:ext uri="{FF2B5EF4-FFF2-40B4-BE49-F238E27FC236}">
                <a16:creationId xmlns:a16="http://schemas.microsoft.com/office/drawing/2014/main" id="{CE352E40-BAF7-7FC3-B883-E1A3BE972713}"/>
              </a:ext>
            </a:extLst>
          </p:cNvPr>
          <p:cNvSpPr/>
          <p:nvPr/>
        </p:nvSpPr>
        <p:spPr>
          <a:xfrm>
            <a:off x="7178467" y="2004192"/>
            <a:ext cx="653285" cy="46360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85000"/>
                    <a:lumOff val="15000"/>
                  </a:schemeClr>
                </a:solidFill>
              </a:rPr>
              <a:t>prev</a:t>
            </a:r>
            <a:endParaRPr lang="zh-CN" altLang="en-US" dirty="0">
              <a:solidFill>
                <a:schemeClr val="tx1">
                  <a:lumMod val="85000"/>
                  <a:lumOff val="15000"/>
                </a:schemeClr>
              </a:solidFill>
            </a:endParaRPr>
          </a:p>
        </p:txBody>
      </p:sp>
      <p:cxnSp>
        <p:nvCxnSpPr>
          <p:cNvPr id="26" name="直接箭头连接符 25">
            <a:extLst>
              <a:ext uri="{FF2B5EF4-FFF2-40B4-BE49-F238E27FC236}">
                <a16:creationId xmlns:a16="http://schemas.microsoft.com/office/drawing/2014/main" id="{BEB09FD0-C88E-DE9B-1A65-76CEE75B84A9}"/>
              </a:ext>
            </a:extLst>
          </p:cNvPr>
          <p:cNvCxnSpPr>
            <a:cxnSpLocks/>
          </p:cNvCxnSpPr>
          <p:nvPr/>
        </p:nvCxnSpPr>
        <p:spPr>
          <a:xfrm>
            <a:off x="3259744" y="2100635"/>
            <a:ext cx="991018" cy="1054"/>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1D73904-C04E-4D51-1AA7-6AF930035F4E}"/>
              </a:ext>
            </a:extLst>
          </p:cNvPr>
          <p:cNvCxnSpPr>
            <a:cxnSpLocks/>
          </p:cNvCxnSpPr>
          <p:nvPr/>
        </p:nvCxnSpPr>
        <p:spPr>
          <a:xfrm>
            <a:off x="6183522" y="2100635"/>
            <a:ext cx="991018" cy="1054"/>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51A11EB-9517-5ECB-7139-D94AB9B973D4}"/>
              </a:ext>
            </a:extLst>
          </p:cNvPr>
          <p:cNvCxnSpPr/>
          <p:nvPr/>
        </p:nvCxnSpPr>
        <p:spPr>
          <a:xfrm flipH="1">
            <a:off x="3240407" y="2356425"/>
            <a:ext cx="1012452"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19C3F76-62F3-2B5F-36A8-DBDFFF48024E}"/>
              </a:ext>
            </a:extLst>
          </p:cNvPr>
          <p:cNvCxnSpPr/>
          <p:nvPr/>
        </p:nvCxnSpPr>
        <p:spPr>
          <a:xfrm flipH="1">
            <a:off x="6162088" y="2356425"/>
            <a:ext cx="1012452"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49F1C10-264D-1FA7-A5F2-855BABEC0823}"/>
              </a:ext>
            </a:extLst>
          </p:cNvPr>
          <p:cNvCxnSpPr>
            <a:stCxn id="24" idx="3"/>
            <a:endCxn id="12" idx="1"/>
          </p:cNvCxnSpPr>
          <p:nvPr/>
        </p:nvCxnSpPr>
        <p:spPr>
          <a:xfrm flipV="1">
            <a:off x="9124844" y="2232856"/>
            <a:ext cx="861865" cy="1569"/>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2074F9E-455D-F2BF-F1A1-06C572F664EF}"/>
              </a:ext>
            </a:extLst>
          </p:cNvPr>
          <p:cNvCxnSpPr>
            <a:endCxn id="17" idx="1"/>
          </p:cNvCxnSpPr>
          <p:nvPr/>
        </p:nvCxnSpPr>
        <p:spPr>
          <a:xfrm>
            <a:off x="739425" y="2232856"/>
            <a:ext cx="587456" cy="1"/>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本占位符 2">
            <a:extLst>
              <a:ext uri="{FF2B5EF4-FFF2-40B4-BE49-F238E27FC236}">
                <a16:creationId xmlns:a16="http://schemas.microsoft.com/office/drawing/2014/main" id="{CF1B089E-BD82-28A1-AC91-51837D45C0E8}"/>
              </a:ext>
            </a:extLst>
          </p:cNvPr>
          <p:cNvSpPr txBox="1">
            <a:spLocks/>
          </p:cNvSpPr>
          <p:nvPr/>
        </p:nvSpPr>
        <p:spPr>
          <a:xfrm>
            <a:off x="2002969" y="2805738"/>
            <a:ext cx="570971" cy="463601"/>
          </a:xfrm>
          <a:prstGeom prst="rect">
            <a:avLst/>
          </a:prstGeom>
          <a:solidFill>
            <a:schemeClr val="accent6">
              <a:lumMod val="60000"/>
              <a:lumOff val="40000"/>
            </a:schemeClr>
          </a:solidFill>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first</a:t>
            </a:r>
            <a:endParaRPr lang="zh-CN" altLang="en-US" sz="1400" dirty="0"/>
          </a:p>
        </p:txBody>
      </p:sp>
      <p:sp>
        <p:nvSpPr>
          <p:cNvPr id="34" name="文本占位符 2">
            <a:extLst>
              <a:ext uri="{FF2B5EF4-FFF2-40B4-BE49-F238E27FC236}">
                <a16:creationId xmlns:a16="http://schemas.microsoft.com/office/drawing/2014/main" id="{68EABE28-B043-6F64-BC38-7100324D4C06}"/>
              </a:ext>
            </a:extLst>
          </p:cNvPr>
          <p:cNvSpPr txBox="1">
            <a:spLocks/>
          </p:cNvSpPr>
          <p:nvPr/>
        </p:nvSpPr>
        <p:spPr>
          <a:xfrm>
            <a:off x="7868070" y="2786151"/>
            <a:ext cx="570970" cy="463601"/>
          </a:xfrm>
          <a:prstGeom prst="rect">
            <a:avLst/>
          </a:prstGeom>
          <a:solidFill>
            <a:schemeClr val="accent6">
              <a:lumMod val="60000"/>
              <a:lumOff val="40000"/>
            </a:schemeClr>
          </a:solidFill>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last</a:t>
            </a:r>
            <a:endParaRPr lang="zh-CN" altLang="en-US" sz="1400" dirty="0"/>
          </a:p>
        </p:txBody>
      </p:sp>
      <p:cxnSp>
        <p:nvCxnSpPr>
          <p:cNvPr id="35" name="直接箭头连接符 34">
            <a:extLst>
              <a:ext uri="{FF2B5EF4-FFF2-40B4-BE49-F238E27FC236}">
                <a16:creationId xmlns:a16="http://schemas.microsoft.com/office/drawing/2014/main" id="{F40A2748-E45A-B00F-3CE9-B60AB835BD2D}"/>
              </a:ext>
            </a:extLst>
          </p:cNvPr>
          <p:cNvCxnSpPr>
            <a:stCxn id="33" idx="0"/>
            <a:endCxn id="13" idx="2"/>
          </p:cNvCxnSpPr>
          <p:nvPr/>
        </p:nvCxnSpPr>
        <p:spPr>
          <a:xfrm flipV="1">
            <a:off x="2288455" y="2465172"/>
            <a:ext cx="1" cy="34056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B18D2874-2E23-6D75-D0A1-5E1F90AF607B}"/>
              </a:ext>
            </a:extLst>
          </p:cNvPr>
          <p:cNvCxnSpPr>
            <a:stCxn id="34" idx="0"/>
            <a:endCxn id="21" idx="2"/>
          </p:cNvCxnSpPr>
          <p:nvPr/>
        </p:nvCxnSpPr>
        <p:spPr>
          <a:xfrm flipV="1">
            <a:off x="8153555" y="2466226"/>
            <a:ext cx="1" cy="31992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17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D74A72-5082-0BCC-2410-442ACB1F6790}"/>
              </a:ext>
            </a:extLst>
          </p:cNvPr>
          <p:cNvSpPr>
            <a:spLocks noGrp="1"/>
          </p:cNvSpPr>
          <p:nvPr>
            <p:ph type="body" sz="quarter" idx="10"/>
          </p:nvPr>
        </p:nvSpPr>
        <p:spPr>
          <a:xfrm>
            <a:off x="5087888" y="440668"/>
            <a:ext cx="5760538" cy="4104456"/>
          </a:xfrm>
        </p:spPr>
        <p:txBody>
          <a:bodyPr/>
          <a:lstStyle/>
          <a:p>
            <a:endParaRPr lang="en-US" altLang="zh-CN" dirty="0"/>
          </a:p>
          <a:p>
            <a:endParaRPr lang="en-US" altLang="zh-CN" dirty="0"/>
          </a:p>
          <a:p>
            <a:r>
              <a:rPr lang="zh-CN" altLang="en-US" dirty="0"/>
              <a:t>单向链表和双向链表的区别是什么</a:t>
            </a:r>
            <a:endParaRPr lang="en-US" altLang="zh-CN" dirty="0"/>
          </a:p>
          <a:p>
            <a:endParaRPr lang="en-US" altLang="zh-CN" dirty="0"/>
          </a:p>
          <a:p>
            <a:endParaRPr lang="en-US" altLang="zh-CN" dirty="0"/>
          </a:p>
          <a:p>
            <a:r>
              <a:rPr lang="zh-CN" altLang="en-US" dirty="0"/>
              <a:t>链表操作数据的时间复杂度是多少</a:t>
            </a:r>
            <a:endParaRPr lang="en-US" altLang="zh-CN" dirty="0"/>
          </a:p>
          <a:p>
            <a:pPr marL="0" indent="0">
              <a:buNone/>
            </a:pPr>
            <a:endParaRPr lang="en-US" altLang="zh-CN" dirty="0"/>
          </a:p>
          <a:p>
            <a:endParaRPr lang="zh-CN" altLang="en-US" dirty="0"/>
          </a:p>
        </p:txBody>
      </p:sp>
      <p:sp>
        <p:nvSpPr>
          <p:cNvPr id="7" name="文本占位符 2">
            <a:extLst>
              <a:ext uri="{FF2B5EF4-FFF2-40B4-BE49-F238E27FC236}">
                <a16:creationId xmlns:a16="http://schemas.microsoft.com/office/drawing/2014/main" id="{BAAEBC89-DC47-6D9D-57AF-258317347791}"/>
              </a:ext>
            </a:extLst>
          </p:cNvPr>
          <p:cNvSpPr txBox="1">
            <a:spLocks/>
          </p:cNvSpPr>
          <p:nvPr/>
        </p:nvSpPr>
        <p:spPr>
          <a:xfrm>
            <a:off x="5159896" y="1988840"/>
            <a:ext cx="6029285" cy="12038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单向链表只有一个方向，结点只有一个后继指针 </a:t>
            </a:r>
            <a:r>
              <a:rPr lang="en-US" altLang="zh-CN" sz="1400" dirty="0"/>
              <a:t>next</a:t>
            </a:r>
            <a:r>
              <a:rPr lang="zh-CN" altLang="en-US" sz="1400" dirty="0"/>
              <a:t>。</a:t>
            </a:r>
          </a:p>
          <a:p>
            <a:pPr marL="285750" indent="-285750">
              <a:buFont typeface="Wingdings" panose="05000000000000000000" pitchFamily="2" charset="2"/>
              <a:buChar char="l"/>
            </a:pPr>
            <a:r>
              <a:rPr lang="zh-CN" altLang="en-US" sz="1400" dirty="0"/>
              <a:t>双向链表它支持两个方向，每个结点不止有一个后继指针</a:t>
            </a:r>
            <a:r>
              <a:rPr lang="en-US" altLang="zh-CN" sz="1400" dirty="0"/>
              <a:t>next</a:t>
            </a:r>
            <a:r>
              <a:rPr lang="zh-CN" altLang="en-US" sz="1400" dirty="0"/>
              <a:t>指向后面的结点，还有一个前驱指针</a:t>
            </a:r>
            <a:r>
              <a:rPr lang="en-US" altLang="zh-CN" sz="1400" dirty="0" err="1"/>
              <a:t>prev</a:t>
            </a:r>
            <a:r>
              <a:rPr lang="zh-CN" altLang="en-US" sz="1400" dirty="0"/>
              <a:t>指向前面的结点</a:t>
            </a:r>
          </a:p>
        </p:txBody>
      </p:sp>
      <p:graphicFrame>
        <p:nvGraphicFramePr>
          <p:cNvPr id="4" name="表格 4">
            <a:extLst>
              <a:ext uri="{FF2B5EF4-FFF2-40B4-BE49-F238E27FC236}">
                <a16:creationId xmlns:a16="http://schemas.microsoft.com/office/drawing/2014/main" id="{B52F4A46-3611-A95F-58C2-F68B9627D9E2}"/>
              </a:ext>
            </a:extLst>
          </p:cNvPr>
          <p:cNvGraphicFramePr>
            <a:graphicFrameLocks noGrp="1"/>
          </p:cNvGraphicFramePr>
          <p:nvPr>
            <p:extLst>
              <p:ext uri="{D42A27DB-BD31-4B8C-83A1-F6EECF244321}">
                <p14:modId xmlns:p14="http://schemas.microsoft.com/office/powerpoint/2010/main" val="3332618925"/>
              </p:ext>
            </p:extLst>
          </p:nvPr>
        </p:nvGraphicFramePr>
        <p:xfrm>
          <a:off x="5519936" y="4006644"/>
          <a:ext cx="4392489" cy="1028458"/>
        </p:xfrm>
        <a:graphic>
          <a:graphicData uri="http://schemas.openxmlformats.org/drawingml/2006/table">
            <a:tbl>
              <a:tblPr firstRow="1" bandRow="1">
                <a:tableStyleId>{5C22544A-7EE6-4342-B048-85BDC9FD1C3A}</a:tableStyleId>
              </a:tblPr>
              <a:tblGrid>
                <a:gridCol w="1078857">
                  <a:extLst>
                    <a:ext uri="{9D8B030D-6E8A-4147-A177-3AD203B41FA5}">
                      <a16:colId xmlns:a16="http://schemas.microsoft.com/office/drawing/2014/main" val="2991741759"/>
                    </a:ext>
                  </a:extLst>
                </a:gridCol>
                <a:gridCol w="1369415">
                  <a:extLst>
                    <a:ext uri="{9D8B030D-6E8A-4147-A177-3AD203B41FA5}">
                      <a16:colId xmlns:a16="http://schemas.microsoft.com/office/drawing/2014/main" val="1837174799"/>
                    </a:ext>
                  </a:extLst>
                </a:gridCol>
                <a:gridCol w="1944217">
                  <a:extLst>
                    <a:ext uri="{9D8B030D-6E8A-4147-A177-3AD203B41FA5}">
                      <a16:colId xmlns:a16="http://schemas.microsoft.com/office/drawing/2014/main" val="1601695565"/>
                    </a:ext>
                  </a:extLst>
                </a:gridCol>
              </a:tblGrid>
              <a:tr h="346589">
                <a:tc>
                  <a:txBody>
                    <a:bodyPr/>
                    <a:lstStyle/>
                    <a:p>
                      <a:endParaRPr lang="zh-CN" altLang="en-US" sz="1600">
                        <a:latin typeface="Alibaba PuHuiTi B"/>
                        <a:ea typeface="Alibaba PuHuiTi B"/>
                      </a:endParaRPr>
                    </a:p>
                  </a:txBody>
                  <a:tcPr>
                    <a:solidFill>
                      <a:srgbClr val="AD2B26"/>
                    </a:solidFill>
                  </a:tcPr>
                </a:tc>
                <a:tc>
                  <a:txBody>
                    <a:bodyPr/>
                    <a:lstStyle/>
                    <a:p>
                      <a:r>
                        <a:rPr lang="zh-CN" altLang="en-US" sz="1600" dirty="0">
                          <a:latin typeface="Alibaba PuHuiTi B"/>
                          <a:ea typeface="Alibaba PuHuiTi B"/>
                        </a:rPr>
                        <a:t>查询</a:t>
                      </a:r>
                    </a:p>
                  </a:txBody>
                  <a:tcPr>
                    <a:solidFill>
                      <a:srgbClr val="AD2B26"/>
                    </a:solidFill>
                  </a:tcPr>
                </a:tc>
                <a:tc>
                  <a:txBody>
                    <a:bodyPr/>
                    <a:lstStyle/>
                    <a:p>
                      <a:r>
                        <a:rPr lang="zh-CN" altLang="en-US" sz="1600" dirty="0">
                          <a:latin typeface="Alibaba PuHuiTi B"/>
                          <a:ea typeface="Alibaba PuHuiTi B"/>
                        </a:rPr>
                        <a:t>新增删除</a:t>
                      </a:r>
                    </a:p>
                  </a:txBody>
                  <a:tcPr>
                    <a:solidFill>
                      <a:srgbClr val="AD2B26"/>
                    </a:solidFill>
                  </a:tcPr>
                </a:tc>
                <a:extLst>
                  <a:ext uri="{0D108BD9-81ED-4DB2-BD59-A6C34878D82A}">
                    <a16:rowId xmlns:a16="http://schemas.microsoft.com/office/drawing/2014/main" val="1349182159"/>
                  </a:ext>
                </a:extLst>
              </a:tr>
              <a:tr h="34658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600" dirty="0">
                          <a:latin typeface="Alibaba PuHuiTi B"/>
                          <a:ea typeface="Alibaba PuHuiTi B"/>
                        </a:rPr>
                        <a:t>单向链表</a:t>
                      </a:r>
                    </a:p>
                  </a:txBody>
                  <a:tcPr/>
                </a:tc>
                <a:tc gridSpan="2">
                  <a:txBody>
                    <a:bodyPr/>
                    <a:lstStyle/>
                    <a:p>
                      <a:r>
                        <a:rPr lang="zh-CN" altLang="en-US" sz="1600" dirty="0">
                          <a:latin typeface="Alibaba PuHuiTi B"/>
                          <a:ea typeface="Alibaba PuHuiTi B"/>
                        </a:rPr>
                        <a:t>头</a:t>
                      </a:r>
                      <a:r>
                        <a:rPr lang="en-US" altLang="zh-CN" sz="1600" dirty="0">
                          <a:latin typeface="Alibaba PuHuiTi B"/>
                          <a:ea typeface="Alibaba PuHuiTi B"/>
                        </a:rPr>
                        <a:t>O(1),</a:t>
                      </a:r>
                      <a:r>
                        <a:rPr lang="zh-CN" altLang="en-US" sz="1600" kern="1200" dirty="0">
                          <a:solidFill>
                            <a:schemeClr val="dk1"/>
                          </a:solidFill>
                          <a:latin typeface="Alibaba PuHuiTi B"/>
                          <a:ea typeface="Alibaba PuHuiTi B"/>
                          <a:cs typeface="+mn-cs"/>
                        </a:rPr>
                        <a:t>其他</a:t>
                      </a:r>
                      <a:r>
                        <a:rPr lang="en-US" altLang="zh-CN" sz="1600" kern="1200" dirty="0">
                          <a:solidFill>
                            <a:schemeClr val="dk1"/>
                          </a:solidFill>
                          <a:latin typeface="Alibaba PuHuiTi B"/>
                          <a:ea typeface="Alibaba PuHuiTi B"/>
                          <a:cs typeface="+mn-cs"/>
                        </a:rPr>
                        <a:t>O(n)</a:t>
                      </a:r>
                    </a:p>
                  </a:txBody>
                  <a:tcPr/>
                </a:tc>
                <a:tc hMerge="1">
                  <a:txBody>
                    <a:bodyPr/>
                    <a:lstStyle/>
                    <a:p>
                      <a:r>
                        <a:rPr lang="zh-CN" altLang="en-US" sz="1400" dirty="0">
                          <a:ea typeface="Alibaba PuHuiTi B"/>
                        </a:rPr>
                        <a:t>头</a:t>
                      </a:r>
                      <a:r>
                        <a:rPr lang="en-US" altLang="zh-CN" sz="1400" dirty="0">
                          <a:ea typeface="Alibaba PuHuiTi B"/>
                        </a:rPr>
                        <a:t>O(1),</a:t>
                      </a:r>
                      <a:r>
                        <a:rPr lang="zh-CN" altLang="en-US" sz="1400" dirty="0">
                          <a:ea typeface="Alibaba PuHuiTi B"/>
                        </a:rPr>
                        <a:t>其他</a:t>
                      </a:r>
                      <a:r>
                        <a:rPr lang="en-US" altLang="zh-CN" sz="1400" dirty="0">
                          <a:ea typeface="Alibaba PuHuiTi B"/>
                        </a:rPr>
                        <a:t>O(n)</a:t>
                      </a:r>
                      <a:endParaRPr lang="zh-CN" altLang="en-US" sz="1400" dirty="0">
                        <a:ea typeface="Alibaba PuHuiTi B"/>
                      </a:endParaRPr>
                    </a:p>
                  </a:txBody>
                  <a:tcPr/>
                </a:tc>
                <a:extLst>
                  <a:ext uri="{0D108BD9-81ED-4DB2-BD59-A6C34878D82A}">
                    <a16:rowId xmlns:a16="http://schemas.microsoft.com/office/drawing/2014/main" val="3223345621"/>
                  </a:ext>
                </a:extLst>
              </a:tr>
              <a:tr h="31335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600" dirty="0">
                          <a:latin typeface="Alibaba PuHuiTi B"/>
                          <a:ea typeface="Alibaba PuHuiTi B"/>
                        </a:rPr>
                        <a:t>双向链表</a:t>
                      </a:r>
                    </a:p>
                  </a:txBody>
                  <a:tcPr/>
                </a:tc>
                <a:tc gridSpan="2">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600" dirty="0">
                          <a:ea typeface="Alibaba PuHuiTi B"/>
                        </a:rPr>
                        <a:t>头尾</a:t>
                      </a:r>
                      <a:r>
                        <a:rPr lang="en-US" altLang="zh-CN" sz="1600" dirty="0">
                          <a:ea typeface="Alibaba PuHuiTi B"/>
                        </a:rPr>
                        <a:t>O(1),</a:t>
                      </a:r>
                      <a:r>
                        <a:rPr lang="zh-CN" altLang="en-US" sz="1600" dirty="0">
                          <a:ea typeface="Alibaba PuHuiTi B"/>
                        </a:rPr>
                        <a:t>其他</a:t>
                      </a:r>
                      <a:r>
                        <a:rPr lang="en-US" altLang="zh-CN" sz="1600" dirty="0">
                          <a:ea typeface="Alibaba PuHuiTi B"/>
                        </a:rPr>
                        <a:t>O(n),</a:t>
                      </a:r>
                      <a:r>
                        <a:rPr lang="zh-CN" altLang="en-US" sz="1600" dirty="0">
                          <a:ea typeface="Alibaba PuHuiTi B"/>
                        </a:rPr>
                        <a:t>给定节点</a:t>
                      </a:r>
                      <a:r>
                        <a:rPr lang="en-US" altLang="zh-CN" sz="1600" dirty="0">
                          <a:ea typeface="Alibaba PuHuiTi B"/>
                        </a:rPr>
                        <a:t>O(1)</a:t>
                      </a:r>
                      <a:endParaRPr lang="zh-CN" altLang="en-US" sz="1600" dirty="0">
                        <a:ea typeface="Alibaba PuHuiTi B"/>
                      </a:endParaRPr>
                    </a:p>
                  </a:txBody>
                  <a:tcPr/>
                </a:tc>
                <a:tc h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400" dirty="0">
                          <a:ea typeface="Alibaba PuHuiTi B"/>
                        </a:rPr>
                        <a:t>头尾</a:t>
                      </a:r>
                      <a:r>
                        <a:rPr lang="en-US" altLang="zh-CN" sz="1400" dirty="0">
                          <a:ea typeface="Alibaba PuHuiTi B"/>
                        </a:rPr>
                        <a:t>O(1),</a:t>
                      </a:r>
                      <a:r>
                        <a:rPr lang="zh-CN" altLang="en-US" sz="1400" dirty="0">
                          <a:ea typeface="Alibaba PuHuiTi B"/>
                        </a:rPr>
                        <a:t>给定节点</a:t>
                      </a:r>
                      <a:r>
                        <a:rPr lang="en-US" altLang="zh-CN" sz="1400" dirty="0">
                          <a:ea typeface="Alibaba PuHuiTi B"/>
                        </a:rPr>
                        <a:t>O(1),</a:t>
                      </a:r>
                      <a:r>
                        <a:rPr lang="zh-CN" altLang="en-US" sz="1400" dirty="0">
                          <a:ea typeface="Alibaba PuHuiTi B"/>
                        </a:rPr>
                        <a:t>其他</a:t>
                      </a:r>
                      <a:r>
                        <a:rPr lang="en-US" altLang="zh-CN" sz="1400" dirty="0">
                          <a:ea typeface="Alibaba PuHuiTi B"/>
                        </a:rPr>
                        <a:t>O(n)</a:t>
                      </a:r>
                      <a:endParaRPr lang="zh-CN" altLang="en-US" sz="1400" dirty="0">
                        <a:ea typeface="Alibaba PuHuiTi B"/>
                      </a:endParaRPr>
                    </a:p>
                  </a:txBody>
                  <a:tcPr/>
                </a:tc>
                <a:extLst>
                  <a:ext uri="{0D108BD9-81ED-4DB2-BD59-A6C34878D82A}">
                    <a16:rowId xmlns:a16="http://schemas.microsoft.com/office/drawing/2014/main" val="177858759"/>
                  </a:ext>
                </a:extLst>
              </a:tr>
            </a:tbl>
          </a:graphicData>
        </a:graphic>
      </p:graphicFrame>
    </p:spTree>
    <p:extLst>
      <p:ext uri="{BB962C8B-B14F-4D97-AF65-F5344CB8AC3E}">
        <p14:creationId xmlns:p14="http://schemas.microsoft.com/office/powerpoint/2010/main" val="484320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9BFB40E-09AE-5885-0DBD-352B7E930F49}"/>
              </a:ext>
            </a:extLst>
          </p:cNvPr>
          <p:cNvSpPr>
            <a:spLocks noGrp="1"/>
          </p:cNvSpPr>
          <p:nvPr>
            <p:ph type="body" sz="quarter" idx="11"/>
          </p:nvPr>
        </p:nvSpPr>
        <p:spPr>
          <a:xfrm>
            <a:off x="903951" y="1972376"/>
            <a:ext cx="10863519" cy="1371601"/>
          </a:xfrm>
        </p:spPr>
        <p:txBody>
          <a:bodyPr anchor="ctr" anchorCtr="0"/>
          <a:lstStyle/>
          <a:p>
            <a:pPr>
              <a:spcBef>
                <a:spcPct val="0"/>
              </a:spcBef>
            </a:pPr>
            <a:r>
              <a:rPr lang="en-US" altLang="zh-CN" sz="4800" dirty="0" err="1">
                <a:solidFill>
                  <a:srgbClr val="AD2A26"/>
                </a:solidFill>
                <a:ea typeface="Alibaba PuHuiTi Medium" pitchFamily="18" charset="-122"/>
              </a:rPr>
              <a:t>ArrayList</a:t>
            </a:r>
            <a:r>
              <a:rPr lang="zh-CN" altLang="en-US" sz="4800" dirty="0">
                <a:solidFill>
                  <a:srgbClr val="AD2A26"/>
                </a:solidFill>
                <a:ea typeface="Alibaba PuHuiTi Medium" pitchFamily="18" charset="-122"/>
              </a:rPr>
              <a:t>和</a:t>
            </a:r>
            <a:r>
              <a:rPr lang="en-US" altLang="zh-CN" sz="4800" dirty="0">
                <a:solidFill>
                  <a:srgbClr val="AD2A26"/>
                </a:solidFill>
                <a:ea typeface="Alibaba PuHuiTi Medium" pitchFamily="18" charset="-122"/>
              </a:rPr>
              <a:t>LinkedList</a:t>
            </a:r>
            <a:r>
              <a:rPr lang="zh-CN" altLang="en-US" sz="4800" dirty="0">
                <a:solidFill>
                  <a:srgbClr val="AD2A26"/>
                </a:solidFill>
                <a:ea typeface="Alibaba PuHuiTi Medium" pitchFamily="18" charset="-122"/>
              </a:rPr>
              <a:t>的区别是什么？</a:t>
            </a:r>
          </a:p>
        </p:txBody>
      </p:sp>
      <p:grpSp>
        <p:nvGrpSpPr>
          <p:cNvPr id="2" name="组合 1">
            <a:extLst>
              <a:ext uri="{FF2B5EF4-FFF2-40B4-BE49-F238E27FC236}">
                <a16:creationId xmlns:a16="http://schemas.microsoft.com/office/drawing/2014/main" id="{2426E082-9A4B-7E29-F494-67E94F11C4A5}"/>
              </a:ext>
            </a:extLst>
          </p:cNvPr>
          <p:cNvGrpSpPr/>
          <p:nvPr/>
        </p:nvGrpSpPr>
        <p:grpSpPr>
          <a:xfrm>
            <a:off x="3158355" y="4082199"/>
            <a:ext cx="4788441" cy="677945"/>
            <a:chOff x="3158355" y="4082199"/>
            <a:chExt cx="4788441" cy="677945"/>
          </a:xfrm>
        </p:grpSpPr>
        <p:sp>
          <p:nvSpPr>
            <p:cNvPr id="4" name="标题 1">
              <a:extLst>
                <a:ext uri="{FF2B5EF4-FFF2-40B4-BE49-F238E27FC236}">
                  <a16:creationId xmlns:a16="http://schemas.microsoft.com/office/drawing/2014/main" id="{F3AFA913-E7B3-3C07-BED4-66BA2397EC1F}"/>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5" name="组合 4">
              <a:extLst>
                <a:ext uri="{FF2B5EF4-FFF2-40B4-BE49-F238E27FC236}">
                  <a16:creationId xmlns:a16="http://schemas.microsoft.com/office/drawing/2014/main" id="{3B513C92-43AF-8148-388C-369BA2FF0405}"/>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6" name="星形: 五角 5">
                <a:extLst>
                  <a:ext uri="{FF2B5EF4-FFF2-40B4-BE49-F238E27FC236}">
                    <a16:creationId xmlns:a16="http://schemas.microsoft.com/office/drawing/2014/main" id="{50577E1F-C123-90CF-103B-7BD9CCA88F62}"/>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4AAA74BF-A737-3679-5D35-1F397A6B5FE7}"/>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1B2FE164-E9E9-49C3-930C-7F4150D74585}"/>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D603FE94-5ADE-6E24-10DB-50626A1C59A3}"/>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0" name="星形: 五角 9">
                <a:extLst>
                  <a:ext uri="{FF2B5EF4-FFF2-40B4-BE49-F238E27FC236}">
                    <a16:creationId xmlns:a16="http://schemas.microsoft.com/office/drawing/2014/main" id="{31B287A6-9CC3-8596-D9CD-4D537358F90E}"/>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grpSp>
        <p:nvGrpSpPr>
          <p:cNvPr id="18" name="组合 17">
            <a:extLst>
              <a:ext uri="{FF2B5EF4-FFF2-40B4-BE49-F238E27FC236}">
                <a16:creationId xmlns:a16="http://schemas.microsoft.com/office/drawing/2014/main" id="{3304F3FB-826D-7ACC-8841-E86FFF815DD5}"/>
              </a:ext>
            </a:extLst>
          </p:cNvPr>
          <p:cNvGrpSpPr/>
          <p:nvPr/>
        </p:nvGrpSpPr>
        <p:grpSpPr>
          <a:xfrm>
            <a:off x="3142150" y="4839093"/>
            <a:ext cx="4805852" cy="713296"/>
            <a:chOff x="3142150" y="4839093"/>
            <a:chExt cx="4805852" cy="713296"/>
          </a:xfrm>
        </p:grpSpPr>
        <p:sp>
          <p:nvSpPr>
            <p:cNvPr id="11" name="标题 1">
              <a:extLst>
                <a:ext uri="{FF2B5EF4-FFF2-40B4-BE49-F238E27FC236}">
                  <a16:creationId xmlns:a16="http://schemas.microsoft.com/office/drawing/2014/main" id="{E9CE9E19-E57D-16C3-41DE-3FD70F8C71F5}"/>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2" name="组合 11">
              <a:extLst>
                <a:ext uri="{FF2B5EF4-FFF2-40B4-BE49-F238E27FC236}">
                  <a16:creationId xmlns:a16="http://schemas.microsoft.com/office/drawing/2014/main" id="{45F34BA9-4FD8-97FD-02A4-0502D1B18CA3}"/>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13" name="星形: 五角 12">
                <a:extLst>
                  <a:ext uri="{FF2B5EF4-FFF2-40B4-BE49-F238E27FC236}">
                    <a16:creationId xmlns:a16="http://schemas.microsoft.com/office/drawing/2014/main" id="{0BDB57D9-E43F-7E98-912C-1B6AFEDDD89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4D00E084-18D7-3ACD-F6FF-B7441E8585D8}"/>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83C87C7D-B408-18F3-1AD7-7E9D6B17BA5C}"/>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7B9E78D6-1DB6-6430-39E6-65E25AFB0432}"/>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7" name="星形: 五角 16">
                <a:extLst>
                  <a:ext uri="{FF2B5EF4-FFF2-40B4-BE49-F238E27FC236}">
                    <a16:creationId xmlns:a16="http://schemas.microsoft.com/office/drawing/2014/main" id="{F7A9618A-9930-5ACF-5BFC-6E19B0D3ADD8}"/>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sp>
        <p:nvSpPr>
          <p:cNvPr id="20" name="文本框 19">
            <a:extLst>
              <a:ext uri="{FF2B5EF4-FFF2-40B4-BE49-F238E27FC236}">
                <a16:creationId xmlns:a16="http://schemas.microsoft.com/office/drawing/2014/main" id="{38B08BF5-8503-78D8-7F99-757F783B904F}"/>
              </a:ext>
            </a:extLst>
          </p:cNvPr>
          <p:cNvSpPr txBox="1"/>
          <p:nvPr/>
        </p:nvSpPr>
        <p:spPr>
          <a:xfrm>
            <a:off x="8184232" y="4300484"/>
            <a:ext cx="3384376" cy="1077218"/>
          </a:xfrm>
          <a:prstGeom prst="rect">
            <a:avLst/>
          </a:prstGeom>
          <a:noFill/>
        </p:spPr>
        <p:txBody>
          <a:bodyPr wrap="square">
            <a:spAutoFit/>
          </a:bodyPr>
          <a:lstStyle/>
          <a:p>
            <a:pPr marL="952485" lvl="1" indent="-342900">
              <a:buFont typeface="+mj-ea"/>
              <a:buAutoNum type="circleNumDbPlain"/>
            </a:pPr>
            <a:r>
              <a:rPr lang="zh-CN" altLang="en-US" sz="1600" dirty="0">
                <a:ea typeface="Alibaba PuHuiTi Medium" pitchFamily="18" charset="-122"/>
              </a:rPr>
              <a:t>底层数据结构</a:t>
            </a:r>
            <a:endParaRPr lang="en-US" altLang="zh-CN" sz="1600" dirty="0">
              <a:ea typeface="Alibaba PuHuiTi Medium" pitchFamily="18" charset="-122"/>
            </a:endParaRPr>
          </a:p>
          <a:p>
            <a:pPr marL="952485" lvl="1" indent="-342900">
              <a:buFont typeface="+mj-ea"/>
              <a:buAutoNum type="circleNumDbPlain"/>
            </a:pPr>
            <a:r>
              <a:rPr lang="zh-CN" altLang="en-US" sz="1600" b="0" dirty="0">
                <a:ea typeface="Alibaba PuHuiTi Medium" pitchFamily="18" charset="-122"/>
              </a:rPr>
              <a:t>效率</a:t>
            </a:r>
            <a:endParaRPr lang="en-US" altLang="zh-CN" sz="1600" b="0" dirty="0">
              <a:ea typeface="Alibaba PuHuiTi Medium" pitchFamily="18" charset="-122"/>
            </a:endParaRPr>
          </a:p>
          <a:p>
            <a:pPr marL="952485" lvl="1" indent="-342900">
              <a:buFont typeface="+mj-ea"/>
              <a:buAutoNum type="circleNumDbPlain"/>
            </a:pPr>
            <a:r>
              <a:rPr lang="zh-CN" altLang="en-US" sz="1600" b="0" dirty="0">
                <a:ea typeface="Alibaba PuHuiTi Medium" pitchFamily="18" charset="-122"/>
              </a:rPr>
              <a:t>空间</a:t>
            </a:r>
            <a:endParaRPr lang="en-US" altLang="zh-CN" sz="1600" b="0" dirty="0">
              <a:ea typeface="Alibaba PuHuiTi Medium" pitchFamily="18" charset="-122"/>
            </a:endParaRPr>
          </a:p>
          <a:p>
            <a:pPr marL="952485" lvl="1" indent="-342900">
              <a:buFont typeface="+mj-ea"/>
              <a:buAutoNum type="circleNumDbPlain"/>
            </a:pPr>
            <a:r>
              <a:rPr lang="zh-CN" altLang="en-US" sz="1600" b="0" dirty="0">
                <a:ea typeface="Alibaba PuHuiTi Medium" pitchFamily="18" charset="-122"/>
              </a:rPr>
              <a:t>线程是否安全</a:t>
            </a:r>
          </a:p>
        </p:txBody>
      </p:sp>
    </p:spTree>
    <p:extLst>
      <p:ext uri="{BB962C8B-B14F-4D97-AF65-F5344CB8AC3E}">
        <p14:creationId xmlns:p14="http://schemas.microsoft.com/office/powerpoint/2010/main" val="48559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1+#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BC9A6-49A5-6F47-2A81-16296C498975}"/>
              </a:ext>
            </a:extLst>
          </p:cNvPr>
          <p:cNvSpPr>
            <a:spLocks noGrp="1"/>
          </p:cNvSpPr>
          <p:nvPr>
            <p:ph type="title"/>
          </p:nvPr>
        </p:nvSpPr>
        <p:spPr/>
        <p:txBody>
          <a:bodyPr/>
          <a:lstStyle/>
          <a:p>
            <a:r>
              <a:rPr lang="en-US" altLang="zh-CN" sz="2000" dirty="0" err="1">
                <a:solidFill>
                  <a:srgbClr val="AD2A26"/>
                </a:solidFill>
                <a:ea typeface="Alibaba PuHuiTi Medium" pitchFamily="18" charset="-122"/>
              </a:rPr>
              <a:t>ArrayList</a:t>
            </a:r>
            <a:r>
              <a:rPr lang="en-US" altLang="zh-CN" sz="2000" dirty="0">
                <a:solidFill>
                  <a:srgbClr val="AD2A26"/>
                </a:solidFill>
                <a:ea typeface="Alibaba PuHuiTi Medium" pitchFamily="18" charset="-122"/>
              </a:rPr>
              <a:t> </a:t>
            </a:r>
            <a:r>
              <a:rPr lang="zh-CN" altLang="en-US" sz="2000" dirty="0">
                <a:solidFill>
                  <a:srgbClr val="AD2A26"/>
                </a:solidFill>
                <a:ea typeface="Alibaba PuHuiTi Medium" pitchFamily="18" charset="-122"/>
              </a:rPr>
              <a:t>和 </a:t>
            </a:r>
            <a:r>
              <a:rPr lang="en-US" altLang="zh-CN" sz="2000" dirty="0">
                <a:solidFill>
                  <a:srgbClr val="AD2A26"/>
                </a:solidFill>
                <a:ea typeface="Alibaba PuHuiTi Medium" pitchFamily="18" charset="-122"/>
              </a:rPr>
              <a:t>LinkedList </a:t>
            </a:r>
            <a:r>
              <a:rPr lang="zh-CN" altLang="en-US" sz="2000" dirty="0">
                <a:solidFill>
                  <a:srgbClr val="AD2A26"/>
                </a:solidFill>
                <a:ea typeface="Alibaba PuHuiTi Medium" pitchFamily="18" charset="-122"/>
              </a:rPr>
              <a:t>的区别是什么？</a:t>
            </a:r>
            <a:endParaRPr lang="zh-CN" altLang="en-US" dirty="0"/>
          </a:p>
        </p:txBody>
      </p:sp>
      <p:sp>
        <p:nvSpPr>
          <p:cNvPr id="3" name="文本占位符 2">
            <a:extLst>
              <a:ext uri="{FF2B5EF4-FFF2-40B4-BE49-F238E27FC236}">
                <a16:creationId xmlns:a16="http://schemas.microsoft.com/office/drawing/2014/main" id="{794B96BE-0014-AB66-3C1C-E1FEB35882A0}"/>
              </a:ext>
            </a:extLst>
          </p:cNvPr>
          <p:cNvSpPr>
            <a:spLocks noGrp="1"/>
          </p:cNvSpPr>
          <p:nvPr>
            <p:ph type="body" sz="quarter" idx="11"/>
          </p:nvPr>
        </p:nvSpPr>
        <p:spPr>
          <a:xfrm>
            <a:off x="1006415" y="2336667"/>
            <a:ext cx="10627680" cy="925446"/>
          </a:xfrm>
        </p:spPr>
        <p:txBody>
          <a:bodyPr/>
          <a:lstStyle/>
          <a:p>
            <a:pPr marL="285750" indent="-285750">
              <a:buFont typeface="Wingdings" panose="05000000000000000000" pitchFamily="2" charset="2"/>
              <a:buChar char="l"/>
            </a:pPr>
            <a:r>
              <a:rPr lang="en-US" altLang="zh-CN" sz="1400" dirty="0" err="1"/>
              <a:t>ArrayList</a:t>
            </a:r>
            <a:r>
              <a:rPr lang="en-US" altLang="zh-CN" sz="1400" dirty="0"/>
              <a:t> </a:t>
            </a:r>
            <a:r>
              <a:rPr lang="zh-CN" altLang="en-US" sz="1400" dirty="0"/>
              <a:t>是动态数组的数据结构实现</a:t>
            </a:r>
            <a:endParaRPr lang="en-US" altLang="zh-CN" sz="1400" dirty="0"/>
          </a:p>
          <a:p>
            <a:pPr marL="285750" indent="-285750">
              <a:buFont typeface="Wingdings" panose="05000000000000000000" pitchFamily="2" charset="2"/>
              <a:buChar char="l"/>
            </a:pPr>
            <a:r>
              <a:rPr lang="en-US" altLang="zh-CN" sz="1400" dirty="0"/>
              <a:t>LinkedList </a:t>
            </a:r>
            <a:r>
              <a:rPr lang="zh-CN" altLang="en-US" sz="1400" dirty="0"/>
              <a:t>是双向链表的数据结构实现</a:t>
            </a:r>
          </a:p>
        </p:txBody>
      </p:sp>
      <p:sp>
        <p:nvSpPr>
          <p:cNvPr id="42" name="文本占位符 2">
            <a:extLst>
              <a:ext uri="{FF2B5EF4-FFF2-40B4-BE49-F238E27FC236}">
                <a16:creationId xmlns:a16="http://schemas.microsoft.com/office/drawing/2014/main" id="{EB47B5F6-A9E3-83AD-3BB0-795D954DACA4}"/>
              </a:ext>
            </a:extLst>
          </p:cNvPr>
          <p:cNvSpPr txBox="1">
            <a:spLocks/>
          </p:cNvSpPr>
          <p:nvPr/>
        </p:nvSpPr>
        <p:spPr>
          <a:xfrm>
            <a:off x="979845" y="1798180"/>
            <a:ext cx="1062768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1.  </a:t>
            </a:r>
            <a:r>
              <a:rPr lang="zh-CN" altLang="en-US" dirty="0"/>
              <a:t>底层数据结构</a:t>
            </a:r>
          </a:p>
        </p:txBody>
      </p:sp>
      <p:pic>
        <p:nvPicPr>
          <p:cNvPr id="5" name="图片 4">
            <a:extLst>
              <a:ext uri="{FF2B5EF4-FFF2-40B4-BE49-F238E27FC236}">
                <a16:creationId xmlns:a16="http://schemas.microsoft.com/office/drawing/2014/main" id="{7406BD35-804D-0EBE-304D-EA06AF8DAD53}"/>
              </a:ext>
            </a:extLst>
          </p:cNvPr>
          <p:cNvPicPr>
            <a:picLocks noChangeAspect="1"/>
          </p:cNvPicPr>
          <p:nvPr/>
        </p:nvPicPr>
        <p:blipFill>
          <a:blip r:embed="rId2"/>
          <a:stretch>
            <a:fillRect/>
          </a:stretch>
        </p:blipFill>
        <p:spPr>
          <a:xfrm>
            <a:off x="5015880" y="1670838"/>
            <a:ext cx="6979106" cy="1584176"/>
          </a:xfrm>
          <a:prstGeom prst="rect">
            <a:avLst/>
          </a:prstGeom>
        </p:spPr>
      </p:pic>
      <p:sp>
        <p:nvSpPr>
          <p:cNvPr id="6" name="文本占位符 2">
            <a:extLst>
              <a:ext uri="{FF2B5EF4-FFF2-40B4-BE49-F238E27FC236}">
                <a16:creationId xmlns:a16="http://schemas.microsoft.com/office/drawing/2014/main" id="{CD0CCDD4-53FF-DF49-8272-3371D6AF047E}"/>
              </a:ext>
            </a:extLst>
          </p:cNvPr>
          <p:cNvSpPr txBox="1">
            <a:spLocks/>
          </p:cNvSpPr>
          <p:nvPr/>
        </p:nvSpPr>
        <p:spPr>
          <a:xfrm>
            <a:off x="979845" y="3400047"/>
            <a:ext cx="10627680" cy="5278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  </a:t>
            </a:r>
            <a:r>
              <a:rPr lang="zh-CN" altLang="en-US" dirty="0"/>
              <a:t>操作数据效率</a:t>
            </a:r>
          </a:p>
        </p:txBody>
      </p:sp>
      <p:sp>
        <p:nvSpPr>
          <p:cNvPr id="8" name="文本占位符 2">
            <a:extLst>
              <a:ext uri="{FF2B5EF4-FFF2-40B4-BE49-F238E27FC236}">
                <a16:creationId xmlns:a16="http://schemas.microsoft.com/office/drawing/2014/main" id="{CFED1A78-66DA-A8CF-39A1-2B9BC6343EEA}"/>
              </a:ext>
            </a:extLst>
          </p:cNvPr>
          <p:cNvSpPr txBox="1">
            <a:spLocks/>
          </p:cNvSpPr>
          <p:nvPr/>
        </p:nvSpPr>
        <p:spPr>
          <a:xfrm>
            <a:off x="1011087" y="3884066"/>
            <a:ext cx="10627680" cy="112855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err="1"/>
              <a:t>ArrayList</a:t>
            </a:r>
            <a:r>
              <a:rPr lang="zh-CN" altLang="en-US" sz="1400" dirty="0"/>
              <a:t>按照下标查询的时间复杂度</a:t>
            </a:r>
            <a:r>
              <a:rPr lang="en-US" altLang="zh-CN" sz="1400" dirty="0"/>
              <a:t>O(1)【</a:t>
            </a:r>
            <a:r>
              <a:rPr lang="zh-CN" altLang="en-US" sz="1400" dirty="0"/>
              <a:t>内存是连续的，根据寻址公式</a:t>
            </a:r>
            <a:r>
              <a:rPr lang="en-US" altLang="zh-CN" sz="1400" dirty="0"/>
              <a:t>】</a:t>
            </a:r>
            <a:r>
              <a:rPr lang="zh-CN" altLang="en-US" sz="1400" dirty="0"/>
              <a:t>，</a:t>
            </a:r>
            <a:r>
              <a:rPr lang="en-US" altLang="zh-CN" sz="1400" dirty="0"/>
              <a:t> LinkedList</a:t>
            </a:r>
            <a:r>
              <a:rPr lang="zh-CN" altLang="en-US" sz="1400" dirty="0"/>
              <a:t>不支持下标查询</a:t>
            </a:r>
            <a:endParaRPr lang="en-US" altLang="zh-CN" sz="1400" dirty="0"/>
          </a:p>
          <a:p>
            <a:pPr marL="285750" indent="-285750">
              <a:buFont typeface="Wingdings" panose="05000000000000000000" pitchFamily="2" charset="2"/>
              <a:buChar char="l"/>
            </a:pPr>
            <a:r>
              <a:rPr lang="zh-CN" altLang="en-US" sz="1400" dirty="0"/>
              <a:t>查找（未知索引）：</a:t>
            </a:r>
            <a:r>
              <a:rPr lang="en-US" altLang="zh-CN" sz="1400" dirty="0"/>
              <a:t> </a:t>
            </a:r>
            <a:r>
              <a:rPr lang="en-US" altLang="zh-CN" sz="1400" dirty="0" err="1"/>
              <a:t>ArrayList</a:t>
            </a:r>
            <a:r>
              <a:rPr lang="zh-CN" altLang="en-US" sz="1400" dirty="0"/>
              <a:t>需要遍历，链表也需要链表，时间复杂度都是</a:t>
            </a:r>
            <a:r>
              <a:rPr lang="en-US" altLang="zh-CN" sz="1400" dirty="0"/>
              <a:t>O(n)</a:t>
            </a:r>
          </a:p>
          <a:p>
            <a:pPr marL="285750" indent="-285750">
              <a:buFont typeface="Wingdings" panose="05000000000000000000" pitchFamily="2" charset="2"/>
              <a:buChar char="l"/>
            </a:pPr>
            <a:r>
              <a:rPr lang="zh-CN" altLang="en-US" sz="1400" dirty="0"/>
              <a:t>新增和删除</a:t>
            </a:r>
            <a:endParaRPr lang="en-US" altLang="zh-CN" sz="1400" dirty="0"/>
          </a:p>
        </p:txBody>
      </p:sp>
      <p:sp>
        <p:nvSpPr>
          <p:cNvPr id="9" name="文本占位符 2">
            <a:extLst>
              <a:ext uri="{FF2B5EF4-FFF2-40B4-BE49-F238E27FC236}">
                <a16:creationId xmlns:a16="http://schemas.microsoft.com/office/drawing/2014/main" id="{9CD86304-A6DE-8E83-E5B0-9B42C1B60E8D}"/>
              </a:ext>
            </a:extLst>
          </p:cNvPr>
          <p:cNvSpPr txBox="1">
            <a:spLocks/>
          </p:cNvSpPr>
          <p:nvPr/>
        </p:nvSpPr>
        <p:spPr>
          <a:xfrm>
            <a:off x="1271464" y="5031474"/>
            <a:ext cx="10627680" cy="92544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err="1"/>
              <a:t>ArrayList</a:t>
            </a:r>
            <a:r>
              <a:rPr lang="zh-CN" altLang="en-US" sz="1400" dirty="0"/>
              <a:t>尾部插入和删除，时间复杂度是</a:t>
            </a:r>
            <a:r>
              <a:rPr lang="en-US" altLang="zh-CN" sz="1400" dirty="0"/>
              <a:t>O(1)</a:t>
            </a:r>
            <a:r>
              <a:rPr lang="zh-CN" altLang="en-US" sz="1400" dirty="0"/>
              <a:t>；其他部分增删需要挪动数组，时间复杂度是</a:t>
            </a:r>
            <a:r>
              <a:rPr lang="en-US" altLang="zh-CN" sz="1400" dirty="0"/>
              <a:t>O(n)</a:t>
            </a:r>
          </a:p>
          <a:p>
            <a:pPr marL="285750" indent="-285750">
              <a:buFont typeface="Wingdings" panose="05000000000000000000" pitchFamily="2" charset="2"/>
              <a:buChar char="l"/>
            </a:pPr>
            <a:r>
              <a:rPr lang="en-US" altLang="zh-CN" sz="1400" dirty="0"/>
              <a:t>LinkedList</a:t>
            </a:r>
            <a:r>
              <a:rPr lang="zh-CN" altLang="en-US" sz="1400" dirty="0"/>
              <a:t>头尾节点增删时间复杂度是</a:t>
            </a:r>
            <a:r>
              <a:rPr lang="en-US" altLang="zh-CN" sz="1400" dirty="0"/>
              <a:t>O(1)</a:t>
            </a:r>
            <a:r>
              <a:rPr lang="zh-CN" altLang="en-US" sz="1400" dirty="0"/>
              <a:t>，其他都需要遍历链表，时间复杂度是</a:t>
            </a:r>
            <a:r>
              <a:rPr lang="en-US" altLang="zh-CN" sz="1400" dirty="0"/>
              <a:t>O(n)</a:t>
            </a:r>
          </a:p>
        </p:txBody>
      </p:sp>
    </p:spTree>
    <p:extLst>
      <p:ext uri="{BB962C8B-B14F-4D97-AF65-F5344CB8AC3E}">
        <p14:creationId xmlns:p14="http://schemas.microsoft.com/office/powerpoint/2010/main" val="2946145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14:presetBounceEnd="60000">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14:bounceEnd="60000">
                                          <p:cBhvr additive="base">
                                            <p:cTn id="20"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wipe(left)">
                                          <p:cBhvr>
                                            <p:cTn id="36" dur="500"/>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wipe(left)">
                                          <p:cBhvr>
                                            <p:cTn id="41" dur="500"/>
                                            <p:tgtEl>
                                              <p:spTgt spid="8">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left)">
                                          <p:cBhvr>
                                            <p:cTn id="46" dur="500"/>
                                            <p:tgtEl>
                                              <p:spTgt spid="9">
                                                <p:txEl>
                                                  <p:pRg st="0" end="0"/>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wipe(left)">
                                          <p:cBhvr>
                                            <p:cTn id="49" dur="500"/>
                                            <p:tgtEl>
                                              <p:spTgt spid="9">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grpId="1" nodeType="clickEffect">
                                      <p:stCondLst>
                                        <p:cond delay="0"/>
                                      </p:stCondLst>
                                      <p:childTnLst>
                                        <p:anim calcmode="lin" valueType="num">
                                          <p:cBhvr>
                                            <p:cTn id="53" dur="500"/>
                                            <p:tgtEl>
                                              <p:spTgt spid="42"/>
                                            </p:tgtEl>
                                            <p:attrNameLst>
                                              <p:attrName>ppt_w</p:attrName>
                                            </p:attrNameLst>
                                          </p:cBhvr>
                                          <p:tavLst>
                                            <p:tav tm="0">
                                              <p:val>
                                                <p:strVal val="ppt_w"/>
                                              </p:val>
                                            </p:tav>
                                            <p:tav tm="100000">
                                              <p:val>
                                                <p:fltVal val="0"/>
                                              </p:val>
                                            </p:tav>
                                          </p:tavLst>
                                        </p:anim>
                                        <p:anim calcmode="lin" valueType="num">
                                          <p:cBhvr>
                                            <p:cTn id="54" dur="500"/>
                                            <p:tgtEl>
                                              <p:spTgt spid="42"/>
                                            </p:tgtEl>
                                            <p:attrNameLst>
                                              <p:attrName>ppt_h</p:attrName>
                                            </p:attrNameLst>
                                          </p:cBhvr>
                                          <p:tavLst>
                                            <p:tav tm="0">
                                              <p:val>
                                                <p:strVal val="ppt_h"/>
                                              </p:val>
                                            </p:tav>
                                            <p:tav tm="100000">
                                              <p:val>
                                                <p:fltVal val="0"/>
                                              </p:val>
                                            </p:tav>
                                          </p:tavLst>
                                        </p:anim>
                                        <p:animEffect transition="out" filter="fade">
                                          <p:cBhvr>
                                            <p:cTn id="55" dur="500"/>
                                            <p:tgtEl>
                                              <p:spTgt spid="42"/>
                                            </p:tgtEl>
                                          </p:cBhvr>
                                        </p:animEffect>
                                        <p:set>
                                          <p:cBhvr>
                                            <p:cTn id="56" dur="1" fill="hold">
                                              <p:stCondLst>
                                                <p:cond delay="499"/>
                                              </p:stCondLst>
                                            </p:cTn>
                                            <p:tgtEl>
                                              <p:spTgt spid="42"/>
                                            </p:tgtEl>
                                            <p:attrNameLst>
                                              <p:attrName>style.visibility</p:attrName>
                                            </p:attrNameLst>
                                          </p:cBhvr>
                                          <p:to>
                                            <p:strVal val="hidden"/>
                                          </p:to>
                                        </p:set>
                                      </p:childTnLst>
                                    </p:cTn>
                                  </p:par>
                                  <p:par>
                                    <p:cTn id="57" presetID="53" presetClass="exit" presetSubtype="32" fill="hold" grpId="1" nodeType="withEffect">
                                      <p:stCondLst>
                                        <p:cond delay="0"/>
                                      </p:stCondLst>
                                      <p:childTnLst>
                                        <p:anim calcmode="lin" valueType="num">
                                          <p:cBhvr>
                                            <p:cTn id="58" dur="500"/>
                                            <p:tgtEl>
                                              <p:spTgt spid="3">
                                                <p:txEl>
                                                  <p:pRg st="0" end="0"/>
                                                </p:txEl>
                                              </p:spTgt>
                                            </p:tgtEl>
                                            <p:attrNameLst>
                                              <p:attrName>ppt_w</p:attrName>
                                            </p:attrNameLst>
                                          </p:cBhvr>
                                          <p:tavLst>
                                            <p:tav tm="0">
                                              <p:val>
                                                <p:strVal val="ppt_w"/>
                                              </p:val>
                                            </p:tav>
                                            <p:tav tm="100000">
                                              <p:val>
                                                <p:fltVal val="0"/>
                                              </p:val>
                                            </p:tav>
                                          </p:tavLst>
                                        </p:anim>
                                        <p:anim calcmode="lin" valueType="num">
                                          <p:cBhvr>
                                            <p:cTn id="59"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60" dur="500"/>
                                            <p:tgtEl>
                                              <p:spTgt spid="3">
                                                <p:txEl>
                                                  <p:pRg st="0" end="0"/>
                                                </p:txEl>
                                              </p:spTgt>
                                            </p:tgtEl>
                                          </p:cBhvr>
                                        </p:animEffect>
                                        <p:set>
                                          <p:cBhvr>
                                            <p:cTn id="61" dur="1" fill="hold">
                                              <p:stCondLst>
                                                <p:cond delay="499"/>
                                              </p:stCondLst>
                                            </p:cTn>
                                            <p:tgtEl>
                                              <p:spTgt spid="3">
                                                <p:txEl>
                                                  <p:pRg st="0" end="0"/>
                                                </p:txEl>
                                              </p:spTgt>
                                            </p:tgtEl>
                                            <p:attrNameLst>
                                              <p:attrName>style.visibility</p:attrName>
                                            </p:attrNameLst>
                                          </p:cBhvr>
                                          <p:to>
                                            <p:strVal val="hidden"/>
                                          </p:to>
                                        </p:set>
                                      </p:childTnLst>
                                    </p:cTn>
                                  </p:par>
                                  <p:par>
                                    <p:cTn id="62" presetID="53" presetClass="exit" presetSubtype="32" fill="hold" grpId="1" nodeType="withEffect">
                                      <p:stCondLst>
                                        <p:cond delay="0"/>
                                      </p:stCondLst>
                                      <p:childTnLst>
                                        <p:anim calcmode="lin" valueType="num">
                                          <p:cBhvr>
                                            <p:cTn id="63" dur="500"/>
                                            <p:tgtEl>
                                              <p:spTgt spid="3">
                                                <p:txEl>
                                                  <p:pRg st="1" end="1"/>
                                                </p:txEl>
                                              </p:spTgt>
                                            </p:tgtEl>
                                            <p:attrNameLst>
                                              <p:attrName>ppt_w</p:attrName>
                                            </p:attrNameLst>
                                          </p:cBhvr>
                                          <p:tavLst>
                                            <p:tav tm="0">
                                              <p:val>
                                                <p:strVal val="ppt_w"/>
                                              </p:val>
                                            </p:tav>
                                            <p:tav tm="100000">
                                              <p:val>
                                                <p:fltVal val="0"/>
                                              </p:val>
                                            </p:tav>
                                          </p:tavLst>
                                        </p:anim>
                                        <p:anim calcmode="lin" valueType="num">
                                          <p:cBhvr>
                                            <p:cTn id="64"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65" dur="500"/>
                                            <p:tgtEl>
                                              <p:spTgt spid="3">
                                                <p:txEl>
                                                  <p:pRg st="1" end="1"/>
                                                </p:txEl>
                                              </p:spTgt>
                                            </p:tgtEl>
                                          </p:cBhvr>
                                        </p:animEffect>
                                        <p:set>
                                          <p:cBhvr>
                                            <p:cTn id="66" dur="1" fill="hold">
                                              <p:stCondLst>
                                                <p:cond delay="499"/>
                                              </p:stCondLst>
                                            </p:cTn>
                                            <p:tgtEl>
                                              <p:spTgt spid="3">
                                                <p:txEl>
                                                  <p:pRg st="1" end="1"/>
                                                </p:txEl>
                                              </p:spTgt>
                                            </p:tgtEl>
                                            <p:attrNameLst>
                                              <p:attrName>style.visibility</p:attrName>
                                            </p:attrNameLst>
                                          </p:cBhvr>
                                          <p:to>
                                            <p:strVal val="hidden"/>
                                          </p:to>
                                        </p:set>
                                      </p:childTnLst>
                                    </p:cTn>
                                  </p:par>
                                  <p:par>
                                    <p:cTn id="67" presetID="53" presetClass="exit" presetSubtype="32" fill="hold" grpId="0" nodeType="withEffect">
                                      <p:stCondLst>
                                        <p:cond delay="0"/>
                                      </p:stCondLst>
                                      <p:childTnLst>
                                        <p:anim calcmode="lin" valueType="num">
                                          <p:cBhvr>
                                            <p:cTn id="68" dur="500"/>
                                            <p:tgtEl>
                                              <p:spTgt spid="6">
                                                <p:txEl>
                                                  <p:pRg st="0" end="0"/>
                                                </p:txEl>
                                              </p:spTgt>
                                            </p:tgtEl>
                                            <p:attrNameLst>
                                              <p:attrName>ppt_w</p:attrName>
                                            </p:attrNameLst>
                                          </p:cBhvr>
                                          <p:tavLst>
                                            <p:tav tm="0">
                                              <p:val>
                                                <p:strVal val="ppt_w"/>
                                              </p:val>
                                            </p:tav>
                                            <p:tav tm="100000">
                                              <p:val>
                                                <p:fltVal val="0"/>
                                              </p:val>
                                            </p:tav>
                                          </p:tavLst>
                                        </p:anim>
                                        <p:anim calcmode="lin" valueType="num">
                                          <p:cBhvr>
                                            <p:cTn id="69" dur="500"/>
                                            <p:tgtEl>
                                              <p:spTgt spid="6">
                                                <p:txEl>
                                                  <p:pRg st="0" end="0"/>
                                                </p:txEl>
                                              </p:spTgt>
                                            </p:tgtEl>
                                            <p:attrNameLst>
                                              <p:attrName>ppt_h</p:attrName>
                                            </p:attrNameLst>
                                          </p:cBhvr>
                                          <p:tavLst>
                                            <p:tav tm="0">
                                              <p:val>
                                                <p:strVal val="ppt_h"/>
                                              </p:val>
                                            </p:tav>
                                            <p:tav tm="100000">
                                              <p:val>
                                                <p:fltVal val="0"/>
                                              </p:val>
                                            </p:tav>
                                          </p:tavLst>
                                        </p:anim>
                                        <p:animEffect transition="out" filter="fade">
                                          <p:cBhvr>
                                            <p:cTn id="70" dur="500"/>
                                            <p:tgtEl>
                                              <p:spTgt spid="6">
                                                <p:txEl>
                                                  <p:pRg st="0" end="0"/>
                                                </p:txEl>
                                              </p:spTgt>
                                            </p:tgtEl>
                                          </p:cBhvr>
                                        </p:animEffect>
                                        <p:set>
                                          <p:cBhvr>
                                            <p:cTn id="71" dur="1" fill="hold">
                                              <p:stCondLst>
                                                <p:cond delay="499"/>
                                              </p:stCondLst>
                                            </p:cTn>
                                            <p:tgtEl>
                                              <p:spTgt spid="6">
                                                <p:txEl>
                                                  <p:pRg st="0" end="0"/>
                                                </p:txEl>
                                              </p:spTgt>
                                            </p:tgtEl>
                                            <p:attrNameLst>
                                              <p:attrName>style.visibility</p:attrName>
                                            </p:attrNameLst>
                                          </p:cBhvr>
                                          <p:to>
                                            <p:strVal val="hidden"/>
                                          </p:to>
                                        </p:set>
                                      </p:childTnLst>
                                    </p:cTn>
                                  </p:par>
                                  <p:par>
                                    <p:cTn id="72" presetID="53" presetClass="exit" presetSubtype="32" fill="hold" grpId="0" nodeType="withEffect">
                                      <p:stCondLst>
                                        <p:cond delay="0"/>
                                      </p:stCondLst>
                                      <p:childTnLst>
                                        <p:anim calcmode="lin" valueType="num">
                                          <p:cBhvr>
                                            <p:cTn id="73" dur="500"/>
                                            <p:tgtEl>
                                              <p:spTgt spid="8">
                                                <p:txEl>
                                                  <p:pRg st="0" end="0"/>
                                                </p:txEl>
                                              </p:spTgt>
                                            </p:tgtEl>
                                            <p:attrNameLst>
                                              <p:attrName>ppt_w</p:attrName>
                                            </p:attrNameLst>
                                          </p:cBhvr>
                                          <p:tavLst>
                                            <p:tav tm="0">
                                              <p:val>
                                                <p:strVal val="ppt_w"/>
                                              </p:val>
                                            </p:tav>
                                            <p:tav tm="100000">
                                              <p:val>
                                                <p:fltVal val="0"/>
                                              </p:val>
                                            </p:tav>
                                          </p:tavLst>
                                        </p:anim>
                                        <p:anim calcmode="lin" valueType="num">
                                          <p:cBhvr>
                                            <p:cTn id="74" dur="500"/>
                                            <p:tgtEl>
                                              <p:spTgt spid="8">
                                                <p:txEl>
                                                  <p:pRg st="0" end="0"/>
                                                </p:txEl>
                                              </p:spTgt>
                                            </p:tgtEl>
                                            <p:attrNameLst>
                                              <p:attrName>ppt_h</p:attrName>
                                            </p:attrNameLst>
                                          </p:cBhvr>
                                          <p:tavLst>
                                            <p:tav tm="0">
                                              <p:val>
                                                <p:strVal val="ppt_h"/>
                                              </p:val>
                                            </p:tav>
                                            <p:tav tm="100000">
                                              <p:val>
                                                <p:fltVal val="0"/>
                                              </p:val>
                                            </p:tav>
                                          </p:tavLst>
                                        </p:anim>
                                        <p:animEffect transition="out" filter="fade">
                                          <p:cBhvr>
                                            <p:cTn id="75" dur="500"/>
                                            <p:tgtEl>
                                              <p:spTgt spid="8">
                                                <p:txEl>
                                                  <p:pRg st="0" end="0"/>
                                                </p:txEl>
                                              </p:spTgt>
                                            </p:tgtEl>
                                          </p:cBhvr>
                                        </p:animEffect>
                                        <p:set>
                                          <p:cBhvr>
                                            <p:cTn id="76" dur="1" fill="hold">
                                              <p:stCondLst>
                                                <p:cond delay="499"/>
                                              </p:stCondLst>
                                            </p:cTn>
                                            <p:tgtEl>
                                              <p:spTgt spid="8">
                                                <p:txEl>
                                                  <p:pRg st="0" end="0"/>
                                                </p:txEl>
                                              </p:spTgt>
                                            </p:tgtEl>
                                            <p:attrNameLst>
                                              <p:attrName>style.visibility</p:attrName>
                                            </p:attrNameLst>
                                          </p:cBhvr>
                                          <p:to>
                                            <p:strVal val="hidden"/>
                                          </p:to>
                                        </p:set>
                                      </p:childTnLst>
                                    </p:cTn>
                                  </p:par>
                                  <p:par>
                                    <p:cTn id="77" presetID="53" presetClass="exit" presetSubtype="32" fill="hold" grpId="0" nodeType="withEffect">
                                      <p:stCondLst>
                                        <p:cond delay="0"/>
                                      </p:stCondLst>
                                      <p:childTnLst>
                                        <p:anim calcmode="lin" valueType="num">
                                          <p:cBhvr>
                                            <p:cTn id="78" dur="500"/>
                                            <p:tgtEl>
                                              <p:spTgt spid="8">
                                                <p:txEl>
                                                  <p:pRg st="1" end="1"/>
                                                </p:txEl>
                                              </p:spTgt>
                                            </p:tgtEl>
                                            <p:attrNameLst>
                                              <p:attrName>ppt_w</p:attrName>
                                            </p:attrNameLst>
                                          </p:cBhvr>
                                          <p:tavLst>
                                            <p:tav tm="0">
                                              <p:val>
                                                <p:strVal val="ppt_w"/>
                                              </p:val>
                                            </p:tav>
                                            <p:tav tm="100000">
                                              <p:val>
                                                <p:fltVal val="0"/>
                                              </p:val>
                                            </p:tav>
                                          </p:tavLst>
                                        </p:anim>
                                        <p:anim calcmode="lin" valueType="num">
                                          <p:cBhvr>
                                            <p:cTn id="79" dur="500"/>
                                            <p:tgtEl>
                                              <p:spTgt spid="8">
                                                <p:txEl>
                                                  <p:pRg st="1" end="1"/>
                                                </p:txEl>
                                              </p:spTgt>
                                            </p:tgtEl>
                                            <p:attrNameLst>
                                              <p:attrName>ppt_h</p:attrName>
                                            </p:attrNameLst>
                                          </p:cBhvr>
                                          <p:tavLst>
                                            <p:tav tm="0">
                                              <p:val>
                                                <p:strVal val="ppt_h"/>
                                              </p:val>
                                            </p:tav>
                                            <p:tav tm="100000">
                                              <p:val>
                                                <p:fltVal val="0"/>
                                              </p:val>
                                            </p:tav>
                                          </p:tavLst>
                                        </p:anim>
                                        <p:animEffect transition="out" filter="fade">
                                          <p:cBhvr>
                                            <p:cTn id="80" dur="500"/>
                                            <p:tgtEl>
                                              <p:spTgt spid="8">
                                                <p:txEl>
                                                  <p:pRg st="1" end="1"/>
                                                </p:txEl>
                                              </p:spTgt>
                                            </p:tgtEl>
                                          </p:cBhvr>
                                        </p:animEffect>
                                        <p:set>
                                          <p:cBhvr>
                                            <p:cTn id="81" dur="1" fill="hold">
                                              <p:stCondLst>
                                                <p:cond delay="499"/>
                                              </p:stCondLst>
                                            </p:cTn>
                                            <p:tgtEl>
                                              <p:spTgt spid="8">
                                                <p:txEl>
                                                  <p:pRg st="1" end="1"/>
                                                </p:txEl>
                                              </p:spTgt>
                                            </p:tgtEl>
                                            <p:attrNameLst>
                                              <p:attrName>style.visibility</p:attrName>
                                            </p:attrNameLst>
                                          </p:cBhvr>
                                          <p:to>
                                            <p:strVal val="hidden"/>
                                          </p:to>
                                        </p:set>
                                      </p:childTnLst>
                                    </p:cTn>
                                  </p:par>
                                  <p:par>
                                    <p:cTn id="82" presetID="53" presetClass="exit" presetSubtype="32" fill="hold" grpId="0" nodeType="withEffect">
                                      <p:stCondLst>
                                        <p:cond delay="0"/>
                                      </p:stCondLst>
                                      <p:childTnLst>
                                        <p:anim calcmode="lin" valueType="num">
                                          <p:cBhvr>
                                            <p:cTn id="83" dur="500"/>
                                            <p:tgtEl>
                                              <p:spTgt spid="8">
                                                <p:txEl>
                                                  <p:pRg st="2" end="2"/>
                                                </p:txEl>
                                              </p:spTgt>
                                            </p:tgtEl>
                                            <p:attrNameLst>
                                              <p:attrName>ppt_w</p:attrName>
                                            </p:attrNameLst>
                                          </p:cBhvr>
                                          <p:tavLst>
                                            <p:tav tm="0">
                                              <p:val>
                                                <p:strVal val="ppt_w"/>
                                              </p:val>
                                            </p:tav>
                                            <p:tav tm="100000">
                                              <p:val>
                                                <p:fltVal val="0"/>
                                              </p:val>
                                            </p:tav>
                                          </p:tavLst>
                                        </p:anim>
                                        <p:anim calcmode="lin" valueType="num">
                                          <p:cBhvr>
                                            <p:cTn id="84" dur="500"/>
                                            <p:tgtEl>
                                              <p:spTgt spid="8">
                                                <p:txEl>
                                                  <p:pRg st="2" end="2"/>
                                                </p:txEl>
                                              </p:spTgt>
                                            </p:tgtEl>
                                            <p:attrNameLst>
                                              <p:attrName>ppt_h</p:attrName>
                                            </p:attrNameLst>
                                          </p:cBhvr>
                                          <p:tavLst>
                                            <p:tav tm="0">
                                              <p:val>
                                                <p:strVal val="ppt_h"/>
                                              </p:val>
                                            </p:tav>
                                            <p:tav tm="100000">
                                              <p:val>
                                                <p:fltVal val="0"/>
                                              </p:val>
                                            </p:tav>
                                          </p:tavLst>
                                        </p:anim>
                                        <p:animEffect transition="out" filter="fade">
                                          <p:cBhvr>
                                            <p:cTn id="85" dur="500"/>
                                            <p:tgtEl>
                                              <p:spTgt spid="8">
                                                <p:txEl>
                                                  <p:pRg st="2" end="2"/>
                                                </p:txEl>
                                              </p:spTgt>
                                            </p:tgtEl>
                                          </p:cBhvr>
                                        </p:animEffect>
                                        <p:set>
                                          <p:cBhvr>
                                            <p:cTn id="86" dur="1" fill="hold">
                                              <p:stCondLst>
                                                <p:cond delay="499"/>
                                              </p:stCondLst>
                                            </p:cTn>
                                            <p:tgtEl>
                                              <p:spTgt spid="8">
                                                <p:txEl>
                                                  <p:pRg st="2" end="2"/>
                                                </p:txEl>
                                              </p:spTgt>
                                            </p:tgtEl>
                                            <p:attrNameLst>
                                              <p:attrName>style.visibility</p:attrName>
                                            </p:attrNameLst>
                                          </p:cBhvr>
                                          <p:to>
                                            <p:strVal val="hidden"/>
                                          </p:to>
                                        </p:set>
                                      </p:childTnLst>
                                    </p:cTn>
                                  </p:par>
                                  <p:par>
                                    <p:cTn id="87" presetID="53" presetClass="exit" presetSubtype="32" fill="hold" grpId="0" nodeType="withEffect">
                                      <p:stCondLst>
                                        <p:cond delay="0"/>
                                      </p:stCondLst>
                                      <p:childTnLst>
                                        <p:anim calcmode="lin" valueType="num">
                                          <p:cBhvr>
                                            <p:cTn id="88" dur="500"/>
                                            <p:tgtEl>
                                              <p:spTgt spid="9">
                                                <p:txEl>
                                                  <p:pRg st="0" end="0"/>
                                                </p:txEl>
                                              </p:spTgt>
                                            </p:tgtEl>
                                            <p:attrNameLst>
                                              <p:attrName>ppt_w</p:attrName>
                                            </p:attrNameLst>
                                          </p:cBhvr>
                                          <p:tavLst>
                                            <p:tav tm="0">
                                              <p:val>
                                                <p:strVal val="ppt_w"/>
                                              </p:val>
                                            </p:tav>
                                            <p:tav tm="100000">
                                              <p:val>
                                                <p:fltVal val="0"/>
                                              </p:val>
                                            </p:tav>
                                          </p:tavLst>
                                        </p:anim>
                                        <p:anim calcmode="lin" valueType="num">
                                          <p:cBhvr>
                                            <p:cTn id="89" dur="500"/>
                                            <p:tgtEl>
                                              <p:spTgt spid="9">
                                                <p:txEl>
                                                  <p:pRg st="0" end="0"/>
                                                </p:txEl>
                                              </p:spTgt>
                                            </p:tgtEl>
                                            <p:attrNameLst>
                                              <p:attrName>ppt_h</p:attrName>
                                            </p:attrNameLst>
                                          </p:cBhvr>
                                          <p:tavLst>
                                            <p:tav tm="0">
                                              <p:val>
                                                <p:strVal val="ppt_h"/>
                                              </p:val>
                                            </p:tav>
                                            <p:tav tm="100000">
                                              <p:val>
                                                <p:fltVal val="0"/>
                                              </p:val>
                                            </p:tav>
                                          </p:tavLst>
                                        </p:anim>
                                        <p:animEffect transition="out" filter="fade">
                                          <p:cBhvr>
                                            <p:cTn id="90" dur="500"/>
                                            <p:tgtEl>
                                              <p:spTgt spid="9">
                                                <p:txEl>
                                                  <p:pRg st="0" end="0"/>
                                                </p:txEl>
                                              </p:spTgt>
                                            </p:tgtEl>
                                          </p:cBhvr>
                                        </p:animEffect>
                                        <p:set>
                                          <p:cBhvr>
                                            <p:cTn id="91" dur="1" fill="hold">
                                              <p:stCondLst>
                                                <p:cond delay="499"/>
                                              </p:stCondLst>
                                            </p:cTn>
                                            <p:tgtEl>
                                              <p:spTgt spid="9">
                                                <p:txEl>
                                                  <p:pRg st="0" end="0"/>
                                                </p:txEl>
                                              </p:spTgt>
                                            </p:tgtEl>
                                            <p:attrNameLst>
                                              <p:attrName>style.visibility</p:attrName>
                                            </p:attrNameLst>
                                          </p:cBhvr>
                                          <p:to>
                                            <p:strVal val="hidden"/>
                                          </p:to>
                                        </p:set>
                                      </p:childTnLst>
                                    </p:cTn>
                                  </p:par>
                                  <p:par>
                                    <p:cTn id="92" presetID="53" presetClass="exit" presetSubtype="32" fill="hold" grpId="0" nodeType="withEffect">
                                      <p:stCondLst>
                                        <p:cond delay="0"/>
                                      </p:stCondLst>
                                      <p:childTnLst>
                                        <p:anim calcmode="lin" valueType="num">
                                          <p:cBhvr>
                                            <p:cTn id="93" dur="500"/>
                                            <p:tgtEl>
                                              <p:spTgt spid="9">
                                                <p:txEl>
                                                  <p:pRg st="1" end="1"/>
                                                </p:txEl>
                                              </p:spTgt>
                                            </p:tgtEl>
                                            <p:attrNameLst>
                                              <p:attrName>ppt_w</p:attrName>
                                            </p:attrNameLst>
                                          </p:cBhvr>
                                          <p:tavLst>
                                            <p:tav tm="0">
                                              <p:val>
                                                <p:strVal val="ppt_w"/>
                                              </p:val>
                                            </p:tav>
                                            <p:tav tm="100000">
                                              <p:val>
                                                <p:fltVal val="0"/>
                                              </p:val>
                                            </p:tav>
                                          </p:tavLst>
                                        </p:anim>
                                        <p:anim calcmode="lin" valueType="num">
                                          <p:cBhvr>
                                            <p:cTn id="94" dur="500"/>
                                            <p:tgtEl>
                                              <p:spTgt spid="9">
                                                <p:txEl>
                                                  <p:pRg st="1" end="1"/>
                                                </p:txEl>
                                              </p:spTgt>
                                            </p:tgtEl>
                                            <p:attrNameLst>
                                              <p:attrName>ppt_h</p:attrName>
                                            </p:attrNameLst>
                                          </p:cBhvr>
                                          <p:tavLst>
                                            <p:tav tm="0">
                                              <p:val>
                                                <p:strVal val="ppt_h"/>
                                              </p:val>
                                            </p:tav>
                                            <p:tav tm="100000">
                                              <p:val>
                                                <p:fltVal val="0"/>
                                              </p:val>
                                            </p:tav>
                                          </p:tavLst>
                                        </p:anim>
                                        <p:animEffect transition="out" filter="fade">
                                          <p:cBhvr>
                                            <p:cTn id="95" dur="500"/>
                                            <p:tgtEl>
                                              <p:spTgt spid="9">
                                                <p:txEl>
                                                  <p:pRg st="1" end="1"/>
                                                </p:txEl>
                                              </p:spTgt>
                                            </p:tgtEl>
                                          </p:cBhvr>
                                        </p:animEffect>
                                        <p:set>
                                          <p:cBhvr>
                                            <p:cTn id="96" dur="1" fill="hold">
                                              <p:stCondLst>
                                                <p:cond delay="499"/>
                                              </p:stCondLst>
                                            </p:cTn>
                                            <p:tgtEl>
                                              <p:spTgt spid="9">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2" grpId="0"/>
          <p:bldP spid="42" grpId="1"/>
          <p:bldP spid="6" grpId="0" build="allAtOnce"/>
          <p:bldP spid="8" grpId="0" uiExpand="1" build="allAtOnce"/>
          <p:bldP spid="9" grpId="0" uiExpand="1" build="allAtOnce"/>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wipe(left)">
                                          <p:cBhvr>
                                            <p:cTn id="36" dur="500"/>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wipe(left)">
                                          <p:cBhvr>
                                            <p:cTn id="41" dur="500"/>
                                            <p:tgtEl>
                                              <p:spTgt spid="8">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left)">
                                          <p:cBhvr>
                                            <p:cTn id="46" dur="500"/>
                                            <p:tgtEl>
                                              <p:spTgt spid="9">
                                                <p:txEl>
                                                  <p:pRg st="0" end="0"/>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wipe(left)">
                                          <p:cBhvr>
                                            <p:cTn id="49" dur="500"/>
                                            <p:tgtEl>
                                              <p:spTgt spid="9">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grpId="1" nodeType="clickEffect">
                                      <p:stCondLst>
                                        <p:cond delay="0"/>
                                      </p:stCondLst>
                                      <p:childTnLst>
                                        <p:anim calcmode="lin" valueType="num">
                                          <p:cBhvr>
                                            <p:cTn id="53" dur="500"/>
                                            <p:tgtEl>
                                              <p:spTgt spid="42"/>
                                            </p:tgtEl>
                                            <p:attrNameLst>
                                              <p:attrName>ppt_w</p:attrName>
                                            </p:attrNameLst>
                                          </p:cBhvr>
                                          <p:tavLst>
                                            <p:tav tm="0">
                                              <p:val>
                                                <p:strVal val="ppt_w"/>
                                              </p:val>
                                            </p:tav>
                                            <p:tav tm="100000">
                                              <p:val>
                                                <p:fltVal val="0"/>
                                              </p:val>
                                            </p:tav>
                                          </p:tavLst>
                                        </p:anim>
                                        <p:anim calcmode="lin" valueType="num">
                                          <p:cBhvr>
                                            <p:cTn id="54" dur="500"/>
                                            <p:tgtEl>
                                              <p:spTgt spid="42"/>
                                            </p:tgtEl>
                                            <p:attrNameLst>
                                              <p:attrName>ppt_h</p:attrName>
                                            </p:attrNameLst>
                                          </p:cBhvr>
                                          <p:tavLst>
                                            <p:tav tm="0">
                                              <p:val>
                                                <p:strVal val="ppt_h"/>
                                              </p:val>
                                            </p:tav>
                                            <p:tav tm="100000">
                                              <p:val>
                                                <p:fltVal val="0"/>
                                              </p:val>
                                            </p:tav>
                                          </p:tavLst>
                                        </p:anim>
                                        <p:animEffect transition="out" filter="fade">
                                          <p:cBhvr>
                                            <p:cTn id="55" dur="500"/>
                                            <p:tgtEl>
                                              <p:spTgt spid="42"/>
                                            </p:tgtEl>
                                          </p:cBhvr>
                                        </p:animEffect>
                                        <p:set>
                                          <p:cBhvr>
                                            <p:cTn id="56" dur="1" fill="hold">
                                              <p:stCondLst>
                                                <p:cond delay="499"/>
                                              </p:stCondLst>
                                            </p:cTn>
                                            <p:tgtEl>
                                              <p:spTgt spid="42"/>
                                            </p:tgtEl>
                                            <p:attrNameLst>
                                              <p:attrName>style.visibility</p:attrName>
                                            </p:attrNameLst>
                                          </p:cBhvr>
                                          <p:to>
                                            <p:strVal val="hidden"/>
                                          </p:to>
                                        </p:set>
                                      </p:childTnLst>
                                    </p:cTn>
                                  </p:par>
                                  <p:par>
                                    <p:cTn id="57" presetID="53" presetClass="exit" presetSubtype="32" fill="hold" grpId="1" nodeType="withEffect">
                                      <p:stCondLst>
                                        <p:cond delay="0"/>
                                      </p:stCondLst>
                                      <p:childTnLst>
                                        <p:anim calcmode="lin" valueType="num">
                                          <p:cBhvr>
                                            <p:cTn id="58" dur="500"/>
                                            <p:tgtEl>
                                              <p:spTgt spid="3">
                                                <p:txEl>
                                                  <p:pRg st="0" end="0"/>
                                                </p:txEl>
                                              </p:spTgt>
                                            </p:tgtEl>
                                            <p:attrNameLst>
                                              <p:attrName>ppt_w</p:attrName>
                                            </p:attrNameLst>
                                          </p:cBhvr>
                                          <p:tavLst>
                                            <p:tav tm="0">
                                              <p:val>
                                                <p:strVal val="ppt_w"/>
                                              </p:val>
                                            </p:tav>
                                            <p:tav tm="100000">
                                              <p:val>
                                                <p:fltVal val="0"/>
                                              </p:val>
                                            </p:tav>
                                          </p:tavLst>
                                        </p:anim>
                                        <p:anim calcmode="lin" valueType="num">
                                          <p:cBhvr>
                                            <p:cTn id="59"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60" dur="500"/>
                                            <p:tgtEl>
                                              <p:spTgt spid="3">
                                                <p:txEl>
                                                  <p:pRg st="0" end="0"/>
                                                </p:txEl>
                                              </p:spTgt>
                                            </p:tgtEl>
                                          </p:cBhvr>
                                        </p:animEffect>
                                        <p:set>
                                          <p:cBhvr>
                                            <p:cTn id="61" dur="1" fill="hold">
                                              <p:stCondLst>
                                                <p:cond delay="499"/>
                                              </p:stCondLst>
                                            </p:cTn>
                                            <p:tgtEl>
                                              <p:spTgt spid="3">
                                                <p:txEl>
                                                  <p:pRg st="0" end="0"/>
                                                </p:txEl>
                                              </p:spTgt>
                                            </p:tgtEl>
                                            <p:attrNameLst>
                                              <p:attrName>style.visibility</p:attrName>
                                            </p:attrNameLst>
                                          </p:cBhvr>
                                          <p:to>
                                            <p:strVal val="hidden"/>
                                          </p:to>
                                        </p:set>
                                      </p:childTnLst>
                                    </p:cTn>
                                  </p:par>
                                  <p:par>
                                    <p:cTn id="62" presetID="53" presetClass="exit" presetSubtype="32" fill="hold" grpId="1" nodeType="withEffect">
                                      <p:stCondLst>
                                        <p:cond delay="0"/>
                                      </p:stCondLst>
                                      <p:childTnLst>
                                        <p:anim calcmode="lin" valueType="num">
                                          <p:cBhvr>
                                            <p:cTn id="63" dur="500"/>
                                            <p:tgtEl>
                                              <p:spTgt spid="3">
                                                <p:txEl>
                                                  <p:pRg st="1" end="1"/>
                                                </p:txEl>
                                              </p:spTgt>
                                            </p:tgtEl>
                                            <p:attrNameLst>
                                              <p:attrName>ppt_w</p:attrName>
                                            </p:attrNameLst>
                                          </p:cBhvr>
                                          <p:tavLst>
                                            <p:tav tm="0">
                                              <p:val>
                                                <p:strVal val="ppt_w"/>
                                              </p:val>
                                            </p:tav>
                                            <p:tav tm="100000">
                                              <p:val>
                                                <p:fltVal val="0"/>
                                              </p:val>
                                            </p:tav>
                                          </p:tavLst>
                                        </p:anim>
                                        <p:anim calcmode="lin" valueType="num">
                                          <p:cBhvr>
                                            <p:cTn id="64"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65" dur="500"/>
                                            <p:tgtEl>
                                              <p:spTgt spid="3">
                                                <p:txEl>
                                                  <p:pRg st="1" end="1"/>
                                                </p:txEl>
                                              </p:spTgt>
                                            </p:tgtEl>
                                          </p:cBhvr>
                                        </p:animEffect>
                                        <p:set>
                                          <p:cBhvr>
                                            <p:cTn id="66" dur="1" fill="hold">
                                              <p:stCondLst>
                                                <p:cond delay="499"/>
                                              </p:stCondLst>
                                            </p:cTn>
                                            <p:tgtEl>
                                              <p:spTgt spid="3">
                                                <p:txEl>
                                                  <p:pRg st="1" end="1"/>
                                                </p:txEl>
                                              </p:spTgt>
                                            </p:tgtEl>
                                            <p:attrNameLst>
                                              <p:attrName>style.visibility</p:attrName>
                                            </p:attrNameLst>
                                          </p:cBhvr>
                                          <p:to>
                                            <p:strVal val="hidden"/>
                                          </p:to>
                                        </p:set>
                                      </p:childTnLst>
                                    </p:cTn>
                                  </p:par>
                                  <p:par>
                                    <p:cTn id="67" presetID="53" presetClass="exit" presetSubtype="32" fill="hold" grpId="0" nodeType="withEffect">
                                      <p:stCondLst>
                                        <p:cond delay="0"/>
                                      </p:stCondLst>
                                      <p:childTnLst>
                                        <p:anim calcmode="lin" valueType="num">
                                          <p:cBhvr>
                                            <p:cTn id="68" dur="500"/>
                                            <p:tgtEl>
                                              <p:spTgt spid="6">
                                                <p:txEl>
                                                  <p:pRg st="0" end="0"/>
                                                </p:txEl>
                                              </p:spTgt>
                                            </p:tgtEl>
                                            <p:attrNameLst>
                                              <p:attrName>ppt_w</p:attrName>
                                            </p:attrNameLst>
                                          </p:cBhvr>
                                          <p:tavLst>
                                            <p:tav tm="0">
                                              <p:val>
                                                <p:strVal val="ppt_w"/>
                                              </p:val>
                                            </p:tav>
                                            <p:tav tm="100000">
                                              <p:val>
                                                <p:fltVal val="0"/>
                                              </p:val>
                                            </p:tav>
                                          </p:tavLst>
                                        </p:anim>
                                        <p:anim calcmode="lin" valueType="num">
                                          <p:cBhvr>
                                            <p:cTn id="69" dur="500"/>
                                            <p:tgtEl>
                                              <p:spTgt spid="6">
                                                <p:txEl>
                                                  <p:pRg st="0" end="0"/>
                                                </p:txEl>
                                              </p:spTgt>
                                            </p:tgtEl>
                                            <p:attrNameLst>
                                              <p:attrName>ppt_h</p:attrName>
                                            </p:attrNameLst>
                                          </p:cBhvr>
                                          <p:tavLst>
                                            <p:tav tm="0">
                                              <p:val>
                                                <p:strVal val="ppt_h"/>
                                              </p:val>
                                            </p:tav>
                                            <p:tav tm="100000">
                                              <p:val>
                                                <p:fltVal val="0"/>
                                              </p:val>
                                            </p:tav>
                                          </p:tavLst>
                                        </p:anim>
                                        <p:animEffect transition="out" filter="fade">
                                          <p:cBhvr>
                                            <p:cTn id="70" dur="500"/>
                                            <p:tgtEl>
                                              <p:spTgt spid="6">
                                                <p:txEl>
                                                  <p:pRg st="0" end="0"/>
                                                </p:txEl>
                                              </p:spTgt>
                                            </p:tgtEl>
                                          </p:cBhvr>
                                        </p:animEffect>
                                        <p:set>
                                          <p:cBhvr>
                                            <p:cTn id="71" dur="1" fill="hold">
                                              <p:stCondLst>
                                                <p:cond delay="499"/>
                                              </p:stCondLst>
                                            </p:cTn>
                                            <p:tgtEl>
                                              <p:spTgt spid="6">
                                                <p:txEl>
                                                  <p:pRg st="0" end="0"/>
                                                </p:txEl>
                                              </p:spTgt>
                                            </p:tgtEl>
                                            <p:attrNameLst>
                                              <p:attrName>style.visibility</p:attrName>
                                            </p:attrNameLst>
                                          </p:cBhvr>
                                          <p:to>
                                            <p:strVal val="hidden"/>
                                          </p:to>
                                        </p:set>
                                      </p:childTnLst>
                                    </p:cTn>
                                  </p:par>
                                  <p:par>
                                    <p:cTn id="72" presetID="53" presetClass="exit" presetSubtype="32" fill="hold" grpId="0" nodeType="withEffect">
                                      <p:stCondLst>
                                        <p:cond delay="0"/>
                                      </p:stCondLst>
                                      <p:childTnLst>
                                        <p:anim calcmode="lin" valueType="num">
                                          <p:cBhvr>
                                            <p:cTn id="73" dur="500"/>
                                            <p:tgtEl>
                                              <p:spTgt spid="8">
                                                <p:txEl>
                                                  <p:pRg st="0" end="0"/>
                                                </p:txEl>
                                              </p:spTgt>
                                            </p:tgtEl>
                                            <p:attrNameLst>
                                              <p:attrName>ppt_w</p:attrName>
                                            </p:attrNameLst>
                                          </p:cBhvr>
                                          <p:tavLst>
                                            <p:tav tm="0">
                                              <p:val>
                                                <p:strVal val="ppt_w"/>
                                              </p:val>
                                            </p:tav>
                                            <p:tav tm="100000">
                                              <p:val>
                                                <p:fltVal val="0"/>
                                              </p:val>
                                            </p:tav>
                                          </p:tavLst>
                                        </p:anim>
                                        <p:anim calcmode="lin" valueType="num">
                                          <p:cBhvr>
                                            <p:cTn id="74" dur="500"/>
                                            <p:tgtEl>
                                              <p:spTgt spid="8">
                                                <p:txEl>
                                                  <p:pRg st="0" end="0"/>
                                                </p:txEl>
                                              </p:spTgt>
                                            </p:tgtEl>
                                            <p:attrNameLst>
                                              <p:attrName>ppt_h</p:attrName>
                                            </p:attrNameLst>
                                          </p:cBhvr>
                                          <p:tavLst>
                                            <p:tav tm="0">
                                              <p:val>
                                                <p:strVal val="ppt_h"/>
                                              </p:val>
                                            </p:tav>
                                            <p:tav tm="100000">
                                              <p:val>
                                                <p:fltVal val="0"/>
                                              </p:val>
                                            </p:tav>
                                          </p:tavLst>
                                        </p:anim>
                                        <p:animEffect transition="out" filter="fade">
                                          <p:cBhvr>
                                            <p:cTn id="75" dur="500"/>
                                            <p:tgtEl>
                                              <p:spTgt spid="8">
                                                <p:txEl>
                                                  <p:pRg st="0" end="0"/>
                                                </p:txEl>
                                              </p:spTgt>
                                            </p:tgtEl>
                                          </p:cBhvr>
                                        </p:animEffect>
                                        <p:set>
                                          <p:cBhvr>
                                            <p:cTn id="76" dur="1" fill="hold">
                                              <p:stCondLst>
                                                <p:cond delay="499"/>
                                              </p:stCondLst>
                                            </p:cTn>
                                            <p:tgtEl>
                                              <p:spTgt spid="8">
                                                <p:txEl>
                                                  <p:pRg st="0" end="0"/>
                                                </p:txEl>
                                              </p:spTgt>
                                            </p:tgtEl>
                                            <p:attrNameLst>
                                              <p:attrName>style.visibility</p:attrName>
                                            </p:attrNameLst>
                                          </p:cBhvr>
                                          <p:to>
                                            <p:strVal val="hidden"/>
                                          </p:to>
                                        </p:set>
                                      </p:childTnLst>
                                    </p:cTn>
                                  </p:par>
                                  <p:par>
                                    <p:cTn id="77" presetID="53" presetClass="exit" presetSubtype="32" fill="hold" grpId="0" nodeType="withEffect">
                                      <p:stCondLst>
                                        <p:cond delay="0"/>
                                      </p:stCondLst>
                                      <p:childTnLst>
                                        <p:anim calcmode="lin" valueType="num">
                                          <p:cBhvr>
                                            <p:cTn id="78" dur="500"/>
                                            <p:tgtEl>
                                              <p:spTgt spid="8">
                                                <p:txEl>
                                                  <p:pRg st="1" end="1"/>
                                                </p:txEl>
                                              </p:spTgt>
                                            </p:tgtEl>
                                            <p:attrNameLst>
                                              <p:attrName>ppt_w</p:attrName>
                                            </p:attrNameLst>
                                          </p:cBhvr>
                                          <p:tavLst>
                                            <p:tav tm="0">
                                              <p:val>
                                                <p:strVal val="ppt_w"/>
                                              </p:val>
                                            </p:tav>
                                            <p:tav tm="100000">
                                              <p:val>
                                                <p:fltVal val="0"/>
                                              </p:val>
                                            </p:tav>
                                          </p:tavLst>
                                        </p:anim>
                                        <p:anim calcmode="lin" valueType="num">
                                          <p:cBhvr>
                                            <p:cTn id="79" dur="500"/>
                                            <p:tgtEl>
                                              <p:spTgt spid="8">
                                                <p:txEl>
                                                  <p:pRg st="1" end="1"/>
                                                </p:txEl>
                                              </p:spTgt>
                                            </p:tgtEl>
                                            <p:attrNameLst>
                                              <p:attrName>ppt_h</p:attrName>
                                            </p:attrNameLst>
                                          </p:cBhvr>
                                          <p:tavLst>
                                            <p:tav tm="0">
                                              <p:val>
                                                <p:strVal val="ppt_h"/>
                                              </p:val>
                                            </p:tav>
                                            <p:tav tm="100000">
                                              <p:val>
                                                <p:fltVal val="0"/>
                                              </p:val>
                                            </p:tav>
                                          </p:tavLst>
                                        </p:anim>
                                        <p:animEffect transition="out" filter="fade">
                                          <p:cBhvr>
                                            <p:cTn id="80" dur="500"/>
                                            <p:tgtEl>
                                              <p:spTgt spid="8">
                                                <p:txEl>
                                                  <p:pRg st="1" end="1"/>
                                                </p:txEl>
                                              </p:spTgt>
                                            </p:tgtEl>
                                          </p:cBhvr>
                                        </p:animEffect>
                                        <p:set>
                                          <p:cBhvr>
                                            <p:cTn id="81" dur="1" fill="hold">
                                              <p:stCondLst>
                                                <p:cond delay="499"/>
                                              </p:stCondLst>
                                            </p:cTn>
                                            <p:tgtEl>
                                              <p:spTgt spid="8">
                                                <p:txEl>
                                                  <p:pRg st="1" end="1"/>
                                                </p:txEl>
                                              </p:spTgt>
                                            </p:tgtEl>
                                            <p:attrNameLst>
                                              <p:attrName>style.visibility</p:attrName>
                                            </p:attrNameLst>
                                          </p:cBhvr>
                                          <p:to>
                                            <p:strVal val="hidden"/>
                                          </p:to>
                                        </p:set>
                                      </p:childTnLst>
                                    </p:cTn>
                                  </p:par>
                                  <p:par>
                                    <p:cTn id="82" presetID="53" presetClass="exit" presetSubtype="32" fill="hold" grpId="0" nodeType="withEffect">
                                      <p:stCondLst>
                                        <p:cond delay="0"/>
                                      </p:stCondLst>
                                      <p:childTnLst>
                                        <p:anim calcmode="lin" valueType="num">
                                          <p:cBhvr>
                                            <p:cTn id="83" dur="500"/>
                                            <p:tgtEl>
                                              <p:spTgt spid="8">
                                                <p:txEl>
                                                  <p:pRg st="2" end="2"/>
                                                </p:txEl>
                                              </p:spTgt>
                                            </p:tgtEl>
                                            <p:attrNameLst>
                                              <p:attrName>ppt_w</p:attrName>
                                            </p:attrNameLst>
                                          </p:cBhvr>
                                          <p:tavLst>
                                            <p:tav tm="0">
                                              <p:val>
                                                <p:strVal val="ppt_w"/>
                                              </p:val>
                                            </p:tav>
                                            <p:tav tm="100000">
                                              <p:val>
                                                <p:fltVal val="0"/>
                                              </p:val>
                                            </p:tav>
                                          </p:tavLst>
                                        </p:anim>
                                        <p:anim calcmode="lin" valueType="num">
                                          <p:cBhvr>
                                            <p:cTn id="84" dur="500"/>
                                            <p:tgtEl>
                                              <p:spTgt spid="8">
                                                <p:txEl>
                                                  <p:pRg st="2" end="2"/>
                                                </p:txEl>
                                              </p:spTgt>
                                            </p:tgtEl>
                                            <p:attrNameLst>
                                              <p:attrName>ppt_h</p:attrName>
                                            </p:attrNameLst>
                                          </p:cBhvr>
                                          <p:tavLst>
                                            <p:tav tm="0">
                                              <p:val>
                                                <p:strVal val="ppt_h"/>
                                              </p:val>
                                            </p:tav>
                                            <p:tav tm="100000">
                                              <p:val>
                                                <p:fltVal val="0"/>
                                              </p:val>
                                            </p:tav>
                                          </p:tavLst>
                                        </p:anim>
                                        <p:animEffect transition="out" filter="fade">
                                          <p:cBhvr>
                                            <p:cTn id="85" dur="500"/>
                                            <p:tgtEl>
                                              <p:spTgt spid="8">
                                                <p:txEl>
                                                  <p:pRg st="2" end="2"/>
                                                </p:txEl>
                                              </p:spTgt>
                                            </p:tgtEl>
                                          </p:cBhvr>
                                        </p:animEffect>
                                        <p:set>
                                          <p:cBhvr>
                                            <p:cTn id="86" dur="1" fill="hold">
                                              <p:stCondLst>
                                                <p:cond delay="499"/>
                                              </p:stCondLst>
                                            </p:cTn>
                                            <p:tgtEl>
                                              <p:spTgt spid="8">
                                                <p:txEl>
                                                  <p:pRg st="2" end="2"/>
                                                </p:txEl>
                                              </p:spTgt>
                                            </p:tgtEl>
                                            <p:attrNameLst>
                                              <p:attrName>style.visibility</p:attrName>
                                            </p:attrNameLst>
                                          </p:cBhvr>
                                          <p:to>
                                            <p:strVal val="hidden"/>
                                          </p:to>
                                        </p:set>
                                      </p:childTnLst>
                                    </p:cTn>
                                  </p:par>
                                  <p:par>
                                    <p:cTn id="87" presetID="53" presetClass="exit" presetSubtype="32" fill="hold" grpId="0" nodeType="withEffect">
                                      <p:stCondLst>
                                        <p:cond delay="0"/>
                                      </p:stCondLst>
                                      <p:childTnLst>
                                        <p:anim calcmode="lin" valueType="num">
                                          <p:cBhvr>
                                            <p:cTn id="88" dur="500"/>
                                            <p:tgtEl>
                                              <p:spTgt spid="9">
                                                <p:txEl>
                                                  <p:pRg st="0" end="0"/>
                                                </p:txEl>
                                              </p:spTgt>
                                            </p:tgtEl>
                                            <p:attrNameLst>
                                              <p:attrName>ppt_w</p:attrName>
                                            </p:attrNameLst>
                                          </p:cBhvr>
                                          <p:tavLst>
                                            <p:tav tm="0">
                                              <p:val>
                                                <p:strVal val="ppt_w"/>
                                              </p:val>
                                            </p:tav>
                                            <p:tav tm="100000">
                                              <p:val>
                                                <p:fltVal val="0"/>
                                              </p:val>
                                            </p:tav>
                                          </p:tavLst>
                                        </p:anim>
                                        <p:anim calcmode="lin" valueType="num">
                                          <p:cBhvr>
                                            <p:cTn id="89" dur="500"/>
                                            <p:tgtEl>
                                              <p:spTgt spid="9">
                                                <p:txEl>
                                                  <p:pRg st="0" end="0"/>
                                                </p:txEl>
                                              </p:spTgt>
                                            </p:tgtEl>
                                            <p:attrNameLst>
                                              <p:attrName>ppt_h</p:attrName>
                                            </p:attrNameLst>
                                          </p:cBhvr>
                                          <p:tavLst>
                                            <p:tav tm="0">
                                              <p:val>
                                                <p:strVal val="ppt_h"/>
                                              </p:val>
                                            </p:tav>
                                            <p:tav tm="100000">
                                              <p:val>
                                                <p:fltVal val="0"/>
                                              </p:val>
                                            </p:tav>
                                          </p:tavLst>
                                        </p:anim>
                                        <p:animEffect transition="out" filter="fade">
                                          <p:cBhvr>
                                            <p:cTn id="90" dur="500"/>
                                            <p:tgtEl>
                                              <p:spTgt spid="9">
                                                <p:txEl>
                                                  <p:pRg st="0" end="0"/>
                                                </p:txEl>
                                              </p:spTgt>
                                            </p:tgtEl>
                                          </p:cBhvr>
                                        </p:animEffect>
                                        <p:set>
                                          <p:cBhvr>
                                            <p:cTn id="91" dur="1" fill="hold">
                                              <p:stCondLst>
                                                <p:cond delay="499"/>
                                              </p:stCondLst>
                                            </p:cTn>
                                            <p:tgtEl>
                                              <p:spTgt spid="9">
                                                <p:txEl>
                                                  <p:pRg st="0" end="0"/>
                                                </p:txEl>
                                              </p:spTgt>
                                            </p:tgtEl>
                                            <p:attrNameLst>
                                              <p:attrName>style.visibility</p:attrName>
                                            </p:attrNameLst>
                                          </p:cBhvr>
                                          <p:to>
                                            <p:strVal val="hidden"/>
                                          </p:to>
                                        </p:set>
                                      </p:childTnLst>
                                    </p:cTn>
                                  </p:par>
                                  <p:par>
                                    <p:cTn id="92" presetID="53" presetClass="exit" presetSubtype="32" fill="hold" grpId="0" nodeType="withEffect">
                                      <p:stCondLst>
                                        <p:cond delay="0"/>
                                      </p:stCondLst>
                                      <p:childTnLst>
                                        <p:anim calcmode="lin" valueType="num">
                                          <p:cBhvr>
                                            <p:cTn id="93" dur="500"/>
                                            <p:tgtEl>
                                              <p:spTgt spid="9">
                                                <p:txEl>
                                                  <p:pRg st="1" end="1"/>
                                                </p:txEl>
                                              </p:spTgt>
                                            </p:tgtEl>
                                            <p:attrNameLst>
                                              <p:attrName>ppt_w</p:attrName>
                                            </p:attrNameLst>
                                          </p:cBhvr>
                                          <p:tavLst>
                                            <p:tav tm="0">
                                              <p:val>
                                                <p:strVal val="ppt_w"/>
                                              </p:val>
                                            </p:tav>
                                            <p:tav tm="100000">
                                              <p:val>
                                                <p:fltVal val="0"/>
                                              </p:val>
                                            </p:tav>
                                          </p:tavLst>
                                        </p:anim>
                                        <p:anim calcmode="lin" valueType="num">
                                          <p:cBhvr>
                                            <p:cTn id="94" dur="500"/>
                                            <p:tgtEl>
                                              <p:spTgt spid="9">
                                                <p:txEl>
                                                  <p:pRg st="1" end="1"/>
                                                </p:txEl>
                                              </p:spTgt>
                                            </p:tgtEl>
                                            <p:attrNameLst>
                                              <p:attrName>ppt_h</p:attrName>
                                            </p:attrNameLst>
                                          </p:cBhvr>
                                          <p:tavLst>
                                            <p:tav tm="0">
                                              <p:val>
                                                <p:strVal val="ppt_h"/>
                                              </p:val>
                                            </p:tav>
                                            <p:tav tm="100000">
                                              <p:val>
                                                <p:fltVal val="0"/>
                                              </p:val>
                                            </p:tav>
                                          </p:tavLst>
                                        </p:anim>
                                        <p:animEffect transition="out" filter="fade">
                                          <p:cBhvr>
                                            <p:cTn id="95" dur="500"/>
                                            <p:tgtEl>
                                              <p:spTgt spid="9">
                                                <p:txEl>
                                                  <p:pRg st="1" end="1"/>
                                                </p:txEl>
                                              </p:spTgt>
                                            </p:tgtEl>
                                          </p:cBhvr>
                                        </p:animEffect>
                                        <p:set>
                                          <p:cBhvr>
                                            <p:cTn id="96" dur="1" fill="hold">
                                              <p:stCondLst>
                                                <p:cond delay="499"/>
                                              </p:stCondLst>
                                            </p:cTn>
                                            <p:tgtEl>
                                              <p:spTgt spid="9">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2" grpId="0"/>
          <p:bldP spid="42" grpId="1"/>
          <p:bldP spid="6" grpId="0" build="allAtOnce"/>
          <p:bldP spid="8" grpId="0" uiExpand="1" build="allAtOnce"/>
          <p:bldP spid="9" grpId="0" uiExpand="1" build="allAtOnce"/>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4570E-DB84-AD4F-DC10-861A9C19E7D5}"/>
              </a:ext>
            </a:extLst>
          </p:cNvPr>
          <p:cNvSpPr>
            <a:spLocks noGrp="1"/>
          </p:cNvSpPr>
          <p:nvPr>
            <p:ph type="title"/>
          </p:nvPr>
        </p:nvSpPr>
        <p:spPr/>
        <p:txBody>
          <a:bodyPr/>
          <a:lstStyle/>
          <a:p>
            <a:r>
              <a:rPr lang="zh-CN" altLang="en-US" dirty="0">
                <a:solidFill>
                  <a:srgbClr val="AD2B26"/>
                </a:solidFill>
              </a:rPr>
              <a:t>算法复杂度分析</a:t>
            </a:r>
            <a:endParaRPr lang="zh-CN" altLang="en-US" dirty="0"/>
          </a:p>
        </p:txBody>
      </p:sp>
      <p:sp>
        <p:nvSpPr>
          <p:cNvPr id="9" name="文本占位符 2">
            <a:extLst>
              <a:ext uri="{FF2B5EF4-FFF2-40B4-BE49-F238E27FC236}">
                <a16:creationId xmlns:a16="http://schemas.microsoft.com/office/drawing/2014/main" id="{C3AD519E-F5B2-A65F-94A8-66CC2D527C08}"/>
              </a:ext>
            </a:extLst>
          </p:cNvPr>
          <p:cNvSpPr txBox="1">
            <a:spLocks/>
          </p:cNvSpPr>
          <p:nvPr/>
        </p:nvSpPr>
        <p:spPr>
          <a:xfrm>
            <a:off x="710880" y="1660824"/>
            <a:ext cx="4510610" cy="14696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为什么要进行复杂度分析？</a:t>
            </a:r>
            <a:endParaRPr lang="en-US" altLang="zh-CN" dirty="0"/>
          </a:p>
          <a:p>
            <a:pPr marL="285750" indent="-285750">
              <a:buFont typeface="Wingdings" panose="05000000000000000000" pitchFamily="2" charset="2"/>
              <a:buChar char="l"/>
            </a:pPr>
            <a:r>
              <a:rPr lang="zh-CN" altLang="en-US" dirty="0"/>
              <a:t>指导你编写出性能更优的代码</a:t>
            </a:r>
            <a:endParaRPr lang="en-US" altLang="zh-CN" dirty="0"/>
          </a:p>
          <a:p>
            <a:pPr marL="285750" indent="-285750">
              <a:buFont typeface="Wingdings" panose="05000000000000000000" pitchFamily="2" charset="2"/>
              <a:buChar char="l"/>
            </a:pPr>
            <a:r>
              <a:rPr lang="zh-CN" altLang="en-US" dirty="0"/>
              <a:t>评判别人写的代码的好坏</a:t>
            </a:r>
            <a:endParaRPr lang="en-US" altLang="zh-CN" dirty="0"/>
          </a:p>
        </p:txBody>
      </p:sp>
      <p:sp>
        <p:nvSpPr>
          <p:cNvPr id="6" name="Rectangle 1">
            <a:extLst>
              <a:ext uri="{FF2B5EF4-FFF2-40B4-BE49-F238E27FC236}">
                <a16:creationId xmlns:a16="http://schemas.microsoft.com/office/drawing/2014/main" id="{C02FC0B1-21F5-615A-6629-3727C63C8DAB}"/>
              </a:ext>
            </a:extLst>
          </p:cNvPr>
          <p:cNvSpPr>
            <a:spLocks noChangeArrowheads="1"/>
          </p:cNvSpPr>
          <p:nvPr/>
        </p:nvSpPr>
        <p:spPr bwMode="auto">
          <a:xfrm>
            <a:off x="6096000" y="1519422"/>
            <a:ext cx="4510610" cy="2308324"/>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求</a:t>
            </a:r>
            <a:r>
              <a:rPr kumimoji="0" lang="zh-CN" altLang="zh-CN" sz="1200" b="0" i="1" u="none" strike="noStrike" cap="none" normalizeH="0" baseline="0" dirty="0">
                <a:ln>
                  <a:noFill/>
                </a:ln>
                <a:solidFill>
                  <a:srgbClr val="8C8C8C"/>
                </a:solidFill>
                <a:effectLst/>
                <a:latin typeface="Arial Unicode MS"/>
                <a:ea typeface="JetBrains Mono"/>
              </a:rPr>
              <a:t>1~n</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的累加和</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 @param </a:t>
            </a:r>
            <a:r>
              <a:rPr kumimoji="0" lang="zh-CN" altLang="zh-CN" sz="1200" b="0" i="1" u="none" strike="noStrike" cap="none" normalizeH="0" baseline="0" dirty="0">
                <a:ln>
                  <a:noFill/>
                </a:ln>
                <a:solidFill>
                  <a:srgbClr val="3D3D3D"/>
                </a:solidFill>
                <a:effectLst/>
                <a:latin typeface="Arial Unicode MS"/>
                <a:ea typeface="JetBrains Mono"/>
              </a:rPr>
              <a:t>n</a:t>
            </a:r>
            <a:br>
              <a:rPr kumimoji="0" lang="zh-CN" altLang="zh-CN" sz="1200" b="0" i="1" u="none" strike="noStrike" cap="none" normalizeH="0" baseline="0" dirty="0">
                <a:ln>
                  <a:noFill/>
                </a:ln>
                <a:solidFill>
                  <a:srgbClr val="3D3D3D"/>
                </a:solidFill>
                <a:effectLst/>
                <a:latin typeface="Arial Unicode MS"/>
                <a:ea typeface="JetBrains Mono"/>
              </a:rPr>
            </a:br>
            <a:r>
              <a:rPr kumimoji="0" lang="zh-CN" altLang="zh-CN" sz="1200" b="0" i="1" u="none" strike="noStrike" cap="none" normalizeH="0" baseline="0" dirty="0">
                <a:ln>
                  <a:noFill/>
                </a:ln>
                <a:solidFill>
                  <a:srgbClr val="3D3D3D"/>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@return</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int </a:t>
            </a:r>
            <a:r>
              <a:rPr kumimoji="0" lang="zh-CN" altLang="zh-CN" sz="1200" b="0" i="0" u="none" strike="noStrike" cap="none" normalizeH="0" baseline="0" dirty="0">
                <a:ln>
                  <a:noFill/>
                </a:ln>
                <a:solidFill>
                  <a:srgbClr val="00627A"/>
                </a:solidFill>
                <a:effectLst/>
                <a:latin typeface="Arial Unicode MS"/>
                <a:ea typeface="JetBrains Mono"/>
              </a:rPr>
              <a:t>sum</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sum =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for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 =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 i &lt;= n; i++)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sum = sum + i;</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80808"/>
                </a:solidFill>
                <a:effectLst/>
                <a:latin typeface="Arial Unicode MS"/>
                <a:ea typeface="JetBrains Mono"/>
              </a:rPr>
              <a:t>sum;</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10" name="文本占位符 2">
            <a:extLst>
              <a:ext uri="{FF2B5EF4-FFF2-40B4-BE49-F238E27FC236}">
                <a16:creationId xmlns:a16="http://schemas.microsoft.com/office/drawing/2014/main" id="{9CF4C098-5F38-FE00-BF4C-41B00579D68A}"/>
              </a:ext>
            </a:extLst>
          </p:cNvPr>
          <p:cNvSpPr txBox="1">
            <a:spLocks/>
          </p:cNvSpPr>
          <p:nvPr/>
        </p:nvSpPr>
        <p:spPr>
          <a:xfrm>
            <a:off x="1799915" y="4316603"/>
            <a:ext cx="1614450" cy="517191"/>
          </a:xfrm>
          <a:prstGeom prst="rect">
            <a:avLst/>
          </a:prstGeom>
          <a:ln/>
        </p:spPr>
        <p:style>
          <a:lnRef idx="1">
            <a:schemeClr val="accent2"/>
          </a:lnRef>
          <a:fillRef idx="3">
            <a:schemeClr val="accent2"/>
          </a:fillRef>
          <a:effectRef idx="2">
            <a:schemeClr val="accent2"/>
          </a:effectRef>
          <a:fontRef idx="minor">
            <a:schemeClr val="lt1"/>
          </a:fontRef>
        </p:style>
        <p:txBody>
          <a:bodyPr/>
          <a:lstStyle>
            <a:defPPr>
              <a:defRPr lang="zh-CN"/>
            </a:defPPr>
            <a:lvl1pPr indent="0" eaLnBrk="0" fontAlgn="base" hangingPunct="0">
              <a:lnSpc>
                <a:spcPct val="150000"/>
              </a:lnSpc>
              <a:spcBef>
                <a:spcPct val="20000"/>
              </a:spcBef>
              <a:spcAft>
                <a:spcPct val="0"/>
              </a:spcAft>
              <a:buFont typeface="Arial" panose="020B0604020202020204" pitchFamily="34" charset="0"/>
              <a:buNone/>
              <a:defRPr sz="16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eaLnBrk="0" fontAlgn="base" hangingPunct="0">
              <a:spcBef>
                <a:spcPct val="20000"/>
              </a:spcBef>
              <a:spcAft>
                <a:spcPct val="0"/>
              </a:spcAft>
              <a:buFont typeface="Arial" panose="020B0604020202020204" pitchFamily="34" charset="0"/>
              <a:buChar char="–"/>
              <a:defRPr b="1">
                <a:latin typeface="黑体" panose="02010609060101010101" pitchFamily="49" charset="-122"/>
                <a:ea typeface="黑体" panose="02010609060101010101" pitchFamily="49" charset="-122"/>
              </a:defRPr>
            </a:lvl2pPr>
            <a:lvl3pPr marL="1523962" indent="-304792" eaLnBrk="0" fontAlgn="base" hangingPunct="0">
              <a:spcBef>
                <a:spcPct val="20000"/>
              </a:spcBef>
              <a:spcAft>
                <a:spcPct val="0"/>
              </a:spcAft>
              <a:buFont typeface="Arial" panose="020B0604020202020204" pitchFamily="34" charset="0"/>
              <a:buChar char="•"/>
              <a:defRPr sz="1867" b="1">
                <a:latin typeface="黑体" panose="02010609060101010101" pitchFamily="49" charset="-122"/>
                <a:ea typeface="黑体" panose="02010609060101010101" pitchFamily="49" charset="-122"/>
              </a:defRPr>
            </a:lvl3pPr>
            <a:lvl4pPr marL="2133547" indent="-304792" eaLnBrk="0" fontAlgn="base" hangingPunct="0">
              <a:spcBef>
                <a:spcPct val="20000"/>
              </a:spcBef>
              <a:spcAft>
                <a:spcPct val="0"/>
              </a:spcAft>
              <a:buFont typeface="Arial" panose="020B0604020202020204" pitchFamily="34" charset="0"/>
              <a:buChar char="–"/>
              <a:defRPr sz="2667"/>
            </a:lvl4pPr>
            <a:lvl5pPr marL="2743131" indent="-304792" eaLnBrk="0" fontAlgn="base" hangingPunct="0">
              <a:spcBef>
                <a:spcPct val="20000"/>
              </a:spcBef>
              <a:spcAft>
                <a:spcPct val="0"/>
              </a:spcAft>
              <a:buFont typeface="Arial" panose="020B0604020202020204" pitchFamily="34" charset="0"/>
              <a:buChar char="»"/>
              <a:defRPr sz="2667"/>
            </a:lvl5pPr>
            <a:lvl6pPr marL="3352716" indent="-304792" defTabSz="1219170">
              <a:spcBef>
                <a:spcPct val="20000"/>
              </a:spcBef>
              <a:buFont typeface="Arial" panose="020B0604020202020204" pitchFamily="34" charset="0"/>
              <a:buChar char="•"/>
              <a:defRPr sz="2667"/>
            </a:lvl6pPr>
            <a:lvl7pPr marL="3962301" indent="-304792" defTabSz="1219170">
              <a:spcBef>
                <a:spcPct val="20000"/>
              </a:spcBef>
              <a:buFont typeface="Arial" panose="020B0604020202020204" pitchFamily="34" charset="0"/>
              <a:buChar char="•"/>
              <a:defRPr sz="2667"/>
            </a:lvl7pPr>
            <a:lvl8pPr marL="4571886" indent="-304792" defTabSz="1219170">
              <a:spcBef>
                <a:spcPct val="20000"/>
              </a:spcBef>
              <a:buFont typeface="Arial" panose="020B0604020202020204" pitchFamily="34" charset="0"/>
              <a:buChar char="•"/>
              <a:defRPr sz="2667"/>
            </a:lvl8pPr>
            <a:lvl9pPr marL="5181470" indent="-304792" defTabSz="1219170">
              <a:spcBef>
                <a:spcPct val="20000"/>
              </a:spcBef>
              <a:buFont typeface="Arial" panose="020B0604020202020204" pitchFamily="34" charset="0"/>
              <a:buChar char="•"/>
              <a:defRPr sz="2667"/>
            </a:lvl9pPr>
          </a:lstStyle>
          <a:p>
            <a:r>
              <a:rPr lang="zh-CN" altLang="en-US" dirty="0"/>
              <a:t>时间复杂度分析</a:t>
            </a:r>
            <a:endParaRPr lang="en-US" altLang="zh-CN" dirty="0"/>
          </a:p>
        </p:txBody>
      </p:sp>
      <p:sp>
        <p:nvSpPr>
          <p:cNvPr id="11" name="文本占位符 2">
            <a:extLst>
              <a:ext uri="{FF2B5EF4-FFF2-40B4-BE49-F238E27FC236}">
                <a16:creationId xmlns:a16="http://schemas.microsoft.com/office/drawing/2014/main" id="{184BB89C-47A6-617A-1509-8E21004FCA42}"/>
              </a:ext>
            </a:extLst>
          </p:cNvPr>
          <p:cNvSpPr txBox="1">
            <a:spLocks/>
          </p:cNvSpPr>
          <p:nvPr/>
        </p:nvSpPr>
        <p:spPr>
          <a:xfrm>
            <a:off x="1799915" y="5272590"/>
            <a:ext cx="1614450" cy="517191"/>
          </a:xfrm>
          <a:prstGeom prst="rect">
            <a:avLst/>
          </a:prstGeom>
          <a:ln/>
        </p:spPr>
        <p:style>
          <a:lnRef idx="1">
            <a:schemeClr val="accent2"/>
          </a:lnRef>
          <a:fillRef idx="3">
            <a:schemeClr val="accent2"/>
          </a:fillRef>
          <a:effectRef idx="2">
            <a:schemeClr val="accent2"/>
          </a:effectRef>
          <a:fontRef idx="minor">
            <a:schemeClr val="lt1"/>
          </a:fontRef>
        </p:style>
        <p:txBody>
          <a:bodyPr/>
          <a:lstStyle>
            <a:defPPr>
              <a:defRPr lang="zh-CN"/>
            </a:defPPr>
            <a:lvl1pPr indent="0" eaLnBrk="0" fontAlgn="base" hangingPunct="0">
              <a:lnSpc>
                <a:spcPct val="150000"/>
              </a:lnSpc>
              <a:spcBef>
                <a:spcPct val="20000"/>
              </a:spcBef>
              <a:spcAft>
                <a:spcPct val="0"/>
              </a:spcAft>
              <a:buFont typeface="Arial" panose="020B0604020202020204" pitchFamily="34" charset="0"/>
              <a:buNone/>
              <a:defRPr sz="16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eaLnBrk="0" fontAlgn="base" hangingPunct="0">
              <a:spcBef>
                <a:spcPct val="20000"/>
              </a:spcBef>
              <a:spcAft>
                <a:spcPct val="0"/>
              </a:spcAft>
              <a:buFont typeface="Arial" panose="020B0604020202020204" pitchFamily="34" charset="0"/>
              <a:buChar char="–"/>
              <a:defRPr b="1">
                <a:latin typeface="黑体" panose="02010609060101010101" pitchFamily="49" charset="-122"/>
                <a:ea typeface="黑体" panose="02010609060101010101" pitchFamily="49" charset="-122"/>
              </a:defRPr>
            </a:lvl2pPr>
            <a:lvl3pPr marL="1523962" indent="-304792" eaLnBrk="0" fontAlgn="base" hangingPunct="0">
              <a:spcBef>
                <a:spcPct val="20000"/>
              </a:spcBef>
              <a:spcAft>
                <a:spcPct val="0"/>
              </a:spcAft>
              <a:buFont typeface="Arial" panose="020B0604020202020204" pitchFamily="34" charset="0"/>
              <a:buChar char="•"/>
              <a:defRPr sz="1867" b="1">
                <a:latin typeface="黑体" panose="02010609060101010101" pitchFamily="49" charset="-122"/>
                <a:ea typeface="黑体" panose="02010609060101010101" pitchFamily="49" charset="-122"/>
              </a:defRPr>
            </a:lvl3pPr>
            <a:lvl4pPr marL="2133547" indent="-304792" eaLnBrk="0" fontAlgn="base" hangingPunct="0">
              <a:spcBef>
                <a:spcPct val="20000"/>
              </a:spcBef>
              <a:spcAft>
                <a:spcPct val="0"/>
              </a:spcAft>
              <a:buFont typeface="Arial" panose="020B0604020202020204" pitchFamily="34" charset="0"/>
              <a:buChar char="–"/>
              <a:defRPr sz="2667"/>
            </a:lvl4pPr>
            <a:lvl5pPr marL="2743131" indent="-304792" eaLnBrk="0" fontAlgn="base" hangingPunct="0">
              <a:spcBef>
                <a:spcPct val="20000"/>
              </a:spcBef>
              <a:spcAft>
                <a:spcPct val="0"/>
              </a:spcAft>
              <a:buFont typeface="Arial" panose="020B0604020202020204" pitchFamily="34" charset="0"/>
              <a:buChar char="»"/>
              <a:defRPr sz="2667"/>
            </a:lvl5pPr>
            <a:lvl6pPr marL="3352716" indent="-304792" defTabSz="1219170">
              <a:spcBef>
                <a:spcPct val="20000"/>
              </a:spcBef>
              <a:buFont typeface="Arial" panose="020B0604020202020204" pitchFamily="34" charset="0"/>
              <a:buChar char="•"/>
              <a:defRPr sz="2667"/>
            </a:lvl6pPr>
            <a:lvl7pPr marL="3962301" indent="-304792" defTabSz="1219170">
              <a:spcBef>
                <a:spcPct val="20000"/>
              </a:spcBef>
              <a:buFont typeface="Arial" panose="020B0604020202020204" pitchFamily="34" charset="0"/>
              <a:buChar char="•"/>
              <a:defRPr sz="2667"/>
            </a:lvl7pPr>
            <a:lvl8pPr marL="4571886" indent="-304792" defTabSz="1219170">
              <a:spcBef>
                <a:spcPct val="20000"/>
              </a:spcBef>
              <a:buFont typeface="Arial" panose="020B0604020202020204" pitchFamily="34" charset="0"/>
              <a:buChar char="•"/>
              <a:defRPr sz="2667"/>
            </a:lvl8pPr>
            <a:lvl9pPr marL="5181470" indent="-304792" defTabSz="1219170">
              <a:spcBef>
                <a:spcPct val="20000"/>
              </a:spcBef>
              <a:buFont typeface="Arial" panose="020B0604020202020204" pitchFamily="34" charset="0"/>
              <a:buChar char="•"/>
              <a:defRPr sz="2667"/>
            </a:lvl9pPr>
          </a:lstStyle>
          <a:p>
            <a:r>
              <a:rPr lang="zh-CN" altLang="en-US" dirty="0"/>
              <a:t>空间复杂度分析</a:t>
            </a:r>
            <a:endParaRPr lang="en-US" altLang="zh-CN" dirty="0"/>
          </a:p>
        </p:txBody>
      </p:sp>
    </p:spTree>
    <p:extLst>
      <p:ext uri="{BB962C8B-B14F-4D97-AF65-F5344CB8AC3E}">
        <p14:creationId xmlns:p14="http://schemas.microsoft.com/office/powerpoint/2010/main" val="1332727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wipe(left)">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wipe(left)">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0"/>
                                  </p:iterate>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mph" presetSubtype="0" repeatCount="3000" fill="hold" grpId="1" nodeType="clickEffect">
                                  <p:stCondLst>
                                    <p:cond delay="0"/>
                                  </p:stCondLst>
                                  <p:iterate type="lt">
                                    <p:tmPct val="0"/>
                                  </p:iterate>
                                  <p:childTnLst>
                                    <p:animEffect transition="out" filter="fade">
                                      <p:cBhvr>
                                        <p:cTn id="37" dur="500" tmFilter="0, 0; .2, .5; .8, .5; 1, 0"/>
                                        <p:tgtEl>
                                          <p:spTgt spid="10"/>
                                        </p:tgtEl>
                                      </p:cBhvr>
                                    </p:animEffect>
                                    <p:animScale>
                                      <p:cBhvr>
                                        <p:cTn id="38"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0" grpId="1"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BC9A6-49A5-6F47-2A81-16296C498975}"/>
              </a:ext>
            </a:extLst>
          </p:cNvPr>
          <p:cNvSpPr>
            <a:spLocks noGrp="1"/>
          </p:cNvSpPr>
          <p:nvPr>
            <p:ph type="title"/>
          </p:nvPr>
        </p:nvSpPr>
        <p:spPr/>
        <p:txBody>
          <a:bodyPr/>
          <a:lstStyle/>
          <a:p>
            <a:r>
              <a:rPr lang="en-US" altLang="zh-CN" sz="2000" dirty="0" err="1">
                <a:solidFill>
                  <a:srgbClr val="AD2A26"/>
                </a:solidFill>
                <a:ea typeface="Alibaba PuHuiTi Medium" pitchFamily="18" charset="-122"/>
              </a:rPr>
              <a:t>ArrayList</a:t>
            </a:r>
            <a:r>
              <a:rPr lang="en-US" altLang="zh-CN" sz="2000" dirty="0">
                <a:solidFill>
                  <a:srgbClr val="AD2A26"/>
                </a:solidFill>
                <a:ea typeface="Alibaba PuHuiTi Medium" pitchFamily="18" charset="-122"/>
              </a:rPr>
              <a:t> </a:t>
            </a:r>
            <a:r>
              <a:rPr lang="zh-CN" altLang="en-US" sz="2000" dirty="0">
                <a:solidFill>
                  <a:srgbClr val="AD2A26"/>
                </a:solidFill>
                <a:ea typeface="Alibaba PuHuiTi Medium" pitchFamily="18" charset="-122"/>
              </a:rPr>
              <a:t>和 </a:t>
            </a:r>
            <a:r>
              <a:rPr lang="en-US" altLang="zh-CN" sz="2000" dirty="0">
                <a:solidFill>
                  <a:srgbClr val="AD2A26"/>
                </a:solidFill>
                <a:ea typeface="Alibaba PuHuiTi Medium" pitchFamily="18" charset="-122"/>
              </a:rPr>
              <a:t>LinkedList </a:t>
            </a:r>
            <a:r>
              <a:rPr lang="zh-CN" altLang="en-US" sz="2000" dirty="0">
                <a:solidFill>
                  <a:srgbClr val="AD2A26"/>
                </a:solidFill>
                <a:ea typeface="Alibaba PuHuiTi Medium" pitchFamily="18" charset="-122"/>
              </a:rPr>
              <a:t>的区别是什么？</a:t>
            </a:r>
            <a:endParaRPr lang="zh-CN" altLang="en-US" dirty="0"/>
          </a:p>
        </p:txBody>
      </p:sp>
      <p:sp>
        <p:nvSpPr>
          <p:cNvPr id="3" name="文本占位符 2">
            <a:extLst>
              <a:ext uri="{FF2B5EF4-FFF2-40B4-BE49-F238E27FC236}">
                <a16:creationId xmlns:a16="http://schemas.microsoft.com/office/drawing/2014/main" id="{794B96BE-0014-AB66-3C1C-E1FEB35882A0}"/>
              </a:ext>
            </a:extLst>
          </p:cNvPr>
          <p:cNvSpPr>
            <a:spLocks noGrp="1"/>
          </p:cNvSpPr>
          <p:nvPr>
            <p:ph type="body" sz="quarter" idx="11"/>
          </p:nvPr>
        </p:nvSpPr>
        <p:spPr>
          <a:xfrm>
            <a:off x="1006415" y="2336667"/>
            <a:ext cx="4153481" cy="1266320"/>
          </a:xfrm>
        </p:spPr>
        <p:txBody>
          <a:bodyPr/>
          <a:lstStyle/>
          <a:p>
            <a:pPr marL="285750" indent="-285750">
              <a:buFont typeface="Wingdings" panose="05000000000000000000" pitchFamily="2" charset="2"/>
              <a:buChar char="l"/>
            </a:pPr>
            <a:r>
              <a:rPr lang="en-US" altLang="zh-CN" sz="1400" dirty="0" err="1"/>
              <a:t>ArrayList</a:t>
            </a:r>
            <a:r>
              <a:rPr lang="zh-CN" altLang="en-US" sz="1400" dirty="0"/>
              <a:t>底层是数组，内存连续，节省内存</a:t>
            </a:r>
            <a:endParaRPr lang="en-US" altLang="zh-CN" sz="1400" dirty="0"/>
          </a:p>
          <a:p>
            <a:pPr marL="285750" indent="-285750">
              <a:buFont typeface="Wingdings" panose="05000000000000000000" pitchFamily="2" charset="2"/>
              <a:buChar char="l"/>
            </a:pPr>
            <a:r>
              <a:rPr lang="en-US" altLang="zh-CN" sz="1400" dirty="0"/>
              <a:t>LinkedList </a:t>
            </a:r>
            <a:r>
              <a:rPr lang="zh-CN" altLang="en-US" sz="1400" dirty="0"/>
              <a:t>是双向链表需要存储数据，和两个指针，更占用内存</a:t>
            </a:r>
          </a:p>
        </p:txBody>
      </p:sp>
      <p:sp>
        <p:nvSpPr>
          <p:cNvPr id="42" name="文本占位符 2">
            <a:extLst>
              <a:ext uri="{FF2B5EF4-FFF2-40B4-BE49-F238E27FC236}">
                <a16:creationId xmlns:a16="http://schemas.microsoft.com/office/drawing/2014/main" id="{EB47B5F6-A9E3-83AD-3BB0-795D954DACA4}"/>
              </a:ext>
            </a:extLst>
          </p:cNvPr>
          <p:cNvSpPr txBox="1">
            <a:spLocks/>
          </p:cNvSpPr>
          <p:nvPr/>
        </p:nvSpPr>
        <p:spPr>
          <a:xfrm>
            <a:off x="979845" y="1798180"/>
            <a:ext cx="1062768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3.  </a:t>
            </a:r>
            <a:r>
              <a:rPr lang="zh-CN" altLang="en-US" dirty="0"/>
              <a:t>内存空间占用</a:t>
            </a:r>
          </a:p>
        </p:txBody>
      </p:sp>
      <p:pic>
        <p:nvPicPr>
          <p:cNvPr id="5" name="图片 4">
            <a:extLst>
              <a:ext uri="{FF2B5EF4-FFF2-40B4-BE49-F238E27FC236}">
                <a16:creationId xmlns:a16="http://schemas.microsoft.com/office/drawing/2014/main" id="{7406BD35-804D-0EBE-304D-EA06AF8DAD53}"/>
              </a:ext>
            </a:extLst>
          </p:cNvPr>
          <p:cNvPicPr>
            <a:picLocks noChangeAspect="1"/>
          </p:cNvPicPr>
          <p:nvPr/>
        </p:nvPicPr>
        <p:blipFill>
          <a:blip r:embed="rId2"/>
          <a:stretch>
            <a:fillRect/>
          </a:stretch>
        </p:blipFill>
        <p:spPr>
          <a:xfrm>
            <a:off x="5015880" y="1670838"/>
            <a:ext cx="6979106" cy="1584176"/>
          </a:xfrm>
          <a:prstGeom prst="rect">
            <a:avLst/>
          </a:prstGeom>
        </p:spPr>
      </p:pic>
      <p:sp>
        <p:nvSpPr>
          <p:cNvPr id="6" name="文本占位符 2">
            <a:extLst>
              <a:ext uri="{FF2B5EF4-FFF2-40B4-BE49-F238E27FC236}">
                <a16:creationId xmlns:a16="http://schemas.microsoft.com/office/drawing/2014/main" id="{CD0CCDD4-53FF-DF49-8272-3371D6AF047E}"/>
              </a:ext>
            </a:extLst>
          </p:cNvPr>
          <p:cNvSpPr txBox="1">
            <a:spLocks/>
          </p:cNvSpPr>
          <p:nvPr/>
        </p:nvSpPr>
        <p:spPr>
          <a:xfrm>
            <a:off x="979845" y="3711132"/>
            <a:ext cx="10627680" cy="5278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4.  </a:t>
            </a:r>
            <a:r>
              <a:rPr lang="zh-CN" altLang="en-US" dirty="0"/>
              <a:t>线程安全</a:t>
            </a:r>
          </a:p>
        </p:txBody>
      </p:sp>
      <p:sp>
        <p:nvSpPr>
          <p:cNvPr id="8" name="文本占位符 2">
            <a:extLst>
              <a:ext uri="{FF2B5EF4-FFF2-40B4-BE49-F238E27FC236}">
                <a16:creationId xmlns:a16="http://schemas.microsoft.com/office/drawing/2014/main" id="{CFED1A78-66DA-A8CF-39A1-2B9BC6343EEA}"/>
              </a:ext>
            </a:extLst>
          </p:cNvPr>
          <p:cNvSpPr txBox="1">
            <a:spLocks/>
          </p:cNvSpPr>
          <p:nvPr/>
        </p:nvSpPr>
        <p:spPr>
          <a:xfrm>
            <a:off x="1011087" y="4195151"/>
            <a:ext cx="10627680" cy="74601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sz="1400" dirty="0" err="1"/>
              <a:t>ArrayList</a:t>
            </a:r>
            <a:r>
              <a:rPr lang="zh-CN" altLang="en-US" sz="1400" dirty="0"/>
              <a:t>和</a:t>
            </a:r>
            <a:r>
              <a:rPr lang="en-US" altLang="zh-CN" sz="1400" dirty="0"/>
              <a:t>LinkedList</a:t>
            </a:r>
            <a:r>
              <a:rPr lang="zh-CN" altLang="en-US" sz="1400" dirty="0"/>
              <a:t>都不是线程安全的</a:t>
            </a:r>
            <a:endParaRPr lang="en-US" altLang="zh-CN" sz="1400" dirty="0"/>
          </a:p>
          <a:p>
            <a:pPr marL="285750" indent="-285750">
              <a:buFont typeface="Wingdings" panose="05000000000000000000" pitchFamily="2" charset="2"/>
              <a:buChar char="l"/>
            </a:pPr>
            <a:r>
              <a:rPr lang="zh-CN" altLang="en-US" sz="1400" dirty="0"/>
              <a:t>如果需要保证线程安全，有两种方案：</a:t>
            </a:r>
            <a:endParaRPr lang="en-US" altLang="zh-CN" sz="1400" dirty="0"/>
          </a:p>
        </p:txBody>
      </p:sp>
      <p:sp>
        <p:nvSpPr>
          <p:cNvPr id="4" name="文本占位符 2">
            <a:extLst>
              <a:ext uri="{FF2B5EF4-FFF2-40B4-BE49-F238E27FC236}">
                <a16:creationId xmlns:a16="http://schemas.microsoft.com/office/drawing/2014/main" id="{B4C55C62-B6BD-566C-300F-0A25C43233C7}"/>
              </a:ext>
            </a:extLst>
          </p:cNvPr>
          <p:cNvSpPr txBox="1">
            <a:spLocks/>
          </p:cNvSpPr>
          <p:nvPr/>
        </p:nvSpPr>
        <p:spPr>
          <a:xfrm>
            <a:off x="1199456" y="4998749"/>
            <a:ext cx="10627680" cy="85701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在方法内使用，局部变量则是线程安全的</a:t>
            </a:r>
            <a:endParaRPr lang="en-US" altLang="zh-CN" sz="1400" dirty="0"/>
          </a:p>
          <a:p>
            <a:pPr marL="285750" indent="-285750">
              <a:buFont typeface="Wingdings" panose="05000000000000000000" pitchFamily="2" charset="2"/>
              <a:buChar char="l"/>
            </a:pPr>
            <a:r>
              <a:rPr lang="zh-CN" altLang="en-US" sz="1400" dirty="0"/>
              <a:t>使用线程安全的</a:t>
            </a:r>
            <a:r>
              <a:rPr lang="en-US" altLang="zh-CN" sz="1400" dirty="0" err="1"/>
              <a:t>ArrayList</a:t>
            </a:r>
            <a:r>
              <a:rPr lang="zh-CN" altLang="en-US" sz="1400" dirty="0"/>
              <a:t>和</a:t>
            </a:r>
            <a:r>
              <a:rPr lang="en-US" altLang="zh-CN" sz="1400" dirty="0"/>
              <a:t>LinkedList</a:t>
            </a:r>
          </a:p>
          <a:p>
            <a:pPr marL="285750" indent="-285750">
              <a:buFont typeface="Wingdings" panose="05000000000000000000" pitchFamily="2" charset="2"/>
              <a:buChar char="l"/>
            </a:pPr>
            <a:endParaRPr lang="en-US" altLang="zh-CN" sz="1400" dirty="0"/>
          </a:p>
        </p:txBody>
      </p:sp>
      <p:sp>
        <p:nvSpPr>
          <p:cNvPr id="7" name="Rectangle 1">
            <a:extLst>
              <a:ext uri="{FF2B5EF4-FFF2-40B4-BE49-F238E27FC236}">
                <a16:creationId xmlns:a16="http://schemas.microsoft.com/office/drawing/2014/main" id="{C6014B5C-33FC-E2BC-D67F-B38582B9EDDC}"/>
              </a:ext>
            </a:extLst>
          </p:cNvPr>
          <p:cNvSpPr>
            <a:spLocks noChangeArrowheads="1"/>
          </p:cNvSpPr>
          <p:nvPr/>
        </p:nvSpPr>
        <p:spPr bwMode="auto">
          <a:xfrm>
            <a:off x="1520657" y="5855768"/>
            <a:ext cx="6447551" cy="612155"/>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Unicode MS"/>
                <a:ea typeface="JetBrains Mono"/>
              </a:rPr>
              <a:t>List</a:t>
            </a:r>
            <a:r>
              <a:rPr kumimoji="0" lang="zh-CN" altLang="zh-CN" sz="1200" b="0" i="0" u="none" strike="noStrike" cap="none" normalizeH="0" baseline="0" dirty="0">
                <a:ln>
                  <a:noFill/>
                </a:ln>
                <a:solidFill>
                  <a:srgbClr val="080808"/>
                </a:solidFill>
                <a:effectLst/>
                <a:latin typeface="Arial Unicode MS"/>
                <a:ea typeface="JetBrains Mono"/>
              </a:rPr>
              <a:t>&lt;</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&gt; </a:t>
            </a:r>
            <a:r>
              <a:rPr kumimoji="0" lang="zh-CN" altLang="zh-CN" sz="1200" b="0" i="0" u="none" strike="noStrike" cap="none" normalizeH="0" baseline="0" dirty="0">
                <a:ln>
                  <a:noFill/>
                </a:ln>
                <a:solidFill>
                  <a:srgbClr val="000000"/>
                </a:solidFill>
                <a:effectLst/>
                <a:latin typeface="Arial Unicode MS"/>
                <a:ea typeface="JetBrains Mono"/>
              </a:rPr>
              <a:t>syncArrayList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Collections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synchronizedList</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ArrayList&lt;&gt;());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List</a:t>
            </a:r>
            <a:r>
              <a:rPr kumimoji="0" lang="zh-CN" altLang="zh-CN" sz="1200" b="0" i="0" u="none" strike="noStrike" cap="none" normalizeH="0" baseline="0" dirty="0">
                <a:ln>
                  <a:noFill/>
                </a:ln>
                <a:solidFill>
                  <a:srgbClr val="080808"/>
                </a:solidFill>
                <a:effectLst/>
                <a:latin typeface="Arial Unicode MS"/>
                <a:ea typeface="JetBrains Mono"/>
              </a:rPr>
              <a:t>&lt;</a:t>
            </a:r>
            <a:r>
              <a:rPr kumimoji="0" lang="zh-CN" altLang="zh-CN" sz="1200" b="0" i="0" u="none" strike="noStrike" cap="none" normalizeH="0" baseline="0" dirty="0">
                <a:ln>
                  <a:noFill/>
                </a:ln>
                <a:solidFill>
                  <a:srgbClr val="000000"/>
                </a:solidFill>
                <a:effectLst/>
                <a:latin typeface="Arial Unicode MS"/>
                <a:ea typeface="JetBrains Mono"/>
              </a:rPr>
              <a:t>Object</a:t>
            </a:r>
            <a:r>
              <a:rPr kumimoji="0" lang="zh-CN" altLang="zh-CN" sz="1200" b="0" i="0" u="none" strike="noStrike" cap="none" normalizeH="0" baseline="0" dirty="0">
                <a:ln>
                  <a:noFill/>
                </a:ln>
                <a:solidFill>
                  <a:srgbClr val="080808"/>
                </a:solidFill>
                <a:effectLst/>
                <a:latin typeface="Arial Unicode MS"/>
                <a:ea typeface="JetBrains Mono"/>
              </a:rPr>
              <a:t>&gt; </a:t>
            </a:r>
            <a:r>
              <a:rPr kumimoji="0" lang="zh-CN" altLang="zh-CN" sz="1200" b="0" i="0" u="none" strike="noStrike" cap="none" normalizeH="0" baseline="0" dirty="0">
                <a:ln>
                  <a:noFill/>
                </a:ln>
                <a:solidFill>
                  <a:srgbClr val="000000"/>
                </a:solidFill>
                <a:effectLst/>
                <a:latin typeface="Arial Unicode MS"/>
                <a:ea typeface="JetBrains Mono"/>
              </a:rPr>
              <a:t>sync</a:t>
            </a:r>
            <a:r>
              <a:rPr kumimoji="0" lang="en-US" altLang="zh-CN" sz="1200" b="0" i="0" u="none" strike="noStrike" cap="none" normalizeH="0" baseline="0" dirty="0">
                <a:ln>
                  <a:noFill/>
                </a:ln>
                <a:solidFill>
                  <a:srgbClr val="000000"/>
                </a:solidFill>
                <a:effectLst/>
                <a:latin typeface="Arial Unicode MS"/>
                <a:ea typeface="JetBrains Mono"/>
              </a:rPr>
              <a:t>L</a:t>
            </a:r>
            <a:r>
              <a:rPr kumimoji="0" lang="zh-CN" altLang="zh-CN" sz="1200" b="0" i="0" u="none" strike="noStrike" cap="none" normalizeH="0" baseline="0" dirty="0">
                <a:ln>
                  <a:noFill/>
                </a:ln>
                <a:solidFill>
                  <a:srgbClr val="000000"/>
                </a:solidFill>
                <a:effectLst/>
                <a:latin typeface="Arial Unicode MS"/>
                <a:ea typeface="JetBrains Mono"/>
              </a:rPr>
              <a:t>inkedList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Collections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080808"/>
                </a:solidFill>
                <a:effectLst/>
                <a:latin typeface="Arial Unicode MS"/>
                <a:ea typeface="JetBrains Mono"/>
              </a:rPr>
              <a:t>synchronizedList</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new </a:t>
            </a:r>
            <a:r>
              <a:rPr kumimoji="0" lang="zh-CN" altLang="zh-CN" sz="1200" b="0" i="0" u="none" strike="noStrike" cap="none" normalizeH="0" baseline="0" dirty="0">
                <a:ln>
                  <a:noFill/>
                </a:ln>
                <a:solidFill>
                  <a:srgbClr val="080808"/>
                </a:solidFill>
                <a:effectLst/>
                <a:latin typeface="Arial Unicode MS"/>
                <a:ea typeface="JetBrains Mono"/>
              </a:rPr>
              <a:t>LinkedList&lt;&gt;());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483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left)">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wipe(left)">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wipe(left)">
                                      <p:cBhvr>
                                        <p:cTn id="35" dur="500"/>
                                        <p:tgtEl>
                                          <p:spTgt spid="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wipe(left)">
                                      <p:cBhvr>
                                        <p:cTn id="40" dur="500"/>
                                        <p:tgtEl>
                                          <p:spTgt spid="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p:tgtEl>
                                          <p:spTgt spid="7"/>
                                        </p:tgtEl>
                                        <p:attrNameLst>
                                          <p:attrName>ppt_y</p:attrName>
                                        </p:attrNameLst>
                                      </p:cBhvr>
                                      <p:tavLst>
                                        <p:tav tm="0">
                                          <p:val>
                                            <p:strVal val="#ppt_y-#ppt_h*1.125000"/>
                                          </p:val>
                                        </p:tav>
                                        <p:tav tm="100000">
                                          <p:val>
                                            <p:strVal val="#ppt_y"/>
                                          </p:val>
                                        </p:tav>
                                      </p:tavLst>
                                    </p:anim>
                                    <p:animEffect transition="in" filter="wipe(down)">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2" grpId="0"/>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87CA1FF-9CA6-4652-9DBC-1004A28F6BB3}"/>
              </a:ext>
            </a:extLst>
          </p:cNvPr>
          <p:cNvSpPr>
            <a:spLocks noGrp="1"/>
          </p:cNvSpPr>
          <p:nvPr>
            <p:ph type="body" sz="quarter" idx="10"/>
          </p:nvPr>
        </p:nvSpPr>
        <p:spPr/>
        <p:txBody>
          <a:bodyPr/>
          <a:lstStyle/>
          <a:p>
            <a:pPr marL="0" indent="0">
              <a:buNone/>
            </a:pPr>
            <a:r>
              <a:rPr lang="en-US" altLang="zh-CN" dirty="0" err="1">
                <a:solidFill>
                  <a:srgbClr val="AD2A26"/>
                </a:solidFill>
                <a:ea typeface="Alibaba PuHuiTi Medium" pitchFamily="18" charset="-122"/>
              </a:rPr>
              <a:t>ArrayList</a:t>
            </a:r>
            <a:r>
              <a:rPr lang="en-US" altLang="zh-CN" dirty="0">
                <a:solidFill>
                  <a:srgbClr val="AD2A26"/>
                </a:solidFill>
                <a:ea typeface="Alibaba PuHuiTi Medium" pitchFamily="18" charset="-122"/>
              </a:rPr>
              <a:t> </a:t>
            </a:r>
            <a:r>
              <a:rPr lang="zh-CN" altLang="en-US" dirty="0">
                <a:solidFill>
                  <a:srgbClr val="AD2A26"/>
                </a:solidFill>
                <a:ea typeface="Alibaba PuHuiTi Medium" pitchFamily="18" charset="-122"/>
              </a:rPr>
              <a:t>和 </a:t>
            </a:r>
            <a:r>
              <a:rPr lang="en-US" altLang="zh-CN" dirty="0">
                <a:solidFill>
                  <a:srgbClr val="AD2A26"/>
                </a:solidFill>
                <a:ea typeface="Alibaba PuHuiTi Medium" pitchFamily="18" charset="-122"/>
              </a:rPr>
              <a:t>LinkedList </a:t>
            </a:r>
            <a:r>
              <a:rPr lang="zh-CN" altLang="en-US" dirty="0">
                <a:solidFill>
                  <a:srgbClr val="AD2A26"/>
                </a:solidFill>
                <a:ea typeface="Alibaba PuHuiTi Medium" pitchFamily="18" charset="-122"/>
              </a:rPr>
              <a:t>的</a:t>
            </a:r>
            <a:r>
              <a:rPr lang="zh-CN" altLang="en-US" sz="1800" dirty="0">
                <a:solidFill>
                  <a:srgbClr val="AD2A26"/>
                </a:solidFill>
                <a:ea typeface="Alibaba PuHuiTi Medium" pitchFamily="18" charset="-122"/>
              </a:rPr>
              <a:t>区别是什么？</a:t>
            </a:r>
            <a:endParaRPr lang="en-US" altLang="zh-CN" sz="1800" dirty="0">
              <a:solidFill>
                <a:srgbClr val="AD2A26"/>
              </a:solidFill>
              <a:ea typeface="Alibaba PuHuiTi Medium" pitchFamily="18" charset="-122"/>
            </a:endParaRPr>
          </a:p>
          <a:p>
            <a:pPr marL="952485" lvl="1" indent="-342900">
              <a:buFont typeface="+mj-ea"/>
              <a:buAutoNum type="circleNumDbPlain"/>
            </a:pPr>
            <a:r>
              <a:rPr lang="zh-CN" altLang="en-US" dirty="0">
                <a:solidFill>
                  <a:srgbClr val="AD2A26"/>
                </a:solidFill>
                <a:ea typeface="Alibaba PuHuiTi Medium" pitchFamily="18" charset="-122"/>
              </a:rPr>
              <a:t>底层数据结构</a:t>
            </a:r>
            <a:endParaRPr lang="en-US" altLang="zh-CN" dirty="0">
              <a:solidFill>
                <a:srgbClr val="AD2A26"/>
              </a:solidFill>
              <a:ea typeface="Alibaba PuHuiTi Medium" pitchFamily="18" charset="-122"/>
            </a:endParaRPr>
          </a:p>
          <a:p>
            <a:pPr marL="952485" lvl="1" indent="-342900">
              <a:buFont typeface="+mj-ea"/>
              <a:buAutoNum type="circleNumDbPlain"/>
            </a:pPr>
            <a:r>
              <a:rPr lang="zh-CN" altLang="en-US" b="0" dirty="0">
                <a:solidFill>
                  <a:srgbClr val="AD2A26"/>
                </a:solidFill>
                <a:ea typeface="Alibaba PuHuiTi Medium" pitchFamily="18" charset="-122"/>
              </a:rPr>
              <a:t>效率</a:t>
            </a:r>
            <a:endParaRPr lang="en-US" altLang="zh-CN" b="0" dirty="0">
              <a:solidFill>
                <a:srgbClr val="AD2A26"/>
              </a:solidFill>
              <a:ea typeface="Alibaba PuHuiTi Medium" pitchFamily="18" charset="-122"/>
            </a:endParaRPr>
          </a:p>
          <a:p>
            <a:pPr marL="952485" lvl="1" indent="-342900">
              <a:buFont typeface="+mj-ea"/>
              <a:buAutoNum type="circleNumDbPlain"/>
            </a:pPr>
            <a:r>
              <a:rPr lang="zh-CN" altLang="en-US" b="0" dirty="0">
                <a:solidFill>
                  <a:srgbClr val="AD2A26"/>
                </a:solidFill>
                <a:ea typeface="Alibaba PuHuiTi Medium" pitchFamily="18" charset="-122"/>
              </a:rPr>
              <a:t>空间</a:t>
            </a:r>
            <a:endParaRPr lang="en-US" altLang="zh-CN" b="0" dirty="0">
              <a:solidFill>
                <a:srgbClr val="AD2A26"/>
              </a:solidFill>
              <a:ea typeface="Alibaba PuHuiTi Medium" pitchFamily="18" charset="-122"/>
            </a:endParaRPr>
          </a:p>
          <a:p>
            <a:pPr marL="952485" lvl="1" indent="-342900">
              <a:buFont typeface="+mj-ea"/>
              <a:buAutoNum type="circleNumDbPlain"/>
            </a:pPr>
            <a:r>
              <a:rPr lang="zh-CN" altLang="en-US" b="0" dirty="0">
                <a:solidFill>
                  <a:srgbClr val="AD2A26"/>
                </a:solidFill>
                <a:ea typeface="Alibaba PuHuiTi Medium" pitchFamily="18" charset="-122"/>
              </a:rPr>
              <a:t>线程是否安全</a:t>
            </a:r>
          </a:p>
          <a:p>
            <a:endParaRPr lang="zh-CN" altLang="en-US" dirty="0"/>
          </a:p>
        </p:txBody>
      </p:sp>
    </p:spTree>
    <p:extLst>
      <p:ext uri="{BB962C8B-B14F-4D97-AF65-F5344CB8AC3E}">
        <p14:creationId xmlns:p14="http://schemas.microsoft.com/office/powerpoint/2010/main" val="30349799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198D5-851A-4931-3143-0A056225671D}"/>
              </a:ext>
            </a:extLst>
          </p:cNvPr>
          <p:cNvSpPr>
            <a:spLocks noGrp="1"/>
          </p:cNvSpPr>
          <p:nvPr>
            <p:ph type="title"/>
          </p:nvPr>
        </p:nvSpPr>
        <p:spPr/>
        <p:txBody>
          <a:bodyPr/>
          <a:lstStyle/>
          <a:p>
            <a:r>
              <a:rPr lang="en-US" altLang="zh-CN" dirty="0"/>
              <a:t>HashMap</a:t>
            </a:r>
            <a:r>
              <a:rPr lang="zh-CN" altLang="en-US" dirty="0"/>
              <a:t>相关面试题</a:t>
            </a:r>
          </a:p>
        </p:txBody>
      </p:sp>
      <p:sp>
        <p:nvSpPr>
          <p:cNvPr id="3" name="文本占位符 2">
            <a:extLst>
              <a:ext uri="{FF2B5EF4-FFF2-40B4-BE49-F238E27FC236}">
                <a16:creationId xmlns:a16="http://schemas.microsoft.com/office/drawing/2014/main" id="{3C256E0C-7468-DB88-183C-675D34CE3B94}"/>
              </a:ext>
            </a:extLst>
          </p:cNvPr>
          <p:cNvSpPr>
            <a:spLocks noGrp="1"/>
          </p:cNvSpPr>
          <p:nvPr>
            <p:ph type="body" sz="quarter" idx="10"/>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3799083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4E30E-1108-D86E-6EE4-43A8DA63FF3B}"/>
              </a:ext>
            </a:extLst>
          </p:cNvPr>
          <p:cNvSpPr>
            <a:spLocks noGrp="1"/>
          </p:cNvSpPr>
          <p:nvPr>
            <p:ph type="title"/>
          </p:nvPr>
        </p:nvSpPr>
        <p:spPr/>
        <p:txBody>
          <a:bodyPr/>
          <a:lstStyle/>
          <a:p>
            <a:r>
              <a:rPr lang="en-US" altLang="zh-CN" dirty="0"/>
              <a:t>HashMap</a:t>
            </a:r>
            <a:r>
              <a:rPr lang="zh-CN" altLang="en-US" dirty="0"/>
              <a:t>相关面试题</a:t>
            </a:r>
          </a:p>
        </p:txBody>
      </p:sp>
      <p:sp>
        <p:nvSpPr>
          <p:cNvPr id="3" name="文本占位符 2">
            <a:extLst>
              <a:ext uri="{FF2B5EF4-FFF2-40B4-BE49-F238E27FC236}">
                <a16:creationId xmlns:a16="http://schemas.microsoft.com/office/drawing/2014/main" id="{D8C0EE5C-4D8D-8B39-6A2A-EA3B42A2022E}"/>
              </a:ext>
            </a:extLst>
          </p:cNvPr>
          <p:cNvSpPr>
            <a:spLocks noGrp="1"/>
          </p:cNvSpPr>
          <p:nvPr>
            <p:ph type="body" sz="quarter" idx="11"/>
          </p:nvPr>
        </p:nvSpPr>
        <p:spPr>
          <a:xfrm>
            <a:off x="710880" y="1654949"/>
            <a:ext cx="10698800" cy="1342003"/>
          </a:xfrm>
        </p:spPr>
        <p:txBody>
          <a:bodyPr/>
          <a:lstStyle/>
          <a:p>
            <a:pPr marL="285750" indent="-285750">
              <a:buFont typeface="Wingdings" panose="05000000000000000000" pitchFamily="2" charset="2"/>
              <a:buChar char="l"/>
            </a:pPr>
            <a:r>
              <a:rPr lang="zh-CN" altLang="en-US" dirty="0"/>
              <a:t>二叉树</a:t>
            </a:r>
            <a:endParaRPr lang="en-US" altLang="zh-CN" dirty="0"/>
          </a:p>
          <a:p>
            <a:pPr marL="285750" indent="-285750">
              <a:buFont typeface="Wingdings" panose="05000000000000000000" pitchFamily="2" charset="2"/>
              <a:buChar char="l"/>
            </a:pPr>
            <a:r>
              <a:rPr lang="zh-CN" altLang="en-US" dirty="0"/>
              <a:t>红黑树</a:t>
            </a:r>
            <a:endParaRPr lang="en-US" altLang="zh-CN" dirty="0"/>
          </a:p>
          <a:p>
            <a:pPr marL="285750" indent="-285750">
              <a:buFont typeface="Wingdings" panose="05000000000000000000" pitchFamily="2" charset="2"/>
              <a:buChar char="l"/>
            </a:pPr>
            <a:r>
              <a:rPr lang="zh-CN" altLang="en-US" dirty="0"/>
              <a:t>散列表</a:t>
            </a:r>
            <a:endParaRPr lang="en-US" altLang="zh-CN" dirty="0"/>
          </a:p>
        </p:txBody>
      </p:sp>
      <p:sp>
        <p:nvSpPr>
          <p:cNvPr id="10" name="右大括号 9">
            <a:extLst>
              <a:ext uri="{FF2B5EF4-FFF2-40B4-BE49-F238E27FC236}">
                <a16:creationId xmlns:a16="http://schemas.microsoft.com/office/drawing/2014/main" id="{48F4CE33-C4F7-AB39-7213-0046CAF985FF}"/>
              </a:ext>
            </a:extLst>
          </p:cNvPr>
          <p:cNvSpPr/>
          <p:nvPr/>
        </p:nvSpPr>
        <p:spPr>
          <a:xfrm>
            <a:off x="4094688" y="1842433"/>
            <a:ext cx="432048" cy="938495"/>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右大括号 10">
            <a:extLst>
              <a:ext uri="{FF2B5EF4-FFF2-40B4-BE49-F238E27FC236}">
                <a16:creationId xmlns:a16="http://schemas.microsoft.com/office/drawing/2014/main" id="{B57810B4-9D72-3C0B-46E9-C6E6486A1646}"/>
              </a:ext>
            </a:extLst>
          </p:cNvPr>
          <p:cNvSpPr/>
          <p:nvPr/>
        </p:nvSpPr>
        <p:spPr>
          <a:xfrm>
            <a:off x="6161353" y="3356992"/>
            <a:ext cx="432048" cy="3024336"/>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2" name="文本占位符 2">
            <a:extLst>
              <a:ext uri="{FF2B5EF4-FFF2-40B4-BE49-F238E27FC236}">
                <a16:creationId xmlns:a16="http://schemas.microsoft.com/office/drawing/2014/main" id="{C5B597F6-6E5C-38D3-AC5B-100A96C88503}"/>
              </a:ext>
            </a:extLst>
          </p:cNvPr>
          <p:cNvSpPr txBox="1">
            <a:spLocks/>
          </p:cNvSpPr>
          <p:nvPr/>
        </p:nvSpPr>
        <p:spPr>
          <a:xfrm>
            <a:off x="4655840" y="2066515"/>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数据结构</a:t>
            </a:r>
            <a:endParaRPr lang="en-US" altLang="zh-CN" dirty="0"/>
          </a:p>
        </p:txBody>
      </p:sp>
      <p:sp>
        <p:nvSpPr>
          <p:cNvPr id="13" name="文本占位符 2">
            <a:extLst>
              <a:ext uri="{FF2B5EF4-FFF2-40B4-BE49-F238E27FC236}">
                <a16:creationId xmlns:a16="http://schemas.microsoft.com/office/drawing/2014/main" id="{50E8E125-7439-5EC5-A4FC-21A69B6E9CA2}"/>
              </a:ext>
            </a:extLst>
          </p:cNvPr>
          <p:cNvSpPr txBox="1">
            <a:spLocks/>
          </p:cNvSpPr>
          <p:nvPr/>
        </p:nvSpPr>
        <p:spPr>
          <a:xfrm>
            <a:off x="6816080" y="4591095"/>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面试问题</a:t>
            </a:r>
            <a:endParaRPr lang="en-US" altLang="zh-CN" dirty="0"/>
          </a:p>
        </p:txBody>
      </p:sp>
      <p:sp>
        <p:nvSpPr>
          <p:cNvPr id="4" name="文本占位符 2">
            <a:extLst>
              <a:ext uri="{FF2B5EF4-FFF2-40B4-BE49-F238E27FC236}">
                <a16:creationId xmlns:a16="http://schemas.microsoft.com/office/drawing/2014/main" id="{1AAD0F65-3D98-7A0F-A8E2-3620EE46F512}"/>
              </a:ext>
            </a:extLst>
          </p:cNvPr>
          <p:cNvSpPr txBox="1">
            <a:spLocks/>
          </p:cNvSpPr>
          <p:nvPr/>
        </p:nvSpPr>
        <p:spPr>
          <a:xfrm>
            <a:off x="710880" y="3026388"/>
            <a:ext cx="4881064" cy="34216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a:t>HashMap</a:t>
            </a:r>
            <a:r>
              <a:rPr lang="zh-CN" altLang="en-US" dirty="0"/>
              <a:t>实现原理</a:t>
            </a:r>
            <a:endParaRPr lang="en-US" altLang="zh-CN" dirty="0"/>
          </a:p>
          <a:p>
            <a:pPr marL="285750" indent="-285750">
              <a:buFont typeface="Wingdings" panose="05000000000000000000" pitchFamily="2" charset="2"/>
              <a:buChar char="l"/>
            </a:pPr>
            <a:r>
              <a:rPr lang="en-US" altLang="zh-CN" dirty="0"/>
              <a:t>HashMap</a:t>
            </a:r>
            <a:r>
              <a:rPr lang="zh-CN" altLang="en-US" dirty="0"/>
              <a:t>的</a:t>
            </a:r>
            <a:r>
              <a:rPr lang="en-US" altLang="zh-CN" dirty="0"/>
              <a:t>put</a:t>
            </a:r>
            <a:r>
              <a:rPr lang="zh-CN" altLang="en-US" dirty="0"/>
              <a:t>方法的具体流程</a:t>
            </a:r>
            <a:endParaRPr lang="en-US" altLang="zh-CN" dirty="0"/>
          </a:p>
          <a:p>
            <a:pPr marL="285750" indent="-285750">
              <a:buFont typeface="Wingdings" panose="05000000000000000000" pitchFamily="2" charset="2"/>
              <a:buChar char="l"/>
            </a:pPr>
            <a:r>
              <a:rPr lang="en-US" altLang="zh-CN" dirty="0" err="1"/>
              <a:t>hashMap</a:t>
            </a:r>
            <a:r>
              <a:rPr lang="zh-CN" altLang="en-US" dirty="0"/>
              <a:t>的寻址算法</a:t>
            </a:r>
            <a:endParaRPr lang="en-US" altLang="zh-CN" dirty="0"/>
          </a:p>
          <a:p>
            <a:pPr marL="285750" indent="-285750">
              <a:buFont typeface="Wingdings" panose="05000000000000000000" pitchFamily="2" charset="2"/>
              <a:buChar char="l"/>
            </a:pPr>
            <a:r>
              <a:rPr lang="zh-CN" altLang="en-US" dirty="0"/>
              <a:t>讲一讲</a:t>
            </a:r>
            <a:r>
              <a:rPr lang="en-US" altLang="zh-CN" dirty="0"/>
              <a:t>HashMap</a:t>
            </a:r>
            <a:r>
              <a:rPr lang="zh-CN" altLang="en-US" dirty="0"/>
              <a:t>的扩容机制</a:t>
            </a:r>
            <a:endParaRPr lang="en-US" altLang="zh-CN" dirty="0"/>
          </a:p>
          <a:p>
            <a:pPr marL="285750" indent="-285750">
              <a:buFont typeface="Wingdings" panose="05000000000000000000" pitchFamily="2" charset="2"/>
              <a:buChar char="l"/>
            </a:pPr>
            <a:r>
              <a:rPr lang="zh-CN" altLang="en-US" dirty="0"/>
              <a:t>为何</a:t>
            </a:r>
            <a:r>
              <a:rPr lang="en-US" altLang="zh-CN" dirty="0"/>
              <a:t>HashMap</a:t>
            </a:r>
            <a:r>
              <a:rPr lang="zh-CN" altLang="en-US" dirty="0"/>
              <a:t>的数组长度一定是</a:t>
            </a:r>
            <a:r>
              <a:rPr lang="en-US" altLang="zh-CN" dirty="0"/>
              <a:t>2</a:t>
            </a:r>
            <a:r>
              <a:rPr lang="zh-CN" altLang="en-US" dirty="0"/>
              <a:t>的次幂？</a:t>
            </a:r>
            <a:endParaRPr lang="en-US" altLang="zh-CN" dirty="0"/>
          </a:p>
          <a:p>
            <a:pPr marL="285750" indent="-285750">
              <a:buFont typeface="Wingdings" panose="05000000000000000000" pitchFamily="2" charset="2"/>
              <a:buChar char="l"/>
            </a:pPr>
            <a:r>
              <a:rPr lang="en-US" altLang="zh-CN" dirty="0" err="1"/>
              <a:t>hashmap</a:t>
            </a:r>
            <a:r>
              <a:rPr lang="zh-CN" altLang="en-US" dirty="0"/>
              <a:t>在</a:t>
            </a:r>
            <a:r>
              <a:rPr lang="en-US" altLang="zh-CN" dirty="0"/>
              <a:t>1.7</a:t>
            </a:r>
            <a:r>
              <a:rPr lang="zh-CN" altLang="en-US" dirty="0"/>
              <a:t>情况下的多线程死循环问题</a:t>
            </a:r>
            <a:endParaRPr lang="en-US" altLang="zh-CN" dirty="0"/>
          </a:p>
          <a:p>
            <a:pPr marL="285750" indent="-285750">
              <a:buFont typeface="Wingdings" panose="05000000000000000000" pitchFamily="2" charset="2"/>
              <a:buChar char="l"/>
            </a:pPr>
            <a:r>
              <a:rPr lang="en-US" altLang="zh-CN" dirty="0"/>
              <a:t>HashSet</a:t>
            </a:r>
            <a:r>
              <a:rPr lang="zh-CN" altLang="en-US" dirty="0"/>
              <a:t>与</a:t>
            </a:r>
            <a:r>
              <a:rPr lang="en-US" altLang="zh-CN" dirty="0"/>
              <a:t>HashMap</a:t>
            </a:r>
            <a:r>
              <a:rPr lang="zh-CN" altLang="en-US" dirty="0"/>
              <a:t>的区别</a:t>
            </a:r>
            <a:endParaRPr lang="en-US" altLang="zh-CN" dirty="0"/>
          </a:p>
          <a:p>
            <a:pPr marL="285750" indent="-285750">
              <a:buFont typeface="Wingdings" panose="05000000000000000000" pitchFamily="2" charset="2"/>
              <a:buChar char="l"/>
            </a:pPr>
            <a:r>
              <a:rPr lang="en-US" altLang="zh-CN" dirty="0" err="1"/>
              <a:t>HashTable</a:t>
            </a:r>
            <a:r>
              <a:rPr lang="zh-CN" altLang="en-US" dirty="0"/>
              <a:t>与</a:t>
            </a:r>
            <a:r>
              <a:rPr lang="en-US" altLang="zh-CN" dirty="0"/>
              <a:t>HashMap</a:t>
            </a:r>
            <a:r>
              <a:rPr lang="zh-CN" altLang="en-US" dirty="0"/>
              <a:t>的区别</a:t>
            </a:r>
            <a:endParaRPr lang="en-US" altLang="zh-CN" dirty="0"/>
          </a:p>
        </p:txBody>
      </p:sp>
    </p:spTree>
    <p:extLst>
      <p:ext uri="{BB962C8B-B14F-4D97-AF65-F5344CB8AC3E}">
        <p14:creationId xmlns:p14="http://schemas.microsoft.com/office/powerpoint/2010/main" val="290900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30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30000">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14:bounceEnd="30000">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0000">
                                      <p:stCondLst>
                                        <p:cond delay="2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14:bounceEnd="30000">
                                          <p:cBhvr additive="base">
                                            <p:cTn id="11" dur="1000" fill="hold"/>
                                            <p:tgtEl>
                                              <p:spTgt spid="3">
                                                <p:txEl>
                                                  <p:pRg st="1" end="1"/>
                                                </p:txEl>
                                              </p:spTgt>
                                            </p:tgtEl>
                                            <p:attrNameLst>
                                              <p:attrName>ppt_x</p:attrName>
                                            </p:attrNameLst>
                                          </p:cBhvr>
                                          <p:tavLst>
                                            <p:tav tm="0">
                                              <p:val>
                                                <p:strVal val="1+#ppt_w/2"/>
                                              </p:val>
                                            </p:tav>
                                            <p:tav tm="100000">
                                              <p:val>
                                                <p:strVal val="#ppt_x"/>
                                              </p:val>
                                            </p:tav>
                                          </p:tavLst>
                                        </p:anim>
                                        <p:anim calcmode="lin" valueType="num" p14:bounceEnd="30000">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30000">
                                      <p:stCondLst>
                                        <p:cond delay="40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14:bounceEnd="30000">
                                          <p:cBhvr additive="base">
                                            <p:cTn id="15" dur="1000" fill="hold"/>
                                            <p:tgtEl>
                                              <p:spTgt spid="3">
                                                <p:txEl>
                                                  <p:pRg st="2" end="2"/>
                                                </p:txEl>
                                              </p:spTgt>
                                            </p:tgtEl>
                                            <p:attrNameLst>
                                              <p:attrName>ppt_x</p:attrName>
                                            </p:attrNameLst>
                                          </p:cBhvr>
                                          <p:tavLst>
                                            <p:tav tm="0">
                                              <p:val>
                                                <p:strVal val="1+#ppt_w/2"/>
                                              </p:val>
                                            </p:tav>
                                            <p:tav tm="100000">
                                              <p:val>
                                                <p:strVal val="#ppt_x"/>
                                              </p:val>
                                            </p:tav>
                                          </p:tavLst>
                                        </p:anim>
                                        <p:anim calcmode="lin" valueType="num" p14:bounceEnd="30000">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Horizontal)">
                                          <p:cBhvr>
                                            <p:cTn id="21" dur="500"/>
                                            <p:tgtEl>
                                              <p:spTgt spid="1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14:presetBounceEnd="30000">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14:bounceEnd="30000">
                                          <p:cBhvr additive="base">
                                            <p:cTn id="30" dur="1000" fill="hold"/>
                                            <p:tgtEl>
                                              <p:spTgt spid="4">
                                                <p:txEl>
                                                  <p:pRg st="0" end="0"/>
                                                </p:txEl>
                                              </p:spTgt>
                                            </p:tgtEl>
                                            <p:attrNameLst>
                                              <p:attrName>ppt_x</p:attrName>
                                            </p:attrNameLst>
                                          </p:cBhvr>
                                          <p:tavLst>
                                            <p:tav tm="0">
                                              <p:val>
                                                <p:strVal val="1+#ppt_w/2"/>
                                              </p:val>
                                            </p:tav>
                                            <p:tav tm="100000">
                                              <p:val>
                                                <p:strVal val="#ppt_x"/>
                                              </p:val>
                                            </p:tav>
                                          </p:tavLst>
                                        </p:anim>
                                        <p:anim calcmode="lin" valueType="num" p14:bounceEnd="30000">
                                          <p:cBhvr additive="base">
                                            <p:cTn id="31" dur="1000" fill="hold"/>
                                            <p:tgtEl>
                                              <p:spTgt spid="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14:presetBounceEnd="30000">
                                      <p:stCondLst>
                                        <p:cond delay="100"/>
                                      </p:stCondLst>
                                      <p:childTnLst>
                                        <p:set>
                                          <p:cBhvr>
                                            <p:cTn id="33" dur="1" fill="hold">
                                              <p:stCondLst>
                                                <p:cond delay="0"/>
                                              </p:stCondLst>
                                            </p:cTn>
                                            <p:tgtEl>
                                              <p:spTgt spid="4">
                                                <p:txEl>
                                                  <p:pRg st="1" end="1"/>
                                                </p:txEl>
                                              </p:spTgt>
                                            </p:tgtEl>
                                            <p:attrNameLst>
                                              <p:attrName>style.visibility</p:attrName>
                                            </p:attrNameLst>
                                          </p:cBhvr>
                                          <p:to>
                                            <p:strVal val="visible"/>
                                          </p:to>
                                        </p:set>
                                        <p:anim calcmode="lin" valueType="num" p14:bounceEnd="30000">
                                          <p:cBhvr additive="base">
                                            <p:cTn id="34" dur="1000" fill="hold"/>
                                            <p:tgtEl>
                                              <p:spTgt spid="4">
                                                <p:txEl>
                                                  <p:pRg st="1" end="1"/>
                                                </p:txEl>
                                              </p:spTgt>
                                            </p:tgtEl>
                                            <p:attrNameLst>
                                              <p:attrName>ppt_x</p:attrName>
                                            </p:attrNameLst>
                                          </p:cBhvr>
                                          <p:tavLst>
                                            <p:tav tm="0">
                                              <p:val>
                                                <p:strVal val="1+#ppt_w/2"/>
                                              </p:val>
                                            </p:tav>
                                            <p:tav tm="100000">
                                              <p:val>
                                                <p:strVal val="#ppt_x"/>
                                              </p:val>
                                            </p:tav>
                                          </p:tavLst>
                                        </p:anim>
                                        <p:anim calcmode="lin" valueType="num" p14:bounceEnd="30000">
                                          <p:cBhvr additive="base">
                                            <p:cTn id="35" dur="1000" fill="hold"/>
                                            <p:tgtEl>
                                              <p:spTgt spid="4">
                                                <p:txEl>
                                                  <p:pRg st="1" end="1"/>
                                                </p:txEl>
                                              </p:spTgt>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14:presetBounceEnd="30000">
                                      <p:stCondLst>
                                        <p:cond delay="200"/>
                                      </p:stCondLst>
                                      <p:childTnLst>
                                        <p:set>
                                          <p:cBhvr>
                                            <p:cTn id="37" dur="1" fill="hold">
                                              <p:stCondLst>
                                                <p:cond delay="0"/>
                                              </p:stCondLst>
                                            </p:cTn>
                                            <p:tgtEl>
                                              <p:spTgt spid="4">
                                                <p:txEl>
                                                  <p:pRg st="2" end="2"/>
                                                </p:txEl>
                                              </p:spTgt>
                                            </p:tgtEl>
                                            <p:attrNameLst>
                                              <p:attrName>style.visibility</p:attrName>
                                            </p:attrNameLst>
                                          </p:cBhvr>
                                          <p:to>
                                            <p:strVal val="visible"/>
                                          </p:to>
                                        </p:set>
                                        <p:anim calcmode="lin" valueType="num" p14:bounceEnd="30000">
                                          <p:cBhvr additive="base">
                                            <p:cTn id="38" dur="1000" fill="hold"/>
                                            <p:tgtEl>
                                              <p:spTgt spid="4">
                                                <p:txEl>
                                                  <p:pRg st="2" end="2"/>
                                                </p:txEl>
                                              </p:spTgt>
                                            </p:tgtEl>
                                            <p:attrNameLst>
                                              <p:attrName>ppt_x</p:attrName>
                                            </p:attrNameLst>
                                          </p:cBhvr>
                                          <p:tavLst>
                                            <p:tav tm="0">
                                              <p:val>
                                                <p:strVal val="1+#ppt_w/2"/>
                                              </p:val>
                                            </p:tav>
                                            <p:tav tm="100000">
                                              <p:val>
                                                <p:strVal val="#ppt_x"/>
                                              </p:val>
                                            </p:tav>
                                          </p:tavLst>
                                        </p:anim>
                                        <p:anim calcmode="lin" valueType="num" p14:bounceEnd="30000">
                                          <p:cBhvr additive="base">
                                            <p:cTn id="39" dur="1000" fill="hold"/>
                                            <p:tgtEl>
                                              <p:spTgt spid="4">
                                                <p:txEl>
                                                  <p:pRg st="2" end="2"/>
                                                </p:txEl>
                                              </p:spTgt>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30000">
                                      <p:stCondLst>
                                        <p:cond delay="300"/>
                                      </p:stCondLst>
                                      <p:childTnLst>
                                        <p:set>
                                          <p:cBhvr>
                                            <p:cTn id="41" dur="1" fill="hold">
                                              <p:stCondLst>
                                                <p:cond delay="0"/>
                                              </p:stCondLst>
                                            </p:cTn>
                                            <p:tgtEl>
                                              <p:spTgt spid="4">
                                                <p:txEl>
                                                  <p:pRg st="3" end="3"/>
                                                </p:txEl>
                                              </p:spTgt>
                                            </p:tgtEl>
                                            <p:attrNameLst>
                                              <p:attrName>style.visibility</p:attrName>
                                            </p:attrNameLst>
                                          </p:cBhvr>
                                          <p:to>
                                            <p:strVal val="visible"/>
                                          </p:to>
                                        </p:set>
                                        <p:anim calcmode="lin" valueType="num" p14:bounceEnd="30000">
                                          <p:cBhvr additive="base">
                                            <p:cTn id="42" dur="1000" fill="hold"/>
                                            <p:tgtEl>
                                              <p:spTgt spid="4">
                                                <p:txEl>
                                                  <p:pRg st="3" end="3"/>
                                                </p:txEl>
                                              </p:spTgt>
                                            </p:tgtEl>
                                            <p:attrNameLst>
                                              <p:attrName>ppt_x</p:attrName>
                                            </p:attrNameLst>
                                          </p:cBhvr>
                                          <p:tavLst>
                                            <p:tav tm="0">
                                              <p:val>
                                                <p:strVal val="1+#ppt_w/2"/>
                                              </p:val>
                                            </p:tav>
                                            <p:tav tm="100000">
                                              <p:val>
                                                <p:strVal val="#ppt_x"/>
                                              </p:val>
                                            </p:tav>
                                          </p:tavLst>
                                        </p:anim>
                                        <p:anim calcmode="lin" valueType="num" p14:bounceEnd="30000">
                                          <p:cBhvr additive="base">
                                            <p:cTn id="43" dur="1000" fill="hold"/>
                                            <p:tgtEl>
                                              <p:spTgt spid="4">
                                                <p:txEl>
                                                  <p:pRg st="3" end="3"/>
                                                </p:txEl>
                                              </p:spTgt>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14:presetBounceEnd="30000">
                                      <p:stCondLst>
                                        <p:cond delay="400"/>
                                      </p:stCondLst>
                                      <p:childTnLst>
                                        <p:set>
                                          <p:cBhvr>
                                            <p:cTn id="45" dur="1" fill="hold">
                                              <p:stCondLst>
                                                <p:cond delay="0"/>
                                              </p:stCondLst>
                                            </p:cTn>
                                            <p:tgtEl>
                                              <p:spTgt spid="4">
                                                <p:txEl>
                                                  <p:pRg st="4" end="4"/>
                                                </p:txEl>
                                              </p:spTgt>
                                            </p:tgtEl>
                                            <p:attrNameLst>
                                              <p:attrName>style.visibility</p:attrName>
                                            </p:attrNameLst>
                                          </p:cBhvr>
                                          <p:to>
                                            <p:strVal val="visible"/>
                                          </p:to>
                                        </p:set>
                                        <p:anim calcmode="lin" valueType="num" p14:bounceEnd="30000">
                                          <p:cBhvr additive="base">
                                            <p:cTn id="46" dur="1000" fill="hold"/>
                                            <p:tgtEl>
                                              <p:spTgt spid="4">
                                                <p:txEl>
                                                  <p:pRg st="4" end="4"/>
                                                </p:txEl>
                                              </p:spTgt>
                                            </p:tgtEl>
                                            <p:attrNameLst>
                                              <p:attrName>ppt_x</p:attrName>
                                            </p:attrNameLst>
                                          </p:cBhvr>
                                          <p:tavLst>
                                            <p:tav tm="0">
                                              <p:val>
                                                <p:strVal val="1+#ppt_w/2"/>
                                              </p:val>
                                            </p:tav>
                                            <p:tav tm="100000">
                                              <p:val>
                                                <p:strVal val="#ppt_x"/>
                                              </p:val>
                                            </p:tav>
                                          </p:tavLst>
                                        </p:anim>
                                        <p:anim calcmode="lin" valueType="num" p14:bounceEnd="30000">
                                          <p:cBhvr additive="base">
                                            <p:cTn id="47" dur="1000" fill="hold"/>
                                            <p:tgtEl>
                                              <p:spTgt spid="4">
                                                <p:txEl>
                                                  <p:pRg st="4" end="4"/>
                                                </p:txEl>
                                              </p:spTgt>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14:presetBounceEnd="30000">
                                      <p:stCondLst>
                                        <p:cond delay="600"/>
                                      </p:stCondLst>
                                      <p:childTnLst>
                                        <p:set>
                                          <p:cBhvr>
                                            <p:cTn id="49" dur="1" fill="hold">
                                              <p:stCondLst>
                                                <p:cond delay="0"/>
                                              </p:stCondLst>
                                            </p:cTn>
                                            <p:tgtEl>
                                              <p:spTgt spid="4">
                                                <p:txEl>
                                                  <p:pRg st="5" end="5"/>
                                                </p:txEl>
                                              </p:spTgt>
                                            </p:tgtEl>
                                            <p:attrNameLst>
                                              <p:attrName>style.visibility</p:attrName>
                                            </p:attrNameLst>
                                          </p:cBhvr>
                                          <p:to>
                                            <p:strVal val="visible"/>
                                          </p:to>
                                        </p:set>
                                        <p:anim calcmode="lin" valueType="num" p14:bounceEnd="30000">
                                          <p:cBhvr additive="base">
                                            <p:cTn id="50" dur="1000" fill="hold"/>
                                            <p:tgtEl>
                                              <p:spTgt spid="4">
                                                <p:txEl>
                                                  <p:pRg st="5" end="5"/>
                                                </p:txEl>
                                              </p:spTgt>
                                            </p:tgtEl>
                                            <p:attrNameLst>
                                              <p:attrName>ppt_x</p:attrName>
                                            </p:attrNameLst>
                                          </p:cBhvr>
                                          <p:tavLst>
                                            <p:tav tm="0">
                                              <p:val>
                                                <p:strVal val="1+#ppt_w/2"/>
                                              </p:val>
                                            </p:tav>
                                            <p:tav tm="100000">
                                              <p:val>
                                                <p:strVal val="#ppt_x"/>
                                              </p:val>
                                            </p:tav>
                                          </p:tavLst>
                                        </p:anim>
                                        <p:anim calcmode="lin" valueType="num" p14:bounceEnd="30000">
                                          <p:cBhvr additive="base">
                                            <p:cTn id="51" dur="1000" fill="hold"/>
                                            <p:tgtEl>
                                              <p:spTgt spid="4">
                                                <p:txEl>
                                                  <p:pRg st="5" end="5"/>
                                                </p:txEl>
                                              </p:spTgt>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14:presetBounceEnd="30000">
                                      <p:stCondLst>
                                        <p:cond delay="800"/>
                                      </p:stCondLst>
                                      <p:childTnLst>
                                        <p:set>
                                          <p:cBhvr>
                                            <p:cTn id="53" dur="1" fill="hold">
                                              <p:stCondLst>
                                                <p:cond delay="0"/>
                                              </p:stCondLst>
                                            </p:cTn>
                                            <p:tgtEl>
                                              <p:spTgt spid="4">
                                                <p:txEl>
                                                  <p:pRg st="6" end="6"/>
                                                </p:txEl>
                                              </p:spTgt>
                                            </p:tgtEl>
                                            <p:attrNameLst>
                                              <p:attrName>style.visibility</p:attrName>
                                            </p:attrNameLst>
                                          </p:cBhvr>
                                          <p:to>
                                            <p:strVal val="visible"/>
                                          </p:to>
                                        </p:set>
                                        <p:anim calcmode="lin" valueType="num" p14:bounceEnd="30000">
                                          <p:cBhvr additive="base">
                                            <p:cTn id="54" dur="1000" fill="hold"/>
                                            <p:tgtEl>
                                              <p:spTgt spid="4">
                                                <p:txEl>
                                                  <p:pRg st="6" end="6"/>
                                                </p:txEl>
                                              </p:spTgt>
                                            </p:tgtEl>
                                            <p:attrNameLst>
                                              <p:attrName>ppt_x</p:attrName>
                                            </p:attrNameLst>
                                          </p:cBhvr>
                                          <p:tavLst>
                                            <p:tav tm="0">
                                              <p:val>
                                                <p:strVal val="1+#ppt_w/2"/>
                                              </p:val>
                                            </p:tav>
                                            <p:tav tm="100000">
                                              <p:val>
                                                <p:strVal val="#ppt_x"/>
                                              </p:val>
                                            </p:tav>
                                          </p:tavLst>
                                        </p:anim>
                                        <p:anim calcmode="lin" valueType="num" p14:bounceEnd="30000">
                                          <p:cBhvr additive="base">
                                            <p:cTn id="55" dur="1000" fill="hold"/>
                                            <p:tgtEl>
                                              <p:spTgt spid="4">
                                                <p:txEl>
                                                  <p:pRg st="6" end="6"/>
                                                </p:txEl>
                                              </p:spTgt>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14:presetBounceEnd="30000">
                                      <p:stCondLst>
                                        <p:cond delay="900"/>
                                      </p:stCondLst>
                                      <p:childTnLst>
                                        <p:set>
                                          <p:cBhvr>
                                            <p:cTn id="57" dur="1" fill="hold">
                                              <p:stCondLst>
                                                <p:cond delay="0"/>
                                              </p:stCondLst>
                                            </p:cTn>
                                            <p:tgtEl>
                                              <p:spTgt spid="4">
                                                <p:txEl>
                                                  <p:pRg st="7" end="7"/>
                                                </p:txEl>
                                              </p:spTgt>
                                            </p:tgtEl>
                                            <p:attrNameLst>
                                              <p:attrName>style.visibility</p:attrName>
                                            </p:attrNameLst>
                                          </p:cBhvr>
                                          <p:to>
                                            <p:strVal val="visible"/>
                                          </p:to>
                                        </p:set>
                                        <p:anim calcmode="lin" valueType="num" p14:bounceEnd="30000">
                                          <p:cBhvr additive="base">
                                            <p:cTn id="58" dur="1000" fill="hold"/>
                                            <p:tgtEl>
                                              <p:spTgt spid="4">
                                                <p:txEl>
                                                  <p:pRg st="7" end="7"/>
                                                </p:txEl>
                                              </p:spTgt>
                                            </p:tgtEl>
                                            <p:attrNameLst>
                                              <p:attrName>ppt_x</p:attrName>
                                            </p:attrNameLst>
                                          </p:cBhvr>
                                          <p:tavLst>
                                            <p:tav tm="0">
                                              <p:val>
                                                <p:strVal val="1+#ppt_w/2"/>
                                              </p:val>
                                            </p:tav>
                                            <p:tav tm="100000">
                                              <p:val>
                                                <p:strVal val="#ppt_x"/>
                                              </p:val>
                                            </p:tav>
                                          </p:tavLst>
                                        </p:anim>
                                        <p:anim calcmode="lin" valueType="num" p14:bounceEnd="30000">
                                          <p:cBhvr additive="base">
                                            <p:cTn id="59" dur="10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6"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barn(inHorizontal)">
                                          <p:cBhvr>
                                            <p:cTn id="64" dur="500"/>
                                            <p:tgtEl>
                                              <p:spTgt spid="11"/>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40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Horizontal)">
                                          <p:cBhvr>
                                            <p:cTn id="21" dur="500"/>
                                            <p:tgtEl>
                                              <p:spTgt spid="1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additive="base">
                                            <p:cTn id="30" dur="10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31" dur="1000" fill="hold"/>
                                            <p:tgtEl>
                                              <p:spTgt spid="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100"/>
                                      </p:stCondLst>
                                      <p:childTnLst>
                                        <p:set>
                                          <p:cBhvr>
                                            <p:cTn id="33" dur="1" fill="hold">
                                              <p:stCondLst>
                                                <p:cond delay="0"/>
                                              </p:stCondLst>
                                            </p:cTn>
                                            <p:tgtEl>
                                              <p:spTgt spid="4">
                                                <p:txEl>
                                                  <p:pRg st="1" end="1"/>
                                                </p:txEl>
                                              </p:spTgt>
                                            </p:tgtEl>
                                            <p:attrNameLst>
                                              <p:attrName>style.visibility</p:attrName>
                                            </p:attrNameLst>
                                          </p:cBhvr>
                                          <p:to>
                                            <p:strVal val="visible"/>
                                          </p:to>
                                        </p:set>
                                        <p:anim calcmode="lin" valueType="num">
                                          <p:cBhvr additive="base">
                                            <p:cTn id="34" dur="10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35" dur="1000" fill="hold"/>
                                            <p:tgtEl>
                                              <p:spTgt spid="4">
                                                <p:txEl>
                                                  <p:pRg st="1" end="1"/>
                                                </p:txEl>
                                              </p:spTgt>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200"/>
                                      </p:stCondLst>
                                      <p:childTnLst>
                                        <p:set>
                                          <p:cBhvr>
                                            <p:cTn id="37" dur="1" fill="hold">
                                              <p:stCondLst>
                                                <p:cond delay="0"/>
                                              </p:stCondLst>
                                            </p:cTn>
                                            <p:tgtEl>
                                              <p:spTgt spid="4">
                                                <p:txEl>
                                                  <p:pRg st="2" end="2"/>
                                                </p:txEl>
                                              </p:spTgt>
                                            </p:tgtEl>
                                            <p:attrNameLst>
                                              <p:attrName>style.visibility</p:attrName>
                                            </p:attrNameLst>
                                          </p:cBhvr>
                                          <p:to>
                                            <p:strVal val="visible"/>
                                          </p:to>
                                        </p:set>
                                        <p:anim calcmode="lin" valueType="num">
                                          <p:cBhvr additive="base">
                                            <p:cTn id="38" dur="10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9" dur="1000" fill="hold"/>
                                            <p:tgtEl>
                                              <p:spTgt spid="4">
                                                <p:txEl>
                                                  <p:pRg st="2" end="2"/>
                                                </p:txEl>
                                              </p:spTgt>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300"/>
                                      </p:stCondLst>
                                      <p:childTnLst>
                                        <p:set>
                                          <p:cBhvr>
                                            <p:cTn id="41" dur="1" fill="hold">
                                              <p:stCondLst>
                                                <p:cond delay="0"/>
                                              </p:stCondLst>
                                            </p:cTn>
                                            <p:tgtEl>
                                              <p:spTgt spid="4">
                                                <p:txEl>
                                                  <p:pRg st="3" end="3"/>
                                                </p:txEl>
                                              </p:spTgt>
                                            </p:tgtEl>
                                            <p:attrNameLst>
                                              <p:attrName>style.visibility</p:attrName>
                                            </p:attrNameLst>
                                          </p:cBhvr>
                                          <p:to>
                                            <p:strVal val="visible"/>
                                          </p:to>
                                        </p:set>
                                        <p:anim calcmode="lin" valueType="num">
                                          <p:cBhvr additive="base">
                                            <p:cTn id="42" dur="10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4">
                                                <p:txEl>
                                                  <p:pRg st="3" end="3"/>
                                                </p:txEl>
                                              </p:spTgt>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400"/>
                                      </p:stCondLst>
                                      <p:childTnLst>
                                        <p:set>
                                          <p:cBhvr>
                                            <p:cTn id="45" dur="1" fill="hold">
                                              <p:stCondLst>
                                                <p:cond delay="0"/>
                                              </p:stCondLst>
                                            </p:cTn>
                                            <p:tgtEl>
                                              <p:spTgt spid="4">
                                                <p:txEl>
                                                  <p:pRg st="4" end="4"/>
                                                </p:txEl>
                                              </p:spTgt>
                                            </p:tgtEl>
                                            <p:attrNameLst>
                                              <p:attrName>style.visibility</p:attrName>
                                            </p:attrNameLst>
                                          </p:cBhvr>
                                          <p:to>
                                            <p:strVal val="visible"/>
                                          </p:to>
                                        </p:set>
                                        <p:anim calcmode="lin" valueType="num">
                                          <p:cBhvr additive="base">
                                            <p:cTn id="46" dur="10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47" dur="1000" fill="hold"/>
                                            <p:tgtEl>
                                              <p:spTgt spid="4">
                                                <p:txEl>
                                                  <p:pRg st="4" end="4"/>
                                                </p:txEl>
                                              </p:spTgt>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600"/>
                                      </p:stCondLst>
                                      <p:childTnLst>
                                        <p:set>
                                          <p:cBhvr>
                                            <p:cTn id="49" dur="1" fill="hold">
                                              <p:stCondLst>
                                                <p:cond delay="0"/>
                                              </p:stCondLst>
                                            </p:cTn>
                                            <p:tgtEl>
                                              <p:spTgt spid="4">
                                                <p:txEl>
                                                  <p:pRg st="5" end="5"/>
                                                </p:txEl>
                                              </p:spTgt>
                                            </p:tgtEl>
                                            <p:attrNameLst>
                                              <p:attrName>style.visibility</p:attrName>
                                            </p:attrNameLst>
                                          </p:cBhvr>
                                          <p:to>
                                            <p:strVal val="visible"/>
                                          </p:to>
                                        </p:set>
                                        <p:anim calcmode="lin" valueType="num">
                                          <p:cBhvr additive="base">
                                            <p:cTn id="50" dur="10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51" dur="1000" fill="hold"/>
                                            <p:tgtEl>
                                              <p:spTgt spid="4">
                                                <p:txEl>
                                                  <p:pRg st="5" end="5"/>
                                                </p:txEl>
                                              </p:spTgt>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800"/>
                                      </p:stCondLst>
                                      <p:childTnLst>
                                        <p:set>
                                          <p:cBhvr>
                                            <p:cTn id="53" dur="1" fill="hold">
                                              <p:stCondLst>
                                                <p:cond delay="0"/>
                                              </p:stCondLst>
                                            </p:cTn>
                                            <p:tgtEl>
                                              <p:spTgt spid="4">
                                                <p:txEl>
                                                  <p:pRg st="6" end="6"/>
                                                </p:txEl>
                                              </p:spTgt>
                                            </p:tgtEl>
                                            <p:attrNameLst>
                                              <p:attrName>style.visibility</p:attrName>
                                            </p:attrNameLst>
                                          </p:cBhvr>
                                          <p:to>
                                            <p:strVal val="visible"/>
                                          </p:to>
                                        </p:set>
                                        <p:anim calcmode="lin" valueType="num">
                                          <p:cBhvr additive="base">
                                            <p:cTn id="54" dur="10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55" dur="1000" fill="hold"/>
                                            <p:tgtEl>
                                              <p:spTgt spid="4">
                                                <p:txEl>
                                                  <p:pRg st="6" end="6"/>
                                                </p:txEl>
                                              </p:spTgt>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900"/>
                                      </p:stCondLst>
                                      <p:childTnLst>
                                        <p:set>
                                          <p:cBhvr>
                                            <p:cTn id="57" dur="1" fill="hold">
                                              <p:stCondLst>
                                                <p:cond delay="0"/>
                                              </p:stCondLst>
                                            </p:cTn>
                                            <p:tgtEl>
                                              <p:spTgt spid="4">
                                                <p:txEl>
                                                  <p:pRg st="7" end="7"/>
                                                </p:txEl>
                                              </p:spTgt>
                                            </p:tgtEl>
                                            <p:attrNameLst>
                                              <p:attrName>style.visibility</p:attrName>
                                            </p:attrNameLst>
                                          </p:cBhvr>
                                          <p:to>
                                            <p:strVal val="visible"/>
                                          </p:to>
                                        </p:set>
                                        <p:anim calcmode="lin" valueType="num">
                                          <p:cBhvr additive="base">
                                            <p:cTn id="58" dur="10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59" dur="10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6"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barn(inHorizontal)">
                                          <p:cBhvr>
                                            <p:cTn id="64" dur="500"/>
                                            <p:tgtEl>
                                              <p:spTgt spid="11"/>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t>二叉树</a:t>
            </a:r>
          </a:p>
        </p:txBody>
      </p:sp>
      <p:sp>
        <p:nvSpPr>
          <p:cNvPr id="3" name="文本占位符 2">
            <a:extLst>
              <a:ext uri="{FF2B5EF4-FFF2-40B4-BE49-F238E27FC236}">
                <a16:creationId xmlns:a16="http://schemas.microsoft.com/office/drawing/2014/main" id="{F136FF3E-5609-7ED0-CAAC-F3764A81D81F}"/>
              </a:ext>
            </a:extLst>
          </p:cNvPr>
          <p:cNvSpPr>
            <a:spLocks noGrp="1"/>
          </p:cNvSpPr>
          <p:nvPr>
            <p:ph type="body" sz="quarter" idx="11"/>
          </p:nvPr>
        </p:nvSpPr>
        <p:spPr>
          <a:xfrm>
            <a:off x="710880" y="1624205"/>
            <a:ext cx="10698800" cy="1322196"/>
          </a:xfrm>
        </p:spPr>
        <p:txBody>
          <a:bodyPr/>
          <a:lstStyle/>
          <a:p>
            <a:r>
              <a:rPr lang="zh-CN" altLang="en-US" dirty="0"/>
              <a:t>二叉树，顾名思义，每个节点最多有两个“叉”，也就是两个子节点，分别是</a:t>
            </a:r>
            <a:r>
              <a:rPr lang="zh-CN" altLang="en-US" dirty="0">
                <a:solidFill>
                  <a:srgbClr val="AD2B26"/>
                </a:solidFill>
              </a:rPr>
              <a:t>左子节点</a:t>
            </a:r>
            <a:r>
              <a:rPr lang="zh-CN" altLang="en-US" dirty="0"/>
              <a:t>和</a:t>
            </a:r>
            <a:r>
              <a:rPr lang="zh-CN" altLang="en-US" dirty="0">
                <a:solidFill>
                  <a:srgbClr val="AD2B26"/>
                </a:solidFill>
              </a:rPr>
              <a:t>右子节点</a:t>
            </a:r>
            <a:r>
              <a:rPr lang="zh-CN" altLang="en-US" dirty="0"/>
              <a:t>。不过，二叉树并不要求每个节点都有两个子节点，有的节点只有左子节点，有的节点只有右子节点。</a:t>
            </a:r>
          </a:p>
          <a:p>
            <a:r>
              <a:rPr lang="zh-CN" altLang="en-US" dirty="0"/>
              <a:t>二叉树每个节点的</a:t>
            </a:r>
            <a:r>
              <a:rPr lang="zh-CN" altLang="en-US" dirty="0">
                <a:solidFill>
                  <a:srgbClr val="AD2B26"/>
                </a:solidFill>
              </a:rPr>
              <a:t>左子树和右子树也分别满足二叉树的定义</a:t>
            </a:r>
            <a:r>
              <a:rPr lang="zh-CN" altLang="en-US" dirty="0"/>
              <a:t>。</a:t>
            </a:r>
          </a:p>
        </p:txBody>
      </p:sp>
      <p:grpSp>
        <p:nvGrpSpPr>
          <p:cNvPr id="5" name="组合 4">
            <a:extLst>
              <a:ext uri="{FF2B5EF4-FFF2-40B4-BE49-F238E27FC236}">
                <a16:creationId xmlns:a16="http://schemas.microsoft.com/office/drawing/2014/main" id="{C51425F8-964D-98F8-E562-F597C285E9EE}"/>
              </a:ext>
            </a:extLst>
          </p:cNvPr>
          <p:cNvGrpSpPr/>
          <p:nvPr/>
        </p:nvGrpSpPr>
        <p:grpSpPr>
          <a:xfrm>
            <a:off x="3845560" y="3383280"/>
            <a:ext cx="3332482" cy="1936872"/>
            <a:chOff x="3845560" y="3383280"/>
            <a:chExt cx="3332482" cy="1936872"/>
          </a:xfrm>
        </p:grpSpPr>
        <p:sp>
          <p:nvSpPr>
            <p:cNvPr id="14" name="椭圆 13">
              <a:extLst>
                <a:ext uri="{FF2B5EF4-FFF2-40B4-BE49-F238E27FC236}">
                  <a16:creationId xmlns:a16="http://schemas.microsoft.com/office/drawing/2014/main" id="{8A9F8684-FADC-358D-D723-5ADEAA8530FE}"/>
                </a:ext>
              </a:extLst>
            </p:cNvPr>
            <p:cNvSpPr/>
            <p:nvPr/>
          </p:nvSpPr>
          <p:spPr>
            <a:xfrm>
              <a:off x="5217160" y="338328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5" name="椭圆 14">
              <a:extLst>
                <a:ext uri="{FF2B5EF4-FFF2-40B4-BE49-F238E27FC236}">
                  <a16:creationId xmlns:a16="http://schemas.microsoft.com/office/drawing/2014/main" id="{7FFA1B1E-EEE2-63F6-9439-281C6586AFF6}"/>
                </a:ext>
              </a:extLst>
            </p:cNvPr>
            <p:cNvSpPr/>
            <p:nvPr/>
          </p:nvSpPr>
          <p:spPr>
            <a:xfrm>
              <a:off x="4312920" y="404875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16" name="椭圆 15">
              <a:extLst>
                <a:ext uri="{FF2B5EF4-FFF2-40B4-BE49-F238E27FC236}">
                  <a16:creationId xmlns:a16="http://schemas.microsoft.com/office/drawing/2014/main" id="{FE496DC2-EE30-1C70-2C71-9AB776AC866B}"/>
                </a:ext>
              </a:extLst>
            </p:cNvPr>
            <p:cNvSpPr/>
            <p:nvPr/>
          </p:nvSpPr>
          <p:spPr>
            <a:xfrm>
              <a:off x="6096000" y="404875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t>
              </a:r>
              <a:endParaRPr lang="zh-CN" altLang="en-US" dirty="0">
                <a:solidFill>
                  <a:schemeClr val="tx1"/>
                </a:solidFill>
              </a:endParaRPr>
            </a:p>
          </p:txBody>
        </p:sp>
        <p:sp>
          <p:nvSpPr>
            <p:cNvPr id="17" name="椭圆 16">
              <a:extLst>
                <a:ext uri="{FF2B5EF4-FFF2-40B4-BE49-F238E27FC236}">
                  <a16:creationId xmlns:a16="http://schemas.microsoft.com/office/drawing/2014/main" id="{C176C55F-17AE-3014-56C1-D8CFC416B2B3}"/>
                </a:ext>
              </a:extLst>
            </p:cNvPr>
            <p:cNvSpPr/>
            <p:nvPr/>
          </p:nvSpPr>
          <p:spPr>
            <a:xfrm>
              <a:off x="4663440" y="492391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18" name="椭圆 17">
              <a:extLst>
                <a:ext uri="{FF2B5EF4-FFF2-40B4-BE49-F238E27FC236}">
                  <a16:creationId xmlns:a16="http://schemas.microsoft.com/office/drawing/2014/main" id="{544706BE-F8A1-A3D7-5D12-77EB786D53BB}"/>
                </a:ext>
              </a:extLst>
            </p:cNvPr>
            <p:cNvSpPr/>
            <p:nvPr/>
          </p:nvSpPr>
          <p:spPr>
            <a:xfrm>
              <a:off x="3845560" y="492391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19" name="椭圆 18">
              <a:extLst>
                <a:ext uri="{FF2B5EF4-FFF2-40B4-BE49-F238E27FC236}">
                  <a16:creationId xmlns:a16="http://schemas.microsoft.com/office/drawing/2014/main" id="{E74CA652-044F-1C7B-AA71-732485D43B26}"/>
                </a:ext>
              </a:extLst>
            </p:cNvPr>
            <p:cNvSpPr/>
            <p:nvPr/>
          </p:nvSpPr>
          <p:spPr>
            <a:xfrm>
              <a:off x="6477002" y="492391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t>
              </a:r>
              <a:endParaRPr lang="zh-CN" altLang="en-US" dirty="0">
                <a:solidFill>
                  <a:schemeClr val="tx1"/>
                </a:solidFill>
              </a:endParaRPr>
            </a:p>
          </p:txBody>
        </p:sp>
        <p:sp>
          <p:nvSpPr>
            <p:cNvPr id="20" name="椭圆 19">
              <a:extLst>
                <a:ext uri="{FF2B5EF4-FFF2-40B4-BE49-F238E27FC236}">
                  <a16:creationId xmlns:a16="http://schemas.microsoft.com/office/drawing/2014/main" id="{43B85D6C-0230-1682-F129-71A98ABF7C86}"/>
                </a:ext>
              </a:extLst>
            </p:cNvPr>
            <p:cNvSpPr/>
            <p:nvPr/>
          </p:nvSpPr>
          <p:spPr>
            <a:xfrm>
              <a:off x="5659122" y="492391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K</a:t>
              </a:r>
              <a:endParaRPr lang="zh-CN" altLang="en-US" dirty="0">
                <a:solidFill>
                  <a:schemeClr val="tx1"/>
                </a:solidFill>
              </a:endParaRPr>
            </a:p>
          </p:txBody>
        </p:sp>
        <p:cxnSp>
          <p:nvCxnSpPr>
            <p:cNvPr id="47" name="直接箭头连接符 46">
              <a:extLst>
                <a:ext uri="{FF2B5EF4-FFF2-40B4-BE49-F238E27FC236}">
                  <a16:creationId xmlns:a16="http://schemas.microsoft.com/office/drawing/2014/main" id="{1D9A5C98-E2A2-B89B-12E4-366D8470195B}"/>
                </a:ext>
              </a:extLst>
            </p:cNvPr>
            <p:cNvCxnSpPr>
              <a:stCxn id="14" idx="3"/>
              <a:endCxn id="15" idx="0"/>
            </p:cNvCxnSpPr>
            <p:nvPr/>
          </p:nvCxnSpPr>
          <p:spPr>
            <a:xfrm flipH="1">
              <a:off x="4663440" y="3721492"/>
              <a:ext cx="656385" cy="327266"/>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25409E08-C2BA-D791-4B00-9C4B55E08143}"/>
                </a:ext>
              </a:extLst>
            </p:cNvPr>
            <p:cNvCxnSpPr>
              <a:stCxn id="14" idx="5"/>
              <a:endCxn id="16" idx="0"/>
            </p:cNvCxnSpPr>
            <p:nvPr/>
          </p:nvCxnSpPr>
          <p:spPr>
            <a:xfrm>
              <a:off x="5815535" y="3721492"/>
              <a:ext cx="630985" cy="327266"/>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73C2743A-E0CC-1B25-6C80-C2A70FB5AA39}"/>
                </a:ext>
              </a:extLst>
            </p:cNvPr>
            <p:cNvCxnSpPr>
              <a:stCxn id="15" idx="4"/>
              <a:endCxn id="18" idx="0"/>
            </p:cNvCxnSpPr>
            <p:nvPr/>
          </p:nvCxnSpPr>
          <p:spPr>
            <a:xfrm flipH="1">
              <a:off x="4196080" y="4444998"/>
              <a:ext cx="467360"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97F82B46-E2E8-255B-46A5-A34A0409C7B1}"/>
                </a:ext>
              </a:extLst>
            </p:cNvPr>
            <p:cNvCxnSpPr>
              <a:stCxn id="15" idx="4"/>
              <a:endCxn id="17" idx="0"/>
            </p:cNvCxnSpPr>
            <p:nvPr/>
          </p:nvCxnSpPr>
          <p:spPr>
            <a:xfrm>
              <a:off x="4663440" y="4444998"/>
              <a:ext cx="350520"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71C9D18D-A6B7-7848-37BE-AAAFB20C5CA4}"/>
                </a:ext>
              </a:extLst>
            </p:cNvPr>
            <p:cNvCxnSpPr>
              <a:stCxn id="16" idx="4"/>
              <a:endCxn id="20" idx="0"/>
            </p:cNvCxnSpPr>
            <p:nvPr/>
          </p:nvCxnSpPr>
          <p:spPr>
            <a:xfrm flipH="1">
              <a:off x="6009642" y="4444998"/>
              <a:ext cx="436878"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27BC1C7-075E-3535-3C97-3A692D366C87}"/>
                </a:ext>
              </a:extLst>
            </p:cNvPr>
            <p:cNvCxnSpPr>
              <a:stCxn id="16" idx="4"/>
              <a:endCxn id="19" idx="0"/>
            </p:cNvCxnSpPr>
            <p:nvPr/>
          </p:nvCxnSpPr>
          <p:spPr>
            <a:xfrm>
              <a:off x="6446520" y="4444998"/>
              <a:ext cx="381002"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96989565-F4A6-8979-CEF6-163757D2DCD5}"/>
              </a:ext>
            </a:extLst>
          </p:cNvPr>
          <p:cNvGrpSpPr/>
          <p:nvPr/>
        </p:nvGrpSpPr>
        <p:grpSpPr>
          <a:xfrm>
            <a:off x="7152640" y="3383280"/>
            <a:ext cx="3931920" cy="2819319"/>
            <a:chOff x="7152640" y="3383280"/>
            <a:chExt cx="3931920" cy="2819319"/>
          </a:xfrm>
        </p:grpSpPr>
        <p:sp>
          <p:nvSpPr>
            <p:cNvPr id="21" name="椭圆 20">
              <a:extLst>
                <a:ext uri="{FF2B5EF4-FFF2-40B4-BE49-F238E27FC236}">
                  <a16:creationId xmlns:a16="http://schemas.microsoft.com/office/drawing/2014/main" id="{3A05EF52-093A-70E7-6DF3-018F39069062}"/>
                </a:ext>
              </a:extLst>
            </p:cNvPr>
            <p:cNvSpPr/>
            <p:nvPr/>
          </p:nvSpPr>
          <p:spPr>
            <a:xfrm>
              <a:off x="9123678" y="338328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22" name="椭圆 21">
              <a:extLst>
                <a:ext uri="{FF2B5EF4-FFF2-40B4-BE49-F238E27FC236}">
                  <a16:creationId xmlns:a16="http://schemas.microsoft.com/office/drawing/2014/main" id="{C6900D46-0D64-EE2E-AA66-13B6C61C6C77}"/>
                </a:ext>
              </a:extLst>
            </p:cNvPr>
            <p:cNvSpPr/>
            <p:nvPr/>
          </p:nvSpPr>
          <p:spPr>
            <a:xfrm>
              <a:off x="8219438" y="404875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23" name="椭圆 22">
              <a:extLst>
                <a:ext uri="{FF2B5EF4-FFF2-40B4-BE49-F238E27FC236}">
                  <a16:creationId xmlns:a16="http://schemas.microsoft.com/office/drawing/2014/main" id="{DA560209-16F7-E188-54FD-F426B4682320}"/>
                </a:ext>
              </a:extLst>
            </p:cNvPr>
            <p:cNvSpPr/>
            <p:nvPr/>
          </p:nvSpPr>
          <p:spPr>
            <a:xfrm>
              <a:off x="10002518" y="404875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t>
              </a:r>
              <a:endParaRPr lang="zh-CN" altLang="en-US" dirty="0">
                <a:solidFill>
                  <a:schemeClr val="tx1"/>
                </a:solidFill>
              </a:endParaRPr>
            </a:p>
          </p:txBody>
        </p:sp>
        <p:sp>
          <p:nvSpPr>
            <p:cNvPr id="24" name="椭圆 23">
              <a:extLst>
                <a:ext uri="{FF2B5EF4-FFF2-40B4-BE49-F238E27FC236}">
                  <a16:creationId xmlns:a16="http://schemas.microsoft.com/office/drawing/2014/main" id="{15CB279D-300A-EF4C-EA01-683789157F9A}"/>
                </a:ext>
              </a:extLst>
            </p:cNvPr>
            <p:cNvSpPr/>
            <p:nvPr/>
          </p:nvSpPr>
          <p:spPr>
            <a:xfrm>
              <a:off x="8569958" y="492391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25" name="椭圆 24">
              <a:extLst>
                <a:ext uri="{FF2B5EF4-FFF2-40B4-BE49-F238E27FC236}">
                  <a16:creationId xmlns:a16="http://schemas.microsoft.com/office/drawing/2014/main" id="{B12EEC02-25FF-6D13-5CB9-E82BEAB8138F}"/>
                </a:ext>
              </a:extLst>
            </p:cNvPr>
            <p:cNvSpPr/>
            <p:nvPr/>
          </p:nvSpPr>
          <p:spPr>
            <a:xfrm>
              <a:off x="7752078" y="492391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26" name="椭圆 25">
              <a:extLst>
                <a:ext uri="{FF2B5EF4-FFF2-40B4-BE49-F238E27FC236}">
                  <a16:creationId xmlns:a16="http://schemas.microsoft.com/office/drawing/2014/main" id="{3A78833E-D502-D551-DA91-1967457F5578}"/>
                </a:ext>
              </a:extLst>
            </p:cNvPr>
            <p:cNvSpPr/>
            <p:nvPr/>
          </p:nvSpPr>
          <p:spPr>
            <a:xfrm>
              <a:off x="10383520" y="492391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t>
              </a:r>
              <a:endParaRPr lang="zh-CN" altLang="en-US" dirty="0">
                <a:solidFill>
                  <a:schemeClr val="tx1"/>
                </a:solidFill>
              </a:endParaRPr>
            </a:p>
          </p:txBody>
        </p:sp>
        <p:sp>
          <p:nvSpPr>
            <p:cNvPr id="27" name="椭圆 26">
              <a:extLst>
                <a:ext uri="{FF2B5EF4-FFF2-40B4-BE49-F238E27FC236}">
                  <a16:creationId xmlns:a16="http://schemas.microsoft.com/office/drawing/2014/main" id="{DA38BF47-D6CE-E953-B61D-D01B220136AD}"/>
                </a:ext>
              </a:extLst>
            </p:cNvPr>
            <p:cNvSpPr/>
            <p:nvPr/>
          </p:nvSpPr>
          <p:spPr>
            <a:xfrm>
              <a:off x="9565640" y="492391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K</a:t>
              </a:r>
              <a:endParaRPr lang="zh-CN" altLang="en-US" dirty="0">
                <a:solidFill>
                  <a:schemeClr val="tx1"/>
                </a:solidFill>
              </a:endParaRPr>
            </a:p>
          </p:txBody>
        </p:sp>
        <p:sp>
          <p:nvSpPr>
            <p:cNvPr id="28" name="椭圆 27">
              <a:extLst>
                <a:ext uri="{FF2B5EF4-FFF2-40B4-BE49-F238E27FC236}">
                  <a16:creationId xmlns:a16="http://schemas.microsoft.com/office/drawing/2014/main" id="{B7DC13D4-6689-E9AD-A3B6-5569953FA144}"/>
                </a:ext>
              </a:extLst>
            </p:cNvPr>
            <p:cNvSpPr/>
            <p:nvPr/>
          </p:nvSpPr>
          <p:spPr>
            <a:xfrm>
              <a:off x="7970520" y="5799066"/>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a:t>
              </a:r>
              <a:endParaRPr lang="zh-CN" altLang="en-US" dirty="0">
                <a:solidFill>
                  <a:schemeClr val="tx1"/>
                </a:solidFill>
              </a:endParaRPr>
            </a:p>
          </p:txBody>
        </p:sp>
        <p:sp>
          <p:nvSpPr>
            <p:cNvPr id="29" name="椭圆 28">
              <a:extLst>
                <a:ext uri="{FF2B5EF4-FFF2-40B4-BE49-F238E27FC236}">
                  <a16:creationId xmlns:a16="http://schemas.microsoft.com/office/drawing/2014/main" id="{DB763D7D-F657-3398-D42A-B7246B3B0C55}"/>
                </a:ext>
              </a:extLst>
            </p:cNvPr>
            <p:cNvSpPr/>
            <p:nvPr/>
          </p:nvSpPr>
          <p:spPr>
            <a:xfrm>
              <a:off x="7152640" y="5799066"/>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sp>
          <p:nvSpPr>
            <p:cNvPr id="30" name="椭圆 29">
              <a:extLst>
                <a:ext uri="{FF2B5EF4-FFF2-40B4-BE49-F238E27FC236}">
                  <a16:creationId xmlns:a16="http://schemas.microsoft.com/office/drawing/2014/main" id="{1948D3B5-62EB-4B76-487A-5D00E42D4A8B}"/>
                </a:ext>
              </a:extLst>
            </p:cNvPr>
            <p:cNvSpPr/>
            <p:nvPr/>
          </p:nvSpPr>
          <p:spPr>
            <a:xfrm>
              <a:off x="8803640" y="5806359"/>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Q</a:t>
              </a:r>
              <a:endParaRPr lang="zh-CN" altLang="en-US" dirty="0">
                <a:solidFill>
                  <a:schemeClr val="tx1"/>
                </a:solidFill>
              </a:endParaRPr>
            </a:p>
          </p:txBody>
        </p:sp>
        <p:cxnSp>
          <p:nvCxnSpPr>
            <p:cNvPr id="59" name="直接箭头连接符 58">
              <a:extLst>
                <a:ext uri="{FF2B5EF4-FFF2-40B4-BE49-F238E27FC236}">
                  <a16:creationId xmlns:a16="http://schemas.microsoft.com/office/drawing/2014/main" id="{D5F405AB-F14B-26B3-6866-71F040746CEF}"/>
                </a:ext>
              </a:extLst>
            </p:cNvPr>
            <p:cNvCxnSpPr>
              <a:stCxn id="21" idx="3"/>
              <a:endCxn id="22" idx="0"/>
            </p:cNvCxnSpPr>
            <p:nvPr/>
          </p:nvCxnSpPr>
          <p:spPr>
            <a:xfrm flipH="1">
              <a:off x="8569958" y="3721492"/>
              <a:ext cx="656385" cy="327266"/>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E91E8653-7386-2A80-F147-22B537B8F692}"/>
                </a:ext>
              </a:extLst>
            </p:cNvPr>
            <p:cNvCxnSpPr>
              <a:stCxn id="21" idx="5"/>
              <a:endCxn id="23" idx="0"/>
            </p:cNvCxnSpPr>
            <p:nvPr/>
          </p:nvCxnSpPr>
          <p:spPr>
            <a:xfrm>
              <a:off x="9722053" y="3721492"/>
              <a:ext cx="630985" cy="327266"/>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C2EF3561-8F81-F946-5142-A0509778C8FF}"/>
                </a:ext>
              </a:extLst>
            </p:cNvPr>
            <p:cNvCxnSpPr>
              <a:stCxn id="22" idx="4"/>
              <a:endCxn id="25" idx="0"/>
            </p:cNvCxnSpPr>
            <p:nvPr/>
          </p:nvCxnSpPr>
          <p:spPr>
            <a:xfrm flipH="1">
              <a:off x="8102598" y="4444998"/>
              <a:ext cx="467360"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8A71990-8F18-8FFA-1EDC-73841C5931A1}"/>
                </a:ext>
              </a:extLst>
            </p:cNvPr>
            <p:cNvCxnSpPr>
              <a:stCxn id="22" idx="4"/>
              <a:endCxn id="24" idx="0"/>
            </p:cNvCxnSpPr>
            <p:nvPr/>
          </p:nvCxnSpPr>
          <p:spPr>
            <a:xfrm>
              <a:off x="8569958" y="4444998"/>
              <a:ext cx="350520"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846CF0C8-017B-DE09-52AE-2665ABBFDE8B}"/>
                </a:ext>
              </a:extLst>
            </p:cNvPr>
            <p:cNvCxnSpPr>
              <a:stCxn id="23" idx="4"/>
              <a:endCxn id="27" idx="0"/>
            </p:cNvCxnSpPr>
            <p:nvPr/>
          </p:nvCxnSpPr>
          <p:spPr>
            <a:xfrm flipH="1">
              <a:off x="9916160" y="4444998"/>
              <a:ext cx="436878"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00D18B48-125F-F827-6F50-6A75F92C5E7E}"/>
                </a:ext>
              </a:extLst>
            </p:cNvPr>
            <p:cNvCxnSpPr>
              <a:stCxn id="23" idx="4"/>
              <a:endCxn id="26" idx="0"/>
            </p:cNvCxnSpPr>
            <p:nvPr/>
          </p:nvCxnSpPr>
          <p:spPr>
            <a:xfrm>
              <a:off x="10353038" y="4444998"/>
              <a:ext cx="381002"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5E902A27-6C6A-AEA0-2326-BE6BC700433D}"/>
                </a:ext>
              </a:extLst>
            </p:cNvPr>
            <p:cNvCxnSpPr>
              <a:stCxn id="25" idx="4"/>
              <a:endCxn id="29" idx="0"/>
            </p:cNvCxnSpPr>
            <p:nvPr/>
          </p:nvCxnSpPr>
          <p:spPr>
            <a:xfrm flipH="1">
              <a:off x="7503160" y="5320152"/>
              <a:ext cx="599438"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05FD0A77-10C8-2675-5AE3-102B2ECC7F72}"/>
                </a:ext>
              </a:extLst>
            </p:cNvPr>
            <p:cNvCxnSpPr>
              <a:stCxn id="25" idx="4"/>
              <a:endCxn id="28" idx="0"/>
            </p:cNvCxnSpPr>
            <p:nvPr/>
          </p:nvCxnSpPr>
          <p:spPr>
            <a:xfrm>
              <a:off x="8102598" y="5320152"/>
              <a:ext cx="218442"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39E8B8EE-8744-8AF6-9437-E0D3967C1A02}"/>
                </a:ext>
              </a:extLst>
            </p:cNvPr>
            <p:cNvCxnSpPr>
              <a:stCxn id="24" idx="4"/>
              <a:endCxn id="30" idx="0"/>
            </p:cNvCxnSpPr>
            <p:nvPr/>
          </p:nvCxnSpPr>
          <p:spPr>
            <a:xfrm>
              <a:off x="8920478" y="5320152"/>
              <a:ext cx="233682" cy="486207"/>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EFF7BEBF-1735-EFEE-E2F4-E4C8F8948AB0}"/>
              </a:ext>
            </a:extLst>
          </p:cNvPr>
          <p:cNvGrpSpPr/>
          <p:nvPr/>
        </p:nvGrpSpPr>
        <p:grpSpPr>
          <a:xfrm>
            <a:off x="904240" y="3383280"/>
            <a:ext cx="2484120" cy="2670608"/>
            <a:chOff x="904240" y="3383280"/>
            <a:chExt cx="2484120" cy="2670608"/>
          </a:xfrm>
        </p:grpSpPr>
        <p:sp>
          <p:nvSpPr>
            <p:cNvPr id="6" name="椭圆 5">
              <a:extLst>
                <a:ext uri="{FF2B5EF4-FFF2-40B4-BE49-F238E27FC236}">
                  <a16:creationId xmlns:a16="http://schemas.microsoft.com/office/drawing/2014/main" id="{F6203629-C24A-0DA0-2FE6-CC804C8A8F09}"/>
                </a:ext>
              </a:extLst>
            </p:cNvPr>
            <p:cNvSpPr/>
            <p:nvPr/>
          </p:nvSpPr>
          <p:spPr>
            <a:xfrm>
              <a:off x="1808480" y="338328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8" name="椭圆 7">
              <a:extLst>
                <a:ext uri="{FF2B5EF4-FFF2-40B4-BE49-F238E27FC236}">
                  <a16:creationId xmlns:a16="http://schemas.microsoft.com/office/drawing/2014/main" id="{1C303798-CADA-8FA5-DC18-16CA3EF617AD}"/>
                </a:ext>
              </a:extLst>
            </p:cNvPr>
            <p:cNvSpPr/>
            <p:nvPr/>
          </p:nvSpPr>
          <p:spPr>
            <a:xfrm>
              <a:off x="904240" y="404875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9" name="椭圆 8">
              <a:extLst>
                <a:ext uri="{FF2B5EF4-FFF2-40B4-BE49-F238E27FC236}">
                  <a16:creationId xmlns:a16="http://schemas.microsoft.com/office/drawing/2014/main" id="{46F29D02-1E86-B70C-A7F1-36E1FCDF5BCB}"/>
                </a:ext>
              </a:extLst>
            </p:cNvPr>
            <p:cNvSpPr/>
            <p:nvPr/>
          </p:nvSpPr>
          <p:spPr>
            <a:xfrm>
              <a:off x="2687320" y="404875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t>
              </a:r>
              <a:endParaRPr lang="zh-CN" altLang="en-US" dirty="0">
                <a:solidFill>
                  <a:schemeClr val="tx1"/>
                </a:solidFill>
              </a:endParaRPr>
            </a:p>
          </p:txBody>
        </p:sp>
        <p:sp>
          <p:nvSpPr>
            <p:cNvPr id="10" name="椭圆 9">
              <a:extLst>
                <a:ext uri="{FF2B5EF4-FFF2-40B4-BE49-F238E27FC236}">
                  <a16:creationId xmlns:a16="http://schemas.microsoft.com/office/drawing/2014/main" id="{43C59715-E67E-7348-FB6C-0B63E3B64588}"/>
                </a:ext>
              </a:extLst>
            </p:cNvPr>
            <p:cNvSpPr/>
            <p:nvPr/>
          </p:nvSpPr>
          <p:spPr>
            <a:xfrm>
              <a:off x="2159000" y="4881877"/>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a:t>
              </a:r>
              <a:endParaRPr lang="zh-CN" altLang="en-US" dirty="0">
                <a:solidFill>
                  <a:schemeClr val="tx1"/>
                </a:solidFill>
              </a:endParaRPr>
            </a:p>
          </p:txBody>
        </p:sp>
        <p:sp>
          <p:nvSpPr>
            <p:cNvPr id="11" name="椭圆 10">
              <a:extLst>
                <a:ext uri="{FF2B5EF4-FFF2-40B4-BE49-F238E27FC236}">
                  <a16:creationId xmlns:a16="http://schemas.microsoft.com/office/drawing/2014/main" id="{8C9B7F12-1635-6B30-5567-96FF6D40A7EA}"/>
                </a:ext>
              </a:extLst>
            </p:cNvPr>
            <p:cNvSpPr/>
            <p:nvPr/>
          </p:nvSpPr>
          <p:spPr>
            <a:xfrm>
              <a:off x="1341120" y="4881877"/>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a:t>
              </a:r>
              <a:endParaRPr lang="zh-CN" altLang="en-US" dirty="0">
                <a:solidFill>
                  <a:schemeClr val="tx1"/>
                </a:solidFill>
              </a:endParaRPr>
            </a:p>
          </p:txBody>
        </p:sp>
        <p:sp>
          <p:nvSpPr>
            <p:cNvPr id="12" name="椭圆 11">
              <a:extLst>
                <a:ext uri="{FF2B5EF4-FFF2-40B4-BE49-F238E27FC236}">
                  <a16:creationId xmlns:a16="http://schemas.microsoft.com/office/drawing/2014/main" id="{5FCABDF9-6208-BA8F-F219-88BF327D46E6}"/>
                </a:ext>
              </a:extLst>
            </p:cNvPr>
            <p:cNvSpPr/>
            <p:nvPr/>
          </p:nvSpPr>
          <p:spPr>
            <a:xfrm>
              <a:off x="904240" y="565764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endParaRPr lang="zh-CN" altLang="en-US" dirty="0">
                <a:solidFill>
                  <a:schemeClr val="tx1"/>
                </a:solidFill>
              </a:endParaRPr>
            </a:p>
          </p:txBody>
        </p:sp>
        <p:sp>
          <p:nvSpPr>
            <p:cNvPr id="13" name="椭圆 12">
              <a:extLst>
                <a:ext uri="{FF2B5EF4-FFF2-40B4-BE49-F238E27FC236}">
                  <a16:creationId xmlns:a16="http://schemas.microsoft.com/office/drawing/2014/main" id="{16AADDAF-FD1E-CC1A-4CD7-1D6108F54B5F}"/>
                </a:ext>
              </a:extLst>
            </p:cNvPr>
            <p:cNvSpPr/>
            <p:nvPr/>
          </p:nvSpPr>
          <p:spPr>
            <a:xfrm>
              <a:off x="1808480" y="565764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endParaRPr lang="zh-CN" altLang="en-US" dirty="0">
                <a:solidFill>
                  <a:schemeClr val="tx1"/>
                </a:solidFill>
              </a:endParaRPr>
            </a:p>
          </p:txBody>
        </p:sp>
        <p:cxnSp>
          <p:nvCxnSpPr>
            <p:cNvPr id="34" name="直接箭头连接符 33">
              <a:extLst>
                <a:ext uri="{FF2B5EF4-FFF2-40B4-BE49-F238E27FC236}">
                  <a16:creationId xmlns:a16="http://schemas.microsoft.com/office/drawing/2014/main" id="{BEDA53FF-07E5-1810-7288-8F44D325FF1C}"/>
                </a:ext>
              </a:extLst>
            </p:cNvPr>
            <p:cNvCxnSpPr>
              <a:stCxn id="6" idx="5"/>
              <a:endCxn id="9" idx="0"/>
            </p:cNvCxnSpPr>
            <p:nvPr/>
          </p:nvCxnSpPr>
          <p:spPr>
            <a:xfrm>
              <a:off x="2406855" y="3721492"/>
              <a:ext cx="630985" cy="327266"/>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6867707-0DD2-158C-5EEF-839EB19851A1}"/>
                </a:ext>
              </a:extLst>
            </p:cNvPr>
            <p:cNvCxnSpPr>
              <a:stCxn id="6" idx="3"/>
              <a:endCxn id="8" idx="0"/>
            </p:cNvCxnSpPr>
            <p:nvPr/>
          </p:nvCxnSpPr>
          <p:spPr>
            <a:xfrm flipH="1">
              <a:off x="1254760" y="3721492"/>
              <a:ext cx="656385" cy="327266"/>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D00DBB5-A858-B072-838E-07F8CE374B88}"/>
                </a:ext>
              </a:extLst>
            </p:cNvPr>
            <p:cNvCxnSpPr>
              <a:stCxn id="8" idx="5"/>
              <a:endCxn id="11" idx="0"/>
            </p:cNvCxnSpPr>
            <p:nvPr/>
          </p:nvCxnSpPr>
          <p:spPr>
            <a:xfrm>
              <a:off x="1502615" y="4386970"/>
              <a:ext cx="189025" cy="494907"/>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1674D7FE-4CCB-4AF8-4CC4-5A13BC5E5FE4}"/>
                </a:ext>
              </a:extLst>
            </p:cNvPr>
            <p:cNvCxnSpPr>
              <a:stCxn id="9" idx="4"/>
              <a:endCxn id="10" idx="0"/>
            </p:cNvCxnSpPr>
            <p:nvPr/>
          </p:nvCxnSpPr>
          <p:spPr>
            <a:xfrm flipH="1">
              <a:off x="2509520" y="4444998"/>
              <a:ext cx="528320" cy="436879"/>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FD88974-2810-C36E-A481-198D97D1F504}"/>
                </a:ext>
              </a:extLst>
            </p:cNvPr>
            <p:cNvCxnSpPr>
              <a:stCxn id="11" idx="4"/>
              <a:endCxn id="12" idx="0"/>
            </p:cNvCxnSpPr>
            <p:nvPr/>
          </p:nvCxnSpPr>
          <p:spPr>
            <a:xfrm flipH="1">
              <a:off x="1254760" y="5278117"/>
              <a:ext cx="436880" cy="379531"/>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EB945EFA-1574-B21E-9DFC-AF4365EB0DCB}"/>
                </a:ext>
              </a:extLst>
            </p:cNvPr>
            <p:cNvCxnSpPr>
              <a:stCxn id="11" idx="4"/>
              <a:endCxn id="13" idx="0"/>
            </p:cNvCxnSpPr>
            <p:nvPr/>
          </p:nvCxnSpPr>
          <p:spPr>
            <a:xfrm>
              <a:off x="1691640" y="5278117"/>
              <a:ext cx="467360" cy="379531"/>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0517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5334A-6AF5-6665-D193-9F60F336A78F}"/>
              </a:ext>
            </a:extLst>
          </p:cNvPr>
          <p:cNvSpPr>
            <a:spLocks noGrp="1"/>
          </p:cNvSpPr>
          <p:nvPr>
            <p:ph type="title"/>
          </p:nvPr>
        </p:nvSpPr>
        <p:spPr/>
        <p:txBody>
          <a:bodyPr/>
          <a:lstStyle/>
          <a:p>
            <a:r>
              <a:rPr lang="zh-CN" altLang="en-US" dirty="0"/>
              <a:t>二叉树</a:t>
            </a:r>
          </a:p>
        </p:txBody>
      </p:sp>
      <p:sp>
        <p:nvSpPr>
          <p:cNvPr id="3" name="文本占位符 2">
            <a:extLst>
              <a:ext uri="{FF2B5EF4-FFF2-40B4-BE49-F238E27FC236}">
                <a16:creationId xmlns:a16="http://schemas.microsoft.com/office/drawing/2014/main" id="{F06A8961-BE04-49B2-B682-FB68513B5343}"/>
              </a:ext>
            </a:extLst>
          </p:cNvPr>
          <p:cNvSpPr>
            <a:spLocks noGrp="1"/>
          </p:cNvSpPr>
          <p:nvPr>
            <p:ph type="body" sz="quarter" idx="11"/>
          </p:nvPr>
        </p:nvSpPr>
        <p:spPr>
          <a:xfrm>
            <a:off x="710880" y="1624205"/>
            <a:ext cx="10698800" cy="1342516"/>
          </a:xfrm>
        </p:spPr>
        <p:txBody>
          <a:bodyPr/>
          <a:lstStyle/>
          <a:p>
            <a:r>
              <a:rPr lang="en-US" altLang="zh-CN" dirty="0"/>
              <a:t>Java</a:t>
            </a:r>
            <a:r>
              <a:rPr lang="zh-CN" altLang="en-US" dirty="0"/>
              <a:t>中有两个方式实现二叉树：数组存储，链式存储。</a:t>
            </a:r>
            <a:endParaRPr lang="en-US" altLang="zh-CN" dirty="0"/>
          </a:p>
          <a:p>
            <a:r>
              <a:rPr lang="zh-CN" altLang="en-US" dirty="0"/>
              <a:t>基于链式存储的树的节点可定义如下：</a:t>
            </a:r>
            <a:endParaRPr lang="en-US" altLang="zh-CN" dirty="0"/>
          </a:p>
        </p:txBody>
      </p:sp>
      <p:sp>
        <p:nvSpPr>
          <p:cNvPr id="4" name="Rectangle 1">
            <a:extLst>
              <a:ext uri="{FF2B5EF4-FFF2-40B4-BE49-F238E27FC236}">
                <a16:creationId xmlns:a16="http://schemas.microsoft.com/office/drawing/2014/main" id="{C151EA76-1AF2-1C12-D7CC-3DB7B0D5B65B}"/>
              </a:ext>
            </a:extLst>
          </p:cNvPr>
          <p:cNvSpPr>
            <a:spLocks noChangeArrowheads="1"/>
          </p:cNvSpPr>
          <p:nvPr/>
        </p:nvSpPr>
        <p:spPr bwMode="auto">
          <a:xfrm>
            <a:off x="710880" y="3362778"/>
            <a:ext cx="3830640" cy="249299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class </a:t>
            </a:r>
            <a:r>
              <a:rPr kumimoji="0" lang="zh-CN" altLang="zh-CN" sz="1200" b="0" i="0" u="none" strike="noStrike" cap="none" normalizeH="0" baseline="0" dirty="0">
                <a:ln>
                  <a:noFill/>
                </a:ln>
                <a:solidFill>
                  <a:srgbClr val="000000"/>
                </a:solidFill>
                <a:effectLst/>
                <a:latin typeface="Arial Unicode MS"/>
                <a:ea typeface="JetBrains Mono"/>
              </a:rPr>
              <a:t>TreeNode </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871094"/>
                </a:solidFill>
                <a:effectLst/>
                <a:latin typeface="Arial Unicode MS"/>
                <a:ea typeface="JetBrains Mono"/>
              </a:rPr>
              <a:t>val</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TreeNode </a:t>
            </a:r>
            <a:r>
              <a:rPr kumimoji="0" lang="zh-CN" altLang="zh-CN" sz="1200" b="0" i="0" u="none" strike="noStrike" cap="none" normalizeH="0" baseline="0" dirty="0">
                <a:ln>
                  <a:noFill/>
                </a:ln>
                <a:solidFill>
                  <a:srgbClr val="871094"/>
                </a:solidFill>
                <a:effectLst/>
                <a:latin typeface="Arial Unicode MS"/>
                <a:ea typeface="JetBrains Mono"/>
              </a:rPr>
              <a:t>left</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TreeNode </a:t>
            </a:r>
            <a:r>
              <a:rPr kumimoji="0" lang="zh-CN" altLang="zh-CN" sz="1200" b="0" i="0" u="none" strike="noStrike" cap="none" normalizeH="0" baseline="0" dirty="0">
                <a:ln>
                  <a:noFill/>
                </a:ln>
                <a:solidFill>
                  <a:srgbClr val="871094"/>
                </a:solidFill>
                <a:effectLst/>
                <a:latin typeface="Arial Unicode MS"/>
                <a:ea typeface="JetBrains Mono"/>
              </a:rPr>
              <a:t>right</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627A"/>
                </a:solidFill>
                <a:effectLst/>
                <a:latin typeface="Arial Unicode MS"/>
                <a:ea typeface="JetBrains Mono"/>
              </a:rPr>
              <a:t>TreeNode</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627A"/>
                </a:solidFill>
                <a:effectLst/>
                <a:latin typeface="Arial Unicode MS"/>
                <a:ea typeface="JetBrains Mono"/>
              </a:rPr>
              <a:t>TreeNode</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val) { </a:t>
            </a:r>
            <a:r>
              <a:rPr kumimoji="0" lang="zh-CN" altLang="zh-CN" sz="1200" b="0" i="0" u="none" strike="noStrike" cap="none" normalizeH="0" baseline="0" dirty="0">
                <a:ln>
                  <a:noFill/>
                </a:ln>
                <a:solidFill>
                  <a:srgbClr val="0033B3"/>
                </a:solidFill>
                <a:effectLst/>
                <a:latin typeface="Arial Unicode MS"/>
                <a:ea typeface="JetBrains Mono"/>
              </a:rPr>
              <a:t>this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val </a:t>
            </a:r>
            <a:r>
              <a:rPr kumimoji="0" lang="zh-CN" altLang="zh-CN" sz="1200" b="0" i="0" u="none" strike="noStrike" cap="none" normalizeH="0" baseline="0" dirty="0">
                <a:ln>
                  <a:noFill/>
                </a:ln>
                <a:solidFill>
                  <a:srgbClr val="080808"/>
                </a:solidFill>
                <a:effectLst/>
                <a:latin typeface="Arial Unicode MS"/>
                <a:ea typeface="JetBrains Mono"/>
              </a:rPr>
              <a:t>= val;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627A"/>
                </a:solidFill>
                <a:effectLst/>
                <a:latin typeface="Arial Unicode MS"/>
                <a:ea typeface="JetBrains Mono"/>
              </a:rPr>
              <a:t>TreeNode</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val, </a:t>
            </a:r>
            <a:r>
              <a:rPr kumimoji="0" lang="zh-CN" altLang="zh-CN" sz="1200" b="0" i="0" u="none" strike="noStrike" cap="none" normalizeH="0" baseline="0" dirty="0">
                <a:ln>
                  <a:noFill/>
                </a:ln>
                <a:solidFill>
                  <a:srgbClr val="000000"/>
                </a:solidFill>
                <a:effectLst/>
                <a:latin typeface="Arial Unicode MS"/>
                <a:ea typeface="JetBrains Mono"/>
              </a:rPr>
              <a:t>TreeNode </a:t>
            </a:r>
            <a:r>
              <a:rPr kumimoji="0" lang="zh-CN" altLang="zh-CN" sz="1200" b="0" i="0" u="none" strike="noStrike" cap="none" normalizeH="0" baseline="0" dirty="0">
                <a:ln>
                  <a:noFill/>
                </a:ln>
                <a:solidFill>
                  <a:srgbClr val="080808"/>
                </a:solidFill>
                <a:effectLst/>
                <a:latin typeface="Arial Unicode MS"/>
                <a:ea typeface="JetBrains Mono"/>
              </a:rPr>
              <a:t>left, </a:t>
            </a:r>
            <a:r>
              <a:rPr kumimoji="0" lang="zh-CN" altLang="zh-CN" sz="1200" b="0" i="0" u="none" strike="noStrike" cap="none" normalizeH="0" baseline="0" dirty="0">
                <a:ln>
                  <a:noFill/>
                </a:ln>
                <a:solidFill>
                  <a:srgbClr val="000000"/>
                </a:solidFill>
                <a:effectLst/>
                <a:latin typeface="Arial Unicode MS"/>
                <a:ea typeface="JetBrains Mono"/>
              </a:rPr>
              <a:t>TreeNode </a:t>
            </a:r>
            <a:r>
              <a:rPr kumimoji="0" lang="zh-CN" altLang="zh-CN" sz="1200" b="0" i="0" u="none" strike="noStrike" cap="none" normalizeH="0" baseline="0" dirty="0">
                <a:ln>
                  <a:noFill/>
                </a:ln>
                <a:solidFill>
                  <a:srgbClr val="080808"/>
                </a:solidFill>
                <a:effectLst/>
                <a:latin typeface="Arial Unicode MS"/>
                <a:ea typeface="JetBrains Mono"/>
              </a:rPr>
              <a:t>right)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this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val </a:t>
            </a:r>
            <a:r>
              <a:rPr kumimoji="0" lang="zh-CN" altLang="zh-CN" sz="1200" b="0" i="0" u="none" strike="noStrike" cap="none" normalizeH="0" baseline="0" dirty="0">
                <a:ln>
                  <a:noFill/>
                </a:ln>
                <a:solidFill>
                  <a:srgbClr val="080808"/>
                </a:solidFill>
                <a:effectLst/>
                <a:latin typeface="Arial Unicode MS"/>
                <a:ea typeface="JetBrains Mono"/>
              </a:rPr>
              <a:t>= val;</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this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left </a:t>
            </a:r>
            <a:r>
              <a:rPr kumimoji="0" lang="zh-CN" altLang="zh-CN" sz="1200" b="0" i="0" u="none" strike="noStrike" cap="none" normalizeH="0" baseline="0" dirty="0">
                <a:ln>
                  <a:noFill/>
                </a:ln>
                <a:solidFill>
                  <a:srgbClr val="080808"/>
                </a:solidFill>
                <a:effectLst/>
                <a:latin typeface="Arial Unicode MS"/>
                <a:ea typeface="JetBrains Mono"/>
              </a:rPr>
              <a:t>= left;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this</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871094"/>
                </a:solidFill>
                <a:effectLst/>
                <a:latin typeface="Arial Unicode MS"/>
                <a:ea typeface="JetBrains Mono"/>
              </a:rPr>
              <a:t>right </a:t>
            </a:r>
            <a:r>
              <a:rPr kumimoji="0" lang="zh-CN" altLang="zh-CN" sz="1200" b="0" i="0" u="none" strike="noStrike" cap="none" normalizeH="0" baseline="0" dirty="0">
                <a:ln>
                  <a:noFill/>
                </a:ln>
                <a:solidFill>
                  <a:srgbClr val="080808"/>
                </a:solidFill>
                <a:effectLst/>
                <a:latin typeface="Arial Unicode MS"/>
                <a:ea typeface="JetBrains Mono"/>
              </a:rPr>
              <a:t>= right;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grpSp>
        <p:nvGrpSpPr>
          <p:cNvPr id="8" name="组合 7">
            <a:extLst>
              <a:ext uri="{FF2B5EF4-FFF2-40B4-BE49-F238E27FC236}">
                <a16:creationId xmlns:a16="http://schemas.microsoft.com/office/drawing/2014/main" id="{5DA036B0-810F-23CD-B5C2-1388912BFDCD}"/>
              </a:ext>
            </a:extLst>
          </p:cNvPr>
          <p:cNvGrpSpPr/>
          <p:nvPr/>
        </p:nvGrpSpPr>
        <p:grpSpPr>
          <a:xfrm>
            <a:off x="7274562" y="2626360"/>
            <a:ext cx="1341120" cy="802640"/>
            <a:chOff x="7487920" y="3429000"/>
            <a:chExt cx="1341120" cy="802640"/>
          </a:xfrm>
          <a:effectLst>
            <a:outerShdw blurRad="50800" dist="38100" dir="2700000" algn="tl" rotWithShape="0">
              <a:prstClr val="black">
                <a:alpha val="40000"/>
              </a:prstClr>
            </a:outerShdw>
          </a:effectLst>
        </p:grpSpPr>
        <p:sp>
          <p:nvSpPr>
            <p:cNvPr id="5" name="矩形 4">
              <a:extLst>
                <a:ext uri="{FF2B5EF4-FFF2-40B4-BE49-F238E27FC236}">
                  <a16:creationId xmlns:a16="http://schemas.microsoft.com/office/drawing/2014/main" id="{13833457-9235-F18D-82E7-71E5C889F474}"/>
                </a:ext>
              </a:extLst>
            </p:cNvPr>
            <p:cNvSpPr/>
            <p:nvPr/>
          </p:nvSpPr>
          <p:spPr>
            <a:xfrm>
              <a:off x="7487920" y="3429000"/>
              <a:ext cx="13411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data</a:t>
              </a:r>
              <a:endParaRPr lang="zh-CN" altLang="en-US" dirty="0">
                <a:solidFill>
                  <a:schemeClr val="tx1"/>
                </a:solidFill>
              </a:endParaRPr>
            </a:p>
          </p:txBody>
        </p:sp>
        <p:sp>
          <p:nvSpPr>
            <p:cNvPr id="6" name="矩形 5">
              <a:extLst>
                <a:ext uri="{FF2B5EF4-FFF2-40B4-BE49-F238E27FC236}">
                  <a16:creationId xmlns:a16="http://schemas.microsoft.com/office/drawing/2014/main" id="{4FCF0728-AD37-525D-E67F-ABE07CA31961}"/>
                </a:ext>
              </a:extLst>
            </p:cNvPr>
            <p:cNvSpPr/>
            <p:nvPr/>
          </p:nvSpPr>
          <p:spPr>
            <a:xfrm>
              <a:off x="7487920" y="3830320"/>
              <a:ext cx="6807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left</a:t>
              </a:r>
              <a:endParaRPr lang="zh-CN" altLang="en-US" dirty="0">
                <a:solidFill>
                  <a:schemeClr val="tx1"/>
                </a:solidFill>
              </a:endParaRPr>
            </a:p>
          </p:txBody>
        </p:sp>
        <p:sp>
          <p:nvSpPr>
            <p:cNvPr id="7" name="矩形 6">
              <a:extLst>
                <a:ext uri="{FF2B5EF4-FFF2-40B4-BE49-F238E27FC236}">
                  <a16:creationId xmlns:a16="http://schemas.microsoft.com/office/drawing/2014/main" id="{7FA2DF63-FA01-7EBA-AE12-3C7C56F60878}"/>
                </a:ext>
              </a:extLst>
            </p:cNvPr>
            <p:cNvSpPr/>
            <p:nvPr/>
          </p:nvSpPr>
          <p:spPr>
            <a:xfrm>
              <a:off x="8168640" y="3830320"/>
              <a:ext cx="66040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right</a:t>
              </a:r>
              <a:endParaRPr lang="zh-CN" altLang="en-US" dirty="0">
                <a:solidFill>
                  <a:schemeClr val="tx1"/>
                </a:solidFill>
              </a:endParaRPr>
            </a:p>
          </p:txBody>
        </p:sp>
      </p:grpSp>
      <p:grpSp>
        <p:nvGrpSpPr>
          <p:cNvPr id="9" name="组合 8">
            <a:extLst>
              <a:ext uri="{FF2B5EF4-FFF2-40B4-BE49-F238E27FC236}">
                <a16:creationId xmlns:a16="http://schemas.microsoft.com/office/drawing/2014/main" id="{E6D5475D-8D3D-EAFC-A1AB-41BE0136D163}"/>
              </a:ext>
            </a:extLst>
          </p:cNvPr>
          <p:cNvGrpSpPr/>
          <p:nvPr/>
        </p:nvGrpSpPr>
        <p:grpSpPr>
          <a:xfrm>
            <a:off x="5425440" y="3806633"/>
            <a:ext cx="1341120" cy="802640"/>
            <a:chOff x="7487920" y="3429000"/>
            <a:chExt cx="1341120" cy="802640"/>
          </a:xfrm>
          <a:effectLst>
            <a:outerShdw blurRad="50800" dist="38100" dir="2700000" algn="tl" rotWithShape="0">
              <a:prstClr val="black">
                <a:alpha val="40000"/>
              </a:prstClr>
            </a:outerShdw>
          </a:effectLst>
        </p:grpSpPr>
        <p:sp>
          <p:nvSpPr>
            <p:cNvPr id="10" name="矩形 9">
              <a:extLst>
                <a:ext uri="{FF2B5EF4-FFF2-40B4-BE49-F238E27FC236}">
                  <a16:creationId xmlns:a16="http://schemas.microsoft.com/office/drawing/2014/main" id="{C0B20AAE-73DA-7676-FF2C-5C144EC58878}"/>
                </a:ext>
              </a:extLst>
            </p:cNvPr>
            <p:cNvSpPr/>
            <p:nvPr/>
          </p:nvSpPr>
          <p:spPr>
            <a:xfrm>
              <a:off x="7487920" y="3429000"/>
              <a:ext cx="13411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data</a:t>
              </a:r>
              <a:endParaRPr lang="zh-CN" altLang="en-US" dirty="0">
                <a:solidFill>
                  <a:schemeClr val="tx1"/>
                </a:solidFill>
              </a:endParaRPr>
            </a:p>
          </p:txBody>
        </p:sp>
        <p:sp>
          <p:nvSpPr>
            <p:cNvPr id="11" name="矩形 10">
              <a:extLst>
                <a:ext uri="{FF2B5EF4-FFF2-40B4-BE49-F238E27FC236}">
                  <a16:creationId xmlns:a16="http://schemas.microsoft.com/office/drawing/2014/main" id="{F75543CA-CC17-6007-E84F-08A7A0A460BB}"/>
                </a:ext>
              </a:extLst>
            </p:cNvPr>
            <p:cNvSpPr/>
            <p:nvPr/>
          </p:nvSpPr>
          <p:spPr>
            <a:xfrm>
              <a:off x="7487920" y="3830320"/>
              <a:ext cx="6807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left</a:t>
              </a:r>
              <a:endParaRPr lang="zh-CN" altLang="en-US" dirty="0">
                <a:solidFill>
                  <a:schemeClr val="tx1"/>
                </a:solidFill>
              </a:endParaRPr>
            </a:p>
          </p:txBody>
        </p:sp>
        <p:sp>
          <p:nvSpPr>
            <p:cNvPr id="12" name="矩形 11">
              <a:extLst>
                <a:ext uri="{FF2B5EF4-FFF2-40B4-BE49-F238E27FC236}">
                  <a16:creationId xmlns:a16="http://schemas.microsoft.com/office/drawing/2014/main" id="{E8954F12-3448-A28E-4874-BD12785C82BB}"/>
                </a:ext>
              </a:extLst>
            </p:cNvPr>
            <p:cNvSpPr/>
            <p:nvPr/>
          </p:nvSpPr>
          <p:spPr>
            <a:xfrm>
              <a:off x="8168640" y="3830320"/>
              <a:ext cx="66040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right</a:t>
              </a:r>
              <a:endParaRPr lang="zh-CN" altLang="en-US" dirty="0">
                <a:solidFill>
                  <a:schemeClr val="tx1"/>
                </a:solidFill>
              </a:endParaRPr>
            </a:p>
          </p:txBody>
        </p:sp>
      </p:grpSp>
      <p:grpSp>
        <p:nvGrpSpPr>
          <p:cNvPr id="13" name="组合 12">
            <a:extLst>
              <a:ext uri="{FF2B5EF4-FFF2-40B4-BE49-F238E27FC236}">
                <a16:creationId xmlns:a16="http://schemas.microsoft.com/office/drawing/2014/main" id="{C77E09A2-A2E8-D38F-BBD4-C21872AA3036}"/>
              </a:ext>
            </a:extLst>
          </p:cNvPr>
          <p:cNvGrpSpPr/>
          <p:nvPr/>
        </p:nvGrpSpPr>
        <p:grpSpPr>
          <a:xfrm>
            <a:off x="9098120" y="3806633"/>
            <a:ext cx="1341120" cy="802640"/>
            <a:chOff x="7487920" y="3429000"/>
            <a:chExt cx="1341120" cy="802640"/>
          </a:xfrm>
          <a:effectLst>
            <a:outerShdw blurRad="50800" dist="38100" dir="2700000" algn="tl" rotWithShape="0">
              <a:prstClr val="black">
                <a:alpha val="40000"/>
              </a:prstClr>
            </a:outerShdw>
          </a:effectLst>
        </p:grpSpPr>
        <p:sp>
          <p:nvSpPr>
            <p:cNvPr id="14" name="矩形 13">
              <a:extLst>
                <a:ext uri="{FF2B5EF4-FFF2-40B4-BE49-F238E27FC236}">
                  <a16:creationId xmlns:a16="http://schemas.microsoft.com/office/drawing/2014/main" id="{DC60FB51-B1B4-5D96-10E8-1814A21FED8A}"/>
                </a:ext>
              </a:extLst>
            </p:cNvPr>
            <p:cNvSpPr/>
            <p:nvPr/>
          </p:nvSpPr>
          <p:spPr>
            <a:xfrm>
              <a:off x="7487920" y="3429000"/>
              <a:ext cx="13411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data</a:t>
              </a:r>
              <a:endParaRPr lang="zh-CN" altLang="en-US" dirty="0">
                <a:solidFill>
                  <a:schemeClr val="tx1"/>
                </a:solidFill>
              </a:endParaRPr>
            </a:p>
          </p:txBody>
        </p:sp>
        <p:sp>
          <p:nvSpPr>
            <p:cNvPr id="15" name="矩形 14">
              <a:extLst>
                <a:ext uri="{FF2B5EF4-FFF2-40B4-BE49-F238E27FC236}">
                  <a16:creationId xmlns:a16="http://schemas.microsoft.com/office/drawing/2014/main" id="{B54A52F2-C399-82E3-64AF-24AA1B596402}"/>
                </a:ext>
              </a:extLst>
            </p:cNvPr>
            <p:cNvSpPr/>
            <p:nvPr/>
          </p:nvSpPr>
          <p:spPr>
            <a:xfrm>
              <a:off x="7487920" y="3830320"/>
              <a:ext cx="6807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left</a:t>
              </a:r>
              <a:endParaRPr lang="zh-CN" altLang="en-US" dirty="0">
                <a:solidFill>
                  <a:schemeClr val="tx1"/>
                </a:solidFill>
              </a:endParaRPr>
            </a:p>
          </p:txBody>
        </p:sp>
        <p:sp>
          <p:nvSpPr>
            <p:cNvPr id="16" name="矩形 15">
              <a:extLst>
                <a:ext uri="{FF2B5EF4-FFF2-40B4-BE49-F238E27FC236}">
                  <a16:creationId xmlns:a16="http://schemas.microsoft.com/office/drawing/2014/main" id="{94A5D323-8571-F5BD-E16E-C0C6B840BF4E}"/>
                </a:ext>
              </a:extLst>
            </p:cNvPr>
            <p:cNvSpPr/>
            <p:nvPr/>
          </p:nvSpPr>
          <p:spPr>
            <a:xfrm>
              <a:off x="8168640" y="3830320"/>
              <a:ext cx="66040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right</a:t>
              </a:r>
              <a:endParaRPr lang="zh-CN" altLang="en-US" dirty="0">
                <a:solidFill>
                  <a:schemeClr val="tx1"/>
                </a:solidFill>
              </a:endParaRPr>
            </a:p>
          </p:txBody>
        </p:sp>
      </p:grpSp>
      <p:grpSp>
        <p:nvGrpSpPr>
          <p:cNvPr id="17" name="组合 16">
            <a:extLst>
              <a:ext uri="{FF2B5EF4-FFF2-40B4-BE49-F238E27FC236}">
                <a16:creationId xmlns:a16="http://schemas.microsoft.com/office/drawing/2014/main" id="{7390FB8F-3C5E-4EB0-C335-E6C6A8E8D40D}"/>
              </a:ext>
            </a:extLst>
          </p:cNvPr>
          <p:cNvGrpSpPr/>
          <p:nvPr/>
        </p:nvGrpSpPr>
        <p:grpSpPr>
          <a:xfrm>
            <a:off x="7431880" y="5142355"/>
            <a:ext cx="1341120" cy="802640"/>
            <a:chOff x="7487920" y="3429000"/>
            <a:chExt cx="1341120" cy="802640"/>
          </a:xfrm>
          <a:effectLst>
            <a:outerShdw blurRad="50800" dist="38100" dir="2700000" algn="tl" rotWithShape="0">
              <a:prstClr val="black">
                <a:alpha val="40000"/>
              </a:prstClr>
            </a:outerShdw>
          </a:effectLst>
        </p:grpSpPr>
        <p:sp>
          <p:nvSpPr>
            <p:cNvPr id="18" name="矩形 17">
              <a:extLst>
                <a:ext uri="{FF2B5EF4-FFF2-40B4-BE49-F238E27FC236}">
                  <a16:creationId xmlns:a16="http://schemas.microsoft.com/office/drawing/2014/main" id="{82B61AB6-462E-B0E5-46ED-89567507AAB6}"/>
                </a:ext>
              </a:extLst>
            </p:cNvPr>
            <p:cNvSpPr/>
            <p:nvPr/>
          </p:nvSpPr>
          <p:spPr>
            <a:xfrm>
              <a:off x="7487920" y="3429000"/>
              <a:ext cx="13411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data</a:t>
              </a:r>
              <a:endParaRPr lang="zh-CN" altLang="en-US" dirty="0">
                <a:solidFill>
                  <a:schemeClr val="tx1"/>
                </a:solidFill>
              </a:endParaRPr>
            </a:p>
          </p:txBody>
        </p:sp>
        <p:sp>
          <p:nvSpPr>
            <p:cNvPr id="19" name="矩形 18">
              <a:extLst>
                <a:ext uri="{FF2B5EF4-FFF2-40B4-BE49-F238E27FC236}">
                  <a16:creationId xmlns:a16="http://schemas.microsoft.com/office/drawing/2014/main" id="{F93F3503-5EDF-7E0B-F925-7F88C047D1A9}"/>
                </a:ext>
              </a:extLst>
            </p:cNvPr>
            <p:cNvSpPr/>
            <p:nvPr/>
          </p:nvSpPr>
          <p:spPr>
            <a:xfrm>
              <a:off x="7487920" y="3830320"/>
              <a:ext cx="6807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left</a:t>
              </a:r>
              <a:endParaRPr lang="zh-CN" altLang="en-US" dirty="0">
                <a:solidFill>
                  <a:schemeClr val="tx1"/>
                </a:solidFill>
              </a:endParaRPr>
            </a:p>
          </p:txBody>
        </p:sp>
        <p:sp>
          <p:nvSpPr>
            <p:cNvPr id="20" name="矩形 19">
              <a:extLst>
                <a:ext uri="{FF2B5EF4-FFF2-40B4-BE49-F238E27FC236}">
                  <a16:creationId xmlns:a16="http://schemas.microsoft.com/office/drawing/2014/main" id="{F150DAA2-822A-A7B7-B4ED-445750086A49}"/>
                </a:ext>
              </a:extLst>
            </p:cNvPr>
            <p:cNvSpPr/>
            <p:nvPr/>
          </p:nvSpPr>
          <p:spPr>
            <a:xfrm>
              <a:off x="8168640" y="3830320"/>
              <a:ext cx="66040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right</a:t>
              </a:r>
              <a:endParaRPr lang="zh-CN" altLang="en-US" dirty="0">
                <a:solidFill>
                  <a:schemeClr val="tx1"/>
                </a:solidFill>
              </a:endParaRPr>
            </a:p>
          </p:txBody>
        </p:sp>
      </p:grpSp>
      <p:grpSp>
        <p:nvGrpSpPr>
          <p:cNvPr id="21" name="组合 20">
            <a:extLst>
              <a:ext uri="{FF2B5EF4-FFF2-40B4-BE49-F238E27FC236}">
                <a16:creationId xmlns:a16="http://schemas.microsoft.com/office/drawing/2014/main" id="{36E8935B-8794-C8CC-A662-7022DD418009}"/>
              </a:ext>
            </a:extLst>
          </p:cNvPr>
          <p:cNvGrpSpPr/>
          <p:nvPr/>
        </p:nvGrpSpPr>
        <p:grpSpPr>
          <a:xfrm>
            <a:off x="10662760" y="5142355"/>
            <a:ext cx="1341120" cy="802640"/>
            <a:chOff x="7487920" y="3429000"/>
            <a:chExt cx="1341120" cy="802640"/>
          </a:xfrm>
          <a:effectLst>
            <a:outerShdw blurRad="50800" dist="38100" dir="2700000" algn="tl" rotWithShape="0">
              <a:prstClr val="black">
                <a:alpha val="40000"/>
              </a:prstClr>
            </a:outerShdw>
          </a:effectLst>
        </p:grpSpPr>
        <p:sp>
          <p:nvSpPr>
            <p:cNvPr id="22" name="矩形 21">
              <a:extLst>
                <a:ext uri="{FF2B5EF4-FFF2-40B4-BE49-F238E27FC236}">
                  <a16:creationId xmlns:a16="http://schemas.microsoft.com/office/drawing/2014/main" id="{8D92AA9A-D6E3-08CB-FD1D-EE0A7690D581}"/>
                </a:ext>
              </a:extLst>
            </p:cNvPr>
            <p:cNvSpPr/>
            <p:nvPr/>
          </p:nvSpPr>
          <p:spPr>
            <a:xfrm>
              <a:off x="7487920" y="3429000"/>
              <a:ext cx="13411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data</a:t>
              </a:r>
              <a:endParaRPr lang="zh-CN" altLang="en-US" dirty="0">
                <a:solidFill>
                  <a:schemeClr val="tx1"/>
                </a:solidFill>
              </a:endParaRPr>
            </a:p>
          </p:txBody>
        </p:sp>
        <p:sp>
          <p:nvSpPr>
            <p:cNvPr id="23" name="矩形 22">
              <a:extLst>
                <a:ext uri="{FF2B5EF4-FFF2-40B4-BE49-F238E27FC236}">
                  <a16:creationId xmlns:a16="http://schemas.microsoft.com/office/drawing/2014/main" id="{D567D414-481A-85FC-6280-1B8BF4895C92}"/>
                </a:ext>
              </a:extLst>
            </p:cNvPr>
            <p:cNvSpPr/>
            <p:nvPr/>
          </p:nvSpPr>
          <p:spPr>
            <a:xfrm>
              <a:off x="7487920" y="3830320"/>
              <a:ext cx="68072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left</a:t>
              </a:r>
              <a:endParaRPr lang="zh-CN" altLang="en-US" dirty="0">
                <a:solidFill>
                  <a:schemeClr val="tx1"/>
                </a:solidFill>
              </a:endParaRPr>
            </a:p>
          </p:txBody>
        </p:sp>
        <p:sp>
          <p:nvSpPr>
            <p:cNvPr id="24" name="矩形 23">
              <a:extLst>
                <a:ext uri="{FF2B5EF4-FFF2-40B4-BE49-F238E27FC236}">
                  <a16:creationId xmlns:a16="http://schemas.microsoft.com/office/drawing/2014/main" id="{0EFC19A1-FF63-FF35-2D47-89A0391A556E}"/>
                </a:ext>
              </a:extLst>
            </p:cNvPr>
            <p:cNvSpPr/>
            <p:nvPr/>
          </p:nvSpPr>
          <p:spPr>
            <a:xfrm>
              <a:off x="8168640" y="3830320"/>
              <a:ext cx="660400" cy="40132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right</a:t>
              </a:r>
              <a:endParaRPr lang="zh-CN" altLang="en-US" dirty="0">
                <a:solidFill>
                  <a:schemeClr val="tx1"/>
                </a:solidFill>
              </a:endParaRPr>
            </a:p>
          </p:txBody>
        </p:sp>
      </p:grpSp>
      <p:cxnSp>
        <p:nvCxnSpPr>
          <p:cNvPr id="26" name="直接箭头连接符 25">
            <a:extLst>
              <a:ext uri="{FF2B5EF4-FFF2-40B4-BE49-F238E27FC236}">
                <a16:creationId xmlns:a16="http://schemas.microsoft.com/office/drawing/2014/main" id="{A6658C39-6BA3-3C21-1113-900634C3FF6C}"/>
              </a:ext>
            </a:extLst>
          </p:cNvPr>
          <p:cNvCxnSpPr>
            <a:stCxn id="6" idx="1"/>
            <a:endCxn id="10" idx="0"/>
          </p:cNvCxnSpPr>
          <p:nvPr/>
        </p:nvCxnSpPr>
        <p:spPr>
          <a:xfrm flipH="1">
            <a:off x="6096000" y="3228340"/>
            <a:ext cx="1178562" cy="578293"/>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315C5888-955B-E133-78E0-9DEDE6B9B764}"/>
              </a:ext>
            </a:extLst>
          </p:cNvPr>
          <p:cNvCxnSpPr>
            <a:stCxn id="7" idx="3"/>
            <a:endCxn id="14" idx="0"/>
          </p:cNvCxnSpPr>
          <p:nvPr/>
        </p:nvCxnSpPr>
        <p:spPr>
          <a:xfrm>
            <a:off x="8615682" y="3228340"/>
            <a:ext cx="1152998" cy="578293"/>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648B157-88C2-1B12-C799-C02A423FC675}"/>
              </a:ext>
            </a:extLst>
          </p:cNvPr>
          <p:cNvCxnSpPr>
            <a:stCxn id="15" idx="1"/>
            <a:endCxn id="18" idx="0"/>
          </p:cNvCxnSpPr>
          <p:nvPr/>
        </p:nvCxnSpPr>
        <p:spPr>
          <a:xfrm flipH="1">
            <a:off x="8102440" y="4408613"/>
            <a:ext cx="995680" cy="733742"/>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D25EC1F-0D55-4E4E-B2D9-408D210BBB94}"/>
              </a:ext>
            </a:extLst>
          </p:cNvPr>
          <p:cNvCxnSpPr>
            <a:stCxn id="16" idx="3"/>
            <a:endCxn id="22" idx="0"/>
          </p:cNvCxnSpPr>
          <p:nvPr/>
        </p:nvCxnSpPr>
        <p:spPr>
          <a:xfrm>
            <a:off x="10439240" y="4408613"/>
            <a:ext cx="894080" cy="733742"/>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239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DD3C4-67A1-F0EC-EF57-CE883C6927CC}"/>
              </a:ext>
            </a:extLst>
          </p:cNvPr>
          <p:cNvSpPr>
            <a:spLocks noGrp="1"/>
          </p:cNvSpPr>
          <p:nvPr>
            <p:ph type="title"/>
          </p:nvPr>
        </p:nvSpPr>
        <p:spPr/>
        <p:txBody>
          <a:bodyPr/>
          <a:lstStyle/>
          <a:p>
            <a:r>
              <a:rPr lang="zh-CN" altLang="en-US" dirty="0"/>
              <a:t>二叉树分类</a:t>
            </a:r>
          </a:p>
        </p:txBody>
      </p:sp>
      <p:sp>
        <p:nvSpPr>
          <p:cNvPr id="3" name="文本占位符 2">
            <a:extLst>
              <a:ext uri="{FF2B5EF4-FFF2-40B4-BE49-F238E27FC236}">
                <a16:creationId xmlns:a16="http://schemas.microsoft.com/office/drawing/2014/main" id="{40E88D24-0FE2-6CFF-EF28-6E5BB3416445}"/>
              </a:ext>
            </a:extLst>
          </p:cNvPr>
          <p:cNvSpPr>
            <a:spLocks noGrp="1"/>
          </p:cNvSpPr>
          <p:nvPr>
            <p:ph type="body" sz="quarter" idx="11"/>
          </p:nvPr>
        </p:nvSpPr>
        <p:spPr>
          <a:xfrm>
            <a:off x="710880" y="1624204"/>
            <a:ext cx="11721824" cy="2308851"/>
          </a:xfrm>
        </p:spPr>
        <p:txBody>
          <a:bodyPr/>
          <a:lstStyle/>
          <a:p>
            <a:r>
              <a:rPr lang="zh-CN" altLang="en-US" dirty="0"/>
              <a:t>在二叉树中，比较常见的二叉树有：</a:t>
            </a:r>
            <a:endParaRPr lang="en-US" altLang="zh-CN" dirty="0"/>
          </a:p>
          <a:p>
            <a:pPr marL="285750" indent="-285750">
              <a:buFont typeface="Wingdings" panose="05000000000000000000" pitchFamily="2" charset="2"/>
              <a:buChar char="l"/>
            </a:pPr>
            <a:r>
              <a:rPr lang="zh-CN" altLang="en-US" dirty="0"/>
              <a:t>满二叉树</a:t>
            </a:r>
            <a:endParaRPr lang="en-US" altLang="zh-CN" dirty="0"/>
          </a:p>
          <a:p>
            <a:pPr marL="285750" indent="-285750">
              <a:buFont typeface="Wingdings" panose="05000000000000000000" pitchFamily="2" charset="2"/>
              <a:buChar char="l"/>
            </a:pPr>
            <a:r>
              <a:rPr lang="zh-CN" altLang="en-US" dirty="0"/>
              <a:t>完全二叉树</a:t>
            </a:r>
            <a:endParaRPr lang="en-US" altLang="zh-CN" dirty="0"/>
          </a:p>
          <a:p>
            <a:pPr marL="285750" indent="-285750">
              <a:buFont typeface="Wingdings" panose="05000000000000000000" pitchFamily="2" charset="2"/>
              <a:buChar char="l"/>
            </a:pPr>
            <a:r>
              <a:rPr lang="zh-CN" altLang="en-US" dirty="0">
                <a:solidFill>
                  <a:srgbClr val="AD2B26"/>
                </a:solidFill>
              </a:rPr>
              <a:t>二叉搜索树</a:t>
            </a:r>
            <a:endParaRPr lang="en-US" altLang="zh-CN" dirty="0">
              <a:solidFill>
                <a:srgbClr val="AD2B26"/>
              </a:solidFill>
            </a:endParaRPr>
          </a:p>
          <a:p>
            <a:pPr marL="285750" indent="-285750">
              <a:buFont typeface="Wingdings" panose="05000000000000000000" pitchFamily="2" charset="2"/>
              <a:buChar char="l"/>
            </a:pPr>
            <a:r>
              <a:rPr lang="zh-CN" altLang="en-US" dirty="0">
                <a:solidFill>
                  <a:srgbClr val="AD2B26"/>
                </a:solidFill>
              </a:rPr>
              <a:t>红黑树</a:t>
            </a:r>
            <a:endParaRPr lang="zh-CN" altLang="en-US" dirty="0"/>
          </a:p>
        </p:txBody>
      </p:sp>
      <p:sp>
        <p:nvSpPr>
          <p:cNvPr id="5" name="椭圆 4">
            <a:extLst>
              <a:ext uri="{FF2B5EF4-FFF2-40B4-BE49-F238E27FC236}">
                <a16:creationId xmlns:a16="http://schemas.microsoft.com/office/drawing/2014/main" id="{F95DEF3D-D63C-938F-7C37-62633135B13C}"/>
              </a:ext>
            </a:extLst>
          </p:cNvPr>
          <p:cNvSpPr/>
          <p:nvPr/>
        </p:nvSpPr>
        <p:spPr>
          <a:xfrm>
            <a:off x="7320136" y="1844824"/>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6" name="椭圆 5">
            <a:extLst>
              <a:ext uri="{FF2B5EF4-FFF2-40B4-BE49-F238E27FC236}">
                <a16:creationId xmlns:a16="http://schemas.microsoft.com/office/drawing/2014/main" id="{99B2DC46-40DB-9D7C-19FF-534EB02D1884}"/>
              </a:ext>
            </a:extLst>
          </p:cNvPr>
          <p:cNvSpPr/>
          <p:nvPr/>
        </p:nvSpPr>
        <p:spPr>
          <a:xfrm>
            <a:off x="6415896" y="251030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7" name="椭圆 6">
            <a:extLst>
              <a:ext uri="{FF2B5EF4-FFF2-40B4-BE49-F238E27FC236}">
                <a16:creationId xmlns:a16="http://schemas.microsoft.com/office/drawing/2014/main" id="{29A39F79-A6EF-F63A-20AF-86FD57938AAB}"/>
              </a:ext>
            </a:extLst>
          </p:cNvPr>
          <p:cNvSpPr/>
          <p:nvPr/>
        </p:nvSpPr>
        <p:spPr>
          <a:xfrm>
            <a:off x="8198976" y="2510302"/>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t>
            </a:r>
            <a:endParaRPr lang="zh-CN" altLang="en-US" dirty="0">
              <a:solidFill>
                <a:schemeClr val="tx1"/>
              </a:solidFill>
            </a:endParaRPr>
          </a:p>
        </p:txBody>
      </p:sp>
      <p:sp>
        <p:nvSpPr>
          <p:cNvPr id="8" name="椭圆 7">
            <a:extLst>
              <a:ext uri="{FF2B5EF4-FFF2-40B4-BE49-F238E27FC236}">
                <a16:creationId xmlns:a16="http://schemas.microsoft.com/office/drawing/2014/main" id="{6DE64912-93E5-F2FE-153D-DB980E659A8D}"/>
              </a:ext>
            </a:extLst>
          </p:cNvPr>
          <p:cNvSpPr/>
          <p:nvPr/>
        </p:nvSpPr>
        <p:spPr>
          <a:xfrm>
            <a:off x="6766416" y="3385456"/>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9" name="椭圆 8">
            <a:extLst>
              <a:ext uri="{FF2B5EF4-FFF2-40B4-BE49-F238E27FC236}">
                <a16:creationId xmlns:a16="http://schemas.microsoft.com/office/drawing/2014/main" id="{19F1CD57-62F8-F481-2268-1E226A410A21}"/>
              </a:ext>
            </a:extLst>
          </p:cNvPr>
          <p:cNvSpPr/>
          <p:nvPr/>
        </p:nvSpPr>
        <p:spPr>
          <a:xfrm>
            <a:off x="5948536" y="3385456"/>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sp>
        <p:nvSpPr>
          <p:cNvPr id="10" name="椭圆 9">
            <a:extLst>
              <a:ext uri="{FF2B5EF4-FFF2-40B4-BE49-F238E27FC236}">
                <a16:creationId xmlns:a16="http://schemas.microsoft.com/office/drawing/2014/main" id="{C3B50BF2-5BAF-08B8-290B-84F0DC8DC4FD}"/>
              </a:ext>
            </a:extLst>
          </p:cNvPr>
          <p:cNvSpPr/>
          <p:nvPr/>
        </p:nvSpPr>
        <p:spPr>
          <a:xfrm>
            <a:off x="8579978" y="3385456"/>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t>
            </a:r>
            <a:endParaRPr lang="zh-CN" altLang="en-US" dirty="0">
              <a:solidFill>
                <a:schemeClr val="tx1"/>
              </a:solidFill>
            </a:endParaRPr>
          </a:p>
        </p:txBody>
      </p:sp>
      <p:sp>
        <p:nvSpPr>
          <p:cNvPr id="11" name="椭圆 10">
            <a:extLst>
              <a:ext uri="{FF2B5EF4-FFF2-40B4-BE49-F238E27FC236}">
                <a16:creationId xmlns:a16="http://schemas.microsoft.com/office/drawing/2014/main" id="{50A5781B-37E7-0C11-C7B5-8C9D62F17FA8}"/>
              </a:ext>
            </a:extLst>
          </p:cNvPr>
          <p:cNvSpPr/>
          <p:nvPr/>
        </p:nvSpPr>
        <p:spPr>
          <a:xfrm>
            <a:off x="7762098" y="3385456"/>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K</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0212AE86-C429-F6B9-A1FE-DC3B2D54B4BE}"/>
              </a:ext>
            </a:extLst>
          </p:cNvPr>
          <p:cNvCxnSpPr>
            <a:stCxn id="5" idx="3"/>
            <a:endCxn id="6" idx="0"/>
          </p:cNvCxnSpPr>
          <p:nvPr/>
        </p:nvCxnSpPr>
        <p:spPr>
          <a:xfrm flipH="1">
            <a:off x="6766416" y="2183036"/>
            <a:ext cx="656385" cy="327266"/>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218E16A-CF89-1C64-0147-5D438CEC7529}"/>
              </a:ext>
            </a:extLst>
          </p:cNvPr>
          <p:cNvCxnSpPr>
            <a:stCxn id="5" idx="5"/>
            <a:endCxn id="7" idx="0"/>
          </p:cNvCxnSpPr>
          <p:nvPr/>
        </p:nvCxnSpPr>
        <p:spPr>
          <a:xfrm>
            <a:off x="7918511" y="2183036"/>
            <a:ext cx="630985" cy="327266"/>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13CCC3E-E75F-AF5D-43C4-25D4BA05B489}"/>
              </a:ext>
            </a:extLst>
          </p:cNvPr>
          <p:cNvCxnSpPr>
            <a:stCxn id="6" idx="4"/>
            <a:endCxn id="9" idx="0"/>
          </p:cNvCxnSpPr>
          <p:nvPr/>
        </p:nvCxnSpPr>
        <p:spPr>
          <a:xfrm flipH="1">
            <a:off x="6299056" y="2906542"/>
            <a:ext cx="467360"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3DA2D30-F2EA-99F9-8C36-63DFC19AF006}"/>
              </a:ext>
            </a:extLst>
          </p:cNvPr>
          <p:cNvCxnSpPr>
            <a:stCxn id="6" idx="4"/>
            <a:endCxn id="8" idx="0"/>
          </p:cNvCxnSpPr>
          <p:nvPr/>
        </p:nvCxnSpPr>
        <p:spPr>
          <a:xfrm>
            <a:off x="6766416" y="2906542"/>
            <a:ext cx="350520"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43D9C88-4227-96AC-7BD1-CD90677699EF}"/>
              </a:ext>
            </a:extLst>
          </p:cNvPr>
          <p:cNvCxnSpPr>
            <a:stCxn id="7" idx="4"/>
            <a:endCxn id="11" idx="0"/>
          </p:cNvCxnSpPr>
          <p:nvPr/>
        </p:nvCxnSpPr>
        <p:spPr>
          <a:xfrm flipH="1">
            <a:off x="8112618" y="2906542"/>
            <a:ext cx="436878"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401D3CF-6B0D-C6A7-04CB-120C7D67DC33}"/>
              </a:ext>
            </a:extLst>
          </p:cNvPr>
          <p:cNvCxnSpPr>
            <a:stCxn id="7" idx="4"/>
            <a:endCxn id="10" idx="0"/>
          </p:cNvCxnSpPr>
          <p:nvPr/>
        </p:nvCxnSpPr>
        <p:spPr>
          <a:xfrm>
            <a:off x="8549496" y="2906542"/>
            <a:ext cx="381002" cy="4789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67289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086DF-AFF8-48BD-992A-3FD6E2B66B12}"/>
              </a:ext>
            </a:extLst>
          </p:cNvPr>
          <p:cNvSpPr>
            <a:spLocks noGrp="1"/>
          </p:cNvSpPr>
          <p:nvPr>
            <p:ph type="title"/>
          </p:nvPr>
        </p:nvSpPr>
        <p:spPr/>
        <p:txBody>
          <a:bodyPr/>
          <a:lstStyle/>
          <a:p>
            <a:r>
              <a:rPr lang="zh-CN" altLang="en-US" dirty="0"/>
              <a:t>二叉搜索树</a:t>
            </a:r>
          </a:p>
        </p:txBody>
      </p:sp>
      <p:sp>
        <p:nvSpPr>
          <p:cNvPr id="3" name="文本占位符 2">
            <a:extLst>
              <a:ext uri="{FF2B5EF4-FFF2-40B4-BE49-F238E27FC236}">
                <a16:creationId xmlns:a16="http://schemas.microsoft.com/office/drawing/2014/main" id="{592AC5D2-8C3F-183F-ED17-0AEA937442C4}"/>
              </a:ext>
            </a:extLst>
          </p:cNvPr>
          <p:cNvSpPr>
            <a:spLocks noGrp="1"/>
          </p:cNvSpPr>
          <p:nvPr>
            <p:ph type="body" sz="quarter" idx="11"/>
          </p:nvPr>
        </p:nvSpPr>
        <p:spPr>
          <a:xfrm>
            <a:off x="710880" y="1624205"/>
            <a:ext cx="10698800" cy="1281556"/>
          </a:xfrm>
        </p:spPr>
        <p:txBody>
          <a:bodyPr/>
          <a:lstStyle/>
          <a:p>
            <a:r>
              <a:rPr lang="zh-CN" altLang="en-US" dirty="0">
                <a:solidFill>
                  <a:srgbClr val="AD2B26"/>
                </a:solidFill>
              </a:rPr>
              <a:t>二叉搜索树</a:t>
            </a:r>
            <a:r>
              <a:rPr lang="en-US" altLang="zh-CN" dirty="0">
                <a:solidFill>
                  <a:srgbClr val="AD2B26"/>
                </a:solidFill>
              </a:rPr>
              <a:t>(Binary Search </a:t>
            </a:r>
            <a:r>
              <a:rPr lang="en-US" altLang="zh-CN" dirty="0" err="1">
                <a:solidFill>
                  <a:srgbClr val="AD2B26"/>
                </a:solidFill>
              </a:rPr>
              <a:t>Tree,BST</a:t>
            </a:r>
            <a:r>
              <a:rPr lang="en-US" altLang="zh-CN" dirty="0">
                <a:solidFill>
                  <a:srgbClr val="AD2B26"/>
                </a:solidFill>
              </a:rPr>
              <a:t>)</a:t>
            </a:r>
            <a:r>
              <a:rPr lang="zh-CN" altLang="en-US" dirty="0">
                <a:solidFill>
                  <a:srgbClr val="AD2B26"/>
                </a:solidFill>
              </a:rPr>
              <a:t>又名二叉查找树，有序二叉树或者排序二叉树</a:t>
            </a:r>
            <a:r>
              <a:rPr lang="zh-CN" altLang="en-US" dirty="0"/>
              <a:t>，是二叉树中比较常用的一种类型</a:t>
            </a:r>
          </a:p>
          <a:p>
            <a:r>
              <a:rPr lang="zh-CN" altLang="en-US" dirty="0"/>
              <a:t>二叉查找树要求，在树中的任意一个节点，其左子树中的每个节点的值，都要小于这个节点的值，而右子树节点的值都大于这个节点的值</a:t>
            </a:r>
          </a:p>
        </p:txBody>
      </p:sp>
      <p:sp>
        <p:nvSpPr>
          <p:cNvPr id="4" name="椭圆 3">
            <a:extLst>
              <a:ext uri="{FF2B5EF4-FFF2-40B4-BE49-F238E27FC236}">
                <a16:creationId xmlns:a16="http://schemas.microsoft.com/office/drawing/2014/main" id="{88AFC877-7862-3F6A-B137-3084B2BF0FF4}"/>
              </a:ext>
            </a:extLst>
          </p:cNvPr>
          <p:cNvSpPr/>
          <p:nvPr/>
        </p:nvSpPr>
        <p:spPr>
          <a:xfrm>
            <a:off x="2671760" y="3268286"/>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5" name="椭圆 4">
            <a:extLst>
              <a:ext uri="{FF2B5EF4-FFF2-40B4-BE49-F238E27FC236}">
                <a16:creationId xmlns:a16="http://schemas.microsoft.com/office/drawing/2014/main" id="{D6F7C9B3-9D0B-B13E-72B5-8CDB3A328F2A}"/>
              </a:ext>
            </a:extLst>
          </p:cNvPr>
          <p:cNvSpPr/>
          <p:nvPr/>
        </p:nvSpPr>
        <p:spPr>
          <a:xfrm>
            <a:off x="1577750" y="395224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6" name="椭圆 5">
            <a:extLst>
              <a:ext uri="{FF2B5EF4-FFF2-40B4-BE49-F238E27FC236}">
                <a16:creationId xmlns:a16="http://schemas.microsoft.com/office/drawing/2014/main" id="{B610F768-61CF-ACB9-9C71-BDB670779D30}"/>
              </a:ext>
            </a:extLst>
          </p:cNvPr>
          <p:cNvSpPr/>
          <p:nvPr/>
        </p:nvSpPr>
        <p:spPr>
          <a:xfrm>
            <a:off x="3758884" y="397279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endParaRPr lang="zh-CN" altLang="en-US" dirty="0">
              <a:solidFill>
                <a:schemeClr val="tx1"/>
              </a:solidFill>
            </a:endParaRPr>
          </a:p>
        </p:txBody>
      </p:sp>
      <p:sp>
        <p:nvSpPr>
          <p:cNvPr id="7" name="椭圆 6">
            <a:extLst>
              <a:ext uri="{FF2B5EF4-FFF2-40B4-BE49-F238E27FC236}">
                <a16:creationId xmlns:a16="http://schemas.microsoft.com/office/drawing/2014/main" id="{BC91EF31-8700-02C7-7532-4D0B6E13A1F4}"/>
              </a:ext>
            </a:extLst>
          </p:cNvPr>
          <p:cNvSpPr/>
          <p:nvPr/>
        </p:nvSpPr>
        <p:spPr>
          <a:xfrm>
            <a:off x="2159568" y="4979794"/>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8" name="椭圆 7">
            <a:extLst>
              <a:ext uri="{FF2B5EF4-FFF2-40B4-BE49-F238E27FC236}">
                <a16:creationId xmlns:a16="http://schemas.microsoft.com/office/drawing/2014/main" id="{0C5C4DF9-F63F-6D5B-F0D7-B6EC9853E158}"/>
              </a:ext>
            </a:extLst>
          </p:cNvPr>
          <p:cNvSpPr/>
          <p:nvPr/>
        </p:nvSpPr>
        <p:spPr>
          <a:xfrm>
            <a:off x="900819" y="4976565"/>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9" name="椭圆 8">
            <a:extLst>
              <a:ext uri="{FF2B5EF4-FFF2-40B4-BE49-F238E27FC236}">
                <a16:creationId xmlns:a16="http://schemas.microsoft.com/office/drawing/2014/main" id="{3AA56564-8595-3636-75ED-09C77268026E}"/>
              </a:ext>
            </a:extLst>
          </p:cNvPr>
          <p:cNvSpPr/>
          <p:nvPr/>
        </p:nvSpPr>
        <p:spPr>
          <a:xfrm>
            <a:off x="4491153" y="500703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18</a:t>
            </a:r>
            <a:endParaRPr lang="zh-CN" altLang="en-US" dirty="0">
              <a:solidFill>
                <a:schemeClr val="tx1"/>
              </a:solidFill>
            </a:endParaRPr>
          </a:p>
        </p:txBody>
      </p:sp>
      <p:cxnSp>
        <p:nvCxnSpPr>
          <p:cNvPr id="10" name="直接箭头连接符 9">
            <a:extLst>
              <a:ext uri="{FF2B5EF4-FFF2-40B4-BE49-F238E27FC236}">
                <a16:creationId xmlns:a16="http://schemas.microsoft.com/office/drawing/2014/main" id="{68E18253-108E-69C7-6EF1-97BF17A2512A}"/>
              </a:ext>
            </a:extLst>
          </p:cNvPr>
          <p:cNvCxnSpPr>
            <a:stCxn id="4" idx="3"/>
            <a:endCxn id="5" idx="0"/>
          </p:cNvCxnSpPr>
          <p:nvPr/>
        </p:nvCxnSpPr>
        <p:spPr>
          <a:xfrm flipH="1">
            <a:off x="1928270" y="3606498"/>
            <a:ext cx="846155" cy="345742"/>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DC184D1-226E-1FE6-B401-FB56FE014F77}"/>
              </a:ext>
            </a:extLst>
          </p:cNvPr>
          <p:cNvCxnSpPr>
            <a:stCxn id="4" idx="5"/>
            <a:endCxn id="6" idx="0"/>
          </p:cNvCxnSpPr>
          <p:nvPr/>
        </p:nvCxnSpPr>
        <p:spPr>
          <a:xfrm>
            <a:off x="3270135" y="3606498"/>
            <a:ext cx="839269" cy="366292"/>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D93218A-B067-5E11-4418-E74269D47759}"/>
              </a:ext>
            </a:extLst>
          </p:cNvPr>
          <p:cNvCxnSpPr>
            <a:stCxn id="5" idx="4"/>
            <a:endCxn id="8" idx="0"/>
          </p:cNvCxnSpPr>
          <p:nvPr/>
        </p:nvCxnSpPr>
        <p:spPr>
          <a:xfrm flipH="1">
            <a:off x="1251339" y="4348480"/>
            <a:ext cx="676931" cy="628085"/>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BD8CAED-70D4-58C6-0A28-333A743B7317}"/>
              </a:ext>
            </a:extLst>
          </p:cNvPr>
          <p:cNvCxnSpPr>
            <a:stCxn id="5" idx="4"/>
            <a:endCxn id="7" idx="0"/>
          </p:cNvCxnSpPr>
          <p:nvPr/>
        </p:nvCxnSpPr>
        <p:spPr>
          <a:xfrm>
            <a:off x="1928270" y="4348480"/>
            <a:ext cx="581818" cy="6313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C51C157-796E-F4E9-F72D-BBE5302CAB76}"/>
              </a:ext>
            </a:extLst>
          </p:cNvPr>
          <p:cNvCxnSpPr>
            <a:cxnSpLocks/>
            <a:stCxn id="6" idx="4"/>
            <a:endCxn id="9" idx="0"/>
          </p:cNvCxnSpPr>
          <p:nvPr/>
        </p:nvCxnSpPr>
        <p:spPr>
          <a:xfrm>
            <a:off x="4109404" y="4369030"/>
            <a:ext cx="732269" cy="638008"/>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84F7D78-C890-1790-4E78-9E018EC3BB01}"/>
              </a:ext>
            </a:extLst>
          </p:cNvPr>
          <p:cNvSpPr/>
          <p:nvPr/>
        </p:nvSpPr>
        <p:spPr>
          <a:xfrm>
            <a:off x="3126955" y="500703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cxnSp>
        <p:nvCxnSpPr>
          <p:cNvPr id="18" name="直接箭头连接符 17">
            <a:extLst>
              <a:ext uri="{FF2B5EF4-FFF2-40B4-BE49-F238E27FC236}">
                <a16:creationId xmlns:a16="http://schemas.microsoft.com/office/drawing/2014/main" id="{B27D4D54-ED4D-B526-CB81-4E725179BDE9}"/>
              </a:ext>
            </a:extLst>
          </p:cNvPr>
          <p:cNvCxnSpPr>
            <a:stCxn id="6" idx="4"/>
            <a:endCxn id="15" idx="0"/>
          </p:cNvCxnSpPr>
          <p:nvPr/>
        </p:nvCxnSpPr>
        <p:spPr>
          <a:xfrm flipH="1">
            <a:off x="3477475" y="4369030"/>
            <a:ext cx="631929" cy="638008"/>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AE0D7B30-C487-B24A-6CC7-9C1457A7EC49}"/>
              </a:ext>
            </a:extLst>
          </p:cNvPr>
          <p:cNvSpPr/>
          <p:nvPr/>
        </p:nvSpPr>
        <p:spPr>
          <a:xfrm>
            <a:off x="8433116" y="3268286"/>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48" name="椭圆 47">
            <a:extLst>
              <a:ext uri="{FF2B5EF4-FFF2-40B4-BE49-F238E27FC236}">
                <a16:creationId xmlns:a16="http://schemas.microsoft.com/office/drawing/2014/main" id="{55CAD66F-3CD8-D0E3-D7B4-0EE9922FA0BD}"/>
              </a:ext>
            </a:extLst>
          </p:cNvPr>
          <p:cNvSpPr/>
          <p:nvPr/>
        </p:nvSpPr>
        <p:spPr>
          <a:xfrm>
            <a:off x="7339106" y="395224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49" name="椭圆 48">
            <a:extLst>
              <a:ext uri="{FF2B5EF4-FFF2-40B4-BE49-F238E27FC236}">
                <a16:creationId xmlns:a16="http://schemas.microsoft.com/office/drawing/2014/main" id="{0DE18D17-FA69-D95C-AAA5-0B5E0D4F927B}"/>
              </a:ext>
            </a:extLst>
          </p:cNvPr>
          <p:cNvSpPr/>
          <p:nvPr/>
        </p:nvSpPr>
        <p:spPr>
          <a:xfrm>
            <a:off x="9520240" y="397279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
        <p:nvSpPr>
          <p:cNvPr id="50" name="椭圆 49">
            <a:extLst>
              <a:ext uri="{FF2B5EF4-FFF2-40B4-BE49-F238E27FC236}">
                <a16:creationId xmlns:a16="http://schemas.microsoft.com/office/drawing/2014/main" id="{6B39395E-6ACD-5CA0-AAD3-C41C5B61F561}"/>
              </a:ext>
            </a:extLst>
          </p:cNvPr>
          <p:cNvSpPr/>
          <p:nvPr/>
        </p:nvSpPr>
        <p:spPr>
          <a:xfrm>
            <a:off x="7920924" y="4979794"/>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51" name="椭圆 50">
            <a:extLst>
              <a:ext uri="{FF2B5EF4-FFF2-40B4-BE49-F238E27FC236}">
                <a16:creationId xmlns:a16="http://schemas.microsoft.com/office/drawing/2014/main" id="{958AAEDB-0DCF-C3EF-F0A8-BDB0EFA5D32A}"/>
              </a:ext>
            </a:extLst>
          </p:cNvPr>
          <p:cNvSpPr/>
          <p:nvPr/>
        </p:nvSpPr>
        <p:spPr>
          <a:xfrm>
            <a:off x="6662175" y="4976565"/>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52" name="椭圆 51">
            <a:extLst>
              <a:ext uri="{FF2B5EF4-FFF2-40B4-BE49-F238E27FC236}">
                <a16:creationId xmlns:a16="http://schemas.microsoft.com/office/drawing/2014/main" id="{1B2BC7A2-565A-6D5F-D1C1-91CC6B4C1625}"/>
              </a:ext>
            </a:extLst>
          </p:cNvPr>
          <p:cNvSpPr/>
          <p:nvPr/>
        </p:nvSpPr>
        <p:spPr>
          <a:xfrm>
            <a:off x="10252509" y="500703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a:t>
            </a:r>
            <a:endParaRPr lang="zh-CN" altLang="en-US" dirty="0">
              <a:solidFill>
                <a:schemeClr val="tx1"/>
              </a:solidFill>
            </a:endParaRPr>
          </a:p>
        </p:txBody>
      </p:sp>
      <p:cxnSp>
        <p:nvCxnSpPr>
          <p:cNvPr id="53" name="直接箭头连接符 52">
            <a:extLst>
              <a:ext uri="{FF2B5EF4-FFF2-40B4-BE49-F238E27FC236}">
                <a16:creationId xmlns:a16="http://schemas.microsoft.com/office/drawing/2014/main" id="{2FB449BF-B0CB-9D24-912D-3C5793F83B85}"/>
              </a:ext>
            </a:extLst>
          </p:cNvPr>
          <p:cNvCxnSpPr>
            <a:stCxn id="47" idx="3"/>
            <a:endCxn id="48" idx="0"/>
          </p:cNvCxnSpPr>
          <p:nvPr/>
        </p:nvCxnSpPr>
        <p:spPr>
          <a:xfrm flipH="1">
            <a:off x="7689626" y="3606498"/>
            <a:ext cx="846155" cy="345742"/>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6EB67A07-1F6E-3F4E-354D-CF73D98B94A0}"/>
              </a:ext>
            </a:extLst>
          </p:cNvPr>
          <p:cNvCxnSpPr>
            <a:stCxn id="47" idx="5"/>
            <a:endCxn id="49" idx="0"/>
          </p:cNvCxnSpPr>
          <p:nvPr/>
        </p:nvCxnSpPr>
        <p:spPr>
          <a:xfrm>
            <a:off x="9031491" y="3606498"/>
            <a:ext cx="839269" cy="366292"/>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F8300958-9C76-FBC9-A267-D4A32295824B}"/>
              </a:ext>
            </a:extLst>
          </p:cNvPr>
          <p:cNvCxnSpPr>
            <a:stCxn id="48" idx="4"/>
            <a:endCxn id="51" idx="0"/>
          </p:cNvCxnSpPr>
          <p:nvPr/>
        </p:nvCxnSpPr>
        <p:spPr>
          <a:xfrm flipH="1">
            <a:off x="7012695" y="4348480"/>
            <a:ext cx="676931" cy="628085"/>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AE1FAB9-43E1-3621-F3EA-8832ACDE52BE}"/>
              </a:ext>
            </a:extLst>
          </p:cNvPr>
          <p:cNvCxnSpPr>
            <a:stCxn id="48" idx="4"/>
            <a:endCxn id="50" idx="0"/>
          </p:cNvCxnSpPr>
          <p:nvPr/>
        </p:nvCxnSpPr>
        <p:spPr>
          <a:xfrm>
            <a:off x="7689626" y="4348480"/>
            <a:ext cx="581818" cy="631314"/>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F036F6C4-334C-0017-A769-74698655C0B6}"/>
              </a:ext>
            </a:extLst>
          </p:cNvPr>
          <p:cNvCxnSpPr>
            <a:cxnSpLocks/>
            <a:stCxn id="49" idx="4"/>
            <a:endCxn id="52" idx="0"/>
          </p:cNvCxnSpPr>
          <p:nvPr/>
        </p:nvCxnSpPr>
        <p:spPr>
          <a:xfrm>
            <a:off x="9870760" y="4369030"/>
            <a:ext cx="732269" cy="638008"/>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8D8B0F06-AA80-1F2C-B8F4-4CA9F1710098}"/>
              </a:ext>
            </a:extLst>
          </p:cNvPr>
          <p:cNvSpPr/>
          <p:nvPr/>
        </p:nvSpPr>
        <p:spPr>
          <a:xfrm>
            <a:off x="8888311" y="5007038"/>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cxnSp>
        <p:nvCxnSpPr>
          <p:cNvPr id="59" name="直接箭头连接符 58">
            <a:extLst>
              <a:ext uri="{FF2B5EF4-FFF2-40B4-BE49-F238E27FC236}">
                <a16:creationId xmlns:a16="http://schemas.microsoft.com/office/drawing/2014/main" id="{844B11A7-90FA-5683-91AB-D746E6ACF112}"/>
              </a:ext>
            </a:extLst>
          </p:cNvPr>
          <p:cNvCxnSpPr>
            <a:stCxn id="49" idx="4"/>
            <a:endCxn id="58" idx="0"/>
          </p:cNvCxnSpPr>
          <p:nvPr/>
        </p:nvCxnSpPr>
        <p:spPr>
          <a:xfrm flipH="1">
            <a:off x="9238831" y="4369030"/>
            <a:ext cx="631929" cy="638008"/>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9995B98B-732B-43BB-2F8F-20B6D58FD328}"/>
              </a:ext>
            </a:extLst>
          </p:cNvPr>
          <p:cNvSpPr/>
          <p:nvPr/>
        </p:nvSpPr>
        <p:spPr>
          <a:xfrm>
            <a:off x="6096000" y="580277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61" name="椭圆 60">
            <a:extLst>
              <a:ext uri="{FF2B5EF4-FFF2-40B4-BE49-F238E27FC236}">
                <a16:creationId xmlns:a16="http://schemas.microsoft.com/office/drawing/2014/main" id="{E48B1561-8989-0779-2BD3-773ED5888DC8}"/>
              </a:ext>
            </a:extLst>
          </p:cNvPr>
          <p:cNvSpPr/>
          <p:nvPr/>
        </p:nvSpPr>
        <p:spPr>
          <a:xfrm>
            <a:off x="8378466" y="5843166"/>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62" name="椭圆 61">
            <a:extLst>
              <a:ext uri="{FF2B5EF4-FFF2-40B4-BE49-F238E27FC236}">
                <a16:creationId xmlns:a16="http://schemas.microsoft.com/office/drawing/2014/main" id="{1BC24F48-D52D-7290-6994-CAF751BF859B}"/>
              </a:ext>
            </a:extLst>
          </p:cNvPr>
          <p:cNvSpPr/>
          <p:nvPr/>
        </p:nvSpPr>
        <p:spPr>
          <a:xfrm>
            <a:off x="9589351" y="580277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sp>
        <p:nvSpPr>
          <p:cNvPr id="63" name="椭圆 62">
            <a:extLst>
              <a:ext uri="{FF2B5EF4-FFF2-40B4-BE49-F238E27FC236}">
                <a16:creationId xmlns:a16="http://schemas.microsoft.com/office/drawing/2014/main" id="{6BC0D58D-5A66-3DCB-5D3A-D2B7B6E32A2F}"/>
              </a:ext>
            </a:extLst>
          </p:cNvPr>
          <p:cNvSpPr/>
          <p:nvPr/>
        </p:nvSpPr>
        <p:spPr>
          <a:xfrm>
            <a:off x="10953549" y="5802770"/>
            <a:ext cx="701040" cy="396240"/>
          </a:xfrm>
          <a:prstGeom prst="ellipse">
            <a:avLst/>
          </a:prstGeom>
          <a:noFill/>
          <a:ln>
            <a:solidFill>
              <a:srgbClr val="AD2B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a:t>
            </a:r>
            <a:endParaRPr lang="zh-CN" altLang="en-US" dirty="0">
              <a:solidFill>
                <a:schemeClr val="tx1"/>
              </a:solidFill>
            </a:endParaRPr>
          </a:p>
        </p:txBody>
      </p:sp>
      <p:cxnSp>
        <p:nvCxnSpPr>
          <p:cNvPr id="65" name="直接箭头连接符 64">
            <a:extLst>
              <a:ext uri="{FF2B5EF4-FFF2-40B4-BE49-F238E27FC236}">
                <a16:creationId xmlns:a16="http://schemas.microsoft.com/office/drawing/2014/main" id="{227DE4EF-1DE9-A826-85C3-F9382C239F86}"/>
              </a:ext>
            </a:extLst>
          </p:cNvPr>
          <p:cNvCxnSpPr>
            <a:stCxn id="51" idx="4"/>
            <a:endCxn id="60" idx="0"/>
          </p:cNvCxnSpPr>
          <p:nvPr/>
        </p:nvCxnSpPr>
        <p:spPr>
          <a:xfrm flipH="1">
            <a:off x="6446520" y="5372805"/>
            <a:ext cx="566175" cy="429965"/>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1D07A243-956E-1F99-486D-AB352F4F476B}"/>
              </a:ext>
            </a:extLst>
          </p:cNvPr>
          <p:cNvCxnSpPr>
            <a:stCxn id="58" idx="4"/>
            <a:endCxn id="61" idx="0"/>
          </p:cNvCxnSpPr>
          <p:nvPr/>
        </p:nvCxnSpPr>
        <p:spPr>
          <a:xfrm flipH="1">
            <a:off x="8728986" y="5403278"/>
            <a:ext cx="509845" cy="439888"/>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8F9DC09E-152D-2947-646D-B8EA755AEA4E}"/>
              </a:ext>
            </a:extLst>
          </p:cNvPr>
          <p:cNvCxnSpPr>
            <a:stCxn id="52" idx="4"/>
            <a:endCxn id="62" idx="0"/>
          </p:cNvCxnSpPr>
          <p:nvPr/>
        </p:nvCxnSpPr>
        <p:spPr>
          <a:xfrm flipH="1">
            <a:off x="9939871" y="5403278"/>
            <a:ext cx="663158" cy="399492"/>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A9FC716A-5C01-3EA5-3F2F-0436BC48628C}"/>
              </a:ext>
            </a:extLst>
          </p:cNvPr>
          <p:cNvCxnSpPr>
            <a:stCxn id="52" idx="4"/>
            <a:endCxn id="63" idx="0"/>
          </p:cNvCxnSpPr>
          <p:nvPr/>
        </p:nvCxnSpPr>
        <p:spPr>
          <a:xfrm>
            <a:off x="10603029" y="5403278"/>
            <a:ext cx="701040" cy="399492"/>
          </a:xfrm>
          <a:prstGeom prst="straightConnector1">
            <a:avLst/>
          </a:prstGeom>
          <a:ln w="19050">
            <a:solidFill>
              <a:srgbClr val="49504F"/>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448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1000"/>
                                        <p:tgtEl>
                                          <p:spTgt spid="47"/>
                                        </p:tgtEl>
                                      </p:cBhvr>
                                    </p:animEffect>
                                    <p:anim calcmode="lin" valueType="num">
                                      <p:cBhvr>
                                        <p:cTn id="81" dur="1000" fill="hold"/>
                                        <p:tgtEl>
                                          <p:spTgt spid="47"/>
                                        </p:tgtEl>
                                        <p:attrNameLst>
                                          <p:attrName>ppt_x</p:attrName>
                                        </p:attrNameLst>
                                      </p:cBhvr>
                                      <p:tavLst>
                                        <p:tav tm="0">
                                          <p:val>
                                            <p:strVal val="#ppt_x"/>
                                          </p:val>
                                        </p:tav>
                                        <p:tav tm="100000">
                                          <p:val>
                                            <p:strVal val="#ppt_x"/>
                                          </p:val>
                                        </p:tav>
                                      </p:tavLst>
                                    </p:anim>
                                    <p:anim calcmode="lin" valueType="num">
                                      <p:cBhvr>
                                        <p:cTn id="82" dur="1000" fill="hold"/>
                                        <p:tgtEl>
                                          <p:spTgt spid="4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1000"/>
                                        <p:tgtEl>
                                          <p:spTgt spid="48"/>
                                        </p:tgtEl>
                                      </p:cBhvr>
                                    </p:animEffect>
                                    <p:anim calcmode="lin" valueType="num">
                                      <p:cBhvr>
                                        <p:cTn id="86" dur="1000" fill="hold"/>
                                        <p:tgtEl>
                                          <p:spTgt spid="48"/>
                                        </p:tgtEl>
                                        <p:attrNameLst>
                                          <p:attrName>ppt_x</p:attrName>
                                        </p:attrNameLst>
                                      </p:cBhvr>
                                      <p:tavLst>
                                        <p:tav tm="0">
                                          <p:val>
                                            <p:strVal val="#ppt_x"/>
                                          </p:val>
                                        </p:tav>
                                        <p:tav tm="100000">
                                          <p:val>
                                            <p:strVal val="#ppt_x"/>
                                          </p:val>
                                        </p:tav>
                                      </p:tavLst>
                                    </p:anim>
                                    <p:anim calcmode="lin" valueType="num">
                                      <p:cBhvr>
                                        <p:cTn id="87" dur="1000" fill="hold"/>
                                        <p:tgtEl>
                                          <p:spTgt spid="48"/>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fade">
                                      <p:cBhvr>
                                        <p:cTn id="90" dur="1000"/>
                                        <p:tgtEl>
                                          <p:spTgt spid="49"/>
                                        </p:tgtEl>
                                      </p:cBhvr>
                                    </p:animEffect>
                                    <p:anim calcmode="lin" valueType="num">
                                      <p:cBhvr>
                                        <p:cTn id="91" dur="1000" fill="hold"/>
                                        <p:tgtEl>
                                          <p:spTgt spid="49"/>
                                        </p:tgtEl>
                                        <p:attrNameLst>
                                          <p:attrName>ppt_x</p:attrName>
                                        </p:attrNameLst>
                                      </p:cBhvr>
                                      <p:tavLst>
                                        <p:tav tm="0">
                                          <p:val>
                                            <p:strVal val="#ppt_x"/>
                                          </p:val>
                                        </p:tav>
                                        <p:tav tm="100000">
                                          <p:val>
                                            <p:strVal val="#ppt_x"/>
                                          </p:val>
                                        </p:tav>
                                      </p:tavLst>
                                    </p:anim>
                                    <p:anim calcmode="lin" valueType="num">
                                      <p:cBhvr>
                                        <p:cTn id="92" dur="1000" fill="hold"/>
                                        <p:tgtEl>
                                          <p:spTgt spid="4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0"/>
                                        <p:tgtEl>
                                          <p:spTgt spid="50"/>
                                        </p:tgtEl>
                                      </p:cBhvr>
                                    </p:animEffect>
                                    <p:anim calcmode="lin" valueType="num">
                                      <p:cBhvr>
                                        <p:cTn id="96" dur="1000" fill="hold"/>
                                        <p:tgtEl>
                                          <p:spTgt spid="50"/>
                                        </p:tgtEl>
                                        <p:attrNameLst>
                                          <p:attrName>ppt_x</p:attrName>
                                        </p:attrNameLst>
                                      </p:cBhvr>
                                      <p:tavLst>
                                        <p:tav tm="0">
                                          <p:val>
                                            <p:strVal val="#ppt_x"/>
                                          </p:val>
                                        </p:tav>
                                        <p:tav tm="100000">
                                          <p:val>
                                            <p:strVal val="#ppt_x"/>
                                          </p:val>
                                        </p:tav>
                                      </p:tavLst>
                                    </p:anim>
                                    <p:anim calcmode="lin" valueType="num">
                                      <p:cBhvr>
                                        <p:cTn id="97" dur="1000" fill="hold"/>
                                        <p:tgtEl>
                                          <p:spTgt spid="50"/>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fade">
                                      <p:cBhvr>
                                        <p:cTn id="100" dur="1000"/>
                                        <p:tgtEl>
                                          <p:spTgt spid="51"/>
                                        </p:tgtEl>
                                      </p:cBhvr>
                                    </p:animEffect>
                                    <p:anim calcmode="lin" valueType="num">
                                      <p:cBhvr>
                                        <p:cTn id="101" dur="1000" fill="hold"/>
                                        <p:tgtEl>
                                          <p:spTgt spid="51"/>
                                        </p:tgtEl>
                                        <p:attrNameLst>
                                          <p:attrName>ppt_x</p:attrName>
                                        </p:attrNameLst>
                                      </p:cBhvr>
                                      <p:tavLst>
                                        <p:tav tm="0">
                                          <p:val>
                                            <p:strVal val="#ppt_x"/>
                                          </p:val>
                                        </p:tav>
                                        <p:tav tm="100000">
                                          <p:val>
                                            <p:strVal val="#ppt_x"/>
                                          </p:val>
                                        </p:tav>
                                      </p:tavLst>
                                    </p:anim>
                                    <p:anim calcmode="lin" valueType="num">
                                      <p:cBhvr>
                                        <p:cTn id="102" dur="1000" fill="hold"/>
                                        <p:tgtEl>
                                          <p:spTgt spid="51"/>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fade">
                                      <p:cBhvr>
                                        <p:cTn id="105" dur="1000"/>
                                        <p:tgtEl>
                                          <p:spTgt spid="52"/>
                                        </p:tgtEl>
                                      </p:cBhvr>
                                    </p:animEffect>
                                    <p:anim calcmode="lin" valueType="num">
                                      <p:cBhvr>
                                        <p:cTn id="106" dur="1000" fill="hold"/>
                                        <p:tgtEl>
                                          <p:spTgt spid="52"/>
                                        </p:tgtEl>
                                        <p:attrNameLst>
                                          <p:attrName>ppt_x</p:attrName>
                                        </p:attrNameLst>
                                      </p:cBhvr>
                                      <p:tavLst>
                                        <p:tav tm="0">
                                          <p:val>
                                            <p:strVal val="#ppt_x"/>
                                          </p:val>
                                        </p:tav>
                                        <p:tav tm="100000">
                                          <p:val>
                                            <p:strVal val="#ppt_x"/>
                                          </p:val>
                                        </p:tav>
                                      </p:tavLst>
                                    </p:anim>
                                    <p:anim calcmode="lin" valueType="num">
                                      <p:cBhvr>
                                        <p:cTn id="107" dur="1000" fill="hold"/>
                                        <p:tgtEl>
                                          <p:spTgt spid="52"/>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53"/>
                                        </p:tgtEl>
                                        <p:attrNameLst>
                                          <p:attrName>style.visibility</p:attrName>
                                        </p:attrNameLst>
                                      </p:cBhvr>
                                      <p:to>
                                        <p:strVal val="visible"/>
                                      </p:to>
                                    </p:set>
                                    <p:animEffect transition="in" filter="fade">
                                      <p:cBhvr>
                                        <p:cTn id="110" dur="1000"/>
                                        <p:tgtEl>
                                          <p:spTgt spid="53"/>
                                        </p:tgtEl>
                                      </p:cBhvr>
                                    </p:animEffect>
                                    <p:anim calcmode="lin" valueType="num">
                                      <p:cBhvr>
                                        <p:cTn id="111" dur="1000" fill="hold"/>
                                        <p:tgtEl>
                                          <p:spTgt spid="53"/>
                                        </p:tgtEl>
                                        <p:attrNameLst>
                                          <p:attrName>ppt_x</p:attrName>
                                        </p:attrNameLst>
                                      </p:cBhvr>
                                      <p:tavLst>
                                        <p:tav tm="0">
                                          <p:val>
                                            <p:strVal val="#ppt_x"/>
                                          </p:val>
                                        </p:tav>
                                        <p:tav tm="100000">
                                          <p:val>
                                            <p:strVal val="#ppt_x"/>
                                          </p:val>
                                        </p:tav>
                                      </p:tavLst>
                                    </p:anim>
                                    <p:anim calcmode="lin" valueType="num">
                                      <p:cBhvr>
                                        <p:cTn id="112" dur="1000" fill="hold"/>
                                        <p:tgtEl>
                                          <p:spTgt spid="53"/>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1000"/>
                                        <p:tgtEl>
                                          <p:spTgt spid="54"/>
                                        </p:tgtEl>
                                      </p:cBhvr>
                                    </p:animEffect>
                                    <p:anim calcmode="lin" valueType="num">
                                      <p:cBhvr>
                                        <p:cTn id="116" dur="1000" fill="hold"/>
                                        <p:tgtEl>
                                          <p:spTgt spid="54"/>
                                        </p:tgtEl>
                                        <p:attrNameLst>
                                          <p:attrName>ppt_x</p:attrName>
                                        </p:attrNameLst>
                                      </p:cBhvr>
                                      <p:tavLst>
                                        <p:tav tm="0">
                                          <p:val>
                                            <p:strVal val="#ppt_x"/>
                                          </p:val>
                                        </p:tav>
                                        <p:tav tm="100000">
                                          <p:val>
                                            <p:strVal val="#ppt_x"/>
                                          </p:val>
                                        </p:tav>
                                      </p:tavLst>
                                    </p:anim>
                                    <p:anim calcmode="lin" valueType="num">
                                      <p:cBhvr>
                                        <p:cTn id="117" dur="1000" fill="hold"/>
                                        <p:tgtEl>
                                          <p:spTgt spid="54"/>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fade">
                                      <p:cBhvr>
                                        <p:cTn id="120" dur="1000"/>
                                        <p:tgtEl>
                                          <p:spTgt spid="55"/>
                                        </p:tgtEl>
                                      </p:cBhvr>
                                    </p:animEffect>
                                    <p:anim calcmode="lin" valueType="num">
                                      <p:cBhvr>
                                        <p:cTn id="121" dur="1000" fill="hold"/>
                                        <p:tgtEl>
                                          <p:spTgt spid="55"/>
                                        </p:tgtEl>
                                        <p:attrNameLst>
                                          <p:attrName>ppt_x</p:attrName>
                                        </p:attrNameLst>
                                      </p:cBhvr>
                                      <p:tavLst>
                                        <p:tav tm="0">
                                          <p:val>
                                            <p:strVal val="#ppt_x"/>
                                          </p:val>
                                        </p:tav>
                                        <p:tav tm="100000">
                                          <p:val>
                                            <p:strVal val="#ppt_x"/>
                                          </p:val>
                                        </p:tav>
                                      </p:tavLst>
                                    </p:anim>
                                    <p:anim calcmode="lin" valueType="num">
                                      <p:cBhvr>
                                        <p:cTn id="122" dur="1000" fill="hold"/>
                                        <p:tgtEl>
                                          <p:spTgt spid="55"/>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56"/>
                                        </p:tgtEl>
                                        <p:attrNameLst>
                                          <p:attrName>style.visibility</p:attrName>
                                        </p:attrNameLst>
                                      </p:cBhvr>
                                      <p:to>
                                        <p:strVal val="visible"/>
                                      </p:to>
                                    </p:set>
                                    <p:animEffect transition="in" filter="fade">
                                      <p:cBhvr>
                                        <p:cTn id="125" dur="1000"/>
                                        <p:tgtEl>
                                          <p:spTgt spid="56"/>
                                        </p:tgtEl>
                                      </p:cBhvr>
                                    </p:animEffect>
                                    <p:anim calcmode="lin" valueType="num">
                                      <p:cBhvr>
                                        <p:cTn id="126" dur="1000" fill="hold"/>
                                        <p:tgtEl>
                                          <p:spTgt spid="56"/>
                                        </p:tgtEl>
                                        <p:attrNameLst>
                                          <p:attrName>ppt_x</p:attrName>
                                        </p:attrNameLst>
                                      </p:cBhvr>
                                      <p:tavLst>
                                        <p:tav tm="0">
                                          <p:val>
                                            <p:strVal val="#ppt_x"/>
                                          </p:val>
                                        </p:tav>
                                        <p:tav tm="100000">
                                          <p:val>
                                            <p:strVal val="#ppt_x"/>
                                          </p:val>
                                        </p:tav>
                                      </p:tavLst>
                                    </p:anim>
                                    <p:anim calcmode="lin" valueType="num">
                                      <p:cBhvr>
                                        <p:cTn id="127" dur="1000" fill="hold"/>
                                        <p:tgtEl>
                                          <p:spTgt spid="56"/>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fade">
                                      <p:cBhvr>
                                        <p:cTn id="130" dur="1000"/>
                                        <p:tgtEl>
                                          <p:spTgt spid="57"/>
                                        </p:tgtEl>
                                      </p:cBhvr>
                                    </p:animEffect>
                                    <p:anim calcmode="lin" valueType="num">
                                      <p:cBhvr>
                                        <p:cTn id="131" dur="1000" fill="hold"/>
                                        <p:tgtEl>
                                          <p:spTgt spid="57"/>
                                        </p:tgtEl>
                                        <p:attrNameLst>
                                          <p:attrName>ppt_x</p:attrName>
                                        </p:attrNameLst>
                                      </p:cBhvr>
                                      <p:tavLst>
                                        <p:tav tm="0">
                                          <p:val>
                                            <p:strVal val="#ppt_x"/>
                                          </p:val>
                                        </p:tav>
                                        <p:tav tm="100000">
                                          <p:val>
                                            <p:strVal val="#ppt_x"/>
                                          </p:val>
                                        </p:tav>
                                      </p:tavLst>
                                    </p:anim>
                                    <p:anim calcmode="lin" valueType="num">
                                      <p:cBhvr>
                                        <p:cTn id="132" dur="1000" fill="hold"/>
                                        <p:tgtEl>
                                          <p:spTgt spid="57"/>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Effect transition="in" filter="fade">
                                      <p:cBhvr>
                                        <p:cTn id="135" dur="1000"/>
                                        <p:tgtEl>
                                          <p:spTgt spid="58"/>
                                        </p:tgtEl>
                                      </p:cBhvr>
                                    </p:animEffect>
                                    <p:anim calcmode="lin" valueType="num">
                                      <p:cBhvr>
                                        <p:cTn id="136" dur="1000" fill="hold"/>
                                        <p:tgtEl>
                                          <p:spTgt spid="58"/>
                                        </p:tgtEl>
                                        <p:attrNameLst>
                                          <p:attrName>ppt_x</p:attrName>
                                        </p:attrNameLst>
                                      </p:cBhvr>
                                      <p:tavLst>
                                        <p:tav tm="0">
                                          <p:val>
                                            <p:strVal val="#ppt_x"/>
                                          </p:val>
                                        </p:tav>
                                        <p:tav tm="100000">
                                          <p:val>
                                            <p:strVal val="#ppt_x"/>
                                          </p:val>
                                        </p:tav>
                                      </p:tavLst>
                                    </p:anim>
                                    <p:anim calcmode="lin" valueType="num">
                                      <p:cBhvr>
                                        <p:cTn id="137" dur="1000" fill="hold"/>
                                        <p:tgtEl>
                                          <p:spTgt spid="58"/>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59"/>
                                        </p:tgtEl>
                                        <p:attrNameLst>
                                          <p:attrName>style.visibility</p:attrName>
                                        </p:attrNameLst>
                                      </p:cBhvr>
                                      <p:to>
                                        <p:strVal val="visible"/>
                                      </p:to>
                                    </p:set>
                                    <p:animEffect transition="in" filter="fade">
                                      <p:cBhvr>
                                        <p:cTn id="140" dur="1000"/>
                                        <p:tgtEl>
                                          <p:spTgt spid="59"/>
                                        </p:tgtEl>
                                      </p:cBhvr>
                                    </p:animEffect>
                                    <p:anim calcmode="lin" valueType="num">
                                      <p:cBhvr>
                                        <p:cTn id="141" dur="1000" fill="hold"/>
                                        <p:tgtEl>
                                          <p:spTgt spid="59"/>
                                        </p:tgtEl>
                                        <p:attrNameLst>
                                          <p:attrName>ppt_x</p:attrName>
                                        </p:attrNameLst>
                                      </p:cBhvr>
                                      <p:tavLst>
                                        <p:tav tm="0">
                                          <p:val>
                                            <p:strVal val="#ppt_x"/>
                                          </p:val>
                                        </p:tav>
                                        <p:tav tm="100000">
                                          <p:val>
                                            <p:strVal val="#ppt_x"/>
                                          </p:val>
                                        </p:tav>
                                      </p:tavLst>
                                    </p:anim>
                                    <p:anim calcmode="lin" valueType="num">
                                      <p:cBhvr>
                                        <p:cTn id="142" dur="1000" fill="hold"/>
                                        <p:tgtEl>
                                          <p:spTgt spid="59"/>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fade">
                                      <p:cBhvr>
                                        <p:cTn id="145" dur="1000"/>
                                        <p:tgtEl>
                                          <p:spTgt spid="60"/>
                                        </p:tgtEl>
                                      </p:cBhvr>
                                    </p:animEffect>
                                    <p:anim calcmode="lin" valueType="num">
                                      <p:cBhvr>
                                        <p:cTn id="146" dur="1000" fill="hold"/>
                                        <p:tgtEl>
                                          <p:spTgt spid="60"/>
                                        </p:tgtEl>
                                        <p:attrNameLst>
                                          <p:attrName>ppt_x</p:attrName>
                                        </p:attrNameLst>
                                      </p:cBhvr>
                                      <p:tavLst>
                                        <p:tav tm="0">
                                          <p:val>
                                            <p:strVal val="#ppt_x"/>
                                          </p:val>
                                        </p:tav>
                                        <p:tav tm="100000">
                                          <p:val>
                                            <p:strVal val="#ppt_x"/>
                                          </p:val>
                                        </p:tav>
                                      </p:tavLst>
                                    </p:anim>
                                    <p:anim calcmode="lin" valueType="num">
                                      <p:cBhvr>
                                        <p:cTn id="147" dur="1000" fill="hold"/>
                                        <p:tgtEl>
                                          <p:spTgt spid="60"/>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61"/>
                                        </p:tgtEl>
                                        <p:attrNameLst>
                                          <p:attrName>style.visibility</p:attrName>
                                        </p:attrNameLst>
                                      </p:cBhvr>
                                      <p:to>
                                        <p:strVal val="visible"/>
                                      </p:to>
                                    </p:set>
                                    <p:animEffect transition="in" filter="fade">
                                      <p:cBhvr>
                                        <p:cTn id="150" dur="1000"/>
                                        <p:tgtEl>
                                          <p:spTgt spid="61"/>
                                        </p:tgtEl>
                                      </p:cBhvr>
                                    </p:animEffect>
                                    <p:anim calcmode="lin" valueType="num">
                                      <p:cBhvr>
                                        <p:cTn id="151" dur="1000" fill="hold"/>
                                        <p:tgtEl>
                                          <p:spTgt spid="61"/>
                                        </p:tgtEl>
                                        <p:attrNameLst>
                                          <p:attrName>ppt_x</p:attrName>
                                        </p:attrNameLst>
                                      </p:cBhvr>
                                      <p:tavLst>
                                        <p:tav tm="0">
                                          <p:val>
                                            <p:strVal val="#ppt_x"/>
                                          </p:val>
                                        </p:tav>
                                        <p:tav tm="100000">
                                          <p:val>
                                            <p:strVal val="#ppt_x"/>
                                          </p:val>
                                        </p:tav>
                                      </p:tavLst>
                                    </p:anim>
                                    <p:anim calcmode="lin" valueType="num">
                                      <p:cBhvr>
                                        <p:cTn id="152" dur="1000" fill="hold"/>
                                        <p:tgtEl>
                                          <p:spTgt spid="61"/>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62"/>
                                        </p:tgtEl>
                                        <p:attrNameLst>
                                          <p:attrName>style.visibility</p:attrName>
                                        </p:attrNameLst>
                                      </p:cBhvr>
                                      <p:to>
                                        <p:strVal val="visible"/>
                                      </p:to>
                                    </p:set>
                                    <p:animEffect transition="in" filter="fade">
                                      <p:cBhvr>
                                        <p:cTn id="155" dur="1000"/>
                                        <p:tgtEl>
                                          <p:spTgt spid="62"/>
                                        </p:tgtEl>
                                      </p:cBhvr>
                                    </p:animEffect>
                                    <p:anim calcmode="lin" valueType="num">
                                      <p:cBhvr>
                                        <p:cTn id="156" dur="1000" fill="hold"/>
                                        <p:tgtEl>
                                          <p:spTgt spid="62"/>
                                        </p:tgtEl>
                                        <p:attrNameLst>
                                          <p:attrName>ppt_x</p:attrName>
                                        </p:attrNameLst>
                                      </p:cBhvr>
                                      <p:tavLst>
                                        <p:tav tm="0">
                                          <p:val>
                                            <p:strVal val="#ppt_x"/>
                                          </p:val>
                                        </p:tav>
                                        <p:tav tm="100000">
                                          <p:val>
                                            <p:strVal val="#ppt_x"/>
                                          </p:val>
                                        </p:tav>
                                      </p:tavLst>
                                    </p:anim>
                                    <p:anim calcmode="lin" valueType="num">
                                      <p:cBhvr>
                                        <p:cTn id="157" dur="1000" fill="hold"/>
                                        <p:tgtEl>
                                          <p:spTgt spid="62"/>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63"/>
                                        </p:tgtEl>
                                        <p:attrNameLst>
                                          <p:attrName>style.visibility</p:attrName>
                                        </p:attrNameLst>
                                      </p:cBhvr>
                                      <p:to>
                                        <p:strVal val="visible"/>
                                      </p:to>
                                    </p:set>
                                    <p:animEffect transition="in" filter="fade">
                                      <p:cBhvr>
                                        <p:cTn id="160" dur="1000"/>
                                        <p:tgtEl>
                                          <p:spTgt spid="63"/>
                                        </p:tgtEl>
                                      </p:cBhvr>
                                    </p:animEffect>
                                    <p:anim calcmode="lin" valueType="num">
                                      <p:cBhvr>
                                        <p:cTn id="161" dur="1000" fill="hold"/>
                                        <p:tgtEl>
                                          <p:spTgt spid="63"/>
                                        </p:tgtEl>
                                        <p:attrNameLst>
                                          <p:attrName>ppt_x</p:attrName>
                                        </p:attrNameLst>
                                      </p:cBhvr>
                                      <p:tavLst>
                                        <p:tav tm="0">
                                          <p:val>
                                            <p:strVal val="#ppt_x"/>
                                          </p:val>
                                        </p:tav>
                                        <p:tav tm="100000">
                                          <p:val>
                                            <p:strVal val="#ppt_x"/>
                                          </p:val>
                                        </p:tav>
                                      </p:tavLst>
                                    </p:anim>
                                    <p:anim calcmode="lin" valueType="num">
                                      <p:cBhvr>
                                        <p:cTn id="162" dur="1000" fill="hold"/>
                                        <p:tgtEl>
                                          <p:spTgt spid="63"/>
                                        </p:tgtEl>
                                        <p:attrNameLst>
                                          <p:attrName>ppt_y</p:attrName>
                                        </p:attrNameLst>
                                      </p:cBhvr>
                                      <p:tavLst>
                                        <p:tav tm="0">
                                          <p:val>
                                            <p:strVal val="#ppt_y+.1"/>
                                          </p:val>
                                        </p:tav>
                                        <p:tav tm="100000">
                                          <p:val>
                                            <p:strVal val="#ppt_y"/>
                                          </p:val>
                                        </p:tav>
                                      </p:tavLst>
                                    </p:anim>
                                  </p:childTnLst>
                                </p:cTn>
                              </p:par>
                              <p:par>
                                <p:cTn id="163" presetID="42" presetClass="entr" presetSubtype="0" fill="hold" nodeType="withEffect">
                                  <p:stCondLst>
                                    <p:cond delay="0"/>
                                  </p:stCondLst>
                                  <p:childTnLst>
                                    <p:set>
                                      <p:cBhvr>
                                        <p:cTn id="164" dur="1" fill="hold">
                                          <p:stCondLst>
                                            <p:cond delay="0"/>
                                          </p:stCondLst>
                                        </p:cTn>
                                        <p:tgtEl>
                                          <p:spTgt spid="65"/>
                                        </p:tgtEl>
                                        <p:attrNameLst>
                                          <p:attrName>style.visibility</p:attrName>
                                        </p:attrNameLst>
                                      </p:cBhvr>
                                      <p:to>
                                        <p:strVal val="visible"/>
                                      </p:to>
                                    </p:set>
                                    <p:animEffect transition="in" filter="fade">
                                      <p:cBhvr>
                                        <p:cTn id="165" dur="1000"/>
                                        <p:tgtEl>
                                          <p:spTgt spid="65"/>
                                        </p:tgtEl>
                                      </p:cBhvr>
                                    </p:animEffect>
                                    <p:anim calcmode="lin" valueType="num">
                                      <p:cBhvr>
                                        <p:cTn id="166" dur="1000" fill="hold"/>
                                        <p:tgtEl>
                                          <p:spTgt spid="65"/>
                                        </p:tgtEl>
                                        <p:attrNameLst>
                                          <p:attrName>ppt_x</p:attrName>
                                        </p:attrNameLst>
                                      </p:cBhvr>
                                      <p:tavLst>
                                        <p:tav tm="0">
                                          <p:val>
                                            <p:strVal val="#ppt_x"/>
                                          </p:val>
                                        </p:tav>
                                        <p:tav tm="100000">
                                          <p:val>
                                            <p:strVal val="#ppt_x"/>
                                          </p:val>
                                        </p:tav>
                                      </p:tavLst>
                                    </p:anim>
                                    <p:anim calcmode="lin" valueType="num">
                                      <p:cBhvr>
                                        <p:cTn id="167" dur="1000" fill="hold"/>
                                        <p:tgtEl>
                                          <p:spTgt spid="65"/>
                                        </p:tgtEl>
                                        <p:attrNameLst>
                                          <p:attrName>ppt_y</p:attrName>
                                        </p:attrNameLst>
                                      </p:cBhvr>
                                      <p:tavLst>
                                        <p:tav tm="0">
                                          <p:val>
                                            <p:strVal val="#ppt_y+.1"/>
                                          </p:val>
                                        </p:tav>
                                        <p:tav tm="100000">
                                          <p:val>
                                            <p:strVal val="#ppt_y"/>
                                          </p:val>
                                        </p:tav>
                                      </p:tavLst>
                                    </p:anim>
                                  </p:childTnLst>
                                </p:cTn>
                              </p:par>
                              <p:par>
                                <p:cTn id="168" presetID="42" presetClass="entr" presetSubtype="0" fill="hold" nodeType="withEffect">
                                  <p:stCondLst>
                                    <p:cond delay="0"/>
                                  </p:stCondLst>
                                  <p:childTnLst>
                                    <p:set>
                                      <p:cBhvr>
                                        <p:cTn id="169" dur="1" fill="hold">
                                          <p:stCondLst>
                                            <p:cond delay="0"/>
                                          </p:stCondLst>
                                        </p:cTn>
                                        <p:tgtEl>
                                          <p:spTgt spid="67"/>
                                        </p:tgtEl>
                                        <p:attrNameLst>
                                          <p:attrName>style.visibility</p:attrName>
                                        </p:attrNameLst>
                                      </p:cBhvr>
                                      <p:to>
                                        <p:strVal val="visible"/>
                                      </p:to>
                                    </p:set>
                                    <p:animEffect transition="in" filter="fade">
                                      <p:cBhvr>
                                        <p:cTn id="170" dur="1000"/>
                                        <p:tgtEl>
                                          <p:spTgt spid="67"/>
                                        </p:tgtEl>
                                      </p:cBhvr>
                                    </p:animEffect>
                                    <p:anim calcmode="lin" valueType="num">
                                      <p:cBhvr>
                                        <p:cTn id="171" dur="1000" fill="hold"/>
                                        <p:tgtEl>
                                          <p:spTgt spid="67"/>
                                        </p:tgtEl>
                                        <p:attrNameLst>
                                          <p:attrName>ppt_x</p:attrName>
                                        </p:attrNameLst>
                                      </p:cBhvr>
                                      <p:tavLst>
                                        <p:tav tm="0">
                                          <p:val>
                                            <p:strVal val="#ppt_x"/>
                                          </p:val>
                                        </p:tav>
                                        <p:tav tm="100000">
                                          <p:val>
                                            <p:strVal val="#ppt_x"/>
                                          </p:val>
                                        </p:tav>
                                      </p:tavLst>
                                    </p:anim>
                                    <p:anim calcmode="lin" valueType="num">
                                      <p:cBhvr>
                                        <p:cTn id="172" dur="1000" fill="hold"/>
                                        <p:tgtEl>
                                          <p:spTgt spid="67"/>
                                        </p:tgtEl>
                                        <p:attrNameLst>
                                          <p:attrName>ppt_y</p:attrName>
                                        </p:attrNameLst>
                                      </p:cBhvr>
                                      <p:tavLst>
                                        <p:tav tm="0">
                                          <p:val>
                                            <p:strVal val="#ppt_y+.1"/>
                                          </p:val>
                                        </p:tav>
                                        <p:tav tm="100000">
                                          <p:val>
                                            <p:strVal val="#ppt_y"/>
                                          </p:val>
                                        </p:tav>
                                      </p:tavLst>
                                    </p:anim>
                                  </p:childTnLst>
                                </p:cTn>
                              </p:par>
                              <p:par>
                                <p:cTn id="173" presetID="42" presetClass="entr" presetSubtype="0" fill="hold" nodeType="withEffect">
                                  <p:stCondLst>
                                    <p:cond delay="0"/>
                                  </p:stCondLst>
                                  <p:childTnLst>
                                    <p:set>
                                      <p:cBhvr>
                                        <p:cTn id="174" dur="1" fill="hold">
                                          <p:stCondLst>
                                            <p:cond delay="0"/>
                                          </p:stCondLst>
                                        </p:cTn>
                                        <p:tgtEl>
                                          <p:spTgt spid="69"/>
                                        </p:tgtEl>
                                        <p:attrNameLst>
                                          <p:attrName>style.visibility</p:attrName>
                                        </p:attrNameLst>
                                      </p:cBhvr>
                                      <p:to>
                                        <p:strVal val="visible"/>
                                      </p:to>
                                    </p:set>
                                    <p:animEffect transition="in" filter="fade">
                                      <p:cBhvr>
                                        <p:cTn id="175" dur="1000"/>
                                        <p:tgtEl>
                                          <p:spTgt spid="69"/>
                                        </p:tgtEl>
                                      </p:cBhvr>
                                    </p:animEffect>
                                    <p:anim calcmode="lin" valueType="num">
                                      <p:cBhvr>
                                        <p:cTn id="176" dur="1000" fill="hold"/>
                                        <p:tgtEl>
                                          <p:spTgt spid="69"/>
                                        </p:tgtEl>
                                        <p:attrNameLst>
                                          <p:attrName>ppt_x</p:attrName>
                                        </p:attrNameLst>
                                      </p:cBhvr>
                                      <p:tavLst>
                                        <p:tav tm="0">
                                          <p:val>
                                            <p:strVal val="#ppt_x"/>
                                          </p:val>
                                        </p:tav>
                                        <p:tav tm="100000">
                                          <p:val>
                                            <p:strVal val="#ppt_x"/>
                                          </p:val>
                                        </p:tav>
                                      </p:tavLst>
                                    </p:anim>
                                    <p:anim calcmode="lin" valueType="num">
                                      <p:cBhvr>
                                        <p:cTn id="177" dur="1000" fill="hold"/>
                                        <p:tgtEl>
                                          <p:spTgt spid="69"/>
                                        </p:tgtEl>
                                        <p:attrNameLst>
                                          <p:attrName>ppt_y</p:attrName>
                                        </p:attrNameLst>
                                      </p:cBhvr>
                                      <p:tavLst>
                                        <p:tav tm="0">
                                          <p:val>
                                            <p:strVal val="#ppt_y+.1"/>
                                          </p:val>
                                        </p:tav>
                                        <p:tav tm="100000">
                                          <p:val>
                                            <p:strVal val="#ppt_y"/>
                                          </p:val>
                                        </p:tav>
                                      </p:tavLst>
                                    </p:anim>
                                  </p:childTnLst>
                                </p:cTn>
                              </p:par>
                              <p:par>
                                <p:cTn id="178" presetID="42" presetClass="entr" presetSubtype="0" fill="hold" nodeType="withEffect">
                                  <p:stCondLst>
                                    <p:cond delay="0"/>
                                  </p:stCondLst>
                                  <p:childTnLst>
                                    <p:set>
                                      <p:cBhvr>
                                        <p:cTn id="179" dur="1" fill="hold">
                                          <p:stCondLst>
                                            <p:cond delay="0"/>
                                          </p:stCondLst>
                                        </p:cTn>
                                        <p:tgtEl>
                                          <p:spTgt spid="71"/>
                                        </p:tgtEl>
                                        <p:attrNameLst>
                                          <p:attrName>style.visibility</p:attrName>
                                        </p:attrNameLst>
                                      </p:cBhvr>
                                      <p:to>
                                        <p:strVal val="visible"/>
                                      </p:to>
                                    </p:set>
                                    <p:animEffect transition="in" filter="fade">
                                      <p:cBhvr>
                                        <p:cTn id="180" dur="1000"/>
                                        <p:tgtEl>
                                          <p:spTgt spid="71"/>
                                        </p:tgtEl>
                                      </p:cBhvr>
                                    </p:animEffect>
                                    <p:anim calcmode="lin" valueType="num">
                                      <p:cBhvr>
                                        <p:cTn id="181" dur="1000" fill="hold"/>
                                        <p:tgtEl>
                                          <p:spTgt spid="71"/>
                                        </p:tgtEl>
                                        <p:attrNameLst>
                                          <p:attrName>ppt_x</p:attrName>
                                        </p:attrNameLst>
                                      </p:cBhvr>
                                      <p:tavLst>
                                        <p:tav tm="0">
                                          <p:val>
                                            <p:strVal val="#ppt_x"/>
                                          </p:val>
                                        </p:tav>
                                        <p:tav tm="100000">
                                          <p:val>
                                            <p:strVal val="#ppt_x"/>
                                          </p:val>
                                        </p:tav>
                                      </p:tavLst>
                                    </p:anim>
                                    <p:anim calcmode="lin" valueType="num">
                                      <p:cBhvr>
                                        <p:cTn id="18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5" grpId="0" animBg="1"/>
      <p:bldP spid="47" grpId="0" animBg="1"/>
      <p:bldP spid="48" grpId="0" animBg="1"/>
      <p:bldP spid="49" grpId="0" animBg="1"/>
      <p:bldP spid="50" grpId="0" animBg="1"/>
      <p:bldP spid="51" grpId="0" animBg="1"/>
      <p:bldP spid="52" grpId="0" animBg="1"/>
      <p:bldP spid="58" grpId="0" animBg="1"/>
      <p:bldP spid="60" grpId="0" animBg="1"/>
      <p:bldP spid="61" grpId="0" animBg="1"/>
      <p:bldP spid="62" grpId="0" animBg="1"/>
      <p:bldP spid="6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F11E4-56E2-334A-DCB3-76E6DAB762A2}"/>
              </a:ext>
            </a:extLst>
          </p:cNvPr>
          <p:cNvSpPr>
            <a:spLocks noGrp="1"/>
          </p:cNvSpPr>
          <p:nvPr>
            <p:ph type="title"/>
          </p:nvPr>
        </p:nvSpPr>
        <p:spPr/>
        <p:txBody>
          <a:bodyPr/>
          <a:lstStyle/>
          <a:p>
            <a:r>
              <a:rPr lang="zh-CN" altLang="en-US" dirty="0"/>
              <a:t>二叉搜索树</a:t>
            </a:r>
            <a:r>
              <a:rPr lang="en-US" altLang="zh-CN" dirty="0"/>
              <a:t>-</a:t>
            </a:r>
            <a:r>
              <a:rPr lang="zh-CN" altLang="en-US" dirty="0"/>
              <a:t>时间复杂度分析</a:t>
            </a:r>
          </a:p>
        </p:txBody>
      </p:sp>
      <p:sp>
        <p:nvSpPr>
          <p:cNvPr id="3" name="文本占位符 2">
            <a:extLst>
              <a:ext uri="{FF2B5EF4-FFF2-40B4-BE49-F238E27FC236}">
                <a16:creationId xmlns:a16="http://schemas.microsoft.com/office/drawing/2014/main" id="{78E911E1-AA5E-6607-AD33-F69B5C3F9A03}"/>
              </a:ext>
            </a:extLst>
          </p:cNvPr>
          <p:cNvSpPr>
            <a:spLocks noGrp="1"/>
          </p:cNvSpPr>
          <p:nvPr>
            <p:ph type="body" sz="quarter" idx="11"/>
          </p:nvPr>
        </p:nvSpPr>
        <p:spPr>
          <a:xfrm>
            <a:off x="710880" y="1624205"/>
            <a:ext cx="10698800" cy="875156"/>
          </a:xfrm>
        </p:spPr>
        <p:txBody>
          <a:bodyPr/>
          <a:lstStyle/>
          <a:p>
            <a:r>
              <a:rPr lang="zh-CN" altLang="en-US" dirty="0"/>
              <a:t>实际上由于二叉查找树的形态各异，时间复杂度也不尽相同，我画了几棵树我们来看一下插入，查找，删除的时间复杂度</a:t>
            </a:r>
          </a:p>
        </p:txBody>
      </p:sp>
      <p:sp>
        <p:nvSpPr>
          <p:cNvPr id="7" name="文本占位符 2">
            <a:extLst>
              <a:ext uri="{FF2B5EF4-FFF2-40B4-BE49-F238E27FC236}">
                <a16:creationId xmlns:a16="http://schemas.microsoft.com/office/drawing/2014/main" id="{2FAB58A2-E006-D695-C226-7122F3E09ECC}"/>
              </a:ext>
            </a:extLst>
          </p:cNvPr>
          <p:cNvSpPr txBox="1">
            <a:spLocks/>
          </p:cNvSpPr>
          <p:nvPr/>
        </p:nvSpPr>
        <p:spPr>
          <a:xfrm>
            <a:off x="3620468" y="5608109"/>
            <a:ext cx="4081940" cy="54515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插入，查找，删除的时间复杂度</a:t>
            </a:r>
            <a:r>
              <a:rPr lang="en-US" altLang="zh-CN" dirty="0">
                <a:solidFill>
                  <a:srgbClr val="AD2B26"/>
                </a:solidFill>
              </a:rPr>
              <a:t>O(</a:t>
            </a:r>
            <a:r>
              <a:rPr lang="en-US" altLang="zh-CN" dirty="0" err="1">
                <a:solidFill>
                  <a:srgbClr val="AD2B26"/>
                </a:solidFill>
              </a:rPr>
              <a:t>logn</a:t>
            </a:r>
            <a:r>
              <a:rPr lang="en-US" altLang="zh-CN" dirty="0">
                <a:solidFill>
                  <a:srgbClr val="AD2B26"/>
                </a:solidFill>
              </a:rPr>
              <a:t>)</a:t>
            </a:r>
            <a:endParaRPr lang="zh-CN" altLang="en-US" dirty="0">
              <a:solidFill>
                <a:srgbClr val="AD2B26"/>
              </a:solidFill>
            </a:endParaRPr>
          </a:p>
          <a:p>
            <a:endParaRPr lang="zh-CN" altLang="en-US" dirty="0"/>
          </a:p>
        </p:txBody>
      </p:sp>
      <p:sp>
        <p:nvSpPr>
          <p:cNvPr id="5" name="椭圆 4">
            <a:extLst>
              <a:ext uri="{FF2B5EF4-FFF2-40B4-BE49-F238E27FC236}">
                <a16:creationId xmlns:a16="http://schemas.microsoft.com/office/drawing/2014/main" id="{82730F83-08BB-53EE-A3D2-06EFC5962E76}"/>
              </a:ext>
            </a:extLst>
          </p:cNvPr>
          <p:cNvSpPr/>
          <p:nvPr/>
        </p:nvSpPr>
        <p:spPr>
          <a:xfrm>
            <a:off x="2412916" y="2426320"/>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8" name="椭圆 7">
            <a:extLst>
              <a:ext uri="{FF2B5EF4-FFF2-40B4-BE49-F238E27FC236}">
                <a16:creationId xmlns:a16="http://schemas.microsoft.com/office/drawing/2014/main" id="{61F396CB-0FDB-D7C3-7072-AA0D9DCB6B91}"/>
              </a:ext>
            </a:extLst>
          </p:cNvPr>
          <p:cNvSpPr/>
          <p:nvPr/>
        </p:nvSpPr>
        <p:spPr>
          <a:xfrm>
            <a:off x="1318906" y="3110274"/>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9" name="椭圆 8">
            <a:extLst>
              <a:ext uri="{FF2B5EF4-FFF2-40B4-BE49-F238E27FC236}">
                <a16:creationId xmlns:a16="http://schemas.microsoft.com/office/drawing/2014/main" id="{07CC2D47-B0D0-6726-8BF9-3CFFA8408F3D}"/>
              </a:ext>
            </a:extLst>
          </p:cNvPr>
          <p:cNvSpPr/>
          <p:nvPr/>
        </p:nvSpPr>
        <p:spPr>
          <a:xfrm>
            <a:off x="3500040" y="3130824"/>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endParaRPr lang="zh-CN" altLang="en-US" dirty="0">
              <a:solidFill>
                <a:schemeClr val="tx1"/>
              </a:solidFill>
            </a:endParaRPr>
          </a:p>
        </p:txBody>
      </p:sp>
      <p:sp>
        <p:nvSpPr>
          <p:cNvPr id="10" name="椭圆 9">
            <a:extLst>
              <a:ext uri="{FF2B5EF4-FFF2-40B4-BE49-F238E27FC236}">
                <a16:creationId xmlns:a16="http://schemas.microsoft.com/office/drawing/2014/main" id="{CBE91805-5417-2B24-3236-4913B0DE02D6}"/>
              </a:ext>
            </a:extLst>
          </p:cNvPr>
          <p:cNvSpPr/>
          <p:nvPr/>
        </p:nvSpPr>
        <p:spPr>
          <a:xfrm>
            <a:off x="1900724" y="4137828"/>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11" name="椭圆 10">
            <a:extLst>
              <a:ext uri="{FF2B5EF4-FFF2-40B4-BE49-F238E27FC236}">
                <a16:creationId xmlns:a16="http://schemas.microsoft.com/office/drawing/2014/main" id="{0C7F3806-F403-EAFD-A03B-3161DF906F0C}"/>
              </a:ext>
            </a:extLst>
          </p:cNvPr>
          <p:cNvSpPr/>
          <p:nvPr/>
        </p:nvSpPr>
        <p:spPr>
          <a:xfrm>
            <a:off x="641975" y="4134599"/>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2" name="椭圆 11">
            <a:extLst>
              <a:ext uri="{FF2B5EF4-FFF2-40B4-BE49-F238E27FC236}">
                <a16:creationId xmlns:a16="http://schemas.microsoft.com/office/drawing/2014/main" id="{1C0ED4CA-1E79-43E6-0F32-1330CF2F0174}"/>
              </a:ext>
            </a:extLst>
          </p:cNvPr>
          <p:cNvSpPr/>
          <p:nvPr/>
        </p:nvSpPr>
        <p:spPr>
          <a:xfrm>
            <a:off x="4232309" y="4165072"/>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18</a:t>
            </a:r>
            <a:endParaRPr lang="zh-CN" altLang="en-US" dirty="0">
              <a:solidFill>
                <a:schemeClr val="tx1"/>
              </a:solidFill>
            </a:endParaRPr>
          </a:p>
        </p:txBody>
      </p:sp>
      <p:cxnSp>
        <p:nvCxnSpPr>
          <p:cNvPr id="13" name="直接箭头连接符 12">
            <a:extLst>
              <a:ext uri="{FF2B5EF4-FFF2-40B4-BE49-F238E27FC236}">
                <a16:creationId xmlns:a16="http://schemas.microsoft.com/office/drawing/2014/main" id="{EA13C11D-3A91-8F8D-41B7-0E5EDAD68980}"/>
              </a:ext>
            </a:extLst>
          </p:cNvPr>
          <p:cNvCxnSpPr>
            <a:cxnSpLocks/>
            <a:stCxn id="5" idx="3"/>
            <a:endCxn id="8" idx="0"/>
          </p:cNvCxnSpPr>
          <p:nvPr/>
        </p:nvCxnSpPr>
        <p:spPr>
          <a:xfrm flipH="1">
            <a:off x="1669426" y="2764532"/>
            <a:ext cx="846155" cy="345742"/>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AA52723-F1F9-778D-3C65-9B0AC62C8710}"/>
              </a:ext>
            </a:extLst>
          </p:cNvPr>
          <p:cNvCxnSpPr>
            <a:cxnSpLocks/>
            <a:stCxn id="5" idx="5"/>
            <a:endCxn id="9" idx="0"/>
          </p:cNvCxnSpPr>
          <p:nvPr/>
        </p:nvCxnSpPr>
        <p:spPr>
          <a:xfrm>
            <a:off x="3011291" y="2764532"/>
            <a:ext cx="839269" cy="366292"/>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6F6726B-D2FD-0382-4991-E9360B9B824C}"/>
              </a:ext>
            </a:extLst>
          </p:cNvPr>
          <p:cNvCxnSpPr>
            <a:cxnSpLocks/>
            <a:stCxn id="8" idx="4"/>
            <a:endCxn id="11" idx="0"/>
          </p:cNvCxnSpPr>
          <p:nvPr/>
        </p:nvCxnSpPr>
        <p:spPr>
          <a:xfrm flipH="1">
            <a:off x="992495" y="3506514"/>
            <a:ext cx="676931" cy="628085"/>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4398870-78A2-E96B-1359-8E669B2BFCF6}"/>
              </a:ext>
            </a:extLst>
          </p:cNvPr>
          <p:cNvCxnSpPr>
            <a:cxnSpLocks/>
            <a:stCxn id="8" idx="4"/>
            <a:endCxn id="10" idx="0"/>
          </p:cNvCxnSpPr>
          <p:nvPr/>
        </p:nvCxnSpPr>
        <p:spPr>
          <a:xfrm>
            <a:off x="1669426" y="3506514"/>
            <a:ext cx="581818" cy="631314"/>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95F63AC8-32F8-0F05-94D2-7A01321C4AD5}"/>
              </a:ext>
            </a:extLst>
          </p:cNvPr>
          <p:cNvCxnSpPr>
            <a:cxnSpLocks/>
            <a:stCxn id="9" idx="4"/>
            <a:endCxn id="12" idx="0"/>
          </p:cNvCxnSpPr>
          <p:nvPr/>
        </p:nvCxnSpPr>
        <p:spPr>
          <a:xfrm>
            <a:off x="3850560" y="3527064"/>
            <a:ext cx="732269" cy="638008"/>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2F3CE443-D681-B355-2678-504F2906726A}"/>
              </a:ext>
            </a:extLst>
          </p:cNvPr>
          <p:cNvSpPr/>
          <p:nvPr/>
        </p:nvSpPr>
        <p:spPr>
          <a:xfrm>
            <a:off x="2868111" y="4165072"/>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cxnSp>
        <p:nvCxnSpPr>
          <p:cNvPr id="32" name="直接箭头连接符 31">
            <a:extLst>
              <a:ext uri="{FF2B5EF4-FFF2-40B4-BE49-F238E27FC236}">
                <a16:creationId xmlns:a16="http://schemas.microsoft.com/office/drawing/2014/main" id="{4342595E-34DB-4A09-C526-FB837AF3AF08}"/>
              </a:ext>
            </a:extLst>
          </p:cNvPr>
          <p:cNvCxnSpPr>
            <a:cxnSpLocks/>
            <a:stCxn id="9" idx="4"/>
            <a:endCxn id="31" idx="0"/>
          </p:cNvCxnSpPr>
          <p:nvPr/>
        </p:nvCxnSpPr>
        <p:spPr>
          <a:xfrm flipH="1">
            <a:off x="3218631" y="3527064"/>
            <a:ext cx="631929" cy="638008"/>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75FB79C5-4D0B-B7B8-DE42-45F7DAFEE828}"/>
              </a:ext>
            </a:extLst>
          </p:cNvPr>
          <p:cNvSpPr/>
          <p:nvPr/>
        </p:nvSpPr>
        <p:spPr>
          <a:xfrm>
            <a:off x="8672542" y="2445414"/>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34" name="椭圆 33">
            <a:extLst>
              <a:ext uri="{FF2B5EF4-FFF2-40B4-BE49-F238E27FC236}">
                <a16:creationId xmlns:a16="http://schemas.microsoft.com/office/drawing/2014/main" id="{75922625-A62D-3DFF-71CA-072D429A2FF7}"/>
              </a:ext>
            </a:extLst>
          </p:cNvPr>
          <p:cNvSpPr/>
          <p:nvPr/>
        </p:nvSpPr>
        <p:spPr>
          <a:xfrm>
            <a:off x="7578532" y="3129368"/>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35" name="椭圆 34">
            <a:extLst>
              <a:ext uri="{FF2B5EF4-FFF2-40B4-BE49-F238E27FC236}">
                <a16:creationId xmlns:a16="http://schemas.microsoft.com/office/drawing/2014/main" id="{45225715-9E84-E4A5-DE1A-64952661A1B0}"/>
              </a:ext>
            </a:extLst>
          </p:cNvPr>
          <p:cNvSpPr/>
          <p:nvPr/>
        </p:nvSpPr>
        <p:spPr>
          <a:xfrm>
            <a:off x="9759666" y="3149918"/>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endParaRPr lang="zh-CN" altLang="en-US" dirty="0">
              <a:solidFill>
                <a:schemeClr val="tx1"/>
              </a:solidFill>
            </a:endParaRPr>
          </a:p>
        </p:txBody>
      </p:sp>
      <p:sp>
        <p:nvSpPr>
          <p:cNvPr id="36" name="椭圆 35">
            <a:extLst>
              <a:ext uri="{FF2B5EF4-FFF2-40B4-BE49-F238E27FC236}">
                <a16:creationId xmlns:a16="http://schemas.microsoft.com/office/drawing/2014/main" id="{6A1B6C46-84C5-9C89-5F1D-AA68952E40B6}"/>
              </a:ext>
            </a:extLst>
          </p:cNvPr>
          <p:cNvSpPr/>
          <p:nvPr/>
        </p:nvSpPr>
        <p:spPr>
          <a:xfrm>
            <a:off x="8160350" y="4156922"/>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37" name="椭圆 36">
            <a:extLst>
              <a:ext uri="{FF2B5EF4-FFF2-40B4-BE49-F238E27FC236}">
                <a16:creationId xmlns:a16="http://schemas.microsoft.com/office/drawing/2014/main" id="{89DB94C5-4EAE-B73F-DEE2-5585C5B9F053}"/>
              </a:ext>
            </a:extLst>
          </p:cNvPr>
          <p:cNvSpPr/>
          <p:nvPr/>
        </p:nvSpPr>
        <p:spPr>
          <a:xfrm>
            <a:off x="6901601" y="4153693"/>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38" name="椭圆 37">
            <a:extLst>
              <a:ext uri="{FF2B5EF4-FFF2-40B4-BE49-F238E27FC236}">
                <a16:creationId xmlns:a16="http://schemas.microsoft.com/office/drawing/2014/main" id="{22798720-6E4E-A023-0E33-700356BB17BB}"/>
              </a:ext>
            </a:extLst>
          </p:cNvPr>
          <p:cNvSpPr/>
          <p:nvPr/>
        </p:nvSpPr>
        <p:spPr>
          <a:xfrm>
            <a:off x="10491935" y="4184166"/>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18</a:t>
            </a:r>
            <a:endParaRPr lang="zh-CN" altLang="en-US" dirty="0">
              <a:solidFill>
                <a:schemeClr val="tx1"/>
              </a:solidFill>
            </a:endParaRPr>
          </a:p>
        </p:txBody>
      </p:sp>
      <p:cxnSp>
        <p:nvCxnSpPr>
          <p:cNvPr id="39" name="直接箭头连接符 38">
            <a:extLst>
              <a:ext uri="{FF2B5EF4-FFF2-40B4-BE49-F238E27FC236}">
                <a16:creationId xmlns:a16="http://schemas.microsoft.com/office/drawing/2014/main" id="{6467E2B3-6A9D-11C1-27FB-EAC28EFEAA93}"/>
              </a:ext>
            </a:extLst>
          </p:cNvPr>
          <p:cNvCxnSpPr>
            <a:cxnSpLocks/>
            <a:stCxn id="33" idx="3"/>
            <a:endCxn id="34" idx="0"/>
          </p:cNvCxnSpPr>
          <p:nvPr/>
        </p:nvCxnSpPr>
        <p:spPr>
          <a:xfrm flipH="1">
            <a:off x="7929052" y="2783626"/>
            <a:ext cx="846155" cy="345742"/>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3793D66-6BE6-235F-8579-7C72426E1DF4}"/>
              </a:ext>
            </a:extLst>
          </p:cNvPr>
          <p:cNvCxnSpPr>
            <a:cxnSpLocks/>
            <a:stCxn id="33" idx="5"/>
            <a:endCxn id="35" idx="0"/>
          </p:cNvCxnSpPr>
          <p:nvPr/>
        </p:nvCxnSpPr>
        <p:spPr>
          <a:xfrm>
            <a:off x="9270917" y="2783626"/>
            <a:ext cx="839269" cy="366292"/>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2B11C3EB-331E-C717-1C79-1CCC0BCBD119}"/>
              </a:ext>
            </a:extLst>
          </p:cNvPr>
          <p:cNvCxnSpPr>
            <a:cxnSpLocks/>
            <a:stCxn id="34" idx="4"/>
            <a:endCxn id="37" idx="0"/>
          </p:cNvCxnSpPr>
          <p:nvPr/>
        </p:nvCxnSpPr>
        <p:spPr>
          <a:xfrm flipH="1">
            <a:off x="7252121" y="3525608"/>
            <a:ext cx="676931" cy="628085"/>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3F1A42E-72D4-BF9B-8AEC-3B1A0CB70F9C}"/>
              </a:ext>
            </a:extLst>
          </p:cNvPr>
          <p:cNvCxnSpPr>
            <a:cxnSpLocks/>
            <a:stCxn id="34" idx="4"/>
            <a:endCxn id="36" idx="0"/>
          </p:cNvCxnSpPr>
          <p:nvPr/>
        </p:nvCxnSpPr>
        <p:spPr>
          <a:xfrm>
            <a:off x="7929052" y="3525608"/>
            <a:ext cx="581818" cy="631314"/>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05FA07A-424B-4A70-08CD-781D6858A70F}"/>
              </a:ext>
            </a:extLst>
          </p:cNvPr>
          <p:cNvCxnSpPr>
            <a:cxnSpLocks/>
            <a:stCxn id="35" idx="4"/>
            <a:endCxn id="38" idx="0"/>
          </p:cNvCxnSpPr>
          <p:nvPr/>
        </p:nvCxnSpPr>
        <p:spPr>
          <a:xfrm>
            <a:off x="10110186" y="3546158"/>
            <a:ext cx="732269" cy="638008"/>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A18C9DA5-DEC7-FE81-D62D-306B825DF9CC}"/>
              </a:ext>
            </a:extLst>
          </p:cNvPr>
          <p:cNvSpPr/>
          <p:nvPr/>
        </p:nvSpPr>
        <p:spPr>
          <a:xfrm>
            <a:off x="9127737" y="4184166"/>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cxnSp>
        <p:nvCxnSpPr>
          <p:cNvPr id="45" name="直接箭头连接符 44">
            <a:extLst>
              <a:ext uri="{FF2B5EF4-FFF2-40B4-BE49-F238E27FC236}">
                <a16:creationId xmlns:a16="http://schemas.microsoft.com/office/drawing/2014/main" id="{D004A5C6-4A2E-3F2F-4BF1-14678BECFDCD}"/>
              </a:ext>
            </a:extLst>
          </p:cNvPr>
          <p:cNvCxnSpPr>
            <a:cxnSpLocks/>
            <a:stCxn id="35" idx="4"/>
            <a:endCxn id="44" idx="0"/>
          </p:cNvCxnSpPr>
          <p:nvPr/>
        </p:nvCxnSpPr>
        <p:spPr>
          <a:xfrm flipH="1">
            <a:off x="9478257" y="3546158"/>
            <a:ext cx="631929" cy="638008"/>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6EF4DCFD-5F69-020E-2569-6E73FB1B652D}"/>
              </a:ext>
            </a:extLst>
          </p:cNvPr>
          <p:cNvSpPr/>
          <p:nvPr/>
        </p:nvSpPr>
        <p:spPr>
          <a:xfrm>
            <a:off x="6456040" y="4804250"/>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cxnSp>
        <p:nvCxnSpPr>
          <p:cNvPr id="48" name="直接箭头连接符 47">
            <a:extLst>
              <a:ext uri="{FF2B5EF4-FFF2-40B4-BE49-F238E27FC236}">
                <a16:creationId xmlns:a16="http://schemas.microsoft.com/office/drawing/2014/main" id="{C402E26A-63EE-017C-4ABD-266D707B697D}"/>
              </a:ext>
            </a:extLst>
          </p:cNvPr>
          <p:cNvCxnSpPr>
            <a:stCxn id="37" idx="4"/>
            <a:endCxn id="46" idx="0"/>
          </p:cNvCxnSpPr>
          <p:nvPr/>
        </p:nvCxnSpPr>
        <p:spPr>
          <a:xfrm flipH="1">
            <a:off x="6806560" y="4549933"/>
            <a:ext cx="445561" cy="254317"/>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E9EF558F-394A-DB76-4809-982810AD5F5A}"/>
              </a:ext>
            </a:extLst>
          </p:cNvPr>
          <p:cNvSpPr/>
          <p:nvPr/>
        </p:nvSpPr>
        <p:spPr>
          <a:xfrm>
            <a:off x="7229088" y="4815629"/>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cxnSp>
        <p:nvCxnSpPr>
          <p:cNvPr id="53" name="直接箭头连接符 52">
            <a:extLst>
              <a:ext uri="{FF2B5EF4-FFF2-40B4-BE49-F238E27FC236}">
                <a16:creationId xmlns:a16="http://schemas.microsoft.com/office/drawing/2014/main" id="{788661EF-673C-45D4-6FFE-3751A6E268AD}"/>
              </a:ext>
            </a:extLst>
          </p:cNvPr>
          <p:cNvCxnSpPr>
            <a:stCxn id="37" idx="4"/>
            <a:endCxn id="49" idx="0"/>
          </p:cNvCxnSpPr>
          <p:nvPr/>
        </p:nvCxnSpPr>
        <p:spPr>
          <a:xfrm>
            <a:off x="7252121" y="4549933"/>
            <a:ext cx="327487" cy="265696"/>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文本占位符 2">
            <a:extLst>
              <a:ext uri="{FF2B5EF4-FFF2-40B4-BE49-F238E27FC236}">
                <a16:creationId xmlns:a16="http://schemas.microsoft.com/office/drawing/2014/main" id="{ECB03057-4397-5D0F-FF40-A15781F9EB21}"/>
              </a:ext>
            </a:extLst>
          </p:cNvPr>
          <p:cNvSpPr txBox="1">
            <a:spLocks/>
          </p:cNvSpPr>
          <p:nvPr/>
        </p:nvSpPr>
        <p:spPr>
          <a:xfrm>
            <a:off x="4545153" y="2874873"/>
            <a:ext cx="4081940" cy="54515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zh-CN" altLang="en-US" dirty="0"/>
          </a:p>
        </p:txBody>
      </p:sp>
      <p:grpSp>
        <p:nvGrpSpPr>
          <p:cNvPr id="70" name="组合 69">
            <a:extLst>
              <a:ext uri="{FF2B5EF4-FFF2-40B4-BE49-F238E27FC236}">
                <a16:creationId xmlns:a16="http://schemas.microsoft.com/office/drawing/2014/main" id="{1FC4F892-2E3B-E749-532B-BA89EC60E51B}"/>
              </a:ext>
            </a:extLst>
          </p:cNvPr>
          <p:cNvGrpSpPr/>
          <p:nvPr/>
        </p:nvGrpSpPr>
        <p:grpSpPr>
          <a:xfrm>
            <a:off x="5700096" y="2282888"/>
            <a:ext cx="504056" cy="2802085"/>
            <a:chOff x="5700096" y="2282888"/>
            <a:chExt cx="504056" cy="2802085"/>
          </a:xfrm>
        </p:grpSpPr>
        <mc:AlternateContent xmlns:mc="http://schemas.openxmlformats.org/markup-compatibility/2006" xmlns:a14="http://schemas.microsoft.com/office/drawing/2010/main">
          <mc:Choice Requires="a14">
            <p:sp>
              <p:nvSpPr>
                <p:cNvPr id="64" name="文本占位符 2">
                  <a:extLst>
                    <a:ext uri="{FF2B5EF4-FFF2-40B4-BE49-F238E27FC236}">
                      <a16:creationId xmlns:a16="http://schemas.microsoft.com/office/drawing/2014/main" id="{D9DAD079-1F48-7D0D-BE87-81FC6819C6A9}"/>
                    </a:ext>
                  </a:extLst>
                </p:cNvPr>
                <p:cNvSpPr txBox="1">
                  <a:spLocks/>
                </p:cNvSpPr>
                <p:nvPr/>
              </p:nvSpPr>
              <p:spPr>
                <a:xfrm>
                  <a:off x="5700096" y="2282888"/>
                  <a:ext cx="504056" cy="54515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zh-CN" altLang="en-US" sz="1800" i="1" dirty="0" smtClean="0">
                                <a:solidFill>
                                  <a:srgbClr val="AD2B26"/>
                                </a:solidFill>
                                <a:latin typeface="Cambria Math" panose="02040503050406030204" pitchFamily="18" charset="0"/>
                              </a:rPr>
                            </m:ctrlPr>
                          </m:sSupPr>
                          <m:e>
                            <m:r>
                              <a:rPr lang="zh-CN" altLang="en-US" sz="1800" dirty="0">
                                <a:solidFill>
                                  <a:srgbClr val="AD2B26"/>
                                </a:solidFill>
                                <a:latin typeface="Cambria Math" panose="02040503050406030204" pitchFamily="18" charset="0"/>
                              </a:rPr>
                              <m:t>2</m:t>
                            </m:r>
                          </m:e>
                          <m:sup>
                            <m:r>
                              <a:rPr lang="zh-CN" altLang="en-US" sz="1800" i="0" dirty="0">
                                <a:solidFill>
                                  <a:srgbClr val="AD2B26"/>
                                </a:solidFill>
                                <a:latin typeface="Cambria Math" panose="02040503050406030204" pitchFamily="18" charset="0"/>
                              </a:rPr>
                              <m:t>0</m:t>
                            </m:r>
                          </m:sup>
                        </m:sSup>
                      </m:oMath>
                    </m:oMathPara>
                  </a14:m>
                  <a:endParaRPr lang="zh-CN" altLang="en-US" sz="1800" dirty="0">
                    <a:solidFill>
                      <a:srgbClr val="AD2B26"/>
                    </a:solidFill>
                  </a:endParaRPr>
                </a:p>
                <a:p>
                  <a:endParaRPr lang="zh-CN" altLang="en-US" sz="1800" dirty="0"/>
                </a:p>
              </p:txBody>
            </p:sp>
          </mc:Choice>
          <mc:Fallback xmlns="">
            <p:sp>
              <p:nvSpPr>
                <p:cNvPr id="64" name="文本占位符 2">
                  <a:extLst>
                    <a:ext uri="{FF2B5EF4-FFF2-40B4-BE49-F238E27FC236}">
                      <a16:creationId xmlns:a16="http://schemas.microsoft.com/office/drawing/2014/main" id="{D9DAD079-1F48-7D0D-BE87-81FC6819C6A9}"/>
                    </a:ext>
                  </a:extLst>
                </p:cNvPr>
                <p:cNvSpPr txBox="1">
                  <a:spLocks noRot="1" noChangeAspect="1" noMove="1" noResize="1" noEditPoints="1" noAdjustHandles="1" noChangeArrowheads="1" noChangeShapeType="1" noTextEdit="1"/>
                </p:cNvSpPr>
                <p:nvPr/>
              </p:nvSpPr>
              <p:spPr>
                <a:xfrm>
                  <a:off x="5700096" y="2282888"/>
                  <a:ext cx="504056" cy="54515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9963F0DF-56E7-E62F-413B-3BEB5155F55C}"/>
                    </a:ext>
                  </a:extLst>
                </p:cNvPr>
                <p:cNvSpPr txBox="1"/>
                <p:nvPr/>
              </p:nvSpPr>
              <p:spPr>
                <a:xfrm>
                  <a:off x="5786279" y="3185655"/>
                  <a:ext cx="283539"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lumMod val="65000"/>
                                    <a:lumOff val="35000"/>
                                  </a:schemeClr>
                                </a:solidFill>
                                <a:latin typeface="Cambria Math" panose="02040503050406030204" pitchFamily="18" charset="0"/>
                                <a:ea typeface="+mn-ea"/>
                              </a:rPr>
                            </m:ctrlPr>
                          </m:sSupPr>
                          <m:e>
                            <m:r>
                              <a:rPr lang="zh-CN" altLang="en-US" dirty="0">
                                <a:solidFill>
                                  <a:schemeClr val="tx1">
                                    <a:lumMod val="65000"/>
                                    <a:lumOff val="35000"/>
                                  </a:schemeClr>
                                </a:solidFill>
                                <a:latin typeface="Cambria Math" panose="02040503050406030204" pitchFamily="18" charset="0"/>
                                <a:ea typeface="+mn-ea"/>
                              </a:rPr>
                              <m:t>2</m:t>
                            </m:r>
                          </m:e>
                          <m:sup>
                            <m:r>
                              <a:rPr lang="zh-CN" altLang="en-US" i="0" dirty="0">
                                <a:solidFill>
                                  <a:schemeClr val="tx1">
                                    <a:lumMod val="65000"/>
                                    <a:lumOff val="35000"/>
                                  </a:schemeClr>
                                </a:solidFill>
                                <a:latin typeface="Cambria Math" panose="02040503050406030204" pitchFamily="18" charset="0"/>
                                <a:ea typeface="+mn-ea"/>
                              </a:rPr>
                              <m:t>1</m:t>
                            </m:r>
                          </m:sup>
                        </m:sSup>
                      </m:oMath>
                    </m:oMathPara>
                  </a14:m>
                  <a:endParaRPr lang="zh-CN" altLang="en-US" sz="1050" dirty="0">
                    <a:solidFill>
                      <a:schemeClr val="tx1">
                        <a:lumMod val="65000"/>
                        <a:lumOff val="35000"/>
                      </a:schemeClr>
                    </a:solidFill>
                    <a:latin typeface="+mn-lt"/>
                    <a:ea typeface="+mn-ea"/>
                  </a:endParaRPr>
                </a:p>
              </p:txBody>
            </p:sp>
          </mc:Choice>
          <mc:Fallback xmlns="">
            <p:sp>
              <p:nvSpPr>
                <p:cNvPr id="67" name="文本框 66">
                  <a:extLst>
                    <a:ext uri="{FF2B5EF4-FFF2-40B4-BE49-F238E27FC236}">
                      <a16:creationId xmlns:a16="http://schemas.microsoft.com/office/drawing/2014/main" id="{9963F0DF-56E7-E62F-413B-3BEB5155F55C}"/>
                    </a:ext>
                  </a:extLst>
                </p:cNvPr>
                <p:cNvSpPr txBox="1">
                  <a:spLocks noRot="1" noChangeAspect="1" noMove="1" noResize="1" noEditPoints="1" noAdjustHandles="1" noChangeArrowheads="1" noChangeShapeType="1" noTextEdit="1"/>
                </p:cNvSpPr>
                <p:nvPr/>
              </p:nvSpPr>
              <p:spPr>
                <a:xfrm>
                  <a:off x="5786279" y="3185655"/>
                  <a:ext cx="283539" cy="276999"/>
                </a:xfrm>
                <a:prstGeom prst="rect">
                  <a:avLst/>
                </a:prstGeom>
                <a:blipFill>
                  <a:blip r:embed="rId3"/>
                  <a:stretch>
                    <a:fillRect l="-19149" t="-4444" r="-6383"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43EACC6E-D254-5B76-91BE-BE62F7781B7A}"/>
                    </a:ext>
                  </a:extLst>
                </p:cNvPr>
                <p:cNvSpPr txBox="1"/>
                <p:nvPr/>
              </p:nvSpPr>
              <p:spPr>
                <a:xfrm>
                  <a:off x="5783176" y="4212128"/>
                  <a:ext cx="288476"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lumMod val="65000"/>
                                    <a:lumOff val="35000"/>
                                  </a:schemeClr>
                                </a:solidFill>
                                <a:latin typeface="Cambria Math" panose="02040503050406030204" pitchFamily="18" charset="0"/>
                                <a:ea typeface="+mn-ea"/>
                              </a:rPr>
                            </m:ctrlPr>
                          </m:sSupPr>
                          <m:e>
                            <m:r>
                              <a:rPr lang="zh-CN" altLang="en-US" dirty="0">
                                <a:solidFill>
                                  <a:schemeClr val="tx1">
                                    <a:lumMod val="65000"/>
                                    <a:lumOff val="35000"/>
                                  </a:schemeClr>
                                </a:solidFill>
                                <a:latin typeface="Cambria Math" panose="02040503050406030204" pitchFamily="18" charset="0"/>
                                <a:ea typeface="+mn-ea"/>
                              </a:rPr>
                              <m:t>2</m:t>
                            </m:r>
                          </m:e>
                          <m:sup>
                            <m:r>
                              <a:rPr lang="zh-CN" altLang="en-US" i="0" dirty="0">
                                <a:solidFill>
                                  <a:schemeClr val="tx1">
                                    <a:lumMod val="65000"/>
                                    <a:lumOff val="35000"/>
                                  </a:schemeClr>
                                </a:solidFill>
                                <a:latin typeface="Cambria Math" panose="02040503050406030204" pitchFamily="18" charset="0"/>
                                <a:ea typeface="+mn-ea"/>
                              </a:rPr>
                              <m:t>2</m:t>
                            </m:r>
                          </m:sup>
                        </m:sSup>
                      </m:oMath>
                    </m:oMathPara>
                  </a14:m>
                  <a:endParaRPr lang="zh-CN" altLang="en-US" sz="900" dirty="0">
                    <a:solidFill>
                      <a:schemeClr val="tx1">
                        <a:lumMod val="65000"/>
                        <a:lumOff val="35000"/>
                      </a:schemeClr>
                    </a:solidFill>
                    <a:latin typeface="+mn-lt"/>
                    <a:ea typeface="+mn-ea"/>
                  </a:endParaRPr>
                </a:p>
              </p:txBody>
            </p:sp>
          </mc:Choice>
          <mc:Fallback xmlns="">
            <p:sp>
              <p:nvSpPr>
                <p:cNvPr id="68" name="文本框 67">
                  <a:extLst>
                    <a:ext uri="{FF2B5EF4-FFF2-40B4-BE49-F238E27FC236}">
                      <a16:creationId xmlns:a16="http://schemas.microsoft.com/office/drawing/2014/main" id="{43EACC6E-D254-5B76-91BE-BE62F7781B7A}"/>
                    </a:ext>
                  </a:extLst>
                </p:cNvPr>
                <p:cNvSpPr txBox="1">
                  <a:spLocks noRot="1" noChangeAspect="1" noMove="1" noResize="1" noEditPoints="1" noAdjustHandles="1" noChangeArrowheads="1" noChangeShapeType="1" noTextEdit="1"/>
                </p:cNvSpPr>
                <p:nvPr/>
              </p:nvSpPr>
              <p:spPr>
                <a:xfrm>
                  <a:off x="5783176" y="4212128"/>
                  <a:ext cx="288476" cy="276999"/>
                </a:xfrm>
                <a:prstGeom prst="rect">
                  <a:avLst/>
                </a:prstGeom>
                <a:blipFill>
                  <a:blip r:embed="rId4"/>
                  <a:stretch>
                    <a:fillRect l="-21277" t="-4444" r="-6383"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97547E95-762D-AE78-68F1-40A3501C25F5}"/>
                    </a:ext>
                  </a:extLst>
                </p:cNvPr>
                <p:cNvSpPr txBox="1"/>
                <p:nvPr/>
              </p:nvSpPr>
              <p:spPr>
                <a:xfrm>
                  <a:off x="5786280" y="4807974"/>
                  <a:ext cx="288476" cy="276999"/>
                </a:xfrm>
                <a:prstGeom prst="rect">
                  <a:avLst/>
                </a:prstGeom>
                <a:noFill/>
              </p:spPr>
              <p:txBody>
                <a:bodyPr wrap="non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lumMod val="65000"/>
                                    <a:lumOff val="35000"/>
                                  </a:schemeClr>
                                </a:solidFill>
                                <a:latin typeface="Cambria Math" panose="02040503050406030204" pitchFamily="18" charset="0"/>
                                <a:ea typeface="+mn-ea"/>
                              </a:rPr>
                            </m:ctrlPr>
                          </m:sSupPr>
                          <m:e>
                            <m:r>
                              <a:rPr lang="zh-CN" altLang="en-US" dirty="0">
                                <a:solidFill>
                                  <a:schemeClr val="tx1">
                                    <a:lumMod val="65000"/>
                                    <a:lumOff val="35000"/>
                                  </a:schemeClr>
                                </a:solidFill>
                                <a:latin typeface="Cambria Math" panose="02040503050406030204" pitchFamily="18" charset="0"/>
                                <a:ea typeface="+mn-ea"/>
                              </a:rPr>
                              <m:t>2</m:t>
                            </m:r>
                          </m:e>
                          <m:sup>
                            <m:r>
                              <a:rPr lang="zh-CN" altLang="en-US" i="0" dirty="0">
                                <a:solidFill>
                                  <a:schemeClr val="tx1">
                                    <a:lumMod val="65000"/>
                                    <a:lumOff val="35000"/>
                                  </a:schemeClr>
                                </a:solidFill>
                                <a:latin typeface="Cambria Math" panose="02040503050406030204" pitchFamily="18" charset="0"/>
                                <a:ea typeface="+mn-ea"/>
                              </a:rPr>
                              <m:t>3</m:t>
                            </m:r>
                          </m:sup>
                        </m:sSup>
                      </m:oMath>
                    </m:oMathPara>
                  </a14:m>
                  <a:endParaRPr lang="zh-CN" altLang="en-US" sz="1000" dirty="0">
                    <a:solidFill>
                      <a:schemeClr val="tx1">
                        <a:lumMod val="65000"/>
                        <a:lumOff val="35000"/>
                      </a:schemeClr>
                    </a:solidFill>
                    <a:latin typeface="+mn-lt"/>
                    <a:ea typeface="+mn-ea"/>
                  </a:endParaRPr>
                </a:p>
              </p:txBody>
            </p:sp>
          </mc:Choice>
          <mc:Fallback xmlns="">
            <p:sp>
              <p:nvSpPr>
                <p:cNvPr id="69" name="文本框 68">
                  <a:extLst>
                    <a:ext uri="{FF2B5EF4-FFF2-40B4-BE49-F238E27FC236}">
                      <a16:creationId xmlns:a16="http://schemas.microsoft.com/office/drawing/2014/main" id="{97547E95-762D-AE78-68F1-40A3501C25F5}"/>
                    </a:ext>
                  </a:extLst>
                </p:cNvPr>
                <p:cNvSpPr txBox="1">
                  <a:spLocks noRot="1" noChangeAspect="1" noMove="1" noResize="1" noEditPoints="1" noAdjustHandles="1" noChangeArrowheads="1" noChangeShapeType="1" noTextEdit="1"/>
                </p:cNvSpPr>
                <p:nvPr/>
              </p:nvSpPr>
              <p:spPr>
                <a:xfrm>
                  <a:off x="5786280" y="4807974"/>
                  <a:ext cx="288476" cy="276999"/>
                </a:xfrm>
                <a:prstGeom prst="rect">
                  <a:avLst/>
                </a:prstGeom>
                <a:blipFill>
                  <a:blip r:embed="rId5"/>
                  <a:stretch>
                    <a:fillRect l="-18750" t="-4444" r="-6250" b="-6667"/>
                  </a:stretch>
                </a:blipFill>
              </p:spPr>
              <p:txBody>
                <a:bodyPr/>
                <a:lstStyle/>
                <a:p>
                  <a:r>
                    <a:rPr lang="zh-CN" altLang="en-US">
                      <a:noFill/>
                    </a:rPr>
                    <a:t> </a:t>
                  </a:r>
                </a:p>
              </p:txBody>
            </p:sp>
          </mc:Fallback>
        </mc:AlternateContent>
      </p:grpSp>
      <p:cxnSp>
        <p:nvCxnSpPr>
          <p:cNvPr id="72" name="直接箭头连接符 71">
            <a:extLst>
              <a:ext uri="{FF2B5EF4-FFF2-40B4-BE49-F238E27FC236}">
                <a16:creationId xmlns:a16="http://schemas.microsoft.com/office/drawing/2014/main" id="{C636B3A7-A5A1-B5E2-4EA7-BC671AD50853}"/>
              </a:ext>
            </a:extLst>
          </p:cNvPr>
          <p:cNvCxnSpPr>
            <a:stCxn id="64" idx="1"/>
          </p:cNvCxnSpPr>
          <p:nvPr/>
        </p:nvCxnSpPr>
        <p:spPr>
          <a:xfrm flipH="1" flipV="1">
            <a:off x="3218631" y="2555464"/>
            <a:ext cx="2481465" cy="1"/>
          </a:xfrm>
          <a:prstGeom prst="straightConnector1">
            <a:avLst/>
          </a:prstGeom>
          <a:ln w="38100">
            <a:solidFill>
              <a:srgbClr val="4950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4E0DF860-432B-6487-92BC-1CFE7324D69B}"/>
              </a:ext>
            </a:extLst>
          </p:cNvPr>
          <p:cNvCxnSpPr/>
          <p:nvPr/>
        </p:nvCxnSpPr>
        <p:spPr>
          <a:xfrm flipH="1" flipV="1">
            <a:off x="6096000" y="2553375"/>
            <a:ext cx="2481465" cy="1"/>
          </a:xfrm>
          <a:prstGeom prst="straightConnector1">
            <a:avLst/>
          </a:prstGeom>
          <a:ln w="38100">
            <a:solidFill>
              <a:srgbClr val="4950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059D2F60-5EEC-EBA2-4400-0690D6237C5D}"/>
              </a:ext>
            </a:extLst>
          </p:cNvPr>
          <p:cNvCxnSpPr>
            <a:cxnSpLocks/>
          </p:cNvCxnSpPr>
          <p:nvPr/>
        </p:nvCxnSpPr>
        <p:spPr>
          <a:xfrm flipH="1">
            <a:off x="4277565" y="3272858"/>
            <a:ext cx="1420086" cy="0"/>
          </a:xfrm>
          <a:prstGeom prst="straightConnector1">
            <a:avLst/>
          </a:prstGeom>
          <a:ln w="38100">
            <a:solidFill>
              <a:srgbClr val="4950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2A62458C-2D71-05B0-964E-FA057961F9C3}"/>
              </a:ext>
            </a:extLst>
          </p:cNvPr>
          <p:cNvCxnSpPr>
            <a:cxnSpLocks/>
          </p:cNvCxnSpPr>
          <p:nvPr/>
        </p:nvCxnSpPr>
        <p:spPr>
          <a:xfrm flipH="1">
            <a:off x="6093555" y="3270768"/>
            <a:ext cx="1431607" cy="0"/>
          </a:xfrm>
          <a:prstGeom prst="straightConnector1">
            <a:avLst/>
          </a:prstGeom>
          <a:ln w="38100">
            <a:solidFill>
              <a:srgbClr val="4950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C978DCE2-79EA-F322-4423-75F6469345DC}"/>
              </a:ext>
            </a:extLst>
          </p:cNvPr>
          <p:cNvCxnSpPr>
            <a:cxnSpLocks/>
          </p:cNvCxnSpPr>
          <p:nvPr/>
        </p:nvCxnSpPr>
        <p:spPr>
          <a:xfrm flipH="1">
            <a:off x="4994125" y="4315792"/>
            <a:ext cx="703526" cy="0"/>
          </a:xfrm>
          <a:prstGeom prst="straightConnector1">
            <a:avLst/>
          </a:prstGeom>
          <a:ln w="38100">
            <a:solidFill>
              <a:srgbClr val="4950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4D0B23DD-247E-1CCE-F78B-2EA60BF34E53}"/>
              </a:ext>
            </a:extLst>
          </p:cNvPr>
          <p:cNvCxnSpPr>
            <a:cxnSpLocks/>
          </p:cNvCxnSpPr>
          <p:nvPr/>
        </p:nvCxnSpPr>
        <p:spPr>
          <a:xfrm flipH="1">
            <a:off x="6093555" y="4313702"/>
            <a:ext cx="808046" cy="0"/>
          </a:xfrm>
          <a:prstGeom prst="straightConnector1">
            <a:avLst/>
          </a:prstGeom>
          <a:ln w="38100">
            <a:solidFill>
              <a:srgbClr val="4950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D5E0791F-805B-5223-9213-722819127E4A}"/>
              </a:ext>
            </a:extLst>
          </p:cNvPr>
          <p:cNvCxnSpPr>
            <a:cxnSpLocks/>
          </p:cNvCxnSpPr>
          <p:nvPr/>
        </p:nvCxnSpPr>
        <p:spPr>
          <a:xfrm flipH="1">
            <a:off x="6093555" y="4943038"/>
            <a:ext cx="290477" cy="0"/>
          </a:xfrm>
          <a:prstGeom prst="straightConnector1">
            <a:avLst/>
          </a:prstGeom>
          <a:ln w="38100">
            <a:solidFill>
              <a:srgbClr val="4950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439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additive="base">
                                        <p:cTn id="63" dur="500" fill="hold"/>
                                        <p:tgtEl>
                                          <p:spTgt spid="48"/>
                                        </p:tgtEl>
                                        <p:attrNameLst>
                                          <p:attrName>ppt_x</p:attrName>
                                        </p:attrNameLst>
                                      </p:cBhvr>
                                      <p:tavLst>
                                        <p:tav tm="0">
                                          <p:val>
                                            <p:strVal val="#ppt_x"/>
                                          </p:val>
                                        </p:tav>
                                        <p:tav tm="100000">
                                          <p:val>
                                            <p:strVal val="#ppt_x"/>
                                          </p:val>
                                        </p:tav>
                                      </p:tavLst>
                                    </p:anim>
                                    <p:anim calcmode="lin" valueType="num">
                                      <p:cBhvr additive="base">
                                        <p:cTn id="64" dur="500" fill="hold"/>
                                        <p:tgtEl>
                                          <p:spTgt spid="4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additive="base">
                                        <p:cTn id="67" dur="500" fill="hold"/>
                                        <p:tgtEl>
                                          <p:spTgt spid="49"/>
                                        </p:tgtEl>
                                        <p:attrNameLst>
                                          <p:attrName>ppt_x</p:attrName>
                                        </p:attrNameLst>
                                      </p:cBhvr>
                                      <p:tavLst>
                                        <p:tav tm="0">
                                          <p:val>
                                            <p:strVal val="#ppt_x"/>
                                          </p:val>
                                        </p:tav>
                                        <p:tav tm="100000">
                                          <p:val>
                                            <p:strVal val="#ppt_x"/>
                                          </p:val>
                                        </p:tav>
                                      </p:tavLst>
                                    </p:anim>
                                    <p:anim calcmode="lin" valueType="num">
                                      <p:cBhvr additive="base">
                                        <p:cTn id="68" dur="500" fill="hold"/>
                                        <p:tgtEl>
                                          <p:spTgt spid="4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ppt_x"/>
                                          </p:val>
                                        </p:tav>
                                        <p:tav tm="100000">
                                          <p:val>
                                            <p:strVal val="#ppt_x"/>
                                          </p:val>
                                        </p:tav>
                                      </p:tavLst>
                                    </p:anim>
                                    <p:anim calcmode="lin" valueType="num">
                                      <p:cBhvr additive="base">
                                        <p:cTn id="72" dur="500" fill="hold"/>
                                        <p:tgtEl>
                                          <p:spTgt spid="5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ppt_x"/>
                                          </p:val>
                                        </p:tav>
                                        <p:tav tm="100000">
                                          <p:val>
                                            <p:strVal val="#ppt_x"/>
                                          </p:val>
                                        </p:tav>
                                      </p:tavLst>
                                    </p:anim>
                                    <p:anim calcmode="lin" valueType="num">
                                      <p:cBhvr additive="base">
                                        <p:cTn id="76" dur="5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500" fill="hold"/>
                                        <p:tgtEl>
                                          <p:spTgt spid="8"/>
                                        </p:tgtEl>
                                        <p:attrNameLst>
                                          <p:attrName>ppt_x</p:attrName>
                                        </p:attrNameLst>
                                      </p:cBhvr>
                                      <p:tavLst>
                                        <p:tav tm="0">
                                          <p:val>
                                            <p:strVal val="#ppt_x"/>
                                          </p:val>
                                        </p:tav>
                                        <p:tav tm="100000">
                                          <p:val>
                                            <p:strVal val="#ppt_x"/>
                                          </p:val>
                                        </p:tav>
                                      </p:tavLst>
                                    </p:anim>
                                    <p:anim calcmode="lin" valueType="num">
                                      <p:cBhvr additive="base">
                                        <p:cTn id="80" dur="500" fill="hold"/>
                                        <p:tgtEl>
                                          <p:spTgt spid="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additive="base">
                                        <p:cTn id="87" dur="500" fill="hold"/>
                                        <p:tgtEl>
                                          <p:spTgt spid="10"/>
                                        </p:tgtEl>
                                        <p:attrNameLst>
                                          <p:attrName>ppt_x</p:attrName>
                                        </p:attrNameLst>
                                      </p:cBhvr>
                                      <p:tavLst>
                                        <p:tav tm="0">
                                          <p:val>
                                            <p:strVal val="#ppt_x"/>
                                          </p:val>
                                        </p:tav>
                                        <p:tav tm="100000">
                                          <p:val>
                                            <p:strVal val="#ppt_x"/>
                                          </p:val>
                                        </p:tav>
                                      </p:tavLst>
                                    </p:anim>
                                    <p:anim calcmode="lin" valueType="num">
                                      <p:cBhvr additive="base">
                                        <p:cTn id="88" dur="500" fill="hold"/>
                                        <p:tgtEl>
                                          <p:spTgt spid="1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 calcmode="lin" valueType="num">
                                      <p:cBhvr additive="base">
                                        <p:cTn id="91" dur="500" fill="hold"/>
                                        <p:tgtEl>
                                          <p:spTgt spid="11"/>
                                        </p:tgtEl>
                                        <p:attrNameLst>
                                          <p:attrName>ppt_x</p:attrName>
                                        </p:attrNameLst>
                                      </p:cBhvr>
                                      <p:tavLst>
                                        <p:tav tm="0">
                                          <p:val>
                                            <p:strVal val="#ppt_x"/>
                                          </p:val>
                                        </p:tav>
                                        <p:tav tm="100000">
                                          <p:val>
                                            <p:strVal val="#ppt_x"/>
                                          </p:val>
                                        </p:tav>
                                      </p:tavLst>
                                    </p:anim>
                                    <p:anim calcmode="lin" valueType="num">
                                      <p:cBhvr additive="base">
                                        <p:cTn id="92" dur="500" fill="hold"/>
                                        <p:tgtEl>
                                          <p:spTgt spid="1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3"/>
                                        </p:tgtEl>
                                        <p:attrNameLst>
                                          <p:attrName>style.visibility</p:attrName>
                                        </p:attrNameLst>
                                      </p:cBhvr>
                                      <p:to>
                                        <p:strVal val="visible"/>
                                      </p:to>
                                    </p:set>
                                    <p:anim calcmode="lin" valueType="num">
                                      <p:cBhvr additive="base">
                                        <p:cTn id="99" dur="500" fill="hold"/>
                                        <p:tgtEl>
                                          <p:spTgt spid="13"/>
                                        </p:tgtEl>
                                        <p:attrNameLst>
                                          <p:attrName>ppt_x</p:attrName>
                                        </p:attrNameLst>
                                      </p:cBhvr>
                                      <p:tavLst>
                                        <p:tav tm="0">
                                          <p:val>
                                            <p:strVal val="#ppt_x"/>
                                          </p:val>
                                        </p:tav>
                                        <p:tav tm="100000">
                                          <p:val>
                                            <p:strVal val="#ppt_x"/>
                                          </p:val>
                                        </p:tav>
                                      </p:tavLst>
                                    </p:anim>
                                    <p:anim calcmode="lin" valueType="num">
                                      <p:cBhvr additive="base">
                                        <p:cTn id="100" dur="500" fill="hold"/>
                                        <p:tgtEl>
                                          <p:spTgt spid="13"/>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500" fill="hold"/>
                                        <p:tgtEl>
                                          <p:spTgt spid="14"/>
                                        </p:tgtEl>
                                        <p:attrNameLst>
                                          <p:attrName>ppt_x</p:attrName>
                                        </p:attrNameLst>
                                      </p:cBhvr>
                                      <p:tavLst>
                                        <p:tav tm="0">
                                          <p:val>
                                            <p:strVal val="#ppt_x"/>
                                          </p:val>
                                        </p:tav>
                                        <p:tav tm="100000">
                                          <p:val>
                                            <p:strVal val="#ppt_x"/>
                                          </p:val>
                                        </p:tav>
                                      </p:tavLst>
                                    </p:anim>
                                    <p:anim calcmode="lin" valueType="num">
                                      <p:cBhvr additive="base">
                                        <p:cTn id="104" dur="500" fill="hold"/>
                                        <p:tgtEl>
                                          <p:spTgt spid="1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5"/>
                                        </p:tgtEl>
                                        <p:attrNameLst>
                                          <p:attrName>style.visibility</p:attrName>
                                        </p:attrNameLst>
                                      </p:cBhvr>
                                      <p:to>
                                        <p:strVal val="visible"/>
                                      </p:to>
                                    </p:set>
                                    <p:anim calcmode="lin" valueType="num">
                                      <p:cBhvr additive="base">
                                        <p:cTn id="107" dur="500" fill="hold"/>
                                        <p:tgtEl>
                                          <p:spTgt spid="15"/>
                                        </p:tgtEl>
                                        <p:attrNameLst>
                                          <p:attrName>ppt_x</p:attrName>
                                        </p:attrNameLst>
                                      </p:cBhvr>
                                      <p:tavLst>
                                        <p:tav tm="0">
                                          <p:val>
                                            <p:strVal val="#ppt_x"/>
                                          </p:val>
                                        </p:tav>
                                        <p:tav tm="100000">
                                          <p:val>
                                            <p:strVal val="#ppt_x"/>
                                          </p:val>
                                        </p:tav>
                                      </p:tavLst>
                                    </p:anim>
                                    <p:anim calcmode="lin" valueType="num">
                                      <p:cBhvr additive="base">
                                        <p:cTn id="108" dur="500" fill="hold"/>
                                        <p:tgtEl>
                                          <p:spTgt spid="1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6"/>
                                        </p:tgtEl>
                                        <p:attrNameLst>
                                          <p:attrName>style.visibility</p:attrName>
                                        </p:attrNameLst>
                                      </p:cBhvr>
                                      <p:to>
                                        <p:strVal val="visible"/>
                                      </p:to>
                                    </p:set>
                                    <p:anim calcmode="lin" valueType="num">
                                      <p:cBhvr additive="base">
                                        <p:cTn id="111" dur="500" fill="hold"/>
                                        <p:tgtEl>
                                          <p:spTgt spid="16"/>
                                        </p:tgtEl>
                                        <p:attrNameLst>
                                          <p:attrName>ppt_x</p:attrName>
                                        </p:attrNameLst>
                                      </p:cBhvr>
                                      <p:tavLst>
                                        <p:tav tm="0">
                                          <p:val>
                                            <p:strVal val="#ppt_x"/>
                                          </p:val>
                                        </p:tav>
                                        <p:tav tm="100000">
                                          <p:val>
                                            <p:strVal val="#ppt_x"/>
                                          </p:val>
                                        </p:tav>
                                      </p:tavLst>
                                    </p:anim>
                                    <p:anim calcmode="lin" valueType="num">
                                      <p:cBhvr additive="base">
                                        <p:cTn id="112" dur="500" fill="hold"/>
                                        <p:tgtEl>
                                          <p:spTgt spid="16"/>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500" fill="hold"/>
                                        <p:tgtEl>
                                          <p:spTgt spid="30"/>
                                        </p:tgtEl>
                                        <p:attrNameLst>
                                          <p:attrName>ppt_x</p:attrName>
                                        </p:attrNameLst>
                                      </p:cBhvr>
                                      <p:tavLst>
                                        <p:tav tm="0">
                                          <p:val>
                                            <p:strVal val="#ppt_x"/>
                                          </p:val>
                                        </p:tav>
                                        <p:tav tm="100000">
                                          <p:val>
                                            <p:strVal val="#ppt_x"/>
                                          </p:val>
                                        </p:tav>
                                      </p:tavLst>
                                    </p:anim>
                                    <p:anim calcmode="lin" valueType="num">
                                      <p:cBhvr additive="base">
                                        <p:cTn id="116" dur="500" fill="hold"/>
                                        <p:tgtEl>
                                          <p:spTgt spid="3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1"/>
                                        </p:tgtEl>
                                        <p:attrNameLst>
                                          <p:attrName>style.visibility</p:attrName>
                                        </p:attrNameLst>
                                      </p:cBhvr>
                                      <p:to>
                                        <p:strVal val="visible"/>
                                      </p:to>
                                    </p:set>
                                    <p:anim calcmode="lin" valueType="num">
                                      <p:cBhvr additive="base">
                                        <p:cTn id="119" dur="500" fill="hold"/>
                                        <p:tgtEl>
                                          <p:spTgt spid="31"/>
                                        </p:tgtEl>
                                        <p:attrNameLst>
                                          <p:attrName>ppt_x</p:attrName>
                                        </p:attrNameLst>
                                      </p:cBhvr>
                                      <p:tavLst>
                                        <p:tav tm="0">
                                          <p:val>
                                            <p:strVal val="#ppt_x"/>
                                          </p:val>
                                        </p:tav>
                                        <p:tav tm="100000">
                                          <p:val>
                                            <p:strVal val="#ppt_x"/>
                                          </p:val>
                                        </p:tav>
                                      </p:tavLst>
                                    </p:anim>
                                    <p:anim calcmode="lin" valueType="num">
                                      <p:cBhvr additive="base">
                                        <p:cTn id="120" dur="500" fill="hold"/>
                                        <p:tgtEl>
                                          <p:spTgt spid="31"/>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32"/>
                                        </p:tgtEl>
                                        <p:attrNameLst>
                                          <p:attrName>style.visibility</p:attrName>
                                        </p:attrNameLst>
                                      </p:cBhvr>
                                      <p:to>
                                        <p:strVal val="visible"/>
                                      </p:to>
                                    </p:set>
                                    <p:anim calcmode="lin" valueType="num">
                                      <p:cBhvr additive="base">
                                        <p:cTn id="123" dur="500" fill="hold"/>
                                        <p:tgtEl>
                                          <p:spTgt spid="32"/>
                                        </p:tgtEl>
                                        <p:attrNameLst>
                                          <p:attrName>ppt_x</p:attrName>
                                        </p:attrNameLst>
                                      </p:cBhvr>
                                      <p:tavLst>
                                        <p:tav tm="0">
                                          <p:val>
                                            <p:strVal val="#ppt_x"/>
                                          </p:val>
                                        </p:tav>
                                        <p:tav tm="100000">
                                          <p:val>
                                            <p:strVal val="#ppt_x"/>
                                          </p:val>
                                        </p:tav>
                                      </p:tavLst>
                                    </p:anim>
                                    <p:anim calcmode="lin" valueType="num">
                                      <p:cBhvr additive="base">
                                        <p:cTn id="12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70"/>
                                        </p:tgtEl>
                                        <p:attrNameLst>
                                          <p:attrName>style.visibility</p:attrName>
                                        </p:attrNameLst>
                                      </p:cBhvr>
                                      <p:to>
                                        <p:strVal val="visible"/>
                                      </p:to>
                                    </p:set>
                                    <p:animEffect transition="in" filter="wipe(up)">
                                      <p:cBhvr>
                                        <p:cTn id="129" dur="500"/>
                                        <p:tgtEl>
                                          <p:spTgt spid="70"/>
                                        </p:tgtEl>
                                      </p:cBhvr>
                                    </p:animEffect>
                                  </p:childTnLst>
                                </p:cTn>
                              </p:par>
                            </p:childTnLst>
                          </p:cTn>
                        </p:par>
                        <p:par>
                          <p:cTn id="130" fill="hold">
                            <p:stCondLst>
                              <p:cond delay="500"/>
                            </p:stCondLst>
                            <p:childTnLst>
                              <p:par>
                                <p:cTn id="131" presetID="22" presetClass="entr" presetSubtype="2" fill="hold" nodeType="after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wipe(right)">
                                      <p:cBhvr>
                                        <p:cTn id="133" dur="500"/>
                                        <p:tgtEl>
                                          <p:spTgt spid="72"/>
                                        </p:tgtEl>
                                      </p:cBhvr>
                                    </p:animEffect>
                                  </p:childTnLst>
                                </p:cTn>
                              </p:par>
                              <p:par>
                                <p:cTn id="134" presetID="22" presetClass="entr" presetSubtype="2" fill="hold" nodeType="withEffect">
                                  <p:stCondLst>
                                    <p:cond delay="0"/>
                                  </p:stCondLst>
                                  <p:childTnLst>
                                    <p:set>
                                      <p:cBhvr>
                                        <p:cTn id="135" dur="1" fill="hold">
                                          <p:stCondLst>
                                            <p:cond delay="0"/>
                                          </p:stCondLst>
                                        </p:cTn>
                                        <p:tgtEl>
                                          <p:spTgt spid="74"/>
                                        </p:tgtEl>
                                        <p:attrNameLst>
                                          <p:attrName>style.visibility</p:attrName>
                                        </p:attrNameLst>
                                      </p:cBhvr>
                                      <p:to>
                                        <p:strVal val="visible"/>
                                      </p:to>
                                    </p:set>
                                    <p:animEffect transition="in" filter="wipe(right)">
                                      <p:cBhvr>
                                        <p:cTn id="136" dur="500"/>
                                        <p:tgtEl>
                                          <p:spTgt spid="74"/>
                                        </p:tgtEl>
                                      </p:cBhvr>
                                    </p:animEffect>
                                  </p:childTnLst>
                                </p:cTn>
                              </p:par>
                              <p:par>
                                <p:cTn id="137" presetID="22" presetClass="entr" presetSubtype="2" fill="hold" nodeType="withEffect">
                                  <p:stCondLst>
                                    <p:cond delay="0"/>
                                  </p:stCondLst>
                                  <p:childTnLst>
                                    <p:set>
                                      <p:cBhvr>
                                        <p:cTn id="138" dur="1" fill="hold">
                                          <p:stCondLst>
                                            <p:cond delay="0"/>
                                          </p:stCondLst>
                                        </p:cTn>
                                        <p:tgtEl>
                                          <p:spTgt spid="77"/>
                                        </p:tgtEl>
                                        <p:attrNameLst>
                                          <p:attrName>style.visibility</p:attrName>
                                        </p:attrNameLst>
                                      </p:cBhvr>
                                      <p:to>
                                        <p:strVal val="visible"/>
                                      </p:to>
                                    </p:set>
                                    <p:animEffect transition="in" filter="wipe(right)">
                                      <p:cBhvr>
                                        <p:cTn id="139" dur="500"/>
                                        <p:tgtEl>
                                          <p:spTgt spid="77"/>
                                        </p:tgtEl>
                                      </p:cBhvr>
                                    </p:animEffect>
                                  </p:childTnLst>
                                </p:cTn>
                              </p:par>
                              <p:par>
                                <p:cTn id="140" presetID="22" presetClass="entr" presetSubtype="8" fill="hold" nodeType="withEffect">
                                  <p:stCondLst>
                                    <p:cond delay="0"/>
                                  </p:stCondLst>
                                  <p:childTnLst>
                                    <p:set>
                                      <p:cBhvr>
                                        <p:cTn id="141" dur="1" fill="hold">
                                          <p:stCondLst>
                                            <p:cond delay="0"/>
                                          </p:stCondLst>
                                        </p:cTn>
                                        <p:tgtEl>
                                          <p:spTgt spid="73"/>
                                        </p:tgtEl>
                                        <p:attrNameLst>
                                          <p:attrName>style.visibility</p:attrName>
                                        </p:attrNameLst>
                                      </p:cBhvr>
                                      <p:to>
                                        <p:strVal val="visible"/>
                                      </p:to>
                                    </p:set>
                                    <p:animEffect transition="in" filter="wipe(left)">
                                      <p:cBhvr>
                                        <p:cTn id="142" dur="500"/>
                                        <p:tgtEl>
                                          <p:spTgt spid="73"/>
                                        </p:tgtEl>
                                      </p:cBhvr>
                                    </p:animEffect>
                                  </p:childTnLst>
                                </p:cTn>
                              </p:par>
                              <p:par>
                                <p:cTn id="143" presetID="22" presetClass="entr" presetSubtype="8" fill="hold" nodeType="withEffect">
                                  <p:stCondLst>
                                    <p:cond delay="0"/>
                                  </p:stCondLst>
                                  <p:childTnLst>
                                    <p:set>
                                      <p:cBhvr>
                                        <p:cTn id="144" dur="1" fill="hold">
                                          <p:stCondLst>
                                            <p:cond delay="0"/>
                                          </p:stCondLst>
                                        </p:cTn>
                                        <p:tgtEl>
                                          <p:spTgt spid="75"/>
                                        </p:tgtEl>
                                        <p:attrNameLst>
                                          <p:attrName>style.visibility</p:attrName>
                                        </p:attrNameLst>
                                      </p:cBhvr>
                                      <p:to>
                                        <p:strVal val="visible"/>
                                      </p:to>
                                    </p:set>
                                    <p:animEffect transition="in" filter="wipe(left)">
                                      <p:cBhvr>
                                        <p:cTn id="145" dur="500"/>
                                        <p:tgtEl>
                                          <p:spTgt spid="75"/>
                                        </p:tgtEl>
                                      </p:cBhvr>
                                    </p:animEffect>
                                  </p:childTnLst>
                                </p:cTn>
                              </p:par>
                              <p:par>
                                <p:cTn id="146" presetID="22" presetClass="entr" presetSubtype="8" fill="hold" nodeType="withEffect">
                                  <p:stCondLst>
                                    <p:cond delay="0"/>
                                  </p:stCondLst>
                                  <p:childTnLst>
                                    <p:set>
                                      <p:cBhvr>
                                        <p:cTn id="147" dur="1" fill="hold">
                                          <p:stCondLst>
                                            <p:cond delay="0"/>
                                          </p:stCondLst>
                                        </p:cTn>
                                        <p:tgtEl>
                                          <p:spTgt spid="78"/>
                                        </p:tgtEl>
                                        <p:attrNameLst>
                                          <p:attrName>style.visibility</p:attrName>
                                        </p:attrNameLst>
                                      </p:cBhvr>
                                      <p:to>
                                        <p:strVal val="visible"/>
                                      </p:to>
                                    </p:set>
                                    <p:animEffect transition="in" filter="wipe(left)">
                                      <p:cBhvr>
                                        <p:cTn id="148" dur="500"/>
                                        <p:tgtEl>
                                          <p:spTgt spid="78"/>
                                        </p:tgtEl>
                                      </p:cBhvr>
                                    </p:animEffect>
                                  </p:childTnLst>
                                </p:cTn>
                              </p:par>
                              <p:par>
                                <p:cTn id="149" presetID="22" presetClass="entr" presetSubtype="8" fill="hold"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wipe(left)">
                                      <p:cBhvr>
                                        <p:cTn id="151" dur="500"/>
                                        <p:tgtEl>
                                          <p:spTgt spid="80"/>
                                        </p:tgtEl>
                                      </p:cBhvr>
                                    </p:animEffect>
                                  </p:childTnLst>
                                </p:cTn>
                              </p:par>
                            </p:childTnLst>
                          </p:cTn>
                        </p:par>
                      </p:childTnLst>
                    </p:cTn>
                  </p:par>
                  <p:par>
                    <p:cTn id="152" fill="hold">
                      <p:stCondLst>
                        <p:cond delay="indefinite"/>
                      </p:stCondLst>
                      <p:childTnLst>
                        <p:par>
                          <p:cTn id="153" fill="hold">
                            <p:stCondLst>
                              <p:cond delay="0"/>
                            </p:stCondLst>
                            <p:childTnLst>
                              <p:par>
                                <p:cTn id="154" presetID="12" presetClass="entr" presetSubtype="1" fill="hold" grpId="0" nodeType="clickEffect">
                                  <p:stCondLst>
                                    <p:cond delay="0"/>
                                  </p:stCondLst>
                                  <p:childTnLst>
                                    <p:set>
                                      <p:cBhvr>
                                        <p:cTn id="155" dur="1" fill="hold">
                                          <p:stCondLst>
                                            <p:cond delay="0"/>
                                          </p:stCondLst>
                                        </p:cTn>
                                        <p:tgtEl>
                                          <p:spTgt spid="7"/>
                                        </p:tgtEl>
                                        <p:attrNameLst>
                                          <p:attrName>style.visibility</p:attrName>
                                        </p:attrNameLst>
                                      </p:cBhvr>
                                      <p:to>
                                        <p:strVal val="visible"/>
                                      </p:to>
                                    </p:set>
                                    <p:anim calcmode="lin" valueType="num">
                                      <p:cBhvr additive="base">
                                        <p:cTn id="156" dur="500"/>
                                        <p:tgtEl>
                                          <p:spTgt spid="7"/>
                                        </p:tgtEl>
                                        <p:attrNameLst>
                                          <p:attrName>ppt_y</p:attrName>
                                        </p:attrNameLst>
                                      </p:cBhvr>
                                      <p:tavLst>
                                        <p:tav tm="0">
                                          <p:val>
                                            <p:strVal val="#ppt_y-#ppt_h*1.125000"/>
                                          </p:val>
                                        </p:tav>
                                        <p:tav tm="100000">
                                          <p:val>
                                            <p:strVal val="#ppt_y"/>
                                          </p:val>
                                        </p:tav>
                                      </p:tavLst>
                                    </p:anim>
                                    <p:animEffect transition="in" filter="wipe(down)">
                                      <p:cBhvr>
                                        <p:cTn id="1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8" grpId="0" animBg="1"/>
      <p:bldP spid="9" grpId="0" animBg="1"/>
      <p:bldP spid="10" grpId="0" animBg="1"/>
      <p:bldP spid="11" grpId="0" animBg="1"/>
      <p:bldP spid="12" grpId="0" animBg="1"/>
      <p:bldP spid="31" grpId="0" animBg="1"/>
      <p:bldP spid="33" grpId="0" animBg="1"/>
      <p:bldP spid="34" grpId="0" animBg="1"/>
      <p:bldP spid="35" grpId="0" animBg="1"/>
      <p:bldP spid="36" grpId="0" animBg="1"/>
      <p:bldP spid="37" grpId="0" animBg="1"/>
      <p:bldP spid="38" grpId="0" animBg="1"/>
      <p:bldP spid="44" grpId="0" animBg="1"/>
      <p:bldP spid="46" grpId="0" animBg="1"/>
      <p:bldP spid="4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F11E4-56E2-334A-DCB3-76E6DAB762A2}"/>
              </a:ext>
            </a:extLst>
          </p:cNvPr>
          <p:cNvSpPr>
            <a:spLocks noGrp="1"/>
          </p:cNvSpPr>
          <p:nvPr>
            <p:ph type="title"/>
          </p:nvPr>
        </p:nvSpPr>
        <p:spPr/>
        <p:txBody>
          <a:bodyPr/>
          <a:lstStyle/>
          <a:p>
            <a:r>
              <a:rPr lang="zh-CN" altLang="en-US" dirty="0"/>
              <a:t>二叉搜索树</a:t>
            </a:r>
            <a:r>
              <a:rPr lang="en-US" altLang="zh-CN" dirty="0"/>
              <a:t>-</a:t>
            </a:r>
            <a:r>
              <a:rPr lang="zh-CN" altLang="en-US" dirty="0"/>
              <a:t>时间复杂度分析</a:t>
            </a:r>
          </a:p>
        </p:txBody>
      </p:sp>
      <p:sp>
        <p:nvSpPr>
          <p:cNvPr id="63" name="文本占位符 2">
            <a:extLst>
              <a:ext uri="{FF2B5EF4-FFF2-40B4-BE49-F238E27FC236}">
                <a16:creationId xmlns:a16="http://schemas.microsoft.com/office/drawing/2014/main" id="{A2F782DD-0664-468D-8546-4024D117A66A}"/>
              </a:ext>
            </a:extLst>
          </p:cNvPr>
          <p:cNvSpPr txBox="1">
            <a:spLocks/>
          </p:cNvSpPr>
          <p:nvPr/>
        </p:nvSpPr>
        <p:spPr>
          <a:xfrm>
            <a:off x="4599507" y="3447896"/>
            <a:ext cx="6461272" cy="10472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对于图中这种情况属于最坏的情况，二叉查找树已经退化成了链表，左右子树极度不平衡，此时</a:t>
            </a:r>
            <a:r>
              <a:rPr lang="zh-CN" altLang="en-US" dirty="0">
                <a:solidFill>
                  <a:srgbClr val="C00000"/>
                </a:solidFill>
              </a:rPr>
              <a:t>查找的时间复杂度肯定是</a:t>
            </a:r>
            <a:r>
              <a:rPr lang="en-US" altLang="zh-CN" dirty="0">
                <a:solidFill>
                  <a:srgbClr val="C00000"/>
                </a:solidFill>
              </a:rPr>
              <a:t>O(n)</a:t>
            </a:r>
            <a:r>
              <a:rPr lang="zh-CN" altLang="en-US" dirty="0"/>
              <a:t>。</a:t>
            </a:r>
            <a:endParaRPr lang="en-US" altLang="zh-CN" dirty="0"/>
          </a:p>
          <a:p>
            <a:endParaRPr lang="zh-CN" altLang="en-US" dirty="0"/>
          </a:p>
        </p:txBody>
      </p:sp>
      <p:grpSp>
        <p:nvGrpSpPr>
          <p:cNvPr id="39" name="组合 38">
            <a:extLst>
              <a:ext uri="{FF2B5EF4-FFF2-40B4-BE49-F238E27FC236}">
                <a16:creationId xmlns:a16="http://schemas.microsoft.com/office/drawing/2014/main" id="{3D65AEC1-CE3B-292B-2251-80EF6E911F7F}"/>
              </a:ext>
            </a:extLst>
          </p:cNvPr>
          <p:cNvGrpSpPr/>
          <p:nvPr/>
        </p:nvGrpSpPr>
        <p:grpSpPr>
          <a:xfrm>
            <a:off x="1271464" y="1916832"/>
            <a:ext cx="3758158" cy="3677548"/>
            <a:chOff x="1271464" y="2336945"/>
            <a:chExt cx="3758158" cy="3677548"/>
          </a:xfrm>
        </p:grpSpPr>
        <p:sp>
          <p:nvSpPr>
            <p:cNvPr id="4" name="椭圆 3">
              <a:extLst>
                <a:ext uri="{FF2B5EF4-FFF2-40B4-BE49-F238E27FC236}">
                  <a16:creationId xmlns:a16="http://schemas.microsoft.com/office/drawing/2014/main" id="{916BB59B-ED42-7938-2BDF-3925B236BEEC}"/>
                </a:ext>
              </a:extLst>
            </p:cNvPr>
            <p:cNvSpPr/>
            <p:nvPr/>
          </p:nvSpPr>
          <p:spPr>
            <a:xfrm>
              <a:off x="4328582" y="2336945"/>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99</a:t>
              </a:r>
              <a:endParaRPr lang="zh-CN" altLang="en-US" dirty="0">
                <a:solidFill>
                  <a:schemeClr val="tx1"/>
                </a:solidFill>
              </a:endParaRPr>
            </a:p>
          </p:txBody>
        </p:sp>
        <p:sp>
          <p:nvSpPr>
            <p:cNvPr id="5" name="椭圆 4">
              <a:extLst>
                <a:ext uri="{FF2B5EF4-FFF2-40B4-BE49-F238E27FC236}">
                  <a16:creationId xmlns:a16="http://schemas.microsoft.com/office/drawing/2014/main" id="{88D3CEAF-58A8-1965-7C41-E793F659CA7C}"/>
                </a:ext>
              </a:extLst>
            </p:cNvPr>
            <p:cNvSpPr/>
            <p:nvPr/>
          </p:nvSpPr>
          <p:spPr>
            <a:xfrm>
              <a:off x="3872619" y="2866443"/>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78</a:t>
              </a:r>
              <a:endParaRPr lang="zh-CN" altLang="en-US" dirty="0">
                <a:solidFill>
                  <a:schemeClr val="tx1"/>
                </a:solidFill>
              </a:endParaRPr>
            </a:p>
          </p:txBody>
        </p:sp>
        <p:sp>
          <p:nvSpPr>
            <p:cNvPr id="8" name="椭圆 7">
              <a:extLst>
                <a:ext uri="{FF2B5EF4-FFF2-40B4-BE49-F238E27FC236}">
                  <a16:creationId xmlns:a16="http://schemas.microsoft.com/office/drawing/2014/main" id="{70D35085-82BA-43EA-835A-065FD7A25100}"/>
                </a:ext>
              </a:extLst>
            </p:cNvPr>
            <p:cNvSpPr/>
            <p:nvPr/>
          </p:nvSpPr>
          <p:spPr>
            <a:xfrm>
              <a:off x="3401154" y="3416805"/>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56</a:t>
              </a:r>
              <a:endParaRPr lang="zh-CN" altLang="en-US" dirty="0">
                <a:solidFill>
                  <a:schemeClr val="tx1"/>
                </a:solidFill>
              </a:endParaRPr>
            </a:p>
          </p:txBody>
        </p:sp>
        <p:cxnSp>
          <p:nvCxnSpPr>
            <p:cNvPr id="10" name="直接箭头连接符 9">
              <a:extLst>
                <a:ext uri="{FF2B5EF4-FFF2-40B4-BE49-F238E27FC236}">
                  <a16:creationId xmlns:a16="http://schemas.microsoft.com/office/drawing/2014/main" id="{FBAB12DE-919E-5127-5455-4A80FB54D20E}"/>
                </a:ext>
              </a:extLst>
            </p:cNvPr>
            <p:cNvCxnSpPr>
              <a:cxnSpLocks/>
              <a:stCxn id="4" idx="4"/>
              <a:endCxn id="5" idx="0"/>
            </p:cNvCxnSpPr>
            <p:nvPr/>
          </p:nvCxnSpPr>
          <p:spPr>
            <a:xfrm flipH="1">
              <a:off x="4223139" y="2733185"/>
              <a:ext cx="455963" cy="133258"/>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60D5A7A-514D-D8DE-E1E6-743F7DA7F65B}"/>
                </a:ext>
              </a:extLst>
            </p:cNvPr>
            <p:cNvCxnSpPr>
              <a:stCxn id="5" idx="4"/>
              <a:endCxn id="8" idx="0"/>
            </p:cNvCxnSpPr>
            <p:nvPr/>
          </p:nvCxnSpPr>
          <p:spPr>
            <a:xfrm flipH="1">
              <a:off x="3751674" y="3262683"/>
              <a:ext cx="471465" cy="154122"/>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994EC371-4F93-1046-6EF1-B81B5C14F5F4}"/>
                </a:ext>
              </a:extLst>
            </p:cNvPr>
            <p:cNvSpPr/>
            <p:nvPr/>
          </p:nvSpPr>
          <p:spPr>
            <a:xfrm>
              <a:off x="2865364" y="3967167"/>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40</a:t>
              </a:r>
              <a:endParaRPr lang="zh-CN" altLang="en-US" dirty="0">
                <a:solidFill>
                  <a:schemeClr val="tx1"/>
                </a:solidFill>
              </a:endParaRPr>
            </a:p>
          </p:txBody>
        </p:sp>
        <p:sp>
          <p:nvSpPr>
            <p:cNvPr id="6" name="椭圆 5">
              <a:extLst>
                <a:ext uri="{FF2B5EF4-FFF2-40B4-BE49-F238E27FC236}">
                  <a16:creationId xmlns:a16="http://schemas.microsoft.com/office/drawing/2014/main" id="{8BADCC42-3A5D-D759-A1FF-CF8F635B724E}"/>
                </a:ext>
              </a:extLst>
            </p:cNvPr>
            <p:cNvSpPr/>
            <p:nvPr/>
          </p:nvSpPr>
          <p:spPr>
            <a:xfrm>
              <a:off x="2351584" y="4517529"/>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35</a:t>
              </a:r>
              <a:endParaRPr lang="zh-CN" altLang="en-US" dirty="0">
                <a:solidFill>
                  <a:schemeClr val="tx1"/>
                </a:solidFill>
              </a:endParaRPr>
            </a:p>
          </p:txBody>
        </p:sp>
        <p:sp>
          <p:nvSpPr>
            <p:cNvPr id="7" name="椭圆 6">
              <a:extLst>
                <a:ext uri="{FF2B5EF4-FFF2-40B4-BE49-F238E27FC236}">
                  <a16:creationId xmlns:a16="http://schemas.microsoft.com/office/drawing/2014/main" id="{AC4ABE3B-2F02-3972-C4E6-F60089680CB2}"/>
                </a:ext>
              </a:extLst>
            </p:cNvPr>
            <p:cNvSpPr/>
            <p:nvPr/>
          </p:nvSpPr>
          <p:spPr>
            <a:xfrm>
              <a:off x="1847528" y="5067891"/>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20</a:t>
              </a:r>
              <a:endParaRPr lang="zh-CN" altLang="en-US" dirty="0">
                <a:solidFill>
                  <a:schemeClr val="tx1"/>
                </a:solidFill>
              </a:endParaRPr>
            </a:p>
          </p:txBody>
        </p:sp>
        <p:cxnSp>
          <p:nvCxnSpPr>
            <p:cNvPr id="25" name="直接箭头连接符 24">
              <a:extLst>
                <a:ext uri="{FF2B5EF4-FFF2-40B4-BE49-F238E27FC236}">
                  <a16:creationId xmlns:a16="http://schemas.microsoft.com/office/drawing/2014/main" id="{32BFD0C2-DA65-DC90-4D93-5E6145D73054}"/>
                </a:ext>
              </a:extLst>
            </p:cNvPr>
            <p:cNvCxnSpPr>
              <a:stCxn id="8" idx="4"/>
              <a:endCxn id="48" idx="0"/>
            </p:cNvCxnSpPr>
            <p:nvPr/>
          </p:nvCxnSpPr>
          <p:spPr>
            <a:xfrm flipH="1">
              <a:off x="3215884" y="3813045"/>
              <a:ext cx="535790" cy="154122"/>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76E8DB7-F59A-CB3D-AF08-347B79803CA6}"/>
                </a:ext>
              </a:extLst>
            </p:cNvPr>
            <p:cNvSpPr/>
            <p:nvPr/>
          </p:nvSpPr>
          <p:spPr>
            <a:xfrm>
              <a:off x="1271464" y="5618253"/>
              <a:ext cx="701040" cy="396240"/>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cxnSp>
          <p:nvCxnSpPr>
            <p:cNvPr id="30" name="直接箭头连接符 29">
              <a:extLst>
                <a:ext uri="{FF2B5EF4-FFF2-40B4-BE49-F238E27FC236}">
                  <a16:creationId xmlns:a16="http://schemas.microsoft.com/office/drawing/2014/main" id="{E51DD691-3F13-C55D-AAB8-D259BEC957A8}"/>
                </a:ext>
              </a:extLst>
            </p:cNvPr>
            <p:cNvCxnSpPr>
              <a:stCxn id="48" idx="4"/>
              <a:endCxn id="6" idx="0"/>
            </p:cNvCxnSpPr>
            <p:nvPr/>
          </p:nvCxnSpPr>
          <p:spPr>
            <a:xfrm flipH="1">
              <a:off x="2702104" y="4363407"/>
              <a:ext cx="513780" cy="154122"/>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6F5D7E9-38F7-B9C8-136E-8793FC1B8760}"/>
                </a:ext>
              </a:extLst>
            </p:cNvPr>
            <p:cNvCxnSpPr>
              <a:stCxn id="6" idx="4"/>
              <a:endCxn id="7" idx="0"/>
            </p:cNvCxnSpPr>
            <p:nvPr/>
          </p:nvCxnSpPr>
          <p:spPr>
            <a:xfrm flipH="1">
              <a:off x="2198048" y="4913769"/>
              <a:ext cx="504056" cy="154122"/>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58B16337-2A48-840C-7EB4-3A3ED676A913}"/>
                </a:ext>
              </a:extLst>
            </p:cNvPr>
            <p:cNvCxnSpPr>
              <a:stCxn id="7" idx="4"/>
              <a:endCxn id="28" idx="0"/>
            </p:cNvCxnSpPr>
            <p:nvPr/>
          </p:nvCxnSpPr>
          <p:spPr>
            <a:xfrm flipH="1">
              <a:off x="1621984" y="5464131"/>
              <a:ext cx="576064" cy="154122"/>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0348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p:tgtEl>
                                          <p:spTgt spid="63"/>
                                        </p:tgtEl>
                                        <p:attrNameLst>
                                          <p:attrName>ppt_x</p:attrName>
                                        </p:attrNameLst>
                                      </p:cBhvr>
                                      <p:tavLst>
                                        <p:tav tm="0">
                                          <p:val>
                                            <p:strVal val="#ppt_x-#ppt_w*1.125000"/>
                                          </p:val>
                                        </p:tav>
                                        <p:tav tm="100000">
                                          <p:val>
                                            <p:strVal val="#ppt_x"/>
                                          </p:val>
                                        </p:tav>
                                      </p:tavLst>
                                    </p:anim>
                                    <p:animEffect transition="in" filter="wipe(right)">
                                      <p:cBhvr>
                                        <p:cTn id="1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4570E-DB84-AD4F-DC10-861A9C19E7D5}"/>
              </a:ext>
            </a:extLst>
          </p:cNvPr>
          <p:cNvSpPr>
            <a:spLocks noGrp="1"/>
          </p:cNvSpPr>
          <p:nvPr>
            <p:ph type="title"/>
          </p:nvPr>
        </p:nvSpPr>
        <p:spPr>
          <a:xfrm>
            <a:off x="710880" y="1002232"/>
            <a:ext cx="3725528" cy="517190"/>
          </a:xfrm>
        </p:spPr>
        <p:txBody>
          <a:bodyPr/>
          <a:lstStyle/>
          <a:p>
            <a:r>
              <a:rPr lang="zh-CN" altLang="en-US" dirty="0"/>
              <a:t>时间复杂度分析</a:t>
            </a:r>
            <a:endParaRPr lang="en-US" altLang="zh-CN" dirty="0"/>
          </a:p>
        </p:txBody>
      </p:sp>
      <p:sp>
        <p:nvSpPr>
          <p:cNvPr id="6" name="文本占位符 2">
            <a:extLst>
              <a:ext uri="{FF2B5EF4-FFF2-40B4-BE49-F238E27FC236}">
                <a16:creationId xmlns:a16="http://schemas.microsoft.com/office/drawing/2014/main" id="{90C22DF1-2779-4FB0-3A63-3F5D3D61940A}"/>
              </a:ext>
            </a:extLst>
          </p:cNvPr>
          <p:cNvSpPr txBox="1">
            <a:spLocks/>
          </p:cNvSpPr>
          <p:nvPr/>
        </p:nvSpPr>
        <p:spPr>
          <a:xfrm>
            <a:off x="4251834" y="2340978"/>
            <a:ext cx="7245342" cy="180810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a:t>
            </a:r>
            <a:r>
              <a:rPr lang="zh-CN" altLang="en-US" sz="1400" dirty="0"/>
              <a:t>假如每行代码的执行耗时一样：</a:t>
            </a:r>
            <a:r>
              <a:rPr lang="en-US" altLang="zh-CN" sz="1400" dirty="0"/>
              <a:t>1ms</a:t>
            </a:r>
          </a:p>
          <a:p>
            <a:r>
              <a:rPr lang="en-US" altLang="zh-CN" sz="1400" dirty="0"/>
              <a:t>2.</a:t>
            </a:r>
            <a:r>
              <a:rPr lang="zh-CN" altLang="en-US" sz="1400" dirty="0"/>
              <a:t>分析这段代码总执行多少行？</a:t>
            </a:r>
            <a:endParaRPr lang="en-US" altLang="zh-CN" sz="1400" dirty="0"/>
          </a:p>
          <a:p>
            <a:endParaRPr lang="en-US" altLang="zh-CN" sz="1400" dirty="0"/>
          </a:p>
          <a:p>
            <a:r>
              <a:rPr lang="en-US" altLang="zh-CN" sz="1400" dirty="0"/>
              <a:t>3.</a:t>
            </a:r>
            <a:r>
              <a:rPr lang="zh-CN" altLang="en-US" sz="1400" dirty="0"/>
              <a:t>代码耗时总时间： </a:t>
            </a:r>
            <a:r>
              <a:rPr lang="en-US" altLang="zh-CN" sz="1400" dirty="0"/>
              <a:t>T(n) = (3n + 3) * 1ms</a:t>
            </a:r>
          </a:p>
          <a:p>
            <a:endParaRPr lang="zh-CN" altLang="en-US" sz="1400" dirty="0"/>
          </a:p>
        </p:txBody>
      </p:sp>
      <p:sp>
        <p:nvSpPr>
          <p:cNvPr id="7" name="文本占位符 2">
            <a:extLst>
              <a:ext uri="{FF2B5EF4-FFF2-40B4-BE49-F238E27FC236}">
                <a16:creationId xmlns:a16="http://schemas.microsoft.com/office/drawing/2014/main" id="{EDEB6B52-D175-6A96-ECD8-5A2B8F4E5F59}"/>
              </a:ext>
            </a:extLst>
          </p:cNvPr>
          <p:cNvSpPr txBox="1">
            <a:spLocks/>
          </p:cNvSpPr>
          <p:nvPr/>
        </p:nvSpPr>
        <p:spPr>
          <a:xfrm>
            <a:off x="806565" y="1578607"/>
            <a:ext cx="6798152" cy="44563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时间复杂度分析：来评估代码的执行耗时的</a:t>
            </a:r>
          </a:p>
          <a:p>
            <a:endParaRPr lang="zh-CN" altLang="en-US" sz="1400" dirty="0"/>
          </a:p>
        </p:txBody>
      </p:sp>
      <p:sp>
        <p:nvSpPr>
          <p:cNvPr id="19" name="Rectangle 1">
            <a:extLst>
              <a:ext uri="{FF2B5EF4-FFF2-40B4-BE49-F238E27FC236}">
                <a16:creationId xmlns:a16="http://schemas.microsoft.com/office/drawing/2014/main" id="{EEB5672A-05CC-5781-166F-1A00660A2F72}"/>
              </a:ext>
            </a:extLst>
          </p:cNvPr>
          <p:cNvSpPr>
            <a:spLocks noChangeArrowheads="1"/>
          </p:cNvSpPr>
          <p:nvPr/>
        </p:nvSpPr>
        <p:spPr bwMode="auto">
          <a:xfrm>
            <a:off x="873162" y="2274838"/>
            <a:ext cx="3015683" cy="2308324"/>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1" u="none" strike="noStrike" cap="none" normalizeH="0" baseline="0" dirty="0">
                <a:ln>
                  <a:noFill/>
                </a:ln>
                <a:solidFill>
                  <a:srgbClr val="8C8C8C"/>
                </a:solidFill>
                <a:effectLst/>
                <a:latin typeface="Arial Unicode MS"/>
                <a:ea typeface="JetBrains Mono"/>
              </a:rPr>
              <a:t>/**</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 </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求</a:t>
            </a:r>
            <a:r>
              <a:rPr kumimoji="0" lang="zh-CN" altLang="zh-CN" sz="1200" b="0" i="1" u="none" strike="noStrike" cap="none" normalizeH="0" baseline="0" dirty="0">
                <a:ln>
                  <a:noFill/>
                </a:ln>
                <a:solidFill>
                  <a:srgbClr val="8C8C8C"/>
                </a:solidFill>
                <a:effectLst/>
                <a:latin typeface="Arial Unicode MS"/>
                <a:ea typeface="JetBrains Mono"/>
              </a:rPr>
              <a:t>1~n</a:t>
            </a: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的累加和</a:t>
            </a:r>
            <a:b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C8C8C"/>
                </a:solidFill>
                <a:effectLst/>
                <a:latin typeface="Arial Unicode MS"/>
                <a:ea typeface="JetBrains Mono"/>
              </a:rPr>
              <a:t>* @param </a:t>
            </a:r>
            <a:r>
              <a:rPr kumimoji="0" lang="zh-CN" altLang="zh-CN" sz="1200" b="0" i="1" u="none" strike="noStrike" cap="none" normalizeH="0" baseline="0" dirty="0">
                <a:ln>
                  <a:noFill/>
                </a:ln>
                <a:solidFill>
                  <a:srgbClr val="3D3D3D"/>
                </a:solidFill>
                <a:effectLst/>
                <a:latin typeface="Arial Unicode MS"/>
                <a:ea typeface="JetBrains Mono"/>
              </a:rPr>
              <a:t>n</a:t>
            </a:r>
            <a:br>
              <a:rPr kumimoji="0" lang="zh-CN" altLang="zh-CN" sz="1200" b="0" i="1" u="none" strike="noStrike" cap="none" normalizeH="0" baseline="0" dirty="0">
                <a:ln>
                  <a:noFill/>
                </a:ln>
                <a:solidFill>
                  <a:srgbClr val="3D3D3D"/>
                </a:solidFill>
                <a:effectLst/>
                <a:latin typeface="Arial Unicode MS"/>
                <a:ea typeface="JetBrains Mono"/>
              </a:rPr>
            </a:br>
            <a:r>
              <a:rPr kumimoji="0" lang="zh-CN" altLang="zh-CN" sz="1200" b="0" i="1" u="none" strike="noStrike" cap="none" normalizeH="0" baseline="0" dirty="0">
                <a:ln>
                  <a:noFill/>
                </a:ln>
                <a:solidFill>
                  <a:srgbClr val="3D3D3D"/>
                </a:solidFill>
                <a:effectLst/>
                <a:latin typeface="Arial Unicode MS"/>
                <a:ea typeface="JetBrains Mono"/>
              </a:rPr>
              <a:t> </a:t>
            </a:r>
            <a:r>
              <a:rPr kumimoji="0" lang="zh-CN" altLang="zh-CN" sz="1200" b="0" i="1" u="none" strike="noStrike" cap="none" normalizeH="0" baseline="0" dirty="0">
                <a:ln>
                  <a:noFill/>
                </a:ln>
                <a:solidFill>
                  <a:srgbClr val="8C8C8C"/>
                </a:solidFill>
                <a:effectLst/>
                <a:latin typeface="Arial Unicode MS"/>
                <a:ea typeface="JetBrains Mono"/>
              </a:rPr>
              <a:t>* @return</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1" u="none" strike="noStrike" cap="none" normalizeH="0" baseline="0" dirty="0">
                <a:ln>
                  <a:noFill/>
                </a:ln>
                <a:solidFill>
                  <a:srgbClr val="8C8C8C"/>
                </a:solidFill>
                <a:effectLst/>
                <a:latin typeface="Arial Unicode MS"/>
                <a:ea typeface="JetBrains Mono"/>
              </a:rPr>
              <a:t> */</a:t>
            </a:r>
            <a:br>
              <a:rPr kumimoji="0" lang="zh-CN" altLang="zh-CN" sz="1200" b="0" i="1" u="none" strike="noStrike" cap="none" normalizeH="0" baseline="0" dirty="0">
                <a:ln>
                  <a:noFill/>
                </a:ln>
                <a:solidFill>
                  <a:srgbClr val="8C8C8C"/>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public int </a:t>
            </a:r>
            <a:r>
              <a:rPr kumimoji="0" lang="zh-CN" altLang="zh-CN" sz="1200" b="0" i="0" u="none" strike="noStrike" cap="none" normalizeH="0" baseline="0" dirty="0">
                <a:ln>
                  <a:noFill/>
                </a:ln>
                <a:solidFill>
                  <a:srgbClr val="00627A"/>
                </a:solidFill>
                <a:effectLst/>
                <a:latin typeface="Arial Unicode MS"/>
                <a:ea typeface="JetBrains Mono"/>
              </a:rPr>
              <a:t>sum</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sum =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for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 =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 i &lt;= n; i++)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sum = sum + i;</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80808"/>
                </a:solidFill>
                <a:effectLst/>
                <a:latin typeface="Arial Unicode MS"/>
                <a:ea typeface="JetBrains Mono"/>
              </a:rPr>
              <a:t>sum;</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3" name="文本占位符 2">
            <a:extLst>
              <a:ext uri="{FF2B5EF4-FFF2-40B4-BE49-F238E27FC236}">
                <a16:creationId xmlns:a16="http://schemas.microsoft.com/office/drawing/2014/main" id="{643D166C-2ADD-4108-3EB4-F85EEF1A75DF}"/>
              </a:ext>
            </a:extLst>
          </p:cNvPr>
          <p:cNvSpPr txBox="1">
            <a:spLocks/>
          </p:cNvSpPr>
          <p:nvPr/>
        </p:nvSpPr>
        <p:spPr>
          <a:xfrm>
            <a:off x="4436408" y="3068960"/>
            <a:ext cx="971964" cy="53549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3n + 3</a:t>
            </a:r>
            <a:endParaRPr lang="zh-CN" altLang="en-US" sz="1400" dirty="0"/>
          </a:p>
        </p:txBody>
      </p:sp>
      <p:sp>
        <p:nvSpPr>
          <p:cNvPr id="35" name="文本占位符 2">
            <a:extLst>
              <a:ext uri="{FF2B5EF4-FFF2-40B4-BE49-F238E27FC236}">
                <a16:creationId xmlns:a16="http://schemas.microsoft.com/office/drawing/2014/main" id="{44F0B029-5BAA-06FE-844C-9A5CF8CB315A}"/>
              </a:ext>
            </a:extLst>
          </p:cNvPr>
          <p:cNvSpPr txBox="1">
            <a:spLocks/>
          </p:cNvSpPr>
          <p:nvPr/>
        </p:nvSpPr>
        <p:spPr>
          <a:xfrm>
            <a:off x="863562" y="5573304"/>
            <a:ext cx="1713436" cy="4065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T(n) =O(3n + 3)</a:t>
            </a:r>
            <a:endParaRPr lang="zh-CN" altLang="en-US" sz="1400" dirty="0"/>
          </a:p>
        </p:txBody>
      </p:sp>
      <p:sp>
        <p:nvSpPr>
          <p:cNvPr id="38" name="文本占位符 2">
            <a:extLst>
              <a:ext uri="{FF2B5EF4-FFF2-40B4-BE49-F238E27FC236}">
                <a16:creationId xmlns:a16="http://schemas.microsoft.com/office/drawing/2014/main" id="{E77EC925-F9A8-0D1B-E779-19638B98CED8}"/>
              </a:ext>
            </a:extLst>
          </p:cNvPr>
          <p:cNvSpPr txBox="1">
            <a:spLocks/>
          </p:cNvSpPr>
          <p:nvPr/>
        </p:nvSpPr>
        <p:spPr>
          <a:xfrm>
            <a:off x="795289" y="4738033"/>
            <a:ext cx="10846724" cy="73490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大</a:t>
            </a:r>
            <a:r>
              <a:rPr lang="en-US" altLang="zh-CN" sz="1400" dirty="0"/>
              <a:t>O</a:t>
            </a:r>
            <a:r>
              <a:rPr lang="zh-CN" altLang="en-US" sz="1400" dirty="0"/>
              <a:t>表示法：不具体表示代码真正的执行时间，而是表示</a:t>
            </a:r>
            <a:r>
              <a:rPr lang="zh-CN" altLang="en-US" sz="1400" b="1" dirty="0">
                <a:solidFill>
                  <a:srgbClr val="C00000"/>
                </a:solidFill>
              </a:rPr>
              <a:t>代码执行时间随数据规模增长的变化趋势</a:t>
            </a:r>
            <a:endParaRPr lang="en-US" altLang="zh-CN" sz="1400" b="1" dirty="0">
              <a:solidFill>
                <a:srgbClr val="C00000"/>
              </a:solidFill>
            </a:endParaRPr>
          </a:p>
          <a:p>
            <a:pPr marL="285750" indent="-285750">
              <a:buFont typeface="Wingdings" panose="05000000000000000000" pitchFamily="2" charset="2"/>
              <a:buChar char="l"/>
            </a:pPr>
            <a:r>
              <a:rPr lang="en-US" altLang="zh-CN" sz="1400" dirty="0"/>
              <a:t>T(n)</a:t>
            </a:r>
            <a:r>
              <a:rPr lang="zh-CN" altLang="en-US" sz="1400" dirty="0"/>
              <a:t>与代码的执行次数成正比</a:t>
            </a:r>
            <a:r>
              <a:rPr lang="en-US" altLang="zh-CN" sz="1400" dirty="0"/>
              <a:t>(</a:t>
            </a:r>
            <a:r>
              <a:rPr lang="zh-CN" altLang="en-US" sz="1400" b="1" dirty="0"/>
              <a:t>代码行数越多，执行时间越长</a:t>
            </a:r>
            <a:r>
              <a:rPr lang="en-US" altLang="zh-CN" sz="1400" dirty="0"/>
              <a:t>)</a:t>
            </a:r>
            <a:endParaRPr lang="zh-CN" altLang="en-US" sz="1400" dirty="0"/>
          </a:p>
        </p:txBody>
      </p:sp>
      <p:sp>
        <p:nvSpPr>
          <p:cNvPr id="40" name="文本占位符 2">
            <a:extLst>
              <a:ext uri="{FF2B5EF4-FFF2-40B4-BE49-F238E27FC236}">
                <a16:creationId xmlns:a16="http://schemas.microsoft.com/office/drawing/2014/main" id="{41AF45A3-87FD-D324-167C-542103B05C06}"/>
              </a:ext>
            </a:extLst>
          </p:cNvPr>
          <p:cNvSpPr txBox="1">
            <a:spLocks/>
          </p:cNvSpPr>
          <p:nvPr/>
        </p:nvSpPr>
        <p:spPr>
          <a:xfrm>
            <a:off x="772642" y="6135453"/>
            <a:ext cx="11671674" cy="43408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当</a:t>
            </a:r>
            <a:r>
              <a:rPr lang="en-US" altLang="zh-CN" sz="1400" dirty="0"/>
              <a:t>n</a:t>
            </a:r>
            <a:r>
              <a:rPr lang="zh-CN" altLang="en-US" sz="1400" dirty="0"/>
              <a:t>很大时，公式中的</a:t>
            </a:r>
            <a:r>
              <a:rPr lang="zh-CN" altLang="en-US" sz="1400" dirty="0">
                <a:solidFill>
                  <a:srgbClr val="C00000"/>
                </a:solidFill>
              </a:rPr>
              <a:t>低阶，常量，系数</a:t>
            </a:r>
            <a:r>
              <a:rPr lang="zh-CN" altLang="en-US" sz="1400" dirty="0"/>
              <a:t>三部分并不左右其增长趋势，因此可以忽略，我们只需要记录一个最大的量级就可以了</a:t>
            </a:r>
          </a:p>
        </p:txBody>
      </p:sp>
      <p:sp>
        <p:nvSpPr>
          <p:cNvPr id="41" name="文本占位符 2">
            <a:extLst>
              <a:ext uri="{FF2B5EF4-FFF2-40B4-BE49-F238E27FC236}">
                <a16:creationId xmlns:a16="http://schemas.microsoft.com/office/drawing/2014/main" id="{ED280D01-2214-3D83-8B00-58FC6DCEF80D}"/>
              </a:ext>
            </a:extLst>
          </p:cNvPr>
          <p:cNvSpPr txBox="1">
            <a:spLocks/>
          </p:cNvSpPr>
          <p:nvPr/>
        </p:nvSpPr>
        <p:spPr>
          <a:xfrm>
            <a:off x="3395116" y="5597851"/>
            <a:ext cx="1713436" cy="4065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T(n) = O(n)</a:t>
            </a:r>
            <a:endParaRPr lang="zh-CN" altLang="en-US" sz="1400" dirty="0"/>
          </a:p>
        </p:txBody>
      </p:sp>
      <p:sp>
        <p:nvSpPr>
          <p:cNvPr id="42" name="箭头: 右 41">
            <a:extLst>
              <a:ext uri="{FF2B5EF4-FFF2-40B4-BE49-F238E27FC236}">
                <a16:creationId xmlns:a16="http://schemas.microsoft.com/office/drawing/2014/main" id="{2E917C81-6F07-BDB9-615C-18DD201ED3E2}"/>
              </a:ext>
            </a:extLst>
          </p:cNvPr>
          <p:cNvSpPr/>
          <p:nvPr/>
        </p:nvSpPr>
        <p:spPr>
          <a:xfrm>
            <a:off x="2797503" y="5654059"/>
            <a:ext cx="335842" cy="345955"/>
          </a:xfrm>
          <a:prstGeom prst="rightArrow">
            <a:avLst/>
          </a:prstGeom>
          <a:noFill/>
          <a:ln w="2857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grpSp>
        <p:nvGrpSpPr>
          <p:cNvPr id="59" name="组合 58">
            <a:extLst>
              <a:ext uri="{FF2B5EF4-FFF2-40B4-BE49-F238E27FC236}">
                <a16:creationId xmlns:a16="http://schemas.microsoft.com/office/drawing/2014/main" id="{1E30DE73-E897-CBD2-AA50-6BDB5E999D5A}"/>
              </a:ext>
            </a:extLst>
          </p:cNvPr>
          <p:cNvGrpSpPr/>
          <p:nvPr/>
        </p:nvGrpSpPr>
        <p:grpSpPr>
          <a:xfrm>
            <a:off x="8750018" y="2025751"/>
            <a:ext cx="3481442" cy="2655266"/>
            <a:chOff x="8750018" y="2025751"/>
            <a:chExt cx="3481442" cy="2655266"/>
          </a:xfrm>
        </p:grpSpPr>
        <p:grpSp>
          <p:nvGrpSpPr>
            <p:cNvPr id="37" name="组合 36">
              <a:extLst>
                <a:ext uri="{FF2B5EF4-FFF2-40B4-BE49-F238E27FC236}">
                  <a16:creationId xmlns:a16="http://schemas.microsoft.com/office/drawing/2014/main" id="{35ABB31B-5637-F500-E38E-325DD78AB649}"/>
                </a:ext>
              </a:extLst>
            </p:cNvPr>
            <p:cNvGrpSpPr/>
            <p:nvPr/>
          </p:nvGrpSpPr>
          <p:grpSpPr>
            <a:xfrm>
              <a:off x="8750018" y="2075208"/>
              <a:ext cx="3072470" cy="2605809"/>
              <a:chOff x="5971985" y="4009132"/>
              <a:chExt cx="3072470" cy="2605809"/>
            </a:xfrm>
          </p:grpSpPr>
          <p:sp>
            <p:nvSpPr>
              <p:cNvPr id="4" name="文本占位符 2">
                <a:extLst>
                  <a:ext uri="{FF2B5EF4-FFF2-40B4-BE49-F238E27FC236}">
                    <a16:creationId xmlns:a16="http://schemas.microsoft.com/office/drawing/2014/main" id="{29D1DFF6-2A1C-33E2-3584-DE554E3B9FF2}"/>
                  </a:ext>
                </a:extLst>
              </p:cNvPr>
              <p:cNvSpPr txBox="1">
                <a:spLocks/>
              </p:cNvSpPr>
              <p:nvPr/>
            </p:nvSpPr>
            <p:spPr>
              <a:xfrm>
                <a:off x="5971985" y="4009132"/>
                <a:ext cx="618897" cy="5740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T(n)</a:t>
                </a:r>
                <a:endParaRPr lang="zh-CN" altLang="en-US" sz="1400" dirty="0"/>
              </a:p>
            </p:txBody>
          </p:sp>
          <p:grpSp>
            <p:nvGrpSpPr>
              <p:cNvPr id="22" name="组合 21">
                <a:extLst>
                  <a:ext uri="{FF2B5EF4-FFF2-40B4-BE49-F238E27FC236}">
                    <a16:creationId xmlns:a16="http://schemas.microsoft.com/office/drawing/2014/main" id="{63E25E7B-EB66-9775-59B9-6671536BFFB8}"/>
                  </a:ext>
                </a:extLst>
              </p:cNvPr>
              <p:cNvGrpSpPr/>
              <p:nvPr/>
            </p:nvGrpSpPr>
            <p:grpSpPr>
              <a:xfrm>
                <a:off x="6181707" y="4336575"/>
                <a:ext cx="2578589" cy="1944216"/>
                <a:chOff x="6077146" y="4149080"/>
                <a:chExt cx="2578589" cy="1944216"/>
              </a:xfrm>
            </p:grpSpPr>
            <p:cxnSp>
              <p:nvCxnSpPr>
                <p:cNvPr id="14" name="直接箭头连接符 13">
                  <a:extLst>
                    <a:ext uri="{FF2B5EF4-FFF2-40B4-BE49-F238E27FC236}">
                      <a16:creationId xmlns:a16="http://schemas.microsoft.com/office/drawing/2014/main" id="{87B5CD17-36EF-7386-96A7-5EBC9932D657}"/>
                    </a:ext>
                  </a:extLst>
                </p:cNvPr>
                <p:cNvCxnSpPr>
                  <a:cxnSpLocks/>
                </p:cNvCxnSpPr>
                <p:nvPr/>
              </p:nvCxnSpPr>
              <p:spPr>
                <a:xfrm>
                  <a:off x="6077146" y="6093296"/>
                  <a:ext cx="2578589"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8FB67F7-873D-0AE6-F1AB-6AAD827384D9}"/>
                    </a:ext>
                  </a:extLst>
                </p:cNvPr>
                <p:cNvCxnSpPr/>
                <p:nvPr/>
              </p:nvCxnSpPr>
              <p:spPr>
                <a:xfrm flipV="1">
                  <a:off x="6096000" y="4149080"/>
                  <a:ext cx="0" cy="194421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文本占位符 2">
                <a:extLst>
                  <a:ext uri="{FF2B5EF4-FFF2-40B4-BE49-F238E27FC236}">
                    <a16:creationId xmlns:a16="http://schemas.microsoft.com/office/drawing/2014/main" id="{88F64A53-5DB6-196E-263E-3415893BDB9C}"/>
                  </a:ext>
                </a:extLst>
              </p:cNvPr>
              <p:cNvSpPr txBox="1">
                <a:spLocks/>
              </p:cNvSpPr>
              <p:nvPr/>
            </p:nvSpPr>
            <p:spPr>
              <a:xfrm>
                <a:off x="8691872" y="6040911"/>
                <a:ext cx="352583" cy="5740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n</a:t>
                </a:r>
                <a:endParaRPr lang="zh-CN" altLang="en-US" sz="1400" dirty="0"/>
              </a:p>
            </p:txBody>
          </p:sp>
        </p:grpSp>
        <p:grpSp>
          <p:nvGrpSpPr>
            <p:cNvPr id="44" name="组合 43">
              <a:extLst>
                <a:ext uri="{FF2B5EF4-FFF2-40B4-BE49-F238E27FC236}">
                  <a16:creationId xmlns:a16="http://schemas.microsoft.com/office/drawing/2014/main" id="{C60251D7-6951-A4AE-AD50-EF5CAC82CB0F}"/>
                </a:ext>
              </a:extLst>
            </p:cNvPr>
            <p:cNvGrpSpPr/>
            <p:nvPr/>
          </p:nvGrpSpPr>
          <p:grpSpPr>
            <a:xfrm>
              <a:off x="8978594" y="2488702"/>
              <a:ext cx="2791228" cy="1858165"/>
              <a:chOff x="8978594" y="2488702"/>
              <a:chExt cx="2791228" cy="1858165"/>
            </a:xfrm>
          </p:grpSpPr>
          <p:cxnSp>
            <p:nvCxnSpPr>
              <p:cNvPr id="26" name="直接连接符 25">
                <a:extLst>
                  <a:ext uri="{FF2B5EF4-FFF2-40B4-BE49-F238E27FC236}">
                    <a16:creationId xmlns:a16="http://schemas.microsoft.com/office/drawing/2014/main" id="{34A7AE3F-98B9-9285-8206-04B0660EF992}"/>
                  </a:ext>
                </a:extLst>
              </p:cNvPr>
              <p:cNvCxnSpPr>
                <a:cxnSpLocks/>
              </p:cNvCxnSpPr>
              <p:nvPr/>
            </p:nvCxnSpPr>
            <p:spPr>
              <a:xfrm flipV="1">
                <a:off x="8978594" y="2780291"/>
                <a:ext cx="2203865" cy="1566576"/>
              </a:xfrm>
              <a:prstGeom prst="line">
                <a:avLst/>
              </a:prstGeom>
              <a:ln w="38100">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文本占位符 2">
                <a:extLst>
                  <a:ext uri="{FF2B5EF4-FFF2-40B4-BE49-F238E27FC236}">
                    <a16:creationId xmlns:a16="http://schemas.microsoft.com/office/drawing/2014/main" id="{7A1DDF7A-E2C1-CA59-6D56-C5BD4CCD8CF7}"/>
                  </a:ext>
                </a:extLst>
              </p:cNvPr>
              <p:cNvSpPr txBox="1">
                <a:spLocks/>
              </p:cNvSpPr>
              <p:nvPr/>
            </p:nvSpPr>
            <p:spPr>
              <a:xfrm>
                <a:off x="11155991" y="2488702"/>
                <a:ext cx="613831" cy="4065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O(n)</a:t>
                </a:r>
                <a:endParaRPr lang="zh-CN" altLang="en-US" sz="1400" dirty="0"/>
              </a:p>
            </p:txBody>
          </p:sp>
        </p:grpSp>
        <p:sp>
          <p:nvSpPr>
            <p:cNvPr id="45" name="文本占位符 2">
              <a:extLst>
                <a:ext uri="{FF2B5EF4-FFF2-40B4-BE49-F238E27FC236}">
                  <a16:creationId xmlns:a16="http://schemas.microsoft.com/office/drawing/2014/main" id="{5254CFC4-861D-E828-D821-D60350159E3F}"/>
                </a:ext>
              </a:extLst>
            </p:cNvPr>
            <p:cNvSpPr txBox="1">
              <a:spLocks/>
            </p:cNvSpPr>
            <p:nvPr/>
          </p:nvSpPr>
          <p:spPr>
            <a:xfrm>
              <a:off x="10876403" y="2025751"/>
              <a:ext cx="1355057" cy="4065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O(3n + 3 )</a:t>
              </a:r>
              <a:endParaRPr lang="zh-CN" altLang="en-US" sz="1400" dirty="0"/>
            </a:p>
          </p:txBody>
        </p:sp>
        <p:cxnSp>
          <p:nvCxnSpPr>
            <p:cNvPr id="57" name="直接连接符 56">
              <a:extLst>
                <a:ext uri="{FF2B5EF4-FFF2-40B4-BE49-F238E27FC236}">
                  <a16:creationId xmlns:a16="http://schemas.microsoft.com/office/drawing/2014/main" id="{ACD77315-10C9-BCB3-35E9-F12FF0C1BA9E}"/>
                </a:ext>
              </a:extLst>
            </p:cNvPr>
            <p:cNvCxnSpPr>
              <a:cxnSpLocks/>
            </p:cNvCxnSpPr>
            <p:nvPr/>
          </p:nvCxnSpPr>
          <p:spPr>
            <a:xfrm flipV="1">
              <a:off x="8979736" y="2488702"/>
              <a:ext cx="2217523" cy="1618284"/>
            </a:xfrm>
            <a:prstGeom prst="lin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1636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wipe(left)">
                                      <p:cBhvr>
                                        <p:cTn id="27" dur="500"/>
                                        <p:tgtEl>
                                          <p:spTgt spid="3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
                                            <p:txEl>
                                              <p:pRg st="1" end="1"/>
                                            </p:txEl>
                                          </p:spTgt>
                                        </p:tgtEl>
                                        <p:attrNameLst>
                                          <p:attrName>style.visibility</p:attrName>
                                        </p:attrNameLst>
                                      </p:cBhvr>
                                      <p:to>
                                        <p:strVal val="visible"/>
                                      </p:to>
                                    </p:set>
                                    <p:animEffect transition="in" filter="wipe(left)">
                                      <p:cBhvr>
                                        <p:cTn id="32" dur="500"/>
                                        <p:tgtEl>
                                          <p:spTgt spid="3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
                                            <p:txEl>
                                              <p:pRg st="0" end="0"/>
                                            </p:txEl>
                                          </p:spTgt>
                                        </p:tgtEl>
                                        <p:attrNameLst>
                                          <p:attrName>style.visibility</p:attrName>
                                        </p:attrNameLst>
                                      </p:cBhvr>
                                      <p:to>
                                        <p:strVal val="visible"/>
                                      </p:to>
                                    </p:set>
                                    <p:animEffect transition="in" filter="wipe(left)">
                                      <p:cBhvr>
                                        <p:cTn id="37" dur="500"/>
                                        <p:tgtEl>
                                          <p:spTgt spid="3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500" fill="hold"/>
                                        <p:tgtEl>
                                          <p:spTgt spid="59"/>
                                        </p:tgtEl>
                                        <p:attrNameLst>
                                          <p:attrName>ppt_x</p:attrName>
                                        </p:attrNameLst>
                                      </p:cBhvr>
                                      <p:tavLst>
                                        <p:tav tm="0">
                                          <p:val>
                                            <p:strVal val="1+#ppt_w/2"/>
                                          </p:val>
                                        </p:tav>
                                        <p:tav tm="100000">
                                          <p:val>
                                            <p:strVal val="#ppt_x"/>
                                          </p:val>
                                        </p:tav>
                                      </p:tavLst>
                                    </p:anim>
                                    <p:anim calcmode="lin" valueType="num">
                                      <p:cBhvr additive="base">
                                        <p:cTn id="52"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
                                            <p:txEl>
                                              <p:pRg st="0" end="0"/>
                                            </p:txEl>
                                          </p:spTgt>
                                        </p:tgtEl>
                                        <p:attrNameLst>
                                          <p:attrName>style.visibility</p:attrName>
                                        </p:attrNameLst>
                                      </p:cBhvr>
                                      <p:to>
                                        <p:strVal val="visible"/>
                                      </p:to>
                                    </p:set>
                                    <p:animEffect transition="in" filter="wipe(left)">
                                      <p:cBhvr>
                                        <p:cTn id="57"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D01A05E-BE83-3154-5326-31408D1E115A}"/>
              </a:ext>
            </a:extLst>
          </p:cNvPr>
          <p:cNvSpPr>
            <a:spLocks noGrp="1"/>
          </p:cNvSpPr>
          <p:nvPr>
            <p:ph type="body" sz="quarter" idx="10"/>
          </p:nvPr>
        </p:nvSpPr>
        <p:spPr>
          <a:xfrm>
            <a:off x="5087888" y="1173480"/>
            <a:ext cx="5760538" cy="4511040"/>
          </a:xfrm>
        </p:spPr>
        <p:txBody>
          <a:bodyPr/>
          <a:lstStyle/>
          <a:p>
            <a:r>
              <a:rPr lang="zh-CN" altLang="en-US" dirty="0"/>
              <a:t>什么是二叉树</a:t>
            </a:r>
            <a:endParaRPr lang="en-US" altLang="zh-CN" dirty="0"/>
          </a:p>
          <a:p>
            <a:endParaRPr lang="en-US" altLang="zh-CN" dirty="0"/>
          </a:p>
          <a:p>
            <a:endParaRPr lang="en-US" altLang="zh-CN" dirty="0"/>
          </a:p>
          <a:p>
            <a:r>
              <a:rPr lang="zh-CN" altLang="en-US" dirty="0"/>
              <a:t>什么是二叉搜索树</a:t>
            </a:r>
            <a:endParaRPr lang="en-US" altLang="zh-CN" dirty="0"/>
          </a:p>
          <a:p>
            <a:endParaRPr lang="en-US" altLang="zh-CN" dirty="0"/>
          </a:p>
          <a:p>
            <a:endParaRPr lang="en-US" altLang="zh-CN" dirty="0"/>
          </a:p>
          <a:p>
            <a:endParaRPr lang="en-US" altLang="zh-CN" dirty="0"/>
          </a:p>
        </p:txBody>
      </p:sp>
      <p:sp>
        <p:nvSpPr>
          <p:cNvPr id="3" name="文本占位符 2">
            <a:extLst>
              <a:ext uri="{FF2B5EF4-FFF2-40B4-BE49-F238E27FC236}">
                <a16:creationId xmlns:a16="http://schemas.microsoft.com/office/drawing/2014/main" id="{60854F83-2042-DB9D-6C74-2BF22827928A}"/>
              </a:ext>
            </a:extLst>
          </p:cNvPr>
          <p:cNvSpPr txBox="1">
            <a:spLocks/>
          </p:cNvSpPr>
          <p:nvPr/>
        </p:nvSpPr>
        <p:spPr>
          <a:xfrm>
            <a:off x="5295655" y="1895578"/>
            <a:ext cx="6180113" cy="154819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sz="1400" dirty="0"/>
              <a:t>每个节点最多有两个“叉”，分别是左子节点和右子节点。</a:t>
            </a:r>
          </a:p>
          <a:p>
            <a:pPr marL="342900" indent="-342900">
              <a:buFont typeface="Wingdings" panose="05000000000000000000" pitchFamily="2" charset="2"/>
              <a:buChar char="l"/>
            </a:pPr>
            <a:r>
              <a:rPr lang="zh-CN" altLang="en-US" sz="1400" dirty="0"/>
              <a:t>不要求每个节点都有两个子节点，有的节点只有左子节点，有的节点只有右子节点。</a:t>
            </a:r>
            <a:endParaRPr lang="en-US" altLang="zh-CN" sz="1400" dirty="0"/>
          </a:p>
          <a:p>
            <a:pPr marL="342900" indent="-342900">
              <a:buFont typeface="Wingdings" panose="05000000000000000000" pitchFamily="2" charset="2"/>
              <a:buChar char="l"/>
            </a:pPr>
            <a:r>
              <a:rPr lang="zh-CN" altLang="en-US" sz="1400" dirty="0"/>
              <a:t>二叉树每个节点的左子树和右子树也分别满足二叉树的定义</a:t>
            </a:r>
          </a:p>
          <a:p>
            <a:pPr marL="342900" indent="-342900">
              <a:buFont typeface="Wingdings" panose="05000000000000000000" pitchFamily="2" charset="2"/>
              <a:buChar char="l"/>
            </a:pPr>
            <a:endParaRPr lang="zh-CN" altLang="en-US" sz="1400" dirty="0"/>
          </a:p>
        </p:txBody>
      </p:sp>
      <p:sp>
        <p:nvSpPr>
          <p:cNvPr id="4" name="文本占位符 2">
            <a:extLst>
              <a:ext uri="{FF2B5EF4-FFF2-40B4-BE49-F238E27FC236}">
                <a16:creationId xmlns:a16="http://schemas.microsoft.com/office/drawing/2014/main" id="{D28D60A4-29A3-DC04-6186-C0675B8873EE}"/>
              </a:ext>
            </a:extLst>
          </p:cNvPr>
          <p:cNvSpPr txBox="1">
            <a:spLocks/>
          </p:cNvSpPr>
          <p:nvPr/>
        </p:nvSpPr>
        <p:spPr>
          <a:xfrm>
            <a:off x="5295654" y="3789040"/>
            <a:ext cx="6180113" cy="179538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sz="1400" dirty="0"/>
              <a:t>二叉搜索树</a:t>
            </a:r>
            <a:r>
              <a:rPr lang="en-US" altLang="zh-CN" sz="1400" dirty="0"/>
              <a:t>(Binary Search </a:t>
            </a:r>
            <a:r>
              <a:rPr lang="en-US" altLang="zh-CN" sz="1400" dirty="0" err="1"/>
              <a:t>Tree,BST</a:t>
            </a:r>
            <a:r>
              <a:rPr lang="en-US" altLang="zh-CN" sz="1400" dirty="0"/>
              <a:t>)</a:t>
            </a:r>
            <a:r>
              <a:rPr lang="zh-CN" altLang="en-US" sz="1400" dirty="0"/>
              <a:t>又名二叉查找树，有序二叉树</a:t>
            </a:r>
          </a:p>
          <a:p>
            <a:pPr marL="342900" indent="-342900">
              <a:buFont typeface="Wingdings" panose="05000000000000000000" pitchFamily="2" charset="2"/>
              <a:buChar char="l"/>
            </a:pPr>
            <a:r>
              <a:rPr lang="zh-CN" altLang="en-US" sz="1400" dirty="0"/>
              <a:t>在树中的任意一个节点，其左子树中的每个节点的值，都要小于这个节点的值而右子树节点的值都大于这个节点的值</a:t>
            </a:r>
            <a:endParaRPr lang="en-US" altLang="zh-CN" sz="1400" dirty="0"/>
          </a:p>
          <a:p>
            <a:pPr marL="342900" indent="-342900">
              <a:buFont typeface="Wingdings" panose="05000000000000000000" pitchFamily="2" charset="2"/>
              <a:buChar char="l"/>
            </a:pPr>
            <a:r>
              <a:rPr lang="zh-CN" altLang="en-US" sz="1400" dirty="0"/>
              <a:t>没有键值相等的节点</a:t>
            </a:r>
            <a:endParaRPr lang="en-US" altLang="zh-CN" sz="1400" dirty="0"/>
          </a:p>
          <a:p>
            <a:pPr marL="342900" indent="-342900">
              <a:buFont typeface="Wingdings" panose="05000000000000000000" pitchFamily="2" charset="2"/>
              <a:buChar char="l"/>
            </a:pPr>
            <a:r>
              <a:rPr lang="zh-CN" altLang="en-US" sz="1400" dirty="0"/>
              <a:t>通常情况下二叉树搜索的时间复杂度为</a:t>
            </a:r>
            <a:r>
              <a:rPr lang="en-US" altLang="zh-CN" sz="1400" dirty="0"/>
              <a:t>O(</a:t>
            </a:r>
            <a:r>
              <a:rPr lang="en-US" altLang="zh-CN" sz="1400" dirty="0" err="1"/>
              <a:t>logn</a:t>
            </a:r>
            <a:r>
              <a:rPr lang="en-US" altLang="zh-CN" sz="1400" dirty="0"/>
              <a:t>)</a:t>
            </a:r>
            <a:endParaRPr lang="zh-CN" altLang="en-US" sz="1400" dirty="0"/>
          </a:p>
          <a:p>
            <a:pPr marL="342900" indent="-342900">
              <a:buFont typeface="Wingdings" panose="05000000000000000000" pitchFamily="2" charset="2"/>
              <a:buChar char="l"/>
            </a:pPr>
            <a:endParaRPr lang="zh-CN" altLang="en-US" sz="1400" dirty="0"/>
          </a:p>
        </p:txBody>
      </p:sp>
      <p:sp>
        <p:nvSpPr>
          <p:cNvPr id="5" name="文本占位符 2">
            <a:extLst>
              <a:ext uri="{FF2B5EF4-FFF2-40B4-BE49-F238E27FC236}">
                <a16:creationId xmlns:a16="http://schemas.microsoft.com/office/drawing/2014/main" id="{E7843744-A274-260F-B76C-FE42D7F84958}"/>
              </a:ext>
            </a:extLst>
          </p:cNvPr>
          <p:cNvSpPr txBox="1">
            <a:spLocks/>
          </p:cNvSpPr>
          <p:nvPr/>
        </p:nvSpPr>
        <p:spPr>
          <a:xfrm>
            <a:off x="5301731" y="5431088"/>
            <a:ext cx="6180113" cy="49349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l"/>
            </a:pPr>
            <a:endParaRPr lang="zh-CN" altLang="en-US" sz="1400" dirty="0"/>
          </a:p>
        </p:txBody>
      </p:sp>
    </p:spTree>
    <p:extLst>
      <p:ext uri="{BB962C8B-B14F-4D97-AF65-F5344CB8AC3E}">
        <p14:creationId xmlns:p14="http://schemas.microsoft.com/office/powerpoint/2010/main" val="4123910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t>红黑树</a:t>
            </a:r>
          </a:p>
        </p:txBody>
      </p:sp>
      <p:sp>
        <p:nvSpPr>
          <p:cNvPr id="3" name="文本占位符 2">
            <a:extLst>
              <a:ext uri="{FF2B5EF4-FFF2-40B4-BE49-F238E27FC236}">
                <a16:creationId xmlns:a16="http://schemas.microsoft.com/office/drawing/2014/main" id="{F136FF3E-5609-7ED0-CAAC-F3764A81D81F}"/>
              </a:ext>
            </a:extLst>
          </p:cNvPr>
          <p:cNvSpPr>
            <a:spLocks noGrp="1"/>
          </p:cNvSpPr>
          <p:nvPr>
            <p:ph type="body" sz="quarter" idx="11"/>
          </p:nvPr>
        </p:nvSpPr>
        <p:spPr>
          <a:xfrm>
            <a:off x="710880" y="1624204"/>
            <a:ext cx="10698800" cy="888491"/>
          </a:xfrm>
        </p:spPr>
        <p:txBody>
          <a:bodyPr/>
          <a:lstStyle/>
          <a:p>
            <a:r>
              <a:rPr lang="zh-CN" altLang="en-US" b="1" dirty="0"/>
              <a:t>红黑树（Red Black Tree）</a:t>
            </a:r>
            <a:r>
              <a:rPr lang="zh-CN" altLang="en-US" dirty="0"/>
              <a:t>：也是一种自平衡的二叉搜索树</a:t>
            </a:r>
            <a:r>
              <a:rPr lang="en-US" altLang="zh-CN" dirty="0"/>
              <a:t>(BST)</a:t>
            </a:r>
            <a:r>
              <a:rPr lang="zh-CN" altLang="en-US" dirty="0"/>
              <a:t>，之前叫做平衡二叉B树（Symmetric Binary B-Tree）</a:t>
            </a:r>
          </a:p>
          <a:p>
            <a:endParaRPr lang="zh-CN" altLang="en-US" dirty="0"/>
          </a:p>
        </p:txBody>
      </p:sp>
      <p:grpSp>
        <p:nvGrpSpPr>
          <p:cNvPr id="50" name="组合 49">
            <a:extLst>
              <a:ext uri="{FF2B5EF4-FFF2-40B4-BE49-F238E27FC236}">
                <a16:creationId xmlns:a16="http://schemas.microsoft.com/office/drawing/2014/main" id="{BDD46A72-9D88-040B-1B1E-F7877AE5D36B}"/>
              </a:ext>
            </a:extLst>
          </p:cNvPr>
          <p:cNvGrpSpPr/>
          <p:nvPr/>
        </p:nvGrpSpPr>
        <p:grpSpPr>
          <a:xfrm>
            <a:off x="1767205" y="2394585"/>
            <a:ext cx="8079105" cy="3927475"/>
            <a:chOff x="4073525" y="2059305"/>
            <a:chExt cx="8079105" cy="3927475"/>
          </a:xfrm>
          <a:effectLst>
            <a:outerShdw blurRad="50800" dist="38100" dir="2700000" algn="tl" rotWithShape="0">
              <a:prstClr val="black">
                <a:alpha val="40000"/>
              </a:prstClr>
            </a:outerShdw>
          </a:effectLst>
        </p:grpSpPr>
        <p:sp>
          <p:nvSpPr>
            <p:cNvPr id="4" name="椭圆 3">
              <a:extLst>
                <a:ext uri="{FF2B5EF4-FFF2-40B4-BE49-F238E27FC236}">
                  <a16:creationId xmlns:a16="http://schemas.microsoft.com/office/drawing/2014/main" id="{D68BE92C-B6E9-2CF8-050D-018567FFB285}"/>
                </a:ext>
              </a:extLst>
            </p:cNvPr>
            <p:cNvSpPr/>
            <p:nvPr/>
          </p:nvSpPr>
          <p:spPr>
            <a:xfrm>
              <a:off x="6210300" y="283908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38</a:t>
              </a:r>
            </a:p>
          </p:txBody>
        </p:sp>
        <p:sp>
          <p:nvSpPr>
            <p:cNvPr id="5" name="椭圆 4">
              <a:extLst>
                <a:ext uri="{FF2B5EF4-FFF2-40B4-BE49-F238E27FC236}">
                  <a16:creationId xmlns:a16="http://schemas.microsoft.com/office/drawing/2014/main" id="{DF54BC29-3586-A5C3-51A1-56FAF9E5ABC3}"/>
                </a:ext>
              </a:extLst>
            </p:cNvPr>
            <p:cNvSpPr/>
            <p:nvPr/>
          </p:nvSpPr>
          <p:spPr>
            <a:xfrm>
              <a:off x="8167370" y="205930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55</a:t>
              </a:r>
            </a:p>
          </p:txBody>
        </p:sp>
        <p:sp>
          <p:nvSpPr>
            <p:cNvPr id="6" name="椭圆 5">
              <a:extLst>
                <a:ext uri="{FF2B5EF4-FFF2-40B4-BE49-F238E27FC236}">
                  <a16:creationId xmlns:a16="http://schemas.microsoft.com/office/drawing/2014/main" id="{1D506DFD-CC9E-212D-107D-667064BFD0B7}"/>
                </a:ext>
              </a:extLst>
            </p:cNvPr>
            <p:cNvSpPr/>
            <p:nvPr/>
          </p:nvSpPr>
          <p:spPr>
            <a:xfrm>
              <a:off x="9949180" y="283908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dirty="0">
                  <a:latin typeface="微软雅黑" panose="020B0503020204020204" charset="-122"/>
                  <a:ea typeface="微软雅黑" panose="020B0503020204020204" charset="-122"/>
                </a:rPr>
                <a:t>80</a:t>
              </a:r>
            </a:p>
          </p:txBody>
        </p:sp>
        <p:sp>
          <p:nvSpPr>
            <p:cNvPr id="7" name="椭圆 6">
              <a:extLst>
                <a:ext uri="{FF2B5EF4-FFF2-40B4-BE49-F238E27FC236}">
                  <a16:creationId xmlns:a16="http://schemas.microsoft.com/office/drawing/2014/main" id="{FBC3148E-D984-4330-8BC4-7F699C1C6728}"/>
                </a:ext>
              </a:extLst>
            </p:cNvPr>
            <p:cNvSpPr/>
            <p:nvPr/>
          </p:nvSpPr>
          <p:spPr>
            <a:xfrm>
              <a:off x="5132705" y="364299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25</a:t>
              </a:r>
            </a:p>
          </p:txBody>
        </p:sp>
        <p:sp>
          <p:nvSpPr>
            <p:cNvPr id="8" name="椭圆 7">
              <a:extLst>
                <a:ext uri="{FF2B5EF4-FFF2-40B4-BE49-F238E27FC236}">
                  <a16:creationId xmlns:a16="http://schemas.microsoft.com/office/drawing/2014/main" id="{6490C072-C702-9991-2D44-338E240D5CE8}"/>
                </a:ext>
              </a:extLst>
            </p:cNvPr>
            <p:cNvSpPr/>
            <p:nvPr/>
          </p:nvSpPr>
          <p:spPr>
            <a:xfrm>
              <a:off x="7274560" y="371030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46</a:t>
              </a:r>
            </a:p>
          </p:txBody>
        </p:sp>
        <p:sp>
          <p:nvSpPr>
            <p:cNvPr id="9" name="椭圆 8">
              <a:extLst>
                <a:ext uri="{FF2B5EF4-FFF2-40B4-BE49-F238E27FC236}">
                  <a16:creationId xmlns:a16="http://schemas.microsoft.com/office/drawing/2014/main" id="{2DC1A83B-98ED-F72A-E9F8-B3C372B4A792}"/>
                </a:ext>
              </a:extLst>
            </p:cNvPr>
            <p:cNvSpPr/>
            <p:nvPr/>
          </p:nvSpPr>
          <p:spPr>
            <a:xfrm>
              <a:off x="4441190"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17</a:t>
              </a:r>
            </a:p>
          </p:txBody>
        </p:sp>
        <p:sp>
          <p:nvSpPr>
            <p:cNvPr id="10" name="椭圆 9">
              <a:extLst>
                <a:ext uri="{FF2B5EF4-FFF2-40B4-BE49-F238E27FC236}">
                  <a16:creationId xmlns:a16="http://schemas.microsoft.com/office/drawing/2014/main" id="{DA797FD4-2F31-BB9A-3D68-7F9FE3C5C61F}"/>
                </a:ext>
              </a:extLst>
            </p:cNvPr>
            <p:cNvSpPr/>
            <p:nvPr/>
          </p:nvSpPr>
          <p:spPr>
            <a:xfrm>
              <a:off x="7762240"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dirty="0">
                  <a:latin typeface="微软雅黑" panose="020B0503020204020204" charset="-122"/>
                  <a:ea typeface="微软雅黑" panose="020B0503020204020204" charset="-122"/>
                </a:rPr>
                <a:t>50</a:t>
              </a:r>
            </a:p>
          </p:txBody>
        </p:sp>
        <p:sp>
          <p:nvSpPr>
            <p:cNvPr id="11" name="椭圆 10">
              <a:extLst>
                <a:ext uri="{FF2B5EF4-FFF2-40B4-BE49-F238E27FC236}">
                  <a16:creationId xmlns:a16="http://schemas.microsoft.com/office/drawing/2014/main" id="{EFDFEDBB-8A39-8097-ED73-1A3C50BB27C6}"/>
                </a:ext>
              </a:extLst>
            </p:cNvPr>
            <p:cNvSpPr/>
            <p:nvPr/>
          </p:nvSpPr>
          <p:spPr>
            <a:xfrm>
              <a:off x="9398635" y="364299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76</a:t>
              </a:r>
            </a:p>
          </p:txBody>
        </p:sp>
        <p:sp>
          <p:nvSpPr>
            <p:cNvPr id="12" name="椭圆 11">
              <a:extLst>
                <a:ext uri="{FF2B5EF4-FFF2-40B4-BE49-F238E27FC236}">
                  <a16:creationId xmlns:a16="http://schemas.microsoft.com/office/drawing/2014/main" id="{63D941CB-585A-BA5C-1460-A7EDD6F2637B}"/>
                </a:ext>
              </a:extLst>
            </p:cNvPr>
            <p:cNvSpPr/>
            <p:nvPr/>
          </p:nvSpPr>
          <p:spPr>
            <a:xfrm>
              <a:off x="10933430" y="371030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88</a:t>
              </a:r>
            </a:p>
          </p:txBody>
        </p:sp>
        <p:sp>
          <p:nvSpPr>
            <p:cNvPr id="13" name="椭圆 12">
              <a:extLst>
                <a:ext uri="{FF2B5EF4-FFF2-40B4-BE49-F238E27FC236}">
                  <a16:creationId xmlns:a16="http://schemas.microsoft.com/office/drawing/2014/main" id="{29341D54-8D79-FCC5-2C0A-914A4B949B78}"/>
                </a:ext>
              </a:extLst>
            </p:cNvPr>
            <p:cNvSpPr/>
            <p:nvPr/>
          </p:nvSpPr>
          <p:spPr>
            <a:xfrm>
              <a:off x="5805805"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33</a:t>
              </a:r>
            </a:p>
          </p:txBody>
        </p:sp>
        <p:sp>
          <p:nvSpPr>
            <p:cNvPr id="14" name="椭圆 13">
              <a:extLst>
                <a:ext uri="{FF2B5EF4-FFF2-40B4-BE49-F238E27FC236}">
                  <a16:creationId xmlns:a16="http://schemas.microsoft.com/office/drawing/2014/main" id="{A2691E1D-7035-CC8A-F7F9-CABEF47E3A0F}"/>
                </a:ext>
              </a:extLst>
            </p:cNvPr>
            <p:cNvSpPr/>
            <p:nvPr/>
          </p:nvSpPr>
          <p:spPr>
            <a:xfrm>
              <a:off x="9045575"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72</a:t>
              </a:r>
            </a:p>
          </p:txBody>
        </p:sp>
        <p:cxnSp>
          <p:nvCxnSpPr>
            <p:cNvPr id="15" name="直接箭头连接符 14">
              <a:extLst>
                <a:ext uri="{FF2B5EF4-FFF2-40B4-BE49-F238E27FC236}">
                  <a16:creationId xmlns:a16="http://schemas.microsoft.com/office/drawing/2014/main" id="{C9BFA915-FB09-7F4B-6B34-77DB5A93AB3F}"/>
                </a:ext>
              </a:extLst>
            </p:cNvPr>
            <p:cNvCxnSpPr>
              <a:stCxn id="5" idx="4"/>
            </p:cNvCxnSpPr>
            <p:nvPr/>
          </p:nvCxnSpPr>
          <p:spPr>
            <a:xfrm flipH="1">
              <a:off x="6547485" y="2520315"/>
              <a:ext cx="1911985" cy="32385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9FB198F-37BE-D8B3-D687-556437F7D797}"/>
                </a:ext>
              </a:extLst>
            </p:cNvPr>
            <p:cNvCxnSpPr>
              <a:stCxn id="5" idx="4"/>
              <a:endCxn id="6" idx="0"/>
            </p:cNvCxnSpPr>
            <p:nvPr/>
          </p:nvCxnSpPr>
          <p:spPr>
            <a:xfrm>
              <a:off x="8459470" y="2520315"/>
              <a:ext cx="1781810" cy="31877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2F373E7-D8A9-597A-6AC4-C5DE478A04CE}"/>
                </a:ext>
              </a:extLst>
            </p:cNvPr>
            <p:cNvCxnSpPr>
              <a:stCxn id="4" idx="4"/>
              <a:endCxn id="7" idx="0"/>
            </p:cNvCxnSpPr>
            <p:nvPr/>
          </p:nvCxnSpPr>
          <p:spPr>
            <a:xfrm flipH="1">
              <a:off x="5424805" y="3300095"/>
              <a:ext cx="1077595" cy="34290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BEAC95A-BE71-2A92-D1BE-446DB9DEE2BE}"/>
                </a:ext>
              </a:extLst>
            </p:cNvPr>
            <p:cNvCxnSpPr>
              <a:stCxn id="4" idx="4"/>
              <a:endCxn id="8" idx="0"/>
            </p:cNvCxnSpPr>
            <p:nvPr/>
          </p:nvCxnSpPr>
          <p:spPr>
            <a:xfrm>
              <a:off x="6502400" y="3300095"/>
              <a:ext cx="1064260" cy="41021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E1F1028-2605-AE31-D459-23C2B837FD3D}"/>
                </a:ext>
              </a:extLst>
            </p:cNvPr>
            <p:cNvCxnSpPr>
              <a:stCxn id="6" idx="4"/>
              <a:endCxn id="11" idx="0"/>
            </p:cNvCxnSpPr>
            <p:nvPr/>
          </p:nvCxnSpPr>
          <p:spPr>
            <a:xfrm flipH="1">
              <a:off x="9690735" y="3300095"/>
              <a:ext cx="550545" cy="34290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F6F6822-7977-550B-1C3F-72CBE9133915}"/>
                </a:ext>
              </a:extLst>
            </p:cNvPr>
            <p:cNvCxnSpPr>
              <a:stCxn id="6" idx="4"/>
              <a:endCxn id="12" idx="0"/>
            </p:cNvCxnSpPr>
            <p:nvPr/>
          </p:nvCxnSpPr>
          <p:spPr>
            <a:xfrm>
              <a:off x="10241280" y="3300095"/>
              <a:ext cx="984250" cy="41021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FD96392-BD4A-F1D8-E705-7D7EE2802CC0}"/>
                </a:ext>
              </a:extLst>
            </p:cNvPr>
            <p:cNvCxnSpPr>
              <a:stCxn id="7" idx="4"/>
              <a:endCxn id="9" idx="0"/>
            </p:cNvCxnSpPr>
            <p:nvPr/>
          </p:nvCxnSpPr>
          <p:spPr>
            <a:xfrm flipH="1">
              <a:off x="4733290" y="4104005"/>
              <a:ext cx="691515" cy="49403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AED2B4A-27A1-0FDB-2A08-93445CDF311C}"/>
                </a:ext>
              </a:extLst>
            </p:cNvPr>
            <p:cNvCxnSpPr>
              <a:stCxn id="7" idx="4"/>
              <a:endCxn id="13" idx="0"/>
            </p:cNvCxnSpPr>
            <p:nvPr/>
          </p:nvCxnSpPr>
          <p:spPr>
            <a:xfrm>
              <a:off x="5424805" y="4104005"/>
              <a:ext cx="673100" cy="49403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2C7CA96C-DF96-A478-DA61-5B22EC9C561A}"/>
                </a:ext>
              </a:extLst>
            </p:cNvPr>
            <p:cNvCxnSpPr>
              <a:stCxn id="8" idx="4"/>
              <a:endCxn id="10" idx="0"/>
            </p:cNvCxnSpPr>
            <p:nvPr/>
          </p:nvCxnSpPr>
          <p:spPr>
            <a:xfrm>
              <a:off x="7566660" y="4171315"/>
              <a:ext cx="487680" cy="42672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3B024B0-2555-93FC-1B95-E097C0A4340A}"/>
                </a:ext>
              </a:extLst>
            </p:cNvPr>
            <p:cNvCxnSpPr>
              <a:stCxn id="11" idx="4"/>
              <a:endCxn id="14" idx="0"/>
            </p:cNvCxnSpPr>
            <p:nvPr/>
          </p:nvCxnSpPr>
          <p:spPr>
            <a:xfrm flipH="1">
              <a:off x="9337675" y="4104005"/>
              <a:ext cx="353060" cy="49403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AAA76533-C465-D241-3EA6-97994D9D0E15}"/>
                </a:ext>
              </a:extLst>
            </p:cNvPr>
            <p:cNvGrpSpPr/>
            <p:nvPr/>
          </p:nvGrpSpPr>
          <p:grpSpPr>
            <a:xfrm>
              <a:off x="4073525" y="4104005"/>
              <a:ext cx="8079105" cy="1882775"/>
              <a:chOff x="6415" y="6463"/>
              <a:chExt cx="12723" cy="2965"/>
            </a:xfrm>
          </p:grpSpPr>
          <p:sp>
            <p:nvSpPr>
              <p:cNvPr id="26" name="椭圆 25">
                <a:extLst>
                  <a:ext uri="{FF2B5EF4-FFF2-40B4-BE49-F238E27FC236}">
                    <a16:creationId xmlns:a16="http://schemas.microsoft.com/office/drawing/2014/main" id="{6A1ECD1F-5FBC-5C6B-9CE4-E71136A289A2}"/>
                  </a:ext>
                </a:extLst>
              </p:cNvPr>
              <p:cNvSpPr/>
              <p:nvPr/>
            </p:nvSpPr>
            <p:spPr>
              <a:xfrm>
                <a:off x="6415"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27" name="椭圆 26">
                <a:extLst>
                  <a:ext uri="{FF2B5EF4-FFF2-40B4-BE49-F238E27FC236}">
                    <a16:creationId xmlns:a16="http://schemas.microsoft.com/office/drawing/2014/main" id="{77E760E7-1DE4-8D8C-AC6F-BE244CB4C865}"/>
                  </a:ext>
                </a:extLst>
              </p:cNvPr>
              <p:cNvSpPr/>
              <p:nvPr/>
            </p:nvSpPr>
            <p:spPr>
              <a:xfrm>
                <a:off x="10619"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28" name="椭圆 27">
                <a:extLst>
                  <a:ext uri="{FF2B5EF4-FFF2-40B4-BE49-F238E27FC236}">
                    <a16:creationId xmlns:a16="http://schemas.microsoft.com/office/drawing/2014/main" id="{2EA05C1A-BDD6-9504-C511-5BEF215BBE5B}"/>
                  </a:ext>
                </a:extLst>
              </p:cNvPr>
              <p:cNvSpPr/>
              <p:nvPr/>
            </p:nvSpPr>
            <p:spPr>
              <a:xfrm>
                <a:off x="15520"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29" name="椭圆 28">
                <a:extLst>
                  <a:ext uri="{FF2B5EF4-FFF2-40B4-BE49-F238E27FC236}">
                    <a16:creationId xmlns:a16="http://schemas.microsoft.com/office/drawing/2014/main" id="{BD38B9F9-B60A-05E0-28DE-088C480F8AAA}"/>
                  </a:ext>
                </a:extLst>
              </p:cNvPr>
              <p:cNvSpPr/>
              <p:nvPr/>
            </p:nvSpPr>
            <p:spPr>
              <a:xfrm>
                <a:off x="16795"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0" name="椭圆 29">
                <a:extLst>
                  <a:ext uri="{FF2B5EF4-FFF2-40B4-BE49-F238E27FC236}">
                    <a16:creationId xmlns:a16="http://schemas.microsoft.com/office/drawing/2014/main" id="{D4F23255-6E24-2B41-FBC5-A85A57DC6C3E}"/>
                  </a:ext>
                </a:extLst>
              </p:cNvPr>
              <p:cNvSpPr/>
              <p:nvPr/>
            </p:nvSpPr>
            <p:spPr>
              <a:xfrm>
                <a:off x="18218"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1" name="椭圆 30">
                <a:extLst>
                  <a:ext uri="{FF2B5EF4-FFF2-40B4-BE49-F238E27FC236}">
                    <a16:creationId xmlns:a16="http://schemas.microsoft.com/office/drawing/2014/main" id="{3CC64DE3-9CB7-398E-1C0C-BC7303380039}"/>
                  </a:ext>
                </a:extLst>
              </p:cNvPr>
              <p:cNvSpPr/>
              <p:nvPr/>
            </p:nvSpPr>
            <p:spPr>
              <a:xfrm>
                <a:off x="7454"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2" name="椭圆 31">
                <a:extLst>
                  <a:ext uri="{FF2B5EF4-FFF2-40B4-BE49-F238E27FC236}">
                    <a16:creationId xmlns:a16="http://schemas.microsoft.com/office/drawing/2014/main" id="{7D627DEE-55CD-68BE-AE63-651E85174630}"/>
                  </a:ext>
                </a:extLst>
              </p:cNvPr>
              <p:cNvSpPr/>
              <p:nvPr/>
            </p:nvSpPr>
            <p:spPr>
              <a:xfrm>
                <a:off x="8580"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3" name="椭圆 32">
                <a:extLst>
                  <a:ext uri="{FF2B5EF4-FFF2-40B4-BE49-F238E27FC236}">
                    <a16:creationId xmlns:a16="http://schemas.microsoft.com/office/drawing/2014/main" id="{A0995B86-310B-45E7-90CB-B82F8AADA862}"/>
                  </a:ext>
                </a:extLst>
              </p:cNvPr>
              <p:cNvSpPr/>
              <p:nvPr/>
            </p:nvSpPr>
            <p:spPr>
              <a:xfrm>
                <a:off x="9855"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4" name="椭圆 33">
                <a:extLst>
                  <a:ext uri="{FF2B5EF4-FFF2-40B4-BE49-F238E27FC236}">
                    <a16:creationId xmlns:a16="http://schemas.microsoft.com/office/drawing/2014/main" id="{4D9D4E7D-1CFD-2232-538A-6104FABF0DBD}"/>
                  </a:ext>
                </a:extLst>
              </p:cNvPr>
              <p:cNvSpPr/>
              <p:nvPr/>
            </p:nvSpPr>
            <p:spPr>
              <a:xfrm>
                <a:off x="11835" y="8702"/>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5" name="椭圆 34">
                <a:extLst>
                  <a:ext uri="{FF2B5EF4-FFF2-40B4-BE49-F238E27FC236}">
                    <a16:creationId xmlns:a16="http://schemas.microsoft.com/office/drawing/2014/main" id="{2E8D0472-1023-C813-529B-CDEFCC24AA02}"/>
                  </a:ext>
                </a:extLst>
              </p:cNvPr>
              <p:cNvSpPr/>
              <p:nvPr/>
            </p:nvSpPr>
            <p:spPr>
              <a:xfrm>
                <a:off x="12862"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6" name="椭圆 35">
                <a:extLst>
                  <a:ext uri="{FF2B5EF4-FFF2-40B4-BE49-F238E27FC236}">
                    <a16:creationId xmlns:a16="http://schemas.microsoft.com/office/drawing/2014/main" id="{A1C294F0-A7A1-60E5-5914-40E8AEA231F2}"/>
                  </a:ext>
                </a:extLst>
              </p:cNvPr>
              <p:cNvSpPr/>
              <p:nvPr/>
            </p:nvSpPr>
            <p:spPr>
              <a:xfrm>
                <a:off x="13881"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7" name="椭圆 36">
                <a:extLst>
                  <a:ext uri="{FF2B5EF4-FFF2-40B4-BE49-F238E27FC236}">
                    <a16:creationId xmlns:a16="http://schemas.microsoft.com/office/drawing/2014/main" id="{595D12C8-99AB-FCB4-A096-90DAB77152BD}"/>
                  </a:ext>
                </a:extLst>
              </p:cNvPr>
              <p:cNvSpPr/>
              <p:nvPr/>
            </p:nvSpPr>
            <p:spPr>
              <a:xfrm>
                <a:off x="14940"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cxnSp>
            <p:nvCxnSpPr>
              <p:cNvPr id="38" name="直接箭头连接符 37">
                <a:extLst>
                  <a:ext uri="{FF2B5EF4-FFF2-40B4-BE49-F238E27FC236}">
                    <a16:creationId xmlns:a16="http://schemas.microsoft.com/office/drawing/2014/main" id="{F801D553-1BAB-9E4A-B2A4-7A0CCA144815}"/>
                  </a:ext>
                </a:extLst>
              </p:cNvPr>
              <p:cNvCxnSpPr>
                <a:cxnSpLocks/>
                <a:stCxn id="8" idx="4"/>
                <a:endCxn id="27" idx="0"/>
              </p:cNvCxnSpPr>
              <p:nvPr/>
            </p:nvCxnSpPr>
            <p:spPr>
              <a:xfrm flipH="1">
                <a:off x="11079" y="6569"/>
                <a:ext cx="837" cy="672"/>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B9587467-5696-0682-4B4B-A9C1D363CA4A}"/>
                  </a:ext>
                </a:extLst>
              </p:cNvPr>
              <p:cNvCxnSpPr>
                <a:cxnSpLocks/>
                <a:stCxn id="11" idx="4"/>
                <a:endCxn id="28" idx="0"/>
              </p:cNvCxnSpPr>
              <p:nvPr/>
            </p:nvCxnSpPr>
            <p:spPr>
              <a:xfrm>
                <a:off x="15261" y="6463"/>
                <a:ext cx="719" cy="778"/>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C83E756E-76A4-4167-29A4-7EE2D3F539B4}"/>
                  </a:ext>
                </a:extLst>
              </p:cNvPr>
              <p:cNvCxnSpPr>
                <a:cxnSpLocks/>
                <a:stCxn id="12" idx="4"/>
                <a:endCxn id="29" idx="0"/>
              </p:cNvCxnSpPr>
              <p:nvPr/>
            </p:nvCxnSpPr>
            <p:spPr>
              <a:xfrm flipH="1">
                <a:off x="17255" y="6569"/>
                <a:ext cx="423" cy="672"/>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0D3F9C0-D567-552C-7B1B-863FBDFD73C6}"/>
                  </a:ext>
                </a:extLst>
              </p:cNvPr>
              <p:cNvCxnSpPr>
                <a:cxnSpLocks/>
                <a:stCxn id="12" idx="4"/>
                <a:endCxn id="30" idx="0"/>
              </p:cNvCxnSpPr>
              <p:nvPr/>
            </p:nvCxnSpPr>
            <p:spPr>
              <a:xfrm>
                <a:off x="17678" y="6569"/>
                <a:ext cx="1000" cy="672"/>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04A46471-09EC-7DEF-4C1E-094EE578D91B}"/>
                  </a:ext>
                </a:extLst>
              </p:cNvPr>
              <p:cNvCxnSpPr>
                <a:cxnSpLocks/>
                <a:stCxn id="9" idx="4"/>
                <a:endCxn id="26" idx="0"/>
              </p:cNvCxnSpPr>
              <p:nvPr/>
            </p:nvCxnSpPr>
            <p:spPr>
              <a:xfrm flipH="1">
                <a:off x="6875" y="7967"/>
                <a:ext cx="579"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673E0EE7-4918-F9B4-5309-AD0FB5CD6EDB}"/>
                  </a:ext>
                </a:extLst>
              </p:cNvPr>
              <p:cNvCxnSpPr>
                <a:cxnSpLocks/>
                <a:stCxn id="9" idx="4"/>
                <a:endCxn id="31" idx="0"/>
              </p:cNvCxnSpPr>
              <p:nvPr/>
            </p:nvCxnSpPr>
            <p:spPr>
              <a:xfrm>
                <a:off x="7454" y="7967"/>
                <a:ext cx="460"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3554EC02-A6D3-7EDE-D351-3E5683C76FD1}"/>
                  </a:ext>
                </a:extLst>
              </p:cNvPr>
              <p:cNvCxnSpPr>
                <a:cxnSpLocks/>
                <a:stCxn id="13" idx="4"/>
                <a:endCxn id="32" idx="0"/>
              </p:cNvCxnSpPr>
              <p:nvPr/>
            </p:nvCxnSpPr>
            <p:spPr>
              <a:xfrm flipH="1">
                <a:off x="9040" y="7967"/>
                <a:ext cx="563"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3B40ED5-1EA4-ADAD-4017-69A0E3235A9E}"/>
                  </a:ext>
                </a:extLst>
              </p:cNvPr>
              <p:cNvCxnSpPr>
                <a:cxnSpLocks/>
                <a:stCxn id="13" idx="4"/>
                <a:endCxn id="33" idx="0"/>
              </p:cNvCxnSpPr>
              <p:nvPr/>
            </p:nvCxnSpPr>
            <p:spPr>
              <a:xfrm>
                <a:off x="9603" y="7967"/>
                <a:ext cx="712"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9B07CDC3-B187-D965-F0D0-78CE8038AAF3}"/>
                  </a:ext>
                </a:extLst>
              </p:cNvPr>
              <p:cNvCxnSpPr>
                <a:cxnSpLocks/>
                <a:stCxn id="10" idx="4"/>
                <a:endCxn id="34" idx="0"/>
              </p:cNvCxnSpPr>
              <p:nvPr/>
            </p:nvCxnSpPr>
            <p:spPr>
              <a:xfrm flipH="1">
                <a:off x="12295" y="7967"/>
                <a:ext cx="389" cy="735"/>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57DDECFD-F35E-BD5D-7D27-040060454480}"/>
                  </a:ext>
                </a:extLst>
              </p:cNvPr>
              <p:cNvCxnSpPr>
                <a:cxnSpLocks/>
                <a:stCxn id="10" idx="4"/>
                <a:endCxn id="35" idx="0"/>
              </p:cNvCxnSpPr>
              <p:nvPr/>
            </p:nvCxnSpPr>
            <p:spPr>
              <a:xfrm>
                <a:off x="12684" y="7967"/>
                <a:ext cx="638"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25CE2CA-46BC-B94D-AEE7-C8C4C2E84822}"/>
                  </a:ext>
                </a:extLst>
              </p:cNvPr>
              <p:cNvCxnSpPr>
                <a:cxnSpLocks/>
                <a:stCxn id="14" idx="4"/>
                <a:endCxn id="36" idx="0"/>
              </p:cNvCxnSpPr>
              <p:nvPr/>
            </p:nvCxnSpPr>
            <p:spPr>
              <a:xfrm flipH="1">
                <a:off x="14341" y="7967"/>
                <a:ext cx="364"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889BDED-7312-85F2-7C87-D1260B5C2FB6}"/>
                  </a:ext>
                </a:extLst>
              </p:cNvPr>
              <p:cNvCxnSpPr>
                <a:cxnSpLocks/>
                <a:stCxn id="14" idx="4"/>
                <a:endCxn id="37" idx="0"/>
              </p:cNvCxnSpPr>
              <p:nvPr/>
            </p:nvCxnSpPr>
            <p:spPr>
              <a:xfrm>
                <a:off x="14705" y="7967"/>
                <a:ext cx="695"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77256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6A01F-422C-5308-DE93-DD596F74FE82}"/>
              </a:ext>
            </a:extLst>
          </p:cNvPr>
          <p:cNvSpPr>
            <a:spLocks noGrp="1"/>
          </p:cNvSpPr>
          <p:nvPr>
            <p:ph type="title"/>
          </p:nvPr>
        </p:nvSpPr>
        <p:spPr/>
        <p:txBody>
          <a:bodyPr/>
          <a:lstStyle/>
          <a:p>
            <a:r>
              <a:rPr lang="zh-CN" altLang="en-US" dirty="0"/>
              <a:t>红黑树的特质</a:t>
            </a:r>
          </a:p>
        </p:txBody>
      </p:sp>
      <p:sp>
        <p:nvSpPr>
          <p:cNvPr id="3" name="文本占位符 2">
            <a:extLst>
              <a:ext uri="{FF2B5EF4-FFF2-40B4-BE49-F238E27FC236}">
                <a16:creationId xmlns:a16="http://schemas.microsoft.com/office/drawing/2014/main" id="{DD70DFC8-CA3F-439E-1BE9-FF42B381A0D2}"/>
              </a:ext>
            </a:extLst>
          </p:cNvPr>
          <p:cNvSpPr>
            <a:spLocks noGrp="1"/>
          </p:cNvSpPr>
          <p:nvPr>
            <p:ph type="body" sz="quarter" idx="11"/>
          </p:nvPr>
        </p:nvSpPr>
        <p:spPr>
          <a:xfrm>
            <a:off x="710880" y="1624205"/>
            <a:ext cx="6756720" cy="2089335"/>
          </a:xfrm>
        </p:spPr>
        <p:txBody>
          <a:bodyPr/>
          <a:lstStyle/>
          <a:p>
            <a:pPr algn="l"/>
            <a:r>
              <a:rPr lang="zh-CN" altLang="en-US" dirty="0"/>
              <a:t>性质1：节点要么是</a:t>
            </a:r>
            <a:r>
              <a:rPr lang="zh-CN" altLang="en-US" b="1" dirty="0">
                <a:solidFill>
                  <a:srgbClr val="FF0000"/>
                </a:solidFill>
              </a:rPr>
              <a:t>红色</a:t>
            </a:r>
            <a:r>
              <a:rPr lang="zh-CN" altLang="en-US" dirty="0"/>
              <a:t>,要么是</a:t>
            </a:r>
            <a:r>
              <a:rPr lang="zh-CN" altLang="en-US" b="1" dirty="0"/>
              <a:t>黑色</a:t>
            </a:r>
            <a:endParaRPr lang="zh-CN" altLang="en-US" dirty="0"/>
          </a:p>
          <a:p>
            <a:pPr algn="l"/>
            <a:r>
              <a:rPr lang="zh-CN" altLang="en-US" dirty="0"/>
              <a:t>性质</a:t>
            </a:r>
            <a:r>
              <a:rPr lang="en-US" altLang="zh-CN" dirty="0"/>
              <a:t>2</a:t>
            </a:r>
            <a:r>
              <a:rPr lang="zh-CN" altLang="en-US" dirty="0"/>
              <a:t>：根节点是</a:t>
            </a:r>
            <a:r>
              <a:rPr lang="zh-CN" altLang="en-US" b="1" dirty="0"/>
              <a:t>黑色</a:t>
            </a:r>
          </a:p>
          <a:p>
            <a:r>
              <a:rPr lang="zh-CN" altLang="en-US" dirty="0">
                <a:sym typeface="+mn-ea"/>
              </a:rPr>
              <a:t>性质</a:t>
            </a:r>
            <a:r>
              <a:rPr lang="en-US" altLang="zh-CN" dirty="0">
                <a:sym typeface="+mn-ea"/>
              </a:rPr>
              <a:t>3</a:t>
            </a:r>
            <a:r>
              <a:rPr lang="zh-CN" altLang="en-US" dirty="0">
                <a:sym typeface="+mn-ea"/>
              </a:rPr>
              <a:t>：叶子</a:t>
            </a:r>
            <a:r>
              <a:rPr lang="zh-CN" altLang="en-US" dirty="0">
                <a:solidFill>
                  <a:srgbClr val="49504F"/>
                </a:solidFill>
                <a:sym typeface="+mn-ea"/>
              </a:rPr>
              <a:t>节点都是黑色的</a:t>
            </a:r>
            <a:r>
              <a:rPr lang="zh-CN" altLang="en-US" dirty="0">
                <a:sym typeface="+mn-ea"/>
              </a:rPr>
              <a:t>空节点</a:t>
            </a:r>
            <a:endParaRPr lang="zh-CN" altLang="en-US" dirty="0"/>
          </a:p>
          <a:p>
            <a:r>
              <a:rPr lang="zh-CN" altLang="en-US" dirty="0">
                <a:solidFill>
                  <a:srgbClr val="49504F"/>
                </a:solidFill>
              </a:rPr>
              <a:t>性质4：红黑树中红色节点的子节点都是黑色</a:t>
            </a:r>
          </a:p>
          <a:p>
            <a:r>
              <a:rPr lang="zh-CN" altLang="en-US" dirty="0">
                <a:solidFill>
                  <a:srgbClr val="49504F"/>
                </a:solidFill>
              </a:rPr>
              <a:t>性质5：从任一节点到叶子节点的所有路径都包含相同数目的黑色节点</a:t>
            </a:r>
          </a:p>
          <a:p>
            <a:endParaRPr lang="zh-CN" altLang="en-US" dirty="0">
              <a:solidFill>
                <a:srgbClr val="49504F"/>
              </a:solidFill>
            </a:endParaRPr>
          </a:p>
        </p:txBody>
      </p:sp>
      <p:grpSp>
        <p:nvGrpSpPr>
          <p:cNvPr id="14" name="组合 13">
            <a:extLst>
              <a:ext uri="{FF2B5EF4-FFF2-40B4-BE49-F238E27FC236}">
                <a16:creationId xmlns:a16="http://schemas.microsoft.com/office/drawing/2014/main" id="{1A3523FF-2EF6-0339-EE41-C496F0CAFFC1}"/>
              </a:ext>
            </a:extLst>
          </p:cNvPr>
          <p:cNvGrpSpPr/>
          <p:nvPr/>
        </p:nvGrpSpPr>
        <p:grpSpPr>
          <a:xfrm>
            <a:off x="817226" y="3787686"/>
            <a:ext cx="7996836" cy="2895910"/>
            <a:chOff x="4073525" y="2059305"/>
            <a:chExt cx="8079105" cy="3927475"/>
          </a:xfrm>
          <a:effectLst>
            <a:outerShdw blurRad="50800" dist="38100" dir="2700000" algn="tl" rotWithShape="0">
              <a:prstClr val="black">
                <a:alpha val="40000"/>
              </a:prstClr>
            </a:outerShdw>
          </a:effectLst>
        </p:grpSpPr>
        <p:sp>
          <p:nvSpPr>
            <p:cNvPr id="15" name="椭圆 14">
              <a:extLst>
                <a:ext uri="{FF2B5EF4-FFF2-40B4-BE49-F238E27FC236}">
                  <a16:creationId xmlns:a16="http://schemas.microsoft.com/office/drawing/2014/main" id="{154CE380-524B-90A8-157F-E1CD3363AB7E}"/>
                </a:ext>
              </a:extLst>
            </p:cNvPr>
            <p:cNvSpPr/>
            <p:nvPr/>
          </p:nvSpPr>
          <p:spPr>
            <a:xfrm>
              <a:off x="6210300" y="283908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38</a:t>
              </a:r>
            </a:p>
          </p:txBody>
        </p:sp>
        <p:sp>
          <p:nvSpPr>
            <p:cNvPr id="27" name="椭圆 26">
              <a:extLst>
                <a:ext uri="{FF2B5EF4-FFF2-40B4-BE49-F238E27FC236}">
                  <a16:creationId xmlns:a16="http://schemas.microsoft.com/office/drawing/2014/main" id="{F1AD67FB-9223-8C4B-6D1D-D1CE68B50822}"/>
                </a:ext>
              </a:extLst>
            </p:cNvPr>
            <p:cNvSpPr/>
            <p:nvPr/>
          </p:nvSpPr>
          <p:spPr>
            <a:xfrm>
              <a:off x="8167370" y="205930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55</a:t>
              </a:r>
            </a:p>
          </p:txBody>
        </p:sp>
        <p:sp>
          <p:nvSpPr>
            <p:cNvPr id="32" name="椭圆 31">
              <a:extLst>
                <a:ext uri="{FF2B5EF4-FFF2-40B4-BE49-F238E27FC236}">
                  <a16:creationId xmlns:a16="http://schemas.microsoft.com/office/drawing/2014/main" id="{07BCC8F2-1667-A6DD-EEFF-A9A3B3B94DBD}"/>
                </a:ext>
              </a:extLst>
            </p:cNvPr>
            <p:cNvSpPr/>
            <p:nvPr/>
          </p:nvSpPr>
          <p:spPr>
            <a:xfrm>
              <a:off x="9949180" y="283908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dirty="0">
                  <a:latin typeface="微软雅黑" panose="020B0503020204020204" charset="-122"/>
                  <a:ea typeface="微软雅黑" panose="020B0503020204020204" charset="-122"/>
                </a:rPr>
                <a:t>80</a:t>
              </a:r>
            </a:p>
          </p:txBody>
        </p:sp>
        <p:sp>
          <p:nvSpPr>
            <p:cNvPr id="33" name="椭圆 32">
              <a:extLst>
                <a:ext uri="{FF2B5EF4-FFF2-40B4-BE49-F238E27FC236}">
                  <a16:creationId xmlns:a16="http://schemas.microsoft.com/office/drawing/2014/main" id="{BEFA7F18-E765-FFF4-DA40-7D5E2AA6D41F}"/>
                </a:ext>
              </a:extLst>
            </p:cNvPr>
            <p:cNvSpPr/>
            <p:nvPr/>
          </p:nvSpPr>
          <p:spPr>
            <a:xfrm>
              <a:off x="5132705" y="364299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25</a:t>
              </a:r>
            </a:p>
          </p:txBody>
        </p:sp>
        <p:sp>
          <p:nvSpPr>
            <p:cNvPr id="34" name="椭圆 33">
              <a:extLst>
                <a:ext uri="{FF2B5EF4-FFF2-40B4-BE49-F238E27FC236}">
                  <a16:creationId xmlns:a16="http://schemas.microsoft.com/office/drawing/2014/main" id="{3AE386C9-4D09-63E5-5F1C-EDAF1E0FD7B1}"/>
                </a:ext>
              </a:extLst>
            </p:cNvPr>
            <p:cNvSpPr/>
            <p:nvPr/>
          </p:nvSpPr>
          <p:spPr>
            <a:xfrm>
              <a:off x="7274560" y="371030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46</a:t>
              </a:r>
            </a:p>
          </p:txBody>
        </p:sp>
        <p:sp>
          <p:nvSpPr>
            <p:cNvPr id="35" name="椭圆 34">
              <a:extLst>
                <a:ext uri="{FF2B5EF4-FFF2-40B4-BE49-F238E27FC236}">
                  <a16:creationId xmlns:a16="http://schemas.microsoft.com/office/drawing/2014/main" id="{CC34E267-29A6-9C7A-F86D-1B1D037EE5FC}"/>
                </a:ext>
              </a:extLst>
            </p:cNvPr>
            <p:cNvSpPr/>
            <p:nvPr/>
          </p:nvSpPr>
          <p:spPr>
            <a:xfrm>
              <a:off x="4441190"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17</a:t>
              </a:r>
            </a:p>
          </p:txBody>
        </p:sp>
        <p:sp>
          <p:nvSpPr>
            <p:cNvPr id="36" name="椭圆 35">
              <a:extLst>
                <a:ext uri="{FF2B5EF4-FFF2-40B4-BE49-F238E27FC236}">
                  <a16:creationId xmlns:a16="http://schemas.microsoft.com/office/drawing/2014/main" id="{4421F204-B87C-51E8-BA86-6E673964C3B6}"/>
                </a:ext>
              </a:extLst>
            </p:cNvPr>
            <p:cNvSpPr/>
            <p:nvPr/>
          </p:nvSpPr>
          <p:spPr>
            <a:xfrm>
              <a:off x="7762240"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dirty="0">
                  <a:latin typeface="微软雅黑" panose="020B0503020204020204" charset="-122"/>
                  <a:ea typeface="微软雅黑" panose="020B0503020204020204" charset="-122"/>
                </a:rPr>
                <a:t>50</a:t>
              </a:r>
            </a:p>
          </p:txBody>
        </p:sp>
        <p:sp>
          <p:nvSpPr>
            <p:cNvPr id="37" name="椭圆 36">
              <a:extLst>
                <a:ext uri="{FF2B5EF4-FFF2-40B4-BE49-F238E27FC236}">
                  <a16:creationId xmlns:a16="http://schemas.microsoft.com/office/drawing/2014/main" id="{46D32BB2-41B5-73BD-339A-85EEFDEB4BCE}"/>
                </a:ext>
              </a:extLst>
            </p:cNvPr>
            <p:cNvSpPr/>
            <p:nvPr/>
          </p:nvSpPr>
          <p:spPr>
            <a:xfrm>
              <a:off x="9398635" y="364299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76</a:t>
              </a:r>
            </a:p>
          </p:txBody>
        </p:sp>
        <p:sp>
          <p:nvSpPr>
            <p:cNvPr id="38" name="椭圆 37">
              <a:extLst>
                <a:ext uri="{FF2B5EF4-FFF2-40B4-BE49-F238E27FC236}">
                  <a16:creationId xmlns:a16="http://schemas.microsoft.com/office/drawing/2014/main" id="{AAEBEAF8-1062-71AF-9240-96189B077A4F}"/>
                </a:ext>
              </a:extLst>
            </p:cNvPr>
            <p:cNvSpPr/>
            <p:nvPr/>
          </p:nvSpPr>
          <p:spPr>
            <a:xfrm>
              <a:off x="10933430" y="371030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88</a:t>
              </a:r>
            </a:p>
          </p:txBody>
        </p:sp>
        <p:sp>
          <p:nvSpPr>
            <p:cNvPr id="43" name="椭圆 42">
              <a:extLst>
                <a:ext uri="{FF2B5EF4-FFF2-40B4-BE49-F238E27FC236}">
                  <a16:creationId xmlns:a16="http://schemas.microsoft.com/office/drawing/2014/main" id="{AEA26309-A256-0FB2-0CC6-621BEF68B584}"/>
                </a:ext>
              </a:extLst>
            </p:cNvPr>
            <p:cNvSpPr/>
            <p:nvPr/>
          </p:nvSpPr>
          <p:spPr>
            <a:xfrm>
              <a:off x="5805805"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33</a:t>
              </a:r>
            </a:p>
          </p:txBody>
        </p:sp>
        <p:sp>
          <p:nvSpPr>
            <p:cNvPr id="44" name="椭圆 43">
              <a:extLst>
                <a:ext uri="{FF2B5EF4-FFF2-40B4-BE49-F238E27FC236}">
                  <a16:creationId xmlns:a16="http://schemas.microsoft.com/office/drawing/2014/main" id="{BAF43276-39B4-F1D0-9D2A-D60876972610}"/>
                </a:ext>
              </a:extLst>
            </p:cNvPr>
            <p:cNvSpPr/>
            <p:nvPr/>
          </p:nvSpPr>
          <p:spPr>
            <a:xfrm>
              <a:off x="9045575"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72</a:t>
              </a:r>
            </a:p>
          </p:txBody>
        </p:sp>
        <p:cxnSp>
          <p:nvCxnSpPr>
            <p:cNvPr id="45" name="直接箭头连接符 44">
              <a:extLst>
                <a:ext uri="{FF2B5EF4-FFF2-40B4-BE49-F238E27FC236}">
                  <a16:creationId xmlns:a16="http://schemas.microsoft.com/office/drawing/2014/main" id="{2B681701-18E2-AF61-A021-72AB71185EAC}"/>
                </a:ext>
              </a:extLst>
            </p:cNvPr>
            <p:cNvCxnSpPr>
              <a:stCxn id="27" idx="4"/>
            </p:cNvCxnSpPr>
            <p:nvPr/>
          </p:nvCxnSpPr>
          <p:spPr>
            <a:xfrm flipH="1">
              <a:off x="6547485" y="2520315"/>
              <a:ext cx="1911985" cy="32385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97211B8F-0852-1D3C-4067-921DCE31B489}"/>
                </a:ext>
              </a:extLst>
            </p:cNvPr>
            <p:cNvCxnSpPr>
              <a:stCxn id="27" idx="4"/>
              <a:endCxn id="32" idx="0"/>
            </p:cNvCxnSpPr>
            <p:nvPr/>
          </p:nvCxnSpPr>
          <p:spPr>
            <a:xfrm>
              <a:off x="8459470" y="2520315"/>
              <a:ext cx="1781810" cy="31877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FF5CE43-6D73-0E58-3F8F-CB18F35FD404}"/>
                </a:ext>
              </a:extLst>
            </p:cNvPr>
            <p:cNvCxnSpPr>
              <a:stCxn id="15" idx="4"/>
              <a:endCxn id="33" idx="0"/>
            </p:cNvCxnSpPr>
            <p:nvPr/>
          </p:nvCxnSpPr>
          <p:spPr>
            <a:xfrm flipH="1">
              <a:off x="5424805" y="3300095"/>
              <a:ext cx="1077595" cy="34290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E586555-DE7C-6B60-0BC2-F7C05CDD885A}"/>
                </a:ext>
              </a:extLst>
            </p:cNvPr>
            <p:cNvCxnSpPr>
              <a:stCxn id="15" idx="4"/>
              <a:endCxn id="34" idx="0"/>
            </p:cNvCxnSpPr>
            <p:nvPr/>
          </p:nvCxnSpPr>
          <p:spPr>
            <a:xfrm>
              <a:off x="6502400" y="3300095"/>
              <a:ext cx="1064260" cy="41021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CC6464A4-58F5-1721-EED3-F7CC0DD010E0}"/>
                </a:ext>
              </a:extLst>
            </p:cNvPr>
            <p:cNvCxnSpPr>
              <a:stCxn id="32" idx="4"/>
              <a:endCxn id="37" idx="0"/>
            </p:cNvCxnSpPr>
            <p:nvPr/>
          </p:nvCxnSpPr>
          <p:spPr>
            <a:xfrm flipH="1">
              <a:off x="9690735" y="3300095"/>
              <a:ext cx="550545" cy="34290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EB8CCB6-CCA6-F636-95EF-894E4B1A749A}"/>
                </a:ext>
              </a:extLst>
            </p:cNvPr>
            <p:cNvCxnSpPr>
              <a:stCxn id="32" idx="4"/>
              <a:endCxn id="38" idx="0"/>
            </p:cNvCxnSpPr>
            <p:nvPr/>
          </p:nvCxnSpPr>
          <p:spPr>
            <a:xfrm>
              <a:off x="10241280" y="3300095"/>
              <a:ext cx="984250" cy="41021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2E5EB4C9-B11A-8D04-1579-613C53BC9BEC}"/>
                </a:ext>
              </a:extLst>
            </p:cNvPr>
            <p:cNvCxnSpPr>
              <a:stCxn id="33" idx="4"/>
              <a:endCxn id="35" idx="0"/>
            </p:cNvCxnSpPr>
            <p:nvPr/>
          </p:nvCxnSpPr>
          <p:spPr>
            <a:xfrm flipH="1">
              <a:off x="4733290" y="4104005"/>
              <a:ext cx="691515" cy="49403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D64D0AB-96C8-B2CD-4015-51356BA60535}"/>
                </a:ext>
              </a:extLst>
            </p:cNvPr>
            <p:cNvCxnSpPr>
              <a:stCxn id="33" idx="4"/>
              <a:endCxn id="43" idx="0"/>
            </p:cNvCxnSpPr>
            <p:nvPr/>
          </p:nvCxnSpPr>
          <p:spPr>
            <a:xfrm>
              <a:off x="5424805" y="4104005"/>
              <a:ext cx="673100" cy="49403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518136CA-A10C-8677-1C4B-99C934896313}"/>
                </a:ext>
              </a:extLst>
            </p:cNvPr>
            <p:cNvCxnSpPr>
              <a:stCxn id="34" idx="4"/>
              <a:endCxn id="36" idx="0"/>
            </p:cNvCxnSpPr>
            <p:nvPr/>
          </p:nvCxnSpPr>
          <p:spPr>
            <a:xfrm>
              <a:off x="7566660" y="4171315"/>
              <a:ext cx="487680" cy="42672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3DB1F0DA-FCFE-F8DD-E291-EABC137D99C1}"/>
                </a:ext>
              </a:extLst>
            </p:cNvPr>
            <p:cNvCxnSpPr>
              <a:stCxn id="37" idx="4"/>
              <a:endCxn id="44" idx="0"/>
            </p:cNvCxnSpPr>
            <p:nvPr/>
          </p:nvCxnSpPr>
          <p:spPr>
            <a:xfrm flipH="1">
              <a:off x="9337675" y="4104005"/>
              <a:ext cx="353060" cy="49403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37F4369F-6417-5071-DDC8-8217C6000866}"/>
                </a:ext>
              </a:extLst>
            </p:cNvPr>
            <p:cNvGrpSpPr/>
            <p:nvPr/>
          </p:nvGrpSpPr>
          <p:grpSpPr>
            <a:xfrm>
              <a:off x="4073525" y="4104005"/>
              <a:ext cx="8079105" cy="1882775"/>
              <a:chOff x="6415" y="6463"/>
              <a:chExt cx="12723" cy="2965"/>
            </a:xfrm>
          </p:grpSpPr>
          <p:sp>
            <p:nvSpPr>
              <p:cNvPr id="56" name="椭圆 55">
                <a:extLst>
                  <a:ext uri="{FF2B5EF4-FFF2-40B4-BE49-F238E27FC236}">
                    <a16:creationId xmlns:a16="http://schemas.microsoft.com/office/drawing/2014/main" id="{FD07FE02-AF8C-E392-C196-6BB39EA583BC}"/>
                  </a:ext>
                </a:extLst>
              </p:cNvPr>
              <p:cNvSpPr/>
              <p:nvPr/>
            </p:nvSpPr>
            <p:spPr>
              <a:xfrm>
                <a:off x="6415"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57" name="椭圆 56">
                <a:extLst>
                  <a:ext uri="{FF2B5EF4-FFF2-40B4-BE49-F238E27FC236}">
                    <a16:creationId xmlns:a16="http://schemas.microsoft.com/office/drawing/2014/main" id="{845272E7-3960-7A7F-E134-47AC4170B3AC}"/>
                  </a:ext>
                </a:extLst>
              </p:cNvPr>
              <p:cNvSpPr/>
              <p:nvPr/>
            </p:nvSpPr>
            <p:spPr>
              <a:xfrm>
                <a:off x="10619"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58" name="椭圆 57">
                <a:extLst>
                  <a:ext uri="{FF2B5EF4-FFF2-40B4-BE49-F238E27FC236}">
                    <a16:creationId xmlns:a16="http://schemas.microsoft.com/office/drawing/2014/main" id="{A352CC9F-BA01-5007-BCA7-EE8829E143C6}"/>
                  </a:ext>
                </a:extLst>
              </p:cNvPr>
              <p:cNvSpPr/>
              <p:nvPr/>
            </p:nvSpPr>
            <p:spPr>
              <a:xfrm>
                <a:off x="15520"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59" name="椭圆 58">
                <a:extLst>
                  <a:ext uri="{FF2B5EF4-FFF2-40B4-BE49-F238E27FC236}">
                    <a16:creationId xmlns:a16="http://schemas.microsoft.com/office/drawing/2014/main" id="{5ECF13C2-95C2-2C4F-EAAD-9820654AC5BC}"/>
                  </a:ext>
                </a:extLst>
              </p:cNvPr>
              <p:cNvSpPr/>
              <p:nvPr/>
            </p:nvSpPr>
            <p:spPr>
              <a:xfrm>
                <a:off x="16795"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60" name="椭圆 59">
                <a:extLst>
                  <a:ext uri="{FF2B5EF4-FFF2-40B4-BE49-F238E27FC236}">
                    <a16:creationId xmlns:a16="http://schemas.microsoft.com/office/drawing/2014/main" id="{CE5079DB-B050-A19B-7D1B-827A41144378}"/>
                  </a:ext>
                </a:extLst>
              </p:cNvPr>
              <p:cNvSpPr/>
              <p:nvPr/>
            </p:nvSpPr>
            <p:spPr>
              <a:xfrm>
                <a:off x="18218"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61" name="椭圆 60">
                <a:extLst>
                  <a:ext uri="{FF2B5EF4-FFF2-40B4-BE49-F238E27FC236}">
                    <a16:creationId xmlns:a16="http://schemas.microsoft.com/office/drawing/2014/main" id="{5D93AE9E-0101-A8C1-8D90-01A9BA3A56BA}"/>
                  </a:ext>
                </a:extLst>
              </p:cNvPr>
              <p:cNvSpPr/>
              <p:nvPr/>
            </p:nvSpPr>
            <p:spPr>
              <a:xfrm>
                <a:off x="7454"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62" name="椭圆 61">
                <a:extLst>
                  <a:ext uri="{FF2B5EF4-FFF2-40B4-BE49-F238E27FC236}">
                    <a16:creationId xmlns:a16="http://schemas.microsoft.com/office/drawing/2014/main" id="{AA5376D2-ABC1-6B98-EBA3-9095B99BA057}"/>
                  </a:ext>
                </a:extLst>
              </p:cNvPr>
              <p:cNvSpPr/>
              <p:nvPr/>
            </p:nvSpPr>
            <p:spPr>
              <a:xfrm>
                <a:off x="8580"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63" name="椭圆 62">
                <a:extLst>
                  <a:ext uri="{FF2B5EF4-FFF2-40B4-BE49-F238E27FC236}">
                    <a16:creationId xmlns:a16="http://schemas.microsoft.com/office/drawing/2014/main" id="{F5A5586C-D9E2-4E47-908A-384ABFA22E49}"/>
                  </a:ext>
                </a:extLst>
              </p:cNvPr>
              <p:cNvSpPr/>
              <p:nvPr/>
            </p:nvSpPr>
            <p:spPr>
              <a:xfrm>
                <a:off x="9855"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64" name="椭圆 63">
                <a:extLst>
                  <a:ext uri="{FF2B5EF4-FFF2-40B4-BE49-F238E27FC236}">
                    <a16:creationId xmlns:a16="http://schemas.microsoft.com/office/drawing/2014/main" id="{E0F74CC2-EDBE-B33F-84E3-128B433D4677}"/>
                  </a:ext>
                </a:extLst>
              </p:cNvPr>
              <p:cNvSpPr/>
              <p:nvPr/>
            </p:nvSpPr>
            <p:spPr>
              <a:xfrm>
                <a:off x="11835" y="8702"/>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65" name="椭圆 64">
                <a:extLst>
                  <a:ext uri="{FF2B5EF4-FFF2-40B4-BE49-F238E27FC236}">
                    <a16:creationId xmlns:a16="http://schemas.microsoft.com/office/drawing/2014/main" id="{2BE5203F-7BDC-2848-540F-A506FCAD4ED7}"/>
                  </a:ext>
                </a:extLst>
              </p:cNvPr>
              <p:cNvSpPr/>
              <p:nvPr/>
            </p:nvSpPr>
            <p:spPr>
              <a:xfrm>
                <a:off x="12862"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66" name="椭圆 65">
                <a:extLst>
                  <a:ext uri="{FF2B5EF4-FFF2-40B4-BE49-F238E27FC236}">
                    <a16:creationId xmlns:a16="http://schemas.microsoft.com/office/drawing/2014/main" id="{03859669-6913-E8A9-7756-E1A0592BB90A}"/>
                  </a:ext>
                </a:extLst>
              </p:cNvPr>
              <p:cNvSpPr/>
              <p:nvPr/>
            </p:nvSpPr>
            <p:spPr>
              <a:xfrm>
                <a:off x="13881"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67" name="椭圆 66">
                <a:extLst>
                  <a:ext uri="{FF2B5EF4-FFF2-40B4-BE49-F238E27FC236}">
                    <a16:creationId xmlns:a16="http://schemas.microsoft.com/office/drawing/2014/main" id="{80998E86-4A7B-6E4E-8840-B224BA5C8663}"/>
                  </a:ext>
                </a:extLst>
              </p:cNvPr>
              <p:cNvSpPr/>
              <p:nvPr/>
            </p:nvSpPr>
            <p:spPr>
              <a:xfrm>
                <a:off x="14940"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cxnSp>
            <p:nvCxnSpPr>
              <p:cNvPr id="68" name="直接箭头连接符 67">
                <a:extLst>
                  <a:ext uri="{FF2B5EF4-FFF2-40B4-BE49-F238E27FC236}">
                    <a16:creationId xmlns:a16="http://schemas.microsoft.com/office/drawing/2014/main" id="{64C8BD35-7D9D-D669-F1DA-1F28F637A962}"/>
                  </a:ext>
                </a:extLst>
              </p:cNvPr>
              <p:cNvCxnSpPr>
                <a:cxnSpLocks/>
                <a:stCxn id="34" idx="4"/>
                <a:endCxn id="57" idx="0"/>
              </p:cNvCxnSpPr>
              <p:nvPr/>
            </p:nvCxnSpPr>
            <p:spPr>
              <a:xfrm flipH="1">
                <a:off x="11079" y="6569"/>
                <a:ext cx="837" cy="672"/>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7DE0165D-5A3B-B8A0-3EA9-66DBC7B4C299}"/>
                  </a:ext>
                </a:extLst>
              </p:cNvPr>
              <p:cNvCxnSpPr>
                <a:cxnSpLocks/>
                <a:stCxn id="37" idx="4"/>
                <a:endCxn id="58" idx="0"/>
              </p:cNvCxnSpPr>
              <p:nvPr/>
            </p:nvCxnSpPr>
            <p:spPr>
              <a:xfrm>
                <a:off x="15261" y="6463"/>
                <a:ext cx="719" cy="778"/>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F2CF9F62-A97A-1C52-1095-24EF4367FAAF}"/>
                  </a:ext>
                </a:extLst>
              </p:cNvPr>
              <p:cNvCxnSpPr>
                <a:cxnSpLocks/>
                <a:stCxn id="38" idx="4"/>
                <a:endCxn id="59" idx="0"/>
              </p:cNvCxnSpPr>
              <p:nvPr/>
            </p:nvCxnSpPr>
            <p:spPr>
              <a:xfrm flipH="1">
                <a:off x="17255" y="6569"/>
                <a:ext cx="423" cy="672"/>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A2E4D79F-4848-A73C-221B-75C90FC8ACB0}"/>
                  </a:ext>
                </a:extLst>
              </p:cNvPr>
              <p:cNvCxnSpPr>
                <a:cxnSpLocks/>
                <a:stCxn id="38" idx="4"/>
                <a:endCxn id="60" idx="0"/>
              </p:cNvCxnSpPr>
              <p:nvPr/>
            </p:nvCxnSpPr>
            <p:spPr>
              <a:xfrm>
                <a:off x="17678" y="6569"/>
                <a:ext cx="1000" cy="672"/>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E9C69FA7-24A0-DD96-A0B6-32F04F004B14}"/>
                  </a:ext>
                </a:extLst>
              </p:cNvPr>
              <p:cNvCxnSpPr>
                <a:cxnSpLocks/>
                <a:stCxn id="35" idx="4"/>
                <a:endCxn id="56" idx="0"/>
              </p:cNvCxnSpPr>
              <p:nvPr/>
            </p:nvCxnSpPr>
            <p:spPr>
              <a:xfrm flipH="1">
                <a:off x="6875" y="7967"/>
                <a:ext cx="579"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94A3E09B-2CC7-EFD5-8A6A-60F15FAB1B62}"/>
                  </a:ext>
                </a:extLst>
              </p:cNvPr>
              <p:cNvCxnSpPr>
                <a:cxnSpLocks/>
                <a:stCxn id="35" idx="4"/>
                <a:endCxn id="61" idx="0"/>
              </p:cNvCxnSpPr>
              <p:nvPr/>
            </p:nvCxnSpPr>
            <p:spPr>
              <a:xfrm>
                <a:off x="7454" y="7967"/>
                <a:ext cx="460"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279F23BD-18F2-93EF-23BE-BAA0CDE9EED8}"/>
                  </a:ext>
                </a:extLst>
              </p:cNvPr>
              <p:cNvCxnSpPr>
                <a:cxnSpLocks/>
                <a:stCxn id="43" idx="4"/>
                <a:endCxn id="62" idx="0"/>
              </p:cNvCxnSpPr>
              <p:nvPr/>
            </p:nvCxnSpPr>
            <p:spPr>
              <a:xfrm flipH="1">
                <a:off x="9040" y="7967"/>
                <a:ext cx="563"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63B518E1-66DD-8888-2261-235C2C5E0783}"/>
                  </a:ext>
                </a:extLst>
              </p:cNvPr>
              <p:cNvCxnSpPr>
                <a:cxnSpLocks/>
                <a:stCxn id="43" idx="4"/>
                <a:endCxn id="63" idx="0"/>
              </p:cNvCxnSpPr>
              <p:nvPr/>
            </p:nvCxnSpPr>
            <p:spPr>
              <a:xfrm>
                <a:off x="9603" y="7967"/>
                <a:ext cx="712"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7ED208D5-6EB8-C04C-8A3C-7D6626223B49}"/>
                  </a:ext>
                </a:extLst>
              </p:cNvPr>
              <p:cNvCxnSpPr>
                <a:cxnSpLocks/>
                <a:stCxn id="36" idx="4"/>
                <a:endCxn id="64" idx="0"/>
              </p:cNvCxnSpPr>
              <p:nvPr/>
            </p:nvCxnSpPr>
            <p:spPr>
              <a:xfrm flipH="1">
                <a:off x="12295" y="7967"/>
                <a:ext cx="389" cy="735"/>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B1A5E1D2-6724-41D7-8E7A-7F750C2152D5}"/>
                  </a:ext>
                </a:extLst>
              </p:cNvPr>
              <p:cNvCxnSpPr>
                <a:cxnSpLocks/>
                <a:stCxn id="36" idx="4"/>
                <a:endCxn id="65" idx="0"/>
              </p:cNvCxnSpPr>
              <p:nvPr/>
            </p:nvCxnSpPr>
            <p:spPr>
              <a:xfrm>
                <a:off x="12684" y="7967"/>
                <a:ext cx="638"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8851511F-43F0-18AD-23A0-CCAE3D6BCAE0}"/>
                  </a:ext>
                </a:extLst>
              </p:cNvPr>
              <p:cNvCxnSpPr>
                <a:cxnSpLocks/>
                <a:stCxn id="44" idx="4"/>
                <a:endCxn id="66" idx="0"/>
              </p:cNvCxnSpPr>
              <p:nvPr/>
            </p:nvCxnSpPr>
            <p:spPr>
              <a:xfrm flipH="1">
                <a:off x="14341" y="7967"/>
                <a:ext cx="364"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B903C442-D044-6A9D-AED5-291BE7F66F71}"/>
                  </a:ext>
                </a:extLst>
              </p:cNvPr>
              <p:cNvCxnSpPr>
                <a:cxnSpLocks/>
                <a:stCxn id="44" idx="4"/>
                <a:endCxn id="67" idx="0"/>
              </p:cNvCxnSpPr>
              <p:nvPr/>
            </p:nvCxnSpPr>
            <p:spPr>
              <a:xfrm>
                <a:off x="14705" y="7967"/>
                <a:ext cx="695"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grpSp>
      </p:grpSp>
      <p:sp>
        <p:nvSpPr>
          <p:cNvPr id="80" name="文本占位符 2">
            <a:extLst>
              <a:ext uri="{FF2B5EF4-FFF2-40B4-BE49-F238E27FC236}">
                <a16:creationId xmlns:a16="http://schemas.microsoft.com/office/drawing/2014/main" id="{EC5E15E4-2A5E-62B2-FA18-439C468C0A39}"/>
              </a:ext>
            </a:extLst>
          </p:cNvPr>
          <p:cNvSpPr txBox="1">
            <a:spLocks/>
          </p:cNvSpPr>
          <p:nvPr/>
        </p:nvSpPr>
        <p:spPr>
          <a:xfrm>
            <a:off x="7337476" y="3843195"/>
            <a:ext cx="4380042" cy="82192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800" b="1" dirty="0">
                <a:solidFill>
                  <a:srgbClr val="AD2B26"/>
                </a:solidFill>
              </a:rPr>
              <a:t>在添加或删除节点的时候，如果不符合这些性质会发生旋转，以达到所有的性质</a:t>
            </a:r>
          </a:p>
        </p:txBody>
      </p:sp>
      <p:sp>
        <p:nvSpPr>
          <p:cNvPr id="81" name="椭圆 80">
            <a:extLst>
              <a:ext uri="{FF2B5EF4-FFF2-40B4-BE49-F238E27FC236}">
                <a16:creationId xmlns:a16="http://schemas.microsoft.com/office/drawing/2014/main" id="{CEE720A1-E36A-AA1E-5580-A8DE32C838E0}"/>
              </a:ext>
            </a:extLst>
          </p:cNvPr>
          <p:cNvSpPr/>
          <p:nvPr/>
        </p:nvSpPr>
        <p:spPr>
          <a:xfrm>
            <a:off x="7896402" y="1198390"/>
            <a:ext cx="2371984" cy="2371984"/>
          </a:xfrm>
          <a:prstGeom prst="ellipse">
            <a:avLst/>
          </a:prstGeom>
          <a:noFill/>
          <a:ln w="2857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solidFill>
                  <a:srgbClr val="AD2B26"/>
                </a:solidFill>
                <a:latin typeface="Alibaba PuHuiTi B"/>
                <a:ea typeface="Alibaba PuHuiTi Medium"/>
              </a:rPr>
              <a:t>保证平衡</a:t>
            </a:r>
            <a:endParaRPr lang="zh-CN" altLang="en-US" sz="5400" dirty="0">
              <a:solidFill>
                <a:schemeClr val="tx1"/>
              </a:solidFill>
              <a:latin typeface="Alibaba PuHuiTi B"/>
              <a:ea typeface="Alibaba PuHuiTi Medium"/>
            </a:endParaRPr>
          </a:p>
        </p:txBody>
      </p:sp>
    </p:spTree>
    <p:extLst>
      <p:ext uri="{BB962C8B-B14F-4D97-AF65-F5344CB8AC3E}">
        <p14:creationId xmlns:p14="http://schemas.microsoft.com/office/powerpoint/2010/main" val="1172943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 calcmode="lin" valueType="num">
                                      <p:cBhvr>
                                        <p:cTn id="12" dur="500" fill="hold"/>
                                        <p:tgtEl>
                                          <p:spTgt spid="81"/>
                                        </p:tgtEl>
                                        <p:attrNameLst>
                                          <p:attrName>ppt_w</p:attrName>
                                        </p:attrNameLst>
                                      </p:cBhvr>
                                      <p:tavLst>
                                        <p:tav tm="0">
                                          <p:val>
                                            <p:strVal val="4*#ppt_w"/>
                                          </p:val>
                                        </p:tav>
                                        <p:tav tm="100000">
                                          <p:val>
                                            <p:strVal val="#ppt_w"/>
                                          </p:val>
                                        </p:tav>
                                      </p:tavLst>
                                    </p:anim>
                                    <p:anim calcmode="lin" valueType="num">
                                      <p:cBhvr>
                                        <p:cTn id="13" dur="500" fill="hold"/>
                                        <p:tgtEl>
                                          <p:spTgt spid="8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8BAAF-D486-5E70-B998-A9985973C634}"/>
              </a:ext>
            </a:extLst>
          </p:cNvPr>
          <p:cNvSpPr>
            <a:spLocks noGrp="1"/>
          </p:cNvSpPr>
          <p:nvPr>
            <p:ph type="title"/>
          </p:nvPr>
        </p:nvSpPr>
        <p:spPr/>
        <p:txBody>
          <a:bodyPr/>
          <a:lstStyle/>
          <a:p>
            <a:r>
              <a:rPr lang="zh-CN" altLang="en-US" dirty="0"/>
              <a:t>红黑树的复杂度</a:t>
            </a:r>
          </a:p>
        </p:txBody>
      </p:sp>
      <p:sp>
        <p:nvSpPr>
          <p:cNvPr id="3" name="文本占位符 2">
            <a:extLst>
              <a:ext uri="{FF2B5EF4-FFF2-40B4-BE49-F238E27FC236}">
                <a16:creationId xmlns:a16="http://schemas.microsoft.com/office/drawing/2014/main" id="{CD00748F-58AC-BCF7-D469-FF426349F011}"/>
              </a:ext>
            </a:extLst>
          </p:cNvPr>
          <p:cNvSpPr>
            <a:spLocks noGrp="1"/>
          </p:cNvSpPr>
          <p:nvPr>
            <p:ph type="body" sz="quarter" idx="11"/>
          </p:nvPr>
        </p:nvSpPr>
        <p:spPr>
          <a:xfrm>
            <a:off x="710880" y="1624204"/>
            <a:ext cx="10698800" cy="4593716"/>
          </a:xfrm>
        </p:spPr>
        <p:txBody>
          <a:bodyPr/>
          <a:lstStyle/>
          <a:p>
            <a:pPr marL="285750" indent="-285750">
              <a:buFont typeface="Arial" panose="020B0604020202020204" pitchFamily="34" charset="0"/>
              <a:buChar char="•"/>
            </a:pPr>
            <a:r>
              <a:rPr lang="zh-CN" altLang="en-US" dirty="0"/>
              <a:t>查找：</a:t>
            </a:r>
          </a:p>
          <a:p>
            <a:r>
              <a:rPr lang="en-US" altLang="zh-CN" dirty="0"/>
              <a:t>     </a:t>
            </a:r>
            <a:r>
              <a:rPr lang="zh-CN" altLang="en-US" dirty="0"/>
              <a:t>红黑树也是一棵</a:t>
            </a:r>
            <a:r>
              <a:rPr lang="en-US" altLang="zh-CN" dirty="0"/>
              <a:t>BST</a:t>
            </a:r>
            <a:r>
              <a:rPr lang="zh-CN" altLang="en-US" dirty="0"/>
              <a:t>（二叉搜索树）树，查找操作的时间复杂度为：</a:t>
            </a:r>
            <a:r>
              <a:rPr lang="en-US" altLang="zh-CN" dirty="0">
                <a:solidFill>
                  <a:srgbClr val="AD2B26"/>
                </a:solidFill>
              </a:rPr>
              <a:t>O(log n)</a:t>
            </a:r>
          </a:p>
          <a:p>
            <a:pPr marL="285750" indent="-285750">
              <a:buFont typeface="Arial" panose="020B0604020202020204" pitchFamily="34" charset="0"/>
              <a:buChar char="•"/>
            </a:pPr>
            <a:r>
              <a:rPr lang="zh-CN" altLang="en-US" dirty="0"/>
              <a:t>添加：</a:t>
            </a:r>
          </a:p>
          <a:p>
            <a:r>
              <a:rPr lang="en-US" altLang="zh-CN" dirty="0"/>
              <a:t>     </a:t>
            </a:r>
            <a:r>
              <a:rPr lang="zh-CN" altLang="en-US" dirty="0"/>
              <a:t>添加先要从根节点开始找到元素添加的位置，时间复杂度</a:t>
            </a:r>
            <a:r>
              <a:rPr lang="en-US" altLang="zh-CN" dirty="0"/>
              <a:t>O(log n)</a:t>
            </a:r>
          </a:p>
          <a:p>
            <a:r>
              <a:rPr lang="zh-CN" altLang="en-US" dirty="0"/>
              <a:t>     添加完成后涉及到复杂度为</a:t>
            </a:r>
            <a:r>
              <a:rPr lang="en-US" altLang="zh-CN" dirty="0"/>
              <a:t>O(1)</a:t>
            </a:r>
            <a:r>
              <a:rPr lang="zh-CN" altLang="en-US" dirty="0"/>
              <a:t>的旋转调整操作</a:t>
            </a:r>
          </a:p>
          <a:p>
            <a:r>
              <a:rPr lang="zh-CN" altLang="en-US" dirty="0"/>
              <a:t>     故整体复杂度为：</a:t>
            </a:r>
            <a:r>
              <a:rPr lang="en-US" altLang="zh-CN" dirty="0">
                <a:solidFill>
                  <a:srgbClr val="AD2B26"/>
                </a:solidFill>
              </a:rPr>
              <a:t>O(log n)</a:t>
            </a:r>
          </a:p>
          <a:p>
            <a:pPr marL="285750" indent="-285750">
              <a:buFont typeface="Arial" panose="020B0604020202020204" pitchFamily="34" charset="0"/>
              <a:buChar char="•"/>
            </a:pPr>
            <a:r>
              <a:rPr lang="zh-CN" altLang="en-US" dirty="0"/>
              <a:t>删除：</a:t>
            </a:r>
          </a:p>
          <a:p>
            <a:r>
              <a:rPr lang="zh-CN" altLang="en-US" dirty="0"/>
              <a:t>     首先从根节点开始找到被删除元素的位置，时间复杂度</a:t>
            </a:r>
            <a:r>
              <a:rPr lang="en-US" altLang="zh-CN" dirty="0"/>
              <a:t>O(log n)</a:t>
            </a:r>
          </a:p>
          <a:p>
            <a:r>
              <a:rPr lang="zh-CN" altLang="en-US" dirty="0"/>
              <a:t>     删除完成后涉及到复杂度为</a:t>
            </a:r>
            <a:r>
              <a:rPr lang="en-US" altLang="zh-CN" dirty="0"/>
              <a:t>O(1)</a:t>
            </a:r>
            <a:r>
              <a:rPr lang="zh-CN" altLang="en-US" dirty="0"/>
              <a:t>的旋转调整操作</a:t>
            </a:r>
          </a:p>
          <a:p>
            <a:r>
              <a:rPr lang="zh-CN" altLang="en-US" dirty="0"/>
              <a:t>     故整体复杂度为：</a:t>
            </a:r>
            <a:r>
              <a:rPr lang="en-US" altLang="zh-CN" dirty="0">
                <a:solidFill>
                  <a:srgbClr val="AD2B26"/>
                </a:solidFill>
              </a:rPr>
              <a:t>O(log n)</a:t>
            </a:r>
          </a:p>
          <a:p>
            <a:endParaRPr lang="en-US" altLang="zh-CN" dirty="0"/>
          </a:p>
          <a:p>
            <a:endParaRPr lang="en-US" altLang="zh-CN" dirty="0"/>
          </a:p>
          <a:p>
            <a:endParaRPr lang="zh-CN" altLang="en-US" dirty="0"/>
          </a:p>
        </p:txBody>
      </p:sp>
      <p:grpSp>
        <p:nvGrpSpPr>
          <p:cNvPr id="4" name="组合 3">
            <a:extLst>
              <a:ext uri="{FF2B5EF4-FFF2-40B4-BE49-F238E27FC236}">
                <a16:creationId xmlns:a16="http://schemas.microsoft.com/office/drawing/2014/main" id="{31682AD2-D914-023D-D019-B6248E471C3F}"/>
              </a:ext>
            </a:extLst>
          </p:cNvPr>
          <p:cNvGrpSpPr/>
          <p:nvPr/>
        </p:nvGrpSpPr>
        <p:grpSpPr>
          <a:xfrm>
            <a:off x="6096000" y="3177776"/>
            <a:ext cx="5920916" cy="3040144"/>
            <a:chOff x="4073525" y="2059305"/>
            <a:chExt cx="8079105" cy="3927475"/>
          </a:xfrm>
          <a:effectLst>
            <a:outerShdw blurRad="50800" dist="38100" dir="2700000" algn="tl" rotWithShape="0">
              <a:prstClr val="black">
                <a:alpha val="40000"/>
              </a:prstClr>
            </a:outerShdw>
          </a:effectLst>
        </p:grpSpPr>
        <p:sp>
          <p:nvSpPr>
            <p:cNvPr id="5" name="椭圆 4">
              <a:extLst>
                <a:ext uri="{FF2B5EF4-FFF2-40B4-BE49-F238E27FC236}">
                  <a16:creationId xmlns:a16="http://schemas.microsoft.com/office/drawing/2014/main" id="{E6FD5BC9-E46E-C36B-62E1-2EA9FBABA4EB}"/>
                </a:ext>
              </a:extLst>
            </p:cNvPr>
            <p:cNvSpPr/>
            <p:nvPr/>
          </p:nvSpPr>
          <p:spPr>
            <a:xfrm>
              <a:off x="6210300" y="283908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38</a:t>
              </a:r>
            </a:p>
          </p:txBody>
        </p:sp>
        <p:sp>
          <p:nvSpPr>
            <p:cNvPr id="6" name="椭圆 5">
              <a:extLst>
                <a:ext uri="{FF2B5EF4-FFF2-40B4-BE49-F238E27FC236}">
                  <a16:creationId xmlns:a16="http://schemas.microsoft.com/office/drawing/2014/main" id="{A23D9542-3D03-3AA3-9C88-D87A8983CD7B}"/>
                </a:ext>
              </a:extLst>
            </p:cNvPr>
            <p:cNvSpPr/>
            <p:nvPr/>
          </p:nvSpPr>
          <p:spPr>
            <a:xfrm>
              <a:off x="8167370" y="205930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55</a:t>
              </a:r>
            </a:p>
          </p:txBody>
        </p:sp>
        <p:sp>
          <p:nvSpPr>
            <p:cNvPr id="7" name="椭圆 6">
              <a:extLst>
                <a:ext uri="{FF2B5EF4-FFF2-40B4-BE49-F238E27FC236}">
                  <a16:creationId xmlns:a16="http://schemas.microsoft.com/office/drawing/2014/main" id="{64AF038F-F100-701C-F074-B184C71BE0F8}"/>
                </a:ext>
              </a:extLst>
            </p:cNvPr>
            <p:cNvSpPr/>
            <p:nvPr/>
          </p:nvSpPr>
          <p:spPr>
            <a:xfrm>
              <a:off x="9949180" y="283908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dirty="0">
                  <a:latin typeface="微软雅黑" panose="020B0503020204020204" charset="-122"/>
                  <a:ea typeface="微软雅黑" panose="020B0503020204020204" charset="-122"/>
                </a:rPr>
                <a:t>80</a:t>
              </a:r>
            </a:p>
          </p:txBody>
        </p:sp>
        <p:sp>
          <p:nvSpPr>
            <p:cNvPr id="8" name="椭圆 7">
              <a:extLst>
                <a:ext uri="{FF2B5EF4-FFF2-40B4-BE49-F238E27FC236}">
                  <a16:creationId xmlns:a16="http://schemas.microsoft.com/office/drawing/2014/main" id="{0193E9B8-9196-215A-CE73-5366F48A862C}"/>
                </a:ext>
              </a:extLst>
            </p:cNvPr>
            <p:cNvSpPr/>
            <p:nvPr/>
          </p:nvSpPr>
          <p:spPr>
            <a:xfrm>
              <a:off x="5132705" y="364299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25</a:t>
              </a:r>
            </a:p>
          </p:txBody>
        </p:sp>
        <p:sp>
          <p:nvSpPr>
            <p:cNvPr id="9" name="椭圆 8">
              <a:extLst>
                <a:ext uri="{FF2B5EF4-FFF2-40B4-BE49-F238E27FC236}">
                  <a16:creationId xmlns:a16="http://schemas.microsoft.com/office/drawing/2014/main" id="{8B726605-D811-58F6-07FC-8E4DC6DB3AA3}"/>
                </a:ext>
              </a:extLst>
            </p:cNvPr>
            <p:cNvSpPr/>
            <p:nvPr/>
          </p:nvSpPr>
          <p:spPr>
            <a:xfrm>
              <a:off x="7274560" y="371030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46</a:t>
              </a:r>
            </a:p>
          </p:txBody>
        </p:sp>
        <p:sp>
          <p:nvSpPr>
            <p:cNvPr id="10" name="椭圆 9">
              <a:extLst>
                <a:ext uri="{FF2B5EF4-FFF2-40B4-BE49-F238E27FC236}">
                  <a16:creationId xmlns:a16="http://schemas.microsoft.com/office/drawing/2014/main" id="{A3BA67AA-8A4E-218E-894F-8E1099DB0A8F}"/>
                </a:ext>
              </a:extLst>
            </p:cNvPr>
            <p:cNvSpPr/>
            <p:nvPr/>
          </p:nvSpPr>
          <p:spPr>
            <a:xfrm>
              <a:off x="4441190"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17</a:t>
              </a:r>
            </a:p>
          </p:txBody>
        </p:sp>
        <p:sp>
          <p:nvSpPr>
            <p:cNvPr id="11" name="椭圆 10">
              <a:extLst>
                <a:ext uri="{FF2B5EF4-FFF2-40B4-BE49-F238E27FC236}">
                  <a16:creationId xmlns:a16="http://schemas.microsoft.com/office/drawing/2014/main" id="{DB9A2C06-4FDA-0333-483D-56AB3E0B894C}"/>
                </a:ext>
              </a:extLst>
            </p:cNvPr>
            <p:cNvSpPr/>
            <p:nvPr/>
          </p:nvSpPr>
          <p:spPr>
            <a:xfrm>
              <a:off x="7762240"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dirty="0">
                  <a:latin typeface="微软雅黑" panose="020B0503020204020204" charset="-122"/>
                  <a:ea typeface="微软雅黑" panose="020B0503020204020204" charset="-122"/>
                </a:rPr>
                <a:t>50</a:t>
              </a:r>
            </a:p>
          </p:txBody>
        </p:sp>
        <p:sp>
          <p:nvSpPr>
            <p:cNvPr id="12" name="椭圆 11">
              <a:extLst>
                <a:ext uri="{FF2B5EF4-FFF2-40B4-BE49-F238E27FC236}">
                  <a16:creationId xmlns:a16="http://schemas.microsoft.com/office/drawing/2014/main" id="{2F94D718-31FE-E596-9CF4-C8E63B0C62EA}"/>
                </a:ext>
              </a:extLst>
            </p:cNvPr>
            <p:cNvSpPr/>
            <p:nvPr/>
          </p:nvSpPr>
          <p:spPr>
            <a:xfrm>
              <a:off x="9398635" y="364299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76</a:t>
              </a:r>
            </a:p>
          </p:txBody>
        </p:sp>
        <p:sp>
          <p:nvSpPr>
            <p:cNvPr id="13" name="椭圆 12">
              <a:extLst>
                <a:ext uri="{FF2B5EF4-FFF2-40B4-BE49-F238E27FC236}">
                  <a16:creationId xmlns:a16="http://schemas.microsoft.com/office/drawing/2014/main" id="{19297FC6-231E-35EF-1D0A-A3D2FDB2528B}"/>
                </a:ext>
              </a:extLst>
            </p:cNvPr>
            <p:cNvSpPr/>
            <p:nvPr/>
          </p:nvSpPr>
          <p:spPr>
            <a:xfrm>
              <a:off x="10933430" y="3710305"/>
              <a:ext cx="584200" cy="461010"/>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88</a:t>
              </a:r>
            </a:p>
          </p:txBody>
        </p:sp>
        <p:sp>
          <p:nvSpPr>
            <p:cNvPr id="14" name="椭圆 13">
              <a:extLst>
                <a:ext uri="{FF2B5EF4-FFF2-40B4-BE49-F238E27FC236}">
                  <a16:creationId xmlns:a16="http://schemas.microsoft.com/office/drawing/2014/main" id="{05E261DC-CC1F-09C9-C9AE-A97B001FF853}"/>
                </a:ext>
              </a:extLst>
            </p:cNvPr>
            <p:cNvSpPr/>
            <p:nvPr/>
          </p:nvSpPr>
          <p:spPr>
            <a:xfrm>
              <a:off x="5805805"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33</a:t>
              </a:r>
            </a:p>
          </p:txBody>
        </p:sp>
        <p:sp>
          <p:nvSpPr>
            <p:cNvPr id="15" name="椭圆 14">
              <a:extLst>
                <a:ext uri="{FF2B5EF4-FFF2-40B4-BE49-F238E27FC236}">
                  <a16:creationId xmlns:a16="http://schemas.microsoft.com/office/drawing/2014/main" id="{4244D28C-8968-FC22-EE8B-B4926E7948FB}"/>
                </a:ext>
              </a:extLst>
            </p:cNvPr>
            <p:cNvSpPr/>
            <p:nvPr/>
          </p:nvSpPr>
          <p:spPr>
            <a:xfrm>
              <a:off x="9045575" y="4598035"/>
              <a:ext cx="584200" cy="46101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72</a:t>
              </a:r>
            </a:p>
          </p:txBody>
        </p:sp>
        <p:cxnSp>
          <p:nvCxnSpPr>
            <p:cNvPr id="16" name="直接箭头连接符 15">
              <a:extLst>
                <a:ext uri="{FF2B5EF4-FFF2-40B4-BE49-F238E27FC236}">
                  <a16:creationId xmlns:a16="http://schemas.microsoft.com/office/drawing/2014/main" id="{BA001E3C-202D-67FD-4709-B4E43CC7EA34}"/>
                </a:ext>
              </a:extLst>
            </p:cNvPr>
            <p:cNvCxnSpPr>
              <a:stCxn id="6" idx="4"/>
            </p:cNvCxnSpPr>
            <p:nvPr/>
          </p:nvCxnSpPr>
          <p:spPr>
            <a:xfrm flipH="1">
              <a:off x="6547485" y="2520315"/>
              <a:ext cx="1911985" cy="32385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E148034-021C-9734-1F54-D29DEA41DF4B}"/>
                </a:ext>
              </a:extLst>
            </p:cNvPr>
            <p:cNvCxnSpPr>
              <a:stCxn id="6" idx="4"/>
              <a:endCxn id="7" idx="0"/>
            </p:cNvCxnSpPr>
            <p:nvPr/>
          </p:nvCxnSpPr>
          <p:spPr>
            <a:xfrm>
              <a:off x="8459470" y="2520315"/>
              <a:ext cx="1781810" cy="31877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1D5C714-2B7C-D5CB-B766-4E6E7E871F6A}"/>
                </a:ext>
              </a:extLst>
            </p:cNvPr>
            <p:cNvCxnSpPr>
              <a:stCxn id="5" idx="4"/>
              <a:endCxn id="8" idx="0"/>
            </p:cNvCxnSpPr>
            <p:nvPr/>
          </p:nvCxnSpPr>
          <p:spPr>
            <a:xfrm flipH="1">
              <a:off x="5424805" y="3300095"/>
              <a:ext cx="1077595" cy="34290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A83F546-F12F-139C-4F95-413C51688608}"/>
                </a:ext>
              </a:extLst>
            </p:cNvPr>
            <p:cNvCxnSpPr>
              <a:stCxn id="5" idx="4"/>
              <a:endCxn id="9" idx="0"/>
            </p:cNvCxnSpPr>
            <p:nvPr/>
          </p:nvCxnSpPr>
          <p:spPr>
            <a:xfrm>
              <a:off x="6502400" y="3300095"/>
              <a:ext cx="1064260" cy="41021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D4C5D05-9485-65D8-C2A2-706A6CABFA59}"/>
                </a:ext>
              </a:extLst>
            </p:cNvPr>
            <p:cNvCxnSpPr>
              <a:stCxn id="7" idx="4"/>
              <a:endCxn id="12" idx="0"/>
            </p:cNvCxnSpPr>
            <p:nvPr/>
          </p:nvCxnSpPr>
          <p:spPr>
            <a:xfrm flipH="1">
              <a:off x="9690735" y="3300095"/>
              <a:ext cx="550545" cy="34290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62994D0-552C-F766-06BB-3546EE41DFE1}"/>
                </a:ext>
              </a:extLst>
            </p:cNvPr>
            <p:cNvCxnSpPr>
              <a:stCxn id="7" idx="4"/>
              <a:endCxn id="13" idx="0"/>
            </p:cNvCxnSpPr>
            <p:nvPr/>
          </p:nvCxnSpPr>
          <p:spPr>
            <a:xfrm>
              <a:off x="10241280" y="3300095"/>
              <a:ext cx="984250" cy="41021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74B6957-A8C0-513A-4694-0CF97FC722EB}"/>
                </a:ext>
              </a:extLst>
            </p:cNvPr>
            <p:cNvCxnSpPr>
              <a:stCxn id="8" idx="4"/>
              <a:endCxn id="10" idx="0"/>
            </p:cNvCxnSpPr>
            <p:nvPr/>
          </p:nvCxnSpPr>
          <p:spPr>
            <a:xfrm flipH="1">
              <a:off x="4733290" y="4104005"/>
              <a:ext cx="691515" cy="49403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C965950-8BA6-D5EE-B2EF-1F3EC724A122}"/>
                </a:ext>
              </a:extLst>
            </p:cNvPr>
            <p:cNvCxnSpPr>
              <a:stCxn id="8" idx="4"/>
              <a:endCxn id="14" idx="0"/>
            </p:cNvCxnSpPr>
            <p:nvPr/>
          </p:nvCxnSpPr>
          <p:spPr>
            <a:xfrm>
              <a:off x="5424805" y="4104005"/>
              <a:ext cx="673100" cy="49403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4F42DC9-3D05-EA27-A7D7-D4ACDE45C463}"/>
                </a:ext>
              </a:extLst>
            </p:cNvPr>
            <p:cNvCxnSpPr>
              <a:stCxn id="9" idx="4"/>
              <a:endCxn id="11" idx="0"/>
            </p:cNvCxnSpPr>
            <p:nvPr/>
          </p:nvCxnSpPr>
          <p:spPr>
            <a:xfrm>
              <a:off x="7566660" y="4171315"/>
              <a:ext cx="487680" cy="42672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ABA3207-4DA5-850B-B755-80ADCD5B0457}"/>
                </a:ext>
              </a:extLst>
            </p:cNvPr>
            <p:cNvCxnSpPr>
              <a:stCxn id="12" idx="4"/>
              <a:endCxn id="15" idx="0"/>
            </p:cNvCxnSpPr>
            <p:nvPr/>
          </p:nvCxnSpPr>
          <p:spPr>
            <a:xfrm flipH="1">
              <a:off x="9337675" y="4104005"/>
              <a:ext cx="353060" cy="494030"/>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75ECDE58-5802-D725-4A26-C4947729FD05}"/>
                </a:ext>
              </a:extLst>
            </p:cNvPr>
            <p:cNvGrpSpPr/>
            <p:nvPr/>
          </p:nvGrpSpPr>
          <p:grpSpPr>
            <a:xfrm>
              <a:off x="4073525" y="4104005"/>
              <a:ext cx="8079105" cy="1882775"/>
              <a:chOff x="6415" y="6463"/>
              <a:chExt cx="12723" cy="2965"/>
            </a:xfrm>
          </p:grpSpPr>
          <p:sp>
            <p:nvSpPr>
              <p:cNvPr id="27" name="椭圆 26">
                <a:extLst>
                  <a:ext uri="{FF2B5EF4-FFF2-40B4-BE49-F238E27FC236}">
                    <a16:creationId xmlns:a16="http://schemas.microsoft.com/office/drawing/2014/main" id="{7B9D2566-7903-7B0A-3F80-F63855596F89}"/>
                  </a:ext>
                </a:extLst>
              </p:cNvPr>
              <p:cNvSpPr/>
              <p:nvPr/>
            </p:nvSpPr>
            <p:spPr>
              <a:xfrm>
                <a:off x="6415"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28" name="椭圆 27">
                <a:extLst>
                  <a:ext uri="{FF2B5EF4-FFF2-40B4-BE49-F238E27FC236}">
                    <a16:creationId xmlns:a16="http://schemas.microsoft.com/office/drawing/2014/main" id="{7AAC981E-442C-5A7B-436D-219C4E07AE1D}"/>
                  </a:ext>
                </a:extLst>
              </p:cNvPr>
              <p:cNvSpPr/>
              <p:nvPr/>
            </p:nvSpPr>
            <p:spPr>
              <a:xfrm>
                <a:off x="10619"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29" name="椭圆 28">
                <a:extLst>
                  <a:ext uri="{FF2B5EF4-FFF2-40B4-BE49-F238E27FC236}">
                    <a16:creationId xmlns:a16="http://schemas.microsoft.com/office/drawing/2014/main" id="{3DE1790C-0871-50C0-643A-3CB35CFEFB0A}"/>
                  </a:ext>
                </a:extLst>
              </p:cNvPr>
              <p:cNvSpPr/>
              <p:nvPr/>
            </p:nvSpPr>
            <p:spPr>
              <a:xfrm>
                <a:off x="15520"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0" name="椭圆 29">
                <a:extLst>
                  <a:ext uri="{FF2B5EF4-FFF2-40B4-BE49-F238E27FC236}">
                    <a16:creationId xmlns:a16="http://schemas.microsoft.com/office/drawing/2014/main" id="{D2E338D7-0931-E1D9-15FD-75B764A856AF}"/>
                  </a:ext>
                </a:extLst>
              </p:cNvPr>
              <p:cNvSpPr/>
              <p:nvPr/>
            </p:nvSpPr>
            <p:spPr>
              <a:xfrm>
                <a:off x="16795"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1" name="椭圆 30">
                <a:extLst>
                  <a:ext uri="{FF2B5EF4-FFF2-40B4-BE49-F238E27FC236}">
                    <a16:creationId xmlns:a16="http://schemas.microsoft.com/office/drawing/2014/main" id="{7B4DE198-5597-A6D7-7E67-C27959D33C6B}"/>
                  </a:ext>
                </a:extLst>
              </p:cNvPr>
              <p:cNvSpPr/>
              <p:nvPr/>
            </p:nvSpPr>
            <p:spPr>
              <a:xfrm>
                <a:off x="18218" y="7241"/>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2" name="椭圆 31">
                <a:extLst>
                  <a:ext uri="{FF2B5EF4-FFF2-40B4-BE49-F238E27FC236}">
                    <a16:creationId xmlns:a16="http://schemas.microsoft.com/office/drawing/2014/main" id="{C5A13BFE-6A50-DE1A-0462-A10ED3516BBE}"/>
                  </a:ext>
                </a:extLst>
              </p:cNvPr>
              <p:cNvSpPr/>
              <p:nvPr/>
            </p:nvSpPr>
            <p:spPr>
              <a:xfrm>
                <a:off x="7454"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3" name="椭圆 32">
                <a:extLst>
                  <a:ext uri="{FF2B5EF4-FFF2-40B4-BE49-F238E27FC236}">
                    <a16:creationId xmlns:a16="http://schemas.microsoft.com/office/drawing/2014/main" id="{F341FE4A-5BEB-4734-AB3E-FA4124C4A9A5}"/>
                  </a:ext>
                </a:extLst>
              </p:cNvPr>
              <p:cNvSpPr/>
              <p:nvPr/>
            </p:nvSpPr>
            <p:spPr>
              <a:xfrm>
                <a:off x="8580"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4" name="椭圆 33">
                <a:extLst>
                  <a:ext uri="{FF2B5EF4-FFF2-40B4-BE49-F238E27FC236}">
                    <a16:creationId xmlns:a16="http://schemas.microsoft.com/office/drawing/2014/main" id="{1224FC46-5772-CE7E-6605-4401AE043236}"/>
                  </a:ext>
                </a:extLst>
              </p:cNvPr>
              <p:cNvSpPr/>
              <p:nvPr/>
            </p:nvSpPr>
            <p:spPr>
              <a:xfrm>
                <a:off x="9855"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5" name="椭圆 34">
                <a:extLst>
                  <a:ext uri="{FF2B5EF4-FFF2-40B4-BE49-F238E27FC236}">
                    <a16:creationId xmlns:a16="http://schemas.microsoft.com/office/drawing/2014/main" id="{DB1A9DE1-678E-B3C0-1093-E522B9D0BA06}"/>
                  </a:ext>
                </a:extLst>
              </p:cNvPr>
              <p:cNvSpPr/>
              <p:nvPr/>
            </p:nvSpPr>
            <p:spPr>
              <a:xfrm>
                <a:off x="11835" y="8702"/>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6" name="椭圆 35">
                <a:extLst>
                  <a:ext uri="{FF2B5EF4-FFF2-40B4-BE49-F238E27FC236}">
                    <a16:creationId xmlns:a16="http://schemas.microsoft.com/office/drawing/2014/main" id="{83DCB30A-72B9-3A12-7A8F-D9F234DE9FF0}"/>
                  </a:ext>
                </a:extLst>
              </p:cNvPr>
              <p:cNvSpPr/>
              <p:nvPr/>
            </p:nvSpPr>
            <p:spPr>
              <a:xfrm>
                <a:off x="12862"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7" name="椭圆 36">
                <a:extLst>
                  <a:ext uri="{FF2B5EF4-FFF2-40B4-BE49-F238E27FC236}">
                    <a16:creationId xmlns:a16="http://schemas.microsoft.com/office/drawing/2014/main" id="{C5594CED-6DBE-EBE6-5CBE-642ECCC086D5}"/>
                  </a:ext>
                </a:extLst>
              </p:cNvPr>
              <p:cNvSpPr/>
              <p:nvPr/>
            </p:nvSpPr>
            <p:spPr>
              <a:xfrm>
                <a:off x="13881"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sp>
            <p:nvSpPr>
              <p:cNvPr id="38" name="椭圆 37">
                <a:extLst>
                  <a:ext uri="{FF2B5EF4-FFF2-40B4-BE49-F238E27FC236}">
                    <a16:creationId xmlns:a16="http://schemas.microsoft.com/office/drawing/2014/main" id="{D4E37741-0CFB-8D64-09C6-21AF33BB68CB}"/>
                  </a:ext>
                </a:extLst>
              </p:cNvPr>
              <p:cNvSpPr/>
              <p:nvPr/>
            </p:nvSpPr>
            <p:spPr>
              <a:xfrm>
                <a:off x="14940" y="8658"/>
                <a:ext cx="920" cy="726"/>
              </a:xfrm>
              <a:prstGeom prst="ellipse">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000">
                    <a:latin typeface="微软雅黑" panose="020B0503020204020204" charset="-122"/>
                    <a:ea typeface="微软雅黑" panose="020B0503020204020204" charset="-122"/>
                  </a:rPr>
                  <a:t>null</a:t>
                </a:r>
              </a:p>
            </p:txBody>
          </p:sp>
          <p:cxnSp>
            <p:nvCxnSpPr>
              <p:cNvPr id="39" name="直接箭头连接符 38">
                <a:extLst>
                  <a:ext uri="{FF2B5EF4-FFF2-40B4-BE49-F238E27FC236}">
                    <a16:creationId xmlns:a16="http://schemas.microsoft.com/office/drawing/2014/main" id="{EEDEBF72-301A-C0AF-89D3-55BD664C0D8D}"/>
                  </a:ext>
                </a:extLst>
              </p:cNvPr>
              <p:cNvCxnSpPr>
                <a:cxnSpLocks/>
                <a:stCxn id="9" idx="4"/>
                <a:endCxn id="28" idx="0"/>
              </p:cNvCxnSpPr>
              <p:nvPr/>
            </p:nvCxnSpPr>
            <p:spPr>
              <a:xfrm flipH="1">
                <a:off x="11079" y="6569"/>
                <a:ext cx="837" cy="672"/>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0A4E0CE5-474B-0197-E931-AF28D307E08C}"/>
                  </a:ext>
                </a:extLst>
              </p:cNvPr>
              <p:cNvCxnSpPr>
                <a:cxnSpLocks/>
                <a:stCxn id="12" idx="4"/>
                <a:endCxn id="29" idx="0"/>
              </p:cNvCxnSpPr>
              <p:nvPr/>
            </p:nvCxnSpPr>
            <p:spPr>
              <a:xfrm>
                <a:off x="15261" y="6463"/>
                <a:ext cx="719" cy="778"/>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AF2FD0FC-1FD6-34C1-B124-08A6FAA11919}"/>
                  </a:ext>
                </a:extLst>
              </p:cNvPr>
              <p:cNvCxnSpPr>
                <a:cxnSpLocks/>
                <a:stCxn id="13" idx="4"/>
                <a:endCxn id="30" idx="0"/>
              </p:cNvCxnSpPr>
              <p:nvPr/>
            </p:nvCxnSpPr>
            <p:spPr>
              <a:xfrm flipH="1">
                <a:off x="17255" y="6569"/>
                <a:ext cx="423" cy="672"/>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2BBEECE-5751-2683-48F8-810A2B5062A8}"/>
                  </a:ext>
                </a:extLst>
              </p:cNvPr>
              <p:cNvCxnSpPr>
                <a:cxnSpLocks/>
                <a:stCxn id="13" idx="4"/>
                <a:endCxn id="31" idx="0"/>
              </p:cNvCxnSpPr>
              <p:nvPr/>
            </p:nvCxnSpPr>
            <p:spPr>
              <a:xfrm>
                <a:off x="17678" y="6569"/>
                <a:ext cx="1000" cy="672"/>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8505E7E-4DE7-8D44-2C8F-E4B24A838B33}"/>
                  </a:ext>
                </a:extLst>
              </p:cNvPr>
              <p:cNvCxnSpPr>
                <a:cxnSpLocks/>
                <a:stCxn id="10" idx="4"/>
                <a:endCxn id="27" idx="0"/>
              </p:cNvCxnSpPr>
              <p:nvPr/>
            </p:nvCxnSpPr>
            <p:spPr>
              <a:xfrm flipH="1">
                <a:off x="6875" y="7967"/>
                <a:ext cx="579"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15344E8-DECA-5F0F-6E12-6944A98001F6}"/>
                  </a:ext>
                </a:extLst>
              </p:cNvPr>
              <p:cNvCxnSpPr>
                <a:cxnSpLocks/>
                <a:stCxn id="10" idx="4"/>
                <a:endCxn id="32" idx="0"/>
              </p:cNvCxnSpPr>
              <p:nvPr/>
            </p:nvCxnSpPr>
            <p:spPr>
              <a:xfrm>
                <a:off x="7454" y="7967"/>
                <a:ext cx="460"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08F625A-498A-204C-4E3D-CDBDA1202976}"/>
                  </a:ext>
                </a:extLst>
              </p:cNvPr>
              <p:cNvCxnSpPr>
                <a:cxnSpLocks/>
                <a:stCxn id="14" idx="4"/>
                <a:endCxn id="33" idx="0"/>
              </p:cNvCxnSpPr>
              <p:nvPr/>
            </p:nvCxnSpPr>
            <p:spPr>
              <a:xfrm flipH="1">
                <a:off x="9040" y="7967"/>
                <a:ext cx="563"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CCC5FFD-105F-F4E1-4EB2-09488384A97E}"/>
                  </a:ext>
                </a:extLst>
              </p:cNvPr>
              <p:cNvCxnSpPr>
                <a:cxnSpLocks/>
                <a:stCxn id="14" idx="4"/>
                <a:endCxn id="34" idx="0"/>
              </p:cNvCxnSpPr>
              <p:nvPr/>
            </p:nvCxnSpPr>
            <p:spPr>
              <a:xfrm>
                <a:off x="9603" y="7967"/>
                <a:ext cx="712"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344537E-BBC3-23E3-6021-CAFD579BB7A0}"/>
                  </a:ext>
                </a:extLst>
              </p:cNvPr>
              <p:cNvCxnSpPr>
                <a:cxnSpLocks/>
                <a:stCxn id="11" idx="4"/>
                <a:endCxn id="35" idx="0"/>
              </p:cNvCxnSpPr>
              <p:nvPr/>
            </p:nvCxnSpPr>
            <p:spPr>
              <a:xfrm flipH="1">
                <a:off x="12295" y="7967"/>
                <a:ext cx="389" cy="735"/>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9AED5639-EB31-73DD-1840-38F3F8215D77}"/>
                  </a:ext>
                </a:extLst>
              </p:cNvPr>
              <p:cNvCxnSpPr>
                <a:cxnSpLocks/>
                <a:stCxn id="11" idx="4"/>
                <a:endCxn id="36" idx="0"/>
              </p:cNvCxnSpPr>
              <p:nvPr/>
            </p:nvCxnSpPr>
            <p:spPr>
              <a:xfrm>
                <a:off x="12684" y="7967"/>
                <a:ext cx="638"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CF60110E-042B-AE6E-557B-6D6FDAEE76AD}"/>
                  </a:ext>
                </a:extLst>
              </p:cNvPr>
              <p:cNvCxnSpPr>
                <a:cxnSpLocks/>
                <a:stCxn id="15" idx="4"/>
                <a:endCxn id="37" idx="0"/>
              </p:cNvCxnSpPr>
              <p:nvPr/>
            </p:nvCxnSpPr>
            <p:spPr>
              <a:xfrm flipH="1">
                <a:off x="14341" y="7967"/>
                <a:ext cx="364"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D3508065-DAAB-6471-91EF-5546AD076097}"/>
                  </a:ext>
                </a:extLst>
              </p:cNvPr>
              <p:cNvCxnSpPr>
                <a:cxnSpLocks/>
                <a:stCxn id="15" idx="4"/>
                <a:endCxn id="38" idx="0"/>
              </p:cNvCxnSpPr>
              <p:nvPr/>
            </p:nvCxnSpPr>
            <p:spPr>
              <a:xfrm>
                <a:off x="14705" y="7967"/>
                <a:ext cx="695" cy="691"/>
              </a:xfrm>
              <a:prstGeom prst="straightConnector1">
                <a:avLst/>
              </a:prstGeom>
              <a:ln w="19050">
                <a:solidFill>
                  <a:srgbClr val="49504F"/>
                </a:solidFill>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75116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D01A05E-BE83-3154-5326-31408D1E115A}"/>
              </a:ext>
            </a:extLst>
          </p:cNvPr>
          <p:cNvSpPr>
            <a:spLocks noGrp="1"/>
          </p:cNvSpPr>
          <p:nvPr>
            <p:ph type="body" sz="quarter" idx="10"/>
          </p:nvPr>
        </p:nvSpPr>
        <p:spPr>
          <a:xfrm>
            <a:off x="5159896" y="949999"/>
            <a:ext cx="5760538" cy="2375512"/>
          </a:xfrm>
        </p:spPr>
        <p:txBody>
          <a:bodyPr/>
          <a:lstStyle/>
          <a:p>
            <a:pPr marL="0" indent="0">
              <a:buNone/>
            </a:pPr>
            <a:r>
              <a:rPr lang="zh-CN" altLang="en-US" dirty="0"/>
              <a:t>什么是红黑树</a:t>
            </a:r>
          </a:p>
        </p:txBody>
      </p:sp>
      <p:sp>
        <p:nvSpPr>
          <p:cNvPr id="5" name="文本占位符 2">
            <a:extLst>
              <a:ext uri="{FF2B5EF4-FFF2-40B4-BE49-F238E27FC236}">
                <a16:creationId xmlns:a16="http://schemas.microsoft.com/office/drawing/2014/main" id="{E7843744-A274-260F-B76C-FE42D7F84958}"/>
              </a:ext>
            </a:extLst>
          </p:cNvPr>
          <p:cNvSpPr txBox="1">
            <a:spLocks/>
          </p:cNvSpPr>
          <p:nvPr/>
        </p:nvSpPr>
        <p:spPr>
          <a:xfrm>
            <a:off x="5301731" y="5431088"/>
            <a:ext cx="6180113" cy="49349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l"/>
            </a:pPr>
            <a:endParaRPr lang="zh-CN" altLang="en-US" sz="1400" dirty="0"/>
          </a:p>
        </p:txBody>
      </p:sp>
      <p:sp>
        <p:nvSpPr>
          <p:cNvPr id="6" name="文本占位符 2">
            <a:extLst>
              <a:ext uri="{FF2B5EF4-FFF2-40B4-BE49-F238E27FC236}">
                <a16:creationId xmlns:a16="http://schemas.microsoft.com/office/drawing/2014/main" id="{1321FD42-43F4-9E92-EDFF-844FC6967DB6}"/>
              </a:ext>
            </a:extLst>
          </p:cNvPr>
          <p:cNvSpPr txBox="1">
            <a:spLocks/>
          </p:cNvSpPr>
          <p:nvPr/>
        </p:nvSpPr>
        <p:spPr>
          <a:xfrm>
            <a:off x="5186300" y="2577965"/>
            <a:ext cx="6180113" cy="14950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sz="1400" dirty="0"/>
              <a:t>红黑树（</a:t>
            </a:r>
            <a:r>
              <a:rPr lang="en-US" altLang="zh-CN" sz="1400" dirty="0"/>
              <a:t>Red Black Tree</a:t>
            </a:r>
            <a:r>
              <a:rPr lang="zh-CN" altLang="en-US" sz="1400" dirty="0"/>
              <a:t>）：也是一种自平衡的二叉搜索树</a:t>
            </a:r>
            <a:r>
              <a:rPr lang="en-US" altLang="zh-CN" sz="1400" dirty="0"/>
              <a:t>(BST)</a:t>
            </a:r>
          </a:p>
          <a:p>
            <a:pPr marL="342900" indent="-342900">
              <a:buFont typeface="Wingdings" panose="05000000000000000000" pitchFamily="2" charset="2"/>
              <a:buChar char="l"/>
            </a:pPr>
            <a:r>
              <a:rPr lang="zh-CN" altLang="en-US" sz="1400" dirty="0"/>
              <a:t>所有的红黑规则都是希望红黑树能够保证平衡</a:t>
            </a:r>
          </a:p>
          <a:p>
            <a:pPr marL="342900" indent="-342900">
              <a:buFont typeface="Wingdings" panose="05000000000000000000" pitchFamily="2" charset="2"/>
              <a:buChar char="l"/>
            </a:pPr>
            <a:r>
              <a:rPr lang="zh-CN" altLang="en-US" sz="1400" dirty="0"/>
              <a:t>红黑树的时间复杂度：查找、添加、删除都是</a:t>
            </a:r>
            <a:r>
              <a:rPr lang="en-US" altLang="zh-CN" sz="1400" dirty="0"/>
              <a:t>O(</a:t>
            </a:r>
            <a:r>
              <a:rPr lang="en-US" altLang="zh-CN" sz="1400" dirty="0" err="1"/>
              <a:t>logn</a:t>
            </a:r>
            <a:r>
              <a:rPr lang="en-US" altLang="zh-CN" sz="1400" dirty="0"/>
              <a:t>)</a:t>
            </a:r>
            <a:endParaRPr lang="zh-CN" altLang="en-US" sz="1400" dirty="0"/>
          </a:p>
        </p:txBody>
      </p:sp>
    </p:spTree>
    <p:extLst>
      <p:ext uri="{BB962C8B-B14F-4D97-AF65-F5344CB8AC3E}">
        <p14:creationId xmlns:p14="http://schemas.microsoft.com/office/powerpoint/2010/main" val="609046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left)">
                                      <p:cBhvr>
                                        <p:cTn id="15" dur="500"/>
                                        <p:tgtEl>
                                          <p:spTgt spid="6">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left)">
                                      <p:cBhvr>
                                        <p:cTn id="1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4E30E-1108-D86E-6EE4-43A8DA63FF3B}"/>
              </a:ext>
            </a:extLst>
          </p:cNvPr>
          <p:cNvSpPr>
            <a:spLocks noGrp="1"/>
          </p:cNvSpPr>
          <p:nvPr>
            <p:ph type="title"/>
          </p:nvPr>
        </p:nvSpPr>
        <p:spPr/>
        <p:txBody>
          <a:bodyPr/>
          <a:lstStyle/>
          <a:p>
            <a:r>
              <a:rPr lang="zh-CN" altLang="en-US" dirty="0"/>
              <a:t>散列表</a:t>
            </a:r>
            <a:endParaRPr lang="en-US" altLang="zh-CN" dirty="0"/>
          </a:p>
        </p:txBody>
      </p:sp>
      <p:sp>
        <p:nvSpPr>
          <p:cNvPr id="4" name="文本占位符 2">
            <a:extLst>
              <a:ext uri="{FF2B5EF4-FFF2-40B4-BE49-F238E27FC236}">
                <a16:creationId xmlns:a16="http://schemas.microsoft.com/office/drawing/2014/main" id="{1AAD0F65-3D98-7A0F-A8E2-3620EE46F512}"/>
              </a:ext>
            </a:extLst>
          </p:cNvPr>
          <p:cNvSpPr txBox="1">
            <a:spLocks/>
          </p:cNvSpPr>
          <p:nvPr/>
        </p:nvSpPr>
        <p:spPr>
          <a:xfrm>
            <a:off x="710880" y="1718181"/>
            <a:ext cx="10137648" cy="63069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在</a:t>
            </a:r>
            <a:r>
              <a:rPr lang="en-US" altLang="zh-CN" dirty="0"/>
              <a:t>HashMap</a:t>
            </a:r>
            <a:r>
              <a:rPr lang="zh-CN" altLang="en-US" dirty="0"/>
              <a:t>中的最重要的一个数据结构就是散列表，在散列表中又使用到了红黑树和链表</a:t>
            </a:r>
            <a:endParaRPr lang="en-US" altLang="zh-CN" dirty="0"/>
          </a:p>
        </p:txBody>
      </p:sp>
      <p:grpSp>
        <p:nvGrpSpPr>
          <p:cNvPr id="12" name="组合 11">
            <a:extLst>
              <a:ext uri="{FF2B5EF4-FFF2-40B4-BE49-F238E27FC236}">
                <a16:creationId xmlns:a16="http://schemas.microsoft.com/office/drawing/2014/main" id="{9EA92A51-F9D1-7231-5522-373BC281B1C4}"/>
              </a:ext>
            </a:extLst>
          </p:cNvPr>
          <p:cNvGrpSpPr/>
          <p:nvPr/>
        </p:nvGrpSpPr>
        <p:grpSpPr>
          <a:xfrm>
            <a:off x="710880" y="3140968"/>
            <a:ext cx="10208173" cy="1674502"/>
            <a:chOff x="710880" y="3140968"/>
            <a:chExt cx="10208173" cy="1674502"/>
          </a:xfrm>
        </p:grpSpPr>
        <p:sp>
          <p:nvSpPr>
            <p:cNvPr id="3" name="椭圆 2">
              <a:extLst>
                <a:ext uri="{FF2B5EF4-FFF2-40B4-BE49-F238E27FC236}">
                  <a16:creationId xmlns:a16="http://schemas.microsoft.com/office/drawing/2014/main" id="{64B8BE45-33A5-B0E6-67A5-E37EB37C8531}"/>
                </a:ext>
              </a:extLst>
            </p:cNvPr>
            <p:cNvSpPr/>
            <p:nvPr/>
          </p:nvSpPr>
          <p:spPr>
            <a:xfrm>
              <a:off x="710880" y="3140968"/>
              <a:ext cx="1656184" cy="1656184"/>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bg1"/>
                  </a:solidFill>
                  <a:ea typeface="Alibaba PuHuiTi B"/>
                </a:rPr>
                <a:t>散列表的概念</a:t>
              </a:r>
            </a:p>
          </p:txBody>
        </p:sp>
        <p:sp>
          <p:nvSpPr>
            <p:cNvPr id="5" name="椭圆 4">
              <a:extLst>
                <a:ext uri="{FF2B5EF4-FFF2-40B4-BE49-F238E27FC236}">
                  <a16:creationId xmlns:a16="http://schemas.microsoft.com/office/drawing/2014/main" id="{24244B4F-D77C-CE43-BF62-1E9F5DDB4E48}"/>
                </a:ext>
              </a:extLst>
            </p:cNvPr>
            <p:cNvSpPr/>
            <p:nvPr/>
          </p:nvSpPr>
          <p:spPr>
            <a:xfrm>
              <a:off x="3561543" y="3140968"/>
              <a:ext cx="1656184" cy="1656184"/>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bg1"/>
                  </a:solidFill>
                  <a:ea typeface="Alibaba PuHuiTi B"/>
                </a:rPr>
                <a:t>散列函数</a:t>
              </a:r>
            </a:p>
          </p:txBody>
        </p:sp>
        <p:sp>
          <p:nvSpPr>
            <p:cNvPr id="6" name="椭圆 5">
              <a:extLst>
                <a:ext uri="{FF2B5EF4-FFF2-40B4-BE49-F238E27FC236}">
                  <a16:creationId xmlns:a16="http://schemas.microsoft.com/office/drawing/2014/main" id="{77D6368D-4BBD-6F10-1607-A9ED7BF623D2}"/>
                </a:ext>
              </a:extLst>
            </p:cNvPr>
            <p:cNvSpPr/>
            <p:nvPr/>
          </p:nvSpPr>
          <p:spPr>
            <a:xfrm>
              <a:off x="6412206" y="3159286"/>
              <a:ext cx="1656184" cy="1656184"/>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bg1"/>
                  </a:solidFill>
                  <a:ea typeface="Alibaba PuHuiTi B"/>
                </a:rPr>
                <a:t>散列冲突</a:t>
              </a:r>
            </a:p>
          </p:txBody>
        </p:sp>
        <p:sp>
          <p:nvSpPr>
            <p:cNvPr id="7" name="椭圆 6">
              <a:extLst>
                <a:ext uri="{FF2B5EF4-FFF2-40B4-BE49-F238E27FC236}">
                  <a16:creationId xmlns:a16="http://schemas.microsoft.com/office/drawing/2014/main" id="{C055526E-0AD6-1A51-5258-80E02D4C3635}"/>
                </a:ext>
              </a:extLst>
            </p:cNvPr>
            <p:cNvSpPr/>
            <p:nvPr/>
          </p:nvSpPr>
          <p:spPr>
            <a:xfrm>
              <a:off x="9262869" y="3159286"/>
              <a:ext cx="1656184" cy="1656184"/>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bg1"/>
                  </a:solidFill>
                  <a:ea typeface="Alibaba PuHuiTi B"/>
                </a:rPr>
                <a:t>拉链法</a:t>
              </a:r>
            </a:p>
          </p:txBody>
        </p:sp>
        <p:sp>
          <p:nvSpPr>
            <p:cNvPr id="9" name="箭头: 燕尾形 8">
              <a:extLst>
                <a:ext uri="{FF2B5EF4-FFF2-40B4-BE49-F238E27FC236}">
                  <a16:creationId xmlns:a16="http://schemas.microsoft.com/office/drawing/2014/main" id="{71A4C6E4-7577-47ED-FA94-D81FD97A4DEB}"/>
                </a:ext>
              </a:extLst>
            </p:cNvPr>
            <p:cNvSpPr/>
            <p:nvPr/>
          </p:nvSpPr>
          <p:spPr>
            <a:xfrm>
              <a:off x="2688985" y="3303302"/>
              <a:ext cx="550637" cy="1368152"/>
            </a:xfrm>
            <a:prstGeom prst="notchedRightArrow">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10" name="箭头: 燕尾形 9">
              <a:extLst>
                <a:ext uri="{FF2B5EF4-FFF2-40B4-BE49-F238E27FC236}">
                  <a16:creationId xmlns:a16="http://schemas.microsoft.com/office/drawing/2014/main" id="{194C6643-A76F-B2B7-5B1E-99B0D35A7B61}"/>
                </a:ext>
              </a:extLst>
            </p:cNvPr>
            <p:cNvSpPr/>
            <p:nvPr/>
          </p:nvSpPr>
          <p:spPr>
            <a:xfrm>
              <a:off x="5539648" y="3306326"/>
              <a:ext cx="550637" cy="1368152"/>
            </a:xfrm>
            <a:prstGeom prst="notchedRightArrow">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11" name="箭头: 燕尾形 10">
              <a:extLst>
                <a:ext uri="{FF2B5EF4-FFF2-40B4-BE49-F238E27FC236}">
                  <a16:creationId xmlns:a16="http://schemas.microsoft.com/office/drawing/2014/main" id="{C36E6BCA-A816-09C9-1704-008CE18F024F}"/>
                </a:ext>
              </a:extLst>
            </p:cNvPr>
            <p:cNvSpPr/>
            <p:nvPr/>
          </p:nvSpPr>
          <p:spPr>
            <a:xfrm>
              <a:off x="8390311" y="3303302"/>
              <a:ext cx="550637" cy="1368152"/>
            </a:xfrm>
            <a:prstGeom prst="notchedRightArrow">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grpSp>
    </p:spTree>
    <p:extLst>
      <p:ext uri="{BB962C8B-B14F-4D97-AF65-F5344CB8AC3E}">
        <p14:creationId xmlns:p14="http://schemas.microsoft.com/office/powerpoint/2010/main" val="3620910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22A81-A2B2-9837-56AC-E0AB4FA2EF92}"/>
              </a:ext>
            </a:extLst>
          </p:cNvPr>
          <p:cNvSpPr>
            <a:spLocks noGrp="1"/>
          </p:cNvSpPr>
          <p:nvPr>
            <p:ph type="title"/>
          </p:nvPr>
        </p:nvSpPr>
        <p:spPr/>
        <p:txBody>
          <a:bodyPr/>
          <a:lstStyle/>
          <a:p>
            <a:r>
              <a:rPr lang="zh-CN" altLang="en-US" dirty="0"/>
              <a:t>散列表（</a:t>
            </a:r>
            <a:r>
              <a:rPr lang="en-US" altLang="zh-CN" dirty="0"/>
              <a:t>Hash Table</a:t>
            </a:r>
            <a:r>
              <a:rPr lang="zh-CN" altLang="en-US" dirty="0"/>
              <a:t>）</a:t>
            </a:r>
          </a:p>
        </p:txBody>
      </p:sp>
      <p:sp>
        <p:nvSpPr>
          <p:cNvPr id="3" name="文本占位符 2">
            <a:extLst>
              <a:ext uri="{FF2B5EF4-FFF2-40B4-BE49-F238E27FC236}">
                <a16:creationId xmlns:a16="http://schemas.microsoft.com/office/drawing/2014/main" id="{F136FF3E-5609-7ED0-CAAC-F3764A81D81F}"/>
              </a:ext>
            </a:extLst>
          </p:cNvPr>
          <p:cNvSpPr>
            <a:spLocks noGrp="1"/>
          </p:cNvSpPr>
          <p:nvPr>
            <p:ph type="body" sz="quarter" idx="11"/>
          </p:nvPr>
        </p:nvSpPr>
        <p:spPr>
          <a:xfrm>
            <a:off x="710880" y="1624205"/>
            <a:ext cx="10698800" cy="936116"/>
          </a:xfrm>
        </p:spPr>
        <p:txBody>
          <a:bodyPr/>
          <a:lstStyle/>
          <a:p>
            <a:r>
              <a:rPr lang="zh-CN" altLang="en-US" dirty="0"/>
              <a:t>散列表</a:t>
            </a:r>
            <a:r>
              <a:rPr lang="en-US" altLang="zh-CN" dirty="0"/>
              <a:t>(Hash Table)</a:t>
            </a:r>
            <a:r>
              <a:rPr lang="zh-CN" altLang="en-US" dirty="0"/>
              <a:t>又名</a:t>
            </a:r>
            <a:r>
              <a:rPr lang="zh-CN" altLang="en-US" dirty="0">
                <a:solidFill>
                  <a:srgbClr val="AD2B26"/>
                </a:solidFill>
              </a:rPr>
              <a:t>哈希表</a:t>
            </a:r>
            <a:r>
              <a:rPr lang="en-US" altLang="zh-CN" dirty="0"/>
              <a:t>/Hash</a:t>
            </a:r>
            <a:r>
              <a:rPr lang="zh-CN" altLang="en-US" dirty="0"/>
              <a:t>表，是</a:t>
            </a:r>
            <a:r>
              <a:rPr lang="zh-CN" altLang="en-US" dirty="0">
                <a:solidFill>
                  <a:srgbClr val="AD2B26"/>
                </a:solidFill>
              </a:rPr>
              <a:t>根据键（</a:t>
            </a:r>
            <a:r>
              <a:rPr lang="en-US" altLang="zh-CN" dirty="0">
                <a:solidFill>
                  <a:srgbClr val="AD2B26"/>
                </a:solidFill>
              </a:rPr>
              <a:t>Key</a:t>
            </a:r>
            <a:r>
              <a:rPr lang="zh-CN" altLang="en-US" dirty="0">
                <a:solidFill>
                  <a:srgbClr val="AD2B26"/>
                </a:solidFill>
              </a:rPr>
              <a:t>）直接访问</a:t>
            </a:r>
            <a:r>
              <a:rPr lang="zh-CN" altLang="en-US" dirty="0"/>
              <a:t>在内存存储位置</a:t>
            </a:r>
            <a:r>
              <a:rPr lang="zh-CN" altLang="en-US" dirty="0">
                <a:solidFill>
                  <a:srgbClr val="AD2B26"/>
                </a:solidFill>
              </a:rPr>
              <a:t>值（</a:t>
            </a:r>
            <a:r>
              <a:rPr lang="en-US" altLang="zh-CN" dirty="0">
                <a:solidFill>
                  <a:srgbClr val="AD2B26"/>
                </a:solidFill>
              </a:rPr>
              <a:t>Value</a:t>
            </a:r>
            <a:r>
              <a:rPr lang="zh-CN" altLang="en-US" dirty="0">
                <a:solidFill>
                  <a:srgbClr val="AD2B26"/>
                </a:solidFill>
              </a:rPr>
              <a:t>）</a:t>
            </a:r>
            <a:r>
              <a:rPr lang="zh-CN" altLang="en-US" dirty="0"/>
              <a:t>的数据结构，它是</a:t>
            </a:r>
            <a:r>
              <a:rPr lang="zh-CN" altLang="en-US" dirty="0">
                <a:solidFill>
                  <a:srgbClr val="AD2B26"/>
                </a:solidFill>
              </a:rPr>
              <a:t>由数组演化而来</a:t>
            </a:r>
            <a:r>
              <a:rPr lang="zh-CN" altLang="en-US" dirty="0"/>
              <a:t>的，利用了数组支持按照下标进行随机访问数据的特性</a:t>
            </a:r>
          </a:p>
        </p:txBody>
      </p:sp>
      <p:pic>
        <p:nvPicPr>
          <p:cNvPr id="5" name="图片 4">
            <a:extLst>
              <a:ext uri="{FF2B5EF4-FFF2-40B4-BE49-F238E27FC236}">
                <a16:creationId xmlns:a16="http://schemas.microsoft.com/office/drawing/2014/main" id="{9B701D41-79E1-A353-2ADD-4F263DF20AC2}"/>
              </a:ext>
            </a:extLst>
          </p:cNvPr>
          <p:cNvPicPr>
            <a:picLocks noChangeAspect="1"/>
          </p:cNvPicPr>
          <p:nvPr/>
        </p:nvPicPr>
        <p:blipFill>
          <a:blip r:embed="rId2"/>
          <a:stretch>
            <a:fillRect/>
          </a:stretch>
        </p:blipFill>
        <p:spPr>
          <a:xfrm>
            <a:off x="873760" y="3021331"/>
            <a:ext cx="4876800" cy="2910438"/>
          </a:xfrm>
          <a:prstGeom prst="rect">
            <a:avLst/>
          </a:prstGeom>
          <a:effectLst>
            <a:outerShdw blurRad="50800" dist="38100" dir="5400000" algn="t" rotWithShape="0">
              <a:prstClr val="black">
                <a:alpha val="40000"/>
              </a:prstClr>
            </a:outerShdw>
          </a:effectLst>
        </p:spPr>
      </p:pic>
      <p:sp>
        <p:nvSpPr>
          <p:cNvPr id="6" name="文本占位符 2">
            <a:extLst>
              <a:ext uri="{FF2B5EF4-FFF2-40B4-BE49-F238E27FC236}">
                <a16:creationId xmlns:a16="http://schemas.microsoft.com/office/drawing/2014/main" id="{F92D7E9D-6B61-A7EA-0155-F87D6510E54B}"/>
              </a:ext>
            </a:extLst>
          </p:cNvPr>
          <p:cNvSpPr txBox="1">
            <a:spLocks/>
          </p:cNvSpPr>
          <p:nvPr/>
        </p:nvSpPr>
        <p:spPr>
          <a:xfrm>
            <a:off x="5913120" y="2960942"/>
            <a:ext cx="5496560" cy="93611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假设有</a:t>
            </a:r>
            <a:r>
              <a:rPr lang="en-US" altLang="zh-CN" dirty="0"/>
              <a:t>100</a:t>
            </a:r>
            <a:r>
              <a:rPr lang="zh-CN" altLang="en-US" dirty="0"/>
              <a:t>个人参加马拉松，编号是</a:t>
            </a:r>
            <a:r>
              <a:rPr lang="en-US" altLang="zh-CN" dirty="0"/>
              <a:t>1-100</a:t>
            </a:r>
            <a:r>
              <a:rPr lang="zh-CN" altLang="en-US" dirty="0"/>
              <a:t>，如果要编程实现根据选手的编号迅速找到选手信息？</a:t>
            </a:r>
          </a:p>
        </p:txBody>
      </p:sp>
      <p:grpSp>
        <p:nvGrpSpPr>
          <p:cNvPr id="39" name="组合 38">
            <a:extLst>
              <a:ext uri="{FF2B5EF4-FFF2-40B4-BE49-F238E27FC236}">
                <a16:creationId xmlns:a16="http://schemas.microsoft.com/office/drawing/2014/main" id="{FCB29E93-30CC-66D2-017F-9C6E95E11490}"/>
              </a:ext>
            </a:extLst>
          </p:cNvPr>
          <p:cNvGrpSpPr/>
          <p:nvPr/>
        </p:nvGrpSpPr>
        <p:grpSpPr>
          <a:xfrm>
            <a:off x="6441442" y="3941332"/>
            <a:ext cx="1488438" cy="2523418"/>
            <a:chOff x="6441442" y="3941332"/>
            <a:chExt cx="1488438" cy="2523418"/>
          </a:xfrm>
        </p:grpSpPr>
        <p:grpSp>
          <p:nvGrpSpPr>
            <p:cNvPr id="15" name="组合 14">
              <a:extLst>
                <a:ext uri="{FF2B5EF4-FFF2-40B4-BE49-F238E27FC236}">
                  <a16:creationId xmlns:a16="http://schemas.microsoft.com/office/drawing/2014/main" id="{99D75F6D-7FC3-15F9-3374-A9CC8349BA8F}"/>
                </a:ext>
              </a:extLst>
            </p:cNvPr>
            <p:cNvGrpSpPr/>
            <p:nvPr/>
          </p:nvGrpSpPr>
          <p:grpSpPr>
            <a:xfrm>
              <a:off x="6441442" y="4409438"/>
              <a:ext cx="1310640" cy="2055312"/>
              <a:chOff x="9286240" y="4341208"/>
              <a:chExt cx="1310640" cy="2055312"/>
            </a:xfrm>
          </p:grpSpPr>
          <p:sp>
            <p:nvSpPr>
              <p:cNvPr id="16" name="矩形 15">
                <a:extLst>
                  <a:ext uri="{FF2B5EF4-FFF2-40B4-BE49-F238E27FC236}">
                    <a16:creationId xmlns:a16="http://schemas.microsoft.com/office/drawing/2014/main" id="{41C491CD-615E-3BDA-15A3-8EDF4B528A01}"/>
                  </a:ext>
                </a:extLst>
              </p:cNvPr>
              <p:cNvSpPr/>
              <p:nvPr/>
            </p:nvSpPr>
            <p:spPr>
              <a:xfrm>
                <a:off x="9286240" y="434120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7" name="矩形 16">
                <a:extLst>
                  <a:ext uri="{FF2B5EF4-FFF2-40B4-BE49-F238E27FC236}">
                    <a16:creationId xmlns:a16="http://schemas.microsoft.com/office/drawing/2014/main" id="{DAA04D74-CDF3-DD7F-F3C3-4F4D0857E1E9}"/>
                  </a:ext>
                </a:extLst>
              </p:cNvPr>
              <p:cNvSpPr/>
              <p:nvPr/>
            </p:nvSpPr>
            <p:spPr>
              <a:xfrm>
                <a:off x="9286240" y="4683760"/>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8" name="矩形 17">
                <a:extLst>
                  <a:ext uri="{FF2B5EF4-FFF2-40B4-BE49-F238E27FC236}">
                    <a16:creationId xmlns:a16="http://schemas.microsoft.com/office/drawing/2014/main" id="{8A720CF7-B879-1EEB-CAD8-007DDDDED0F7}"/>
                  </a:ext>
                </a:extLst>
              </p:cNvPr>
              <p:cNvSpPr/>
              <p:nvPr/>
            </p:nvSpPr>
            <p:spPr>
              <a:xfrm>
                <a:off x="9286240" y="5026312"/>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9" name="矩形 18">
                <a:extLst>
                  <a:ext uri="{FF2B5EF4-FFF2-40B4-BE49-F238E27FC236}">
                    <a16:creationId xmlns:a16="http://schemas.microsoft.com/office/drawing/2014/main" id="{905E7F16-5314-FEAE-C51E-EC7AD8654A96}"/>
                  </a:ext>
                </a:extLst>
              </p:cNvPr>
              <p:cNvSpPr/>
              <p:nvPr/>
            </p:nvSpPr>
            <p:spPr>
              <a:xfrm>
                <a:off x="9286240" y="5368864"/>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0" name="矩形 19">
                <a:extLst>
                  <a:ext uri="{FF2B5EF4-FFF2-40B4-BE49-F238E27FC236}">
                    <a16:creationId xmlns:a16="http://schemas.microsoft.com/office/drawing/2014/main" id="{21B94868-D178-265D-F3D4-900F69895C71}"/>
                  </a:ext>
                </a:extLst>
              </p:cNvPr>
              <p:cNvSpPr/>
              <p:nvPr/>
            </p:nvSpPr>
            <p:spPr>
              <a:xfrm>
                <a:off x="9286240" y="5711416"/>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k</a:t>
                </a:r>
                <a:endParaRPr lang="zh-CN" altLang="en-US" dirty="0">
                  <a:solidFill>
                    <a:schemeClr val="tx1"/>
                  </a:solidFill>
                </a:endParaRPr>
              </a:p>
            </p:txBody>
          </p:sp>
          <p:sp>
            <p:nvSpPr>
              <p:cNvPr id="21" name="矩形 20">
                <a:extLst>
                  <a:ext uri="{FF2B5EF4-FFF2-40B4-BE49-F238E27FC236}">
                    <a16:creationId xmlns:a16="http://schemas.microsoft.com/office/drawing/2014/main" id="{44D6600C-0FA7-45B4-554F-B48748ABFDFB}"/>
                  </a:ext>
                </a:extLst>
              </p:cNvPr>
              <p:cNvSpPr/>
              <p:nvPr/>
            </p:nvSpPr>
            <p:spPr>
              <a:xfrm>
                <a:off x="9286240" y="605396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100</a:t>
                </a:r>
                <a:endParaRPr lang="zh-CN" altLang="en-US" dirty="0">
                  <a:solidFill>
                    <a:schemeClr val="tx1"/>
                  </a:solidFill>
                </a:endParaRPr>
              </a:p>
            </p:txBody>
          </p:sp>
        </p:grpSp>
        <p:sp>
          <p:nvSpPr>
            <p:cNvPr id="22" name="文本占位符 2">
              <a:extLst>
                <a:ext uri="{FF2B5EF4-FFF2-40B4-BE49-F238E27FC236}">
                  <a16:creationId xmlns:a16="http://schemas.microsoft.com/office/drawing/2014/main" id="{DA687D2E-9BD4-6E3D-43FF-510A68ACCBA0}"/>
                </a:ext>
              </a:extLst>
            </p:cNvPr>
            <p:cNvSpPr txBox="1">
              <a:spLocks/>
            </p:cNvSpPr>
            <p:nvPr/>
          </p:nvSpPr>
          <p:spPr>
            <a:xfrm>
              <a:off x="6619240" y="3941332"/>
              <a:ext cx="1310640" cy="5703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选手编号</a:t>
              </a:r>
            </a:p>
          </p:txBody>
        </p:sp>
      </p:grpSp>
      <p:grpSp>
        <p:nvGrpSpPr>
          <p:cNvPr id="38" name="组合 37">
            <a:extLst>
              <a:ext uri="{FF2B5EF4-FFF2-40B4-BE49-F238E27FC236}">
                <a16:creationId xmlns:a16="http://schemas.microsoft.com/office/drawing/2014/main" id="{5016CCF3-ADB3-5357-7879-98C47768542A}"/>
              </a:ext>
            </a:extLst>
          </p:cNvPr>
          <p:cNvGrpSpPr/>
          <p:nvPr/>
        </p:nvGrpSpPr>
        <p:grpSpPr>
          <a:xfrm>
            <a:off x="9286240" y="3955874"/>
            <a:ext cx="1534160" cy="2511766"/>
            <a:chOff x="9286240" y="3955874"/>
            <a:chExt cx="1534160" cy="2511766"/>
          </a:xfrm>
        </p:grpSpPr>
        <p:grpSp>
          <p:nvGrpSpPr>
            <p:cNvPr id="14" name="组合 13">
              <a:extLst>
                <a:ext uri="{FF2B5EF4-FFF2-40B4-BE49-F238E27FC236}">
                  <a16:creationId xmlns:a16="http://schemas.microsoft.com/office/drawing/2014/main" id="{457DDCB2-CE61-9999-7331-D1A0AA9C2CF7}"/>
                </a:ext>
              </a:extLst>
            </p:cNvPr>
            <p:cNvGrpSpPr/>
            <p:nvPr/>
          </p:nvGrpSpPr>
          <p:grpSpPr>
            <a:xfrm>
              <a:off x="9286240" y="4412328"/>
              <a:ext cx="1310640" cy="2055312"/>
              <a:chOff x="9286240" y="4341208"/>
              <a:chExt cx="1310640" cy="2055312"/>
            </a:xfrm>
          </p:grpSpPr>
          <p:sp>
            <p:nvSpPr>
              <p:cNvPr id="7" name="矩形 6">
                <a:extLst>
                  <a:ext uri="{FF2B5EF4-FFF2-40B4-BE49-F238E27FC236}">
                    <a16:creationId xmlns:a16="http://schemas.microsoft.com/office/drawing/2014/main" id="{919C6DD6-4131-DF14-794F-A3EE0A43CE6E}"/>
                  </a:ext>
                </a:extLst>
              </p:cNvPr>
              <p:cNvSpPr/>
              <p:nvPr/>
            </p:nvSpPr>
            <p:spPr>
              <a:xfrm>
                <a:off x="9286240" y="434120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arr</a:t>
                </a:r>
                <a:r>
                  <a:rPr lang="en-US" altLang="zh-CN" dirty="0">
                    <a:solidFill>
                      <a:schemeClr val="tx1"/>
                    </a:solidFill>
                  </a:rPr>
                  <a:t>[1]</a:t>
                </a:r>
                <a:endParaRPr lang="zh-CN" altLang="en-US" dirty="0">
                  <a:solidFill>
                    <a:schemeClr val="tx1"/>
                  </a:solidFill>
                </a:endParaRPr>
              </a:p>
            </p:txBody>
          </p:sp>
          <p:sp>
            <p:nvSpPr>
              <p:cNvPr id="9" name="矩形 8">
                <a:extLst>
                  <a:ext uri="{FF2B5EF4-FFF2-40B4-BE49-F238E27FC236}">
                    <a16:creationId xmlns:a16="http://schemas.microsoft.com/office/drawing/2014/main" id="{7ED40C40-EA38-76BB-9D8F-769FC0A49F11}"/>
                  </a:ext>
                </a:extLst>
              </p:cNvPr>
              <p:cNvSpPr/>
              <p:nvPr/>
            </p:nvSpPr>
            <p:spPr>
              <a:xfrm>
                <a:off x="9286240" y="4683760"/>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arr</a:t>
                </a:r>
                <a:r>
                  <a:rPr lang="en-US" altLang="zh-CN" dirty="0">
                    <a:solidFill>
                      <a:schemeClr val="tx1"/>
                    </a:solidFill>
                  </a:rPr>
                  <a:t>[2]</a:t>
                </a:r>
              </a:p>
            </p:txBody>
          </p:sp>
          <p:sp>
            <p:nvSpPr>
              <p:cNvPr id="10" name="矩形 9">
                <a:extLst>
                  <a:ext uri="{FF2B5EF4-FFF2-40B4-BE49-F238E27FC236}">
                    <a16:creationId xmlns:a16="http://schemas.microsoft.com/office/drawing/2014/main" id="{1FE99FC8-B9ED-CE31-73F4-575033E81118}"/>
                  </a:ext>
                </a:extLst>
              </p:cNvPr>
              <p:cNvSpPr/>
              <p:nvPr/>
            </p:nvSpPr>
            <p:spPr>
              <a:xfrm>
                <a:off x="9286240" y="5026312"/>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arr</a:t>
                </a:r>
                <a:r>
                  <a:rPr lang="en-US" altLang="zh-CN" dirty="0">
                    <a:solidFill>
                      <a:schemeClr val="tx1"/>
                    </a:solidFill>
                  </a:rPr>
                  <a:t>[3]</a:t>
                </a:r>
                <a:endParaRPr lang="zh-CN" altLang="en-US" dirty="0">
                  <a:solidFill>
                    <a:schemeClr val="tx1"/>
                  </a:solidFill>
                </a:endParaRPr>
              </a:p>
            </p:txBody>
          </p:sp>
          <p:sp>
            <p:nvSpPr>
              <p:cNvPr id="11" name="矩形 10">
                <a:extLst>
                  <a:ext uri="{FF2B5EF4-FFF2-40B4-BE49-F238E27FC236}">
                    <a16:creationId xmlns:a16="http://schemas.microsoft.com/office/drawing/2014/main" id="{9142508A-3FC8-9F51-4D6C-1D45CFDF15DB}"/>
                  </a:ext>
                </a:extLst>
              </p:cNvPr>
              <p:cNvSpPr/>
              <p:nvPr/>
            </p:nvSpPr>
            <p:spPr>
              <a:xfrm>
                <a:off x="9286240" y="5368864"/>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arr</a:t>
                </a:r>
                <a:r>
                  <a:rPr lang="en-US" altLang="zh-CN" dirty="0">
                    <a:solidFill>
                      <a:schemeClr val="tx1"/>
                    </a:solidFill>
                  </a:rPr>
                  <a:t>[4]</a:t>
                </a:r>
                <a:endParaRPr lang="zh-CN" altLang="en-US" dirty="0">
                  <a:solidFill>
                    <a:schemeClr val="tx1"/>
                  </a:solidFill>
                </a:endParaRPr>
              </a:p>
            </p:txBody>
          </p:sp>
          <p:sp>
            <p:nvSpPr>
              <p:cNvPr id="12" name="矩形 11">
                <a:extLst>
                  <a:ext uri="{FF2B5EF4-FFF2-40B4-BE49-F238E27FC236}">
                    <a16:creationId xmlns:a16="http://schemas.microsoft.com/office/drawing/2014/main" id="{9FC02123-CFE5-E8AF-1218-32AE2A0ABF5B}"/>
                  </a:ext>
                </a:extLst>
              </p:cNvPr>
              <p:cNvSpPr/>
              <p:nvPr/>
            </p:nvSpPr>
            <p:spPr>
              <a:xfrm>
                <a:off x="9286240" y="5711416"/>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arr</a:t>
                </a:r>
                <a:r>
                  <a:rPr lang="en-US" altLang="zh-CN" dirty="0">
                    <a:solidFill>
                      <a:schemeClr val="tx1"/>
                    </a:solidFill>
                  </a:rPr>
                  <a:t>[k]</a:t>
                </a:r>
                <a:endParaRPr lang="zh-CN" altLang="en-US" dirty="0">
                  <a:solidFill>
                    <a:schemeClr val="tx1"/>
                  </a:solidFill>
                </a:endParaRPr>
              </a:p>
            </p:txBody>
          </p:sp>
          <p:sp>
            <p:nvSpPr>
              <p:cNvPr id="13" name="矩形 12">
                <a:extLst>
                  <a:ext uri="{FF2B5EF4-FFF2-40B4-BE49-F238E27FC236}">
                    <a16:creationId xmlns:a16="http://schemas.microsoft.com/office/drawing/2014/main" id="{32785848-3259-AACE-DE48-4A4023C2D0FE}"/>
                  </a:ext>
                </a:extLst>
              </p:cNvPr>
              <p:cNvSpPr/>
              <p:nvPr/>
            </p:nvSpPr>
            <p:spPr>
              <a:xfrm>
                <a:off x="9286240" y="605396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arr</a:t>
                </a:r>
                <a:r>
                  <a:rPr lang="en-US" altLang="zh-CN" dirty="0">
                    <a:solidFill>
                      <a:schemeClr val="tx1"/>
                    </a:solidFill>
                  </a:rPr>
                  <a:t>[100]</a:t>
                </a:r>
                <a:endParaRPr lang="zh-CN" altLang="en-US" dirty="0">
                  <a:solidFill>
                    <a:schemeClr val="tx1"/>
                  </a:solidFill>
                </a:endParaRPr>
              </a:p>
            </p:txBody>
          </p:sp>
        </p:grpSp>
        <p:sp>
          <p:nvSpPr>
            <p:cNvPr id="23" name="文本占位符 2">
              <a:extLst>
                <a:ext uri="{FF2B5EF4-FFF2-40B4-BE49-F238E27FC236}">
                  <a16:creationId xmlns:a16="http://schemas.microsoft.com/office/drawing/2014/main" id="{AB0A8BC8-92A3-ACC2-357C-79958CC4527D}"/>
                </a:ext>
              </a:extLst>
            </p:cNvPr>
            <p:cNvSpPr txBox="1">
              <a:spLocks/>
            </p:cNvSpPr>
            <p:nvPr/>
          </p:nvSpPr>
          <p:spPr>
            <a:xfrm>
              <a:off x="9651999" y="3955874"/>
              <a:ext cx="1168401"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grpSp>
      <p:cxnSp>
        <p:nvCxnSpPr>
          <p:cNvPr id="27" name="直接箭头连接符 26">
            <a:extLst>
              <a:ext uri="{FF2B5EF4-FFF2-40B4-BE49-F238E27FC236}">
                <a16:creationId xmlns:a16="http://schemas.microsoft.com/office/drawing/2014/main" id="{6C3DA404-B295-6FDA-8821-D65B24BFE5CA}"/>
              </a:ext>
            </a:extLst>
          </p:cNvPr>
          <p:cNvCxnSpPr>
            <a:stCxn id="16" idx="3"/>
            <a:endCxn id="7" idx="1"/>
          </p:cNvCxnSpPr>
          <p:nvPr/>
        </p:nvCxnSpPr>
        <p:spPr>
          <a:xfrm>
            <a:off x="7752082" y="4580714"/>
            <a:ext cx="1534158" cy="289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383D6584-E51B-FFC0-D377-59573C1A60EC}"/>
              </a:ext>
            </a:extLst>
          </p:cNvPr>
          <p:cNvCxnSpPr>
            <a:stCxn id="17" idx="3"/>
            <a:endCxn id="9" idx="1"/>
          </p:cNvCxnSpPr>
          <p:nvPr/>
        </p:nvCxnSpPr>
        <p:spPr>
          <a:xfrm>
            <a:off x="7752082" y="4923266"/>
            <a:ext cx="1534158" cy="289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06566899-B8D7-BF95-D7D9-3A4DDD99908F}"/>
              </a:ext>
            </a:extLst>
          </p:cNvPr>
          <p:cNvCxnSpPr>
            <a:stCxn id="18" idx="3"/>
            <a:endCxn id="10" idx="1"/>
          </p:cNvCxnSpPr>
          <p:nvPr/>
        </p:nvCxnSpPr>
        <p:spPr>
          <a:xfrm>
            <a:off x="7752082" y="5265818"/>
            <a:ext cx="1534158" cy="289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35375CA9-0C60-8AC8-2516-426D37C82392}"/>
              </a:ext>
            </a:extLst>
          </p:cNvPr>
          <p:cNvCxnSpPr>
            <a:stCxn id="19" idx="3"/>
            <a:endCxn id="11" idx="1"/>
          </p:cNvCxnSpPr>
          <p:nvPr/>
        </p:nvCxnSpPr>
        <p:spPr>
          <a:xfrm>
            <a:off x="7752082" y="5608370"/>
            <a:ext cx="1534158" cy="289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10418267-353D-7324-5F81-98DF6E809E28}"/>
              </a:ext>
            </a:extLst>
          </p:cNvPr>
          <p:cNvCxnSpPr>
            <a:stCxn id="20" idx="3"/>
            <a:endCxn id="12" idx="1"/>
          </p:cNvCxnSpPr>
          <p:nvPr/>
        </p:nvCxnSpPr>
        <p:spPr>
          <a:xfrm>
            <a:off x="7752082" y="5950922"/>
            <a:ext cx="1534158" cy="289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F66843FA-7BC4-39DE-DB2C-4AE8EC9A3F45}"/>
              </a:ext>
            </a:extLst>
          </p:cNvPr>
          <p:cNvCxnSpPr>
            <a:stCxn id="21" idx="3"/>
            <a:endCxn id="13" idx="1"/>
          </p:cNvCxnSpPr>
          <p:nvPr/>
        </p:nvCxnSpPr>
        <p:spPr>
          <a:xfrm>
            <a:off x="7752082" y="6293474"/>
            <a:ext cx="1534158" cy="289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 name="文本占位符 2">
            <a:extLst>
              <a:ext uri="{FF2B5EF4-FFF2-40B4-BE49-F238E27FC236}">
                <a16:creationId xmlns:a16="http://schemas.microsoft.com/office/drawing/2014/main" id="{33CE9B18-3526-56A0-A636-34E455D243D0}"/>
              </a:ext>
            </a:extLst>
          </p:cNvPr>
          <p:cNvSpPr txBox="1">
            <a:spLocks/>
          </p:cNvSpPr>
          <p:nvPr/>
        </p:nvSpPr>
        <p:spPr>
          <a:xfrm>
            <a:off x="10820398" y="4595506"/>
            <a:ext cx="420123" cy="169796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选手信息</a:t>
            </a:r>
          </a:p>
        </p:txBody>
      </p:sp>
    </p:spTree>
    <p:extLst>
      <p:ext uri="{BB962C8B-B14F-4D97-AF65-F5344CB8AC3E}">
        <p14:creationId xmlns:p14="http://schemas.microsoft.com/office/powerpoint/2010/main" val="3943029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ppt_x</p:attrName>
                                        </p:attrNameLst>
                                      </p:cBhvr>
                                      <p:tavLst>
                                        <p:tav tm="0">
                                          <p:val>
                                            <p:strVal val="#ppt_x-#ppt_w*1.125000"/>
                                          </p:val>
                                        </p:tav>
                                        <p:tav tm="100000">
                                          <p:val>
                                            <p:strVal val="#ppt_x"/>
                                          </p:val>
                                        </p:tav>
                                      </p:tavLst>
                                    </p:anim>
                                    <p:animEffect transition="in" filter="wipe(righ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up)">
                                      <p:cBhvr>
                                        <p:cTn id="19" dur="500"/>
                                        <p:tgtEl>
                                          <p:spTgt spid="38"/>
                                        </p:tgtEl>
                                      </p:cBhvr>
                                    </p:animEffect>
                                  </p:childTnLst>
                                </p:cTn>
                              </p:par>
                            </p:childTnLst>
                          </p:cTn>
                        </p:par>
                        <p:par>
                          <p:cTn id="20" fill="hold">
                            <p:stCondLst>
                              <p:cond delay="500"/>
                            </p:stCondLst>
                            <p:childTnLst>
                              <p:par>
                                <p:cTn id="21" presetID="12" presetClass="entr" presetSubtype="2" fill="hold" grpId="1"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ppt_x</p:attrName>
                                        </p:attrNameLst>
                                      </p:cBhvr>
                                      <p:tavLst>
                                        <p:tav tm="0">
                                          <p:val>
                                            <p:strVal val="#ppt_x+#ppt_w*1.125000"/>
                                          </p:val>
                                        </p:tav>
                                        <p:tav tm="100000">
                                          <p:val>
                                            <p:strVal val="#ppt_x"/>
                                          </p:val>
                                        </p:tav>
                                      </p:tavLst>
                                    </p:anim>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up)">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par>
                                <p:cTn id="41" presetID="22" presetClass="entr" presetSubtype="8"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par>
                                <p:cTn id="44" presetID="22" presetClass="entr" presetSubtype="8"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par>
                                <p:cTn id="47" presetID="22" presetClass="entr" presetSubtype="8"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AA929-34EF-6FFD-BAF6-BDB962F7AD45}"/>
              </a:ext>
            </a:extLst>
          </p:cNvPr>
          <p:cNvSpPr>
            <a:spLocks noGrp="1"/>
          </p:cNvSpPr>
          <p:nvPr>
            <p:ph type="title"/>
          </p:nvPr>
        </p:nvSpPr>
        <p:spPr/>
        <p:txBody>
          <a:bodyPr/>
          <a:lstStyle/>
          <a:p>
            <a:r>
              <a:rPr lang="zh-CN" altLang="en-US" dirty="0"/>
              <a:t>散列表（</a:t>
            </a:r>
            <a:r>
              <a:rPr lang="en-US" altLang="zh-CN" dirty="0"/>
              <a:t>Hash Table</a:t>
            </a:r>
            <a:r>
              <a:rPr lang="zh-CN" altLang="en-US" dirty="0"/>
              <a:t>）</a:t>
            </a:r>
          </a:p>
        </p:txBody>
      </p:sp>
      <p:sp>
        <p:nvSpPr>
          <p:cNvPr id="3" name="文本占位符 2">
            <a:extLst>
              <a:ext uri="{FF2B5EF4-FFF2-40B4-BE49-F238E27FC236}">
                <a16:creationId xmlns:a16="http://schemas.microsoft.com/office/drawing/2014/main" id="{FECCF772-1DF3-2AD1-5BD0-C9B3D591298B}"/>
              </a:ext>
            </a:extLst>
          </p:cNvPr>
          <p:cNvSpPr>
            <a:spLocks noGrp="1"/>
          </p:cNvSpPr>
          <p:nvPr>
            <p:ph type="body" sz="quarter" idx="11"/>
          </p:nvPr>
        </p:nvSpPr>
        <p:spPr>
          <a:xfrm>
            <a:off x="710880" y="1624205"/>
            <a:ext cx="10698800" cy="1466520"/>
          </a:xfrm>
        </p:spPr>
        <p:txBody>
          <a:bodyPr/>
          <a:lstStyle/>
          <a:p>
            <a:r>
              <a:rPr lang="zh-CN" altLang="en-US" dirty="0"/>
              <a:t>假设有</a:t>
            </a:r>
            <a:r>
              <a:rPr lang="en-US" altLang="zh-CN" dirty="0"/>
              <a:t>100</a:t>
            </a:r>
            <a:r>
              <a:rPr lang="zh-CN" altLang="en-US" dirty="0"/>
              <a:t>个人参加马拉松，</a:t>
            </a:r>
            <a:r>
              <a:rPr lang="zh-CN" altLang="en-US" dirty="0">
                <a:solidFill>
                  <a:srgbClr val="AD2B26"/>
                </a:solidFill>
              </a:rPr>
              <a:t>不采用</a:t>
            </a:r>
            <a:r>
              <a:rPr lang="en-US" altLang="zh-CN" dirty="0">
                <a:solidFill>
                  <a:srgbClr val="AD2B26"/>
                </a:solidFill>
              </a:rPr>
              <a:t>1-100</a:t>
            </a:r>
            <a:r>
              <a:rPr lang="zh-CN" altLang="en-US" dirty="0"/>
              <a:t>的自然数对选手进行编号，编号有一定的规则比如：</a:t>
            </a:r>
            <a:r>
              <a:rPr lang="en-US" altLang="zh-CN" dirty="0"/>
              <a:t>2023ZHBJ001</a:t>
            </a:r>
            <a:r>
              <a:rPr lang="zh-CN" altLang="en-US" dirty="0"/>
              <a:t>，其中</a:t>
            </a:r>
            <a:r>
              <a:rPr lang="en-US" altLang="zh-CN" dirty="0"/>
              <a:t>2023</a:t>
            </a:r>
            <a:r>
              <a:rPr lang="zh-CN" altLang="en-US" dirty="0"/>
              <a:t>代表年份，</a:t>
            </a:r>
            <a:r>
              <a:rPr lang="en-US" altLang="zh-CN" dirty="0"/>
              <a:t>ZH</a:t>
            </a:r>
            <a:r>
              <a:rPr lang="zh-CN" altLang="en-US" dirty="0"/>
              <a:t>代表中国，</a:t>
            </a:r>
            <a:r>
              <a:rPr lang="en-US" altLang="zh-CN" dirty="0"/>
              <a:t>BJ</a:t>
            </a:r>
            <a:r>
              <a:rPr lang="zh-CN" altLang="en-US" dirty="0"/>
              <a:t>代表北京，</a:t>
            </a:r>
            <a:r>
              <a:rPr lang="en-US" altLang="zh-CN" dirty="0"/>
              <a:t>001</a:t>
            </a:r>
            <a:r>
              <a:rPr lang="zh-CN" altLang="en-US" dirty="0"/>
              <a:t>代表原来的编号，那此时的编号</a:t>
            </a:r>
            <a:r>
              <a:rPr lang="en-US" altLang="zh-CN" dirty="0"/>
              <a:t>2023ZHBJ001</a:t>
            </a:r>
            <a:r>
              <a:rPr lang="zh-CN" altLang="en-US" dirty="0"/>
              <a:t>不能直接作为数组的下标，此时应该如何实现呢？</a:t>
            </a:r>
          </a:p>
          <a:p>
            <a:endParaRPr lang="zh-CN" altLang="en-US" dirty="0"/>
          </a:p>
        </p:txBody>
      </p:sp>
      <p:grpSp>
        <p:nvGrpSpPr>
          <p:cNvPr id="4" name="组合 3">
            <a:extLst>
              <a:ext uri="{FF2B5EF4-FFF2-40B4-BE49-F238E27FC236}">
                <a16:creationId xmlns:a16="http://schemas.microsoft.com/office/drawing/2014/main" id="{357EEA67-B283-A599-4770-E98291DB95DF}"/>
              </a:ext>
            </a:extLst>
          </p:cNvPr>
          <p:cNvGrpSpPr/>
          <p:nvPr/>
        </p:nvGrpSpPr>
        <p:grpSpPr>
          <a:xfrm>
            <a:off x="1226695" y="2946884"/>
            <a:ext cx="2573420" cy="2837838"/>
            <a:chOff x="710880" y="2946884"/>
            <a:chExt cx="2573420" cy="2837838"/>
          </a:xfrm>
        </p:grpSpPr>
        <p:sp>
          <p:nvSpPr>
            <p:cNvPr id="28" name="文本占位符 2">
              <a:extLst>
                <a:ext uri="{FF2B5EF4-FFF2-40B4-BE49-F238E27FC236}">
                  <a16:creationId xmlns:a16="http://schemas.microsoft.com/office/drawing/2014/main" id="{A5A50AB7-71C3-1A83-5B5A-0D8FB21C71DA}"/>
                </a:ext>
              </a:extLst>
            </p:cNvPr>
            <p:cNvSpPr txBox="1">
              <a:spLocks/>
            </p:cNvSpPr>
            <p:nvPr/>
          </p:nvSpPr>
          <p:spPr>
            <a:xfrm>
              <a:off x="746600" y="3497019"/>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2023ZHBJ001</a:t>
              </a:r>
              <a:endParaRPr lang="zh-CN" altLang="en-US" dirty="0"/>
            </a:p>
          </p:txBody>
        </p:sp>
        <p:sp>
          <p:nvSpPr>
            <p:cNvPr id="29" name="文本占位符 2">
              <a:extLst>
                <a:ext uri="{FF2B5EF4-FFF2-40B4-BE49-F238E27FC236}">
                  <a16:creationId xmlns:a16="http://schemas.microsoft.com/office/drawing/2014/main" id="{18E76BD7-4584-D543-658E-D0AA82FD3BBE}"/>
                </a:ext>
              </a:extLst>
            </p:cNvPr>
            <p:cNvSpPr txBox="1">
              <a:spLocks/>
            </p:cNvSpPr>
            <p:nvPr/>
          </p:nvSpPr>
          <p:spPr>
            <a:xfrm>
              <a:off x="746600" y="4082236"/>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2023ZHBJ002</a:t>
              </a:r>
              <a:endParaRPr lang="zh-CN" altLang="en-US" dirty="0"/>
            </a:p>
          </p:txBody>
        </p:sp>
        <p:sp>
          <p:nvSpPr>
            <p:cNvPr id="30" name="文本占位符 2">
              <a:extLst>
                <a:ext uri="{FF2B5EF4-FFF2-40B4-BE49-F238E27FC236}">
                  <a16:creationId xmlns:a16="http://schemas.microsoft.com/office/drawing/2014/main" id="{6717FBC8-203D-73BC-03F0-22A97B23B946}"/>
                </a:ext>
              </a:extLst>
            </p:cNvPr>
            <p:cNvSpPr txBox="1">
              <a:spLocks/>
            </p:cNvSpPr>
            <p:nvPr/>
          </p:nvSpPr>
          <p:spPr>
            <a:xfrm>
              <a:off x="710880" y="4684451"/>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2023ZHBJ003</a:t>
              </a:r>
              <a:endParaRPr lang="zh-CN" altLang="en-US" dirty="0"/>
            </a:p>
          </p:txBody>
        </p:sp>
        <p:sp>
          <p:nvSpPr>
            <p:cNvPr id="31" name="文本占位符 2">
              <a:extLst>
                <a:ext uri="{FF2B5EF4-FFF2-40B4-BE49-F238E27FC236}">
                  <a16:creationId xmlns:a16="http://schemas.microsoft.com/office/drawing/2014/main" id="{8609B79F-5269-C9CF-9903-89A3FF037126}"/>
                </a:ext>
              </a:extLst>
            </p:cNvPr>
            <p:cNvSpPr txBox="1">
              <a:spLocks/>
            </p:cNvSpPr>
            <p:nvPr/>
          </p:nvSpPr>
          <p:spPr>
            <a:xfrm>
              <a:off x="710880" y="5307946"/>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2023ZHBJ004</a:t>
              </a:r>
              <a:endParaRPr lang="zh-CN" altLang="en-US" dirty="0"/>
            </a:p>
          </p:txBody>
        </p:sp>
        <p:sp>
          <p:nvSpPr>
            <p:cNvPr id="32" name="文本占位符 2">
              <a:extLst>
                <a:ext uri="{FF2B5EF4-FFF2-40B4-BE49-F238E27FC236}">
                  <a16:creationId xmlns:a16="http://schemas.microsoft.com/office/drawing/2014/main" id="{1B57BA08-DDCB-346A-C05A-676EE5816958}"/>
                </a:ext>
              </a:extLst>
            </p:cNvPr>
            <p:cNvSpPr txBox="1">
              <a:spLocks/>
            </p:cNvSpPr>
            <p:nvPr/>
          </p:nvSpPr>
          <p:spPr>
            <a:xfrm>
              <a:off x="921940" y="2946884"/>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键：</a:t>
              </a:r>
              <a:r>
                <a:rPr lang="en-US" altLang="zh-CN" dirty="0"/>
                <a:t>key</a:t>
              </a:r>
              <a:endParaRPr lang="zh-CN" altLang="en-US" dirty="0"/>
            </a:p>
          </p:txBody>
        </p:sp>
      </p:grpSp>
      <p:sp>
        <p:nvSpPr>
          <p:cNvPr id="33" name="箭头: 右 32">
            <a:extLst>
              <a:ext uri="{FF2B5EF4-FFF2-40B4-BE49-F238E27FC236}">
                <a16:creationId xmlns:a16="http://schemas.microsoft.com/office/drawing/2014/main" id="{8CEAFFA3-FA0B-A92B-4803-E28B31167520}"/>
              </a:ext>
            </a:extLst>
          </p:cNvPr>
          <p:cNvSpPr/>
          <p:nvPr/>
        </p:nvSpPr>
        <p:spPr>
          <a:xfrm>
            <a:off x="3323512" y="4268540"/>
            <a:ext cx="873761" cy="685104"/>
          </a:xfrm>
          <a:prstGeom prst="rightArrow">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C054C85D-0077-4CDD-8FCB-29BB27F83194}"/>
              </a:ext>
            </a:extLst>
          </p:cNvPr>
          <p:cNvSpPr/>
          <p:nvPr/>
        </p:nvSpPr>
        <p:spPr>
          <a:xfrm>
            <a:off x="7720724" y="4283571"/>
            <a:ext cx="873761" cy="685104"/>
          </a:xfrm>
          <a:prstGeom prst="rightArrow">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占位符 2">
            <a:extLst>
              <a:ext uri="{FF2B5EF4-FFF2-40B4-BE49-F238E27FC236}">
                <a16:creationId xmlns:a16="http://schemas.microsoft.com/office/drawing/2014/main" id="{0B8BE9A8-7666-0815-69E5-3E9407557A5A}"/>
              </a:ext>
            </a:extLst>
          </p:cNvPr>
          <p:cNvSpPr txBox="1">
            <a:spLocks/>
          </p:cNvSpPr>
          <p:nvPr/>
        </p:nvSpPr>
        <p:spPr>
          <a:xfrm>
            <a:off x="4770236" y="4347295"/>
            <a:ext cx="1769307" cy="65843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zh-CN" altLang="en-US" dirty="0"/>
          </a:p>
        </p:txBody>
      </p:sp>
      <p:sp>
        <p:nvSpPr>
          <p:cNvPr id="5" name="矩形: 圆角 4">
            <a:extLst>
              <a:ext uri="{FF2B5EF4-FFF2-40B4-BE49-F238E27FC236}">
                <a16:creationId xmlns:a16="http://schemas.microsoft.com/office/drawing/2014/main" id="{4FB0CAA5-D7CE-7D91-350F-F45CD7364E89}"/>
              </a:ext>
            </a:extLst>
          </p:cNvPr>
          <p:cNvSpPr/>
          <p:nvPr/>
        </p:nvSpPr>
        <p:spPr>
          <a:xfrm>
            <a:off x="4595685" y="4207273"/>
            <a:ext cx="2573518" cy="744569"/>
          </a:xfrm>
          <a:prstGeom prst="roundRect">
            <a:avLst/>
          </a:prstGeom>
          <a:noFill/>
          <a:ln w="2857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转换为数组下标</a:t>
            </a:r>
            <a:endParaRPr lang="zh-CN" altLang="en-US" dirty="0">
              <a:solidFill>
                <a:schemeClr val="tx1"/>
              </a:solidFill>
            </a:endParaRPr>
          </a:p>
        </p:txBody>
      </p:sp>
      <p:grpSp>
        <p:nvGrpSpPr>
          <p:cNvPr id="23" name="组合 22">
            <a:extLst>
              <a:ext uri="{FF2B5EF4-FFF2-40B4-BE49-F238E27FC236}">
                <a16:creationId xmlns:a16="http://schemas.microsoft.com/office/drawing/2014/main" id="{A8B9ED8C-615F-089B-1A14-1C12D60624A5}"/>
              </a:ext>
            </a:extLst>
          </p:cNvPr>
          <p:cNvGrpSpPr/>
          <p:nvPr/>
        </p:nvGrpSpPr>
        <p:grpSpPr>
          <a:xfrm>
            <a:off x="4941355" y="3460333"/>
            <a:ext cx="1996600" cy="1646475"/>
            <a:chOff x="4913683" y="3292968"/>
            <a:chExt cx="1996600" cy="1646475"/>
          </a:xfrm>
        </p:grpSpPr>
        <p:sp>
          <p:nvSpPr>
            <p:cNvPr id="8" name="云形 7">
              <a:extLst>
                <a:ext uri="{FF2B5EF4-FFF2-40B4-BE49-F238E27FC236}">
                  <a16:creationId xmlns:a16="http://schemas.microsoft.com/office/drawing/2014/main" id="{8776E79C-16BA-D577-ED14-183BA1AC62AA}"/>
                </a:ext>
              </a:extLst>
            </p:cNvPr>
            <p:cNvSpPr/>
            <p:nvPr/>
          </p:nvSpPr>
          <p:spPr>
            <a:xfrm>
              <a:off x="4913683" y="3915069"/>
              <a:ext cx="1828800" cy="1024374"/>
            </a:xfrm>
            <a:prstGeom prst="cloud">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hash(key)</a:t>
              </a:r>
              <a:endParaRPr lang="zh-CN" altLang="en-US" dirty="0">
                <a:solidFill>
                  <a:schemeClr val="tx1"/>
                </a:solidFill>
              </a:endParaRPr>
            </a:p>
          </p:txBody>
        </p:sp>
        <p:sp>
          <p:nvSpPr>
            <p:cNvPr id="9" name="文本占位符 2">
              <a:extLst>
                <a:ext uri="{FF2B5EF4-FFF2-40B4-BE49-F238E27FC236}">
                  <a16:creationId xmlns:a16="http://schemas.microsoft.com/office/drawing/2014/main" id="{61DE0C8C-E7B3-0F59-F557-E58A1FC05E9A}"/>
                </a:ext>
              </a:extLst>
            </p:cNvPr>
            <p:cNvSpPr txBox="1">
              <a:spLocks/>
            </p:cNvSpPr>
            <p:nvPr/>
          </p:nvSpPr>
          <p:spPr>
            <a:xfrm>
              <a:off x="5353183" y="3292968"/>
              <a:ext cx="15571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散列函数</a:t>
              </a:r>
            </a:p>
          </p:txBody>
        </p:sp>
      </p:grpSp>
      <p:grpSp>
        <p:nvGrpSpPr>
          <p:cNvPr id="38" name="组合 37">
            <a:extLst>
              <a:ext uri="{FF2B5EF4-FFF2-40B4-BE49-F238E27FC236}">
                <a16:creationId xmlns:a16="http://schemas.microsoft.com/office/drawing/2014/main" id="{111A5680-05AF-4095-3F09-B469D3416DEA}"/>
              </a:ext>
            </a:extLst>
          </p:cNvPr>
          <p:cNvGrpSpPr/>
          <p:nvPr/>
        </p:nvGrpSpPr>
        <p:grpSpPr>
          <a:xfrm>
            <a:off x="9018135" y="3290614"/>
            <a:ext cx="2025008" cy="2544029"/>
            <a:chOff x="9018135" y="3290614"/>
            <a:chExt cx="2025008" cy="2544029"/>
          </a:xfrm>
        </p:grpSpPr>
        <p:sp>
          <p:nvSpPr>
            <p:cNvPr id="16" name="矩形 15">
              <a:extLst>
                <a:ext uri="{FF2B5EF4-FFF2-40B4-BE49-F238E27FC236}">
                  <a16:creationId xmlns:a16="http://schemas.microsoft.com/office/drawing/2014/main" id="{DAAD8988-2B87-6104-129F-6EA39072F325}"/>
                </a:ext>
              </a:extLst>
            </p:cNvPr>
            <p:cNvSpPr/>
            <p:nvPr/>
          </p:nvSpPr>
          <p:spPr>
            <a:xfrm>
              <a:off x="9018135" y="3779330"/>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0</a:t>
              </a:r>
              <a:endParaRPr lang="zh-CN" altLang="en-US" sz="1600" dirty="0">
                <a:solidFill>
                  <a:schemeClr val="tx1"/>
                </a:solidFill>
                <a:ea typeface="Alibaba PuHuiTi B"/>
              </a:endParaRPr>
            </a:p>
          </p:txBody>
        </p:sp>
        <p:sp>
          <p:nvSpPr>
            <p:cNvPr id="17" name="矩形 16">
              <a:extLst>
                <a:ext uri="{FF2B5EF4-FFF2-40B4-BE49-F238E27FC236}">
                  <a16:creationId xmlns:a16="http://schemas.microsoft.com/office/drawing/2014/main" id="{6B521F26-0F22-9D8F-14DE-2D61DA29B95D}"/>
                </a:ext>
              </a:extLst>
            </p:cNvPr>
            <p:cNvSpPr/>
            <p:nvPr/>
          </p:nvSpPr>
          <p:spPr>
            <a:xfrm>
              <a:off x="9018135" y="4121882"/>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1</a:t>
              </a:r>
            </a:p>
          </p:txBody>
        </p:sp>
        <p:sp>
          <p:nvSpPr>
            <p:cNvPr id="18" name="矩形 17">
              <a:extLst>
                <a:ext uri="{FF2B5EF4-FFF2-40B4-BE49-F238E27FC236}">
                  <a16:creationId xmlns:a16="http://schemas.microsoft.com/office/drawing/2014/main" id="{33A27BC6-F3BC-97A2-6E56-D152C589D36D}"/>
                </a:ext>
              </a:extLst>
            </p:cNvPr>
            <p:cNvSpPr/>
            <p:nvPr/>
          </p:nvSpPr>
          <p:spPr>
            <a:xfrm>
              <a:off x="9018135" y="4464434"/>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2</a:t>
              </a:r>
              <a:endParaRPr lang="zh-CN" altLang="en-US" sz="1600" dirty="0">
                <a:solidFill>
                  <a:schemeClr val="tx1"/>
                </a:solidFill>
                <a:ea typeface="Alibaba PuHuiTi B"/>
              </a:endParaRPr>
            </a:p>
          </p:txBody>
        </p:sp>
        <p:sp>
          <p:nvSpPr>
            <p:cNvPr id="19" name="矩形 18">
              <a:extLst>
                <a:ext uri="{FF2B5EF4-FFF2-40B4-BE49-F238E27FC236}">
                  <a16:creationId xmlns:a16="http://schemas.microsoft.com/office/drawing/2014/main" id="{123AF5D6-9DFB-721B-8C03-E282C592D912}"/>
                </a:ext>
              </a:extLst>
            </p:cNvPr>
            <p:cNvSpPr/>
            <p:nvPr/>
          </p:nvSpPr>
          <p:spPr>
            <a:xfrm>
              <a:off x="9018135" y="4806986"/>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3</a:t>
              </a:r>
              <a:endParaRPr lang="zh-CN" altLang="en-US" sz="1600" dirty="0">
                <a:solidFill>
                  <a:schemeClr val="tx1"/>
                </a:solidFill>
                <a:ea typeface="Alibaba PuHuiTi B"/>
              </a:endParaRPr>
            </a:p>
          </p:txBody>
        </p:sp>
        <p:sp>
          <p:nvSpPr>
            <p:cNvPr id="20" name="矩形 19">
              <a:extLst>
                <a:ext uri="{FF2B5EF4-FFF2-40B4-BE49-F238E27FC236}">
                  <a16:creationId xmlns:a16="http://schemas.microsoft.com/office/drawing/2014/main" id="{F78D4FFA-C467-2C11-9A0E-0822C9B95572}"/>
                </a:ext>
              </a:extLst>
            </p:cNvPr>
            <p:cNvSpPr/>
            <p:nvPr/>
          </p:nvSpPr>
          <p:spPr>
            <a:xfrm>
              <a:off x="9018135" y="5149538"/>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 …</a:t>
              </a:r>
              <a:endParaRPr lang="zh-CN" altLang="en-US" sz="1600" dirty="0">
                <a:solidFill>
                  <a:schemeClr val="tx1"/>
                </a:solidFill>
                <a:ea typeface="Alibaba PuHuiTi B"/>
              </a:endParaRPr>
            </a:p>
          </p:txBody>
        </p:sp>
        <p:sp>
          <p:nvSpPr>
            <p:cNvPr id="21" name="矩形 20">
              <a:extLst>
                <a:ext uri="{FF2B5EF4-FFF2-40B4-BE49-F238E27FC236}">
                  <a16:creationId xmlns:a16="http://schemas.microsoft.com/office/drawing/2014/main" id="{74A9C09F-E656-1A07-ABA6-1ABB192DA0FA}"/>
                </a:ext>
              </a:extLst>
            </p:cNvPr>
            <p:cNvSpPr/>
            <p:nvPr/>
          </p:nvSpPr>
          <p:spPr>
            <a:xfrm>
              <a:off x="9018135" y="5492090"/>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99</a:t>
              </a:r>
              <a:endParaRPr lang="zh-CN" altLang="en-US" sz="1600" dirty="0">
                <a:solidFill>
                  <a:schemeClr val="tx1"/>
                </a:solidFill>
                <a:ea typeface="Alibaba PuHuiTi B"/>
              </a:endParaRPr>
            </a:p>
          </p:txBody>
        </p:sp>
        <p:sp>
          <p:nvSpPr>
            <p:cNvPr id="15" name="文本占位符 2">
              <a:extLst>
                <a:ext uri="{FF2B5EF4-FFF2-40B4-BE49-F238E27FC236}">
                  <a16:creationId xmlns:a16="http://schemas.microsoft.com/office/drawing/2014/main" id="{7CF51BF3-9128-9DEE-CE15-574AEF167188}"/>
                </a:ext>
              </a:extLst>
            </p:cNvPr>
            <p:cNvSpPr txBox="1">
              <a:spLocks/>
            </p:cNvSpPr>
            <p:nvPr/>
          </p:nvSpPr>
          <p:spPr>
            <a:xfrm>
              <a:off x="9789348" y="3290614"/>
              <a:ext cx="1168401"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sp>
          <p:nvSpPr>
            <p:cNvPr id="24" name="矩形 23">
              <a:extLst>
                <a:ext uri="{FF2B5EF4-FFF2-40B4-BE49-F238E27FC236}">
                  <a16:creationId xmlns:a16="http://schemas.microsoft.com/office/drawing/2014/main" id="{6D96D3F8-84DB-F422-C698-2323A0A243B9}"/>
                </a:ext>
              </a:extLst>
            </p:cNvPr>
            <p:cNvSpPr/>
            <p:nvPr/>
          </p:nvSpPr>
          <p:spPr>
            <a:xfrm>
              <a:off x="9732503" y="3779331"/>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1</a:t>
              </a:r>
              <a:endParaRPr lang="zh-CN" altLang="en-US" sz="1600" dirty="0">
                <a:solidFill>
                  <a:schemeClr val="tx1"/>
                </a:solidFill>
                <a:ea typeface="Alibaba PuHuiTi B"/>
              </a:endParaRPr>
            </a:p>
          </p:txBody>
        </p:sp>
        <p:sp>
          <p:nvSpPr>
            <p:cNvPr id="25" name="矩形 24">
              <a:extLst>
                <a:ext uri="{FF2B5EF4-FFF2-40B4-BE49-F238E27FC236}">
                  <a16:creationId xmlns:a16="http://schemas.microsoft.com/office/drawing/2014/main" id="{1E2ED84A-5CBD-5F14-DADC-4255DBA8B5CD}"/>
                </a:ext>
              </a:extLst>
            </p:cNvPr>
            <p:cNvSpPr/>
            <p:nvPr/>
          </p:nvSpPr>
          <p:spPr>
            <a:xfrm>
              <a:off x="9732503" y="4121883"/>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2</a:t>
              </a:r>
            </a:p>
          </p:txBody>
        </p:sp>
        <p:sp>
          <p:nvSpPr>
            <p:cNvPr id="26" name="矩形 25">
              <a:extLst>
                <a:ext uri="{FF2B5EF4-FFF2-40B4-BE49-F238E27FC236}">
                  <a16:creationId xmlns:a16="http://schemas.microsoft.com/office/drawing/2014/main" id="{DB86CA45-3518-28AF-0E61-958A039323F7}"/>
                </a:ext>
              </a:extLst>
            </p:cNvPr>
            <p:cNvSpPr/>
            <p:nvPr/>
          </p:nvSpPr>
          <p:spPr>
            <a:xfrm>
              <a:off x="9732503" y="4464435"/>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3</a:t>
              </a:r>
              <a:endParaRPr lang="zh-CN" altLang="en-US" sz="1600" dirty="0">
                <a:solidFill>
                  <a:schemeClr val="tx1"/>
                </a:solidFill>
                <a:ea typeface="Alibaba PuHuiTi B"/>
              </a:endParaRPr>
            </a:p>
          </p:txBody>
        </p:sp>
        <p:sp>
          <p:nvSpPr>
            <p:cNvPr id="27" name="矩形 26">
              <a:extLst>
                <a:ext uri="{FF2B5EF4-FFF2-40B4-BE49-F238E27FC236}">
                  <a16:creationId xmlns:a16="http://schemas.microsoft.com/office/drawing/2014/main" id="{6BE75147-953F-1BE6-1DDF-03765DB4CEB6}"/>
                </a:ext>
              </a:extLst>
            </p:cNvPr>
            <p:cNvSpPr/>
            <p:nvPr/>
          </p:nvSpPr>
          <p:spPr>
            <a:xfrm>
              <a:off x="9732503" y="4806987"/>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4</a:t>
              </a:r>
              <a:endParaRPr lang="zh-CN" altLang="en-US" sz="1600" dirty="0">
                <a:solidFill>
                  <a:schemeClr val="tx1"/>
                </a:solidFill>
                <a:ea typeface="Alibaba PuHuiTi B"/>
              </a:endParaRPr>
            </a:p>
          </p:txBody>
        </p:sp>
        <p:sp>
          <p:nvSpPr>
            <p:cNvPr id="35" name="矩形 34">
              <a:extLst>
                <a:ext uri="{FF2B5EF4-FFF2-40B4-BE49-F238E27FC236}">
                  <a16:creationId xmlns:a16="http://schemas.microsoft.com/office/drawing/2014/main" id="{628AB7A0-B02F-FCBB-DB10-D02688C347F3}"/>
                </a:ext>
              </a:extLst>
            </p:cNvPr>
            <p:cNvSpPr/>
            <p:nvPr/>
          </p:nvSpPr>
          <p:spPr>
            <a:xfrm>
              <a:off x="9732503" y="5149539"/>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 …</a:t>
              </a:r>
              <a:endParaRPr lang="zh-CN" altLang="en-US" sz="1600" dirty="0">
                <a:solidFill>
                  <a:schemeClr val="tx1"/>
                </a:solidFill>
                <a:ea typeface="Alibaba PuHuiTi B"/>
              </a:endParaRPr>
            </a:p>
          </p:txBody>
        </p:sp>
        <p:sp>
          <p:nvSpPr>
            <p:cNvPr id="36" name="矩形 35">
              <a:extLst>
                <a:ext uri="{FF2B5EF4-FFF2-40B4-BE49-F238E27FC236}">
                  <a16:creationId xmlns:a16="http://schemas.microsoft.com/office/drawing/2014/main" id="{78E81887-5FD4-AE4A-A252-9862A2247491}"/>
                </a:ext>
              </a:extLst>
            </p:cNvPr>
            <p:cNvSpPr/>
            <p:nvPr/>
          </p:nvSpPr>
          <p:spPr>
            <a:xfrm>
              <a:off x="9732503" y="5492091"/>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100</a:t>
              </a:r>
              <a:endParaRPr lang="zh-CN" altLang="en-US" sz="1600" dirty="0">
                <a:solidFill>
                  <a:schemeClr val="tx1"/>
                </a:solidFill>
                <a:ea typeface="Alibaba PuHuiTi B"/>
              </a:endParaRPr>
            </a:p>
          </p:txBody>
        </p:sp>
      </p:grpSp>
    </p:spTree>
    <p:extLst>
      <p:ext uri="{BB962C8B-B14F-4D97-AF65-F5344CB8AC3E}">
        <p14:creationId xmlns:p14="http://schemas.microsoft.com/office/powerpoint/2010/main" val="24758162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500"/>
                            </p:stCondLst>
                            <p:childTnLst>
                              <p:par>
                                <p:cTn id="19" presetID="22" presetClass="entr" presetSubtype="8" fill="hold" grpId="2"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xit" presetSubtype="1" fill="hold" grpId="1" nodeType="clickEffect">
                                  <p:stCondLst>
                                    <p:cond delay="0"/>
                                  </p:stCondLst>
                                  <p:childTnLst>
                                    <p:anim calcmode="lin" valueType="num">
                                      <p:cBhvr additive="base">
                                        <p:cTn id="29" dur="500"/>
                                        <p:tgtEl>
                                          <p:spTgt spid="5"/>
                                        </p:tgtEl>
                                        <p:attrNameLst>
                                          <p:attrName>ppt_y</p:attrName>
                                        </p:attrNameLst>
                                      </p:cBhvr>
                                      <p:tavLst>
                                        <p:tav tm="0">
                                          <p:val>
                                            <p:strVal val="#ppt_y"/>
                                          </p:val>
                                        </p:tav>
                                        <p:tav tm="100000">
                                          <p:val>
                                            <p:strVal val="#ppt_y-#ppt_h*1.125000"/>
                                          </p:val>
                                        </p:tav>
                                      </p:tavLst>
                                    </p:anim>
                                    <p:animEffect transition="out" filter="wipe(up)">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childTnLst>
                          </p:cTn>
                        </p:par>
                        <p:par>
                          <p:cTn id="32" fill="hold">
                            <p:stCondLst>
                              <p:cond delay="500"/>
                            </p:stCondLst>
                            <p:childTnLst>
                              <p:par>
                                <p:cTn id="33" presetID="12" presetClass="entr" presetSubtype="4"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p:tgtEl>
                                          <p:spTgt spid="23"/>
                                        </p:tgtEl>
                                        <p:attrNameLst>
                                          <p:attrName>ppt_y</p:attrName>
                                        </p:attrNameLst>
                                      </p:cBhvr>
                                      <p:tavLst>
                                        <p:tav tm="0">
                                          <p:val>
                                            <p:strVal val="#ppt_y+#ppt_h*1.125000"/>
                                          </p:val>
                                        </p:tav>
                                        <p:tav tm="100000">
                                          <p:val>
                                            <p:strVal val="#ppt_y"/>
                                          </p:val>
                                        </p:tav>
                                      </p:tavLst>
                                    </p:anim>
                                    <p:animEffect transition="in" filter="wipe(up)">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5" grpId="1" animBg="1"/>
      <p:bldP spid="5"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AA929-34EF-6FFD-BAF6-BDB962F7AD45}"/>
              </a:ext>
            </a:extLst>
          </p:cNvPr>
          <p:cNvSpPr>
            <a:spLocks noGrp="1"/>
          </p:cNvSpPr>
          <p:nvPr>
            <p:ph type="title"/>
          </p:nvPr>
        </p:nvSpPr>
        <p:spPr/>
        <p:txBody>
          <a:bodyPr/>
          <a:lstStyle/>
          <a:p>
            <a:r>
              <a:rPr lang="zh-CN" altLang="en-US" dirty="0"/>
              <a:t>散列表（</a:t>
            </a:r>
            <a:r>
              <a:rPr lang="en-US" altLang="zh-CN" dirty="0"/>
              <a:t>Hash Table</a:t>
            </a:r>
            <a:r>
              <a:rPr lang="zh-CN" altLang="en-US" dirty="0"/>
              <a:t>）</a:t>
            </a:r>
          </a:p>
        </p:txBody>
      </p:sp>
      <p:grpSp>
        <p:nvGrpSpPr>
          <p:cNvPr id="4" name="组合 3">
            <a:extLst>
              <a:ext uri="{FF2B5EF4-FFF2-40B4-BE49-F238E27FC236}">
                <a16:creationId xmlns:a16="http://schemas.microsoft.com/office/drawing/2014/main" id="{357EEA67-B283-A599-4770-E98291DB95DF}"/>
              </a:ext>
            </a:extLst>
          </p:cNvPr>
          <p:cNvGrpSpPr/>
          <p:nvPr/>
        </p:nvGrpSpPr>
        <p:grpSpPr>
          <a:xfrm>
            <a:off x="1226695" y="1422885"/>
            <a:ext cx="2573420" cy="2837838"/>
            <a:chOff x="710880" y="2946884"/>
            <a:chExt cx="2573420" cy="2837838"/>
          </a:xfrm>
        </p:grpSpPr>
        <p:sp>
          <p:nvSpPr>
            <p:cNvPr id="28" name="文本占位符 2">
              <a:extLst>
                <a:ext uri="{FF2B5EF4-FFF2-40B4-BE49-F238E27FC236}">
                  <a16:creationId xmlns:a16="http://schemas.microsoft.com/office/drawing/2014/main" id="{A5A50AB7-71C3-1A83-5B5A-0D8FB21C71DA}"/>
                </a:ext>
              </a:extLst>
            </p:cNvPr>
            <p:cNvSpPr txBox="1">
              <a:spLocks/>
            </p:cNvSpPr>
            <p:nvPr/>
          </p:nvSpPr>
          <p:spPr>
            <a:xfrm>
              <a:off x="746600" y="3497019"/>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2023ZHBJ001</a:t>
              </a:r>
              <a:endParaRPr lang="zh-CN" altLang="en-US" dirty="0"/>
            </a:p>
          </p:txBody>
        </p:sp>
        <p:sp>
          <p:nvSpPr>
            <p:cNvPr id="29" name="文本占位符 2">
              <a:extLst>
                <a:ext uri="{FF2B5EF4-FFF2-40B4-BE49-F238E27FC236}">
                  <a16:creationId xmlns:a16="http://schemas.microsoft.com/office/drawing/2014/main" id="{18E76BD7-4584-D543-658E-D0AA82FD3BBE}"/>
                </a:ext>
              </a:extLst>
            </p:cNvPr>
            <p:cNvSpPr txBox="1">
              <a:spLocks/>
            </p:cNvSpPr>
            <p:nvPr/>
          </p:nvSpPr>
          <p:spPr>
            <a:xfrm>
              <a:off x="746600" y="4082236"/>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2023ZHBJ002</a:t>
              </a:r>
              <a:endParaRPr lang="zh-CN" altLang="en-US" dirty="0"/>
            </a:p>
          </p:txBody>
        </p:sp>
        <p:sp>
          <p:nvSpPr>
            <p:cNvPr id="30" name="文本占位符 2">
              <a:extLst>
                <a:ext uri="{FF2B5EF4-FFF2-40B4-BE49-F238E27FC236}">
                  <a16:creationId xmlns:a16="http://schemas.microsoft.com/office/drawing/2014/main" id="{6717FBC8-203D-73BC-03F0-22A97B23B946}"/>
                </a:ext>
              </a:extLst>
            </p:cNvPr>
            <p:cNvSpPr txBox="1">
              <a:spLocks/>
            </p:cNvSpPr>
            <p:nvPr/>
          </p:nvSpPr>
          <p:spPr>
            <a:xfrm>
              <a:off x="710880" y="4684451"/>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2023ZHBJ003</a:t>
              </a:r>
              <a:endParaRPr lang="zh-CN" altLang="en-US" dirty="0"/>
            </a:p>
          </p:txBody>
        </p:sp>
        <p:sp>
          <p:nvSpPr>
            <p:cNvPr id="31" name="文本占位符 2">
              <a:extLst>
                <a:ext uri="{FF2B5EF4-FFF2-40B4-BE49-F238E27FC236}">
                  <a16:creationId xmlns:a16="http://schemas.microsoft.com/office/drawing/2014/main" id="{8609B79F-5269-C9CF-9903-89A3FF037126}"/>
                </a:ext>
              </a:extLst>
            </p:cNvPr>
            <p:cNvSpPr txBox="1">
              <a:spLocks/>
            </p:cNvSpPr>
            <p:nvPr/>
          </p:nvSpPr>
          <p:spPr>
            <a:xfrm>
              <a:off x="710880" y="5307946"/>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2023ZHBJ004</a:t>
              </a:r>
              <a:endParaRPr lang="zh-CN" altLang="en-US" dirty="0"/>
            </a:p>
          </p:txBody>
        </p:sp>
        <p:sp>
          <p:nvSpPr>
            <p:cNvPr id="32" name="文本占位符 2">
              <a:extLst>
                <a:ext uri="{FF2B5EF4-FFF2-40B4-BE49-F238E27FC236}">
                  <a16:creationId xmlns:a16="http://schemas.microsoft.com/office/drawing/2014/main" id="{1B57BA08-DDCB-346A-C05A-676EE5816958}"/>
                </a:ext>
              </a:extLst>
            </p:cNvPr>
            <p:cNvSpPr txBox="1">
              <a:spLocks/>
            </p:cNvSpPr>
            <p:nvPr/>
          </p:nvSpPr>
          <p:spPr>
            <a:xfrm>
              <a:off x="921940" y="2946884"/>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键：</a:t>
              </a:r>
              <a:r>
                <a:rPr lang="en-US" altLang="zh-CN" dirty="0"/>
                <a:t>key</a:t>
              </a:r>
              <a:endParaRPr lang="zh-CN" altLang="en-US" dirty="0"/>
            </a:p>
          </p:txBody>
        </p:sp>
      </p:grpSp>
      <p:sp>
        <p:nvSpPr>
          <p:cNvPr id="33" name="箭头: 右 32">
            <a:extLst>
              <a:ext uri="{FF2B5EF4-FFF2-40B4-BE49-F238E27FC236}">
                <a16:creationId xmlns:a16="http://schemas.microsoft.com/office/drawing/2014/main" id="{8CEAFFA3-FA0B-A92B-4803-E28B31167520}"/>
              </a:ext>
            </a:extLst>
          </p:cNvPr>
          <p:cNvSpPr/>
          <p:nvPr/>
        </p:nvSpPr>
        <p:spPr>
          <a:xfrm>
            <a:off x="3323512" y="2744541"/>
            <a:ext cx="873761" cy="685104"/>
          </a:xfrm>
          <a:prstGeom prst="rightArrow">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C054C85D-0077-4CDD-8FCB-29BB27F83194}"/>
              </a:ext>
            </a:extLst>
          </p:cNvPr>
          <p:cNvSpPr/>
          <p:nvPr/>
        </p:nvSpPr>
        <p:spPr>
          <a:xfrm>
            <a:off x="7720724" y="2759572"/>
            <a:ext cx="873761" cy="685104"/>
          </a:xfrm>
          <a:prstGeom prst="rightArrow">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占位符 2">
            <a:extLst>
              <a:ext uri="{FF2B5EF4-FFF2-40B4-BE49-F238E27FC236}">
                <a16:creationId xmlns:a16="http://schemas.microsoft.com/office/drawing/2014/main" id="{0B8BE9A8-7666-0815-69E5-3E9407557A5A}"/>
              </a:ext>
            </a:extLst>
          </p:cNvPr>
          <p:cNvSpPr txBox="1">
            <a:spLocks/>
          </p:cNvSpPr>
          <p:nvPr/>
        </p:nvSpPr>
        <p:spPr>
          <a:xfrm>
            <a:off x="4770236" y="2823296"/>
            <a:ext cx="1769307" cy="65843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zh-CN" altLang="en-US" dirty="0"/>
          </a:p>
        </p:txBody>
      </p:sp>
      <p:grpSp>
        <p:nvGrpSpPr>
          <p:cNvPr id="23" name="组合 22">
            <a:extLst>
              <a:ext uri="{FF2B5EF4-FFF2-40B4-BE49-F238E27FC236}">
                <a16:creationId xmlns:a16="http://schemas.microsoft.com/office/drawing/2014/main" id="{A8B9ED8C-615F-089B-1A14-1C12D60624A5}"/>
              </a:ext>
            </a:extLst>
          </p:cNvPr>
          <p:cNvGrpSpPr/>
          <p:nvPr/>
        </p:nvGrpSpPr>
        <p:grpSpPr>
          <a:xfrm>
            <a:off x="4941355" y="1936334"/>
            <a:ext cx="1996600" cy="1646475"/>
            <a:chOff x="4913683" y="3292968"/>
            <a:chExt cx="1996600" cy="1646475"/>
          </a:xfrm>
        </p:grpSpPr>
        <p:sp>
          <p:nvSpPr>
            <p:cNvPr id="8" name="云形 7">
              <a:extLst>
                <a:ext uri="{FF2B5EF4-FFF2-40B4-BE49-F238E27FC236}">
                  <a16:creationId xmlns:a16="http://schemas.microsoft.com/office/drawing/2014/main" id="{8776E79C-16BA-D577-ED14-183BA1AC62AA}"/>
                </a:ext>
              </a:extLst>
            </p:cNvPr>
            <p:cNvSpPr/>
            <p:nvPr/>
          </p:nvSpPr>
          <p:spPr>
            <a:xfrm>
              <a:off x="4913683" y="3915069"/>
              <a:ext cx="1828800" cy="1024374"/>
            </a:xfrm>
            <a:prstGeom prst="cloud">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hash(key)</a:t>
              </a:r>
              <a:endParaRPr lang="zh-CN" altLang="en-US" dirty="0">
                <a:solidFill>
                  <a:schemeClr val="tx1"/>
                </a:solidFill>
              </a:endParaRPr>
            </a:p>
          </p:txBody>
        </p:sp>
        <p:sp>
          <p:nvSpPr>
            <p:cNvPr id="9" name="文本占位符 2">
              <a:extLst>
                <a:ext uri="{FF2B5EF4-FFF2-40B4-BE49-F238E27FC236}">
                  <a16:creationId xmlns:a16="http://schemas.microsoft.com/office/drawing/2014/main" id="{61DE0C8C-E7B3-0F59-F557-E58A1FC05E9A}"/>
                </a:ext>
              </a:extLst>
            </p:cNvPr>
            <p:cNvSpPr txBox="1">
              <a:spLocks/>
            </p:cNvSpPr>
            <p:nvPr/>
          </p:nvSpPr>
          <p:spPr>
            <a:xfrm>
              <a:off x="5353183" y="3292968"/>
              <a:ext cx="15571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散列函数</a:t>
              </a:r>
            </a:p>
          </p:txBody>
        </p:sp>
      </p:grpSp>
      <p:grpSp>
        <p:nvGrpSpPr>
          <p:cNvPr id="38" name="组合 37">
            <a:extLst>
              <a:ext uri="{FF2B5EF4-FFF2-40B4-BE49-F238E27FC236}">
                <a16:creationId xmlns:a16="http://schemas.microsoft.com/office/drawing/2014/main" id="{111A5680-05AF-4095-3F09-B469D3416DEA}"/>
              </a:ext>
            </a:extLst>
          </p:cNvPr>
          <p:cNvGrpSpPr/>
          <p:nvPr/>
        </p:nvGrpSpPr>
        <p:grpSpPr>
          <a:xfrm>
            <a:off x="9018135" y="1766615"/>
            <a:ext cx="2025008" cy="2544029"/>
            <a:chOff x="9018135" y="3290614"/>
            <a:chExt cx="2025008" cy="2544029"/>
          </a:xfrm>
        </p:grpSpPr>
        <p:sp>
          <p:nvSpPr>
            <p:cNvPr id="16" name="矩形 15">
              <a:extLst>
                <a:ext uri="{FF2B5EF4-FFF2-40B4-BE49-F238E27FC236}">
                  <a16:creationId xmlns:a16="http://schemas.microsoft.com/office/drawing/2014/main" id="{DAAD8988-2B87-6104-129F-6EA39072F325}"/>
                </a:ext>
              </a:extLst>
            </p:cNvPr>
            <p:cNvSpPr/>
            <p:nvPr/>
          </p:nvSpPr>
          <p:spPr>
            <a:xfrm>
              <a:off x="9018135" y="3779330"/>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0</a:t>
              </a:r>
              <a:endParaRPr lang="zh-CN" altLang="en-US" sz="1600" dirty="0">
                <a:solidFill>
                  <a:schemeClr val="tx1"/>
                </a:solidFill>
                <a:ea typeface="Alibaba PuHuiTi B"/>
              </a:endParaRPr>
            </a:p>
          </p:txBody>
        </p:sp>
        <p:sp>
          <p:nvSpPr>
            <p:cNvPr id="17" name="矩形 16">
              <a:extLst>
                <a:ext uri="{FF2B5EF4-FFF2-40B4-BE49-F238E27FC236}">
                  <a16:creationId xmlns:a16="http://schemas.microsoft.com/office/drawing/2014/main" id="{6B521F26-0F22-9D8F-14DE-2D61DA29B95D}"/>
                </a:ext>
              </a:extLst>
            </p:cNvPr>
            <p:cNvSpPr/>
            <p:nvPr/>
          </p:nvSpPr>
          <p:spPr>
            <a:xfrm>
              <a:off x="9018135" y="4121882"/>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1</a:t>
              </a:r>
            </a:p>
          </p:txBody>
        </p:sp>
        <p:sp>
          <p:nvSpPr>
            <p:cNvPr id="18" name="矩形 17">
              <a:extLst>
                <a:ext uri="{FF2B5EF4-FFF2-40B4-BE49-F238E27FC236}">
                  <a16:creationId xmlns:a16="http://schemas.microsoft.com/office/drawing/2014/main" id="{33A27BC6-F3BC-97A2-6E56-D152C589D36D}"/>
                </a:ext>
              </a:extLst>
            </p:cNvPr>
            <p:cNvSpPr/>
            <p:nvPr/>
          </p:nvSpPr>
          <p:spPr>
            <a:xfrm>
              <a:off x="9018135" y="4464434"/>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2</a:t>
              </a:r>
              <a:endParaRPr lang="zh-CN" altLang="en-US" sz="1600" dirty="0">
                <a:solidFill>
                  <a:schemeClr val="tx1"/>
                </a:solidFill>
                <a:ea typeface="Alibaba PuHuiTi B"/>
              </a:endParaRPr>
            </a:p>
          </p:txBody>
        </p:sp>
        <p:sp>
          <p:nvSpPr>
            <p:cNvPr id="19" name="矩形 18">
              <a:extLst>
                <a:ext uri="{FF2B5EF4-FFF2-40B4-BE49-F238E27FC236}">
                  <a16:creationId xmlns:a16="http://schemas.microsoft.com/office/drawing/2014/main" id="{123AF5D6-9DFB-721B-8C03-E282C592D912}"/>
                </a:ext>
              </a:extLst>
            </p:cNvPr>
            <p:cNvSpPr/>
            <p:nvPr/>
          </p:nvSpPr>
          <p:spPr>
            <a:xfrm>
              <a:off x="9018135" y="4806986"/>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3</a:t>
              </a:r>
              <a:endParaRPr lang="zh-CN" altLang="en-US" sz="1600" dirty="0">
                <a:solidFill>
                  <a:schemeClr val="tx1"/>
                </a:solidFill>
                <a:ea typeface="Alibaba PuHuiTi B"/>
              </a:endParaRPr>
            </a:p>
          </p:txBody>
        </p:sp>
        <p:sp>
          <p:nvSpPr>
            <p:cNvPr id="20" name="矩形 19">
              <a:extLst>
                <a:ext uri="{FF2B5EF4-FFF2-40B4-BE49-F238E27FC236}">
                  <a16:creationId xmlns:a16="http://schemas.microsoft.com/office/drawing/2014/main" id="{F78D4FFA-C467-2C11-9A0E-0822C9B95572}"/>
                </a:ext>
              </a:extLst>
            </p:cNvPr>
            <p:cNvSpPr/>
            <p:nvPr/>
          </p:nvSpPr>
          <p:spPr>
            <a:xfrm>
              <a:off x="9018135" y="5149538"/>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 …</a:t>
              </a:r>
              <a:endParaRPr lang="zh-CN" altLang="en-US" sz="1600" dirty="0">
                <a:solidFill>
                  <a:schemeClr val="tx1"/>
                </a:solidFill>
                <a:ea typeface="Alibaba PuHuiTi B"/>
              </a:endParaRPr>
            </a:p>
          </p:txBody>
        </p:sp>
        <p:sp>
          <p:nvSpPr>
            <p:cNvPr id="21" name="矩形 20">
              <a:extLst>
                <a:ext uri="{FF2B5EF4-FFF2-40B4-BE49-F238E27FC236}">
                  <a16:creationId xmlns:a16="http://schemas.microsoft.com/office/drawing/2014/main" id="{74A9C09F-E656-1A07-ABA6-1ABB192DA0FA}"/>
                </a:ext>
              </a:extLst>
            </p:cNvPr>
            <p:cNvSpPr/>
            <p:nvPr/>
          </p:nvSpPr>
          <p:spPr>
            <a:xfrm>
              <a:off x="9018135" y="5492090"/>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99</a:t>
              </a:r>
              <a:endParaRPr lang="zh-CN" altLang="en-US" sz="1600" dirty="0">
                <a:solidFill>
                  <a:schemeClr val="tx1"/>
                </a:solidFill>
                <a:ea typeface="Alibaba PuHuiTi B"/>
              </a:endParaRPr>
            </a:p>
          </p:txBody>
        </p:sp>
        <p:sp>
          <p:nvSpPr>
            <p:cNvPr id="15" name="文本占位符 2">
              <a:extLst>
                <a:ext uri="{FF2B5EF4-FFF2-40B4-BE49-F238E27FC236}">
                  <a16:creationId xmlns:a16="http://schemas.microsoft.com/office/drawing/2014/main" id="{7CF51BF3-9128-9DEE-CE15-574AEF167188}"/>
                </a:ext>
              </a:extLst>
            </p:cNvPr>
            <p:cNvSpPr txBox="1">
              <a:spLocks/>
            </p:cNvSpPr>
            <p:nvPr/>
          </p:nvSpPr>
          <p:spPr>
            <a:xfrm>
              <a:off x="9789348" y="3290614"/>
              <a:ext cx="1168401"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sp>
          <p:nvSpPr>
            <p:cNvPr id="24" name="矩形 23">
              <a:extLst>
                <a:ext uri="{FF2B5EF4-FFF2-40B4-BE49-F238E27FC236}">
                  <a16:creationId xmlns:a16="http://schemas.microsoft.com/office/drawing/2014/main" id="{6D96D3F8-84DB-F422-C698-2323A0A243B9}"/>
                </a:ext>
              </a:extLst>
            </p:cNvPr>
            <p:cNvSpPr/>
            <p:nvPr/>
          </p:nvSpPr>
          <p:spPr>
            <a:xfrm>
              <a:off x="9732503" y="3779331"/>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1</a:t>
              </a:r>
              <a:endParaRPr lang="zh-CN" altLang="en-US" sz="1600" dirty="0">
                <a:solidFill>
                  <a:schemeClr val="tx1"/>
                </a:solidFill>
                <a:ea typeface="Alibaba PuHuiTi B"/>
              </a:endParaRPr>
            </a:p>
          </p:txBody>
        </p:sp>
        <p:sp>
          <p:nvSpPr>
            <p:cNvPr id="25" name="矩形 24">
              <a:extLst>
                <a:ext uri="{FF2B5EF4-FFF2-40B4-BE49-F238E27FC236}">
                  <a16:creationId xmlns:a16="http://schemas.microsoft.com/office/drawing/2014/main" id="{1E2ED84A-5CBD-5F14-DADC-4255DBA8B5CD}"/>
                </a:ext>
              </a:extLst>
            </p:cNvPr>
            <p:cNvSpPr/>
            <p:nvPr/>
          </p:nvSpPr>
          <p:spPr>
            <a:xfrm>
              <a:off x="9732503" y="4121883"/>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2</a:t>
              </a:r>
            </a:p>
          </p:txBody>
        </p:sp>
        <p:sp>
          <p:nvSpPr>
            <p:cNvPr id="26" name="矩形 25">
              <a:extLst>
                <a:ext uri="{FF2B5EF4-FFF2-40B4-BE49-F238E27FC236}">
                  <a16:creationId xmlns:a16="http://schemas.microsoft.com/office/drawing/2014/main" id="{DB86CA45-3518-28AF-0E61-958A039323F7}"/>
                </a:ext>
              </a:extLst>
            </p:cNvPr>
            <p:cNvSpPr/>
            <p:nvPr/>
          </p:nvSpPr>
          <p:spPr>
            <a:xfrm>
              <a:off x="9732503" y="4464435"/>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3</a:t>
              </a:r>
              <a:endParaRPr lang="zh-CN" altLang="en-US" sz="1600" dirty="0">
                <a:solidFill>
                  <a:schemeClr val="tx1"/>
                </a:solidFill>
                <a:ea typeface="Alibaba PuHuiTi B"/>
              </a:endParaRPr>
            </a:p>
          </p:txBody>
        </p:sp>
        <p:sp>
          <p:nvSpPr>
            <p:cNvPr id="27" name="矩形 26">
              <a:extLst>
                <a:ext uri="{FF2B5EF4-FFF2-40B4-BE49-F238E27FC236}">
                  <a16:creationId xmlns:a16="http://schemas.microsoft.com/office/drawing/2014/main" id="{6BE75147-953F-1BE6-1DDF-03765DB4CEB6}"/>
                </a:ext>
              </a:extLst>
            </p:cNvPr>
            <p:cNvSpPr/>
            <p:nvPr/>
          </p:nvSpPr>
          <p:spPr>
            <a:xfrm>
              <a:off x="9732503" y="4806987"/>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4</a:t>
              </a:r>
              <a:endParaRPr lang="zh-CN" altLang="en-US" sz="1600" dirty="0">
                <a:solidFill>
                  <a:schemeClr val="tx1"/>
                </a:solidFill>
                <a:ea typeface="Alibaba PuHuiTi B"/>
              </a:endParaRPr>
            </a:p>
          </p:txBody>
        </p:sp>
        <p:sp>
          <p:nvSpPr>
            <p:cNvPr id="35" name="矩形 34">
              <a:extLst>
                <a:ext uri="{FF2B5EF4-FFF2-40B4-BE49-F238E27FC236}">
                  <a16:creationId xmlns:a16="http://schemas.microsoft.com/office/drawing/2014/main" id="{628AB7A0-B02F-FCBB-DB10-D02688C347F3}"/>
                </a:ext>
              </a:extLst>
            </p:cNvPr>
            <p:cNvSpPr/>
            <p:nvPr/>
          </p:nvSpPr>
          <p:spPr>
            <a:xfrm>
              <a:off x="9732503" y="5149539"/>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 …</a:t>
              </a:r>
              <a:endParaRPr lang="zh-CN" altLang="en-US" sz="1600" dirty="0">
                <a:solidFill>
                  <a:schemeClr val="tx1"/>
                </a:solidFill>
                <a:ea typeface="Alibaba PuHuiTi B"/>
              </a:endParaRPr>
            </a:p>
          </p:txBody>
        </p:sp>
        <p:sp>
          <p:nvSpPr>
            <p:cNvPr id="36" name="矩形 35">
              <a:extLst>
                <a:ext uri="{FF2B5EF4-FFF2-40B4-BE49-F238E27FC236}">
                  <a16:creationId xmlns:a16="http://schemas.microsoft.com/office/drawing/2014/main" id="{78E81887-5FD4-AE4A-A252-9862A2247491}"/>
                </a:ext>
              </a:extLst>
            </p:cNvPr>
            <p:cNvSpPr/>
            <p:nvPr/>
          </p:nvSpPr>
          <p:spPr>
            <a:xfrm>
              <a:off x="9732503" y="5492091"/>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100</a:t>
              </a:r>
              <a:endParaRPr lang="zh-CN" altLang="en-US" sz="1600" dirty="0">
                <a:solidFill>
                  <a:schemeClr val="tx1"/>
                </a:solidFill>
                <a:ea typeface="Alibaba PuHuiTi B"/>
              </a:endParaRPr>
            </a:p>
          </p:txBody>
        </p:sp>
      </p:grpSp>
      <p:sp>
        <p:nvSpPr>
          <p:cNvPr id="11" name="文本占位符 2">
            <a:extLst>
              <a:ext uri="{FF2B5EF4-FFF2-40B4-BE49-F238E27FC236}">
                <a16:creationId xmlns:a16="http://schemas.microsoft.com/office/drawing/2014/main" id="{35889FF8-1C85-D17B-A99A-EAA01A66DEDB}"/>
              </a:ext>
            </a:extLst>
          </p:cNvPr>
          <p:cNvSpPr>
            <a:spLocks noGrp="1"/>
          </p:cNvSpPr>
          <p:nvPr>
            <p:ph type="body" sz="quarter" idx="11"/>
          </p:nvPr>
        </p:nvSpPr>
        <p:spPr>
          <a:xfrm>
            <a:off x="746600" y="4498160"/>
            <a:ext cx="10698800" cy="600836"/>
          </a:xfrm>
        </p:spPr>
        <p:txBody>
          <a:bodyPr/>
          <a:lstStyle/>
          <a:p>
            <a:r>
              <a:rPr lang="zh-CN" altLang="en-US" dirty="0">
                <a:solidFill>
                  <a:srgbClr val="AD2B26"/>
                </a:solidFill>
              </a:rPr>
              <a:t>将键</a:t>
            </a:r>
            <a:r>
              <a:rPr lang="en-US" altLang="zh-CN" dirty="0">
                <a:solidFill>
                  <a:srgbClr val="AD2B26"/>
                </a:solidFill>
              </a:rPr>
              <a:t>(key)</a:t>
            </a:r>
            <a:r>
              <a:rPr lang="zh-CN" altLang="en-US" dirty="0">
                <a:solidFill>
                  <a:srgbClr val="AD2B26"/>
                </a:solidFill>
              </a:rPr>
              <a:t>映射为数组下标的函数叫做散列函数</a:t>
            </a:r>
            <a:r>
              <a:rPr lang="zh-CN" altLang="en-US" dirty="0"/>
              <a:t>。可以表示为：</a:t>
            </a:r>
            <a:r>
              <a:rPr lang="en-US" altLang="zh-CN" dirty="0" err="1">
                <a:solidFill>
                  <a:srgbClr val="AD2B26"/>
                </a:solidFill>
              </a:rPr>
              <a:t>hashValue</a:t>
            </a:r>
            <a:r>
              <a:rPr lang="en-US" altLang="zh-CN" dirty="0">
                <a:solidFill>
                  <a:srgbClr val="AD2B26"/>
                </a:solidFill>
              </a:rPr>
              <a:t> = hash(key)</a:t>
            </a:r>
            <a:endParaRPr lang="zh-CN" altLang="en-US" dirty="0">
              <a:solidFill>
                <a:srgbClr val="AD2B26"/>
              </a:solidFill>
            </a:endParaRPr>
          </a:p>
        </p:txBody>
      </p:sp>
      <p:sp>
        <p:nvSpPr>
          <p:cNvPr id="12" name="文本占位符 2">
            <a:extLst>
              <a:ext uri="{FF2B5EF4-FFF2-40B4-BE49-F238E27FC236}">
                <a16:creationId xmlns:a16="http://schemas.microsoft.com/office/drawing/2014/main" id="{2A32B145-1B41-E12F-2B83-353D52A13DA1}"/>
              </a:ext>
            </a:extLst>
          </p:cNvPr>
          <p:cNvSpPr txBox="1">
            <a:spLocks/>
          </p:cNvSpPr>
          <p:nvPr/>
        </p:nvSpPr>
        <p:spPr>
          <a:xfrm>
            <a:off x="746600" y="4891983"/>
            <a:ext cx="10698800" cy="17647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solidFill>
                  <a:schemeClr val="tx1"/>
                </a:solidFill>
              </a:rPr>
              <a:t>散列函数的基本要求：</a:t>
            </a:r>
          </a:p>
          <a:p>
            <a:pPr marL="285750" indent="-285750">
              <a:buFont typeface="Wingdings" panose="05000000000000000000" pitchFamily="2" charset="2"/>
              <a:buChar char="Ø"/>
            </a:pPr>
            <a:r>
              <a:rPr lang="zh-CN" altLang="en-US" dirty="0">
                <a:solidFill>
                  <a:schemeClr val="tx1"/>
                </a:solidFill>
              </a:rPr>
              <a:t>散列函数计算得到的散列值必须是大于等于</a:t>
            </a:r>
            <a:r>
              <a:rPr lang="en-US" altLang="zh-CN" dirty="0">
                <a:solidFill>
                  <a:schemeClr val="tx1"/>
                </a:solidFill>
              </a:rPr>
              <a:t>0</a:t>
            </a:r>
            <a:r>
              <a:rPr lang="zh-CN" altLang="en-US" dirty="0">
                <a:solidFill>
                  <a:schemeClr val="tx1"/>
                </a:solidFill>
              </a:rPr>
              <a:t>的正整数，因为</a:t>
            </a:r>
            <a:r>
              <a:rPr lang="en-US" altLang="zh-CN" dirty="0" err="1">
                <a:solidFill>
                  <a:schemeClr val="tx1"/>
                </a:solidFill>
              </a:rPr>
              <a:t>hashValue</a:t>
            </a:r>
            <a:r>
              <a:rPr lang="zh-CN" altLang="en-US" dirty="0">
                <a:solidFill>
                  <a:schemeClr val="tx1"/>
                </a:solidFill>
              </a:rPr>
              <a:t>需要作为数组的下标。</a:t>
            </a:r>
          </a:p>
          <a:p>
            <a:pPr marL="285750" indent="-285750">
              <a:buFont typeface="Wingdings" panose="05000000000000000000" pitchFamily="2" charset="2"/>
              <a:buChar char="Ø"/>
            </a:pPr>
            <a:r>
              <a:rPr lang="zh-CN" altLang="en-US" dirty="0">
                <a:solidFill>
                  <a:schemeClr val="tx1"/>
                </a:solidFill>
              </a:rPr>
              <a:t>如果</a:t>
            </a:r>
            <a:r>
              <a:rPr lang="en-US" altLang="zh-CN" dirty="0">
                <a:solidFill>
                  <a:schemeClr val="tx1"/>
                </a:solidFill>
              </a:rPr>
              <a:t>key1==key2</a:t>
            </a:r>
            <a:r>
              <a:rPr lang="zh-CN" altLang="en-US" dirty="0">
                <a:solidFill>
                  <a:schemeClr val="tx1"/>
                </a:solidFill>
              </a:rPr>
              <a:t>，那么经过</a:t>
            </a:r>
            <a:r>
              <a:rPr lang="en-US" altLang="zh-CN" dirty="0">
                <a:solidFill>
                  <a:schemeClr val="tx1"/>
                </a:solidFill>
              </a:rPr>
              <a:t>hash</a:t>
            </a:r>
            <a:r>
              <a:rPr lang="zh-CN" altLang="en-US" dirty="0">
                <a:solidFill>
                  <a:schemeClr val="tx1"/>
                </a:solidFill>
              </a:rPr>
              <a:t>后得到的哈希值也必相同即：</a:t>
            </a:r>
            <a:r>
              <a:rPr lang="en-US" altLang="zh-CN" dirty="0">
                <a:solidFill>
                  <a:schemeClr val="tx1"/>
                </a:solidFill>
              </a:rPr>
              <a:t>hash(key1) == hash(key2</a:t>
            </a:r>
            <a:r>
              <a:rPr lang="zh-CN" altLang="en-US" dirty="0">
                <a:solidFill>
                  <a:schemeClr val="tx1"/>
                </a:solidFill>
              </a:rPr>
              <a:t>）</a:t>
            </a:r>
            <a:endParaRPr lang="en-US" altLang="zh-CN" dirty="0">
              <a:solidFill>
                <a:schemeClr val="tx1"/>
              </a:solidFill>
            </a:endParaRPr>
          </a:p>
          <a:p>
            <a:pPr marL="285750" indent="-285750">
              <a:buFont typeface="Wingdings" panose="05000000000000000000" pitchFamily="2" charset="2"/>
              <a:buChar char="Ø"/>
            </a:pPr>
            <a:r>
              <a:rPr lang="zh-CN" altLang="en-US" b="1" dirty="0">
                <a:solidFill>
                  <a:schemeClr val="tx1"/>
                </a:solidFill>
              </a:rPr>
              <a:t>如果</a:t>
            </a:r>
            <a:r>
              <a:rPr lang="en-US" altLang="zh-CN" b="1" dirty="0">
                <a:solidFill>
                  <a:schemeClr val="tx1"/>
                </a:solidFill>
              </a:rPr>
              <a:t>key1 != key2</a:t>
            </a:r>
            <a:r>
              <a:rPr lang="zh-CN" altLang="en-US" b="1" dirty="0">
                <a:solidFill>
                  <a:schemeClr val="tx1"/>
                </a:solidFill>
              </a:rPr>
              <a:t>，那么经过</a:t>
            </a:r>
            <a:r>
              <a:rPr lang="en-US" altLang="zh-CN" b="1" dirty="0">
                <a:solidFill>
                  <a:schemeClr val="tx1"/>
                </a:solidFill>
              </a:rPr>
              <a:t>hash</a:t>
            </a:r>
            <a:r>
              <a:rPr lang="zh-CN" altLang="en-US" b="1" dirty="0">
                <a:solidFill>
                  <a:schemeClr val="tx1"/>
                </a:solidFill>
              </a:rPr>
              <a:t>后得到的哈希值也必不相同即：</a:t>
            </a:r>
            <a:r>
              <a:rPr lang="en-US" altLang="zh-CN" b="1" dirty="0">
                <a:solidFill>
                  <a:schemeClr val="tx1"/>
                </a:solidFill>
              </a:rPr>
              <a:t>hash(key1) != hash(key2)</a:t>
            </a:r>
            <a:endParaRPr lang="zh-CN" altLang="en-US" b="1" dirty="0">
              <a:solidFill>
                <a:schemeClr val="tx1"/>
              </a:solidFill>
            </a:endParaRPr>
          </a:p>
        </p:txBody>
      </p:sp>
    </p:spTree>
    <p:extLst>
      <p:ext uri="{BB962C8B-B14F-4D97-AF65-F5344CB8AC3E}">
        <p14:creationId xmlns:p14="http://schemas.microsoft.com/office/powerpoint/2010/main" val="956547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500"/>
                                        <p:tgtEl>
                                          <p:spTgt spid="12">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wipe(left)">
                                      <p:cBhvr>
                                        <p:cTn id="15" dur="500"/>
                                        <p:tgtEl>
                                          <p:spTgt spid="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wipe(left)">
                                      <p:cBhvr>
                                        <p:cTn id="20" dur="500"/>
                                        <p:tgtEl>
                                          <p:spTgt spid="1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Effect transition="in" filter="wipe(left)">
                                      <p:cBhvr>
                                        <p:cTn id="25"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圆角 40">
            <a:extLst>
              <a:ext uri="{FF2B5EF4-FFF2-40B4-BE49-F238E27FC236}">
                <a16:creationId xmlns:a16="http://schemas.microsoft.com/office/drawing/2014/main" id="{A6F5EF39-21D9-CADA-97FD-7B5906622402}"/>
              </a:ext>
            </a:extLst>
          </p:cNvPr>
          <p:cNvSpPr/>
          <p:nvPr/>
        </p:nvSpPr>
        <p:spPr>
          <a:xfrm>
            <a:off x="9218743" y="3983114"/>
            <a:ext cx="2025008" cy="352140"/>
          </a:xfrm>
          <a:prstGeom prst="roundRect">
            <a:avLst/>
          </a:prstGeom>
          <a:solidFill>
            <a:srgbClr val="AD2B26"/>
          </a:solidFill>
          <a:ln w="2857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a typeface="Alibaba PuHuiTi B"/>
            </a:endParaRPr>
          </a:p>
        </p:txBody>
      </p:sp>
      <p:sp>
        <p:nvSpPr>
          <p:cNvPr id="2" name="标题 1">
            <a:extLst>
              <a:ext uri="{FF2B5EF4-FFF2-40B4-BE49-F238E27FC236}">
                <a16:creationId xmlns:a16="http://schemas.microsoft.com/office/drawing/2014/main" id="{5BA6E055-E787-788C-4689-7EC4AEB73B9F}"/>
              </a:ext>
            </a:extLst>
          </p:cNvPr>
          <p:cNvSpPr>
            <a:spLocks noGrp="1"/>
          </p:cNvSpPr>
          <p:nvPr>
            <p:ph type="title"/>
          </p:nvPr>
        </p:nvSpPr>
        <p:spPr/>
        <p:txBody>
          <a:bodyPr/>
          <a:lstStyle/>
          <a:p>
            <a:r>
              <a:rPr lang="zh-CN" altLang="en-US" dirty="0"/>
              <a:t>散列冲突</a:t>
            </a:r>
          </a:p>
        </p:txBody>
      </p:sp>
      <p:sp>
        <p:nvSpPr>
          <p:cNvPr id="3" name="文本占位符 2">
            <a:extLst>
              <a:ext uri="{FF2B5EF4-FFF2-40B4-BE49-F238E27FC236}">
                <a16:creationId xmlns:a16="http://schemas.microsoft.com/office/drawing/2014/main" id="{3B30DB98-F547-5753-2AE1-3E617E3BF084}"/>
              </a:ext>
            </a:extLst>
          </p:cNvPr>
          <p:cNvSpPr>
            <a:spLocks noGrp="1"/>
          </p:cNvSpPr>
          <p:nvPr>
            <p:ph type="body" sz="quarter" idx="11"/>
          </p:nvPr>
        </p:nvSpPr>
        <p:spPr>
          <a:xfrm>
            <a:off x="710880" y="1624205"/>
            <a:ext cx="10698800" cy="1326212"/>
          </a:xfrm>
        </p:spPr>
        <p:txBody>
          <a:bodyPr/>
          <a:lstStyle/>
          <a:p>
            <a:r>
              <a:rPr lang="zh-CN" altLang="en-US" dirty="0"/>
              <a:t>实际的情况下想找一个散列函数能够做到对于不同的</a:t>
            </a:r>
            <a:r>
              <a:rPr lang="en-US" altLang="zh-CN" dirty="0"/>
              <a:t>key</a:t>
            </a:r>
            <a:r>
              <a:rPr lang="zh-CN" altLang="en-US" dirty="0"/>
              <a:t>计算得到的散列值都不同几乎是不可能的，即便像著名的</a:t>
            </a:r>
            <a:r>
              <a:rPr lang="en-US" altLang="zh-CN" dirty="0"/>
              <a:t>MD5,SHA</a:t>
            </a:r>
            <a:r>
              <a:rPr lang="zh-CN" altLang="en-US" dirty="0"/>
              <a:t>等哈希算法也无法避免这一情况，这就是</a:t>
            </a:r>
            <a:r>
              <a:rPr lang="zh-CN" altLang="en-US" dirty="0">
                <a:solidFill>
                  <a:srgbClr val="AD2B26"/>
                </a:solidFill>
              </a:rPr>
              <a:t>散列冲突</a:t>
            </a:r>
            <a:r>
              <a:rPr lang="en-US" altLang="zh-CN" dirty="0">
                <a:solidFill>
                  <a:srgbClr val="AD2B26"/>
                </a:solidFill>
              </a:rPr>
              <a:t>(</a:t>
            </a:r>
            <a:r>
              <a:rPr lang="zh-CN" altLang="en-US" dirty="0">
                <a:solidFill>
                  <a:srgbClr val="AD2B26"/>
                </a:solidFill>
              </a:rPr>
              <a:t>或者哈希冲突，哈希碰撞，就是指多个</a:t>
            </a:r>
            <a:r>
              <a:rPr lang="en-US" altLang="zh-CN" dirty="0">
                <a:solidFill>
                  <a:srgbClr val="AD2B26"/>
                </a:solidFill>
              </a:rPr>
              <a:t>key</a:t>
            </a:r>
            <a:r>
              <a:rPr lang="zh-CN" altLang="en-US" dirty="0">
                <a:solidFill>
                  <a:srgbClr val="AD2B26"/>
                </a:solidFill>
              </a:rPr>
              <a:t>映射到同一个数组下标位置</a:t>
            </a:r>
            <a:r>
              <a:rPr lang="en-US" altLang="zh-CN" dirty="0">
                <a:solidFill>
                  <a:srgbClr val="AD2B26"/>
                </a:solidFill>
              </a:rPr>
              <a:t>)</a:t>
            </a:r>
            <a:endParaRPr lang="zh-CN" altLang="en-US" dirty="0">
              <a:solidFill>
                <a:srgbClr val="AD2B26"/>
              </a:solidFill>
            </a:endParaRPr>
          </a:p>
        </p:txBody>
      </p:sp>
      <p:sp>
        <p:nvSpPr>
          <p:cNvPr id="13" name="文本占位符 2">
            <a:extLst>
              <a:ext uri="{FF2B5EF4-FFF2-40B4-BE49-F238E27FC236}">
                <a16:creationId xmlns:a16="http://schemas.microsoft.com/office/drawing/2014/main" id="{C79F2B99-F6B2-91D2-2865-78D637717235}"/>
              </a:ext>
            </a:extLst>
          </p:cNvPr>
          <p:cNvSpPr txBox="1">
            <a:spLocks/>
          </p:cNvSpPr>
          <p:nvPr/>
        </p:nvSpPr>
        <p:spPr>
          <a:xfrm>
            <a:off x="1263825" y="3224216"/>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2023ZHBJ0876</a:t>
            </a:r>
            <a:endParaRPr lang="zh-CN" altLang="en-US" dirty="0"/>
          </a:p>
        </p:txBody>
      </p:sp>
      <p:sp>
        <p:nvSpPr>
          <p:cNvPr id="14" name="文本占位符 2">
            <a:extLst>
              <a:ext uri="{FF2B5EF4-FFF2-40B4-BE49-F238E27FC236}">
                <a16:creationId xmlns:a16="http://schemas.microsoft.com/office/drawing/2014/main" id="{52E4BEFE-BE86-858C-59D5-6E6DC5A436C9}"/>
              </a:ext>
            </a:extLst>
          </p:cNvPr>
          <p:cNvSpPr txBox="1">
            <a:spLocks/>
          </p:cNvSpPr>
          <p:nvPr/>
        </p:nvSpPr>
        <p:spPr>
          <a:xfrm>
            <a:off x="1279136" y="4150989"/>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2023ZHBJ9527</a:t>
            </a:r>
            <a:endParaRPr lang="zh-CN" altLang="en-US" dirty="0"/>
          </a:p>
        </p:txBody>
      </p:sp>
      <p:sp>
        <p:nvSpPr>
          <p:cNvPr id="17" name="云形 16">
            <a:extLst>
              <a:ext uri="{FF2B5EF4-FFF2-40B4-BE49-F238E27FC236}">
                <a16:creationId xmlns:a16="http://schemas.microsoft.com/office/drawing/2014/main" id="{18EFC5B7-6A82-0219-B7B0-E5883ACECBEC}"/>
              </a:ext>
            </a:extLst>
          </p:cNvPr>
          <p:cNvSpPr/>
          <p:nvPr/>
        </p:nvSpPr>
        <p:spPr>
          <a:xfrm>
            <a:off x="4782125" y="3647146"/>
            <a:ext cx="1828800" cy="1024374"/>
          </a:xfrm>
          <a:prstGeom prst="cloud">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hash(key)</a:t>
            </a:r>
            <a:endParaRPr lang="zh-CN" altLang="en-US" dirty="0">
              <a:solidFill>
                <a:schemeClr val="tx1"/>
              </a:solidFill>
            </a:endParaRPr>
          </a:p>
        </p:txBody>
      </p:sp>
      <p:sp>
        <p:nvSpPr>
          <p:cNvPr id="18" name="文本占位符 2">
            <a:extLst>
              <a:ext uri="{FF2B5EF4-FFF2-40B4-BE49-F238E27FC236}">
                <a16:creationId xmlns:a16="http://schemas.microsoft.com/office/drawing/2014/main" id="{3A775721-45A9-0D52-1209-6E720328E475}"/>
              </a:ext>
            </a:extLst>
          </p:cNvPr>
          <p:cNvSpPr txBox="1">
            <a:spLocks/>
          </p:cNvSpPr>
          <p:nvPr/>
        </p:nvSpPr>
        <p:spPr>
          <a:xfrm>
            <a:off x="5221625" y="3025045"/>
            <a:ext cx="15571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散列函数</a:t>
            </a:r>
          </a:p>
        </p:txBody>
      </p:sp>
      <p:cxnSp>
        <p:nvCxnSpPr>
          <p:cNvPr id="20" name="直接箭头连接符 19">
            <a:extLst>
              <a:ext uri="{FF2B5EF4-FFF2-40B4-BE49-F238E27FC236}">
                <a16:creationId xmlns:a16="http://schemas.microsoft.com/office/drawing/2014/main" id="{3B859EA8-AFCE-CE4F-BACA-0B53281CD1F2}"/>
              </a:ext>
            </a:extLst>
          </p:cNvPr>
          <p:cNvCxnSpPr>
            <a:endCxn id="17" idx="2"/>
          </p:cNvCxnSpPr>
          <p:nvPr/>
        </p:nvCxnSpPr>
        <p:spPr>
          <a:xfrm>
            <a:off x="2806165" y="3457556"/>
            <a:ext cx="1981633" cy="701777"/>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90299F86-C466-359A-A388-E83796BC35B6}"/>
              </a:ext>
            </a:extLst>
          </p:cNvPr>
          <p:cNvCxnSpPr>
            <a:cxnSpLocks/>
            <a:endCxn id="17" idx="2"/>
          </p:cNvCxnSpPr>
          <p:nvPr/>
        </p:nvCxnSpPr>
        <p:spPr>
          <a:xfrm flipV="1">
            <a:off x="2803329" y="4159333"/>
            <a:ext cx="1984469" cy="207188"/>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36AFAAA3-D513-7A21-92C7-C38FF936E42A}"/>
              </a:ext>
            </a:extLst>
          </p:cNvPr>
          <p:cNvCxnSpPr>
            <a:cxnSpLocks/>
            <a:stCxn id="17" idx="0"/>
            <a:endCxn id="23" idx="1"/>
          </p:cNvCxnSpPr>
          <p:nvPr/>
        </p:nvCxnSpPr>
        <p:spPr>
          <a:xfrm>
            <a:off x="6609401" y="4159333"/>
            <a:ext cx="2609342" cy="2205"/>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5" name="组合 14">
            <a:extLst>
              <a:ext uri="{FF2B5EF4-FFF2-40B4-BE49-F238E27FC236}">
                <a16:creationId xmlns:a16="http://schemas.microsoft.com/office/drawing/2014/main" id="{26F9A428-822A-E68D-0A27-85303E3D779E}"/>
              </a:ext>
            </a:extLst>
          </p:cNvPr>
          <p:cNvGrpSpPr/>
          <p:nvPr/>
        </p:nvGrpSpPr>
        <p:grpSpPr>
          <a:xfrm>
            <a:off x="9218743" y="2821235"/>
            <a:ext cx="2025008" cy="2544029"/>
            <a:chOff x="9018135" y="3290614"/>
            <a:chExt cx="2025008" cy="2544029"/>
          </a:xfrm>
        </p:grpSpPr>
        <p:sp>
          <p:nvSpPr>
            <p:cNvPr id="19" name="矩形 18">
              <a:extLst>
                <a:ext uri="{FF2B5EF4-FFF2-40B4-BE49-F238E27FC236}">
                  <a16:creationId xmlns:a16="http://schemas.microsoft.com/office/drawing/2014/main" id="{FF05888A-CBF9-EA55-8961-039FA58F00F9}"/>
                </a:ext>
              </a:extLst>
            </p:cNvPr>
            <p:cNvSpPr/>
            <p:nvPr/>
          </p:nvSpPr>
          <p:spPr>
            <a:xfrm>
              <a:off x="9018135" y="3779330"/>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0</a:t>
              </a:r>
              <a:endParaRPr lang="zh-CN" altLang="en-US" sz="1600" dirty="0">
                <a:solidFill>
                  <a:schemeClr val="tx1"/>
                </a:solidFill>
                <a:ea typeface="Alibaba PuHuiTi B"/>
              </a:endParaRPr>
            </a:p>
          </p:txBody>
        </p:sp>
        <p:sp>
          <p:nvSpPr>
            <p:cNvPr id="21" name="矩形 20">
              <a:extLst>
                <a:ext uri="{FF2B5EF4-FFF2-40B4-BE49-F238E27FC236}">
                  <a16:creationId xmlns:a16="http://schemas.microsoft.com/office/drawing/2014/main" id="{30FDA273-C6B6-0CF9-49BD-15C78F6BE3FF}"/>
                </a:ext>
              </a:extLst>
            </p:cNvPr>
            <p:cNvSpPr/>
            <p:nvPr/>
          </p:nvSpPr>
          <p:spPr>
            <a:xfrm>
              <a:off x="9018135" y="4121882"/>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1</a:t>
              </a:r>
            </a:p>
          </p:txBody>
        </p:sp>
        <p:sp>
          <p:nvSpPr>
            <p:cNvPr id="23" name="矩形 22">
              <a:extLst>
                <a:ext uri="{FF2B5EF4-FFF2-40B4-BE49-F238E27FC236}">
                  <a16:creationId xmlns:a16="http://schemas.microsoft.com/office/drawing/2014/main" id="{CC064AE7-D132-FE74-761E-F4F0F8AC6071}"/>
                </a:ext>
              </a:extLst>
            </p:cNvPr>
            <p:cNvSpPr/>
            <p:nvPr/>
          </p:nvSpPr>
          <p:spPr>
            <a:xfrm>
              <a:off x="9018135" y="4464434"/>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2</a:t>
              </a:r>
              <a:endParaRPr lang="zh-CN" altLang="en-US" sz="1600" dirty="0">
                <a:solidFill>
                  <a:schemeClr val="tx1"/>
                </a:solidFill>
                <a:ea typeface="Alibaba PuHuiTi B"/>
              </a:endParaRPr>
            </a:p>
          </p:txBody>
        </p:sp>
        <p:sp>
          <p:nvSpPr>
            <p:cNvPr id="25" name="矩形 24">
              <a:extLst>
                <a:ext uri="{FF2B5EF4-FFF2-40B4-BE49-F238E27FC236}">
                  <a16:creationId xmlns:a16="http://schemas.microsoft.com/office/drawing/2014/main" id="{8A4E1CAC-03A2-131B-DD84-452A9CCC03A4}"/>
                </a:ext>
              </a:extLst>
            </p:cNvPr>
            <p:cNvSpPr/>
            <p:nvPr/>
          </p:nvSpPr>
          <p:spPr>
            <a:xfrm>
              <a:off x="9018135" y="4806986"/>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3</a:t>
              </a:r>
              <a:endParaRPr lang="zh-CN" altLang="en-US" sz="1600" dirty="0">
                <a:solidFill>
                  <a:schemeClr val="tx1"/>
                </a:solidFill>
                <a:ea typeface="Alibaba PuHuiTi B"/>
              </a:endParaRPr>
            </a:p>
          </p:txBody>
        </p:sp>
        <p:sp>
          <p:nvSpPr>
            <p:cNvPr id="26" name="矩形 25">
              <a:extLst>
                <a:ext uri="{FF2B5EF4-FFF2-40B4-BE49-F238E27FC236}">
                  <a16:creationId xmlns:a16="http://schemas.microsoft.com/office/drawing/2014/main" id="{CEFC3D48-0E25-6BFA-023D-23B5A504E52F}"/>
                </a:ext>
              </a:extLst>
            </p:cNvPr>
            <p:cNvSpPr/>
            <p:nvPr/>
          </p:nvSpPr>
          <p:spPr>
            <a:xfrm>
              <a:off x="9018135" y="5149538"/>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 …</a:t>
              </a:r>
              <a:endParaRPr lang="zh-CN" altLang="en-US" sz="1600" dirty="0">
                <a:solidFill>
                  <a:schemeClr val="tx1"/>
                </a:solidFill>
                <a:ea typeface="Alibaba PuHuiTi B"/>
              </a:endParaRPr>
            </a:p>
          </p:txBody>
        </p:sp>
        <p:sp>
          <p:nvSpPr>
            <p:cNvPr id="27" name="矩形 26">
              <a:extLst>
                <a:ext uri="{FF2B5EF4-FFF2-40B4-BE49-F238E27FC236}">
                  <a16:creationId xmlns:a16="http://schemas.microsoft.com/office/drawing/2014/main" id="{3B92F47F-9055-582F-EAE6-B5789E999960}"/>
                </a:ext>
              </a:extLst>
            </p:cNvPr>
            <p:cNvSpPr/>
            <p:nvPr/>
          </p:nvSpPr>
          <p:spPr>
            <a:xfrm>
              <a:off x="9018135" y="5492090"/>
              <a:ext cx="714367" cy="332965"/>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99</a:t>
              </a:r>
              <a:endParaRPr lang="zh-CN" altLang="en-US" sz="1600" dirty="0">
                <a:solidFill>
                  <a:schemeClr val="tx1"/>
                </a:solidFill>
                <a:ea typeface="Alibaba PuHuiTi B"/>
              </a:endParaRPr>
            </a:p>
          </p:txBody>
        </p:sp>
        <p:sp>
          <p:nvSpPr>
            <p:cNvPr id="28" name="文本占位符 2">
              <a:extLst>
                <a:ext uri="{FF2B5EF4-FFF2-40B4-BE49-F238E27FC236}">
                  <a16:creationId xmlns:a16="http://schemas.microsoft.com/office/drawing/2014/main" id="{59B799F3-1BE7-86CC-22A1-598861B34F1D}"/>
                </a:ext>
              </a:extLst>
            </p:cNvPr>
            <p:cNvSpPr txBox="1">
              <a:spLocks/>
            </p:cNvSpPr>
            <p:nvPr/>
          </p:nvSpPr>
          <p:spPr>
            <a:xfrm>
              <a:off x="9789348" y="3290614"/>
              <a:ext cx="1168401"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sp>
          <p:nvSpPr>
            <p:cNvPr id="29" name="矩形 28">
              <a:extLst>
                <a:ext uri="{FF2B5EF4-FFF2-40B4-BE49-F238E27FC236}">
                  <a16:creationId xmlns:a16="http://schemas.microsoft.com/office/drawing/2014/main" id="{403EF76D-6115-B3DC-AD7B-C35F3C4B9FDF}"/>
                </a:ext>
              </a:extLst>
            </p:cNvPr>
            <p:cNvSpPr/>
            <p:nvPr/>
          </p:nvSpPr>
          <p:spPr>
            <a:xfrm>
              <a:off x="9732503" y="3779331"/>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1</a:t>
              </a:r>
              <a:endParaRPr lang="zh-CN" altLang="en-US" sz="1600" dirty="0">
                <a:solidFill>
                  <a:schemeClr val="tx1"/>
                </a:solidFill>
                <a:ea typeface="Alibaba PuHuiTi B"/>
              </a:endParaRPr>
            </a:p>
          </p:txBody>
        </p:sp>
        <p:sp>
          <p:nvSpPr>
            <p:cNvPr id="30" name="矩形 29">
              <a:extLst>
                <a:ext uri="{FF2B5EF4-FFF2-40B4-BE49-F238E27FC236}">
                  <a16:creationId xmlns:a16="http://schemas.microsoft.com/office/drawing/2014/main" id="{77961679-256F-E09C-393A-44B3907800A2}"/>
                </a:ext>
              </a:extLst>
            </p:cNvPr>
            <p:cNvSpPr/>
            <p:nvPr/>
          </p:nvSpPr>
          <p:spPr>
            <a:xfrm>
              <a:off x="9732503" y="4121883"/>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2</a:t>
              </a:r>
            </a:p>
          </p:txBody>
        </p:sp>
        <p:sp>
          <p:nvSpPr>
            <p:cNvPr id="31" name="矩形 30">
              <a:extLst>
                <a:ext uri="{FF2B5EF4-FFF2-40B4-BE49-F238E27FC236}">
                  <a16:creationId xmlns:a16="http://schemas.microsoft.com/office/drawing/2014/main" id="{D730DCCA-FD14-539A-3DC5-95BFC3725E9E}"/>
                </a:ext>
              </a:extLst>
            </p:cNvPr>
            <p:cNvSpPr/>
            <p:nvPr/>
          </p:nvSpPr>
          <p:spPr>
            <a:xfrm>
              <a:off x="9732503" y="4464435"/>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3</a:t>
              </a:r>
              <a:endParaRPr lang="zh-CN" altLang="en-US" sz="1600" dirty="0">
                <a:solidFill>
                  <a:schemeClr val="tx1"/>
                </a:solidFill>
                <a:ea typeface="Alibaba PuHuiTi B"/>
              </a:endParaRPr>
            </a:p>
          </p:txBody>
        </p:sp>
        <p:sp>
          <p:nvSpPr>
            <p:cNvPr id="32" name="矩形 31">
              <a:extLst>
                <a:ext uri="{FF2B5EF4-FFF2-40B4-BE49-F238E27FC236}">
                  <a16:creationId xmlns:a16="http://schemas.microsoft.com/office/drawing/2014/main" id="{AD7B1E36-CF8D-7D44-0C07-C1EAB108C41D}"/>
                </a:ext>
              </a:extLst>
            </p:cNvPr>
            <p:cNvSpPr/>
            <p:nvPr/>
          </p:nvSpPr>
          <p:spPr>
            <a:xfrm>
              <a:off x="9732503" y="4806987"/>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4</a:t>
              </a:r>
              <a:endParaRPr lang="zh-CN" altLang="en-US" sz="1600" dirty="0">
                <a:solidFill>
                  <a:schemeClr val="tx1"/>
                </a:solidFill>
                <a:ea typeface="Alibaba PuHuiTi B"/>
              </a:endParaRPr>
            </a:p>
          </p:txBody>
        </p:sp>
        <p:sp>
          <p:nvSpPr>
            <p:cNvPr id="33" name="矩形 32">
              <a:extLst>
                <a:ext uri="{FF2B5EF4-FFF2-40B4-BE49-F238E27FC236}">
                  <a16:creationId xmlns:a16="http://schemas.microsoft.com/office/drawing/2014/main" id="{5AA023C0-63A1-3EFA-2703-1C52E6C49EE7}"/>
                </a:ext>
              </a:extLst>
            </p:cNvPr>
            <p:cNvSpPr/>
            <p:nvPr/>
          </p:nvSpPr>
          <p:spPr>
            <a:xfrm>
              <a:off x="9732503" y="5149539"/>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ea typeface="Alibaba PuHuiTi B"/>
                </a:rPr>
                <a:t>… …</a:t>
              </a:r>
              <a:endParaRPr lang="zh-CN" altLang="en-US" sz="1600" dirty="0">
                <a:solidFill>
                  <a:schemeClr val="tx1"/>
                </a:solidFill>
                <a:ea typeface="Alibaba PuHuiTi B"/>
              </a:endParaRPr>
            </a:p>
          </p:txBody>
        </p:sp>
        <p:sp>
          <p:nvSpPr>
            <p:cNvPr id="34" name="矩形 33">
              <a:extLst>
                <a:ext uri="{FF2B5EF4-FFF2-40B4-BE49-F238E27FC236}">
                  <a16:creationId xmlns:a16="http://schemas.microsoft.com/office/drawing/2014/main" id="{2855B4A5-6CD2-B35F-3D2C-EE09BC5BAE43}"/>
                </a:ext>
              </a:extLst>
            </p:cNvPr>
            <p:cNvSpPr/>
            <p:nvPr/>
          </p:nvSpPr>
          <p:spPr>
            <a:xfrm>
              <a:off x="9732503" y="5492091"/>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ea typeface="Alibaba PuHuiTi B"/>
                </a:rPr>
                <a:t>选手</a:t>
              </a:r>
              <a:r>
                <a:rPr lang="en-US" altLang="zh-CN" sz="1600" dirty="0">
                  <a:solidFill>
                    <a:schemeClr val="tx1"/>
                  </a:solidFill>
                  <a:ea typeface="Alibaba PuHuiTi B"/>
                </a:rPr>
                <a:t>100</a:t>
              </a:r>
              <a:endParaRPr lang="zh-CN" altLang="en-US" sz="1600" dirty="0">
                <a:solidFill>
                  <a:schemeClr val="tx1"/>
                </a:solidFill>
                <a:ea typeface="Alibaba PuHuiTi B"/>
              </a:endParaRPr>
            </a:p>
          </p:txBody>
        </p:sp>
      </p:grpSp>
      <p:sp>
        <p:nvSpPr>
          <p:cNvPr id="38" name="文本占位符 2">
            <a:extLst>
              <a:ext uri="{FF2B5EF4-FFF2-40B4-BE49-F238E27FC236}">
                <a16:creationId xmlns:a16="http://schemas.microsoft.com/office/drawing/2014/main" id="{B26A781E-5017-084D-DB04-A5A4715D29BC}"/>
              </a:ext>
            </a:extLst>
          </p:cNvPr>
          <p:cNvSpPr txBox="1">
            <a:spLocks/>
          </p:cNvSpPr>
          <p:nvPr/>
        </p:nvSpPr>
        <p:spPr>
          <a:xfrm>
            <a:off x="6609400" y="3754463"/>
            <a:ext cx="399953"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a:spcBef>
                <a:spcPts val="0"/>
              </a:spcBef>
              <a:spcAft>
                <a:spcPts val="0"/>
              </a:spcAft>
            </a:pPr>
            <a:r>
              <a:rPr lang="en-US" altLang="zh-CN" dirty="0">
                <a:effectLst/>
              </a:rPr>
              <a:t>2</a:t>
            </a:r>
            <a:endParaRPr lang="zh-CN" altLang="en-US" dirty="0">
              <a:effectLst/>
            </a:endParaRPr>
          </a:p>
        </p:txBody>
      </p:sp>
      <p:sp>
        <p:nvSpPr>
          <p:cNvPr id="39" name="文本占位符 2">
            <a:extLst>
              <a:ext uri="{FF2B5EF4-FFF2-40B4-BE49-F238E27FC236}">
                <a16:creationId xmlns:a16="http://schemas.microsoft.com/office/drawing/2014/main" id="{A660C4A4-0719-3AD3-EC5F-5F6E567F0B49}"/>
              </a:ext>
            </a:extLst>
          </p:cNvPr>
          <p:cNvSpPr txBox="1">
            <a:spLocks/>
          </p:cNvSpPr>
          <p:nvPr/>
        </p:nvSpPr>
        <p:spPr>
          <a:xfrm>
            <a:off x="6609401" y="3748175"/>
            <a:ext cx="399952" cy="47677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a:spcBef>
                <a:spcPts val="0"/>
              </a:spcBef>
              <a:spcAft>
                <a:spcPts val="0"/>
              </a:spcAft>
            </a:pPr>
            <a:r>
              <a:rPr lang="en-US" altLang="zh-CN" dirty="0">
                <a:effectLst/>
              </a:rPr>
              <a:t>2</a:t>
            </a:r>
            <a:endParaRPr lang="zh-CN" altLang="en-US" dirty="0">
              <a:effectLst/>
            </a:endParaRPr>
          </a:p>
        </p:txBody>
      </p:sp>
      <p:sp>
        <p:nvSpPr>
          <p:cNvPr id="42" name="文本占位符 2">
            <a:extLst>
              <a:ext uri="{FF2B5EF4-FFF2-40B4-BE49-F238E27FC236}">
                <a16:creationId xmlns:a16="http://schemas.microsoft.com/office/drawing/2014/main" id="{E68F6370-9A55-727E-1345-0F85988BD76F}"/>
              </a:ext>
            </a:extLst>
          </p:cNvPr>
          <p:cNvSpPr txBox="1">
            <a:spLocks/>
          </p:cNvSpPr>
          <p:nvPr/>
        </p:nvSpPr>
        <p:spPr>
          <a:xfrm>
            <a:off x="11222295" y="3913728"/>
            <a:ext cx="928864"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a:spcBef>
                <a:spcPts val="0"/>
              </a:spcBef>
              <a:spcAft>
                <a:spcPts val="0"/>
              </a:spcAft>
            </a:pPr>
            <a:r>
              <a:rPr lang="zh-CN" altLang="en-US" dirty="0">
                <a:effectLst/>
              </a:rPr>
              <a:t>冲突</a:t>
            </a:r>
            <a:r>
              <a:rPr lang="zh-CN" altLang="en-US" dirty="0"/>
              <a:t>啦</a:t>
            </a:r>
            <a:endParaRPr lang="zh-CN" altLang="en-US" dirty="0">
              <a:effectLst/>
            </a:endParaRPr>
          </a:p>
        </p:txBody>
      </p:sp>
    </p:spTree>
    <p:extLst>
      <p:ext uri="{BB962C8B-B14F-4D97-AF65-F5344CB8AC3E}">
        <p14:creationId xmlns:p14="http://schemas.microsoft.com/office/powerpoint/2010/main" val="30199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additive="base">
                                        <p:cTn id="34" dur="500"/>
                                        <p:tgtEl>
                                          <p:spTgt spid="38"/>
                                        </p:tgtEl>
                                        <p:attrNameLst>
                                          <p:attrName>ppt_x</p:attrName>
                                        </p:attrNameLst>
                                      </p:cBhvr>
                                      <p:tavLst>
                                        <p:tav tm="0">
                                          <p:val>
                                            <p:strVal val="#ppt_x-#ppt_w*1.125000"/>
                                          </p:val>
                                        </p:tav>
                                        <p:tav tm="100000">
                                          <p:val>
                                            <p:strVal val="#ppt_x"/>
                                          </p:val>
                                        </p:tav>
                                      </p:tavLst>
                                    </p:anim>
                                    <p:animEffect transition="in" filter="wipe(right)">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3.54167E-6 4.07407E-6 L 0.19766 0.02222 " pathEditMode="relative" rAng="0" ptsTypes="AA">
                                      <p:cBhvr>
                                        <p:cTn id="39" dur="1000" fill="hold"/>
                                        <p:tgtEl>
                                          <p:spTgt spid="38"/>
                                        </p:tgtEl>
                                        <p:attrNameLst>
                                          <p:attrName>ppt_x</p:attrName>
                                          <p:attrName>ppt_y</p:attrName>
                                        </p:attrNameLst>
                                      </p:cBhvr>
                                      <p:rCtr x="9883" y="1111"/>
                                    </p:animMotion>
                                  </p:childTnLst>
                                </p:cTn>
                              </p:par>
                              <p:par>
                                <p:cTn id="40" presetID="22" presetClass="entr" presetSubtype="8"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1100"/>
                                        <p:tgtEl>
                                          <p:spTgt spid="24"/>
                                        </p:tgtEl>
                                      </p:cBhvr>
                                    </p:animEffect>
                                  </p:childTnLst>
                                </p:cTn>
                              </p:par>
                              <p:par>
                                <p:cTn id="43" presetID="53" presetClass="exit" presetSubtype="32" fill="hold" grpId="2" nodeType="withEffect">
                                  <p:stCondLst>
                                    <p:cond delay="700"/>
                                  </p:stCondLst>
                                  <p:childTnLst>
                                    <p:anim calcmode="lin" valueType="num">
                                      <p:cBhvr>
                                        <p:cTn id="44" dur="500"/>
                                        <p:tgtEl>
                                          <p:spTgt spid="38"/>
                                        </p:tgtEl>
                                        <p:attrNameLst>
                                          <p:attrName>ppt_w</p:attrName>
                                        </p:attrNameLst>
                                      </p:cBhvr>
                                      <p:tavLst>
                                        <p:tav tm="0">
                                          <p:val>
                                            <p:strVal val="ppt_w"/>
                                          </p:val>
                                        </p:tav>
                                        <p:tav tm="100000">
                                          <p:val>
                                            <p:fltVal val="0"/>
                                          </p:val>
                                        </p:tav>
                                      </p:tavLst>
                                    </p:anim>
                                    <p:anim calcmode="lin" valueType="num">
                                      <p:cBhvr>
                                        <p:cTn id="45" dur="500"/>
                                        <p:tgtEl>
                                          <p:spTgt spid="38"/>
                                        </p:tgtEl>
                                        <p:attrNameLst>
                                          <p:attrName>ppt_h</p:attrName>
                                        </p:attrNameLst>
                                      </p:cBhvr>
                                      <p:tavLst>
                                        <p:tav tm="0">
                                          <p:val>
                                            <p:strVal val="ppt_h"/>
                                          </p:val>
                                        </p:tav>
                                        <p:tav tm="100000">
                                          <p:val>
                                            <p:fltVal val="0"/>
                                          </p:val>
                                        </p:tav>
                                      </p:tavLst>
                                    </p:anim>
                                    <p:animEffect transition="out" filter="fade">
                                      <p:cBhvr>
                                        <p:cTn id="46" dur="500"/>
                                        <p:tgtEl>
                                          <p:spTgt spid="38"/>
                                        </p:tgtEl>
                                      </p:cBhvr>
                                    </p:animEffect>
                                    <p:set>
                                      <p:cBhvr>
                                        <p:cTn id="47" dur="1" fill="hold">
                                          <p:stCondLst>
                                            <p:cond delay="499"/>
                                          </p:stCondLst>
                                        </p:cTn>
                                        <p:tgtEl>
                                          <p:spTgt spid="3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additive="base">
                                        <p:cTn id="57" dur="500"/>
                                        <p:tgtEl>
                                          <p:spTgt spid="39"/>
                                        </p:tgtEl>
                                        <p:attrNameLst>
                                          <p:attrName>ppt_x</p:attrName>
                                        </p:attrNameLst>
                                      </p:cBhvr>
                                      <p:tavLst>
                                        <p:tav tm="0">
                                          <p:val>
                                            <p:strVal val="#ppt_x-#ppt_w*1.125000"/>
                                          </p:val>
                                        </p:tav>
                                        <p:tav tm="100000">
                                          <p:val>
                                            <p:strVal val="#ppt_x"/>
                                          </p:val>
                                        </p:tav>
                                      </p:tavLst>
                                    </p:anim>
                                    <p:animEffect transition="in" filter="wipe(right)">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1" nodeType="clickEffect">
                                  <p:stCondLst>
                                    <p:cond delay="0"/>
                                  </p:stCondLst>
                                  <p:childTnLst>
                                    <p:animMotion origin="layout" path="M -3.54167E-6 0 L 0.19766 0.02361 " pathEditMode="relative" rAng="0" ptsTypes="AA">
                                      <p:cBhvr>
                                        <p:cTn id="62" dur="1000" fill="hold"/>
                                        <p:tgtEl>
                                          <p:spTgt spid="39"/>
                                        </p:tgtEl>
                                        <p:attrNameLst>
                                          <p:attrName>ppt_x</p:attrName>
                                          <p:attrName>ppt_y</p:attrName>
                                        </p:attrNameLst>
                                      </p:cBhvr>
                                      <p:rCtr x="9883" y="1181"/>
                                    </p:animMotion>
                                  </p:childTnLst>
                                </p:cTn>
                              </p:par>
                              <p:par>
                                <p:cTn id="63" presetID="53" presetClass="exit" presetSubtype="32" fill="hold" grpId="2" nodeType="withEffect">
                                  <p:stCondLst>
                                    <p:cond delay="600"/>
                                  </p:stCondLst>
                                  <p:childTnLst>
                                    <p:anim calcmode="lin" valueType="num">
                                      <p:cBhvr>
                                        <p:cTn id="64" dur="500"/>
                                        <p:tgtEl>
                                          <p:spTgt spid="39"/>
                                        </p:tgtEl>
                                        <p:attrNameLst>
                                          <p:attrName>ppt_w</p:attrName>
                                        </p:attrNameLst>
                                      </p:cBhvr>
                                      <p:tavLst>
                                        <p:tav tm="0">
                                          <p:val>
                                            <p:strVal val="ppt_w"/>
                                          </p:val>
                                        </p:tav>
                                        <p:tav tm="100000">
                                          <p:val>
                                            <p:fltVal val="0"/>
                                          </p:val>
                                        </p:tav>
                                      </p:tavLst>
                                    </p:anim>
                                    <p:anim calcmode="lin" valueType="num">
                                      <p:cBhvr>
                                        <p:cTn id="65" dur="500"/>
                                        <p:tgtEl>
                                          <p:spTgt spid="39"/>
                                        </p:tgtEl>
                                        <p:attrNameLst>
                                          <p:attrName>ppt_h</p:attrName>
                                        </p:attrNameLst>
                                      </p:cBhvr>
                                      <p:tavLst>
                                        <p:tav tm="0">
                                          <p:val>
                                            <p:strVal val="ppt_h"/>
                                          </p:val>
                                        </p:tav>
                                        <p:tav tm="100000">
                                          <p:val>
                                            <p:fltVal val="0"/>
                                          </p:val>
                                        </p:tav>
                                      </p:tavLst>
                                    </p:anim>
                                    <p:animEffect transition="out" filter="fade">
                                      <p:cBhvr>
                                        <p:cTn id="66" dur="500"/>
                                        <p:tgtEl>
                                          <p:spTgt spid="39"/>
                                        </p:tgtEl>
                                      </p:cBhvr>
                                    </p:animEffect>
                                    <p:set>
                                      <p:cBhvr>
                                        <p:cTn id="67" dur="1" fill="hold">
                                          <p:stCondLst>
                                            <p:cond delay="499"/>
                                          </p:stCondLst>
                                        </p:cTn>
                                        <p:tgtEl>
                                          <p:spTgt spid="3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barn(inVertical)">
                                      <p:cBhvr>
                                        <p:cTn id="72" dur="500"/>
                                        <p:tgtEl>
                                          <p:spTgt spid="41"/>
                                        </p:tgtEl>
                                      </p:cBhvr>
                                    </p:animEffect>
                                  </p:childTnLst>
                                </p:cTn>
                              </p:par>
                            </p:childTnLst>
                          </p:cTn>
                        </p:par>
                        <p:par>
                          <p:cTn id="73" fill="hold">
                            <p:stCondLst>
                              <p:cond delay="500"/>
                            </p:stCondLst>
                            <p:childTnLst>
                              <p:par>
                                <p:cTn id="74" presetID="12" presetClass="entr" presetSubtype="8" fill="hold" grpId="0" nodeType="after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additive="base">
                                        <p:cTn id="76" dur="500"/>
                                        <p:tgtEl>
                                          <p:spTgt spid="42"/>
                                        </p:tgtEl>
                                        <p:attrNameLst>
                                          <p:attrName>ppt_x</p:attrName>
                                        </p:attrNameLst>
                                      </p:cBhvr>
                                      <p:tavLst>
                                        <p:tav tm="0">
                                          <p:val>
                                            <p:strVal val="#ppt_x-#ppt_w*1.125000"/>
                                          </p:val>
                                        </p:tav>
                                        <p:tav tm="100000">
                                          <p:val>
                                            <p:strVal val="#ppt_x"/>
                                          </p:val>
                                        </p:tav>
                                      </p:tavLst>
                                    </p:anim>
                                    <p:animEffect transition="in" filter="wipe(right)">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3" grpId="0"/>
      <p:bldP spid="14" grpId="0"/>
      <p:bldP spid="17" grpId="0" animBg="1"/>
      <p:bldP spid="18" grpId="0"/>
      <p:bldP spid="38" grpId="0"/>
      <p:bldP spid="38" grpId="1"/>
      <p:bldP spid="38" grpId="2"/>
      <p:bldP spid="39" grpId="0"/>
      <p:bldP spid="39" grpId="1"/>
      <p:bldP spid="39" grpId="2"/>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4570E-DB84-AD4F-DC10-861A9C19E7D5}"/>
              </a:ext>
            </a:extLst>
          </p:cNvPr>
          <p:cNvSpPr>
            <a:spLocks noGrp="1"/>
          </p:cNvSpPr>
          <p:nvPr>
            <p:ph type="title"/>
          </p:nvPr>
        </p:nvSpPr>
        <p:spPr/>
        <p:txBody>
          <a:bodyPr/>
          <a:lstStyle/>
          <a:p>
            <a:r>
              <a:rPr lang="zh-CN" altLang="en-US" dirty="0">
                <a:solidFill>
                  <a:srgbClr val="AD2B26"/>
                </a:solidFill>
              </a:rPr>
              <a:t>常见复杂度表示形式</a:t>
            </a:r>
            <a:endParaRPr lang="zh-CN" altLang="en-US" dirty="0"/>
          </a:p>
        </p:txBody>
      </p:sp>
      <p:graphicFrame>
        <p:nvGraphicFramePr>
          <p:cNvPr id="11" name="表格 10">
            <a:extLst>
              <a:ext uri="{FF2B5EF4-FFF2-40B4-BE49-F238E27FC236}">
                <a16:creationId xmlns:a16="http://schemas.microsoft.com/office/drawing/2014/main" id="{39E90686-01A0-BDC7-1D0A-07D22E3B6B38}"/>
              </a:ext>
            </a:extLst>
          </p:cNvPr>
          <p:cNvGraphicFramePr>
            <a:graphicFrameLocks noGrp="1"/>
          </p:cNvGraphicFramePr>
          <p:nvPr>
            <p:extLst>
              <p:ext uri="{D42A27DB-BD31-4B8C-83A1-F6EECF244321}">
                <p14:modId xmlns:p14="http://schemas.microsoft.com/office/powerpoint/2010/main" val="3336854978"/>
              </p:ext>
            </p:extLst>
          </p:nvPr>
        </p:nvGraphicFramePr>
        <p:xfrm>
          <a:off x="1733873" y="1849656"/>
          <a:ext cx="3065983" cy="323139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498925">
                  <a:extLst>
                    <a:ext uri="{9D8B030D-6E8A-4147-A177-3AD203B41FA5}">
                      <a16:colId xmlns:a16="http://schemas.microsoft.com/office/drawing/2014/main" val="420277155"/>
                    </a:ext>
                  </a:extLst>
                </a:gridCol>
                <a:gridCol w="1567058">
                  <a:extLst>
                    <a:ext uri="{9D8B030D-6E8A-4147-A177-3AD203B41FA5}">
                      <a16:colId xmlns:a16="http://schemas.microsoft.com/office/drawing/2014/main" val="1210419794"/>
                    </a:ext>
                  </a:extLst>
                </a:gridCol>
              </a:tblGrid>
              <a:tr h="323139">
                <a:tc>
                  <a:txBody>
                    <a:bodyPr/>
                    <a:lstStyle/>
                    <a:p>
                      <a:pPr algn="ctr" fontAlgn="ctr"/>
                      <a:r>
                        <a:rPr lang="zh-CN" altLang="en-US" sz="1600" b="1" u="none" strike="noStrike" dirty="0">
                          <a:solidFill>
                            <a:schemeClr val="bg1">
                              <a:lumMod val="95000"/>
                            </a:schemeClr>
                          </a:solidFill>
                          <a:effectLst/>
                          <a:latin typeface="Alibaba PuHuiTi B"/>
                          <a:ea typeface="Alibaba PuHuiTi Medium"/>
                        </a:rPr>
                        <a:t>描述</a:t>
                      </a:r>
                      <a:endParaRPr lang="zh-CN" altLang="en-US" sz="1600" b="1" i="0" u="none" strike="noStrike" dirty="0">
                        <a:solidFill>
                          <a:schemeClr val="bg1">
                            <a:lumMod val="95000"/>
                          </a:schemeClr>
                        </a:solidFill>
                        <a:effectLst/>
                        <a:latin typeface="Alibaba PuHuiTi B"/>
                        <a:ea typeface="Alibaba PuHuiTi Medium"/>
                      </a:endParaRPr>
                    </a:p>
                  </a:txBody>
                  <a:tcPr marL="7620" marR="7620" marT="7620" marB="0" anchor="ctr">
                    <a:solidFill>
                      <a:srgbClr val="AD2B26"/>
                    </a:solidFill>
                  </a:tcPr>
                </a:tc>
                <a:tc>
                  <a:txBody>
                    <a:bodyPr/>
                    <a:lstStyle/>
                    <a:p>
                      <a:pPr algn="ctr" fontAlgn="ctr"/>
                      <a:r>
                        <a:rPr lang="zh-CN" altLang="en-US" sz="1600" b="1" u="none" strike="noStrike" dirty="0">
                          <a:solidFill>
                            <a:schemeClr val="bg1">
                              <a:lumMod val="95000"/>
                            </a:schemeClr>
                          </a:solidFill>
                          <a:effectLst/>
                          <a:latin typeface="Alibaba PuHuiTi B"/>
                          <a:ea typeface="Alibaba PuHuiTi Medium"/>
                        </a:rPr>
                        <a:t>表示形式</a:t>
                      </a:r>
                      <a:endParaRPr lang="zh-CN" altLang="en-US" sz="1600" b="1" i="0" u="none" strike="noStrike" dirty="0">
                        <a:solidFill>
                          <a:schemeClr val="bg1">
                            <a:lumMod val="95000"/>
                          </a:schemeClr>
                        </a:solidFill>
                        <a:effectLst/>
                        <a:latin typeface="Alibaba PuHuiTi B"/>
                        <a:ea typeface="Alibaba PuHuiTi Medium"/>
                      </a:endParaRPr>
                    </a:p>
                  </a:txBody>
                  <a:tcPr marL="7620" marR="7620" marT="7620" marB="0" anchor="ctr">
                    <a:solidFill>
                      <a:srgbClr val="AD2B26"/>
                    </a:solidFill>
                  </a:tcPr>
                </a:tc>
                <a:extLst>
                  <a:ext uri="{0D108BD9-81ED-4DB2-BD59-A6C34878D82A}">
                    <a16:rowId xmlns:a16="http://schemas.microsoft.com/office/drawing/2014/main" val="1705582365"/>
                  </a:ext>
                </a:extLst>
              </a:tr>
              <a:tr h="323139">
                <a:tc>
                  <a:txBody>
                    <a:bodyPr/>
                    <a:lstStyle/>
                    <a:p>
                      <a:pPr algn="ctr" fontAlgn="ctr"/>
                      <a:r>
                        <a:rPr lang="zh-CN" altLang="en-US" sz="1600" u="none" strike="noStrike" dirty="0">
                          <a:effectLst/>
                          <a:latin typeface="Alibaba PuHuiTi B"/>
                          <a:ea typeface="Alibaba PuHuiTi B"/>
                        </a:rPr>
                        <a:t>常数</a:t>
                      </a:r>
                      <a:endParaRPr lang="zh-CN" altLang="en-US" sz="1600" b="0" i="0" u="none" strike="noStrike" dirty="0">
                        <a:solidFill>
                          <a:srgbClr val="000000"/>
                        </a:solidFill>
                        <a:effectLst/>
                        <a:latin typeface="Alibaba PuHuiTi B"/>
                        <a:ea typeface="Alibaba PuHuiTi B"/>
                      </a:endParaRPr>
                    </a:p>
                  </a:txBody>
                  <a:tcPr marL="7620" marR="7620" marT="7620" marB="0" anchor="ctr">
                    <a:solidFill>
                      <a:schemeClr val="bg1">
                        <a:lumMod val="95000"/>
                      </a:schemeClr>
                    </a:solidFill>
                  </a:tcPr>
                </a:tc>
                <a:tc>
                  <a:txBody>
                    <a:bodyPr/>
                    <a:lstStyle/>
                    <a:p>
                      <a:pPr algn="ctr" fontAlgn="ctr"/>
                      <a:r>
                        <a:rPr lang="en-US" sz="1600" u="none" strike="noStrike" dirty="0">
                          <a:effectLst/>
                          <a:latin typeface="Alibaba PuHuiTi B"/>
                        </a:rPr>
                        <a:t>O(1)</a:t>
                      </a:r>
                      <a:endParaRPr lang="en-US" sz="1600" b="0" i="0" u="none" strike="noStrike" dirty="0">
                        <a:solidFill>
                          <a:srgbClr val="000000"/>
                        </a:solidFill>
                        <a:effectLst/>
                        <a:latin typeface="Alibaba PuHuiTi B"/>
                        <a:ea typeface="等线" panose="02010600030101010101" pitchFamily="2" charset="-122"/>
                      </a:endParaRPr>
                    </a:p>
                  </a:txBody>
                  <a:tcPr marL="7620" marR="7620" marT="7620" marB="0" anchor="ctr">
                    <a:solidFill>
                      <a:schemeClr val="bg1">
                        <a:lumMod val="95000"/>
                      </a:schemeClr>
                    </a:solidFill>
                  </a:tcPr>
                </a:tc>
                <a:extLst>
                  <a:ext uri="{0D108BD9-81ED-4DB2-BD59-A6C34878D82A}">
                    <a16:rowId xmlns:a16="http://schemas.microsoft.com/office/drawing/2014/main" val="1620375774"/>
                  </a:ext>
                </a:extLst>
              </a:tr>
              <a:tr h="323139">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zh-CN" altLang="en-US" sz="1600" u="none" strike="noStrike" dirty="0">
                          <a:effectLst/>
                          <a:latin typeface="Alibaba PuHuiTi B"/>
                          <a:ea typeface="Alibaba PuHuiTi B"/>
                        </a:rPr>
                        <a:t>对数</a:t>
                      </a:r>
                      <a:endParaRPr lang="zh-CN" altLang="en-US" sz="1600" b="0" i="0" u="none" strike="noStrike" dirty="0">
                        <a:solidFill>
                          <a:srgbClr val="000000"/>
                        </a:solidFill>
                        <a:effectLst/>
                        <a:latin typeface="Alibaba PuHuiTi B"/>
                        <a:ea typeface="Alibaba PuHuiTi B"/>
                      </a:endParaRPr>
                    </a:p>
                  </a:txBody>
                  <a:tcPr marL="7620" marR="7620" marT="7620" marB="0" anchor="ctr">
                    <a:solidFill>
                      <a:schemeClr val="bg1">
                        <a:lumMod val="85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US" altLang="zh-CN" sz="1600" u="none" strike="noStrike" dirty="0">
                          <a:effectLst/>
                          <a:latin typeface="Alibaba PuHuiTi B"/>
                          <a:ea typeface="Alibaba PuHuiTi B"/>
                        </a:rPr>
                        <a:t>O(log n)</a:t>
                      </a:r>
                      <a:endParaRPr lang="en-US" altLang="zh-CN" sz="1600" b="0" i="0" u="none" strike="noStrike" dirty="0">
                        <a:solidFill>
                          <a:srgbClr val="000000"/>
                        </a:solidFill>
                        <a:effectLst/>
                        <a:latin typeface="Alibaba PuHuiTi B"/>
                        <a:ea typeface="Alibaba PuHuiTi B"/>
                      </a:endParaRPr>
                    </a:p>
                  </a:txBody>
                  <a:tcPr marL="7620" marR="7620" marT="7620" marB="0" anchor="ctr">
                    <a:solidFill>
                      <a:schemeClr val="bg1">
                        <a:lumMod val="85000"/>
                      </a:schemeClr>
                    </a:solidFill>
                  </a:tcPr>
                </a:tc>
                <a:extLst>
                  <a:ext uri="{0D108BD9-81ED-4DB2-BD59-A6C34878D82A}">
                    <a16:rowId xmlns:a16="http://schemas.microsoft.com/office/drawing/2014/main" val="3999138198"/>
                  </a:ext>
                </a:extLst>
              </a:tr>
              <a:tr h="323139">
                <a:tc>
                  <a:txBody>
                    <a:bodyPr/>
                    <a:lstStyle/>
                    <a:p>
                      <a:pPr algn="ctr" fontAlgn="ctr"/>
                      <a:r>
                        <a:rPr lang="zh-CN" altLang="en-US" sz="1600" u="none" strike="noStrike" dirty="0">
                          <a:effectLst/>
                          <a:latin typeface="Alibaba PuHuiTi B"/>
                          <a:ea typeface="Alibaba PuHuiTi B"/>
                        </a:rPr>
                        <a:t>线性</a:t>
                      </a:r>
                      <a:endParaRPr lang="zh-CN" altLang="en-US" sz="1600" b="0" i="0" u="none" strike="noStrike" dirty="0">
                        <a:solidFill>
                          <a:srgbClr val="000000"/>
                        </a:solidFill>
                        <a:effectLst/>
                        <a:latin typeface="Alibaba PuHuiTi B"/>
                        <a:ea typeface="Alibaba PuHuiTi B"/>
                      </a:endParaRPr>
                    </a:p>
                  </a:txBody>
                  <a:tcPr marL="7620" marR="7620" marT="7620" marB="0" anchor="ctr">
                    <a:solidFill>
                      <a:schemeClr val="bg1">
                        <a:lumMod val="95000"/>
                      </a:schemeClr>
                    </a:solidFill>
                  </a:tcPr>
                </a:tc>
                <a:tc>
                  <a:txBody>
                    <a:bodyPr/>
                    <a:lstStyle/>
                    <a:p>
                      <a:pPr algn="ctr" fontAlgn="ctr"/>
                      <a:r>
                        <a:rPr lang="en-US" altLang="zh-CN" sz="1600" u="none" strike="noStrike" dirty="0">
                          <a:effectLst/>
                          <a:latin typeface="Alibaba PuHuiTi B"/>
                          <a:ea typeface="Alibaba PuHuiTi B"/>
                        </a:rPr>
                        <a:t>O(n)</a:t>
                      </a:r>
                      <a:endParaRPr lang="en-US" sz="1600" b="0" i="0" u="none" strike="noStrike" dirty="0">
                        <a:solidFill>
                          <a:srgbClr val="000000"/>
                        </a:solidFill>
                        <a:effectLst/>
                        <a:latin typeface="Alibaba PuHuiTi B"/>
                        <a:ea typeface="Alibaba PuHuiTi B"/>
                      </a:endParaRPr>
                    </a:p>
                  </a:txBody>
                  <a:tcPr marL="7620" marR="7620" marT="7620" marB="0" anchor="ctr">
                    <a:solidFill>
                      <a:schemeClr val="bg1">
                        <a:lumMod val="95000"/>
                      </a:schemeClr>
                    </a:solidFill>
                  </a:tcPr>
                </a:tc>
                <a:extLst>
                  <a:ext uri="{0D108BD9-81ED-4DB2-BD59-A6C34878D82A}">
                    <a16:rowId xmlns:a16="http://schemas.microsoft.com/office/drawing/2014/main" val="2550755890"/>
                  </a:ext>
                </a:extLst>
              </a:tr>
              <a:tr h="323139">
                <a:tc>
                  <a:txBody>
                    <a:bodyPr/>
                    <a:lstStyle/>
                    <a:p>
                      <a:pPr algn="ctr" fontAlgn="ctr"/>
                      <a:r>
                        <a:rPr lang="zh-CN" altLang="en-US" sz="1600" u="none" strike="noStrike" dirty="0">
                          <a:effectLst/>
                          <a:latin typeface="Alibaba PuHuiTi B"/>
                          <a:ea typeface="Alibaba PuHuiTi B"/>
                        </a:rPr>
                        <a:t>线性对数</a:t>
                      </a:r>
                      <a:endParaRPr lang="zh-CN" altLang="en-US" sz="1600" b="0" i="0" u="none" strike="noStrike" dirty="0">
                        <a:solidFill>
                          <a:srgbClr val="000000"/>
                        </a:solidFill>
                        <a:effectLst/>
                        <a:latin typeface="Alibaba PuHuiTi B"/>
                        <a:ea typeface="Alibaba PuHuiTi B"/>
                      </a:endParaRPr>
                    </a:p>
                  </a:txBody>
                  <a:tcPr marL="7620" marR="7620" marT="7620" marB="0" anchor="ctr">
                    <a:solidFill>
                      <a:schemeClr val="bg1">
                        <a:lumMod val="85000"/>
                      </a:schemeClr>
                    </a:solidFill>
                  </a:tcPr>
                </a:tc>
                <a:tc>
                  <a:txBody>
                    <a:bodyPr/>
                    <a:lstStyle/>
                    <a:p>
                      <a:pPr algn="ctr" fontAlgn="ctr"/>
                      <a:r>
                        <a:rPr lang="en-US" sz="1600" u="none" strike="noStrike" dirty="0">
                          <a:effectLst/>
                          <a:latin typeface="Alibaba PuHuiTi B"/>
                          <a:ea typeface="Alibaba PuHuiTi B"/>
                        </a:rPr>
                        <a:t>O(n * log n)</a:t>
                      </a:r>
                      <a:endParaRPr lang="en-US" sz="1600" b="0" i="0" u="none" strike="noStrike" dirty="0">
                        <a:solidFill>
                          <a:srgbClr val="000000"/>
                        </a:solidFill>
                        <a:effectLst/>
                        <a:latin typeface="Alibaba PuHuiTi B"/>
                        <a:ea typeface="Alibaba PuHuiTi B"/>
                      </a:endParaRPr>
                    </a:p>
                  </a:txBody>
                  <a:tcPr marL="7620" marR="7620" marT="7620" marB="0" anchor="ctr">
                    <a:solidFill>
                      <a:schemeClr val="bg1">
                        <a:lumMod val="85000"/>
                      </a:schemeClr>
                    </a:solidFill>
                  </a:tcPr>
                </a:tc>
                <a:extLst>
                  <a:ext uri="{0D108BD9-81ED-4DB2-BD59-A6C34878D82A}">
                    <a16:rowId xmlns:a16="http://schemas.microsoft.com/office/drawing/2014/main" val="4258268689"/>
                  </a:ext>
                </a:extLst>
              </a:tr>
              <a:tr h="323139">
                <a:tc>
                  <a:txBody>
                    <a:bodyPr/>
                    <a:lstStyle/>
                    <a:p>
                      <a:pPr algn="ctr" fontAlgn="ctr"/>
                      <a:r>
                        <a:rPr lang="zh-CN" altLang="en-US" sz="1600" u="none" strike="noStrike" dirty="0">
                          <a:effectLst/>
                          <a:latin typeface="Alibaba PuHuiTi B"/>
                          <a:ea typeface="Alibaba PuHuiTi B"/>
                        </a:rPr>
                        <a:t>平方</a:t>
                      </a:r>
                      <a:endParaRPr lang="zh-CN" altLang="en-US" sz="1600" b="0" i="0" u="none" strike="noStrike" dirty="0">
                        <a:solidFill>
                          <a:srgbClr val="000000"/>
                        </a:solidFill>
                        <a:effectLst/>
                        <a:latin typeface="Alibaba PuHuiTi B"/>
                        <a:ea typeface="Alibaba PuHuiTi B"/>
                      </a:endParaRPr>
                    </a:p>
                  </a:txBody>
                  <a:tcPr marL="7620" marR="7620" marT="7620" marB="0" anchor="ctr">
                    <a:solidFill>
                      <a:schemeClr val="bg1">
                        <a:lumMod val="95000"/>
                      </a:schemeClr>
                    </a:solidFill>
                  </a:tcPr>
                </a:tc>
                <a:tc>
                  <a:txBody>
                    <a:bodyPr/>
                    <a:lstStyle/>
                    <a:p>
                      <a:pPr algn="ctr" fontAlgn="ctr"/>
                      <a:r>
                        <a:rPr lang="en-US" sz="1600" u="none" strike="noStrike" dirty="0">
                          <a:effectLst/>
                          <a:latin typeface="Alibaba PuHuiTi B"/>
                          <a:ea typeface="Alibaba PuHuiTi B"/>
                        </a:rPr>
                        <a:t>O(     )</a:t>
                      </a:r>
                      <a:endParaRPr lang="en-US" sz="1600" b="0" i="0" u="none" strike="noStrike" dirty="0">
                        <a:solidFill>
                          <a:srgbClr val="000000"/>
                        </a:solidFill>
                        <a:effectLst/>
                        <a:latin typeface="Alibaba PuHuiTi B"/>
                        <a:ea typeface="Alibaba PuHuiTi B"/>
                      </a:endParaRPr>
                    </a:p>
                  </a:txBody>
                  <a:tcPr marL="7620" marR="7620" marT="7620" marB="0" anchor="ctr">
                    <a:solidFill>
                      <a:schemeClr val="bg1">
                        <a:lumMod val="95000"/>
                      </a:schemeClr>
                    </a:solidFill>
                  </a:tcPr>
                </a:tc>
                <a:extLst>
                  <a:ext uri="{0D108BD9-81ED-4DB2-BD59-A6C34878D82A}">
                    <a16:rowId xmlns:a16="http://schemas.microsoft.com/office/drawing/2014/main" val="675113288"/>
                  </a:ext>
                </a:extLst>
              </a:tr>
              <a:tr h="323139">
                <a:tc>
                  <a:txBody>
                    <a:bodyPr/>
                    <a:lstStyle/>
                    <a:p>
                      <a:pPr algn="ctr" fontAlgn="ctr"/>
                      <a:r>
                        <a:rPr lang="zh-CN" altLang="en-US" sz="1600" u="none" strike="noStrike" dirty="0">
                          <a:effectLst/>
                          <a:latin typeface="Alibaba PuHuiTi B"/>
                          <a:ea typeface="Alibaba PuHuiTi B"/>
                        </a:rPr>
                        <a:t>立方</a:t>
                      </a:r>
                      <a:endParaRPr lang="zh-CN" altLang="en-US" sz="1600" b="0" i="0" u="none" strike="noStrike" dirty="0">
                        <a:solidFill>
                          <a:srgbClr val="000000"/>
                        </a:solidFill>
                        <a:effectLst/>
                        <a:latin typeface="Alibaba PuHuiTi B"/>
                        <a:ea typeface="Alibaba PuHuiTi B"/>
                      </a:endParaRPr>
                    </a:p>
                  </a:txBody>
                  <a:tcPr marL="7620" marR="7620" marT="7620" marB="0" anchor="ctr">
                    <a:solidFill>
                      <a:schemeClr val="bg1">
                        <a:lumMod val="85000"/>
                      </a:schemeClr>
                    </a:solidFill>
                  </a:tcPr>
                </a:tc>
                <a:tc>
                  <a:txBody>
                    <a:bodyPr/>
                    <a:lstStyle/>
                    <a:p>
                      <a:pPr algn="ctr" fontAlgn="ctr"/>
                      <a:r>
                        <a:rPr lang="en-US" sz="1600" u="none" strike="noStrike" dirty="0">
                          <a:effectLst/>
                          <a:latin typeface="Alibaba PuHuiTi B"/>
                          <a:ea typeface="Alibaba PuHuiTi B"/>
                        </a:rPr>
                        <a:t>O(     )</a:t>
                      </a:r>
                      <a:endParaRPr lang="en-US" sz="1600" b="0" i="0" u="none" strike="noStrike" dirty="0">
                        <a:solidFill>
                          <a:srgbClr val="000000"/>
                        </a:solidFill>
                        <a:effectLst/>
                        <a:latin typeface="Alibaba PuHuiTi B"/>
                        <a:ea typeface="Alibaba PuHuiTi B"/>
                      </a:endParaRPr>
                    </a:p>
                  </a:txBody>
                  <a:tcPr marL="7620" marR="7620" marT="7620" marB="0" anchor="ctr">
                    <a:solidFill>
                      <a:schemeClr val="bg1">
                        <a:lumMod val="85000"/>
                      </a:schemeClr>
                    </a:solidFill>
                  </a:tcPr>
                </a:tc>
                <a:extLst>
                  <a:ext uri="{0D108BD9-81ED-4DB2-BD59-A6C34878D82A}">
                    <a16:rowId xmlns:a16="http://schemas.microsoft.com/office/drawing/2014/main" val="2189437135"/>
                  </a:ext>
                </a:extLst>
              </a:tr>
              <a:tr h="323139">
                <a:tc>
                  <a:txBody>
                    <a:bodyPr/>
                    <a:lstStyle/>
                    <a:p>
                      <a:pPr algn="ctr" fontAlgn="ctr"/>
                      <a:r>
                        <a:rPr lang="en-US" sz="1600" u="none" strike="noStrike" dirty="0">
                          <a:effectLst/>
                          <a:latin typeface="Alibaba PuHuiTi B"/>
                          <a:ea typeface="Alibaba PuHuiTi B"/>
                        </a:rPr>
                        <a:t>k</a:t>
                      </a:r>
                      <a:r>
                        <a:rPr lang="zh-CN" altLang="en-US" sz="1600" u="none" strike="noStrike" dirty="0">
                          <a:effectLst/>
                          <a:latin typeface="Alibaba PuHuiTi B"/>
                          <a:ea typeface="Alibaba PuHuiTi B"/>
                        </a:rPr>
                        <a:t>次方</a:t>
                      </a:r>
                      <a:endParaRPr lang="zh-CN" altLang="en-US" sz="1600" b="0" i="0" u="none" strike="noStrike" dirty="0">
                        <a:solidFill>
                          <a:srgbClr val="000000"/>
                        </a:solidFill>
                        <a:effectLst/>
                        <a:latin typeface="Alibaba PuHuiTi B"/>
                        <a:ea typeface="Alibaba PuHuiTi B"/>
                      </a:endParaRPr>
                    </a:p>
                  </a:txBody>
                  <a:tcPr marL="7620" marR="7620" marT="7620" marB="0" anchor="ctr">
                    <a:solidFill>
                      <a:schemeClr val="bg1">
                        <a:lumMod val="95000"/>
                      </a:schemeClr>
                    </a:solidFill>
                  </a:tcPr>
                </a:tc>
                <a:tc>
                  <a:txBody>
                    <a:bodyPr/>
                    <a:lstStyle/>
                    <a:p>
                      <a:pPr algn="ctr" fontAlgn="ctr"/>
                      <a:r>
                        <a:rPr lang="en-US" sz="1600" u="none" strike="noStrike" dirty="0">
                          <a:effectLst/>
                          <a:latin typeface="Alibaba PuHuiTi B"/>
                          <a:ea typeface="Alibaba PuHuiTi B"/>
                        </a:rPr>
                        <a:t>O(     )</a:t>
                      </a:r>
                      <a:endParaRPr lang="en-US" sz="1600" b="0" i="0" u="none" strike="noStrike" dirty="0">
                        <a:solidFill>
                          <a:srgbClr val="000000"/>
                        </a:solidFill>
                        <a:effectLst/>
                        <a:latin typeface="Alibaba PuHuiTi B"/>
                        <a:ea typeface="Alibaba PuHuiTi B"/>
                      </a:endParaRPr>
                    </a:p>
                  </a:txBody>
                  <a:tcPr marL="7620" marR="7620" marT="7620" marB="0" anchor="ctr">
                    <a:solidFill>
                      <a:schemeClr val="bg1">
                        <a:lumMod val="95000"/>
                      </a:schemeClr>
                    </a:solidFill>
                  </a:tcPr>
                </a:tc>
                <a:extLst>
                  <a:ext uri="{0D108BD9-81ED-4DB2-BD59-A6C34878D82A}">
                    <a16:rowId xmlns:a16="http://schemas.microsoft.com/office/drawing/2014/main" val="740081547"/>
                  </a:ext>
                </a:extLst>
              </a:tr>
              <a:tr h="323139">
                <a:tc>
                  <a:txBody>
                    <a:bodyPr/>
                    <a:lstStyle/>
                    <a:p>
                      <a:pPr algn="ctr" fontAlgn="ctr"/>
                      <a:r>
                        <a:rPr lang="zh-CN" altLang="en-US" sz="1600" u="none" strike="noStrike" dirty="0">
                          <a:effectLst/>
                          <a:latin typeface="Alibaba PuHuiTi B"/>
                          <a:ea typeface="Alibaba PuHuiTi B"/>
                        </a:rPr>
                        <a:t>指数</a:t>
                      </a:r>
                      <a:endParaRPr lang="zh-CN" altLang="en-US" sz="1600" b="0" i="0" u="none" strike="noStrike" dirty="0">
                        <a:solidFill>
                          <a:srgbClr val="000000"/>
                        </a:solidFill>
                        <a:effectLst/>
                        <a:latin typeface="Alibaba PuHuiTi B"/>
                        <a:ea typeface="Alibaba PuHuiTi B"/>
                      </a:endParaRPr>
                    </a:p>
                  </a:txBody>
                  <a:tcPr marL="7620" marR="7620" marT="7620" marB="0" anchor="ctr">
                    <a:solidFill>
                      <a:schemeClr val="bg1">
                        <a:lumMod val="85000"/>
                      </a:schemeClr>
                    </a:solidFill>
                  </a:tcPr>
                </a:tc>
                <a:tc>
                  <a:txBody>
                    <a:bodyPr/>
                    <a:lstStyle/>
                    <a:p>
                      <a:pPr algn="ctr" fontAlgn="ctr"/>
                      <a:r>
                        <a:rPr lang="en-US" sz="1600" u="none" strike="noStrike" dirty="0">
                          <a:effectLst/>
                          <a:latin typeface="Alibaba PuHuiTi B"/>
                          <a:ea typeface="Alibaba PuHuiTi B"/>
                        </a:rPr>
                        <a:t>O(     )</a:t>
                      </a:r>
                      <a:endParaRPr lang="en-US" sz="1600" b="0" i="0" u="none" strike="noStrike" dirty="0">
                        <a:solidFill>
                          <a:srgbClr val="000000"/>
                        </a:solidFill>
                        <a:effectLst/>
                        <a:latin typeface="Alibaba PuHuiTi B"/>
                        <a:ea typeface="Alibaba PuHuiTi B"/>
                      </a:endParaRPr>
                    </a:p>
                  </a:txBody>
                  <a:tcPr marL="7620" marR="7620" marT="7620" marB="0" anchor="ctr">
                    <a:solidFill>
                      <a:schemeClr val="bg1">
                        <a:lumMod val="85000"/>
                      </a:schemeClr>
                    </a:solidFill>
                  </a:tcPr>
                </a:tc>
                <a:extLst>
                  <a:ext uri="{0D108BD9-81ED-4DB2-BD59-A6C34878D82A}">
                    <a16:rowId xmlns:a16="http://schemas.microsoft.com/office/drawing/2014/main" val="2657525725"/>
                  </a:ext>
                </a:extLst>
              </a:tr>
              <a:tr h="323139">
                <a:tc>
                  <a:txBody>
                    <a:bodyPr/>
                    <a:lstStyle/>
                    <a:p>
                      <a:pPr algn="ctr" fontAlgn="ctr"/>
                      <a:r>
                        <a:rPr lang="zh-CN" altLang="en-US" sz="1600" u="none" strike="noStrike" dirty="0">
                          <a:effectLst/>
                          <a:latin typeface="Alibaba PuHuiTi B"/>
                          <a:ea typeface="Alibaba PuHuiTi B"/>
                        </a:rPr>
                        <a:t>阶乘</a:t>
                      </a:r>
                      <a:endParaRPr lang="zh-CN" altLang="en-US" sz="1600" b="0" i="0" u="none" strike="noStrike" dirty="0">
                        <a:solidFill>
                          <a:srgbClr val="000000"/>
                        </a:solidFill>
                        <a:effectLst/>
                        <a:latin typeface="Alibaba PuHuiTi B"/>
                        <a:ea typeface="Alibaba PuHuiTi B"/>
                      </a:endParaRPr>
                    </a:p>
                  </a:txBody>
                  <a:tcPr marL="7620" marR="7620" marT="7620" marB="0" anchor="ctr">
                    <a:solidFill>
                      <a:schemeClr val="bg1">
                        <a:lumMod val="95000"/>
                      </a:schemeClr>
                    </a:solidFill>
                  </a:tcPr>
                </a:tc>
                <a:tc>
                  <a:txBody>
                    <a:bodyPr/>
                    <a:lstStyle/>
                    <a:p>
                      <a:pPr algn="ctr" fontAlgn="ctr"/>
                      <a:r>
                        <a:rPr lang="en-US" sz="1600" u="none" strike="noStrike" dirty="0">
                          <a:effectLst/>
                          <a:latin typeface="Alibaba PuHuiTi B"/>
                          <a:ea typeface="Alibaba PuHuiTi B"/>
                        </a:rPr>
                        <a:t>O(n !)</a:t>
                      </a:r>
                      <a:endParaRPr lang="en-US" sz="1600" b="0" i="0" u="none" strike="noStrike" dirty="0">
                        <a:solidFill>
                          <a:srgbClr val="000000"/>
                        </a:solidFill>
                        <a:effectLst/>
                        <a:latin typeface="Alibaba PuHuiTi B"/>
                        <a:ea typeface="Alibaba PuHuiTi B"/>
                      </a:endParaRPr>
                    </a:p>
                  </a:txBody>
                  <a:tcPr marL="7620" marR="7620" marT="7620" marB="0" anchor="ctr">
                    <a:solidFill>
                      <a:schemeClr val="bg1">
                        <a:lumMod val="95000"/>
                      </a:schemeClr>
                    </a:solidFill>
                  </a:tcPr>
                </a:tc>
                <a:extLst>
                  <a:ext uri="{0D108BD9-81ED-4DB2-BD59-A6C34878D82A}">
                    <a16:rowId xmlns:a16="http://schemas.microsoft.com/office/drawing/2014/main" val="1905208841"/>
                  </a:ext>
                </a:extLst>
              </a:tr>
            </a:tbl>
          </a:graphicData>
        </a:graphic>
      </p:graphicFrame>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CC9B240-2074-385E-E4BE-94C69307234A}"/>
                  </a:ext>
                </a:extLst>
              </p:cNvPr>
              <p:cNvSpPr txBox="1"/>
              <p:nvPr/>
            </p:nvSpPr>
            <p:spPr>
              <a:xfrm>
                <a:off x="3566970" y="4128500"/>
                <a:ext cx="1081774" cy="281937"/>
              </a:xfrm>
              <a:prstGeom prst="rect">
                <a:avLst/>
              </a:prstGeom>
              <a:noFill/>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solidFill>
                              <a:latin typeface="Cambria Math" panose="02040503050406030204" pitchFamily="18" charset="0"/>
                              <a:ea typeface="+mn-ea"/>
                            </a:rPr>
                          </m:ctrlPr>
                        </m:sSupPr>
                        <m:e>
                          <m:r>
                            <a:rPr lang="zh-CN" altLang="en-US" i="1" dirty="0">
                              <a:solidFill>
                                <a:schemeClr val="tx1"/>
                              </a:solidFill>
                              <a:latin typeface="Cambria Math" panose="02040503050406030204" pitchFamily="18" charset="0"/>
                              <a:ea typeface="+mn-ea"/>
                            </a:rPr>
                            <m:t>𝑛</m:t>
                          </m:r>
                        </m:e>
                        <m:sup>
                          <m:r>
                            <a:rPr lang="zh-CN" altLang="en-US" i="1" dirty="0">
                              <a:solidFill>
                                <a:schemeClr val="tx1"/>
                              </a:solidFill>
                              <a:latin typeface="Cambria Math" panose="02040503050406030204" pitchFamily="18" charset="0"/>
                              <a:ea typeface="+mn-ea"/>
                            </a:rPr>
                            <m:t>𝑘</m:t>
                          </m:r>
                        </m:sup>
                      </m:sSup>
                    </m:oMath>
                  </m:oMathPara>
                </a14:m>
                <a:endParaRPr lang="zh-CN" altLang="en-US" dirty="0">
                  <a:solidFill>
                    <a:schemeClr val="tx1"/>
                  </a:solidFill>
                  <a:ea typeface="+mn-ea"/>
                </a:endParaRPr>
              </a:p>
            </p:txBody>
          </p:sp>
        </mc:Choice>
        <mc:Fallback xmlns="">
          <p:sp>
            <p:nvSpPr>
              <p:cNvPr id="20" name="文本框 19">
                <a:extLst>
                  <a:ext uri="{FF2B5EF4-FFF2-40B4-BE49-F238E27FC236}">
                    <a16:creationId xmlns:a16="http://schemas.microsoft.com/office/drawing/2014/main" id="{ECC9B240-2074-385E-E4BE-94C69307234A}"/>
                  </a:ext>
                </a:extLst>
              </p:cNvPr>
              <p:cNvSpPr txBox="1">
                <a:spLocks noRot="1" noChangeAspect="1" noMove="1" noResize="1" noEditPoints="1" noAdjustHandles="1" noChangeArrowheads="1" noChangeShapeType="1" noTextEdit="1"/>
              </p:cNvSpPr>
              <p:nvPr/>
            </p:nvSpPr>
            <p:spPr>
              <a:xfrm>
                <a:off x="3566970" y="4128500"/>
                <a:ext cx="1081774" cy="281937"/>
              </a:xfrm>
              <a:prstGeom prst="rect">
                <a:avLst/>
              </a:prstGeom>
              <a:blipFill>
                <a:blip r:embed="rId2"/>
                <a:stretch>
                  <a:fillRect t="-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C18C664-767F-E010-B6CD-5D84A6DB710E}"/>
                  </a:ext>
                </a:extLst>
              </p:cNvPr>
              <p:cNvSpPr txBox="1"/>
              <p:nvPr/>
            </p:nvSpPr>
            <p:spPr>
              <a:xfrm flipH="1">
                <a:off x="3694776" y="3788516"/>
                <a:ext cx="807309" cy="276999"/>
              </a:xfrm>
              <a:prstGeom prst="rect">
                <a:avLst/>
              </a:prstGeom>
              <a:noFill/>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solidFill>
                              <a:latin typeface="Cambria Math" panose="02040503050406030204" pitchFamily="18" charset="0"/>
                              <a:ea typeface="+mn-ea"/>
                            </a:rPr>
                          </m:ctrlPr>
                        </m:sSupPr>
                        <m:e>
                          <m:r>
                            <a:rPr lang="zh-CN" altLang="en-US" i="1" dirty="0">
                              <a:solidFill>
                                <a:schemeClr val="tx1"/>
                              </a:solidFill>
                              <a:latin typeface="Cambria Math" panose="02040503050406030204" pitchFamily="18" charset="0"/>
                              <a:ea typeface="+mn-ea"/>
                            </a:rPr>
                            <m:t>𝑛</m:t>
                          </m:r>
                        </m:e>
                        <m:sup>
                          <m:r>
                            <a:rPr lang="zh-CN" altLang="en-US" i="0" dirty="0">
                              <a:solidFill>
                                <a:schemeClr val="tx1"/>
                              </a:solidFill>
                              <a:latin typeface="Cambria Math" panose="02040503050406030204" pitchFamily="18" charset="0"/>
                              <a:ea typeface="+mn-ea"/>
                            </a:rPr>
                            <m:t>3</m:t>
                          </m:r>
                        </m:sup>
                      </m:sSup>
                    </m:oMath>
                  </m:oMathPara>
                </a14:m>
                <a:endParaRPr lang="zh-CN" altLang="en-US" dirty="0">
                  <a:solidFill>
                    <a:schemeClr val="tx1"/>
                  </a:solidFill>
                  <a:ea typeface="+mn-ea"/>
                </a:endParaRPr>
              </a:p>
            </p:txBody>
          </p:sp>
        </mc:Choice>
        <mc:Fallback xmlns="">
          <p:sp>
            <p:nvSpPr>
              <p:cNvPr id="21" name="文本框 20">
                <a:extLst>
                  <a:ext uri="{FF2B5EF4-FFF2-40B4-BE49-F238E27FC236}">
                    <a16:creationId xmlns:a16="http://schemas.microsoft.com/office/drawing/2014/main" id="{DC18C664-767F-E010-B6CD-5D84A6DB710E}"/>
                  </a:ext>
                </a:extLst>
              </p:cNvPr>
              <p:cNvSpPr txBox="1">
                <a:spLocks noRot="1" noChangeAspect="1" noMove="1" noResize="1" noEditPoints="1" noAdjustHandles="1" noChangeArrowheads="1" noChangeShapeType="1" noTextEdit="1"/>
              </p:cNvSpPr>
              <p:nvPr/>
            </p:nvSpPr>
            <p:spPr>
              <a:xfrm flipH="1">
                <a:off x="3694776" y="3788516"/>
                <a:ext cx="807309" cy="276999"/>
              </a:xfrm>
              <a:prstGeom prst="rect">
                <a:avLst/>
              </a:prstGeom>
              <a:blipFill>
                <a:blip r:embed="rId3"/>
                <a:stretch>
                  <a:fillRect t="-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E3BB26E-0C38-1347-6049-629F8D650857}"/>
                  </a:ext>
                </a:extLst>
              </p:cNvPr>
              <p:cNvSpPr txBox="1"/>
              <p:nvPr/>
            </p:nvSpPr>
            <p:spPr>
              <a:xfrm>
                <a:off x="3704203" y="4458241"/>
                <a:ext cx="807309" cy="276999"/>
              </a:xfrm>
              <a:prstGeom prst="rect">
                <a:avLst/>
              </a:prstGeom>
              <a:noFill/>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solidFill>
                              <a:latin typeface="Cambria Math" panose="02040503050406030204" pitchFamily="18" charset="0"/>
                              <a:ea typeface="+mn-ea"/>
                            </a:rPr>
                          </m:ctrlPr>
                        </m:sSupPr>
                        <m:e>
                          <m:r>
                            <a:rPr lang="zh-CN" altLang="en-US" dirty="0">
                              <a:solidFill>
                                <a:schemeClr val="tx1"/>
                              </a:solidFill>
                              <a:latin typeface="Cambria Math" panose="02040503050406030204" pitchFamily="18" charset="0"/>
                              <a:ea typeface="+mn-ea"/>
                            </a:rPr>
                            <m:t>2</m:t>
                          </m:r>
                        </m:e>
                        <m:sup>
                          <m:r>
                            <a:rPr lang="zh-CN" altLang="en-US" i="1" dirty="0">
                              <a:solidFill>
                                <a:schemeClr val="tx1"/>
                              </a:solidFill>
                              <a:latin typeface="Cambria Math" panose="02040503050406030204" pitchFamily="18" charset="0"/>
                              <a:ea typeface="+mn-ea"/>
                            </a:rPr>
                            <m:t>𝑛</m:t>
                          </m:r>
                        </m:sup>
                      </m:sSup>
                    </m:oMath>
                  </m:oMathPara>
                </a14:m>
                <a:endParaRPr lang="zh-CN" altLang="en-US" dirty="0">
                  <a:solidFill>
                    <a:schemeClr val="tx1"/>
                  </a:solidFill>
                  <a:ea typeface="+mn-ea"/>
                </a:endParaRPr>
              </a:p>
            </p:txBody>
          </p:sp>
        </mc:Choice>
        <mc:Fallback xmlns="">
          <p:sp>
            <p:nvSpPr>
              <p:cNvPr id="22" name="文本框 21">
                <a:extLst>
                  <a:ext uri="{FF2B5EF4-FFF2-40B4-BE49-F238E27FC236}">
                    <a16:creationId xmlns:a16="http://schemas.microsoft.com/office/drawing/2014/main" id="{DE3BB26E-0C38-1347-6049-629F8D650857}"/>
                  </a:ext>
                </a:extLst>
              </p:cNvPr>
              <p:cNvSpPr txBox="1">
                <a:spLocks noRot="1" noChangeAspect="1" noMove="1" noResize="1" noEditPoints="1" noAdjustHandles="1" noChangeArrowheads="1" noChangeShapeType="1" noTextEdit="1"/>
              </p:cNvSpPr>
              <p:nvPr/>
            </p:nvSpPr>
            <p:spPr>
              <a:xfrm>
                <a:off x="3704203" y="4458241"/>
                <a:ext cx="807309" cy="276999"/>
              </a:xfrm>
              <a:prstGeom prst="rect">
                <a:avLst/>
              </a:prstGeom>
              <a:blipFill>
                <a:blip r:embed="rId4"/>
                <a:stretch>
                  <a:fillRect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ACCB727-E3D4-CE77-19A6-ABEE8740C10A}"/>
                  </a:ext>
                </a:extLst>
              </p:cNvPr>
              <p:cNvSpPr txBox="1"/>
              <p:nvPr/>
            </p:nvSpPr>
            <p:spPr>
              <a:xfrm>
                <a:off x="3456645" y="3483832"/>
                <a:ext cx="1264718" cy="276999"/>
              </a:xfrm>
              <a:prstGeom prst="rect">
                <a:avLst/>
              </a:prstGeom>
              <a:noFill/>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solidFill>
                              <a:latin typeface="Cambria Math" panose="02040503050406030204" pitchFamily="18" charset="0"/>
                              <a:ea typeface="+mn-ea"/>
                            </a:rPr>
                          </m:ctrlPr>
                        </m:sSupPr>
                        <m:e>
                          <m:r>
                            <a:rPr lang="zh-CN" altLang="en-US" i="1" dirty="0">
                              <a:solidFill>
                                <a:schemeClr val="tx1"/>
                              </a:solidFill>
                              <a:latin typeface="Cambria Math" panose="02040503050406030204" pitchFamily="18" charset="0"/>
                              <a:ea typeface="+mn-ea"/>
                            </a:rPr>
                            <m:t>𝑛</m:t>
                          </m:r>
                        </m:e>
                        <m:sup>
                          <m:r>
                            <a:rPr lang="zh-CN" altLang="en-US" i="0" dirty="0">
                              <a:solidFill>
                                <a:schemeClr val="tx1"/>
                              </a:solidFill>
                              <a:latin typeface="Cambria Math" panose="02040503050406030204" pitchFamily="18" charset="0"/>
                              <a:ea typeface="+mn-ea"/>
                            </a:rPr>
                            <m:t>2</m:t>
                          </m:r>
                        </m:sup>
                      </m:sSup>
                    </m:oMath>
                  </m:oMathPara>
                </a14:m>
                <a:endParaRPr lang="zh-CN" altLang="en-US" sz="400" dirty="0">
                  <a:solidFill>
                    <a:schemeClr val="tx1"/>
                  </a:solidFill>
                  <a:latin typeface="+mn-lt"/>
                  <a:ea typeface="+mn-ea"/>
                </a:endParaRPr>
              </a:p>
            </p:txBody>
          </p:sp>
        </mc:Choice>
        <mc:Fallback xmlns="">
          <p:sp>
            <p:nvSpPr>
              <p:cNvPr id="23" name="文本框 22">
                <a:extLst>
                  <a:ext uri="{FF2B5EF4-FFF2-40B4-BE49-F238E27FC236}">
                    <a16:creationId xmlns:a16="http://schemas.microsoft.com/office/drawing/2014/main" id="{2ACCB727-E3D4-CE77-19A6-ABEE8740C10A}"/>
                  </a:ext>
                </a:extLst>
              </p:cNvPr>
              <p:cNvSpPr txBox="1">
                <a:spLocks noRot="1" noChangeAspect="1" noMove="1" noResize="1" noEditPoints="1" noAdjustHandles="1" noChangeArrowheads="1" noChangeShapeType="1" noTextEdit="1"/>
              </p:cNvSpPr>
              <p:nvPr/>
            </p:nvSpPr>
            <p:spPr>
              <a:xfrm>
                <a:off x="3456645" y="3483832"/>
                <a:ext cx="1264718" cy="276999"/>
              </a:xfrm>
              <a:prstGeom prst="rect">
                <a:avLst/>
              </a:prstGeom>
              <a:blipFill>
                <a:blip r:embed="rId5"/>
                <a:stretch>
                  <a:fillRect t="-4348"/>
                </a:stretch>
              </a:blipFill>
            </p:spPr>
            <p:txBody>
              <a:bodyPr/>
              <a:lstStyle/>
              <a:p>
                <a:r>
                  <a:rPr lang="zh-CN" altLang="en-US">
                    <a:noFill/>
                  </a:rPr>
                  <a:t> </a:t>
                </a:r>
              </a:p>
            </p:txBody>
          </p:sp>
        </mc:Fallback>
      </mc:AlternateContent>
      <p:sp>
        <p:nvSpPr>
          <p:cNvPr id="25" name="文本占位符 2">
            <a:extLst>
              <a:ext uri="{FF2B5EF4-FFF2-40B4-BE49-F238E27FC236}">
                <a16:creationId xmlns:a16="http://schemas.microsoft.com/office/drawing/2014/main" id="{F17D8F9E-26B6-5CEE-9E6F-5EB2D8DC9F30}"/>
              </a:ext>
            </a:extLst>
          </p:cNvPr>
          <p:cNvSpPr txBox="1">
            <a:spLocks/>
          </p:cNvSpPr>
          <p:nvPr/>
        </p:nvSpPr>
        <p:spPr>
          <a:xfrm>
            <a:off x="1690396" y="5550793"/>
            <a:ext cx="2584499"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速记口诀：</a:t>
            </a:r>
            <a:r>
              <a:rPr lang="zh-CN" altLang="en-US" b="1" dirty="0">
                <a:solidFill>
                  <a:srgbClr val="C00000"/>
                </a:solidFill>
              </a:rPr>
              <a:t>常对幂指阶</a:t>
            </a:r>
          </a:p>
        </p:txBody>
      </p:sp>
      <p:grpSp>
        <p:nvGrpSpPr>
          <p:cNvPr id="9" name="组合 8">
            <a:extLst>
              <a:ext uri="{FF2B5EF4-FFF2-40B4-BE49-F238E27FC236}">
                <a16:creationId xmlns:a16="http://schemas.microsoft.com/office/drawing/2014/main" id="{986347BF-2835-4F4A-75ED-7EFD3C3FCA5F}"/>
              </a:ext>
            </a:extLst>
          </p:cNvPr>
          <p:cNvGrpSpPr/>
          <p:nvPr/>
        </p:nvGrpSpPr>
        <p:grpSpPr>
          <a:xfrm>
            <a:off x="4903429" y="1955856"/>
            <a:ext cx="1192571" cy="3665320"/>
            <a:chOff x="8990773" y="2083324"/>
            <a:chExt cx="1192571" cy="3665320"/>
          </a:xfrm>
        </p:grpSpPr>
        <p:sp>
          <p:nvSpPr>
            <p:cNvPr id="3" name="箭头: 下 2">
              <a:extLst>
                <a:ext uri="{FF2B5EF4-FFF2-40B4-BE49-F238E27FC236}">
                  <a16:creationId xmlns:a16="http://schemas.microsoft.com/office/drawing/2014/main" id="{DBFF7268-F111-B51E-11F6-EF8D44BA7004}"/>
                </a:ext>
              </a:extLst>
            </p:cNvPr>
            <p:cNvSpPr/>
            <p:nvPr/>
          </p:nvSpPr>
          <p:spPr>
            <a:xfrm>
              <a:off x="9103895" y="2187020"/>
              <a:ext cx="360614" cy="2894026"/>
            </a:xfrm>
            <a:prstGeom prst="down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1100" dirty="0">
                <a:solidFill>
                  <a:schemeClr val="tx1"/>
                </a:solidFill>
                <a:ea typeface="Alibaba PuHuiTi B"/>
              </a:endParaRPr>
            </a:p>
          </p:txBody>
        </p:sp>
        <p:sp>
          <p:nvSpPr>
            <p:cNvPr id="4" name="文本占位符 2">
              <a:extLst>
                <a:ext uri="{FF2B5EF4-FFF2-40B4-BE49-F238E27FC236}">
                  <a16:creationId xmlns:a16="http://schemas.microsoft.com/office/drawing/2014/main" id="{9B94C7B8-0B73-7615-B596-026F53EF6D68}"/>
                </a:ext>
              </a:extLst>
            </p:cNvPr>
            <p:cNvSpPr txBox="1">
              <a:spLocks/>
            </p:cNvSpPr>
            <p:nvPr/>
          </p:nvSpPr>
          <p:spPr>
            <a:xfrm>
              <a:off x="8990773" y="5138695"/>
              <a:ext cx="718835"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性能</a:t>
              </a:r>
            </a:p>
          </p:txBody>
        </p:sp>
        <p:sp>
          <p:nvSpPr>
            <p:cNvPr id="7" name="文本占位符 2">
              <a:extLst>
                <a:ext uri="{FF2B5EF4-FFF2-40B4-BE49-F238E27FC236}">
                  <a16:creationId xmlns:a16="http://schemas.microsoft.com/office/drawing/2014/main" id="{1F10AB24-792E-0FF5-DA30-ED6ED7C5E453}"/>
                </a:ext>
              </a:extLst>
            </p:cNvPr>
            <p:cNvSpPr txBox="1">
              <a:spLocks/>
            </p:cNvSpPr>
            <p:nvPr/>
          </p:nvSpPr>
          <p:spPr>
            <a:xfrm>
              <a:off x="9464509" y="2083324"/>
              <a:ext cx="718835"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高</a:t>
              </a:r>
            </a:p>
          </p:txBody>
        </p:sp>
        <p:sp>
          <p:nvSpPr>
            <p:cNvPr id="8" name="文本占位符 2">
              <a:extLst>
                <a:ext uri="{FF2B5EF4-FFF2-40B4-BE49-F238E27FC236}">
                  <a16:creationId xmlns:a16="http://schemas.microsoft.com/office/drawing/2014/main" id="{7D00F1CB-F54F-1D89-2928-7EAF37C2697C}"/>
                </a:ext>
              </a:extLst>
            </p:cNvPr>
            <p:cNvSpPr txBox="1">
              <a:spLocks/>
            </p:cNvSpPr>
            <p:nvPr/>
          </p:nvSpPr>
          <p:spPr>
            <a:xfrm>
              <a:off x="9464509" y="4441840"/>
              <a:ext cx="718835"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低</a:t>
              </a:r>
            </a:p>
          </p:txBody>
        </p:sp>
      </p:grpSp>
      <p:grpSp>
        <p:nvGrpSpPr>
          <p:cNvPr id="5" name="组合 4">
            <a:extLst>
              <a:ext uri="{FF2B5EF4-FFF2-40B4-BE49-F238E27FC236}">
                <a16:creationId xmlns:a16="http://schemas.microsoft.com/office/drawing/2014/main" id="{5974137F-D74E-2131-D52C-BFFC04F1189A}"/>
              </a:ext>
            </a:extLst>
          </p:cNvPr>
          <p:cNvGrpSpPr/>
          <p:nvPr/>
        </p:nvGrpSpPr>
        <p:grpSpPr>
          <a:xfrm>
            <a:off x="6983357" y="2101205"/>
            <a:ext cx="3072470" cy="2605809"/>
            <a:chOff x="5971985" y="4009132"/>
            <a:chExt cx="3072470" cy="2605809"/>
          </a:xfrm>
        </p:grpSpPr>
        <p:sp>
          <p:nvSpPr>
            <p:cNvPr id="6" name="文本占位符 2">
              <a:extLst>
                <a:ext uri="{FF2B5EF4-FFF2-40B4-BE49-F238E27FC236}">
                  <a16:creationId xmlns:a16="http://schemas.microsoft.com/office/drawing/2014/main" id="{E4484059-8078-FAC4-F33E-EDACC726FC7C}"/>
                </a:ext>
              </a:extLst>
            </p:cNvPr>
            <p:cNvSpPr txBox="1">
              <a:spLocks/>
            </p:cNvSpPr>
            <p:nvPr/>
          </p:nvSpPr>
          <p:spPr>
            <a:xfrm>
              <a:off x="5971985" y="4009132"/>
              <a:ext cx="618897" cy="5740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T(n)</a:t>
              </a:r>
              <a:endParaRPr lang="zh-CN" altLang="en-US" sz="1400" dirty="0"/>
            </a:p>
          </p:txBody>
        </p:sp>
        <p:grpSp>
          <p:nvGrpSpPr>
            <p:cNvPr id="10" name="组合 9">
              <a:extLst>
                <a:ext uri="{FF2B5EF4-FFF2-40B4-BE49-F238E27FC236}">
                  <a16:creationId xmlns:a16="http://schemas.microsoft.com/office/drawing/2014/main" id="{3773AF90-1066-3E46-D5BE-11887D388FF6}"/>
                </a:ext>
              </a:extLst>
            </p:cNvPr>
            <p:cNvGrpSpPr/>
            <p:nvPr/>
          </p:nvGrpSpPr>
          <p:grpSpPr>
            <a:xfrm>
              <a:off x="6181707" y="4336575"/>
              <a:ext cx="2578589" cy="1944216"/>
              <a:chOff x="6077146" y="4149080"/>
              <a:chExt cx="2578589" cy="1944216"/>
            </a:xfrm>
          </p:grpSpPr>
          <p:cxnSp>
            <p:nvCxnSpPr>
              <p:cNvPr id="13" name="直接箭头连接符 12">
                <a:extLst>
                  <a:ext uri="{FF2B5EF4-FFF2-40B4-BE49-F238E27FC236}">
                    <a16:creationId xmlns:a16="http://schemas.microsoft.com/office/drawing/2014/main" id="{936C20A1-D379-6FAD-30C5-89F5914C08C0}"/>
                  </a:ext>
                </a:extLst>
              </p:cNvPr>
              <p:cNvCxnSpPr>
                <a:cxnSpLocks/>
              </p:cNvCxnSpPr>
              <p:nvPr/>
            </p:nvCxnSpPr>
            <p:spPr>
              <a:xfrm>
                <a:off x="6077146" y="6093296"/>
                <a:ext cx="2578589"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E2B8586-E829-289F-2F2E-A23A1759C7DE}"/>
                  </a:ext>
                </a:extLst>
              </p:cNvPr>
              <p:cNvCxnSpPr/>
              <p:nvPr/>
            </p:nvCxnSpPr>
            <p:spPr>
              <a:xfrm flipV="1">
                <a:off x="6096000" y="4149080"/>
                <a:ext cx="0" cy="194421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2" name="文本占位符 2">
              <a:extLst>
                <a:ext uri="{FF2B5EF4-FFF2-40B4-BE49-F238E27FC236}">
                  <a16:creationId xmlns:a16="http://schemas.microsoft.com/office/drawing/2014/main" id="{0E1F341B-AD1C-55A3-3FE9-860F6D411B26}"/>
                </a:ext>
              </a:extLst>
            </p:cNvPr>
            <p:cNvSpPr txBox="1">
              <a:spLocks/>
            </p:cNvSpPr>
            <p:nvPr/>
          </p:nvSpPr>
          <p:spPr>
            <a:xfrm>
              <a:off x="8691872" y="6040911"/>
              <a:ext cx="352583" cy="57403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n</a:t>
              </a:r>
              <a:endParaRPr lang="zh-CN" altLang="en-US" sz="1400" dirty="0"/>
            </a:p>
          </p:txBody>
        </p:sp>
      </p:grpSp>
      <p:grpSp>
        <p:nvGrpSpPr>
          <p:cNvPr id="15" name="组合 14">
            <a:extLst>
              <a:ext uri="{FF2B5EF4-FFF2-40B4-BE49-F238E27FC236}">
                <a16:creationId xmlns:a16="http://schemas.microsoft.com/office/drawing/2014/main" id="{A0668B6B-6F7C-CE5E-2B9E-8B35FCE74DD3}"/>
              </a:ext>
            </a:extLst>
          </p:cNvPr>
          <p:cNvGrpSpPr/>
          <p:nvPr/>
        </p:nvGrpSpPr>
        <p:grpSpPr>
          <a:xfrm>
            <a:off x="7193079" y="2560993"/>
            <a:ext cx="2578589" cy="1812339"/>
            <a:chOff x="8959740" y="2534996"/>
            <a:chExt cx="2578589" cy="1812339"/>
          </a:xfrm>
        </p:grpSpPr>
        <p:cxnSp>
          <p:nvCxnSpPr>
            <p:cNvPr id="16" name="直接连接符 15">
              <a:extLst>
                <a:ext uri="{FF2B5EF4-FFF2-40B4-BE49-F238E27FC236}">
                  <a16:creationId xmlns:a16="http://schemas.microsoft.com/office/drawing/2014/main" id="{F702AB82-F933-3EBD-5B08-4D88E76B3F73}"/>
                </a:ext>
              </a:extLst>
            </p:cNvPr>
            <p:cNvCxnSpPr>
              <a:cxnSpLocks/>
            </p:cNvCxnSpPr>
            <p:nvPr/>
          </p:nvCxnSpPr>
          <p:spPr>
            <a:xfrm flipV="1">
              <a:off x="8959740" y="2935704"/>
              <a:ext cx="2077687" cy="1411631"/>
            </a:xfrm>
            <a:prstGeom prst="line">
              <a:avLst/>
            </a:prstGeom>
            <a:ln w="38100">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56D90C89-EE77-9B85-F7BC-4FE5E53C26E3}"/>
                </a:ext>
              </a:extLst>
            </p:cNvPr>
            <p:cNvSpPr txBox="1">
              <a:spLocks/>
            </p:cNvSpPr>
            <p:nvPr/>
          </p:nvSpPr>
          <p:spPr>
            <a:xfrm>
              <a:off x="10924498" y="2534996"/>
              <a:ext cx="613831" cy="4065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O(n)</a:t>
              </a:r>
              <a:endParaRPr lang="zh-CN" altLang="en-US" sz="1400" dirty="0"/>
            </a:p>
          </p:txBody>
        </p:sp>
      </p:grpSp>
      <p:grpSp>
        <p:nvGrpSpPr>
          <p:cNvPr id="18" name="组合 17">
            <a:extLst>
              <a:ext uri="{FF2B5EF4-FFF2-40B4-BE49-F238E27FC236}">
                <a16:creationId xmlns:a16="http://schemas.microsoft.com/office/drawing/2014/main" id="{5D55A76F-7AFD-D13A-5DE1-21011DF8ECD7}"/>
              </a:ext>
            </a:extLst>
          </p:cNvPr>
          <p:cNvGrpSpPr/>
          <p:nvPr/>
        </p:nvGrpSpPr>
        <p:grpSpPr>
          <a:xfrm>
            <a:off x="5954474" y="1965137"/>
            <a:ext cx="2695345" cy="3762052"/>
            <a:chOff x="7721135" y="1939140"/>
            <a:chExt cx="2695345" cy="3762052"/>
          </a:xfrm>
        </p:grpSpPr>
        <p:sp>
          <p:nvSpPr>
            <p:cNvPr id="19" name="文本占位符 2">
              <a:extLst>
                <a:ext uri="{FF2B5EF4-FFF2-40B4-BE49-F238E27FC236}">
                  <a16:creationId xmlns:a16="http://schemas.microsoft.com/office/drawing/2014/main" id="{29FF10EF-3B02-0424-75B6-E64BDB8F3143}"/>
                </a:ext>
              </a:extLst>
            </p:cNvPr>
            <p:cNvSpPr txBox="1">
              <a:spLocks/>
            </p:cNvSpPr>
            <p:nvPr/>
          </p:nvSpPr>
          <p:spPr>
            <a:xfrm>
              <a:off x="9561087" y="2121643"/>
              <a:ext cx="855393" cy="4065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     )</a:t>
              </a:r>
              <a:endParaRPr lang="zh-CN" altLang="en-US" sz="1400" dirty="0"/>
            </a:p>
          </p:txBody>
        </p:sp>
        <p:grpSp>
          <p:nvGrpSpPr>
            <p:cNvPr id="24" name="组合 23">
              <a:extLst>
                <a:ext uri="{FF2B5EF4-FFF2-40B4-BE49-F238E27FC236}">
                  <a16:creationId xmlns:a16="http://schemas.microsoft.com/office/drawing/2014/main" id="{DEC7325A-53FA-263C-20B3-8E41D1572CB8}"/>
                </a:ext>
              </a:extLst>
            </p:cNvPr>
            <p:cNvGrpSpPr/>
            <p:nvPr/>
          </p:nvGrpSpPr>
          <p:grpSpPr>
            <a:xfrm>
              <a:off x="7721135" y="1939140"/>
              <a:ext cx="2661624" cy="3762052"/>
              <a:chOff x="7721135" y="1939140"/>
              <a:chExt cx="2661624" cy="3762052"/>
            </a:xfrm>
          </p:grpSpPr>
          <p:sp>
            <p:nvSpPr>
              <p:cNvPr id="26" name="弧形 25">
                <a:extLst>
                  <a:ext uri="{FF2B5EF4-FFF2-40B4-BE49-F238E27FC236}">
                    <a16:creationId xmlns:a16="http://schemas.microsoft.com/office/drawing/2014/main" id="{321BF1C7-7EF1-6BC6-C715-8C4041183072}"/>
                  </a:ext>
                </a:extLst>
              </p:cNvPr>
              <p:cNvSpPr/>
              <p:nvPr/>
            </p:nvSpPr>
            <p:spPr>
              <a:xfrm rot="8080499" flipH="1">
                <a:off x="6566550" y="3093725"/>
                <a:ext cx="3762052" cy="1452882"/>
              </a:xfrm>
              <a:prstGeom prst="arc">
                <a:avLst>
                  <a:gd name="adj1" fmla="val 16222440"/>
                  <a:gd name="adj2" fmla="val 21305806"/>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480BF9F-371E-AFEC-3728-DB1F3D1E08EA}"/>
                      </a:ext>
                    </a:extLst>
                  </p:cNvPr>
                  <p:cNvSpPr txBox="1"/>
                  <p:nvPr/>
                </p:nvSpPr>
                <p:spPr>
                  <a:xfrm>
                    <a:off x="9639610" y="2186417"/>
                    <a:ext cx="743149" cy="276999"/>
                  </a:xfrm>
                  <a:prstGeom prst="rect">
                    <a:avLst/>
                  </a:prstGeom>
                  <a:noFill/>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solidFill>
                                  <a:latin typeface="Cambria Math" panose="02040503050406030204" pitchFamily="18" charset="0"/>
                                  <a:ea typeface="+mn-ea"/>
                                </a:rPr>
                              </m:ctrlPr>
                            </m:sSupPr>
                            <m:e>
                              <m:r>
                                <a:rPr lang="zh-CN" altLang="en-US" i="1" dirty="0">
                                  <a:solidFill>
                                    <a:schemeClr val="tx1"/>
                                  </a:solidFill>
                                  <a:latin typeface="Cambria Math" panose="02040503050406030204" pitchFamily="18" charset="0"/>
                                  <a:ea typeface="+mn-ea"/>
                                </a:rPr>
                                <m:t>𝑛</m:t>
                              </m:r>
                            </m:e>
                            <m:sup>
                              <m:r>
                                <a:rPr lang="zh-CN" altLang="en-US" i="0" dirty="0">
                                  <a:solidFill>
                                    <a:schemeClr val="tx1"/>
                                  </a:solidFill>
                                  <a:latin typeface="Cambria Math" panose="02040503050406030204" pitchFamily="18" charset="0"/>
                                  <a:ea typeface="+mn-ea"/>
                                </a:rPr>
                                <m:t>2</m:t>
                              </m:r>
                            </m:sup>
                          </m:sSup>
                        </m:oMath>
                      </m:oMathPara>
                    </a14:m>
                    <a:endParaRPr lang="zh-CN" altLang="en-US" sz="400" dirty="0">
                      <a:solidFill>
                        <a:schemeClr val="tx1"/>
                      </a:solidFill>
                      <a:latin typeface="+mn-lt"/>
                      <a:ea typeface="+mn-ea"/>
                    </a:endParaRPr>
                  </a:p>
                </p:txBody>
              </p:sp>
            </mc:Choice>
            <mc:Fallback xmlns="">
              <p:sp>
                <p:nvSpPr>
                  <p:cNvPr id="27" name="文本框 26">
                    <a:extLst>
                      <a:ext uri="{FF2B5EF4-FFF2-40B4-BE49-F238E27FC236}">
                        <a16:creationId xmlns:a16="http://schemas.microsoft.com/office/drawing/2014/main" id="{8480BF9F-371E-AFEC-3728-DB1F3D1E08EA}"/>
                      </a:ext>
                    </a:extLst>
                  </p:cNvPr>
                  <p:cNvSpPr txBox="1">
                    <a:spLocks noRot="1" noChangeAspect="1" noMove="1" noResize="1" noEditPoints="1" noAdjustHandles="1" noChangeArrowheads="1" noChangeShapeType="1" noTextEdit="1"/>
                  </p:cNvSpPr>
                  <p:nvPr/>
                </p:nvSpPr>
                <p:spPr>
                  <a:xfrm>
                    <a:off x="9639610" y="2186417"/>
                    <a:ext cx="743149" cy="276999"/>
                  </a:xfrm>
                  <a:prstGeom prst="rect">
                    <a:avLst/>
                  </a:prstGeom>
                  <a:blipFill>
                    <a:blip r:embed="rId6"/>
                    <a:stretch>
                      <a:fillRect t="-4444"/>
                    </a:stretch>
                  </a:blipFill>
                </p:spPr>
                <p:txBody>
                  <a:bodyPr/>
                  <a:lstStyle/>
                  <a:p>
                    <a:r>
                      <a:rPr lang="zh-CN" altLang="en-US">
                        <a:noFill/>
                      </a:rPr>
                      <a:t> </a:t>
                    </a:r>
                  </a:p>
                </p:txBody>
              </p:sp>
            </mc:Fallback>
          </mc:AlternateContent>
        </p:grpSp>
      </p:grpSp>
      <p:grpSp>
        <p:nvGrpSpPr>
          <p:cNvPr id="36" name="组合 35">
            <a:extLst>
              <a:ext uri="{FF2B5EF4-FFF2-40B4-BE49-F238E27FC236}">
                <a16:creationId xmlns:a16="http://schemas.microsoft.com/office/drawing/2014/main" id="{79A05BA5-FC7B-758B-8706-46CC9E216AA1}"/>
              </a:ext>
            </a:extLst>
          </p:cNvPr>
          <p:cNvGrpSpPr/>
          <p:nvPr/>
        </p:nvGrpSpPr>
        <p:grpSpPr>
          <a:xfrm>
            <a:off x="5050677" y="3482650"/>
            <a:ext cx="5576138" cy="3144117"/>
            <a:chOff x="5050677" y="3482650"/>
            <a:chExt cx="5576138" cy="3144117"/>
          </a:xfrm>
        </p:grpSpPr>
        <p:sp>
          <p:nvSpPr>
            <p:cNvPr id="28" name="弧形 27">
              <a:extLst>
                <a:ext uri="{FF2B5EF4-FFF2-40B4-BE49-F238E27FC236}">
                  <a16:creationId xmlns:a16="http://schemas.microsoft.com/office/drawing/2014/main" id="{4EF6C6DE-5973-F6E0-B0BB-591A7A9B943A}"/>
                </a:ext>
              </a:extLst>
            </p:cNvPr>
            <p:cNvSpPr/>
            <p:nvPr/>
          </p:nvSpPr>
          <p:spPr>
            <a:xfrm rot="19828146">
              <a:off x="5050677" y="4215252"/>
              <a:ext cx="5472608" cy="2411515"/>
            </a:xfrm>
            <a:prstGeom prst="arc">
              <a:avLst>
                <a:gd name="adj1" fmla="val 16200000"/>
                <a:gd name="adj2" fmla="val 20765120"/>
              </a:avLst>
            </a:prstGeom>
            <a:ln w="3810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占位符 2">
              <a:extLst>
                <a:ext uri="{FF2B5EF4-FFF2-40B4-BE49-F238E27FC236}">
                  <a16:creationId xmlns:a16="http://schemas.microsoft.com/office/drawing/2014/main" id="{9C5AE043-9FDB-A545-E490-0BD1B70115CF}"/>
                </a:ext>
              </a:extLst>
            </p:cNvPr>
            <p:cNvSpPr txBox="1">
              <a:spLocks/>
            </p:cNvSpPr>
            <p:nvPr/>
          </p:nvSpPr>
          <p:spPr>
            <a:xfrm>
              <a:off x="9616683" y="3482650"/>
              <a:ext cx="1010132"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a:t>
              </a:r>
              <a:r>
                <a:rPr lang="en-US" altLang="zh-CN" sz="1400" dirty="0" err="1"/>
                <a:t>logn</a:t>
              </a:r>
              <a:r>
                <a:rPr lang="en-US" altLang="zh-CN" sz="1400" dirty="0"/>
                <a:t>)</a:t>
              </a:r>
              <a:endParaRPr lang="zh-CN" altLang="en-US" sz="1400" b="1" dirty="0">
                <a:solidFill>
                  <a:srgbClr val="C00000"/>
                </a:solidFill>
              </a:endParaRPr>
            </a:p>
          </p:txBody>
        </p:sp>
      </p:grpSp>
      <p:grpSp>
        <p:nvGrpSpPr>
          <p:cNvPr id="37" name="组合 36">
            <a:extLst>
              <a:ext uri="{FF2B5EF4-FFF2-40B4-BE49-F238E27FC236}">
                <a16:creationId xmlns:a16="http://schemas.microsoft.com/office/drawing/2014/main" id="{D3645359-3E07-6E7E-0D99-0567BE969286}"/>
              </a:ext>
            </a:extLst>
          </p:cNvPr>
          <p:cNvGrpSpPr/>
          <p:nvPr/>
        </p:nvGrpSpPr>
        <p:grpSpPr>
          <a:xfrm>
            <a:off x="7462101" y="2184438"/>
            <a:ext cx="2225726" cy="2371126"/>
            <a:chOff x="7462101" y="2184438"/>
            <a:chExt cx="2225726" cy="2371126"/>
          </a:xfrm>
        </p:grpSpPr>
        <p:sp>
          <p:nvSpPr>
            <p:cNvPr id="31" name="弧形 30">
              <a:extLst>
                <a:ext uri="{FF2B5EF4-FFF2-40B4-BE49-F238E27FC236}">
                  <a16:creationId xmlns:a16="http://schemas.microsoft.com/office/drawing/2014/main" id="{76E505EC-9A67-C445-465A-AAA294473C11}"/>
                </a:ext>
              </a:extLst>
            </p:cNvPr>
            <p:cNvSpPr/>
            <p:nvPr/>
          </p:nvSpPr>
          <p:spPr>
            <a:xfrm rot="984076" flipV="1">
              <a:off x="7462101" y="2456391"/>
              <a:ext cx="1323828" cy="2099173"/>
            </a:xfrm>
            <a:custGeom>
              <a:avLst/>
              <a:gdLst>
                <a:gd name="connsiteX0" fmla="*/ 1631220 w 2903457"/>
                <a:gd name="connsiteY0" fmla="*/ 15850 h 4131557"/>
                <a:gd name="connsiteX1" fmla="*/ 2882009 w 2903457"/>
                <a:gd name="connsiteY1" fmla="*/ 1711991 h 4131557"/>
                <a:gd name="connsiteX2" fmla="*/ 1451729 w 2903457"/>
                <a:gd name="connsiteY2" fmla="*/ 2065779 h 4131557"/>
                <a:gd name="connsiteX3" fmla="*/ 1631220 w 2903457"/>
                <a:gd name="connsiteY3" fmla="*/ 15850 h 4131557"/>
                <a:gd name="connsiteX0" fmla="*/ 1631220 w 2903457"/>
                <a:gd name="connsiteY0" fmla="*/ 15850 h 4131557"/>
                <a:gd name="connsiteX1" fmla="*/ 2882009 w 2903457"/>
                <a:gd name="connsiteY1" fmla="*/ 1711991 h 4131557"/>
                <a:gd name="connsiteX0" fmla="*/ 11233 w 1262022"/>
                <a:gd name="connsiteY0" fmla="*/ 0 h 1696141"/>
                <a:gd name="connsiteX1" fmla="*/ 1262022 w 1262022"/>
                <a:gd name="connsiteY1" fmla="*/ 1696141 h 1696141"/>
                <a:gd name="connsiteX2" fmla="*/ 93118 w 1262022"/>
                <a:gd name="connsiteY2" fmla="*/ 1571841 h 1696141"/>
                <a:gd name="connsiteX3" fmla="*/ 11233 w 1262022"/>
                <a:gd name="connsiteY3" fmla="*/ 0 h 1696141"/>
                <a:gd name="connsiteX0" fmla="*/ 11233 w 1262022"/>
                <a:gd name="connsiteY0" fmla="*/ 0 h 1696141"/>
                <a:gd name="connsiteX1" fmla="*/ 1262022 w 1262022"/>
                <a:gd name="connsiteY1" fmla="*/ 1696141 h 1696141"/>
                <a:gd name="connsiteX0" fmla="*/ 5973 w 1256762"/>
                <a:gd name="connsiteY0" fmla="*/ 0 h 1696141"/>
                <a:gd name="connsiteX1" fmla="*/ 1256762 w 1256762"/>
                <a:gd name="connsiteY1" fmla="*/ 1696141 h 1696141"/>
                <a:gd name="connsiteX2" fmla="*/ 87858 w 1256762"/>
                <a:gd name="connsiteY2" fmla="*/ 1571841 h 1696141"/>
                <a:gd name="connsiteX3" fmla="*/ 5973 w 1256762"/>
                <a:gd name="connsiteY3" fmla="*/ 0 h 1696141"/>
                <a:gd name="connsiteX0" fmla="*/ 5973 w 1256762"/>
                <a:gd name="connsiteY0" fmla="*/ 0 h 1696141"/>
                <a:gd name="connsiteX1" fmla="*/ 1256762 w 1256762"/>
                <a:gd name="connsiteY1" fmla="*/ 1696141 h 1696141"/>
                <a:gd name="connsiteX0" fmla="*/ 5973 w 1256762"/>
                <a:gd name="connsiteY0" fmla="*/ 0 h 2613850"/>
                <a:gd name="connsiteX1" fmla="*/ 1256762 w 1256762"/>
                <a:gd name="connsiteY1" fmla="*/ 1696141 h 2613850"/>
                <a:gd name="connsiteX2" fmla="*/ 87858 w 1256762"/>
                <a:gd name="connsiteY2" fmla="*/ 1571841 h 2613850"/>
                <a:gd name="connsiteX3" fmla="*/ 5973 w 1256762"/>
                <a:gd name="connsiteY3" fmla="*/ 0 h 2613850"/>
                <a:gd name="connsiteX0" fmla="*/ 5973 w 1256762"/>
                <a:gd name="connsiteY0" fmla="*/ 0 h 2613850"/>
                <a:gd name="connsiteX1" fmla="*/ 1095234 w 1256762"/>
                <a:gd name="connsiteY1" fmla="*/ 2613850 h 2613850"/>
                <a:gd name="connsiteX0" fmla="*/ 12779 w 1263568"/>
                <a:gd name="connsiteY0" fmla="*/ 3133 h 2616983"/>
                <a:gd name="connsiteX1" fmla="*/ 1263568 w 1263568"/>
                <a:gd name="connsiteY1" fmla="*/ 1699274 h 2616983"/>
                <a:gd name="connsiteX2" fmla="*/ 94664 w 1263568"/>
                <a:gd name="connsiteY2" fmla="*/ 1574974 h 2616983"/>
                <a:gd name="connsiteX3" fmla="*/ 12779 w 1263568"/>
                <a:gd name="connsiteY3" fmla="*/ 3133 h 2616983"/>
                <a:gd name="connsiteX0" fmla="*/ 0 w 1263568"/>
                <a:gd name="connsiteY0" fmla="*/ 0 h 2616983"/>
                <a:gd name="connsiteX1" fmla="*/ 1102040 w 1263568"/>
                <a:gd name="connsiteY1" fmla="*/ 2616983 h 2616983"/>
                <a:gd name="connsiteX0" fmla="*/ 12779 w 1263568"/>
                <a:gd name="connsiteY0" fmla="*/ 3133 h 2616983"/>
                <a:gd name="connsiteX1" fmla="*/ 1263568 w 1263568"/>
                <a:gd name="connsiteY1" fmla="*/ 1699274 h 2616983"/>
                <a:gd name="connsiteX2" fmla="*/ 94664 w 1263568"/>
                <a:gd name="connsiteY2" fmla="*/ 1574974 h 2616983"/>
                <a:gd name="connsiteX3" fmla="*/ 12779 w 1263568"/>
                <a:gd name="connsiteY3" fmla="*/ 3133 h 2616983"/>
                <a:gd name="connsiteX0" fmla="*/ 0 w 1263568"/>
                <a:gd name="connsiteY0" fmla="*/ 0 h 2616983"/>
                <a:gd name="connsiteX1" fmla="*/ 1102040 w 1263568"/>
                <a:gd name="connsiteY1" fmla="*/ 2616983 h 2616983"/>
                <a:gd name="connsiteX0" fmla="*/ 12779 w 1419169"/>
                <a:gd name="connsiteY0" fmla="*/ 3133 h 2616983"/>
                <a:gd name="connsiteX1" fmla="*/ 1419169 w 1419169"/>
                <a:gd name="connsiteY1" fmla="*/ 1691160 h 2616983"/>
                <a:gd name="connsiteX2" fmla="*/ 94664 w 1419169"/>
                <a:gd name="connsiteY2" fmla="*/ 1574974 h 2616983"/>
                <a:gd name="connsiteX3" fmla="*/ 12779 w 1419169"/>
                <a:gd name="connsiteY3" fmla="*/ 3133 h 2616983"/>
                <a:gd name="connsiteX0" fmla="*/ 0 w 1419169"/>
                <a:gd name="connsiteY0" fmla="*/ 0 h 2616983"/>
                <a:gd name="connsiteX1" fmla="*/ 1102040 w 1419169"/>
                <a:gd name="connsiteY1" fmla="*/ 2616983 h 2616983"/>
                <a:gd name="connsiteX0" fmla="*/ 12779 w 1419169"/>
                <a:gd name="connsiteY0" fmla="*/ 3133 h 2616983"/>
                <a:gd name="connsiteX1" fmla="*/ 1419169 w 1419169"/>
                <a:gd name="connsiteY1" fmla="*/ 1691160 h 2616983"/>
                <a:gd name="connsiteX2" fmla="*/ 311890 w 1419169"/>
                <a:gd name="connsiteY2" fmla="*/ 1628237 h 2616983"/>
                <a:gd name="connsiteX3" fmla="*/ 12779 w 1419169"/>
                <a:gd name="connsiteY3" fmla="*/ 3133 h 2616983"/>
                <a:gd name="connsiteX0" fmla="*/ 0 w 1419169"/>
                <a:gd name="connsiteY0" fmla="*/ 0 h 2616983"/>
                <a:gd name="connsiteX1" fmla="*/ 1102040 w 1419169"/>
                <a:gd name="connsiteY1" fmla="*/ 2616983 h 2616983"/>
              </a:gdLst>
              <a:ahLst/>
              <a:cxnLst>
                <a:cxn ang="0">
                  <a:pos x="connsiteX0" y="connsiteY0"/>
                </a:cxn>
                <a:cxn ang="0">
                  <a:pos x="connsiteX1" y="connsiteY1"/>
                </a:cxn>
              </a:cxnLst>
              <a:rect l="l" t="t" r="r" b="b"/>
              <a:pathLst>
                <a:path w="1419169" h="2616983" stroke="0" extrusionOk="0">
                  <a:moveTo>
                    <a:pt x="12779" y="3133"/>
                  </a:moveTo>
                  <a:cubicBezTo>
                    <a:pt x="646500" y="115490"/>
                    <a:pt x="1309798" y="795842"/>
                    <a:pt x="1419169" y="1691160"/>
                  </a:cubicBezTo>
                  <a:lnTo>
                    <a:pt x="311890" y="1628237"/>
                  </a:lnTo>
                  <a:cubicBezTo>
                    <a:pt x="586085" y="380609"/>
                    <a:pt x="-47051" y="686443"/>
                    <a:pt x="12779" y="3133"/>
                  </a:cubicBezTo>
                  <a:close/>
                </a:path>
                <a:path w="1419169" h="2616983" fill="none">
                  <a:moveTo>
                    <a:pt x="0" y="0"/>
                  </a:moveTo>
                  <a:cubicBezTo>
                    <a:pt x="527688" y="294559"/>
                    <a:pt x="992669" y="1721665"/>
                    <a:pt x="1102040" y="2616983"/>
                  </a:cubicBezTo>
                </a:path>
              </a:pathLst>
            </a:custGeom>
            <a:ln w="3810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3" name="文本占位符 2">
              <a:extLst>
                <a:ext uri="{FF2B5EF4-FFF2-40B4-BE49-F238E27FC236}">
                  <a16:creationId xmlns:a16="http://schemas.microsoft.com/office/drawing/2014/main" id="{AD608E34-6A0D-FC12-4E8F-93082A00AC34}"/>
                </a:ext>
              </a:extLst>
            </p:cNvPr>
            <p:cNvSpPr txBox="1">
              <a:spLocks/>
            </p:cNvSpPr>
            <p:nvPr/>
          </p:nvSpPr>
          <p:spPr>
            <a:xfrm>
              <a:off x="8677695" y="2184438"/>
              <a:ext cx="1010132"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a:t>
              </a:r>
              <a:r>
                <a:rPr lang="en-US" altLang="zh-CN" sz="1400" dirty="0" err="1"/>
                <a:t>nlogn</a:t>
              </a:r>
              <a:r>
                <a:rPr lang="en-US" altLang="zh-CN" sz="1400" dirty="0"/>
                <a:t>)</a:t>
              </a:r>
              <a:endParaRPr lang="zh-CN" altLang="en-US" sz="1400" b="1" dirty="0">
                <a:solidFill>
                  <a:srgbClr val="C00000"/>
                </a:solidFill>
              </a:endParaRPr>
            </a:p>
          </p:txBody>
        </p:sp>
      </p:grpSp>
      <p:grpSp>
        <p:nvGrpSpPr>
          <p:cNvPr id="35" name="组合 34">
            <a:extLst>
              <a:ext uri="{FF2B5EF4-FFF2-40B4-BE49-F238E27FC236}">
                <a16:creationId xmlns:a16="http://schemas.microsoft.com/office/drawing/2014/main" id="{02F12466-FC3C-91C3-DC4D-06F900108F9D}"/>
              </a:ext>
            </a:extLst>
          </p:cNvPr>
          <p:cNvGrpSpPr/>
          <p:nvPr/>
        </p:nvGrpSpPr>
        <p:grpSpPr>
          <a:xfrm>
            <a:off x="7192672" y="3951530"/>
            <a:ext cx="2288704" cy="609949"/>
            <a:chOff x="7192672" y="3951530"/>
            <a:chExt cx="2288704" cy="609949"/>
          </a:xfrm>
        </p:grpSpPr>
        <p:cxnSp>
          <p:nvCxnSpPr>
            <p:cNvPr id="30" name="直接连接符 29">
              <a:extLst>
                <a:ext uri="{FF2B5EF4-FFF2-40B4-BE49-F238E27FC236}">
                  <a16:creationId xmlns:a16="http://schemas.microsoft.com/office/drawing/2014/main" id="{6D98D128-79F8-FEB6-D363-853AA0025DF9}"/>
                </a:ext>
              </a:extLst>
            </p:cNvPr>
            <p:cNvCxnSpPr>
              <a:stCxn id="28" idx="0"/>
            </p:cNvCxnSpPr>
            <p:nvPr/>
          </p:nvCxnSpPr>
          <p:spPr>
            <a:xfrm>
              <a:off x="7192672" y="4371892"/>
              <a:ext cx="1965165" cy="972"/>
            </a:xfrm>
            <a:prstGeom prst="line">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文本占位符 2">
              <a:extLst>
                <a:ext uri="{FF2B5EF4-FFF2-40B4-BE49-F238E27FC236}">
                  <a16:creationId xmlns:a16="http://schemas.microsoft.com/office/drawing/2014/main" id="{3EDE4CB3-FEFD-CEA6-871C-7549117BBFD5}"/>
                </a:ext>
              </a:extLst>
            </p:cNvPr>
            <p:cNvSpPr txBox="1">
              <a:spLocks/>
            </p:cNvSpPr>
            <p:nvPr/>
          </p:nvSpPr>
          <p:spPr>
            <a:xfrm>
              <a:off x="8863074" y="3951530"/>
              <a:ext cx="618302" cy="60994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O(1)</a:t>
              </a:r>
              <a:endParaRPr lang="zh-CN" altLang="en-US" sz="1400" b="1" dirty="0">
                <a:solidFill>
                  <a:srgbClr val="C00000"/>
                </a:solidFill>
              </a:endParaRPr>
            </a:p>
          </p:txBody>
        </p:sp>
      </p:grpSp>
    </p:spTree>
    <p:extLst>
      <p:ext uri="{BB962C8B-B14F-4D97-AF65-F5344CB8AC3E}">
        <p14:creationId xmlns:p14="http://schemas.microsoft.com/office/powerpoint/2010/main" val="307996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anim calcmode="lin" valueType="num">
                                      <p:cBhvr>
                                        <p:cTn id="18" dur="500" fill="hold"/>
                                        <p:tgtEl>
                                          <p:spTgt spid="21"/>
                                        </p:tgtEl>
                                        <p:attrNameLst>
                                          <p:attrName>ppt_x</p:attrName>
                                        </p:attrNameLst>
                                      </p:cBhvr>
                                      <p:tavLst>
                                        <p:tav tm="0">
                                          <p:val>
                                            <p:strVal val="#ppt_x"/>
                                          </p:val>
                                        </p:tav>
                                        <p:tav tm="100000">
                                          <p:val>
                                            <p:strVal val="#ppt_x"/>
                                          </p:val>
                                        </p:tav>
                                      </p:tavLst>
                                    </p:anim>
                                    <p:anim calcmode="lin" valueType="num">
                                      <p:cBhvr>
                                        <p:cTn id="19" dur="5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anim calcmode="lin" valueType="num">
                                      <p:cBhvr>
                                        <p:cTn id="23" dur="500" fill="hold"/>
                                        <p:tgtEl>
                                          <p:spTgt spid="22"/>
                                        </p:tgtEl>
                                        <p:attrNameLst>
                                          <p:attrName>ppt_x</p:attrName>
                                        </p:attrNameLst>
                                      </p:cBhvr>
                                      <p:tavLst>
                                        <p:tav tm="0">
                                          <p:val>
                                            <p:strVal val="#ppt_x"/>
                                          </p:val>
                                        </p:tav>
                                        <p:tav tm="100000">
                                          <p:val>
                                            <p:strVal val="#ppt_x"/>
                                          </p:val>
                                        </p:tav>
                                      </p:tavLst>
                                    </p:anim>
                                    <p:anim calcmode="lin" valueType="num">
                                      <p:cBhvr>
                                        <p:cTn id="24" dur="5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anim calcmode="lin" valueType="num">
                                      <p:cBhvr>
                                        <p:cTn id="28" dur="500" fill="hold"/>
                                        <p:tgtEl>
                                          <p:spTgt spid="23"/>
                                        </p:tgtEl>
                                        <p:attrNameLst>
                                          <p:attrName>ppt_x</p:attrName>
                                        </p:attrNameLst>
                                      </p:cBhvr>
                                      <p:tavLst>
                                        <p:tav tm="0">
                                          <p:val>
                                            <p:strVal val="#ppt_x"/>
                                          </p:val>
                                        </p:tav>
                                        <p:tav tm="100000">
                                          <p:val>
                                            <p:strVal val="#ppt_x"/>
                                          </p:val>
                                        </p:tav>
                                      </p:tavLst>
                                    </p:anim>
                                    <p:anim calcmode="lin" valueType="num">
                                      <p:cBhvr>
                                        <p:cTn id="29"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1+#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down)">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down)">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down)">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D2021-C3A2-AF27-1393-EC23E7595542}"/>
              </a:ext>
            </a:extLst>
          </p:cNvPr>
          <p:cNvSpPr>
            <a:spLocks noGrp="1"/>
          </p:cNvSpPr>
          <p:nvPr>
            <p:ph type="title"/>
          </p:nvPr>
        </p:nvSpPr>
        <p:spPr/>
        <p:txBody>
          <a:bodyPr/>
          <a:lstStyle/>
          <a:p>
            <a:r>
              <a:rPr lang="zh-CN" altLang="en-US" dirty="0"/>
              <a:t>散列冲突</a:t>
            </a:r>
            <a:r>
              <a:rPr lang="en-US" altLang="zh-CN" dirty="0"/>
              <a:t>-</a:t>
            </a:r>
            <a:r>
              <a:rPr lang="zh-CN" altLang="en-US" dirty="0"/>
              <a:t>链表法（拉链）</a:t>
            </a:r>
          </a:p>
        </p:txBody>
      </p:sp>
      <p:sp>
        <p:nvSpPr>
          <p:cNvPr id="3" name="文本占位符 2">
            <a:extLst>
              <a:ext uri="{FF2B5EF4-FFF2-40B4-BE49-F238E27FC236}">
                <a16:creationId xmlns:a16="http://schemas.microsoft.com/office/drawing/2014/main" id="{A90A2F40-B506-A282-8D65-727E4C090CE2}"/>
              </a:ext>
            </a:extLst>
          </p:cNvPr>
          <p:cNvSpPr>
            <a:spLocks noGrp="1"/>
          </p:cNvSpPr>
          <p:nvPr>
            <p:ph type="body" sz="quarter" idx="11"/>
          </p:nvPr>
        </p:nvSpPr>
        <p:spPr>
          <a:xfrm>
            <a:off x="710880" y="1624205"/>
            <a:ext cx="10698800" cy="895476"/>
          </a:xfrm>
        </p:spPr>
        <p:txBody>
          <a:bodyPr/>
          <a:lstStyle/>
          <a:p>
            <a:r>
              <a:rPr lang="zh-CN" altLang="en-US" dirty="0"/>
              <a:t>在散列表中，数组的每个下标位置我们可以称之为</a:t>
            </a:r>
            <a:r>
              <a:rPr lang="zh-CN" altLang="en-US" dirty="0">
                <a:solidFill>
                  <a:srgbClr val="AD2B26"/>
                </a:solidFill>
              </a:rPr>
              <a:t>桶（</a:t>
            </a:r>
            <a:r>
              <a:rPr lang="en-US" altLang="zh-CN" dirty="0">
                <a:solidFill>
                  <a:srgbClr val="AD2B26"/>
                </a:solidFill>
              </a:rPr>
              <a:t>bucket</a:t>
            </a:r>
            <a:r>
              <a:rPr lang="zh-CN" altLang="en-US" dirty="0">
                <a:solidFill>
                  <a:srgbClr val="AD2B26"/>
                </a:solidFill>
              </a:rPr>
              <a:t>）</a:t>
            </a:r>
            <a:r>
              <a:rPr lang="zh-CN" altLang="en-US" dirty="0"/>
              <a:t>或者</a:t>
            </a:r>
            <a:r>
              <a:rPr lang="zh-CN" altLang="en-US" dirty="0">
                <a:solidFill>
                  <a:srgbClr val="AD2B26"/>
                </a:solidFill>
              </a:rPr>
              <a:t>槽（</a:t>
            </a:r>
            <a:r>
              <a:rPr lang="en-US" altLang="zh-CN" dirty="0">
                <a:solidFill>
                  <a:srgbClr val="AD2B26"/>
                </a:solidFill>
              </a:rPr>
              <a:t>slot</a:t>
            </a:r>
            <a:r>
              <a:rPr lang="zh-CN" altLang="en-US" dirty="0">
                <a:solidFill>
                  <a:srgbClr val="AD2B26"/>
                </a:solidFill>
              </a:rPr>
              <a:t>）</a:t>
            </a:r>
            <a:r>
              <a:rPr lang="zh-CN" altLang="en-US" dirty="0"/>
              <a:t>，每个桶</a:t>
            </a:r>
            <a:r>
              <a:rPr lang="en-US" altLang="zh-CN" dirty="0"/>
              <a:t>(</a:t>
            </a:r>
            <a:r>
              <a:rPr lang="zh-CN" altLang="en-US" dirty="0"/>
              <a:t>槽</a:t>
            </a:r>
            <a:r>
              <a:rPr lang="en-US" altLang="zh-CN" dirty="0"/>
              <a:t>)</a:t>
            </a:r>
            <a:r>
              <a:rPr lang="zh-CN" altLang="en-US" dirty="0"/>
              <a:t>会对应一条链表，所有散列值相同的元素我们都放到相同槽位对应的链表中。</a:t>
            </a:r>
          </a:p>
        </p:txBody>
      </p:sp>
      <p:grpSp>
        <p:nvGrpSpPr>
          <p:cNvPr id="4" name="组合 3">
            <a:extLst>
              <a:ext uri="{FF2B5EF4-FFF2-40B4-BE49-F238E27FC236}">
                <a16:creationId xmlns:a16="http://schemas.microsoft.com/office/drawing/2014/main" id="{629C73D3-9D13-0B42-D92C-44B1E9DB66A2}"/>
              </a:ext>
            </a:extLst>
          </p:cNvPr>
          <p:cNvGrpSpPr/>
          <p:nvPr/>
        </p:nvGrpSpPr>
        <p:grpSpPr>
          <a:xfrm>
            <a:off x="7299785" y="2933743"/>
            <a:ext cx="1021237" cy="2532088"/>
            <a:chOff x="9286240" y="3935552"/>
            <a:chExt cx="1380107" cy="2532088"/>
          </a:xfrm>
        </p:grpSpPr>
        <p:grpSp>
          <p:nvGrpSpPr>
            <p:cNvPr id="5" name="组合 4">
              <a:extLst>
                <a:ext uri="{FF2B5EF4-FFF2-40B4-BE49-F238E27FC236}">
                  <a16:creationId xmlns:a16="http://schemas.microsoft.com/office/drawing/2014/main" id="{B20CE265-DE84-4623-691E-17DC2093983C}"/>
                </a:ext>
              </a:extLst>
            </p:cNvPr>
            <p:cNvGrpSpPr/>
            <p:nvPr/>
          </p:nvGrpSpPr>
          <p:grpSpPr>
            <a:xfrm>
              <a:off x="9286240" y="4412328"/>
              <a:ext cx="1310640" cy="2055312"/>
              <a:chOff x="9286240" y="4341208"/>
              <a:chExt cx="1310640" cy="2055312"/>
            </a:xfrm>
          </p:grpSpPr>
          <p:sp>
            <p:nvSpPr>
              <p:cNvPr id="7" name="矩形 6">
                <a:extLst>
                  <a:ext uri="{FF2B5EF4-FFF2-40B4-BE49-F238E27FC236}">
                    <a16:creationId xmlns:a16="http://schemas.microsoft.com/office/drawing/2014/main" id="{1B120833-9179-78AF-2E61-4B23A65466BD}"/>
                  </a:ext>
                </a:extLst>
              </p:cNvPr>
              <p:cNvSpPr/>
              <p:nvPr/>
            </p:nvSpPr>
            <p:spPr>
              <a:xfrm>
                <a:off x="9286240" y="434120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8" name="矩形 7">
                <a:extLst>
                  <a:ext uri="{FF2B5EF4-FFF2-40B4-BE49-F238E27FC236}">
                    <a16:creationId xmlns:a16="http://schemas.microsoft.com/office/drawing/2014/main" id="{C893EDDB-79B2-7F1B-5E29-D555CB493D3B}"/>
                  </a:ext>
                </a:extLst>
              </p:cNvPr>
              <p:cNvSpPr/>
              <p:nvPr/>
            </p:nvSpPr>
            <p:spPr>
              <a:xfrm>
                <a:off x="9286240" y="4683760"/>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p>
            </p:txBody>
          </p:sp>
          <p:sp>
            <p:nvSpPr>
              <p:cNvPr id="9" name="矩形 8">
                <a:extLst>
                  <a:ext uri="{FF2B5EF4-FFF2-40B4-BE49-F238E27FC236}">
                    <a16:creationId xmlns:a16="http://schemas.microsoft.com/office/drawing/2014/main" id="{C7240190-9BF3-BC82-FF9E-446291DCABCD}"/>
                  </a:ext>
                </a:extLst>
              </p:cNvPr>
              <p:cNvSpPr/>
              <p:nvPr/>
            </p:nvSpPr>
            <p:spPr>
              <a:xfrm>
                <a:off x="9286240" y="5026312"/>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0" name="矩形 9">
                <a:extLst>
                  <a:ext uri="{FF2B5EF4-FFF2-40B4-BE49-F238E27FC236}">
                    <a16:creationId xmlns:a16="http://schemas.microsoft.com/office/drawing/2014/main" id="{2D3A4B80-767B-DB64-3FEE-075BD19D868F}"/>
                  </a:ext>
                </a:extLst>
              </p:cNvPr>
              <p:cNvSpPr/>
              <p:nvPr/>
            </p:nvSpPr>
            <p:spPr>
              <a:xfrm>
                <a:off x="9286240" y="5368864"/>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1" name="矩形 10">
                <a:extLst>
                  <a:ext uri="{FF2B5EF4-FFF2-40B4-BE49-F238E27FC236}">
                    <a16:creationId xmlns:a16="http://schemas.microsoft.com/office/drawing/2014/main" id="{12E7113F-90D7-C0F7-6E79-65E7167BA9CA}"/>
                  </a:ext>
                </a:extLst>
              </p:cNvPr>
              <p:cNvSpPr/>
              <p:nvPr/>
            </p:nvSpPr>
            <p:spPr>
              <a:xfrm>
                <a:off x="9286240" y="5711416"/>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2" name="矩形 11">
                <a:extLst>
                  <a:ext uri="{FF2B5EF4-FFF2-40B4-BE49-F238E27FC236}">
                    <a16:creationId xmlns:a16="http://schemas.microsoft.com/office/drawing/2014/main" id="{48489468-03EC-55C2-66EC-8993F116CADD}"/>
                  </a:ext>
                </a:extLst>
              </p:cNvPr>
              <p:cNvSpPr/>
              <p:nvPr/>
            </p:nvSpPr>
            <p:spPr>
              <a:xfrm>
                <a:off x="9286240" y="605396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grpSp>
        <p:sp>
          <p:nvSpPr>
            <p:cNvPr id="6" name="文本占位符 2">
              <a:extLst>
                <a:ext uri="{FF2B5EF4-FFF2-40B4-BE49-F238E27FC236}">
                  <a16:creationId xmlns:a16="http://schemas.microsoft.com/office/drawing/2014/main" id="{71BD0764-F027-C3D8-E2C7-EC653E3FC831}"/>
                </a:ext>
              </a:extLst>
            </p:cNvPr>
            <p:cNvSpPr txBox="1">
              <a:spLocks/>
            </p:cNvSpPr>
            <p:nvPr/>
          </p:nvSpPr>
          <p:spPr>
            <a:xfrm>
              <a:off x="9497947" y="3935552"/>
              <a:ext cx="11684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grpSp>
      <p:sp>
        <p:nvSpPr>
          <p:cNvPr id="13" name="文本占位符 2">
            <a:extLst>
              <a:ext uri="{FF2B5EF4-FFF2-40B4-BE49-F238E27FC236}">
                <a16:creationId xmlns:a16="http://schemas.microsoft.com/office/drawing/2014/main" id="{3056A6E1-EFC0-2DD1-7508-17CCA9C323D6}"/>
              </a:ext>
            </a:extLst>
          </p:cNvPr>
          <p:cNvSpPr txBox="1">
            <a:spLocks/>
          </p:cNvSpPr>
          <p:nvPr/>
        </p:nvSpPr>
        <p:spPr>
          <a:xfrm>
            <a:off x="1130068" y="3514683"/>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2023ZHBJ0876</a:t>
            </a:r>
            <a:endParaRPr lang="zh-CN" altLang="en-US" dirty="0"/>
          </a:p>
        </p:txBody>
      </p:sp>
      <p:sp>
        <p:nvSpPr>
          <p:cNvPr id="14" name="文本占位符 2">
            <a:extLst>
              <a:ext uri="{FF2B5EF4-FFF2-40B4-BE49-F238E27FC236}">
                <a16:creationId xmlns:a16="http://schemas.microsoft.com/office/drawing/2014/main" id="{4946A421-02DC-93F6-6018-86150C192EE4}"/>
              </a:ext>
            </a:extLst>
          </p:cNvPr>
          <p:cNvSpPr txBox="1">
            <a:spLocks/>
          </p:cNvSpPr>
          <p:nvPr/>
        </p:nvSpPr>
        <p:spPr>
          <a:xfrm>
            <a:off x="1130068" y="4503218"/>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2023ZHBJ9527</a:t>
            </a:r>
            <a:endParaRPr lang="zh-CN" altLang="en-US" dirty="0"/>
          </a:p>
        </p:txBody>
      </p:sp>
      <p:sp>
        <p:nvSpPr>
          <p:cNvPr id="16" name="文本占位符 2">
            <a:extLst>
              <a:ext uri="{FF2B5EF4-FFF2-40B4-BE49-F238E27FC236}">
                <a16:creationId xmlns:a16="http://schemas.microsoft.com/office/drawing/2014/main" id="{C84DCF89-695D-DB51-0AE4-016A549CBA15}"/>
              </a:ext>
            </a:extLst>
          </p:cNvPr>
          <p:cNvSpPr txBox="1">
            <a:spLocks/>
          </p:cNvSpPr>
          <p:nvPr/>
        </p:nvSpPr>
        <p:spPr>
          <a:xfrm>
            <a:off x="4193460" y="3410519"/>
            <a:ext cx="15571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散列函数</a:t>
            </a:r>
          </a:p>
        </p:txBody>
      </p:sp>
      <p:sp>
        <p:nvSpPr>
          <p:cNvPr id="15" name="云形 14">
            <a:extLst>
              <a:ext uri="{FF2B5EF4-FFF2-40B4-BE49-F238E27FC236}">
                <a16:creationId xmlns:a16="http://schemas.microsoft.com/office/drawing/2014/main" id="{C48345CD-529B-9CBC-CB2E-120C34CCCBB7}"/>
              </a:ext>
            </a:extLst>
          </p:cNvPr>
          <p:cNvSpPr/>
          <p:nvPr/>
        </p:nvSpPr>
        <p:spPr>
          <a:xfrm>
            <a:off x="3805550" y="4028928"/>
            <a:ext cx="1828800" cy="1024374"/>
          </a:xfrm>
          <a:prstGeom prst="cloud">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hash(key)</a:t>
            </a:r>
            <a:endParaRPr lang="zh-CN" altLang="en-US" dirty="0">
              <a:solidFill>
                <a:schemeClr val="bg1"/>
              </a:solidFill>
            </a:endParaRPr>
          </a:p>
        </p:txBody>
      </p:sp>
      <p:sp>
        <p:nvSpPr>
          <p:cNvPr id="17" name="椭圆 16">
            <a:extLst>
              <a:ext uri="{FF2B5EF4-FFF2-40B4-BE49-F238E27FC236}">
                <a16:creationId xmlns:a16="http://schemas.microsoft.com/office/drawing/2014/main" id="{CD44542D-B978-B223-665C-FD81A01D7824}"/>
              </a:ext>
            </a:extLst>
          </p:cNvPr>
          <p:cNvSpPr/>
          <p:nvPr/>
        </p:nvSpPr>
        <p:spPr>
          <a:xfrm>
            <a:off x="5750560" y="4306967"/>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B25A3AB-EA58-D648-A241-E4C7DD4ED2C0}"/>
              </a:ext>
            </a:extLst>
          </p:cNvPr>
          <p:cNvCxnSpPr>
            <a:cxnSpLocks/>
            <a:endCxn id="15" idx="2"/>
          </p:cNvCxnSpPr>
          <p:nvPr/>
        </p:nvCxnSpPr>
        <p:spPr>
          <a:xfrm>
            <a:off x="2732750" y="3847779"/>
            <a:ext cx="1078473" cy="69333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625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5" grpId="0" animBg="1"/>
      <p:bldP spid="1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D2021-C3A2-AF27-1393-EC23E7595542}"/>
              </a:ext>
            </a:extLst>
          </p:cNvPr>
          <p:cNvSpPr>
            <a:spLocks noGrp="1"/>
          </p:cNvSpPr>
          <p:nvPr>
            <p:ph type="title"/>
          </p:nvPr>
        </p:nvSpPr>
        <p:spPr/>
        <p:txBody>
          <a:bodyPr/>
          <a:lstStyle/>
          <a:p>
            <a:r>
              <a:rPr lang="zh-CN" altLang="en-US" dirty="0"/>
              <a:t>散列冲突</a:t>
            </a:r>
            <a:r>
              <a:rPr lang="en-US" altLang="zh-CN" dirty="0"/>
              <a:t>-</a:t>
            </a:r>
            <a:r>
              <a:rPr lang="zh-CN" altLang="en-US" dirty="0"/>
              <a:t>链表法（拉链）</a:t>
            </a:r>
          </a:p>
        </p:txBody>
      </p:sp>
      <p:sp>
        <p:nvSpPr>
          <p:cNvPr id="3" name="文本占位符 2">
            <a:extLst>
              <a:ext uri="{FF2B5EF4-FFF2-40B4-BE49-F238E27FC236}">
                <a16:creationId xmlns:a16="http://schemas.microsoft.com/office/drawing/2014/main" id="{A90A2F40-B506-A282-8D65-727E4C090CE2}"/>
              </a:ext>
            </a:extLst>
          </p:cNvPr>
          <p:cNvSpPr>
            <a:spLocks noGrp="1"/>
          </p:cNvSpPr>
          <p:nvPr>
            <p:ph type="body" sz="quarter" idx="11"/>
          </p:nvPr>
        </p:nvSpPr>
        <p:spPr>
          <a:xfrm>
            <a:off x="710880" y="1624205"/>
            <a:ext cx="10698800" cy="895476"/>
          </a:xfrm>
        </p:spPr>
        <p:txBody>
          <a:bodyPr/>
          <a:lstStyle/>
          <a:p>
            <a:r>
              <a:rPr lang="zh-CN" altLang="en-US" dirty="0"/>
              <a:t>在散列表中，数组的每个下标位置我们可以称之为</a:t>
            </a:r>
            <a:r>
              <a:rPr lang="zh-CN" altLang="en-US" dirty="0">
                <a:solidFill>
                  <a:srgbClr val="AD2B26"/>
                </a:solidFill>
              </a:rPr>
              <a:t>桶（</a:t>
            </a:r>
            <a:r>
              <a:rPr lang="en-US" altLang="zh-CN" dirty="0">
                <a:solidFill>
                  <a:srgbClr val="AD2B26"/>
                </a:solidFill>
              </a:rPr>
              <a:t>bucket</a:t>
            </a:r>
            <a:r>
              <a:rPr lang="zh-CN" altLang="en-US" dirty="0">
                <a:solidFill>
                  <a:srgbClr val="AD2B26"/>
                </a:solidFill>
              </a:rPr>
              <a:t>）</a:t>
            </a:r>
            <a:r>
              <a:rPr lang="zh-CN" altLang="en-US" dirty="0"/>
              <a:t>或者</a:t>
            </a:r>
            <a:r>
              <a:rPr lang="zh-CN" altLang="en-US" dirty="0">
                <a:solidFill>
                  <a:srgbClr val="AD2B26"/>
                </a:solidFill>
              </a:rPr>
              <a:t>槽（</a:t>
            </a:r>
            <a:r>
              <a:rPr lang="en-US" altLang="zh-CN" dirty="0">
                <a:solidFill>
                  <a:srgbClr val="AD2B26"/>
                </a:solidFill>
              </a:rPr>
              <a:t>slot</a:t>
            </a:r>
            <a:r>
              <a:rPr lang="zh-CN" altLang="en-US" dirty="0">
                <a:solidFill>
                  <a:srgbClr val="AD2B26"/>
                </a:solidFill>
              </a:rPr>
              <a:t>）</a:t>
            </a:r>
            <a:r>
              <a:rPr lang="zh-CN" altLang="en-US" dirty="0"/>
              <a:t>，每个桶</a:t>
            </a:r>
            <a:r>
              <a:rPr lang="en-US" altLang="zh-CN" dirty="0"/>
              <a:t>(</a:t>
            </a:r>
            <a:r>
              <a:rPr lang="zh-CN" altLang="en-US" dirty="0"/>
              <a:t>槽</a:t>
            </a:r>
            <a:r>
              <a:rPr lang="en-US" altLang="zh-CN" dirty="0"/>
              <a:t>)</a:t>
            </a:r>
            <a:r>
              <a:rPr lang="zh-CN" altLang="en-US" dirty="0"/>
              <a:t>会对应一条链表，所有散列值相同的元素我们都放到相同槽位对应的链表中。</a:t>
            </a:r>
          </a:p>
        </p:txBody>
      </p:sp>
      <p:grpSp>
        <p:nvGrpSpPr>
          <p:cNvPr id="4" name="组合 3">
            <a:extLst>
              <a:ext uri="{FF2B5EF4-FFF2-40B4-BE49-F238E27FC236}">
                <a16:creationId xmlns:a16="http://schemas.microsoft.com/office/drawing/2014/main" id="{629C73D3-9D13-0B42-D92C-44B1E9DB66A2}"/>
              </a:ext>
            </a:extLst>
          </p:cNvPr>
          <p:cNvGrpSpPr/>
          <p:nvPr/>
        </p:nvGrpSpPr>
        <p:grpSpPr>
          <a:xfrm>
            <a:off x="7299785" y="2933743"/>
            <a:ext cx="1021237" cy="2532088"/>
            <a:chOff x="9286240" y="3935552"/>
            <a:chExt cx="1380107" cy="2532088"/>
          </a:xfrm>
        </p:grpSpPr>
        <p:grpSp>
          <p:nvGrpSpPr>
            <p:cNvPr id="5" name="组合 4">
              <a:extLst>
                <a:ext uri="{FF2B5EF4-FFF2-40B4-BE49-F238E27FC236}">
                  <a16:creationId xmlns:a16="http://schemas.microsoft.com/office/drawing/2014/main" id="{B20CE265-DE84-4623-691E-17DC2093983C}"/>
                </a:ext>
              </a:extLst>
            </p:cNvPr>
            <p:cNvGrpSpPr/>
            <p:nvPr/>
          </p:nvGrpSpPr>
          <p:grpSpPr>
            <a:xfrm>
              <a:off x="9286240" y="4412328"/>
              <a:ext cx="1310640" cy="2055312"/>
              <a:chOff x="9286240" y="4341208"/>
              <a:chExt cx="1310640" cy="2055312"/>
            </a:xfrm>
          </p:grpSpPr>
          <p:sp>
            <p:nvSpPr>
              <p:cNvPr id="7" name="矩形 6">
                <a:extLst>
                  <a:ext uri="{FF2B5EF4-FFF2-40B4-BE49-F238E27FC236}">
                    <a16:creationId xmlns:a16="http://schemas.microsoft.com/office/drawing/2014/main" id="{1B120833-9179-78AF-2E61-4B23A65466BD}"/>
                  </a:ext>
                </a:extLst>
              </p:cNvPr>
              <p:cNvSpPr/>
              <p:nvPr/>
            </p:nvSpPr>
            <p:spPr>
              <a:xfrm>
                <a:off x="9286240" y="434120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8" name="矩形 7">
                <a:extLst>
                  <a:ext uri="{FF2B5EF4-FFF2-40B4-BE49-F238E27FC236}">
                    <a16:creationId xmlns:a16="http://schemas.microsoft.com/office/drawing/2014/main" id="{C893EDDB-79B2-7F1B-5E29-D555CB493D3B}"/>
                  </a:ext>
                </a:extLst>
              </p:cNvPr>
              <p:cNvSpPr/>
              <p:nvPr/>
            </p:nvSpPr>
            <p:spPr>
              <a:xfrm>
                <a:off x="9286240" y="4683760"/>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p>
            </p:txBody>
          </p:sp>
          <p:sp>
            <p:nvSpPr>
              <p:cNvPr id="9" name="矩形 8">
                <a:extLst>
                  <a:ext uri="{FF2B5EF4-FFF2-40B4-BE49-F238E27FC236}">
                    <a16:creationId xmlns:a16="http://schemas.microsoft.com/office/drawing/2014/main" id="{C7240190-9BF3-BC82-FF9E-446291DCABCD}"/>
                  </a:ext>
                </a:extLst>
              </p:cNvPr>
              <p:cNvSpPr/>
              <p:nvPr/>
            </p:nvSpPr>
            <p:spPr>
              <a:xfrm>
                <a:off x="9286240" y="5026312"/>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0" name="矩形 9">
                <a:extLst>
                  <a:ext uri="{FF2B5EF4-FFF2-40B4-BE49-F238E27FC236}">
                    <a16:creationId xmlns:a16="http://schemas.microsoft.com/office/drawing/2014/main" id="{2D3A4B80-767B-DB64-3FEE-075BD19D868F}"/>
                  </a:ext>
                </a:extLst>
              </p:cNvPr>
              <p:cNvSpPr/>
              <p:nvPr/>
            </p:nvSpPr>
            <p:spPr>
              <a:xfrm>
                <a:off x="9286240" y="5368864"/>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1" name="矩形 10">
                <a:extLst>
                  <a:ext uri="{FF2B5EF4-FFF2-40B4-BE49-F238E27FC236}">
                    <a16:creationId xmlns:a16="http://schemas.microsoft.com/office/drawing/2014/main" id="{12E7113F-90D7-C0F7-6E79-65E7167BA9CA}"/>
                  </a:ext>
                </a:extLst>
              </p:cNvPr>
              <p:cNvSpPr/>
              <p:nvPr/>
            </p:nvSpPr>
            <p:spPr>
              <a:xfrm>
                <a:off x="9286240" y="5711416"/>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2" name="矩形 11">
                <a:extLst>
                  <a:ext uri="{FF2B5EF4-FFF2-40B4-BE49-F238E27FC236}">
                    <a16:creationId xmlns:a16="http://schemas.microsoft.com/office/drawing/2014/main" id="{48489468-03EC-55C2-66EC-8993F116CADD}"/>
                  </a:ext>
                </a:extLst>
              </p:cNvPr>
              <p:cNvSpPr/>
              <p:nvPr/>
            </p:nvSpPr>
            <p:spPr>
              <a:xfrm>
                <a:off x="9286240" y="605396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grpSp>
        <p:sp>
          <p:nvSpPr>
            <p:cNvPr id="6" name="文本占位符 2">
              <a:extLst>
                <a:ext uri="{FF2B5EF4-FFF2-40B4-BE49-F238E27FC236}">
                  <a16:creationId xmlns:a16="http://schemas.microsoft.com/office/drawing/2014/main" id="{71BD0764-F027-C3D8-E2C7-EC653E3FC831}"/>
                </a:ext>
              </a:extLst>
            </p:cNvPr>
            <p:cNvSpPr txBox="1">
              <a:spLocks/>
            </p:cNvSpPr>
            <p:nvPr/>
          </p:nvSpPr>
          <p:spPr>
            <a:xfrm>
              <a:off x="9497947" y="3935552"/>
              <a:ext cx="11684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grpSp>
      <p:sp>
        <p:nvSpPr>
          <p:cNvPr id="13" name="文本占位符 2">
            <a:extLst>
              <a:ext uri="{FF2B5EF4-FFF2-40B4-BE49-F238E27FC236}">
                <a16:creationId xmlns:a16="http://schemas.microsoft.com/office/drawing/2014/main" id="{3056A6E1-EFC0-2DD1-7508-17CCA9C323D6}"/>
              </a:ext>
            </a:extLst>
          </p:cNvPr>
          <p:cNvSpPr txBox="1">
            <a:spLocks/>
          </p:cNvSpPr>
          <p:nvPr/>
        </p:nvSpPr>
        <p:spPr>
          <a:xfrm>
            <a:off x="1130068" y="3514683"/>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2023ZHBJ0876</a:t>
            </a:r>
            <a:endParaRPr lang="zh-CN" altLang="en-US" dirty="0"/>
          </a:p>
        </p:txBody>
      </p:sp>
      <p:sp>
        <p:nvSpPr>
          <p:cNvPr id="14" name="文本占位符 2">
            <a:extLst>
              <a:ext uri="{FF2B5EF4-FFF2-40B4-BE49-F238E27FC236}">
                <a16:creationId xmlns:a16="http://schemas.microsoft.com/office/drawing/2014/main" id="{4946A421-02DC-93F6-6018-86150C192EE4}"/>
              </a:ext>
            </a:extLst>
          </p:cNvPr>
          <p:cNvSpPr txBox="1">
            <a:spLocks/>
          </p:cNvSpPr>
          <p:nvPr/>
        </p:nvSpPr>
        <p:spPr>
          <a:xfrm>
            <a:off x="1130068" y="4503218"/>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2023ZHBJ9527</a:t>
            </a:r>
            <a:endParaRPr lang="zh-CN" altLang="en-US" dirty="0"/>
          </a:p>
        </p:txBody>
      </p:sp>
      <p:sp>
        <p:nvSpPr>
          <p:cNvPr id="16" name="文本占位符 2">
            <a:extLst>
              <a:ext uri="{FF2B5EF4-FFF2-40B4-BE49-F238E27FC236}">
                <a16:creationId xmlns:a16="http://schemas.microsoft.com/office/drawing/2014/main" id="{C84DCF89-695D-DB51-0AE4-016A549CBA15}"/>
              </a:ext>
            </a:extLst>
          </p:cNvPr>
          <p:cNvSpPr txBox="1">
            <a:spLocks/>
          </p:cNvSpPr>
          <p:nvPr/>
        </p:nvSpPr>
        <p:spPr>
          <a:xfrm>
            <a:off x="4193460" y="3410519"/>
            <a:ext cx="15571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散列函数</a:t>
            </a:r>
          </a:p>
        </p:txBody>
      </p:sp>
      <p:sp>
        <p:nvSpPr>
          <p:cNvPr id="15" name="云形 14">
            <a:extLst>
              <a:ext uri="{FF2B5EF4-FFF2-40B4-BE49-F238E27FC236}">
                <a16:creationId xmlns:a16="http://schemas.microsoft.com/office/drawing/2014/main" id="{C48345CD-529B-9CBC-CB2E-120C34CCCBB7}"/>
              </a:ext>
            </a:extLst>
          </p:cNvPr>
          <p:cNvSpPr/>
          <p:nvPr/>
        </p:nvSpPr>
        <p:spPr>
          <a:xfrm>
            <a:off x="3805550" y="4028928"/>
            <a:ext cx="1828800" cy="1024374"/>
          </a:xfrm>
          <a:prstGeom prst="cloud">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hash(key)</a:t>
            </a:r>
            <a:endParaRPr lang="zh-CN" altLang="en-US" dirty="0">
              <a:solidFill>
                <a:schemeClr val="bg1"/>
              </a:solidFill>
            </a:endParaRPr>
          </a:p>
        </p:txBody>
      </p:sp>
      <p:sp>
        <p:nvSpPr>
          <p:cNvPr id="17" name="椭圆 16">
            <a:extLst>
              <a:ext uri="{FF2B5EF4-FFF2-40B4-BE49-F238E27FC236}">
                <a16:creationId xmlns:a16="http://schemas.microsoft.com/office/drawing/2014/main" id="{CD44542D-B978-B223-665C-FD81A01D7824}"/>
              </a:ext>
            </a:extLst>
          </p:cNvPr>
          <p:cNvSpPr/>
          <p:nvPr/>
        </p:nvSpPr>
        <p:spPr>
          <a:xfrm>
            <a:off x="8616280" y="3728096"/>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B25A3AB-EA58-D648-A241-E4C7DD4ED2C0}"/>
              </a:ext>
            </a:extLst>
          </p:cNvPr>
          <p:cNvCxnSpPr>
            <a:cxnSpLocks/>
            <a:endCxn id="15" idx="2"/>
          </p:cNvCxnSpPr>
          <p:nvPr/>
        </p:nvCxnSpPr>
        <p:spPr>
          <a:xfrm>
            <a:off x="2732750" y="3847779"/>
            <a:ext cx="1078473" cy="69333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001FECC-C1E4-FBBB-4E10-184D3CD59A7A}"/>
              </a:ext>
            </a:extLst>
          </p:cNvPr>
          <p:cNvCxnSpPr>
            <a:endCxn id="15" idx="2"/>
          </p:cNvCxnSpPr>
          <p:nvPr/>
        </p:nvCxnSpPr>
        <p:spPr>
          <a:xfrm flipV="1">
            <a:off x="2732750" y="4605759"/>
            <a:ext cx="1072800" cy="149637"/>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2647120-B347-9678-D27D-1024349E986F}"/>
              </a:ext>
            </a:extLst>
          </p:cNvPr>
          <p:cNvCxnSpPr>
            <a:stCxn id="8" idx="3"/>
            <a:endCxn id="17" idx="2"/>
          </p:cNvCxnSpPr>
          <p:nvPr/>
        </p:nvCxnSpPr>
        <p:spPr>
          <a:xfrm>
            <a:off x="8269619" y="3924347"/>
            <a:ext cx="346661"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47741477-22A2-59D9-2333-6E52CA8013CF}"/>
              </a:ext>
            </a:extLst>
          </p:cNvPr>
          <p:cNvSpPr/>
          <p:nvPr/>
        </p:nvSpPr>
        <p:spPr>
          <a:xfrm>
            <a:off x="5750560" y="4306967"/>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255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ppt_x</p:attrName>
                                        </p:attrNameLst>
                                      </p:cBhvr>
                                      <p:tavLst>
                                        <p:tav tm="0">
                                          <p:val>
                                            <p:strVal val="#ppt_x-#ppt_w*1.125000"/>
                                          </p:val>
                                        </p:tav>
                                        <p:tav tm="100000">
                                          <p:val>
                                            <p:strVal val="#ppt_x"/>
                                          </p:val>
                                        </p:tav>
                                      </p:tavLst>
                                    </p:anim>
                                    <p:animEffect transition="in" filter="wipe(right)">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D2021-C3A2-AF27-1393-EC23E7595542}"/>
              </a:ext>
            </a:extLst>
          </p:cNvPr>
          <p:cNvSpPr>
            <a:spLocks noGrp="1"/>
          </p:cNvSpPr>
          <p:nvPr>
            <p:ph type="title"/>
          </p:nvPr>
        </p:nvSpPr>
        <p:spPr/>
        <p:txBody>
          <a:bodyPr/>
          <a:lstStyle/>
          <a:p>
            <a:r>
              <a:rPr lang="zh-CN" altLang="en-US" dirty="0"/>
              <a:t>散列冲突</a:t>
            </a:r>
            <a:r>
              <a:rPr lang="en-US" altLang="zh-CN" dirty="0"/>
              <a:t>-</a:t>
            </a:r>
            <a:r>
              <a:rPr lang="zh-CN" altLang="en-US" dirty="0"/>
              <a:t>链表法（拉链）</a:t>
            </a:r>
          </a:p>
        </p:txBody>
      </p:sp>
      <p:sp>
        <p:nvSpPr>
          <p:cNvPr id="3" name="文本占位符 2">
            <a:extLst>
              <a:ext uri="{FF2B5EF4-FFF2-40B4-BE49-F238E27FC236}">
                <a16:creationId xmlns:a16="http://schemas.microsoft.com/office/drawing/2014/main" id="{A90A2F40-B506-A282-8D65-727E4C090CE2}"/>
              </a:ext>
            </a:extLst>
          </p:cNvPr>
          <p:cNvSpPr>
            <a:spLocks noGrp="1"/>
          </p:cNvSpPr>
          <p:nvPr>
            <p:ph type="body" sz="quarter" idx="11"/>
          </p:nvPr>
        </p:nvSpPr>
        <p:spPr>
          <a:xfrm>
            <a:off x="710880" y="1624205"/>
            <a:ext cx="10698800" cy="895476"/>
          </a:xfrm>
        </p:spPr>
        <p:txBody>
          <a:bodyPr/>
          <a:lstStyle/>
          <a:p>
            <a:r>
              <a:rPr lang="zh-CN" altLang="en-US" dirty="0"/>
              <a:t>在散列表中，数组的每个下标位置我们可以称之为</a:t>
            </a:r>
            <a:r>
              <a:rPr lang="zh-CN" altLang="en-US" dirty="0">
                <a:solidFill>
                  <a:srgbClr val="AD2B26"/>
                </a:solidFill>
              </a:rPr>
              <a:t>桶（</a:t>
            </a:r>
            <a:r>
              <a:rPr lang="en-US" altLang="zh-CN" dirty="0">
                <a:solidFill>
                  <a:srgbClr val="AD2B26"/>
                </a:solidFill>
              </a:rPr>
              <a:t>bucket</a:t>
            </a:r>
            <a:r>
              <a:rPr lang="zh-CN" altLang="en-US" dirty="0">
                <a:solidFill>
                  <a:srgbClr val="AD2B26"/>
                </a:solidFill>
              </a:rPr>
              <a:t>）</a:t>
            </a:r>
            <a:r>
              <a:rPr lang="zh-CN" altLang="en-US" dirty="0"/>
              <a:t>或者</a:t>
            </a:r>
            <a:r>
              <a:rPr lang="zh-CN" altLang="en-US" dirty="0">
                <a:solidFill>
                  <a:srgbClr val="AD2B26"/>
                </a:solidFill>
              </a:rPr>
              <a:t>槽（</a:t>
            </a:r>
            <a:r>
              <a:rPr lang="en-US" altLang="zh-CN" dirty="0">
                <a:solidFill>
                  <a:srgbClr val="AD2B26"/>
                </a:solidFill>
              </a:rPr>
              <a:t>slot</a:t>
            </a:r>
            <a:r>
              <a:rPr lang="zh-CN" altLang="en-US" dirty="0">
                <a:solidFill>
                  <a:srgbClr val="AD2B26"/>
                </a:solidFill>
              </a:rPr>
              <a:t>）</a:t>
            </a:r>
            <a:r>
              <a:rPr lang="zh-CN" altLang="en-US" dirty="0"/>
              <a:t>，每个桶</a:t>
            </a:r>
            <a:r>
              <a:rPr lang="en-US" altLang="zh-CN" dirty="0"/>
              <a:t>(</a:t>
            </a:r>
            <a:r>
              <a:rPr lang="zh-CN" altLang="en-US" dirty="0"/>
              <a:t>槽</a:t>
            </a:r>
            <a:r>
              <a:rPr lang="en-US" altLang="zh-CN" dirty="0"/>
              <a:t>)</a:t>
            </a:r>
            <a:r>
              <a:rPr lang="zh-CN" altLang="en-US" dirty="0"/>
              <a:t>会对应一条链表，所有散列值相同的元素我们都放到相同槽位对应的链表中。</a:t>
            </a:r>
          </a:p>
        </p:txBody>
      </p:sp>
      <p:grpSp>
        <p:nvGrpSpPr>
          <p:cNvPr id="4" name="组合 3">
            <a:extLst>
              <a:ext uri="{FF2B5EF4-FFF2-40B4-BE49-F238E27FC236}">
                <a16:creationId xmlns:a16="http://schemas.microsoft.com/office/drawing/2014/main" id="{629C73D3-9D13-0B42-D92C-44B1E9DB66A2}"/>
              </a:ext>
            </a:extLst>
          </p:cNvPr>
          <p:cNvGrpSpPr/>
          <p:nvPr/>
        </p:nvGrpSpPr>
        <p:grpSpPr>
          <a:xfrm>
            <a:off x="7299785" y="2933743"/>
            <a:ext cx="1021237" cy="2532088"/>
            <a:chOff x="9286240" y="3935552"/>
            <a:chExt cx="1380107" cy="2532088"/>
          </a:xfrm>
        </p:grpSpPr>
        <p:grpSp>
          <p:nvGrpSpPr>
            <p:cNvPr id="5" name="组合 4">
              <a:extLst>
                <a:ext uri="{FF2B5EF4-FFF2-40B4-BE49-F238E27FC236}">
                  <a16:creationId xmlns:a16="http://schemas.microsoft.com/office/drawing/2014/main" id="{B20CE265-DE84-4623-691E-17DC2093983C}"/>
                </a:ext>
              </a:extLst>
            </p:cNvPr>
            <p:cNvGrpSpPr/>
            <p:nvPr/>
          </p:nvGrpSpPr>
          <p:grpSpPr>
            <a:xfrm>
              <a:off x="9286240" y="4412328"/>
              <a:ext cx="1310640" cy="2055312"/>
              <a:chOff x="9286240" y="4341208"/>
              <a:chExt cx="1310640" cy="2055312"/>
            </a:xfrm>
          </p:grpSpPr>
          <p:sp>
            <p:nvSpPr>
              <p:cNvPr id="7" name="矩形 6">
                <a:extLst>
                  <a:ext uri="{FF2B5EF4-FFF2-40B4-BE49-F238E27FC236}">
                    <a16:creationId xmlns:a16="http://schemas.microsoft.com/office/drawing/2014/main" id="{1B120833-9179-78AF-2E61-4B23A65466BD}"/>
                  </a:ext>
                </a:extLst>
              </p:cNvPr>
              <p:cNvSpPr/>
              <p:nvPr/>
            </p:nvSpPr>
            <p:spPr>
              <a:xfrm>
                <a:off x="9286240" y="434120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8" name="矩形 7">
                <a:extLst>
                  <a:ext uri="{FF2B5EF4-FFF2-40B4-BE49-F238E27FC236}">
                    <a16:creationId xmlns:a16="http://schemas.microsoft.com/office/drawing/2014/main" id="{C893EDDB-79B2-7F1B-5E29-D555CB493D3B}"/>
                  </a:ext>
                </a:extLst>
              </p:cNvPr>
              <p:cNvSpPr/>
              <p:nvPr/>
            </p:nvSpPr>
            <p:spPr>
              <a:xfrm>
                <a:off x="9286240" y="4683760"/>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p>
            </p:txBody>
          </p:sp>
          <p:sp>
            <p:nvSpPr>
              <p:cNvPr id="9" name="矩形 8">
                <a:extLst>
                  <a:ext uri="{FF2B5EF4-FFF2-40B4-BE49-F238E27FC236}">
                    <a16:creationId xmlns:a16="http://schemas.microsoft.com/office/drawing/2014/main" id="{C7240190-9BF3-BC82-FF9E-446291DCABCD}"/>
                  </a:ext>
                </a:extLst>
              </p:cNvPr>
              <p:cNvSpPr/>
              <p:nvPr/>
            </p:nvSpPr>
            <p:spPr>
              <a:xfrm>
                <a:off x="9286240" y="5026312"/>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0" name="矩形 9">
                <a:extLst>
                  <a:ext uri="{FF2B5EF4-FFF2-40B4-BE49-F238E27FC236}">
                    <a16:creationId xmlns:a16="http://schemas.microsoft.com/office/drawing/2014/main" id="{2D3A4B80-767B-DB64-3FEE-075BD19D868F}"/>
                  </a:ext>
                </a:extLst>
              </p:cNvPr>
              <p:cNvSpPr/>
              <p:nvPr/>
            </p:nvSpPr>
            <p:spPr>
              <a:xfrm>
                <a:off x="9286240" y="5368864"/>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1" name="矩形 10">
                <a:extLst>
                  <a:ext uri="{FF2B5EF4-FFF2-40B4-BE49-F238E27FC236}">
                    <a16:creationId xmlns:a16="http://schemas.microsoft.com/office/drawing/2014/main" id="{12E7113F-90D7-C0F7-6E79-65E7167BA9CA}"/>
                  </a:ext>
                </a:extLst>
              </p:cNvPr>
              <p:cNvSpPr/>
              <p:nvPr/>
            </p:nvSpPr>
            <p:spPr>
              <a:xfrm>
                <a:off x="9286240" y="5711416"/>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2" name="矩形 11">
                <a:extLst>
                  <a:ext uri="{FF2B5EF4-FFF2-40B4-BE49-F238E27FC236}">
                    <a16:creationId xmlns:a16="http://schemas.microsoft.com/office/drawing/2014/main" id="{48489468-03EC-55C2-66EC-8993F116CADD}"/>
                  </a:ext>
                </a:extLst>
              </p:cNvPr>
              <p:cNvSpPr/>
              <p:nvPr/>
            </p:nvSpPr>
            <p:spPr>
              <a:xfrm>
                <a:off x="9286240" y="605396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grpSp>
        <p:sp>
          <p:nvSpPr>
            <p:cNvPr id="6" name="文本占位符 2">
              <a:extLst>
                <a:ext uri="{FF2B5EF4-FFF2-40B4-BE49-F238E27FC236}">
                  <a16:creationId xmlns:a16="http://schemas.microsoft.com/office/drawing/2014/main" id="{71BD0764-F027-C3D8-E2C7-EC653E3FC831}"/>
                </a:ext>
              </a:extLst>
            </p:cNvPr>
            <p:cNvSpPr txBox="1">
              <a:spLocks/>
            </p:cNvSpPr>
            <p:nvPr/>
          </p:nvSpPr>
          <p:spPr>
            <a:xfrm>
              <a:off x="9497947" y="3935552"/>
              <a:ext cx="11684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grpSp>
      <p:sp>
        <p:nvSpPr>
          <p:cNvPr id="13" name="文本占位符 2">
            <a:extLst>
              <a:ext uri="{FF2B5EF4-FFF2-40B4-BE49-F238E27FC236}">
                <a16:creationId xmlns:a16="http://schemas.microsoft.com/office/drawing/2014/main" id="{3056A6E1-EFC0-2DD1-7508-17CCA9C323D6}"/>
              </a:ext>
            </a:extLst>
          </p:cNvPr>
          <p:cNvSpPr txBox="1">
            <a:spLocks/>
          </p:cNvSpPr>
          <p:nvPr/>
        </p:nvSpPr>
        <p:spPr>
          <a:xfrm>
            <a:off x="1130068" y="3514683"/>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2023ZHBJ0876</a:t>
            </a:r>
            <a:endParaRPr lang="zh-CN" altLang="en-US" dirty="0"/>
          </a:p>
        </p:txBody>
      </p:sp>
      <p:sp>
        <p:nvSpPr>
          <p:cNvPr id="14" name="文本占位符 2">
            <a:extLst>
              <a:ext uri="{FF2B5EF4-FFF2-40B4-BE49-F238E27FC236}">
                <a16:creationId xmlns:a16="http://schemas.microsoft.com/office/drawing/2014/main" id="{4946A421-02DC-93F6-6018-86150C192EE4}"/>
              </a:ext>
            </a:extLst>
          </p:cNvPr>
          <p:cNvSpPr txBox="1">
            <a:spLocks/>
          </p:cNvSpPr>
          <p:nvPr/>
        </p:nvSpPr>
        <p:spPr>
          <a:xfrm>
            <a:off x="1130068" y="4503218"/>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2023ZHBJ9527</a:t>
            </a:r>
            <a:endParaRPr lang="zh-CN" altLang="en-US" dirty="0"/>
          </a:p>
        </p:txBody>
      </p:sp>
      <p:sp>
        <p:nvSpPr>
          <p:cNvPr id="16" name="文本占位符 2">
            <a:extLst>
              <a:ext uri="{FF2B5EF4-FFF2-40B4-BE49-F238E27FC236}">
                <a16:creationId xmlns:a16="http://schemas.microsoft.com/office/drawing/2014/main" id="{C84DCF89-695D-DB51-0AE4-016A549CBA15}"/>
              </a:ext>
            </a:extLst>
          </p:cNvPr>
          <p:cNvSpPr txBox="1">
            <a:spLocks/>
          </p:cNvSpPr>
          <p:nvPr/>
        </p:nvSpPr>
        <p:spPr>
          <a:xfrm>
            <a:off x="4193460" y="3410519"/>
            <a:ext cx="15571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散列函数</a:t>
            </a:r>
          </a:p>
        </p:txBody>
      </p:sp>
      <p:sp>
        <p:nvSpPr>
          <p:cNvPr id="15" name="云形 14">
            <a:extLst>
              <a:ext uri="{FF2B5EF4-FFF2-40B4-BE49-F238E27FC236}">
                <a16:creationId xmlns:a16="http://schemas.microsoft.com/office/drawing/2014/main" id="{C48345CD-529B-9CBC-CB2E-120C34CCCBB7}"/>
              </a:ext>
            </a:extLst>
          </p:cNvPr>
          <p:cNvSpPr/>
          <p:nvPr/>
        </p:nvSpPr>
        <p:spPr>
          <a:xfrm>
            <a:off x="3805550" y="4028928"/>
            <a:ext cx="1828800" cy="1024374"/>
          </a:xfrm>
          <a:prstGeom prst="cloud">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hash(key)</a:t>
            </a:r>
            <a:endParaRPr lang="zh-CN" altLang="en-US" dirty="0">
              <a:solidFill>
                <a:schemeClr val="bg1"/>
              </a:solidFill>
            </a:endParaRPr>
          </a:p>
        </p:txBody>
      </p:sp>
      <p:sp>
        <p:nvSpPr>
          <p:cNvPr id="17" name="椭圆 16">
            <a:extLst>
              <a:ext uri="{FF2B5EF4-FFF2-40B4-BE49-F238E27FC236}">
                <a16:creationId xmlns:a16="http://schemas.microsoft.com/office/drawing/2014/main" id="{CD44542D-B978-B223-665C-FD81A01D7824}"/>
              </a:ext>
            </a:extLst>
          </p:cNvPr>
          <p:cNvSpPr/>
          <p:nvPr/>
        </p:nvSpPr>
        <p:spPr>
          <a:xfrm>
            <a:off x="8616280" y="3728096"/>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B25A3AB-EA58-D648-A241-E4C7DD4ED2C0}"/>
              </a:ext>
            </a:extLst>
          </p:cNvPr>
          <p:cNvCxnSpPr>
            <a:cxnSpLocks/>
            <a:endCxn id="15" idx="2"/>
          </p:cNvCxnSpPr>
          <p:nvPr/>
        </p:nvCxnSpPr>
        <p:spPr>
          <a:xfrm>
            <a:off x="2732750" y="3847779"/>
            <a:ext cx="1078473" cy="69333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001FECC-C1E4-FBBB-4E10-184D3CD59A7A}"/>
              </a:ext>
            </a:extLst>
          </p:cNvPr>
          <p:cNvCxnSpPr>
            <a:endCxn id="15" idx="2"/>
          </p:cNvCxnSpPr>
          <p:nvPr/>
        </p:nvCxnSpPr>
        <p:spPr>
          <a:xfrm flipV="1">
            <a:off x="2732750" y="4605759"/>
            <a:ext cx="1072800" cy="149637"/>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2647120-B347-9678-D27D-1024349E986F}"/>
              </a:ext>
            </a:extLst>
          </p:cNvPr>
          <p:cNvCxnSpPr>
            <a:stCxn id="8" idx="3"/>
            <a:endCxn id="17" idx="2"/>
          </p:cNvCxnSpPr>
          <p:nvPr/>
        </p:nvCxnSpPr>
        <p:spPr>
          <a:xfrm>
            <a:off x="8269619" y="3924347"/>
            <a:ext cx="346661"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47741477-22A2-59D9-2333-6E52CA8013CF}"/>
              </a:ext>
            </a:extLst>
          </p:cNvPr>
          <p:cNvSpPr/>
          <p:nvPr/>
        </p:nvSpPr>
        <p:spPr>
          <a:xfrm>
            <a:off x="9386009" y="3736511"/>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E7BB4E95-230B-90D6-A94C-15EE0009A3A3}"/>
              </a:ext>
            </a:extLst>
          </p:cNvPr>
          <p:cNvCxnSpPr>
            <a:cxnSpLocks/>
            <a:stCxn id="17" idx="6"/>
            <a:endCxn id="23" idx="2"/>
          </p:cNvCxnSpPr>
          <p:nvPr/>
        </p:nvCxnSpPr>
        <p:spPr>
          <a:xfrm>
            <a:off x="9016489" y="3924347"/>
            <a:ext cx="369520"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D2021-C3A2-AF27-1393-EC23E7595542}"/>
              </a:ext>
            </a:extLst>
          </p:cNvPr>
          <p:cNvSpPr>
            <a:spLocks noGrp="1"/>
          </p:cNvSpPr>
          <p:nvPr>
            <p:ph type="title"/>
          </p:nvPr>
        </p:nvSpPr>
        <p:spPr/>
        <p:txBody>
          <a:bodyPr/>
          <a:lstStyle/>
          <a:p>
            <a:r>
              <a:rPr lang="zh-CN" altLang="en-US" dirty="0"/>
              <a:t>散列冲突</a:t>
            </a:r>
            <a:r>
              <a:rPr lang="en-US" altLang="zh-CN" dirty="0"/>
              <a:t>-</a:t>
            </a:r>
            <a:r>
              <a:rPr lang="zh-CN" altLang="en-US" dirty="0"/>
              <a:t>链表法（拉链）</a:t>
            </a:r>
            <a:r>
              <a:rPr lang="en-US" altLang="zh-CN" dirty="0"/>
              <a:t>- </a:t>
            </a:r>
            <a:r>
              <a:rPr lang="zh-CN" altLang="en-US" dirty="0"/>
              <a:t>时间复杂度</a:t>
            </a:r>
          </a:p>
        </p:txBody>
      </p:sp>
      <p:grpSp>
        <p:nvGrpSpPr>
          <p:cNvPr id="4" name="组合 3">
            <a:extLst>
              <a:ext uri="{FF2B5EF4-FFF2-40B4-BE49-F238E27FC236}">
                <a16:creationId xmlns:a16="http://schemas.microsoft.com/office/drawing/2014/main" id="{629C73D3-9D13-0B42-D92C-44B1E9DB66A2}"/>
              </a:ext>
            </a:extLst>
          </p:cNvPr>
          <p:cNvGrpSpPr/>
          <p:nvPr/>
        </p:nvGrpSpPr>
        <p:grpSpPr>
          <a:xfrm>
            <a:off x="7574105" y="2933743"/>
            <a:ext cx="1021237" cy="2532088"/>
            <a:chOff x="9286240" y="3935552"/>
            <a:chExt cx="1380107" cy="2532088"/>
          </a:xfrm>
        </p:grpSpPr>
        <p:grpSp>
          <p:nvGrpSpPr>
            <p:cNvPr id="5" name="组合 4">
              <a:extLst>
                <a:ext uri="{FF2B5EF4-FFF2-40B4-BE49-F238E27FC236}">
                  <a16:creationId xmlns:a16="http://schemas.microsoft.com/office/drawing/2014/main" id="{B20CE265-DE84-4623-691E-17DC2093983C}"/>
                </a:ext>
              </a:extLst>
            </p:cNvPr>
            <p:cNvGrpSpPr/>
            <p:nvPr/>
          </p:nvGrpSpPr>
          <p:grpSpPr>
            <a:xfrm>
              <a:off x="9286240" y="4412328"/>
              <a:ext cx="1310640" cy="2055312"/>
              <a:chOff x="9286240" y="4341208"/>
              <a:chExt cx="1310640" cy="2055312"/>
            </a:xfrm>
          </p:grpSpPr>
          <p:sp>
            <p:nvSpPr>
              <p:cNvPr id="7" name="矩形 6">
                <a:extLst>
                  <a:ext uri="{FF2B5EF4-FFF2-40B4-BE49-F238E27FC236}">
                    <a16:creationId xmlns:a16="http://schemas.microsoft.com/office/drawing/2014/main" id="{1B120833-9179-78AF-2E61-4B23A65466BD}"/>
                  </a:ext>
                </a:extLst>
              </p:cNvPr>
              <p:cNvSpPr/>
              <p:nvPr/>
            </p:nvSpPr>
            <p:spPr>
              <a:xfrm>
                <a:off x="9286240" y="434120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8" name="矩形 7">
                <a:extLst>
                  <a:ext uri="{FF2B5EF4-FFF2-40B4-BE49-F238E27FC236}">
                    <a16:creationId xmlns:a16="http://schemas.microsoft.com/office/drawing/2014/main" id="{C893EDDB-79B2-7F1B-5E29-D555CB493D3B}"/>
                  </a:ext>
                </a:extLst>
              </p:cNvPr>
              <p:cNvSpPr/>
              <p:nvPr/>
            </p:nvSpPr>
            <p:spPr>
              <a:xfrm>
                <a:off x="9286240" y="4683760"/>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p>
            </p:txBody>
          </p:sp>
          <p:sp>
            <p:nvSpPr>
              <p:cNvPr id="9" name="矩形 8">
                <a:extLst>
                  <a:ext uri="{FF2B5EF4-FFF2-40B4-BE49-F238E27FC236}">
                    <a16:creationId xmlns:a16="http://schemas.microsoft.com/office/drawing/2014/main" id="{C7240190-9BF3-BC82-FF9E-446291DCABCD}"/>
                  </a:ext>
                </a:extLst>
              </p:cNvPr>
              <p:cNvSpPr/>
              <p:nvPr/>
            </p:nvSpPr>
            <p:spPr>
              <a:xfrm>
                <a:off x="9286240" y="5026312"/>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0" name="矩形 9">
                <a:extLst>
                  <a:ext uri="{FF2B5EF4-FFF2-40B4-BE49-F238E27FC236}">
                    <a16:creationId xmlns:a16="http://schemas.microsoft.com/office/drawing/2014/main" id="{2D3A4B80-767B-DB64-3FEE-075BD19D868F}"/>
                  </a:ext>
                </a:extLst>
              </p:cNvPr>
              <p:cNvSpPr/>
              <p:nvPr/>
            </p:nvSpPr>
            <p:spPr>
              <a:xfrm>
                <a:off x="9286240" y="5368864"/>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1" name="矩形 10">
                <a:extLst>
                  <a:ext uri="{FF2B5EF4-FFF2-40B4-BE49-F238E27FC236}">
                    <a16:creationId xmlns:a16="http://schemas.microsoft.com/office/drawing/2014/main" id="{12E7113F-90D7-C0F7-6E79-65E7167BA9CA}"/>
                  </a:ext>
                </a:extLst>
              </p:cNvPr>
              <p:cNvSpPr/>
              <p:nvPr/>
            </p:nvSpPr>
            <p:spPr>
              <a:xfrm>
                <a:off x="9286240" y="5711416"/>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2" name="矩形 11">
                <a:extLst>
                  <a:ext uri="{FF2B5EF4-FFF2-40B4-BE49-F238E27FC236}">
                    <a16:creationId xmlns:a16="http://schemas.microsoft.com/office/drawing/2014/main" id="{48489468-03EC-55C2-66EC-8993F116CADD}"/>
                  </a:ext>
                </a:extLst>
              </p:cNvPr>
              <p:cNvSpPr/>
              <p:nvPr/>
            </p:nvSpPr>
            <p:spPr>
              <a:xfrm>
                <a:off x="9286240" y="605396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grpSp>
        <p:sp>
          <p:nvSpPr>
            <p:cNvPr id="6" name="文本占位符 2">
              <a:extLst>
                <a:ext uri="{FF2B5EF4-FFF2-40B4-BE49-F238E27FC236}">
                  <a16:creationId xmlns:a16="http://schemas.microsoft.com/office/drawing/2014/main" id="{71BD0764-F027-C3D8-E2C7-EC653E3FC831}"/>
                </a:ext>
              </a:extLst>
            </p:cNvPr>
            <p:cNvSpPr txBox="1">
              <a:spLocks/>
            </p:cNvSpPr>
            <p:nvPr/>
          </p:nvSpPr>
          <p:spPr>
            <a:xfrm>
              <a:off x="9497947" y="3935552"/>
              <a:ext cx="11684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grpSp>
      <p:sp>
        <p:nvSpPr>
          <p:cNvPr id="13" name="文本占位符 2">
            <a:extLst>
              <a:ext uri="{FF2B5EF4-FFF2-40B4-BE49-F238E27FC236}">
                <a16:creationId xmlns:a16="http://schemas.microsoft.com/office/drawing/2014/main" id="{3056A6E1-EFC0-2DD1-7508-17CCA9C323D6}"/>
              </a:ext>
            </a:extLst>
          </p:cNvPr>
          <p:cNvSpPr txBox="1">
            <a:spLocks/>
          </p:cNvSpPr>
          <p:nvPr/>
        </p:nvSpPr>
        <p:spPr>
          <a:xfrm>
            <a:off x="1404388" y="3514683"/>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2023ZHBJ0875</a:t>
            </a:r>
            <a:endParaRPr lang="zh-CN" altLang="en-US" dirty="0"/>
          </a:p>
        </p:txBody>
      </p:sp>
      <p:sp>
        <p:nvSpPr>
          <p:cNvPr id="14" name="文本占位符 2">
            <a:extLst>
              <a:ext uri="{FF2B5EF4-FFF2-40B4-BE49-F238E27FC236}">
                <a16:creationId xmlns:a16="http://schemas.microsoft.com/office/drawing/2014/main" id="{4946A421-02DC-93F6-6018-86150C192EE4}"/>
              </a:ext>
            </a:extLst>
          </p:cNvPr>
          <p:cNvSpPr txBox="1">
            <a:spLocks/>
          </p:cNvSpPr>
          <p:nvPr/>
        </p:nvSpPr>
        <p:spPr>
          <a:xfrm>
            <a:off x="1404388" y="4428155"/>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2023ZHBJ9527</a:t>
            </a:r>
            <a:endParaRPr lang="zh-CN" altLang="en-US" dirty="0"/>
          </a:p>
        </p:txBody>
      </p:sp>
      <p:sp>
        <p:nvSpPr>
          <p:cNvPr id="16" name="文本占位符 2">
            <a:extLst>
              <a:ext uri="{FF2B5EF4-FFF2-40B4-BE49-F238E27FC236}">
                <a16:creationId xmlns:a16="http://schemas.microsoft.com/office/drawing/2014/main" id="{C84DCF89-695D-DB51-0AE4-016A549CBA15}"/>
              </a:ext>
            </a:extLst>
          </p:cNvPr>
          <p:cNvSpPr txBox="1">
            <a:spLocks/>
          </p:cNvSpPr>
          <p:nvPr/>
        </p:nvSpPr>
        <p:spPr>
          <a:xfrm>
            <a:off x="4617896" y="3447571"/>
            <a:ext cx="15571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散列函数</a:t>
            </a:r>
          </a:p>
        </p:txBody>
      </p:sp>
      <p:sp>
        <p:nvSpPr>
          <p:cNvPr id="15" name="云形 14">
            <a:extLst>
              <a:ext uri="{FF2B5EF4-FFF2-40B4-BE49-F238E27FC236}">
                <a16:creationId xmlns:a16="http://schemas.microsoft.com/office/drawing/2014/main" id="{C48345CD-529B-9CBC-CB2E-120C34CCCBB7}"/>
              </a:ext>
            </a:extLst>
          </p:cNvPr>
          <p:cNvSpPr/>
          <p:nvPr/>
        </p:nvSpPr>
        <p:spPr>
          <a:xfrm>
            <a:off x="4229986" y="4065980"/>
            <a:ext cx="1828800" cy="1024374"/>
          </a:xfrm>
          <a:prstGeom prst="cloud">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hash(key)</a:t>
            </a:r>
            <a:endParaRPr lang="zh-CN" altLang="en-US" dirty="0">
              <a:solidFill>
                <a:schemeClr val="bg1"/>
              </a:solidFill>
            </a:endParaRPr>
          </a:p>
        </p:txBody>
      </p:sp>
      <p:sp>
        <p:nvSpPr>
          <p:cNvPr id="17" name="椭圆 16">
            <a:extLst>
              <a:ext uri="{FF2B5EF4-FFF2-40B4-BE49-F238E27FC236}">
                <a16:creationId xmlns:a16="http://schemas.microsoft.com/office/drawing/2014/main" id="{CD44542D-B978-B223-665C-FD81A01D7824}"/>
              </a:ext>
            </a:extLst>
          </p:cNvPr>
          <p:cNvSpPr/>
          <p:nvPr/>
        </p:nvSpPr>
        <p:spPr>
          <a:xfrm>
            <a:off x="8890600" y="3728096"/>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02647120-B347-9678-D27D-1024349E986F}"/>
              </a:ext>
            </a:extLst>
          </p:cNvPr>
          <p:cNvCxnSpPr>
            <a:stCxn id="8" idx="3"/>
            <a:endCxn id="17" idx="2"/>
          </p:cNvCxnSpPr>
          <p:nvPr/>
        </p:nvCxnSpPr>
        <p:spPr>
          <a:xfrm>
            <a:off x="8543939" y="3924347"/>
            <a:ext cx="346661"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47741477-22A2-59D9-2333-6E52CA8013CF}"/>
              </a:ext>
            </a:extLst>
          </p:cNvPr>
          <p:cNvSpPr/>
          <p:nvPr/>
        </p:nvSpPr>
        <p:spPr>
          <a:xfrm>
            <a:off x="9660329" y="3736511"/>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E7BB4E95-230B-90D6-A94C-15EE0009A3A3}"/>
              </a:ext>
            </a:extLst>
          </p:cNvPr>
          <p:cNvCxnSpPr>
            <a:cxnSpLocks/>
            <a:stCxn id="17" idx="6"/>
            <a:endCxn id="23" idx="2"/>
          </p:cNvCxnSpPr>
          <p:nvPr/>
        </p:nvCxnSpPr>
        <p:spPr>
          <a:xfrm>
            <a:off x="9290809" y="3924347"/>
            <a:ext cx="369520"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文本占位符 2">
            <a:extLst>
              <a:ext uri="{FF2B5EF4-FFF2-40B4-BE49-F238E27FC236}">
                <a16:creationId xmlns:a16="http://schemas.microsoft.com/office/drawing/2014/main" id="{FB2B7A20-8BC0-5BCB-F204-7938EA59A021}"/>
              </a:ext>
            </a:extLst>
          </p:cNvPr>
          <p:cNvSpPr>
            <a:spLocks noGrp="1"/>
          </p:cNvSpPr>
          <p:nvPr>
            <p:ph type="body" sz="quarter" idx="11"/>
          </p:nvPr>
        </p:nvSpPr>
        <p:spPr>
          <a:xfrm>
            <a:off x="710880" y="1624205"/>
            <a:ext cx="10698800" cy="600522"/>
          </a:xfrm>
        </p:spPr>
        <p:txBody>
          <a:bodyPr/>
          <a:lstStyle/>
          <a:p>
            <a:r>
              <a:rPr lang="zh-CN" altLang="en-US" dirty="0"/>
              <a:t>（</a:t>
            </a:r>
            <a:r>
              <a:rPr lang="en-US" altLang="zh-CN" dirty="0"/>
              <a:t>1</a:t>
            </a:r>
            <a:r>
              <a:rPr lang="zh-CN" altLang="en-US" dirty="0"/>
              <a:t>）插入操作，通过散列函数计算出对应的散列槽位，将其插入到对应链表中即可，插入的时间复杂度是 </a:t>
            </a:r>
            <a:r>
              <a:rPr lang="en-US" altLang="zh-CN" dirty="0"/>
              <a:t>O(1)</a:t>
            </a:r>
          </a:p>
          <a:p>
            <a:endParaRPr lang="en-US" altLang="zh-CN" dirty="0"/>
          </a:p>
        </p:txBody>
      </p:sp>
      <p:sp>
        <p:nvSpPr>
          <p:cNvPr id="27" name="椭圆 26">
            <a:extLst>
              <a:ext uri="{FF2B5EF4-FFF2-40B4-BE49-F238E27FC236}">
                <a16:creationId xmlns:a16="http://schemas.microsoft.com/office/drawing/2014/main" id="{C6D2E7F5-487E-FD9D-C802-B0F85B5B982E}"/>
              </a:ext>
            </a:extLst>
          </p:cNvPr>
          <p:cNvSpPr/>
          <p:nvPr/>
        </p:nvSpPr>
        <p:spPr>
          <a:xfrm>
            <a:off x="8917219" y="4438175"/>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9987DDDF-569A-7811-A490-AE048454ACA4}"/>
              </a:ext>
            </a:extLst>
          </p:cNvPr>
          <p:cNvCxnSpPr>
            <a:cxnSpLocks/>
            <a:endCxn id="27" idx="2"/>
          </p:cNvCxnSpPr>
          <p:nvPr/>
        </p:nvCxnSpPr>
        <p:spPr>
          <a:xfrm>
            <a:off x="8547699" y="4626011"/>
            <a:ext cx="369520"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C38BF106-5972-BE6A-33DA-5C4AF3E6F2C4}"/>
              </a:ext>
            </a:extLst>
          </p:cNvPr>
          <p:cNvSpPr/>
          <p:nvPr/>
        </p:nvSpPr>
        <p:spPr>
          <a:xfrm>
            <a:off x="8897607" y="5115666"/>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a:extLst>
              <a:ext uri="{FF2B5EF4-FFF2-40B4-BE49-F238E27FC236}">
                <a16:creationId xmlns:a16="http://schemas.microsoft.com/office/drawing/2014/main" id="{493CC9E3-A803-1924-5F36-E1887A77ACF3}"/>
              </a:ext>
            </a:extLst>
          </p:cNvPr>
          <p:cNvCxnSpPr>
            <a:cxnSpLocks/>
          </p:cNvCxnSpPr>
          <p:nvPr/>
        </p:nvCxnSpPr>
        <p:spPr>
          <a:xfrm>
            <a:off x="8558567" y="5303502"/>
            <a:ext cx="369520"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文本占位符 2">
            <a:extLst>
              <a:ext uri="{FF2B5EF4-FFF2-40B4-BE49-F238E27FC236}">
                <a16:creationId xmlns:a16="http://schemas.microsoft.com/office/drawing/2014/main" id="{61CFBF1F-75DB-FA5F-0680-E64D5BA15362}"/>
              </a:ext>
            </a:extLst>
          </p:cNvPr>
          <p:cNvSpPr txBox="1">
            <a:spLocks/>
          </p:cNvSpPr>
          <p:nvPr/>
        </p:nvSpPr>
        <p:spPr>
          <a:xfrm>
            <a:off x="1404388" y="3971419"/>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2023ZHBJ0876</a:t>
            </a:r>
            <a:endParaRPr lang="zh-CN" altLang="en-US" dirty="0"/>
          </a:p>
        </p:txBody>
      </p:sp>
      <p:sp>
        <p:nvSpPr>
          <p:cNvPr id="32" name="文本占位符 2">
            <a:extLst>
              <a:ext uri="{FF2B5EF4-FFF2-40B4-BE49-F238E27FC236}">
                <a16:creationId xmlns:a16="http://schemas.microsoft.com/office/drawing/2014/main" id="{2D6E3FB4-4056-1861-A934-ECB9D26C652C}"/>
              </a:ext>
            </a:extLst>
          </p:cNvPr>
          <p:cNvSpPr txBox="1">
            <a:spLocks/>
          </p:cNvSpPr>
          <p:nvPr/>
        </p:nvSpPr>
        <p:spPr>
          <a:xfrm>
            <a:off x="1389760" y="4902722"/>
            <a:ext cx="236236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2023ZHBJ9528</a:t>
            </a:r>
            <a:endParaRPr lang="zh-CN" altLang="en-US" dirty="0"/>
          </a:p>
        </p:txBody>
      </p:sp>
    </p:spTree>
    <p:extLst>
      <p:ext uri="{BB962C8B-B14F-4D97-AF65-F5344CB8AC3E}">
        <p14:creationId xmlns:p14="http://schemas.microsoft.com/office/powerpoint/2010/main" val="4009456614"/>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9EB66-7D6B-80EE-55B7-726DF9F3DCCE}"/>
              </a:ext>
            </a:extLst>
          </p:cNvPr>
          <p:cNvSpPr>
            <a:spLocks noGrp="1"/>
          </p:cNvSpPr>
          <p:nvPr>
            <p:ph type="title"/>
          </p:nvPr>
        </p:nvSpPr>
        <p:spPr/>
        <p:txBody>
          <a:bodyPr/>
          <a:lstStyle/>
          <a:p>
            <a:r>
              <a:rPr lang="zh-CN" altLang="en-US" dirty="0"/>
              <a:t>散列冲突</a:t>
            </a:r>
            <a:r>
              <a:rPr lang="en-US" altLang="zh-CN" dirty="0"/>
              <a:t>-</a:t>
            </a:r>
            <a:r>
              <a:rPr lang="zh-CN" altLang="en-US" dirty="0"/>
              <a:t>链表法（拉链）</a:t>
            </a:r>
          </a:p>
        </p:txBody>
      </p:sp>
      <p:grpSp>
        <p:nvGrpSpPr>
          <p:cNvPr id="28" name="组合 27">
            <a:extLst>
              <a:ext uri="{FF2B5EF4-FFF2-40B4-BE49-F238E27FC236}">
                <a16:creationId xmlns:a16="http://schemas.microsoft.com/office/drawing/2014/main" id="{D01DC60D-AAAD-7BB1-8576-B4402FEFFDE1}"/>
              </a:ext>
            </a:extLst>
          </p:cNvPr>
          <p:cNvGrpSpPr/>
          <p:nvPr/>
        </p:nvGrpSpPr>
        <p:grpSpPr>
          <a:xfrm>
            <a:off x="6038137" y="3491096"/>
            <a:ext cx="1021237" cy="2532088"/>
            <a:chOff x="9286240" y="3935552"/>
            <a:chExt cx="1380107" cy="2532088"/>
          </a:xfrm>
        </p:grpSpPr>
        <p:grpSp>
          <p:nvGrpSpPr>
            <p:cNvPr id="29" name="组合 28">
              <a:extLst>
                <a:ext uri="{FF2B5EF4-FFF2-40B4-BE49-F238E27FC236}">
                  <a16:creationId xmlns:a16="http://schemas.microsoft.com/office/drawing/2014/main" id="{E7779AE0-1E95-4F85-BA68-AA7CC1952817}"/>
                </a:ext>
              </a:extLst>
            </p:cNvPr>
            <p:cNvGrpSpPr/>
            <p:nvPr/>
          </p:nvGrpSpPr>
          <p:grpSpPr>
            <a:xfrm>
              <a:off x="9286240" y="4412328"/>
              <a:ext cx="1310640" cy="2055312"/>
              <a:chOff x="9286240" y="4341208"/>
              <a:chExt cx="1310640" cy="2055312"/>
            </a:xfrm>
          </p:grpSpPr>
          <p:sp>
            <p:nvSpPr>
              <p:cNvPr id="31" name="矩形 30">
                <a:extLst>
                  <a:ext uri="{FF2B5EF4-FFF2-40B4-BE49-F238E27FC236}">
                    <a16:creationId xmlns:a16="http://schemas.microsoft.com/office/drawing/2014/main" id="{1EBB5E7E-6088-512B-CE22-DCD943E96D40}"/>
                  </a:ext>
                </a:extLst>
              </p:cNvPr>
              <p:cNvSpPr/>
              <p:nvPr/>
            </p:nvSpPr>
            <p:spPr>
              <a:xfrm>
                <a:off x="9286240" y="434120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32" name="矩形 31">
                <a:extLst>
                  <a:ext uri="{FF2B5EF4-FFF2-40B4-BE49-F238E27FC236}">
                    <a16:creationId xmlns:a16="http://schemas.microsoft.com/office/drawing/2014/main" id="{17F433E1-E49F-33F3-C192-FBF96F9685EE}"/>
                  </a:ext>
                </a:extLst>
              </p:cNvPr>
              <p:cNvSpPr/>
              <p:nvPr/>
            </p:nvSpPr>
            <p:spPr>
              <a:xfrm>
                <a:off x="9286240" y="4683760"/>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p>
            </p:txBody>
          </p:sp>
          <p:sp>
            <p:nvSpPr>
              <p:cNvPr id="33" name="矩形 32">
                <a:extLst>
                  <a:ext uri="{FF2B5EF4-FFF2-40B4-BE49-F238E27FC236}">
                    <a16:creationId xmlns:a16="http://schemas.microsoft.com/office/drawing/2014/main" id="{162848BF-BEF9-05AF-4EAE-E5D4D7FBBCA9}"/>
                  </a:ext>
                </a:extLst>
              </p:cNvPr>
              <p:cNvSpPr/>
              <p:nvPr/>
            </p:nvSpPr>
            <p:spPr>
              <a:xfrm>
                <a:off x="9286240" y="5026312"/>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35" name="矩形 34">
                <a:extLst>
                  <a:ext uri="{FF2B5EF4-FFF2-40B4-BE49-F238E27FC236}">
                    <a16:creationId xmlns:a16="http://schemas.microsoft.com/office/drawing/2014/main" id="{68AD48FB-AE06-B016-A0AE-89E7854ABC91}"/>
                  </a:ext>
                </a:extLst>
              </p:cNvPr>
              <p:cNvSpPr/>
              <p:nvPr/>
            </p:nvSpPr>
            <p:spPr>
              <a:xfrm>
                <a:off x="9286240" y="5368864"/>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37" name="矩形 36">
                <a:extLst>
                  <a:ext uri="{FF2B5EF4-FFF2-40B4-BE49-F238E27FC236}">
                    <a16:creationId xmlns:a16="http://schemas.microsoft.com/office/drawing/2014/main" id="{06CCC864-7407-FC49-E5D5-D21DBA206DA6}"/>
                  </a:ext>
                </a:extLst>
              </p:cNvPr>
              <p:cNvSpPr/>
              <p:nvPr/>
            </p:nvSpPr>
            <p:spPr>
              <a:xfrm>
                <a:off x="9286240" y="5711416"/>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38" name="矩形 37">
                <a:extLst>
                  <a:ext uri="{FF2B5EF4-FFF2-40B4-BE49-F238E27FC236}">
                    <a16:creationId xmlns:a16="http://schemas.microsoft.com/office/drawing/2014/main" id="{D0DDB65F-240A-8EE7-A2B6-BFCCA3C31D97}"/>
                  </a:ext>
                </a:extLst>
              </p:cNvPr>
              <p:cNvSpPr/>
              <p:nvPr/>
            </p:nvSpPr>
            <p:spPr>
              <a:xfrm>
                <a:off x="9286240" y="605396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grpSp>
        <p:sp>
          <p:nvSpPr>
            <p:cNvPr id="30" name="文本占位符 2">
              <a:extLst>
                <a:ext uri="{FF2B5EF4-FFF2-40B4-BE49-F238E27FC236}">
                  <a16:creationId xmlns:a16="http://schemas.microsoft.com/office/drawing/2014/main" id="{6A41365D-4A51-9D21-0D9C-A2A21B961484}"/>
                </a:ext>
              </a:extLst>
            </p:cNvPr>
            <p:cNvSpPr txBox="1">
              <a:spLocks/>
            </p:cNvSpPr>
            <p:nvPr/>
          </p:nvSpPr>
          <p:spPr>
            <a:xfrm>
              <a:off x="9497947" y="3935552"/>
              <a:ext cx="11684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grpSp>
      <p:sp>
        <p:nvSpPr>
          <p:cNvPr id="39" name="文本占位符 2">
            <a:extLst>
              <a:ext uri="{FF2B5EF4-FFF2-40B4-BE49-F238E27FC236}">
                <a16:creationId xmlns:a16="http://schemas.microsoft.com/office/drawing/2014/main" id="{A7F61A10-BA78-437A-2FE1-8416F8109A9E}"/>
              </a:ext>
            </a:extLst>
          </p:cNvPr>
          <p:cNvSpPr txBox="1">
            <a:spLocks/>
          </p:cNvSpPr>
          <p:nvPr/>
        </p:nvSpPr>
        <p:spPr>
          <a:xfrm>
            <a:off x="1020556" y="3429000"/>
            <a:ext cx="1368152" cy="31683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2023ZHBJ0875</a:t>
            </a:r>
          </a:p>
          <a:p>
            <a:r>
              <a:rPr lang="en-US" altLang="zh-CN" sz="1200" dirty="0"/>
              <a:t>2023ZHBJ0876</a:t>
            </a:r>
            <a:endParaRPr lang="zh-CN" altLang="en-US" sz="1200" dirty="0"/>
          </a:p>
          <a:p>
            <a:r>
              <a:rPr lang="en-US" altLang="zh-CN" sz="1200" dirty="0"/>
              <a:t>2023ZHBJ0877</a:t>
            </a:r>
            <a:endParaRPr lang="zh-CN" altLang="en-US" sz="1200" dirty="0"/>
          </a:p>
          <a:p>
            <a:r>
              <a:rPr lang="en-US" altLang="zh-CN" sz="1200" dirty="0"/>
              <a:t>2023ZHBJ0878</a:t>
            </a:r>
            <a:endParaRPr lang="zh-CN" altLang="en-US" sz="1200" dirty="0"/>
          </a:p>
          <a:p>
            <a:r>
              <a:rPr lang="en-US" altLang="zh-CN" sz="1200" dirty="0"/>
              <a:t>2023ZHBJ0879</a:t>
            </a:r>
            <a:endParaRPr lang="zh-CN" altLang="en-US" sz="1200" dirty="0"/>
          </a:p>
          <a:p>
            <a:r>
              <a:rPr lang="en-US" altLang="zh-CN" sz="1200" dirty="0"/>
              <a:t>2023ZHBJ0880</a:t>
            </a:r>
          </a:p>
          <a:p>
            <a:r>
              <a:rPr lang="en-US" altLang="zh-CN" sz="1200" dirty="0"/>
              <a:t>2023ZHBJ0881</a:t>
            </a:r>
            <a:endParaRPr lang="zh-CN" altLang="en-US" sz="1200" dirty="0"/>
          </a:p>
          <a:p>
            <a:r>
              <a:rPr lang="en-US" altLang="zh-CN" sz="1200" dirty="0"/>
              <a:t>2023ZHBJ0882</a:t>
            </a:r>
          </a:p>
          <a:p>
            <a:r>
              <a:rPr lang="en-US" altLang="zh-CN" sz="1200" dirty="0"/>
              <a:t>2023ZHBJ0883</a:t>
            </a:r>
          </a:p>
          <a:p>
            <a:r>
              <a:rPr lang="en-US" altLang="zh-CN" sz="1200" dirty="0"/>
              <a:t>…….</a:t>
            </a:r>
            <a:endParaRPr lang="zh-CN" altLang="en-US" sz="1200" dirty="0"/>
          </a:p>
          <a:p>
            <a:endParaRPr lang="zh-CN" altLang="en-US" sz="1200" dirty="0"/>
          </a:p>
          <a:p>
            <a:endParaRPr lang="zh-CN" altLang="en-US" sz="1200" dirty="0"/>
          </a:p>
          <a:p>
            <a:endParaRPr lang="en-US" altLang="zh-CN" sz="1200" dirty="0"/>
          </a:p>
          <a:p>
            <a:endParaRPr lang="zh-CN" altLang="en-US" sz="1200" dirty="0"/>
          </a:p>
        </p:txBody>
      </p:sp>
      <p:sp>
        <p:nvSpPr>
          <p:cNvPr id="43" name="文本占位符 2">
            <a:extLst>
              <a:ext uri="{FF2B5EF4-FFF2-40B4-BE49-F238E27FC236}">
                <a16:creationId xmlns:a16="http://schemas.microsoft.com/office/drawing/2014/main" id="{C693FCBA-85ED-10D9-2EDE-34773ADCED90}"/>
              </a:ext>
            </a:extLst>
          </p:cNvPr>
          <p:cNvSpPr txBox="1">
            <a:spLocks/>
          </p:cNvSpPr>
          <p:nvPr/>
        </p:nvSpPr>
        <p:spPr>
          <a:xfrm>
            <a:off x="3468008" y="4086204"/>
            <a:ext cx="15571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散列函数</a:t>
            </a:r>
          </a:p>
        </p:txBody>
      </p:sp>
      <p:sp>
        <p:nvSpPr>
          <p:cNvPr id="44" name="云形 43">
            <a:extLst>
              <a:ext uri="{FF2B5EF4-FFF2-40B4-BE49-F238E27FC236}">
                <a16:creationId xmlns:a16="http://schemas.microsoft.com/office/drawing/2014/main" id="{043987A4-82E3-7095-5FEA-84972DFA4965}"/>
              </a:ext>
            </a:extLst>
          </p:cNvPr>
          <p:cNvSpPr/>
          <p:nvPr/>
        </p:nvSpPr>
        <p:spPr>
          <a:xfrm>
            <a:off x="3080098" y="4704613"/>
            <a:ext cx="1828800" cy="1024374"/>
          </a:xfrm>
          <a:prstGeom prst="cloud">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hash(key)</a:t>
            </a:r>
            <a:endParaRPr lang="zh-CN" altLang="en-US" dirty="0">
              <a:solidFill>
                <a:schemeClr val="bg1"/>
              </a:solidFill>
            </a:endParaRPr>
          </a:p>
        </p:txBody>
      </p:sp>
      <p:sp>
        <p:nvSpPr>
          <p:cNvPr id="45" name="椭圆 44">
            <a:extLst>
              <a:ext uri="{FF2B5EF4-FFF2-40B4-BE49-F238E27FC236}">
                <a16:creationId xmlns:a16="http://schemas.microsoft.com/office/drawing/2014/main" id="{9778EBFD-C56B-8BD7-E052-432B125001A2}"/>
              </a:ext>
            </a:extLst>
          </p:cNvPr>
          <p:cNvSpPr/>
          <p:nvPr/>
        </p:nvSpPr>
        <p:spPr>
          <a:xfrm>
            <a:off x="7228350" y="4285449"/>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B6A1EF13-7D9E-EACA-3A94-1D42D8FD72B4}"/>
              </a:ext>
            </a:extLst>
          </p:cNvPr>
          <p:cNvCxnSpPr>
            <a:stCxn id="32" idx="3"/>
            <a:endCxn id="45" idx="2"/>
          </p:cNvCxnSpPr>
          <p:nvPr/>
        </p:nvCxnSpPr>
        <p:spPr>
          <a:xfrm>
            <a:off x="7007971" y="4481700"/>
            <a:ext cx="220379"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367F26C5-FB50-48EB-F1AB-1C46760AAF4D}"/>
              </a:ext>
            </a:extLst>
          </p:cNvPr>
          <p:cNvGrpSpPr/>
          <p:nvPr/>
        </p:nvGrpSpPr>
        <p:grpSpPr>
          <a:xfrm>
            <a:off x="7628559" y="4293864"/>
            <a:ext cx="592800" cy="392502"/>
            <a:chOff x="7628559" y="4293864"/>
            <a:chExt cx="592800" cy="392502"/>
          </a:xfrm>
        </p:grpSpPr>
        <p:sp>
          <p:nvSpPr>
            <p:cNvPr id="47" name="椭圆 46">
              <a:extLst>
                <a:ext uri="{FF2B5EF4-FFF2-40B4-BE49-F238E27FC236}">
                  <a16:creationId xmlns:a16="http://schemas.microsoft.com/office/drawing/2014/main" id="{A041F844-35E0-ED86-9226-FBD2713E039C}"/>
                </a:ext>
              </a:extLst>
            </p:cNvPr>
            <p:cNvSpPr/>
            <p:nvPr/>
          </p:nvSpPr>
          <p:spPr>
            <a:xfrm>
              <a:off x="7821150" y="4293864"/>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a:extLst>
                <a:ext uri="{FF2B5EF4-FFF2-40B4-BE49-F238E27FC236}">
                  <a16:creationId xmlns:a16="http://schemas.microsoft.com/office/drawing/2014/main" id="{FC3FB0E6-34BA-8B7A-4945-E571FE5A057C}"/>
                </a:ext>
              </a:extLst>
            </p:cNvPr>
            <p:cNvCxnSpPr>
              <a:cxnSpLocks/>
              <a:stCxn id="45" idx="6"/>
              <a:endCxn id="47" idx="2"/>
            </p:cNvCxnSpPr>
            <p:nvPr/>
          </p:nvCxnSpPr>
          <p:spPr>
            <a:xfrm>
              <a:off x="7628559" y="4481700"/>
              <a:ext cx="192591"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49" name="椭圆 48">
            <a:extLst>
              <a:ext uri="{FF2B5EF4-FFF2-40B4-BE49-F238E27FC236}">
                <a16:creationId xmlns:a16="http://schemas.microsoft.com/office/drawing/2014/main" id="{24DD3DA3-DEA3-85B2-4FE1-347663926999}"/>
              </a:ext>
            </a:extLst>
          </p:cNvPr>
          <p:cNvSpPr/>
          <p:nvPr/>
        </p:nvSpPr>
        <p:spPr>
          <a:xfrm>
            <a:off x="7381251" y="4995528"/>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E3ED8C5E-7AE1-2970-B589-3B23852DBC51}"/>
              </a:ext>
            </a:extLst>
          </p:cNvPr>
          <p:cNvCxnSpPr>
            <a:cxnSpLocks/>
            <a:endCxn id="49" idx="2"/>
          </p:cNvCxnSpPr>
          <p:nvPr/>
        </p:nvCxnSpPr>
        <p:spPr>
          <a:xfrm>
            <a:off x="7011731" y="5183364"/>
            <a:ext cx="369520"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3F41BF33-BEA1-BB8E-736B-CFA63FE3F753}"/>
              </a:ext>
            </a:extLst>
          </p:cNvPr>
          <p:cNvSpPr/>
          <p:nvPr/>
        </p:nvSpPr>
        <p:spPr>
          <a:xfrm>
            <a:off x="7361639" y="5673019"/>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62924FE6-2909-F74D-343D-B027D80F865E}"/>
              </a:ext>
            </a:extLst>
          </p:cNvPr>
          <p:cNvCxnSpPr>
            <a:cxnSpLocks/>
          </p:cNvCxnSpPr>
          <p:nvPr/>
        </p:nvCxnSpPr>
        <p:spPr>
          <a:xfrm>
            <a:off x="7022599" y="5860855"/>
            <a:ext cx="369520"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文本占位符 2">
            <a:extLst>
              <a:ext uri="{FF2B5EF4-FFF2-40B4-BE49-F238E27FC236}">
                <a16:creationId xmlns:a16="http://schemas.microsoft.com/office/drawing/2014/main" id="{C2C6AB66-9B75-12BB-27CE-FB3A6A94F543}"/>
              </a:ext>
            </a:extLst>
          </p:cNvPr>
          <p:cNvSpPr>
            <a:spLocks noGrp="1"/>
          </p:cNvSpPr>
          <p:nvPr>
            <p:ph type="body" sz="quarter" idx="11"/>
          </p:nvPr>
        </p:nvSpPr>
        <p:spPr>
          <a:xfrm>
            <a:off x="710880" y="1624205"/>
            <a:ext cx="10698800" cy="1957982"/>
          </a:xfrm>
        </p:spPr>
        <p:txBody>
          <a:bodyPr/>
          <a:lstStyle/>
          <a:p>
            <a:r>
              <a:rPr lang="en-US" altLang="zh-CN" dirty="0"/>
              <a:t>(2</a:t>
            </a:r>
            <a:r>
              <a:rPr lang="zh-CN" altLang="en-US" dirty="0"/>
              <a:t>）当</a:t>
            </a:r>
            <a:r>
              <a:rPr lang="zh-CN" altLang="en-US" dirty="0">
                <a:solidFill>
                  <a:srgbClr val="AD2B26"/>
                </a:solidFill>
              </a:rPr>
              <a:t>查找、删除</a:t>
            </a:r>
            <a:r>
              <a:rPr lang="zh-CN" altLang="en-US" dirty="0"/>
              <a:t>一个元素时，我们同样通过散列函数计算出对应的槽，然后遍历链表查找或者删除</a:t>
            </a:r>
            <a:endParaRPr lang="en-US" altLang="zh-CN" dirty="0"/>
          </a:p>
          <a:p>
            <a:pPr marL="285750" indent="-285750">
              <a:buFont typeface="Wingdings" panose="05000000000000000000" pitchFamily="2" charset="2"/>
              <a:buChar char="l"/>
            </a:pPr>
            <a:r>
              <a:rPr lang="zh-CN" altLang="en-US" dirty="0"/>
              <a:t>平均情况下基于链表法解决冲突时查询的时间复杂度是</a:t>
            </a:r>
            <a:r>
              <a:rPr lang="en-US" altLang="zh-CN" dirty="0"/>
              <a:t>O(1)</a:t>
            </a:r>
          </a:p>
          <a:p>
            <a:pPr marL="285750" indent="-285750">
              <a:buFont typeface="Wingdings" panose="05000000000000000000" pitchFamily="2" charset="2"/>
              <a:buChar char="l"/>
            </a:pPr>
            <a:r>
              <a:rPr lang="zh-CN" altLang="en-US" dirty="0"/>
              <a:t>散列表可能会退化为链表</a:t>
            </a:r>
            <a:r>
              <a:rPr lang="en-US" altLang="zh-CN" dirty="0"/>
              <a:t>,</a:t>
            </a:r>
            <a:r>
              <a:rPr lang="zh-CN" altLang="en-US" dirty="0"/>
              <a:t>查询的时间复杂度就从 </a:t>
            </a:r>
            <a:r>
              <a:rPr lang="en-US" altLang="zh-CN" dirty="0"/>
              <a:t>O(1) </a:t>
            </a:r>
            <a:r>
              <a:rPr lang="zh-CN" altLang="en-US" dirty="0"/>
              <a:t>退化为 </a:t>
            </a:r>
            <a:r>
              <a:rPr lang="en-US" altLang="zh-CN" dirty="0"/>
              <a:t>O(n)</a:t>
            </a:r>
          </a:p>
          <a:p>
            <a:pPr marL="285750" indent="-285750">
              <a:buFont typeface="Wingdings" panose="05000000000000000000" pitchFamily="2" charset="2"/>
              <a:buChar char="l"/>
            </a:pPr>
            <a:r>
              <a:rPr lang="zh-CN" altLang="en-US" dirty="0"/>
              <a:t>将链表法中的链表改造为其他高效的动态数据结构，比如红黑树，查询的时间复杂度是 </a:t>
            </a:r>
            <a:r>
              <a:rPr lang="en-US" altLang="zh-CN" dirty="0"/>
              <a:t>O(</a:t>
            </a:r>
            <a:r>
              <a:rPr lang="en-US" altLang="zh-CN" dirty="0" err="1"/>
              <a:t>logn</a:t>
            </a:r>
            <a:r>
              <a:rPr lang="en-US" altLang="zh-CN" dirty="0"/>
              <a:t>)</a:t>
            </a:r>
            <a:endParaRPr lang="zh-CN" altLang="en-US" dirty="0"/>
          </a:p>
        </p:txBody>
      </p:sp>
      <p:grpSp>
        <p:nvGrpSpPr>
          <p:cNvPr id="96" name="组合 95">
            <a:extLst>
              <a:ext uri="{FF2B5EF4-FFF2-40B4-BE49-F238E27FC236}">
                <a16:creationId xmlns:a16="http://schemas.microsoft.com/office/drawing/2014/main" id="{BA34ED79-566F-E86F-BFC4-469CBC12774D}"/>
              </a:ext>
            </a:extLst>
          </p:cNvPr>
          <p:cNvGrpSpPr/>
          <p:nvPr/>
        </p:nvGrpSpPr>
        <p:grpSpPr>
          <a:xfrm>
            <a:off x="8221359" y="4313834"/>
            <a:ext cx="3002617" cy="403260"/>
            <a:chOff x="8221359" y="4313834"/>
            <a:chExt cx="3002617" cy="403260"/>
          </a:xfrm>
        </p:grpSpPr>
        <p:grpSp>
          <p:nvGrpSpPr>
            <p:cNvPr id="64" name="组合 63">
              <a:extLst>
                <a:ext uri="{FF2B5EF4-FFF2-40B4-BE49-F238E27FC236}">
                  <a16:creationId xmlns:a16="http://schemas.microsoft.com/office/drawing/2014/main" id="{B300921C-0974-196B-4683-0DC07CF837C2}"/>
                </a:ext>
              </a:extLst>
            </p:cNvPr>
            <p:cNvGrpSpPr/>
            <p:nvPr/>
          </p:nvGrpSpPr>
          <p:grpSpPr>
            <a:xfrm>
              <a:off x="8221359" y="4313834"/>
              <a:ext cx="592800" cy="392502"/>
              <a:chOff x="7628559" y="4293864"/>
              <a:chExt cx="592800" cy="392502"/>
            </a:xfrm>
          </p:grpSpPr>
          <p:sp>
            <p:nvSpPr>
              <p:cNvPr id="65" name="椭圆 64">
                <a:extLst>
                  <a:ext uri="{FF2B5EF4-FFF2-40B4-BE49-F238E27FC236}">
                    <a16:creationId xmlns:a16="http://schemas.microsoft.com/office/drawing/2014/main" id="{6DBFD3C8-0923-D805-CA03-6EAC2422E8FE}"/>
                  </a:ext>
                </a:extLst>
              </p:cNvPr>
              <p:cNvSpPr/>
              <p:nvPr/>
            </p:nvSpPr>
            <p:spPr>
              <a:xfrm>
                <a:off x="7821150" y="4293864"/>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箭头连接符 65">
                <a:extLst>
                  <a:ext uri="{FF2B5EF4-FFF2-40B4-BE49-F238E27FC236}">
                    <a16:creationId xmlns:a16="http://schemas.microsoft.com/office/drawing/2014/main" id="{A2196CE4-8B2D-C333-9171-B11AB2B26EC0}"/>
                  </a:ext>
                </a:extLst>
              </p:cNvPr>
              <p:cNvCxnSpPr>
                <a:cxnSpLocks/>
                <a:endCxn id="65" idx="2"/>
              </p:cNvCxnSpPr>
              <p:nvPr/>
            </p:nvCxnSpPr>
            <p:spPr>
              <a:xfrm>
                <a:off x="7628559" y="4481700"/>
                <a:ext cx="192591"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7" name="组合 66">
              <a:extLst>
                <a:ext uri="{FF2B5EF4-FFF2-40B4-BE49-F238E27FC236}">
                  <a16:creationId xmlns:a16="http://schemas.microsoft.com/office/drawing/2014/main" id="{E836C65F-FDDC-E4CA-9924-A7D75F727515}"/>
                </a:ext>
              </a:extLst>
            </p:cNvPr>
            <p:cNvGrpSpPr/>
            <p:nvPr/>
          </p:nvGrpSpPr>
          <p:grpSpPr>
            <a:xfrm>
              <a:off x="8829758" y="4313834"/>
              <a:ext cx="592800" cy="392502"/>
              <a:chOff x="7628559" y="4293864"/>
              <a:chExt cx="592800" cy="392502"/>
            </a:xfrm>
          </p:grpSpPr>
          <p:sp>
            <p:nvSpPr>
              <p:cNvPr id="68" name="椭圆 67">
                <a:extLst>
                  <a:ext uri="{FF2B5EF4-FFF2-40B4-BE49-F238E27FC236}">
                    <a16:creationId xmlns:a16="http://schemas.microsoft.com/office/drawing/2014/main" id="{64579026-2636-F2C3-B4BD-790B43AF8FB9}"/>
                  </a:ext>
                </a:extLst>
              </p:cNvPr>
              <p:cNvSpPr/>
              <p:nvPr/>
            </p:nvSpPr>
            <p:spPr>
              <a:xfrm>
                <a:off x="7821150" y="4293864"/>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D251FF4D-36D9-F91F-0BCF-E5803CDFD77A}"/>
                  </a:ext>
                </a:extLst>
              </p:cNvPr>
              <p:cNvCxnSpPr>
                <a:cxnSpLocks/>
                <a:endCxn id="68" idx="2"/>
              </p:cNvCxnSpPr>
              <p:nvPr/>
            </p:nvCxnSpPr>
            <p:spPr>
              <a:xfrm>
                <a:off x="7628559" y="4481700"/>
                <a:ext cx="192591"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13AAE3CB-F291-C679-219D-FEE121AAD21A}"/>
                </a:ext>
              </a:extLst>
            </p:cNvPr>
            <p:cNvGrpSpPr/>
            <p:nvPr/>
          </p:nvGrpSpPr>
          <p:grpSpPr>
            <a:xfrm>
              <a:off x="9422558" y="4324592"/>
              <a:ext cx="592800" cy="392502"/>
              <a:chOff x="7628559" y="4293864"/>
              <a:chExt cx="592800" cy="392502"/>
            </a:xfrm>
          </p:grpSpPr>
          <p:sp>
            <p:nvSpPr>
              <p:cNvPr id="71" name="椭圆 70">
                <a:extLst>
                  <a:ext uri="{FF2B5EF4-FFF2-40B4-BE49-F238E27FC236}">
                    <a16:creationId xmlns:a16="http://schemas.microsoft.com/office/drawing/2014/main" id="{F228E170-8F00-7FE5-F098-6603AEC34F88}"/>
                  </a:ext>
                </a:extLst>
              </p:cNvPr>
              <p:cNvSpPr/>
              <p:nvPr/>
            </p:nvSpPr>
            <p:spPr>
              <a:xfrm>
                <a:off x="7821150" y="4293864"/>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箭头连接符 71">
                <a:extLst>
                  <a:ext uri="{FF2B5EF4-FFF2-40B4-BE49-F238E27FC236}">
                    <a16:creationId xmlns:a16="http://schemas.microsoft.com/office/drawing/2014/main" id="{4D8E4853-5C82-5453-1835-4FC7524AB0F1}"/>
                  </a:ext>
                </a:extLst>
              </p:cNvPr>
              <p:cNvCxnSpPr>
                <a:cxnSpLocks/>
                <a:endCxn id="71" idx="2"/>
              </p:cNvCxnSpPr>
              <p:nvPr/>
            </p:nvCxnSpPr>
            <p:spPr>
              <a:xfrm>
                <a:off x="7628559" y="4481700"/>
                <a:ext cx="192591"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3" name="组合 72">
              <a:extLst>
                <a:ext uri="{FF2B5EF4-FFF2-40B4-BE49-F238E27FC236}">
                  <a16:creationId xmlns:a16="http://schemas.microsoft.com/office/drawing/2014/main" id="{1ABC4804-41C2-4E86-B2FB-8D9B9ED98B07}"/>
                </a:ext>
              </a:extLst>
            </p:cNvPr>
            <p:cNvGrpSpPr/>
            <p:nvPr/>
          </p:nvGrpSpPr>
          <p:grpSpPr>
            <a:xfrm>
              <a:off x="10023960" y="4324592"/>
              <a:ext cx="592800" cy="392502"/>
              <a:chOff x="7628559" y="4293864"/>
              <a:chExt cx="592800" cy="392502"/>
            </a:xfrm>
          </p:grpSpPr>
          <p:sp>
            <p:nvSpPr>
              <p:cNvPr id="74" name="椭圆 73">
                <a:extLst>
                  <a:ext uri="{FF2B5EF4-FFF2-40B4-BE49-F238E27FC236}">
                    <a16:creationId xmlns:a16="http://schemas.microsoft.com/office/drawing/2014/main" id="{9032C14B-2D5F-FA14-2942-49112D3CD931}"/>
                  </a:ext>
                </a:extLst>
              </p:cNvPr>
              <p:cNvSpPr/>
              <p:nvPr/>
            </p:nvSpPr>
            <p:spPr>
              <a:xfrm>
                <a:off x="7821150" y="4293864"/>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箭头连接符 74">
                <a:extLst>
                  <a:ext uri="{FF2B5EF4-FFF2-40B4-BE49-F238E27FC236}">
                    <a16:creationId xmlns:a16="http://schemas.microsoft.com/office/drawing/2014/main" id="{46A796FA-ED1B-844C-5D0A-DA713385D26A}"/>
                  </a:ext>
                </a:extLst>
              </p:cNvPr>
              <p:cNvCxnSpPr>
                <a:cxnSpLocks/>
                <a:endCxn id="74" idx="2"/>
              </p:cNvCxnSpPr>
              <p:nvPr/>
            </p:nvCxnSpPr>
            <p:spPr>
              <a:xfrm>
                <a:off x="7628559" y="4481700"/>
                <a:ext cx="192591"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id="{F99D13C2-5450-F335-674C-DA68D15222F3}"/>
                </a:ext>
              </a:extLst>
            </p:cNvPr>
            <p:cNvGrpSpPr/>
            <p:nvPr/>
          </p:nvGrpSpPr>
          <p:grpSpPr>
            <a:xfrm>
              <a:off x="10631176" y="4324592"/>
              <a:ext cx="592800" cy="392502"/>
              <a:chOff x="7628559" y="4293864"/>
              <a:chExt cx="592800" cy="392502"/>
            </a:xfrm>
          </p:grpSpPr>
          <p:sp>
            <p:nvSpPr>
              <p:cNvPr id="77" name="椭圆 76">
                <a:extLst>
                  <a:ext uri="{FF2B5EF4-FFF2-40B4-BE49-F238E27FC236}">
                    <a16:creationId xmlns:a16="http://schemas.microsoft.com/office/drawing/2014/main" id="{40B28A80-51E5-45CD-E83F-6E9F41F88812}"/>
                  </a:ext>
                </a:extLst>
              </p:cNvPr>
              <p:cNvSpPr/>
              <p:nvPr/>
            </p:nvSpPr>
            <p:spPr>
              <a:xfrm>
                <a:off x="7821150" y="4293864"/>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77">
                <a:extLst>
                  <a:ext uri="{FF2B5EF4-FFF2-40B4-BE49-F238E27FC236}">
                    <a16:creationId xmlns:a16="http://schemas.microsoft.com/office/drawing/2014/main" id="{A2FF7F70-5704-638F-2F10-71685851BFCB}"/>
                  </a:ext>
                </a:extLst>
              </p:cNvPr>
              <p:cNvCxnSpPr>
                <a:cxnSpLocks/>
                <a:endCxn id="77" idx="2"/>
              </p:cNvCxnSpPr>
              <p:nvPr/>
            </p:nvCxnSpPr>
            <p:spPr>
              <a:xfrm>
                <a:off x="7628559" y="4481700"/>
                <a:ext cx="192591"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grpSp>
        <p:nvGrpSpPr>
          <p:cNvPr id="112" name="组合 111">
            <a:extLst>
              <a:ext uri="{FF2B5EF4-FFF2-40B4-BE49-F238E27FC236}">
                <a16:creationId xmlns:a16="http://schemas.microsoft.com/office/drawing/2014/main" id="{F52FC747-198F-78C5-95E8-B4A5FDD30D98}"/>
              </a:ext>
            </a:extLst>
          </p:cNvPr>
          <p:cNvGrpSpPr/>
          <p:nvPr/>
        </p:nvGrpSpPr>
        <p:grpSpPr>
          <a:xfrm>
            <a:off x="7228350" y="3632623"/>
            <a:ext cx="1858377" cy="1738094"/>
            <a:chOff x="7245498" y="949184"/>
            <a:chExt cx="1858377" cy="1738094"/>
          </a:xfrm>
        </p:grpSpPr>
        <p:sp>
          <p:nvSpPr>
            <p:cNvPr id="79" name="椭圆 78">
              <a:extLst>
                <a:ext uri="{FF2B5EF4-FFF2-40B4-BE49-F238E27FC236}">
                  <a16:creationId xmlns:a16="http://schemas.microsoft.com/office/drawing/2014/main" id="{E4578525-0200-C9AE-DA01-001195C6C26D}"/>
                </a:ext>
              </a:extLst>
            </p:cNvPr>
            <p:cNvSpPr/>
            <p:nvPr/>
          </p:nvSpPr>
          <p:spPr>
            <a:xfrm>
              <a:off x="7891793" y="1182650"/>
              <a:ext cx="451966" cy="389164"/>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a:extLst>
                <a:ext uri="{FF2B5EF4-FFF2-40B4-BE49-F238E27FC236}">
                  <a16:creationId xmlns:a16="http://schemas.microsoft.com/office/drawing/2014/main" id="{E96071A2-D9B5-328F-B1D7-2205E03A3411}"/>
                </a:ext>
              </a:extLst>
            </p:cNvPr>
            <p:cNvSpPr/>
            <p:nvPr/>
          </p:nvSpPr>
          <p:spPr>
            <a:xfrm>
              <a:off x="7245498" y="1607062"/>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37257BC3-3D2C-2592-989D-4E9E060CCF13}"/>
                </a:ext>
              </a:extLst>
            </p:cNvPr>
            <p:cNvSpPr/>
            <p:nvPr/>
          </p:nvSpPr>
          <p:spPr>
            <a:xfrm>
              <a:off x="7891793" y="2050441"/>
              <a:ext cx="451966" cy="389164"/>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C03F175F-8746-4FFD-8DD6-7528831D2AE7}"/>
                </a:ext>
              </a:extLst>
            </p:cNvPr>
            <p:cNvSpPr/>
            <p:nvPr/>
          </p:nvSpPr>
          <p:spPr>
            <a:xfrm>
              <a:off x="8651909" y="949184"/>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B89AAEBA-428A-668C-77AC-C37E825B8B4D}"/>
                </a:ext>
              </a:extLst>
            </p:cNvPr>
            <p:cNvSpPr/>
            <p:nvPr/>
          </p:nvSpPr>
          <p:spPr>
            <a:xfrm>
              <a:off x="8651909" y="1831843"/>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0D60B434-5C32-1BBA-DA95-F4FEFE9CCA07}"/>
                </a:ext>
              </a:extLst>
            </p:cNvPr>
            <p:cNvSpPr/>
            <p:nvPr/>
          </p:nvSpPr>
          <p:spPr>
            <a:xfrm>
              <a:off x="8651909" y="2298114"/>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84">
              <a:extLst>
                <a:ext uri="{FF2B5EF4-FFF2-40B4-BE49-F238E27FC236}">
                  <a16:creationId xmlns:a16="http://schemas.microsoft.com/office/drawing/2014/main" id="{05EEE466-05C8-6859-D4CF-B4F5076D6FAD}"/>
                </a:ext>
              </a:extLst>
            </p:cNvPr>
            <p:cNvCxnSpPr>
              <a:cxnSpLocks/>
              <a:stCxn id="80" idx="7"/>
              <a:endCxn id="79" idx="2"/>
            </p:cNvCxnSpPr>
            <p:nvPr/>
          </p:nvCxnSpPr>
          <p:spPr>
            <a:xfrm flipV="1">
              <a:off x="7631275" y="1377232"/>
              <a:ext cx="260518" cy="286822"/>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F3C50E44-0F7B-EB11-90B3-599426F6D529}"/>
                </a:ext>
              </a:extLst>
            </p:cNvPr>
            <p:cNvCxnSpPr>
              <a:cxnSpLocks/>
              <a:stCxn id="80" idx="5"/>
              <a:endCxn id="81" idx="2"/>
            </p:cNvCxnSpPr>
            <p:nvPr/>
          </p:nvCxnSpPr>
          <p:spPr>
            <a:xfrm>
              <a:off x="7631275" y="1939234"/>
              <a:ext cx="260518" cy="305789"/>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288BB39A-85DC-CD2C-EDCC-C6C6612996B7}"/>
                </a:ext>
              </a:extLst>
            </p:cNvPr>
            <p:cNvCxnSpPr>
              <a:cxnSpLocks/>
              <a:stCxn id="79" idx="6"/>
              <a:endCxn id="82" idx="2"/>
            </p:cNvCxnSpPr>
            <p:nvPr/>
          </p:nvCxnSpPr>
          <p:spPr>
            <a:xfrm flipV="1">
              <a:off x="8343759" y="1143766"/>
              <a:ext cx="308150" cy="23346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1A5FCC39-59A4-C88B-6DCE-C1FABDC82607}"/>
                </a:ext>
              </a:extLst>
            </p:cNvPr>
            <p:cNvCxnSpPr>
              <a:cxnSpLocks/>
              <a:stCxn id="81" idx="6"/>
              <a:endCxn id="83" idx="3"/>
            </p:cNvCxnSpPr>
            <p:nvPr/>
          </p:nvCxnSpPr>
          <p:spPr>
            <a:xfrm flipV="1">
              <a:off x="8343759" y="2164015"/>
              <a:ext cx="374339" cy="81008"/>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10B641E-45B7-EDE2-910E-700370A3C6F7}"/>
                </a:ext>
              </a:extLst>
            </p:cNvPr>
            <p:cNvCxnSpPr>
              <a:cxnSpLocks/>
              <a:stCxn id="81" idx="6"/>
              <a:endCxn id="84" idx="2"/>
            </p:cNvCxnSpPr>
            <p:nvPr/>
          </p:nvCxnSpPr>
          <p:spPr>
            <a:xfrm>
              <a:off x="8343759" y="2245023"/>
              <a:ext cx="308150" cy="247673"/>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0" name="椭圆 99">
              <a:extLst>
                <a:ext uri="{FF2B5EF4-FFF2-40B4-BE49-F238E27FC236}">
                  <a16:creationId xmlns:a16="http://schemas.microsoft.com/office/drawing/2014/main" id="{64FA5980-C0F8-5313-B4E0-F867F3195CBF}"/>
                </a:ext>
              </a:extLst>
            </p:cNvPr>
            <p:cNvSpPr/>
            <p:nvPr/>
          </p:nvSpPr>
          <p:spPr>
            <a:xfrm>
              <a:off x="8634643" y="1390739"/>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箭头连接符 107">
              <a:extLst>
                <a:ext uri="{FF2B5EF4-FFF2-40B4-BE49-F238E27FC236}">
                  <a16:creationId xmlns:a16="http://schemas.microsoft.com/office/drawing/2014/main" id="{303C323B-ACDE-CF90-FB9B-26EAFD275ACF}"/>
                </a:ext>
              </a:extLst>
            </p:cNvPr>
            <p:cNvCxnSpPr>
              <a:stCxn id="79" idx="6"/>
              <a:endCxn id="100" idx="2"/>
            </p:cNvCxnSpPr>
            <p:nvPr/>
          </p:nvCxnSpPr>
          <p:spPr>
            <a:xfrm>
              <a:off x="8343759" y="1377232"/>
              <a:ext cx="290884" cy="208089"/>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18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xEl>
                                              <p:pRg st="1" end="1"/>
                                            </p:txEl>
                                          </p:spTgt>
                                        </p:tgtEl>
                                        <p:attrNameLst>
                                          <p:attrName>style.visibility</p:attrName>
                                        </p:attrNameLst>
                                      </p:cBhvr>
                                      <p:to>
                                        <p:strVal val="visible"/>
                                      </p:to>
                                    </p:set>
                                    <p:animEffect transition="in" filter="wipe(left)">
                                      <p:cBhvr>
                                        <p:cTn id="7" dur="500"/>
                                        <p:tgtEl>
                                          <p:spTgt spid="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xEl>
                                              <p:pRg st="2" end="2"/>
                                            </p:txEl>
                                          </p:spTgt>
                                        </p:tgtEl>
                                        <p:attrNameLst>
                                          <p:attrName>style.visibility</p:attrName>
                                        </p:attrNameLst>
                                      </p:cBhvr>
                                      <p:to>
                                        <p:strVal val="visible"/>
                                      </p:to>
                                    </p:set>
                                    <p:animEffect transition="in" filter="wipe(left)">
                                      <p:cBhvr>
                                        <p:cTn id="12" dur="500"/>
                                        <p:tgtEl>
                                          <p:spTgt spid="5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9">
                                            <p:txEl>
                                              <p:pRg st="4" end="4"/>
                                            </p:txEl>
                                          </p:spTgt>
                                        </p:tgtEl>
                                        <p:attrNameLst>
                                          <p:attrName>style.visibility</p:attrName>
                                        </p:attrNameLst>
                                      </p:cBhvr>
                                      <p:to>
                                        <p:strVal val="visible"/>
                                      </p:to>
                                    </p:set>
                                    <p:animEffect transition="in" filter="wipe(up)">
                                      <p:cBhvr>
                                        <p:cTn id="17" dur="500"/>
                                        <p:tgtEl>
                                          <p:spTgt spid="39">
                                            <p:txEl>
                                              <p:pRg st="4" end="4"/>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9">
                                            <p:txEl>
                                              <p:pRg st="5" end="5"/>
                                            </p:txEl>
                                          </p:spTgt>
                                        </p:tgtEl>
                                        <p:attrNameLst>
                                          <p:attrName>style.visibility</p:attrName>
                                        </p:attrNameLst>
                                      </p:cBhvr>
                                      <p:to>
                                        <p:strVal val="visible"/>
                                      </p:to>
                                    </p:set>
                                    <p:animEffect transition="in" filter="wipe(up)">
                                      <p:cBhvr>
                                        <p:cTn id="20" dur="500"/>
                                        <p:tgtEl>
                                          <p:spTgt spid="39">
                                            <p:txEl>
                                              <p:pRg st="5" end="5"/>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39">
                                            <p:txEl>
                                              <p:pRg st="6" end="6"/>
                                            </p:txEl>
                                          </p:spTgt>
                                        </p:tgtEl>
                                        <p:attrNameLst>
                                          <p:attrName>style.visibility</p:attrName>
                                        </p:attrNameLst>
                                      </p:cBhvr>
                                      <p:to>
                                        <p:strVal val="visible"/>
                                      </p:to>
                                    </p:set>
                                    <p:animEffect transition="in" filter="wipe(up)">
                                      <p:cBhvr>
                                        <p:cTn id="23" dur="500"/>
                                        <p:tgtEl>
                                          <p:spTgt spid="39">
                                            <p:txEl>
                                              <p:pRg st="6" end="6"/>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39">
                                            <p:txEl>
                                              <p:pRg st="7" end="7"/>
                                            </p:txEl>
                                          </p:spTgt>
                                        </p:tgtEl>
                                        <p:attrNameLst>
                                          <p:attrName>style.visibility</p:attrName>
                                        </p:attrNameLst>
                                      </p:cBhvr>
                                      <p:to>
                                        <p:strVal val="visible"/>
                                      </p:to>
                                    </p:set>
                                    <p:animEffect transition="in" filter="wipe(up)">
                                      <p:cBhvr>
                                        <p:cTn id="26" dur="500"/>
                                        <p:tgtEl>
                                          <p:spTgt spid="39">
                                            <p:txEl>
                                              <p:pRg st="7" end="7"/>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39">
                                            <p:txEl>
                                              <p:pRg st="8" end="8"/>
                                            </p:txEl>
                                          </p:spTgt>
                                        </p:tgtEl>
                                        <p:attrNameLst>
                                          <p:attrName>style.visibility</p:attrName>
                                        </p:attrNameLst>
                                      </p:cBhvr>
                                      <p:to>
                                        <p:strVal val="visible"/>
                                      </p:to>
                                    </p:set>
                                    <p:animEffect transition="in" filter="wipe(up)">
                                      <p:cBhvr>
                                        <p:cTn id="29" dur="500"/>
                                        <p:tgtEl>
                                          <p:spTgt spid="39">
                                            <p:txEl>
                                              <p:pRg st="8" end="8"/>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39">
                                            <p:txEl>
                                              <p:pRg st="9" end="9"/>
                                            </p:txEl>
                                          </p:spTgt>
                                        </p:tgtEl>
                                        <p:attrNameLst>
                                          <p:attrName>style.visibility</p:attrName>
                                        </p:attrNameLst>
                                      </p:cBhvr>
                                      <p:to>
                                        <p:strVal val="visible"/>
                                      </p:to>
                                    </p:set>
                                    <p:animEffect transition="in" filter="wipe(up)">
                                      <p:cBhvr>
                                        <p:cTn id="32" dur="500"/>
                                        <p:tgtEl>
                                          <p:spTgt spid="39">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7">
                                            <p:txEl>
                                              <p:pRg st="3" end="3"/>
                                            </p:txEl>
                                          </p:spTgt>
                                        </p:tgtEl>
                                        <p:attrNameLst>
                                          <p:attrName>style.visibility</p:attrName>
                                        </p:attrNameLst>
                                      </p:cBhvr>
                                      <p:to>
                                        <p:strVal val="visible"/>
                                      </p:to>
                                    </p:set>
                                    <p:animEffect transition="in" filter="wipe(left)">
                                      <p:cBhvr>
                                        <p:cTn id="42" dur="500"/>
                                        <p:tgtEl>
                                          <p:spTgt spid="5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2" fill="hold" nodeType="clickEffect">
                                  <p:stCondLst>
                                    <p:cond delay="0"/>
                                  </p:stCondLst>
                                  <p:childTnLst>
                                    <p:animEffect transition="out" filter="wipe(right)">
                                      <p:cBhvr>
                                        <p:cTn id="46" dur="500"/>
                                        <p:tgtEl>
                                          <p:spTgt spid="96"/>
                                        </p:tgtEl>
                                      </p:cBhvr>
                                    </p:animEffect>
                                    <p:set>
                                      <p:cBhvr>
                                        <p:cTn id="47" dur="1" fill="hold">
                                          <p:stCondLst>
                                            <p:cond delay="499"/>
                                          </p:stCondLst>
                                        </p:cTn>
                                        <p:tgtEl>
                                          <p:spTgt spid="96"/>
                                        </p:tgtEl>
                                        <p:attrNameLst>
                                          <p:attrName>style.visibility</p:attrName>
                                        </p:attrNameLst>
                                      </p:cBhvr>
                                      <p:to>
                                        <p:strVal val="hidden"/>
                                      </p:to>
                                    </p:set>
                                  </p:childTnLst>
                                </p:cTn>
                              </p:par>
                              <p:par>
                                <p:cTn id="48" presetID="22" presetClass="exit" presetSubtype="2" fill="hold" nodeType="withEffect">
                                  <p:stCondLst>
                                    <p:cond delay="0"/>
                                  </p:stCondLst>
                                  <p:childTnLst>
                                    <p:animEffect transition="out" filter="wipe(right)">
                                      <p:cBhvr>
                                        <p:cTn id="49" dur="500"/>
                                        <p:tgtEl>
                                          <p:spTgt spid="63"/>
                                        </p:tgtEl>
                                      </p:cBhvr>
                                    </p:animEffect>
                                    <p:set>
                                      <p:cBhvr>
                                        <p:cTn id="50" dur="1" fill="hold">
                                          <p:stCondLst>
                                            <p:cond delay="499"/>
                                          </p:stCondLst>
                                        </p:cTn>
                                        <p:tgtEl>
                                          <p:spTgt spid="63"/>
                                        </p:tgtEl>
                                        <p:attrNameLst>
                                          <p:attrName>style.visibility</p:attrName>
                                        </p:attrNameLst>
                                      </p:cBhvr>
                                      <p:to>
                                        <p:strVal val="hidden"/>
                                      </p:to>
                                    </p:set>
                                  </p:childTnLst>
                                </p:cTn>
                              </p:par>
                              <p:par>
                                <p:cTn id="51" presetID="22" presetClass="exit" presetSubtype="2" fill="hold" grpId="0" nodeType="withEffect">
                                  <p:stCondLst>
                                    <p:cond delay="0"/>
                                  </p:stCondLst>
                                  <p:childTnLst>
                                    <p:animEffect transition="out" filter="wipe(right)">
                                      <p:cBhvr>
                                        <p:cTn id="52" dur="500"/>
                                        <p:tgtEl>
                                          <p:spTgt spid="45"/>
                                        </p:tgtEl>
                                      </p:cBhvr>
                                    </p:animEffect>
                                    <p:set>
                                      <p:cBhvr>
                                        <p:cTn id="53" dur="1" fill="hold">
                                          <p:stCondLst>
                                            <p:cond delay="499"/>
                                          </p:stCondLst>
                                        </p:cTn>
                                        <p:tgtEl>
                                          <p:spTgt spid="4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12"/>
                                        </p:tgtEl>
                                        <p:attrNameLst>
                                          <p:attrName>style.visibility</p:attrName>
                                        </p:attrNameLst>
                                      </p:cBhvr>
                                      <p:to>
                                        <p:strVal val="visible"/>
                                      </p:to>
                                    </p:set>
                                    <p:animEffect transition="in" filter="wipe(left)">
                                      <p:cBhvr>
                                        <p:cTn id="5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9EB66-7D6B-80EE-55B7-726DF9F3DCCE}"/>
              </a:ext>
            </a:extLst>
          </p:cNvPr>
          <p:cNvSpPr>
            <a:spLocks noGrp="1"/>
          </p:cNvSpPr>
          <p:nvPr>
            <p:ph type="title"/>
          </p:nvPr>
        </p:nvSpPr>
        <p:spPr/>
        <p:txBody>
          <a:bodyPr/>
          <a:lstStyle/>
          <a:p>
            <a:r>
              <a:rPr lang="zh-CN" altLang="en-US" dirty="0"/>
              <a:t>散列冲突</a:t>
            </a:r>
            <a:r>
              <a:rPr lang="en-US" altLang="zh-CN" dirty="0"/>
              <a:t>-</a:t>
            </a:r>
            <a:r>
              <a:rPr lang="zh-CN" altLang="en-US" dirty="0"/>
              <a:t>链表法（拉链）</a:t>
            </a:r>
          </a:p>
        </p:txBody>
      </p:sp>
      <p:grpSp>
        <p:nvGrpSpPr>
          <p:cNvPr id="28" name="组合 27">
            <a:extLst>
              <a:ext uri="{FF2B5EF4-FFF2-40B4-BE49-F238E27FC236}">
                <a16:creationId xmlns:a16="http://schemas.microsoft.com/office/drawing/2014/main" id="{D01DC60D-AAAD-7BB1-8576-B4402FEFFDE1}"/>
              </a:ext>
            </a:extLst>
          </p:cNvPr>
          <p:cNvGrpSpPr/>
          <p:nvPr/>
        </p:nvGrpSpPr>
        <p:grpSpPr>
          <a:xfrm>
            <a:off x="6424217" y="1652136"/>
            <a:ext cx="1021237" cy="2532088"/>
            <a:chOff x="9286240" y="3935552"/>
            <a:chExt cx="1380107" cy="2532088"/>
          </a:xfrm>
        </p:grpSpPr>
        <p:grpSp>
          <p:nvGrpSpPr>
            <p:cNvPr id="29" name="组合 28">
              <a:extLst>
                <a:ext uri="{FF2B5EF4-FFF2-40B4-BE49-F238E27FC236}">
                  <a16:creationId xmlns:a16="http://schemas.microsoft.com/office/drawing/2014/main" id="{E7779AE0-1E95-4F85-BA68-AA7CC1952817}"/>
                </a:ext>
              </a:extLst>
            </p:cNvPr>
            <p:cNvGrpSpPr/>
            <p:nvPr/>
          </p:nvGrpSpPr>
          <p:grpSpPr>
            <a:xfrm>
              <a:off x="9286240" y="4412328"/>
              <a:ext cx="1310640" cy="2055312"/>
              <a:chOff x="9286240" y="4341208"/>
              <a:chExt cx="1310640" cy="2055312"/>
            </a:xfrm>
          </p:grpSpPr>
          <p:sp>
            <p:nvSpPr>
              <p:cNvPr id="31" name="矩形 30">
                <a:extLst>
                  <a:ext uri="{FF2B5EF4-FFF2-40B4-BE49-F238E27FC236}">
                    <a16:creationId xmlns:a16="http://schemas.microsoft.com/office/drawing/2014/main" id="{1EBB5E7E-6088-512B-CE22-DCD943E96D40}"/>
                  </a:ext>
                </a:extLst>
              </p:cNvPr>
              <p:cNvSpPr/>
              <p:nvPr/>
            </p:nvSpPr>
            <p:spPr>
              <a:xfrm>
                <a:off x="9286240" y="434120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32" name="矩形 31">
                <a:extLst>
                  <a:ext uri="{FF2B5EF4-FFF2-40B4-BE49-F238E27FC236}">
                    <a16:creationId xmlns:a16="http://schemas.microsoft.com/office/drawing/2014/main" id="{17F433E1-E49F-33F3-C192-FBF96F9685EE}"/>
                  </a:ext>
                </a:extLst>
              </p:cNvPr>
              <p:cNvSpPr/>
              <p:nvPr/>
            </p:nvSpPr>
            <p:spPr>
              <a:xfrm>
                <a:off x="9286240" y="4683760"/>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p>
            </p:txBody>
          </p:sp>
          <p:sp>
            <p:nvSpPr>
              <p:cNvPr id="33" name="矩形 32">
                <a:extLst>
                  <a:ext uri="{FF2B5EF4-FFF2-40B4-BE49-F238E27FC236}">
                    <a16:creationId xmlns:a16="http://schemas.microsoft.com/office/drawing/2014/main" id="{162848BF-BEF9-05AF-4EAE-E5D4D7FBBCA9}"/>
                  </a:ext>
                </a:extLst>
              </p:cNvPr>
              <p:cNvSpPr/>
              <p:nvPr/>
            </p:nvSpPr>
            <p:spPr>
              <a:xfrm>
                <a:off x="9286240" y="5026312"/>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35" name="矩形 34">
                <a:extLst>
                  <a:ext uri="{FF2B5EF4-FFF2-40B4-BE49-F238E27FC236}">
                    <a16:creationId xmlns:a16="http://schemas.microsoft.com/office/drawing/2014/main" id="{68AD48FB-AE06-B016-A0AE-89E7854ABC91}"/>
                  </a:ext>
                </a:extLst>
              </p:cNvPr>
              <p:cNvSpPr/>
              <p:nvPr/>
            </p:nvSpPr>
            <p:spPr>
              <a:xfrm>
                <a:off x="9286240" y="5368864"/>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37" name="矩形 36">
                <a:extLst>
                  <a:ext uri="{FF2B5EF4-FFF2-40B4-BE49-F238E27FC236}">
                    <a16:creationId xmlns:a16="http://schemas.microsoft.com/office/drawing/2014/main" id="{06CCC864-7407-FC49-E5D5-D21DBA206DA6}"/>
                  </a:ext>
                </a:extLst>
              </p:cNvPr>
              <p:cNvSpPr/>
              <p:nvPr/>
            </p:nvSpPr>
            <p:spPr>
              <a:xfrm>
                <a:off x="9286240" y="5711416"/>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38" name="矩形 37">
                <a:extLst>
                  <a:ext uri="{FF2B5EF4-FFF2-40B4-BE49-F238E27FC236}">
                    <a16:creationId xmlns:a16="http://schemas.microsoft.com/office/drawing/2014/main" id="{D0DDB65F-240A-8EE7-A2B6-BFCCA3C31D97}"/>
                  </a:ext>
                </a:extLst>
              </p:cNvPr>
              <p:cNvSpPr/>
              <p:nvPr/>
            </p:nvSpPr>
            <p:spPr>
              <a:xfrm>
                <a:off x="9286240" y="6053968"/>
                <a:ext cx="1310640" cy="342552"/>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grpSp>
        <p:sp>
          <p:nvSpPr>
            <p:cNvPr id="30" name="文本占位符 2">
              <a:extLst>
                <a:ext uri="{FF2B5EF4-FFF2-40B4-BE49-F238E27FC236}">
                  <a16:creationId xmlns:a16="http://schemas.microsoft.com/office/drawing/2014/main" id="{6A41365D-4A51-9D21-0D9C-A2A21B961484}"/>
                </a:ext>
              </a:extLst>
            </p:cNvPr>
            <p:cNvSpPr txBox="1">
              <a:spLocks/>
            </p:cNvSpPr>
            <p:nvPr/>
          </p:nvSpPr>
          <p:spPr>
            <a:xfrm>
              <a:off x="9497947" y="3935552"/>
              <a:ext cx="11684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数组</a:t>
              </a:r>
            </a:p>
          </p:txBody>
        </p:sp>
      </p:grpSp>
      <p:sp>
        <p:nvSpPr>
          <p:cNvPr id="39" name="文本占位符 2">
            <a:extLst>
              <a:ext uri="{FF2B5EF4-FFF2-40B4-BE49-F238E27FC236}">
                <a16:creationId xmlns:a16="http://schemas.microsoft.com/office/drawing/2014/main" id="{A7F61A10-BA78-437A-2FE1-8416F8109A9E}"/>
              </a:ext>
            </a:extLst>
          </p:cNvPr>
          <p:cNvSpPr txBox="1">
            <a:spLocks/>
          </p:cNvSpPr>
          <p:nvPr/>
        </p:nvSpPr>
        <p:spPr>
          <a:xfrm>
            <a:off x="1406636" y="1590040"/>
            <a:ext cx="1368152" cy="316835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2023ZHBJ0875</a:t>
            </a:r>
          </a:p>
          <a:p>
            <a:r>
              <a:rPr lang="en-US" altLang="zh-CN" sz="1200" dirty="0"/>
              <a:t>2023ZHBJ0876</a:t>
            </a:r>
            <a:endParaRPr lang="zh-CN" altLang="en-US" sz="1200" dirty="0"/>
          </a:p>
          <a:p>
            <a:r>
              <a:rPr lang="en-US" altLang="zh-CN" sz="1200" dirty="0"/>
              <a:t>2023ZHBJ0877</a:t>
            </a:r>
            <a:endParaRPr lang="zh-CN" altLang="en-US" sz="1200" dirty="0"/>
          </a:p>
          <a:p>
            <a:r>
              <a:rPr lang="en-US" altLang="zh-CN" sz="1200" dirty="0"/>
              <a:t>2023ZHBJ0878</a:t>
            </a:r>
            <a:endParaRPr lang="zh-CN" altLang="en-US" sz="1200" dirty="0"/>
          </a:p>
          <a:p>
            <a:r>
              <a:rPr lang="en-US" altLang="zh-CN" sz="1200" dirty="0"/>
              <a:t>2023ZHBJ0879</a:t>
            </a:r>
            <a:endParaRPr lang="zh-CN" altLang="en-US" sz="1200" dirty="0"/>
          </a:p>
          <a:p>
            <a:r>
              <a:rPr lang="en-US" altLang="zh-CN" sz="1200" dirty="0"/>
              <a:t>2023ZHBJ0880</a:t>
            </a:r>
          </a:p>
          <a:p>
            <a:r>
              <a:rPr lang="en-US" altLang="zh-CN" sz="1200" dirty="0"/>
              <a:t>2023ZHBJ0881</a:t>
            </a:r>
            <a:endParaRPr lang="zh-CN" altLang="en-US" sz="1200" dirty="0"/>
          </a:p>
          <a:p>
            <a:r>
              <a:rPr lang="en-US" altLang="zh-CN" sz="1200" dirty="0"/>
              <a:t>2023ZHBJ0882</a:t>
            </a:r>
          </a:p>
          <a:p>
            <a:r>
              <a:rPr lang="en-US" altLang="zh-CN" sz="1200" dirty="0"/>
              <a:t>2023ZHBJ0883</a:t>
            </a:r>
          </a:p>
          <a:p>
            <a:r>
              <a:rPr lang="en-US" altLang="zh-CN" sz="1200" dirty="0"/>
              <a:t>…….</a:t>
            </a:r>
            <a:endParaRPr lang="zh-CN" altLang="en-US" sz="1200" dirty="0"/>
          </a:p>
          <a:p>
            <a:endParaRPr lang="zh-CN" altLang="en-US" sz="1200" dirty="0"/>
          </a:p>
          <a:p>
            <a:endParaRPr lang="zh-CN" altLang="en-US" sz="1200" dirty="0"/>
          </a:p>
          <a:p>
            <a:endParaRPr lang="en-US" altLang="zh-CN" sz="1200" dirty="0"/>
          </a:p>
          <a:p>
            <a:endParaRPr lang="zh-CN" altLang="en-US" sz="1200" dirty="0"/>
          </a:p>
        </p:txBody>
      </p:sp>
      <p:sp>
        <p:nvSpPr>
          <p:cNvPr id="43" name="文本占位符 2">
            <a:extLst>
              <a:ext uri="{FF2B5EF4-FFF2-40B4-BE49-F238E27FC236}">
                <a16:creationId xmlns:a16="http://schemas.microsoft.com/office/drawing/2014/main" id="{C693FCBA-85ED-10D9-2EDE-34773ADCED90}"/>
              </a:ext>
            </a:extLst>
          </p:cNvPr>
          <p:cNvSpPr txBox="1">
            <a:spLocks/>
          </p:cNvSpPr>
          <p:nvPr/>
        </p:nvSpPr>
        <p:spPr>
          <a:xfrm>
            <a:off x="3854088" y="2247244"/>
            <a:ext cx="1557100" cy="47677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散列函数</a:t>
            </a:r>
          </a:p>
        </p:txBody>
      </p:sp>
      <p:sp>
        <p:nvSpPr>
          <p:cNvPr id="44" name="云形 43">
            <a:extLst>
              <a:ext uri="{FF2B5EF4-FFF2-40B4-BE49-F238E27FC236}">
                <a16:creationId xmlns:a16="http://schemas.microsoft.com/office/drawing/2014/main" id="{043987A4-82E3-7095-5FEA-84972DFA4965}"/>
              </a:ext>
            </a:extLst>
          </p:cNvPr>
          <p:cNvSpPr/>
          <p:nvPr/>
        </p:nvSpPr>
        <p:spPr>
          <a:xfrm>
            <a:off x="3466178" y="2865653"/>
            <a:ext cx="1828800" cy="1024374"/>
          </a:xfrm>
          <a:prstGeom prst="cloud">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hash(key)</a:t>
            </a:r>
            <a:endParaRPr lang="zh-CN" altLang="en-US" dirty="0">
              <a:solidFill>
                <a:schemeClr val="bg1"/>
              </a:solidFill>
            </a:endParaRPr>
          </a:p>
        </p:txBody>
      </p:sp>
      <p:cxnSp>
        <p:nvCxnSpPr>
          <p:cNvPr id="46" name="直接箭头连接符 45">
            <a:extLst>
              <a:ext uri="{FF2B5EF4-FFF2-40B4-BE49-F238E27FC236}">
                <a16:creationId xmlns:a16="http://schemas.microsoft.com/office/drawing/2014/main" id="{B6A1EF13-7D9E-EACA-3A94-1D42D8FD72B4}"/>
              </a:ext>
            </a:extLst>
          </p:cNvPr>
          <p:cNvCxnSpPr>
            <a:cxnSpLocks/>
            <a:stCxn id="32" idx="3"/>
          </p:cNvCxnSpPr>
          <p:nvPr/>
        </p:nvCxnSpPr>
        <p:spPr>
          <a:xfrm>
            <a:off x="7394051" y="2642740"/>
            <a:ext cx="220379" cy="0"/>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24DD3DA3-DEA3-85B2-4FE1-347663926999}"/>
              </a:ext>
            </a:extLst>
          </p:cNvPr>
          <p:cNvSpPr/>
          <p:nvPr/>
        </p:nvSpPr>
        <p:spPr>
          <a:xfrm>
            <a:off x="7767331" y="3156568"/>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E3ED8C5E-7AE1-2970-B589-3B23852DBC51}"/>
              </a:ext>
            </a:extLst>
          </p:cNvPr>
          <p:cNvCxnSpPr>
            <a:cxnSpLocks/>
            <a:endCxn id="49" idx="2"/>
          </p:cNvCxnSpPr>
          <p:nvPr/>
        </p:nvCxnSpPr>
        <p:spPr>
          <a:xfrm>
            <a:off x="7397811" y="3344404"/>
            <a:ext cx="369520"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3F41BF33-BEA1-BB8E-736B-CFA63FE3F753}"/>
              </a:ext>
            </a:extLst>
          </p:cNvPr>
          <p:cNvSpPr/>
          <p:nvPr/>
        </p:nvSpPr>
        <p:spPr>
          <a:xfrm>
            <a:off x="7747719" y="3834059"/>
            <a:ext cx="400209" cy="392502"/>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62924FE6-2909-F74D-343D-B027D80F865E}"/>
              </a:ext>
            </a:extLst>
          </p:cNvPr>
          <p:cNvCxnSpPr>
            <a:cxnSpLocks/>
          </p:cNvCxnSpPr>
          <p:nvPr/>
        </p:nvCxnSpPr>
        <p:spPr>
          <a:xfrm>
            <a:off x="7408679" y="4021895"/>
            <a:ext cx="369520" cy="8415"/>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文本占位符 2">
            <a:extLst>
              <a:ext uri="{FF2B5EF4-FFF2-40B4-BE49-F238E27FC236}">
                <a16:creationId xmlns:a16="http://schemas.microsoft.com/office/drawing/2014/main" id="{C2C6AB66-9B75-12BB-27CE-FB3A6A94F543}"/>
              </a:ext>
            </a:extLst>
          </p:cNvPr>
          <p:cNvSpPr>
            <a:spLocks noGrp="1"/>
          </p:cNvSpPr>
          <p:nvPr>
            <p:ph type="body" sz="quarter" idx="11"/>
          </p:nvPr>
        </p:nvSpPr>
        <p:spPr>
          <a:xfrm>
            <a:off x="2398319" y="4510748"/>
            <a:ext cx="10698800" cy="1023199"/>
          </a:xfrm>
        </p:spPr>
        <p:txBody>
          <a:bodyPr/>
          <a:lstStyle/>
          <a:p>
            <a:r>
              <a:rPr lang="zh-CN" altLang="en-US" dirty="0"/>
              <a:t>将链表法中的链表改造红黑树还有一个非常重要的原因，可以</a:t>
            </a:r>
            <a:r>
              <a:rPr lang="zh-CN" altLang="en-US" dirty="0">
                <a:solidFill>
                  <a:srgbClr val="C00000"/>
                </a:solidFill>
              </a:rPr>
              <a:t>防止</a:t>
            </a:r>
            <a:r>
              <a:rPr lang="en-US" altLang="zh-CN" dirty="0" err="1">
                <a:solidFill>
                  <a:srgbClr val="C00000"/>
                </a:solidFill>
              </a:rPr>
              <a:t>DDos</a:t>
            </a:r>
            <a:r>
              <a:rPr lang="zh-CN" altLang="en-US" dirty="0">
                <a:solidFill>
                  <a:srgbClr val="C00000"/>
                </a:solidFill>
              </a:rPr>
              <a:t>攻击</a:t>
            </a:r>
          </a:p>
          <a:p>
            <a:endParaRPr lang="zh-CN" altLang="en-US" dirty="0"/>
          </a:p>
        </p:txBody>
      </p:sp>
      <p:grpSp>
        <p:nvGrpSpPr>
          <p:cNvPr id="112" name="组合 111">
            <a:extLst>
              <a:ext uri="{FF2B5EF4-FFF2-40B4-BE49-F238E27FC236}">
                <a16:creationId xmlns:a16="http://schemas.microsoft.com/office/drawing/2014/main" id="{F52FC747-198F-78C5-95E8-B4A5FDD30D98}"/>
              </a:ext>
            </a:extLst>
          </p:cNvPr>
          <p:cNvGrpSpPr/>
          <p:nvPr/>
        </p:nvGrpSpPr>
        <p:grpSpPr>
          <a:xfrm>
            <a:off x="7614430" y="1804411"/>
            <a:ext cx="1858377" cy="1738094"/>
            <a:chOff x="7245498" y="949184"/>
            <a:chExt cx="1858377" cy="1738094"/>
          </a:xfrm>
        </p:grpSpPr>
        <p:sp>
          <p:nvSpPr>
            <p:cNvPr id="79" name="椭圆 78">
              <a:extLst>
                <a:ext uri="{FF2B5EF4-FFF2-40B4-BE49-F238E27FC236}">
                  <a16:creationId xmlns:a16="http://schemas.microsoft.com/office/drawing/2014/main" id="{E4578525-0200-C9AE-DA01-001195C6C26D}"/>
                </a:ext>
              </a:extLst>
            </p:cNvPr>
            <p:cNvSpPr/>
            <p:nvPr/>
          </p:nvSpPr>
          <p:spPr>
            <a:xfrm>
              <a:off x="7891793" y="1182650"/>
              <a:ext cx="451966" cy="389164"/>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a:extLst>
                <a:ext uri="{FF2B5EF4-FFF2-40B4-BE49-F238E27FC236}">
                  <a16:creationId xmlns:a16="http://schemas.microsoft.com/office/drawing/2014/main" id="{E96071A2-D9B5-328F-B1D7-2205E03A3411}"/>
                </a:ext>
              </a:extLst>
            </p:cNvPr>
            <p:cNvSpPr/>
            <p:nvPr/>
          </p:nvSpPr>
          <p:spPr>
            <a:xfrm>
              <a:off x="7245498" y="1607062"/>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37257BC3-3D2C-2592-989D-4E9E060CCF13}"/>
                </a:ext>
              </a:extLst>
            </p:cNvPr>
            <p:cNvSpPr/>
            <p:nvPr/>
          </p:nvSpPr>
          <p:spPr>
            <a:xfrm>
              <a:off x="7891793" y="2050441"/>
              <a:ext cx="451966" cy="389164"/>
            </a:xfrm>
            <a:prstGeom prst="ellipse">
              <a:avLst/>
            </a:prstGeom>
            <a:solidFill>
              <a:srgbClr val="AD2B26"/>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C03F175F-8746-4FFD-8DD6-7528831D2AE7}"/>
                </a:ext>
              </a:extLst>
            </p:cNvPr>
            <p:cNvSpPr/>
            <p:nvPr/>
          </p:nvSpPr>
          <p:spPr>
            <a:xfrm>
              <a:off x="8651909" y="949184"/>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B89AAEBA-428A-668C-77AC-C37E825B8B4D}"/>
                </a:ext>
              </a:extLst>
            </p:cNvPr>
            <p:cNvSpPr/>
            <p:nvPr/>
          </p:nvSpPr>
          <p:spPr>
            <a:xfrm>
              <a:off x="8651909" y="1831843"/>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0D60B434-5C32-1BBA-DA95-F4FEFE9CCA07}"/>
                </a:ext>
              </a:extLst>
            </p:cNvPr>
            <p:cNvSpPr/>
            <p:nvPr/>
          </p:nvSpPr>
          <p:spPr>
            <a:xfrm>
              <a:off x="8651909" y="2298114"/>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84">
              <a:extLst>
                <a:ext uri="{FF2B5EF4-FFF2-40B4-BE49-F238E27FC236}">
                  <a16:creationId xmlns:a16="http://schemas.microsoft.com/office/drawing/2014/main" id="{05EEE466-05C8-6859-D4CF-B4F5076D6FAD}"/>
                </a:ext>
              </a:extLst>
            </p:cNvPr>
            <p:cNvCxnSpPr>
              <a:cxnSpLocks/>
              <a:stCxn id="80" idx="7"/>
              <a:endCxn id="79" idx="2"/>
            </p:cNvCxnSpPr>
            <p:nvPr/>
          </p:nvCxnSpPr>
          <p:spPr>
            <a:xfrm flipV="1">
              <a:off x="7631275" y="1377232"/>
              <a:ext cx="260518" cy="286822"/>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F3C50E44-0F7B-EB11-90B3-599426F6D529}"/>
                </a:ext>
              </a:extLst>
            </p:cNvPr>
            <p:cNvCxnSpPr>
              <a:cxnSpLocks/>
              <a:stCxn id="80" idx="5"/>
              <a:endCxn id="81" idx="2"/>
            </p:cNvCxnSpPr>
            <p:nvPr/>
          </p:nvCxnSpPr>
          <p:spPr>
            <a:xfrm>
              <a:off x="7631275" y="1939234"/>
              <a:ext cx="260518" cy="305789"/>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288BB39A-85DC-CD2C-EDCC-C6C6612996B7}"/>
                </a:ext>
              </a:extLst>
            </p:cNvPr>
            <p:cNvCxnSpPr>
              <a:cxnSpLocks/>
              <a:stCxn id="79" idx="6"/>
              <a:endCxn id="82" idx="2"/>
            </p:cNvCxnSpPr>
            <p:nvPr/>
          </p:nvCxnSpPr>
          <p:spPr>
            <a:xfrm flipV="1">
              <a:off x="8343759" y="1143766"/>
              <a:ext cx="308150" cy="233466"/>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1A5FCC39-59A4-C88B-6DCE-C1FABDC82607}"/>
                </a:ext>
              </a:extLst>
            </p:cNvPr>
            <p:cNvCxnSpPr>
              <a:cxnSpLocks/>
              <a:stCxn id="81" idx="6"/>
              <a:endCxn id="83" idx="3"/>
            </p:cNvCxnSpPr>
            <p:nvPr/>
          </p:nvCxnSpPr>
          <p:spPr>
            <a:xfrm flipV="1">
              <a:off x="8343759" y="2164015"/>
              <a:ext cx="374339" cy="81008"/>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10B641E-45B7-EDE2-910E-700370A3C6F7}"/>
                </a:ext>
              </a:extLst>
            </p:cNvPr>
            <p:cNvCxnSpPr>
              <a:cxnSpLocks/>
              <a:stCxn id="81" idx="6"/>
              <a:endCxn id="84" idx="2"/>
            </p:cNvCxnSpPr>
            <p:nvPr/>
          </p:nvCxnSpPr>
          <p:spPr>
            <a:xfrm>
              <a:off x="8343759" y="2245023"/>
              <a:ext cx="308150" cy="247673"/>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0" name="椭圆 99">
              <a:extLst>
                <a:ext uri="{FF2B5EF4-FFF2-40B4-BE49-F238E27FC236}">
                  <a16:creationId xmlns:a16="http://schemas.microsoft.com/office/drawing/2014/main" id="{64FA5980-C0F8-5313-B4E0-F867F3195CBF}"/>
                </a:ext>
              </a:extLst>
            </p:cNvPr>
            <p:cNvSpPr/>
            <p:nvPr/>
          </p:nvSpPr>
          <p:spPr>
            <a:xfrm>
              <a:off x="8634643" y="1390739"/>
              <a:ext cx="451966" cy="389164"/>
            </a:xfrm>
            <a:prstGeom prst="ellipse">
              <a:avLst/>
            </a:prstGeom>
            <a:solidFill>
              <a:srgbClr val="49504F"/>
            </a:solidFill>
            <a:ln>
              <a:solidFill>
                <a:srgbClr val="495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箭头连接符 107">
              <a:extLst>
                <a:ext uri="{FF2B5EF4-FFF2-40B4-BE49-F238E27FC236}">
                  <a16:creationId xmlns:a16="http://schemas.microsoft.com/office/drawing/2014/main" id="{303C323B-ACDE-CF90-FB9B-26EAFD275ACF}"/>
                </a:ext>
              </a:extLst>
            </p:cNvPr>
            <p:cNvCxnSpPr>
              <a:stCxn id="79" idx="6"/>
              <a:endCxn id="100" idx="2"/>
            </p:cNvCxnSpPr>
            <p:nvPr/>
          </p:nvCxnSpPr>
          <p:spPr>
            <a:xfrm>
              <a:off x="8343759" y="1377232"/>
              <a:ext cx="290884" cy="208089"/>
            </a:xfrm>
            <a:prstGeom prst="straightConnector1">
              <a:avLst/>
            </a:prstGeom>
            <a:ln w="3810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14" name="文本占位符 2">
            <a:extLst>
              <a:ext uri="{FF2B5EF4-FFF2-40B4-BE49-F238E27FC236}">
                <a16:creationId xmlns:a16="http://schemas.microsoft.com/office/drawing/2014/main" id="{3E06127F-CD10-24AC-2F53-178F9B9C50FF}"/>
              </a:ext>
            </a:extLst>
          </p:cNvPr>
          <p:cNvSpPr txBox="1">
            <a:spLocks/>
          </p:cNvSpPr>
          <p:nvPr/>
        </p:nvSpPr>
        <p:spPr>
          <a:xfrm>
            <a:off x="839416" y="5192968"/>
            <a:ext cx="10698800" cy="1297478"/>
          </a:xfrm>
          <a:prstGeom prst="rect">
            <a:avLst/>
          </a:prstGeom>
          <a:solidFill>
            <a:schemeClr val="bg1">
              <a:lumMod val="95000"/>
            </a:schemeClr>
          </a:solidFill>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err="1"/>
              <a:t>DDos</a:t>
            </a:r>
            <a:r>
              <a:rPr lang="en-US" altLang="zh-CN" sz="1200" dirty="0"/>
              <a:t> </a:t>
            </a:r>
            <a:r>
              <a:rPr lang="zh-CN" altLang="en-US" sz="1200" dirty="0"/>
              <a:t>攻击</a:t>
            </a:r>
            <a:r>
              <a:rPr lang="en-US" altLang="zh-CN" sz="1200" dirty="0"/>
              <a:t>:</a:t>
            </a:r>
          </a:p>
          <a:p>
            <a:r>
              <a:rPr lang="zh-CN" altLang="en-US" sz="1200" dirty="0"/>
              <a:t>分布式拒绝服务攻击</a:t>
            </a:r>
            <a:r>
              <a:rPr lang="en-US" altLang="zh-CN" sz="1200" dirty="0"/>
              <a:t>(</a:t>
            </a:r>
            <a:r>
              <a:rPr lang="zh-CN" altLang="en-US" sz="1200" dirty="0"/>
              <a:t>英文意思是</a:t>
            </a:r>
            <a:r>
              <a:rPr lang="en-US" altLang="zh-CN" sz="1200" dirty="0"/>
              <a:t>Distributed Denial of Service</a:t>
            </a:r>
            <a:r>
              <a:rPr lang="zh-CN" altLang="en-US" sz="1200" dirty="0"/>
              <a:t>，简称</a:t>
            </a:r>
            <a:r>
              <a:rPr lang="en-US" altLang="zh-CN" sz="1200" dirty="0"/>
              <a:t>DDoS</a:t>
            </a:r>
            <a:r>
              <a:rPr lang="zh-CN" altLang="en-US" sz="1200" dirty="0"/>
              <a:t>）</a:t>
            </a:r>
          </a:p>
          <a:p>
            <a:r>
              <a:rPr lang="zh-CN" altLang="en-US" sz="1200" dirty="0"/>
              <a:t>指处于不同位置的多个攻击者同时向一个或数个目标发动攻击，或者一个攻击者控制了位于不同位置的多台机器并利用这些机器对受害者同时实施攻击。由于攻击的发出点是分布在不同地方的，这类攻击称为分布式拒绝服务攻击，其中的攻击者可以有多个</a:t>
            </a:r>
          </a:p>
        </p:txBody>
      </p:sp>
    </p:spTree>
    <p:extLst>
      <p:ext uri="{BB962C8B-B14F-4D97-AF65-F5344CB8AC3E}">
        <p14:creationId xmlns:p14="http://schemas.microsoft.com/office/powerpoint/2010/main" val="3781119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DC38D0-425F-CE7B-E04A-37F5A8976932}"/>
              </a:ext>
            </a:extLst>
          </p:cNvPr>
          <p:cNvSpPr>
            <a:spLocks noGrp="1"/>
          </p:cNvSpPr>
          <p:nvPr>
            <p:ph type="body" sz="quarter" idx="10"/>
          </p:nvPr>
        </p:nvSpPr>
        <p:spPr>
          <a:xfrm>
            <a:off x="5126584" y="1151956"/>
            <a:ext cx="5760538" cy="4511040"/>
          </a:xfrm>
        </p:spPr>
        <p:txBody>
          <a:bodyPr/>
          <a:lstStyle/>
          <a:p>
            <a:r>
              <a:rPr lang="zh-CN" altLang="en-US" dirty="0"/>
              <a:t>什么是散列表？</a:t>
            </a:r>
            <a:endParaRPr lang="en-US" altLang="zh-CN" dirty="0"/>
          </a:p>
          <a:p>
            <a:endParaRPr lang="en-US" altLang="zh-CN" dirty="0"/>
          </a:p>
          <a:p>
            <a:endParaRPr lang="en-US" altLang="zh-CN" dirty="0"/>
          </a:p>
          <a:p>
            <a:r>
              <a:rPr lang="zh-CN" altLang="en-US" dirty="0"/>
              <a:t>散列冲突</a:t>
            </a:r>
            <a:endParaRPr lang="en-US" altLang="zh-CN" dirty="0"/>
          </a:p>
          <a:p>
            <a:endParaRPr lang="en-US" altLang="zh-CN" dirty="0"/>
          </a:p>
          <a:p>
            <a:r>
              <a:rPr lang="zh-CN" altLang="en-US" dirty="0"/>
              <a:t>散列冲突</a:t>
            </a:r>
            <a:r>
              <a:rPr lang="en-US" altLang="zh-CN" dirty="0"/>
              <a:t>-</a:t>
            </a:r>
            <a:r>
              <a:rPr lang="zh-CN" altLang="en-US" dirty="0"/>
              <a:t>链表法（拉链）</a:t>
            </a:r>
            <a:endParaRPr lang="en-US" altLang="zh-CN" dirty="0"/>
          </a:p>
          <a:p>
            <a:endParaRPr lang="en-US" altLang="zh-CN" dirty="0"/>
          </a:p>
          <a:p>
            <a:endParaRPr lang="zh-CN" altLang="en-US" dirty="0"/>
          </a:p>
        </p:txBody>
      </p:sp>
      <p:sp>
        <p:nvSpPr>
          <p:cNvPr id="3" name="文本占位符 2">
            <a:extLst>
              <a:ext uri="{FF2B5EF4-FFF2-40B4-BE49-F238E27FC236}">
                <a16:creationId xmlns:a16="http://schemas.microsoft.com/office/drawing/2014/main" id="{6BCA9119-2586-9B85-E3E2-F3BB1DB6BC67}"/>
              </a:ext>
            </a:extLst>
          </p:cNvPr>
          <p:cNvSpPr txBox="1">
            <a:spLocks/>
          </p:cNvSpPr>
          <p:nvPr/>
        </p:nvSpPr>
        <p:spPr>
          <a:xfrm>
            <a:off x="5358293" y="1742842"/>
            <a:ext cx="6180113" cy="11606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sz="1400" dirty="0"/>
              <a:t>散列表</a:t>
            </a:r>
            <a:r>
              <a:rPr lang="en-US" altLang="zh-CN" sz="1400" dirty="0"/>
              <a:t>(Hash Table)</a:t>
            </a:r>
            <a:r>
              <a:rPr lang="zh-CN" altLang="en-US" sz="1400" dirty="0"/>
              <a:t>又名哈希表</a:t>
            </a:r>
            <a:r>
              <a:rPr lang="en-US" altLang="zh-CN" sz="1400" dirty="0"/>
              <a:t>/Hash</a:t>
            </a:r>
            <a:r>
              <a:rPr lang="zh-CN" altLang="en-US" sz="1400" dirty="0"/>
              <a:t>表</a:t>
            </a:r>
          </a:p>
          <a:p>
            <a:pPr marL="342900" indent="-342900">
              <a:buFont typeface="Wingdings" panose="05000000000000000000" pitchFamily="2" charset="2"/>
              <a:buChar char="l"/>
            </a:pPr>
            <a:r>
              <a:rPr lang="zh-CN" altLang="en-US" sz="1400" dirty="0"/>
              <a:t>根据键（</a:t>
            </a:r>
            <a:r>
              <a:rPr lang="en-US" altLang="zh-CN" sz="1400" dirty="0"/>
              <a:t>Key</a:t>
            </a:r>
            <a:r>
              <a:rPr lang="zh-CN" altLang="en-US" sz="1400" dirty="0"/>
              <a:t>）直接访问在内存存储位置值（</a:t>
            </a:r>
            <a:r>
              <a:rPr lang="en-US" altLang="zh-CN" sz="1400" dirty="0"/>
              <a:t>Value</a:t>
            </a:r>
            <a:r>
              <a:rPr lang="zh-CN" altLang="en-US" sz="1400" dirty="0"/>
              <a:t>）的数据结构</a:t>
            </a:r>
          </a:p>
          <a:p>
            <a:pPr marL="342900" indent="-342900">
              <a:buFont typeface="Wingdings" panose="05000000000000000000" pitchFamily="2" charset="2"/>
              <a:buChar char="l"/>
            </a:pPr>
            <a:r>
              <a:rPr lang="zh-CN" altLang="en-US" sz="1400" dirty="0"/>
              <a:t>由数组演化而来的，利用了数组支持按照下标进行随机访问数据</a:t>
            </a:r>
          </a:p>
        </p:txBody>
      </p:sp>
      <p:sp>
        <p:nvSpPr>
          <p:cNvPr id="4" name="文本占位符 2">
            <a:extLst>
              <a:ext uri="{FF2B5EF4-FFF2-40B4-BE49-F238E27FC236}">
                <a16:creationId xmlns:a16="http://schemas.microsoft.com/office/drawing/2014/main" id="{9C82502C-B46A-1683-C3A0-9ECB0F7CC32D}"/>
              </a:ext>
            </a:extLst>
          </p:cNvPr>
          <p:cNvSpPr txBox="1">
            <a:spLocks/>
          </p:cNvSpPr>
          <p:nvPr/>
        </p:nvSpPr>
        <p:spPr>
          <a:xfrm>
            <a:off x="5358293" y="3407476"/>
            <a:ext cx="6180113" cy="11606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sz="1400" dirty="0"/>
              <a:t>散列冲突又称哈希冲突，哈希碰撞</a:t>
            </a:r>
          </a:p>
          <a:p>
            <a:pPr marL="342900" indent="-342900">
              <a:buFont typeface="Wingdings" panose="05000000000000000000" pitchFamily="2" charset="2"/>
              <a:buChar char="l"/>
            </a:pPr>
            <a:r>
              <a:rPr lang="zh-CN" altLang="en-US" sz="1400" dirty="0"/>
              <a:t>指多个</a:t>
            </a:r>
            <a:r>
              <a:rPr lang="en-US" altLang="zh-CN" sz="1400" dirty="0"/>
              <a:t>key</a:t>
            </a:r>
            <a:r>
              <a:rPr lang="zh-CN" altLang="en-US" sz="1400" dirty="0"/>
              <a:t>映射到同一个数组下标位置</a:t>
            </a:r>
          </a:p>
        </p:txBody>
      </p:sp>
      <p:sp>
        <p:nvSpPr>
          <p:cNvPr id="5" name="文本占位符 2">
            <a:extLst>
              <a:ext uri="{FF2B5EF4-FFF2-40B4-BE49-F238E27FC236}">
                <a16:creationId xmlns:a16="http://schemas.microsoft.com/office/drawing/2014/main" id="{2144A8BE-DF51-8D61-586E-94470817A192}"/>
              </a:ext>
            </a:extLst>
          </p:cNvPr>
          <p:cNvSpPr txBox="1">
            <a:spLocks/>
          </p:cNvSpPr>
          <p:nvPr/>
        </p:nvSpPr>
        <p:spPr>
          <a:xfrm>
            <a:off x="5358293" y="4754392"/>
            <a:ext cx="6180113" cy="116061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sz="1400" dirty="0"/>
              <a:t>数组的每个下标位置称之为桶（</a:t>
            </a:r>
            <a:r>
              <a:rPr lang="en-US" altLang="zh-CN" sz="1400" dirty="0"/>
              <a:t>bucket</a:t>
            </a:r>
            <a:r>
              <a:rPr lang="zh-CN" altLang="en-US" sz="1400" dirty="0"/>
              <a:t>）或者槽（</a:t>
            </a:r>
            <a:r>
              <a:rPr lang="en-US" altLang="zh-CN" sz="1400" dirty="0"/>
              <a:t>slot</a:t>
            </a:r>
            <a:r>
              <a:rPr lang="zh-CN" altLang="en-US" sz="1400" dirty="0"/>
              <a:t>）</a:t>
            </a:r>
          </a:p>
          <a:p>
            <a:pPr marL="342900" indent="-342900">
              <a:buFont typeface="Wingdings" panose="05000000000000000000" pitchFamily="2" charset="2"/>
              <a:buChar char="l"/>
            </a:pPr>
            <a:r>
              <a:rPr lang="zh-CN" altLang="en-US" sz="1400" dirty="0"/>
              <a:t>每个桶</a:t>
            </a:r>
            <a:r>
              <a:rPr lang="en-US" altLang="zh-CN" sz="1400" dirty="0"/>
              <a:t>(</a:t>
            </a:r>
            <a:r>
              <a:rPr lang="zh-CN" altLang="en-US" sz="1400" dirty="0"/>
              <a:t>槽</a:t>
            </a:r>
            <a:r>
              <a:rPr lang="en-US" altLang="zh-CN" sz="1400" dirty="0"/>
              <a:t>)</a:t>
            </a:r>
            <a:r>
              <a:rPr lang="zh-CN" altLang="en-US" sz="1400" dirty="0"/>
              <a:t>会对应一条链表</a:t>
            </a:r>
          </a:p>
          <a:p>
            <a:pPr marL="342900" indent="-342900">
              <a:buFont typeface="Wingdings" panose="05000000000000000000" pitchFamily="2" charset="2"/>
              <a:buChar char="l"/>
            </a:pPr>
            <a:r>
              <a:rPr lang="en-US" altLang="zh-CN" sz="1400" dirty="0"/>
              <a:t>hash</a:t>
            </a:r>
            <a:r>
              <a:rPr lang="zh-CN" altLang="en-US" sz="1400" dirty="0"/>
              <a:t>冲突后的元素都放到相同槽位对应的链表中或红黑树中</a:t>
            </a:r>
          </a:p>
        </p:txBody>
      </p:sp>
    </p:spTree>
    <p:extLst>
      <p:ext uri="{BB962C8B-B14F-4D97-AF65-F5344CB8AC3E}">
        <p14:creationId xmlns:p14="http://schemas.microsoft.com/office/powerpoint/2010/main" val="1940750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4E30E-1108-D86E-6EE4-43A8DA63FF3B}"/>
              </a:ext>
            </a:extLst>
          </p:cNvPr>
          <p:cNvSpPr>
            <a:spLocks noGrp="1"/>
          </p:cNvSpPr>
          <p:nvPr>
            <p:ph type="title"/>
          </p:nvPr>
        </p:nvSpPr>
        <p:spPr/>
        <p:txBody>
          <a:bodyPr/>
          <a:lstStyle/>
          <a:p>
            <a:r>
              <a:rPr lang="en-US" altLang="zh-CN" dirty="0"/>
              <a:t>HashMap</a:t>
            </a:r>
            <a:r>
              <a:rPr lang="zh-CN" altLang="en-US" dirty="0"/>
              <a:t>相关面试题</a:t>
            </a:r>
          </a:p>
        </p:txBody>
      </p:sp>
      <p:sp>
        <p:nvSpPr>
          <p:cNvPr id="3" name="文本占位符 2">
            <a:extLst>
              <a:ext uri="{FF2B5EF4-FFF2-40B4-BE49-F238E27FC236}">
                <a16:creationId xmlns:a16="http://schemas.microsoft.com/office/drawing/2014/main" id="{D8C0EE5C-4D8D-8B39-6A2A-EA3B42A2022E}"/>
              </a:ext>
            </a:extLst>
          </p:cNvPr>
          <p:cNvSpPr>
            <a:spLocks noGrp="1"/>
          </p:cNvSpPr>
          <p:nvPr>
            <p:ph type="body" sz="quarter" idx="11"/>
          </p:nvPr>
        </p:nvSpPr>
        <p:spPr>
          <a:xfrm>
            <a:off x="710880" y="1654949"/>
            <a:ext cx="10698800" cy="1342003"/>
          </a:xfrm>
        </p:spPr>
        <p:txBody>
          <a:bodyPr/>
          <a:lstStyle/>
          <a:p>
            <a:pPr marL="285750" indent="-285750">
              <a:buFont typeface="Wingdings" panose="05000000000000000000" pitchFamily="2" charset="2"/>
              <a:buChar char="l"/>
            </a:pPr>
            <a:r>
              <a:rPr lang="zh-CN" altLang="en-US" dirty="0"/>
              <a:t>二叉树</a:t>
            </a:r>
            <a:endParaRPr lang="en-US" altLang="zh-CN" dirty="0"/>
          </a:p>
          <a:p>
            <a:pPr marL="285750" indent="-285750">
              <a:buFont typeface="Wingdings" panose="05000000000000000000" pitchFamily="2" charset="2"/>
              <a:buChar char="l"/>
            </a:pPr>
            <a:r>
              <a:rPr lang="zh-CN" altLang="en-US" dirty="0"/>
              <a:t>红黑树</a:t>
            </a:r>
            <a:endParaRPr lang="en-US" altLang="zh-CN" dirty="0"/>
          </a:p>
          <a:p>
            <a:pPr marL="285750" indent="-285750">
              <a:buFont typeface="Wingdings" panose="05000000000000000000" pitchFamily="2" charset="2"/>
              <a:buChar char="l"/>
            </a:pPr>
            <a:r>
              <a:rPr lang="zh-CN" altLang="en-US" dirty="0"/>
              <a:t>散列表</a:t>
            </a:r>
            <a:endParaRPr lang="en-US" altLang="zh-CN" dirty="0"/>
          </a:p>
        </p:txBody>
      </p:sp>
      <p:sp>
        <p:nvSpPr>
          <p:cNvPr id="10" name="右大括号 9">
            <a:extLst>
              <a:ext uri="{FF2B5EF4-FFF2-40B4-BE49-F238E27FC236}">
                <a16:creationId xmlns:a16="http://schemas.microsoft.com/office/drawing/2014/main" id="{48F4CE33-C4F7-AB39-7213-0046CAF985FF}"/>
              </a:ext>
            </a:extLst>
          </p:cNvPr>
          <p:cNvSpPr/>
          <p:nvPr/>
        </p:nvSpPr>
        <p:spPr>
          <a:xfrm>
            <a:off x="4094688" y="1842433"/>
            <a:ext cx="432048" cy="938495"/>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右大括号 10">
            <a:extLst>
              <a:ext uri="{FF2B5EF4-FFF2-40B4-BE49-F238E27FC236}">
                <a16:creationId xmlns:a16="http://schemas.microsoft.com/office/drawing/2014/main" id="{B57810B4-9D72-3C0B-46E9-C6E6486A1646}"/>
              </a:ext>
            </a:extLst>
          </p:cNvPr>
          <p:cNvSpPr/>
          <p:nvPr/>
        </p:nvSpPr>
        <p:spPr>
          <a:xfrm>
            <a:off x="6161353" y="3356992"/>
            <a:ext cx="432048" cy="3024336"/>
          </a:xfrm>
          <a:prstGeom prst="rightBrace">
            <a:avLst/>
          </a:prstGeom>
          <a:ln w="38100">
            <a:solidFill>
              <a:srgbClr val="49504F"/>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2" name="文本占位符 2">
            <a:extLst>
              <a:ext uri="{FF2B5EF4-FFF2-40B4-BE49-F238E27FC236}">
                <a16:creationId xmlns:a16="http://schemas.microsoft.com/office/drawing/2014/main" id="{C5B597F6-6E5C-38D3-AC5B-100A96C88503}"/>
              </a:ext>
            </a:extLst>
          </p:cNvPr>
          <p:cNvSpPr txBox="1">
            <a:spLocks/>
          </p:cNvSpPr>
          <p:nvPr/>
        </p:nvSpPr>
        <p:spPr>
          <a:xfrm>
            <a:off x="4655840" y="2066515"/>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数据结构</a:t>
            </a:r>
            <a:endParaRPr lang="en-US" altLang="zh-CN" dirty="0"/>
          </a:p>
        </p:txBody>
      </p:sp>
      <p:sp>
        <p:nvSpPr>
          <p:cNvPr id="13" name="文本占位符 2">
            <a:extLst>
              <a:ext uri="{FF2B5EF4-FFF2-40B4-BE49-F238E27FC236}">
                <a16:creationId xmlns:a16="http://schemas.microsoft.com/office/drawing/2014/main" id="{50E8E125-7439-5EC5-A4FC-21A69B6E9CA2}"/>
              </a:ext>
            </a:extLst>
          </p:cNvPr>
          <p:cNvSpPr txBox="1">
            <a:spLocks/>
          </p:cNvSpPr>
          <p:nvPr/>
        </p:nvSpPr>
        <p:spPr>
          <a:xfrm>
            <a:off x="6816080" y="4591095"/>
            <a:ext cx="1286331" cy="4619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面试问题</a:t>
            </a:r>
            <a:endParaRPr lang="en-US" altLang="zh-CN" dirty="0"/>
          </a:p>
        </p:txBody>
      </p:sp>
      <p:sp>
        <p:nvSpPr>
          <p:cNvPr id="4" name="文本占位符 2">
            <a:extLst>
              <a:ext uri="{FF2B5EF4-FFF2-40B4-BE49-F238E27FC236}">
                <a16:creationId xmlns:a16="http://schemas.microsoft.com/office/drawing/2014/main" id="{1AAD0F65-3D98-7A0F-A8E2-3620EE46F512}"/>
              </a:ext>
            </a:extLst>
          </p:cNvPr>
          <p:cNvSpPr txBox="1">
            <a:spLocks/>
          </p:cNvSpPr>
          <p:nvPr/>
        </p:nvSpPr>
        <p:spPr>
          <a:xfrm>
            <a:off x="710880" y="3026388"/>
            <a:ext cx="4881064" cy="342163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说一下</a:t>
            </a:r>
            <a:r>
              <a:rPr lang="en-US" altLang="zh-CN" dirty="0"/>
              <a:t>HashMap</a:t>
            </a:r>
            <a:r>
              <a:rPr lang="zh-CN" altLang="en-US" dirty="0"/>
              <a:t>的实现原理？</a:t>
            </a:r>
          </a:p>
          <a:p>
            <a:pPr marL="285750" indent="-285750">
              <a:buFont typeface="Wingdings" panose="05000000000000000000" pitchFamily="2" charset="2"/>
              <a:buChar char="l"/>
            </a:pPr>
            <a:r>
              <a:rPr lang="en-US" altLang="zh-CN" dirty="0"/>
              <a:t>HashMap</a:t>
            </a:r>
            <a:r>
              <a:rPr lang="zh-CN" altLang="en-US" dirty="0"/>
              <a:t>的</a:t>
            </a:r>
            <a:r>
              <a:rPr lang="en-US" altLang="zh-CN" dirty="0"/>
              <a:t>put</a:t>
            </a:r>
            <a:r>
              <a:rPr lang="zh-CN" altLang="en-US" dirty="0"/>
              <a:t>方法的具体流程</a:t>
            </a:r>
            <a:endParaRPr lang="en-US" altLang="zh-CN" dirty="0"/>
          </a:p>
          <a:p>
            <a:pPr marL="285750" indent="-285750">
              <a:buFont typeface="Wingdings" panose="05000000000000000000" pitchFamily="2" charset="2"/>
              <a:buChar char="l"/>
            </a:pPr>
            <a:r>
              <a:rPr lang="en-US" altLang="zh-CN" dirty="0" err="1"/>
              <a:t>hashMap</a:t>
            </a:r>
            <a:r>
              <a:rPr lang="zh-CN" altLang="en-US" dirty="0"/>
              <a:t>的寻址算法</a:t>
            </a:r>
            <a:endParaRPr lang="en-US" altLang="zh-CN" dirty="0"/>
          </a:p>
          <a:p>
            <a:pPr marL="285750" indent="-285750">
              <a:buFont typeface="Wingdings" panose="05000000000000000000" pitchFamily="2" charset="2"/>
              <a:buChar char="l"/>
            </a:pPr>
            <a:r>
              <a:rPr lang="zh-CN" altLang="en-US" dirty="0"/>
              <a:t>讲一讲</a:t>
            </a:r>
            <a:r>
              <a:rPr lang="en-US" altLang="zh-CN" dirty="0"/>
              <a:t>HashMap</a:t>
            </a:r>
            <a:r>
              <a:rPr lang="zh-CN" altLang="en-US" dirty="0"/>
              <a:t>的扩容机制</a:t>
            </a:r>
            <a:endParaRPr lang="en-US" altLang="zh-CN" dirty="0"/>
          </a:p>
          <a:p>
            <a:pPr marL="285750" indent="-285750">
              <a:buFont typeface="Wingdings" panose="05000000000000000000" pitchFamily="2" charset="2"/>
              <a:buChar char="l"/>
            </a:pPr>
            <a:r>
              <a:rPr lang="zh-CN" altLang="en-US" dirty="0"/>
              <a:t>为何</a:t>
            </a:r>
            <a:r>
              <a:rPr lang="en-US" altLang="zh-CN" dirty="0"/>
              <a:t>HashMap</a:t>
            </a:r>
            <a:r>
              <a:rPr lang="zh-CN" altLang="en-US" dirty="0"/>
              <a:t>的数组长度一定是</a:t>
            </a:r>
            <a:r>
              <a:rPr lang="en-US" altLang="zh-CN" dirty="0"/>
              <a:t>2</a:t>
            </a:r>
            <a:r>
              <a:rPr lang="zh-CN" altLang="en-US" dirty="0"/>
              <a:t>的次幂？</a:t>
            </a:r>
            <a:endParaRPr lang="en-US" altLang="zh-CN" dirty="0"/>
          </a:p>
          <a:p>
            <a:pPr marL="285750" indent="-285750">
              <a:buFont typeface="Wingdings" panose="05000000000000000000" pitchFamily="2" charset="2"/>
              <a:buChar char="l"/>
            </a:pPr>
            <a:r>
              <a:rPr lang="en-US" altLang="zh-CN" dirty="0" err="1"/>
              <a:t>hashmap</a:t>
            </a:r>
            <a:r>
              <a:rPr lang="zh-CN" altLang="en-US" dirty="0"/>
              <a:t>在</a:t>
            </a:r>
            <a:r>
              <a:rPr lang="en-US" altLang="zh-CN" dirty="0"/>
              <a:t>1.7</a:t>
            </a:r>
            <a:r>
              <a:rPr lang="zh-CN" altLang="en-US" dirty="0"/>
              <a:t>情况下的多线程死循环问题</a:t>
            </a:r>
            <a:endParaRPr lang="en-US" altLang="zh-CN" dirty="0"/>
          </a:p>
          <a:p>
            <a:pPr marL="285750" indent="-285750">
              <a:buFont typeface="Wingdings" panose="05000000000000000000" pitchFamily="2" charset="2"/>
              <a:buChar char="l"/>
            </a:pPr>
            <a:r>
              <a:rPr lang="en-US" altLang="zh-CN" dirty="0"/>
              <a:t>HashSet</a:t>
            </a:r>
            <a:r>
              <a:rPr lang="zh-CN" altLang="en-US" dirty="0"/>
              <a:t>与</a:t>
            </a:r>
            <a:r>
              <a:rPr lang="en-US" altLang="zh-CN" dirty="0"/>
              <a:t>HashMap</a:t>
            </a:r>
            <a:r>
              <a:rPr lang="zh-CN" altLang="en-US" dirty="0"/>
              <a:t>的区别</a:t>
            </a:r>
            <a:endParaRPr lang="en-US" altLang="zh-CN" dirty="0"/>
          </a:p>
          <a:p>
            <a:pPr marL="285750" indent="-285750">
              <a:buFont typeface="Wingdings" panose="05000000000000000000" pitchFamily="2" charset="2"/>
              <a:buChar char="l"/>
            </a:pPr>
            <a:r>
              <a:rPr lang="en-US" altLang="zh-CN" dirty="0" err="1"/>
              <a:t>HashTable</a:t>
            </a:r>
            <a:r>
              <a:rPr lang="zh-CN" altLang="en-US" dirty="0"/>
              <a:t>与</a:t>
            </a:r>
            <a:r>
              <a:rPr lang="en-US" altLang="zh-CN" dirty="0"/>
              <a:t>HashMap</a:t>
            </a:r>
            <a:r>
              <a:rPr lang="zh-CN" altLang="en-US" dirty="0"/>
              <a:t>的区别</a:t>
            </a:r>
            <a:endParaRPr lang="en-US" altLang="zh-CN" dirty="0"/>
          </a:p>
        </p:txBody>
      </p:sp>
    </p:spTree>
    <p:extLst>
      <p:ext uri="{BB962C8B-B14F-4D97-AF65-F5344CB8AC3E}">
        <p14:creationId xmlns:p14="http://schemas.microsoft.com/office/powerpoint/2010/main" val="2920662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14EC583-87E2-D0F2-7049-8937C50600B9}"/>
              </a:ext>
            </a:extLst>
          </p:cNvPr>
          <p:cNvSpPr>
            <a:spLocks noGrp="1"/>
          </p:cNvSpPr>
          <p:nvPr>
            <p:ph type="body" sz="quarter" idx="11"/>
          </p:nvPr>
        </p:nvSpPr>
        <p:spPr>
          <a:xfrm>
            <a:off x="1507377" y="1572141"/>
            <a:ext cx="9656668" cy="1804796"/>
          </a:xfrm>
        </p:spPr>
        <p:txBody>
          <a:bodyPr anchor="ctr" anchorCtr="0"/>
          <a:lstStyle/>
          <a:p>
            <a:pPr>
              <a:spcBef>
                <a:spcPct val="0"/>
              </a:spcBef>
            </a:pPr>
            <a:r>
              <a:rPr lang="zh-CN" altLang="en-US" sz="5400" dirty="0">
                <a:solidFill>
                  <a:srgbClr val="AD2A26"/>
                </a:solidFill>
                <a:ea typeface="Alibaba PuHuiTi Medium" pitchFamily="18" charset="-122"/>
              </a:rPr>
              <a:t>说一下</a:t>
            </a:r>
            <a:r>
              <a:rPr lang="en-US" altLang="zh-CN" sz="5400" dirty="0">
                <a:solidFill>
                  <a:srgbClr val="AD2A26"/>
                </a:solidFill>
                <a:ea typeface="Alibaba PuHuiTi Medium" pitchFamily="18" charset="-122"/>
              </a:rPr>
              <a:t>HashMap</a:t>
            </a:r>
            <a:r>
              <a:rPr lang="zh-CN" altLang="en-US" sz="5400" dirty="0">
                <a:solidFill>
                  <a:srgbClr val="AD2A26"/>
                </a:solidFill>
                <a:ea typeface="Alibaba PuHuiTi Medium" pitchFamily="18" charset="-122"/>
              </a:rPr>
              <a:t>的实现原理？</a:t>
            </a:r>
          </a:p>
        </p:txBody>
      </p:sp>
      <p:grpSp>
        <p:nvGrpSpPr>
          <p:cNvPr id="2" name="组合 1">
            <a:extLst>
              <a:ext uri="{FF2B5EF4-FFF2-40B4-BE49-F238E27FC236}">
                <a16:creationId xmlns:a16="http://schemas.microsoft.com/office/drawing/2014/main" id="{F14CA2E3-F5F0-70AF-0942-CD5746E0622C}"/>
              </a:ext>
            </a:extLst>
          </p:cNvPr>
          <p:cNvGrpSpPr/>
          <p:nvPr/>
        </p:nvGrpSpPr>
        <p:grpSpPr>
          <a:xfrm>
            <a:off x="3158355" y="4082199"/>
            <a:ext cx="4788441" cy="677945"/>
            <a:chOff x="3158355" y="4082199"/>
            <a:chExt cx="4788441" cy="677945"/>
          </a:xfrm>
        </p:grpSpPr>
        <p:sp>
          <p:nvSpPr>
            <p:cNvPr id="4" name="标题 1">
              <a:extLst>
                <a:ext uri="{FF2B5EF4-FFF2-40B4-BE49-F238E27FC236}">
                  <a16:creationId xmlns:a16="http://schemas.microsoft.com/office/drawing/2014/main" id="{64C97BDC-4BBD-0300-031F-72585E786E03}"/>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a:solidFill>
                    <a:schemeClr val="tx1"/>
                  </a:solidFill>
                </a:rPr>
                <a:t>难易程度：</a:t>
              </a:r>
            </a:p>
          </p:txBody>
        </p:sp>
        <p:grpSp>
          <p:nvGrpSpPr>
            <p:cNvPr id="5" name="组合 4">
              <a:extLst>
                <a:ext uri="{FF2B5EF4-FFF2-40B4-BE49-F238E27FC236}">
                  <a16:creationId xmlns:a16="http://schemas.microsoft.com/office/drawing/2014/main" id="{221FF9FE-E825-81A3-10DA-F66ED58CDBBD}"/>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6" name="星形: 五角 5">
                <a:extLst>
                  <a:ext uri="{FF2B5EF4-FFF2-40B4-BE49-F238E27FC236}">
                    <a16:creationId xmlns:a16="http://schemas.microsoft.com/office/drawing/2014/main" id="{93F5A49C-65BC-E14B-B7EF-F3043338A2A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A1D55045-4127-375F-81CA-B2C2BFD5B80D}"/>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A29AAD85-8637-4312-6A24-98B5805A5868}"/>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1EA85AB1-0354-AEED-C615-0FD231EA1652}"/>
                  </a:ext>
                </a:extLst>
              </p:cNvPr>
              <p:cNvSpPr/>
              <p:nvPr/>
            </p:nvSpPr>
            <p:spPr>
              <a:xfrm>
                <a:off x="7137469"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星形: 五角 9">
                <a:extLst>
                  <a:ext uri="{FF2B5EF4-FFF2-40B4-BE49-F238E27FC236}">
                    <a16:creationId xmlns:a16="http://schemas.microsoft.com/office/drawing/2014/main" id="{D8B57A60-855B-5A1F-DD08-21B756335429}"/>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grpSp>
        <p:nvGrpSpPr>
          <p:cNvPr id="18" name="组合 17">
            <a:extLst>
              <a:ext uri="{FF2B5EF4-FFF2-40B4-BE49-F238E27FC236}">
                <a16:creationId xmlns:a16="http://schemas.microsoft.com/office/drawing/2014/main" id="{9F92BFEF-AC9D-BE16-46A4-7DEDA26FADD0}"/>
              </a:ext>
            </a:extLst>
          </p:cNvPr>
          <p:cNvGrpSpPr/>
          <p:nvPr/>
        </p:nvGrpSpPr>
        <p:grpSpPr>
          <a:xfrm>
            <a:off x="3142150" y="4839093"/>
            <a:ext cx="4805852" cy="713296"/>
            <a:chOff x="3142150" y="4839093"/>
            <a:chExt cx="4805852" cy="713296"/>
          </a:xfrm>
        </p:grpSpPr>
        <p:sp>
          <p:nvSpPr>
            <p:cNvPr id="11" name="标题 1">
              <a:extLst>
                <a:ext uri="{FF2B5EF4-FFF2-40B4-BE49-F238E27FC236}">
                  <a16:creationId xmlns:a16="http://schemas.microsoft.com/office/drawing/2014/main" id="{D5290F75-8AE0-C4F9-D973-62A1B8AC89D4}"/>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2" name="组合 11">
              <a:extLst>
                <a:ext uri="{FF2B5EF4-FFF2-40B4-BE49-F238E27FC236}">
                  <a16:creationId xmlns:a16="http://schemas.microsoft.com/office/drawing/2014/main" id="{05E21EF2-99F3-CCD7-7FC5-83534AB4D67A}"/>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13" name="星形: 五角 12">
                <a:extLst>
                  <a:ext uri="{FF2B5EF4-FFF2-40B4-BE49-F238E27FC236}">
                    <a16:creationId xmlns:a16="http://schemas.microsoft.com/office/drawing/2014/main" id="{2A87D6F5-37C8-9925-D06E-ED44D5AA119F}"/>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2A2E6BD4-26DF-D622-8CFE-F0691DA52F9E}"/>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4C6B2B87-363C-E82C-3146-5E115561CDA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8E10F491-8958-26A0-0638-9DD3C7E85920}"/>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7" name="星形: 五角 16">
                <a:extLst>
                  <a:ext uri="{FF2B5EF4-FFF2-40B4-BE49-F238E27FC236}">
                    <a16:creationId xmlns:a16="http://schemas.microsoft.com/office/drawing/2014/main" id="{1B8AE588-05CE-288F-1A20-369D16D45968}"/>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1798306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BBF98-06CB-5170-9079-79DC55C4C59F}"/>
              </a:ext>
            </a:extLst>
          </p:cNvPr>
          <p:cNvSpPr>
            <a:spLocks noGrp="1"/>
          </p:cNvSpPr>
          <p:nvPr>
            <p:ph type="title"/>
          </p:nvPr>
        </p:nvSpPr>
        <p:spPr/>
        <p:txBody>
          <a:bodyPr/>
          <a:lstStyle/>
          <a:p>
            <a:r>
              <a:rPr lang="en-US" altLang="zh-CN" dirty="0"/>
              <a:t>HashMap</a:t>
            </a:r>
            <a:r>
              <a:rPr lang="zh-CN" altLang="en-US" dirty="0"/>
              <a:t>实现原理</a:t>
            </a:r>
          </a:p>
        </p:txBody>
      </p:sp>
      <p:sp>
        <p:nvSpPr>
          <p:cNvPr id="3" name="文本占位符 2">
            <a:extLst>
              <a:ext uri="{FF2B5EF4-FFF2-40B4-BE49-F238E27FC236}">
                <a16:creationId xmlns:a16="http://schemas.microsoft.com/office/drawing/2014/main" id="{4BE515CC-D46A-5B00-7B89-A68FCFF9CA56}"/>
              </a:ext>
            </a:extLst>
          </p:cNvPr>
          <p:cNvSpPr>
            <a:spLocks noGrp="1"/>
          </p:cNvSpPr>
          <p:nvPr>
            <p:ph type="body" sz="quarter" idx="11"/>
          </p:nvPr>
        </p:nvSpPr>
        <p:spPr/>
        <p:txBody>
          <a:bodyPr/>
          <a:lstStyle/>
          <a:p>
            <a:r>
              <a:rPr lang="en-US" altLang="zh-CN" dirty="0"/>
              <a:t>HashMap</a:t>
            </a:r>
            <a:r>
              <a:rPr lang="zh-CN" altLang="en-US" dirty="0"/>
              <a:t>的数据结构： 底层使用</a:t>
            </a:r>
            <a:r>
              <a:rPr lang="en-US" altLang="zh-CN" dirty="0"/>
              <a:t>hash</a:t>
            </a:r>
            <a:r>
              <a:rPr lang="zh-CN" altLang="en-US" dirty="0"/>
              <a:t>表数据结构，即数组和链表或红黑树</a:t>
            </a:r>
            <a:endParaRPr lang="en-US" altLang="zh-CN" dirty="0"/>
          </a:p>
          <a:p>
            <a:r>
              <a:rPr lang="en-US" altLang="zh-CN" dirty="0"/>
              <a:t>1. </a:t>
            </a:r>
            <a:r>
              <a:rPr lang="zh-CN" altLang="en-US" dirty="0"/>
              <a:t>当我们往</a:t>
            </a:r>
            <a:r>
              <a:rPr lang="en-US" altLang="zh-CN" dirty="0"/>
              <a:t>HashMap</a:t>
            </a:r>
            <a:r>
              <a:rPr lang="zh-CN" altLang="en-US" dirty="0"/>
              <a:t>中</a:t>
            </a:r>
            <a:r>
              <a:rPr lang="en-US" altLang="zh-CN" dirty="0"/>
              <a:t>put</a:t>
            </a:r>
            <a:r>
              <a:rPr lang="zh-CN" altLang="en-US" dirty="0"/>
              <a:t>元素时，利用</a:t>
            </a:r>
            <a:r>
              <a:rPr lang="en-US" altLang="zh-CN" dirty="0"/>
              <a:t>key</a:t>
            </a:r>
            <a:r>
              <a:rPr lang="zh-CN" altLang="en-US" dirty="0"/>
              <a:t>的</a:t>
            </a:r>
            <a:r>
              <a:rPr lang="en-US" altLang="zh-CN" dirty="0" err="1"/>
              <a:t>hashCode</a:t>
            </a:r>
            <a:r>
              <a:rPr lang="zh-CN" altLang="en-US" dirty="0"/>
              <a:t>重新</a:t>
            </a:r>
            <a:r>
              <a:rPr lang="en-US" altLang="zh-CN" dirty="0"/>
              <a:t>hash</a:t>
            </a:r>
            <a:r>
              <a:rPr lang="zh-CN" altLang="en-US" dirty="0"/>
              <a:t>计算出当前对象的元素在数组中的下标 </a:t>
            </a:r>
          </a:p>
          <a:p>
            <a:r>
              <a:rPr lang="en-US" altLang="zh-CN" dirty="0"/>
              <a:t>2. </a:t>
            </a:r>
            <a:r>
              <a:rPr lang="zh-CN" altLang="en-US" dirty="0"/>
              <a:t>存储时，如果出现</a:t>
            </a:r>
            <a:r>
              <a:rPr lang="en-US" altLang="zh-CN" dirty="0"/>
              <a:t>hash</a:t>
            </a:r>
            <a:r>
              <a:rPr lang="zh-CN" altLang="en-US" dirty="0"/>
              <a:t>值相同的</a:t>
            </a:r>
            <a:r>
              <a:rPr lang="en-US" altLang="zh-CN" dirty="0"/>
              <a:t>key</a:t>
            </a:r>
            <a:r>
              <a:rPr lang="zh-CN" altLang="en-US" dirty="0"/>
              <a:t>，此时有两种情况。</a:t>
            </a:r>
          </a:p>
          <a:p>
            <a:r>
              <a:rPr lang="zh-CN" altLang="en-US" dirty="0"/>
              <a:t>   </a:t>
            </a:r>
            <a:r>
              <a:rPr lang="en-US" altLang="zh-CN" dirty="0"/>
              <a:t>a. </a:t>
            </a:r>
            <a:r>
              <a:rPr lang="zh-CN" altLang="en-US" dirty="0"/>
              <a:t>如果</a:t>
            </a:r>
            <a:r>
              <a:rPr lang="en-US" altLang="zh-CN" dirty="0"/>
              <a:t>key</a:t>
            </a:r>
            <a:r>
              <a:rPr lang="zh-CN" altLang="en-US" dirty="0"/>
              <a:t>相同，则覆盖原始值；</a:t>
            </a:r>
          </a:p>
          <a:p>
            <a:r>
              <a:rPr lang="zh-CN" altLang="en-US" dirty="0"/>
              <a:t>   </a:t>
            </a:r>
            <a:r>
              <a:rPr lang="en-US" altLang="zh-CN" dirty="0"/>
              <a:t>b. </a:t>
            </a:r>
            <a:r>
              <a:rPr lang="zh-CN" altLang="en-US" dirty="0"/>
              <a:t>如果</a:t>
            </a:r>
            <a:r>
              <a:rPr lang="en-US" altLang="zh-CN" dirty="0"/>
              <a:t>key</a:t>
            </a:r>
            <a:r>
              <a:rPr lang="zh-CN" altLang="en-US" dirty="0"/>
              <a:t>不同（出现冲突），则将当前的</a:t>
            </a:r>
            <a:r>
              <a:rPr lang="en-US" altLang="zh-CN" dirty="0"/>
              <a:t>key-value</a:t>
            </a:r>
            <a:r>
              <a:rPr lang="zh-CN" altLang="en-US" dirty="0"/>
              <a:t>放入链表或红黑树中 </a:t>
            </a:r>
          </a:p>
          <a:p>
            <a:r>
              <a:rPr lang="en-US" altLang="zh-CN" dirty="0"/>
              <a:t>3. </a:t>
            </a:r>
            <a:r>
              <a:rPr lang="zh-CN" altLang="en-US" dirty="0"/>
              <a:t>获取时，直接找到</a:t>
            </a:r>
            <a:r>
              <a:rPr lang="en-US" altLang="zh-CN" dirty="0"/>
              <a:t>hash</a:t>
            </a:r>
            <a:r>
              <a:rPr lang="zh-CN" altLang="en-US" dirty="0"/>
              <a:t>值对应的下标，在进一步判断</a:t>
            </a:r>
            <a:r>
              <a:rPr lang="en-US" altLang="zh-CN" dirty="0"/>
              <a:t>key</a:t>
            </a:r>
            <a:r>
              <a:rPr lang="zh-CN" altLang="en-US" dirty="0"/>
              <a:t>是否相同，从而找到对应值。</a:t>
            </a:r>
          </a:p>
          <a:p>
            <a:endParaRPr lang="en-US" altLang="zh-CN" dirty="0"/>
          </a:p>
          <a:p>
            <a:endParaRPr lang="zh-CN" altLang="en-US" dirty="0"/>
          </a:p>
        </p:txBody>
      </p:sp>
      <p:sp>
        <p:nvSpPr>
          <p:cNvPr id="4" name="文本占位符 2">
            <a:extLst>
              <a:ext uri="{FF2B5EF4-FFF2-40B4-BE49-F238E27FC236}">
                <a16:creationId xmlns:a16="http://schemas.microsoft.com/office/drawing/2014/main" id="{E5860A0D-F931-E0DE-EBC7-AF13D16C6EC1}"/>
              </a:ext>
            </a:extLst>
          </p:cNvPr>
          <p:cNvSpPr txBox="1">
            <a:spLocks/>
          </p:cNvSpPr>
          <p:nvPr/>
        </p:nvSpPr>
        <p:spPr>
          <a:xfrm>
            <a:off x="6226500" y="4825580"/>
            <a:ext cx="3639334" cy="97535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链表的长度大于</a:t>
            </a:r>
            <a:r>
              <a:rPr lang="en-US" altLang="zh-CN" sz="1400" dirty="0"/>
              <a:t>8</a:t>
            </a:r>
            <a:r>
              <a:rPr lang="zh-CN" altLang="en-US" sz="1400" dirty="0"/>
              <a:t> 且</a:t>
            </a:r>
            <a:r>
              <a:rPr lang="en-US" altLang="zh-CN" sz="1400" dirty="0"/>
              <a:t> </a:t>
            </a:r>
            <a:r>
              <a:rPr lang="zh-CN" altLang="en-US" sz="1400" dirty="0"/>
              <a:t>数组长度大于</a:t>
            </a:r>
            <a:r>
              <a:rPr lang="en-US" altLang="zh-CN" sz="1400" dirty="0"/>
              <a:t>64</a:t>
            </a:r>
          </a:p>
          <a:p>
            <a:r>
              <a:rPr lang="zh-CN" altLang="en-US" sz="1400" dirty="0"/>
              <a:t>转换为红黑树</a:t>
            </a:r>
          </a:p>
        </p:txBody>
      </p:sp>
      <p:graphicFrame>
        <p:nvGraphicFramePr>
          <p:cNvPr id="5" name="表格 83">
            <a:extLst>
              <a:ext uri="{FF2B5EF4-FFF2-40B4-BE49-F238E27FC236}">
                <a16:creationId xmlns:a16="http://schemas.microsoft.com/office/drawing/2014/main" id="{D53C199D-1989-1A90-3731-E3C8CE326420}"/>
              </a:ext>
            </a:extLst>
          </p:cNvPr>
          <p:cNvGraphicFramePr>
            <a:graphicFrameLocks noGrp="1"/>
          </p:cNvGraphicFramePr>
          <p:nvPr>
            <p:extLst>
              <p:ext uri="{D42A27DB-BD31-4B8C-83A1-F6EECF244321}">
                <p14:modId xmlns:p14="http://schemas.microsoft.com/office/powerpoint/2010/main" val="3391994353"/>
              </p:ext>
            </p:extLst>
          </p:nvPr>
        </p:nvGraphicFramePr>
        <p:xfrm>
          <a:off x="1631504" y="4277083"/>
          <a:ext cx="5428864" cy="321134"/>
        </p:xfrm>
        <a:graphic>
          <a:graphicData uri="http://schemas.openxmlformats.org/drawingml/2006/table">
            <a:tbl>
              <a:tblPr firstRow="1" bandRow="1">
                <a:tableStyleId>{5C22544A-7EE6-4342-B048-85BDC9FD1C3A}</a:tableStyleId>
              </a:tblPr>
              <a:tblGrid>
                <a:gridCol w="339304">
                  <a:extLst>
                    <a:ext uri="{9D8B030D-6E8A-4147-A177-3AD203B41FA5}">
                      <a16:colId xmlns:a16="http://schemas.microsoft.com/office/drawing/2014/main" val="772454833"/>
                    </a:ext>
                  </a:extLst>
                </a:gridCol>
                <a:gridCol w="339304">
                  <a:extLst>
                    <a:ext uri="{9D8B030D-6E8A-4147-A177-3AD203B41FA5}">
                      <a16:colId xmlns:a16="http://schemas.microsoft.com/office/drawing/2014/main" val="125832123"/>
                    </a:ext>
                  </a:extLst>
                </a:gridCol>
                <a:gridCol w="339304">
                  <a:extLst>
                    <a:ext uri="{9D8B030D-6E8A-4147-A177-3AD203B41FA5}">
                      <a16:colId xmlns:a16="http://schemas.microsoft.com/office/drawing/2014/main" val="974067323"/>
                    </a:ext>
                  </a:extLst>
                </a:gridCol>
                <a:gridCol w="339304">
                  <a:extLst>
                    <a:ext uri="{9D8B030D-6E8A-4147-A177-3AD203B41FA5}">
                      <a16:colId xmlns:a16="http://schemas.microsoft.com/office/drawing/2014/main" val="4149553555"/>
                    </a:ext>
                  </a:extLst>
                </a:gridCol>
                <a:gridCol w="339304">
                  <a:extLst>
                    <a:ext uri="{9D8B030D-6E8A-4147-A177-3AD203B41FA5}">
                      <a16:colId xmlns:a16="http://schemas.microsoft.com/office/drawing/2014/main" val="2856157102"/>
                    </a:ext>
                  </a:extLst>
                </a:gridCol>
                <a:gridCol w="339304">
                  <a:extLst>
                    <a:ext uri="{9D8B030D-6E8A-4147-A177-3AD203B41FA5}">
                      <a16:colId xmlns:a16="http://schemas.microsoft.com/office/drawing/2014/main" val="2737495132"/>
                    </a:ext>
                  </a:extLst>
                </a:gridCol>
                <a:gridCol w="339304">
                  <a:extLst>
                    <a:ext uri="{9D8B030D-6E8A-4147-A177-3AD203B41FA5}">
                      <a16:colId xmlns:a16="http://schemas.microsoft.com/office/drawing/2014/main" val="2427235054"/>
                    </a:ext>
                  </a:extLst>
                </a:gridCol>
                <a:gridCol w="339304">
                  <a:extLst>
                    <a:ext uri="{9D8B030D-6E8A-4147-A177-3AD203B41FA5}">
                      <a16:colId xmlns:a16="http://schemas.microsoft.com/office/drawing/2014/main" val="930675484"/>
                    </a:ext>
                  </a:extLst>
                </a:gridCol>
                <a:gridCol w="339304">
                  <a:extLst>
                    <a:ext uri="{9D8B030D-6E8A-4147-A177-3AD203B41FA5}">
                      <a16:colId xmlns:a16="http://schemas.microsoft.com/office/drawing/2014/main" val="132849903"/>
                    </a:ext>
                  </a:extLst>
                </a:gridCol>
                <a:gridCol w="339304">
                  <a:extLst>
                    <a:ext uri="{9D8B030D-6E8A-4147-A177-3AD203B41FA5}">
                      <a16:colId xmlns:a16="http://schemas.microsoft.com/office/drawing/2014/main" val="458685461"/>
                    </a:ext>
                  </a:extLst>
                </a:gridCol>
                <a:gridCol w="339304">
                  <a:extLst>
                    <a:ext uri="{9D8B030D-6E8A-4147-A177-3AD203B41FA5}">
                      <a16:colId xmlns:a16="http://schemas.microsoft.com/office/drawing/2014/main" val="3683595120"/>
                    </a:ext>
                  </a:extLst>
                </a:gridCol>
                <a:gridCol w="339304">
                  <a:extLst>
                    <a:ext uri="{9D8B030D-6E8A-4147-A177-3AD203B41FA5}">
                      <a16:colId xmlns:a16="http://schemas.microsoft.com/office/drawing/2014/main" val="3525405924"/>
                    </a:ext>
                  </a:extLst>
                </a:gridCol>
                <a:gridCol w="339304">
                  <a:extLst>
                    <a:ext uri="{9D8B030D-6E8A-4147-A177-3AD203B41FA5}">
                      <a16:colId xmlns:a16="http://schemas.microsoft.com/office/drawing/2014/main" val="3253246493"/>
                    </a:ext>
                  </a:extLst>
                </a:gridCol>
                <a:gridCol w="339304">
                  <a:extLst>
                    <a:ext uri="{9D8B030D-6E8A-4147-A177-3AD203B41FA5}">
                      <a16:colId xmlns:a16="http://schemas.microsoft.com/office/drawing/2014/main" val="3931194003"/>
                    </a:ext>
                  </a:extLst>
                </a:gridCol>
                <a:gridCol w="339304">
                  <a:extLst>
                    <a:ext uri="{9D8B030D-6E8A-4147-A177-3AD203B41FA5}">
                      <a16:colId xmlns:a16="http://schemas.microsoft.com/office/drawing/2014/main" val="582698906"/>
                    </a:ext>
                  </a:extLst>
                </a:gridCol>
                <a:gridCol w="339304">
                  <a:extLst>
                    <a:ext uri="{9D8B030D-6E8A-4147-A177-3AD203B41FA5}">
                      <a16:colId xmlns:a16="http://schemas.microsoft.com/office/drawing/2014/main" val="1528645173"/>
                    </a:ext>
                  </a:extLst>
                </a:gridCol>
              </a:tblGrid>
              <a:tr h="321134">
                <a:tc>
                  <a:txBody>
                    <a:bodyPr/>
                    <a:lstStyle/>
                    <a:p>
                      <a:pPr algn="ctr"/>
                      <a:r>
                        <a:rPr lang="en-US" altLang="zh-CN" sz="1200" b="0" dirty="0"/>
                        <a:t>0</a:t>
                      </a:r>
                      <a:endParaRPr lang="zh-CN" altLang="en-US" sz="1200" b="0" dirty="0"/>
                    </a:p>
                  </a:txBody>
                  <a:tcPr>
                    <a:solidFill>
                      <a:schemeClr val="accent1">
                        <a:lumMod val="75000"/>
                      </a:schemeClr>
                    </a:solidFill>
                  </a:tcPr>
                </a:tc>
                <a:tc>
                  <a:txBody>
                    <a:bodyPr/>
                    <a:lstStyle/>
                    <a:p>
                      <a:pPr algn="ctr"/>
                      <a:r>
                        <a:rPr lang="en-US" altLang="zh-CN" sz="1200" b="0" dirty="0"/>
                        <a:t>1</a:t>
                      </a:r>
                      <a:endParaRPr lang="zh-CN" altLang="en-US" sz="1200" b="0" dirty="0"/>
                    </a:p>
                  </a:txBody>
                  <a:tcPr>
                    <a:solidFill>
                      <a:schemeClr val="accent1">
                        <a:lumMod val="75000"/>
                      </a:schemeClr>
                    </a:solidFill>
                  </a:tcPr>
                </a:tc>
                <a:tc>
                  <a:txBody>
                    <a:bodyPr/>
                    <a:lstStyle/>
                    <a:p>
                      <a:pPr algn="ctr"/>
                      <a:r>
                        <a:rPr lang="en-US" altLang="zh-CN" sz="1200" b="0" dirty="0"/>
                        <a:t>2</a:t>
                      </a:r>
                      <a:endParaRPr lang="zh-CN" altLang="en-US" sz="1200" b="0" dirty="0"/>
                    </a:p>
                  </a:txBody>
                  <a:tcPr>
                    <a:solidFill>
                      <a:schemeClr val="accent1">
                        <a:lumMod val="75000"/>
                      </a:schemeClr>
                    </a:solidFill>
                  </a:tcPr>
                </a:tc>
                <a:tc>
                  <a:txBody>
                    <a:bodyPr/>
                    <a:lstStyle/>
                    <a:p>
                      <a:pPr algn="ctr"/>
                      <a:r>
                        <a:rPr lang="en-US" altLang="zh-CN" sz="1200" b="0" dirty="0"/>
                        <a:t>3</a:t>
                      </a:r>
                      <a:endParaRPr lang="zh-CN" altLang="en-US" sz="1200" b="0" dirty="0"/>
                    </a:p>
                  </a:txBody>
                  <a:tcPr>
                    <a:solidFill>
                      <a:schemeClr val="accent1">
                        <a:lumMod val="75000"/>
                      </a:schemeClr>
                    </a:solidFill>
                  </a:tcPr>
                </a:tc>
                <a:tc>
                  <a:txBody>
                    <a:bodyPr/>
                    <a:lstStyle/>
                    <a:p>
                      <a:pPr algn="ctr"/>
                      <a:r>
                        <a:rPr lang="en-US" altLang="zh-CN" sz="1200" b="0" dirty="0"/>
                        <a:t>4</a:t>
                      </a:r>
                      <a:endParaRPr lang="zh-CN" altLang="en-US" sz="1200" b="0" dirty="0"/>
                    </a:p>
                  </a:txBody>
                  <a:tcPr>
                    <a:solidFill>
                      <a:schemeClr val="accent1">
                        <a:lumMod val="75000"/>
                      </a:schemeClr>
                    </a:solidFill>
                  </a:tcPr>
                </a:tc>
                <a:tc>
                  <a:txBody>
                    <a:bodyPr/>
                    <a:lstStyle/>
                    <a:p>
                      <a:pPr algn="ctr"/>
                      <a:r>
                        <a:rPr lang="en-US" altLang="zh-CN" sz="1200" b="0" dirty="0"/>
                        <a:t>5</a:t>
                      </a:r>
                      <a:endParaRPr lang="zh-CN" altLang="en-US" sz="1200" b="0" dirty="0"/>
                    </a:p>
                  </a:txBody>
                  <a:tcPr>
                    <a:solidFill>
                      <a:schemeClr val="accent1">
                        <a:lumMod val="75000"/>
                      </a:schemeClr>
                    </a:solidFill>
                  </a:tcPr>
                </a:tc>
                <a:tc>
                  <a:txBody>
                    <a:bodyPr/>
                    <a:lstStyle/>
                    <a:p>
                      <a:pPr algn="ctr"/>
                      <a:r>
                        <a:rPr lang="en-US" altLang="zh-CN" sz="1200" b="0" dirty="0"/>
                        <a:t>6</a:t>
                      </a:r>
                      <a:endParaRPr lang="zh-CN" altLang="en-US" sz="1200" b="0" dirty="0"/>
                    </a:p>
                  </a:txBody>
                  <a:tcPr>
                    <a:solidFill>
                      <a:schemeClr val="accent1">
                        <a:lumMod val="75000"/>
                      </a:schemeClr>
                    </a:solidFill>
                  </a:tcPr>
                </a:tc>
                <a:tc>
                  <a:txBody>
                    <a:bodyPr/>
                    <a:lstStyle/>
                    <a:p>
                      <a:pPr algn="ctr"/>
                      <a:r>
                        <a:rPr lang="en-US" altLang="zh-CN" sz="1200" b="0" dirty="0"/>
                        <a:t>7</a:t>
                      </a:r>
                      <a:endParaRPr lang="zh-CN" altLang="en-US" sz="1200" b="0" dirty="0"/>
                    </a:p>
                  </a:txBody>
                  <a:tcPr>
                    <a:solidFill>
                      <a:schemeClr val="accent1">
                        <a:lumMod val="75000"/>
                      </a:schemeClr>
                    </a:solidFill>
                  </a:tcPr>
                </a:tc>
                <a:tc>
                  <a:txBody>
                    <a:bodyPr/>
                    <a:lstStyle/>
                    <a:p>
                      <a:pPr algn="ctr"/>
                      <a:r>
                        <a:rPr lang="en-US" altLang="zh-CN" sz="1200" b="0" dirty="0"/>
                        <a:t>8</a:t>
                      </a:r>
                      <a:endParaRPr lang="zh-CN" altLang="en-US" sz="1200" b="0" dirty="0"/>
                    </a:p>
                  </a:txBody>
                  <a:tcPr>
                    <a:solidFill>
                      <a:schemeClr val="accent1">
                        <a:lumMod val="75000"/>
                      </a:schemeClr>
                    </a:solidFill>
                  </a:tcPr>
                </a:tc>
                <a:tc>
                  <a:txBody>
                    <a:bodyPr/>
                    <a:lstStyle/>
                    <a:p>
                      <a:pPr algn="ctr"/>
                      <a:r>
                        <a:rPr lang="en-US" altLang="zh-CN" sz="1200" b="0" dirty="0"/>
                        <a:t>9</a:t>
                      </a:r>
                      <a:endParaRPr lang="zh-CN" altLang="en-US" sz="1200" b="0" dirty="0"/>
                    </a:p>
                  </a:txBody>
                  <a:tcPr>
                    <a:solidFill>
                      <a:schemeClr val="accent1">
                        <a:lumMod val="75000"/>
                      </a:schemeClr>
                    </a:solidFill>
                  </a:tcPr>
                </a:tc>
                <a:tc>
                  <a:txBody>
                    <a:bodyPr/>
                    <a:lstStyle/>
                    <a:p>
                      <a:pPr algn="ctr"/>
                      <a:r>
                        <a:rPr lang="en-US" altLang="zh-CN" sz="1200" b="0" dirty="0"/>
                        <a:t>10</a:t>
                      </a:r>
                      <a:endParaRPr lang="zh-CN" altLang="en-US" sz="1200" b="0" dirty="0"/>
                    </a:p>
                  </a:txBody>
                  <a:tcPr>
                    <a:solidFill>
                      <a:schemeClr val="accent1">
                        <a:lumMod val="75000"/>
                      </a:schemeClr>
                    </a:solidFill>
                  </a:tcPr>
                </a:tc>
                <a:tc>
                  <a:txBody>
                    <a:bodyPr/>
                    <a:lstStyle/>
                    <a:p>
                      <a:pPr algn="ctr"/>
                      <a:r>
                        <a:rPr lang="en-US" altLang="zh-CN" sz="1200" b="0" dirty="0"/>
                        <a:t>11</a:t>
                      </a:r>
                      <a:endParaRPr lang="zh-CN" altLang="en-US" sz="1200" b="0" dirty="0"/>
                    </a:p>
                  </a:txBody>
                  <a:tcPr>
                    <a:solidFill>
                      <a:schemeClr val="accent1">
                        <a:lumMod val="75000"/>
                      </a:schemeClr>
                    </a:solidFill>
                  </a:tcPr>
                </a:tc>
                <a:tc>
                  <a:txBody>
                    <a:bodyPr/>
                    <a:lstStyle/>
                    <a:p>
                      <a:pPr algn="ctr"/>
                      <a:r>
                        <a:rPr lang="en-US" altLang="zh-CN" sz="1200" b="0" dirty="0"/>
                        <a:t>12</a:t>
                      </a:r>
                      <a:endParaRPr lang="zh-CN" altLang="en-US" sz="1200" b="0" dirty="0"/>
                    </a:p>
                  </a:txBody>
                  <a:tcPr>
                    <a:solidFill>
                      <a:schemeClr val="accent1">
                        <a:lumMod val="75000"/>
                      </a:schemeClr>
                    </a:solidFill>
                  </a:tcPr>
                </a:tc>
                <a:tc>
                  <a:txBody>
                    <a:bodyPr/>
                    <a:lstStyle/>
                    <a:p>
                      <a:pPr algn="ctr"/>
                      <a:r>
                        <a:rPr lang="en-US" altLang="zh-CN" sz="1200" b="0" dirty="0"/>
                        <a:t>13</a:t>
                      </a:r>
                      <a:endParaRPr lang="zh-CN" altLang="en-US" sz="1200" b="0" dirty="0"/>
                    </a:p>
                  </a:txBody>
                  <a:tcPr>
                    <a:solidFill>
                      <a:schemeClr val="accent1">
                        <a:lumMod val="75000"/>
                      </a:schemeClr>
                    </a:solidFill>
                  </a:tcPr>
                </a:tc>
                <a:tc>
                  <a:txBody>
                    <a:bodyPr/>
                    <a:lstStyle/>
                    <a:p>
                      <a:pPr algn="ctr"/>
                      <a:r>
                        <a:rPr lang="en-US" altLang="zh-CN" sz="1200" b="0" dirty="0"/>
                        <a:t>14</a:t>
                      </a:r>
                      <a:endParaRPr lang="zh-CN" altLang="en-US" sz="1200" b="0" dirty="0"/>
                    </a:p>
                  </a:txBody>
                  <a:tcPr>
                    <a:solidFill>
                      <a:schemeClr val="accent1">
                        <a:lumMod val="75000"/>
                      </a:schemeClr>
                    </a:solidFill>
                  </a:tcPr>
                </a:tc>
                <a:tc>
                  <a:txBody>
                    <a:bodyPr/>
                    <a:lstStyle/>
                    <a:p>
                      <a:pPr marL="0" algn="ctr" defTabSz="1219170" rtl="0" eaLnBrk="1" latinLnBrk="0" hangingPunct="1"/>
                      <a:r>
                        <a:rPr lang="en-US" altLang="zh-CN" sz="1200" b="0" kern="1200" dirty="0">
                          <a:solidFill>
                            <a:schemeClr val="lt1"/>
                          </a:solidFill>
                          <a:latin typeface="+mn-lt"/>
                          <a:ea typeface="+mn-ea"/>
                          <a:cs typeface="+mn-cs"/>
                        </a:rPr>
                        <a:t>15</a:t>
                      </a:r>
                      <a:endParaRPr lang="zh-CN" altLang="en-US" sz="1200" b="0" kern="1200" dirty="0">
                        <a:solidFill>
                          <a:schemeClr val="lt1"/>
                        </a:solidFill>
                        <a:latin typeface="+mn-lt"/>
                        <a:ea typeface="+mn-ea"/>
                        <a:cs typeface="+mn-cs"/>
                      </a:endParaRPr>
                    </a:p>
                  </a:txBody>
                  <a:tcPr>
                    <a:solidFill>
                      <a:schemeClr val="accent1">
                        <a:lumMod val="75000"/>
                      </a:schemeClr>
                    </a:solidFill>
                  </a:tcPr>
                </a:tc>
                <a:extLst>
                  <a:ext uri="{0D108BD9-81ED-4DB2-BD59-A6C34878D82A}">
                    <a16:rowId xmlns:a16="http://schemas.microsoft.com/office/drawing/2014/main" val="3278474910"/>
                  </a:ext>
                </a:extLst>
              </a:tr>
            </a:tbl>
          </a:graphicData>
        </a:graphic>
      </p:graphicFrame>
      <p:graphicFrame>
        <p:nvGraphicFramePr>
          <p:cNvPr id="6" name="表格 5">
            <a:extLst>
              <a:ext uri="{FF2B5EF4-FFF2-40B4-BE49-F238E27FC236}">
                <a16:creationId xmlns:a16="http://schemas.microsoft.com/office/drawing/2014/main" id="{03FB311C-36D5-CA03-5E03-5E13AD7EFB21}"/>
              </a:ext>
            </a:extLst>
          </p:cNvPr>
          <p:cNvGraphicFramePr>
            <a:graphicFrameLocks noGrp="1"/>
          </p:cNvGraphicFramePr>
          <p:nvPr>
            <p:extLst>
              <p:ext uri="{D42A27DB-BD31-4B8C-83A1-F6EECF244321}">
                <p14:modId xmlns:p14="http://schemas.microsoft.com/office/powerpoint/2010/main" val="4176645649"/>
              </p:ext>
            </p:extLst>
          </p:nvPr>
        </p:nvGraphicFramePr>
        <p:xfrm>
          <a:off x="7060368" y="4274253"/>
          <a:ext cx="2035824" cy="321134"/>
        </p:xfrm>
        <a:graphic>
          <a:graphicData uri="http://schemas.openxmlformats.org/drawingml/2006/table">
            <a:tbl>
              <a:tblPr firstRow="1" bandRow="1">
                <a:tableStyleId>{5C22544A-7EE6-4342-B048-85BDC9FD1C3A}</a:tableStyleId>
              </a:tblPr>
              <a:tblGrid>
                <a:gridCol w="339304">
                  <a:extLst>
                    <a:ext uri="{9D8B030D-6E8A-4147-A177-3AD203B41FA5}">
                      <a16:colId xmlns:a16="http://schemas.microsoft.com/office/drawing/2014/main" val="3438605134"/>
                    </a:ext>
                  </a:extLst>
                </a:gridCol>
                <a:gridCol w="339304">
                  <a:extLst>
                    <a:ext uri="{9D8B030D-6E8A-4147-A177-3AD203B41FA5}">
                      <a16:colId xmlns:a16="http://schemas.microsoft.com/office/drawing/2014/main" val="934592015"/>
                    </a:ext>
                  </a:extLst>
                </a:gridCol>
                <a:gridCol w="339304">
                  <a:extLst>
                    <a:ext uri="{9D8B030D-6E8A-4147-A177-3AD203B41FA5}">
                      <a16:colId xmlns:a16="http://schemas.microsoft.com/office/drawing/2014/main" val="3247239270"/>
                    </a:ext>
                  </a:extLst>
                </a:gridCol>
                <a:gridCol w="339304">
                  <a:extLst>
                    <a:ext uri="{9D8B030D-6E8A-4147-A177-3AD203B41FA5}">
                      <a16:colId xmlns:a16="http://schemas.microsoft.com/office/drawing/2014/main" val="534967509"/>
                    </a:ext>
                  </a:extLst>
                </a:gridCol>
                <a:gridCol w="339304">
                  <a:extLst>
                    <a:ext uri="{9D8B030D-6E8A-4147-A177-3AD203B41FA5}">
                      <a16:colId xmlns:a16="http://schemas.microsoft.com/office/drawing/2014/main" val="4119798474"/>
                    </a:ext>
                  </a:extLst>
                </a:gridCol>
                <a:gridCol w="339304">
                  <a:extLst>
                    <a:ext uri="{9D8B030D-6E8A-4147-A177-3AD203B41FA5}">
                      <a16:colId xmlns:a16="http://schemas.microsoft.com/office/drawing/2014/main" val="4100250605"/>
                    </a:ext>
                  </a:extLst>
                </a:gridCol>
              </a:tblGrid>
              <a:tr h="321134">
                <a:tc>
                  <a:txBody>
                    <a:bodyPr/>
                    <a:lstStyle/>
                    <a:p>
                      <a:pPr algn="ctr"/>
                      <a:r>
                        <a:rPr lang="en-US" altLang="zh-CN" sz="1200" b="0" dirty="0"/>
                        <a:t>…</a:t>
                      </a:r>
                      <a:endParaRPr lang="zh-CN" altLang="en-US" sz="1200" b="0" dirty="0"/>
                    </a:p>
                  </a:txBody>
                  <a:tcPr>
                    <a:solidFill>
                      <a:schemeClr val="accent1">
                        <a:lumMod val="75000"/>
                      </a:schemeClr>
                    </a:solidFill>
                  </a:tcPr>
                </a:tc>
                <a:tc>
                  <a:txBody>
                    <a:bodyPr/>
                    <a:lstStyle/>
                    <a:p>
                      <a:pPr algn="ctr"/>
                      <a:r>
                        <a:rPr lang="en-US" altLang="zh-CN" sz="1200" b="0" dirty="0"/>
                        <a:t>25</a:t>
                      </a:r>
                      <a:endParaRPr lang="zh-CN" altLang="en-US" sz="1200" b="0" dirty="0"/>
                    </a:p>
                  </a:txBody>
                  <a:tcPr>
                    <a:solidFill>
                      <a:schemeClr val="accent1">
                        <a:lumMod val="75000"/>
                      </a:schemeClr>
                    </a:solidFill>
                  </a:tcPr>
                </a:tc>
                <a:tc>
                  <a:txBody>
                    <a:bodyPr/>
                    <a:lstStyle/>
                    <a:p>
                      <a:pPr algn="ctr"/>
                      <a:r>
                        <a:rPr lang="en-US" altLang="zh-CN" sz="1200" b="0" dirty="0"/>
                        <a:t>26</a:t>
                      </a:r>
                      <a:endParaRPr lang="zh-CN" altLang="en-US" sz="1200" b="0" dirty="0"/>
                    </a:p>
                  </a:txBody>
                  <a:tcPr>
                    <a:solidFill>
                      <a:schemeClr val="accent1">
                        <a:lumMod val="75000"/>
                      </a:schemeClr>
                    </a:solidFill>
                  </a:tcPr>
                </a:tc>
                <a:tc>
                  <a:txBody>
                    <a:bodyPr/>
                    <a:lstStyle/>
                    <a:p>
                      <a:pPr algn="ctr"/>
                      <a:r>
                        <a:rPr lang="en-US" altLang="zh-CN" sz="1200" b="0" dirty="0"/>
                        <a:t>…</a:t>
                      </a:r>
                      <a:endParaRPr lang="zh-CN" altLang="en-US" sz="1200" b="0" dirty="0"/>
                    </a:p>
                  </a:txBody>
                  <a:tcPr>
                    <a:solidFill>
                      <a:schemeClr val="accent1">
                        <a:lumMod val="75000"/>
                      </a:schemeClr>
                    </a:solidFill>
                  </a:tcPr>
                </a:tc>
                <a:tc>
                  <a:txBody>
                    <a:bodyPr/>
                    <a:lstStyle/>
                    <a:p>
                      <a:pPr algn="ctr"/>
                      <a:r>
                        <a:rPr lang="en-US" altLang="zh-CN" sz="1200" b="0" dirty="0"/>
                        <a:t>62</a:t>
                      </a:r>
                      <a:endParaRPr lang="zh-CN" altLang="en-US" sz="1200" b="0" dirty="0"/>
                    </a:p>
                  </a:txBody>
                  <a:tcPr>
                    <a:solidFill>
                      <a:schemeClr val="accent1">
                        <a:lumMod val="75000"/>
                      </a:schemeClr>
                    </a:solidFill>
                  </a:tcPr>
                </a:tc>
                <a:tc>
                  <a:txBody>
                    <a:bodyPr/>
                    <a:lstStyle/>
                    <a:p>
                      <a:pPr marL="0" algn="ctr" defTabSz="1219170" rtl="0" eaLnBrk="1" latinLnBrk="0" hangingPunct="1"/>
                      <a:r>
                        <a:rPr lang="en-US" altLang="zh-CN" sz="1200" b="0" kern="1200" dirty="0">
                          <a:solidFill>
                            <a:schemeClr val="lt1"/>
                          </a:solidFill>
                          <a:latin typeface="+mn-lt"/>
                          <a:ea typeface="+mn-ea"/>
                          <a:cs typeface="+mn-cs"/>
                        </a:rPr>
                        <a:t>63</a:t>
                      </a:r>
                      <a:endParaRPr lang="zh-CN" altLang="en-US" sz="1200" b="0" kern="1200" dirty="0">
                        <a:solidFill>
                          <a:schemeClr val="lt1"/>
                        </a:solidFill>
                        <a:latin typeface="+mn-lt"/>
                        <a:ea typeface="+mn-ea"/>
                        <a:cs typeface="+mn-cs"/>
                      </a:endParaRPr>
                    </a:p>
                  </a:txBody>
                  <a:tcPr>
                    <a:solidFill>
                      <a:schemeClr val="accent1">
                        <a:lumMod val="75000"/>
                      </a:schemeClr>
                    </a:solidFill>
                  </a:tcPr>
                </a:tc>
                <a:extLst>
                  <a:ext uri="{0D108BD9-81ED-4DB2-BD59-A6C34878D82A}">
                    <a16:rowId xmlns:a16="http://schemas.microsoft.com/office/drawing/2014/main" val="461040180"/>
                  </a:ext>
                </a:extLst>
              </a:tr>
            </a:tbl>
          </a:graphicData>
        </a:graphic>
      </p:graphicFrame>
      <p:grpSp>
        <p:nvGrpSpPr>
          <p:cNvPr id="7" name="组合 6">
            <a:extLst>
              <a:ext uri="{FF2B5EF4-FFF2-40B4-BE49-F238E27FC236}">
                <a16:creationId xmlns:a16="http://schemas.microsoft.com/office/drawing/2014/main" id="{BD1A683E-DC40-74C9-AC48-135F20A4166D}"/>
              </a:ext>
            </a:extLst>
          </p:cNvPr>
          <p:cNvGrpSpPr/>
          <p:nvPr/>
        </p:nvGrpSpPr>
        <p:grpSpPr>
          <a:xfrm>
            <a:off x="2686751" y="4311360"/>
            <a:ext cx="258005" cy="1485844"/>
            <a:chOff x="1028269" y="4227102"/>
            <a:chExt cx="258005" cy="1485844"/>
          </a:xfrm>
        </p:grpSpPr>
        <p:grpSp>
          <p:nvGrpSpPr>
            <p:cNvPr id="8" name="组合 7">
              <a:extLst>
                <a:ext uri="{FF2B5EF4-FFF2-40B4-BE49-F238E27FC236}">
                  <a16:creationId xmlns:a16="http://schemas.microsoft.com/office/drawing/2014/main" id="{8C36D3F6-7683-179D-BE42-F0EA061914F3}"/>
                </a:ext>
              </a:extLst>
            </p:cNvPr>
            <p:cNvGrpSpPr/>
            <p:nvPr/>
          </p:nvGrpSpPr>
          <p:grpSpPr>
            <a:xfrm>
              <a:off x="1028269" y="5215788"/>
              <a:ext cx="249688" cy="497158"/>
              <a:chOff x="936255" y="4053133"/>
              <a:chExt cx="249688" cy="497158"/>
            </a:xfrm>
          </p:grpSpPr>
          <p:cxnSp>
            <p:nvCxnSpPr>
              <p:cNvPr id="16" name="直接箭头连接符 15">
                <a:extLst>
                  <a:ext uri="{FF2B5EF4-FFF2-40B4-BE49-F238E27FC236}">
                    <a16:creationId xmlns:a16="http://schemas.microsoft.com/office/drawing/2014/main" id="{850D8927-CCAE-2AD4-C3DE-87B1EE5F0820}"/>
                  </a:ext>
                </a:extLst>
              </p:cNvPr>
              <p:cNvCxnSpPr/>
              <p:nvPr/>
            </p:nvCxnSpPr>
            <p:spPr>
              <a:xfrm>
                <a:off x="1065112" y="4053133"/>
                <a:ext cx="0" cy="24746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428E32DC-0778-2CCC-D1BA-D15B34B4AF77}"/>
                  </a:ext>
                </a:extLst>
              </p:cNvPr>
              <p:cNvSpPr/>
              <p:nvPr/>
            </p:nvSpPr>
            <p:spPr>
              <a:xfrm>
                <a:off x="936255" y="4300603"/>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grpSp>
        <p:grpSp>
          <p:nvGrpSpPr>
            <p:cNvPr id="9" name="组合 8">
              <a:extLst>
                <a:ext uri="{FF2B5EF4-FFF2-40B4-BE49-F238E27FC236}">
                  <a16:creationId xmlns:a16="http://schemas.microsoft.com/office/drawing/2014/main" id="{8EE18718-801F-7259-AC73-6E53C47F8142}"/>
                </a:ext>
              </a:extLst>
            </p:cNvPr>
            <p:cNvGrpSpPr/>
            <p:nvPr/>
          </p:nvGrpSpPr>
          <p:grpSpPr>
            <a:xfrm>
              <a:off x="1028269" y="4803473"/>
              <a:ext cx="249688" cy="497158"/>
              <a:chOff x="936255" y="4053133"/>
              <a:chExt cx="249688" cy="497158"/>
            </a:xfrm>
          </p:grpSpPr>
          <p:cxnSp>
            <p:nvCxnSpPr>
              <p:cNvPr id="14" name="直接箭头连接符 13">
                <a:extLst>
                  <a:ext uri="{FF2B5EF4-FFF2-40B4-BE49-F238E27FC236}">
                    <a16:creationId xmlns:a16="http://schemas.microsoft.com/office/drawing/2014/main" id="{1F1523E6-0A6F-5C3F-7550-20A522DE8D3D}"/>
                  </a:ext>
                </a:extLst>
              </p:cNvPr>
              <p:cNvCxnSpPr/>
              <p:nvPr/>
            </p:nvCxnSpPr>
            <p:spPr>
              <a:xfrm>
                <a:off x="1065112" y="4053133"/>
                <a:ext cx="0" cy="24746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8375FC03-21B6-4E91-A997-37BD9DE0852A}"/>
                  </a:ext>
                </a:extLst>
              </p:cNvPr>
              <p:cNvSpPr/>
              <p:nvPr/>
            </p:nvSpPr>
            <p:spPr>
              <a:xfrm>
                <a:off x="936255" y="4300603"/>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grpSp>
        <p:grpSp>
          <p:nvGrpSpPr>
            <p:cNvPr id="10" name="组合 9">
              <a:extLst>
                <a:ext uri="{FF2B5EF4-FFF2-40B4-BE49-F238E27FC236}">
                  <a16:creationId xmlns:a16="http://schemas.microsoft.com/office/drawing/2014/main" id="{AC723D11-8108-D014-B0F9-B051E5BE383E}"/>
                </a:ext>
              </a:extLst>
            </p:cNvPr>
            <p:cNvGrpSpPr/>
            <p:nvPr/>
          </p:nvGrpSpPr>
          <p:grpSpPr>
            <a:xfrm>
              <a:off x="1036586" y="4391947"/>
              <a:ext cx="249688" cy="497158"/>
              <a:chOff x="936255" y="4053133"/>
              <a:chExt cx="249688" cy="497158"/>
            </a:xfrm>
          </p:grpSpPr>
          <p:cxnSp>
            <p:nvCxnSpPr>
              <p:cNvPr id="12" name="直接箭头连接符 11">
                <a:extLst>
                  <a:ext uri="{FF2B5EF4-FFF2-40B4-BE49-F238E27FC236}">
                    <a16:creationId xmlns:a16="http://schemas.microsoft.com/office/drawing/2014/main" id="{788B41CB-D4D1-C68F-90EB-1C8689A02AB0}"/>
                  </a:ext>
                </a:extLst>
              </p:cNvPr>
              <p:cNvCxnSpPr/>
              <p:nvPr/>
            </p:nvCxnSpPr>
            <p:spPr>
              <a:xfrm>
                <a:off x="1065112" y="4053133"/>
                <a:ext cx="0" cy="24746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05B86D6-451F-83A2-7B84-B05A2A8EED8E}"/>
                  </a:ext>
                </a:extLst>
              </p:cNvPr>
              <p:cNvSpPr/>
              <p:nvPr/>
            </p:nvSpPr>
            <p:spPr>
              <a:xfrm>
                <a:off x="936255" y="4300603"/>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grpSp>
        <p:sp>
          <p:nvSpPr>
            <p:cNvPr id="11" name="椭圆 10">
              <a:extLst>
                <a:ext uri="{FF2B5EF4-FFF2-40B4-BE49-F238E27FC236}">
                  <a16:creationId xmlns:a16="http://schemas.microsoft.com/office/drawing/2014/main" id="{BCE594B5-19FB-A994-C4A6-F924D6FDCD26}"/>
                </a:ext>
              </a:extLst>
            </p:cNvPr>
            <p:cNvSpPr/>
            <p:nvPr/>
          </p:nvSpPr>
          <p:spPr>
            <a:xfrm>
              <a:off x="1036586" y="4227102"/>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grpSp>
      <p:grpSp>
        <p:nvGrpSpPr>
          <p:cNvPr id="45" name="组合 44">
            <a:extLst>
              <a:ext uri="{FF2B5EF4-FFF2-40B4-BE49-F238E27FC236}">
                <a16:creationId xmlns:a16="http://schemas.microsoft.com/office/drawing/2014/main" id="{37ABEF37-DC00-CD57-C719-0BAAB51E4B62}"/>
              </a:ext>
            </a:extLst>
          </p:cNvPr>
          <p:cNvGrpSpPr/>
          <p:nvPr/>
        </p:nvGrpSpPr>
        <p:grpSpPr>
          <a:xfrm>
            <a:off x="4544674" y="4309976"/>
            <a:ext cx="1588382" cy="1517213"/>
            <a:chOff x="4544674" y="4309976"/>
            <a:chExt cx="1588382" cy="1517213"/>
          </a:xfrm>
        </p:grpSpPr>
        <p:sp>
          <p:nvSpPr>
            <p:cNvPr id="18" name="椭圆 17">
              <a:extLst>
                <a:ext uri="{FF2B5EF4-FFF2-40B4-BE49-F238E27FC236}">
                  <a16:creationId xmlns:a16="http://schemas.microsoft.com/office/drawing/2014/main" id="{5D1EF507-29E2-26CF-B5EA-400AA67CBD95}"/>
                </a:ext>
              </a:extLst>
            </p:cNvPr>
            <p:cNvSpPr/>
            <p:nvPr/>
          </p:nvSpPr>
          <p:spPr>
            <a:xfrm>
              <a:off x="5071658" y="4309976"/>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19" name="椭圆 18">
              <a:extLst>
                <a:ext uri="{FF2B5EF4-FFF2-40B4-BE49-F238E27FC236}">
                  <a16:creationId xmlns:a16="http://schemas.microsoft.com/office/drawing/2014/main" id="{79D134F2-2312-D37D-7874-84860DC3DC77}"/>
                </a:ext>
              </a:extLst>
            </p:cNvPr>
            <p:cNvSpPr/>
            <p:nvPr/>
          </p:nvSpPr>
          <p:spPr>
            <a:xfrm>
              <a:off x="4759866" y="4723675"/>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0" name="椭圆 19">
              <a:extLst>
                <a:ext uri="{FF2B5EF4-FFF2-40B4-BE49-F238E27FC236}">
                  <a16:creationId xmlns:a16="http://schemas.microsoft.com/office/drawing/2014/main" id="{62FFCD96-2E40-40ED-4428-05497DC1E53F}"/>
                </a:ext>
              </a:extLst>
            </p:cNvPr>
            <p:cNvSpPr/>
            <p:nvPr/>
          </p:nvSpPr>
          <p:spPr>
            <a:xfrm>
              <a:off x="5397141" y="4697992"/>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1" name="椭圆 20">
              <a:extLst>
                <a:ext uri="{FF2B5EF4-FFF2-40B4-BE49-F238E27FC236}">
                  <a16:creationId xmlns:a16="http://schemas.microsoft.com/office/drawing/2014/main" id="{80EE0583-9CF0-6BF8-6EF9-591DAD1FE0B4}"/>
                </a:ext>
              </a:extLst>
            </p:cNvPr>
            <p:cNvSpPr/>
            <p:nvPr/>
          </p:nvSpPr>
          <p:spPr>
            <a:xfrm>
              <a:off x="5200744" y="5095770"/>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2" name="椭圆 21">
              <a:extLst>
                <a:ext uri="{FF2B5EF4-FFF2-40B4-BE49-F238E27FC236}">
                  <a16:creationId xmlns:a16="http://schemas.microsoft.com/office/drawing/2014/main" id="{CC56A782-70A0-06E5-A10C-384B40233101}"/>
                </a:ext>
              </a:extLst>
            </p:cNvPr>
            <p:cNvSpPr/>
            <p:nvPr/>
          </p:nvSpPr>
          <p:spPr>
            <a:xfrm>
              <a:off x="5607519" y="5095770"/>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3" name="椭圆 22">
              <a:extLst>
                <a:ext uri="{FF2B5EF4-FFF2-40B4-BE49-F238E27FC236}">
                  <a16:creationId xmlns:a16="http://schemas.microsoft.com/office/drawing/2014/main" id="{C4AAFAA7-B50D-B9A9-3F71-648FD0B973E7}"/>
                </a:ext>
              </a:extLst>
            </p:cNvPr>
            <p:cNvSpPr/>
            <p:nvPr/>
          </p:nvSpPr>
          <p:spPr>
            <a:xfrm>
              <a:off x="4902667" y="5082460"/>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4" name="椭圆 23">
              <a:extLst>
                <a:ext uri="{FF2B5EF4-FFF2-40B4-BE49-F238E27FC236}">
                  <a16:creationId xmlns:a16="http://schemas.microsoft.com/office/drawing/2014/main" id="{44B0F2E0-42D7-6AF3-339F-562B4F842FB4}"/>
                </a:ext>
              </a:extLst>
            </p:cNvPr>
            <p:cNvSpPr/>
            <p:nvPr/>
          </p:nvSpPr>
          <p:spPr>
            <a:xfrm>
              <a:off x="4544674" y="5082460"/>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5" name="椭圆 24">
              <a:extLst>
                <a:ext uri="{FF2B5EF4-FFF2-40B4-BE49-F238E27FC236}">
                  <a16:creationId xmlns:a16="http://schemas.microsoft.com/office/drawing/2014/main" id="{A19B6577-5BC7-F250-9453-A49BB62C679E}"/>
                </a:ext>
              </a:extLst>
            </p:cNvPr>
            <p:cNvSpPr/>
            <p:nvPr/>
          </p:nvSpPr>
          <p:spPr>
            <a:xfrm>
              <a:off x="5440656" y="5465267"/>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300" dirty="0">
                <a:solidFill>
                  <a:schemeClr val="bg1"/>
                </a:solidFill>
                <a:ea typeface="Alibaba PuHuiTi B"/>
              </a:endParaRPr>
            </a:p>
          </p:txBody>
        </p:sp>
        <p:sp>
          <p:nvSpPr>
            <p:cNvPr id="26" name="椭圆 25">
              <a:extLst>
                <a:ext uri="{FF2B5EF4-FFF2-40B4-BE49-F238E27FC236}">
                  <a16:creationId xmlns:a16="http://schemas.microsoft.com/office/drawing/2014/main" id="{3F774C40-D90F-895C-88AF-B65E8217C8D4}"/>
                </a:ext>
              </a:extLst>
            </p:cNvPr>
            <p:cNvSpPr/>
            <p:nvPr/>
          </p:nvSpPr>
          <p:spPr>
            <a:xfrm>
              <a:off x="5810072" y="5465267"/>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7" name="椭圆 26">
              <a:extLst>
                <a:ext uri="{FF2B5EF4-FFF2-40B4-BE49-F238E27FC236}">
                  <a16:creationId xmlns:a16="http://schemas.microsoft.com/office/drawing/2014/main" id="{5FD65591-4601-17A4-54E1-5A0ABBA03BE0}"/>
                </a:ext>
              </a:extLst>
            </p:cNvPr>
            <p:cNvSpPr/>
            <p:nvPr/>
          </p:nvSpPr>
          <p:spPr>
            <a:xfrm>
              <a:off x="4650827" y="5465267"/>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8" name="椭圆 27">
              <a:extLst>
                <a:ext uri="{FF2B5EF4-FFF2-40B4-BE49-F238E27FC236}">
                  <a16:creationId xmlns:a16="http://schemas.microsoft.com/office/drawing/2014/main" id="{84CC2F51-CDD7-84E5-5935-F96C7C8E4C49}"/>
                </a:ext>
              </a:extLst>
            </p:cNvPr>
            <p:cNvSpPr/>
            <p:nvPr/>
          </p:nvSpPr>
          <p:spPr>
            <a:xfrm>
              <a:off x="5020243" y="5465267"/>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cxnSp>
          <p:nvCxnSpPr>
            <p:cNvPr id="29" name="直接箭头连接符 28">
              <a:extLst>
                <a:ext uri="{FF2B5EF4-FFF2-40B4-BE49-F238E27FC236}">
                  <a16:creationId xmlns:a16="http://schemas.microsoft.com/office/drawing/2014/main" id="{FB4C16A5-524E-18CF-2A62-6BD3D490F95B}"/>
                </a:ext>
              </a:extLst>
            </p:cNvPr>
            <p:cNvCxnSpPr>
              <a:stCxn id="18" idx="4"/>
            </p:cNvCxnSpPr>
            <p:nvPr/>
          </p:nvCxnSpPr>
          <p:spPr>
            <a:xfrm flipH="1">
              <a:off x="4900515" y="4559664"/>
              <a:ext cx="295987" cy="16401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AAEBB0A-328F-8F62-3D7C-704AE8CD0275}"/>
                </a:ext>
              </a:extLst>
            </p:cNvPr>
            <p:cNvCxnSpPr>
              <a:stCxn id="18" idx="4"/>
            </p:cNvCxnSpPr>
            <p:nvPr/>
          </p:nvCxnSpPr>
          <p:spPr>
            <a:xfrm>
              <a:off x="5196502" y="4559664"/>
              <a:ext cx="244154" cy="16401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A3BC8FD-0C5C-5512-598E-4E3DE140668D}"/>
                </a:ext>
              </a:extLst>
            </p:cNvPr>
            <p:cNvCxnSpPr>
              <a:cxnSpLocks/>
              <a:stCxn id="19" idx="4"/>
              <a:endCxn id="24" idx="0"/>
            </p:cNvCxnSpPr>
            <p:nvPr/>
          </p:nvCxnSpPr>
          <p:spPr>
            <a:xfrm flipH="1">
              <a:off x="4669518" y="4973363"/>
              <a:ext cx="215192" cy="109097"/>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D245384-2A0F-7F10-ECBB-F0A3DC9A1D22}"/>
                </a:ext>
              </a:extLst>
            </p:cNvPr>
            <p:cNvCxnSpPr>
              <a:stCxn id="19" idx="4"/>
              <a:endCxn id="23" idx="0"/>
            </p:cNvCxnSpPr>
            <p:nvPr/>
          </p:nvCxnSpPr>
          <p:spPr>
            <a:xfrm>
              <a:off x="4884710" y="4973363"/>
              <a:ext cx="142801" cy="109097"/>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AE60C2E-139A-C10A-24EE-113FE1B81096}"/>
                </a:ext>
              </a:extLst>
            </p:cNvPr>
            <p:cNvCxnSpPr>
              <a:stCxn id="20" idx="4"/>
              <a:endCxn id="21" idx="0"/>
            </p:cNvCxnSpPr>
            <p:nvPr/>
          </p:nvCxnSpPr>
          <p:spPr>
            <a:xfrm flipH="1">
              <a:off x="5325588" y="4947680"/>
              <a:ext cx="196397" cy="14809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5AAF8C5-8B99-04C4-1732-13F6022ABC57}"/>
                </a:ext>
              </a:extLst>
            </p:cNvPr>
            <p:cNvCxnSpPr>
              <a:stCxn id="20" idx="4"/>
              <a:endCxn id="22" idx="0"/>
            </p:cNvCxnSpPr>
            <p:nvPr/>
          </p:nvCxnSpPr>
          <p:spPr>
            <a:xfrm>
              <a:off x="5521985" y="4947680"/>
              <a:ext cx="210378" cy="14809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95335F2-024B-B3D0-7CDC-B7A0D9CFA313}"/>
                </a:ext>
              </a:extLst>
            </p:cNvPr>
            <p:cNvCxnSpPr>
              <a:stCxn id="22" idx="4"/>
              <a:endCxn id="25" idx="0"/>
            </p:cNvCxnSpPr>
            <p:nvPr/>
          </p:nvCxnSpPr>
          <p:spPr>
            <a:xfrm flipH="1">
              <a:off x="5565500" y="5345458"/>
              <a:ext cx="166863" cy="11980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DCD47D-0DAF-DC45-5477-04C5CB6747A5}"/>
                </a:ext>
              </a:extLst>
            </p:cNvPr>
            <p:cNvCxnSpPr>
              <a:stCxn id="22" idx="4"/>
              <a:endCxn id="26" idx="0"/>
            </p:cNvCxnSpPr>
            <p:nvPr/>
          </p:nvCxnSpPr>
          <p:spPr>
            <a:xfrm>
              <a:off x="5732363" y="5345458"/>
              <a:ext cx="202553" cy="11980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6D09C3BB-7B9E-11F4-5195-0C0DA4372A2A}"/>
                </a:ext>
              </a:extLst>
            </p:cNvPr>
            <p:cNvCxnSpPr>
              <a:stCxn id="21" idx="4"/>
              <a:endCxn id="28" idx="0"/>
            </p:cNvCxnSpPr>
            <p:nvPr/>
          </p:nvCxnSpPr>
          <p:spPr>
            <a:xfrm flipH="1">
              <a:off x="5145087" y="5345458"/>
              <a:ext cx="180501" cy="11980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ACD67EEA-AA5E-C00B-8AE1-08AD6F8E7F4F}"/>
                </a:ext>
              </a:extLst>
            </p:cNvPr>
            <p:cNvCxnSpPr>
              <a:stCxn id="24" idx="4"/>
              <a:endCxn id="27" idx="0"/>
            </p:cNvCxnSpPr>
            <p:nvPr/>
          </p:nvCxnSpPr>
          <p:spPr>
            <a:xfrm>
              <a:off x="4669518" y="5332148"/>
              <a:ext cx="106153" cy="13311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文本占位符 2">
              <a:extLst>
                <a:ext uri="{FF2B5EF4-FFF2-40B4-BE49-F238E27FC236}">
                  <a16:creationId xmlns:a16="http://schemas.microsoft.com/office/drawing/2014/main" id="{2897A2EF-3E8A-4815-1F02-92D42E3015A5}"/>
                </a:ext>
              </a:extLst>
            </p:cNvPr>
            <p:cNvSpPr txBox="1">
              <a:spLocks/>
            </p:cNvSpPr>
            <p:nvPr/>
          </p:nvSpPr>
          <p:spPr>
            <a:xfrm>
              <a:off x="5361871" y="5406281"/>
              <a:ext cx="771185" cy="420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000" dirty="0">
                  <a:solidFill>
                    <a:schemeClr val="bg1"/>
                  </a:solidFill>
                </a:rPr>
                <a:t>null</a:t>
              </a:r>
              <a:endParaRPr lang="zh-CN" altLang="en-US" sz="1000" dirty="0">
                <a:solidFill>
                  <a:schemeClr val="bg1"/>
                </a:solidFill>
              </a:endParaRPr>
            </a:p>
          </p:txBody>
        </p:sp>
        <p:sp>
          <p:nvSpPr>
            <p:cNvPr id="40" name="文本占位符 2">
              <a:extLst>
                <a:ext uri="{FF2B5EF4-FFF2-40B4-BE49-F238E27FC236}">
                  <a16:creationId xmlns:a16="http://schemas.microsoft.com/office/drawing/2014/main" id="{5A46B631-E076-F0C8-662F-A5A45F1C85C6}"/>
                </a:ext>
              </a:extLst>
            </p:cNvPr>
            <p:cNvSpPr txBox="1">
              <a:spLocks/>
            </p:cNvSpPr>
            <p:nvPr/>
          </p:nvSpPr>
          <p:spPr>
            <a:xfrm>
              <a:off x="4955978" y="5406281"/>
              <a:ext cx="771185" cy="420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000" dirty="0">
                  <a:solidFill>
                    <a:schemeClr val="bg1"/>
                  </a:solidFill>
                </a:rPr>
                <a:t>null</a:t>
              </a:r>
              <a:endParaRPr lang="zh-CN" altLang="en-US" sz="1000" dirty="0">
                <a:solidFill>
                  <a:schemeClr val="bg1"/>
                </a:solidFill>
              </a:endParaRPr>
            </a:p>
          </p:txBody>
        </p:sp>
        <p:sp>
          <p:nvSpPr>
            <p:cNvPr id="41" name="文本占位符 2">
              <a:extLst>
                <a:ext uri="{FF2B5EF4-FFF2-40B4-BE49-F238E27FC236}">
                  <a16:creationId xmlns:a16="http://schemas.microsoft.com/office/drawing/2014/main" id="{41F1F561-E3F0-5AE7-4C9A-09010DA7C0EC}"/>
                </a:ext>
              </a:extLst>
            </p:cNvPr>
            <p:cNvSpPr txBox="1">
              <a:spLocks/>
            </p:cNvSpPr>
            <p:nvPr/>
          </p:nvSpPr>
          <p:spPr>
            <a:xfrm>
              <a:off x="4587473" y="5406281"/>
              <a:ext cx="763550" cy="420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000" dirty="0">
                  <a:solidFill>
                    <a:schemeClr val="bg1"/>
                  </a:solidFill>
                </a:rPr>
                <a:t>null</a:t>
              </a:r>
              <a:endParaRPr lang="zh-CN" altLang="en-US" sz="1000" dirty="0">
                <a:solidFill>
                  <a:schemeClr val="bg1"/>
                </a:solidFill>
              </a:endParaRPr>
            </a:p>
          </p:txBody>
        </p:sp>
      </p:grpSp>
      <p:sp>
        <p:nvSpPr>
          <p:cNvPr id="42" name="椭圆 41">
            <a:extLst>
              <a:ext uri="{FF2B5EF4-FFF2-40B4-BE49-F238E27FC236}">
                <a16:creationId xmlns:a16="http://schemas.microsoft.com/office/drawing/2014/main" id="{DB6C4B41-EF07-35F4-9C3C-BEFD575C633F}"/>
              </a:ext>
            </a:extLst>
          </p:cNvPr>
          <p:cNvSpPr/>
          <p:nvPr/>
        </p:nvSpPr>
        <p:spPr>
          <a:xfrm>
            <a:off x="3362307" y="4305268"/>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43" name="椭圆 42">
            <a:extLst>
              <a:ext uri="{FF2B5EF4-FFF2-40B4-BE49-F238E27FC236}">
                <a16:creationId xmlns:a16="http://schemas.microsoft.com/office/drawing/2014/main" id="{38CC2347-A7BF-3B34-EEBB-6A421EA124AC}"/>
              </a:ext>
            </a:extLst>
          </p:cNvPr>
          <p:cNvSpPr/>
          <p:nvPr/>
        </p:nvSpPr>
        <p:spPr>
          <a:xfrm>
            <a:off x="3703553" y="4305268"/>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44" name="文本占位符 2">
            <a:extLst>
              <a:ext uri="{FF2B5EF4-FFF2-40B4-BE49-F238E27FC236}">
                <a16:creationId xmlns:a16="http://schemas.microsoft.com/office/drawing/2014/main" id="{ACCEB206-DB57-9212-7B33-062A4696D8C9}"/>
              </a:ext>
            </a:extLst>
          </p:cNvPr>
          <p:cNvSpPr txBox="1">
            <a:spLocks/>
          </p:cNvSpPr>
          <p:nvPr/>
        </p:nvSpPr>
        <p:spPr>
          <a:xfrm>
            <a:off x="877100" y="5923121"/>
            <a:ext cx="10698800"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rgbClr val="C00000"/>
                </a:solidFill>
              </a:rPr>
              <a:t>面试官追问：</a:t>
            </a:r>
            <a:r>
              <a:rPr lang="en-US" altLang="zh-CN" sz="1400" dirty="0">
                <a:solidFill>
                  <a:srgbClr val="C00000"/>
                </a:solidFill>
              </a:rPr>
              <a:t>HashMap</a:t>
            </a:r>
            <a:r>
              <a:rPr lang="zh-CN" altLang="en-US" sz="1400" dirty="0">
                <a:solidFill>
                  <a:srgbClr val="C00000"/>
                </a:solidFill>
              </a:rPr>
              <a:t>的</a:t>
            </a:r>
            <a:r>
              <a:rPr lang="en-US" altLang="zh-CN" sz="1400" dirty="0">
                <a:solidFill>
                  <a:srgbClr val="C00000"/>
                </a:solidFill>
              </a:rPr>
              <a:t>jdk1.7</a:t>
            </a:r>
            <a:r>
              <a:rPr lang="zh-CN" altLang="en-US" sz="1400" dirty="0">
                <a:solidFill>
                  <a:srgbClr val="C00000"/>
                </a:solidFill>
              </a:rPr>
              <a:t>和</a:t>
            </a:r>
            <a:r>
              <a:rPr lang="en-US" altLang="zh-CN" sz="1400" dirty="0">
                <a:solidFill>
                  <a:srgbClr val="C00000"/>
                </a:solidFill>
              </a:rPr>
              <a:t>jdk1.8</a:t>
            </a:r>
            <a:r>
              <a:rPr lang="zh-CN" altLang="en-US" sz="1400" dirty="0">
                <a:solidFill>
                  <a:srgbClr val="C00000"/>
                </a:solidFill>
              </a:rPr>
              <a:t>有什么区别</a:t>
            </a:r>
          </a:p>
        </p:txBody>
      </p:sp>
    </p:spTree>
    <p:extLst>
      <p:ext uri="{BB962C8B-B14F-4D97-AF65-F5344CB8AC3E}">
        <p14:creationId xmlns:p14="http://schemas.microsoft.com/office/powerpoint/2010/main" val="324686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wipe(left)">
                                      <p:cBhvr>
                                        <p:cTn id="33" dur="500"/>
                                        <p:tgtEl>
                                          <p:spTgt spid="3">
                                            <p:txEl>
                                              <p:pRg st="2" end="2"/>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left)">
                                      <p:cBhvr>
                                        <p:cTn id="36" dur="500"/>
                                        <p:tgtEl>
                                          <p:spTgt spid="3">
                                            <p:txEl>
                                              <p:pRg st="3" end="3"/>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left)">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p:tgtEl>
                                          <p:spTgt spid="6"/>
                                        </p:tgtEl>
                                        <p:attrNameLst>
                                          <p:attrName>ppt_x</p:attrName>
                                        </p:attrNameLst>
                                      </p:cBhvr>
                                      <p:tavLst>
                                        <p:tav tm="0">
                                          <p:val>
                                            <p:strVal val="#ppt_x-#ppt_w*1.125000"/>
                                          </p:val>
                                        </p:tav>
                                        <p:tav tm="100000">
                                          <p:val>
                                            <p:strVal val="#ppt_x"/>
                                          </p:val>
                                        </p:tav>
                                      </p:tavLst>
                                    </p:anim>
                                    <p:animEffect transition="in" filter="wipe(right)">
                                      <p:cBhvr>
                                        <p:cTn id="51" dur="500"/>
                                        <p:tgtEl>
                                          <p:spTgt spid="6"/>
                                        </p:tgtEl>
                                      </p:cBhvr>
                                    </p:animEffect>
                                  </p:childTnLst>
                                </p:cTn>
                              </p:par>
                            </p:childTnLst>
                          </p:cTn>
                        </p:par>
                        <p:par>
                          <p:cTn id="52" fill="hold">
                            <p:stCondLst>
                              <p:cond delay="500"/>
                            </p:stCondLst>
                            <p:childTnLst>
                              <p:par>
                                <p:cTn id="53" presetID="2" presetClass="entr" presetSubtype="4"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wipe(left)">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left)">
                                      <p:cBhvr>
                                        <p:cTn id="7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animBg="1"/>
      <p:bldP spid="43" grpId="0" animBg="1"/>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4570E-DB84-AD4F-DC10-861A9C19E7D5}"/>
              </a:ext>
            </a:extLst>
          </p:cNvPr>
          <p:cNvSpPr>
            <a:spLocks noGrp="1"/>
          </p:cNvSpPr>
          <p:nvPr>
            <p:ph type="title"/>
          </p:nvPr>
        </p:nvSpPr>
        <p:spPr/>
        <p:txBody>
          <a:bodyPr/>
          <a:lstStyle/>
          <a:p>
            <a:r>
              <a:rPr lang="zh-CN" altLang="en-US" dirty="0">
                <a:solidFill>
                  <a:srgbClr val="AD2B26"/>
                </a:solidFill>
              </a:rPr>
              <a:t>常见复杂度</a:t>
            </a:r>
            <a:endParaRPr lang="en-US" altLang="zh-CN" dirty="0">
              <a:solidFill>
                <a:srgbClr val="AD2B26"/>
              </a:solidFill>
            </a:endParaRPr>
          </a:p>
        </p:txBody>
      </p:sp>
      <p:sp>
        <p:nvSpPr>
          <p:cNvPr id="4" name="Rectangle 1">
            <a:extLst>
              <a:ext uri="{FF2B5EF4-FFF2-40B4-BE49-F238E27FC236}">
                <a16:creationId xmlns:a16="http://schemas.microsoft.com/office/drawing/2014/main" id="{C6FC5CAB-1445-F5FC-B435-4042E56755BF}"/>
              </a:ext>
            </a:extLst>
          </p:cNvPr>
          <p:cNvSpPr>
            <a:spLocks noChangeArrowheads="1"/>
          </p:cNvSpPr>
          <p:nvPr/>
        </p:nvSpPr>
        <p:spPr bwMode="auto">
          <a:xfrm>
            <a:off x="1641987" y="1833733"/>
            <a:ext cx="2957888" cy="101566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int </a:t>
            </a:r>
            <a:r>
              <a:rPr kumimoji="0" lang="zh-CN" altLang="zh-CN" sz="1200" b="0" i="0" u="none" strike="noStrike" cap="none" normalizeH="0" baseline="0" dirty="0">
                <a:ln>
                  <a:noFill/>
                </a:ln>
                <a:solidFill>
                  <a:srgbClr val="00627A"/>
                </a:solidFill>
                <a:effectLst/>
                <a:latin typeface="Arial Unicode MS"/>
                <a:ea typeface="JetBrains Mono"/>
              </a:rPr>
              <a:t>test01</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00000"/>
                </a:solidFill>
                <a:effectLst/>
                <a:latin typeface="Arial Unicode MS"/>
                <a:ea typeface="JetBrains Mono"/>
              </a:rPr>
              <a:t>i</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00000"/>
                </a:solidFill>
                <a:effectLst/>
                <a:latin typeface="Arial Unicode MS"/>
                <a:ea typeface="JetBrains Mono"/>
              </a:rPr>
              <a:t>j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00000"/>
                </a:solidFill>
                <a:effectLst/>
                <a:latin typeface="Arial Unicode MS"/>
                <a:ea typeface="JetBrains Mono"/>
              </a:rPr>
              <a:t>i</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j</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占位符 2">
            <a:extLst>
              <a:ext uri="{FF2B5EF4-FFF2-40B4-BE49-F238E27FC236}">
                <a16:creationId xmlns:a16="http://schemas.microsoft.com/office/drawing/2014/main" id="{21899427-A99A-F02A-52FB-E4B5176347EF}"/>
              </a:ext>
            </a:extLst>
          </p:cNvPr>
          <p:cNvSpPr txBox="1">
            <a:spLocks/>
          </p:cNvSpPr>
          <p:nvPr/>
        </p:nvSpPr>
        <p:spPr>
          <a:xfrm>
            <a:off x="2688210" y="2946605"/>
            <a:ext cx="86544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O(1)</a:t>
            </a:r>
            <a:endParaRPr lang="zh-CN" altLang="en-US" dirty="0"/>
          </a:p>
        </p:txBody>
      </p:sp>
      <p:sp>
        <p:nvSpPr>
          <p:cNvPr id="7" name="Rectangle 2">
            <a:extLst>
              <a:ext uri="{FF2B5EF4-FFF2-40B4-BE49-F238E27FC236}">
                <a16:creationId xmlns:a16="http://schemas.microsoft.com/office/drawing/2014/main" id="{51129504-E51F-035E-2B56-528E09E1374A}"/>
              </a:ext>
            </a:extLst>
          </p:cNvPr>
          <p:cNvSpPr>
            <a:spLocks noChangeArrowheads="1"/>
          </p:cNvSpPr>
          <p:nvPr/>
        </p:nvSpPr>
        <p:spPr bwMode="auto">
          <a:xfrm>
            <a:off x="6726683" y="1775813"/>
            <a:ext cx="2957889" cy="156966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void </a:t>
            </a:r>
            <a:r>
              <a:rPr kumimoji="0" lang="zh-CN" altLang="zh-CN" sz="1200" b="0" i="0" u="none" strike="noStrike" cap="none" normalizeH="0" baseline="0" dirty="0">
                <a:ln>
                  <a:noFill/>
                </a:ln>
                <a:solidFill>
                  <a:srgbClr val="00627A"/>
                </a:solidFill>
                <a:effectLst/>
                <a:latin typeface="Arial Unicode MS"/>
                <a:ea typeface="JetBrains Mono"/>
              </a:rPr>
              <a:t>test02</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sum=</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for</a:t>
            </a:r>
            <a:r>
              <a:rPr kumimoji="0" lang="zh-CN" altLang="zh-CN" sz="1200" b="0" i="0" u="none" strike="noStrike" cap="none" normalizeH="0" baseline="0" dirty="0">
                <a:ln>
                  <a:noFill/>
                </a:ln>
                <a:solidFill>
                  <a:srgbClr val="080808"/>
                </a:solidFill>
                <a:effectLst/>
                <a:latin typeface="Arial Unicode MS"/>
                <a:ea typeface="JetBrains Mono"/>
              </a:rPr>
              <a:t>(;i&lt;</a:t>
            </a:r>
            <a:r>
              <a:rPr kumimoji="0" lang="zh-CN" altLang="zh-CN" sz="1200" b="0" i="0" u="none" strike="noStrike" cap="none" normalizeH="0" baseline="0" dirty="0">
                <a:ln>
                  <a:noFill/>
                </a:ln>
                <a:solidFill>
                  <a:srgbClr val="1750EB"/>
                </a:solidFill>
                <a:effectLst/>
                <a:latin typeface="Arial Unicode MS"/>
                <a:ea typeface="JetBrains Mono"/>
              </a:rPr>
              <a:t>100</a:t>
            </a:r>
            <a:r>
              <a:rPr kumimoji="0" lang="zh-CN" altLang="zh-CN" sz="1200" b="0" i="0" u="none" strike="noStrike" cap="none" normalizeH="0" baseline="0" dirty="0">
                <a:ln>
                  <a:noFill/>
                </a:ln>
                <a:solidFill>
                  <a:srgbClr val="080808"/>
                </a:solidFill>
                <a:effectLst/>
                <a:latin typeface="Arial Unicode MS"/>
                <a:ea typeface="JetBrains Mono"/>
              </a:rPr>
              <a:t>;i++){</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sum = sum+i;</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System</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1" u="none" strike="noStrike" cap="none" normalizeH="0" baseline="0" dirty="0">
                <a:ln>
                  <a:noFill/>
                </a:ln>
                <a:solidFill>
                  <a:srgbClr val="871094"/>
                </a:solidFill>
                <a:effectLst/>
                <a:latin typeface="Arial Unicode MS"/>
                <a:ea typeface="JetBrains Mono"/>
              </a:rPr>
              <a:t>out</a:t>
            </a:r>
            <a:r>
              <a:rPr kumimoji="0" lang="zh-CN" altLang="zh-CN" sz="1200" b="0" i="0" u="none" strike="noStrike" cap="none" normalizeH="0" baseline="0" dirty="0">
                <a:ln>
                  <a:noFill/>
                </a:ln>
                <a:solidFill>
                  <a:srgbClr val="080808"/>
                </a:solidFill>
                <a:effectLst/>
                <a:latin typeface="Arial Unicode MS"/>
                <a:ea typeface="JetBrains Mono"/>
              </a:rPr>
              <a:t>.println(sum);</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占位符 2">
            <a:extLst>
              <a:ext uri="{FF2B5EF4-FFF2-40B4-BE49-F238E27FC236}">
                <a16:creationId xmlns:a16="http://schemas.microsoft.com/office/drawing/2014/main" id="{6762656B-EEBB-26D0-EC63-2D4E5215BC1A}"/>
              </a:ext>
            </a:extLst>
          </p:cNvPr>
          <p:cNvSpPr txBox="1">
            <a:spLocks/>
          </p:cNvSpPr>
          <p:nvPr/>
        </p:nvSpPr>
        <p:spPr>
          <a:xfrm>
            <a:off x="753818" y="4403129"/>
            <a:ext cx="9141043"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b="1" dirty="0">
                <a:solidFill>
                  <a:srgbClr val="C00000"/>
                </a:solidFill>
              </a:rPr>
              <a:t>总结：只要代码的执行时间不随着</a:t>
            </a:r>
            <a:r>
              <a:rPr lang="en-US" altLang="zh-CN" b="1" dirty="0">
                <a:solidFill>
                  <a:srgbClr val="C00000"/>
                </a:solidFill>
              </a:rPr>
              <a:t>n</a:t>
            </a:r>
            <a:r>
              <a:rPr lang="zh-CN" altLang="en-US" b="1" dirty="0">
                <a:solidFill>
                  <a:srgbClr val="C00000"/>
                </a:solidFill>
              </a:rPr>
              <a:t>的增大而增大，这样的代码复杂度都是</a:t>
            </a:r>
            <a:r>
              <a:rPr lang="en-US" altLang="zh-CN" b="1" dirty="0">
                <a:solidFill>
                  <a:srgbClr val="C00000"/>
                </a:solidFill>
              </a:rPr>
              <a:t>O(1)</a:t>
            </a:r>
            <a:endParaRPr lang="zh-CN" altLang="en-US" b="1" dirty="0">
              <a:solidFill>
                <a:srgbClr val="C00000"/>
              </a:solidFill>
            </a:endParaRPr>
          </a:p>
        </p:txBody>
      </p:sp>
      <p:sp>
        <p:nvSpPr>
          <p:cNvPr id="3" name="文本占位符 2">
            <a:extLst>
              <a:ext uri="{FF2B5EF4-FFF2-40B4-BE49-F238E27FC236}">
                <a16:creationId xmlns:a16="http://schemas.microsoft.com/office/drawing/2014/main" id="{EA6D3FDE-7FDC-2196-F95B-BD8E0E1D161E}"/>
              </a:ext>
            </a:extLst>
          </p:cNvPr>
          <p:cNvSpPr txBox="1">
            <a:spLocks/>
          </p:cNvSpPr>
          <p:nvPr/>
        </p:nvSpPr>
        <p:spPr>
          <a:xfrm>
            <a:off x="7649497" y="3444892"/>
            <a:ext cx="86544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O(1)</a:t>
            </a:r>
            <a:endParaRPr lang="zh-CN" altLang="en-US" dirty="0"/>
          </a:p>
        </p:txBody>
      </p:sp>
    </p:spTree>
    <p:extLst>
      <p:ext uri="{BB962C8B-B14F-4D97-AF65-F5344CB8AC3E}">
        <p14:creationId xmlns:p14="http://schemas.microsoft.com/office/powerpoint/2010/main" val="1144034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1" grpId="0"/>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BBF98-06CB-5170-9079-79DC55C4C59F}"/>
              </a:ext>
            </a:extLst>
          </p:cNvPr>
          <p:cNvSpPr>
            <a:spLocks noGrp="1"/>
          </p:cNvSpPr>
          <p:nvPr>
            <p:ph type="title"/>
          </p:nvPr>
        </p:nvSpPr>
        <p:spPr/>
        <p:txBody>
          <a:bodyPr/>
          <a:lstStyle/>
          <a:p>
            <a:r>
              <a:rPr lang="en-US" altLang="zh-CN" sz="2000" dirty="0">
                <a:solidFill>
                  <a:srgbClr val="C00000"/>
                </a:solidFill>
              </a:rPr>
              <a:t>HashMap</a:t>
            </a:r>
            <a:r>
              <a:rPr lang="zh-CN" altLang="en-US" sz="2000" dirty="0">
                <a:solidFill>
                  <a:srgbClr val="C00000"/>
                </a:solidFill>
              </a:rPr>
              <a:t>的</a:t>
            </a:r>
            <a:r>
              <a:rPr lang="en-US" altLang="zh-CN" sz="2000" dirty="0">
                <a:solidFill>
                  <a:srgbClr val="C00000"/>
                </a:solidFill>
              </a:rPr>
              <a:t>jdk1.7</a:t>
            </a:r>
            <a:r>
              <a:rPr lang="zh-CN" altLang="en-US" sz="2000" dirty="0">
                <a:solidFill>
                  <a:srgbClr val="C00000"/>
                </a:solidFill>
              </a:rPr>
              <a:t>和</a:t>
            </a:r>
            <a:r>
              <a:rPr lang="en-US" altLang="zh-CN" sz="2000" dirty="0">
                <a:solidFill>
                  <a:srgbClr val="C00000"/>
                </a:solidFill>
              </a:rPr>
              <a:t>jdk1.8</a:t>
            </a:r>
            <a:r>
              <a:rPr lang="zh-CN" altLang="en-US" sz="2000" dirty="0">
                <a:solidFill>
                  <a:srgbClr val="C00000"/>
                </a:solidFill>
              </a:rPr>
              <a:t>有什么区别</a:t>
            </a:r>
            <a:endParaRPr lang="zh-CN" altLang="en-US" dirty="0"/>
          </a:p>
        </p:txBody>
      </p:sp>
      <p:sp>
        <p:nvSpPr>
          <p:cNvPr id="3" name="文本占位符 2">
            <a:extLst>
              <a:ext uri="{FF2B5EF4-FFF2-40B4-BE49-F238E27FC236}">
                <a16:creationId xmlns:a16="http://schemas.microsoft.com/office/drawing/2014/main" id="{4BE515CC-D46A-5B00-7B89-A68FCFF9CA56}"/>
              </a:ext>
            </a:extLst>
          </p:cNvPr>
          <p:cNvSpPr>
            <a:spLocks noGrp="1"/>
          </p:cNvSpPr>
          <p:nvPr>
            <p:ph type="body" sz="quarter" idx="11"/>
          </p:nvPr>
        </p:nvSpPr>
        <p:spPr>
          <a:xfrm>
            <a:off x="783656" y="1322816"/>
            <a:ext cx="10698800" cy="2243454"/>
          </a:xfrm>
        </p:spPr>
        <p:txBody>
          <a:bodyPr/>
          <a:lstStyle/>
          <a:p>
            <a:endParaRPr lang="en-US" altLang="zh-CN" dirty="0"/>
          </a:p>
          <a:p>
            <a:pPr marL="285750" indent="-285750">
              <a:buFont typeface="Wingdings" panose="05000000000000000000" pitchFamily="2" charset="2"/>
              <a:buChar char="l"/>
            </a:pPr>
            <a:r>
              <a:rPr lang="en-US" altLang="zh-CN" dirty="0"/>
              <a:t>JDK1.8</a:t>
            </a:r>
            <a:r>
              <a:rPr lang="zh-CN" altLang="en-US" dirty="0"/>
              <a:t>之前采用的是拉链法。拉链法：将链表和数组相结合。也就是说创建一个链表数组，数组中每一格就是一个链表。若遇到哈希冲突，则将冲突的值加到链表中即可。</a:t>
            </a:r>
            <a:endParaRPr lang="en-US" altLang="zh-CN" dirty="0"/>
          </a:p>
          <a:p>
            <a:pPr marL="285750" indent="-285750">
              <a:buFont typeface="Wingdings" panose="05000000000000000000" pitchFamily="2" charset="2"/>
              <a:buChar char="l"/>
            </a:pPr>
            <a:r>
              <a:rPr lang="en-US" altLang="zh-CN" dirty="0"/>
              <a:t>jdk1.8</a:t>
            </a:r>
            <a:r>
              <a:rPr lang="zh-CN" altLang="en-US" dirty="0"/>
              <a:t>在解决哈希冲突时有了较大的变化，当链表长度大于阈值（默认为</a:t>
            </a:r>
            <a:r>
              <a:rPr lang="en-US" altLang="zh-CN" dirty="0"/>
              <a:t>8</a:t>
            </a:r>
            <a:r>
              <a:rPr lang="zh-CN" altLang="en-US" dirty="0"/>
              <a:t>） 时并且数组长度达到</a:t>
            </a:r>
            <a:r>
              <a:rPr lang="en-US" altLang="zh-CN" dirty="0"/>
              <a:t>64</a:t>
            </a:r>
            <a:r>
              <a:rPr lang="zh-CN" altLang="en-US" dirty="0"/>
              <a:t>时，将链表转化为红黑树，以减少搜索时间。扩容 </a:t>
            </a:r>
            <a:r>
              <a:rPr lang="en-US" altLang="zh-CN" dirty="0"/>
              <a:t>resize( ) </a:t>
            </a:r>
            <a:r>
              <a:rPr lang="zh-CN" altLang="en-US" dirty="0"/>
              <a:t>时，红黑树拆分成的树的结点数小于等于临界值</a:t>
            </a:r>
            <a:r>
              <a:rPr lang="en-US" altLang="zh-CN" dirty="0"/>
              <a:t>6</a:t>
            </a:r>
            <a:r>
              <a:rPr lang="zh-CN" altLang="en-US" dirty="0"/>
              <a:t>个，则退化成链表</a:t>
            </a:r>
          </a:p>
        </p:txBody>
      </p:sp>
      <p:sp>
        <p:nvSpPr>
          <p:cNvPr id="4" name="文本占位符 2">
            <a:extLst>
              <a:ext uri="{FF2B5EF4-FFF2-40B4-BE49-F238E27FC236}">
                <a16:creationId xmlns:a16="http://schemas.microsoft.com/office/drawing/2014/main" id="{E5860A0D-F931-E0DE-EBC7-AF13D16C6EC1}"/>
              </a:ext>
            </a:extLst>
          </p:cNvPr>
          <p:cNvSpPr txBox="1">
            <a:spLocks/>
          </p:cNvSpPr>
          <p:nvPr/>
        </p:nvSpPr>
        <p:spPr>
          <a:xfrm>
            <a:off x="6486081" y="4466497"/>
            <a:ext cx="3639334" cy="97535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链表的长度大于</a:t>
            </a:r>
            <a:r>
              <a:rPr lang="en-US" altLang="zh-CN" sz="1400" dirty="0"/>
              <a:t>8</a:t>
            </a:r>
            <a:r>
              <a:rPr lang="zh-CN" altLang="en-US" sz="1400" dirty="0"/>
              <a:t> 且</a:t>
            </a:r>
            <a:r>
              <a:rPr lang="en-US" altLang="zh-CN" sz="1400" dirty="0"/>
              <a:t> </a:t>
            </a:r>
            <a:r>
              <a:rPr lang="zh-CN" altLang="en-US" sz="1400" dirty="0"/>
              <a:t>数组长度大于</a:t>
            </a:r>
            <a:r>
              <a:rPr lang="en-US" altLang="zh-CN" sz="1400" dirty="0"/>
              <a:t>64</a:t>
            </a:r>
          </a:p>
          <a:p>
            <a:r>
              <a:rPr lang="zh-CN" altLang="en-US" sz="1400" dirty="0"/>
              <a:t>转换为红黑树</a:t>
            </a:r>
          </a:p>
        </p:txBody>
      </p:sp>
      <p:graphicFrame>
        <p:nvGraphicFramePr>
          <p:cNvPr id="5" name="表格 83">
            <a:extLst>
              <a:ext uri="{FF2B5EF4-FFF2-40B4-BE49-F238E27FC236}">
                <a16:creationId xmlns:a16="http://schemas.microsoft.com/office/drawing/2014/main" id="{D53C199D-1989-1A90-3731-E3C8CE326420}"/>
              </a:ext>
            </a:extLst>
          </p:cNvPr>
          <p:cNvGraphicFramePr>
            <a:graphicFrameLocks noGrp="1"/>
          </p:cNvGraphicFramePr>
          <p:nvPr>
            <p:extLst>
              <p:ext uri="{D42A27DB-BD31-4B8C-83A1-F6EECF244321}">
                <p14:modId xmlns:p14="http://schemas.microsoft.com/office/powerpoint/2010/main" val="806464048"/>
              </p:ext>
            </p:extLst>
          </p:nvPr>
        </p:nvGraphicFramePr>
        <p:xfrm>
          <a:off x="1775520" y="3885798"/>
          <a:ext cx="5428864" cy="321134"/>
        </p:xfrm>
        <a:graphic>
          <a:graphicData uri="http://schemas.openxmlformats.org/drawingml/2006/table">
            <a:tbl>
              <a:tblPr firstRow="1" bandRow="1">
                <a:tableStyleId>{5C22544A-7EE6-4342-B048-85BDC9FD1C3A}</a:tableStyleId>
              </a:tblPr>
              <a:tblGrid>
                <a:gridCol w="339304">
                  <a:extLst>
                    <a:ext uri="{9D8B030D-6E8A-4147-A177-3AD203B41FA5}">
                      <a16:colId xmlns:a16="http://schemas.microsoft.com/office/drawing/2014/main" val="772454833"/>
                    </a:ext>
                  </a:extLst>
                </a:gridCol>
                <a:gridCol w="339304">
                  <a:extLst>
                    <a:ext uri="{9D8B030D-6E8A-4147-A177-3AD203B41FA5}">
                      <a16:colId xmlns:a16="http://schemas.microsoft.com/office/drawing/2014/main" val="125832123"/>
                    </a:ext>
                  </a:extLst>
                </a:gridCol>
                <a:gridCol w="339304">
                  <a:extLst>
                    <a:ext uri="{9D8B030D-6E8A-4147-A177-3AD203B41FA5}">
                      <a16:colId xmlns:a16="http://schemas.microsoft.com/office/drawing/2014/main" val="974067323"/>
                    </a:ext>
                  </a:extLst>
                </a:gridCol>
                <a:gridCol w="339304">
                  <a:extLst>
                    <a:ext uri="{9D8B030D-6E8A-4147-A177-3AD203B41FA5}">
                      <a16:colId xmlns:a16="http://schemas.microsoft.com/office/drawing/2014/main" val="4149553555"/>
                    </a:ext>
                  </a:extLst>
                </a:gridCol>
                <a:gridCol w="339304">
                  <a:extLst>
                    <a:ext uri="{9D8B030D-6E8A-4147-A177-3AD203B41FA5}">
                      <a16:colId xmlns:a16="http://schemas.microsoft.com/office/drawing/2014/main" val="2856157102"/>
                    </a:ext>
                  </a:extLst>
                </a:gridCol>
                <a:gridCol w="339304">
                  <a:extLst>
                    <a:ext uri="{9D8B030D-6E8A-4147-A177-3AD203B41FA5}">
                      <a16:colId xmlns:a16="http://schemas.microsoft.com/office/drawing/2014/main" val="2737495132"/>
                    </a:ext>
                  </a:extLst>
                </a:gridCol>
                <a:gridCol w="339304">
                  <a:extLst>
                    <a:ext uri="{9D8B030D-6E8A-4147-A177-3AD203B41FA5}">
                      <a16:colId xmlns:a16="http://schemas.microsoft.com/office/drawing/2014/main" val="2427235054"/>
                    </a:ext>
                  </a:extLst>
                </a:gridCol>
                <a:gridCol w="339304">
                  <a:extLst>
                    <a:ext uri="{9D8B030D-6E8A-4147-A177-3AD203B41FA5}">
                      <a16:colId xmlns:a16="http://schemas.microsoft.com/office/drawing/2014/main" val="930675484"/>
                    </a:ext>
                  </a:extLst>
                </a:gridCol>
                <a:gridCol w="339304">
                  <a:extLst>
                    <a:ext uri="{9D8B030D-6E8A-4147-A177-3AD203B41FA5}">
                      <a16:colId xmlns:a16="http://schemas.microsoft.com/office/drawing/2014/main" val="132849903"/>
                    </a:ext>
                  </a:extLst>
                </a:gridCol>
                <a:gridCol w="339304">
                  <a:extLst>
                    <a:ext uri="{9D8B030D-6E8A-4147-A177-3AD203B41FA5}">
                      <a16:colId xmlns:a16="http://schemas.microsoft.com/office/drawing/2014/main" val="458685461"/>
                    </a:ext>
                  </a:extLst>
                </a:gridCol>
                <a:gridCol w="339304">
                  <a:extLst>
                    <a:ext uri="{9D8B030D-6E8A-4147-A177-3AD203B41FA5}">
                      <a16:colId xmlns:a16="http://schemas.microsoft.com/office/drawing/2014/main" val="3683595120"/>
                    </a:ext>
                  </a:extLst>
                </a:gridCol>
                <a:gridCol w="339304">
                  <a:extLst>
                    <a:ext uri="{9D8B030D-6E8A-4147-A177-3AD203B41FA5}">
                      <a16:colId xmlns:a16="http://schemas.microsoft.com/office/drawing/2014/main" val="3525405924"/>
                    </a:ext>
                  </a:extLst>
                </a:gridCol>
                <a:gridCol w="339304">
                  <a:extLst>
                    <a:ext uri="{9D8B030D-6E8A-4147-A177-3AD203B41FA5}">
                      <a16:colId xmlns:a16="http://schemas.microsoft.com/office/drawing/2014/main" val="3253246493"/>
                    </a:ext>
                  </a:extLst>
                </a:gridCol>
                <a:gridCol w="339304">
                  <a:extLst>
                    <a:ext uri="{9D8B030D-6E8A-4147-A177-3AD203B41FA5}">
                      <a16:colId xmlns:a16="http://schemas.microsoft.com/office/drawing/2014/main" val="3931194003"/>
                    </a:ext>
                  </a:extLst>
                </a:gridCol>
                <a:gridCol w="339304">
                  <a:extLst>
                    <a:ext uri="{9D8B030D-6E8A-4147-A177-3AD203B41FA5}">
                      <a16:colId xmlns:a16="http://schemas.microsoft.com/office/drawing/2014/main" val="582698906"/>
                    </a:ext>
                  </a:extLst>
                </a:gridCol>
                <a:gridCol w="339304">
                  <a:extLst>
                    <a:ext uri="{9D8B030D-6E8A-4147-A177-3AD203B41FA5}">
                      <a16:colId xmlns:a16="http://schemas.microsoft.com/office/drawing/2014/main" val="1528645173"/>
                    </a:ext>
                  </a:extLst>
                </a:gridCol>
              </a:tblGrid>
              <a:tr h="321134">
                <a:tc>
                  <a:txBody>
                    <a:bodyPr/>
                    <a:lstStyle/>
                    <a:p>
                      <a:pPr algn="ctr"/>
                      <a:r>
                        <a:rPr lang="en-US" altLang="zh-CN" sz="1200" b="0" dirty="0"/>
                        <a:t>0</a:t>
                      </a:r>
                      <a:endParaRPr lang="zh-CN" altLang="en-US" sz="1200" b="0" dirty="0"/>
                    </a:p>
                  </a:txBody>
                  <a:tcPr>
                    <a:solidFill>
                      <a:schemeClr val="accent1">
                        <a:lumMod val="75000"/>
                      </a:schemeClr>
                    </a:solidFill>
                  </a:tcPr>
                </a:tc>
                <a:tc>
                  <a:txBody>
                    <a:bodyPr/>
                    <a:lstStyle/>
                    <a:p>
                      <a:pPr algn="ctr"/>
                      <a:r>
                        <a:rPr lang="en-US" altLang="zh-CN" sz="1200" b="0" dirty="0"/>
                        <a:t>1</a:t>
                      </a:r>
                      <a:endParaRPr lang="zh-CN" altLang="en-US" sz="1200" b="0" dirty="0"/>
                    </a:p>
                  </a:txBody>
                  <a:tcPr>
                    <a:solidFill>
                      <a:schemeClr val="accent1">
                        <a:lumMod val="75000"/>
                      </a:schemeClr>
                    </a:solidFill>
                  </a:tcPr>
                </a:tc>
                <a:tc>
                  <a:txBody>
                    <a:bodyPr/>
                    <a:lstStyle/>
                    <a:p>
                      <a:pPr algn="ctr"/>
                      <a:r>
                        <a:rPr lang="en-US" altLang="zh-CN" sz="1200" b="0" dirty="0"/>
                        <a:t>2</a:t>
                      </a:r>
                      <a:endParaRPr lang="zh-CN" altLang="en-US" sz="1200" b="0" dirty="0"/>
                    </a:p>
                  </a:txBody>
                  <a:tcPr>
                    <a:solidFill>
                      <a:schemeClr val="accent1">
                        <a:lumMod val="75000"/>
                      </a:schemeClr>
                    </a:solidFill>
                  </a:tcPr>
                </a:tc>
                <a:tc>
                  <a:txBody>
                    <a:bodyPr/>
                    <a:lstStyle/>
                    <a:p>
                      <a:pPr algn="ctr"/>
                      <a:r>
                        <a:rPr lang="en-US" altLang="zh-CN" sz="1200" b="0" dirty="0"/>
                        <a:t>3</a:t>
                      </a:r>
                      <a:endParaRPr lang="zh-CN" altLang="en-US" sz="1200" b="0" dirty="0"/>
                    </a:p>
                  </a:txBody>
                  <a:tcPr>
                    <a:solidFill>
                      <a:schemeClr val="accent1">
                        <a:lumMod val="75000"/>
                      </a:schemeClr>
                    </a:solidFill>
                  </a:tcPr>
                </a:tc>
                <a:tc>
                  <a:txBody>
                    <a:bodyPr/>
                    <a:lstStyle/>
                    <a:p>
                      <a:pPr algn="ctr"/>
                      <a:r>
                        <a:rPr lang="en-US" altLang="zh-CN" sz="1200" b="0" dirty="0"/>
                        <a:t>4</a:t>
                      </a:r>
                      <a:endParaRPr lang="zh-CN" altLang="en-US" sz="1200" b="0" dirty="0"/>
                    </a:p>
                  </a:txBody>
                  <a:tcPr>
                    <a:solidFill>
                      <a:schemeClr val="accent1">
                        <a:lumMod val="75000"/>
                      </a:schemeClr>
                    </a:solidFill>
                  </a:tcPr>
                </a:tc>
                <a:tc>
                  <a:txBody>
                    <a:bodyPr/>
                    <a:lstStyle/>
                    <a:p>
                      <a:pPr algn="ctr"/>
                      <a:r>
                        <a:rPr lang="en-US" altLang="zh-CN" sz="1200" b="0" dirty="0"/>
                        <a:t>5</a:t>
                      </a:r>
                      <a:endParaRPr lang="zh-CN" altLang="en-US" sz="1200" b="0" dirty="0"/>
                    </a:p>
                  </a:txBody>
                  <a:tcPr>
                    <a:solidFill>
                      <a:schemeClr val="accent1">
                        <a:lumMod val="75000"/>
                      </a:schemeClr>
                    </a:solidFill>
                  </a:tcPr>
                </a:tc>
                <a:tc>
                  <a:txBody>
                    <a:bodyPr/>
                    <a:lstStyle/>
                    <a:p>
                      <a:pPr algn="ctr"/>
                      <a:r>
                        <a:rPr lang="en-US" altLang="zh-CN" sz="1200" b="0" dirty="0"/>
                        <a:t>6</a:t>
                      </a:r>
                      <a:endParaRPr lang="zh-CN" altLang="en-US" sz="1200" b="0" dirty="0"/>
                    </a:p>
                  </a:txBody>
                  <a:tcPr>
                    <a:solidFill>
                      <a:schemeClr val="accent1">
                        <a:lumMod val="75000"/>
                      </a:schemeClr>
                    </a:solidFill>
                  </a:tcPr>
                </a:tc>
                <a:tc>
                  <a:txBody>
                    <a:bodyPr/>
                    <a:lstStyle/>
                    <a:p>
                      <a:pPr algn="ctr"/>
                      <a:r>
                        <a:rPr lang="en-US" altLang="zh-CN" sz="1200" b="0" dirty="0"/>
                        <a:t>7</a:t>
                      </a:r>
                      <a:endParaRPr lang="zh-CN" altLang="en-US" sz="1200" b="0" dirty="0"/>
                    </a:p>
                  </a:txBody>
                  <a:tcPr>
                    <a:solidFill>
                      <a:schemeClr val="accent1">
                        <a:lumMod val="75000"/>
                      </a:schemeClr>
                    </a:solidFill>
                  </a:tcPr>
                </a:tc>
                <a:tc>
                  <a:txBody>
                    <a:bodyPr/>
                    <a:lstStyle/>
                    <a:p>
                      <a:pPr algn="ctr"/>
                      <a:r>
                        <a:rPr lang="en-US" altLang="zh-CN" sz="1200" b="0" dirty="0"/>
                        <a:t>8</a:t>
                      </a:r>
                      <a:endParaRPr lang="zh-CN" altLang="en-US" sz="1200" b="0" dirty="0"/>
                    </a:p>
                  </a:txBody>
                  <a:tcPr>
                    <a:solidFill>
                      <a:schemeClr val="accent1">
                        <a:lumMod val="75000"/>
                      </a:schemeClr>
                    </a:solidFill>
                  </a:tcPr>
                </a:tc>
                <a:tc>
                  <a:txBody>
                    <a:bodyPr/>
                    <a:lstStyle/>
                    <a:p>
                      <a:pPr algn="ctr"/>
                      <a:r>
                        <a:rPr lang="en-US" altLang="zh-CN" sz="1200" b="0" dirty="0"/>
                        <a:t>9</a:t>
                      </a:r>
                      <a:endParaRPr lang="zh-CN" altLang="en-US" sz="1200" b="0" dirty="0"/>
                    </a:p>
                  </a:txBody>
                  <a:tcPr>
                    <a:solidFill>
                      <a:schemeClr val="accent1">
                        <a:lumMod val="75000"/>
                      </a:schemeClr>
                    </a:solidFill>
                  </a:tcPr>
                </a:tc>
                <a:tc>
                  <a:txBody>
                    <a:bodyPr/>
                    <a:lstStyle/>
                    <a:p>
                      <a:pPr algn="ctr"/>
                      <a:r>
                        <a:rPr lang="en-US" altLang="zh-CN" sz="1200" b="0" dirty="0"/>
                        <a:t>10</a:t>
                      </a:r>
                      <a:endParaRPr lang="zh-CN" altLang="en-US" sz="1200" b="0" dirty="0"/>
                    </a:p>
                  </a:txBody>
                  <a:tcPr>
                    <a:solidFill>
                      <a:schemeClr val="accent1">
                        <a:lumMod val="75000"/>
                      </a:schemeClr>
                    </a:solidFill>
                  </a:tcPr>
                </a:tc>
                <a:tc>
                  <a:txBody>
                    <a:bodyPr/>
                    <a:lstStyle/>
                    <a:p>
                      <a:pPr algn="ctr"/>
                      <a:r>
                        <a:rPr lang="en-US" altLang="zh-CN" sz="1200" b="0" dirty="0"/>
                        <a:t>11</a:t>
                      </a:r>
                      <a:endParaRPr lang="zh-CN" altLang="en-US" sz="1200" b="0" dirty="0"/>
                    </a:p>
                  </a:txBody>
                  <a:tcPr>
                    <a:solidFill>
                      <a:schemeClr val="accent1">
                        <a:lumMod val="75000"/>
                      </a:schemeClr>
                    </a:solidFill>
                  </a:tcPr>
                </a:tc>
                <a:tc>
                  <a:txBody>
                    <a:bodyPr/>
                    <a:lstStyle/>
                    <a:p>
                      <a:pPr algn="ctr"/>
                      <a:r>
                        <a:rPr lang="en-US" altLang="zh-CN" sz="1200" b="0" dirty="0"/>
                        <a:t>12</a:t>
                      </a:r>
                      <a:endParaRPr lang="zh-CN" altLang="en-US" sz="1200" b="0" dirty="0"/>
                    </a:p>
                  </a:txBody>
                  <a:tcPr>
                    <a:solidFill>
                      <a:schemeClr val="accent1">
                        <a:lumMod val="75000"/>
                      </a:schemeClr>
                    </a:solidFill>
                  </a:tcPr>
                </a:tc>
                <a:tc>
                  <a:txBody>
                    <a:bodyPr/>
                    <a:lstStyle/>
                    <a:p>
                      <a:pPr algn="ctr"/>
                      <a:r>
                        <a:rPr lang="en-US" altLang="zh-CN" sz="1200" b="0" dirty="0"/>
                        <a:t>13</a:t>
                      </a:r>
                      <a:endParaRPr lang="zh-CN" altLang="en-US" sz="1200" b="0" dirty="0"/>
                    </a:p>
                  </a:txBody>
                  <a:tcPr>
                    <a:solidFill>
                      <a:schemeClr val="accent1">
                        <a:lumMod val="75000"/>
                      </a:schemeClr>
                    </a:solidFill>
                  </a:tcPr>
                </a:tc>
                <a:tc>
                  <a:txBody>
                    <a:bodyPr/>
                    <a:lstStyle/>
                    <a:p>
                      <a:pPr algn="ctr"/>
                      <a:r>
                        <a:rPr lang="en-US" altLang="zh-CN" sz="1200" b="0" dirty="0"/>
                        <a:t>14</a:t>
                      </a:r>
                      <a:endParaRPr lang="zh-CN" altLang="en-US" sz="1200" b="0" dirty="0"/>
                    </a:p>
                  </a:txBody>
                  <a:tcPr>
                    <a:solidFill>
                      <a:schemeClr val="accent1">
                        <a:lumMod val="75000"/>
                      </a:schemeClr>
                    </a:solidFill>
                  </a:tcPr>
                </a:tc>
                <a:tc>
                  <a:txBody>
                    <a:bodyPr/>
                    <a:lstStyle/>
                    <a:p>
                      <a:pPr marL="0" algn="ctr" defTabSz="1219170" rtl="0" eaLnBrk="1" latinLnBrk="0" hangingPunct="1"/>
                      <a:r>
                        <a:rPr lang="en-US" altLang="zh-CN" sz="1200" b="0" kern="1200" dirty="0">
                          <a:solidFill>
                            <a:schemeClr val="lt1"/>
                          </a:solidFill>
                          <a:latin typeface="+mn-lt"/>
                          <a:ea typeface="+mn-ea"/>
                          <a:cs typeface="+mn-cs"/>
                        </a:rPr>
                        <a:t>15</a:t>
                      </a:r>
                      <a:endParaRPr lang="zh-CN" altLang="en-US" sz="1200" b="0" kern="1200" dirty="0">
                        <a:solidFill>
                          <a:schemeClr val="lt1"/>
                        </a:solidFill>
                        <a:latin typeface="+mn-lt"/>
                        <a:ea typeface="+mn-ea"/>
                        <a:cs typeface="+mn-cs"/>
                      </a:endParaRPr>
                    </a:p>
                  </a:txBody>
                  <a:tcPr>
                    <a:solidFill>
                      <a:schemeClr val="accent1">
                        <a:lumMod val="75000"/>
                      </a:schemeClr>
                    </a:solidFill>
                  </a:tcPr>
                </a:tc>
                <a:extLst>
                  <a:ext uri="{0D108BD9-81ED-4DB2-BD59-A6C34878D82A}">
                    <a16:rowId xmlns:a16="http://schemas.microsoft.com/office/drawing/2014/main" val="3278474910"/>
                  </a:ext>
                </a:extLst>
              </a:tr>
            </a:tbl>
          </a:graphicData>
        </a:graphic>
      </p:graphicFrame>
      <p:graphicFrame>
        <p:nvGraphicFramePr>
          <p:cNvPr id="6" name="表格 5">
            <a:extLst>
              <a:ext uri="{FF2B5EF4-FFF2-40B4-BE49-F238E27FC236}">
                <a16:creationId xmlns:a16="http://schemas.microsoft.com/office/drawing/2014/main" id="{03FB311C-36D5-CA03-5E03-5E13AD7EFB21}"/>
              </a:ext>
            </a:extLst>
          </p:cNvPr>
          <p:cNvGraphicFramePr>
            <a:graphicFrameLocks noGrp="1"/>
          </p:cNvGraphicFramePr>
          <p:nvPr>
            <p:extLst>
              <p:ext uri="{D42A27DB-BD31-4B8C-83A1-F6EECF244321}">
                <p14:modId xmlns:p14="http://schemas.microsoft.com/office/powerpoint/2010/main" val="1104084490"/>
              </p:ext>
            </p:extLst>
          </p:nvPr>
        </p:nvGraphicFramePr>
        <p:xfrm>
          <a:off x="7204384" y="3882968"/>
          <a:ext cx="2035824" cy="321134"/>
        </p:xfrm>
        <a:graphic>
          <a:graphicData uri="http://schemas.openxmlformats.org/drawingml/2006/table">
            <a:tbl>
              <a:tblPr firstRow="1" bandRow="1">
                <a:tableStyleId>{5C22544A-7EE6-4342-B048-85BDC9FD1C3A}</a:tableStyleId>
              </a:tblPr>
              <a:tblGrid>
                <a:gridCol w="339304">
                  <a:extLst>
                    <a:ext uri="{9D8B030D-6E8A-4147-A177-3AD203B41FA5}">
                      <a16:colId xmlns:a16="http://schemas.microsoft.com/office/drawing/2014/main" val="3438605134"/>
                    </a:ext>
                  </a:extLst>
                </a:gridCol>
                <a:gridCol w="339304">
                  <a:extLst>
                    <a:ext uri="{9D8B030D-6E8A-4147-A177-3AD203B41FA5}">
                      <a16:colId xmlns:a16="http://schemas.microsoft.com/office/drawing/2014/main" val="934592015"/>
                    </a:ext>
                  </a:extLst>
                </a:gridCol>
                <a:gridCol w="339304">
                  <a:extLst>
                    <a:ext uri="{9D8B030D-6E8A-4147-A177-3AD203B41FA5}">
                      <a16:colId xmlns:a16="http://schemas.microsoft.com/office/drawing/2014/main" val="3247239270"/>
                    </a:ext>
                  </a:extLst>
                </a:gridCol>
                <a:gridCol w="339304">
                  <a:extLst>
                    <a:ext uri="{9D8B030D-6E8A-4147-A177-3AD203B41FA5}">
                      <a16:colId xmlns:a16="http://schemas.microsoft.com/office/drawing/2014/main" val="534967509"/>
                    </a:ext>
                  </a:extLst>
                </a:gridCol>
                <a:gridCol w="339304">
                  <a:extLst>
                    <a:ext uri="{9D8B030D-6E8A-4147-A177-3AD203B41FA5}">
                      <a16:colId xmlns:a16="http://schemas.microsoft.com/office/drawing/2014/main" val="4119798474"/>
                    </a:ext>
                  </a:extLst>
                </a:gridCol>
                <a:gridCol w="339304">
                  <a:extLst>
                    <a:ext uri="{9D8B030D-6E8A-4147-A177-3AD203B41FA5}">
                      <a16:colId xmlns:a16="http://schemas.microsoft.com/office/drawing/2014/main" val="4100250605"/>
                    </a:ext>
                  </a:extLst>
                </a:gridCol>
              </a:tblGrid>
              <a:tr h="321134">
                <a:tc>
                  <a:txBody>
                    <a:bodyPr/>
                    <a:lstStyle/>
                    <a:p>
                      <a:pPr algn="ctr"/>
                      <a:r>
                        <a:rPr lang="en-US" altLang="zh-CN" sz="1200" b="0" dirty="0"/>
                        <a:t>16</a:t>
                      </a:r>
                      <a:endParaRPr lang="zh-CN" altLang="en-US" sz="1200" b="0" dirty="0"/>
                    </a:p>
                  </a:txBody>
                  <a:tcPr>
                    <a:solidFill>
                      <a:schemeClr val="accent1">
                        <a:lumMod val="75000"/>
                      </a:schemeClr>
                    </a:solidFill>
                  </a:tcPr>
                </a:tc>
                <a:tc>
                  <a:txBody>
                    <a:bodyPr/>
                    <a:lstStyle/>
                    <a:p>
                      <a:pPr algn="ctr"/>
                      <a:r>
                        <a:rPr lang="en-US" altLang="zh-CN" sz="1200" b="0" dirty="0"/>
                        <a:t>17</a:t>
                      </a:r>
                      <a:endParaRPr lang="zh-CN" altLang="en-US" sz="1200" b="0" dirty="0"/>
                    </a:p>
                  </a:txBody>
                  <a:tcPr>
                    <a:solidFill>
                      <a:schemeClr val="accent1">
                        <a:lumMod val="75000"/>
                      </a:schemeClr>
                    </a:solidFill>
                  </a:tcPr>
                </a:tc>
                <a:tc>
                  <a:txBody>
                    <a:bodyPr/>
                    <a:lstStyle/>
                    <a:p>
                      <a:pPr algn="ctr"/>
                      <a:r>
                        <a:rPr lang="en-US" altLang="zh-CN" sz="1200" b="0" dirty="0"/>
                        <a:t>18</a:t>
                      </a:r>
                      <a:endParaRPr lang="zh-CN" altLang="en-US" sz="1200" b="0" dirty="0"/>
                    </a:p>
                  </a:txBody>
                  <a:tcPr>
                    <a:solidFill>
                      <a:schemeClr val="accent1">
                        <a:lumMod val="75000"/>
                      </a:schemeClr>
                    </a:solidFill>
                  </a:tcPr>
                </a:tc>
                <a:tc>
                  <a:txBody>
                    <a:bodyPr/>
                    <a:lstStyle/>
                    <a:p>
                      <a:pPr algn="ctr"/>
                      <a:r>
                        <a:rPr lang="en-US" altLang="zh-CN" sz="1200" b="0" dirty="0"/>
                        <a:t>…</a:t>
                      </a:r>
                      <a:endParaRPr lang="zh-CN" altLang="en-US" sz="1200" b="0" dirty="0"/>
                    </a:p>
                  </a:txBody>
                  <a:tcPr>
                    <a:solidFill>
                      <a:schemeClr val="accent1">
                        <a:lumMod val="75000"/>
                      </a:schemeClr>
                    </a:solidFill>
                  </a:tcPr>
                </a:tc>
                <a:tc>
                  <a:txBody>
                    <a:bodyPr/>
                    <a:lstStyle/>
                    <a:p>
                      <a:pPr algn="ctr"/>
                      <a:r>
                        <a:rPr lang="en-US" altLang="zh-CN" sz="1200" b="0" dirty="0"/>
                        <a:t>62</a:t>
                      </a:r>
                      <a:endParaRPr lang="zh-CN" altLang="en-US" sz="1200" b="0" dirty="0"/>
                    </a:p>
                  </a:txBody>
                  <a:tcPr>
                    <a:solidFill>
                      <a:schemeClr val="accent1">
                        <a:lumMod val="75000"/>
                      </a:schemeClr>
                    </a:solidFill>
                  </a:tcPr>
                </a:tc>
                <a:tc>
                  <a:txBody>
                    <a:bodyPr/>
                    <a:lstStyle/>
                    <a:p>
                      <a:pPr marL="0" algn="ctr" defTabSz="1219170" rtl="0" eaLnBrk="1" latinLnBrk="0" hangingPunct="1"/>
                      <a:r>
                        <a:rPr lang="en-US" altLang="zh-CN" sz="1200" b="0" kern="1200" dirty="0">
                          <a:solidFill>
                            <a:schemeClr val="lt1"/>
                          </a:solidFill>
                          <a:latin typeface="+mn-lt"/>
                          <a:ea typeface="+mn-ea"/>
                          <a:cs typeface="+mn-cs"/>
                        </a:rPr>
                        <a:t>63</a:t>
                      </a:r>
                      <a:endParaRPr lang="zh-CN" altLang="en-US" sz="1200" b="0" kern="1200" dirty="0">
                        <a:solidFill>
                          <a:schemeClr val="lt1"/>
                        </a:solidFill>
                        <a:latin typeface="+mn-lt"/>
                        <a:ea typeface="+mn-ea"/>
                        <a:cs typeface="+mn-cs"/>
                      </a:endParaRPr>
                    </a:p>
                  </a:txBody>
                  <a:tcPr>
                    <a:solidFill>
                      <a:schemeClr val="accent1">
                        <a:lumMod val="75000"/>
                      </a:schemeClr>
                    </a:solidFill>
                  </a:tcPr>
                </a:tc>
                <a:extLst>
                  <a:ext uri="{0D108BD9-81ED-4DB2-BD59-A6C34878D82A}">
                    <a16:rowId xmlns:a16="http://schemas.microsoft.com/office/drawing/2014/main" val="461040180"/>
                  </a:ext>
                </a:extLst>
              </a:tr>
            </a:tbl>
          </a:graphicData>
        </a:graphic>
      </p:graphicFrame>
      <p:grpSp>
        <p:nvGrpSpPr>
          <p:cNvPr id="7" name="组合 6">
            <a:extLst>
              <a:ext uri="{FF2B5EF4-FFF2-40B4-BE49-F238E27FC236}">
                <a16:creationId xmlns:a16="http://schemas.microsoft.com/office/drawing/2014/main" id="{BD1A683E-DC40-74C9-AC48-135F20A4166D}"/>
              </a:ext>
            </a:extLst>
          </p:cNvPr>
          <p:cNvGrpSpPr/>
          <p:nvPr/>
        </p:nvGrpSpPr>
        <p:grpSpPr>
          <a:xfrm>
            <a:off x="2830767" y="3920075"/>
            <a:ext cx="258005" cy="1485844"/>
            <a:chOff x="1028269" y="4227102"/>
            <a:chExt cx="258005" cy="1485844"/>
          </a:xfrm>
        </p:grpSpPr>
        <p:grpSp>
          <p:nvGrpSpPr>
            <p:cNvPr id="8" name="组合 7">
              <a:extLst>
                <a:ext uri="{FF2B5EF4-FFF2-40B4-BE49-F238E27FC236}">
                  <a16:creationId xmlns:a16="http://schemas.microsoft.com/office/drawing/2014/main" id="{8C36D3F6-7683-179D-BE42-F0EA061914F3}"/>
                </a:ext>
              </a:extLst>
            </p:cNvPr>
            <p:cNvGrpSpPr/>
            <p:nvPr/>
          </p:nvGrpSpPr>
          <p:grpSpPr>
            <a:xfrm>
              <a:off x="1028269" y="5215788"/>
              <a:ext cx="249688" cy="497158"/>
              <a:chOff x="936255" y="4053133"/>
              <a:chExt cx="249688" cy="497158"/>
            </a:xfrm>
          </p:grpSpPr>
          <p:cxnSp>
            <p:nvCxnSpPr>
              <p:cNvPr id="16" name="直接箭头连接符 15">
                <a:extLst>
                  <a:ext uri="{FF2B5EF4-FFF2-40B4-BE49-F238E27FC236}">
                    <a16:creationId xmlns:a16="http://schemas.microsoft.com/office/drawing/2014/main" id="{850D8927-CCAE-2AD4-C3DE-87B1EE5F0820}"/>
                  </a:ext>
                </a:extLst>
              </p:cNvPr>
              <p:cNvCxnSpPr/>
              <p:nvPr/>
            </p:nvCxnSpPr>
            <p:spPr>
              <a:xfrm>
                <a:off x="1065112" y="4053133"/>
                <a:ext cx="0" cy="24746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428E32DC-0778-2CCC-D1BA-D15B34B4AF77}"/>
                  </a:ext>
                </a:extLst>
              </p:cNvPr>
              <p:cNvSpPr/>
              <p:nvPr/>
            </p:nvSpPr>
            <p:spPr>
              <a:xfrm>
                <a:off x="936255" y="4300603"/>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grpSp>
        <p:grpSp>
          <p:nvGrpSpPr>
            <p:cNvPr id="9" name="组合 8">
              <a:extLst>
                <a:ext uri="{FF2B5EF4-FFF2-40B4-BE49-F238E27FC236}">
                  <a16:creationId xmlns:a16="http://schemas.microsoft.com/office/drawing/2014/main" id="{8EE18718-801F-7259-AC73-6E53C47F8142}"/>
                </a:ext>
              </a:extLst>
            </p:cNvPr>
            <p:cNvGrpSpPr/>
            <p:nvPr/>
          </p:nvGrpSpPr>
          <p:grpSpPr>
            <a:xfrm>
              <a:off x="1028269" y="4803473"/>
              <a:ext cx="249688" cy="497158"/>
              <a:chOff x="936255" y="4053133"/>
              <a:chExt cx="249688" cy="497158"/>
            </a:xfrm>
          </p:grpSpPr>
          <p:cxnSp>
            <p:nvCxnSpPr>
              <p:cNvPr id="14" name="直接箭头连接符 13">
                <a:extLst>
                  <a:ext uri="{FF2B5EF4-FFF2-40B4-BE49-F238E27FC236}">
                    <a16:creationId xmlns:a16="http://schemas.microsoft.com/office/drawing/2014/main" id="{1F1523E6-0A6F-5C3F-7550-20A522DE8D3D}"/>
                  </a:ext>
                </a:extLst>
              </p:cNvPr>
              <p:cNvCxnSpPr/>
              <p:nvPr/>
            </p:nvCxnSpPr>
            <p:spPr>
              <a:xfrm>
                <a:off x="1065112" y="4053133"/>
                <a:ext cx="0" cy="24746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8375FC03-21B6-4E91-A997-37BD9DE0852A}"/>
                  </a:ext>
                </a:extLst>
              </p:cNvPr>
              <p:cNvSpPr/>
              <p:nvPr/>
            </p:nvSpPr>
            <p:spPr>
              <a:xfrm>
                <a:off x="936255" y="4300603"/>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grpSp>
        <p:grpSp>
          <p:nvGrpSpPr>
            <p:cNvPr id="10" name="组合 9">
              <a:extLst>
                <a:ext uri="{FF2B5EF4-FFF2-40B4-BE49-F238E27FC236}">
                  <a16:creationId xmlns:a16="http://schemas.microsoft.com/office/drawing/2014/main" id="{AC723D11-8108-D014-B0F9-B051E5BE383E}"/>
                </a:ext>
              </a:extLst>
            </p:cNvPr>
            <p:cNvGrpSpPr/>
            <p:nvPr/>
          </p:nvGrpSpPr>
          <p:grpSpPr>
            <a:xfrm>
              <a:off x="1036586" y="4391947"/>
              <a:ext cx="249688" cy="497158"/>
              <a:chOff x="936255" y="4053133"/>
              <a:chExt cx="249688" cy="497158"/>
            </a:xfrm>
          </p:grpSpPr>
          <p:cxnSp>
            <p:nvCxnSpPr>
              <p:cNvPr id="12" name="直接箭头连接符 11">
                <a:extLst>
                  <a:ext uri="{FF2B5EF4-FFF2-40B4-BE49-F238E27FC236}">
                    <a16:creationId xmlns:a16="http://schemas.microsoft.com/office/drawing/2014/main" id="{788B41CB-D4D1-C68F-90EB-1C8689A02AB0}"/>
                  </a:ext>
                </a:extLst>
              </p:cNvPr>
              <p:cNvCxnSpPr/>
              <p:nvPr/>
            </p:nvCxnSpPr>
            <p:spPr>
              <a:xfrm>
                <a:off x="1065112" y="4053133"/>
                <a:ext cx="0" cy="24746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05B86D6-451F-83A2-7B84-B05A2A8EED8E}"/>
                  </a:ext>
                </a:extLst>
              </p:cNvPr>
              <p:cNvSpPr/>
              <p:nvPr/>
            </p:nvSpPr>
            <p:spPr>
              <a:xfrm>
                <a:off x="936255" y="4300603"/>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grpSp>
        <p:sp>
          <p:nvSpPr>
            <p:cNvPr id="11" name="椭圆 10">
              <a:extLst>
                <a:ext uri="{FF2B5EF4-FFF2-40B4-BE49-F238E27FC236}">
                  <a16:creationId xmlns:a16="http://schemas.microsoft.com/office/drawing/2014/main" id="{BCE594B5-19FB-A994-C4A6-F924D6FDCD26}"/>
                </a:ext>
              </a:extLst>
            </p:cNvPr>
            <p:cNvSpPr/>
            <p:nvPr/>
          </p:nvSpPr>
          <p:spPr>
            <a:xfrm>
              <a:off x="1036586" y="4227102"/>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grpSp>
      <p:sp>
        <p:nvSpPr>
          <p:cNvPr id="18" name="椭圆 17">
            <a:extLst>
              <a:ext uri="{FF2B5EF4-FFF2-40B4-BE49-F238E27FC236}">
                <a16:creationId xmlns:a16="http://schemas.microsoft.com/office/drawing/2014/main" id="{5D1EF507-29E2-26CF-B5EA-400AA67CBD95}"/>
              </a:ext>
            </a:extLst>
          </p:cNvPr>
          <p:cNvSpPr/>
          <p:nvPr/>
        </p:nvSpPr>
        <p:spPr>
          <a:xfrm>
            <a:off x="5215674" y="3918691"/>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19" name="椭圆 18">
            <a:extLst>
              <a:ext uri="{FF2B5EF4-FFF2-40B4-BE49-F238E27FC236}">
                <a16:creationId xmlns:a16="http://schemas.microsoft.com/office/drawing/2014/main" id="{79D134F2-2312-D37D-7874-84860DC3DC77}"/>
              </a:ext>
            </a:extLst>
          </p:cNvPr>
          <p:cNvSpPr/>
          <p:nvPr/>
        </p:nvSpPr>
        <p:spPr>
          <a:xfrm>
            <a:off x="4903882" y="4332390"/>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0" name="椭圆 19">
            <a:extLst>
              <a:ext uri="{FF2B5EF4-FFF2-40B4-BE49-F238E27FC236}">
                <a16:creationId xmlns:a16="http://schemas.microsoft.com/office/drawing/2014/main" id="{62FFCD96-2E40-40ED-4428-05497DC1E53F}"/>
              </a:ext>
            </a:extLst>
          </p:cNvPr>
          <p:cNvSpPr/>
          <p:nvPr/>
        </p:nvSpPr>
        <p:spPr>
          <a:xfrm>
            <a:off x="5541157" y="4306707"/>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1" name="椭圆 20">
            <a:extLst>
              <a:ext uri="{FF2B5EF4-FFF2-40B4-BE49-F238E27FC236}">
                <a16:creationId xmlns:a16="http://schemas.microsoft.com/office/drawing/2014/main" id="{80EE0583-9CF0-6BF8-6EF9-591DAD1FE0B4}"/>
              </a:ext>
            </a:extLst>
          </p:cNvPr>
          <p:cNvSpPr/>
          <p:nvPr/>
        </p:nvSpPr>
        <p:spPr>
          <a:xfrm>
            <a:off x="5344760" y="4704485"/>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2" name="椭圆 21">
            <a:extLst>
              <a:ext uri="{FF2B5EF4-FFF2-40B4-BE49-F238E27FC236}">
                <a16:creationId xmlns:a16="http://schemas.microsoft.com/office/drawing/2014/main" id="{CC56A782-70A0-06E5-A10C-384B40233101}"/>
              </a:ext>
            </a:extLst>
          </p:cNvPr>
          <p:cNvSpPr/>
          <p:nvPr/>
        </p:nvSpPr>
        <p:spPr>
          <a:xfrm>
            <a:off x="5751535" y="4704485"/>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3" name="椭圆 22">
            <a:extLst>
              <a:ext uri="{FF2B5EF4-FFF2-40B4-BE49-F238E27FC236}">
                <a16:creationId xmlns:a16="http://schemas.microsoft.com/office/drawing/2014/main" id="{C4AAFAA7-B50D-B9A9-3F71-648FD0B973E7}"/>
              </a:ext>
            </a:extLst>
          </p:cNvPr>
          <p:cNvSpPr/>
          <p:nvPr/>
        </p:nvSpPr>
        <p:spPr>
          <a:xfrm>
            <a:off x="5046683" y="4691175"/>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4" name="椭圆 23">
            <a:extLst>
              <a:ext uri="{FF2B5EF4-FFF2-40B4-BE49-F238E27FC236}">
                <a16:creationId xmlns:a16="http://schemas.microsoft.com/office/drawing/2014/main" id="{44B0F2E0-42D7-6AF3-339F-562B4F842FB4}"/>
              </a:ext>
            </a:extLst>
          </p:cNvPr>
          <p:cNvSpPr/>
          <p:nvPr/>
        </p:nvSpPr>
        <p:spPr>
          <a:xfrm>
            <a:off x="4688690" y="4691175"/>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5" name="椭圆 24">
            <a:extLst>
              <a:ext uri="{FF2B5EF4-FFF2-40B4-BE49-F238E27FC236}">
                <a16:creationId xmlns:a16="http://schemas.microsoft.com/office/drawing/2014/main" id="{A19B6577-5BC7-F250-9453-A49BB62C679E}"/>
              </a:ext>
            </a:extLst>
          </p:cNvPr>
          <p:cNvSpPr/>
          <p:nvPr/>
        </p:nvSpPr>
        <p:spPr>
          <a:xfrm>
            <a:off x="5584672" y="5073982"/>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300" dirty="0">
              <a:solidFill>
                <a:schemeClr val="bg1"/>
              </a:solidFill>
              <a:ea typeface="Alibaba PuHuiTi B"/>
            </a:endParaRPr>
          </a:p>
        </p:txBody>
      </p:sp>
      <p:sp>
        <p:nvSpPr>
          <p:cNvPr id="26" name="椭圆 25">
            <a:extLst>
              <a:ext uri="{FF2B5EF4-FFF2-40B4-BE49-F238E27FC236}">
                <a16:creationId xmlns:a16="http://schemas.microsoft.com/office/drawing/2014/main" id="{3F774C40-D90F-895C-88AF-B65E8217C8D4}"/>
              </a:ext>
            </a:extLst>
          </p:cNvPr>
          <p:cNvSpPr/>
          <p:nvPr/>
        </p:nvSpPr>
        <p:spPr>
          <a:xfrm>
            <a:off x="5954088" y="5073982"/>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7" name="椭圆 26">
            <a:extLst>
              <a:ext uri="{FF2B5EF4-FFF2-40B4-BE49-F238E27FC236}">
                <a16:creationId xmlns:a16="http://schemas.microsoft.com/office/drawing/2014/main" id="{5FD65591-4601-17A4-54E1-5A0ABBA03BE0}"/>
              </a:ext>
            </a:extLst>
          </p:cNvPr>
          <p:cNvSpPr/>
          <p:nvPr/>
        </p:nvSpPr>
        <p:spPr>
          <a:xfrm>
            <a:off x="4794843" y="5073982"/>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8" name="椭圆 27">
            <a:extLst>
              <a:ext uri="{FF2B5EF4-FFF2-40B4-BE49-F238E27FC236}">
                <a16:creationId xmlns:a16="http://schemas.microsoft.com/office/drawing/2014/main" id="{84CC2F51-CDD7-84E5-5935-F96C7C8E4C49}"/>
              </a:ext>
            </a:extLst>
          </p:cNvPr>
          <p:cNvSpPr/>
          <p:nvPr/>
        </p:nvSpPr>
        <p:spPr>
          <a:xfrm>
            <a:off x="5164259" y="5073982"/>
            <a:ext cx="249688" cy="249688"/>
          </a:xfrm>
          <a:prstGeom prst="ellipse">
            <a:avLst/>
          </a:prstGeom>
          <a:solidFill>
            <a:schemeClr val="tx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cxnSp>
        <p:nvCxnSpPr>
          <p:cNvPr id="29" name="直接箭头连接符 28">
            <a:extLst>
              <a:ext uri="{FF2B5EF4-FFF2-40B4-BE49-F238E27FC236}">
                <a16:creationId xmlns:a16="http://schemas.microsoft.com/office/drawing/2014/main" id="{FB4C16A5-524E-18CF-2A62-6BD3D490F95B}"/>
              </a:ext>
            </a:extLst>
          </p:cNvPr>
          <p:cNvCxnSpPr>
            <a:stCxn id="18" idx="4"/>
          </p:cNvCxnSpPr>
          <p:nvPr/>
        </p:nvCxnSpPr>
        <p:spPr>
          <a:xfrm flipH="1">
            <a:off x="5044531" y="4168379"/>
            <a:ext cx="295987" cy="16401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AAEBB0A-328F-8F62-3D7C-704AE8CD0275}"/>
              </a:ext>
            </a:extLst>
          </p:cNvPr>
          <p:cNvCxnSpPr>
            <a:stCxn id="18" idx="4"/>
          </p:cNvCxnSpPr>
          <p:nvPr/>
        </p:nvCxnSpPr>
        <p:spPr>
          <a:xfrm>
            <a:off x="5340518" y="4168379"/>
            <a:ext cx="244154" cy="16401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A3BC8FD-0C5C-5512-598E-4E3DE140668D}"/>
              </a:ext>
            </a:extLst>
          </p:cNvPr>
          <p:cNvCxnSpPr>
            <a:cxnSpLocks/>
            <a:stCxn id="19" idx="4"/>
            <a:endCxn id="24" idx="0"/>
          </p:cNvCxnSpPr>
          <p:nvPr/>
        </p:nvCxnSpPr>
        <p:spPr>
          <a:xfrm flipH="1">
            <a:off x="4813534" y="4582078"/>
            <a:ext cx="215192" cy="109097"/>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D245384-2A0F-7F10-ECBB-F0A3DC9A1D22}"/>
              </a:ext>
            </a:extLst>
          </p:cNvPr>
          <p:cNvCxnSpPr>
            <a:stCxn id="19" idx="4"/>
            <a:endCxn id="23" idx="0"/>
          </p:cNvCxnSpPr>
          <p:nvPr/>
        </p:nvCxnSpPr>
        <p:spPr>
          <a:xfrm>
            <a:off x="5028726" y="4582078"/>
            <a:ext cx="142801" cy="109097"/>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AE60C2E-139A-C10A-24EE-113FE1B81096}"/>
              </a:ext>
            </a:extLst>
          </p:cNvPr>
          <p:cNvCxnSpPr>
            <a:stCxn id="20" idx="4"/>
            <a:endCxn id="21" idx="0"/>
          </p:cNvCxnSpPr>
          <p:nvPr/>
        </p:nvCxnSpPr>
        <p:spPr>
          <a:xfrm flipH="1">
            <a:off x="5469604" y="4556395"/>
            <a:ext cx="196397" cy="14809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5AAF8C5-8B99-04C4-1732-13F6022ABC57}"/>
              </a:ext>
            </a:extLst>
          </p:cNvPr>
          <p:cNvCxnSpPr>
            <a:stCxn id="20" idx="4"/>
            <a:endCxn id="22" idx="0"/>
          </p:cNvCxnSpPr>
          <p:nvPr/>
        </p:nvCxnSpPr>
        <p:spPr>
          <a:xfrm>
            <a:off x="5666001" y="4556395"/>
            <a:ext cx="210378" cy="14809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95335F2-024B-B3D0-7CDC-B7A0D9CFA313}"/>
              </a:ext>
            </a:extLst>
          </p:cNvPr>
          <p:cNvCxnSpPr>
            <a:stCxn id="22" idx="4"/>
            <a:endCxn id="25" idx="0"/>
          </p:cNvCxnSpPr>
          <p:nvPr/>
        </p:nvCxnSpPr>
        <p:spPr>
          <a:xfrm flipH="1">
            <a:off x="5709516" y="4954173"/>
            <a:ext cx="166863" cy="11980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DCD47D-0DAF-DC45-5477-04C5CB6747A5}"/>
              </a:ext>
            </a:extLst>
          </p:cNvPr>
          <p:cNvCxnSpPr>
            <a:stCxn id="22" idx="4"/>
            <a:endCxn id="26" idx="0"/>
          </p:cNvCxnSpPr>
          <p:nvPr/>
        </p:nvCxnSpPr>
        <p:spPr>
          <a:xfrm>
            <a:off x="5876379" y="4954173"/>
            <a:ext cx="202553" cy="11980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6D09C3BB-7B9E-11F4-5195-0C0DA4372A2A}"/>
              </a:ext>
            </a:extLst>
          </p:cNvPr>
          <p:cNvCxnSpPr>
            <a:stCxn id="21" idx="4"/>
            <a:endCxn id="28" idx="0"/>
          </p:cNvCxnSpPr>
          <p:nvPr/>
        </p:nvCxnSpPr>
        <p:spPr>
          <a:xfrm flipH="1">
            <a:off x="5289103" y="4954173"/>
            <a:ext cx="180501" cy="11980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ACD67EEA-AA5E-C00B-8AE1-08AD6F8E7F4F}"/>
              </a:ext>
            </a:extLst>
          </p:cNvPr>
          <p:cNvCxnSpPr>
            <a:stCxn id="24" idx="4"/>
            <a:endCxn id="27" idx="0"/>
          </p:cNvCxnSpPr>
          <p:nvPr/>
        </p:nvCxnSpPr>
        <p:spPr>
          <a:xfrm>
            <a:off x="4813534" y="4940863"/>
            <a:ext cx="106153" cy="13311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文本占位符 2">
            <a:extLst>
              <a:ext uri="{FF2B5EF4-FFF2-40B4-BE49-F238E27FC236}">
                <a16:creationId xmlns:a16="http://schemas.microsoft.com/office/drawing/2014/main" id="{2897A2EF-3E8A-4815-1F02-92D42E3015A5}"/>
              </a:ext>
            </a:extLst>
          </p:cNvPr>
          <p:cNvSpPr txBox="1">
            <a:spLocks/>
          </p:cNvSpPr>
          <p:nvPr/>
        </p:nvSpPr>
        <p:spPr>
          <a:xfrm>
            <a:off x="5505887" y="5014996"/>
            <a:ext cx="771185" cy="420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000" dirty="0">
                <a:solidFill>
                  <a:schemeClr val="bg1"/>
                </a:solidFill>
              </a:rPr>
              <a:t>null</a:t>
            </a:r>
            <a:endParaRPr lang="zh-CN" altLang="en-US" sz="1000" dirty="0">
              <a:solidFill>
                <a:schemeClr val="bg1"/>
              </a:solidFill>
            </a:endParaRPr>
          </a:p>
        </p:txBody>
      </p:sp>
      <p:sp>
        <p:nvSpPr>
          <p:cNvPr id="40" name="文本占位符 2">
            <a:extLst>
              <a:ext uri="{FF2B5EF4-FFF2-40B4-BE49-F238E27FC236}">
                <a16:creationId xmlns:a16="http://schemas.microsoft.com/office/drawing/2014/main" id="{5A46B631-E076-F0C8-662F-A5A45F1C85C6}"/>
              </a:ext>
            </a:extLst>
          </p:cNvPr>
          <p:cNvSpPr txBox="1">
            <a:spLocks/>
          </p:cNvSpPr>
          <p:nvPr/>
        </p:nvSpPr>
        <p:spPr>
          <a:xfrm>
            <a:off x="5099994" y="5014996"/>
            <a:ext cx="771185" cy="420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000" dirty="0">
                <a:solidFill>
                  <a:schemeClr val="bg1"/>
                </a:solidFill>
              </a:rPr>
              <a:t>null</a:t>
            </a:r>
            <a:endParaRPr lang="zh-CN" altLang="en-US" sz="1000" dirty="0">
              <a:solidFill>
                <a:schemeClr val="bg1"/>
              </a:solidFill>
            </a:endParaRPr>
          </a:p>
        </p:txBody>
      </p:sp>
      <p:sp>
        <p:nvSpPr>
          <p:cNvPr id="41" name="文本占位符 2">
            <a:extLst>
              <a:ext uri="{FF2B5EF4-FFF2-40B4-BE49-F238E27FC236}">
                <a16:creationId xmlns:a16="http://schemas.microsoft.com/office/drawing/2014/main" id="{41F1F561-E3F0-5AE7-4C9A-09010DA7C0EC}"/>
              </a:ext>
            </a:extLst>
          </p:cNvPr>
          <p:cNvSpPr txBox="1">
            <a:spLocks/>
          </p:cNvSpPr>
          <p:nvPr/>
        </p:nvSpPr>
        <p:spPr>
          <a:xfrm>
            <a:off x="4731489" y="5014996"/>
            <a:ext cx="763550" cy="42090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000" dirty="0">
                <a:solidFill>
                  <a:schemeClr val="bg1"/>
                </a:solidFill>
              </a:rPr>
              <a:t>null</a:t>
            </a:r>
            <a:endParaRPr lang="zh-CN" altLang="en-US" sz="1000" dirty="0">
              <a:solidFill>
                <a:schemeClr val="bg1"/>
              </a:solidFill>
            </a:endParaRPr>
          </a:p>
        </p:txBody>
      </p:sp>
      <p:sp>
        <p:nvSpPr>
          <p:cNvPr id="42" name="椭圆 41">
            <a:extLst>
              <a:ext uri="{FF2B5EF4-FFF2-40B4-BE49-F238E27FC236}">
                <a16:creationId xmlns:a16="http://schemas.microsoft.com/office/drawing/2014/main" id="{DB6C4B41-EF07-35F4-9C3C-BEFD575C633F}"/>
              </a:ext>
            </a:extLst>
          </p:cNvPr>
          <p:cNvSpPr/>
          <p:nvPr/>
        </p:nvSpPr>
        <p:spPr>
          <a:xfrm>
            <a:off x="3506323" y="3913983"/>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43" name="椭圆 42">
            <a:extLst>
              <a:ext uri="{FF2B5EF4-FFF2-40B4-BE49-F238E27FC236}">
                <a16:creationId xmlns:a16="http://schemas.microsoft.com/office/drawing/2014/main" id="{38CC2347-A7BF-3B34-EEBB-6A421EA124AC}"/>
              </a:ext>
            </a:extLst>
          </p:cNvPr>
          <p:cNvSpPr/>
          <p:nvPr/>
        </p:nvSpPr>
        <p:spPr>
          <a:xfrm>
            <a:off x="3847569" y="3913983"/>
            <a:ext cx="249688" cy="249688"/>
          </a:xfrm>
          <a:prstGeom prst="ellipse">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Tree>
    <p:extLst>
      <p:ext uri="{BB962C8B-B14F-4D97-AF65-F5344CB8AC3E}">
        <p14:creationId xmlns:p14="http://schemas.microsoft.com/office/powerpoint/2010/main" val="1352124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423E03A-B650-BCD0-0658-FCC3935A3BCD}"/>
              </a:ext>
            </a:extLst>
          </p:cNvPr>
          <p:cNvSpPr>
            <a:spLocks noGrp="1"/>
          </p:cNvSpPr>
          <p:nvPr>
            <p:ph type="body" sz="quarter" idx="10"/>
          </p:nvPr>
        </p:nvSpPr>
        <p:spPr/>
        <p:txBody>
          <a:bodyPr/>
          <a:lstStyle/>
          <a:p>
            <a:r>
              <a:rPr lang="zh-CN" altLang="en-US" dirty="0"/>
              <a:t>说一下</a:t>
            </a:r>
            <a:r>
              <a:rPr lang="en-US" altLang="zh-CN" dirty="0"/>
              <a:t>HashMap</a:t>
            </a:r>
            <a:r>
              <a:rPr lang="zh-CN" altLang="en-US" dirty="0"/>
              <a:t>的实现原理？</a:t>
            </a:r>
            <a:endParaRPr lang="en-US" altLang="zh-CN" dirty="0"/>
          </a:p>
          <a:p>
            <a:endParaRPr lang="en-US" altLang="zh-CN" dirty="0"/>
          </a:p>
          <a:p>
            <a:endParaRPr lang="en-US" altLang="zh-CN" dirty="0"/>
          </a:p>
          <a:p>
            <a:endParaRPr lang="en-US" altLang="zh-CN" dirty="0"/>
          </a:p>
          <a:p>
            <a:endParaRPr lang="en-US" altLang="zh-CN" dirty="0"/>
          </a:p>
          <a:p>
            <a:r>
              <a:rPr lang="en-US" altLang="zh-CN" dirty="0"/>
              <a:t>HashMap</a:t>
            </a:r>
            <a:r>
              <a:rPr lang="zh-CN" altLang="en-US" dirty="0"/>
              <a:t>的</a:t>
            </a:r>
            <a:r>
              <a:rPr lang="en-US" altLang="zh-CN" dirty="0"/>
              <a:t>jdk1.7</a:t>
            </a:r>
            <a:r>
              <a:rPr lang="zh-CN" altLang="en-US" dirty="0"/>
              <a:t>和</a:t>
            </a:r>
            <a:r>
              <a:rPr lang="en-US" altLang="zh-CN" dirty="0"/>
              <a:t>jdk1.8</a:t>
            </a:r>
            <a:r>
              <a:rPr lang="zh-CN" altLang="en-US" dirty="0"/>
              <a:t>有什么区别</a:t>
            </a:r>
            <a:endParaRPr lang="en-US" altLang="zh-CN" dirty="0"/>
          </a:p>
          <a:p>
            <a:endParaRPr lang="en-US" altLang="zh-CN" dirty="0"/>
          </a:p>
          <a:p>
            <a:pPr marL="0" indent="0">
              <a:buNone/>
            </a:pPr>
            <a:endParaRPr lang="en-US" altLang="zh-CN" dirty="0"/>
          </a:p>
          <a:p>
            <a:endParaRPr lang="zh-CN" altLang="en-US" dirty="0"/>
          </a:p>
          <a:p>
            <a:endParaRPr lang="zh-CN" altLang="en-US" dirty="0"/>
          </a:p>
        </p:txBody>
      </p:sp>
      <p:sp>
        <p:nvSpPr>
          <p:cNvPr id="3" name="文本占位符 2">
            <a:extLst>
              <a:ext uri="{FF2B5EF4-FFF2-40B4-BE49-F238E27FC236}">
                <a16:creationId xmlns:a16="http://schemas.microsoft.com/office/drawing/2014/main" id="{9ED955FB-3FBD-37AB-07C3-1A7EB961EFD5}"/>
              </a:ext>
            </a:extLst>
          </p:cNvPr>
          <p:cNvSpPr txBox="1">
            <a:spLocks/>
          </p:cNvSpPr>
          <p:nvPr/>
        </p:nvSpPr>
        <p:spPr>
          <a:xfrm>
            <a:off x="5323898" y="1463040"/>
            <a:ext cx="6180113" cy="218198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dirty="0"/>
              <a:t>底层使用</a:t>
            </a:r>
            <a:r>
              <a:rPr lang="en-US" altLang="zh-CN" dirty="0"/>
              <a:t>hash</a:t>
            </a:r>
            <a:r>
              <a:rPr lang="zh-CN" altLang="en-US" dirty="0"/>
              <a:t>表数据结构，即数组</a:t>
            </a:r>
            <a:r>
              <a:rPr lang="en-US" altLang="zh-CN" dirty="0"/>
              <a:t>+</a:t>
            </a:r>
            <a:r>
              <a:rPr lang="zh-CN" altLang="en-US" dirty="0"/>
              <a:t>（链表</a:t>
            </a:r>
            <a:r>
              <a:rPr lang="en-US" altLang="zh-CN" dirty="0"/>
              <a:t> | </a:t>
            </a:r>
            <a:r>
              <a:rPr lang="zh-CN" altLang="en-US" dirty="0"/>
              <a:t>红黑树）</a:t>
            </a:r>
            <a:endParaRPr lang="en-US" altLang="zh-CN" dirty="0"/>
          </a:p>
          <a:p>
            <a:pPr marL="285750" indent="-285750">
              <a:buFont typeface="Wingdings" panose="05000000000000000000" pitchFamily="2" charset="2"/>
              <a:buChar char="l"/>
            </a:pPr>
            <a:r>
              <a:rPr lang="zh-CN" altLang="en-US" dirty="0"/>
              <a:t>添加数据时，计算</a:t>
            </a:r>
            <a:r>
              <a:rPr lang="en-US" altLang="zh-CN" dirty="0"/>
              <a:t>key</a:t>
            </a:r>
            <a:r>
              <a:rPr lang="zh-CN" altLang="en-US" dirty="0"/>
              <a:t>的值确定元素在数组中的下标</a:t>
            </a:r>
            <a:endParaRPr lang="en-US" altLang="zh-CN" dirty="0"/>
          </a:p>
          <a:p>
            <a:pPr marL="552435" lvl="1" indent="-285750">
              <a:lnSpc>
                <a:spcPct val="150000"/>
              </a:lnSpc>
              <a:buFont typeface="Wingdings" panose="05000000000000000000" pitchFamily="2" charset="2"/>
              <a:buChar char="Ø"/>
            </a:pPr>
            <a:r>
              <a:rPr lang="en-US" altLang="zh-CN" sz="1600" b="0" dirty="0">
                <a:ea typeface="阿里巴巴普惠体" panose="00020600040101010101" pitchFamily="18" charset="-122"/>
              </a:rPr>
              <a:t>key</a:t>
            </a:r>
            <a:r>
              <a:rPr lang="zh-CN" altLang="en-US" sz="1600" b="0" dirty="0">
                <a:ea typeface="阿里巴巴普惠体" panose="00020600040101010101" pitchFamily="18" charset="-122"/>
              </a:rPr>
              <a:t>相同则替换</a:t>
            </a:r>
            <a:endParaRPr lang="en-US" altLang="zh-CN" sz="1600" b="0" dirty="0">
              <a:ea typeface="阿里巴巴普惠体" panose="00020600040101010101" pitchFamily="18" charset="-122"/>
            </a:endParaRPr>
          </a:p>
          <a:p>
            <a:pPr marL="552435" lvl="1" indent="-285750">
              <a:lnSpc>
                <a:spcPct val="150000"/>
              </a:lnSpc>
              <a:buFont typeface="Wingdings" panose="05000000000000000000" pitchFamily="2" charset="2"/>
              <a:buChar char="Ø"/>
            </a:pPr>
            <a:r>
              <a:rPr lang="zh-CN" altLang="en-US" sz="1600" b="0" dirty="0">
                <a:ea typeface="阿里巴巴普惠体" panose="00020600040101010101" pitchFamily="18" charset="-122"/>
              </a:rPr>
              <a:t>不同则存入链表或红黑树中</a:t>
            </a:r>
            <a:endParaRPr lang="en-US" altLang="zh-CN" sz="1600" b="0" dirty="0">
              <a:ea typeface="阿里巴巴普惠体" panose="00020600040101010101" pitchFamily="18" charset="-122"/>
            </a:endParaRPr>
          </a:p>
          <a:p>
            <a:pPr marL="266685" lvl="1" indent="0">
              <a:lnSpc>
                <a:spcPct val="150000"/>
              </a:lnSpc>
              <a:buNone/>
            </a:pPr>
            <a:r>
              <a:rPr lang="zh-CN" altLang="en-US" sz="1600" b="0" dirty="0">
                <a:ea typeface="阿里巴巴普惠体" panose="00020600040101010101" pitchFamily="18" charset="-122"/>
              </a:rPr>
              <a:t>获取数据通过</a:t>
            </a:r>
            <a:r>
              <a:rPr lang="en-US" altLang="zh-CN" sz="1600" b="0" dirty="0">
                <a:ea typeface="阿里巴巴普惠体" panose="00020600040101010101" pitchFamily="18" charset="-122"/>
              </a:rPr>
              <a:t>key</a:t>
            </a:r>
            <a:r>
              <a:rPr lang="zh-CN" altLang="en-US" sz="1600" b="0" dirty="0">
                <a:ea typeface="阿里巴巴普惠体" panose="00020600040101010101" pitchFamily="18" charset="-122"/>
              </a:rPr>
              <a:t>的</a:t>
            </a:r>
            <a:r>
              <a:rPr lang="en-US" altLang="zh-CN" sz="1600" b="0" dirty="0">
                <a:ea typeface="阿里巴巴普惠体" panose="00020600040101010101" pitchFamily="18" charset="-122"/>
              </a:rPr>
              <a:t>hash</a:t>
            </a:r>
            <a:r>
              <a:rPr lang="zh-CN" altLang="en-US" sz="1600" b="0" dirty="0">
                <a:ea typeface="阿里巴巴普惠体" panose="00020600040101010101" pitchFamily="18" charset="-122"/>
              </a:rPr>
              <a:t>计算数组下标获取元素</a:t>
            </a:r>
            <a:endParaRPr lang="en-US" altLang="zh-CN" sz="1600" b="0" dirty="0">
              <a:ea typeface="阿里巴巴普惠体" panose="00020600040101010101" pitchFamily="18" charset="-122"/>
            </a:endParaRPr>
          </a:p>
        </p:txBody>
      </p:sp>
      <p:sp>
        <p:nvSpPr>
          <p:cNvPr id="4" name="文本占位符 2">
            <a:extLst>
              <a:ext uri="{FF2B5EF4-FFF2-40B4-BE49-F238E27FC236}">
                <a16:creationId xmlns:a16="http://schemas.microsoft.com/office/drawing/2014/main" id="{8C26195F-7A08-B76A-295F-D387C7172BD6}"/>
              </a:ext>
            </a:extLst>
          </p:cNvPr>
          <p:cNvSpPr txBox="1">
            <a:spLocks/>
          </p:cNvSpPr>
          <p:nvPr/>
        </p:nvSpPr>
        <p:spPr>
          <a:xfrm>
            <a:off x="5358291" y="4467223"/>
            <a:ext cx="6180113" cy="1974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a:t>JDK1.8</a:t>
            </a:r>
            <a:r>
              <a:rPr lang="zh-CN" altLang="en-US" dirty="0"/>
              <a:t>之前采用的拉链法，数组</a:t>
            </a:r>
            <a:r>
              <a:rPr lang="en-US" altLang="zh-CN" dirty="0"/>
              <a:t>+</a:t>
            </a:r>
            <a:r>
              <a:rPr lang="zh-CN" altLang="en-US" dirty="0"/>
              <a:t>链表</a:t>
            </a:r>
            <a:endParaRPr lang="en-US" altLang="zh-CN" dirty="0"/>
          </a:p>
          <a:p>
            <a:pPr marL="285750" indent="-285750">
              <a:buFont typeface="Wingdings" panose="05000000000000000000" pitchFamily="2" charset="2"/>
              <a:buChar char="l"/>
            </a:pPr>
            <a:r>
              <a:rPr lang="en-US" altLang="zh-CN" dirty="0"/>
              <a:t>JDK1.8</a:t>
            </a:r>
            <a:r>
              <a:rPr lang="zh-CN" altLang="en-US" dirty="0"/>
              <a:t>之后采用数组</a:t>
            </a:r>
            <a:r>
              <a:rPr lang="en-US" altLang="zh-CN" dirty="0"/>
              <a:t>+</a:t>
            </a:r>
            <a:r>
              <a:rPr lang="zh-CN" altLang="en-US" dirty="0"/>
              <a:t>链表</a:t>
            </a:r>
            <a:r>
              <a:rPr lang="en-US" altLang="zh-CN" dirty="0"/>
              <a:t>+</a:t>
            </a:r>
            <a:r>
              <a:rPr lang="zh-CN" altLang="en-US" dirty="0"/>
              <a:t>红黑树，链表长度大于</a:t>
            </a:r>
            <a:r>
              <a:rPr lang="en-US" altLang="zh-CN" dirty="0"/>
              <a:t>8</a:t>
            </a:r>
            <a:r>
              <a:rPr lang="zh-CN" altLang="en-US" dirty="0"/>
              <a:t>且数组长度大于</a:t>
            </a:r>
            <a:r>
              <a:rPr lang="en-US" altLang="zh-CN" dirty="0"/>
              <a:t>64</a:t>
            </a:r>
            <a:r>
              <a:rPr lang="zh-CN" altLang="en-US" dirty="0"/>
              <a:t>则会从链表转化为红黑树</a:t>
            </a:r>
            <a:endParaRPr lang="en-US" altLang="zh-CN" dirty="0"/>
          </a:p>
          <a:p>
            <a:endParaRPr lang="en-US" altLang="zh-CN" dirty="0"/>
          </a:p>
        </p:txBody>
      </p:sp>
    </p:spTree>
    <p:extLst>
      <p:ext uri="{BB962C8B-B14F-4D97-AF65-F5344CB8AC3E}">
        <p14:creationId xmlns:p14="http://schemas.microsoft.com/office/powerpoint/2010/main" val="1748929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14CA2E3-F5F0-70AF-0942-CD5746E0622C}"/>
              </a:ext>
            </a:extLst>
          </p:cNvPr>
          <p:cNvGrpSpPr/>
          <p:nvPr/>
        </p:nvGrpSpPr>
        <p:grpSpPr>
          <a:xfrm>
            <a:off x="3158355" y="4082199"/>
            <a:ext cx="4788441" cy="677945"/>
            <a:chOff x="3158355" y="4082199"/>
            <a:chExt cx="4788441" cy="677945"/>
          </a:xfrm>
        </p:grpSpPr>
        <p:sp>
          <p:nvSpPr>
            <p:cNvPr id="4" name="标题 1">
              <a:extLst>
                <a:ext uri="{FF2B5EF4-FFF2-40B4-BE49-F238E27FC236}">
                  <a16:creationId xmlns:a16="http://schemas.microsoft.com/office/drawing/2014/main" id="{64C97BDC-4BBD-0300-031F-72585E786E03}"/>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a:solidFill>
                    <a:schemeClr val="tx1"/>
                  </a:solidFill>
                </a:rPr>
                <a:t>难易程度：</a:t>
              </a:r>
            </a:p>
          </p:txBody>
        </p:sp>
        <p:grpSp>
          <p:nvGrpSpPr>
            <p:cNvPr id="5" name="组合 4">
              <a:extLst>
                <a:ext uri="{FF2B5EF4-FFF2-40B4-BE49-F238E27FC236}">
                  <a16:creationId xmlns:a16="http://schemas.microsoft.com/office/drawing/2014/main" id="{221FF9FE-E825-81A3-10DA-F66ED58CDBBD}"/>
                </a:ext>
              </a:extLst>
            </p:cNvPr>
            <p:cNvGrpSpPr/>
            <p:nvPr/>
          </p:nvGrpSpPr>
          <p:grpSpPr>
            <a:xfrm>
              <a:off x="5184742" y="4213779"/>
              <a:ext cx="2762054" cy="339365"/>
              <a:chOff x="5175315" y="4185502"/>
              <a:chExt cx="3110846" cy="452486"/>
            </a:xfrm>
            <a:solidFill>
              <a:srgbClr val="AD2B26"/>
            </a:solidFill>
            <a:effectLst>
              <a:outerShdw blurRad="50800" dist="38100" dir="2700000" algn="tl" rotWithShape="0">
                <a:prstClr val="black">
                  <a:alpha val="40000"/>
                </a:prstClr>
              </a:outerShdw>
            </a:effectLst>
          </p:grpSpPr>
          <p:sp>
            <p:nvSpPr>
              <p:cNvPr id="6" name="星形: 五角 5">
                <a:extLst>
                  <a:ext uri="{FF2B5EF4-FFF2-40B4-BE49-F238E27FC236}">
                    <a16:creationId xmlns:a16="http://schemas.microsoft.com/office/drawing/2014/main" id="{93F5A49C-65BC-E14B-B7EF-F3043338A2A9}"/>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A1D55045-4127-375F-81CA-B2C2BFD5B80D}"/>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A29AAD85-8637-4312-6A24-98B5805A5868}"/>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1EA85AB1-0354-AEED-C615-0FD231EA1652}"/>
                  </a:ext>
                </a:extLst>
              </p:cNvPr>
              <p:cNvSpPr/>
              <p:nvPr/>
            </p:nvSpPr>
            <p:spPr>
              <a:xfrm>
                <a:off x="7137469" y="4185502"/>
                <a:ext cx="470548" cy="452486"/>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星形: 五角 9">
                <a:extLst>
                  <a:ext uri="{FF2B5EF4-FFF2-40B4-BE49-F238E27FC236}">
                    <a16:creationId xmlns:a16="http://schemas.microsoft.com/office/drawing/2014/main" id="{D8B57A60-855B-5A1F-DD08-21B756335429}"/>
                  </a:ext>
                </a:extLst>
              </p:cNvPr>
              <p:cNvSpPr/>
              <p:nvPr/>
            </p:nvSpPr>
            <p:spPr>
              <a:xfrm>
                <a:off x="7815613" y="4185502"/>
                <a:ext cx="470548" cy="452486"/>
              </a:xfrm>
              <a:prstGeom prst="star5">
                <a:avLst/>
              </a:prstGeom>
              <a:no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grpSp>
        <p:nvGrpSpPr>
          <p:cNvPr id="18" name="组合 17">
            <a:extLst>
              <a:ext uri="{FF2B5EF4-FFF2-40B4-BE49-F238E27FC236}">
                <a16:creationId xmlns:a16="http://schemas.microsoft.com/office/drawing/2014/main" id="{9F92BFEF-AC9D-BE16-46A4-7DEDA26FADD0}"/>
              </a:ext>
            </a:extLst>
          </p:cNvPr>
          <p:cNvGrpSpPr/>
          <p:nvPr/>
        </p:nvGrpSpPr>
        <p:grpSpPr>
          <a:xfrm>
            <a:off x="3142150" y="4839093"/>
            <a:ext cx="4805852" cy="713296"/>
            <a:chOff x="3142150" y="4839093"/>
            <a:chExt cx="4805852" cy="713296"/>
          </a:xfrm>
        </p:grpSpPr>
        <p:sp>
          <p:nvSpPr>
            <p:cNvPr id="11" name="标题 1">
              <a:extLst>
                <a:ext uri="{FF2B5EF4-FFF2-40B4-BE49-F238E27FC236}">
                  <a16:creationId xmlns:a16="http://schemas.microsoft.com/office/drawing/2014/main" id="{D5290F75-8AE0-C4F9-D973-62A1B8AC89D4}"/>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2" name="组合 11">
              <a:extLst>
                <a:ext uri="{FF2B5EF4-FFF2-40B4-BE49-F238E27FC236}">
                  <a16:creationId xmlns:a16="http://schemas.microsoft.com/office/drawing/2014/main" id="{05E21EF2-99F3-CCD7-7FC5-83534AB4D67A}"/>
                </a:ext>
              </a:extLst>
            </p:cNvPr>
            <p:cNvGrpSpPr/>
            <p:nvPr/>
          </p:nvGrpSpPr>
          <p:grpSpPr>
            <a:xfrm>
              <a:off x="5185948" y="5026058"/>
              <a:ext cx="2762054" cy="339365"/>
              <a:chOff x="5175315" y="4185502"/>
              <a:chExt cx="3110846" cy="452486"/>
            </a:xfrm>
            <a:solidFill>
              <a:srgbClr val="AD2B26"/>
            </a:solidFill>
            <a:effectLst>
              <a:outerShdw blurRad="50800" dist="38100" dir="5400000" algn="t" rotWithShape="0">
                <a:prstClr val="black">
                  <a:alpha val="40000"/>
                </a:prstClr>
              </a:outerShdw>
            </a:effectLst>
          </p:grpSpPr>
          <p:sp>
            <p:nvSpPr>
              <p:cNvPr id="13" name="星形: 五角 12">
                <a:extLst>
                  <a:ext uri="{FF2B5EF4-FFF2-40B4-BE49-F238E27FC236}">
                    <a16:creationId xmlns:a16="http://schemas.microsoft.com/office/drawing/2014/main" id="{2A87D6F5-37C8-9925-D06E-ED44D5AA119F}"/>
                  </a:ext>
                </a:extLst>
              </p:cNvPr>
              <p:cNvSpPr/>
              <p:nvPr/>
            </p:nvSpPr>
            <p:spPr>
              <a:xfrm>
                <a:off x="5175315"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2A2E6BD4-26DF-D622-8CFE-F0691DA52F9E}"/>
                  </a:ext>
                </a:extLst>
              </p:cNvPr>
              <p:cNvSpPr/>
              <p:nvPr/>
            </p:nvSpPr>
            <p:spPr>
              <a:xfrm>
                <a:off x="5841156"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4C6B2B87-363C-E82C-3146-5E115561CDA1}"/>
                  </a:ext>
                </a:extLst>
              </p:cNvPr>
              <p:cNvSpPr/>
              <p:nvPr/>
            </p:nvSpPr>
            <p:spPr>
              <a:xfrm>
                <a:off x="6471628"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8E10F491-8958-26A0-0638-9DD3C7E85920}"/>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7" name="星形: 五角 16">
                <a:extLst>
                  <a:ext uri="{FF2B5EF4-FFF2-40B4-BE49-F238E27FC236}">
                    <a16:creationId xmlns:a16="http://schemas.microsoft.com/office/drawing/2014/main" id="{1B8AE588-05CE-288F-1A20-369D16D45968}"/>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sp>
        <p:nvSpPr>
          <p:cNvPr id="19" name="文本占位符 2">
            <a:extLst>
              <a:ext uri="{FF2B5EF4-FFF2-40B4-BE49-F238E27FC236}">
                <a16:creationId xmlns:a16="http://schemas.microsoft.com/office/drawing/2014/main" id="{8E6C97B0-64DD-F554-8582-295F01856FCC}"/>
              </a:ext>
            </a:extLst>
          </p:cNvPr>
          <p:cNvSpPr txBox="1">
            <a:spLocks/>
          </p:cNvSpPr>
          <p:nvPr/>
        </p:nvSpPr>
        <p:spPr>
          <a:xfrm>
            <a:off x="1055440" y="1668526"/>
            <a:ext cx="10225136" cy="1804796"/>
          </a:xfrm>
          <a:prstGeom prst="rect">
            <a:avLst/>
          </a:prstGeom>
        </p:spPr>
        <p:txBody>
          <a:bodyPr anchor="ctr" anchorCtr="0"/>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spcBef>
                <a:spcPct val="0"/>
              </a:spcBef>
            </a:pPr>
            <a:r>
              <a:rPr lang="en-US" altLang="zh-CN" sz="5400" dirty="0">
                <a:solidFill>
                  <a:srgbClr val="AD2A26"/>
                </a:solidFill>
                <a:ea typeface="Alibaba PuHuiTi Medium" pitchFamily="18" charset="-122"/>
              </a:rPr>
              <a:t>HashMap</a:t>
            </a:r>
            <a:r>
              <a:rPr lang="zh-CN" altLang="en-US" sz="5400" dirty="0">
                <a:solidFill>
                  <a:srgbClr val="AD2A26"/>
                </a:solidFill>
                <a:ea typeface="Alibaba PuHuiTi Medium" pitchFamily="18" charset="-122"/>
              </a:rPr>
              <a:t>的</a:t>
            </a:r>
            <a:r>
              <a:rPr lang="en-US" altLang="zh-CN" sz="5400" dirty="0">
                <a:solidFill>
                  <a:srgbClr val="AD2A26"/>
                </a:solidFill>
                <a:ea typeface="Alibaba PuHuiTi Medium" pitchFamily="18" charset="-122"/>
              </a:rPr>
              <a:t>put</a:t>
            </a:r>
            <a:r>
              <a:rPr lang="zh-CN" altLang="en-US" sz="5400" dirty="0">
                <a:solidFill>
                  <a:srgbClr val="AD2A26"/>
                </a:solidFill>
                <a:ea typeface="Alibaba PuHuiTi Medium" pitchFamily="18" charset="-122"/>
              </a:rPr>
              <a:t>方法的具体流程</a:t>
            </a:r>
          </a:p>
        </p:txBody>
      </p:sp>
    </p:spTree>
    <p:extLst>
      <p:ext uri="{BB962C8B-B14F-4D97-AF65-F5344CB8AC3E}">
        <p14:creationId xmlns:p14="http://schemas.microsoft.com/office/powerpoint/2010/main" val="310016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BFAC8-C655-A800-7A9D-02F38B694B5E}"/>
              </a:ext>
            </a:extLst>
          </p:cNvPr>
          <p:cNvSpPr>
            <a:spLocks noGrp="1"/>
          </p:cNvSpPr>
          <p:nvPr>
            <p:ph type="title"/>
          </p:nvPr>
        </p:nvSpPr>
        <p:spPr/>
        <p:txBody>
          <a:bodyPr/>
          <a:lstStyle/>
          <a:p>
            <a:r>
              <a:rPr lang="en-US" altLang="zh-CN" dirty="0"/>
              <a:t>HashMap</a:t>
            </a:r>
            <a:r>
              <a:rPr lang="zh-CN" altLang="en-US" dirty="0"/>
              <a:t>源码分析 </a:t>
            </a:r>
            <a:r>
              <a:rPr lang="en-US" altLang="zh-CN" dirty="0"/>
              <a:t>– </a:t>
            </a:r>
            <a:r>
              <a:rPr lang="zh-CN" altLang="en-US" dirty="0"/>
              <a:t>常见属性</a:t>
            </a:r>
          </a:p>
        </p:txBody>
      </p:sp>
      <p:sp>
        <p:nvSpPr>
          <p:cNvPr id="4" name="Rectangle 1">
            <a:extLst>
              <a:ext uri="{FF2B5EF4-FFF2-40B4-BE49-F238E27FC236}">
                <a16:creationId xmlns:a16="http://schemas.microsoft.com/office/drawing/2014/main" id="{34C0951B-82A1-2D84-B531-9FA7268B7073}"/>
              </a:ext>
            </a:extLst>
          </p:cNvPr>
          <p:cNvSpPr>
            <a:spLocks noChangeArrowheads="1"/>
          </p:cNvSpPr>
          <p:nvPr/>
        </p:nvSpPr>
        <p:spPr bwMode="auto">
          <a:xfrm>
            <a:off x="753679" y="2173400"/>
            <a:ext cx="5241104" cy="1255600"/>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static final int </a:t>
            </a:r>
            <a:r>
              <a:rPr kumimoji="0" lang="zh-CN" altLang="zh-CN" sz="1300" b="0" i="1" u="none" strike="noStrike" cap="none" normalizeH="0" baseline="0" dirty="0">
                <a:ln>
                  <a:noFill/>
                </a:ln>
                <a:solidFill>
                  <a:srgbClr val="871094"/>
                </a:solidFill>
                <a:effectLst/>
                <a:latin typeface="Arial Unicode MS"/>
                <a:ea typeface="JetBrains Mono"/>
              </a:rPr>
              <a:t>DEFAULT_INITIAL_CAPACITY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1 </a:t>
            </a:r>
            <a:r>
              <a:rPr kumimoji="0" lang="zh-CN" altLang="zh-CN" sz="1300" b="0" i="0" u="none" strike="noStrike" cap="none" normalizeH="0" baseline="0" dirty="0">
                <a:ln>
                  <a:noFill/>
                </a:ln>
                <a:solidFill>
                  <a:srgbClr val="080808"/>
                </a:solidFill>
                <a:effectLst/>
                <a:latin typeface="Arial Unicode MS"/>
                <a:ea typeface="JetBrains Mono"/>
              </a:rPr>
              <a:t>&lt;&lt; </a:t>
            </a:r>
            <a:r>
              <a:rPr kumimoji="0" lang="zh-CN" altLang="zh-CN" sz="1300" b="0" i="0" u="none" strike="noStrike" cap="none" normalizeH="0" baseline="0" dirty="0">
                <a:ln>
                  <a:noFill/>
                </a:ln>
                <a:solidFill>
                  <a:srgbClr val="1750EB"/>
                </a:solidFill>
                <a:effectLst/>
                <a:latin typeface="Arial Unicode MS"/>
                <a:ea typeface="JetBrains Mono"/>
              </a:rPr>
              <a:t>4</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aka 16</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static final float </a:t>
            </a:r>
            <a:r>
              <a:rPr kumimoji="0" lang="zh-CN" altLang="zh-CN" sz="1300" b="0" i="1" u="none" strike="noStrike" cap="none" normalizeH="0" baseline="0" dirty="0">
                <a:ln>
                  <a:noFill/>
                </a:ln>
                <a:solidFill>
                  <a:srgbClr val="871094"/>
                </a:solidFill>
                <a:effectLst/>
                <a:latin typeface="Arial Unicode MS"/>
                <a:ea typeface="JetBrains Mono"/>
              </a:rPr>
              <a:t>DEFAULT_LOAD_FACTOR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1750EB"/>
                </a:solidFill>
                <a:effectLst/>
                <a:latin typeface="Arial Unicode MS"/>
                <a:ea typeface="JetBrains Mono"/>
              </a:rPr>
              <a:t>0.75f</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transient </a:t>
            </a:r>
            <a:r>
              <a:rPr kumimoji="0" lang="zh-CN" altLang="zh-CN" sz="1300" b="0" i="0" u="none" strike="noStrike" cap="none" normalizeH="0" baseline="0" dirty="0">
                <a:ln>
                  <a:noFill/>
                </a:ln>
                <a:solidFill>
                  <a:srgbClr val="000000"/>
                </a:solidFill>
                <a:effectLst/>
                <a:latin typeface="Arial Unicode MS"/>
                <a:ea typeface="JetBrains Mono"/>
              </a:rPr>
              <a:t>HashMap</a:t>
            </a:r>
            <a:r>
              <a:rPr kumimoji="0" lang="zh-CN" altLang="zh-CN" sz="1300" b="0" i="0" u="none" strike="noStrike" cap="none" normalizeH="0" baseline="0" dirty="0">
                <a:ln>
                  <a:noFill/>
                </a:ln>
                <a:solidFill>
                  <a:srgbClr val="080808"/>
                </a:solidFill>
                <a:effectLst/>
                <a:latin typeface="Arial Unicode MS"/>
                <a:ea typeface="JetBrains Mono"/>
              </a:rPr>
              <a:t>.Node&lt;K,V&gt;[] </a:t>
            </a:r>
            <a:r>
              <a:rPr kumimoji="0" lang="zh-CN" altLang="zh-CN" sz="1300" b="0" i="0" u="none" strike="noStrike" cap="none" normalizeH="0" baseline="0" dirty="0">
                <a:ln>
                  <a:noFill/>
                </a:ln>
                <a:solidFill>
                  <a:srgbClr val="871094"/>
                </a:solidFill>
                <a:effectLst/>
                <a:latin typeface="Arial Unicode MS"/>
                <a:ea typeface="JetBrains Mono"/>
              </a:rPr>
              <a:t>table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33B3"/>
                </a:solidFill>
                <a:effectLst/>
                <a:latin typeface="Arial Unicode MS"/>
                <a:ea typeface="JetBrains Mono"/>
              </a:rPr>
              <a:t>transient int </a:t>
            </a:r>
            <a:r>
              <a:rPr kumimoji="0" lang="zh-CN" altLang="zh-CN" sz="1300" b="0" i="0" u="none" strike="noStrike" cap="none" normalizeH="0" baseline="0" dirty="0">
                <a:ln>
                  <a:noFill/>
                </a:ln>
                <a:solidFill>
                  <a:srgbClr val="871094"/>
                </a:solidFill>
                <a:effectLst/>
                <a:latin typeface="Arial Unicode MS"/>
                <a:ea typeface="JetBrains Mono"/>
              </a:rPr>
              <a:t>size</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0C18728-A949-10C3-AA54-2B20DADAD8AB}"/>
              </a:ext>
            </a:extLst>
          </p:cNvPr>
          <p:cNvSpPr>
            <a:spLocks noChangeArrowheads="1"/>
          </p:cNvSpPr>
          <p:nvPr/>
        </p:nvSpPr>
        <p:spPr bwMode="auto">
          <a:xfrm>
            <a:off x="6339342" y="2147183"/>
            <a:ext cx="5098979" cy="3956339"/>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static class </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K</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7E8A"/>
                </a:solidFill>
                <a:effectLst/>
                <a:latin typeface="Arial Unicode MS"/>
                <a:ea typeface="JetBrains Mono"/>
              </a:rPr>
              <a:t>V</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0" u="none" strike="noStrike" cap="none" normalizeH="0" baseline="0" dirty="0">
                <a:ln>
                  <a:noFill/>
                </a:ln>
                <a:solidFill>
                  <a:srgbClr val="0033B3"/>
                </a:solidFill>
                <a:effectLst/>
                <a:latin typeface="Arial Unicode MS"/>
                <a:ea typeface="JetBrains Mono"/>
              </a:rPr>
              <a:t>implements </a:t>
            </a:r>
            <a:r>
              <a:rPr kumimoji="0" lang="zh-CN" altLang="zh-CN" sz="1300" b="0" i="0" u="none" strike="noStrike" cap="none" normalizeH="0" baseline="0" dirty="0">
                <a:ln>
                  <a:noFill/>
                </a:ln>
                <a:solidFill>
                  <a:srgbClr val="000000"/>
                </a:solidFill>
                <a:effectLst/>
                <a:latin typeface="Arial Unicode MS"/>
                <a:ea typeface="JetBrains Mono"/>
              </a:rPr>
              <a:t>Map</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Entry</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K</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7E8A"/>
                </a:solidFill>
                <a:effectLst/>
                <a:latin typeface="Arial Unicode MS"/>
                <a:ea typeface="JetBrains Mono"/>
              </a:rPr>
              <a:t>V</a:t>
            </a:r>
            <a:r>
              <a:rPr kumimoji="0" lang="zh-CN" altLang="zh-CN" sz="1300" b="0" i="0" u="none" strike="noStrike" cap="none" normalizeH="0" baseline="0" dirty="0">
                <a:ln>
                  <a:noFill/>
                </a:ln>
                <a:solidFill>
                  <a:srgbClr val="080808"/>
                </a:solidFill>
                <a:effectLst/>
                <a:latin typeface="Arial Unicode MS"/>
                <a:ea typeface="JetBrains Mono"/>
              </a:rPr>
              <a:t>&gt;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final int </a:t>
            </a:r>
            <a:r>
              <a:rPr kumimoji="0" lang="zh-CN" altLang="zh-CN" sz="1300" b="0" i="0" u="none" strike="noStrike" cap="none" normalizeH="0" baseline="0" dirty="0">
                <a:ln>
                  <a:noFill/>
                </a:ln>
                <a:solidFill>
                  <a:srgbClr val="871094"/>
                </a:solidFill>
                <a:effectLst/>
                <a:latin typeface="Arial Unicode MS"/>
                <a:ea typeface="JetBrains Mono"/>
              </a:rPr>
              <a:t>hash</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final </a:t>
            </a:r>
            <a:r>
              <a:rPr kumimoji="0" lang="zh-CN" altLang="zh-CN" sz="1300" b="0" i="0" u="none" strike="noStrike" cap="none" normalizeH="0" baseline="0" dirty="0">
                <a:ln>
                  <a:noFill/>
                </a:ln>
                <a:solidFill>
                  <a:srgbClr val="007E8A"/>
                </a:solidFill>
                <a:effectLst/>
                <a:latin typeface="Arial Unicode MS"/>
                <a:ea typeface="JetBrains Mono"/>
              </a:rPr>
              <a:t>K </a:t>
            </a:r>
            <a:r>
              <a:rPr kumimoji="0" lang="zh-CN" altLang="zh-CN" sz="1300" b="0" i="0" u="none" strike="noStrike" cap="none" normalizeH="0" baseline="0" dirty="0">
                <a:ln>
                  <a:noFill/>
                </a:ln>
                <a:solidFill>
                  <a:srgbClr val="871094"/>
                </a:solidFill>
                <a:effectLst/>
                <a:latin typeface="Arial Unicode MS"/>
                <a:ea typeface="JetBrains Mono"/>
              </a:rPr>
              <a:t>key</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7E8A"/>
                </a:solidFill>
                <a:effectLst/>
                <a:latin typeface="Arial Unicode MS"/>
                <a:ea typeface="JetBrains Mono"/>
              </a:rPr>
              <a:t>V </a:t>
            </a:r>
            <a:r>
              <a:rPr kumimoji="0" lang="zh-CN" altLang="zh-CN" sz="1300" b="0" i="0" u="none" strike="noStrike" cap="none" normalizeH="0" baseline="0" dirty="0">
                <a:ln>
                  <a:noFill/>
                </a:ln>
                <a:solidFill>
                  <a:srgbClr val="871094"/>
                </a:solidFill>
                <a:effectLst/>
                <a:latin typeface="Arial Unicode MS"/>
                <a:ea typeface="JetBrains Mono"/>
              </a:rPr>
              <a:t>value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HashMap</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K</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7E8A"/>
                </a:solidFill>
                <a:effectLst/>
                <a:latin typeface="Arial Unicode MS"/>
                <a:ea typeface="JetBrains Mono"/>
              </a:rPr>
              <a:t>V</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0" u="none" strike="noStrike" cap="none" normalizeH="0" baseline="0" dirty="0">
                <a:ln>
                  <a:noFill/>
                </a:ln>
                <a:solidFill>
                  <a:srgbClr val="871094"/>
                </a:solidFill>
                <a:effectLst/>
                <a:latin typeface="Arial Unicode MS"/>
                <a:ea typeface="JetBrains Mono"/>
              </a:rPr>
              <a:t>next</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627A"/>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33B3"/>
                </a:solidFill>
                <a:effectLst/>
                <a:latin typeface="Arial Unicode MS"/>
                <a:ea typeface="JetBrains Mono"/>
              </a:rPr>
              <a:t>int </a:t>
            </a:r>
            <a:r>
              <a:rPr kumimoji="0" lang="zh-CN" altLang="zh-CN" sz="1300" b="0" i="0" u="none" strike="noStrike" cap="none" normalizeH="0" baseline="0" dirty="0">
                <a:ln>
                  <a:noFill/>
                </a:ln>
                <a:solidFill>
                  <a:srgbClr val="080808"/>
                </a:solidFill>
                <a:effectLst/>
                <a:latin typeface="Arial Unicode MS"/>
                <a:ea typeface="JetBrains Mono"/>
              </a:rPr>
              <a:t>hash, </a:t>
            </a:r>
            <a:r>
              <a:rPr kumimoji="0" lang="zh-CN" altLang="zh-CN" sz="1300" b="0" i="0" u="none" strike="noStrike" cap="none" normalizeH="0" baseline="0" dirty="0">
                <a:ln>
                  <a:noFill/>
                </a:ln>
                <a:solidFill>
                  <a:srgbClr val="007E8A"/>
                </a:solidFill>
                <a:effectLst/>
                <a:latin typeface="Arial Unicode MS"/>
                <a:ea typeface="JetBrains Mono"/>
              </a:rPr>
              <a:t>K </a:t>
            </a:r>
            <a:r>
              <a:rPr kumimoji="0" lang="zh-CN" altLang="zh-CN" sz="1300" b="0" i="0" u="none" strike="noStrike" cap="none" normalizeH="0" baseline="0" dirty="0">
                <a:ln>
                  <a:noFill/>
                </a:ln>
                <a:solidFill>
                  <a:srgbClr val="080808"/>
                </a:solidFill>
                <a:effectLst/>
                <a:latin typeface="Arial Unicode MS"/>
                <a:ea typeface="JetBrains Mono"/>
              </a:rPr>
              <a:t>key, </a:t>
            </a:r>
            <a:r>
              <a:rPr kumimoji="0" lang="zh-CN" altLang="zh-CN" sz="1300" b="0" i="0" u="none" strike="noStrike" cap="none" normalizeH="0" baseline="0" dirty="0">
                <a:ln>
                  <a:noFill/>
                </a:ln>
                <a:solidFill>
                  <a:srgbClr val="007E8A"/>
                </a:solidFill>
                <a:effectLst/>
                <a:latin typeface="Arial Unicode MS"/>
                <a:ea typeface="JetBrains Mono"/>
              </a:rPr>
              <a:t>V </a:t>
            </a:r>
            <a:r>
              <a:rPr kumimoji="0" lang="zh-CN" altLang="zh-CN" sz="1300" b="0" i="0" u="none" strike="noStrike" cap="none" normalizeH="0" baseline="0" dirty="0">
                <a:ln>
                  <a:noFill/>
                </a:ln>
                <a:solidFill>
                  <a:srgbClr val="080808"/>
                </a:solidFill>
                <a:effectLst/>
                <a:latin typeface="Arial Unicode MS"/>
                <a:ea typeface="JetBrains Mono"/>
              </a:rPr>
              <a:t>value, </a:t>
            </a:r>
            <a:r>
              <a:rPr kumimoji="0" lang="zh-CN" altLang="zh-CN" sz="1300" b="0" i="0" u="none" strike="noStrike" cap="none" normalizeH="0" baseline="0" dirty="0">
                <a:ln>
                  <a:noFill/>
                </a:ln>
                <a:solidFill>
                  <a:srgbClr val="000000"/>
                </a:solidFill>
                <a:effectLst/>
                <a:latin typeface="Arial Unicode MS"/>
                <a:ea typeface="JetBrains Mono"/>
              </a:rPr>
              <a:t>HashMap</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0000"/>
                </a:solidFill>
                <a:effectLst/>
                <a:latin typeface="Arial Unicode MS"/>
                <a:ea typeface="JetBrains Mono"/>
              </a:rPr>
              <a:t>Node</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7E8A"/>
                </a:solidFill>
                <a:effectLst/>
                <a:latin typeface="Arial Unicode MS"/>
                <a:ea typeface="JetBrains Mono"/>
              </a:rPr>
              <a:t>K</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7E8A"/>
                </a:solidFill>
                <a:effectLst/>
                <a:latin typeface="Arial Unicode MS"/>
                <a:ea typeface="JetBrains Mono"/>
              </a:rPr>
              <a:t>V</a:t>
            </a:r>
            <a:r>
              <a:rPr kumimoji="0" lang="zh-CN" altLang="zh-CN" sz="1300" b="0" i="0" u="none" strike="noStrike" cap="none" normalizeH="0" baseline="0" dirty="0">
                <a:ln>
                  <a:noFill/>
                </a:ln>
                <a:solidFill>
                  <a:srgbClr val="080808"/>
                </a:solidFill>
                <a:effectLst/>
                <a:latin typeface="Arial Unicode MS"/>
                <a:ea typeface="JetBrains Mono"/>
              </a:rPr>
              <a:t>&gt; next)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hash </a:t>
            </a:r>
            <a:r>
              <a:rPr kumimoji="0" lang="zh-CN" altLang="zh-CN" sz="1300" b="0" i="0" u="none" strike="noStrike" cap="none" normalizeH="0" baseline="0" dirty="0">
                <a:ln>
                  <a:noFill/>
                </a:ln>
                <a:solidFill>
                  <a:srgbClr val="080808"/>
                </a:solidFill>
                <a:effectLst/>
                <a:latin typeface="Arial Unicode MS"/>
                <a:ea typeface="JetBrains Mono"/>
              </a:rPr>
              <a:t>= hash;</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key </a:t>
            </a:r>
            <a:r>
              <a:rPr kumimoji="0" lang="zh-CN" altLang="zh-CN" sz="1300" b="0" i="0" u="none" strike="noStrike" cap="none" normalizeH="0" baseline="0" dirty="0">
                <a:ln>
                  <a:noFill/>
                </a:ln>
                <a:solidFill>
                  <a:srgbClr val="080808"/>
                </a:solidFill>
                <a:effectLst/>
                <a:latin typeface="Arial Unicode MS"/>
                <a:ea typeface="JetBrains Mono"/>
              </a:rPr>
              <a:t>= key;</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value </a:t>
            </a:r>
            <a:r>
              <a:rPr kumimoji="0" lang="zh-CN" altLang="zh-CN" sz="1300" b="0" i="0" u="none" strike="noStrike" cap="none" normalizeH="0" baseline="0" dirty="0">
                <a:ln>
                  <a:noFill/>
                </a:ln>
                <a:solidFill>
                  <a:srgbClr val="080808"/>
                </a:solidFill>
                <a:effectLst/>
                <a:latin typeface="Arial Unicode MS"/>
                <a:ea typeface="JetBrains Mono"/>
              </a:rPr>
              <a:t>= value;</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next </a:t>
            </a:r>
            <a:r>
              <a:rPr kumimoji="0" lang="zh-CN" altLang="zh-CN" sz="1300" b="0" i="0" u="none" strike="noStrike" cap="none" normalizeH="0" baseline="0" dirty="0">
                <a:ln>
                  <a:noFill/>
                </a:ln>
                <a:solidFill>
                  <a:srgbClr val="080808"/>
                </a:solidFill>
                <a:effectLst/>
                <a:latin typeface="Arial Unicode MS"/>
                <a:ea typeface="JetBrains Mono"/>
              </a:rPr>
              <a:t>= next;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占位符 2">
            <a:extLst>
              <a:ext uri="{FF2B5EF4-FFF2-40B4-BE49-F238E27FC236}">
                <a16:creationId xmlns:a16="http://schemas.microsoft.com/office/drawing/2014/main" id="{0F35DADD-E124-B929-9EEB-B072B917832C}"/>
              </a:ext>
            </a:extLst>
          </p:cNvPr>
          <p:cNvSpPr txBox="1">
            <a:spLocks/>
          </p:cNvSpPr>
          <p:nvPr/>
        </p:nvSpPr>
        <p:spPr>
          <a:xfrm>
            <a:off x="753679" y="3952422"/>
            <a:ext cx="4754918" cy="156480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kumimoji="0" lang="zh-CN" altLang="zh-CN" sz="1400" b="0" i="1" u="none" strike="noStrike" cap="none" normalizeH="0" baseline="0" dirty="0">
                <a:ln>
                  <a:noFill/>
                </a:ln>
                <a:solidFill>
                  <a:srgbClr val="871094"/>
                </a:solidFill>
                <a:effectLst/>
                <a:latin typeface="Arial Unicode MS"/>
                <a:ea typeface="JetBrains Mono"/>
              </a:rPr>
              <a:t>DEFAULT_INITIAL_CAPACITY</a:t>
            </a:r>
            <a:r>
              <a:rPr kumimoji="0" lang="en-US" altLang="zh-CN" sz="1400" b="0" i="1" u="none" strike="noStrike" cap="none" normalizeH="0" baseline="0" dirty="0">
                <a:ln>
                  <a:noFill/>
                </a:ln>
                <a:solidFill>
                  <a:srgbClr val="871094"/>
                </a:solidFill>
                <a:effectLst/>
                <a:latin typeface="Arial Unicode MS"/>
                <a:ea typeface="JetBrains Mono"/>
              </a:rPr>
              <a:t>   </a:t>
            </a:r>
            <a:r>
              <a:rPr kumimoji="0" lang="zh-CN" altLang="en-US" sz="1400" b="0" i="1" u="none" strike="noStrike" cap="none" normalizeH="0" baseline="0" dirty="0">
                <a:ln>
                  <a:noFill/>
                </a:ln>
                <a:solidFill>
                  <a:srgbClr val="871094"/>
                </a:solidFill>
                <a:effectLst/>
                <a:latin typeface="Arial Unicode MS"/>
                <a:ea typeface="JetBrains Mono"/>
              </a:rPr>
              <a:t>默认的初始容量</a:t>
            </a:r>
            <a:endParaRPr kumimoji="0" lang="en-US" altLang="zh-CN" sz="1400" b="0" i="1" u="none" strike="noStrike" cap="none" normalizeH="0" baseline="0" dirty="0">
              <a:ln>
                <a:noFill/>
              </a:ln>
              <a:solidFill>
                <a:srgbClr val="871094"/>
              </a:solidFill>
              <a:effectLst/>
              <a:latin typeface="Arial Unicode MS"/>
              <a:ea typeface="JetBrains Mono"/>
            </a:endParaRPr>
          </a:p>
          <a:p>
            <a:pPr marL="285750" indent="-285750">
              <a:buFont typeface="Wingdings" panose="05000000000000000000" pitchFamily="2" charset="2"/>
              <a:buChar char="l"/>
            </a:pPr>
            <a:r>
              <a:rPr kumimoji="0" lang="zh-CN" altLang="zh-CN" sz="1400" b="0" i="1" u="none" strike="noStrike" cap="none" normalizeH="0" baseline="0" dirty="0">
                <a:ln>
                  <a:noFill/>
                </a:ln>
                <a:solidFill>
                  <a:srgbClr val="871094"/>
                </a:solidFill>
                <a:effectLst/>
                <a:latin typeface="Arial Unicode MS"/>
                <a:ea typeface="JetBrains Mono"/>
              </a:rPr>
              <a:t>DEFAULT_LOAD_FACTOR</a:t>
            </a:r>
            <a:r>
              <a:rPr lang="en-US" altLang="zh-CN" sz="1400" i="1" dirty="0">
                <a:solidFill>
                  <a:srgbClr val="871094"/>
                </a:solidFill>
                <a:latin typeface="Arial Unicode MS"/>
                <a:ea typeface="JetBrains Mono"/>
              </a:rPr>
              <a:t>        </a:t>
            </a:r>
            <a:r>
              <a:rPr lang="zh-CN" altLang="en-US" sz="1400" i="1" dirty="0">
                <a:solidFill>
                  <a:srgbClr val="871094"/>
                </a:solidFill>
                <a:latin typeface="Arial Unicode MS"/>
                <a:ea typeface="JetBrains Mono"/>
              </a:rPr>
              <a:t>默认的加载因子</a:t>
            </a:r>
            <a:endParaRPr lang="en-US" altLang="zh-CN" sz="1400" i="1" dirty="0">
              <a:solidFill>
                <a:srgbClr val="871094"/>
              </a:solidFill>
              <a:latin typeface="Arial Unicode MS"/>
              <a:ea typeface="JetBrains Mono"/>
            </a:endParaRPr>
          </a:p>
          <a:p>
            <a:endParaRPr lang="en-US" altLang="zh-CN" sz="1400" i="1" dirty="0">
              <a:solidFill>
                <a:srgbClr val="871094"/>
              </a:solidFill>
              <a:latin typeface="Arial Unicode MS"/>
              <a:ea typeface="JetBrains Mono"/>
            </a:endParaRPr>
          </a:p>
          <a:p>
            <a:r>
              <a:rPr lang="zh-CN" altLang="en-US" sz="1400" b="1" i="1" dirty="0">
                <a:solidFill>
                  <a:srgbClr val="871094"/>
                </a:solidFill>
                <a:latin typeface="Arial Unicode MS"/>
                <a:ea typeface="JetBrains Mono"/>
              </a:rPr>
              <a:t>扩容阈值 </a:t>
            </a:r>
            <a:r>
              <a:rPr lang="en-US" altLang="zh-CN" sz="1400" b="1" i="1" dirty="0">
                <a:solidFill>
                  <a:srgbClr val="871094"/>
                </a:solidFill>
                <a:latin typeface="Arial Unicode MS"/>
                <a:ea typeface="JetBrains Mono"/>
              </a:rPr>
              <a:t>== </a:t>
            </a:r>
            <a:r>
              <a:rPr lang="zh-CN" altLang="en-US" sz="1400" b="1" i="1" dirty="0">
                <a:solidFill>
                  <a:srgbClr val="871094"/>
                </a:solidFill>
                <a:latin typeface="Arial Unicode MS"/>
                <a:ea typeface="JetBrains Mono"/>
              </a:rPr>
              <a:t>数组容量  </a:t>
            </a:r>
            <a:r>
              <a:rPr lang="en-US" altLang="zh-CN" sz="1400" b="1" i="1" dirty="0">
                <a:solidFill>
                  <a:srgbClr val="871094"/>
                </a:solidFill>
                <a:latin typeface="Arial Unicode MS"/>
                <a:ea typeface="JetBrains Mono"/>
              </a:rPr>
              <a:t>*  </a:t>
            </a:r>
            <a:r>
              <a:rPr lang="zh-CN" altLang="en-US" sz="1400" b="1" i="1" dirty="0">
                <a:solidFill>
                  <a:srgbClr val="871094"/>
                </a:solidFill>
                <a:latin typeface="Arial Unicode MS"/>
                <a:ea typeface="JetBrains Mono"/>
              </a:rPr>
              <a:t>加载因子</a:t>
            </a:r>
            <a:endParaRPr lang="en-US" altLang="zh-CN" sz="1400" b="1" i="1" dirty="0">
              <a:solidFill>
                <a:srgbClr val="871094"/>
              </a:solidFill>
              <a:latin typeface="Arial Unicode MS"/>
              <a:ea typeface="JetBrains Mono"/>
            </a:endParaRPr>
          </a:p>
          <a:p>
            <a:endParaRPr lang="zh-CN" altLang="en-US" dirty="0"/>
          </a:p>
        </p:txBody>
      </p:sp>
      <p:cxnSp>
        <p:nvCxnSpPr>
          <p:cNvPr id="15" name="直接箭头连接符 14">
            <a:extLst>
              <a:ext uri="{FF2B5EF4-FFF2-40B4-BE49-F238E27FC236}">
                <a16:creationId xmlns:a16="http://schemas.microsoft.com/office/drawing/2014/main" id="{95AE4824-4A6A-AE81-EFBE-20D34E0D44B2}"/>
              </a:ext>
            </a:extLst>
          </p:cNvPr>
          <p:cNvCxnSpPr/>
          <p:nvPr/>
        </p:nvCxnSpPr>
        <p:spPr>
          <a:xfrm flipV="1">
            <a:off x="3647728" y="2420888"/>
            <a:ext cx="2691614" cy="576064"/>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07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ppt_y</p:attrName>
                                        </p:attrNameLst>
                                      </p:cBhvr>
                                      <p:tavLst>
                                        <p:tav tm="0">
                                          <p:val>
                                            <p:strVal val="#ppt_y-#ppt_h*1.125000"/>
                                          </p:val>
                                        </p:tav>
                                        <p:tav tm="100000">
                                          <p:val>
                                            <p:strVal val="#ppt_y"/>
                                          </p:val>
                                        </p:tav>
                                      </p:tavLst>
                                    </p:anim>
                                    <p:animEffect transition="in" filter="wipe(down)">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9CBE3-8B51-A53C-1C53-8C0A6367B369}"/>
              </a:ext>
            </a:extLst>
          </p:cNvPr>
          <p:cNvSpPr>
            <a:spLocks noGrp="1"/>
          </p:cNvSpPr>
          <p:nvPr>
            <p:ph type="title"/>
          </p:nvPr>
        </p:nvSpPr>
        <p:spPr/>
        <p:txBody>
          <a:bodyPr/>
          <a:lstStyle/>
          <a:p>
            <a:r>
              <a:rPr lang="en-US" altLang="zh-CN" dirty="0"/>
              <a:t>HashMap</a:t>
            </a:r>
            <a:r>
              <a:rPr lang="zh-CN" altLang="en-US" dirty="0"/>
              <a:t>源码分析</a:t>
            </a:r>
          </a:p>
        </p:txBody>
      </p:sp>
      <p:sp>
        <p:nvSpPr>
          <p:cNvPr id="7" name="Rectangle 1">
            <a:extLst>
              <a:ext uri="{FF2B5EF4-FFF2-40B4-BE49-F238E27FC236}">
                <a16:creationId xmlns:a16="http://schemas.microsoft.com/office/drawing/2014/main" id="{FC8D07A9-B430-2154-87B5-64953CB8E3BF}"/>
              </a:ext>
            </a:extLst>
          </p:cNvPr>
          <p:cNvSpPr>
            <a:spLocks noChangeArrowheads="1"/>
          </p:cNvSpPr>
          <p:nvPr/>
        </p:nvSpPr>
        <p:spPr bwMode="auto">
          <a:xfrm>
            <a:off x="911424" y="2060848"/>
            <a:ext cx="3816424" cy="492443"/>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Arial Unicode MS"/>
                <a:ea typeface="JetBrains Mono"/>
              </a:rPr>
              <a:t>Map</a:t>
            </a:r>
            <a:r>
              <a:rPr kumimoji="0" lang="zh-CN" altLang="zh-CN" sz="1300" b="0" i="0" u="none" strike="noStrike" cap="none" normalizeH="0" baseline="0" dirty="0">
                <a:ln>
                  <a:noFill/>
                </a:ln>
                <a:solidFill>
                  <a:srgbClr val="080808"/>
                </a:solidFill>
                <a:effectLst/>
                <a:latin typeface="Arial Unicode MS"/>
                <a:ea typeface="JetBrains Mono"/>
              </a:rPr>
              <a:t>&lt;</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0000"/>
                </a:solidFill>
                <a:effectLst/>
                <a:latin typeface="Arial Unicode MS"/>
                <a:ea typeface="JetBrains Mono"/>
              </a:rPr>
              <a:t>String</a:t>
            </a:r>
            <a:r>
              <a:rPr kumimoji="0" lang="zh-CN" altLang="zh-CN" sz="1300" b="0" i="0" u="none" strike="noStrike" cap="none" normalizeH="0" baseline="0" dirty="0">
                <a:ln>
                  <a:noFill/>
                </a:ln>
                <a:solidFill>
                  <a:srgbClr val="080808"/>
                </a:solidFill>
                <a:effectLst/>
                <a:latin typeface="Arial Unicode MS"/>
                <a:ea typeface="JetBrains Mono"/>
              </a:rPr>
              <a:t>&gt; </a:t>
            </a:r>
            <a:r>
              <a:rPr kumimoji="0" lang="zh-CN" altLang="zh-CN" sz="1300" b="0" i="0" u="none" strike="noStrike" cap="none" normalizeH="0" baseline="0" dirty="0">
                <a:ln>
                  <a:noFill/>
                </a:ln>
                <a:solidFill>
                  <a:srgbClr val="000000"/>
                </a:solidFill>
                <a:effectLst/>
                <a:latin typeface="Arial Unicode MS"/>
                <a:ea typeface="JetBrains Mono"/>
              </a:rPr>
              <a:t>map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new </a:t>
            </a:r>
            <a:r>
              <a:rPr kumimoji="0" lang="zh-CN" altLang="zh-CN" sz="1300" b="0" i="0" u="none" strike="noStrike" cap="none" normalizeH="0" baseline="0" dirty="0">
                <a:ln>
                  <a:noFill/>
                </a:ln>
                <a:solidFill>
                  <a:srgbClr val="080808"/>
                </a:solidFill>
                <a:effectLst/>
                <a:latin typeface="Arial Unicode MS"/>
                <a:ea typeface="JetBrains Mono"/>
              </a:rPr>
              <a:t>HashMap&lt;&gt;();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00000"/>
                </a:solidFill>
                <a:effectLst/>
                <a:latin typeface="Arial Unicode MS"/>
                <a:ea typeface="JetBrains Mono"/>
              </a:rPr>
              <a:t>map</a:t>
            </a:r>
            <a:r>
              <a:rPr kumimoji="0" lang="zh-CN" altLang="zh-CN" sz="1300" b="0" i="0" u="none" strike="noStrike" cap="none" normalizeH="0" baseline="0" dirty="0">
                <a:ln>
                  <a:noFill/>
                </a:ln>
                <a:solidFill>
                  <a:srgbClr val="080808"/>
                </a:solidFill>
                <a:effectLst/>
                <a:latin typeface="Arial Unicode MS"/>
                <a:ea typeface="JetBrains Mono"/>
              </a:rPr>
              <a:t>.put(</a:t>
            </a:r>
            <a:r>
              <a:rPr kumimoji="0" lang="zh-CN" altLang="zh-CN" sz="1300" b="0" i="0" u="none" strike="noStrike" cap="none" normalizeH="0" baseline="0" dirty="0">
                <a:ln>
                  <a:noFill/>
                </a:ln>
                <a:solidFill>
                  <a:srgbClr val="067D17"/>
                </a:solidFill>
                <a:effectLst/>
                <a:latin typeface="Arial Unicode MS"/>
                <a:ea typeface="JetBrains Mono"/>
              </a:rPr>
              <a:t>"name"</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67D17"/>
                </a:solidFill>
                <a:effectLst/>
                <a:latin typeface="Arial Unicode MS"/>
                <a:ea typeface="JetBrains Mono"/>
              </a:rPr>
              <a:t>"itheima"</a:t>
            </a: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3D34D41-BAA1-3E2D-DB47-ED25F044784A}"/>
              </a:ext>
            </a:extLst>
          </p:cNvPr>
          <p:cNvSpPr>
            <a:spLocks noChangeArrowheads="1"/>
          </p:cNvSpPr>
          <p:nvPr/>
        </p:nvSpPr>
        <p:spPr bwMode="auto">
          <a:xfrm>
            <a:off x="5303912" y="2037257"/>
            <a:ext cx="5976664" cy="692497"/>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627A"/>
                </a:solidFill>
                <a:effectLst/>
                <a:latin typeface="Arial Unicode MS"/>
                <a:ea typeface="JetBrains Mono"/>
              </a:rPr>
              <a:t>HashMap</a:t>
            </a:r>
            <a:r>
              <a:rPr kumimoji="0" lang="zh-CN" altLang="zh-CN" sz="1300" b="0" i="0" u="none" strike="noStrike" cap="none" normalizeH="0" baseline="0" dirty="0">
                <a:ln>
                  <a:noFill/>
                </a:ln>
                <a:solidFill>
                  <a:srgbClr val="080808"/>
                </a:solidFill>
                <a:effectLst/>
                <a:latin typeface="Arial Unicode MS"/>
                <a:ea typeface="JetBrains Mono"/>
              </a:rPr>
              <a:t>()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this</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871094"/>
                </a:solidFill>
                <a:effectLst/>
                <a:latin typeface="Arial Unicode MS"/>
                <a:ea typeface="JetBrains Mono"/>
              </a:rPr>
              <a:t>loadFactor </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71094"/>
                </a:solidFill>
                <a:effectLst/>
                <a:latin typeface="Arial Unicode MS"/>
                <a:ea typeface="JetBrains Mono"/>
              </a:rPr>
              <a:t>DEFAULT_LOAD_FACTOR</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1" u="none" strike="noStrike" cap="none" normalizeH="0" baseline="0" dirty="0">
                <a:ln>
                  <a:noFill/>
                </a:ln>
                <a:solidFill>
                  <a:srgbClr val="8C8C8C"/>
                </a:solidFill>
                <a:effectLst/>
                <a:latin typeface="Arial Unicode MS"/>
                <a:ea typeface="JetBrains Mono"/>
              </a:rPr>
              <a:t>// all other fields defaulted</a:t>
            </a:r>
            <a:br>
              <a:rPr kumimoji="0" lang="zh-CN" altLang="zh-CN" sz="1300" b="0" i="1" u="none" strike="noStrike" cap="none" normalizeH="0" baseline="0" dirty="0">
                <a:ln>
                  <a:noFill/>
                </a:ln>
                <a:solidFill>
                  <a:srgbClr val="8C8C8C"/>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箭头: 右 10">
            <a:extLst>
              <a:ext uri="{FF2B5EF4-FFF2-40B4-BE49-F238E27FC236}">
                <a16:creationId xmlns:a16="http://schemas.microsoft.com/office/drawing/2014/main" id="{C5DDFAB5-96E2-EE4E-17CC-6E44AC777B56}"/>
              </a:ext>
            </a:extLst>
          </p:cNvPr>
          <p:cNvSpPr/>
          <p:nvPr/>
        </p:nvSpPr>
        <p:spPr>
          <a:xfrm>
            <a:off x="4811117" y="2165536"/>
            <a:ext cx="360040" cy="348427"/>
          </a:xfrm>
          <a:prstGeom prst="rightArrow">
            <a:avLst/>
          </a:prstGeom>
          <a:noFill/>
          <a:ln w="952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12" name="文本占位符 2">
            <a:extLst>
              <a:ext uri="{FF2B5EF4-FFF2-40B4-BE49-F238E27FC236}">
                <a16:creationId xmlns:a16="http://schemas.microsoft.com/office/drawing/2014/main" id="{89DC5EF2-6992-A115-11CC-662DE6A77A0F}"/>
              </a:ext>
            </a:extLst>
          </p:cNvPr>
          <p:cNvSpPr>
            <a:spLocks noGrp="1"/>
          </p:cNvSpPr>
          <p:nvPr>
            <p:ph type="body" sz="quarter" idx="11"/>
          </p:nvPr>
        </p:nvSpPr>
        <p:spPr>
          <a:xfrm>
            <a:off x="911424" y="3094717"/>
            <a:ext cx="6480720" cy="1209993"/>
          </a:xfrm>
        </p:spPr>
        <p:txBody>
          <a:bodyPr/>
          <a:lstStyle/>
          <a:p>
            <a:pPr marL="285750" indent="-285750">
              <a:buFont typeface="Wingdings" panose="05000000000000000000" pitchFamily="2" charset="2"/>
              <a:buChar char="l"/>
            </a:pPr>
            <a:r>
              <a:rPr lang="en-US" altLang="zh-CN" sz="1400" dirty="0"/>
              <a:t>HashMap</a:t>
            </a:r>
            <a:r>
              <a:rPr lang="zh-CN" altLang="en-US" sz="1400" dirty="0"/>
              <a:t>是懒惰加载，在创建对象时并没有初始化数组</a:t>
            </a:r>
            <a:endParaRPr lang="en-US" altLang="zh-CN" sz="1400" dirty="0"/>
          </a:p>
          <a:p>
            <a:pPr marL="285750" indent="-285750">
              <a:buFont typeface="Wingdings" panose="05000000000000000000" pitchFamily="2" charset="2"/>
              <a:buChar char="l"/>
            </a:pPr>
            <a:r>
              <a:rPr lang="zh-CN" altLang="en-US" sz="1400" dirty="0"/>
              <a:t>在无参的构造函数中，设置了默认的加载因子是</a:t>
            </a:r>
            <a:r>
              <a:rPr lang="en-US" altLang="zh-CN" sz="1400" dirty="0"/>
              <a:t>0.75</a:t>
            </a:r>
            <a:endParaRPr lang="zh-CN" altLang="en-US" sz="1400" dirty="0"/>
          </a:p>
        </p:txBody>
      </p:sp>
    </p:spTree>
    <p:extLst>
      <p:ext uri="{BB962C8B-B14F-4D97-AF65-F5344CB8AC3E}">
        <p14:creationId xmlns:p14="http://schemas.microsoft.com/office/powerpoint/2010/main" val="2280171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wipe(left)">
                                      <p:cBhvr>
                                        <p:cTn id="26"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矩形: 圆角 212">
            <a:extLst>
              <a:ext uri="{FF2B5EF4-FFF2-40B4-BE49-F238E27FC236}">
                <a16:creationId xmlns:a16="http://schemas.microsoft.com/office/drawing/2014/main" id="{CE434DA3-7F82-11DB-0D9D-44E8D486502B}"/>
              </a:ext>
            </a:extLst>
          </p:cNvPr>
          <p:cNvSpPr/>
          <p:nvPr/>
        </p:nvSpPr>
        <p:spPr>
          <a:xfrm>
            <a:off x="5834033" y="2028933"/>
            <a:ext cx="5502828" cy="672713"/>
          </a:xfrm>
          <a:prstGeom prst="roundRect">
            <a:avLst/>
          </a:prstGeom>
          <a:solidFill>
            <a:schemeClr val="accent6">
              <a:lumMod val="40000"/>
              <a:lumOff val="60000"/>
            </a:schemeClr>
          </a:solidFill>
          <a:ln w="9525">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latin typeface="Alibaba PuHuiTi B"/>
            </a:endParaRPr>
          </a:p>
        </p:txBody>
      </p:sp>
      <p:sp>
        <p:nvSpPr>
          <p:cNvPr id="212" name="矩形: 圆角 211">
            <a:extLst>
              <a:ext uri="{FF2B5EF4-FFF2-40B4-BE49-F238E27FC236}">
                <a16:creationId xmlns:a16="http://schemas.microsoft.com/office/drawing/2014/main" id="{6754E0D9-1B67-34AF-29AB-B08DCC2D9915}"/>
              </a:ext>
            </a:extLst>
          </p:cNvPr>
          <p:cNvSpPr/>
          <p:nvPr/>
        </p:nvSpPr>
        <p:spPr>
          <a:xfrm>
            <a:off x="5973810" y="2919438"/>
            <a:ext cx="5245195" cy="2200728"/>
          </a:xfrm>
          <a:prstGeom prst="roundRect">
            <a:avLst/>
          </a:prstGeom>
          <a:solidFill>
            <a:schemeClr val="accent2">
              <a:lumMod val="40000"/>
              <a:lumOff val="60000"/>
            </a:schemeClr>
          </a:solidFill>
          <a:ln w="9525">
            <a:no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latin typeface="Alibaba PuHuiTi B"/>
            </a:endParaRPr>
          </a:p>
        </p:txBody>
      </p:sp>
      <p:sp>
        <p:nvSpPr>
          <p:cNvPr id="211" name="矩形: 圆角 210">
            <a:extLst>
              <a:ext uri="{FF2B5EF4-FFF2-40B4-BE49-F238E27FC236}">
                <a16:creationId xmlns:a16="http://schemas.microsoft.com/office/drawing/2014/main" id="{2F242FDE-C4E0-B667-D0C4-77BFCD978B21}"/>
              </a:ext>
            </a:extLst>
          </p:cNvPr>
          <p:cNvSpPr/>
          <p:nvPr/>
        </p:nvSpPr>
        <p:spPr>
          <a:xfrm>
            <a:off x="3944397" y="3388267"/>
            <a:ext cx="2002295" cy="1489505"/>
          </a:xfrm>
          <a:prstGeom prst="roundRect">
            <a:avLst/>
          </a:prstGeom>
          <a:solidFill>
            <a:schemeClr val="accent1">
              <a:lumMod val="40000"/>
              <a:lumOff val="60000"/>
            </a:schemeClr>
          </a:solidFill>
          <a:ln w="9525">
            <a:no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latin typeface="Alibaba PuHuiTi B"/>
            </a:endParaRPr>
          </a:p>
        </p:txBody>
      </p:sp>
      <p:sp>
        <p:nvSpPr>
          <p:cNvPr id="210" name="矩形: 圆角 209">
            <a:extLst>
              <a:ext uri="{FF2B5EF4-FFF2-40B4-BE49-F238E27FC236}">
                <a16:creationId xmlns:a16="http://schemas.microsoft.com/office/drawing/2014/main" id="{0550114A-25D0-EB9C-C7A7-4D389097CBBA}"/>
              </a:ext>
            </a:extLst>
          </p:cNvPr>
          <p:cNvSpPr/>
          <p:nvPr/>
        </p:nvSpPr>
        <p:spPr>
          <a:xfrm>
            <a:off x="1607561" y="4189538"/>
            <a:ext cx="2002295" cy="1406061"/>
          </a:xfrm>
          <a:prstGeom prst="roundRect">
            <a:avLst/>
          </a:prstGeom>
          <a:solidFill>
            <a:schemeClr val="accent3">
              <a:lumMod val="40000"/>
              <a:lumOff val="60000"/>
            </a:schemeClr>
          </a:solidFill>
          <a:ln w="9525">
            <a:no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latin typeface="Alibaba PuHuiTi B"/>
            </a:endParaRPr>
          </a:p>
        </p:txBody>
      </p:sp>
      <p:sp>
        <p:nvSpPr>
          <p:cNvPr id="2" name="标题 1">
            <a:extLst>
              <a:ext uri="{FF2B5EF4-FFF2-40B4-BE49-F238E27FC236}">
                <a16:creationId xmlns:a16="http://schemas.microsoft.com/office/drawing/2014/main" id="{654EE45B-58BF-CC2D-B9C5-7F5BC2C8C820}"/>
              </a:ext>
            </a:extLst>
          </p:cNvPr>
          <p:cNvSpPr>
            <a:spLocks noGrp="1"/>
          </p:cNvSpPr>
          <p:nvPr>
            <p:ph type="title"/>
          </p:nvPr>
        </p:nvSpPr>
        <p:spPr/>
        <p:txBody>
          <a:bodyPr/>
          <a:lstStyle/>
          <a:p>
            <a:r>
              <a:rPr lang="en-US" altLang="zh-CN" dirty="0"/>
              <a:t>HashMap</a:t>
            </a:r>
            <a:r>
              <a:rPr lang="zh-CN" altLang="en-US" dirty="0"/>
              <a:t>源码分析</a:t>
            </a:r>
            <a:r>
              <a:rPr lang="en-US" altLang="zh-CN" dirty="0"/>
              <a:t>-</a:t>
            </a:r>
            <a:r>
              <a:rPr lang="zh-CN" altLang="en-US" dirty="0"/>
              <a:t>添加数据</a:t>
            </a:r>
          </a:p>
        </p:txBody>
      </p:sp>
      <p:sp>
        <p:nvSpPr>
          <p:cNvPr id="3" name="文本占位符 2">
            <a:extLst>
              <a:ext uri="{FF2B5EF4-FFF2-40B4-BE49-F238E27FC236}">
                <a16:creationId xmlns:a16="http://schemas.microsoft.com/office/drawing/2014/main" id="{047520A1-2084-A74E-E356-FF39509A9423}"/>
              </a:ext>
            </a:extLst>
          </p:cNvPr>
          <p:cNvSpPr>
            <a:spLocks noGrp="1"/>
          </p:cNvSpPr>
          <p:nvPr>
            <p:ph type="body" sz="quarter" idx="11"/>
          </p:nvPr>
        </p:nvSpPr>
        <p:spPr>
          <a:xfrm>
            <a:off x="710880" y="1624204"/>
            <a:ext cx="10698800" cy="517191"/>
          </a:xfrm>
        </p:spPr>
        <p:txBody>
          <a:bodyPr/>
          <a:lstStyle/>
          <a:p>
            <a:r>
              <a:rPr lang="zh-CN" altLang="en-US" dirty="0"/>
              <a:t>添加数据流程图</a:t>
            </a:r>
          </a:p>
        </p:txBody>
      </p:sp>
      <p:sp>
        <p:nvSpPr>
          <p:cNvPr id="79" name="矩形: 圆角 78">
            <a:extLst>
              <a:ext uri="{FF2B5EF4-FFF2-40B4-BE49-F238E27FC236}">
                <a16:creationId xmlns:a16="http://schemas.microsoft.com/office/drawing/2014/main" id="{A2E0E47E-F290-9C1C-C30B-D1EC5C3877CE}"/>
              </a:ext>
            </a:extLst>
          </p:cNvPr>
          <p:cNvSpPr/>
          <p:nvPr/>
        </p:nvSpPr>
        <p:spPr>
          <a:xfrm>
            <a:off x="2207568" y="2193820"/>
            <a:ext cx="792088" cy="373682"/>
          </a:xfrm>
          <a:prstGeom prst="round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开始</a:t>
            </a:r>
          </a:p>
        </p:txBody>
      </p:sp>
      <p:sp>
        <p:nvSpPr>
          <p:cNvPr id="80" name="流程图: 决策 79">
            <a:extLst>
              <a:ext uri="{FF2B5EF4-FFF2-40B4-BE49-F238E27FC236}">
                <a16:creationId xmlns:a16="http://schemas.microsoft.com/office/drawing/2014/main" id="{32FFF7C1-F3D0-7764-3BA7-A65712B70C00}"/>
              </a:ext>
            </a:extLst>
          </p:cNvPr>
          <p:cNvSpPr/>
          <p:nvPr/>
        </p:nvSpPr>
        <p:spPr>
          <a:xfrm>
            <a:off x="1515846" y="2826964"/>
            <a:ext cx="2175529" cy="517191"/>
          </a:xfrm>
          <a:prstGeom prst="flowChartDecision">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a:solidFill>
                  <a:schemeClr val="tx1"/>
                </a:solidFill>
                <a:latin typeface="Alibaba PuHuiTi B"/>
              </a:rPr>
              <a:t>table</a:t>
            </a:r>
            <a:r>
              <a:rPr lang="zh-CN" altLang="en-US" sz="1100" dirty="0">
                <a:solidFill>
                  <a:schemeClr val="tx1"/>
                </a:solidFill>
                <a:latin typeface="Alibaba PuHuiTi B"/>
                <a:ea typeface="Alibaba PuHuiTi B"/>
              </a:rPr>
              <a:t>是否为空</a:t>
            </a:r>
          </a:p>
        </p:txBody>
      </p:sp>
      <p:sp>
        <p:nvSpPr>
          <p:cNvPr id="83" name="流程图: 决策 82">
            <a:extLst>
              <a:ext uri="{FF2B5EF4-FFF2-40B4-BE49-F238E27FC236}">
                <a16:creationId xmlns:a16="http://schemas.microsoft.com/office/drawing/2014/main" id="{FDECE642-2616-B576-2618-EDE889CF6ADB}"/>
              </a:ext>
            </a:extLst>
          </p:cNvPr>
          <p:cNvSpPr/>
          <p:nvPr/>
        </p:nvSpPr>
        <p:spPr>
          <a:xfrm>
            <a:off x="1605855" y="4375120"/>
            <a:ext cx="1995509" cy="517191"/>
          </a:xfrm>
          <a:prstGeom prst="flowChartDecision">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a:solidFill>
                  <a:schemeClr val="tx1"/>
                </a:solidFill>
              </a:rPr>
              <a:t>table[</a:t>
            </a:r>
            <a:r>
              <a:rPr lang="en-US" altLang="zh-CN" sz="1100" dirty="0" err="1">
                <a:solidFill>
                  <a:schemeClr val="tx1"/>
                </a:solidFill>
              </a:rPr>
              <a:t>i</a:t>
            </a:r>
            <a:r>
              <a:rPr lang="en-US" altLang="zh-CN" sz="1100" dirty="0">
                <a:solidFill>
                  <a:schemeClr val="tx1"/>
                </a:solidFill>
              </a:rPr>
              <a:t>]==null</a:t>
            </a:r>
            <a:endParaRPr lang="zh-CN" altLang="en-US" sz="1100" dirty="0">
              <a:solidFill>
                <a:schemeClr val="tx1"/>
              </a:solidFill>
            </a:endParaRPr>
          </a:p>
        </p:txBody>
      </p:sp>
      <p:sp>
        <p:nvSpPr>
          <p:cNvPr id="84" name="矩形 83">
            <a:extLst>
              <a:ext uri="{FF2B5EF4-FFF2-40B4-BE49-F238E27FC236}">
                <a16:creationId xmlns:a16="http://schemas.microsoft.com/office/drawing/2014/main" id="{698E5EB6-0204-A287-9AEC-EAA69DE4A5F8}"/>
              </a:ext>
            </a:extLst>
          </p:cNvPr>
          <p:cNvSpPr/>
          <p:nvPr/>
        </p:nvSpPr>
        <p:spPr>
          <a:xfrm>
            <a:off x="2029252" y="5126682"/>
            <a:ext cx="1152128" cy="341485"/>
          </a:xfrm>
          <a:prstGeom prst="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latin typeface="Alibaba PuHuiTi B"/>
                <a:ea typeface="Alibaba PuHuiTi B"/>
              </a:rPr>
              <a:t>直接插入</a:t>
            </a:r>
          </a:p>
        </p:txBody>
      </p:sp>
      <p:sp>
        <p:nvSpPr>
          <p:cNvPr id="85" name="矩形 84">
            <a:extLst>
              <a:ext uri="{FF2B5EF4-FFF2-40B4-BE49-F238E27FC236}">
                <a16:creationId xmlns:a16="http://schemas.microsoft.com/office/drawing/2014/main" id="{E52E171D-550A-08F4-3AB5-A18F5134F535}"/>
              </a:ext>
            </a:extLst>
          </p:cNvPr>
          <p:cNvSpPr/>
          <p:nvPr/>
        </p:nvSpPr>
        <p:spPr>
          <a:xfrm>
            <a:off x="460471" y="3656797"/>
            <a:ext cx="1008112" cy="341485"/>
          </a:xfrm>
          <a:prstGeom prst="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a:solidFill>
                  <a:schemeClr val="tx1"/>
                </a:solidFill>
                <a:latin typeface="Alibaba PuHuiTi B"/>
                <a:ea typeface="Alibaba PuHuiTi B"/>
              </a:rPr>
              <a:t>resize()</a:t>
            </a:r>
            <a:endParaRPr lang="zh-CN" altLang="en-US" sz="1100" dirty="0">
              <a:solidFill>
                <a:schemeClr val="tx1"/>
              </a:solidFill>
              <a:latin typeface="Alibaba PuHuiTi B"/>
              <a:ea typeface="Alibaba PuHuiTi B"/>
            </a:endParaRPr>
          </a:p>
        </p:txBody>
      </p:sp>
      <p:cxnSp>
        <p:nvCxnSpPr>
          <p:cNvPr id="87" name="直接箭头连接符 86">
            <a:extLst>
              <a:ext uri="{FF2B5EF4-FFF2-40B4-BE49-F238E27FC236}">
                <a16:creationId xmlns:a16="http://schemas.microsoft.com/office/drawing/2014/main" id="{634BFE4E-2D49-8C26-3737-23CD5E131615}"/>
              </a:ext>
            </a:extLst>
          </p:cNvPr>
          <p:cNvCxnSpPr>
            <a:stCxn id="79" idx="2"/>
            <a:endCxn id="80" idx="0"/>
          </p:cNvCxnSpPr>
          <p:nvPr/>
        </p:nvCxnSpPr>
        <p:spPr>
          <a:xfrm flipH="1">
            <a:off x="2603611" y="2567502"/>
            <a:ext cx="1" cy="259462"/>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A244CB8A-C493-FEA1-0879-77ADF55C4731}"/>
              </a:ext>
            </a:extLst>
          </p:cNvPr>
          <p:cNvCxnSpPr>
            <a:stCxn id="81" idx="2"/>
            <a:endCxn id="83" idx="0"/>
          </p:cNvCxnSpPr>
          <p:nvPr/>
        </p:nvCxnSpPr>
        <p:spPr>
          <a:xfrm flipH="1">
            <a:off x="2603610" y="4039155"/>
            <a:ext cx="1706" cy="335965"/>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2" name="流程图: 决策 91">
            <a:extLst>
              <a:ext uri="{FF2B5EF4-FFF2-40B4-BE49-F238E27FC236}">
                <a16:creationId xmlns:a16="http://schemas.microsoft.com/office/drawing/2014/main" id="{04B2D866-DD30-2C47-3CBA-B6318831BF6B}"/>
              </a:ext>
            </a:extLst>
          </p:cNvPr>
          <p:cNvSpPr/>
          <p:nvPr/>
        </p:nvSpPr>
        <p:spPr>
          <a:xfrm>
            <a:off x="1605855" y="5824349"/>
            <a:ext cx="1995509" cy="517191"/>
          </a:xfrm>
          <a:prstGeom prst="flowChartDecision">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a:solidFill>
                  <a:schemeClr val="tx1"/>
                </a:solidFill>
              </a:rPr>
              <a:t>++size &gt; threshold</a:t>
            </a:r>
            <a:endParaRPr lang="zh-CN" altLang="en-US" sz="1100" dirty="0">
              <a:solidFill>
                <a:schemeClr val="tx1"/>
              </a:solidFill>
            </a:endParaRPr>
          </a:p>
        </p:txBody>
      </p:sp>
      <p:cxnSp>
        <p:nvCxnSpPr>
          <p:cNvPr id="97" name="直接箭头连接符 96">
            <a:extLst>
              <a:ext uri="{FF2B5EF4-FFF2-40B4-BE49-F238E27FC236}">
                <a16:creationId xmlns:a16="http://schemas.microsoft.com/office/drawing/2014/main" id="{3101B42F-F5AE-12ED-DED3-512CAA80EE1E}"/>
              </a:ext>
            </a:extLst>
          </p:cNvPr>
          <p:cNvCxnSpPr>
            <a:stCxn id="84" idx="2"/>
            <a:endCxn id="92" idx="0"/>
          </p:cNvCxnSpPr>
          <p:nvPr/>
        </p:nvCxnSpPr>
        <p:spPr>
          <a:xfrm flipH="1">
            <a:off x="2603610" y="5468167"/>
            <a:ext cx="1706" cy="356182"/>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6" name="流程图: 决策 105">
            <a:extLst>
              <a:ext uri="{FF2B5EF4-FFF2-40B4-BE49-F238E27FC236}">
                <a16:creationId xmlns:a16="http://schemas.microsoft.com/office/drawing/2014/main" id="{306DBF90-8865-5624-0E18-DE124217CFB4}"/>
              </a:ext>
            </a:extLst>
          </p:cNvPr>
          <p:cNvSpPr/>
          <p:nvPr/>
        </p:nvSpPr>
        <p:spPr>
          <a:xfrm>
            <a:off x="5834034" y="2115802"/>
            <a:ext cx="1995509" cy="517191"/>
          </a:xfrm>
          <a:prstGeom prst="flowChartDecision">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a:solidFill>
                  <a:schemeClr val="tx1"/>
                </a:solidFill>
              </a:rPr>
              <a:t>table[</a:t>
            </a:r>
            <a:r>
              <a:rPr lang="en-US" altLang="zh-CN" sz="1100" dirty="0" err="1">
                <a:solidFill>
                  <a:schemeClr val="tx1"/>
                </a:solidFill>
              </a:rPr>
              <a:t>i</a:t>
            </a:r>
            <a:r>
              <a:rPr lang="en-US" altLang="zh-CN" sz="1100" dirty="0">
                <a:solidFill>
                  <a:schemeClr val="tx1"/>
                </a:solidFill>
              </a:rPr>
              <a:t>]</a:t>
            </a:r>
            <a:r>
              <a:rPr lang="zh-CN" altLang="en-US" sz="1100" dirty="0">
                <a:solidFill>
                  <a:schemeClr val="tx1"/>
                </a:solidFill>
                <a:latin typeface="Alibaba PuHuiTi B"/>
                <a:ea typeface="Alibaba PuHuiTi Medium"/>
              </a:rPr>
              <a:t>是否是红黑树</a:t>
            </a:r>
          </a:p>
        </p:txBody>
      </p:sp>
      <p:sp>
        <p:nvSpPr>
          <p:cNvPr id="107" name="流程图: 决策 106">
            <a:extLst>
              <a:ext uri="{FF2B5EF4-FFF2-40B4-BE49-F238E27FC236}">
                <a16:creationId xmlns:a16="http://schemas.microsoft.com/office/drawing/2014/main" id="{3DE087D0-B859-FC1B-478E-AF7F7B2056C1}"/>
              </a:ext>
            </a:extLst>
          </p:cNvPr>
          <p:cNvSpPr/>
          <p:nvPr/>
        </p:nvSpPr>
        <p:spPr>
          <a:xfrm>
            <a:off x="3952889" y="3521964"/>
            <a:ext cx="1995509" cy="517191"/>
          </a:xfrm>
          <a:prstGeom prst="flowChartDecision">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a:solidFill>
                  <a:schemeClr val="tx1"/>
                </a:solidFill>
              </a:rPr>
              <a:t>key</a:t>
            </a:r>
            <a:r>
              <a:rPr lang="zh-CN" altLang="en-US" sz="1100" dirty="0">
                <a:solidFill>
                  <a:schemeClr val="tx1"/>
                </a:solidFill>
                <a:ea typeface="Alibaba PuHuiTi B"/>
              </a:rPr>
              <a:t>是否存在</a:t>
            </a:r>
          </a:p>
        </p:txBody>
      </p:sp>
      <p:sp>
        <p:nvSpPr>
          <p:cNvPr id="108" name="流程图: 决策 107">
            <a:extLst>
              <a:ext uri="{FF2B5EF4-FFF2-40B4-BE49-F238E27FC236}">
                <a16:creationId xmlns:a16="http://schemas.microsoft.com/office/drawing/2014/main" id="{C5254BB8-DD7C-3E34-CE01-23D7B90D89C5}"/>
              </a:ext>
            </a:extLst>
          </p:cNvPr>
          <p:cNvSpPr/>
          <p:nvPr/>
        </p:nvSpPr>
        <p:spPr>
          <a:xfrm>
            <a:off x="5834033" y="3843728"/>
            <a:ext cx="1995509" cy="517191"/>
          </a:xfrm>
          <a:prstGeom prst="flowChartDecision">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a:solidFill>
                  <a:schemeClr val="tx1"/>
                </a:solidFill>
              </a:rPr>
              <a:t>key</a:t>
            </a:r>
            <a:r>
              <a:rPr lang="zh-CN" altLang="en-US" sz="1100" dirty="0">
                <a:solidFill>
                  <a:schemeClr val="tx1"/>
                </a:solidFill>
                <a:ea typeface="Alibaba PuHuiTi B"/>
              </a:rPr>
              <a:t>是否存在</a:t>
            </a:r>
          </a:p>
        </p:txBody>
      </p:sp>
      <p:sp>
        <p:nvSpPr>
          <p:cNvPr id="124" name="矩形 123">
            <a:extLst>
              <a:ext uri="{FF2B5EF4-FFF2-40B4-BE49-F238E27FC236}">
                <a16:creationId xmlns:a16="http://schemas.microsoft.com/office/drawing/2014/main" id="{5D3ECC2E-BE23-3ACD-2632-599A074C0366}"/>
              </a:ext>
            </a:extLst>
          </p:cNvPr>
          <p:cNvSpPr/>
          <p:nvPr/>
        </p:nvSpPr>
        <p:spPr>
          <a:xfrm>
            <a:off x="4372873" y="4365738"/>
            <a:ext cx="1152128" cy="341485"/>
          </a:xfrm>
          <a:prstGeom prst="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latin typeface="Alibaba PuHuiTi B"/>
                <a:ea typeface="Alibaba PuHuiTi B"/>
              </a:rPr>
              <a:t>直接覆盖</a:t>
            </a:r>
            <a:r>
              <a:rPr lang="en-US" altLang="zh-CN" sz="1100" dirty="0">
                <a:solidFill>
                  <a:schemeClr val="tx1"/>
                </a:solidFill>
                <a:latin typeface="Alibaba PuHuiTi B"/>
                <a:ea typeface="Alibaba PuHuiTi B"/>
              </a:rPr>
              <a:t>value</a:t>
            </a:r>
            <a:endParaRPr lang="zh-CN" altLang="en-US" sz="1100" dirty="0">
              <a:solidFill>
                <a:schemeClr val="tx1"/>
              </a:solidFill>
              <a:latin typeface="Alibaba PuHuiTi B"/>
              <a:ea typeface="Alibaba PuHuiTi B"/>
            </a:endParaRPr>
          </a:p>
        </p:txBody>
      </p:sp>
      <p:sp>
        <p:nvSpPr>
          <p:cNvPr id="132" name="矩形 131">
            <a:extLst>
              <a:ext uri="{FF2B5EF4-FFF2-40B4-BE49-F238E27FC236}">
                <a16:creationId xmlns:a16="http://schemas.microsoft.com/office/drawing/2014/main" id="{F45A8418-49AD-FC9F-702C-15541B3A0B0B}"/>
              </a:ext>
            </a:extLst>
          </p:cNvPr>
          <p:cNvSpPr/>
          <p:nvPr/>
        </p:nvSpPr>
        <p:spPr>
          <a:xfrm>
            <a:off x="9975658" y="2168262"/>
            <a:ext cx="1179479" cy="399240"/>
          </a:xfrm>
          <a:prstGeom prst="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latin typeface="Alibaba PuHuiTi B"/>
                <a:ea typeface="Alibaba PuHuiTi B"/>
              </a:rPr>
              <a:t>在红黑树中添加</a:t>
            </a:r>
          </a:p>
        </p:txBody>
      </p:sp>
      <p:cxnSp>
        <p:nvCxnSpPr>
          <p:cNvPr id="134" name="直接箭头连接符 133">
            <a:extLst>
              <a:ext uri="{FF2B5EF4-FFF2-40B4-BE49-F238E27FC236}">
                <a16:creationId xmlns:a16="http://schemas.microsoft.com/office/drawing/2014/main" id="{4B105937-710A-B31E-0B39-2216A8E0660A}"/>
              </a:ext>
            </a:extLst>
          </p:cNvPr>
          <p:cNvCxnSpPr>
            <a:stCxn id="106" idx="3"/>
            <a:endCxn id="132" idx="1"/>
          </p:cNvCxnSpPr>
          <p:nvPr/>
        </p:nvCxnSpPr>
        <p:spPr>
          <a:xfrm flipV="1">
            <a:off x="7829543" y="2367882"/>
            <a:ext cx="2146115" cy="6516"/>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65DF2EAC-598B-140E-1834-ABD14F569A02}"/>
              </a:ext>
            </a:extLst>
          </p:cNvPr>
          <p:cNvSpPr/>
          <p:nvPr/>
        </p:nvSpPr>
        <p:spPr>
          <a:xfrm>
            <a:off x="6242047" y="3029063"/>
            <a:ext cx="1179479" cy="399240"/>
          </a:xfrm>
          <a:prstGeom prst="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latin typeface="Alibaba PuHuiTi B"/>
                <a:ea typeface="Alibaba PuHuiTi B"/>
              </a:rPr>
              <a:t>遍历链表</a:t>
            </a:r>
          </a:p>
        </p:txBody>
      </p:sp>
      <p:cxnSp>
        <p:nvCxnSpPr>
          <p:cNvPr id="140" name="直接箭头连接符 139">
            <a:extLst>
              <a:ext uri="{FF2B5EF4-FFF2-40B4-BE49-F238E27FC236}">
                <a16:creationId xmlns:a16="http://schemas.microsoft.com/office/drawing/2014/main" id="{A00B72D0-1FE6-E9C9-154E-2D9741BAA7C6}"/>
              </a:ext>
            </a:extLst>
          </p:cNvPr>
          <p:cNvCxnSpPr>
            <a:stCxn id="136" idx="2"/>
            <a:endCxn id="108" idx="0"/>
          </p:cNvCxnSpPr>
          <p:nvPr/>
        </p:nvCxnSpPr>
        <p:spPr>
          <a:xfrm>
            <a:off x="6831787" y="3428303"/>
            <a:ext cx="1" cy="415425"/>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3" name="矩形 142">
            <a:extLst>
              <a:ext uri="{FF2B5EF4-FFF2-40B4-BE49-F238E27FC236}">
                <a16:creationId xmlns:a16="http://schemas.microsoft.com/office/drawing/2014/main" id="{F81832EC-EA32-7018-223D-27158E192097}"/>
              </a:ext>
            </a:extLst>
          </p:cNvPr>
          <p:cNvSpPr/>
          <p:nvPr/>
        </p:nvSpPr>
        <p:spPr>
          <a:xfrm>
            <a:off x="6260901" y="4632558"/>
            <a:ext cx="1152128" cy="341485"/>
          </a:xfrm>
          <a:prstGeom prst="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latin typeface="Alibaba PuHuiTi B"/>
                <a:ea typeface="Alibaba PuHuiTi B"/>
              </a:rPr>
              <a:t>直接覆盖</a:t>
            </a:r>
            <a:r>
              <a:rPr lang="en-US" altLang="zh-CN" sz="1100" dirty="0">
                <a:solidFill>
                  <a:schemeClr val="tx1"/>
                </a:solidFill>
                <a:latin typeface="Alibaba PuHuiTi B"/>
                <a:ea typeface="Alibaba PuHuiTi B"/>
              </a:rPr>
              <a:t>value</a:t>
            </a:r>
            <a:endParaRPr lang="zh-CN" altLang="en-US" sz="1100" dirty="0">
              <a:solidFill>
                <a:schemeClr val="tx1"/>
              </a:solidFill>
              <a:latin typeface="Alibaba PuHuiTi B"/>
              <a:ea typeface="Alibaba PuHuiTi B"/>
            </a:endParaRPr>
          </a:p>
        </p:txBody>
      </p:sp>
      <p:sp>
        <p:nvSpPr>
          <p:cNvPr id="148" name="矩形 147">
            <a:extLst>
              <a:ext uri="{FF2B5EF4-FFF2-40B4-BE49-F238E27FC236}">
                <a16:creationId xmlns:a16="http://schemas.microsoft.com/office/drawing/2014/main" id="{F6B7DE87-623F-79D4-7296-51E4E6F1EDED}"/>
              </a:ext>
            </a:extLst>
          </p:cNvPr>
          <p:cNvSpPr/>
          <p:nvPr/>
        </p:nvSpPr>
        <p:spPr>
          <a:xfrm>
            <a:off x="8099329" y="3522567"/>
            <a:ext cx="1152128" cy="341485"/>
          </a:xfrm>
          <a:prstGeom prst="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latin typeface="Alibaba PuHuiTi B"/>
                <a:ea typeface="Alibaba PuHuiTi B"/>
              </a:rPr>
              <a:t>链尾插入结点</a:t>
            </a:r>
          </a:p>
        </p:txBody>
      </p:sp>
      <p:sp>
        <p:nvSpPr>
          <p:cNvPr id="151" name="流程图: 决策 150">
            <a:extLst>
              <a:ext uri="{FF2B5EF4-FFF2-40B4-BE49-F238E27FC236}">
                <a16:creationId xmlns:a16="http://schemas.microsoft.com/office/drawing/2014/main" id="{7D8AD425-06F1-1E70-0032-A90DCE95B58C}"/>
              </a:ext>
            </a:extLst>
          </p:cNvPr>
          <p:cNvSpPr/>
          <p:nvPr/>
        </p:nvSpPr>
        <p:spPr>
          <a:xfrm>
            <a:off x="7677638" y="4286261"/>
            <a:ext cx="1995509" cy="517191"/>
          </a:xfrm>
          <a:prstGeom prst="flowChartDecision">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链表长度是否大于</a:t>
            </a:r>
            <a:r>
              <a:rPr lang="en-US" altLang="zh-CN" sz="1100" dirty="0">
                <a:solidFill>
                  <a:schemeClr val="tx1"/>
                </a:solidFill>
                <a:ea typeface="Alibaba PuHuiTi B"/>
              </a:rPr>
              <a:t>8</a:t>
            </a:r>
            <a:endParaRPr lang="zh-CN" altLang="en-US" sz="1100" dirty="0">
              <a:solidFill>
                <a:schemeClr val="tx1"/>
              </a:solidFill>
              <a:ea typeface="Alibaba PuHuiTi B"/>
            </a:endParaRPr>
          </a:p>
        </p:txBody>
      </p:sp>
      <p:cxnSp>
        <p:nvCxnSpPr>
          <p:cNvPr id="155" name="直接箭头连接符 154">
            <a:extLst>
              <a:ext uri="{FF2B5EF4-FFF2-40B4-BE49-F238E27FC236}">
                <a16:creationId xmlns:a16="http://schemas.microsoft.com/office/drawing/2014/main" id="{B1673337-4AC8-6A8E-76C1-4D4F22749B15}"/>
              </a:ext>
            </a:extLst>
          </p:cNvPr>
          <p:cNvCxnSpPr>
            <a:cxnSpLocks/>
            <a:stCxn id="148" idx="2"/>
            <a:endCxn id="151" idx="0"/>
          </p:cNvCxnSpPr>
          <p:nvPr/>
        </p:nvCxnSpPr>
        <p:spPr>
          <a:xfrm>
            <a:off x="8675393" y="3864052"/>
            <a:ext cx="0" cy="42220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2" name="连接符: 肘形 161">
            <a:extLst>
              <a:ext uri="{FF2B5EF4-FFF2-40B4-BE49-F238E27FC236}">
                <a16:creationId xmlns:a16="http://schemas.microsoft.com/office/drawing/2014/main" id="{683EFF99-6F11-5DCA-8CDD-EF952F094F9F}"/>
              </a:ext>
            </a:extLst>
          </p:cNvPr>
          <p:cNvCxnSpPr>
            <a:stCxn id="151" idx="2"/>
            <a:endCxn id="84" idx="3"/>
          </p:cNvCxnSpPr>
          <p:nvPr/>
        </p:nvCxnSpPr>
        <p:spPr>
          <a:xfrm rot="5400000">
            <a:off x="5681401" y="2303432"/>
            <a:ext cx="493973" cy="5494013"/>
          </a:xfrm>
          <a:prstGeom prst="bentConnector2">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B696AD7-4BC4-8D8E-6A7E-AB98195455D4}"/>
              </a:ext>
            </a:extLst>
          </p:cNvPr>
          <p:cNvCxnSpPr>
            <a:stCxn id="132" idx="3"/>
            <a:endCxn id="84" idx="3"/>
          </p:cNvCxnSpPr>
          <p:nvPr/>
        </p:nvCxnSpPr>
        <p:spPr>
          <a:xfrm flipH="1">
            <a:off x="3181380" y="2367882"/>
            <a:ext cx="7973757" cy="2929543"/>
          </a:xfrm>
          <a:prstGeom prst="bentConnector3">
            <a:avLst>
              <a:gd name="adj1" fmla="val -2867"/>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6" name="矩形 165">
            <a:extLst>
              <a:ext uri="{FF2B5EF4-FFF2-40B4-BE49-F238E27FC236}">
                <a16:creationId xmlns:a16="http://schemas.microsoft.com/office/drawing/2014/main" id="{63E03484-9E13-173A-460F-55513786F01F}"/>
              </a:ext>
            </a:extLst>
          </p:cNvPr>
          <p:cNvSpPr/>
          <p:nvPr/>
        </p:nvSpPr>
        <p:spPr>
          <a:xfrm>
            <a:off x="9998079" y="4371370"/>
            <a:ext cx="1152128" cy="341485"/>
          </a:xfrm>
          <a:prstGeom prst="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latin typeface="Alibaba PuHuiTi B"/>
                <a:ea typeface="Alibaba PuHuiTi B"/>
              </a:rPr>
              <a:t>转换为红黑树</a:t>
            </a:r>
          </a:p>
        </p:txBody>
      </p:sp>
      <p:cxnSp>
        <p:nvCxnSpPr>
          <p:cNvPr id="170" name="连接符: 肘形 169">
            <a:extLst>
              <a:ext uri="{FF2B5EF4-FFF2-40B4-BE49-F238E27FC236}">
                <a16:creationId xmlns:a16="http://schemas.microsoft.com/office/drawing/2014/main" id="{DBBE37F7-E436-F938-4006-25E68278F56D}"/>
              </a:ext>
            </a:extLst>
          </p:cNvPr>
          <p:cNvCxnSpPr>
            <a:stCxn id="166" idx="2"/>
            <a:endCxn id="84" idx="3"/>
          </p:cNvCxnSpPr>
          <p:nvPr/>
        </p:nvCxnSpPr>
        <p:spPr>
          <a:xfrm rot="5400000">
            <a:off x="6585477" y="1308759"/>
            <a:ext cx="584570" cy="7392763"/>
          </a:xfrm>
          <a:prstGeom prst="bentConnector2">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98" name="组合 197">
            <a:extLst>
              <a:ext uri="{FF2B5EF4-FFF2-40B4-BE49-F238E27FC236}">
                <a16:creationId xmlns:a16="http://schemas.microsoft.com/office/drawing/2014/main" id="{CB95A9DC-437D-B35C-1693-540FF5C63060}"/>
              </a:ext>
            </a:extLst>
          </p:cNvPr>
          <p:cNvGrpSpPr/>
          <p:nvPr/>
        </p:nvGrpSpPr>
        <p:grpSpPr>
          <a:xfrm>
            <a:off x="1468583" y="3613048"/>
            <a:ext cx="1712797" cy="426107"/>
            <a:chOff x="1468583" y="3613048"/>
            <a:chExt cx="1712797" cy="426107"/>
          </a:xfrm>
        </p:grpSpPr>
        <p:sp>
          <p:nvSpPr>
            <p:cNvPr id="81" name="矩形 80">
              <a:extLst>
                <a:ext uri="{FF2B5EF4-FFF2-40B4-BE49-F238E27FC236}">
                  <a16:creationId xmlns:a16="http://schemas.microsoft.com/office/drawing/2014/main" id="{0CDD9E37-E498-4498-CD6F-E7181DE92235}"/>
                </a:ext>
              </a:extLst>
            </p:cNvPr>
            <p:cNvSpPr/>
            <p:nvPr/>
          </p:nvSpPr>
          <p:spPr>
            <a:xfrm>
              <a:off x="2029252" y="3613048"/>
              <a:ext cx="1152128" cy="426107"/>
            </a:xfrm>
            <a:prstGeom prst="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latin typeface="Alibaba PuHuiTi B"/>
                  <a:ea typeface="Alibaba PuHuiTi B"/>
                </a:rPr>
                <a:t>根据</a:t>
              </a:r>
              <a:r>
                <a:rPr lang="en-US" altLang="zh-CN" sz="1100" dirty="0">
                  <a:solidFill>
                    <a:schemeClr val="tx1"/>
                  </a:solidFill>
                  <a:latin typeface="Alibaba PuHuiTi B"/>
                  <a:ea typeface="Alibaba PuHuiTi B"/>
                </a:rPr>
                <a:t>key</a:t>
              </a:r>
              <a:r>
                <a:rPr lang="zh-CN" altLang="en-US" sz="1100" dirty="0">
                  <a:solidFill>
                    <a:schemeClr val="tx1"/>
                  </a:solidFill>
                  <a:latin typeface="Alibaba PuHuiTi B"/>
                  <a:ea typeface="Alibaba PuHuiTi B"/>
                </a:rPr>
                <a:t>计算数组的索引值</a:t>
              </a:r>
            </a:p>
          </p:txBody>
        </p:sp>
        <p:cxnSp>
          <p:nvCxnSpPr>
            <p:cNvPr id="182" name="直接箭头连接符 181">
              <a:extLst>
                <a:ext uri="{FF2B5EF4-FFF2-40B4-BE49-F238E27FC236}">
                  <a16:creationId xmlns:a16="http://schemas.microsoft.com/office/drawing/2014/main" id="{B1A5EE89-E40E-B9BA-7F54-9E25D8EF566D}"/>
                </a:ext>
              </a:extLst>
            </p:cNvPr>
            <p:cNvCxnSpPr>
              <a:stCxn id="85" idx="3"/>
              <a:endCxn id="81" idx="1"/>
            </p:cNvCxnSpPr>
            <p:nvPr/>
          </p:nvCxnSpPr>
          <p:spPr>
            <a:xfrm flipV="1">
              <a:off x="1468583" y="3826102"/>
              <a:ext cx="560669" cy="1438"/>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组合 195">
            <a:extLst>
              <a:ext uri="{FF2B5EF4-FFF2-40B4-BE49-F238E27FC236}">
                <a16:creationId xmlns:a16="http://schemas.microsoft.com/office/drawing/2014/main" id="{8DB392CE-EFF4-4690-5432-54EAFD0ECBB3}"/>
              </a:ext>
            </a:extLst>
          </p:cNvPr>
          <p:cNvGrpSpPr/>
          <p:nvPr/>
        </p:nvGrpSpPr>
        <p:grpSpPr>
          <a:xfrm>
            <a:off x="238402" y="2736635"/>
            <a:ext cx="1707426" cy="920161"/>
            <a:chOff x="238402" y="2736635"/>
            <a:chExt cx="1707426" cy="920161"/>
          </a:xfrm>
        </p:grpSpPr>
        <p:grpSp>
          <p:nvGrpSpPr>
            <p:cNvPr id="178" name="组合 177">
              <a:extLst>
                <a:ext uri="{FF2B5EF4-FFF2-40B4-BE49-F238E27FC236}">
                  <a16:creationId xmlns:a16="http://schemas.microsoft.com/office/drawing/2014/main" id="{4E4B9EEF-7058-F64F-E211-EB93519A64F2}"/>
                </a:ext>
              </a:extLst>
            </p:cNvPr>
            <p:cNvGrpSpPr/>
            <p:nvPr/>
          </p:nvGrpSpPr>
          <p:grpSpPr>
            <a:xfrm>
              <a:off x="238402" y="3085559"/>
              <a:ext cx="1707426" cy="571237"/>
              <a:chOff x="238402" y="3085559"/>
              <a:chExt cx="1707426" cy="571237"/>
            </a:xfrm>
          </p:grpSpPr>
          <p:cxnSp>
            <p:nvCxnSpPr>
              <p:cNvPr id="103" name="连接符: 肘形 102">
                <a:extLst>
                  <a:ext uri="{FF2B5EF4-FFF2-40B4-BE49-F238E27FC236}">
                    <a16:creationId xmlns:a16="http://schemas.microsoft.com/office/drawing/2014/main" id="{6FC696D3-2010-1F84-C6FB-2648CC928D26}"/>
                  </a:ext>
                </a:extLst>
              </p:cNvPr>
              <p:cNvCxnSpPr>
                <a:stCxn id="80" idx="1"/>
                <a:endCxn id="85" idx="0"/>
              </p:cNvCxnSpPr>
              <p:nvPr/>
            </p:nvCxnSpPr>
            <p:spPr>
              <a:xfrm rot="10800000" flipV="1">
                <a:off x="964528" y="3085559"/>
                <a:ext cx="551319" cy="571237"/>
              </a:xfrm>
              <a:prstGeom prst="bentConnector2">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7" name="文本占位符 2">
                <a:extLst>
                  <a:ext uri="{FF2B5EF4-FFF2-40B4-BE49-F238E27FC236}">
                    <a16:creationId xmlns:a16="http://schemas.microsoft.com/office/drawing/2014/main" id="{C0AAAD61-140E-287B-94A1-9A5BE544AC81}"/>
                  </a:ext>
                </a:extLst>
              </p:cNvPr>
              <p:cNvSpPr txBox="1">
                <a:spLocks/>
              </p:cNvSpPr>
              <p:nvPr/>
            </p:nvSpPr>
            <p:spPr>
              <a:xfrm>
                <a:off x="238402" y="3130890"/>
                <a:ext cx="1707426" cy="47014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chemeClr val="tx1"/>
                    </a:solidFill>
                  </a:rPr>
                  <a:t>初始化长度</a:t>
                </a:r>
                <a:r>
                  <a:rPr lang="en-US" altLang="zh-CN" sz="1200" dirty="0">
                    <a:solidFill>
                      <a:schemeClr val="tx1"/>
                    </a:solidFill>
                  </a:rPr>
                  <a:t>16</a:t>
                </a:r>
                <a:r>
                  <a:rPr lang="zh-CN" altLang="en-US" sz="1200" dirty="0">
                    <a:solidFill>
                      <a:schemeClr val="tx1"/>
                    </a:solidFill>
                  </a:rPr>
                  <a:t>的数组</a:t>
                </a:r>
                <a:endParaRPr lang="zh-CN" altLang="en-US" sz="1200" dirty="0"/>
              </a:p>
            </p:txBody>
          </p:sp>
        </p:grpSp>
        <p:sp>
          <p:nvSpPr>
            <p:cNvPr id="183" name="文本占位符 2">
              <a:extLst>
                <a:ext uri="{FF2B5EF4-FFF2-40B4-BE49-F238E27FC236}">
                  <a16:creationId xmlns:a16="http://schemas.microsoft.com/office/drawing/2014/main" id="{A2F3AC56-8D53-A46F-2F1B-B860289B6746}"/>
                </a:ext>
              </a:extLst>
            </p:cNvPr>
            <p:cNvSpPr txBox="1">
              <a:spLocks/>
            </p:cNvSpPr>
            <p:nvPr/>
          </p:nvSpPr>
          <p:spPr>
            <a:xfrm>
              <a:off x="1091183" y="2736635"/>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是</a:t>
              </a:r>
            </a:p>
          </p:txBody>
        </p:sp>
      </p:grpSp>
      <p:grpSp>
        <p:nvGrpSpPr>
          <p:cNvPr id="197" name="组合 196">
            <a:extLst>
              <a:ext uri="{FF2B5EF4-FFF2-40B4-BE49-F238E27FC236}">
                <a16:creationId xmlns:a16="http://schemas.microsoft.com/office/drawing/2014/main" id="{784D02D4-0DB4-11F5-A327-5DDC3EB16D97}"/>
              </a:ext>
            </a:extLst>
          </p:cNvPr>
          <p:cNvGrpSpPr/>
          <p:nvPr/>
        </p:nvGrpSpPr>
        <p:grpSpPr>
          <a:xfrm>
            <a:off x="2574142" y="3253999"/>
            <a:ext cx="948563" cy="423092"/>
            <a:chOff x="2574142" y="3253999"/>
            <a:chExt cx="948563" cy="423092"/>
          </a:xfrm>
        </p:grpSpPr>
        <p:cxnSp>
          <p:nvCxnSpPr>
            <p:cNvPr id="89" name="直接箭头连接符 88">
              <a:extLst>
                <a:ext uri="{FF2B5EF4-FFF2-40B4-BE49-F238E27FC236}">
                  <a16:creationId xmlns:a16="http://schemas.microsoft.com/office/drawing/2014/main" id="{23BC6802-8815-CD56-9871-00B2F431E797}"/>
                </a:ext>
              </a:extLst>
            </p:cNvPr>
            <p:cNvCxnSpPr>
              <a:stCxn id="80" idx="2"/>
              <a:endCxn id="81" idx="0"/>
            </p:cNvCxnSpPr>
            <p:nvPr/>
          </p:nvCxnSpPr>
          <p:spPr>
            <a:xfrm>
              <a:off x="2603611" y="3344155"/>
              <a:ext cx="1705" cy="268893"/>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4" name="文本占位符 2">
              <a:extLst>
                <a:ext uri="{FF2B5EF4-FFF2-40B4-BE49-F238E27FC236}">
                  <a16:creationId xmlns:a16="http://schemas.microsoft.com/office/drawing/2014/main" id="{EBBAA82C-3561-FAD9-0B1B-883E6267354F}"/>
                </a:ext>
              </a:extLst>
            </p:cNvPr>
            <p:cNvSpPr txBox="1">
              <a:spLocks/>
            </p:cNvSpPr>
            <p:nvPr/>
          </p:nvSpPr>
          <p:spPr>
            <a:xfrm>
              <a:off x="2574142" y="3253999"/>
              <a:ext cx="948563"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solidFill>
                    <a:srgbClr val="C00000"/>
                  </a:solidFill>
                </a:rPr>
                <a:t>否</a:t>
              </a:r>
              <a:r>
                <a:rPr lang="en-US" altLang="zh-CN" sz="1200" dirty="0">
                  <a:solidFill>
                    <a:srgbClr val="C00000"/>
                  </a:solidFill>
                </a:rPr>
                <a:t>,</a:t>
              </a:r>
              <a:r>
                <a:rPr lang="zh-CN" altLang="en-US" sz="1200" dirty="0">
                  <a:solidFill>
                    <a:srgbClr val="C00000"/>
                  </a:solidFill>
                </a:rPr>
                <a:t>非第</a:t>
              </a:r>
              <a:r>
                <a:rPr lang="en-US" altLang="zh-CN" sz="1200" dirty="0">
                  <a:solidFill>
                    <a:srgbClr val="C00000"/>
                  </a:solidFill>
                </a:rPr>
                <a:t>1</a:t>
              </a:r>
              <a:r>
                <a:rPr lang="zh-CN" altLang="en-US" sz="1200" dirty="0">
                  <a:solidFill>
                    <a:srgbClr val="C00000"/>
                  </a:solidFill>
                </a:rPr>
                <a:t>次</a:t>
              </a:r>
            </a:p>
          </p:txBody>
        </p:sp>
      </p:grpSp>
      <p:grpSp>
        <p:nvGrpSpPr>
          <p:cNvPr id="203" name="组合 202">
            <a:extLst>
              <a:ext uri="{FF2B5EF4-FFF2-40B4-BE49-F238E27FC236}">
                <a16:creationId xmlns:a16="http://schemas.microsoft.com/office/drawing/2014/main" id="{B0C5B02A-E4F3-AE6F-73AC-57A8267DB080}"/>
              </a:ext>
            </a:extLst>
          </p:cNvPr>
          <p:cNvGrpSpPr/>
          <p:nvPr/>
        </p:nvGrpSpPr>
        <p:grpSpPr>
          <a:xfrm>
            <a:off x="3486629" y="3780560"/>
            <a:ext cx="466260" cy="853156"/>
            <a:chOff x="3486629" y="3780560"/>
            <a:chExt cx="466260" cy="853156"/>
          </a:xfrm>
        </p:grpSpPr>
        <p:cxnSp>
          <p:nvCxnSpPr>
            <p:cNvPr id="118" name="连接符: 肘形 117">
              <a:extLst>
                <a:ext uri="{FF2B5EF4-FFF2-40B4-BE49-F238E27FC236}">
                  <a16:creationId xmlns:a16="http://schemas.microsoft.com/office/drawing/2014/main" id="{01B75342-BC58-F50C-38EE-3D663BC51C7F}"/>
                </a:ext>
              </a:extLst>
            </p:cNvPr>
            <p:cNvCxnSpPr>
              <a:stCxn id="83" idx="3"/>
              <a:endCxn id="107" idx="1"/>
            </p:cNvCxnSpPr>
            <p:nvPr/>
          </p:nvCxnSpPr>
          <p:spPr>
            <a:xfrm flipV="1">
              <a:off x="3601364" y="3780560"/>
              <a:ext cx="351525" cy="853156"/>
            </a:xfrm>
            <a:prstGeom prst="bentConnector3">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5" name="文本占位符 2">
              <a:extLst>
                <a:ext uri="{FF2B5EF4-FFF2-40B4-BE49-F238E27FC236}">
                  <a16:creationId xmlns:a16="http://schemas.microsoft.com/office/drawing/2014/main" id="{E4130A0F-2D3A-BA25-595A-533A834EB9AF}"/>
                </a:ext>
              </a:extLst>
            </p:cNvPr>
            <p:cNvSpPr txBox="1">
              <a:spLocks/>
            </p:cNvSpPr>
            <p:nvPr/>
          </p:nvSpPr>
          <p:spPr>
            <a:xfrm>
              <a:off x="3486629" y="3847732"/>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否</a:t>
              </a:r>
            </a:p>
          </p:txBody>
        </p:sp>
      </p:grpSp>
      <p:grpSp>
        <p:nvGrpSpPr>
          <p:cNvPr id="199" name="组合 198">
            <a:extLst>
              <a:ext uri="{FF2B5EF4-FFF2-40B4-BE49-F238E27FC236}">
                <a16:creationId xmlns:a16="http://schemas.microsoft.com/office/drawing/2014/main" id="{F9ABE2EB-82D6-42DC-FC5D-07DF359154BE}"/>
              </a:ext>
            </a:extLst>
          </p:cNvPr>
          <p:cNvGrpSpPr/>
          <p:nvPr/>
        </p:nvGrpSpPr>
        <p:grpSpPr>
          <a:xfrm>
            <a:off x="2603610" y="4817091"/>
            <a:ext cx="406770" cy="423092"/>
            <a:chOff x="2603610" y="4817091"/>
            <a:chExt cx="406770" cy="423092"/>
          </a:xfrm>
        </p:grpSpPr>
        <p:cxnSp>
          <p:nvCxnSpPr>
            <p:cNvPr id="95" name="直接箭头连接符 94">
              <a:extLst>
                <a:ext uri="{FF2B5EF4-FFF2-40B4-BE49-F238E27FC236}">
                  <a16:creationId xmlns:a16="http://schemas.microsoft.com/office/drawing/2014/main" id="{31D1D8D8-11F1-ED84-6243-667C23AFB82F}"/>
                </a:ext>
              </a:extLst>
            </p:cNvPr>
            <p:cNvCxnSpPr>
              <a:stCxn id="83" idx="2"/>
              <a:endCxn id="84" idx="0"/>
            </p:cNvCxnSpPr>
            <p:nvPr/>
          </p:nvCxnSpPr>
          <p:spPr>
            <a:xfrm>
              <a:off x="2603610" y="4892311"/>
              <a:ext cx="1706" cy="234371"/>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6" name="文本占位符 2">
              <a:extLst>
                <a:ext uri="{FF2B5EF4-FFF2-40B4-BE49-F238E27FC236}">
                  <a16:creationId xmlns:a16="http://schemas.microsoft.com/office/drawing/2014/main" id="{DB968844-19C1-DC03-9A2E-45E5F9B49DA9}"/>
                </a:ext>
              </a:extLst>
            </p:cNvPr>
            <p:cNvSpPr txBox="1">
              <a:spLocks/>
            </p:cNvSpPr>
            <p:nvPr/>
          </p:nvSpPr>
          <p:spPr>
            <a:xfrm>
              <a:off x="2616480" y="4817091"/>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是</a:t>
              </a:r>
            </a:p>
          </p:txBody>
        </p:sp>
      </p:grpSp>
      <p:grpSp>
        <p:nvGrpSpPr>
          <p:cNvPr id="202" name="组合 201">
            <a:extLst>
              <a:ext uri="{FF2B5EF4-FFF2-40B4-BE49-F238E27FC236}">
                <a16:creationId xmlns:a16="http://schemas.microsoft.com/office/drawing/2014/main" id="{5938556F-CFBA-CC90-AE33-A75CA69AF0A9}"/>
              </a:ext>
            </a:extLst>
          </p:cNvPr>
          <p:cNvGrpSpPr/>
          <p:nvPr/>
        </p:nvGrpSpPr>
        <p:grpSpPr>
          <a:xfrm>
            <a:off x="964527" y="3998283"/>
            <a:ext cx="641328" cy="2166704"/>
            <a:chOff x="964527" y="3998283"/>
            <a:chExt cx="641328" cy="2166704"/>
          </a:xfrm>
        </p:grpSpPr>
        <p:cxnSp>
          <p:nvCxnSpPr>
            <p:cNvPr id="99" name="连接符: 肘形 98">
              <a:extLst>
                <a:ext uri="{FF2B5EF4-FFF2-40B4-BE49-F238E27FC236}">
                  <a16:creationId xmlns:a16="http://schemas.microsoft.com/office/drawing/2014/main" id="{3D4EDF90-F4F9-9FC4-F917-65E0609B55CB}"/>
                </a:ext>
              </a:extLst>
            </p:cNvPr>
            <p:cNvCxnSpPr>
              <a:cxnSpLocks/>
              <a:stCxn id="92" idx="1"/>
              <a:endCxn id="85" idx="2"/>
            </p:cNvCxnSpPr>
            <p:nvPr/>
          </p:nvCxnSpPr>
          <p:spPr>
            <a:xfrm rot="10800000">
              <a:off x="964527" y="3998283"/>
              <a:ext cx="641328" cy="2084663"/>
            </a:xfrm>
            <a:prstGeom prst="bentConnector2">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7" name="文本占位符 2">
              <a:extLst>
                <a:ext uri="{FF2B5EF4-FFF2-40B4-BE49-F238E27FC236}">
                  <a16:creationId xmlns:a16="http://schemas.microsoft.com/office/drawing/2014/main" id="{199E4138-FD21-F976-4D8C-DA7F4B0D2EB6}"/>
                </a:ext>
              </a:extLst>
            </p:cNvPr>
            <p:cNvSpPr txBox="1">
              <a:spLocks/>
            </p:cNvSpPr>
            <p:nvPr/>
          </p:nvSpPr>
          <p:spPr>
            <a:xfrm>
              <a:off x="1118976" y="5741895"/>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是</a:t>
              </a:r>
            </a:p>
          </p:txBody>
        </p:sp>
      </p:grpSp>
      <p:grpSp>
        <p:nvGrpSpPr>
          <p:cNvPr id="204" name="组合 203">
            <a:extLst>
              <a:ext uri="{FF2B5EF4-FFF2-40B4-BE49-F238E27FC236}">
                <a16:creationId xmlns:a16="http://schemas.microsoft.com/office/drawing/2014/main" id="{75560886-24B1-94DD-5CE9-783081255FE8}"/>
              </a:ext>
            </a:extLst>
          </p:cNvPr>
          <p:cNvGrpSpPr/>
          <p:nvPr/>
        </p:nvGrpSpPr>
        <p:grpSpPr>
          <a:xfrm>
            <a:off x="4921819" y="3970879"/>
            <a:ext cx="393900" cy="423092"/>
            <a:chOff x="4921819" y="3970879"/>
            <a:chExt cx="393900" cy="423092"/>
          </a:xfrm>
        </p:grpSpPr>
        <p:cxnSp>
          <p:nvCxnSpPr>
            <p:cNvPr id="129" name="直接箭头连接符 128">
              <a:extLst>
                <a:ext uri="{FF2B5EF4-FFF2-40B4-BE49-F238E27FC236}">
                  <a16:creationId xmlns:a16="http://schemas.microsoft.com/office/drawing/2014/main" id="{8B89EC47-93AB-33DE-E755-AEC3590C0696}"/>
                </a:ext>
              </a:extLst>
            </p:cNvPr>
            <p:cNvCxnSpPr>
              <a:stCxn id="107" idx="2"/>
              <a:endCxn id="124" idx="0"/>
            </p:cNvCxnSpPr>
            <p:nvPr/>
          </p:nvCxnSpPr>
          <p:spPr>
            <a:xfrm flipH="1">
              <a:off x="4948937" y="4039155"/>
              <a:ext cx="1707" cy="326583"/>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8" name="文本占位符 2">
              <a:extLst>
                <a:ext uri="{FF2B5EF4-FFF2-40B4-BE49-F238E27FC236}">
                  <a16:creationId xmlns:a16="http://schemas.microsoft.com/office/drawing/2014/main" id="{2506CD3F-3FA8-F228-2652-F91932FD5865}"/>
                </a:ext>
              </a:extLst>
            </p:cNvPr>
            <p:cNvSpPr txBox="1">
              <a:spLocks/>
            </p:cNvSpPr>
            <p:nvPr/>
          </p:nvSpPr>
          <p:spPr>
            <a:xfrm>
              <a:off x="4921819" y="3970879"/>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是</a:t>
              </a:r>
            </a:p>
          </p:txBody>
        </p:sp>
      </p:grpSp>
      <p:grpSp>
        <p:nvGrpSpPr>
          <p:cNvPr id="201" name="组合 200">
            <a:extLst>
              <a:ext uri="{FF2B5EF4-FFF2-40B4-BE49-F238E27FC236}">
                <a16:creationId xmlns:a16="http://schemas.microsoft.com/office/drawing/2014/main" id="{5413E2B1-9AE0-340B-9D23-D11A02B2A047}"/>
              </a:ext>
            </a:extLst>
          </p:cNvPr>
          <p:cNvGrpSpPr/>
          <p:nvPr/>
        </p:nvGrpSpPr>
        <p:grpSpPr>
          <a:xfrm>
            <a:off x="3601364" y="5761506"/>
            <a:ext cx="1742649" cy="513662"/>
            <a:chOff x="3601364" y="5761506"/>
            <a:chExt cx="1742649" cy="513662"/>
          </a:xfrm>
        </p:grpSpPr>
        <p:sp>
          <p:nvSpPr>
            <p:cNvPr id="173" name="矩形: 圆角 172">
              <a:extLst>
                <a:ext uri="{FF2B5EF4-FFF2-40B4-BE49-F238E27FC236}">
                  <a16:creationId xmlns:a16="http://schemas.microsoft.com/office/drawing/2014/main" id="{1BE66983-584F-E7FA-D499-AEC9F4967B6C}"/>
                </a:ext>
              </a:extLst>
            </p:cNvPr>
            <p:cNvSpPr/>
            <p:nvPr/>
          </p:nvSpPr>
          <p:spPr>
            <a:xfrm>
              <a:off x="4551925" y="5901486"/>
              <a:ext cx="792088" cy="373682"/>
            </a:xfrm>
            <a:prstGeom prst="roundRect">
              <a:avLst/>
            </a:prstGeom>
            <a:noFill/>
            <a:ln w="9525">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结束</a:t>
              </a:r>
            </a:p>
          </p:txBody>
        </p:sp>
        <p:grpSp>
          <p:nvGrpSpPr>
            <p:cNvPr id="200" name="组合 199">
              <a:extLst>
                <a:ext uri="{FF2B5EF4-FFF2-40B4-BE49-F238E27FC236}">
                  <a16:creationId xmlns:a16="http://schemas.microsoft.com/office/drawing/2014/main" id="{B8B600E2-7BFD-22BF-F6EF-B365A0991538}"/>
                </a:ext>
              </a:extLst>
            </p:cNvPr>
            <p:cNvGrpSpPr/>
            <p:nvPr/>
          </p:nvGrpSpPr>
          <p:grpSpPr>
            <a:xfrm>
              <a:off x="3601364" y="5761506"/>
              <a:ext cx="950561" cy="423092"/>
              <a:chOff x="3601364" y="5761506"/>
              <a:chExt cx="950561" cy="423092"/>
            </a:xfrm>
          </p:grpSpPr>
          <p:cxnSp>
            <p:nvCxnSpPr>
              <p:cNvPr id="175" name="直接箭头连接符 174">
                <a:extLst>
                  <a:ext uri="{FF2B5EF4-FFF2-40B4-BE49-F238E27FC236}">
                    <a16:creationId xmlns:a16="http://schemas.microsoft.com/office/drawing/2014/main" id="{EAB44F9C-90D3-21A2-8761-D21546E6E33E}"/>
                  </a:ext>
                </a:extLst>
              </p:cNvPr>
              <p:cNvCxnSpPr>
                <a:stCxn id="92" idx="3"/>
                <a:endCxn id="173" idx="1"/>
              </p:cNvCxnSpPr>
              <p:nvPr/>
            </p:nvCxnSpPr>
            <p:spPr>
              <a:xfrm>
                <a:off x="3601364" y="6082945"/>
                <a:ext cx="950561" cy="5382"/>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9" name="文本占位符 2">
                <a:extLst>
                  <a:ext uri="{FF2B5EF4-FFF2-40B4-BE49-F238E27FC236}">
                    <a16:creationId xmlns:a16="http://schemas.microsoft.com/office/drawing/2014/main" id="{23D31248-6D5B-A3C8-32F2-7EC4C4235F65}"/>
                  </a:ext>
                </a:extLst>
              </p:cNvPr>
              <p:cNvSpPr txBox="1">
                <a:spLocks/>
              </p:cNvSpPr>
              <p:nvPr/>
            </p:nvSpPr>
            <p:spPr>
              <a:xfrm>
                <a:off x="3854006" y="5761506"/>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否</a:t>
                </a:r>
              </a:p>
            </p:txBody>
          </p:sp>
        </p:grpSp>
      </p:grpSp>
      <p:grpSp>
        <p:nvGrpSpPr>
          <p:cNvPr id="205" name="组合 204">
            <a:extLst>
              <a:ext uri="{FF2B5EF4-FFF2-40B4-BE49-F238E27FC236}">
                <a16:creationId xmlns:a16="http://schemas.microsoft.com/office/drawing/2014/main" id="{34AC9768-1679-A2D1-556E-14FB6EB80E32}"/>
              </a:ext>
            </a:extLst>
          </p:cNvPr>
          <p:cNvGrpSpPr/>
          <p:nvPr/>
        </p:nvGrpSpPr>
        <p:grpSpPr>
          <a:xfrm>
            <a:off x="4658261" y="2374398"/>
            <a:ext cx="1175773" cy="1147566"/>
            <a:chOff x="4658261" y="2374398"/>
            <a:chExt cx="1175773" cy="1147566"/>
          </a:xfrm>
        </p:grpSpPr>
        <p:cxnSp>
          <p:nvCxnSpPr>
            <p:cNvPr id="123" name="连接符: 肘形 122">
              <a:extLst>
                <a:ext uri="{FF2B5EF4-FFF2-40B4-BE49-F238E27FC236}">
                  <a16:creationId xmlns:a16="http://schemas.microsoft.com/office/drawing/2014/main" id="{925D4A63-4D34-343B-E891-830A6F14D22D}"/>
                </a:ext>
              </a:extLst>
            </p:cNvPr>
            <p:cNvCxnSpPr>
              <a:stCxn id="107" idx="0"/>
              <a:endCxn id="106" idx="1"/>
            </p:cNvCxnSpPr>
            <p:nvPr/>
          </p:nvCxnSpPr>
          <p:spPr>
            <a:xfrm rot="5400000" flipH="1" flipV="1">
              <a:off x="4818556" y="2506486"/>
              <a:ext cx="1147566" cy="883390"/>
            </a:xfrm>
            <a:prstGeom prst="bentConnector2">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0" name="文本占位符 2">
              <a:extLst>
                <a:ext uri="{FF2B5EF4-FFF2-40B4-BE49-F238E27FC236}">
                  <a16:creationId xmlns:a16="http://schemas.microsoft.com/office/drawing/2014/main" id="{26676A7A-9979-214E-3A4B-5371F20A2C11}"/>
                </a:ext>
              </a:extLst>
            </p:cNvPr>
            <p:cNvSpPr txBox="1">
              <a:spLocks/>
            </p:cNvSpPr>
            <p:nvPr/>
          </p:nvSpPr>
          <p:spPr>
            <a:xfrm>
              <a:off x="4658261" y="2706579"/>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否</a:t>
              </a:r>
            </a:p>
          </p:txBody>
        </p:sp>
      </p:grpSp>
      <p:grpSp>
        <p:nvGrpSpPr>
          <p:cNvPr id="206" name="组合 205">
            <a:extLst>
              <a:ext uri="{FF2B5EF4-FFF2-40B4-BE49-F238E27FC236}">
                <a16:creationId xmlns:a16="http://schemas.microsoft.com/office/drawing/2014/main" id="{9453CEA7-033D-A4CA-C653-EFA33838B667}"/>
              </a:ext>
            </a:extLst>
          </p:cNvPr>
          <p:cNvGrpSpPr/>
          <p:nvPr/>
        </p:nvGrpSpPr>
        <p:grpSpPr>
          <a:xfrm>
            <a:off x="6784366" y="2632993"/>
            <a:ext cx="393900" cy="430221"/>
            <a:chOff x="6784366" y="2632993"/>
            <a:chExt cx="393900" cy="430221"/>
          </a:xfrm>
        </p:grpSpPr>
        <p:cxnSp>
          <p:nvCxnSpPr>
            <p:cNvPr id="138" name="直接箭头连接符 137">
              <a:extLst>
                <a:ext uri="{FF2B5EF4-FFF2-40B4-BE49-F238E27FC236}">
                  <a16:creationId xmlns:a16="http://schemas.microsoft.com/office/drawing/2014/main" id="{83BCFA96-ECEB-1602-D98B-18468E463188}"/>
                </a:ext>
              </a:extLst>
            </p:cNvPr>
            <p:cNvCxnSpPr>
              <a:stCxn id="106" idx="2"/>
              <a:endCxn id="136" idx="0"/>
            </p:cNvCxnSpPr>
            <p:nvPr/>
          </p:nvCxnSpPr>
          <p:spPr>
            <a:xfrm flipH="1">
              <a:off x="6831787" y="2632993"/>
              <a:ext cx="2" cy="39607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1" name="文本占位符 2">
              <a:extLst>
                <a:ext uri="{FF2B5EF4-FFF2-40B4-BE49-F238E27FC236}">
                  <a16:creationId xmlns:a16="http://schemas.microsoft.com/office/drawing/2014/main" id="{3B04FF6A-3271-C091-32F3-4598290C6E45}"/>
                </a:ext>
              </a:extLst>
            </p:cNvPr>
            <p:cNvSpPr txBox="1">
              <a:spLocks/>
            </p:cNvSpPr>
            <p:nvPr/>
          </p:nvSpPr>
          <p:spPr>
            <a:xfrm>
              <a:off x="6784366" y="2640122"/>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否</a:t>
              </a:r>
            </a:p>
          </p:txBody>
        </p:sp>
      </p:grpSp>
      <p:grpSp>
        <p:nvGrpSpPr>
          <p:cNvPr id="208" name="组合 207">
            <a:extLst>
              <a:ext uri="{FF2B5EF4-FFF2-40B4-BE49-F238E27FC236}">
                <a16:creationId xmlns:a16="http://schemas.microsoft.com/office/drawing/2014/main" id="{DE4B5542-9475-AE93-A050-501C389B268B}"/>
              </a:ext>
            </a:extLst>
          </p:cNvPr>
          <p:cNvGrpSpPr/>
          <p:nvPr/>
        </p:nvGrpSpPr>
        <p:grpSpPr>
          <a:xfrm>
            <a:off x="7675090" y="3686789"/>
            <a:ext cx="424239" cy="423092"/>
            <a:chOff x="7675090" y="3686789"/>
            <a:chExt cx="424239" cy="423092"/>
          </a:xfrm>
        </p:grpSpPr>
        <p:cxnSp>
          <p:nvCxnSpPr>
            <p:cNvPr id="157" name="连接符: 肘形 156">
              <a:extLst>
                <a:ext uri="{FF2B5EF4-FFF2-40B4-BE49-F238E27FC236}">
                  <a16:creationId xmlns:a16="http://schemas.microsoft.com/office/drawing/2014/main" id="{4F92D4DE-7622-2A79-E66F-2C6E89BAD77D}"/>
                </a:ext>
              </a:extLst>
            </p:cNvPr>
            <p:cNvCxnSpPr>
              <a:stCxn id="108" idx="3"/>
              <a:endCxn id="148" idx="1"/>
            </p:cNvCxnSpPr>
            <p:nvPr/>
          </p:nvCxnSpPr>
          <p:spPr>
            <a:xfrm flipV="1">
              <a:off x="7829542" y="3693310"/>
              <a:ext cx="269787" cy="409014"/>
            </a:xfrm>
            <a:prstGeom prst="bentConnector3">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2" name="文本占位符 2">
              <a:extLst>
                <a:ext uri="{FF2B5EF4-FFF2-40B4-BE49-F238E27FC236}">
                  <a16:creationId xmlns:a16="http://schemas.microsoft.com/office/drawing/2014/main" id="{5A1ADBD8-0028-D0EA-97F4-BD00E25B0D83}"/>
                </a:ext>
              </a:extLst>
            </p:cNvPr>
            <p:cNvSpPr txBox="1">
              <a:spLocks/>
            </p:cNvSpPr>
            <p:nvPr/>
          </p:nvSpPr>
          <p:spPr>
            <a:xfrm>
              <a:off x="7675090" y="3686789"/>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否</a:t>
              </a:r>
            </a:p>
          </p:txBody>
        </p:sp>
      </p:grpSp>
      <p:grpSp>
        <p:nvGrpSpPr>
          <p:cNvPr id="207" name="组合 206">
            <a:extLst>
              <a:ext uri="{FF2B5EF4-FFF2-40B4-BE49-F238E27FC236}">
                <a16:creationId xmlns:a16="http://schemas.microsoft.com/office/drawing/2014/main" id="{2E12AD74-2B3A-2DCA-09F3-0FEFB68E88CC}"/>
              </a:ext>
            </a:extLst>
          </p:cNvPr>
          <p:cNvGrpSpPr/>
          <p:nvPr/>
        </p:nvGrpSpPr>
        <p:grpSpPr>
          <a:xfrm>
            <a:off x="6779122" y="4279312"/>
            <a:ext cx="393900" cy="423092"/>
            <a:chOff x="6779122" y="4279312"/>
            <a:chExt cx="393900" cy="423092"/>
          </a:xfrm>
        </p:grpSpPr>
        <p:cxnSp>
          <p:nvCxnSpPr>
            <p:cNvPr id="145" name="直接箭头连接符 144">
              <a:extLst>
                <a:ext uri="{FF2B5EF4-FFF2-40B4-BE49-F238E27FC236}">
                  <a16:creationId xmlns:a16="http://schemas.microsoft.com/office/drawing/2014/main" id="{E8849D42-8AE0-A17D-5206-0450FDE91166}"/>
                </a:ext>
              </a:extLst>
            </p:cNvPr>
            <p:cNvCxnSpPr>
              <a:stCxn id="108" idx="2"/>
              <a:endCxn id="143" idx="0"/>
            </p:cNvCxnSpPr>
            <p:nvPr/>
          </p:nvCxnSpPr>
          <p:spPr>
            <a:xfrm>
              <a:off x="6831788" y="4360919"/>
              <a:ext cx="5177" cy="271639"/>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3" name="文本占位符 2">
              <a:extLst>
                <a:ext uri="{FF2B5EF4-FFF2-40B4-BE49-F238E27FC236}">
                  <a16:creationId xmlns:a16="http://schemas.microsoft.com/office/drawing/2014/main" id="{CDF545E9-3BA6-7B9B-959D-D647E09B695F}"/>
                </a:ext>
              </a:extLst>
            </p:cNvPr>
            <p:cNvSpPr txBox="1">
              <a:spLocks/>
            </p:cNvSpPr>
            <p:nvPr/>
          </p:nvSpPr>
          <p:spPr>
            <a:xfrm>
              <a:off x="6779122" y="4279312"/>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是</a:t>
              </a:r>
            </a:p>
          </p:txBody>
        </p:sp>
      </p:grpSp>
      <p:grpSp>
        <p:nvGrpSpPr>
          <p:cNvPr id="209" name="组合 208">
            <a:extLst>
              <a:ext uri="{FF2B5EF4-FFF2-40B4-BE49-F238E27FC236}">
                <a16:creationId xmlns:a16="http://schemas.microsoft.com/office/drawing/2014/main" id="{7C0149D9-3879-5CC1-1EE5-246D31F7FFD6}"/>
              </a:ext>
            </a:extLst>
          </p:cNvPr>
          <p:cNvGrpSpPr/>
          <p:nvPr/>
        </p:nvGrpSpPr>
        <p:grpSpPr>
          <a:xfrm>
            <a:off x="9630572" y="4189538"/>
            <a:ext cx="393900" cy="423092"/>
            <a:chOff x="9630572" y="4189538"/>
            <a:chExt cx="393900" cy="423092"/>
          </a:xfrm>
        </p:grpSpPr>
        <p:cxnSp>
          <p:nvCxnSpPr>
            <p:cNvPr id="168" name="直接箭头连接符 167">
              <a:extLst>
                <a:ext uri="{FF2B5EF4-FFF2-40B4-BE49-F238E27FC236}">
                  <a16:creationId xmlns:a16="http://schemas.microsoft.com/office/drawing/2014/main" id="{74D31E60-DED4-E705-DBFE-065C15249B04}"/>
                </a:ext>
              </a:extLst>
            </p:cNvPr>
            <p:cNvCxnSpPr>
              <a:stCxn id="151" idx="3"/>
              <a:endCxn id="166" idx="1"/>
            </p:cNvCxnSpPr>
            <p:nvPr/>
          </p:nvCxnSpPr>
          <p:spPr>
            <a:xfrm flipV="1">
              <a:off x="9673147" y="4542113"/>
              <a:ext cx="324932" cy="2744"/>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4" name="文本占位符 2">
              <a:extLst>
                <a:ext uri="{FF2B5EF4-FFF2-40B4-BE49-F238E27FC236}">
                  <a16:creationId xmlns:a16="http://schemas.microsoft.com/office/drawing/2014/main" id="{5E38AE4F-917B-F0BC-0312-06E7030210AF}"/>
                </a:ext>
              </a:extLst>
            </p:cNvPr>
            <p:cNvSpPr txBox="1">
              <a:spLocks/>
            </p:cNvSpPr>
            <p:nvPr/>
          </p:nvSpPr>
          <p:spPr>
            <a:xfrm>
              <a:off x="9630572" y="4189538"/>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是</a:t>
              </a:r>
            </a:p>
          </p:txBody>
        </p:sp>
      </p:grpSp>
      <p:sp>
        <p:nvSpPr>
          <p:cNvPr id="195" name="文本占位符 2">
            <a:extLst>
              <a:ext uri="{FF2B5EF4-FFF2-40B4-BE49-F238E27FC236}">
                <a16:creationId xmlns:a16="http://schemas.microsoft.com/office/drawing/2014/main" id="{93EB3A27-AC97-FA66-5D31-C6878528ED12}"/>
              </a:ext>
            </a:extLst>
          </p:cNvPr>
          <p:cNvSpPr txBox="1">
            <a:spLocks/>
          </p:cNvSpPr>
          <p:nvPr/>
        </p:nvSpPr>
        <p:spPr>
          <a:xfrm>
            <a:off x="8651613" y="4817091"/>
            <a:ext cx="393900" cy="42309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200" dirty="0"/>
              <a:t>否</a:t>
            </a:r>
          </a:p>
        </p:txBody>
      </p:sp>
      <p:cxnSp>
        <p:nvCxnSpPr>
          <p:cNvPr id="215" name="直接箭头连接符 214">
            <a:extLst>
              <a:ext uri="{FF2B5EF4-FFF2-40B4-BE49-F238E27FC236}">
                <a16:creationId xmlns:a16="http://schemas.microsoft.com/office/drawing/2014/main" id="{42A327BE-04A7-E5DB-DD50-C827E62A80E8}"/>
              </a:ext>
            </a:extLst>
          </p:cNvPr>
          <p:cNvCxnSpPr>
            <a:stCxn id="124" idx="2"/>
            <a:endCxn id="173" idx="0"/>
          </p:cNvCxnSpPr>
          <p:nvPr/>
        </p:nvCxnSpPr>
        <p:spPr>
          <a:xfrm flipH="1">
            <a:off x="4947969" y="4707223"/>
            <a:ext cx="968" cy="1194263"/>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7" name="连接符: 肘形 216">
            <a:extLst>
              <a:ext uri="{FF2B5EF4-FFF2-40B4-BE49-F238E27FC236}">
                <a16:creationId xmlns:a16="http://schemas.microsoft.com/office/drawing/2014/main" id="{8B479DAD-252E-6129-348B-E3398F0C9381}"/>
              </a:ext>
            </a:extLst>
          </p:cNvPr>
          <p:cNvCxnSpPr>
            <a:stCxn id="143" idx="2"/>
            <a:endCxn id="173" idx="3"/>
          </p:cNvCxnSpPr>
          <p:nvPr/>
        </p:nvCxnSpPr>
        <p:spPr>
          <a:xfrm rot="5400000">
            <a:off x="5533347" y="4784709"/>
            <a:ext cx="1114284" cy="1492952"/>
          </a:xfrm>
          <a:prstGeom prst="bentConnector2">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8" name="文本占位符 2">
            <a:extLst>
              <a:ext uri="{FF2B5EF4-FFF2-40B4-BE49-F238E27FC236}">
                <a16:creationId xmlns:a16="http://schemas.microsoft.com/office/drawing/2014/main" id="{A841111C-F178-3806-D313-C36310424DFF}"/>
              </a:ext>
            </a:extLst>
          </p:cNvPr>
          <p:cNvSpPr txBox="1">
            <a:spLocks/>
          </p:cNvSpPr>
          <p:nvPr/>
        </p:nvSpPr>
        <p:spPr>
          <a:xfrm>
            <a:off x="1512285" y="6360185"/>
            <a:ext cx="2489117" cy="37368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200" dirty="0"/>
              <a:t>threshold = </a:t>
            </a:r>
            <a:r>
              <a:rPr lang="zh-CN" altLang="en-US" sz="1200" dirty="0"/>
              <a:t>数组长度</a:t>
            </a:r>
            <a:r>
              <a:rPr lang="en-US" altLang="zh-CN" sz="1200" dirty="0"/>
              <a:t> * 0.75</a:t>
            </a:r>
            <a:endParaRPr lang="zh-CN" altLang="en-US" sz="1200" dirty="0"/>
          </a:p>
        </p:txBody>
      </p:sp>
    </p:spTree>
    <p:extLst>
      <p:ext uri="{BB962C8B-B14F-4D97-AF65-F5344CB8AC3E}">
        <p14:creationId xmlns:p14="http://schemas.microsoft.com/office/powerpoint/2010/main" val="3343811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up)">
                                      <p:cBhvr>
                                        <p:cTn id="12" dur="500"/>
                                        <p:tgtEl>
                                          <p:spTgt spid="87"/>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barn(outVertical)">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96"/>
                                        </p:tgtEl>
                                        <p:attrNameLst>
                                          <p:attrName>style.visibility</p:attrName>
                                        </p:attrNameLst>
                                      </p:cBhvr>
                                      <p:to>
                                        <p:strVal val="visible"/>
                                      </p:to>
                                    </p:set>
                                    <p:animEffect transition="in" filter="wipe(up)">
                                      <p:cBhvr>
                                        <p:cTn id="21" dur="500"/>
                                        <p:tgtEl>
                                          <p:spTgt spid="196"/>
                                        </p:tgtEl>
                                      </p:cBhvr>
                                    </p:animEffect>
                                  </p:childTnLst>
                                </p:cTn>
                              </p:par>
                            </p:childTnLst>
                          </p:cTn>
                        </p:par>
                        <p:par>
                          <p:cTn id="22" fill="hold">
                            <p:stCondLst>
                              <p:cond delay="500"/>
                            </p:stCondLst>
                            <p:childTnLst>
                              <p:par>
                                <p:cTn id="23" presetID="16" presetClass="entr" presetSubtype="37"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barn(outVertical)">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8"/>
                                        </p:tgtEl>
                                        <p:attrNameLst>
                                          <p:attrName>style.visibility</p:attrName>
                                        </p:attrNameLst>
                                      </p:cBhvr>
                                      <p:to>
                                        <p:strVal val="visible"/>
                                      </p:to>
                                    </p:set>
                                    <p:animEffect transition="in" filter="wipe(left)">
                                      <p:cBhvr>
                                        <p:cTn id="30" dur="500"/>
                                        <p:tgtEl>
                                          <p:spTgt spid="19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wipe(up)">
                                      <p:cBhvr>
                                        <p:cTn id="35" dur="500"/>
                                        <p:tgtEl>
                                          <p:spTgt spid="91"/>
                                        </p:tgtEl>
                                      </p:cBhvr>
                                    </p:animEffect>
                                  </p:childTnLst>
                                </p:cTn>
                              </p:par>
                            </p:childTnLst>
                          </p:cTn>
                        </p:par>
                        <p:par>
                          <p:cTn id="36" fill="hold">
                            <p:stCondLst>
                              <p:cond delay="500"/>
                            </p:stCondLst>
                            <p:childTnLst>
                              <p:par>
                                <p:cTn id="37" presetID="16" presetClass="entr" presetSubtype="37" fill="hold" grpId="0" nodeType="after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barn(outVertical)">
                                      <p:cBhvr>
                                        <p:cTn id="39" dur="500"/>
                                        <p:tgtEl>
                                          <p:spTgt spid="8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99"/>
                                        </p:tgtEl>
                                        <p:attrNameLst>
                                          <p:attrName>style.visibility</p:attrName>
                                        </p:attrNameLst>
                                      </p:cBhvr>
                                      <p:to>
                                        <p:strVal val="visible"/>
                                      </p:to>
                                    </p:set>
                                    <p:animEffect transition="in" filter="wipe(up)">
                                      <p:cBhvr>
                                        <p:cTn id="44" dur="500"/>
                                        <p:tgtEl>
                                          <p:spTgt spid="199"/>
                                        </p:tgtEl>
                                      </p:cBhvr>
                                    </p:animEffect>
                                  </p:childTnLst>
                                </p:cTn>
                              </p:par>
                            </p:childTnLst>
                          </p:cTn>
                        </p:par>
                        <p:par>
                          <p:cTn id="45" fill="hold">
                            <p:stCondLst>
                              <p:cond delay="500"/>
                            </p:stCondLst>
                            <p:childTnLst>
                              <p:par>
                                <p:cTn id="46" presetID="16" presetClass="entr" presetSubtype="37"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barn(outVertical)">
                                      <p:cBhvr>
                                        <p:cTn id="48" dur="500"/>
                                        <p:tgtEl>
                                          <p:spTgt spid="8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wipe(up)">
                                      <p:cBhvr>
                                        <p:cTn id="53" dur="500"/>
                                        <p:tgtEl>
                                          <p:spTgt spid="97"/>
                                        </p:tgtEl>
                                      </p:cBhvr>
                                    </p:animEffect>
                                  </p:childTnLst>
                                </p:cTn>
                              </p:par>
                            </p:childTnLst>
                          </p:cTn>
                        </p:par>
                        <p:par>
                          <p:cTn id="54" fill="hold">
                            <p:stCondLst>
                              <p:cond delay="500"/>
                            </p:stCondLst>
                            <p:childTnLst>
                              <p:par>
                                <p:cTn id="55" presetID="16" presetClass="entr" presetSubtype="37" fill="hold" grpId="0" nodeType="after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barn(outVertical)">
                                      <p:cBhvr>
                                        <p:cTn id="57" dur="500"/>
                                        <p:tgtEl>
                                          <p:spTgt spid="9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218"/>
                                        </p:tgtEl>
                                        <p:attrNameLst>
                                          <p:attrName>style.visibility</p:attrName>
                                        </p:attrNameLst>
                                      </p:cBhvr>
                                      <p:to>
                                        <p:strVal val="visible"/>
                                      </p:to>
                                    </p:set>
                                    <p:anim calcmode="lin" valueType="num">
                                      <p:cBhvr additive="base">
                                        <p:cTn id="62" dur="500"/>
                                        <p:tgtEl>
                                          <p:spTgt spid="218"/>
                                        </p:tgtEl>
                                        <p:attrNameLst>
                                          <p:attrName>ppt_y</p:attrName>
                                        </p:attrNameLst>
                                      </p:cBhvr>
                                      <p:tavLst>
                                        <p:tav tm="0">
                                          <p:val>
                                            <p:strVal val="#ppt_y-#ppt_h*1.125000"/>
                                          </p:val>
                                        </p:tav>
                                        <p:tav tm="100000">
                                          <p:val>
                                            <p:strVal val="#ppt_y"/>
                                          </p:val>
                                        </p:tav>
                                      </p:tavLst>
                                    </p:anim>
                                    <p:animEffect transition="in" filter="wipe(down)">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01"/>
                                        </p:tgtEl>
                                        <p:attrNameLst>
                                          <p:attrName>style.visibility</p:attrName>
                                        </p:attrNameLst>
                                      </p:cBhvr>
                                      <p:to>
                                        <p:strVal val="visible"/>
                                      </p:to>
                                    </p:set>
                                    <p:animEffect transition="in" filter="wipe(left)">
                                      <p:cBhvr>
                                        <p:cTn id="68" dur="500"/>
                                        <p:tgtEl>
                                          <p:spTgt spid="20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02"/>
                                        </p:tgtEl>
                                        <p:attrNameLst>
                                          <p:attrName>style.visibility</p:attrName>
                                        </p:attrNameLst>
                                      </p:cBhvr>
                                      <p:to>
                                        <p:strVal val="visible"/>
                                      </p:to>
                                    </p:set>
                                    <p:animEffect transition="in" filter="wipe(down)">
                                      <p:cBhvr>
                                        <p:cTn id="73" dur="500"/>
                                        <p:tgtEl>
                                          <p:spTgt spid="20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97"/>
                                        </p:tgtEl>
                                        <p:attrNameLst>
                                          <p:attrName>style.visibility</p:attrName>
                                        </p:attrNameLst>
                                      </p:cBhvr>
                                      <p:to>
                                        <p:strVal val="visible"/>
                                      </p:to>
                                    </p:set>
                                    <p:animEffect transition="in" filter="wipe(up)">
                                      <p:cBhvr>
                                        <p:cTn id="78" dur="500"/>
                                        <p:tgtEl>
                                          <p:spTgt spid="19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203"/>
                                        </p:tgtEl>
                                        <p:attrNameLst>
                                          <p:attrName>style.visibility</p:attrName>
                                        </p:attrNameLst>
                                      </p:cBhvr>
                                      <p:to>
                                        <p:strVal val="visible"/>
                                      </p:to>
                                    </p:set>
                                    <p:animEffect transition="in" filter="wipe(down)">
                                      <p:cBhvr>
                                        <p:cTn id="83" dur="500"/>
                                        <p:tgtEl>
                                          <p:spTgt spid="203"/>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07"/>
                                        </p:tgtEl>
                                        <p:attrNameLst>
                                          <p:attrName>style.visibility</p:attrName>
                                        </p:attrNameLst>
                                      </p:cBhvr>
                                      <p:to>
                                        <p:strVal val="visible"/>
                                      </p:to>
                                    </p:set>
                                    <p:animEffect transition="in" filter="wipe(left)">
                                      <p:cBhvr>
                                        <p:cTn id="87" dur="500"/>
                                        <p:tgtEl>
                                          <p:spTgt spid="10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04"/>
                                        </p:tgtEl>
                                        <p:attrNameLst>
                                          <p:attrName>style.visibility</p:attrName>
                                        </p:attrNameLst>
                                      </p:cBhvr>
                                      <p:to>
                                        <p:strVal val="visible"/>
                                      </p:to>
                                    </p:set>
                                    <p:animEffect transition="in" filter="wipe(up)">
                                      <p:cBhvr>
                                        <p:cTn id="92" dur="500"/>
                                        <p:tgtEl>
                                          <p:spTgt spid="204"/>
                                        </p:tgtEl>
                                      </p:cBhvr>
                                    </p:animEffect>
                                  </p:childTnLst>
                                </p:cTn>
                              </p:par>
                            </p:childTnLst>
                          </p:cTn>
                        </p:par>
                        <p:par>
                          <p:cTn id="93" fill="hold">
                            <p:stCondLst>
                              <p:cond delay="500"/>
                            </p:stCondLst>
                            <p:childTnLst>
                              <p:par>
                                <p:cTn id="94" presetID="16" presetClass="entr" presetSubtype="37" fill="hold" grpId="0" nodeType="afterEffect">
                                  <p:stCondLst>
                                    <p:cond delay="0"/>
                                  </p:stCondLst>
                                  <p:childTnLst>
                                    <p:set>
                                      <p:cBhvr>
                                        <p:cTn id="95" dur="1" fill="hold">
                                          <p:stCondLst>
                                            <p:cond delay="0"/>
                                          </p:stCondLst>
                                        </p:cTn>
                                        <p:tgtEl>
                                          <p:spTgt spid="124"/>
                                        </p:tgtEl>
                                        <p:attrNameLst>
                                          <p:attrName>style.visibility</p:attrName>
                                        </p:attrNameLst>
                                      </p:cBhvr>
                                      <p:to>
                                        <p:strVal val="visible"/>
                                      </p:to>
                                    </p:set>
                                    <p:animEffect transition="in" filter="barn(outVertical)">
                                      <p:cBhvr>
                                        <p:cTn id="96" dur="500"/>
                                        <p:tgtEl>
                                          <p:spTgt spid="12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15"/>
                                        </p:tgtEl>
                                        <p:attrNameLst>
                                          <p:attrName>style.visibility</p:attrName>
                                        </p:attrNameLst>
                                      </p:cBhvr>
                                      <p:to>
                                        <p:strVal val="visible"/>
                                      </p:to>
                                    </p:set>
                                    <p:animEffect transition="in" filter="wipe(up)">
                                      <p:cBhvr>
                                        <p:cTn id="101" dur="500"/>
                                        <p:tgtEl>
                                          <p:spTgt spid="21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05"/>
                                        </p:tgtEl>
                                        <p:attrNameLst>
                                          <p:attrName>style.visibility</p:attrName>
                                        </p:attrNameLst>
                                      </p:cBhvr>
                                      <p:to>
                                        <p:strVal val="visible"/>
                                      </p:to>
                                    </p:set>
                                    <p:animEffect transition="in" filter="wipe(down)">
                                      <p:cBhvr>
                                        <p:cTn id="106" dur="500"/>
                                        <p:tgtEl>
                                          <p:spTgt spid="205"/>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106"/>
                                        </p:tgtEl>
                                        <p:attrNameLst>
                                          <p:attrName>style.visibility</p:attrName>
                                        </p:attrNameLst>
                                      </p:cBhvr>
                                      <p:to>
                                        <p:strVal val="visible"/>
                                      </p:to>
                                    </p:set>
                                    <p:animEffect transition="in" filter="wipe(left)">
                                      <p:cBhvr>
                                        <p:cTn id="110" dur="500"/>
                                        <p:tgtEl>
                                          <p:spTgt spid="10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134"/>
                                        </p:tgtEl>
                                        <p:attrNameLst>
                                          <p:attrName>style.visibility</p:attrName>
                                        </p:attrNameLst>
                                      </p:cBhvr>
                                      <p:to>
                                        <p:strVal val="visible"/>
                                      </p:to>
                                    </p:set>
                                    <p:animEffect transition="in" filter="wipe(left)">
                                      <p:cBhvr>
                                        <p:cTn id="115" dur="500"/>
                                        <p:tgtEl>
                                          <p:spTgt spid="134"/>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132"/>
                                        </p:tgtEl>
                                        <p:attrNameLst>
                                          <p:attrName>style.visibility</p:attrName>
                                        </p:attrNameLst>
                                      </p:cBhvr>
                                      <p:to>
                                        <p:strVal val="visible"/>
                                      </p:to>
                                    </p:set>
                                    <p:animEffect transition="in" filter="wipe(left)">
                                      <p:cBhvr>
                                        <p:cTn id="119" dur="500"/>
                                        <p:tgtEl>
                                          <p:spTgt spid="13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164"/>
                                        </p:tgtEl>
                                        <p:attrNameLst>
                                          <p:attrName>style.visibility</p:attrName>
                                        </p:attrNameLst>
                                      </p:cBhvr>
                                      <p:to>
                                        <p:strVal val="visible"/>
                                      </p:to>
                                    </p:set>
                                    <p:animEffect transition="in" filter="wipe(up)">
                                      <p:cBhvr>
                                        <p:cTn id="124" dur="500"/>
                                        <p:tgtEl>
                                          <p:spTgt spid="16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206"/>
                                        </p:tgtEl>
                                        <p:attrNameLst>
                                          <p:attrName>style.visibility</p:attrName>
                                        </p:attrNameLst>
                                      </p:cBhvr>
                                      <p:to>
                                        <p:strVal val="visible"/>
                                      </p:to>
                                    </p:set>
                                    <p:animEffect transition="in" filter="wipe(up)">
                                      <p:cBhvr>
                                        <p:cTn id="129" dur="500"/>
                                        <p:tgtEl>
                                          <p:spTgt spid="206"/>
                                        </p:tgtEl>
                                      </p:cBhvr>
                                    </p:animEffect>
                                  </p:childTnLst>
                                </p:cTn>
                              </p:par>
                            </p:childTnLst>
                          </p:cTn>
                        </p:par>
                        <p:par>
                          <p:cTn id="130" fill="hold">
                            <p:stCondLst>
                              <p:cond delay="500"/>
                            </p:stCondLst>
                            <p:childTnLst>
                              <p:par>
                                <p:cTn id="131" presetID="16" presetClass="entr" presetSubtype="37" fill="hold" grpId="0" nodeType="afterEffect">
                                  <p:stCondLst>
                                    <p:cond delay="0"/>
                                  </p:stCondLst>
                                  <p:childTnLst>
                                    <p:set>
                                      <p:cBhvr>
                                        <p:cTn id="132" dur="1" fill="hold">
                                          <p:stCondLst>
                                            <p:cond delay="0"/>
                                          </p:stCondLst>
                                        </p:cTn>
                                        <p:tgtEl>
                                          <p:spTgt spid="136"/>
                                        </p:tgtEl>
                                        <p:attrNameLst>
                                          <p:attrName>style.visibility</p:attrName>
                                        </p:attrNameLst>
                                      </p:cBhvr>
                                      <p:to>
                                        <p:strVal val="visible"/>
                                      </p:to>
                                    </p:set>
                                    <p:animEffect transition="in" filter="barn(outVertical)">
                                      <p:cBhvr>
                                        <p:cTn id="133" dur="500"/>
                                        <p:tgtEl>
                                          <p:spTgt spid="136"/>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140"/>
                                        </p:tgtEl>
                                        <p:attrNameLst>
                                          <p:attrName>style.visibility</p:attrName>
                                        </p:attrNameLst>
                                      </p:cBhvr>
                                      <p:to>
                                        <p:strVal val="visible"/>
                                      </p:to>
                                    </p:set>
                                    <p:animEffect transition="in" filter="wipe(up)">
                                      <p:cBhvr>
                                        <p:cTn id="138" dur="500"/>
                                        <p:tgtEl>
                                          <p:spTgt spid="140"/>
                                        </p:tgtEl>
                                      </p:cBhvr>
                                    </p:animEffect>
                                  </p:childTnLst>
                                </p:cTn>
                              </p:par>
                            </p:childTnLst>
                          </p:cTn>
                        </p:par>
                        <p:par>
                          <p:cTn id="139" fill="hold">
                            <p:stCondLst>
                              <p:cond delay="500"/>
                            </p:stCondLst>
                            <p:childTnLst>
                              <p:par>
                                <p:cTn id="140" presetID="16" presetClass="entr" presetSubtype="37" fill="hold" grpId="0" nodeType="afterEffect">
                                  <p:stCondLst>
                                    <p:cond delay="0"/>
                                  </p:stCondLst>
                                  <p:childTnLst>
                                    <p:set>
                                      <p:cBhvr>
                                        <p:cTn id="141" dur="1" fill="hold">
                                          <p:stCondLst>
                                            <p:cond delay="0"/>
                                          </p:stCondLst>
                                        </p:cTn>
                                        <p:tgtEl>
                                          <p:spTgt spid="108"/>
                                        </p:tgtEl>
                                        <p:attrNameLst>
                                          <p:attrName>style.visibility</p:attrName>
                                        </p:attrNameLst>
                                      </p:cBhvr>
                                      <p:to>
                                        <p:strVal val="visible"/>
                                      </p:to>
                                    </p:set>
                                    <p:animEffect transition="in" filter="barn(outVertical)">
                                      <p:cBhvr>
                                        <p:cTn id="142" dur="500"/>
                                        <p:tgtEl>
                                          <p:spTgt spid="10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207"/>
                                        </p:tgtEl>
                                        <p:attrNameLst>
                                          <p:attrName>style.visibility</p:attrName>
                                        </p:attrNameLst>
                                      </p:cBhvr>
                                      <p:to>
                                        <p:strVal val="visible"/>
                                      </p:to>
                                    </p:set>
                                    <p:animEffect transition="in" filter="wipe(up)">
                                      <p:cBhvr>
                                        <p:cTn id="147" dur="500"/>
                                        <p:tgtEl>
                                          <p:spTgt spid="207"/>
                                        </p:tgtEl>
                                      </p:cBhvr>
                                    </p:animEffect>
                                  </p:childTnLst>
                                </p:cTn>
                              </p:par>
                            </p:childTnLst>
                          </p:cTn>
                        </p:par>
                        <p:par>
                          <p:cTn id="148" fill="hold">
                            <p:stCondLst>
                              <p:cond delay="500"/>
                            </p:stCondLst>
                            <p:childTnLst>
                              <p:par>
                                <p:cTn id="149" presetID="16" presetClass="entr" presetSubtype="37" fill="hold" grpId="0" nodeType="afterEffect">
                                  <p:stCondLst>
                                    <p:cond delay="0"/>
                                  </p:stCondLst>
                                  <p:childTnLst>
                                    <p:set>
                                      <p:cBhvr>
                                        <p:cTn id="150" dur="1" fill="hold">
                                          <p:stCondLst>
                                            <p:cond delay="0"/>
                                          </p:stCondLst>
                                        </p:cTn>
                                        <p:tgtEl>
                                          <p:spTgt spid="143"/>
                                        </p:tgtEl>
                                        <p:attrNameLst>
                                          <p:attrName>style.visibility</p:attrName>
                                        </p:attrNameLst>
                                      </p:cBhvr>
                                      <p:to>
                                        <p:strVal val="visible"/>
                                      </p:to>
                                    </p:set>
                                    <p:animEffect transition="in" filter="barn(outVertical)">
                                      <p:cBhvr>
                                        <p:cTn id="151" dur="500"/>
                                        <p:tgtEl>
                                          <p:spTgt spid="14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2" fill="hold" nodeType="clickEffect">
                                  <p:stCondLst>
                                    <p:cond delay="0"/>
                                  </p:stCondLst>
                                  <p:childTnLst>
                                    <p:set>
                                      <p:cBhvr>
                                        <p:cTn id="155" dur="1" fill="hold">
                                          <p:stCondLst>
                                            <p:cond delay="0"/>
                                          </p:stCondLst>
                                        </p:cTn>
                                        <p:tgtEl>
                                          <p:spTgt spid="217"/>
                                        </p:tgtEl>
                                        <p:attrNameLst>
                                          <p:attrName>style.visibility</p:attrName>
                                        </p:attrNameLst>
                                      </p:cBhvr>
                                      <p:to>
                                        <p:strVal val="visible"/>
                                      </p:to>
                                    </p:set>
                                    <p:animEffect transition="in" filter="wipe(right)">
                                      <p:cBhvr>
                                        <p:cTn id="156" dur="500"/>
                                        <p:tgtEl>
                                          <p:spTgt spid="217"/>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208"/>
                                        </p:tgtEl>
                                        <p:attrNameLst>
                                          <p:attrName>style.visibility</p:attrName>
                                        </p:attrNameLst>
                                      </p:cBhvr>
                                      <p:to>
                                        <p:strVal val="visible"/>
                                      </p:to>
                                    </p:set>
                                    <p:animEffect transition="in" filter="wipe(down)">
                                      <p:cBhvr>
                                        <p:cTn id="161" dur="500"/>
                                        <p:tgtEl>
                                          <p:spTgt spid="208"/>
                                        </p:tgtEl>
                                      </p:cBhvr>
                                    </p:animEffect>
                                  </p:childTnLst>
                                </p:cTn>
                              </p:par>
                            </p:childTnLst>
                          </p:cTn>
                        </p:par>
                        <p:par>
                          <p:cTn id="162" fill="hold">
                            <p:stCondLst>
                              <p:cond delay="500"/>
                            </p:stCondLst>
                            <p:childTnLst>
                              <p:par>
                                <p:cTn id="163" presetID="22" presetClass="entr" presetSubtype="8" fill="hold" grpId="0" nodeType="afterEffect">
                                  <p:stCondLst>
                                    <p:cond delay="0"/>
                                  </p:stCondLst>
                                  <p:childTnLst>
                                    <p:set>
                                      <p:cBhvr>
                                        <p:cTn id="164" dur="1" fill="hold">
                                          <p:stCondLst>
                                            <p:cond delay="0"/>
                                          </p:stCondLst>
                                        </p:cTn>
                                        <p:tgtEl>
                                          <p:spTgt spid="148"/>
                                        </p:tgtEl>
                                        <p:attrNameLst>
                                          <p:attrName>style.visibility</p:attrName>
                                        </p:attrNameLst>
                                      </p:cBhvr>
                                      <p:to>
                                        <p:strVal val="visible"/>
                                      </p:to>
                                    </p:set>
                                    <p:animEffect transition="in" filter="wipe(left)">
                                      <p:cBhvr>
                                        <p:cTn id="165" dur="500"/>
                                        <p:tgtEl>
                                          <p:spTgt spid="14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155"/>
                                        </p:tgtEl>
                                        <p:attrNameLst>
                                          <p:attrName>style.visibility</p:attrName>
                                        </p:attrNameLst>
                                      </p:cBhvr>
                                      <p:to>
                                        <p:strVal val="visible"/>
                                      </p:to>
                                    </p:set>
                                    <p:animEffect transition="in" filter="wipe(up)">
                                      <p:cBhvr>
                                        <p:cTn id="170" dur="500"/>
                                        <p:tgtEl>
                                          <p:spTgt spid="155"/>
                                        </p:tgtEl>
                                      </p:cBhvr>
                                    </p:animEffect>
                                  </p:childTnLst>
                                </p:cTn>
                              </p:par>
                            </p:childTnLst>
                          </p:cTn>
                        </p:par>
                        <p:par>
                          <p:cTn id="171" fill="hold">
                            <p:stCondLst>
                              <p:cond delay="500"/>
                            </p:stCondLst>
                            <p:childTnLst>
                              <p:par>
                                <p:cTn id="172" presetID="16" presetClass="entr" presetSubtype="37" fill="hold" grpId="0" nodeType="afterEffect">
                                  <p:stCondLst>
                                    <p:cond delay="0"/>
                                  </p:stCondLst>
                                  <p:childTnLst>
                                    <p:set>
                                      <p:cBhvr>
                                        <p:cTn id="173" dur="1" fill="hold">
                                          <p:stCondLst>
                                            <p:cond delay="0"/>
                                          </p:stCondLst>
                                        </p:cTn>
                                        <p:tgtEl>
                                          <p:spTgt spid="151"/>
                                        </p:tgtEl>
                                        <p:attrNameLst>
                                          <p:attrName>style.visibility</p:attrName>
                                        </p:attrNameLst>
                                      </p:cBhvr>
                                      <p:to>
                                        <p:strVal val="visible"/>
                                      </p:to>
                                    </p:set>
                                    <p:animEffect transition="in" filter="barn(outVertical)">
                                      <p:cBhvr>
                                        <p:cTn id="174" dur="500"/>
                                        <p:tgtEl>
                                          <p:spTgt spid="151"/>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nodeType="clickEffect">
                                  <p:stCondLst>
                                    <p:cond delay="0"/>
                                  </p:stCondLst>
                                  <p:childTnLst>
                                    <p:set>
                                      <p:cBhvr>
                                        <p:cTn id="178" dur="1" fill="hold">
                                          <p:stCondLst>
                                            <p:cond delay="0"/>
                                          </p:stCondLst>
                                        </p:cTn>
                                        <p:tgtEl>
                                          <p:spTgt spid="162"/>
                                        </p:tgtEl>
                                        <p:attrNameLst>
                                          <p:attrName>style.visibility</p:attrName>
                                        </p:attrNameLst>
                                      </p:cBhvr>
                                      <p:to>
                                        <p:strVal val="visible"/>
                                      </p:to>
                                    </p:set>
                                    <p:animEffect transition="in" filter="wipe(up)">
                                      <p:cBhvr>
                                        <p:cTn id="179" dur="500"/>
                                        <p:tgtEl>
                                          <p:spTgt spid="162"/>
                                        </p:tgtEl>
                                      </p:cBhvr>
                                    </p:animEffect>
                                  </p:childTnLst>
                                </p:cTn>
                              </p:par>
                              <p:par>
                                <p:cTn id="180" presetID="22" presetClass="entr" presetSubtype="1" fill="hold" grpId="0" nodeType="withEffect">
                                  <p:stCondLst>
                                    <p:cond delay="0"/>
                                  </p:stCondLst>
                                  <p:childTnLst>
                                    <p:set>
                                      <p:cBhvr>
                                        <p:cTn id="181" dur="1" fill="hold">
                                          <p:stCondLst>
                                            <p:cond delay="0"/>
                                          </p:stCondLst>
                                        </p:cTn>
                                        <p:tgtEl>
                                          <p:spTgt spid="195"/>
                                        </p:tgtEl>
                                        <p:attrNameLst>
                                          <p:attrName>style.visibility</p:attrName>
                                        </p:attrNameLst>
                                      </p:cBhvr>
                                      <p:to>
                                        <p:strVal val="visible"/>
                                      </p:to>
                                    </p:set>
                                    <p:animEffect transition="in" filter="wipe(up)">
                                      <p:cBhvr>
                                        <p:cTn id="182" dur="500"/>
                                        <p:tgtEl>
                                          <p:spTgt spid="195"/>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209"/>
                                        </p:tgtEl>
                                        <p:attrNameLst>
                                          <p:attrName>style.visibility</p:attrName>
                                        </p:attrNameLst>
                                      </p:cBhvr>
                                      <p:to>
                                        <p:strVal val="visible"/>
                                      </p:to>
                                    </p:set>
                                    <p:animEffect transition="in" filter="wipe(left)">
                                      <p:cBhvr>
                                        <p:cTn id="187" dur="500"/>
                                        <p:tgtEl>
                                          <p:spTgt spid="209"/>
                                        </p:tgtEl>
                                      </p:cBhvr>
                                    </p:animEffect>
                                  </p:childTnLst>
                                </p:cTn>
                              </p:par>
                            </p:childTnLst>
                          </p:cTn>
                        </p:par>
                        <p:par>
                          <p:cTn id="188" fill="hold">
                            <p:stCondLst>
                              <p:cond delay="500"/>
                            </p:stCondLst>
                            <p:childTnLst>
                              <p:par>
                                <p:cTn id="189" presetID="22" presetClass="entr" presetSubtype="8" fill="hold" grpId="0" nodeType="afterEffect">
                                  <p:stCondLst>
                                    <p:cond delay="0"/>
                                  </p:stCondLst>
                                  <p:childTnLst>
                                    <p:set>
                                      <p:cBhvr>
                                        <p:cTn id="190" dur="1" fill="hold">
                                          <p:stCondLst>
                                            <p:cond delay="0"/>
                                          </p:stCondLst>
                                        </p:cTn>
                                        <p:tgtEl>
                                          <p:spTgt spid="166"/>
                                        </p:tgtEl>
                                        <p:attrNameLst>
                                          <p:attrName>style.visibility</p:attrName>
                                        </p:attrNameLst>
                                      </p:cBhvr>
                                      <p:to>
                                        <p:strVal val="visible"/>
                                      </p:to>
                                    </p:set>
                                    <p:animEffect transition="in" filter="wipe(left)">
                                      <p:cBhvr>
                                        <p:cTn id="191" dur="500"/>
                                        <p:tgtEl>
                                          <p:spTgt spid="166"/>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170"/>
                                        </p:tgtEl>
                                        <p:attrNameLst>
                                          <p:attrName>style.visibility</p:attrName>
                                        </p:attrNameLst>
                                      </p:cBhvr>
                                      <p:to>
                                        <p:strVal val="visible"/>
                                      </p:to>
                                    </p:set>
                                    <p:animEffect transition="in" filter="wipe(up)">
                                      <p:cBhvr>
                                        <p:cTn id="196" dur="500"/>
                                        <p:tgtEl>
                                          <p:spTgt spid="170"/>
                                        </p:tgtEl>
                                      </p:cBhvr>
                                    </p:animEffect>
                                  </p:childTnLst>
                                </p:cTn>
                              </p:par>
                            </p:childTnLst>
                          </p:cTn>
                        </p:par>
                      </p:childTnLst>
                    </p:cTn>
                  </p:par>
                  <p:par>
                    <p:cTn id="197" fill="hold">
                      <p:stCondLst>
                        <p:cond delay="indefinite"/>
                      </p:stCondLst>
                      <p:childTnLst>
                        <p:par>
                          <p:cTn id="198" fill="hold">
                            <p:stCondLst>
                              <p:cond delay="0"/>
                            </p:stCondLst>
                            <p:childTnLst>
                              <p:par>
                                <p:cTn id="199" presetID="16" presetClass="entr" presetSubtype="21" fill="hold" grpId="0" nodeType="clickEffect">
                                  <p:stCondLst>
                                    <p:cond delay="0"/>
                                  </p:stCondLst>
                                  <p:childTnLst>
                                    <p:set>
                                      <p:cBhvr>
                                        <p:cTn id="200" dur="1" fill="hold">
                                          <p:stCondLst>
                                            <p:cond delay="0"/>
                                          </p:stCondLst>
                                        </p:cTn>
                                        <p:tgtEl>
                                          <p:spTgt spid="210"/>
                                        </p:tgtEl>
                                        <p:attrNameLst>
                                          <p:attrName>style.visibility</p:attrName>
                                        </p:attrNameLst>
                                      </p:cBhvr>
                                      <p:to>
                                        <p:strVal val="visible"/>
                                      </p:to>
                                    </p:set>
                                    <p:animEffect transition="in" filter="barn(inVertical)">
                                      <p:cBhvr>
                                        <p:cTn id="201" dur="500"/>
                                        <p:tgtEl>
                                          <p:spTgt spid="210"/>
                                        </p:tgtEl>
                                      </p:cBhvr>
                                    </p:animEffect>
                                  </p:childTnLst>
                                </p:cTn>
                              </p:par>
                            </p:childTnLst>
                          </p:cTn>
                        </p:par>
                      </p:childTnLst>
                    </p:cTn>
                  </p:par>
                  <p:par>
                    <p:cTn id="202" fill="hold">
                      <p:stCondLst>
                        <p:cond delay="indefinite"/>
                      </p:stCondLst>
                      <p:childTnLst>
                        <p:par>
                          <p:cTn id="203" fill="hold">
                            <p:stCondLst>
                              <p:cond delay="0"/>
                            </p:stCondLst>
                            <p:childTnLst>
                              <p:par>
                                <p:cTn id="204" presetID="16" presetClass="entr" presetSubtype="21" fill="hold" grpId="0" nodeType="clickEffect">
                                  <p:stCondLst>
                                    <p:cond delay="0"/>
                                  </p:stCondLst>
                                  <p:childTnLst>
                                    <p:set>
                                      <p:cBhvr>
                                        <p:cTn id="205" dur="1" fill="hold">
                                          <p:stCondLst>
                                            <p:cond delay="0"/>
                                          </p:stCondLst>
                                        </p:cTn>
                                        <p:tgtEl>
                                          <p:spTgt spid="211"/>
                                        </p:tgtEl>
                                        <p:attrNameLst>
                                          <p:attrName>style.visibility</p:attrName>
                                        </p:attrNameLst>
                                      </p:cBhvr>
                                      <p:to>
                                        <p:strVal val="visible"/>
                                      </p:to>
                                    </p:set>
                                    <p:animEffect transition="in" filter="barn(inVertical)">
                                      <p:cBhvr>
                                        <p:cTn id="206" dur="500"/>
                                        <p:tgtEl>
                                          <p:spTgt spid="211"/>
                                        </p:tgtEl>
                                      </p:cBhvr>
                                    </p:animEffect>
                                  </p:childTnLst>
                                </p:cTn>
                              </p:par>
                            </p:childTnLst>
                          </p:cTn>
                        </p:par>
                      </p:childTnLst>
                    </p:cTn>
                  </p:par>
                  <p:par>
                    <p:cTn id="207" fill="hold">
                      <p:stCondLst>
                        <p:cond delay="indefinite"/>
                      </p:stCondLst>
                      <p:childTnLst>
                        <p:par>
                          <p:cTn id="208" fill="hold">
                            <p:stCondLst>
                              <p:cond delay="0"/>
                            </p:stCondLst>
                            <p:childTnLst>
                              <p:par>
                                <p:cTn id="209" presetID="16" presetClass="entr" presetSubtype="21" fill="hold" grpId="0" nodeType="clickEffect">
                                  <p:stCondLst>
                                    <p:cond delay="0"/>
                                  </p:stCondLst>
                                  <p:childTnLst>
                                    <p:set>
                                      <p:cBhvr>
                                        <p:cTn id="210" dur="1" fill="hold">
                                          <p:stCondLst>
                                            <p:cond delay="0"/>
                                          </p:stCondLst>
                                        </p:cTn>
                                        <p:tgtEl>
                                          <p:spTgt spid="213"/>
                                        </p:tgtEl>
                                        <p:attrNameLst>
                                          <p:attrName>style.visibility</p:attrName>
                                        </p:attrNameLst>
                                      </p:cBhvr>
                                      <p:to>
                                        <p:strVal val="visible"/>
                                      </p:to>
                                    </p:set>
                                    <p:animEffect transition="in" filter="barn(inVertical)">
                                      <p:cBhvr>
                                        <p:cTn id="211" dur="500"/>
                                        <p:tgtEl>
                                          <p:spTgt spid="213"/>
                                        </p:tgtEl>
                                      </p:cBhvr>
                                    </p:animEffect>
                                  </p:childTnLst>
                                </p:cTn>
                              </p:par>
                            </p:childTnLst>
                          </p:cTn>
                        </p:par>
                      </p:childTnLst>
                    </p:cTn>
                  </p:par>
                  <p:par>
                    <p:cTn id="212" fill="hold">
                      <p:stCondLst>
                        <p:cond delay="indefinite"/>
                      </p:stCondLst>
                      <p:childTnLst>
                        <p:par>
                          <p:cTn id="213" fill="hold">
                            <p:stCondLst>
                              <p:cond delay="0"/>
                            </p:stCondLst>
                            <p:childTnLst>
                              <p:par>
                                <p:cTn id="214" presetID="16" presetClass="entr" presetSubtype="21" fill="hold" grpId="0" nodeType="clickEffect">
                                  <p:stCondLst>
                                    <p:cond delay="0"/>
                                  </p:stCondLst>
                                  <p:childTnLst>
                                    <p:set>
                                      <p:cBhvr>
                                        <p:cTn id="215" dur="1" fill="hold">
                                          <p:stCondLst>
                                            <p:cond delay="0"/>
                                          </p:stCondLst>
                                        </p:cTn>
                                        <p:tgtEl>
                                          <p:spTgt spid="212"/>
                                        </p:tgtEl>
                                        <p:attrNameLst>
                                          <p:attrName>style.visibility</p:attrName>
                                        </p:attrNameLst>
                                      </p:cBhvr>
                                      <p:to>
                                        <p:strVal val="visible"/>
                                      </p:to>
                                    </p:set>
                                    <p:animEffect transition="in" filter="barn(inVertical)">
                                      <p:cBhvr>
                                        <p:cTn id="216"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212" grpId="0" animBg="1"/>
      <p:bldP spid="211" grpId="0" animBg="1"/>
      <p:bldP spid="210" grpId="0" animBg="1"/>
      <p:bldP spid="79" grpId="0" animBg="1"/>
      <p:bldP spid="80" grpId="0" animBg="1"/>
      <p:bldP spid="83" grpId="0" animBg="1"/>
      <p:bldP spid="84" grpId="0" animBg="1"/>
      <p:bldP spid="85" grpId="0" animBg="1"/>
      <p:bldP spid="92" grpId="0" animBg="1"/>
      <p:bldP spid="106" grpId="0" animBg="1"/>
      <p:bldP spid="107" grpId="0" animBg="1"/>
      <p:bldP spid="108" grpId="0" animBg="1"/>
      <p:bldP spid="124" grpId="0" animBg="1"/>
      <p:bldP spid="132" grpId="0" animBg="1"/>
      <p:bldP spid="136" grpId="0" animBg="1"/>
      <p:bldP spid="143" grpId="0" animBg="1"/>
      <p:bldP spid="148" grpId="0" animBg="1"/>
      <p:bldP spid="151" grpId="0" animBg="1"/>
      <p:bldP spid="166" grpId="0" animBg="1"/>
      <p:bldP spid="195" grpId="0"/>
      <p:bldP spid="21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6B465A-BBA5-EBA3-B32C-BC7E00BDB0E2}"/>
              </a:ext>
            </a:extLst>
          </p:cNvPr>
          <p:cNvSpPr>
            <a:spLocks noGrp="1"/>
          </p:cNvSpPr>
          <p:nvPr>
            <p:ph type="title"/>
          </p:nvPr>
        </p:nvSpPr>
        <p:spPr/>
        <p:txBody>
          <a:bodyPr/>
          <a:lstStyle/>
          <a:p>
            <a:pPr>
              <a:spcBef>
                <a:spcPct val="0"/>
              </a:spcBef>
            </a:pPr>
            <a:r>
              <a:rPr lang="en-US" altLang="zh-CN" sz="2000" dirty="0">
                <a:solidFill>
                  <a:srgbClr val="AD2A26"/>
                </a:solidFill>
                <a:ea typeface="Alibaba PuHuiTi Medium" pitchFamily="18" charset="-122"/>
              </a:rPr>
              <a:t>HashMap</a:t>
            </a:r>
            <a:r>
              <a:rPr lang="zh-CN" altLang="en-US" sz="2000" dirty="0">
                <a:solidFill>
                  <a:srgbClr val="AD2A26"/>
                </a:solidFill>
                <a:ea typeface="Alibaba PuHuiTi Medium" pitchFamily="18" charset="-122"/>
              </a:rPr>
              <a:t>的</a:t>
            </a:r>
            <a:r>
              <a:rPr lang="en-US" altLang="zh-CN" sz="2000" dirty="0">
                <a:solidFill>
                  <a:srgbClr val="AD2A26"/>
                </a:solidFill>
                <a:ea typeface="Alibaba PuHuiTi Medium" pitchFamily="18" charset="-122"/>
              </a:rPr>
              <a:t>put</a:t>
            </a:r>
            <a:r>
              <a:rPr lang="zh-CN" altLang="en-US" sz="2000" dirty="0">
                <a:solidFill>
                  <a:srgbClr val="AD2A26"/>
                </a:solidFill>
                <a:ea typeface="Alibaba PuHuiTi Medium" pitchFamily="18" charset="-122"/>
              </a:rPr>
              <a:t>方法的具体流程</a:t>
            </a:r>
          </a:p>
        </p:txBody>
      </p:sp>
      <p:sp>
        <p:nvSpPr>
          <p:cNvPr id="3" name="文本占位符 2">
            <a:extLst>
              <a:ext uri="{FF2B5EF4-FFF2-40B4-BE49-F238E27FC236}">
                <a16:creationId xmlns:a16="http://schemas.microsoft.com/office/drawing/2014/main" id="{473E9466-AF96-C851-0B12-4C5DF430E8B4}"/>
              </a:ext>
            </a:extLst>
          </p:cNvPr>
          <p:cNvSpPr>
            <a:spLocks noGrp="1"/>
          </p:cNvSpPr>
          <p:nvPr>
            <p:ph type="body" sz="quarter" idx="11"/>
          </p:nvPr>
        </p:nvSpPr>
        <p:spPr>
          <a:xfrm>
            <a:off x="710880" y="1650449"/>
            <a:ext cx="10698800" cy="3434736"/>
          </a:xfrm>
        </p:spPr>
        <p:txBody>
          <a:bodyPr/>
          <a:lstStyle/>
          <a:p>
            <a:r>
              <a:rPr lang="en-US" altLang="zh-CN" sz="1400" dirty="0"/>
              <a:t>1. </a:t>
            </a:r>
            <a:r>
              <a:rPr lang="zh-CN" altLang="en-US" sz="1400" dirty="0"/>
              <a:t>判断键值对数组</a:t>
            </a:r>
            <a:r>
              <a:rPr lang="en-US" altLang="zh-CN" sz="1400" dirty="0"/>
              <a:t>table</a:t>
            </a:r>
            <a:r>
              <a:rPr lang="zh-CN" altLang="en-US" sz="1400" dirty="0"/>
              <a:t>是否为空或为</a:t>
            </a:r>
            <a:r>
              <a:rPr lang="en-US" altLang="zh-CN" sz="1400" dirty="0"/>
              <a:t>null</a:t>
            </a:r>
            <a:r>
              <a:rPr lang="zh-CN" altLang="en-US" sz="1400" dirty="0"/>
              <a:t>，否则执行</a:t>
            </a:r>
            <a:r>
              <a:rPr lang="en-US" altLang="zh-CN" sz="1400" dirty="0"/>
              <a:t>resize()</a:t>
            </a:r>
            <a:r>
              <a:rPr lang="zh-CN" altLang="en-US" sz="1400" dirty="0"/>
              <a:t>进行扩容（初始化）</a:t>
            </a:r>
          </a:p>
          <a:p>
            <a:r>
              <a:rPr lang="en-US" altLang="zh-CN" sz="1400" dirty="0"/>
              <a:t>2. </a:t>
            </a:r>
            <a:r>
              <a:rPr lang="zh-CN" altLang="en-US" sz="1400" dirty="0"/>
              <a:t>根据键值</a:t>
            </a:r>
            <a:r>
              <a:rPr lang="en-US" altLang="zh-CN" sz="1400" dirty="0"/>
              <a:t>key</a:t>
            </a:r>
            <a:r>
              <a:rPr lang="zh-CN" altLang="en-US" sz="1400" dirty="0"/>
              <a:t>计算</a:t>
            </a:r>
            <a:r>
              <a:rPr lang="en-US" altLang="zh-CN" sz="1400" dirty="0"/>
              <a:t>hash</a:t>
            </a:r>
            <a:r>
              <a:rPr lang="zh-CN" altLang="en-US" sz="1400" dirty="0"/>
              <a:t>值得到数组索引</a:t>
            </a:r>
            <a:endParaRPr lang="en-US" altLang="zh-CN" sz="1400" dirty="0"/>
          </a:p>
          <a:p>
            <a:r>
              <a:rPr lang="en-US" altLang="zh-CN" sz="1400" dirty="0"/>
              <a:t>3. </a:t>
            </a:r>
            <a:r>
              <a:rPr lang="zh-CN" altLang="en-US" sz="1400" dirty="0"/>
              <a:t>判断</a:t>
            </a:r>
            <a:r>
              <a:rPr lang="en-US" altLang="zh-CN" sz="1400" dirty="0"/>
              <a:t>table[</a:t>
            </a:r>
            <a:r>
              <a:rPr lang="en-US" altLang="zh-CN" sz="1400" dirty="0" err="1"/>
              <a:t>i</a:t>
            </a:r>
            <a:r>
              <a:rPr lang="en-US" altLang="zh-CN" sz="1400" dirty="0"/>
              <a:t>]==null</a:t>
            </a:r>
            <a:r>
              <a:rPr lang="zh-CN" altLang="en-US" sz="1400" dirty="0"/>
              <a:t>，条件成立，直接新建节点添加</a:t>
            </a:r>
            <a:endParaRPr lang="en-US" altLang="zh-CN" sz="1400" dirty="0"/>
          </a:p>
          <a:p>
            <a:r>
              <a:rPr lang="en-US" altLang="zh-CN" sz="1400" dirty="0"/>
              <a:t>4. </a:t>
            </a:r>
            <a:r>
              <a:rPr lang="zh-CN" altLang="en-US" sz="1400" dirty="0"/>
              <a:t>如果</a:t>
            </a:r>
            <a:r>
              <a:rPr lang="en-US" altLang="zh-CN" sz="1400" dirty="0"/>
              <a:t>table[</a:t>
            </a:r>
            <a:r>
              <a:rPr lang="en-US" altLang="zh-CN" sz="1400" dirty="0" err="1"/>
              <a:t>i</a:t>
            </a:r>
            <a:r>
              <a:rPr lang="en-US" altLang="zh-CN" sz="1400" dirty="0"/>
              <a:t>]==null ,</a:t>
            </a:r>
            <a:r>
              <a:rPr lang="zh-CN" altLang="en-US" sz="1400" dirty="0"/>
              <a:t>不成立</a:t>
            </a:r>
            <a:endParaRPr lang="en-US" altLang="zh-CN" sz="1400" dirty="0"/>
          </a:p>
          <a:p>
            <a:pPr marL="609585" lvl="1" indent="0">
              <a:lnSpc>
                <a:spcPct val="150000"/>
              </a:lnSpc>
              <a:buNone/>
            </a:pPr>
            <a:r>
              <a:rPr lang="en-US" altLang="zh-CN" sz="1400" b="0" dirty="0">
                <a:solidFill>
                  <a:schemeClr val="tx1">
                    <a:lumMod val="85000"/>
                    <a:lumOff val="15000"/>
                  </a:schemeClr>
                </a:solidFill>
                <a:latin typeface="Alibaba PuHuiTi B"/>
                <a:ea typeface="阿里巴巴普惠体" panose="00020600040101010101" pitchFamily="18" charset="-122"/>
              </a:rPr>
              <a:t>4.1 </a:t>
            </a:r>
            <a:r>
              <a:rPr lang="zh-CN" altLang="en-US" sz="1400" b="0" dirty="0">
                <a:solidFill>
                  <a:schemeClr val="tx1">
                    <a:lumMod val="85000"/>
                    <a:lumOff val="15000"/>
                  </a:schemeClr>
                </a:solidFill>
                <a:latin typeface="Alibaba PuHuiTi B"/>
                <a:ea typeface="阿里巴巴普惠体" panose="00020600040101010101" pitchFamily="18" charset="-122"/>
              </a:rPr>
              <a:t>判断</a:t>
            </a:r>
            <a:r>
              <a:rPr lang="en-US" altLang="zh-CN" sz="1400" b="0" dirty="0">
                <a:solidFill>
                  <a:schemeClr val="tx1">
                    <a:lumMod val="85000"/>
                    <a:lumOff val="15000"/>
                  </a:schemeClr>
                </a:solidFill>
                <a:latin typeface="Alibaba PuHuiTi B"/>
                <a:ea typeface="阿里巴巴普惠体" panose="00020600040101010101" pitchFamily="18" charset="-122"/>
              </a:rPr>
              <a:t>table[</a:t>
            </a:r>
            <a:r>
              <a:rPr lang="en-US" altLang="zh-CN" sz="1400" b="0" dirty="0" err="1">
                <a:solidFill>
                  <a:schemeClr val="tx1">
                    <a:lumMod val="85000"/>
                    <a:lumOff val="15000"/>
                  </a:schemeClr>
                </a:solidFill>
                <a:latin typeface="Alibaba PuHuiTi B"/>
                <a:ea typeface="阿里巴巴普惠体" panose="00020600040101010101" pitchFamily="18" charset="-122"/>
              </a:rPr>
              <a:t>i</a:t>
            </a:r>
            <a:r>
              <a:rPr lang="en-US" altLang="zh-CN" sz="1400" b="0" dirty="0">
                <a:solidFill>
                  <a:schemeClr val="tx1">
                    <a:lumMod val="85000"/>
                    <a:lumOff val="15000"/>
                  </a:schemeClr>
                </a:solidFill>
                <a:latin typeface="Alibaba PuHuiTi B"/>
                <a:ea typeface="阿里巴巴普惠体" panose="00020600040101010101" pitchFamily="18" charset="-122"/>
              </a:rPr>
              <a:t>]</a:t>
            </a:r>
            <a:r>
              <a:rPr lang="zh-CN" altLang="en-US" sz="1400" b="0" dirty="0">
                <a:solidFill>
                  <a:schemeClr val="tx1">
                    <a:lumMod val="85000"/>
                    <a:lumOff val="15000"/>
                  </a:schemeClr>
                </a:solidFill>
                <a:latin typeface="Alibaba PuHuiTi B"/>
                <a:ea typeface="阿里巴巴普惠体" panose="00020600040101010101" pitchFamily="18" charset="-122"/>
              </a:rPr>
              <a:t>的首个元素是否和</a:t>
            </a:r>
            <a:r>
              <a:rPr lang="en-US" altLang="zh-CN" sz="1400" b="0" dirty="0">
                <a:solidFill>
                  <a:schemeClr val="tx1">
                    <a:lumMod val="85000"/>
                    <a:lumOff val="15000"/>
                  </a:schemeClr>
                </a:solidFill>
                <a:latin typeface="Alibaba PuHuiTi B"/>
                <a:ea typeface="阿里巴巴普惠体" panose="00020600040101010101" pitchFamily="18" charset="-122"/>
              </a:rPr>
              <a:t>key</a:t>
            </a:r>
            <a:r>
              <a:rPr lang="zh-CN" altLang="en-US" sz="1400" b="0" dirty="0">
                <a:solidFill>
                  <a:schemeClr val="tx1">
                    <a:lumMod val="85000"/>
                    <a:lumOff val="15000"/>
                  </a:schemeClr>
                </a:solidFill>
                <a:latin typeface="Alibaba PuHuiTi B"/>
                <a:ea typeface="阿里巴巴普惠体" panose="00020600040101010101" pitchFamily="18" charset="-122"/>
              </a:rPr>
              <a:t>一样，如果相同直接覆盖</a:t>
            </a:r>
            <a:r>
              <a:rPr lang="en-US" altLang="zh-CN" sz="1400" b="0" dirty="0">
                <a:solidFill>
                  <a:schemeClr val="tx1">
                    <a:lumMod val="85000"/>
                    <a:lumOff val="15000"/>
                  </a:schemeClr>
                </a:solidFill>
                <a:latin typeface="Alibaba PuHuiTi B"/>
                <a:ea typeface="阿里巴巴普惠体" panose="00020600040101010101" pitchFamily="18" charset="-122"/>
              </a:rPr>
              <a:t>value</a:t>
            </a:r>
            <a:endParaRPr lang="zh-CN" altLang="en-US" sz="1400" b="0" dirty="0">
              <a:solidFill>
                <a:schemeClr val="tx1">
                  <a:lumMod val="85000"/>
                  <a:lumOff val="15000"/>
                </a:schemeClr>
              </a:solidFill>
              <a:latin typeface="Alibaba PuHuiTi B"/>
              <a:ea typeface="阿里巴巴普惠体" panose="00020600040101010101" pitchFamily="18" charset="-122"/>
            </a:endParaRPr>
          </a:p>
          <a:p>
            <a:pPr marL="609585" lvl="1" indent="0">
              <a:lnSpc>
                <a:spcPct val="150000"/>
              </a:lnSpc>
              <a:buNone/>
            </a:pPr>
            <a:r>
              <a:rPr lang="en-US" altLang="zh-CN" sz="1400" b="0" dirty="0">
                <a:solidFill>
                  <a:schemeClr val="tx1">
                    <a:lumMod val="85000"/>
                    <a:lumOff val="15000"/>
                  </a:schemeClr>
                </a:solidFill>
                <a:latin typeface="Alibaba PuHuiTi B"/>
                <a:ea typeface="阿里巴巴普惠体" panose="00020600040101010101" pitchFamily="18" charset="-122"/>
              </a:rPr>
              <a:t>4.2 </a:t>
            </a:r>
            <a:r>
              <a:rPr lang="zh-CN" altLang="en-US" sz="1400" b="0" dirty="0">
                <a:solidFill>
                  <a:schemeClr val="tx1">
                    <a:lumMod val="85000"/>
                    <a:lumOff val="15000"/>
                  </a:schemeClr>
                </a:solidFill>
                <a:latin typeface="Alibaba PuHuiTi B"/>
                <a:ea typeface="阿里巴巴普惠体" panose="00020600040101010101" pitchFamily="18" charset="-122"/>
              </a:rPr>
              <a:t>判断</a:t>
            </a:r>
            <a:r>
              <a:rPr lang="en-US" altLang="zh-CN" sz="1400" b="0" dirty="0">
                <a:solidFill>
                  <a:schemeClr val="tx1">
                    <a:lumMod val="85000"/>
                    <a:lumOff val="15000"/>
                  </a:schemeClr>
                </a:solidFill>
                <a:latin typeface="Alibaba PuHuiTi B"/>
                <a:ea typeface="阿里巴巴普惠体" panose="00020600040101010101" pitchFamily="18" charset="-122"/>
              </a:rPr>
              <a:t>table[</a:t>
            </a:r>
            <a:r>
              <a:rPr lang="en-US" altLang="zh-CN" sz="1400" b="0" dirty="0" err="1">
                <a:solidFill>
                  <a:schemeClr val="tx1">
                    <a:lumMod val="85000"/>
                    <a:lumOff val="15000"/>
                  </a:schemeClr>
                </a:solidFill>
                <a:latin typeface="Alibaba PuHuiTi B"/>
                <a:ea typeface="阿里巴巴普惠体" panose="00020600040101010101" pitchFamily="18" charset="-122"/>
              </a:rPr>
              <a:t>i</a:t>
            </a:r>
            <a:r>
              <a:rPr lang="en-US" altLang="zh-CN" sz="1400" b="0" dirty="0">
                <a:solidFill>
                  <a:schemeClr val="tx1">
                    <a:lumMod val="85000"/>
                    <a:lumOff val="15000"/>
                  </a:schemeClr>
                </a:solidFill>
                <a:latin typeface="Alibaba PuHuiTi B"/>
                <a:ea typeface="阿里巴巴普惠体" panose="00020600040101010101" pitchFamily="18" charset="-122"/>
              </a:rPr>
              <a:t>] </a:t>
            </a:r>
            <a:r>
              <a:rPr lang="zh-CN" altLang="en-US" sz="1400" b="0" dirty="0">
                <a:solidFill>
                  <a:schemeClr val="tx1">
                    <a:lumMod val="85000"/>
                    <a:lumOff val="15000"/>
                  </a:schemeClr>
                </a:solidFill>
                <a:latin typeface="Alibaba PuHuiTi B"/>
                <a:ea typeface="阿里巴巴普惠体" panose="00020600040101010101" pitchFamily="18" charset="-122"/>
              </a:rPr>
              <a:t>是否为</a:t>
            </a:r>
            <a:r>
              <a:rPr lang="en-US" altLang="zh-CN" sz="1400" b="0" dirty="0" err="1">
                <a:solidFill>
                  <a:schemeClr val="tx1">
                    <a:lumMod val="85000"/>
                    <a:lumOff val="15000"/>
                  </a:schemeClr>
                </a:solidFill>
                <a:latin typeface="Alibaba PuHuiTi B"/>
                <a:ea typeface="阿里巴巴普惠体" panose="00020600040101010101" pitchFamily="18" charset="-122"/>
              </a:rPr>
              <a:t>treeNode</a:t>
            </a:r>
            <a:r>
              <a:rPr lang="zh-CN" altLang="en-US" sz="1400" b="0" dirty="0">
                <a:solidFill>
                  <a:schemeClr val="tx1">
                    <a:lumMod val="85000"/>
                    <a:lumOff val="15000"/>
                  </a:schemeClr>
                </a:solidFill>
                <a:latin typeface="Alibaba PuHuiTi B"/>
                <a:ea typeface="阿里巴巴普惠体" panose="00020600040101010101" pitchFamily="18" charset="-122"/>
              </a:rPr>
              <a:t>，即</a:t>
            </a:r>
            <a:r>
              <a:rPr lang="en-US" altLang="zh-CN" sz="1400" b="0" dirty="0">
                <a:solidFill>
                  <a:schemeClr val="tx1">
                    <a:lumMod val="85000"/>
                    <a:lumOff val="15000"/>
                  </a:schemeClr>
                </a:solidFill>
                <a:latin typeface="Alibaba PuHuiTi B"/>
                <a:ea typeface="阿里巴巴普惠体" panose="00020600040101010101" pitchFamily="18" charset="-122"/>
              </a:rPr>
              <a:t>table[</a:t>
            </a:r>
            <a:r>
              <a:rPr lang="en-US" altLang="zh-CN" sz="1400" b="0" dirty="0" err="1">
                <a:solidFill>
                  <a:schemeClr val="tx1">
                    <a:lumMod val="85000"/>
                    <a:lumOff val="15000"/>
                  </a:schemeClr>
                </a:solidFill>
                <a:latin typeface="Alibaba PuHuiTi B"/>
                <a:ea typeface="阿里巴巴普惠体" panose="00020600040101010101" pitchFamily="18" charset="-122"/>
              </a:rPr>
              <a:t>i</a:t>
            </a:r>
            <a:r>
              <a:rPr lang="en-US" altLang="zh-CN" sz="1400" b="0" dirty="0">
                <a:solidFill>
                  <a:schemeClr val="tx1">
                    <a:lumMod val="85000"/>
                    <a:lumOff val="15000"/>
                  </a:schemeClr>
                </a:solidFill>
                <a:latin typeface="Alibaba PuHuiTi B"/>
                <a:ea typeface="阿里巴巴普惠体" panose="00020600040101010101" pitchFamily="18" charset="-122"/>
              </a:rPr>
              <a:t>] </a:t>
            </a:r>
            <a:r>
              <a:rPr lang="zh-CN" altLang="en-US" sz="1400" b="0" dirty="0">
                <a:solidFill>
                  <a:schemeClr val="tx1">
                    <a:lumMod val="85000"/>
                    <a:lumOff val="15000"/>
                  </a:schemeClr>
                </a:solidFill>
                <a:latin typeface="Alibaba PuHuiTi B"/>
                <a:ea typeface="阿里巴巴普惠体" panose="00020600040101010101" pitchFamily="18" charset="-122"/>
              </a:rPr>
              <a:t>是否是红黑树，如果是红黑树，则直接在树中插入键值对</a:t>
            </a:r>
            <a:endParaRPr lang="en-US" altLang="zh-CN" sz="1400" b="0" dirty="0">
              <a:solidFill>
                <a:schemeClr val="tx1">
                  <a:lumMod val="85000"/>
                  <a:lumOff val="15000"/>
                </a:schemeClr>
              </a:solidFill>
              <a:latin typeface="Alibaba PuHuiTi B"/>
              <a:ea typeface="阿里巴巴普惠体" panose="00020600040101010101" pitchFamily="18" charset="-122"/>
            </a:endParaRPr>
          </a:p>
          <a:p>
            <a:pPr marL="609585" lvl="1" indent="0">
              <a:lnSpc>
                <a:spcPct val="150000"/>
              </a:lnSpc>
              <a:buNone/>
            </a:pPr>
            <a:r>
              <a:rPr lang="en-US" altLang="zh-CN" sz="1400" b="0" dirty="0">
                <a:solidFill>
                  <a:schemeClr val="tx1">
                    <a:lumMod val="85000"/>
                    <a:lumOff val="15000"/>
                  </a:schemeClr>
                </a:solidFill>
                <a:latin typeface="Alibaba PuHuiTi B"/>
                <a:ea typeface="阿里巴巴普惠体" panose="00020600040101010101" pitchFamily="18" charset="-122"/>
              </a:rPr>
              <a:t>4.3 </a:t>
            </a:r>
            <a:r>
              <a:rPr lang="zh-CN" altLang="en-US" sz="1400" b="0" dirty="0">
                <a:solidFill>
                  <a:schemeClr val="tx1">
                    <a:lumMod val="85000"/>
                    <a:lumOff val="15000"/>
                  </a:schemeClr>
                </a:solidFill>
                <a:latin typeface="Alibaba PuHuiTi B"/>
                <a:ea typeface="阿里巴巴普惠体" panose="00020600040101010101" pitchFamily="18" charset="-122"/>
              </a:rPr>
              <a:t>遍历</a:t>
            </a:r>
            <a:r>
              <a:rPr lang="en-US" altLang="zh-CN" sz="1400" b="0" dirty="0">
                <a:solidFill>
                  <a:schemeClr val="tx1">
                    <a:lumMod val="85000"/>
                    <a:lumOff val="15000"/>
                  </a:schemeClr>
                </a:solidFill>
                <a:latin typeface="Alibaba PuHuiTi B"/>
                <a:ea typeface="阿里巴巴普惠体" panose="00020600040101010101" pitchFamily="18" charset="-122"/>
              </a:rPr>
              <a:t>table[</a:t>
            </a:r>
            <a:r>
              <a:rPr lang="en-US" altLang="zh-CN" sz="1400" b="0" dirty="0" err="1">
                <a:solidFill>
                  <a:schemeClr val="tx1">
                    <a:lumMod val="85000"/>
                    <a:lumOff val="15000"/>
                  </a:schemeClr>
                </a:solidFill>
                <a:latin typeface="Alibaba PuHuiTi B"/>
                <a:ea typeface="阿里巴巴普惠体" panose="00020600040101010101" pitchFamily="18" charset="-122"/>
              </a:rPr>
              <a:t>i</a:t>
            </a:r>
            <a:r>
              <a:rPr lang="en-US" altLang="zh-CN" sz="1400" b="0" dirty="0">
                <a:solidFill>
                  <a:schemeClr val="tx1">
                    <a:lumMod val="85000"/>
                    <a:lumOff val="15000"/>
                  </a:schemeClr>
                </a:solidFill>
                <a:latin typeface="Alibaba PuHuiTi B"/>
                <a:ea typeface="阿里巴巴普惠体" panose="00020600040101010101" pitchFamily="18" charset="-122"/>
              </a:rPr>
              <a:t>]</a:t>
            </a:r>
            <a:r>
              <a:rPr lang="zh-CN" altLang="en-US" sz="1400" b="0" dirty="0">
                <a:solidFill>
                  <a:schemeClr val="tx1">
                    <a:lumMod val="85000"/>
                    <a:lumOff val="15000"/>
                  </a:schemeClr>
                </a:solidFill>
                <a:latin typeface="Alibaba PuHuiTi B"/>
                <a:ea typeface="阿里巴巴普惠体" panose="00020600040101010101" pitchFamily="18" charset="-122"/>
              </a:rPr>
              <a:t>，链表的尾部插入数据，然后判断链表长度是否大于</a:t>
            </a:r>
            <a:r>
              <a:rPr lang="en-US" altLang="zh-CN" sz="1400" b="0" dirty="0">
                <a:solidFill>
                  <a:schemeClr val="tx1">
                    <a:lumMod val="85000"/>
                    <a:lumOff val="15000"/>
                  </a:schemeClr>
                </a:solidFill>
                <a:latin typeface="Alibaba PuHuiTi B"/>
                <a:ea typeface="阿里巴巴普惠体" panose="00020600040101010101" pitchFamily="18" charset="-122"/>
              </a:rPr>
              <a:t>8</a:t>
            </a:r>
            <a:r>
              <a:rPr lang="zh-CN" altLang="en-US" sz="1400" b="0" dirty="0">
                <a:solidFill>
                  <a:schemeClr val="tx1">
                    <a:lumMod val="85000"/>
                    <a:lumOff val="15000"/>
                  </a:schemeClr>
                </a:solidFill>
                <a:latin typeface="Alibaba PuHuiTi B"/>
                <a:ea typeface="阿里巴巴普惠体" panose="00020600040101010101" pitchFamily="18" charset="-122"/>
              </a:rPr>
              <a:t>，大于</a:t>
            </a:r>
            <a:r>
              <a:rPr lang="en-US" altLang="zh-CN" sz="1400" b="0" dirty="0">
                <a:solidFill>
                  <a:schemeClr val="tx1">
                    <a:lumMod val="85000"/>
                    <a:lumOff val="15000"/>
                  </a:schemeClr>
                </a:solidFill>
                <a:latin typeface="Alibaba PuHuiTi B"/>
                <a:ea typeface="阿里巴巴普惠体" panose="00020600040101010101" pitchFamily="18" charset="-122"/>
              </a:rPr>
              <a:t>8</a:t>
            </a:r>
            <a:r>
              <a:rPr lang="zh-CN" altLang="en-US" sz="1400" b="0" dirty="0">
                <a:solidFill>
                  <a:schemeClr val="tx1">
                    <a:lumMod val="85000"/>
                    <a:lumOff val="15000"/>
                  </a:schemeClr>
                </a:solidFill>
                <a:latin typeface="Alibaba PuHuiTi B"/>
                <a:ea typeface="阿里巴巴普惠体" panose="00020600040101010101" pitchFamily="18" charset="-122"/>
              </a:rPr>
              <a:t>的话把链表转换为红黑树，在红黑树中执行插入操 作，遍历过程中若发现</a:t>
            </a:r>
            <a:r>
              <a:rPr lang="en-US" altLang="zh-CN" sz="1400" b="0" dirty="0">
                <a:solidFill>
                  <a:schemeClr val="tx1">
                    <a:lumMod val="85000"/>
                    <a:lumOff val="15000"/>
                  </a:schemeClr>
                </a:solidFill>
                <a:latin typeface="Alibaba PuHuiTi B"/>
                <a:ea typeface="阿里巴巴普惠体" panose="00020600040101010101" pitchFamily="18" charset="-122"/>
              </a:rPr>
              <a:t>key</a:t>
            </a:r>
            <a:r>
              <a:rPr lang="zh-CN" altLang="en-US" sz="1400" b="0" dirty="0">
                <a:solidFill>
                  <a:schemeClr val="tx1">
                    <a:lumMod val="85000"/>
                    <a:lumOff val="15000"/>
                  </a:schemeClr>
                </a:solidFill>
                <a:latin typeface="Alibaba PuHuiTi B"/>
                <a:ea typeface="阿里巴巴普惠体" panose="00020600040101010101" pitchFamily="18" charset="-122"/>
              </a:rPr>
              <a:t>已经存在直接覆盖</a:t>
            </a:r>
            <a:r>
              <a:rPr lang="en-US" altLang="zh-CN" sz="1400" b="0" dirty="0">
                <a:solidFill>
                  <a:schemeClr val="tx1">
                    <a:lumMod val="85000"/>
                    <a:lumOff val="15000"/>
                  </a:schemeClr>
                </a:solidFill>
                <a:latin typeface="Alibaba PuHuiTi B"/>
                <a:ea typeface="阿里巴巴普惠体" panose="00020600040101010101" pitchFamily="18" charset="-122"/>
              </a:rPr>
              <a:t>value</a:t>
            </a:r>
            <a:endParaRPr lang="zh-CN" altLang="en-US" sz="1400" b="0" dirty="0">
              <a:solidFill>
                <a:schemeClr val="tx1">
                  <a:lumMod val="85000"/>
                  <a:lumOff val="15000"/>
                </a:schemeClr>
              </a:solidFill>
              <a:latin typeface="Alibaba PuHuiTi B"/>
              <a:ea typeface="阿里巴巴普惠体" panose="00020600040101010101" pitchFamily="18" charset="-122"/>
            </a:endParaRPr>
          </a:p>
          <a:p>
            <a:r>
              <a:rPr lang="en-US" altLang="zh-CN" sz="1400" dirty="0"/>
              <a:t>5. </a:t>
            </a:r>
            <a:r>
              <a:rPr lang="zh-CN" altLang="en-US" sz="1400" dirty="0"/>
              <a:t>插入成功后，判断实际存在的键值对数量</a:t>
            </a:r>
            <a:r>
              <a:rPr lang="en-US" altLang="zh-CN" sz="1400" dirty="0"/>
              <a:t>size</a:t>
            </a:r>
            <a:r>
              <a:rPr lang="zh-CN" altLang="en-US" sz="1400" dirty="0"/>
              <a:t>是否超多了最大容量</a:t>
            </a:r>
            <a:r>
              <a:rPr lang="en-US" altLang="zh-CN" sz="1400" dirty="0"/>
              <a:t>threshold</a:t>
            </a:r>
            <a:r>
              <a:rPr lang="zh-CN" altLang="en-US" sz="1400" dirty="0"/>
              <a:t>（数组长度</a:t>
            </a:r>
            <a:r>
              <a:rPr lang="en-US" altLang="zh-CN" sz="1400" dirty="0"/>
              <a:t>*0.75</a:t>
            </a:r>
            <a:r>
              <a:rPr lang="zh-CN" altLang="en-US" sz="1400" dirty="0"/>
              <a:t>），如果超过，进行扩容。</a:t>
            </a:r>
          </a:p>
          <a:p>
            <a:endParaRPr lang="zh-CN" altLang="en-US" sz="1400" dirty="0"/>
          </a:p>
        </p:txBody>
      </p:sp>
    </p:spTree>
    <p:extLst>
      <p:ext uri="{BB962C8B-B14F-4D97-AF65-F5344CB8AC3E}">
        <p14:creationId xmlns:p14="http://schemas.microsoft.com/office/powerpoint/2010/main" val="1387555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left)">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14EC583-87E2-D0F2-7049-8937C50600B9}"/>
              </a:ext>
            </a:extLst>
          </p:cNvPr>
          <p:cNvSpPr>
            <a:spLocks noGrp="1"/>
          </p:cNvSpPr>
          <p:nvPr>
            <p:ph type="body" sz="quarter" idx="11"/>
          </p:nvPr>
        </p:nvSpPr>
        <p:spPr>
          <a:xfrm>
            <a:off x="2232058" y="1895442"/>
            <a:ext cx="7505530" cy="1804796"/>
          </a:xfrm>
        </p:spPr>
        <p:txBody>
          <a:bodyPr anchor="ctr" anchorCtr="0"/>
          <a:lstStyle/>
          <a:p>
            <a:pPr>
              <a:spcBef>
                <a:spcPct val="0"/>
              </a:spcBef>
            </a:pPr>
            <a:r>
              <a:rPr lang="zh-CN" altLang="en-US" sz="4400" dirty="0">
                <a:solidFill>
                  <a:srgbClr val="AD2A26"/>
                </a:solidFill>
                <a:ea typeface="Alibaba PuHuiTi Medium" pitchFamily="18" charset="-122"/>
              </a:rPr>
              <a:t>讲一讲</a:t>
            </a:r>
            <a:r>
              <a:rPr lang="en-US" altLang="zh-CN" sz="4400" dirty="0">
                <a:solidFill>
                  <a:srgbClr val="AD2A26"/>
                </a:solidFill>
                <a:ea typeface="Alibaba PuHuiTi Medium" pitchFamily="18" charset="-122"/>
              </a:rPr>
              <a:t>HashMap</a:t>
            </a:r>
            <a:r>
              <a:rPr lang="zh-CN" altLang="en-US" sz="4400" dirty="0">
                <a:solidFill>
                  <a:srgbClr val="AD2A26"/>
                </a:solidFill>
                <a:ea typeface="Alibaba PuHuiTi Medium" pitchFamily="18" charset="-122"/>
              </a:rPr>
              <a:t>的扩容机制</a:t>
            </a:r>
          </a:p>
        </p:txBody>
      </p:sp>
      <p:grpSp>
        <p:nvGrpSpPr>
          <p:cNvPr id="19" name="组合 18">
            <a:extLst>
              <a:ext uri="{FF2B5EF4-FFF2-40B4-BE49-F238E27FC236}">
                <a16:creationId xmlns:a16="http://schemas.microsoft.com/office/drawing/2014/main" id="{800246D8-4CD7-ECC4-040E-AF40F1CEE04E}"/>
              </a:ext>
            </a:extLst>
          </p:cNvPr>
          <p:cNvGrpSpPr/>
          <p:nvPr/>
        </p:nvGrpSpPr>
        <p:grpSpPr>
          <a:xfrm>
            <a:off x="3158355" y="4082199"/>
            <a:ext cx="4788441" cy="677945"/>
            <a:chOff x="3158355" y="4082199"/>
            <a:chExt cx="4788441" cy="677945"/>
          </a:xfrm>
        </p:grpSpPr>
        <p:sp>
          <p:nvSpPr>
            <p:cNvPr id="20" name="标题 1">
              <a:extLst>
                <a:ext uri="{FF2B5EF4-FFF2-40B4-BE49-F238E27FC236}">
                  <a16:creationId xmlns:a16="http://schemas.microsoft.com/office/drawing/2014/main" id="{C1DD64CE-5156-4E19-455A-680C37D38189}"/>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a:solidFill>
                    <a:schemeClr val="tx1"/>
                  </a:solidFill>
                </a:rPr>
                <a:t>难易程度：</a:t>
              </a:r>
            </a:p>
          </p:txBody>
        </p:sp>
        <p:grpSp>
          <p:nvGrpSpPr>
            <p:cNvPr id="21" name="组合 20">
              <a:extLst>
                <a:ext uri="{FF2B5EF4-FFF2-40B4-BE49-F238E27FC236}">
                  <a16:creationId xmlns:a16="http://schemas.microsoft.com/office/drawing/2014/main" id="{C17D0EF0-5535-A37A-2313-0CEDAFFB6443}"/>
                </a:ext>
              </a:extLst>
            </p:cNvPr>
            <p:cNvGrpSpPr/>
            <p:nvPr/>
          </p:nvGrpSpPr>
          <p:grpSpPr>
            <a:xfrm>
              <a:off x="5184742" y="4213779"/>
              <a:ext cx="2762054" cy="339365"/>
              <a:chOff x="5175315" y="4185502"/>
              <a:chExt cx="3110846" cy="452486"/>
            </a:xfrm>
            <a:noFill/>
            <a:effectLst>
              <a:outerShdw blurRad="50800" dist="38100" dir="2700000" algn="tl" rotWithShape="0">
                <a:prstClr val="black">
                  <a:alpha val="40000"/>
                </a:prstClr>
              </a:outerShdw>
            </a:effectLst>
          </p:grpSpPr>
          <p:sp>
            <p:nvSpPr>
              <p:cNvPr id="22" name="星形: 五角 21">
                <a:extLst>
                  <a:ext uri="{FF2B5EF4-FFF2-40B4-BE49-F238E27FC236}">
                    <a16:creationId xmlns:a16="http://schemas.microsoft.com/office/drawing/2014/main" id="{9C18A412-C756-12C4-1C77-EC5312714FFE}"/>
                  </a:ext>
                </a:extLst>
              </p:cNvPr>
              <p:cNvSpPr/>
              <p:nvPr/>
            </p:nvSpPr>
            <p:spPr>
              <a:xfrm>
                <a:off x="5175315"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3" name="星形: 五角 22">
                <a:extLst>
                  <a:ext uri="{FF2B5EF4-FFF2-40B4-BE49-F238E27FC236}">
                    <a16:creationId xmlns:a16="http://schemas.microsoft.com/office/drawing/2014/main" id="{EA1D9029-FD8B-1541-3203-7B4C566D9A3A}"/>
                  </a:ext>
                </a:extLst>
              </p:cNvPr>
              <p:cNvSpPr/>
              <p:nvPr/>
            </p:nvSpPr>
            <p:spPr>
              <a:xfrm>
                <a:off x="5841156"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4" name="星形: 五角 23">
                <a:extLst>
                  <a:ext uri="{FF2B5EF4-FFF2-40B4-BE49-F238E27FC236}">
                    <a16:creationId xmlns:a16="http://schemas.microsoft.com/office/drawing/2014/main" id="{05D4B451-348F-7C52-07BC-71D8D0182D7F}"/>
                  </a:ext>
                </a:extLst>
              </p:cNvPr>
              <p:cNvSpPr/>
              <p:nvPr/>
            </p:nvSpPr>
            <p:spPr>
              <a:xfrm>
                <a:off x="6471628"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星形: 五角 24">
                <a:extLst>
                  <a:ext uri="{FF2B5EF4-FFF2-40B4-BE49-F238E27FC236}">
                    <a16:creationId xmlns:a16="http://schemas.microsoft.com/office/drawing/2014/main" id="{C75F4B4C-D21E-F9C9-C102-67B8ED3F7075}"/>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6" name="星形: 五角 25">
                <a:extLst>
                  <a:ext uri="{FF2B5EF4-FFF2-40B4-BE49-F238E27FC236}">
                    <a16:creationId xmlns:a16="http://schemas.microsoft.com/office/drawing/2014/main" id="{2FBA1389-B1DE-08E1-FE3A-7D376FC90BBA}"/>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grpSp>
        <p:nvGrpSpPr>
          <p:cNvPr id="27" name="组合 26">
            <a:extLst>
              <a:ext uri="{FF2B5EF4-FFF2-40B4-BE49-F238E27FC236}">
                <a16:creationId xmlns:a16="http://schemas.microsoft.com/office/drawing/2014/main" id="{4C517D18-A645-D8BD-E044-A6F0FCFDAD87}"/>
              </a:ext>
            </a:extLst>
          </p:cNvPr>
          <p:cNvGrpSpPr/>
          <p:nvPr/>
        </p:nvGrpSpPr>
        <p:grpSpPr>
          <a:xfrm>
            <a:off x="3142150" y="4839093"/>
            <a:ext cx="4805852" cy="713296"/>
            <a:chOff x="3142150" y="4839093"/>
            <a:chExt cx="4805852" cy="713296"/>
          </a:xfrm>
        </p:grpSpPr>
        <p:sp>
          <p:nvSpPr>
            <p:cNvPr id="28" name="标题 1">
              <a:extLst>
                <a:ext uri="{FF2B5EF4-FFF2-40B4-BE49-F238E27FC236}">
                  <a16:creationId xmlns:a16="http://schemas.microsoft.com/office/drawing/2014/main" id="{74130093-DDF4-3FE8-2279-BB340885DAC6}"/>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29" name="组合 28">
              <a:extLst>
                <a:ext uri="{FF2B5EF4-FFF2-40B4-BE49-F238E27FC236}">
                  <a16:creationId xmlns:a16="http://schemas.microsoft.com/office/drawing/2014/main" id="{F1715C95-FF3A-1F82-F6BA-1D1EF93BEDAC}"/>
                </a:ext>
              </a:extLst>
            </p:cNvPr>
            <p:cNvGrpSpPr/>
            <p:nvPr/>
          </p:nvGrpSpPr>
          <p:grpSpPr>
            <a:xfrm>
              <a:off x="5185948" y="5026058"/>
              <a:ext cx="2762054" cy="339365"/>
              <a:chOff x="5175315" y="4185502"/>
              <a:chExt cx="3110846" cy="452486"/>
            </a:xfrm>
            <a:noFill/>
            <a:effectLst>
              <a:outerShdw blurRad="50800" dist="38100" dir="5400000" algn="t" rotWithShape="0">
                <a:prstClr val="black">
                  <a:alpha val="40000"/>
                </a:prstClr>
              </a:outerShdw>
            </a:effectLst>
          </p:grpSpPr>
          <p:sp>
            <p:nvSpPr>
              <p:cNvPr id="30" name="星形: 五角 29">
                <a:extLst>
                  <a:ext uri="{FF2B5EF4-FFF2-40B4-BE49-F238E27FC236}">
                    <a16:creationId xmlns:a16="http://schemas.microsoft.com/office/drawing/2014/main" id="{9D761C35-5DDB-EBBB-B766-9D2189401FAA}"/>
                  </a:ext>
                </a:extLst>
              </p:cNvPr>
              <p:cNvSpPr/>
              <p:nvPr/>
            </p:nvSpPr>
            <p:spPr>
              <a:xfrm>
                <a:off x="5175315"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1" name="星形: 五角 30">
                <a:extLst>
                  <a:ext uri="{FF2B5EF4-FFF2-40B4-BE49-F238E27FC236}">
                    <a16:creationId xmlns:a16="http://schemas.microsoft.com/office/drawing/2014/main" id="{2D24050B-75A8-9BFE-44FE-9EC36EC2638A}"/>
                  </a:ext>
                </a:extLst>
              </p:cNvPr>
              <p:cNvSpPr/>
              <p:nvPr/>
            </p:nvSpPr>
            <p:spPr>
              <a:xfrm>
                <a:off x="5841156"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2" name="星形: 五角 31">
                <a:extLst>
                  <a:ext uri="{FF2B5EF4-FFF2-40B4-BE49-F238E27FC236}">
                    <a16:creationId xmlns:a16="http://schemas.microsoft.com/office/drawing/2014/main" id="{C979809D-1575-28EF-60B9-C2A0A1503390}"/>
                  </a:ext>
                </a:extLst>
              </p:cNvPr>
              <p:cNvSpPr/>
              <p:nvPr/>
            </p:nvSpPr>
            <p:spPr>
              <a:xfrm>
                <a:off x="6471628"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3" name="星形: 五角 32">
                <a:extLst>
                  <a:ext uri="{FF2B5EF4-FFF2-40B4-BE49-F238E27FC236}">
                    <a16:creationId xmlns:a16="http://schemas.microsoft.com/office/drawing/2014/main" id="{B204D788-E987-05E5-13C9-ABBB80F9E5D0}"/>
                  </a:ext>
                </a:extLst>
              </p:cNvPr>
              <p:cNvSpPr/>
              <p:nvPr/>
            </p:nvSpPr>
            <p:spPr>
              <a:xfrm>
                <a:off x="7137469"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34" name="星形: 五角 33">
                <a:extLst>
                  <a:ext uri="{FF2B5EF4-FFF2-40B4-BE49-F238E27FC236}">
                    <a16:creationId xmlns:a16="http://schemas.microsoft.com/office/drawing/2014/main" id="{83A99A8C-1602-8D1B-23A6-E891664B01AE}"/>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2840138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randombar(horizontal)">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6D3C76EE-B710-A20F-A636-15CA5F40281F}"/>
              </a:ext>
            </a:extLst>
          </p:cNvPr>
          <p:cNvSpPr/>
          <p:nvPr/>
        </p:nvSpPr>
        <p:spPr>
          <a:xfrm>
            <a:off x="1199456" y="2947115"/>
            <a:ext cx="9289032" cy="3434213"/>
          </a:xfrm>
          <a:prstGeom prst="roundRect">
            <a:avLst/>
          </a:prstGeom>
          <a:solidFill>
            <a:schemeClr val="accent1">
              <a:lumMod val="40000"/>
              <a:lumOff val="60000"/>
            </a:schemeClr>
          </a:solidFill>
          <a:ln w="9525">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4" name="矩形: 圆角 3">
            <a:extLst>
              <a:ext uri="{FF2B5EF4-FFF2-40B4-BE49-F238E27FC236}">
                <a16:creationId xmlns:a16="http://schemas.microsoft.com/office/drawing/2014/main" id="{6A483ED8-9F05-2D40-C3A1-5C2C58947096}"/>
              </a:ext>
            </a:extLst>
          </p:cNvPr>
          <p:cNvSpPr/>
          <p:nvPr/>
        </p:nvSpPr>
        <p:spPr>
          <a:xfrm>
            <a:off x="1199456" y="2076198"/>
            <a:ext cx="9289032" cy="744411"/>
          </a:xfrm>
          <a:prstGeom prst="roundRect">
            <a:avLst/>
          </a:prstGeom>
          <a:solidFill>
            <a:schemeClr val="accent6">
              <a:lumMod val="40000"/>
              <a:lumOff val="60000"/>
            </a:schemeClr>
          </a:solidFill>
          <a:ln w="9525">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2" name="标题 1">
            <a:extLst>
              <a:ext uri="{FF2B5EF4-FFF2-40B4-BE49-F238E27FC236}">
                <a16:creationId xmlns:a16="http://schemas.microsoft.com/office/drawing/2014/main" id="{654EE45B-58BF-CC2D-B9C5-7F5BC2C8C820}"/>
              </a:ext>
            </a:extLst>
          </p:cNvPr>
          <p:cNvSpPr>
            <a:spLocks noGrp="1"/>
          </p:cNvSpPr>
          <p:nvPr>
            <p:ph type="title"/>
          </p:nvPr>
        </p:nvSpPr>
        <p:spPr/>
        <p:txBody>
          <a:bodyPr/>
          <a:lstStyle/>
          <a:p>
            <a:r>
              <a:rPr lang="en-US" altLang="zh-CN" dirty="0"/>
              <a:t>HashMap</a:t>
            </a:r>
            <a:r>
              <a:rPr lang="zh-CN" altLang="en-US" dirty="0"/>
              <a:t>源码分析</a:t>
            </a:r>
            <a:r>
              <a:rPr lang="en-US" altLang="zh-CN" dirty="0"/>
              <a:t>-</a:t>
            </a:r>
            <a:r>
              <a:rPr lang="zh-CN" altLang="en-US" dirty="0"/>
              <a:t>扩容</a:t>
            </a:r>
          </a:p>
        </p:txBody>
      </p:sp>
      <p:sp>
        <p:nvSpPr>
          <p:cNvPr id="3" name="文本占位符 2">
            <a:extLst>
              <a:ext uri="{FF2B5EF4-FFF2-40B4-BE49-F238E27FC236}">
                <a16:creationId xmlns:a16="http://schemas.microsoft.com/office/drawing/2014/main" id="{047520A1-2084-A74E-E356-FF39509A9423}"/>
              </a:ext>
            </a:extLst>
          </p:cNvPr>
          <p:cNvSpPr>
            <a:spLocks noGrp="1"/>
          </p:cNvSpPr>
          <p:nvPr>
            <p:ph type="body" sz="quarter" idx="11"/>
          </p:nvPr>
        </p:nvSpPr>
        <p:spPr>
          <a:xfrm>
            <a:off x="710880" y="1624204"/>
            <a:ext cx="10698800" cy="517191"/>
          </a:xfrm>
        </p:spPr>
        <p:txBody>
          <a:bodyPr/>
          <a:lstStyle/>
          <a:p>
            <a:r>
              <a:rPr lang="zh-CN" altLang="en-US" dirty="0"/>
              <a:t>扩容的流程</a:t>
            </a:r>
          </a:p>
        </p:txBody>
      </p:sp>
      <p:sp>
        <p:nvSpPr>
          <p:cNvPr id="5" name="矩形: 圆角 4">
            <a:extLst>
              <a:ext uri="{FF2B5EF4-FFF2-40B4-BE49-F238E27FC236}">
                <a16:creationId xmlns:a16="http://schemas.microsoft.com/office/drawing/2014/main" id="{9017AFE4-79B4-9FF4-BD48-2F5D3D79302A}"/>
              </a:ext>
            </a:extLst>
          </p:cNvPr>
          <p:cNvSpPr/>
          <p:nvPr/>
        </p:nvSpPr>
        <p:spPr>
          <a:xfrm>
            <a:off x="1413191" y="2296977"/>
            <a:ext cx="936104" cy="360040"/>
          </a:xfrm>
          <a:prstGeom prst="round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开始</a:t>
            </a:r>
          </a:p>
        </p:txBody>
      </p:sp>
      <p:sp>
        <p:nvSpPr>
          <p:cNvPr id="6" name="矩形 5">
            <a:extLst>
              <a:ext uri="{FF2B5EF4-FFF2-40B4-BE49-F238E27FC236}">
                <a16:creationId xmlns:a16="http://schemas.microsoft.com/office/drawing/2014/main" id="{CEDED69B-2470-9D1D-EF6E-1F5E0A5E1000}"/>
              </a:ext>
            </a:extLst>
          </p:cNvPr>
          <p:cNvSpPr/>
          <p:nvPr/>
        </p:nvSpPr>
        <p:spPr>
          <a:xfrm>
            <a:off x="4806882" y="2235200"/>
            <a:ext cx="1367056" cy="484954"/>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设置数组容量为</a:t>
            </a:r>
            <a:r>
              <a:rPr lang="en-US" altLang="zh-CN" sz="1100" dirty="0">
                <a:solidFill>
                  <a:schemeClr val="tx1"/>
                </a:solidFill>
                <a:ea typeface="Alibaba PuHuiTi B"/>
              </a:rPr>
              <a:t>16</a:t>
            </a:r>
          </a:p>
          <a:p>
            <a:pPr algn="ctr"/>
            <a:r>
              <a:rPr lang="zh-CN" altLang="en-US" sz="1100" dirty="0">
                <a:solidFill>
                  <a:schemeClr val="tx1"/>
                </a:solidFill>
                <a:ea typeface="Alibaba PuHuiTi B"/>
              </a:rPr>
              <a:t>设置扩容阈值</a:t>
            </a:r>
            <a:r>
              <a:rPr lang="en-US" altLang="zh-CN" sz="1100" dirty="0">
                <a:solidFill>
                  <a:schemeClr val="tx1"/>
                </a:solidFill>
                <a:ea typeface="Alibaba PuHuiTi B"/>
              </a:rPr>
              <a:t>12</a:t>
            </a:r>
            <a:endParaRPr lang="zh-CN" altLang="en-US" sz="1100" dirty="0">
              <a:solidFill>
                <a:schemeClr val="tx1"/>
              </a:solidFill>
              <a:ea typeface="Alibaba PuHuiTi B"/>
            </a:endParaRPr>
          </a:p>
        </p:txBody>
      </p:sp>
      <p:sp>
        <p:nvSpPr>
          <p:cNvPr id="30" name="矩形 29">
            <a:extLst>
              <a:ext uri="{FF2B5EF4-FFF2-40B4-BE49-F238E27FC236}">
                <a16:creationId xmlns:a16="http://schemas.microsoft.com/office/drawing/2014/main" id="{CB246931-CBE9-8D7B-C68E-D3168C5BE8CA}"/>
              </a:ext>
            </a:extLst>
          </p:cNvPr>
          <p:cNvSpPr/>
          <p:nvPr/>
        </p:nvSpPr>
        <p:spPr>
          <a:xfrm>
            <a:off x="4812602" y="3194553"/>
            <a:ext cx="1367056" cy="517191"/>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err="1">
                <a:solidFill>
                  <a:schemeClr val="tx1"/>
                </a:solidFill>
                <a:ea typeface="Alibaba PuHuiTi B"/>
              </a:rPr>
              <a:t>newCap</a:t>
            </a:r>
            <a:r>
              <a:rPr lang="en-US" altLang="zh-CN" sz="1100" dirty="0">
                <a:solidFill>
                  <a:schemeClr val="tx1"/>
                </a:solidFill>
                <a:ea typeface="Alibaba PuHuiTi B"/>
              </a:rPr>
              <a:t>=</a:t>
            </a:r>
            <a:r>
              <a:rPr lang="en-US" altLang="zh-CN" sz="1100" dirty="0" err="1">
                <a:solidFill>
                  <a:schemeClr val="tx1"/>
                </a:solidFill>
                <a:ea typeface="Alibaba PuHuiTi B"/>
              </a:rPr>
              <a:t>oldCap</a:t>
            </a:r>
            <a:r>
              <a:rPr lang="en-US" altLang="zh-CN" sz="1100" dirty="0">
                <a:solidFill>
                  <a:schemeClr val="tx1"/>
                </a:solidFill>
                <a:ea typeface="Alibaba PuHuiTi B"/>
              </a:rPr>
              <a:t> * 2</a:t>
            </a:r>
            <a:endParaRPr lang="zh-CN" altLang="en-US" sz="1100" dirty="0">
              <a:solidFill>
                <a:schemeClr val="tx1"/>
              </a:solidFill>
              <a:ea typeface="Alibaba PuHuiTi B"/>
            </a:endParaRPr>
          </a:p>
        </p:txBody>
      </p:sp>
      <p:sp>
        <p:nvSpPr>
          <p:cNvPr id="41" name="流程图: 决策 40">
            <a:extLst>
              <a:ext uri="{FF2B5EF4-FFF2-40B4-BE49-F238E27FC236}">
                <a16:creationId xmlns:a16="http://schemas.microsoft.com/office/drawing/2014/main" id="{1EE6042F-A199-CA6D-A626-00700D094045}"/>
              </a:ext>
            </a:extLst>
          </p:cNvPr>
          <p:cNvSpPr/>
          <p:nvPr/>
        </p:nvSpPr>
        <p:spPr>
          <a:xfrm>
            <a:off x="8353188" y="4004766"/>
            <a:ext cx="1570887" cy="604849"/>
          </a:xfrm>
          <a:prstGeom prst="flowChartDecision">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err="1">
                <a:solidFill>
                  <a:schemeClr val="tx1"/>
                </a:solidFill>
                <a:ea typeface="Alibaba PuHuiTi B"/>
              </a:rPr>
              <a:t>e.next</a:t>
            </a:r>
            <a:r>
              <a:rPr lang="en-US" altLang="zh-CN" sz="1100" dirty="0">
                <a:solidFill>
                  <a:schemeClr val="tx1"/>
                </a:solidFill>
                <a:ea typeface="Alibaba PuHuiTi B"/>
              </a:rPr>
              <a:t> == null</a:t>
            </a:r>
            <a:endParaRPr lang="zh-CN" altLang="en-US" sz="1100" dirty="0">
              <a:solidFill>
                <a:schemeClr val="tx1"/>
              </a:solidFill>
              <a:ea typeface="Alibaba PuHuiTi B"/>
            </a:endParaRPr>
          </a:p>
        </p:txBody>
      </p:sp>
      <p:sp>
        <p:nvSpPr>
          <p:cNvPr id="47" name="流程图: 决策 46">
            <a:extLst>
              <a:ext uri="{FF2B5EF4-FFF2-40B4-BE49-F238E27FC236}">
                <a16:creationId xmlns:a16="http://schemas.microsoft.com/office/drawing/2014/main" id="{8673E696-C799-4390-E973-490C68BC1758}"/>
              </a:ext>
            </a:extLst>
          </p:cNvPr>
          <p:cNvSpPr/>
          <p:nvPr/>
        </p:nvSpPr>
        <p:spPr>
          <a:xfrm>
            <a:off x="8352305" y="4912313"/>
            <a:ext cx="1570887" cy="604849"/>
          </a:xfrm>
          <a:prstGeom prst="flowChartDecision">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是否是红黑树</a:t>
            </a:r>
          </a:p>
        </p:txBody>
      </p:sp>
      <p:sp>
        <p:nvSpPr>
          <p:cNvPr id="48" name="矩形 47">
            <a:extLst>
              <a:ext uri="{FF2B5EF4-FFF2-40B4-BE49-F238E27FC236}">
                <a16:creationId xmlns:a16="http://schemas.microsoft.com/office/drawing/2014/main" id="{CEEA1818-FC4E-CFE7-2E5D-066739EEDCDE}"/>
              </a:ext>
            </a:extLst>
          </p:cNvPr>
          <p:cNvSpPr/>
          <p:nvPr/>
        </p:nvSpPr>
        <p:spPr>
          <a:xfrm>
            <a:off x="6607818" y="4980967"/>
            <a:ext cx="1367056" cy="457200"/>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红黑树添加</a:t>
            </a:r>
          </a:p>
        </p:txBody>
      </p:sp>
      <p:sp>
        <p:nvSpPr>
          <p:cNvPr id="57" name="矩形 56">
            <a:extLst>
              <a:ext uri="{FF2B5EF4-FFF2-40B4-BE49-F238E27FC236}">
                <a16:creationId xmlns:a16="http://schemas.microsoft.com/office/drawing/2014/main" id="{F365DE66-CA34-5D87-A7F4-47BA8A577319}"/>
              </a:ext>
            </a:extLst>
          </p:cNvPr>
          <p:cNvSpPr/>
          <p:nvPr/>
        </p:nvSpPr>
        <p:spPr>
          <a:xfrm>
            <a:off x="6584104" y="5743965"/>
            <a:ext cx="1367056" cy="457200"/>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遍历链表</a:t>
            </a:r>
          </a:p>
        </p:txBody>
      </p:sp>
      <p:sp>
        <p:nvSpPr>
          <p:cNvPr id="63" name="矩形 62">
            <a:extLst>
              <a:ext uri="{FF2B5EF4-FFF2-40B4-BE49-F238E27FC236}">
                <a16:creationId xmlns:a16="http://schemas.microsoft.com/office/drawing/2014/main" id="{41BFE98A-B61D-57C6-3CFD-CE4CC9AAB880}"/>
              </a:ext>
            </a:extLst>
          </p:cNvPr>
          <p:cNvSpPr/>
          <p:nvPr/>
        </p:nvSpPr>
        <p:spPr>
          <a:xfrm>
            <a:off x="3731552" y="4696878"/>
            <a:ext cx="2040179" cy="457200"/>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b="0" i="0" dirty="0" err="1">
                <a:solidFill>
                  <a:srgbClr val="252933"/>
                </a:solidFill>
                <a:effectLst/>
                <a:latin typeface="-apple-system"/>
              </a:rPr>
              <a:t>newTab</a:t>
            </a:r>
            <a:r>
              <a:rPr lang="en-US" altLang="zh-CN" sz="1100" b="0" i="0" dirty="0">
                <a:solidFill>
                  <a:srgbClr val="252933"/>
                </a:solidFill>
                <a:effectLst/>
                <a:latin typeface="-apple-system"/>
              </a:rPr>
              <a:t>[j + </a:t>
            </a:r>
            <a:r>
              <a:rPr lang="en-US" altLang="zh-CN" sz="1100" b="0" i="0" dirty="0" err="1">
                <a:solidFill>
                  <a:srgbClr val="252933"/>
                </a:solidFill>
                <a:effectLst/>
                <a:latin typeface="-apple-system"/>
              </a:rPr>
              <a:t>oldCap</a:t>
            </a:r>
            <a:r>
              <a:rPr lang="en-US" altLang="zh-CN" sz="1100" b="0" i="0" dirty="0">
                <a:solidFill>
                  <a:srgbClr val="252933"/>
                </a:solidFill>
                <a:effectLst/>
                <a:latin typeface="-apple-system"/>
              </a:rPr>
              <a:t>] = </a:t>
            </a:r>
            <a:r>
              <a:rPr lang="en-US" altLang="zh-CN" sz="1100" b="0" i="0" dirty="0" err="1">
                <a:solidFill>
                  <a:srgbClr val="252933"/>
                </a:solidFill>
                <a:effectLst/>
                <a:latin typeface="-apple-system"/>
              </a:rPr>
              <a:t>oldTab</a:t>
            </a:r>
            <a:r>
              <a:rPr lang="en-US" altLang="zh-CN" sz="1100" b="0" i="0" dirty="0">
                <a:solidFill>
                  <a:srgbClr val="252933"/>
                </a:solidFill>
                <a:effectLst/>
                <a:latin typeface="-apple-system"/>
              </a:rPr>
              <a:t>[j]</a:t>
            </a:r>
            <a:endParaRPr lang="zh-CN" altLang="en-US" sz="1100" dirty="0">
              <a:solidFill>
                <a:schemeClr val="tx1"/>
              </a:solidFill>
              <a:ea typeface="Alibaba PuHuiTi B"/>
            </a:endParaRPr>
          </a:p>
        </p:txBody>
      </p:sp>
      <p:sp>
        <p:nvSpPr>
          <p:cNvPr id="65" name="流程图: 决策 64">
            <a:extLst>
              <a:ext uri="{FF2B5EF4-FFF2-40B4-BE49-F238E27FC236}">
                <a16:creationId xmlns:a16="http://schemas.microsoft.com/office/drawing/2014/main" id="{1FE07795-60B7-BAA6-9037-C1834C0EE6F4}"/>
              </a:ext>
            </a:extLst>
          </p:cNvPr>
          <p:cNvSpPr/>
          <p:nvPr/>
        </p:nvSpPr>
        <p:spPr>
          <a:xfrm>
            <a:off x="2806987" y="2214448"/>
            <a:ext cx="1570887" cy="517192"/>
          </a:xfrm>
          <a:prstGeom prst="flowChartDecision">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err="1">
                <a:solidFill>
                  <a:schemeClr val="tx1"/>
                </a:solidFill>
                <a:ea typeface="Alibaba PuHuiTi B"/>
              </a:rPr>
              <a:t>oldCap</a:t>
            </a:r>
            <a:r>
              <a:rPr lang="en-US" altLang="zh-CN" sz="1100" dirty="0">
                <a:solidFill>
                  <a:schemeClr val="tx1"/>
                </a:solidFill>
                <a:ea typeface="Alibaba PuHuiTi B"/>
              </a:rPr>
              <a:t> &gt; 0</a:t>
            </a:r>
            <a:endParaRPr lang="zh-CN" altLang="en-US" sz="1100" dirty="0">
              <a:solidFill>
                <a:schemeClr val="tx1"/>
              </a:solidFill>
              <a:ea typeface="Alibaba PuHuiTi B"/>
            </a:endParaRPr>
          </a:p>
        </p:txBody>
      </p:sp>
      <p:cxnSp>
        <p:nvCxnSpPr>
          <p:cNvPr id="71" name="直接箭头连接符 70">
            <a:extLst>
              <a:ext uri="{FF2B5EF4-FFF2-40B4-BE49-F238E27FC236}">
                <a16:creationId xmlns:a16="http://schemas.microsoft.com/office/drawing/2014/main" id="{985BD049-3A2A-D4D3-6B0D-C04C6AE57B1F}"/>
              </a:ext>
            </a:extLst>
          </p:cNvPr>
          <p:cNvCxnSpPr>
            <a:stCxn id="5" idx="3"/>
            <a:endCxn id="65" idx="1"/>
          </p:cNvCxnSpPr>
          <p:nvPr/>
        </p:nvCxnSpPr>
        <p:spPr>
          <a:xfrm flipV="1">
            <a:off x="2349295" y="2473044"/>
            <a:ext cx="457692" cy="3953"/>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98767093-956B-F3CF-2925-836E4A819750}"/>
              </a:ext>
            </a:extLst>
          </p:cNvPr>
          <p:cNvGrpSpPr/>
          <p:nvPr/>
        </p:nvGrpSpPr>
        <p:grpSpPr>
          <a:xfrm>
            <a:off x="6173938" y="2233561"/>
            <a:ext cx="2535315" cy="457200"/>
            <a:chOff x="6173938" y="2233561"/>
            <a:chExt cx="2535315" cy="457200"/>
          </a:xfrm>
        </p:grpSpPr>
        <p:sp>
          <p:nvSpPr>
            <p:cNvPr id="7" name="矩形 6">
              <a:extLst>
                <a:ext uri="{FF2B5EF4-FFF2-40B4-BE49-F238E27FC236}">
                  <a16:creationId xmlns:a16="http://schemas.microsoft.com/office/drawing/2014/main" id="{B945319B-56ED-445F-3E26-6A35125BE3AF}"/>
                </a:ext>
              </a:extLst>
            </p:cNvPr>
            <p:cNvSpPr/>
            <p:nvPr/>
          </p:nvSpPr>
          <p:spPr>
            <a:xfrm>
              <a:off x="7342197" y="2233561"/>
              <a:ext cx="1367056" cy="457200"/>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新建数组</a:t>
              </a:r>
            </a:p>
          </p:txBody>
        </p:sp>
        <p:cxnSp>
          <p:nvCxnSpPr>
            <p:cNvPr id="93" name="直接箭头连接符 92">
              <a:extLst>
                <a:ext uri="{FF2B5EF4-FFF2-40B4-BE49-F238E27FC236}">
                  <a16:creationId xmlns:a16="http://schemas.microsoft.com/office/drawing/2014/main" id="{F49CEBA6-F6B7-CDC4-2108-21295326200B}"/>
                </a:ext>
              </a:extLst>
            </p:cNvPr>
            <p:cNvCxnSpPr>
              <a:stCxn id="6" idx="3"/>
              <a:endCxn id="7" idx="1"/>
            </p:cNvCxnSpPr>
            <p:nvPr/>
          </p:nvCxnSpPr>
          <p:spPr>
            <a:xfrm flipV="1">
              <a:off x="6173938" y="2462161"/>
              <a:ext cx="1168259" cy="15516"/>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04623BA1-FECE-2550-3C3D-744FAFCF8DDB}"/>
              </a:ext>
            </a:extLst>
          </p:cNvPr>
          <p:cNvGrpSpPr/>
          <p:nvPr/>
        </p:nvGrpSpPr>
        <p:grpSpPr>
          <a:xfrm>
            <a:off x="8709253" y="2282141"/>
            <a:ext cx="1484203" cy="360040"/>
            <a:chOff x="8709253" y="2282141"/>
            <a:chExt cx="1484203" cy="360040"/>
          </a:xfrm>
        </p:grpSpPr>
        <p:sp>
          <p:nvSpPr>
            <p:cNvPr id="9" name="矩形: 圆角 8">
              <a:extLst>
                <a:ext uri="{FF2B5EF4-FFF2-40B4-BE49-F238E27FC236}">
                  <a16:creationId xmlns:a16="http://schemas.microsoft.com/office/drawing/2014/main" id="{D2F385F9-1206-6A02-D4D0-81C7551DAB2B}"/>
                </a:ext>
              </a:extLst>
            </p:cNvPr>
            <p:cNvSpPr/>
            <p:nvPr/>
          </p:nvSpPr>
          <p:spPr>
            <a:xfrm>
              <a:off x="9257352" y="2282141"/>
              <a:ext cx="936104" cy="360040"/>
            </a:xfrm>
            <a:prstGeom prst="round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结束</a:t>
              </a:r>
            </a:p>
          </p:txBody>
        </p:sp>
        <p:cxnSp>
          <p:nvCxnSpPr>
            <p:cNvPr id="96" name="直接箭头连接符 95">
              <a:extLst>
                <a:ext uri="{FF2B5EF4-FFF2-40B4-BE49-F238E27FC236}">
                  <a16:creationId xmlns:a16="http://schemas.microsoft.com/office/drawing/2014/main" id="{3C6FD63E-0DFC-EA2E-4728-46C33C29EF9A}"/>
                </a:ext>
              </a:extLst>
            </p:cNvPr>
            <p:cNvCxnSpPr>
              <a:stCxn id="7" idx="3"/>
              <a:endCxn id="9" idx="1"/>
            </p:cNvCxnSpPr>
            <p:nvPr/>
          </p:nvCxnSpPr>
          <p:spPr>
            <a:xfrm>
              <a:off x="8709253" y="2462161"/>
              <a:ext cx="548099" cy="0"/>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93D610CB-FF70-0EC2-0E35-3FFAC079212D}"/>
              </a:ext>
            </a:extLst>
          </p:cNvPr>
          <p:cNvGrpSpPr/>
          <p:nvPr/>
        </p:nvGrpSpPr>
        <p:grpSpPr>
          <a:xfrm>
            <a:off x="6179658" y="3224516"/>
            <a:ext cx="1771502" cy="457200"/>
            <a:chOff x="6179658" y="3224516"/>
            <a:chExt cx="1771502" cy="457200"/>
          </a:xfrm>
        </p:grpSpPr>
        <p:sp>
          <p:nvSpPr>
            <p:cNvPr id="31" name="矩形 30">
              <a:extLst>
                <a:ext uri="{FF2B5EF4-FFF2-40B4-BE49-F238E27FC236}">
                  <a16:creationId xmlns:a16="http://schemas.microsoft.com/office/drawing/2014/main" id="{5BEA2396-8A74-1F90-BB13-C071F1A79140}"/>
                </a:ext>
              </a:extLst>
            </p:cNvPr>
            <p:cNvSpPr/>
            <p:nvPr/>
          </p:nvSpPr>
          <p:spPr>
            <a:xfrm>
              <a:off x="6584104" y="3224516"/>
              <a:ext cx="1367056" cy="457200"/>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新建数组</a:t>
              </a:r>
            </a:p>
          </p:txBody>
        </p:sp>
        <p:cxnSp>
          <p:nvCxnSpPr>
            <p:cNvPr id="105" name="直接箭头连接符 104">
              <a:extLst>
                <a:ext uri="{FF2B5EF4-FFF2-40B4-BE49-F238E27FC236}">
                  <a16:creationId xmlns:a16="http://schemas.microsoft.com/office/drawing/2014/main" id="{1623BEE8-0C38-B513-11E0-6E009FF2BBA3}"/>
                </a:ext>
              </a:extLst>
            </p:cNvPr>
            <p:cNvCxnSpPr>
              <a:stCxn id="30" idx="3"/>
              <a:endCxn id="31" idx="1"/>
            </p:cNvCxnSpPr>
            <p:nvPr/>
          </p:nvCxnSpPr>
          <p:spPr>
            <a:xfrm flipV="1">
              <a:off x="6179658" y="3453116"/>
              <a:ext cx="404446" cy="33"/>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66D608D6-FAE5-FE7F-3376-E45FC9138988}"/>
              </a:ext>
            </a:extLst>
          </p:cNvPr>
          <p:cNvGrpSpPr/>
          <p:nvPr/>
        </p:nvGrpSpPr>
        <p:grpSpPr>
          <a:xfrm>
            <a:off x="7951160" y="3224548"/>
            <a:ext cx="1871000" cy="457200"/>
            <a:chOff x="7951160" y="3224548"/>
            <a:chExt cx="1871000" cy="457200"/>
          </a:xfrm>
        </p:grpSpPr>
        <p:sp>
          <p:nvSpPr>
            <p:cNvPr id="38" name="矩形 37">
              <a:extLst>
                <a:ext uri="{FF2B5EF4-FFF2-40B4-BE49-F238E27FC236}">
                  <a16:creationId xmlns:a16="http://schemas.microsoft.com/office/drawing/2014/main" id="{352F1F99-6DDA-35FF-983E-8680EA81B10A}"/>
                </a:ext>
              </a:extLst>
            </p:cNvPr>
            <p:cNvSpPr/>
            <p:nvPr/>
          </p:nvSpPr>
          <p:spPr>
            <a:xfrm>
              <a:off x="8455104" y="3224548"/>
              <a:ext cx="1367056" cy="457200"/>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遍历旧数组</a:t>
              </a:r>
            </a:p>
          </p:txBody>
        </p:sp>
        <p:cxnSp>
          <p:nvCxnSpPr>
            <p:cNvPr id="110" name="直接箭头连接符 109">
              <a:extLst>
                <a:ext uri="{FF2B5EF4-FFF2-40B4-BE49-F238E27FC236}">
                  <a16:creationId xmlns:a16="http://schemas.microsoft.com/office/drawing/2014/main" id="{F12372D5-ED7C-6C38-6DBE-FE40C144C44D}"/>
                </a:ext>
              </a:extLst>
            </p:cNvPr>
            <p:cNvCxnSpPr>
              <a:stCxn id="31" idx="3"/>
              <a:endCxn id="38" idx="1"/>
            </p:cNvCxnSpPr>
            <p:nvPr/>
          </p:nvCxnSpPr>
          <p:spPr>
            <a:xfrm>
              <a:off x="7951160" y="3453116"/>
              <a:ext cx="503944" cy="32"/>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grpSp>
      <p:cxnSp>
        <p:nvCxnSpPr>
          <p:cNvPr id="112" name="直接箭头连接符 111">
            <a:extLst>
              <a:ext uri="{FF2B5EF4-FFF2-40B4-BE49-F238E27FC236}">
                <a16:creationId xmlns:a16="http://schemas.microsoft.com/office/drawing/2014/main" id="{30375E66-E64F-3513-4E2E-87040169AE37}"/>
              </a:ext>
            </a:extLst>
          </p:cNvPr>
          <p:cNvCxnSpPr>
            <a:stCxn id="38" idx="2"/>
            <a:endCxn id="41" idx="0"/>
          </p:cNvCxnSpPr>
          <p:nvPr/>
        </p:nvCxnSpPr>
        <p:spPr>
          <a:xfrm>
            <a:off x="9138632" y="3681748"/>
            <a:ext cx="0" cy="323018"/>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F0A8C98A-75F4-33DC-F265-725F21B7FFEE}"/>
              </a:ext>
            </a:extLst>
          </p:cNvPr>
          <p:cNvGrpSpPr/>
          <p:nvPr/>
        </p:nvGrpSpPr>
        <p:grpSpPr>
          <a:xfrm>
            <a:off x="3529859" y="5667633"/>
            <a:ext cx="3054245" cy="604849"/>
            <a:chOff x="3529859" y="5667633"/>
            <a:chExt cx="3054245" cy="604849"/>
          </a:xfrm>
        </p:grpSpPr>
        <p:sp>
          <p:nvSpPr>
            <p:cNvPr id="58" name="流程图: 决策 57">
              <a:extLst>
                <a:ext uri="{FF2B5EF4-FFF2-40B4-BE49-F238E27FC236}">
                  <a16:creationId xmlns:a16="http://schemas.microsoft.com/office/drawing/2014/main" id="{536B11AD-DE88-F8A2-C8A7-EEDCCF97D3CE}"/>
                </a:ext>
              </a:extLst>
            </p:cNvPr>
            <p:cNvSpPr/>
            <p:nvPr/>
          </p:nvSpPr>
          <p:spPr>
            <a:xfrm>
              <a:off x="3529859" y="5667633"/>
              <a:ext cx="2448272" cy="604849"/>
            </a:xfrm>
            <a:prstGeom prst="flowChartDecision">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dirty="0">
                  <a:solidFill>
                    <a:schemeClr val="tx1"/>
                  </a:solidFill>
                  <a:ea typeface="Alibaba PuHuiTi B"/>
                </a:rPr>
                <a:t>(</a:t>
              </a:r>
              <a:r>
                <a:rPr lang="en-US" altLang="zh-CN" sz="1100" dirty="0" err="1">
                  <a:solidFill>
                    <a:schemeClr val="tx1"/>
                  </a:solidFill>
                  <a:ea typeface="Alibaba PuHuiTi B"/>
                </a:rPr>
                <a:t>e.hash</a:t>
              </a:r>
              <a:r>
                <a:rPr lang="en-US" altLang="zh-CN" sz="1100" dirty="0">
                  <a:solidFill>
                    <a:schemeClr val="tx1"/>
                  </a:solidFill>
                  <a:ea typeface="Alibaba PuHuiTi B"/>
                </a:rPr>
                <a:t> &amp; </a:t>
              </a:r>
              <a:r>
                <a:rPr lang="en-US" altLang="zh-CN" sz="1100" dirty="0" err="1">
                  <a:solidFill>
                    <a:schemeClr val="tx1"/>
                  </a:solidFill>
                  <a:ea typeface="Alibaba PuHuiTi B"/>
                </a:rPr>
                <a:t>oldCap</a:t>
              </a:r>
              <a:r>
                <a:rPr lang="en-US" altLang="zh-CN" sz="1100" dirty="0">
                  <a:solidFill>
                    <a:schemeClr val="tx1"/>
                  </a:solidFill>
                  <a:ea typeface="Alibaba PuHuiTi B"/>
                </a:rPr>
                <a:t>) == 0</a:t>
              </a:r>
              <a:endParaRPr lang="zh-CN" altLang="en-US" sz="1100" dirty="0">
                <a:solidFill>
                  <a:schemeClr val="tx1"/>
                </a:solidFill>
                <a:ea typeface="Alibaba PuHuiTi B"/>
              </a:endParaRPr>
            </a:p>
          </p:txBody>
        </p:sp>
        <p:cxnSp>
          <p:nvCxnSpPr>
            <p:cNvPr id="125" name="直接箭头连接符 124">
              <a:extLst>
                <a:ext uri="{FF2B5EF4-FFF2-40B4-BE49-F238E27FC236}">
                  <a16:creationId xmlns:a16="http://schemas.microsoft.com/office/drawing/2014/main" id="{F8EC0F84-F079-FAB7-2CF6-B67A07875D3F}"/>
                </a:ext>
              </a:extLst>
            </p:cNvPr>
            <p:cNvCxnSpPr>
              <a:cxnSpLocks/>
              <a:stCxn id="57" idx="1"/>
              <a:endCxn id="58" idx="3"/>
            </p:cNvCxnSpPr>
            <p:nvPr/>
          </p:nvCxnSpPr>
          <p:spPr>
            <a:xfrm flipH="1" flipV="1">
              <a:off x="5978131" y="5970058"/>
              <a:ext cx="605973" cy="2507"/>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6F49B6E6-5C45-0B67-A0AC-495FFE998F5B}"/>
              </a:ext>
            </a:extLst>
          </p:cNvPr>
          <p:cNvGrpSpPr/>
          <p:nvPr/>
        </p:nvGrpSpPr>
        <p:grpSpPr>
          <a:xfrm>
            <a:off x="6584104" y="3942746"/>
            <a:ext cx="1941106" cy="590183"/>
            <a:chOff x="6584104" y="3942746"/>
            <a:chExt cx="1941106" cy="590183"/>
          </a:xfrm>
        </p:grpSpPr>
        <p:sp>
          <p:nvSpPr>
            <p:cNvPr id="42" name="矩形 41">
              <a:extLst>
                <a:ext uri="{FF2B5EF4-FFF2-40B4-BE49-F238E27FC236}">
                  <a16:creationId xmlns:a16="http://schemas.microsoft.com/office/drawing/2014/main" id="{B93F1873-2D8F-3B01-C52A-06D329ED3EA9}"/>
                </a:ext>
              </a:extLst>
            </p:cNvPr>
            <p:cNvSpPr/>
            <p:nvPr/>
          </p:nvSpPr>
          <p:spPr>
            <a:xfrm>
              <a:off x="6584104" y="4075729"/>
              <a:ext cx="1367056" cy="457200"/>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100" dirty="0">
                  <a:solidFill>
                    <a:schemeClr val="tx1"/>
                  </a:solidFill>
                  <a:ea typeface="Alibaba PuHuiTi B"/>
                </a:rPr>
                <a:t>添加到新数组中</a:t>
              </a:r>
            </a:p>
          </p:txBody>
        </p:sp>
        <p:grpSp>
          <p:nvGrpSpPr>
            <p:cNvPr id="16" name="组合 15">
              <a:extLst>
                <a:ext uri="{FF2B5EF4-FFF2-40B4-BE49-F238E27FC236}">
                  <a16:creationId xmlns:a16="http://schemas.microsoft.com/office/drawing/2014/main" id="{96BC5C1A-A2E3-7CB2-8234-F6AD0D037567}"/>
                </a:ext>
              </a:extLst>
            </p:cNvPr>
            <p:cNvGrpSpPr/>
            <p:nvPr/>
          </p:nvGrpSpPr>
          <p:grpSpPr>
            <a:xfrm>
              <a:off x="7951160" y="3942746"/>
              <a:ext cx="574050" cy="517191"/>
              <a:chOff x="7951160" y="3942746"/>
              <a:chExt cx="574050" cy="517191"/>
            </a:xfrm>
          </p:grpSpPr>
          <p:cxnSp>
            <p:nvCxnSpPr>
              <p:cNvPr id="114" name="直接箭头连接符 113">
                <a:extLst>
                  <a:ext uri="{FF2B5EF4-FFF2-40B4-BE49-F238E27FC236}">
                    <a16:creationId xmlns:a16="http://schemas.microsoft.com/office/drawing/2014/main" id="{88C3C1E7-4F7E-6E7E-A6D4-60C6452B5D51}"/>
                  </a:ext>
                </a:extLst>
              </p:cNvPr>
              <p:cNvCxnSpPr>
                <a:stCxn id="41" idx="1"/>
                <a:endCxn id="42" idx="3"/>
              </p:cNvCxnSpPr>
              <p:nvPr/>
            </p:nvCxnSpPr>
            <p:spPr>
              <a:xfrm flipH="1" flipV="1">
                <a:off x="7951160" y="4304329"/>
                <a:ext cx="402028" cy="2862"/>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37" name="文本占位符 2">
                <a:extLst>
                  <a:ext uri="{FF2B5EF4-FFF2-40B4-BE49-F238E27FC236}">
                    <a16:creationId xmlns:a16="http://schemas.microsoft.com/office/drawing/2014/main" id="{AC860502-1E89-CED9-02E8-189F1CBDFFCA}"/>
                  </a:ext>
                </a:extLst>
              </p:cNvPr>
              <p:cNvSpPr txBox="1">
                <a:spLocks/>
              </p:cNvSpPr>
              <p:nvPr/>
            </p:nvSpPr>
            <p:spPr>
              <a:xfrm>
                <a:off x="8004454" y="3942746"/>
                <a:ext cx="520756" cy="517191"/>
              </a:xfrm>
              <a:prstGeom prst="rect">
                <a:avLst/>
              </a:prstGeom>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是</a:t>
                </a:r>
              </a:p>
            </p:txBody>
          </p:sp>
        </p:grpSp>
      </p:grpSp>
      <p:grpSp>
        <p:nvGrpSpPr>
          <p:cNvPr id="18" name="组合 17">
            <a:extLst>
              <a:ext uri="{FF2B5EF4-FFF2-40B4-BE49-F238E27FC236}">
                <a16:creationId xmlns:a16="http://schemas.microsoft.com/office/drawing/2014/main" id="{A46CDD1B-E78C-A434-C4A7-238829258398}"/>
              </a:ext>
            </a:extLst>
          </p:cNvPr>
          <p:cNvGrpSpPr/>
          <p:nvPr/>
        </p:nvGrpSpPr>
        <p:grpSpPr>
          <a:xfrm>
            <a:off x="9091524" y="4513601"/>
            <a:ext cx="520756" cy="517191"/>
            <a:chOff x="9091524" y="4513601"/>
            <a:chExt cx="520756" cy="517191"/>
          </a:xfrm>
        </p:grpSpPr>
        <p:cxnSp>
          <p:nvCxnSpPr>
            <p:cNvPr id="116" name="直接箭头连接符 115">
              <a:extLst>
                <a:ext uri="{FF2B5EF4-FFF2-40B4-BE49-F238E27FC236}">
                  <a16:creationId xmlns:a16="http://schemas.microsoft.com/office/drawing/2014/main" id="{0BACB0B0-768B-919B-6E56-789748E9D1DE}"/>
                </a:ext>
              </a:extLst>
            </p:cNvPr>
            <p:cNvCxnSpPr>
              <a:stCxn id="41" idx="2"/>
              <a:endCxn id="47" idx="0"/>
            </p:cNvCxnSpPr>
            <p:nvPr/>
          </p:nvCxnSpPr>
          <p:spPr>
            <a:xfrm flipH="1">
              <a:off x="9137749" y="4609615"/>
              <a:ext cx="883" cy="302698"/>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39" name="文本占位符 2">
              <a:extLst>
                <a:ext uri="{FF2B5EF4-FFF2-40B4-BE49-F238E27FC236}">
                  <a16:creationId xmlns:a16="http://schemas.microsoft.com/office/drawing/2014/main" id="{2A338FED-9FBE-DB2E-66CA-EF0781EA2ECE}"/>
                </a:ext>
              </a:extLst>
            </p:cNvPr>
            <p:cNvSpPr txBox="1">
              <a:spLocks/>
            </p:cNvSpPr>
            <p:nvPr/>
          </p:nvSpPr>
          <p:spPr>
            <a:xfrm>
              <a:off x="9091524" y="4513601"/>
              <a:ext cx="520756" cy="517191"/>
            </a:xfrm>
            <a:prstGeom prst="rect">
              <a:avLst/>
            </a:prstGeom>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否</a:t>
              </a:r>
            </a:p>
          </p:txBody>
        </p:sp>
      </p:grpSp>
      <p:grpSp>
        <p:nvGrpSpPr>
          <p:cNvPr id="19" name="组合 18">
            <a:extLst>
              <a:ext uri="{FF2B5EF4-FFF2-40B4-BE49-F238E27FC236}">
                <a16:creationId xmlns:a16="http://schemas.microsoft.com/office/drawing/2014/main" id="{10E6AE7E-287A-DF95-4BE9-0E1580A398AD}"/>
              </a:ext>
            </a:extLst>
          </p:cNvPr>
          <p:cNvGrpSpPr/>
          <p:nvPr/>
        </p:nvGrpSpPr>
        <p:grpSpPr>
          <a:xfrm>
            <a:off x="7974874" y="4831937"/>
            <a:ext cx="569581" cy="517191"/>
            <a:chOff x="7974874" y="4831937"/>
            <a:chExt cx="569581" cy="517191"/>
          </a:xfrm>
        </p:grpSpPr>
        <p:cxnSp>
          <p:nvCxnSpPr>
            <p:cNvPr id="119" name="直接箭头连接符 118">
              <a:extLst>
                <a:ext uri="{FF2B5EF4-FFF2-40B4-BE49-F238E27FC236}">
                  <a16:creationId xmlns:a16="http://schemas.microsoft.com/office/drawing/2014/main" id="{7A9547A7-0F6D-1EC5-103A-9EFF9D017BA6}"/>
                </a:ext>
              </a:extLst>
            </p:cNvPr>
            <p:cNvCxnSpPr>
              <a:stCxn id="47" idx="1"/>
              <a:endCxn id="48" idx="3"/>
            </p:cNvCxnSpPr>
            <p:nvPr/>
          </p:nvCxnSpPr>
          <p:spPr>
            <a:xfrm flipH="1" flipV="1">
              <a:off x="7974874" y="5209567"/>
              <a:ext cx="377431" cy="5171"/>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41" name="文本占位符 2">
              <a:extLst>
                <a:ext uri="{FF2B5EF4-FFF2-40B4-BE49-F238E27FC236}">
                  <a16:creationId xmlns:a16="http://schemas.microsoft.com/office/drawing/2014/main" id="{8697E658-7ED0-DEF0-35A5-A89BDC8525FC}"/>
                </a:ext>
              </a:extLst>
            </p:cNvPr>
            <p:cNvSpPr txBox="1">
              <a:spLocks/>
            </p:cNvSpPr>
            <p:nvPr/>
          </p:nvSpPr>
          <p:spPr>
            <a:xfrm>
              <a:off x="8023699" y="4831937"/>
              <a:ext cx="520756" cy="517191"/>
            </a:xfrm>
            <a:prstGeom prst="rect">
              <a:avLst/>
            </a:prstGeom>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是</a:t>
              </a:r>
            </a:p>
          </p:txBody>
        </p:sp>
      </p:grpSp>
      <p:grpSp>
        <p:nvGrpSpPr>
          <p:cNvPr id="23" name="组合 22">
            <a:extLst>
              <a:ext uri="{FF2B5EF4-FFF2-40B4-BE49-F238E27FC236}">
                <a16:creationId xmlns:a16="http://schemas.microsoft.com/office/drawing/2014/main" id="{59C85AC0-8AEE-5F6B-E446-15C052E33964}"/>
              </a:ext>
            </a:extLst>
          </p:cNvPr>
          <p:cNvGrpSpPr/>
          <p:nvPr/>
        </p:nvGrpSpPr>
        <p:grpSpPr>
          <a:xfrm>
            <a:off x="1595240" y="5597172"/>
            <a:ext cx="2093193" cy="602389"/>
            <a:chOff x="1595240" y="5597172"/>
            <a:chExt cx="2093193" cy="602389"/>
          </a:xfrm>
        </p:grpSpPr>
        <p:sp>
          <p:nvSpPr>
            <p:cNvPr id="64" name="矩形 63">
              <a:extLst>
                <a:ext uri="{FF2B5EF4-FFF2-40B4-BE49-F238E27FC236}">
                  <a16:creationId xmlns:a16="http://schemas.microsoft.com/office/drawing/2014/main" id="{790FD23A-324B-4405-2EAD-7D1348A80798}"/>
                </a:ext>
              </a:extLst>
            </p:cNvPr>
            <p:cNvSpPr/>
            <p:nvPr/>
          </p:nvSpPr>
          <p:spPr>
            <a:xfrm>
              <a:off x="1595240" y="5742361"/>
              <a:ext cx="1367056" cy="457200"/>
            </a:xfrm>
            <a:prstGeom prst="rect">
              <a:avLst/>
            </a:prstGeom>
            <a:noFill/>
            <a:ln w="9525">
              <a:solidFill>
                <a:schemeClr val="tx1">
                  <a:lumMod val="95000"/>
                  <a:lumOff val="5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b="0" i="0" dirty="0" err="1">
                  <a:solidFill>
                    <a:srgbClr val="252933"/>
                  </a:solidFill>
                  <a:effectLst/>
                  <a:latin typeface="-apple-system"/>
                </a:rPr>
                <a:t>newTab</a:t>
              </a:r>
              <a:r>
                <a:rPr lang="en-US" altLang="zh-CN" sz="1100" b="0" i="0" dirty="0">
                  <a:solidFill>
                    <a:srgbClr val="252933"/>
                  </a:solidFill>
                  <a:effectLst/>
                  <a:latin typeface="-apple-system"/>
                </a:rPr>
                <a:t>[j] = </a:t>
              </a:r>
              <a:r>
                <a:rPr lang="en-US" altLang="zh-CN" sz="1100" b="0" i="0" dirty="0" err="1">
                  <a:solidFill>
                    <a:srgbClr val="252933"/>
                  </a:solidFill>
                  <a:effectLst/>
                  <a:latin typeface="-apple-system"/>
                </a:rPr>
                <a:t>oldTab</a:t>
              </a:r>
              <a:r>
                <a:rPr lang="en-US" altLang="zh-CN" sz="1100" b="0" i="0" dirty="0">
                  <a:solidFill>
                    <a:srgbClr val="252933"/>
                  </a:solidFill>
                  <a:effectLst/>
                  <a:latin typeface="-apple-system"/>
                </a:rPr>
                <a:t>[j]</a:t>
              </a:r>
              <a:endParaRPr lang="zh-CN" altLang="en-US" sz="1100" dirty="0">
                <a:solidFill>
                  <a:schemeClr val="tx1"/>
                </a:solidFill>
                <a:ea typeface="Alibaba PuHuiTi B"/>
              </a:endParaRPr>
            </a:p>
          </p:txBody>
        </p:sp>
        <p:grpSp>
          <p:nvGrpSpPr>
            <p:cNvPr id="22" name="组合 21">
              <a:extLst>
                <a:ext uri="{FF2B5EF4-FFF2-40B4-BE49-F238E27FC236}">
                  <a16:creationId xmlns:a16="http://schemas.microsoft.com/office/drawing/2014/main" id="{A448B92A-7FC1-0A00-D77D-08267C333F10}"/>
                </a:ext>
              </a:extLst>
            </p:cNvPr>
            <p:cNvGrpSpPr/>
            <p:nvPr/>
          </p:nvGrpSpPr>
          <p:grpSpPr>
            <a:xfrm>
              <a:off x="2962296" y="5597172"/>
              <a:ext cx="726137" cy="517191"/>
              <a:chOff x="2962296" y="5597172"/>
              <a:chExt cx="726137" cy="517191"/>
            </a:xfrm>
          </p:grpSpPr>
          <p:cxnSp>
            <p:nvCxnSpPr>
              <p:cNvPr id="130" name="直接箭头连接符 129">
                <a:extLst>
                  <a:ext uri="{FF2B5EF4-FFF2-40B4-BE49-F238E27FC236}">
                    <a16:creationId xmlns:a16="http://schemas.microsoft.com/office/drawing/2014/main" id="{586BE239-05AA-5304-3298-8CE5D6A28A75}"/>
                  </a:ext>
                </a:extLst>
              </p:cNvPr>
              <p:cNvCxnSpPr>
                <a:stCxn id="58" idx="1"/>
                <a:endCxn id="64" idx="3"/>
              </p:cNvCxnSpPr>
              <p:nvPr/>
            </p:nvCxnSpPr>
            <p:spPr>
              <a:xfrm flipH="1">
                <a:off x="2962296" y="5970058"/>
                <a:ext cx="567563" cy="903"/>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42" name="文本占位符 2">
                <a:extLst>
                  <a:ext uri="{FF2B5EF4-FFF2-40B4-BE49-F238E27FC236}">
                    <a16:creationId xmlns:a16="http://schemas.microsoft.com/office/drawing/2014/main" id="{49DB51B4-A792-E5E1-0D04-02557C1CF800}"/>
                  </a:ext>
                </a:extLst>
              </p:cNvPr>
              <p:cNvSpPr txBox="1">
                <a:spLocks/>
              </p:cNvSpPr>
              <p:nvPr/>
            </p:nvSpPr>
            <p:spPr>
              <a:xfrm>
                <a:off x="3167677" y="5597172"/>
                <a:ext cx="520756" cy="517191"/>
              </a:xfrm>
              <a:prstGeom prst="rect">
                <a:avLst/>
              </a:prstGeom>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是</a:t>
                </a:r>
              </a:p>
            </p:txBody>
          </p:sp>
        </p:grpSp>
      </p:grpSp>
      <p:grpSp>
        <p:nvGrpSpPr>
          <p:cNvPr id="20" name="组合 19">
            <a:extLst>
              <a:ext uri="{FF2B5EF4-FFF2-40B4-BE49-F238E27FC236}">
                <a16:creationId xmlns:a16="http://schemas.microsoft.com/office/drawing/2014/main" id="{FB3C3ADE-00A4-207D-EF00-65A8AFBF4EAA}"/>
              </a:ext>
            </a:extLst>
          </p:cNvPr>
          <p:cNvGrpSpPr/>
          <p:nvPr/>
        </p:nvGrpSpPr>
        <p:grpSpPr>
          <a:xfrm>
            <a:off x="7951161" y="5480442"/>
            <a:ext cx="1679258" cy="517191"/>
            <a:chOff x="7951161" y="5480442"/>
            <a:chExt cx="1679258" cy="517191"/>
          </a:xfrm>
        </p:grpSpPr>
        <p:cxnSp>
          <p:nvCxnSpPr>
            <p:cNvPr id="121" name="连接符: 肘形 120">
              <a:extLst>
                <a:ext uri="{FF2B5EF4-FFF2-40B4-BE49-F238E27FC236}">
                  <a16:creationId xmlns:a16="http://schemas.microsoft.com/office/drawing/2014/main" id="{2B7FFF81-6F01-0694-3C1B-9A2A9F675429}"/>
                </a:ext>
              </a:extLst>
            </p:cNvPr>
            <p:cNvCxnSpPr>
              <a:stCxn id="47" idx="2"/>
              <a:endCxn id="57" idx="3"/>
            </p:cNvCxnSpPr>
            <p:nvPr/>
          </p:nvCxnSpPr>
          <p:spPr>
            <a:xfrm rot="5400000">
              <a:off x="8316754" y="5151569"/>
              <a:ext cx="455403" cy="1186589"/>
            </a:xfrm>
            <a:prstGeom prst="bentConnector2">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54" name="文本占位符 2">
              <a:extLst>
                <a:ext uri="{FF2B5EF4-FFF2-40B4-BE49-F238E27FC236}">
                  <a16:creationId xmlns:a16="http://schemas.microsoft.com/office/drawing/2014/main" id="{FEA6B651-D410-A56C-BCC3-4C53C840CE43}"/>
                </a:ext>
              </a:extLst>
            </p:cNvPr>
            <p:cNvSpPr txBox="1">
              <a:spLocks/>
            </p:cNvSpPr>
            <p:nvPr/>
          </p:nvSpPr>
          <p:spPr>
            <a:xfrm>
              <a:off x="9109663" y="5480442"/>
              <a:ext cx="520756" cy="517191"/>
            </a:xfrm>
            <a:prstGeom prst="rect">
              <a:avLst/>
            </a:prstGeom>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否</a:t>
              </a:r>
            </a:p>
          </p:txBody>
        </p:sp>
      </p:grpSp>
      <p:grpSp>
        <p:nvGrpSpPr>
          <p:cNvPr id="10" name="组合 9">
            <a:extLst>
              <a:ext uri="{FF2B5EF4-FFF2-40B4-BE49-F238E27FC236}">
                <a16:creationId xmlns:a16="http://schemas.microsoft.com/office/drawing/2014/main" id="{4253677E-7D1B-E64F-7EEE-9EE1CB3BD84A}"/>
              </a:ext>
            </a:extLst>
          </p:cNvPr>
          <p:cNvGrpSpPr/>
          <p:nvPr/>
        </p:nvGrpSpPr>
        <p:grpSpPr>
          <a:xfrm>
            <a:off x="4375073" y="2055497"/>
            <a:ext cx="520756" cy="517191"/>
            <a:chOff x="4375073" y="2055497"/>
            <a:chExt cx="520756" cy="517191"/>
          </a:xfrm>
        </p:grpSpPr>
        <p:cxnSp>
          <p:nvCxnSpPr>
            <p:cNvPr id="75" name="直接箭头连接符 74">
              <a:extLst>
                <a:ext uri="{FF2B5EF4-FFF2-40B4-BE49-F238E27FC236}">
                  <a16:creationId xmlns:a16="http://schemas.microsoft.com/office/drawing/2014/main" id="{90CEB5B0-0493-5951-17DB-5CE1DC178ADE}"/>
                </a:ext>
              </a:extLst>
            </p:cNvPr>
            <p:cNvCxnSpPr>
              <a:cxnSpLocks/>
              <a:stCxn id="65" idx="3"/>
              <a:endCxn id="6" idx="1"/>
            </p:cNvCxnSpPr>
            <p:nvPr/>
          </p:nvCxnSpPr>
          <p:spPr>
            <a:xfrm>
              <a:off x="4377874" y="2473044"/>
              <a:ext cx="429008" cy="4633"/>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56" name="文本占位符 2">
              <a:extLst>
                <a:ext uri="{FF2B5EF4-FFF2-40B4-BE49-F238E27FC236}">
                  <a16:creationId xmlns:a16="http://schemas.microsoft.com/office/drawing/2014/main" id="{31EE343D-4221-6114-A72D-DC7D85964F8E}"/>
                </a:ext>
              </a:extLst>
            </p:cNvPr>
            <p:cNvSpPr txBox="1">
              <a:spLocks/>
            </p:cNvSpPr>
            <p:nvPr/>
          </p:nvSpPr>
          <p:spPr>
            <a:xfrm>
              <a:off x="4375073" y="2055497"/>
              <a:ext cx="520756" cy="517191"/>
            </a:xfrm>
            <a:prstGeom prst="rect">
              <a:avLst/>
            </a:prstGeom>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否</a:t>
              </a:r>
            </a:p>
          </p:txBody>
        </p:sp>
      </p:grpSp>
      <p:grpSp>
        <p:nvGrpSpPr>
          <p:cNvPr id="24" name="组合 23">
            <a:extLst>
              <a:ext uri="{FF2B5EF4-FFF2-40B4-BE49-F238E27FC236}">
                <a16:creationId xmlns:a16="http://schemas.microsoft.com/office/drawing/2014/main" id="{843546AB-83C9-EB0A-F5A7-00ACB3943251}"/>
              </a:ext>
            </a:extLst>
          </p:cNvPr>
          <p:cNvGrpSpPr/>
          <p:nvPr/>
        </p:nvGrpSpPr>
        <p:grpSpPr>
          <a:xfrm>
            <a:off x="4710360" y="5154078"/>
            <a:ext cx="520756" cy="542684"/>
            <a:chOff x="4710360" y="5154078"/>
            <a:chExt cx="520756" cy="542684"/>
          </a:xfrm>
        </p:grpSpPr>
        <p:cxnSp>
          <p:nvCxnSpPr>
            <p:cNvPr id="127" name="直接箭头连接符 126">
              <a:extLst>
                <a:ext uri="{FF2B5EF4-FFF2-40B4-BE49-F238E27FC236}">
                  <a16:creationId xmlns:a16="http://schemas.microsoft.com/office/drawing/2014/main" id="{E595A2A0-A37D-8CBC-A8C6-9982823B871B}"/>
                </a:ext>
              </a:extLst>
            </p:cNvPr>
            <p:cNvCxnSpPr>
              <a:stCxn id="58" idx="0"/>
              <a:endCxn id="63" idx="2"/>
            </p:cNvCxnSpPr>
            <p:nvPr/>
          </p:nvCxnSpPr>
          <p:spPr>
            <a:xfrm flipH="1" flipV="1">
              <a:off x="4751642" y="5154078"/>
              <a:ext cx="2353" cy="513555"/>
            </a:xfrm>
            <a:prstGeom prst="straightConnector1">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58" name="文本占位符 2">
              <a:extLst>
                <a:ext uri="{FF2B5EF4-FFF2-40B4-BE49-F238E27FC236}">
                  <a16:creationId xmlns:a16="http://schemas.microsoft.com/office/drawing/2014/main" id="{B821EFD2-34C0-D0B4-C1DA-802499A4EBB3}"/>
                </a:ext>
              </a:extLst>
            </p:cNvPr>
            <p:cNvSpPr txBox="1">
              <a:spLocks/>
            </p:cNvSpPr>
            <p:nvPr/>
          </p:nvSpPr>
          <p:spPr>
            <a:xfrm>
              <a:off x="4710360" y="5179571"/>
              <a:ext cx="520756" cy="517191"/>
            </a:xfrm>
            <a:prstGeom prst="rect">
              <a:avLst/>
            </a:prstGeom>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否</a:t>
              </a:r>
            </a:p>
          </p:txBody>
        </p:sp>
      </p:grpSp>
      <p:grpSp>
        <p:nvGrpSpPr>
          <p:cNvPr id="13" name="组合 12">
            <a:extLst>
              <a:ext uri="{FF2B5EF4-FFF2-40B4-BE49-F238E27FC236}">
                <a16:creationId xmlns:a16="http://schemas.microsoft.com/office/drawing/2014/main" id="{BC3D6CF2-35F5-E3F8-4FF3-FFAB3498DEE1}"/>
              </a:ext>
            </a:extLst>
          </p:cNvPr>
          <p:cNvGrpSpPr/>
          <p:nvPr/>
        </p:nvGrpSpPr>
        <p:grpSpPr>
          <a:xfrm>
            <a:off x="3592430" y="2731639"/>
            <a:ext cx="1220172" cy="721509"/>
            <a:chOff x="3592430" y="2731639"/>
            <a:chExt cx="1220172" cy="721509"/>
          </a:xfrm>
        </p:grpSpPr>
        <p:cxnSp>
          <p:nvCxnSpPr>
            <p:cNvPr id="153" name="连接符: 肘形 152">
              <a:extLst>
                <a:ext uri="{FF2B5EF4-FFF2-40B4-BE49-F238E27FC236}">
                  <a16:creationId xmlns:a16="http://schemas.microsoft.com/office/drawing/2014/main" id="{1AA293E1-F904-A11B-00AC-980CACF87D7B}"/>
                </a:ext>
              </a:extLst>
            </p:cNvPr>
            <p:cNvCxnSpPr>
              <a:stCxn id="65" idx="2"/>
              <a:endCxn id="30" idx="1"/>
            </p:cNvCxnSpPr>
            <p:nvPr/>
          </p:nvCxnSpPr>
          <p:spPr>
            <a:xfrm rot="16200000" flipH="1">
              <a:off x="3841762" y="2482308"/>
              <a:ext cx="721509" cy="1220171"/>
            </a:xfrm>
            <a:prstGeom prst="bentConnector2">
              <a:avLst/>
            </a:prstGeom>
            <a:ln w="19050">
              <a:solidFill>
                <a:srgbClr val="49504F"/>
              </a:solidFill>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159" name="文本占位符 2">
              <a:extLst>
                <a:ext uri="{FF2B5EF4-FFF2-40B4-BE49-F238E27FC236}">
                  <a16:creationId xmlns:a16="http://schemas.microsoft.com/office/drawing/2014/main" id="{C9E9FC09-0036-9DE7-8F3C-1F92035DD133}"/>
                </a:ext>
              </a:extLst>
            </p:cNvPr>
            <p:cNvSpPr txBox="1">
              <a:spLocks/>
            </p:cNvSpPr>
            <p:nvPr/>
          </p:nvSpPr>
          <p:spPr>
            <a:xfrm>
              <a:off x="3592430" y="2867933"/>
              <a:ext cx="520756" cy="517191"/>
            </a:xfrm>
            <a:prstGeom prst="rect">
              <a:avLst/>
            </a:prstGeom>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是</a:t>
              </a:r>
            </a:p>
          </p:txBody>
        </p:sp>
      </p:grpSp>
      <p:pic>
        <p:nvPicPr>
          <p:cNvPr id="26" name="图片 25">
            <a:extLst>
              <a:ext uri="{FF2B5EF4-FFF2-40B4-BE49-F238E27FC236}">
                <a16:creationId xmlns:a16="http://schemas.microsoft.com/office/drawing/2014/main" id="{FF6607D8-0D84-4E3A-2FAC-B8460B8ACC8D}"/>
              </a:ext>
            </a:extLst>
          </p:cNvPr>
          <p:cNvPicPr>
            <a:picLocks noChangeAspect="1"/>
          </p:cNvPicPr>
          <p:nvPr/>
        </p:nvPicPr>
        <p:blipFill>
          <a:blip r:embed="rId2"/>
          <a:stretch>
            <a:fillRect/>
          </a:stretch>
        </p:blipFill>
        <p:spPr>
          <a:xfrm>
            <a:off x="5375920" y="777956"/>
            <a:ext cx="5633357" cy="1261708"/>
          </a:xfrm>
          <a:prstGeom prst="rect">
            <a:avLst/>
          </a:prstGeom>
        </p:spPr>
      </p:pic>
      <p:sp>
        <p:nvSpPr>
          <p:cNvPr id="27" name="文本占位符 2">
            <a:extLst>
              <a:ext uri="{FF2B5EF4-FFF2-40B4-BE49-F238E27FC236}">
                <a16:creationId xmlns:a16="http://schemas.microsoft.com/office/drawing/2014/main" id="{4517407F-2B0F-65E2-032F-BE00814419C5}"/>
              </a:ext>
            </a:extLst>
          </p:cNvPr>
          <p:cNvSpPr txBox="1">
            <a:spLocks/>
          </p:cNvSpPr>
          <p:nvPr/>
        </p:nvSpPr>
        <p:spPr>
          <a:xfrm>
            <a:off x="4362628" y="6370171"/>
            <a:ext cx="1216219" cy="390374"/>
          </a:xfrm>
          <a:prstGeom prst="rect">
            <a:avLst/>
          </a:prstGeom>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拆分链表</a:t>
            </a:r>
          </a:p>
        </p:txBody>
      </p:sp>
    </p:spTree>
    <p:extLst>
      <p:ext uri="{BB962C8B-B14F-4D97-AF65-F5344CB8AC3E}">
        <p14:creationId xmlns:p14="http://schemas.microsoft.com/office/powerpoint/2010/main" val="4254821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left)">
                                      <p:cBhvr>
                                        <p:cTn id="12" dur="500"/>
                                        <p:tgtEl>
                                          <p:spTgt spid="7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12"/>
                                        </p:tgtEl>
                                        <p:attrNameLst>
                                          <p:attrName>style.visibility</p:attrName>
                                        </p:attrNameLst>
                                      </p:cBhvr>
                                      <p:to>
                                        <p:strVal val="visible"/>
                                      </p:to>
                                    </p:set>
                                    <p:animEffect transition="in" filter="wipe(up)">
                                      <p:cBhvr>
                                        <p:cTn id="59" dur="500"/>
                                        <p:tgtEl>
                                          <p:spTgt spid="112"/>
                                        </p:tgtEl>
                                      </p:cBhvr>
                                    </p:animEffect>
                                  </p:childTnLst>
                                </p:cTn>
                              </p:par>
                            </p:childTnLst>
                          </p:cTn>
                        </p:par>
                        <p:par>
                          <p:cTn id="60" fill="hold">
                            <p:stCondLst>
                              <p:cond delay="500"/>
                            </p:stCondLst>
                            <p:childTnLst>
                              <p:par>
                                <p:cTn id="61" presetID="16" presetClass="entr" presetSubtype="37"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barn(outVertical)">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righ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childTnLst>
                          </p:cTn>
                        </p:par>
                        <p:par>
                          <p:cTn id="74" fill="hold">
                            <p:stCondLst>
                              <p:cond delay="500"/>
                            </p:stCondLst>
                            <p:childTnLst>
                              <p:par>
                                <p:cTn id="75" presetID="16" presetClass="entr" presetSubtype="37" fill="hold" grpId="0" nodeType="after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barn(outVertical)">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right)">
                                      <p:cBhvr>
                                        <p:cTn id="82" dur="500"/>
                                        <p:tgtEl>
                                          <p:spTgt spid="19"/>
                                        </p:tgtEl>
                                      </p:cBhvr>
                                    </p:animEffect>
                                  </p:childTnLst>
                                </p:cTn>
                              </p:par>
                            </p:childTnLst>
                          </p:cTn>
                        </p:par>
                        <p:par>
                          <p:cTn id="83" fill="hold">
                            <p:stCondLst>
                              <p:cond delay="500"/>
                            </p:stCondLst>
                            <p:childTnLst>
                              <p:par>
                                <p:cTn id="84" presetID="22" presetClass="entr" presetSubtype="2" fill="hold" grpId="0" nodeType="after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wipe(right)">
                                      <p:cBhvr>
                                        <p:cTn id="86" dur="500"/>
                                        <p:tgtEl>
                                          <p:spTgt spid="4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wipe(right)">
                                      <p:cBhvr>
                                        <p:cTn id="91" dur="500"/>
                                        <p:tgtEl>
                                          <p:spTgt spid="20"/>
                                        </p:tgtEl>
                                      </p:cBhvr>
                                    </p:animEffect>
                                  </p:childTnLst>
                                </p:cTn>
                              </p:par>
                            </p:childTnLst>
                          </p:cTn>
                        </p:par>
                        <p:par>
                          <p:cTn id="92" fill="hold">
                            <p:stCondLst>
                              <p:cond delay="500"/>
                            </p:stCondLst>
                            <p:childTnLst>
                              <p:par>
                                <p:cTn id="93" presetID="22" presetClass="entr" presetSubtype="2" fill="hold" grpId="0" nodeType="after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wipe(right)">
                                      <p:cBhvr>
                                        <p:cTn id="95" dur="500"/>
                                        <p:tgtEl>
                                          <p:spTgt spid="5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right)">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1"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additive="base">
                                        <p:cTn id="105" dur="500"/>
                                        <p:tgtEl>
                                          <p:spTgt spid="27"/>
                                        </p:tgtEl>
                                        <p:attrNameLst>
                                          <p:attrName>ppt_y</p:attrName>
                                        </p:attrNameLst>
                                      </p:cBhvr>
                                      <p:tavLst>
                                        <p:tav tm="0">
                                          <p:val>
                                            <p:strVal val="#ppt_y-#ppt_h*1.125000"/>
                                          </p:val>
                                        </p:tav>
                                        <p:tav tm="100000">
                                          <p:val>
                                            <p:strVal val="#ppt_y"/>
                                          </p:val>
                                        </p:tav>
                                      </p:tavLst>
                                    </p:anim>
                                    <p:animEffect transition="in" filter="wipe(down)">
                                      <p:cBhvr>
                                        <p:cTn id="106" dur="500"/>
                                        <p:tgtEl>
                                          <p:spTgt spid="2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wipe(right)">
                                      <p:cBhvr>
                                        <p:cTn id="111" dur="500"/>
                                        <p:tgtEl>
                                          <p:spTgt spid="2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wipe(down)">
                                      <p:cBhvr>
                                        <p:cTn id="116" dur="500"/>
                                        <p:tgtEl>
                                          <p:spTgt spid="24"/>
                                        </p:tgtEl>
                                      </p:cBhvr>
                                    </p:animEffect>
                                  </p:childTnLst>
                                </p:cTn>
                              </p:par>
                            </p:childTnLst>
                          </p:cTn>
                        </p:par>
                        <p:par>
                          <p:cTn id="117" fill="hold">
                            <p:stCondLst>
                              <p:cond delay="500"/>
                            </p:stCondLst>
                            <p:childTnLst>
                              <p:par>
                                <p:cTn id="118" presetID="16" presetClass="entr" presetSubtype="37" fill="hold" grpId="0" nodeType="afterEffect">
                                  <p:stCondLst>
                                    <p:cond delay="0"/>
                                  </p:stCondLst>
                                  <p:childTnLst>
                                    <p:set>
                                      <p:cBhvr>
                                        <p:cTn id="119" dur="1" fill="hold">
                                          <p:stCondLst>
                                            <p:cond delay="0"/>
                                          </p:stCondLst>
                                        </p:cTn>
                                        <p:tgtEl>
                                          <p:spTgt spid="63"/>
                                        </p:tgtEl>
                                        <p:attrNameLst>
                                          <p:attrName>style.visibility</p:attrName>
                                        </p:attrNameLst>
                                      </p:cBhvr>
                                      <p:to>
                                        <p:strVal val="visible"/>
                                      </p:to>
                                    </p:set>
                                    <p:animEffect transition="in" filter="barn(outVertical)">
                                      <p:cBhvr>
                                        <p:cTn id="120" dur="500"/>
                                        <p:tgtEl>
                                          <p:spTgt spid="63"/>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ntr" presetSubtype="21" fill="hold" grpId="0" nodeType="clickEffect">
                                  <p:stCondLst>
                                    <p:cond delay="0"/>
                                  </p:stCondLst>
                                  <p:childTnLst>
                                    <p:set>
                                      <p:cBhvr>
                                        <p:cTn id="124" dur="1" fill="hold">
                                          <p:stCondLst>
                                            <p:cond delay="0"/>
                                          </p:stCondLst>
                                        </p:cTn>
                                        <p:tgtEl>
                                          <p:spTgt spid="4"/>
                                        </p:tgtEl>
                                        <p:attrNameLst>
                                          <p:attrName>style.visibility</p:attrName>
                                        </p:attrNameLst>
                                      </p:cBhvr>
                                      <p:to>
                                        <p:strVal val="visible"/>
                                      </p:to>
                                    </p:set>
                                    <p:animEffect transition="in" filter="barn(inVertical)">
                                      <p:cBhvr>
                                        <p:cTn id="125" dur="500"/>
                                        <p:tgtEl>
                                          <p:spTgt spid="4"/>
                                        </p:tgtEl>
                                      </p:cBhvr>
                                    </p:animEffect>
                                  </p:childTnLst>
                                </p:cTn>
                              </p:par>
                            </p:childTnLst>
                          </p:cTn>
                        </p:par>
                      </p:childTnLst>
                    </p:cTn>
                  </p:par>
                  <p:par>
                    <p:cTn id="126" fill="hold">
                      <p:stCondLst>
                        <p:cond delay="indefinite"/>
                      </p:stCondLst>
                      <p:childTnLst>
                        <p:par>
                          <p:cTn id="127" fill="hold">
                            <p:stCondLst>
                              <p:cond delay="0"/>
                            </p:stCondLst>
                            <p:childTnLst>
                              <p:par>
                                <p:cTn id="128" presetID="16" presetClass="entr" presetSubtype="21" fill="hold" grpId="0"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barn(inVertical)">
                                      <p:cBhvr>
                                        <p:cTn id="1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6" grpId="0" animBg="1"/>
      <p:bldP spid="30" grpId="0" animBg="1"/>
      <p:bldP spid="41" grpId="0" animBg="1"/>
      <p:bldP spid="47" grpId="0" animBg="1"/>
      <p:bldP spid="48" grpId="0" animBg="1"/>
      <p:bldP spid="57" grpId="0" animBg="1"/>
      <p:bldP spid="63" grpId="0" animBg="1"/>
      <p:bldP spid="65" grpId="0" animBg="1"/>
      <p:bldP spid="2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8AF86-BDB0-5A43-1672-22AAF31861BC}"/>
              </a:ext>
            </a:extLst>
          </p:cNvPr>
          <p:cNvSpPr>
            <a:spLocks noGrp="1"/>
          </p:cNvSpPr>
          <p:nvPr>
            <p:ph type="title"/>
          </p:nvPr>
        </p:nvSpPr>
        <p:spPr/>
        <p:txBody>
          <a:bodyPr/>
          <a:lstStyle/>
          <a:p>
            <a:pPr>
              <a:spcBef>
                <a:spcPct val="0"/>
              </a:spcBef>
            </a:pPr>
            <a:r>
              <a:rPr lang="zh-CN" altLang="en-US" sz="2000" dirty="0">
                <a:solidFill>
                  <a:srgbClr val="AD2A26"/>
                </a:solidFill>
                <a:ea typeface="Alibaba PuHuiTi Medium" pitchFamily="18" charset="-122"/>
              </a:rPr>
              <a:t>讲一讲</a:t>
            </a:r>
            <a:r>
              <a:rPr lang="en-US" altLang="zh-CN" sz="2000" dirty="0">
                <a:solidFill>
                  <a:srgbClr val="AD2A26"/>
                </a:solidFill>
                <a:ea typeface="Alibaba PuHuiTi Medium" pitchFamily="18" charset="-122"/>
              </a:rPr>
              <a:t>HashMap</a:t>
            </a:r>
            <a:r>
              <a:rPr lang="zh-CN" altLang="en-US" sz="2000" dirty="0">
                <a:solidFill>
                  <a:srgbClr val="AD2A26"/>
                </a:solidFill>
                <a:ea typeface="Alibaba PuHuiTi Medium" pitchFamily="18" charset="-122"/>
              </a:rPr>
              <a:t>的扩容机制</a:t>
            </a:r>
          </a:p>
        </p:txBody>
      </p:sp>
      <p:sp>
        <p:nvSpPr>
          <p:cNvPr id="3" name="文本占位符 2">
            <a:extLst>
              <a:ext uri="{FF2B5EF4-FFF2-40B4-BE49-F238E27FC236}">
                <a16:creationId xmlns:a16="http://schemas.microsoft.com/office/drawing/2014/main" id="{C1EB400F-A48E-BCC5-77EC-BAE1116E4230}"/>
              </a:ext>
            </a:extLst>
          </p:cNvPr>
          <p:cNvSpPr>
            <a:spLocks noGrp="1"/>
          </p:cNvSpPr>
          <p:nvPr>
            <p:ph type="body" sz="quarter" idx="11"/>
          </p:nvPr>
        </p:nvSpPr>
        <p:spPr>
          <a:xfrm>
            <a:off x="710880" y="1624205"/>
            <a:ext cx="10698800" cy="1516764"/>
          </a:xfrm>
        </p:spPr>
        <p:txBody>
          <a:bodyPr/>
          <a:lstStyle/>
          <a:p>
            <a:pPr marL="285750" indent="-285750">
              <a:buFont typeface="Wingdings" panose="05000000000000000000" pitchFamily="2" charset="2"/>
              <a:buChar char="l"/>
            </a:pPr>
            <a:r>
              <a:rPr lang="zh-CN" altLang="en-US" dirty="0"/>
              <a:t>在添加元素或初始化的时候需要调用</a:t>
            </a:r>
            <a:r>
              <a:rPr lang="en-US" altLang="zh-CN" dirty="0"/>
              <a:t>resize</a:t>
            </a:r>
            <a:r>
              <a:rPr lang="zh-CN" altLang="en-US" dirty="0"/>
              <a:t>方法进行扩容，第一次添加数据初始化数组长度为</a:t>
            </a:r>
            <a:r>
              <a:rPr lang="en-US" altLang="zh-CN" dirty="0"/>
              <a:t>16</a:t>
            </a:r>
            <a:r>
              <a:rPr lang="zh-CN" altLang="en-US" dirty="0"/>
              <a:t>，以后每次每次扩容都是达到了扩容阈值（数组长度 </a:t>
            </a:r>
            <a:r>
              <a:rPr lang="en-US" altLang="zh-CN" dirty="0"/>
              <a:t>* 0.75</a:t>
            </a:r>
            <a:r>
              <a:rPr lang="zh-CN" altLang="en-US" dirty="0"/>
              <a:t>）</a:t>
            </a:r>
            <a:endParaRPr lang="en-US" altLang="zh-CN" dirty="0"/>
          </a:p>
          <a:p>
            <a:pPr marL="285750" indent="-285750">
              <a:buFont typeface="Wingdings" panose="05000000000000000000" pitchFamily="2" charset="2"/>
              <a:buChar char="l"/>
            </a:pPr>
            <a:r>
              <a:rPr lang="zh-CN" altLang="en-US" dirty="0"/>
              <a:t>每次扩容的时候，都是扩容之前容量的</a:t>
            </a:r>
            <a:r>
              <a:rPr lang="en-US" altLang="zh-CN" dirty="0"/>
              <a:t>2</a:t>
            </a:r>
            <a:r>
              <a:rPr lang="zh-CN" altLang="en-US" dirty="0"/>
              <a:t>倍； </a:t>
            </a:r>
            <a:endParaRPr lang="en-US" altLang="zh-CN" dirty="0"/>
          </a:p>
          <a:p>
            <a:pPr marL="285750" indent="-285750">
              <a:buFont typeface="Wingdings" panose="05000000000000000000" pitchFamily="2" charset="2"/>
              <a:buChar char="l"/>
            </a:pPr>
            <a:r>
              <a:rPr lang="zh-CN" altLang="en-US" dirty="0"/>
              <a:t>扩容之后，会新创建一个数组，需要把老数组中的数据挪动到新的数组中</a:t>
            </a:r>
            <a:endParaRPr lang="en-US" altLang="zh-CN" dirty="0"/>
          </a:p>
          <a:p>
            <a:pPr marL="285750" indent="-285750">
              <a:buFont typeface="Wingdings" panose="05000000000000000000" pitchFamily="2" charset="2"/>
              <a:buChar char="l"/>
            </a:pPr>
            <a:endParaRPr lang="en-US" altLang="zh-CN" dirty="0"/>
          </a:p>
          <a:p>
            <a:endParaRPr lang="zh-CN" altLang="en-US" dirty="0"/>
          </a:p>
        </p:txBody>
      </p:sp>
      <p:sp>
        <p:nvSpPr>
          <p:cNvPr id="4" name="文本占位符 2">
            <a:extLst>
              <a:ext uri="{FF2B5EF4-FFF2-40B4-BE49-F238E27FC236}">
                <a16:creationId xmlns:a16="http://schemas.microsoft.com/office/drawing/2014/main" id="{2FFE82A8-A205-A525-CAD5-A0FA45055753}"/>
              </a:ext>
            </a:extLst>
          </p:cNvPr>
          <p:cNvSpPr txBox="1">
            <a:spLocks/>
          </p:cNvSpPr>
          <p:nvPr/>
        </p:nvSpPr>
        <p:spPr>
          <a:xfrm>
            <a:off x="983432" y="3295090"/>
            <a:ext cx="10698800" cy="151676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没有</a:t>
            </a:r>
            <a:r>
              <a:rPr lang="en-US" altLang="zh-CN" sz="1400" dirty="0"/>
              <a:t>hash</a:t>
            </a:r>
            <a:r>
              <a:rPr lang="zh-CN" altLang="en-US" sz="1400" dirty="0"/>
              <a:t>冲突的节点，则直接使用 </a:t>
            </a:r>
            <a:r>
              <a:rPr lang="en-US" altLang="zh-CN" sz="1400" dirty="0" err="1">
                <a:solidFill>
                  <a:srgbClr val="C00000"/>
                </a:solidFill>
              </a:rPr>
              <a:t>e.hash</a:t>
            </a:r>
            <a:r>
              <a:rPr lang="en-US" altLang="zh-CN" sz="1400" dirty="0">
                <a:solidFill>
                  <a:srgbClr val="C00000"/>
                </a:solidFill>
              </a:rPr>
              <a:t> &amp; (</a:t>
            </a:r>
            <a:r>
              <a:rPr lang="en-US" altLang="zh-CN" sz="1400" dirty="0" err="1">
                <a:solidFill>
                  <a:srgbClr val="C00000"/>
                </a:solidFill>
              </a:rPr>
              <a:t>newCap</a:t>
            </a:r>
            <a:r>
              <a:rPr lang="en-US" altLang="zh-CN" sz="1400" dirty="0">
                <a:solidFill>
                  <a:srgbClr val="C00000"/>
                </a:solidFill>
              </a:rPr>
              <a:t> - 1) </a:t>
            </a:r>
            <a:r>
              <a:rPr lang="zh-CN" altLang="en-US" sz="1400" dirty="0"/>
              <a:t>计算新数组的索引位置</a:t>
            </a:r>
            <a:endParaRPr lang="en-US" altLang="zh-CN" sz="1400" dirty="0"/>
          </a:p>
          <a:p>
            <a:pPr marL="285750" indent="-285750">
              <a:buFont typeface="Wingdings" panose="05000000000000000000" pitchFamily="2" charset="2"/>
              <a:buChar char="l"/>
            </a:pPr>
            <a:r>
              <a:rPr lang="zh-CN" altLang="en-US" sz="1400" dirty="0"/>
              <a:t>如果是红黑树，走红黑树的添加</a:t>
            </a:r>
            <a:endParaRPr lang="en-US" altLang="zh-CN" sz="1400" dirty="0"/>
          </a:p>
          <a:p>
            <a:pPr marL="285750" indent="-285750">
              <a:buFont typeface="Wingdings" panose="05000000000000000000" pitchFamily="2" charset="2"/>
              <a:buChar char="l"/>
            </a:pPr>
            <a:r>
              <a:rPr lang="zh-CN" altLang="en-US" sz="1400" dirty="0"/>
              <a:t>如果是链表，则需要遍历链表，可能需要拆分链表，判断</a:t>
            </a:r>
            <a:r>
              <a:rPr lang="en-US" altLang="zh-CN" sz="1400" dirty="0"/>
              <a:t>(</a:t>
            </a:r>
            <a:r>
              <a:rPr lang="en-US" altLang="zh-CN" sz="1400" dirty="0" err="1">
                <a:solidFill>
                  <a:srgbClr val="AD2B26"/>
                </a:solidFill>
              </a:rPr>
              <a:t>e.hash</a:t>
            </a:r>
            <a:r>
              <a:rPr lang="en-US" altLang="zh-CN" sz="1400" dirty="0">
                <a:solidFill>
                  <a:srgbClr val="AD2B26"/>
                </a:solidFill>
              </a:rPr>
              <a:t> &amp; </a:t>
            </a:r>
            <a:r>
              <a:rPr lang="en-US" altLang="zh-CN" sz="1400" dirty="0" err="1">
                <a:solidFill>
                  <a:srgbClr val="AD2B26"/>
                </a:solidFill>
              </a:rPr>
              <a:t>oldCap</a:t>
            </a:r>
            <a:r>
              <a:rPr lang="en-US" altLang="zh-CN" sz="1400" dirty="0"/>
              <a:t>)</a:t>
            </a:r>
            <a:r>
              <a:rPr lang="zh-CN" altLang="en-US" sz="1400" dirty="0"/>
              <a:t>是否为</a:t>
            </a:r>
            <a:r>
              <a:rPr lang="en-US" altLang="zh-CN" sz="1400" dirty="0"/>
              <a:t>0</a:t>
            </a:r>
            <a:r>
              <a:rPr lang="zh-CN" altLang="en-US" sz="1400" dirty="0"/>
              <a:t>，该元素的位置要么停留在原始位置，要么移动到原始位置</a:t>
            </a:r>
            <a:r>
              <a:rPr lang="en-US" altLang="zh-CN" sz="1400" dirty="0"/>
              <a:t>+</a:t>
            </a:r>
            <a:r>
              <a:rPr lang="zh-CN" altLang="en-US" sz="1400" dirty="0"/>
              <a:t>增加的数组大小这个位置上</a:t>
            </a:r>
          </a:p>
        </p:txBody>
      </p:sp>
      <p:pic>
        <p:nvPicPr>
          <p:cNvPr id="9" name="图片 8">
            <a:extLst>
              <a:ext uri="{FF2B5EF4-FFF2-40B4-BE49-F238E27FC236}">
                <a16:creationId xmlns:a16="http://schemas.microsoft.com/office/drawing/2014/main" id="{50B02C3A-8B39-C50F-ED9E-3BEB52237E7D}"/>
              </a:ext>
            </a:extLst>
          </p:cNvPr>
          <p:cNvPicPr>
            <a:picLocks noChangeAspect="1"/>
          </p:cNvPicPr>
          <p:nvPr/>
        </p:nvPicPr>
        <p:blipFill>
          <a:blip r:embed="rId2"/>
          <a:stretch>
            <a:fillRect/>
          </a:stretch>
        </p:blipFill>
        <p:spPr>
          <a:xfrm>
            <a:off x="1919536" y="4811855"/>
            <a:ext cx="7143378" cy="1624289"/>
          </a:xfrm>
          <a:prstGeom prst="rect">
            <a:avLst/>
          </a:prstGeom>
        </p:spPr>
      </p:pic>
    </p:spTree>
    <p:extLst>
      <p:ext uri="{BB962C8B-B14F-4D97-AF65-F5344CB8AC3E}">
        <p14:creationId xmlns:p14="http://schemas.microsoft.com/office/powerpoint/2010/main" val="3629601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4570E-DB84-AD4F-DC10-861A9C19E7D5}"/>
              </a:ext>
            </a:extLst>
          </p:cNvPr>
          <p:cNvSpPr>
            <a:spLocks noGrp="1"/>
          </p:cNvSpPr>
          <p:nvPr>
            <p:ph type="title"/>
          </p:nvPr>
        </p:nvSpPr>
        <p:spPr/>
        <p:txBody>
          <a:bodyPr/>
          <a:lstStyle/>
          <a:p>
            <a:r>
              <a:rPr lang="zh-CN" altLang="en-US" dirty="0">
                <a:solidFill>
                  <a:srgbClr val="AD2B26"/>
                </a:solidFill>
              </a:rPr>
              <a:t>常见复杂度</a:t>
            </a:r>
            <a:endParaRPr lang="en-US" altLang="zh-CN" dirty="0">
              <a:solidFill>
                <a:srgbClr val="AD2B26"/>
              </a:solidFill>
            </a:endParaRPr>
          </a:p>
        </p:txBody>
      </p:sp>
      <p:sp>
        <p:nvSpPr>
          <p:cNvPr id="3" name="Rectangle 1">
            <a:extLst>
              <a:ext uri="{FF2B5EF4-FFF2-40B4-BE49-F238E27FC236}">
                <a16:creationId xmlns:a16="http://schemas.microsoft.com/office/drawing/2014/main" id="{3CF64E1D-160E-BA18-4A72-70D9FF6690B1}"/>
              </a:ext>
            </a:extLst>
          </p:cNvPr>
          <p:cNvSpPr>
            <a:spLocks noChangeArrowheads="1"/>
          </p:cNvSpPr>
          <p:nvPr/>
        </p:nvSpPr>
        <p:spPr bwMode="auto">
          <a:xfrm>
            <a:off x="779283" y="2044005"/>
            <a:ext cx="4669409" cy="1384995"/>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int </a:t>
            </a:r>
            <a:r>
              <a:rPr kumimoji="0" lang="zh-CN" altLang="zh-CN" sz="1200" b="0" i="0" u="none" strike="noStrike" cap="none" normalizeH="0" baseline="0" dirty="0">
                <a:ln>
                  <a:noFill/>
                </a:ln>
                <a:solidFill>
                  <a:srgbClr val="00627A"/>
                </a:solidFill>
                <a:effectLst/>
                <a:latin typeface="Arial Unicode MS"/>
                <a:ea typeface="JetBrains Mono"/>
              </a:rPr>
              <a:t>sum</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sum =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for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 = </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 i &lt;= n; i++)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sum = sum + i;</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80808"/>
                </a:solidFill>
                <a:effectLst/>
                <a:latin typeface="Arial Unicode MS"/>
                <a:ea typeface="JetBrains Mono"/>
              </a:rPr>
              <a:t>sum;</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D0365D89-B846-A58E-8E17-08FC9D744001}"/>
              </a:ext>
            </a:extLst>
          </p:cNvPr>
          <p:cNvSpPr>
            <a:spLocks noChangeArrowheads="1"/>
          </p:cNvSpPr>
          <p:nvPr/>
        </p:nvSpPr>
        <p:spPr bwMode="auto">
          <a:xfrm>
            <a:off x="779283" y="4174131"/>
            <a:ext cx="4669409" cy="1754326"/>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public int </a:t>
            </a:r>
            <a:r>
              <a:rPr kumimoji="0" lang="zh-CN" altLang="zh-CN" sz="1200" b="0" i="0" u="none" strike="noStrike" cap="none" normalizeH="0" baseline="0" dirty="0">
                <a:ln>
                  <a:noFill/>
                </a:ln>
                <a:solidFill>
                  <a:srgbClr val="00627A"/>
                </a:solidFill>
                <a:effectLst/>
                <a:latin typeface="Arial Unicode MS"/>
                <a:ea typeface="JetBrains Mono"/>
              </a:rPr>
              <a:t>sum2</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n)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sum = </a:t>
            </a:r>
            <a:r>
              <a:rPr kumimoji="0" lang="zh-CN" altLang="zh-CN" sz="1200" b="0" i="0" u="none" strike="noStrike" cap="none" normalizeH="0" baseline="0" dirty="0">
                <a:ln>
                  <a:noFill/>
                </a:ln>
                <a:solidFill>
                  <a:srgbClr val="1750EB"/>
                </a:solidFill>
                <a:effectLst/>
                <a:latin typeface="Arial Unicode MS"/>
                <a:ea typeface="JetBrains Mono"/>
              </a:rPr>
              <a:t>0</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for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i=</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 i &lt;= n; ++i)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for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j=</a:t>
            </a:r>
            <a:r>
              <a:rPr kumimoji="0" lang="zh-CN" altLang="zh-CN" sz="1200" b="0" i="0" u="none" strike="noStrike" cap="none" normalizeH="0" baseline="0" dirty="0">
                <a:ln>
                  <a:noFill/>
                </a:ln>
                <a:solidFill>
                  <a:srgbClr val="1750EB"/>
                </a:solidFill>
                <a:effectLst/>
                <a:latin typeface="Arial Unicode MS"/>
                <a:ea typeface="JetBrains Mono"/>
              </a:rPr>
              <a:t>1</a:t>
            </a:r>
            <a:r>
              <a:rPr kumimoji="0" lang="zh-CN" altLang="zh-CN" sz="1200" b="0" i="0" u="none" strike="noStrike" cap="none" normalizeH="0" baseline="0" dirty="0">
                <a:ln>
                  <a:noFill/>
                </a:ln>
                <a:solidFill>
                  <a:srgbClr val="080808"/>
                </a:solidFill>
                <a:effectLst/>
                <a:latin typeface="Arial Unicode MS"/>
                <a:ea typeface="JetBrains Mono"/>
              </a:rPr>
              <a:t>; j &lt;= n; ++j)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sum = sum +  i * j;</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80808"/>
                </a:solidFill>
                <a:effectLst/>
                <a:latin typeface="Arial Unicode MS"/>
                <a:ea typeface="JetBrains Mono"/>
              </a:rPr>
              <a:t>sum;</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占位符 2">
            <a:extLst>
              <a:ext uri="{FF2B5EF4-FFF2-40B4-BE49-F238E27FC236}">
                <a16:creationId xmlns:a16="http://schemas.microsoft.com/office/drawing/2014/main" id="{A291D617-724D-83DE-448C-A996A511F21F}"/>
              </a:ext>
            </a:extLst>
          </p:cNvPr>
          <p:cNvSpPr txBox="1">
            <a:spLocks/>
          </p:cNvSpPr>
          <p:nvPr/>
        </p:nvSpPr>
        <p:spPr>
          <a:xfrm>
            <a:off x="5820106" y="2329586"/>
            <a:ext cx="821025"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O(n)</a:t>
            </a:r>
            <a:endParaRPr lang="zh-CN" altLang="en-US" dirty="0">
              <a:solidFill>
                <a:srgbClr val="C00000"/>
              </a:solidFill>
            </a:endParaRPr>
          </a:p>
        </p:txBody>
      </p:sp>
      <p:grpSp>
        <p:nvGrpSpPr>
          <p:cNvPr id="6" name="组合 5">
            <a:extLst>
              <a:ext uri="{FF2B5EF4-FFF2-40B4-BE49-F238E27FC236}">
                <a16:creationId xmlns:a16="http://schemas.microsoft.com/office/drawing/2014/main" id="{165025EC-9FF7-8172-1852-A8519AA0CEAC}"/>
              </a:ext>
            </a:extLst>
          </p:cNvPr>
          <p:cNvGrpSpPr/>
          <p:nvPr/>
        </p:nvGrpSpPr>
        <p:grpSpPr>
          <a:xfrm>
            <a:off x="9264352" y="4792699"/>
            <a:ext cx="1951456" cy="517190"/>
            <a:chOff x="5665403" y="4811553"/>
            <a:chExt cx="1951456" cy="517190"/>
          </a:xfrm>
        </p:grpSpPr>
        <p:sp>
          <p:nvSpPr>
            <p:cNvPr id="12" name="文本占位符 2">
              <a:extLst>
                <a:ext uri="{FF2B5EF4-FFF2-40B4-BE49-F238E27FC236}">
                  <a16:creationId xmlns:a16="http://schemas.microsoft.com/office/drawing/2014/main" id="{5DF8F08C-F839-0D36-AD43-5B747D722D57}"/>
                </a:ext>
              </a:extLst>
            </p:cNvPr>
            <p:cNvSpPr txBox="1">
              <a:spLocks/>
            </p:cNvSpPr>
            <p:nvPr/>
          </p:nvSpPr>
          <p:spPr>
            <a:xfrm>
              <a:off x="5665403" y="4811553"/>
              <a:ext cx="195145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O(    )</a:t>
              </a: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2E6A645-897A-E978-DF24-B3C8E47F2BA2}"/>
                    </a:ext>
                  </a:extLst>
                </p:cNvPr>
                <p:cNvSpPr txBox="1"/>
                <p:nvPr/>
              </p:nvSpPr>
              <p:spPr>
                <a:xfrm>
                  <a:off x="5743279" y="4924206"/>
                  <a:ext cx="743149" cy="276999"/>
                </a:xfrm>
                <a:prstGeom prst="rect">
                  <a:avLst/>
                </a:prstGeom>
                <a:noFill/>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rgbClr val="C00000"/>
                                </a:solidFill>
                                <a:latin typeface="Cambria Math" panose="02040503050406030204" pitchFamily="18" charset="0"/>
                                <a:ea typeface="+mn-ea"/>
                              </a:rPr>
                            </m:ctrlPr>
                          </m:sSupPr>
                          <m:e>
                            <m:r>
                              <a:rPr lang="zh-CN" altLang="en-US" i="1" dirty="0">
                                <a:solidFill>
                                  <a:srgbClr val="C00000"/>
                                </a:solidFill>
                                <a:latin typeface="Cambria Math" panose="02040503050406030204" pitchFamily="18" charset="0"/>
                                <a:ea typeface="+mn-ea"/>
                              </a:rPr>
                              <m:t>𝑛</m:t>
                            </m:r>
                          </m:e>
                          <m:sup>
                            <m:r>
                              <a:rPr lang="zh-CN" altLang="en-US" i="0" dirty="0">
                                <a:solidFill>
                                  <a:srgbClr val="C00000"/>
                                </a:solidFill>
                                <a:latin typeface="Cambria Math" panose="02040503050406030204" pitchFamily="18" charset="0"/>
                                <a:ea typeface="+mn-ea"/>
                              </a:rPr>
                              <m:t>2</m:t>
                            </m:r>
                          </m:sup>
                        </m:sSup>
                      </m:oMath>
                    </m:oMathPara>
                  </a14:m>
                  <a:endParaRPr lang="zh-CN" altLang="en-US" sz="400" dirty="0">
                    <a:solidFill>
                      <a:srgbClr val="C00000"/>
                    </a:solidFill>
                    <a:latin typeface="+mn-lt"/>
                    <a:ea typeface="+mn-ea"/>
                  </a:endParaRPr>
                </a:p>
              </p:txBody>
            </p:sp>
          </mc:Choice>
          <mc:Fallback xmlns="">
            <p:sp>
              <p:nvSpPr>
                <p:cNvPr id="5" name="文本框 4">
                  <a:extLst>
                    <a:ext uri="{FF2B5EF4-FFF2-40B4-BE49-F238E27FC236}">
                      <a16:creationId xmlns:a16="http://schemas.microsoft.com/office/drawing/2014/main" id="{E2E6A645-897A-E978-DF24-B3C8E47F2BA2}"/>
                    </a:ext>
                  </a:extLst>
                </p:cNvPr>
                <p:cNvSpPr txBox="1">
                  <a:spLocks noRot="1" noChangeAspect="1" noMove="1" noResize="1" noEditPoints="1" noAdjustHandles="1" noChangeArrowheads="1" noChangeShapeType="1" noTextEdit="1"/>
                </p:cNvSpPr>
                <p:nvPr/>
              </p:nvSpPr>
              <p:spPr>
                <a:xfrm>
                  <a:off x="5743279" y="4924206"/>
                  <a:ext cx="743149" cy="276999"/>
                </a:xfrm>
                <a:prstGeom prst="rect">
                  <a:avLst/>
                </a:prstGeom>
                <a:blipFill>
                  <a:blip r:embed="rId2"/>
                  <a:stretch>
                    <a:fillRect t="-4444"/>
                  </a:stretch>
                </a:blipFill>
              </p:spPr>
              <p:txBody>
                <a:bodyPr/>
                <a:lstStyle/>
                <a:p>
                  <a:r>
                    <a:rPr lang="zh-CN" altLang="en-US">
                      <a:noFill/>
                    </a:rPr>
                    <a:t> </a:t>
                  </a:r>
                </a:p>
              </p:txBody>
            </p:sp>
          </mc:Fallback>
        </mc:AlternateContent>
      </p:grpSp>
      <p:grpSp>
        <p:nvGrpSpPr>
          <p:cNvPr id="4" name="组合 3">
            <a:extLst>
              <a:ext uri="{FF2B5EF4-FFF2-40B4-BE49-F238E27FC236}">
                <a16:creationId xmlns:a16="http://schemas.microsoft.com/office/drawing/2014/main" id="{5976A4D7-0198-2A94-A5A9-6FF8C781EC8D}"/>
              </a:ext>
            </a:extLst>
          </p:cNvPr>
          <p:cNvGrpSpPr/>
          <p:nvPr/>
        </p:nvGrpSpPr>
        <p:grpSpPr>
          <a:xfrm>
            <a:off x="5701660" y="4869160"/>
            <a:ext cx="2201780" cy="517190"/>
            <a:chOff x="5415079" y="4811553"/>
            <a:chExt cx="2201780" cy="517190"/>
          </a:xfrm>
        </p:grpSpPr>
        <p:sp>
          <p:nvSpPr>
            <p:cNvPr id="7" name="文本占位符 2">
              <a:extLst>
                <a:ext uri="{FF2B5EF4-FFF2-40B4-BE49-F238E27FC236}">
                  <a16:creationId xmlns:a16="http://schemas.microsoft.com/office/drawing/2014/main" id="{3FCB54F1-BD73-A00C-6773-B08ED78FB43C}"/>
                </a:ext>
              </a:extLst>
            </p:cNvPr>
            <p:cNvSpPr txBox="1">
              <a:spLocks/>
            </p:cNvSpPr>
            <p:nvPr/>
          </p:nvSpPr>
          <p:spPr>
            <a:xfrm>
              <a:off x="5665403" y="4811553"/>
              <a:ext cx="195145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C00000"/>
                  </a:solidFill>
                </a:rPr>
                <a:t>O(        + 3n + 3 )</a:t>
              </a: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085B471-B447-EDD6-D31F-F05DF113F160}"/>
                    </a:ext>
                  </a:extLst>
                </p:cNvPr>
                <p:cNvSpPr txBox="1"/>
                <p:nvPr/>
              </p:nvSpPr>
              <p:spPr>
                <a:xfrm>
                  <a:off x="5415079" y="4903367"/>
                  <a:ext cx="1578308" cy="276999"/>
                </a:xfrm>
                <a:prstGeom prst="rect">
                  <a:avLst/>
                </a:prstGeom>
                <a:noFill/>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CN" altLang="en-US" i="1" dirty="0" smtClean="0">
                                <a:solidFill>
                                  <a:srgbClr val="C00000"/>
                                </a:solidFill>
                                <a:latin typeface="Cambria Math" panose="02040503050406030204" pitchFamily="18" charset="0"/>
                                <a:ea typeface="+mn-ea"/>
                              </a:rPr>
                            </m:ctrlPr>
                          </m:sSupPr>
                          <m:e>
                            <m:r>
                              <a:rPr lang="en-US" altLang="zh-CN" b="0" i="1" dirty="0" smtClean="0">
                                <a:solidFill>
                                  <a:srgbClr val="C00000"/>
                                </a:solidFill>
                                <a:latin typeface="Cambria Math" panose="02040503050406030204" pitchFamily="18" charset="0"/>
                                <a:ea typeface="+mn-ea"/>
                              </a:rPr>
                              <m:t>  3</m:t>
                            </m:r>
                            <m:r>
                              <a:rPr lang="zh-CN" altLang="en-US" i="1" dirty="0">
                                <a:solidFill>
                                  <a:srgbClr val="C00000"/>
                                </a:solidFill>
                                <a:latin typeface="Cambria Math" panose="02040503050406030204" pitchFamily="18" charset="0"/>
                                <a:ea typeface="+mn-ea"/>
                              </a:rPr>
                              <m:t>𝑛</m:t>
                            </m:r>
                          </m:e>
                          <m:sup>
                            <m:r>
                              <a:rPr lang="zh-CN" altLang="en-US" i="0" dirty="0">
                                <a:solidFill>
                                  <a:srgbClr val="C00000"/>
                                </a:solidFill>
                                <a:latin typeface="Cambria Math" panose="02040503050406030204" pitchFamily="18" charset="0"/>
                                <a:ea typeface="+mn-ea"/>
                              </a:rPr>
                              <m:t>2</m:t>
                            </m:r>
                          </m:sup>
                        </m:sSup>
                      </m:oMath>
                    </m:oMathPara>
                  </a14:m>
                  <a:endParaRPr lang="zh-CN" altLang="en-US" sz="400" dirty="0">
                    <a:solidFill>
                      <a:srgbClr val="C00000"/>
                    </a:solidFill>
                    <a:latin typeface="+mn-lt"/>
                    <a:ea typeface="+mn-ea"/>
                  </a:endParaRPr>
                </a:p>
              </p:txBody>
            </p:sp>
          </mc:Choice>
          <mc:Fallback xmlns="">
            <p:sp>
              <p:nvSpPr>
                <p:cNvPr id="8" name="文本框 7">
                  <a:extLst>
                    <a:ext uri="{FF2B5EF4-FFF2-40B4-BE49-F238E27FC236}">
                      <a16:creationId xmlns:a16="http://schemas.microsoft.com/office/drawing/2014/main" id="{D085B471-B447-EDD6-D31F-F05DF113F160}"/>
                    </a:ext>
                  </a:extLst>
                </p:cNvPr>
                <p:cNvSpPr txBox="1">
                  <a:spLocks noRot="1" noChangeAspect="1" noMove="1" noResize="1" noEditPoints="1" noAdjustHandles="1" noChangeArrowheads="1" noChangeShapeType="1" noTextEdit="1"/>
                </p:cNvSpPr>
                <p:nvPr/>
              </p:nvSpPr>
              <p:spPr>
                <a:xfrm>
                  <a:off x="5415079" y="4903367"/>
                  <a:ext cx="1578308" cy="276999"/>
                </a:xfrm>
                <a:prstGeom prst="rect">
                  <a:avLst/>
                </a:prstGeom>
                <a:blipFill>
                  <a:blip r:embed="rId3"/>
                  <a:stretch>
                    <a:fillRect t="-4444" b="-6667"/>
                  </a:stretch>
                </a:blipFill>
              </p:spPr>
              <p:txBody>
                <a:bodyPr/>
                <a:lstStyle/>
                <a:p>
                  <a:r>
                    <a:rPr lang="zh-CN" altLang="en-US">
                      <a:noFill/>
                    </a:rPr>
                    <a:t> </a:t>
                  </a:r>
                </a:p>
              </p:txBody>
            </p:sp>
          </mc:Fallback>
        </mc:AlternateContent>
      </p:grpSp>
      <p:sp>
        <p:nvSpPr>
          <p:cNvPr id="11" name="文本占位符 2">
            <a:extLst>
              <a:ext uri="{FF2B5EF4-FFF2-40B4-BE49-F238E27FC236}">
                <a16:creationId xmlns:a16="http://schemas.microsoft.com/office/drawing/2014/main" id="{90CCBD9F-E60B-AE4E-4E9A-1D1BAEA36CAC}"/>
              </a:ext>
            </a:extLst>
          </p:cNvPr>
          <p:cNvSpPr txBox="1">
            <a:spLocks/>
          </p:cNvSpPr>
          <p:nvPr/>
        </p:nvSpPr>
        <p:spPr>
          <a:xfrm>
            <a:off x="5928180" y="4351970"/>
            <a:ext cx="2703576" cy="440729"/>
          </a:xfrm>
          <a:prstGeom prst="rect">
            <a:avLst/>
          </a:prstGeom>
          <a:solidFill>
            <a:srgbClr val="AD2B26"/>
          </a:solidFill>
          <a:ln>
            <a:solidFill>
              <a:schemeClr val="bg1">
                <a:lumMod val="50000"/>
              </a:schemeClr>
            </a:solidFill>
          </a:ln>
          <a:effectLst>
            <a:outerShdw blurRad="50800" dist="38100" dir="5400000" algn="t" rotWithShape="0">
              <a:prstClr val="black">
                <a:alpha val="40000"/>
              </a:prstClr>
            </a:outerShdw>
          </a:effectLst>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solidFill>
                  <a:schemeClr val="bg1"/>
                </a:solidFill>
              </a:rPr>
              <a:t>  常量、系数、低阶，可以忽略</a:t>
            </a:r>
          </a:p>
        </p:txBody>
      </p:sp>
    </p:spTree>
    <p:extLst>
      <p:ext uri="{BB962C8B-B14F-4D97-AF65-F5344CB8AC3E}">
        <p14:creationId xmlns:p14="http://schemas.microsoft.com/office/powerpoint/2010/main" val="1864151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righ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ppt_x</p:attrName>
                                        </p:attrNameLst>
                                      </p:cBhvr>
                                      <p:tavLst>
                                        <p:tav tm="0">
                                          <p:val>
                                            <p:strVal val="#ppt_x-#ppt_w*1.125000"/>
                                          </p:val>
                                        </p:tav>
                                        <p:tav tm="100000">
                                          <p:val>
                                            <p:strVal val="#ppt_x"/>
                                          </p:val>
                                        </p:tav>
                                      </p:tavLst>
                                    </p:anim>
                                    <p:animEffect transition="in" filter="wipe(righ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1"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p:tgtEl>
                                          <p:spTgt spid="11"/>
                                        </p:tgtEl>
                                        <p:attrNameLst>
                                          <p:attrName>ppt_y</p:attrName>
                                        </p:attrNameLst>
                                      </p:cBhvr>
                                      <p:tavLst>
                                        <p:tav tm="0">
                                          <p:val>
                                            <p:strVal val="#ppt_y+#ppt_h*1.125000"/>
                                          </p:val>
                                        </p:tav>
                                        <p:tav tm="100000">
                                          <p:val>
                                            <p:strVal val="#ppt_y"/>
                                          </p:val>
                                        </p:tav>
                                      </p:tavLst>
                                    </p:anim>
                                    <p:animEffect transition="in" filter="wipe(up)">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p:tgtEl>
                                          <p:spTgt spid="6"/>
                                        </p:tgtEl>
                                        <p:attrNameLst>
                                          <p:attrName>ppt_x</p:attrName>
                                        </p:attrNameLst>
                                      </p:cBhvr>
                                      <p:tavLst>
                                        <p:tav tm="0">
                                          <p:val>
                                            <p:strVal val="#ppt_x-#ppt_w*1.125000"/>
                                          </p:val>
                                        </p:tav>
                                        <p:tav tm="100000">
                                          <p:val>
                                            <p:strVal val="#ppt_x"/>
                                          </p:val>
                                        </p:tav>
                                      </p:tavLst>
                                    </p:anim>
                                    <p:animEffect transition="in" filter="wipe(righ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p:bldP spid="11"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70D99-4B72-9626-B49A-CB71928BCF61}"/>
              </a:ext>
            </a:extLst>
          </p:cNvPr>
          <p:cNvSpPr>
            <a:spLocks noGrp="1"/>
          </p:cNvSpPr>
          <p:nvPr>
            <p:ph type="title"/>
          </p:nvPr>
        </p:nvSpPr>
        <p:spPr/>
        <p:txBody>
          <a:bodyPr/>
          <a:lstStyle/>
          <a:p>
            <a:r>
              <a:rPr lang="en-US" altLang="zh-CN" dirty="0"/>
              <a:t>HashMap</a:t>
            </a:r>
            <a:r>
              <a:rPr lang="zh-CN" altLang="en-US" dirty="0"/>
              <a:t>源码分析</a:t>
            </a:r>
          </a:p>
        </p:txBody>
      </p:sp>
      <p:sp>
        <p:nvSpPr>
          <p:cNvPr id="3" name="文本占位符 2">
            <a:extLst>
              <a:ext uri="{FF2B5EF4-FFF2-40B4-BE49-F238E27FC236}">
                <a16:creationId xmlns:a16="http://schemas.microsoft.com/office/drawing/2014/main" id="{C9B494CC-F31D-7A33-7551-4ED4171CE52B}"/>
              </a:ext>
            </a:extLst>
          </p:cNvPr>
          <p:cNvSpPr>
            <a:spLocks noGrp="1"/>
          </p:cNvSpPr>
          <p:nvPr>
            <p:ph type="body" sz="quarter" idx="11"/>
          </p:nvPr>
        </p:nvSpPr>
        <p:spPr>
          <a:xfrm>
            <a:off x="710880" y="1624204"/>
            <a:ext cx="10698800" cy="1228731"/>
          </a:xfrm>
        </p:spPr>
        <p:txBody>
          <a:bodyPr/>
          <a:lstStyle/>
          <a:p>
            <a:r>
              <a:rPr lang="zh-CN" altLang="en-US" dirty="0"/>
              <a:t>动画演示，见资料中的 </a:t>
            </a:r>
            <a:r>
              <a:rPr lang="en-US" altLang="zh-CN" dirty="0"/>
              <a:t>hash-demo.jar</a:t>
            </a:r>
          </a:p>
          <a:p>
            <a:endParaRPr lang="en-US" altLang="zh-CN" dirty="0"/>
          </a:p>
          <a:p>
            <a:endParaRPr lang="en-US" altLang="zh-CN" dirty="0"/>
          </a:p>
          <a:p>
            <a:r>
              <a:rPr lang="zh-CN" altLang="en-US" dirty="0"/>
              <a:t>运行需要 </a:t>
            </a:r>
            <a:r>
              <a:rPr lang="en-US" altLang="zh-CN" dirty="0"/>
              <a:t>jdk14 </a:t>
            </a:r>
            <a:r>
              <a:rPr lang="zh-CN" altLang="en-US" dirty="0"/>
              <a:t>以上环境，进入 </a:t>
            </a:r>
            <a:r>
              <a:rPr lang="en-US" altLang="zh-CN" dirty="0"/>
              <a:t>jar </a:t>
            </a:r>
            <a:r>
              <a:rPr lang="zh-CN" altLang="en-US" dirty="0"/>
              <a:t>包目录，执行下面命令</a:t>
            </a:r>
          </a:p>
        </p:txBody>
      </p:sp>
      <p:sp>
        <p:nvSpPr>
          <p:cNvPr id="5" name="文本框 4">
            <a:extLst>
              <a:ext uri="{FF2B5EF4-FFF2-40B4-BE49-F238E27FC236}">
                <a16:creationId xmlns:a16="http://schemas.microsoft.com/office/drawing/2014/main" id="{3D3509D7-706F-4946-6B91-DF64AE10AEAE}"/>
              </a:ext>
            </a:extLst>
          </p:cNvPr>
          <p:cNvSpPr txBox="1"/>
          <p:nvPr/>
        </p:nvSpPr>
        <p:spPr>
          <a:xfrm>
            <a:off x="839416" y="3622129"/>
            <a:ext cx="8705473" cy="369332"/>
          </a:xfrm>
          <a:prstGeom prst="rect">
            <a:avLst/>
          </a:prstGeom>
          <a:solidFill>
            <a:schemeClr val="accent3">
              <a:lumMod val="20000"/>
              <a:lumOff val="80000"/>
            </a:schemeClr>
          </a:solidFill>
          <a:effectLst>
            <a:outerShdw blurRad="50800" dist="38100" dir="5400000" algn="t" rotWithShape="0">
              <a:prstClr val="black">
                <a:alpha val="40000"/>
              </a:prstClr>
            </a:outerShdw>
          </a:effectLst>
        </p:spPr>
        <p:txBody>
          <a:bodyPr wrap="square">
            <a:spAutoFit/>
          </a:bodyPr>
          <a:lstStyle/>
          <a:p>
            <a:r>
              <a:rPr lang="zh-CN" altLang="en-US" dirty="0"/>
              <a:t>java -jar --add-exports java.base/jdk.internal.misc=ALL-UNNAMED hash-demo.jar</a:t>
            </a:r>
          </a:p>
        </p:txBody>
      </p:sp>
      <p:pic>
        <p:nvPicPr>
          <p:cNvPr id="7" name="图片 6">
            <a:extLst>
              <a:ext uri="{FF2B5EF4-FFF2-40B4-BE49-F238E27FC236}">
                <a16:creationId xmlns:a16="http://schemas.microsoft.com/office/drawing/2014/main" id="{F5291D80-9ABC-D957-8513-DC04A8CA42F7}"/>
              </a:ext>
            </a:extLst>
          </p:cNvPr>
          <p:cNvPicPr>
            <a:picLocks noChangeAspect="1"/>
          </p:cNvPicPr>
          <p:nvPr/>
        </p:nvPicPr>
        <p:blipFill>
          <a:blip r:embed="rId2"/>
          <a:stretch>
            <a:fillRect/>
          </a:stretch>
        </p:blipFill>
        <p:spPr>
          <a:xfrm>
            <a:off x="4727848" y="1624204"/>
            <a:ext cx="1138550" cy="1260537"/>
          </a:xfrm>
          <a:prstGeom prst="rect">
            <a:avLst/>
          </a:prstGeom>
        </p:spPr>
      </p:pic>
      <p:sp>
        <p:nvSpPr>
          <p:cNvPr id="8" name="文本占位符 2">
            <a:extLst>
              <a:ext uri="{FF2B5EF4-FFF2-40B4-BE49-F238E27FC236}">
                <a16:creationId xmlns:a16="http://schemas.microsoft.com/office/drawing/2014/main" id="{1EA060AC-5F50-7B84-99EB-1D703D848012}"/>
              </a:ext>
            </a:extLst>
          </p:cNvPr>
          <p:cNvSpPr txBox="1">
            <a:spLocks/>
          </p:cNvSpPr>
          <p:nvPr/>
        </p:nvSpPr>
        <p:spPr>
          <a:xfrm>
            <a:off x="7248128" y="2112754"/>
            <a:ext cx="2923270" cy="50405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黑马</a:t>
            </a:r>
            <a:r>
              <a:rPr lang="en-US" altLang="zh-CN" dirty="0"/>
              <a:t>Java</a:t>
            </a:r>
            <a:r>
              <a:rPr lang="zh-CN" altLang="en-US" dirty="0"/>
              <a:t>研究员</a:t>
            </a:r>
            <a:r>
              <a:rPr lang="en-US" altLang="zh-CN" dirty="0"/>
              <a:t>-</a:t>
            </a:r>
            <a:r>
              <a:rPr lang="zh-CN" altLang="en-US" dirty="0"/>
              <a:t>满一航老师</a:t>
            </a:r>
          </a:p>
        </p:txBody>
      </p:sp>
      <p:sp>
        <p:nvSpPr>
          <p:cNvPr id="9" name="箭头: 左 8">
            <a:extLst>
              <a:ext uri="{FF2B5EF4-FFF2-40B4-BE49-F238E27FC236}">
                <a16:creationId xmlns:a16="http://schemas.microsoft.com/office/drawing/2014/main" id="{AF143074-D2AF-D937-6AB3-CE6663696A50}"/>
              </a:ext>
            </a:extLst>
          </p:cNvPr>
          <p:cNvSpPr/>
          <p:nvPr/>
        </p:nvSpPr>
        <p:spPr>
          <a:xfrm>
            <a:off x="6325604" y="2112754"/>
            <a:ext cx="766913" cy="504056"/>
          </a:xfrm>
          <a:prstGeom prst="leftArrow">
            <a:avLst/>
          </a:prstGeom>
          <a:solidFill>
            <a:srgbClr val="C00000"/>
          </a:solidFill>
          <a:ln w="9525">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Tree>
    <p:extLst>
      <p:ext uri="{BB962C8B-B14F-4D97-AF65-F5344CB8AC3E}">
        <p14:creationId xmlns:p14="http://schemas.microsoft.com/office/powerpoint/2010/main" val="477039653"/>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14EC583-87E2-D0F2-7049-8937C50600B9}"/>
              </a:ext>
            </a:extLst>
          </p:cNvPr>
          <p:cNvSpPr>
            <a:spLocks noGrp="1"/>
          </p:cNvSpPr>
          <p:nvPr>
            <p:ph type="body" sz="quarter" idx="11"/>
          </p:nvPr>
        </p:nvSpPr>
        <p:spPr>
          <a:xfrm>
            <a:off x="3099303" y="1763081"/>
            <a:ext cx="5771040" cy="1804796"/>
          </a:xfrm>
        </p:spPr>
        <p:txBody>
          <a:bodyPr anchor="ctr" anchorCtr="0"/>
          <a:lstStyle/>
          <a:p>
            <a:pPr>
              <a:spcBef>
                <a:spcPct val="0"/>
              </a:spcBef>
            </a:pPr>
            <a:r>
              <a:rPr lang="en-US" altLang="zh-CN" sz="4400" dirty="0" err="1">
                <a:solidFill>
                  <a:srgbClr val="AD2A26"/>
                </a:solidFill>
                <a:ea typeface="Alibaba PuHuiTi Medium" pitchFamily="18" charset="-122"/>
              </a:rPr>
              <a:t>hashMap</a:t>
            </a:r>
            <a:r>
              <a:rPr lang="zh-CN" altLang="en-US" sz="4400" dirty="0">
                <a:solidFill>
                  <a:srgbClr val="AD2A26"/>
                </a:solidFill>
                <a:ea typeface="Alibaba PuHuiTi Medium" pitchFamily="18" charset="-122"/>
              </a:rPr>
              <a:t>的寻址算法</a:t>
            </a:r>
          </a:p>
        </p:txBody>
      </p:sp>
      <p:grpSp>
        <p:nvGrpSpPr>
          <p:cNvPr id="2" name="组合 1">
            <a:extLst>
              <a:ext uri="{FF2B5EF4-FFF2-40B4-BE49-F238E27FC236}">
                <a16:creationId xmlns:a16="http://schemas.microsoft.com/office/drawing/2014/main" id="{7E681EC8-D292-B032-E04F-B4BEBB0E559A}"/>
              </a:ext>
            </a:extLst>
          </p:cNvPr>
          <p:cNvGrpSpPr/>
          <p:nvPr/>
        </p:nvGrpSpPr>
        <p:grpSpPr>
          <a:xfrm>
            <a:off x="3158355" y="4082199"/>
            <a:ext cx="4788441" cy="677945"/>
            <a:chOff x="3158355" y="4082199"/>
            <a:chExt cx="4788441" cy="677945"/>
          </a:xfrm>
        </p:grpSpPr>
        <p:sp>
          <p:nvSpPr>
            <p:cNvPr id="4" name="标题 1">
              <a:extLst>
                <a:ext uri="{FF2B5EF4-FFF2-40B4-BE49-F238E27FC236}">
                  <a16:creationId xmlns:a16="http://schemas.microsoft.com/office/drawing/2014/main" id="{64C97BDC-4BBD-0300-031F-72585E786E03}"/>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a:solidFill>
                    <a:schemeClr val="tx1"/>
                  </a:solidFill>
                </a:rPr>
                <a:t>难易程度：</a:t>
              </a:r>
            </a:p>
          </p:txBody>
        </p:sp>
        <p:grpSp>
          <p:nvGrpSpPr>
            <p:cNvPr id="5" name="组合 4">
              <a:extLst>
                <a:ext uri="{FF2B5EF4-FFF2-40B4-BE49-F238E27FC236}">
                  <a16:creationId xmlns:a16="http://schemas.microsoft.com/office/drawing/2014/main" id="{221FF9FE-E825-81A3-10DA-F66ED58CDBBD}"/>
                </a:ext>
              </a:extLst>
            </p:cNvPr>
            <p:cNvGrpSpPr/>
            <p:nvPr/>
          </p:nvGrpSpPr>
          <p:grpSpPr>
            <a:xfrm>
              <a:off x="5184742" y="4213779"/>
              <a:ext cx="2762054" cy="339365"/>
              <a:chOff x="5175315" y="4185502"/>
              <a:chExt cx="3110846" cy="452486"/>
            </a:xfrm>
            <a:noFill/>
            <a:effectLst>
              <a:outerShdw blurRad="50800" dist="38100" dir="2700000" algn="tl" rotWithShape="0">
                <a:prstClr val="black">
                  <a:alpha val="40000"/>
                </a:prstClr>
              </a:outerShdw>
            </a:effectLst>
          </p:grpSpPr>
          <p:sp>
            <p:nvSpPr>
              <p:cNvPr id="6" name="星形: 五角 5">
                <a:extLst>
                  <a:ext uri="{FF2B5EF4-FFF2-40B4-BE49-F238E27FC236}">
                    <a16:creationId xmlns:a16="http://schemas.microsoft.com/office/drawing/2014/main" id="{93F5A49C-65BC-E14B-B7EF-F3043338A2A9}"/>
                  </a:ext>
                </a:extLst>
              </p:cNvPr>
              <p:cNvSpPr/>
              <p:nvPr/>
            </p:nvSpPr>
            <p:spPr>
              <a:xfrm>
                <a:off x="5175315"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A1D55045-4127-375F-81CA-B2C2BFD5B80D}"/>
                  </a:ext>
                </a:extLst>
              </p:cNvPr>
              <p:cNvSpPr/>
              <p:nvPr/>
            </p:nvSpPr>
            <p:spPr>
              <a:xfrm>
                <a:off x="5841156"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A29AAD85-8637-4312-6A24-98B5805A5868}"/>
                  </a:ext>
                </a:extLst>
              </p:cNvPr>
              <p:cNvSpPr/>
              <p:nvPr/>
            </p:nvSpPr>
            <p:spPr>
              <a:xfrm>
                <a:off x="6471628"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1EA85AB1-0354-AEED-C615-0FD231EA1652}"/>
                  </a:ext>
                </a:extLst>
              </p:cNvPr>
              <p:cNvSpPr/>
              <p:nvPr/>
            </p:nvSpPr>
            <p:spPr>
              <a:xfrm>
                <a:off x="7137469" y="4185502"/>
                <a:ext cx="470548" cy="452486"/>
              </a:xfrm>
              <a:prstGeom prst="star5">
                <a:avLst/>
              </a:prstGeom>
              <a:solidFill>
                <a:srgbClr val="C00000"/>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星形: 五角 9">
                <a:extLst>
                  <a:ext uri="{FF2B5EF4-FFF2-40B4-BE49-F238E27FC236}">
                    <a16:creationId xmlns:a16="http://schemas.microsoft.com/office/drawing/2014/main" id="{D8B57A60-855B-5A1F-DD08-21B756335429}"/>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grpSp>
        <p:nvGrpSpPr>
          <p:cNvPr id="18" name="组合 17">
            <a:extLst>
              <a:ext uri="{FF2B5EF4-FFF2-40B4-BE49-F238E27FC236}">
                <a16:creationId xmlns:a16="http://schemas.microsoft.com/office/drawing/2014/main" id="{8C286971-F4A8-EA68-CAF6-ADB43CEB103C}"/>
              </a:ext>
            </a:extLst>
          </p:cNvPr>
          <p:cNvGrpSpPr/>
          <p:nvPr/>
        </p:nvGrpSpPr>
        <p:grpSpPr>
          <a:xfrm>
            <a:off x="3142150" y="4839093"/>
            <a:ext cx="4805852" cy="713296"/>
            <a:chOff x="3142150" y="4839093"/>
            <a:chExt cx="4805852" cy="713296"/>
          </a:xfrm>
        </p:grpSpPr>
        <p:sp>
          <p:nvSpPr>
            <p:cNvPr id="11" name="标题 1">
              <a:extLst>
                <a:ext uri="{FF2B5EF4-FFF2-40B4-BE49-F238E27FC236}">
                  <a16:creationId xmlns:a16="http://schemas.microsoft.com/office/drawing/2014/main" id="{D5290F75-8AE0-C4F9-D973-62A1B8AC89D4}"/>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2" name="组合 11">
              <a:extLst>
                <a:ext uri="{FF2B5EF4-FFF2-40B4-BE49-F238E27FC236}">
                  <a16:creationId xmlns:a16="http://schemas.microsoft.com/office/drawing/2014/main" id="{05E21EF2-99F3-CCD7-7FC5-83534AB4D67A}"/>
                </a:ext>
              </a:extLst>
            </p:cNvPr>
            <p:cNvGrpSpPr/>
            <p:nvPr/>
          </p:nvGrpSpPr>
          <p:grpSpPr>
            <a:xfrm>
              <a:off x="5185948" y="5026058"/>
              <a:ext cx="2762054" cy="339365"/>
              <a:chOff x="5175315" y="4185502"/>
              <a:chExt cx="3110846" cy="452486"/>
            </a:xfrm>
            <a:noFill/>
            <a:effectLst>
              <a:outerShdw blurRad="50800" dist="38100" dir="5400000" algn="t" rotWithShape="0">
                <a:prstClr val="black">
                  <a:alpha val="40000"/>
                </a:prstClr>
              </a:outerShdw>
            </a:effectLst>
          </p:grpSpPr>
          <p:sp>
            <p:nvSpPr>
              <p:cNvPr id="13" name="星形: 五角 12">
                <a:extLst>
                  <a:ext uri="{FF2B5EF4-FFF2-40B4-BE49-F238E27FC236}">
                    <a16:creationId xmlns:a16="http://schemas.microsoft.com/office/drawing/2014/main" id="{2A87D6F5-37C8-9925-D06E-ED44D5AA119F}"/>
                  </a:ext>
                </a:extLst>
              </p:cNvPr>
              <p:cNvSpPr/>
              <p:nvPr/>
            </p:nvSpPr>
            <p:spPr>
              <a:xfrm>
                <a:off x="5175315"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2A2E6BD4-26DF-D622-8CFE-F0691DA52F9E}"/>
                  </a:ext>
                </a:extLst>
              </p:cNvPr>
              <p:cNvSpPr/>
              <p:nvPr/>
            </p:nvSpPr>
            <p:spPr>
              <a:xfrm>
                <a:off x="5841156"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4C6B2B87-363C-E82C-3146-5E115561CDA1}"/>
                  </a:ext>
                </a:extLst>
              </p:cNvPr>
              <p:cNvSpPr/>
              <p:nvPr/>
            </p:nvSpPr>
            <p:spPr>
              <a:xfrm>
                <a:off x="6471628"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8E10F491-8958-26A0-0638-9DD3C7E85920}"/>
                  </a:ext>
                </a:extLst>
              </p:cNvPr>
              <p:cNvSpPr/>
              <p:nvPr/>
            </p:nvSpPr>
            <p:spPr>
              <a:xfrm>
                <a:off x="7137469"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7" name="星形: 五角 16">
                <a:extLst>
                  <a:ext uri="{FF2B5EF4-FFF2-40B4-BE49-F238E27FC236}">
                    <a16:creationId xmlns:a16="http://schemas.microsoft.com/office/drawing/2014/main" id="{1B8AE588-05CE-288F-1A20-369D16D45968}"/>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226736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CD382-5B1D-63E6-A9C8-A71FDEAA9FC5}"/>
              </a:ext>
            </a:extLst>
          </p:cNvPr>
          <p:cNvSpPr>
            <a:spLocks noGrp="1"/>
          </p:cNvSpPr>
          <p:nvPr>
            <p:ph type="title"/>
          </p:nvPr>
        </p:nvSpPr>
        <p:spPr/>
        <p:txBody>
          <a:bodyPr/>
          <a:lstStyle/>
          <a:p>
            <a:r>
              <a:rPr lang="en-US" altLang="zh-CN" sz="2000" dirty="0" err="1">
                <a:solidFill>
                  <a:srgbClr val="AD2A26"/>
                </a:solidFill>
                <a:ea typeface="Alibaba PuHuiTi Medium" pitchFamily="18" charset="-122"/>
              </a:rPr>
              <a:t>hashMap</a:t>
            </a:r>
            <a:r>
              <a:rPr lang="zh-CN" altLang="en-US" sz="2000" dirty="0">
                <a:solidFill>
                  <a:srgbClr val="AD2A26"/>
                </a:solidFill>
                <a:ea typeface="Alibaba PuHuiTi Medium" pitchFamily="18" charset="-122"/>
              </a:rPr>
              <a:t>的寻址算法</a:t>
            </a:r>
            <a:endParaRPr lang="zh-CN" altLang="en-US" dirty="0"/>
          </a:p>
        </p:txBody>
      </p:sp>
      <p:sp>
        <p:nvSpPr>
          <p:cNvPr id="4" name="Rectangle 1">
            <a:extLst>
              <a:ext uri="{FF2B5EF4-FFF2-40B4-BE49-F238E27FC236}">
                <a16:creationId xmlns:a16="http://schemas.microsoft.com/office/drawing/2014/main" id="{88824DFD-6024-DDE8-C6BF-511899929C74}"/>
              </a:ext>
            </a:extLst>
          </p:cNvPr>
          <p:cNvSpPr>
            <a:spLocks noChangeArrowheads="1"/>
          </p:cNvSpPr>
          <p:nvPr/>
        </p:nvSpPr>
        <p:spPr bwMode="auto">
          <a:xfrm>
            <a:off x="839416" y="1699077"/>
            <a:ext cx="5472608" cy="692497"/>
          </a:xfrm>
          <a:prstGeom prst="rect">
            <a:avLst/>
          </a:prstGeom>
          <a:solidFill>
            <a:schemeClr val="accent3">
              <a:lumMod val="20000"/>
              <a:lumOff val="80000"/>
            </a:schemeClr>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33B3"/>
                </a:solidFill>
                <a:effectLst/>
                <a:latin typeface="Arial Unicode MS"/>
                <a:ea typeface="JetBrains Mono"/>
              </a:rPr>
              <a:t>public </a:t>
            </a:r>
            <a:r>
              <a:rPr kumimoji="0" lang="zh-CN" altLang="zh-CN" sz="1300" b="0" i="0" u="none" strike="noStrike" cap="none" normalizeH="0" baseline="0" dirty="0">
                <a:ln>
                  <a:noFill/>
                </a:ln>
                <a:solidFill>
                  <a:srgbClr val="007E8A"/>
                </a:solidFill>
                <a:effectLst/>
                <a:latin typeface="Arial Unicode MS"/>
                <a:ea typeface="JetBrains Mono"/>
              </a:rPr>
              <a:t>V </a:t>
            </a:r>
            <a:r>
              <a:rPr kumimoji="0" lang="zh-CN" altLang="zh-CN" sz="1300" b="0" i="0" u="none" strike="noStrike" cap="none" normalizeH="0" baseline="0" dirty="0">
                <a:ln>
                  <a:noFill/>
                </a:ln>
                <a:solidFill>
                  <a:srgbClr val="00627A"/>
                </a:solidFill>
                <a:effectLst/>
                <a:latin typeface="Arial Unicode MS"/>
                <a:ea typeface="JetBrains Mono"/>
              </a:rPr>
              <a:t>put</a:t>
            </a:r>
            <a:r>
              <a:rPr kumimoji="0" lang="zh-CN" altLang="zh-CN" sz="1300" b="0" i="0" u="none" strike="noStrike" cap="none" normalizeH="0" baseline="0" dirty="0">
                <a:ln>
                  <a:noFill/>
                </a:ln>
                <a:solidFill>
                  <a:srgbClr val="080808"/>
                </a:solidFill>
                <a:effectLst/>
                <a:latin typeface="Arial Unicode MS"/>
                <a:ea typeface="JetBrains Mono"/>
              </a:rPr>
              <a:t>(</a:t>
            </a:r>
            <a:r>
              <a:rPr kumimoji="0" lang="zh-CN" altLang="zh-CN" sz="1300" b="0" i="0" u="none" strike="noStrike" cap="none" normalizeH="0" baseline="0" dirty="0">
                <a:ln>
                  <a:noFill/>
                </a:ln>
                <a:solidFill>
                  <a:srgbClr val="007E8A"/>
                </a:solidFill>
                <a:effectLst/>
                <a:latin typeface="Arial Unicode MS"/>
                <a:ea typeface="JetBrains Mono"/>
              </a:rPr>
              <a:t>K </a:t>
            </a:r>
            <a:r>
              <a:rPr kumimoji="0" lang="zh-CN" altLang="zh-CN" sz="1300" b="0" i="0" u="none" strike="noStrike" cap="none" normalizeH="0" baseline="0" dirty="0">
                <a:ln>
                  <a:noFill/>
                </a:ln>
                <a:solidFill>
                  <a:srgbClr val="080808"/>
                </a:solidFill>
                <a:effectLst/>
                <a:latin typeface="Arial Unicode MS"/>
                <a:ea typeface="JetBrains Mono"/>
              </a:rPr>
              <a:t>key, </a:t>
            </a:r>
            <a:r>
              <a:rPr kumimoji="0" lang="zh-CN" altLang="zh-CN" sz="1300" b="0" i="0" u="none" strike="noStrike" cap="none" normalizeH="0" baseline="0" dirty="0">
                <a:ln>
                  <a:noFill/>
                </a:ln>
                <a:solidFill>
                  <a:srgbClr val="007E8A"/>
                </a:solidFill>
                <a:effectLst/>
                <a:latin typeface="Arial Unicode MS"/>
                <a:ea typeface="JetBrains Mono"/>
              </a:rPr>
              <a:t>V </a:t>
            </a:r>
            <a:r>
              <a:rPr kumimoji="0" lang="zh-CN" altLang="zh-CN" sz="1300" b="0" i="0" u="none" strike="noStrike" cap="none" normalizeH="0" baseline="0" dirty="0">
                <a:ln>
                  <a:noFill/>
                </a:ln>
                <a:solidFill>
                  <a:srgbClr val="080808"/>
                </a:solidFill>
                <a:effectLst/>
                <a:latin typeface="Arial Unicode MS"/>
                <a:ea typeface="JetBrains Mono"/>
              </a:rPr>
              <a:t>value) {</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return </a:t>
            </a:r>
            <a:r>
              <a:rPr kumimoji="0" lang="zh-CN" altLang="zh-CN" sz="1300" b="0" i="0" u="none" strike="noStrike" cap="none" normalizeH="0" baseline="0" dirty="0">
                <a:ln>
                  <a:noFill/>
                </a:ln>
                <a:solidFill>
                  <a:srgbClr val="080808"/>
                </a:solidFill>
                <a:effectLst/>
                <a:latin typeface="Arial Unicode MS"/>
                <a:ea typeface="JetBrains Mono"/>
              </a:rPr>
              <a:t>putVal(</a:t>
            </a:r>
            <a:r>
              <a:rPr kumimoji="0" lang="zh-CN" altLang="zh-CN" sz="1300" b="0" i="1" u="none" strike="noStrike" cap="none" normalizeH="0" baseline="0" dirty="0">
                <a:ln>
                  <a:noFill/>
                </a:ln>
                <a:solidFill>
                  <a:srgbClr val="080808"/>
                </a:solidFill>
                <a:effectLst/>
                <a:latin typeface="Arial Unicode MS"/>
                <a:ea typeface="JetBrains Mono"/>
              </a:rPr>
              <a:t>hash</a:t>
            </a:r>
            <a:r>
              <a:rPr kumimoji="0" lang="zh-CN" altLang="zh-CN" sz="1300" b="0" i="0" u="none" strike="noStrike" cap="none" normalizeH="0" baseline="0" dirty="0">
                <a:ln>
                  <a:noFill/>
                </a:ln>
                <a:solidFill>
                  <a:srgbClr val="080808"/>
                </a:solidFill>
                <a:effectLst/>
                <a:latin typeface="Arial Unicode MS"/>
                <a:ea typeface="JetBrains Mono"/>
              </a:rPr>
              <a:t>(key), key, value, </a:t>
            </a:r>
            <a:r>
              <a:rPr kumimoji="0" lang="zh-CN" altLang="zh-CN" sz="1300" b="0" i="0" u="none" strike="noStrike" cap="none" normalizeH="0" baseline="0" dirty="0">
                <a:ln>
                  <a:noFill/>
                </a:ln>
                <a:solidFill>
                  <a:srgbClr val="0033B3"/>
                </a:solidFill>
                <a:effectLst/>
                <a:latin typeface="Arial Unicode MS"/>
                <a:ea typeface="JetBrains Mono"/>
              </a:rPr>
              <a:t>false</a:t>
            </a:r>
            <a:r>
              <a:rPr kumimoji="0" lang="zh-CN" altLang="zh-CN" sz="1300" b="0" i="0" u="none" strike="noStrike" cap="none" normalizeH="0" baseline="0" dirty="0">
                <a:ln>
                  <a:noFill/>
                </a:ln>
                <a:solidFill>
                  <a:srgbClr val="080808"/>
                </a:solidFill>
                <a:effectLst/>
                <a:latin typeface="Arial Unicode MS"/>
                <a:ea typeface="JetBrains Mono"/>
              </a:rPr>
              <a:t>, </a:t>
            </a:r>
            <a:r>
              <a:rPr kumimoji="0" lang="zh-CN" altLang="zh-CN" sz="1300" b="0" i="0" u="none" strike="noStrike" cap="none" normalizeH="0" baseline="0" dirty="0">
                <a:ln>
                  <a:noFill/>
                </a:ln>
                <a:solidFill>
                  <a:srgbClr val="0033B3"/>
                </a:solidFill>
                <a:effectLst/>
                <a:latin typeface="Arial Unicode MS"/>
                <a:ea typeface="JetBrains Mono"/>
              </a:rPr>
              <a:t>true</a:t>
            </a:r>
            <a:r>
              <a:rPr kumimoji="0" lang="zh-CN" altLang="zh-CN" sz="1300" b="0" i="0" u="none" strike="noStrike" cap="none" normalizeH="0" baseline="0" dirty="0">
                <a:ln>
                  <a:noFill/>
                </a:ln>
                <a:solidFill>
                  <a:srgbClr val="080808"/>
                </a:solidFill>
                <a:effectLst/>
                <a:latin typeface="Arial Unicode MS"/>
                <a:ea typeface="JetBrains Mono"/>
              </a:rPr>
              <a:t>);</a:t>
            </a:r>
            <a:br>
              <a:rPr kumimoji="0" lang="zh-CN" altLang="zh-CN" sz="1300" b="0" i="0" u="none" strike="noStrike" cap="none" normalizeH="0" baseline="0" dirty="0">
                <a:ln>
                  <a:noFill/>
                </a:ln>
                <a:solidFill>
                  <a:srgbClr val="080808"/>
                </a:solidFill>
                <a:effectLst/>
                <a:latin typeface="Arial Unicode MS"/>
                <a:ea typeface="JetBrains Mono"/>
              </a:rPr>
            </a:br>
            <a:r>
              <a:rPr kumimoji="0" lang="zh-CN" altLang="zh-CN" sz="13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箭头: 下 5">
            <a:extLst>
              <a:ext uri="{FF2B5EF4-FFF2-40B4-BE49-F238E27FC236}">
                <a16:creationId xmlns:a16="http://schemas.microsoft.com/office/drawing/2014/main" id="{14E5BF4A-FEB1-1C65-40DE-00B07119B116}"/>
              </a:ext>
            </a:extLst>
          </p:cNvPr>
          <p:cNvSpPr/>
          <p:nvPr/>
        </p:nvSpPr>
        <p:spPr>
          <a:xfrm>
            <a:off x="2927648" y="2587803"/>
            <a:ext cx="936104" cy="347547"/>
          </a:xfrm>
          <a:prstGeom prst="downArrow">
            <a:avLst/>
          </a:prstGeom>
          <a:solidFill>
            <a:srgbClr val="C00000"/>
          </a:solidFill>
          <a:ln w="952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8" name="Rectangle 2">
            <a:extLst>
              <a:ext uri="{FF2B5EF4-FFF2-40B4-BE49-F238E27FC236}">
                <a16:creationId xmlns:a16="http://schemas.microsoft.com/office/drawing/2014/main" id="{07E71148-D60F-3535-E801-86FE99082CD8}"/>
              </a:ext>
            </a:extLst>
          </p:cNvPr>
          <p:cNvSpPr>
            <a:spLocks noChangeArrowheads="1"/>
          </p:cNvSpPr>
          <p:nvPr/>
        </p:nvSpPr>
        <p:spPr bwMode="auto">
          <a:xfrm>
            <a:off x="839416" y="3131579"/>
            <a:ext cx="5472608" cy="830997"/>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static final int </a:t>
            </a:r>
            <a:r>
              <a:rPr kumimoji="0" lang="zh-CN" altLang="zh-CN" sz="1200" b="0" i="0" u="none" strike="noStrike" cap="none" normalizeH="0" baseline="0" dirty="0">
                <a:ln>
                  <a:noFill/>
                </a:ln>
                <a:solidFill>
                  <a:srgbClr val="00627A"/>
                </a:solidFill>
                <a:effectLst/>
                <a:latin typeface="Arial Unicode MS"/>
                <a:ea typeface="JetBrains Mono"/>
              </a:rPr>
              <a:t>hash</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0000"/>
                </a:solidFill>
                <a:effectLst/>
                <a:latin typeface="Arial Unicode MS"/>
                <a:ea typeface="JetBrains Mono"/>
              </a:rPr>
              <a:t>Object </a:t>
            </a:r>
            <a:r>
              <a:rPr kumimoji="0" lang="zh-CN" altLang="zh-CN" sz="1200" b="0" i="0" u="none" strike="noStrike" cap="none" normalizeH="0" baseline="0" dirty="0">
                <a:ln>
                  <a:noFill/>
                </a:ln>
                <a:solidFill>
                  <a:srgbClr val="080808"/>
                </a:solidFill>
                <a:effectLst/>
                <a:latin typeface="Arial Unicode MS"/>
                <a:ea typeface="JetBrains Mono"/>
              </a:rPr>
              <a:t>key)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00000"/>
                </a:solidFill>
                <a:effectLst/>
                <a:latin typeface="Arial Unicode MS"/>
                <a:ea typeface="JetBrains Mono"/>
              </a:rPr>
              <a:t>h</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return </a:t>
            </a:r>
            <a:r>
              <a:rPr kumimoji="0" lang="zh-CN" altLang="zh-CN" sz="1200" b="0" i="0" u="none" strike="noStrike" cap="none" normalizeH="0" baseline="0" dirty="0">
                <a:ln>
                  <a:noFill/>
                </a:ln>
                <a:solidFill>
                  <a:srgbClr val="080808"/>
                </a:solidFill>
                <a:effectLst/>
                <a:latin typeface="Arial Unicode MS"/>
                <a:ea typeface="JetBrains Mono"/>
              </a:rPr>
              <a:t>(key == </a:t>
            </a:r>
            <a:r>
              <a:rPr kumimoji="0" lang="zh-CN" altLang="zh-CN" sz="1200" b="0" i="0" u="none" strike="noStrike" cap="none" normalizeH="0" baseline="0" dirty="0">
                <a:ln>
                  <a:noFill/>
                </a:ln>
                <a:solidFill>
                  <a:srgbClr val="0033B3"/>
                </a:solidFill>
                <a:effectLst/>
                <a:latin typeface="Arial Unicode MS"/>
                <a:ea typeface="JetBrains Mono"/>
              </a:rPr>
              <a:t>null</a:t>
            </a: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1750EB"/>
                </a:solidFill>
                <a:effectLst/>
                <a:latin typeface="Arial Unicode MS"/>
                <a:ea typeface="JetBrains Mono"/>
              </a:rPr>
              <a:t>0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C00000"/>
                </a:solidFill>
                <a:effectLst/>
                <a:latin typeface="Arial Unicode MS"/>
                <a:ea typeface="JetBrains Mono"/>
              </a:rPr>
              <a:t>h = key.hashCode()) ^ (h &gt;&gt;&gt; 16</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B27A7B1-ABE5-1493-C407-79F9444DB156}"/>
              </a:ext>
            </a:extLst>
          </p:cNvPr>
          <p:cNvSpPr>
            <a:spLocks noChangeArrowheads="1"/>
          </p:cNvSpPr>
          <p:nvPr/>
        </p:nvSpPr>
        <p:spPr bwMode="auto">
          <a:xfrm>
            <a:off x="839415" y="4800629"/>
            <a:ext cx="5472609" cy="1200329"/>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final </a:t>
            </a:r>
            <a:r>
              <a:rPr kumimoji="0" lang="zh-CN" altLang="zh-CN" sz="1200" b="0" i="0" u="none" strike="noStrike" cap="none" normalizeH="0" baseline="0" dirty="0">
                <a:ln>
                  <a:noFill/>
                </a:ln>
                <a:solidFill>
                  <a:srgbClr val="007E8A"/>
                </a:solidFill>
                <a:effectLst/>
                <a:latin typeface="Arial Unicode MS"/>
                <a:ea typeface="JetBrains Mono"/>
              </a:rPr>
              <a:t>V </a:t>
            </a:r>
            <a:r>
              <a:rPr kumimoji="0" lang="zh-CN" altLang="zh-CN" sz="1200" b="0" i="0" u="none" strike="noStrike" cap="none" normalizeH="0" baseline="0" dirty="0">
                <a:ln>
                  <a:noFill/>
                </a:ln>
                <a:solidFill>
                  <a:srgbClr val="00627A"/>
                </a:solidFill>
                <a:effectLst/>
                <a:latin typeface="Arial Unicode MS"/>
                <a:ea typeface="JetBrains Mono"/>
              </a:rPr>
              <a:t>putVal</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80808"/>
                </a:solidFill>
                <a:effectLst/>
                <a:latin typeface="Arial Unicode MS"/>
                <a:ea typeface="JetBrains Mono"/>
              </a:rPr>
              <a:t>hash, </a:t>
            </a:r>
            <a:r>
              <a:rPr kumimoji="0" lang="zh-CN" altLang="zh-CN" sz="1200" b="0" i="0" u="none" strike="noStrike" cap="none" normalizeH="0" baseline="0" dirty="0">
                <a:ln>
                  <a:noFill/>
                </a:ln>
                <a:solidFill>
                  <a:srgbClr val="007E8A"/>
                </a:solidFill>
                <a:effectLst/>
                <a:latin typeface="Arial Unicode MS"/>
                <a:ea typeface="JetBrains Mono"/>
              </a:rPr>
              <a:t>K </a:t>
            </a:r>
            <a:r>
              <a:rPr kumimoji="0" lang="zh-CN" altLang="zh-CN" sz="1200" b="0" i="0" u="none" strike="noStrike" cap="none" normalizeH="0" baseline="0" dirty="0">
                <a:ln>
                  <a:noFill/>
                </a:ln>
                <a:solidFill>
                  <a:srgbClr val="080808"/>
                </a:solidFill>
                <a:effectLst/>
                <a:latin typeface="Arial Unicode MS"/>
                <a:ea typeface="JetBrains Mono"/>
              </a:rPr>
              <a:t>key, </a:t>
            </a:r>
            <a:r>
              <a:rPr kumimoji="0" lang="zh-CN" altLang="zh-CN" sz="1200" b="0" i="0" u="none" strike="noStrike" cap="none" normalizeH="0" baseline="0" dirty="0">
                <a:ln>
                  <a:noFill/>
                </a:ln>
                <a:solidFill>
                  <a:srgbClr val="007E8A"/>
                </a:solidFill>
                <a:effectLst/>
                <a:latin typeface="Arial Unicode MS"/>
                <a:ea typeface="JetBrains Mono"/>
              </a:rPr>
              <a:t>V </a:t>
            </a:r>
            <a:r>
              <a:rPr kumimoji="0" lang="zh-CN" altLang="zh-CN" sz="1200" b="0" i="0" u="none" strike="noStrike" cap="none" normalizeH="0" baseline="0" dirty="0">
                <a:ln>
                  <a:noFill/>
                </a:ln>
                <a:solidFill>
                  <a:srgbClr val="080808"/>
                </a:solidFill>
                <a:effectLst/>
                <a:latin typeface="Arial Unicode MS"/>
                <a:ea typeface="JetBrains Mono"/>
              </a:rPr>
              <a:t>value, </a:t>
            </a:r>
            <a:r>
              <a:rPr kumimoji="0" lang="zh-CN" altLang="zh-CN" sz="1200" b="0" i="0" u="none" strike="noStrike" cap="none" normalizeH="0" baseline="0" dirty="0">
                <a:ln>
                  <a:noFill/>
                </a:ln>
                <a:solidFill>
                  <a:srgbClr val="0033B3"/>
                </a:solidFill>
                <a:effectLst/>
                <a:latin typeface="Arial Unicode MS"/>
                <a:ea typeface="JetBrains Mono"/>
              </a:rPr>
              <a:t>boolean </a:t>
            </a:r>
            <a:r>
              <a:rPr kumimoji="0" lang="zh-CN" altLang="zh-CN" sz="1200" b="0" i="0" u="none" strike="noStrike" cap="none" normalizeH="0" baseline="0" dirty="0">
                <a:ln>
                  <a:noFill/>
                </a:ln>
                <a:solidFill>
                  <a:srgbClr val="080808"/>
                </a:solidFill>
                <a:effectLst/>
                <a:latin typeface="Arial Unicode MS"/>
                <a:ea typeface="JetBrains Mono"/>
              </a:rPr>
              <a:t>onlyIfAbsent,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boolean </a:t>
            </a:r>
            <a:r>
              <a:rPr kumimoji="0" lang="zh-CN" altLang="zh-CN" sz="1200" b="0" i="0" u="none" strike="noStrike" cap="none" normalizeH="0" baseline="0" dirty="0">
                <a:ln>
                  <a:noFill/>
                </a:ln>
                <a:solidFill>
                  <a:srgbClr val="080808"/>
                </a:solidFill>
                <a:effectLst/>
                <a:latin typeface="Arial Unicode MS"/>
                <a:ea typeface="JetBrains Mono"/>
              </a:rPr>
              <a:t>evict) {</a:t>
            </a:r>
            <a:endParaRPr kumimoji="0" lang="en-US" altLang="zh-CN" sz="1200" b="0" i="0" u="none" strike="noStrike" cap="none" normalizeH="0" baseline="0" dirty="0">
              <a:ln>
                <a:noFill/>
              </a:ln>
              <a:solidFill>
                <a:srgbClr val="080808"/>
              </a:solidFill>
              <a:effectLst/>
              <a:latin typeface="Arial Unicode MS"/>
              <a:ea typeface="JetBrains Mono"/>
            </a:endParaRPr>
          </a:p>
          <a:p>
            <a:pPr lvl="1" eaLnBrk="0" fontAlgn="base" hangingPunct="0">
              <a:spcBef>
                <a:spcPct val="0"/>
              </a:spcBef>
              <a:spcAft>
                <a:spcPct val="0"/>
              </a:spcAft>
            </a:pPr>
            <a:r>
              <a:rPr kumimoji="0" lang="en-US"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((p = tab[</a:t>
            </a:r>
            <a:r>
              <a:rPr kumimoji="0" lang="zh-CN" altLang="zh-CN" sz="1200" b="0" i="0" u="none" strike="noStrike" cap="none" normalizeH="0" baseline="0" dirty="0">
                <a:ln>
                  <a:noFill/>
                </a:ln>
                <a:solidFill>
                  <a:srgbClr val="000000"/>
                </a:solidFill>
                <a:effectLst/>
                <a:latin typeface="Arial Unicode MS"/>
                <a:ea typeface="JetBrains Mono"/>
              </a:rPr>
              <a:t>i </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C00000"/>
                </a:solidFill>
                <a:effectLst/>
                <a:latin typeface="Arial Unicode MS"/>
                <a:ea typeface="JetBrains Mono"/>
              </a:rPr>
              <a:t> (n - 1) &amp; hash</a:t>
            </a: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0033B3"/>
                </a:solidFill>
                <a:effectLst/>
                <a:latin typeface="Arial Unicode MS"/>
                <a:ea typeface="JetBrains Mono"/>
              </a:rPr>
              <a:t>null</a:t>
            </a:r>
            <a:r>
              <a:rPr kumimoji="0" lang="zh-CN" altLang="zh-CN" sz="1200" b="0" i="0" u="none" strike="noStrike" cap="none" normalizeH="0" baseline="0" dirty="0">
                <a:ln>
                  <a:noFill/>
                </a:ln>
                <a:solidFill>
                  <a:srgbClr val="080808"/>
                </a:solidFill>
                <a:effectLst/>
                <a:latin typeface="Arial Unicode MS"/>
                <a:ea typeface="JetBrains Mono"/>
              </a:rPr>
              <a:t>)</a:t>
            </a:r>
            <a:endParaRPr kumimoji="0" lang="en-US" altLang="zh-CN" sz="1200" b="0" i="0" u="none" strike="noStrike" cap="none" normalizeH="0" baseline="0" dirty="0">
              <a:ln>
                <a:noFill/>
              </a:ln>
              <a:solidFill>
                <a:srgbClr val="080808"/>
              </a:solidFill>
              <a:effectLst/>
              <a:latin typeface="Arial Unicode MS"/>
              <a:ea typeface="JetBrains Mono"/>
            </a:endParaRPr>
          </a:p>
          <a:p>
            <a:pPr lvl="1" eaLnBrk="0" fontAlgn="base" hangingPunct="0">
              <a:spcBef>
                <a:spcPct val="0"/>
              </a:spcBef>
              <a:spcAft>
                <a:spcPct val="0"/>
              </a:spcAft>
            </a:pPr>
            <a:r>
              <a:rPr lang="en-US" altLang="zh-CN" sz="1200" dirty="0">
                <a:solidFill>
                  <a:srgbClr val="080808"/>
                </a:solidFill>
                <a:latin typeface="Arial Unicode MS"/>
                <a:ea typeface="JetBrains Mono"/>
              </a:rPr>
              <a:t>……</a:t>
            </a:r>
            <a:endParaRPr kumimoji="0" lang="en-US" altLang="zh-CN" sz="12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占位符 2">
            <a:extLst>
              <a:ext uri="{FF2B5EF4-FFF2-40B4-BE49-F238E27FC236}">
                <a16:creationId xmlns:a16="http://schemas.microsoft.com/office/drawing/2014/main" id="{33A16D2E-B55D-567A-EEF1-EBA277F84356}"/>
              </a:ext>
            </a:extLst>
          </p:cNvPr>
          <p:cNvSpPr txBox="1">
            <a:spLocks/>
          </p:cNvSpPr>
          <p:nvPr/>
        </p:nvSpPr>
        <p:spPr>
          <a:xfrm>
            <a:off x="6600056" y="3247593"/>
            <a:ext cx="4752528" cy="71498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扰动算法，是</a:t>
            </a:r>
            <a:r>
              <a:rPr lang="en-US" altLang="zh-CN" dirty="0"/>
              <a:t>hash</a:t>
            </a:r>
            <a:r>
              <a:rPr lang="zh-CN" altLang="en-US" dirty="0"/>
              <a:t>值更加均匀，减少</a:t>
            </a:r>
            <a:r>
              <a:rPr lang="en-US" altLang="zh-CN" dirty="0"/>
              <a:t>hash</a:t>
            </a:r>
            <a:r>
              <a:rPr lang="zh-CN" altLang="en-US" dirty="0"/>
              <a:t>冲突</a:t>
            </a:r>
          </a:p>
        </p:txBody>
      </p:sp>
      <p:sp>
        <p:nvSpPr>
          <p:cNvPr id="12" name="文本占位符 2">
            <a:extLst>
              <a:ext uri="{FF2B5EF4-FFF2-40B4-BE49-F238E27FC236}">
                <a16:creationId xmlns:a16="http://schemas.microsoft.com/office/drawing/2014/main" id="{38C5A518-16E1-6E52-14F2-A7C50D081B19}"/>
              </a:ext>
            </a:extLst>
          </p:cNvPr>
          <p:cNvSpPr txBox="1">
            <a:spLocks/>
          </p:cNvSpPr>
          <p:nvPr/>
        </p:nvSpPr>
        <p:spPr>
          <a:xfrm>
            <a:off x="6603849" y="4960541"/>
            <a:ext cx="5112568" cy="8805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(n-1)&amp;hash : </a:t>
            </a:r>
            <a:r>
              <a:rPr lang="zh-CN" altLang="en-US" dirty="0"/>
              <a:t>得到数组中的索引，代替取模，性能更好</a:t>
            </a:r>
            <a:endParaRPr lang="en-US" altLang="zh-CN" dirty="0"/>
          </a:p>
          <a:p>
            <a:r>
              <a:rPr lang="zh-CN" altLang="en-US" dirty="0"/>
              <a:t>数组长度必须是</a:t>
            </a:r>
            <a:r>
              <a:rPr lang="en-US" altLang="zh-CN" dirty="0"/>
              <a:t>2</a:t>
            </a:r>
            <a:r>
              <a:rPr lang="zh-CN" altLang="en-US" dirty="0"/>
              <a:t>的</a:t>
            </a:r>
            <a:r>
              <a:rPr lang="en-US" altLang="zh-CN" dirty="0"/>
              <a:t>n</a:t>
            </a:r>
            <a:r>
              <a:rPr lang="zh-CN" altLang="en-US" dirty="0"/>
              <a:t>次幂</a:t>
            </a:r>
          </a:p>
        </p:txBody>
      </p:sp>
      <p:sp>
        <p:nvSpPr>
          <p:cNvPr id="13" name="箭头: 下 12">
            <a:extLst>
              <a:ext uri="{FF2B5EF4-FFF2-40B4-BE49-F238E27FC236}">
                <a16:creationId xmlns:a16="http://schemas.microsoft.com/office/drawing/2014/main" id="{6A488160-B199-28DF-5067-98B2592D3969}"/>
              </a:ext>
            </a:extLst>
          </p:cNvPr>
          <p:cNvSpPr/>
          <p:nvPr/>
        </p:nvSpPr>
        <p:spPr>
          <a:xfrm>
            <a:off x="2927648" y="4222615"/>
            <a:ext cx="936104" cy="347547"/>
          </a:xfrm>
          <a:prstGeom prst="downArrow">
            <a:avLst/>
          </a:prstGeom>
          <a:solidFill>
            <a:srgbClr val="C00000"/>
          </a:solidFill>
          <a:ln w="952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100" dirty="0">
              <a:solidFill>
                <a:schemeClr val="tx1"/>
              </a:solidFill>
              <a:ea typeface="Alibaba PuHuiTi B"/>
            </a:endParaRPr>
          </a:p>
        </p:txBody>
      </p:sp>
      <p:sp>
        <p:nvSpPr>
          <p:cNvPr id="16" name="文本占位符 2">
            <a:extLst>
              <a:ext uri="{FF2B5EF4-FFF2-40B4-BE49-F238E27FC236}">
                <a16:creationId xmlns:a16="http://schemas.microsoft.com/office/drawing/2014/main" id="{976C24C6-49D8-0EA2-96C9-C2DC3BF7A364}"/>
              </a:ext>
            </a:extLst>
          </p:cNvPr>
          <p:cNvSpPr txBox="1">
            <a:spLocks/>
          </p:cNvSpPr>
          <p:nvPr/>
        </p:nvSpPr>
        <p:spPr>
          <a:xfrm>
            <a:off x="733116" y="6111775"/>
            <a:ext cx="5472610" cy="526239"/>
          </a:xfrm>
          <a:prstGeom prst="rect">
            <a:avLst/>
          </a:prstGeom>
        </p:spPr>
        <p:txBody>
          <a:bodyPr anchor="ctr" anchorCtr="0"/>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spcBef>
                <a:spcPct val="0"/>
              </a:spcBef>
            </a:pPr>
            <a:r>
              <a:rPr lang="zh-CN" altLang="en-US" dirty="0">
                <a:solidFill>
                  <a:srgbClr val="AD2A26"/>
                </a:solidFill>
                <a:ea typeface="Alibaba PuHuiTi Medium" pitchFamily="18" charset="-122"/>
              </a:rPr>
              <a:t>为何</a:t>
            </a:r>
            <a:r>
              <a:rPr lang="en-US" altLang="zh-CN" dirty="0">
                <a:solidFill>
                  <a:srgbClr val="AD2A26"/>
                </a:solidFill>
                <a:ea typeface="Alibaba PuHuiTi Medium" pitchFamily="18" charset="-122"/>
              </a:rPr>
              <a:t>HashMap</a:t>
            </a:r>
            <a:r>
              <a:rPr lang="zh-CN" altLang="en-US" dirty="0">
                <a:solidFill>
                  <a:srgbClr val="AD2A26"/>
                </a:solidFill>
                <a:ea typeface="Alibaba PuHuiTi Medium" pitchFamily="18" charset="-122"/>
              </a:rPr>
              <a:t>的数组长度一定是</a:t>
            </a:r>
            <a:r>
              <a:rPr lang="en-US" altLang="zh-CN" dirty="0">
                <a:solidFill>
                  <a:srgbClr val="AD2A26"/>
                </a:solidFill>
                <a:ea typeface="Alibaba PuHuiTi Medium" pitchFamily="18" charset="-122"/>
              </a:rPr>
              <a:t>2</a:t>
            </a:r>
            <a:r>
              <a:rPr lang="zh-CN" altLang="en-US" dirty="0">
                <a:solidFill>
                  <a:srgbClr val="AD2A26"/>
                </a:solidFill>
                <a:ea typeface="Alibaba PuHuiTi Medium" pitchFamily="18" charset="-122"/>
              </a:rPr>
              <a:t>的次幂？</a:t>
            </a:r>
          </a:p>
        </p:txBody>
      </p:sp>
      <p:pic>
        <p:nvPicPr>
          <p:cNvPr id="17" name="图片 16">
            <a:extLst>
              <a:ext uri="{FF2B5EF4-FFF2-40B4-BE49-F238E27FC236}">
                <a16:creationId xmlns:a16="http://schemas.microsoft.com/office/drawing/2014/main" id="{5BE4CB06-852A-3A31-379D-8C2B9BA65AD3}"/>
              </a:ext>
            </a:extLst>
          </p:cNvPr>
          <p:cNvPicPr>
            <a:picLocks noChangeAspect="1"/>
          </p:cNvPicPr>
          <p:nvPr/>
        </p:nvPicPr>
        <p:blipFill>
          <a:blip r:embed="rId2"/>
          <a:stretch>
            <a:fillRect/>
          </a:stretch>
        </p:blipFill>
        <p:spPr>
          <a:xfrm>
            <a:off x="6394232" y="1301540"/>
            <a:ext cx="5347111" cy="1215847"/>
          </a:xfrm>
          <a:prstGeom prst="rect">
            <a:avLst/>
          </a:prstGeom>
        </p:spPr>
      </p:pic>
    </p:spTree>
    <p:extLst>
      <p:ext uri="{BB962C8B-B14F-4D97-AF65-F5344CB8AC3E}">
        <p14:creationId xmlns:p14="http://schemas.microsoft.com/office/powerpoint/2010/main" val="532701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ppt_x</p:attrName>
                                        </p:attrNameLst>
                                      </p:cBhvr>
                                      <p:tavLst>
                                        <p:tav tm="0">
                                          <p:val>
                                            <p:strVal val="#ppt_x-#ppt_w*1.125000"/>
                                          </p:val>
                                        </p:tav>
                                        <p:tav tm="100000">
                                          <p:val>
                                            <p:strVal val="#ppt_x"/>
                                          </p:val>
                                        </p:tav>
                                      </p:tavLst>
                                    </p:anim>
                                    <p:animEffect transition="in" filter="wipe(righ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randombar(horizont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p:tgtEl>
                                          <p:spTgt spid="12"/>
                                        </p:tgtEl>
                                        <p:attrNameLst>
                                          <p:attrName>ppt_x</p:attrName>
                                        </p:attrNameLst>
                                      </p:cBhvr>
                                      <p:tavLst>
                                        <p:tav tm="0">
                                          <p:val>
                                            <p:strVal val="#ppt_x-#ppt_w*1.125000"/>
                                          </p:val>
                                        </p:tav>
                                        <p:tav tm="100000">
                                          <p:val>
                                            <p:strVal val="#ppt_x"/>
                                          </p:val>
                                        </p:tav>
                                      </p:tavLst>
                                    </p:anim>
                                    <p:animEffect transition="in" filter="wipe(right)">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1" grpId="0"/>
      <p:bldP spid="12" grpId="0"/>
      <p:bldP spid="13" grpId="0" animBg="1"/>
      <p:bldP spid="1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B1DDD-8EF4-F978-6BE1-943F359BC99B}"/>
              </a:ext>
            </a:extLst>
          </p:cNvPr>
          <p:cNvSpPr>
            <a:spLocks noGrp="1"/>
          </p:cNvSpPr>
          <p:nvPr>
            <p:ph type="title"/>
          </p:nvPr>
        </p:nvSpPr>
        <p:spPr/>
        <p:txBody>
          <a:bodyPr/>
          <a:lstStyle/>
          <a:p>
            <a:r>
              <a:rPr lang="zh-CN" altLang="en-US" dirty="0">
                <a:solidFill>
                  <a:srgbClr val="AD2A26"/>
                </a:solidFill>
                <a:ea typeface="Alibaba PuHuiTi Medium" pitchFamily="18" charset="-122"/>
              </a:rPr>
              <a:t>为何</a:t>
            </a:r>
            <a:r>
              <a:rPr lang="en-US" altLang="zh-CN" dirty="0">
                <a:solidFill>
                  <a:srgbClr val="AD2A26"/>
                </a:solidFill>
                <a:ea typeface="Alibaba PuHuiTi Medium" pitchFamily="18" charset="-122"/>
              </a:rPr>
              <a:t>HashMap</a:t>
            </a:r>
            <a:r>
              <a:rPr lang="zh-CN" altLang="en-US" dirty="0">
                <a:solidFill>
                  <a:srgbClr val="AD2A26"/>
                </a:solidFill>
                <a:ea typeface="Alibaba PuHuiTi Medium" pitchFamily="18" charset="-122"/>
              </a:rPr>
              <a:t>的数组长度一定是</a:t>
            </a:r>
            <a:r>
              <a:rPr lang="en-US" altLang="zh-CN" dirty="0">
                <a:solidFill>
                  <a:srgbClr val="AD2A26"/>
                </a:solidFill>
                <a:ea typeface="Alibaba PuHuiTi Medium" pitchFamily="18" charset="-122"/>
              </a:rPr>
              <a:t>2</a:t>
            </a:r>
            <a:r>
              <a:rPr lang="zh-CN" altLang="en-US" dirty="0">
                <a:solidFill>
                  <a:srgbClr val="AD2A26"/>
                </a:solidFill>
                <a:ea typeface="Alibaba PuHuiTi Medium" pitchFamily="18" charset="-122"/>
              </a:rPr>
              <a:t>的次幂？</a:t>
            </a:r>
            <a:endParaRPr lang="zh-CN" altLang="en-US" dirty="0"/>
          </a:p>
        </p:txBody>
      </p:sp>
      <p:sp>
        <p:nvSpPr>
          <p:cNvPr id="3" name="文本占位符 2">
            <a:extLst>
              <a:ext uri="{FF2B5EF4-FFF2-40B4-BE49-F238E27FC236}">
                <a16:creationId xmlns:a16="http://schemas.microsoft.com/office/drawing/2014/main" id="{B07F500C-62BD-0A04-22F2-5B6CDD03DC15}"/>
              </a:ext>
            </a:extLst>
          </p:cNvPr>
          <p:cNvSpPr>
            <a:spLocks noGrp="1"/>
          </p:cNvSpPr>
          <p:nvPr>
            <p:ph type="body" sz="quarter" idx="11"/>
          </p:nvPr>
        </p:nvSpPr>
        <p:spPr>
          <a:xfrm>
            <a:off x="710880" y="1624205"/>
            <a:ext cx="10698800" cy="1012708"/>
          </a:xfrm>
        </p:spPr>
        <p:txBody>
          <a:bodyPr/>
          <a:lstStyle/>
          <a:p>
            <a:r>
              <a:rPr lang="en-US" altLang="zh-CN" dirty="0"/>
              <a:t>1. </a:t>
            </a:r>
            <a:r>
              <a:rPr lang="zh-CN" altLang="en-US" dirty="0"/>
              <a:t>计算索引时效率更高：如果是 </a:t>
            </a:r>
            <a:r>
              <a:rPr lang="en-US" altLang="zh-CN" dirty="0"/>
              <a:t>2 </a:t>
            </a:r>
            <a:r>
              <a:rPr lang="zh-CN" altLang="en-US" dirty="0"/>
              <a:t>的 </a:t>
            </a:r>
            <a:r>
              <a:rPr lang="en-US" altLang="zh-CN" dirty="0"/>
              <a:t>n </a:t>
            </a:r>
            <a:r>
              <a:rPr lang="zh-CN" altLang="en-US" dirty="0"/>
              <a:t>次幂可以使用位与运算代替取模</a:t>
            </a:r>
          </a:p>
          <a:p>
            <a:r>
              <a:rPr lang="en-US" altLang="zh-CN" dirty="0"/>
              <a:t>2. </a:t>
            </a:r>
            <a:r>
              <a:rPr lang="zh-CN" altLang="en-US" dirty="0"/>
              <a:t>扩容时重新计算索引效率更高： </a:t>
            </a:r>
            <a:r>
              <a:rPr lang="en-US" altLang="zh-CN" dirty="0"/>
              <a:t>hash &amp; </a:t>
            </a:r>
            <a:r>
              <a:rPr lang="en-US" altLang="zh-CN" dirty="0" err="1"/>
              <a:t>oldCap</a:t>
            </a:r>
            <a:r>
              <a:rPr lang="en-US" altLang="zh-CN" dirty="0"/>
              <a:t> == 0 </a:t>
            </a:r>
            <a:r>
              <a:rPr lang="zh-CN" altLang="en-US" dirty="0"/>
              <a:t>的元素留在原来位置 ，否则新位置 </a:t>
            </a:r>
            <a:r>
              <a:rPr lang="en-US" altLang="zh-CN" dirty="0"/>
              <a:t>= </a:t>
            </a:r>
            <a:r>
              <a:rPr lang="zh-CN" altLang="en-US" dirty="0"/>
              <a:t>旧位置 </a:t>
            </a:r>
            <a:r>
              <a:rPr lang="en-US" altLang="zh-CN" dirty="0"/>
              <a:t>+ </a:t>
            </a:r>
            <a:r>
              <a:rPr lang="en-US" altLang="zh-CN" dirty="0" err="1"/>
              <a:t>oldCap</a:t>
            </a:r>
            <a:endParaRPr lang="zh-CN" altLang="en-US" dirty="0"/>
          </a:p>
        </p:txBody>
      </p:sp>
    </p:spTree>
    <p:extLst>
      <p:ext uri="{BB962C8B-B14F-4D97-AF65-F5344CB8AC3E}">
        <p14:creationId xmlns:p14="http://schemas.microsoft.com/office/powerpoint/2010/main" val="10496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69C7640-FAC2-3962-3663-F1DC723E7AD2}"/>
              </a:ext>
            </a:extLst>
          </p:cNvPr>
          <p:cNvSpPr>
            <a:spLocks noGrp="1"/>
          </p:cNvSpPr>
          <p:nvPr>
            <p:ph type="body" sz="quarter" idx="10"/>
          </p:nvPr>
        </p:nvSpPr>
        <p:spPr/>
        <p:txBody>
          <a:bodyPr/>
          <a:lstStyle/>
          <a:p>
            <a:r>
              <a:rPr lang="en-US" altLang="zh-CN" dirty="0" err="1"/>
              <a:t>hashMap</a:t>
            </a:r>
            <a:r>
              <a:rPr lang="zh-CN" altLang="en-US" dirty="0"/>
              <a:t>的寻址算法</a:t>
            </a:r>
            <a:endParaRPr lang="en-US" altLang="zh-CN" dirty="0"/>
          </a:p>
          <a:p>
            <a:endParaRPr lang="en-US" altLang="zh-CN" dirty="0"/>
          </a:p>
          <a:p>
            <a:endParaRPr lang="zh-CN" altLang="en-US" dirty="0"/>
          </a:p>
          <a:p>
            <a:pPr marL="0" indent="0">
              <a:buNone/>
            </a:pPr>
            <a:endParaRPr lang="en-US" altLang="zh-CN" dirty="0"/>
          </a:p>
          <a:p>
            <a:pPr marL="0" indent="0">
              <a:buNone/>
            </a:pPr>
            <a:r>
              <a:rPr lang="en-US" altLang="zh-CN" dirty="0"/>
              <a:t>2.  </a:t>
            </a:r>
            <a:r>
              <a:rPr lang="zh-CN" altLang="en-US" dirty="0"/>
              <a:t>为何</a:t>
            </a:r>
            <a:r>
              <a:rPr lang="en-US" altLang="zh-CN" dirty="0"/>
              <a:t>HashMap</a:t>
            </a:r>
            <a:r>
              <a:rPr lang="zh-CN" altLang="en-US" dirty="0"/>
              <a:t>的数组长度一定是</a:t>
            </a:r>
            <a:r>
              <a:rPr lang="en-US" altLang="zh-CN" dirty="0"/>
              <a:t>2</a:t>
            </a:r>
            <a:r>
              <a:rPr lang="zh-CN" altLang="en-US" dirty="0"/>
              <a:t>的次幂？</a:t>
            </a:r>
            <a:endParaRPr lang="en-US" altLang="zh-CN" dirty="0"/>
          </a:p>
          <a:p>
            <a:endParaRPr lang="en-US" altLang="zh-CN" dirty="0"/>
          </a:p>
          <a:p>
            <a:endParaRPr lang="zh-CN" altLang="en-US" dirty="0"/>
          </a:p>
        </p:txBody>
      </p:sp>
      <p:sp>
        <p:nvSpPr>
          <p:cNvPr id="3" name="文本占位符 2">
            <a:extLst>
              <a:ext uri="{FF2B5EF4-FFF2-40B4-BE49-F238E27FC236}">
                <a16:creationId xmlns:a16="http://schemas.microsoft.com/office/drawing/2014/main" id="{6AD93483-8F2C-3F80-FC63-AB98EFA0935D}"/>
              </a:ext>
            </a:extLst>
          </p:cNvPr>
          <p:cNvSpPr txBox="1">
            <a:spLocks/>
          </p:cNvSpPr>
          <p:nvPr/>
        </p:nvSpPr>
        <p:spPr>
          <a:xfrm>
            <a:off x="5375920" y="2370624"/>
            <a:ext cx="6192688" cy="177845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计算对象的 </a:t>
            </a:r>
            <a:r>
              <a:rPr lang="en-US" altLang="zh-CN" sz="1400" dirty="0" err="1"/>
              <a:t>hashCode</a:t>
            </a:r>
            <a:r>
              <a:rPr lang="en-US" altLang="zh-CN" sz="1400" dirty="0"/>
              <a:t>()</a:t>
            </a:r>
          </a:p>
          <a:p>
            <a:pPr marL="285750" indent="-285750">
              <a:buFont typeface="Wingdings" panose="05000000000000000000" pitchFamily="2" charset="2"/>
              <a:buChar char="l"/>
            </a:pPr>
            <a:r>
              <a:rPr lang="zh-CN" altLang="en-US" sz="1400" dirty="0"/>
              <a:t>再进行调用 </a:t>
            </a:r>
            <a:r>
              <a:rPr lang="en-US" altLang="zh-CN" sz="1400" dirty="0"/>
              <a:t>hash() </a:t>
            </a:r>
            <a:r>
              <a:rPr lang="zh-CN" altLang="en-US" sz="1400" dirty="0"/>
              <a:t>方法进行二次哈希， </a:t>
            </a:r>
            <a:r>
              <a:rPr lang="en-US" altLang="zh-CN" sz="1400" dirty="0" err="1"/>
              <a:t>hashcode</a:t>
            </a:r>
            <a:r>
              <a:rPr lang="zh-CN" altLang="en-US" sz="1400" dirty="0"/>
              <a:t>值右移</a:t>
            </a:r>
            <a:r>
              <a:rPr lang="en-US" altLang="zh-CN" sz="1400" dirty="0"/>
              <a:t>16</a:t>
            </a:r>
            <a:r>
              <a:rPr lang="zh-CN" altLang="en-US" sz="1400" dirty="0"/>
              <a:t>位再异或运算，让哈希分布更为均匀</a:t>
            </a:r>
          </a:p>
          <a:p>
            <a:pPr marL="285750" indent="-285750">
              <a:buFont typeface="Wingdings" panose="05000000000000000000" pitchFamily="2" charset="2"/>
              <a:buChar char="l"/>
            </a:pPr>
            <a:r>
              <a:rPr lang="zh-CN" altLang="en-US" sz="1400" dirty="0"/>
              <a:t>最后 </a:t>
            </a:r>
            <a:r>
              <a:rPr lang="en-US" altLang="zh-CN" sz="1400" dirty="0"/>
              <a:t>(capacity – 1) &amp; hash </a:t>
            </a:r>
            <a:r>
              <a:rPr lang="zh-CN" altLang="en-US" sz="1400" dirty="0"/>
              <a:t>得到索引</a:t>
            </a:r>
            <a:endParaRPr lang="en-US" altLang="zh-CN" sz="1400" b="0" dirty="0">
              <a:ea typeface="阿里巴巴普惠体" panose="00020600040101010101" pitchFamily="18" charset="-122"/>
            </a:endParaRPr>
          </a:p>
        </p:txBody>
      </p:sp>
      <p:sp>
        <p:nvSpPr>
          <p:cNvPr id="4" name="文本占位符 2">
            <a:extLst>
              <a:ext uri="{FF2B5EF4-FFF2-40B4-BE49-F238E27FC236}">
                <a16:creationId xmlns:a16="http://schemas.microsoft.com/office/drawing/2014/main" id="{2DE198AC-5919-C708-B75F-BAAAFDCCE657}"/>
              </a:ext>
            </a:extLst>
          </p:cNvPr>
          <p:cNvSpPr txBox="1">
            <a:spLocks/>
          </p:cNvSpPr>
          <p:nvPr/>
        </p:nvSpPr>
        <p:spPr>
          <a:xfrm>
            <a:off x="5375919" y="4653136"/>
            <a:ext cx="6048673" cy="177845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计算索引时效率更高：如果是 </a:t>
            </a:r>
            <a:r>
              <a:rPr lang="en-US" altLang="zh-CN" sz="1400" dirty="0"/>
              <a:t>2 </a:t>
            </a:r>
            <a:r>
              <a:rPr lang="zh-CN" altLang="en-US" sz="1400" dirty="0"/>
              <a:t>的 </a:t>
            </a:r>
            <a:r>
              <a:rPr lang="en-US" altLang="zh-CN" sz="1400" dirty="0"/>
              <a:t>n </a:t>
            </a:r>
            <a:r>
              <a:rPr lang="zh-CN" altLang="en-US" sz="1400" dirty="0"/>
              <a:t>次幂可以使用位与运算代替取模</a:t>
            </a:r>
          </a:p>
          <a:p>
            <a:pPr marL="285750" indent="-285750">
              <a:buFont typeface="Wingdings" panose="05000000000000000000" pitchFamily="2" charset="2"/>
              <a:buChar char="l"/>
            </a:pPr>
            <a:r>
              <a:rPr lang="zh-CN" altLang="en-US" sz="1400" dirty="0"/>
              <a:t>扩容时重新计算索引效率更高： </a:t>
            </a:r>
            <a:r>
              <a:rPr lang="en-US" altLang="zh-CN" sz="1400" dirty="0"/>
              <a:t>hash &amp; </a:t>
            </a:r>
            <a:r>
              <a:rPr lang="en-US" altLang="zh-CN" sz="1400" dirty="0" err="1"/>
              <a:t>oldCap</a:t>
            </a:r>
            <a:r>
              <a:rPr lang="en-US" altLang="zh-CN" sz="1400" dirty="0"/>
              <a:t> == 0 </a:t>
            </a:r>
            <a:r>
              <a:rPr lang="zh-CN" altLang="en-US" sz="1400" dirty="0"/>
              <a:t>的元素留在原来位置 ，否则新位置 </a:t>
            </a:r>
            <a:r>
              <a:rPr lang="en-US" altLang="zh-CN" sz="1400" dirty="0"/>
              <a:t>= </a:t>
            </a:r>
            <a:r>
              <a:rPr lang="zh-CN" altLang="en-US" sz="1400" dirty="0"/>
              <a:t>旧位置 </a:t>
            </a:r>
            <a:r>
              <a:rPr lang="en-US" altLang="zh-CN" sz="1400" dirty="0"/>
              <a:t>+ </a:t>
            </a:r>
            <a:r>
              <a:rPr lang="en-US" altLang="zh-CN" sz="1400" dirty="0" err="1"/>
              <a:t>oldCap</a:t>
            </a:r>
            <a:endParaRPr lang="zh-CN" altLang="en-US" sz="1400" dirty="0"/>
          </a:p>
          <a:p>
            <a:pPr marL="285750" indent="-285750">
              <a:buFont typeface="Wingdings" panose="05000000000000000000" pitchFamily="2" charset="2"/>
              <a:buChar char="l"/>
            </a:pPr>
            <a:endParaRPr lang="en-US" altLang="zh-CN" sz="1400" b="0" dirty="0">
              <a:ea typeface="阿里巴巴普惠体" panose="00020600040101010101" pitchFamily="18" charset="-122"/>
            </a:endParaRPr>
          </a:p>
        </p:txBody>
      </p:sp>
    </p:spTree>
    <p:extLst>
      <p:ext uri="{BB962C8B-B14F-4D97-AF65-F5344CB8AC3E}">
        <p14:creationId xmlns:p14="http://schemas.microsoft.com/office/powerpoint/2010/main" val="1377911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14EC583-87E2-D0F2-7049-8937C50600B9}"/>
              </a:ext>
            </a:extLst>
          </p:cNvPr>
          <p:cNvSpPr>
            <a:spLocks noGrp="1"/>
          </p:cNvSpPr>
          <p:nvPr>
            <p:ph type="body" sz="quarter" idx="11"/>
          </p:nvPr>
        </p:nvSpPr>
        <p:spPr>
          <a:xfrm>
            <a:off x="634627" y="1936069"/>
            <a:ext cx="11118182" cy="1804796"/>
          </a:xfrm>
        </p:spPr>
        <p:txBody>
          <a:bodyPr anchor="ctr" anchorCtr="0"/>
          <a:lstStyle/>
          <a:p>
            <a:pPr>
              <a:spcBef>
                <a:spcPct val="0"/>
              </a:spcBef>
            </a:pPr>
            <a:r>
              <a:rPr lang="en-US" altLang="zh-CN" sz="4400" dirty="0" err="1">
                <a:solidFill>
                  <a:srgbClr val="AD2A26"/>
                </a:solidFill>
                <a:ea typeface="Alibaba PuHuiTi Medium" pitchFamily="18" charset="-122"/>
              </a:rPr>
              <a:t>hashmap</a:t>
            </a:r>
            <a:r>
              <a:rPr lang="zh-CN" altLang="en-US" sz="4400" dirty="0">
                <a:solidFill>
                  <a:srgbClr val="AD2A26"/>
                </a:solidFill>
                <a:ea typeface="Alibaba PuHuiTi Medium" pitchFamily="18" charset="-122"/>
              </a:rPr>
              <a:t>在</a:t>
            </a:r>
            <a:r>
              <a:rPr lang="en-US" altLang="zh-CN" sz="4400" dirty="0">
                <a:solidFill>
                  <a:srgbClr val="AD2A26"/>
                </a:solidFill>
                <a:ea typeface="Alibaba PuHuiTi Medium" pitchFamily="18" charset="-122"/>
              </a:rPr>
              <a:t>1.7</a:t>
            </a:r>
            <a:r>
              <a:rPr lang="zh-CN" altLang="en-US" sz="4400" dirty="0">
                <a:solidFill>
                  <a:srgbClr val="AD2A26"/>
                </a:solidFill>
                <a:ea typeface="Alibaba PuHuiTi Medium" pitchFamily="18" charset="-122"/>
              </a:rPr>
              <a:t>情况下的多线程死循环问题</a:t>
            </a:r>
          </a:p>
        </p:txBody>
      </p:sp>
      <p:grpSp>
        <p:nvGrpSpPr>
          <p:cNvPr id="2" name="组合 1">
            <a:extLst>
              <a:ext uri="{FF2B5EF4-FFF2-40B4-BE49-F238E27FC236}">
                <a16:creationId xmlns:a16="http://schemas.microsoft.com/office/drawing/2014/main" id="{2FBA7CB4-FBE8-7326-AF7F-443B77A9F774}"/>
              </a:ext>
            </a:extLst>
          </p:cNvPr>
          <p:cNvGrpSpPr/>
          <p:nvPr/>
        </p:nvGrpSpPr>
        <p:grpSpPr>
          <a:xfrm>
            <a:off x="3158355" y="4082199"/>
            <a:ext cx="4788441" cy="677945"/>
            <a:chOff x="3158355" y="4082199"/>
            <a:chExt cx="4788441" cy="677945"/>
          </a:xfrm>
        </p:grpSpPr>
        <p:sp>
          <p:nvSpPr>
            <p:cNvPr id="4" name="标题 1">
              <a:extLst>
                <a:ext uri="{FF2B5EF4-FFF2-40B4-BE49-F238E27FC236}">
                  <a16:creationId xmlns:a16="http://schemas.microsoft.com/office/drawing/2014/main" id="{64C97BDC-4BBD-0300-031F-72585E786E03}"/>
                </a:ext>
              </a:extLst>
            </p:cNvPr>
            <p:cNvSpPr txBox="1">
              <a:spLocks/>
            </p:cNvSpPr>
            <p:nvPr/>
          </p:nvSpPr>
          <p:spPr>
            <a:xfrm>
              <a:off x="3158355" y="4082199"/>
              <a:ext cx="1896177" cy="677945"/>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难易程度：</a:t>
              </a:r>
            </a:p>
          </p:txBody>
        </p:sp>
        <p:grpSp>
          <p:nvGrpSpPr>
            <p:cNvPr id="5" name="组合 4">
              <a:extLst>
                <a:ext uri="{FF2B5EF4-FFF2-40B4-BE49-F238E27FC236}">
                  <a16:creationId xmlns:a16="http://schemas.microsoft.com/office/drawing/2014/main" id="{221FF9FE-E825-81A3-10DA-F66ED58CDBBD}"/>
                </a:ext>
              </a:extLst>
            </p:cNvPr>
            <p:cNvGrpSpPr/>
            <p:nvPr/>
          </p:nvGrpSpPr>
          <p:grpSpPr>
            <a:xfrm>
              <a:off x="5184742" y="4213779"/>
              <a:ext cx="2762054" cy="339365"/>
              <a:chOff x="5175315" y="4185502"/>
              <a:chExt cx="3110846" cy="452486"/>
            </a:xfrm>
            <a:noFill/>
            <a:effectLst>
              <a:outerShdw blurRad="50800" dist="38100" dir="2700000" algn="tl" rotWithShape="0">
                <a:prstClr val="black">
                  <a:alpha val="40000"/>
                </a:prstClr>
              </a:outerShdw>
            </a:effectLst>
          </p:grpSpPr>
          <p:sp>
            <p:nvSpPr>
              <p:cNvPr id="6" name="星形: 五角 5">
                <a:extLst>
                  <a:ext uri="{FF2B5EF4-FFF2-40B4-BE49-F238E27FC236}">
                    <a16:creationId xmlns:a16="http://schemas.microsoft.com/office/drawing/2014/main" id="{93F5A49C-65BC-E14B-B7EF-F3043338A2A9}"/>
                  </a:ext>
                </a:extLst>
              </p:cNvPr>
              <p:cNvSpPr/>
              <p:nvPr/>
            </p:nvSpPr>
            <p:spPr>
              <a:xfrm>
                <a:off x="5175315"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 name="星形: 五角 6">
                <a:extLst>
                  <a:ext uri="{FF2B5EF4-FFF2-40B4-BE49-F238E27FC236}">
                    <a16:creationId xmlns:a16="http://schemas.microsoft.com/office/drawing/2014/main" id="{A1D55045-4127-375F-81CA-B2C2BFD5B80D}"/>
                  </a:ext>
                </a:extLst>
              </p:cNvPr>
              <p:cNvSpPr/>
              <p:nvPr/>
            </p:nvSpPr>
            <p:spPr>
              <a:xfrm>
                <a:off x="5841156"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8" name="星形: 五角 7">
                <a:extLst>
                  <a:ext uri="{FF2B5EF4-FFF2-40B4-BE49-F238E27FC236}">
                    <a16:creationId xmlns:a16="http://schemas.microsoft.com/office/drawing/2014/main" id="{A29AAD85-8637-4312-6A24-98B5805A5868}"/>
                  </a:ext>
                </a:extLst>
              </p:cNvPr>
              <p:cNvSpPr/>
              <p:nvPr/>
            </p:nvSpPr>
            <p:spPr>
              <a:xfrm>
                <a:off x="6471628"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9" name="星形: 五角 8">
                <a:extLst>
                  <a:ext uri="{FF2B5EF4-FFF2-40B4-BE49-F238E27FC236}">
                    <a16:creationId xmlns:a16="http://schemas.microsoft.com/office/drawing/2014/main" id="{1EA85AB1-0354-AEED-C615-0FD231EA1652}"/>
                  </a:ext>
                </a:extLst>
              </p:cNvPr>
              <p:cNvSpPr/>
              <p:nvPr/>
            </p:nvSpPr>
            <p:spPr>
              <a:xfrm>
                <a:off x="7137469"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0" name="星形: 五角 9">
                <a:extLst>
                  <a:ext uri="{FF2B5EF4-FFF2-40B4-BE49-F238E27FC236}">
                    <a16:creationId xmlns:a16="http://schemas.microsoft.com/office/drawing/2014/main" id="{D8B57A60-855B-5A1F-DD08-21B756335429}"/>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grpSp>
        <p:nvGrpSpPr>
          <p:cNvPr id="18" name="组合 17">
            <a:extLst>
              <a:ext uri="{FF2B5EF4-FFF2-40B4-BE49-F238E27FC236}">
                <a16:creationId xmlns:a16="http://schemas.microsoft.com/office/drawing/2014/main" id="{6338594C-D0DB-6802-1105-A6F816AB6BF9}"/>
              </a:ext>
            </a:extLst>
          </p:cNvPr>
          <p:cNvGrpSpPr/>
          <p:nvPr/>
        </p:nvGrpSpPr>
        <p:grpSpPr>
          <a:xfrm>
            <a:off x="3142150" y="4839093"/>
            <a:ext cx="4805852" cy="713296"/>
            <a:chOff x="3142150" y="4839093"/>
            <a:chExt cx="4805852" cy="713296"/>
          </a:xfrm>
        </p:grpSpPr>
        <p:sp>
          <p:nvSpPr>
            <p:cNvPr id="11" name="标题 1">
              <a:extLst>
                <a:ext uri="{FF2B5EF4-FFF2-40B4-BE49-F238E27FC236}">
                  <a16:creationId xmlns:a16="http://schemas.microsoft.com/office/drawing/2014/main" id="{D5290F75-8AE0-C4F9-D973-62A1B8AC89D4}"/>
                </a:ext>
              </a:extLst>
            </p:cNvPr>
            <p:cNvSpPr txBox="1">
              <a:spLocks/>
            </p:cNvSpPr>
            <p:nvPr/>
          </p:nvSpPr>
          <p:spPr>
            <a:xfrm>
              <a:off x="3142150" y="4839093"/>
              <a:ext cx="1896177" cy="713296"/>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chemeClr val="tx1"/>
                  </a:solidFill>
                </a:rPr>
                <a:t>出现频率：</a:t>
              </a:r>
            </a:p>
          </p:txBody>
        </p:sp>
        <p:grpSp>
          <p:nvGrpSpPr>
            <p:cNvPr id="12" name="组合 11">
              <a:extLst>
                <a:ext uri="{FF2B5EF4-FFF2-40B4-BE49-F238E27FC236}">
                  <a16:creationId xmlns:a16="http://schemas.microsoft.com/office/drawing/2014/main" id="{05E21EF2-99F3-CCD7-7FC5-83534AB4D67A}"/>
                </a:ext>
              </a:extLst>
            </p:cNvPr>
            <p:cNvGrpSpPr/>
            <p:nvPr/>
          </p:nvGrpSpPr>
          <p:grpSpPr>
            <a:xfrm>
              <a:off x="5185948" y="5026058"/>
              <a:ext cx="2762054" cy="339365"/>
              <a:chOff x="5175315" y="4185502"/>
              <a:chExt cx="3110846" cy="452486"/>
            </a:xfrm>
            <a:noFill/>
            <a:effectLst>
              <a:outerShdw blurRad="50800" dist="38100" dir="5400000" algn="t" rotWithShape="0">
                <a:prstClr val="black">
                  <a:alpha val="40000"/>
                </a:prstClr>
              </a:outerShdw>
            </a:effectLst>
          </p:grpSpPr>
          <p:sp>
            <p:nvSpPr>
              <p:cNvPr id="13" name="星形: 五角 12">
                <a:extLst>
                  <a:ext uri="{FF2B5EF4-FFF2-40B4-BE49-F238E27FC236}">
                    <a16:creationId xmlns:a16="http://schemas.microsoft.com/office/drawing/2014/main" id="{2A87D6F5-37C8-9925-D06E-ED44D5AA119F}"/>
                  </a:ext>
                </a:extLst>
              </p:cNvPr>
              <p:cNvSpPr/>
              <p:nvPr/>
            </p:nvSpPr>
            <p:spPr>
              <a:xfrm>
                <a:off x="5175315"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4" name="星形: 五角 13">
                <a:extLst>
                  <a:ext uri="{FF2B5EF4-FFF2-40B4-BE49-F238E27FC236}">
                    <a16:creationId xmlns:a16="http://schemas.microsoft.com/office/drawing/2014/main" id="{2A2E6BD4-26DF-D622-8CFE-F0691DA52F9E}"/>
                  </a:ext>
                </a:extLst>
              </p:cNvPr>
              <p:cNvSpPr/>
              <p:nvPr/>
            </p:nvSpPr>
            <p:spPr>
              <a:xfrm>
                <a:off x="5841156"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5" name="星形: 五角 14">
                <a:extLst>
                  <a:ext uri="{FF2B5EF4-FFF2-40B4-BE49-F238E27FC236}">
                    <a16:creationId xmlns:a16="http://schemas.microsoft.com/office/drawing/2014/main" id="{4C6B2B87-363C-E82C-3146-5E115561CDA1}"/>
                  </a:ext>
                </a:extLst>
              </p:cNvPr>
              <p:cNvSpPr/>
              <p:nvPr/>
            </p:nvSpPr>
            <p:spPr>
              <a:xfrm>
                <a:off x="6471628" y="4185502"/>
                <a:ext cx="470548" cy="452486"/>
              </a:xfrm>
              <a:prstGeom prst="star5">
                <a:avLst/>
              </a:prstGeom>
              <a:solidFill>
                <a:srgbClr val="AD2B26"/>
              </a:solid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星形: 五角 15">
                <a:extLst>
                  <a:ext uri="{FF2B5EF4-FFF2-40B4-BE49-F238E27FC236}">
                    <a16:creationId xmlns:a16="http://schemas.microsoft.com/office/drawing/2014/main" id="{8E10F491-8958-26A0-0638-9DD3C7E85920}"/>
                  </a:ext>
                </a:extLst>
              </p:cNvPr>
              <p:cNvSpPr/>
              <p:nvPr/>
            </p:nvSpPr>
            <p:spPr>
              <a:xfrm>
                <a:off x="7137469"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7" name="星形: 五角 16">
                <a:extLst>
                  <a:ext uri="{FF2B5EF4-FFF2-40B4-BE49-F238E27FC236}">
                    <a16:creationId xmlns:a16="http://schemas.microsoft.com/office/drawing/2014/main" id="{1B8AE588-05CE-288F-1A20-369D16D45968}"/>
                  </a:ext>
                </a:extLst>
              </p:cNvPr>
              <p:cNvSpPr/>
              <p:nvPr/>
            </p:nvSpPr>
            <p:spPr>
              <a:xfrm>
                <a:off x="7815613" y="4185502"/>
                <a:ext cx="470548" cy="452486"/>
              </a:xfrm>
              <a:prstGeom prst="star5">
                <a:avLst/>
              </a:prstGeom>
              <a:grpFill/>
              <a:ln>
                <a:solidFill>
                  <a:srgbClr val="AD2B2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401287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96FB9FB0-6B17-C66B-AB19-C39CF0481DBF}"/>
              </a:ext>
            </a:extLst>
          </p:cNvPr>
          <p:cNvGrpSpPr/>
          <p:nvPr/>
        </p:nvGrpSpPr>
        <p:grpSpPr>
          <a:xfrm>
            <a:off x="9134305" y="3663324"/>
            <a:ext cx="497047" cy="598825"/>
            <a:chOff x="5911469" y="3185207"/>
            <a:chExt cx="497047" cy="598825"/>
          </a:xfrm>
        </p:grpSpPr>
        <p:sp>
          <p:nvSpPr>
            <p:cNvPr id="13" name="椭圆 12">
              <a:extLst>
                <a:ext uri="{FF2B5EF4-FFF2-40B4-BE49-F238E27FC236}">
                  <a16:creationId xmlns:a16="http://schemas.microsoft.com/office/drawing/2014/main" id="{08B0286B-C264-2415-E0C2-C89FA1EFF69D}"/>
                </a:ext>
              </a:extLst>
            </p:cNvPr>
            <p:cNvSpPr/>
            <p:nvPr/>
          </p:nvSpPr>
          <p:spPr>
            <a:xfrm flipH="1">
              <a:off x="5911469" y="3400517"/>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14" name="直接箭头连接符 13">
              <a:extLst>
                <a:ext uri="{FF2B5EF4-FFF2-40B4-BE49-F238E27FC236}">
                  <a16:creationId xmlns:a16="http://schemas.microsoft.com/office/drawing/2014/main" id="{E5C19DBC-38A2-CA1F-8E03-A8B0676E06E3}"/>
                </a:ext>
              </a:extLst>
            </p:cNvPr>
            <p:cNvCxnSpPr>
              <a:endCxn id="13" idx="0"/>
            </p:cNvCxnSpPr>
            <p:nvPr/>
          </p:nvCxnSpPr>
          <p:spPr>
            <a:xfrm flipH="1">
              <a:off x="6159992" y="3185207"/>
              <a:ext cx="598" cy="21531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D6D2664B-AF33-38B0-9F2C-56F9D07F9C44}"/>
              </a:ext>
            </a:extLst>
          </p:cNvPr>
          <p:cNvSpPr>
            <a:spLocks noGrp="1"/>
          </p:cNvSpPr>
          <p:nvPr>
            <p:ph type="title"/>
          </p:nvPr>
        </p:nvSpPr>
        <p:spPr/>
        <p:txBody>
          <a:bodyPr/>
          <a:lstStyle/>
          <a:p>
            <a:r>
              <a:rPr lang="en-US" altLang="zh-CN" sz="2000" dirty="0" err="1">
                <a:solidFill>
                  <a:srgbClr val="AD2A26"/>
                </a:solidFill>
                <a:ea typeface="Alibaba PuHuiTi Medium" pitchFamily="18" charset="-122"/>
              </a:rPr>
              <a:t>hashmap</a:t>
            </a:r>
            <a:r>
              <a:rPr lang="zh-CN" altLang="en-US" sz="2000" dirty="0">
                <a:solidFill>
                  <a:srgbClr val="AD2A26"/>
                </a:solidFill>
                <a:ea typeface="Alibaba PuHuiTi Medium" pitchFamily="18" charset="-122"/>
              </a:rPr>
              <a:t>在</a:t>
            </a:r>
            <a:r>
              <a:rPr lang="en-US" altLang="zh-CN" sz="2000" dirty="0">
                <a:solidFill>
                  <a:srgbClr val="AD2A26"/>
                </a:solidFill>
                <a:ea typeface="Alibaba PuHuiTi Medium" pitchFamily="18" charset="-122"/>
              </a:rPr>
              <a:t>1.7</a:t>
            </a:r>
            <a:r>
              <a:rPr lang="zh-CN" altLang="en-US" sz="2000" dirty="0">
                <a:solidFill>
                  <a:srgbClr val="AD2A26"/>
                </a:solidFill>
                <a:ea typeface="Alibaba PuHuiTi Medium" pitchFamily="18" charset="-122"/>
              </a:rPr>
              <a:t>情况下的多线程死循环问题</a:t>
            </a:r>
            <a:endParaRPr lang="zh-CN" altLang="en-US" dirty="0"/>
          </a:p>
        </p:txBody>
      </p:sp>
      <p:sp>
        <p:nvSpPr>
          <p:cNvPr id="3" name="文本占位符 2">
            <a:extLst>
              <a:ext uri="{FF2B5EF4-FFF2-40B4-BE49-F238E27FC236}">
                <a16:creationId xmlns:a16="http://schemas.microsoft.com/office/drawing/2014/main" id="{17A64642-D981-74C5-2895-5B0FD706BBBC}"/>
              </a:ext>
            </a:extLst>
          </p:cNvPr>
          <p:cNvSpPr>
            <a:spLocks noGrp="1"/>
          </p:cNvSpPr>
          <p:nvPr>
            <p:ph type="body" sz="quarter" idx="11"/>
          </p:nvPr>
        </p:nvSpPr>
        <p:spPr>
          <a:xfrm>
            <a:off x="710880" y="1630543"/>
            <a:ext cx="10698800" cy="1024728"/>
          </a:xfrm>
        </p:spPr>
        <p:txBody>
          <a:bodyPr/>
          <a:lstStyle/>
          <a:p>
            <a:r>
              <a:rPr lang="en-US" altLang="zh-CN" dirty="0"/>
              <a:t>jdk7</a:t>
            </a:r>
            <a:r>
              <a:rPr lang="zh-CN" altLang="en-US" dirty="0"/>
              <a:t>的的数据结构是：数组</a:t>
            </a:r>
            <a:r>
              <a:rPr lang="en-US" altLang="zh-CN" dirty="0"/>
              <a:t>+</a:t>
            </a:r>
            <a:r>
              <a:rPr lang="zh-CN" altLang="en-US" dirty="0"/>
              <a:t>链表</a:t>
            </a:r>
          </a:p>
          <a:p>
            <a:r>
              <a:rPr lang="zh-CN" altLang="en-US" dirty="0"/>
              <a:t>在数组进行扩容的时候，因为链表是</a:t>
            </a:r>
            <a:r>
              <a:rPr lang="zh-CN" altLang="en-US" dirty="0">
                <a:solidFill>
                  <a:srgbClr val="C00000"/>
                </a:solidFill>
              </a:rPr>
              <a:t>头插法</a:t>
            </a:r>
            <a:r>
              <a:rPr lang="zh-CN" altLang="en-US" dirty="0"/>
              <a:t>，在进行数据迁移的过程中，有可能导致死循环</a:t>
            </a:r>
          </a:p>
        </p:txBody>
      </p:sp>
      <p:sp>
        <p:nvSpPr>
          <p:cNvPr id="4" name="Rectangle 1">
            <a:extLst>
              <a:ext uri="{FF2B5EF4-FFF2-40B4-BE49-F238E27FC236}">
                <a16:creationId xmlns:a16="http://schemas.microsoft.com/office/drawing/2014/main" id="{83951055-5CE0-0AF1-FB97-CB8FA624D272}"/>
              </a:ext>
            </a:extLst>
          </p:cNvPr>
          <p:cNvSpPr>
            <a:spLocks noChangeArrowheads="1"/>
          </p:cNvSpPr>
          <p:nvPr/>
        </p:nvSpPr>
        <p:spPr bwMode="auto">
          <a:xfrm>
            <a:off x="834741" y="2819292"/>
            <a:ext cx="4285279" cy="2862322"/>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JetBrains Mono"/>
              </a:rPr>
              <a:t>void </a:t>
            </a:r>
            <a:r>
              <a:rPr kumimoji="0" lang="zh-CN" altLang="zh-CN" sz="1200" b="0" i="0" u="none" strike="noStrike" cap="none" normalizeH="0" baseline="0" dirty="0">
                <a:ln>
                  <a:noFill/>
                </a:ln>
                <a:solidFill>
                  <a:srgbClr val="00627A"/>
                </a:solidFill>
                <a:effectLst/>
                <a:latin typeface="Arial Unicode MS"/>
                <a:ea typeface="JetBrains Mono"/>
              </a:rPr>
              <a:t>transfer</a:t>
            </a:r>
            <a:r>
              <a:rPr kumimoji="0" lang="zh-CN" altLang="zh-CN" sz="1200" b="0" i="0" u="none" strike="noStrike" cap="none" normalizeH="0" baseline="0" dirty="0">
                <a:ln>
                  <a:noFill/>
                </a:ln>
                <a:solidFill>
                  <a:srgbClr val="080808"/>
                </a:solidFill>
                <a:effectLst/>
                <a:latin typeface="Arial Unicode MS"/>
                <a:ea typeface="JetBrains Mono"/>
              </a:rPr>
              <a:t>(Entry[] newTable, </a:t>
            </a:r>
            <a:r>
              <a:rPr kumimoji="0" lang="zh-CN" altLang="zh-CN" sz="1200" b="0" i="0" u="none" strike="noStrike" cap="none" normalizeH="0" baseline="0" dirty="0">
                <a:ln>
                  <a:noFill/>
                </a:ln>
                <a:solidFill>
                  <a:srgbClr val="0033B3"/>
                </a:solidFill>
                <a:effectLst/>
                <a:latin typeface="Arial Unicode MS"/>
                <a:ea typeface="JetBrains Mono"/>
              </a:rPr>
              <a:t>boolean </a:t>
            </a:r>
            <a:r>
              <a:rPr kumimoji="0" lang="zh-CN" altLang="zh-CN" sz="1200" b="0" i="0" u="none" strike="noStrike" cap="none" normalizeH="0" baseline="0" dirty="0">
                <a:ln>
                  <a:noFill/>
                </a:ln>
                <a:solidFill>
                  <a:srgbClr val="080808"/>
                </a:solidFill>
                <a:effectLst/>
                <a:latin typeface="Arial Unicode MS"/>
                <a:ea typeface="JetBrains Mono"/>
              </a:rPr>
              <a:t>rehash)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00000"/>
                </a:solidFill>
                <a:effectLst/>
                <a:latin typeface="Arial Unicode MS"/>
                <a:ea typeface="JetBrains Mono"/>
              </a:rPr>
              <a:t>newCapacity </a:t>
            </a:r>
            <a:r>
              <a:rPr kumimoji="0" lang="zh-CN" altLang="zh-CN" sz="1200" b="0" i="0" u="none" strike="noStrike" cap="none" normalizeH="0" baseline="0" dirty="0">
                <a:ln>
                  <a:noFill/>
                </a:ln>
                <a:solidFill>
                  <a:srgbClr val="080808"/>
                </a:solidFill>
                <a:effectLst/>
                <a:latin typeface="Arial Unicode MS"/>
                <a:ea typeface="JetBrains Mono"/>
              </a:rPr>
              <a:t>= newTable.</a:t>
            </a:r>
            <a:r>
              <a:rPr kumimoji="0" lang="zh-CN" altLang="zh-CN" sz="1200" b="0" i="0" u="none" strike="noStrike" cap="none" normalizeH="0" baseline="0" dirty="0">
                <a:ln>
                  <a:noFill/>
                </a:ln>
                <a:solidFill>
                  <a:srgbClr val="871094"/>
                </a:solidFill>
                <a:effectLst/>
                <a:latin typeface="Arial Unicode MS"/>
                <a:ea typeface="JetBrains Mono"/>
              </a:rPr>
              <a:t>length</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for </a:t>
            </a:r>
            <a:r>
              <a:rPr kumimoji="0" lang="zh-CN" altLang="zh-CN" sz="1200" b="0" i="0" u="none" strike="noStrike" cap="none" normalizeH="0" baseline="0" dirty="0">
                <a:ln>
                  <a:noFill/>
                </a:ln>
                <a:solidFill>
                  <a:srgbClr val="080808"/>
                </a:solidFill>
                <a:effectLst/>
                <a:latin typeface="Arial Unicode MS"/>
                <a:ea typeface="JetBrains Mono"/>
              </a:rPr>
              <a:t>(Entry&lt;K,V&gt; </a:t>
            </a:r>
            <a:r>
              <a:rPr kumimoji="0" lang="zh-CN" altLang="zh-CN" sz="1200" b="1" i="0" u="none" strike="noStrike" cap="none" normalizeH="0" baseline="0" dirty="0">
                <a:ln>
                  <a:noFill/>
                </a:ln>
                <a:solidFill>
                  <a:srgbClr val="C00000"/>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 : table)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while</a:t>
            </a:r>
            <a:r>
              <a:rPr kumimoji="0" lang="zh-CN" altLang="zh-CN" sz="1200" b="0" i="0" u="none" strike="noStrike" cap="none" normalizeH="0" baseline="0" dirty="0">
                <a:ln>
                  <a:noFill/>
                </a:ln>
                <a:solidFill>
                  <a:srgbClr val="080808"/>
                </a:solidFill>
                <a:effectLst/>
                <a:latin typeface="Arial Unicode MS"/>
                <a:ea typeface="JetBrains Mono"/>
              </a:rPr>
              <a:t>(</a:t>
            </a:r>
            <a:r>
              <a:rPr kumimoji="0" lang="zh-CN" altLang="zh-CN" sz="1200" b="0" i="0" u="none" strike="noStrike" cap="none" normalizeH="0" baseline="0" dirty="0">
                <a:ln>
                  <a:noFill/>
                </a:ln>
                <a:solidFill>
                  <a:srgbClr val="0033B3"/>
                </a:solidFill>
                <a:effectLst/>
                <a:latin typeface="Arial Unicode MS"/>
                <a:ea typeface="JetBrains Mono"/>
              </a:rPr>
              <a:t>null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Entry&lt;K,V&gt; </a:t>
            </a:r>
            <a:r>
              <a:rPr kumimoji="0" lang="zh-CN" altLang="zh-CN" sz="1200" b="1" i="0" u="none" strike="noStrike" cap="none" normalizeH="0" baseline="0" dirty="0">
                <a:ln>
                  <a:noFill/>
                </a:ln>
                <a:solidFill>
                  <a:srgbClr val="C00000"/>
                </a:solidFill>
                <a:effectLst/>
                <a:latin typeface="Arial Unicode MS"/>
                <a:ea typeface="JetBrains Mono"/>
              </a:rPr>
              <a:t>next</a:t>
            </a: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.next;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if </a:t>
            </a:r>
            <a:r>
              <a:rPr kumimoji="0" lang="zh-CN" altLang="zh-CN" sz="1200" b="0" i="0" u="none" strike="noStrike" cap="none" normalizeH="0" baseline="0" dirty="0">
                <a:ln>
                  <a:noFill/>
                </a:ln>
                <a:solidFill>
                  <a:srgbClr val="080808"/>
                </a:solidFill>
                <a:effectLst/>
                <a:latin typeface="Arial Unicode MS"/>
                <a:ea typeface="JetBrains Mono"/>
              </a:rPr>
              <a:t>(rehash)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.hash = </a:t>
            </a:r>
            <a:r>
              <a:rPr kumimoji="0" lang="zh-CN" altLang="zh-CN" sz="1200" b="0" i="0" u="none" strike="noStrike" cap="none" normalizeH="0" baseline="0" dirty="0">
                <a:ln>
                  <a:noFill/>
                </a:ln>
                <a:solidFill>
                  <a:srgbClr val="0033B3"/>
                </a:solidFill>
                <a:effectLst/>
                <a:latin typeface="Arial Unicode MS"/>
                <a:ea typeface="JetBrains Mono"/>
              </a:rPr>
              <a:t>null </a:t>
            </a: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.key ? </a:t>
            </a:r>
            <a:r>
              <a:rPr kumimoji="0" lang="zh-CN" altLang="zh-CN" sz="1200" b="0" i="0" u="none" strike="noStrike" cap="none" normalizeH="0" baseline="0" dirty="0">
                <a:ln>
                  <a:noFill/>
                </a:ln>
                <a:solidFill>
                  <a:srgbClr val="1750EB"/>
                </a:solidFill>
                <a:effectLst/>
                <a:latin typeface="Arial Unicode MS"/>
                <a:ea typeface="JetBrains Mono"/>
              </a:rPr>
              <a:t>0 </a:t>
            </a:r>
            <a:r>
              <a:rPr kumimoji="0" lang="zh-CN" altLang="zh-CN" sz="1200" b="0" i="0" u="none" strike="noStrike" cap="none" normalizeH="0" baseline="0" dirty="0">
                <a:ln>
                  <a:noFill/>
                </a:ln>
                <a:solidFill>
                  <a:srgbClr val="080808"/>
                </a:solidFill>
                <a:effectLst/>
                <a:latin typeface="Arial Unicode MS"/>
                <a:ea typeface="JetBrains Mono"/>
              </a:rPr>
              <a:t>: hash(</a:t>
            </a:r>
            <a:r>
              <a:rPr kumimoji="0" lang="zh-CN" altLang="zh-CN" sz="1200" b="0" i="0" u="none" strike="noStrike" cap="none" normalizeH="0" baseline="0" dirty="0">
                <a:ln>
                  <a:noFill/>
                </a:ln>
                <a:solidFill>
                  <a:srgbClr val="000000"/>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.key);</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33B3"/>
                </a:solidFill>
                <a:effectLst/>
                <a:latin typeface="Arial Unicode MS"/>
                <a:ea typeface="JetBrains Mono"/>
              </a:rPr>
              <a:t>int </a:t>
            </a:r>
            <a:r>
              <a:rPr kumimoji="0" lang="zh-CN" altLang="zh-CN" sz="1200" b="0" i="0" u="none" strike="noStrike" cap="none" normalizeH="0" baseline="0" dirty="0">
                <a:ln>
                  <a:noFill/>
                </a:ln>
                <a:solidFill>
                  <a:srgbClr val="000000"/>
                </a:solidFill>
                <a:effectLst/>
                <a:latin typeface="Arial Unicode MS"/>
                <a:ea typeface="JetBrains Mono"/>
              </a:rPr>
              <a:t>i </a:t>
            </a:r>
            <a:r>
              <a:rPr kumimoji="0" lang="zh-CN" altLang="zh-CN" sz="1200" b="0" i="0" u="none" strike="noStrike" cap="none" normalizeH="0" baseline="0" dirty="0">
                <a:ln>
                  <a:noFill/>
                </a:ln>
                <a:solidFill>
                  <a:srgbClr val="080808"/>
                </a:solidFill>
                <a:effectLst/>
                <a:latin typeface="Arial Unicode MS"/>
                <a:ea typeface="JetBrains Mono"/>
              </a:rPr>
              <a:t>= indexFor(</a:t>
            </a:r>
            <a:r>
              <a:rPr kumimoji="0" lang="zh-CN" altLang="zh-CN" sz="1200" b="0" i="0" u="none" strike="noStrike" cap="none" normalizeH="0" baseline="0" dirty="0">
                <a:ln>
                  <a:noFill/>
                </a:ln>
                <a:solidFill>
                  <a:srgbClr val="000000"/>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.hash, </a:t>
            </a:r>
            <a:r>
              <a:rPr kumimoji="0" lang="zh-CN" altLang="zh-CN" sz="1200" b="0" i="0" u="none" strike="noStrike" cap="none" normalizeH="0" baseline="0" dirty="0">
                <a:ln>
                  <a:noFill/>
                </a:ln>
                <a:solidFill>
                  <a:srgbClr val="000000"/>
                </a:solidFill>
                <a:effectLst/>
                <a:latin typeface="Arial Unicode MS"/>
                <a:ea typeface="JetBrains Mono"/>
              </a:rPr>
              <a:t>newCapacity</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r>
              <a:rPr kumimoji="0" lang="zh-CN" altLang="zh-CN" sz="1200" b="0" i="0" u="none" strike="noStrike" cap="none" normalizeH="0" baseline="0" dirty="0">
                <a:ln>
                  <a:noFill/>
                </a:ln>
                <a:solidFill>
                  <a:srgbClr val="000000"/>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.next = newTable[</a:t>
            </a:r>
            <a:r>
              <a:rPr kumimoji="0" lang="zh-CN" altLang="zh-CN" sz="1200" b="0" i="0" u="none" strike="noStrike" cap="none" normalizeH="0" baseline="0" dirty="0">
                <a:ln>
                  <a:noFill/>
                </a:ln>
                <a:solidFill>
                  <a:srgbClr val="000000"/>
                </a:solidFill>
                <a:effectLst/>
                <a:latin typeface="Arial Unicode MS"/>
                <a:ea typeface="JetBrains Mono"/>
              </a:rPr>
              <a:t>i</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newTable[</a:t>
            </a:r>
            <a:r>
              <a:rPr kumimoji="0" lang="zh-CN" altLang="zh-CN" sz="1200" b="0" i="0" u="none" strike="noStrike" cap="none" normalizeH="0" baseline="0" dirty="0">
                <a:ln>
                  <a:noFill/>
                </a:ln>
                <a:solidFill>
                  <a:srgbClr val="000000"/>
                </a:solidFill>
                <a:effectLst/>
                <a:latin typeface="Arial Unicode MS"/>
                <a:ea typeface="JetBrains Mono"/>
              </a:rPr>
              <a:t>i</a:t>
            </a:r>
            <a:r>
              <a:rPr kumimoji="0" lang="zh-CN" altLang="zh-CN" sz="1200" b="0" i="0" u="none" strike="noStrike" cap="none" normalizeH="0" baseline="0" dirty="0">
                <a:ln>
                  <a:noFill/>
                </a:ln>
                <a:solidFill>
                  <a:srgbClr val="080808"/>
                </a:solidFill>
                <a:effectLst/>
                <a:latin typeface="Arial Unicode MS"/>
                <a:ea typeface="JetBrains Mono"/>
              </a:rPr>
              <a:t>] = </a:t>
            </a:r>
            <a:r>
              <a:rPr kumimoji="0" lang="zh-CN" altLang="zh-CN" sz="1200" b="0" i="0" u="none" strike="noStrike" cap="none" normalizeH="0" baseline="0" dirty="0">
                <a:ln>
                  <a:noFill/>
                </a:ln>
                <a:solidFill>
                  <a:srgbClr val="000000"/>
                </a:solidFill>
                <a:effectLst/>
                <a:latin typeface="Arial Unicode MS"/>
                <a:ea typeface="JetBrains Mono"/>
              </a:rPr>
              <a:t>e</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e = </a:t>
            </a:r>
            <a:r>
              <a:rPr kumimoji="0" lang="zh-CN" altLang="zh-CN" sz="1200" b="0" i="0" u="none" strike="noStrike" cap="none" normalizeH="0" baseline="0" dirty="0">
                <a:ln>
                  <a:noFill/>
                </a:ln>
                <a:solidFill>
                  <a:srgbClr val="000000"/>
                </a:solidFill>
                <a:effectLst/>
                <a:latin typeface="Arial Unicode MS"/>
                <a:ea typeface="JetBrains Mono"/>
              </a:rPr>
              <a:t>next</a:t>
            </a:r>
            <a:r>
              <a:rPr kumimoji="0" lang="zh-CN" altLang="zh-CN" sz="12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    }</a:t>
            </a:r>
            <a:br>
              <a:rPr kumimoji="0" lang="zh-CN" altLang="zh-CN" sz="1200" b="0" i="0" u="none" strike="noStrike" cap="none" normalizeH="0" baseline="0" dirty="0">
                <a:ln>
                  <a:noFill/>
                </a:ln>
                <a:solidFill>
                  <a:srgbClr val="080808"/>
                </a:solidFill>
                <a:effectLst/>
                <a:latin typeface="Arial Unicode MS"/>
                <a:ea typeface="JetBrains Mono"/>
              </a:rPr>
            </a:br>
            <a:r>
              <a:rPr kumimoji="0" lang="zh-CN" altLang="zh-CN" sz="12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860E9EB9-E6C1-4DF4-2F57-2A58F24DF4BF}"/>
              </a:ext>
            </a:extLst>
          </p:cNvPr>
          <p:cNvSpPr/>
          <p:nvPr/>
        </p:nvSpPr>
        <p:spPr>
          <a:xfrm flipH="1">
            <a:off x="5501655" y="2870580"/>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7" name="矩形 6">
            <a:extLst>
              <a:ext uri="{FF2B5EF4-FFF2-40B4-BE49-F238E27FC236}">
                <a16:creationId xmlns:a16="http://schemas.microsoft.com/office/drawing/2014/main" id="{042C4AD4-8FD9-9DF7-F3D3-01C7D0548C1B}"/>
              </a:ext>
            </a:extLst>
          </p:cNvPr>
          <p:cNvSpPr/>
          <p:nvPr/>
        </p:nvSpPr>
        <p:spPr>
          <a:xfrm flipH="1">
            <a:off x="5940945" y="2870580"/>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8" name="矩形 7">
            <a:extLst>
              <a:ext uri="{FF2B5EF4-FFF2-40B4-BE49-F238E27FC236}">
                <a16:creationId xmlns:a16="http://schemas.microsoft.com/office/drawing/2014/main" id="{BAB62734-1317-C995-9AB7-C327336CB64E}"/>
              </a:ext>
            </a:extLst>
          </p:cNvPr>
          <p:cNvSpPr/>
          <p:nvPr/>
        </p:nvSpPr>
        <p:spPr>
          <a:xfrm flipH="1">
            <a:off x="6380235" y="2870580"/>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9" name="矩形 8">
            <a:extLst>
              <a:ext uri="{FF2B5EF4-FFF2-40B4-BE49-F238E27FC236}">
                <a16:creationId xmlns:a16="http://schemas.microsoft.com/office/drawing/2014/main" id="{352042E8-0D90-6597-0C31-61364525D024}"/>
              </a:ext>
            </a:extLst>
          </p:cNvPr>
          <p:cNvSpPr/>
          <p:nvPr/>
        </p:nvSpPr>
        <p:spPr>
          <a:xfrm flipH="1">
            <a:off x="6816107" y="2870580"/>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0" name="矩形 9">
            <a:extLst>
              <a:ext uri="{FF2B5EF4-FFF2-40B4-BE49-F238E27FC236}">
                <a16:creationId xmlns:a16="http://schemas.microsoft.com/office/drawing/2014/main" id="{364963B2-A2B6-BF0D-0E97-FE3FF4042F6F}"/>
              </a:ext>
            </a:extLst>
          </p:cNvPr>
          <p:cNvSpPr/>
          <p:nvPr/>
        </p:nvSpPr>
        <p:spPr>
          <a:xfrm flipH="1">
            <a:off x="7262006" y="2870580"/>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cxnSp>
        <p:nvCxnSpPr>
          <p:cNvPr id="27" name="直接箭头连接符 26">
            <a:extLst>
              <a:ext uri="{FF2B5EF4-FFF2-40B4-BE49-F238E27FC236}">
                <a16:creationId xmlns:a16="http://schemas.microsoft.com/office/drawing/2014/main" id="{CA0DB378-444A-6237-FEEF-5B13498210E2}"/>
              </a:ext>
            </a:extLst>
          </p:cNvPr>
          <p:cNvCxnSpPr>
            <a:cxnSpLocks/>
            <a:endCxn id="16" idx="6"/>
          </p:cNvCxnSpPr>
          <p:nvPr/>
        </p:nvCxnSpPr>
        <p:spPr>
          <a:xfrm>
            <a:off x="2279576" y="3369565"/>
            <a:ext cx="3631893" cy="22271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0" name="直接箭头连接符 29">
            <a:extLst>
              <a:ext uri="{FF2B5EF4-FFF2-40B4-BE49-F238E27FC236}">
                <a16:creationId xmlns:a16="http://schemas.microsoft.com/office/drawing/2014/main" id="{A6B13263-5E3E-3D4A-4BB3-139276502A2C}"/>
              </a:ext>
            </a:extLst>
          </p:cNvPr>
          <p:cNvCxnSpPr>
            <a:cxnSpLocks/>
            <a:endCxn id="33" idx="6"/>
          </p:cNvCxnSpPr>
          <p:nvPr/>
        </p:nvCxnSpPr>
        <p:spPr>
          <a:xfrm>
            <a:off x="2639616" y="3756296"/>
            <a:ext cx="3272737" cy="370658"/>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文本占位符 2">
            <a:extLst>
              <a:ext uri="{FF2B5EF4-FFF2-40B4-BE49-F238E27FC236}">
                <a16:creationId xmlns:a16="http://schemas.microsoft.com/office/drawing/2014/main" id="{AF0AC70C-1B52-8F5A-2884-456220787CFE}"/>
              </a:ext>
            </a:extLst>
          </p:cNvPr>
          <p:cNvSpPr txBox="1">
            <a:spLocks/>
          </p:cNvSpPr>
          <p:nvPr/>
        </p:nvSpPr>
        <p:spPr>
          <a:xfrm>
            <a:off x="5481160" y="4574460"/>
            <a:ext cx="6303471" cy="174554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1400" dirty="0"/>
              <a:t>变量</a:t>
            </a:r>
            <a:r>
              <a:rPr lang="en-US" altLang="zh-CN" sz="1400" dirty="0"/>
              <a:t>e</a:t>
            </a:r>
            <a:r>
              <a:rPr lang="zh-CN" altLang="en-US" sz="1400" dirty="0"/>
              <a:t>指向的是需要迁移的对象</a:t>
            </a:r>
            <a:endParaRPr lang="en-US" altLang="zh-CN" sz="1400" dirty="0"/>
          </a:p>
          <a:p>
            <a:pPr marL="285750" indent="-285750">
              <a:buFont typeface="Wingdings" panose="05000000000000000000" pitchFamily="2" charset="2"/>
              <a:buChar char="l"/>
            </a:pPr>
            <a:r>
              <a:rPr lang="zh-CN" altLang="en-US" sz="1400" dirty="0"/>
              <a:t>变量</a:t>
            </a:r>
            <a:r>
              <a:rPr lang="en-US" altLang="zh-CN" sz="1400" dirty="0"/>
              <a:t>next</a:t>
            </a:r>
            <a:r>
              <a:rPr lang="zh-CN" altLang="en-US" sz="1400" dirty="0"/>
              <a:t>指向的是下一个需要迁移的对象</a:t>
            </a:r>
            <a:endParaRPr lang="en-US" altLang="zh-CN" sz="1400" dirty="0"/>
          </a:p>
          <a:p>
            <a:pPr marL="285750" indent="-285750">
              <a:buFont typeface="Wingdings" panose="05000000000000000000" pitchFamily="2" charset="2"/>
              <a:buChar char="l"/>
            </a:pPr>
            <a:r>
              <a:rPr lang="en-US" altLang="zh-CN" sz="1400" dirty="0"/>
              <a:t>Jdk1.7</a:t>
            </a:r>
            <a:r>
              <a:rPr lang="zh-CN" altLang="en-US" sz="1400" dirty="0"/>
              <a:t>中的链表采用的头插法</a:t>
            </a:r>
            <a:endParaRPr lang="en-US" altLang="zh-CN" sz="1400" dirty="0"/>
          </a:p>
          <a:p>
            <a:pPr marL="285750" indent="-285750">
              <a:buFont typeface="Wingdings" panose="05000000000000000000" pitchFamily="2" charset="2"/>
              <a:buChar char="l"/>
            </a:pPr>
            <a:r>
              <a:rPr lang="zh-CN" altLang="en-US" sz="1400" dirty="0"/>
              <a:t>在数据迁移的过程中并没有新的对象产生，只是改变了对象的引用</a:t>
            </a:r>
          </a:p>
        </p:txBody>
      </p:sp>
      <p:sp>
        <p:nvSpPr>
          <p:cNvPr id="33" name="椭圆 32">
            <a:extLst>
              <a:ext uri="{FF2B5EF4-FFF2-40B4-BE49-F238E27FC236}">
                <a16:creationId xmlns:a16="http://schemas.microsoft.com/office/drawing/2014/main" id="{65C0C2F8-6ECF-3632-41E1-A274EB84BF07}"/>
              </a:ext>
            </a:extLst>
          </p:cNvPr>
          <p:cNvSpPr/>
          <p:nvPr/>
        </p:nvSpPr>
        <p:spPr>
          <a:xfrm flipH="1">
            <a:off x="5912353" y="3935196"/>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37" name="直接箭头连接符 36">
            <a:extLst>
              <a:ext uri="{FF2B5EF4-FFF2-40B4-BE49-F238E27FC236}">
                <a16:creationId xmlns:a16="http://schemas.microsoft.com/office/drawing/2014/main" id="{B1712A0C-7ED8-1D8B-4F4C-0223B7109A59}"/>
              </a:ext>
            </a:extLst>
          </p:cNvPr>
          <p:cNvCxnSpPr>
            <a:stCxn id="16" idx="4"/>
            <a:endCxn id="33" idx="0"/>
          </p:cNvCxnSpPr>
          <p:nvPr/>
        </p:nvCxnSpPr>
        <p:spPr>
          <a:xfrm>
            <a:off x="6159992" y="3784032"/>
            <a:ext cx="884" cy="151164"/>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1" name="组合 50">
            <a:extLst>
              <a:ext uri="{FF2B5EF4-FFF2-40B4-BE49-F238E27FC236}">
                <a16:creationId xmlns:a16="http://schemas.microsoft.com/office/drawing/2014/main" id="{63ECE18E-6C7B-FF68-CBA5-2C119B191F66}"/>
              </a:ext>
            </a:extLst>
          </p:cNvPr>
          <p:cNvGrpSpPr/>
          <p:nvPr/>
        </p:nvGrpSpPr>
        <p:grpSpPr>
          <a:xfrm>
            <a:off x="5911469" y="3185207"/>
            <a:ext cx="497047" cy="598825"/>
            <a:chOff x="5911469" y="3185207"/>
            <a:chExt cx="497047" cy="598825"/>
          </a:xfrm>
        </p:grpSpPr>
        <p:sp>
          <p:nvSpPr>
            <p:cNvPr id="16" name="椭圆 15">
              <a:extLst>
                <a:ext uri="{FF2B5EF4-FFF2-40B4-BE49-F238E27FC236}">
                  <a16:creationId xmlns:a16="http://schemas.microsoft.com/office/drawing/2014/main" id="{9FDDD2F0-B9F7-5B6E-21F4-18358717EFBD}"/>
                </a:ext>
              </a:extLst>
            </p:cNvPr>
            <p:cNvSpPr/>
            <p:nvPr/>
          </p:nvSpPr>
          <p:spPr>
            <a:xfrm flipH="1">
              <a:off x="5911469" y="3400517"/>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42" name="直接箭头连接符 41">
              <a:extLst>
                <a:ext uri="{FF2B5EF4-FFF2-40B4-BE49-F238E27FC236}">
                  <a16:creationId xmlns:a16="http://schemas.microsoft.com/office/drawing/2014/main" id="{6C91D204-A58E-8D5B-5F92-ACB2E4E8205F}"/>
                </a:ext>
              </a:extLst>
            </p:cNvPr>
            <p:cNvCxnSpPr>
              <a:stCxn id="7" idx="2"/>
              <a:endCxn id="16" idx="0"/>
            </p:cNvCxnSpPr>
            <p:nvPr/>
          </p:nvCxnSpPr>
          <p:spPr>
            <a:xfrm flipH="1">
              <a:off x="6159992" y="3185207"/>
              <a:ext cx="598" cy="21531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45" name="矩形 44">
            <a:extLst>
              <a:ext uri="{FF2B5EF4-FFF2-40B4-BE49-F238E27FC236}">
                <a16:creationId xmlns:a16="http://schemas.microsoft.com/office/drawing/2014/main" id="{54AD0838-27E9-5B56-297F-CA7CBB92AB46}"/>
              </a:ext>
            </a:extLst>
          </p:cNvPr>
          <p:cNvSpPr/>
          <p:nvPr/>
        </p:nvSpPr>
        <p:spPr>
          <a:xfrm flipH="1">
            <a:off x="8745812" y="2855104"/>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6" name="矩形 45">
            <a:extLst>
              <a:ext uri="{FF2B5EF4-FFF2-40B4-BE49-F238E27FC236}">
                <a16:creationId xmlns:a16="http://schemas.microsoft.com/office/drawing/2014/main" id="{A50DD2BA-3431-09A8-14A2-B8FE132EB8EC}"/>
              </a:ext>
            </a:extLst>
          </p:cNvPr>
          <p:cNvSpPr/>
          <p:nvPr/>
        </p:nvSpPr>
        <p:spPr>
          <a:xfrm flipH="1">
            <a:off x="9185102" y="2855104"/>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47" name="矩形 46">
            <a:extLst>
              <a:ext uri="{FF2B5EF4-FFF2-40B4-BE49-F238E27FC236}">
                <a16:creationId xmlns:a16="http://schemas.microsoft.com/office/drawing/2014/main" id="{CDECBF3E-7305-74A4-0994-9F4F3C3A4C61}"/>
              </a:ext>
            </a:extLst>
          </p:cNvPr>
          <p:cNvSpPr/>
          <p:nvPr/>
        </p:nvSpPr>
        <p:spPr>
          <a:xfrm flipH="1">
            <a:off x="9624392" y="2855104"/>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48" name="矩形 47">
            <a:extLst>
              <a:ext uri="{FF2B5EF4-FFF2-40B4-BE49-F238E27FC236}">
                <a16:creationId xmlns:a16="http://schemas.microsoft.com/office/drawing/2014/main" id="{3FBFB968-79AA-2579-C55A-E9AEA0C12592}"/>
              </a:ext>
            </a:extLst>
          </p:cNvPr>
          <p:cNvSpPr/>
          <p:nvPr/>
        </p:nvSpPr>
        <p:spPr>
          <a:xfrm flipH="1">
            <a:off x="10060264" y="2855104"/>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49" name="矩形 48">
            <a:extLst>
              <a:ext uri="{FF2B5EF4-FFF2-40B4-BE49-F238E27FC236}">
                <a16:creationId xmlns:a16="http://schemas.microsoft.com/office/drawing/2014/main" id="{97094055-14AB-14C1-0DA8-C310C99411D5}"/>
              </a:ext>
            </a:extLst>
          </p:cNvPr>
          <p:cNvSpPr/>
          <p:nvPr/>
        </p:nvSpPr>
        <p:spPr>
          <a:xfrm flipH="1">
            <a:off x="10506163" y="2855104"/>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5" name="椭圆 4">
            <a:extLst>
              <a:ext uri="{FF2B5EF4-FFF2-40B4-BE49-F238E27FC236}">
                <a16:creationId xmlns:a16="http://schemas.microsoft.com/office/drawing/2014/main" id="{EA34CA73-44E3-8748-3309-DAD3BE54D6B0}"/>
              </a:ext>
            </a:extLst>
          </p:cNvPr>
          <p:cNvSpPr/>
          <p:nvPr/>
        </p:nvSpPr>
        <p:spPr>
          <a:xfrm flipH="1">
            <a:off x="9127345" y="3335429"/>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11" name="直接箭头连接符 10">
            <a:extLst>
              <a:ext uri="{FF2B5EF4-FFF2-40B4-BE49-F238E27FC236}">
                <a16:creationId xmlns:a16="http://schemas.microsoft.com/office/drawing/2014/main" id="{B8A2EB3C-6BAC-8458-D2E3-4367F1F7779C}"/>
              </a:ext>
            </a:extLst>
          </p:cNvPr>
          <p:cNvCxnSpPr>
            <a:endCxn id="5" idx="0"/>
          </p:cNvCxnSpPr>
          <p:nvPr/>
        </p:nvCxnSpPr>
        <p:spPr>
          <a:xfrm>
            <a:off x="9374984" y="3184265"/>
            <a:ext cx="884" cy="151164"/>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294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par>
                                <p:cTn id="14" presetID="12" presetClass="entr" presetSubtype="8"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ppt_x</p:attrName>
                                        </p:attrNameLst>
                                      </p:cBhvr>
                                      <p:tavLst>
                                        <p:tav tm="0">
                                          <p:val>
                                            <p:strVal val="#ppt_x-#ppt_w*1.125000"/>
                                          </p:val>
                                        </p:tav>
                                        <p:tav tm="100000">
                                          <p:val>
                                            <p:strVal val="#ppt_x"/>
                                          </p:val>
                                        </p:tav>
                                      </p:tavLst>
                                    </p:anim>
                                    <p:animEffect transition="in" filter="wipe(right)">
                                      <p:cBhvr>
                                        <p:cTn id="17" dur="500"/>
                                        <p:tgtEl>
                                          <p:spTgt spid="7"/>
                                        </p:tgtEl>
                                      </p:cBhvr>
                                    </p:animEffect>
                                  </p:childTnLst>
                                </p:cTn>
                              </p:par>
                              <p:par>
                                <p:cTn id="18" presetID="12" presetClass="entr" presetSubtype="8" fill="hold" grpId="1"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p:tgtEl>
                                          <p:spTgt spid="8"/>
                                        </p:tgtEl>
                                        <p:attrNameLst>
                                          <p:attrName>ppt_x</p:attrName>
                                        </p:attrNameLst>
                                      </p:cBhvr>
                                      <p:tavLst>
                                        <p:tav tm="0">
                                          <p:val>
                                            <p:strVal val="#ppt_x-#ppt_w*1.125000"/>
                                          </p:val>
                                        </p:tav>
                                        <p:tav tm="100000">
                                          <p:val>
                                            <p:strVal val="#ppt_x"/>
                                          </p:val>
                                        </p:tav>
                                      </p:tavLst>
                                    </p:anim>
                                    <p:animEffect transition="in" filter="wipe(right)">
                                      <p:cBhvr>
                                        <p:cTn id="21" dur="500"/>
                                        <p:tgtEl>
                                          <p:spTgt spid="8"/>
                                        </p:tgtEl>
                                      </p:cBhvr>
                                    </p:animEffect>
                                  </p:childTnLst>
                                </p:cTn>
                              </p:par>
                              <p:par>
                                <p:cTn id="22" presetID="12" presetClass="entr" presetSubtype="8" fill="hold" grpId="1"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p:tgtEl>
                                          <p:spTgt spid="9"/>
                                        </p:tgtEl>
                                        <p:attrNameLst>
                                          <p:attrName>ppt_x</p:attrName>
                                        </p:attrNameLst>
                                      </p:cBhvr>
                                      <p:tavLst>
                                        <p:tav tm="0">
                                          <p:val>
                                            <p:strVal val="#ppt_x-#ppt_w*1.125000"/>
                                          </p:val>
                                        </p:tav>
                                        <p:tav tm="100000">
                                          <p:val>
                                            <p:strVal val="#ppt_x"/>
                                          </p:val>
                                        </p:tav>
                                      </p:tavLst>
                                    </p:anim>
                                    <p:animEffect transition="in" filter="wipe(right)">
                                      <p:cBhvr>
                                        <p:cTn id="25" dur="500"/>
                                        <p:tgtEl>
                                          <p:spTgt spid="9"/>
                                        </p:tgtEl>
                                      </p:cBhvr>
                                    </p:animEffect>
                                  </p:childTnLst>
                                </p:cTn>
                              </p:par>
                              <p:par>
                                <p:cTn id="26" presetID="12" presetClass="entr" presetSubtype="8" fill="hold" grpId="1"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par>
                                <p:cTn id="30" presetID="12" presetClass="entr" presetSubtype="8" fill="hold" grpId="1"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p:tgtEl>
                                          <p:spTgt spid="33"/>
                                        </p:tgtEl>
                                        <p:attrNameLst>
                                          <p:attrName>ppt_x</p:attrName>
                                        </p:attrNameLst>
                                      </p:cBhvr>
                                      <p:tavLst>
                                        <p:tav tm="0">
                                          <p:val>
                                            <p:strVal val="#ppt_x-#ppt_w*1.125000"/>
                                          </p:val>
                                        </p:tav>
                                        <p:tav tm="100000">
                                          <p:val>
                                            <p:strVal val="#ppt_x"/>
                                          </p:val>
                                        </p:tav>
                                      </p:tavLst>
                                    </p:anim>
                                    <p:animEffect transition="in" filter="wipe(right)">
                                      <p:cBhvr>
                                        <p:cTn id="33" dur="500"/>
                                        <p:tgtEl>
                                          <p:spTgt spid="33"/>
                                        </p:tgtEl>
                                      </p:cBhvr>
                                    </p:animEffect>
                                  </p:childTnLst>
                                </p:cTn>
                              </p:par>
                              <p:par>
                                <p:cTn id="34" presetID="12" presetClass="entr" presetSubtype="8"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p:tgtEl>
                                          <p:spTgt spid="37"/>
                                        </p:tgtEl>
                                        <p:attrNameLst>
                                          <p:attrName>ppt_x</p:attrName>
                                        </p:attrNameLst>
                                      </p:cBhvr>
                                      <p:tavLst>
                                        <p:tav tm="0">
                                          <p:val>
                                            <p:strVal val="#ppt_x-#ppt_w*1.125000"/>
                                          </p:val>
                                        </p:tav>
                                        <p:tav tm="100000">
                                          <p:val>
                                            <p:strVal val="#ppt_x"/>
                                          </p:val>
                                        </p:tav>
                                      </p:tavLst>
                                    </p:anim>
                                    <p:animEffect transition="in" filter="wipe(right)">
                                      <p:cBhvr>
                                        <p:cTn id="37" dur="500"/>
                                        <p:tgtEl>
                                          <p:spTgt spid="37"/>
                                        </p:tgtEl>
                                      </p:cBhvr>
                                    </p:animEffect>
                                  </p:childTnLst>
                                </p:cTn>
                              </p:par>
                              <p:par>
                                <p:cTn id="38" presetID="12" presetClass="entr" presetSubtype="8" fill="hold" nodeType="with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additive="base">
                                        <p:cTn id="40" dur="500"/>
                                        <p:tgtEl>
                                          <p:spTgt spid="51"/>
                                        </p:tgtEl>
                                        <p:attrNameLst>
                                          <p:attrName>ppt_x</p:attrName>
                                        </p:attrNameLst>
                                      </p:cBhvr>
                                      <p:tavLst>
                                        <p:tav tm="0">
                                          <p:val>
                                            <p:strVal val="#ppt_x-#ppt_w*1.125000"/>
                                          </p:val>
                                        </p:tav>
                                        <p:tav tm="100000">
                                          <p:val>
                                            <p:strVal val="#ppt_x"/>
                                          </p:val>
                                        </p:tav>
                                      </p:tavLst>
                                    </p:anim>
                                    <p:animEffect transition="in" filter="wipe(right)">
                                      <p:cBhvr>
                                        <p:cTn id="41" dur="500"/>
                                        <p:tgtEl>
                                          <p:spTgt spid="5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wipe(left)">
                                      <p:cBhvr>
                                        <p:cTn id="56" dur="500"/>
                                        <p:tgtEl>
                                          <p:spTgt spid="19">
                                            <p:txEl>
                                              <p:pRg st="0" end="0"/>
                                            </p:txEl>
                                          </p:spTgt>
                                        </p:tgtEl>
                                      </p:cBhvr>
                                    </p:animEffect>
                                  </p:childTnLst>
                                </p:cTn>
                              </p:par>
                              <p:par>
                                <p:cTn id="57" presetID="22" presetClass="entr" presetSubtype="8" fill="hold" nodeType="withEffect">
                                  <p:stCondLst>
                                    <p:cond delay="0"/>
                                  </p:stCondLst>
                                  <p:childTnLst>
                                    <p:set>
                                      <p:cBhvr>
                                        <p:cTn id="58" dur="1" fill="hold">
                                          <p:stCondLst>
                                            <p:cond delay="0"/>
                                          </p:stCondLst>
                                        </p:cTn>
                                        <p:tgtEl>
                                          <p:spTgt spid="19">
                                            <p:txEl>
                                              <p:pRg st="1" end="1"/>
                                            </p:txEl>
                                          </p:spTgt>
                                        </p:tgtEl>
                                        <p:attrNameLst>
                                          <p:attrName>style.visibility</p:attrName>
                                        </p:attrNameLst>
                                      </p:cBhvr>
                                      <p:to>
                                        <p:strVal val="visible"/>
                                      </p:to>
                                    </p:set>
                                    <p:animEffect transition="in" filter="wipe(left)">
                                      <p:cBhvr>
                                        <p:cTn id="59" dur="500"/>
                                        <p:tgtEl>
                                          <p:spTgt spid="19">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9">
                                            <p:txEl>
                                              <p:pRg st="2" end="2"/>
                                            </p:txEl>
                                          </p:spTgt>
                                        </p:tgtEl>
                                        <p:attrNameLst>
                                          <p:attrName>style.visibility</p:attrName>
                                        </p:attrNameLst>
                                      </p:cBhvr>
                                      <p:to>
                                        <p:strVal val="visible"/>
                                      </p:to>
                                    </p:set>
                                    <p:animEffect transition="in" filter="wipe(left)">
                                      <p:cBhvr>
                                        <p:cTn id="64" dur="500"/>
                                        <p:tgtEl>
                                          <p:spTgt spid="19">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2"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p:tgtEl>
                                          <p:spTgt spid="12"/>
                                        </p:tgtEl>
                                        <p:attrNameLst>
                                          <p:attrName>ppt_x</p:attrName>
                                        </p:attrNameLst>
                                      </p:cBhvr>
                                      <p:tavLst>
                                        <p:tav tm="0">
                                          <p:val>
                                            <p:strVal val="#ppt_x+#ppt_w*1.125000"/>
                                          </p:val>
                                        </p:tav>
                                        <p:tav tm="100000">
                                          <p:val>
                                            <p:strVal val="#ppt_x"/>
                                          </p:val>
                                        </p:tav>
                                      </p:tavLst>
                                    </p:anim>
                                    <p:animEffect transition="in" filter="wipe(left)">
                                      <p:cBhvr>
                                        <p:cTn id="70" dur="500"/>
                                        <p:tgtEl>
                                          <p:spTgt spid="12"/>
                                        </p:tgtEl>
                                      </p:cBhvr>
                                    </p:animEffect>
                                  </p:childTnLst>
                                </p:cTn>
                              </p:par>
                              <p:par>
                                <p:cTn id="71" presetID="12" presetClass="entr" presetSubtype="2"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p:tgtEl>
                                          <p:spTgt spid="45"/>
                                        </p:tgtEl>
                                        <p:attrNameLst>
                                          <p:attrName>ppt_x</p:attrName>
                                        </p:attrNameLst>
                                      </p:cBhvr>
                                      <p:tavLst>
                                        <p:tav tm="0">
                                          <p:val>
                                            <p:strVal val="#ppt_x+#ppt_w*1.125000"/>
                                          </p:val>
                                        </p:tav>
                                        <p:tav tm="100000">
                                          <p:val>
                                            <p:strVal val="#ppt_x"/>
                                          </p:val>
                                        </p:tav>
                                      </p:tavLst>
                                    </p:anim>
                                    <p:animEffect transition="in" filter="wipe(left)">
                                      <p:cBhvr>
                                        <p:cTn id="74" dur="500"/>
                                        <p:tgtEl>
                                          <p:spTgt spid="45"/>
                                        </p:tgtEl>
                                      </p:cBhvr>
                                    </p:animEffect>
                                  </p:childTnLst>
                                </p:cTn>
                              </p:par>
                              <p:par>
                                <p:cTn id="75" presetID="12" presetClass="entr" presetSubtype="2"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p:tgtEl>
                                          <p:spTgt spid="46"/>
                                        </p:tgtEl>
                                        <p:attrNameLst>
                                          <p:attrName>ppt_x</p:attrName>
                                        </p:attrNameLst>
                                      </p:cBhvr>
                                      <p:tavLst>
                                        <p:tav tm="0">
                                          <p:val>
                                            <p:strVal val="#ppt_x+#ppt_w*1.125000"/>
                                          </p:val>
                                        </p:tav>
                                        <p:tav tm="100000">
                                          <p:val>
                                            <p:strVal val="#ppt_x"/>
                                          </p:val>
                                        </p:tav>
                                      </p:tavLst>
                                    </p:anim>
                                    <p:animEffect transition="in" filter="wipe(left)">
                                      <p:cBhvr>
                                        <p:cTn id="78" dur="500"/>
                                        <p:tgtEl>
                                          <p:spTgt spid="46"/>
                                        </p:tgtEl>
                                      </p:cBhvr>
                                    </p:animEffect>
                                  </p:childTnLst>
                                </p:cTn>
                              </p:par>
                              <p:par>
                                <p:cTn id="79" presetID="12" presetClass="entr" presetSubtype="2"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p:tgtEl>
                                          <p:spTgt spid="47"/>
                                        </p:tgtEl>
                                        <p:attrNameLst>
                                          <p:attrName>ppt_x</p:attrName>
                                        </p:attrNameLst>
                                      </p:cBhvr>
                                      <p:tavLst>
                                        <p:tav tm="0">
                                          <p:val>
                                            <p:strVal val="#ppt_x+#ppt_w*1.125000"/>
                                          </p:val>
                                        </p:tav>
                                        <p:tav tm="100000">
                                          <p:val>
                                            <p:strVal val="#ppt_x"/>
                                          </p:val>
                                        </p:tav>
                                      </p:tavLst>
                                    </p:anim>
                                    <p:animEffect transition="in" filter="wipe(left)">
                                      <p:cBhvr>
                                        <p:cTn id="82" dur="500"/>
                                        <p:tgtEl>
                                          <p:spTgt spid="47"/>
                                        </p:tgtEl>
                                      </p:cBhvr>
                                    </p:animEffect>
                                  </p:childTnLst>
                                </p:cTn>
                              </p:par>
                              <p:par>
                                <p:cTn id="83" presetID="12" presetClass="entr" presetSubtype="2"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 calcmode="lin" valueType="num">
                                      <p:cBhvr additive="base">
                                        <p:cTn id="85" dur="500"/>
                                        <p:tgtEl>
                                          <p:spTgt spid="48"/>
                                        </p:tgtEl>
                                        <p:attrNameLst>
                                          <p:attrName>ppt_x</p:attrName>
                                        </p:attrNameLst>
                                      </p:cBhvr>
                                      <p:tavLst>
                                        <p:tav tm="0">
                                          <p:val>
                                            <p:strVal val="#ppt_x+#ppt_w*1.125000"/>
                                          </p:val>
                                        </p:tav>
                                        <p:tav tm="100000">
                                          <p:val>
                                            <p:strVal val="#ppt_x"/>
                                          </p:val>
                                        </p:tav>
                                      </p:tavLst>
                                    </p:anim>
                                    <p:animEffect transition="in" filter="wipe(left)">
                                      <p:cBhvr>
                                        <p:cTn id="86" dur="500"/>
                                        <p:tgtEl>
                                          <p:spTgt spid="48"/>
                                        </p:tgtEl>
                                      </p:cBhvr>
                                    </p:animEffect>
                                  </p:childTnLst>
                                </p:cTn>
                              </p:par>
                              <p:par>
                                <p:cTn id="87" presetID="12" presetClass="entr" presetSubtype="2"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additive="base">
                                        <p:cTn id="89" dur="500"/>
                                        <p:tgtEl>
                                          <p:spTgt spid="49"/>
                                        </p:tgtEl>
                                        <p:attrNameLst>
                                          <p:attrName>ppt_x</p:attrName>
                                        </p:attrNameLst>
                                      </p:cBhvr>
                                      <p:tavLst>
                                        <p:tav tm="0">
                                          <p:val>
                                            <p:strVal val="#ppt_x+#ppt_w*1.125000"/>
                                          </p:val>
                                        </p:tav>
                                        <p:tav tm="100000">
                                          <p:val>
                                            <p:strVal val="#ppt_x"/>
                                          </p:val>
                                        </p:tav>
                                      </p:tavLst>
                                    </p:anim>
                                    <p:animEffect transition="in" filter="wipe(left)">
                                      <p:cBhvr>
                                        <p:cTn id="90" dur="500"/>
                                        <p:tgtEl>
                                          <p:spTgt spid="49"/>
                                        </p:tgtEl>
                                      </p:cBhvr>
                                    </p:animEffect>
                                  </p:childTnLst>
                                </p:cTn>
                              </p:par>
                              <p:par>
                                <p:cTn id="91" presetID="12" presetClass="entr" presetSubtype="2" fill="hold" grpId="0" nodeType="withEffect">
                                  <p:stCondLst>
                                    <p:cond delay="0"/>
                                  </p:stCondLst>
                                  <p:childTnLst>
                                    <p:set>
                                      <p:cBhvr>
                                        <p:cTn id="92" dur="1" fill="hold">
                                          <p:stCondLst>
                                            <p:cond delay="0"/>
                                          </p:stCondLst>
                                        </p:cTn>
                                        <p:tgtEl>
                                          <p:spTgt spid="5"/>
                                        </p:tgtEl>
                                        <p:attrNameLst>
                                          <p:attrName>style.visibility</p:attrName>
                                        </p:attrNameLst>
                                      </p:cBhvr>
                                      <p:to>
                                        <p:strVal val="visible"/>
                                      </p:to>
                                    </p:set>
                                    <p:anim calcmode="lin" valueType="num">
                                      <p:cBhvr additive="base">
                                        <p:cTn id="93" dur="500"/>
                                        <p:tgtEl>
                                          <p:spTgt spid="5"/>
                                        </p:tgtEl>
                                        <p:attrNameLst>
                                          <p:attrName>ppt_x</p:attrName>
                                        </p:attrNameLst>
                                      </p:cBhvr>
                                      <p:tavLst>
                                        <p:tav tm="0">
                                          <p:val>
                                            <p:strVal val="#ppt_x+#ppt_w*1.125000"/>
                                          </p:val>
                                        </p:tav>
                                        <p:tav tm="100000">
                                          <p:val>
                                            <p:strVal val="#ppt_x"/>
                                          </p:val>
                                        </p:tav>
                                      </p:tavLst>
                                    </p:anim>
                                    <p:animEffect transition="in" filter="wipe(left)">
                                      <p:cBhvr>
                                        <p:cTn id="94" dur="500"/>
                                        <p:tgtEl>
                                          <p:spTgt spid="5"/>
                                        </p:tgtEl>
                                      </p:cBhvr>
                                    </p:animEffect>
                                  </p:childTnLst>
                                </p:cTn>
                              </p:par>
                              <p:par>
                                <p:cTn id="95" presetID="12" presetClass="entr" presetSubtype="2" fill="hold"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p:tgtEl>
                                          <p:spTgt spid="11"/>
                                        </p:tgtEl>
                                        <p:attrNameLst>
                                          <p:attrName>ppt_x</p:attrName>
                                        </p:attrNameLst>
                                      </p:cBhvr>
                                      <p:tavLst>
                                        <p:tav tm="0">
                                          <p:val>
                                            <p:strVal val="#ppt_x+#ppt_w*1.125000"/>
                                          </p:val>
                                        </p:tav>
                                        <p:tav tm="100000">
                                          <p:val>
                                            <p:strVal val="#ppt_x"/>
                                          </p:val>
                                        </p:tav>
                                      </p:tavLst>
                                    </p:anim>
                                    <p:animEffect transition="in" filter="wipe(left)">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9">
                                            <p:txEl>
                                              <p:pRg st="3" end="3"/>
                                            </p:txEl>
                                          </p:spTgt>
                                        </p:tgtEl>
                                        <p:attrNameLst>
                                          <p:attrName>style.visibility</p:attrName>
                                        </p:attrNameLst>
                                      </p:cBhvr>
                                      <p:to>
                                        <p:strVal val="visible"/>
                                      </p:to>
                                    </p:set>
                                    <p:animEffect transition="in" filter="wipe(left)">
                                      <p:cBhvr>
                                        <p:cTn id="103"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1" animBg="1"/>
      <p:bldP spid="7" grpId="1" animBg="1"/>
      <p:bldP spid="8" grpId="1" animBg="1"/>
      <p:bldP spid="9" grpId="1" animBg="1"/>
      <p:bldP spid="10" grpId="1" animBg="1"/>
      <p:bldP spid="33" grpId="1" animBg="1"/>
      <p:bldP spid="45" grpId="0" animBg="1"/>
      <p:bldP spid="46" grpId="0" animBg="1"/>
      <p:bldP spid="47" grpId="0" animBg="1"/>
      <p:bldP spid="48" grpId="0" animBg="1"/>
      <p:bldP spid="49" grpId="0" animBg="1"/>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A9C98-B3ED-8206-954C-74B3E44AE3F3}"/>
              </a:ext>
            </a:extLst>
          </p:cNvPr>
          <p:cNvSpPr>
            <a:spLocks noGrp="1"/>
          </p:cNvSpPr>
          <p:nvPr>
            <p:ph type="title"/>
          </p:nvPr>
        </p:nvSpPr>
        <p:spPr/>
        <p:txBody>
          <a:bodyPr/>
          <a:lstStyle/>
          <a:p>
            <a:r>
              <a:rPr lang="en-US" altLang="zh-CN" sz="2000" dirty="0" err="1">
                <a:solidFill>
                  <a:srgbClr val="AD2A26"/>
                </a:solidFill>
                <a:ea typeface="Alibaba PuHuiTi Medium" pitchFamily="18" charset="-122"/>
              </a:rPr>
              <a:t>hashmap</a:t>
            </a:r>
            <a:r>
              <a:rPr lang="zh-CN" altLang="en-US" sz="2000" dirty="0">
                <a:solidFill>
                  <a:srgbClr val="AD2A26"/>
                </a:solidFill>
                <a:ea typeface="Alibaba PuHuiTi Medium" pitchFamily="18" charset="-122"/>
              </a:rPr>
              <a:t>在</a:t>
            </a:r>
            <a:r>
              <a:rPr lang="en-US" altLang="zh-CN" sz="2000" dirty="0">
                <a:solidFill>
                  <a:srgbClr val="AD2A26"/>
                </a:solidFill>
                <a:ea typeface="Alibaba PuHuiTi Medium" pitchFamily="18" charset="-122"/>
              </a:rPr>
              <a:t>1.7</a:t>
            </a:r>
            <a:r>
              <a:rPr lang="zh-CN" altLang="en-US" sz="2000" dirty="0">
                <a:solidFill>
                  <a:srgbClr val="AD2A26"/>
                </a:solidFill>
                <a:ea typeface="Alibaba PuHuiTi Medium" pitchFamily="18" charset="-122"/>
              </a:rPr>
              <a:t>情况下的多线程死循环问题</a:t>
            </a:r>
            <a:endParaRPr lang="zh-CN" altLang="en-US" dirty="0"/>
          </a:p>
        </p:txBody>
      </p:sp>
      <p:sp>
        <p:nvSpPr>
          <p:cNvPr id="3" name="文本占位符 2">
            <a:extLst>
              <a:ext uri="{FF2B5EF4-FFF2-40B4-BE49-F238E27FC236}">
                <a16:creationId xmlns:a16="http://schemas.microsoft.com/office/drawing/2014/main" id="{7FF2EFCA-03D4-BC23-4AFB-2991C2D37D2F}"/>
              </a:ext>
            </a:extLst>
          </p:cNvPr>
          <p:cNvSpPr>
            <a:spLocks noGrp="1"/>
          </p:cNvSpPr>
          <p:nvPr>
            <p:ph type="body" sz="quarter" idx="11"/>
          </p:nvPr>
        </p:nvSpPr>
        <p:spPr>
          <a:xfrm>
            <a:off x="1214707" y="1753162"/>
            <a:ext cx="5097656" cy="364636"/>
          </a:xfrm>
        </p:spPr>
        <p:txBody>
          <a:bodyPr/>
          <a:lstStyle/>
          <a:p>
            <a:r>
              <a:rPr lang="zh-CN" altLang="en-US" dirty="0"/>
              <a:t>线程</a:t>
            </a:r>
            <a:r>
              <a:rPr lang="en-US" altLang="zh-CN" dirty="0"/>
              <a:t>1</a:t>
            </a:r>
            <a:r>
              <a:rPr lang="zh-CN" altLang="en-US" dirty="0"/>
              <a:t>和线程</a:t>
            </a:r>
            <a:r>
              <a:rPr lang="en-US" altLang="zh-CN" dirty="0"/>
              <a:t>2</a:t>
            </a:r>
            <a:r>
              <a:rPr lang="zh-CN" altLang="en-US" dirty="0"/>
              <a:t>的变量</a:t>
            </a:r>
            <a:r>
              <a:rPr lang="en-US" altLang="zh-CN" dirty="0"/>
              <a:t>e</a:t>
            </a:r>
            <a:r>
              <a:rPr lang="zh-CN" altLang="en-US" dirty="0"/>
              <a:t>和</a:t>
            </a:r>
            <a:r>
              <a:rPr lang="en-US" altLang="zh-CN" dirty="0"/>
              <a:t>next</a:t>
            </a:r>
            <a:r>
              <a:rPr lang="zh-CN" altLang="en-US" dirty="0"/>
              <a:t>都引用了这个两个节点</a:t>
            </a:r>
          </a:p>
        </p:txBody>
      </p:sp>
      <p:grpSp>
        <p:nvGrpSpPr>
          <p:cNvPr id="59" name="组合 58">
            <a:extLst>
              <a:ext uri="{FF2B5EF4-FFF2-40B4-BE49-F238E27FC236}">
                <a16:creationId xmlns:a16="http://schemas.microsoft.com/office/drawing/2014/main" id="{CC19ED0B-F926-12FA-783B-818932401A2A}"/>
              </a:ext>
            </a:extLst>
          </p:cNvPr>
          <p:cNvGrpSpPr/>
          <p:nvPr/>
        </p:nvGrpSpPr>
        <p:grpSpPr>
          <a:xfrm>
            <a:off x="1199456" y="2460199"/>
            <a:ext cx="2189809" cy="314627"/>
            <a:chOff x="1199456" y="2460199"/>
            <a:chExt cx="2189809" cy="314627"/>
          </a:xfrm>
        </p:grpSpPr>
        <p:sp>
          <p:nvSpPr>
            <p:cNvPr id="7" name="矩形 6">
              <a:extLst>
                <a:ext uri="{FF2B5EF4-FFF2-40B4-BE49-F238E27FC236}">
                  <a16:creationId xmlns:a16="http://schemas.microsoft.com/office/drawing/2014/main" id="{58FC5538-DBB4-5ABB-73A5-992C6D622B00}"/>
                </a:ext>
              </a:extLst>
            </p:cNvPr>
            <p:cNvSpPr/>
            <p:nvPr/>
          </p:nvSpPr>
          <p:spPr>
            <a:xfrm flipH="1">
              <a:off x="1199456"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8" name="矩形 7">
              <a:extLst>
                <a:ext uri="{FF2B5EF4-FFF2-40B4-BE49-F238E27FC236}">
                  <a16:creationId xmlns:a16="http://schemas.microsoft.com/office/drawing/2014/main" id="{7D95BE47-AAC3-FA6C-3388-D74C1F8C630F}"/>
                </a:ext>
              </a:extLst>
            </p:cNvPr>
            <p:cNvSpPr/>
            <p:nvPr/>
          </p:nvSpPr>
          <p:spPr>
            <a:xfrm flipH="1">
              <a:off x="1638746"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9" name="矩形 8">
              <a:extLst>
                <a:ext uri="{FF2B5EF4-FFF2-40B4-BE49-F238E27FC236}">
                  <a16:creationId xmlns:a16="http://schemas.microsoft.com/office/drawing/2014/main" id="{FF0470BF-AD58-CAA0-ACC2-19E3DAC33185}"/>
                </a:ext>
              </a:extLst>
            </p:cNvPr>
            <p:cNvSpPr/>
            <p:nvPr/>
          </p:nvSpPr>
          <p:spPr>
            <a:xfrm flipH="1">
              <a:off x="2078036"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0" name="矩形 9">
              <a:extLst>
                <a:ext uri="{FF2B5EF4-FFF2-40B4-BE49-F238E27FC236}">
                  <a16:creationId xmlns:a16="http://schemas.microsoft.com/office/drawing/2014/main" id="{5DF17866-D323-33BB-6D13-1B67FE4B46E1}"/>
                </a:ext>
              </a:extLst>
            </p:cNvPr>
            <p:cNvSpPr/>
            <p:nvPr/>
          </p:nvSpPr>
          <p:spPr>
            <a:xfrm flipH="1">
              <a:off x="2513908"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1" name="矩形 10">
              <a:extLst>
                <a:ext uri="{FF2B5EF4-FFF2-40B4-BE49-F238E27FC236}">
                  <a16:creationId xmlns:a16="http://schemas.microsoft.com/office/drawing/2014/main" id="{CA1F917D-CBEB-7F05-A34A-FBA84D51835F}"/>
                </a:ext>
              </a:extLst>
            </p:cNvPr>
            <p:cNvSpPr/>
            <p:nvPr/>
          </p:nvSpPr>
          <p:spPr>
            <a:xfrm flipH="1">
              <a:off x="2949975"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grpSp>
      <p:sp>
        <p:nvSpPr>
          <p:cNvPr id="12" name="椭圆 11">
            <a:extLst>
              <a:ext uri="{FF2B5EF4-FFF2-40B4-BE49-F238E27FC236}">
                <a16:creationId xmlns:a16="http://schemas.microsoft.com/office/drawing/2014/main" id="{5BCAC767-12E2-6971-0AB1-DF6825357904}"/>
              </a:ext>
            </a:extLst>
          </p:cNvPr>
          <p:cNvSpPr/>
          <p:nvPr/>
        </p:nvSpPr>
        <p:spPr>
          <a:xfrm flipH="1">
            <a:off x="1610154" y="3524815"/>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13" name="直接箭头连接符 12">
            <a:extLst>
              <a:ext uri="{FF2B5EF4-FFF2-40B4-BE49-F238E27FC236}">
                <a16:creationId xmlns:a16="http://schemas.microsoft.com/office/drawing/2014/main" id="{AB465E23-F454-A329-B8A5-8D38CFAC1A8A}"/>
              </a:ext>
            </a:extLst>
          </p:cNvPr>
          <p:cNvCxnSpPr>
            <a:stCxn id="15" idx="4"/>
            <a:endCxn id="12" idx="0"/>
          </p:cNvCxnSpPr>
          <p:nvPr/>
        </p:nvCxnSpPr>
        <p:spPr>
          <a:xfrm>
            <a:off x="1857793" y="3373651"/>
            <a:ext cx="884" cy="151164"/>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5F641179-4DCB-BB60-28A2-0060B11C1AD7}"/>
              </a:ext>
            </a:extLst>
          </p:cNvPr>
          <p:cNvGrpSpPr/>
          <p:nvPr/>
        </p:nvGrpSpPr>
        <p:grpSpPr>
          <a:xfrm>
            <a:off x="1609270" y="2774826"/>
            <a:ext cx="497047" cy="598825"/>
            <a:chOff x="5911469" y="3185207"/>
            <a:chExt cx="497047" cy="598825"/>
          </a:xfrm>
        </p:grpSpPr>
        <p:sp>
          <p:nvSpPr>
            <p:cNvPr id="15" name="椭圆 14">
              <a:extLst>
                <a:ext uri="{FF2B5EF4-FFF2-40B4-BE49-F238E27FC236}">
                  <a16:creationId xmlns:a16="http://schemas.microsoft.com/office/drawing/2014/main" id="{36DA1B7C-9236-88BF-83A6-C7553B8EC5D0}"/>
                </a:ext>
              </a:extLst>
            </p:cNvPr>
            <p:cNvSpPr/>
            <p:nvPr/>
          </p:nvSpPr>
          <p:spPr>
            <a:xfrm flipH="1">
              <a:off x="5911469" y="3400517"/>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16" name="直接箭头连接符 15">
              <a:extLst>
                <a:ext uri="{FF2B5EF4-FFF2-40B4-BE49-F238E27FC236}">
                  <a16:creationId xmlns:a16="http://schemas.microsoft.com/office/drawing/2014/main" id="{2404268D-1D29-2100-BB73-D111465851D2}"/>
                </a:ext>
              </a:extLst>
            </p:cNvPr>
            <p:cNvCxnSpPr>
              <a:stCxn id="8" idx="2"/>
              <a:endCxn id="15" idx="0"/>
            </p:cNvCxnSpPr>
            <p:nvPr/>
          </p:nvCxnSpPr>
          <p:spPr>
            <a:xfrm flipH="1">
              <a:off x="6159992" y="3185207"/>
              <a:ext cx="598" cy="21531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BF45F7E6-16EC-FDA7-7D81-EB83BD0D6FAF}"/>
              </a:ext>
            </a:extLst>
          </p:cNvPr>
          <p:cNvGrpSpPr/>
          <p:nvPr/>
        </p:nvGrpSpPr>
        <p:grpSpPr>
          <a:xfrm>
            <a:off x="6110808" y="2460199"/>
            <a:ext cx="2635708" cy="314627"/>
            <a:chOff x="6110808" y="2460199"/>
            <a:chExt cx="2635708" cy="314627"/>
          </a:xfrm>
        </p:grpSpPr>
        <p:sp>
          <p:nvSpPr>
            <p:cNvPr id="17" name="矩形 16">
              <a:extLst>
                <a:ext uri="{FF2B5EF4-FFF2-40B4-BE49-F238E27FC236}">
                  <a16:creationId xmlns:a16="http://schemas.microsoft.com/office/drawing/2014/main" id="{9AD63137-4CCB-6875-A9EF-8EAF7E6A05B7}"/>
                </a:ext>
              </a:extLst>
            </p:cNvPr>
            <p:cNvSpPr/>
            <p:nvPr/>
          </p:nvSpPr>
          <p:spPr>
            <a:xfrm flipH="1">
              <a:off x="6110808"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8" name="矩形 17">
              <a:extLst>
                <a:ext uri="{FF2B5EF4-FFF2-40B4-BE49-F238E27FC236}">
                  <a16:creationId xmlns:a16="http://schemas.microsoft.com/office/drawing/2014/main" id="{6B984E84-CF6F-260B-85D2-C1E77A6F567A}"/>
                </a:ext>
              </a:extLst>
            </p:cNvPr>
            <p:cNvSpPr/>
            <p:nvPr/>
          </p:nvSpPr>
          <p:spPr>
            <a:xfrm flipH="1">
              <a:off x="6550098"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9" name="矩形 18">
              <a:extLst>
                <a:ext uri="{FF2B5EF4-FFF2-40B4-BE49-F238E27FC236}">
                  <a16:creationId xmlns:a16="http://schemas.microsoft.com/office/drawing/2014/main" id="{E0459E6E-8F7E-7300-6D0A-D95E77691FA3}"/>
                </a:ext>
              </a:extLst>
            </p:cNvPr>
            <p:cNvSpPr/>
            <p:nvPr/>
          </p:nvSpPr>
          <p:spPr>
            <a:xfrm flipH="1">
              <a:off x="6989388"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20" name="矩形 19">
              <a:extLst>
                <a:ext uri="{FF2B5EF4-FFF2-40B4-BE49-F238E27FC236}">
                  <a16:creationId xmlns:a16="http://schemas.microsoft.com/office/drawing/2014/main" id="{F258DF11-BE46-5D29-93EF-586B2920283C}"/>
                </a:ext>
              </a:extLst>
            </p:cNvPr>
            <p:cNvSpPr/>
            <p:nvPr/>
          </p:nvSpPr>
          <p:spPr>
            <a:xfrm flipH="1">
              <a:off x="7435092"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1" name="矩形 20">
              <a:extLst>
                <a:ext uri="{FF2B5EF4-FFF2-40B4-BE49-F238E27FC236}">
                  <a16:creationId xmlns:a16="http://schemas.microsoft.com/office/drawing/2014/main" id="{2392775F-1724-42FC-E253-929C50CCE376}"/>
                </a:ext>
              </a:extLst>
            </p:cNvPr>
            <p:cNvSpPr/>
            <p:nvPr/>
          </p:nvSpPr>
          <p:spPr>
            <a:xfrm flipH="1">
              <a:off x="7871159"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36" name="矩形 35">
              <a:extLst>
                <a:ext uri="{FF2B5EF4-FFF2-40B4-BE49-F238E27FC236}">
                  <a16:creationId xmlns:a16="http://schemas.microsoft.com/office/drawing/2014/main" id="{BB21FFB5-CC34-6CB7-34E4-49A0D8CF8EA8}"/>
                </a:ext>
              </a:extLst>
            </p:cNvPr>
            <p:cNvSpPr/>
            <p:nvPr/>
          </p:nvSpPr>
          <p:spPr>
            <a:xfrm flipH="1">
              <a:off x="8307226"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grpSp>
      <p:grpSp>
        <p:nvGrpSpPr>
          <p:cNvPr id="38" name="组合 37">
            <a:extLst>
              <a:ext uri="{FF2B5EF4-FFF2-40B4-BE49-F238E27FC236}">
                <a16:creationId xmlns:a16="http://schemas.microsoft.com/office/drawing/2014/main" id="{65C6EF49-9147-7C9A-BCDD-67FEA8B81389}"/>
              </a:ext>
            </a:extLst>
          </p:cNvPr>
          <p:cNvGrpSpPr/>
          <p:nvPr/>
        </p:nvGrpSpPr>
        <p:grpSpPr>
          <a:xfrm>
            <a:off x="6125862" y="4437112"/>
            <a:ext cx="2635708" cy="314627"/>
            <a:chOff x="6110808" y="2460199"/>
            <a:chExt cx="2635708" cy="314627"/>
          </a:xfrm>
        </p:grpSpPr>
        <p:sp>
          <p:nvSpPr>
            <p:cNvPr id="39" name="矩形 38">
              <a:extLst>
                <a:ext uri="{FF2B5EF4-FFF2-40B4-BE49-F238E27FC236}">
                  <a16:creationId xmlns:a16="http://schemas.microsoft.com/office/drawing/2014/main" id="{D0976E28-E238-4004-494C-D222DC6BFB31}"/>
                </a:ext>
              </a:extLst>
            </p:cNvPr>
            <p:cNvSpPr/>
            <p:nvPr/>
          </p:nvSpPr>
          <p:spPr>
            <a:xfrm flipH="1">
              <a:off x="6110808"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0" name="矩形 39">
              <a:extLst>
                <a:ext uri="{FF2B5EF4-FFF2-40B4-BE49-F238E27FC236}">
                  <a16:creationId xmlns:a16="http://schemas.microsoft.com/office/drawing/2014/main" id="{D14AD0E7-DC0B-94B7-0F4A-C9BDBC73A7B7}"/>
                </a:ext>
              </a:extLst>
            </p:cNvPr>
            <p:cNvSpPr/>
            <p:nvPr/>
          </p:nvSpPr>
          <p:spPr>
            <a:xfrm flipH="1">
              <a:off x="6550098"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41" name="矩形 40">
              <a:extLst>
                <a:ext uri="{FF2B5EF4-FFF2-40B4-BE49-F238E27FC236}">
                  <a16:creationId xmlns:a16="http://schemas.microsoft.com/office/drawing/2014/main" id="{56957E56-1ECB-DD7C-0D2A-2A79A6A08B42}"/>
                </a:ext>
              </a:extLst>
            </p:cNvPr>
            <p:cNvSpPr/>
            <p:nvPr/>
          </p:nvSpPr>
          <p:spPr>
            <a:xfrm flipH="1">
              <a:off x="6989388"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42" name="矩形 41">
              <a:extLst>
                <a:ext uri="{FF2B5EF4-FFF2-40B4-BE49-F238E27FC236}">
                  <a16:creationId xmlns:a16="http://schemas.microsoft.com/office/drawing/2014/main" id="{8BCBEFB1-215D-18F7-B471-9308CD1832AF}"/>
                </a:ext>
              </a:extLst>
            </p:cNvPr>
            <p:cNvSpPr/>
            <p:nvPr/>
          </p:nvSpPr>
          <p:spPr>
            <a:xfrm flipH="1">
              <a:off x="7425260"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43" name="矩形 42">
              <a:extLst>
                <a:ext uri="{FF2B5EF4-FFF2-40B4-BE49-F238E27FC236}">
                  <a16:creationId xmlns:a16="http://schemas.microsoft.com/office/drawing/2014/main" id="{06227FC2-2830-BD26-D9D2-ACFE21F03109}"/>
                </a:ext>
              </a:extLst>
            </p:cNvPr>
            <p:cNvSpPr/>
            <p:nvPr/>
          </p:nvSpPr>
          <p:spPr>
            <a:xfrm flipH="1">
              <a:off x="7861327"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44" name="矩形 43">
              <a:extLst>
                <a:ext uri="{FF2B5EF4-FFF2-40B4-BE49-F238E27FC236}">
                  <a16:creationId xmlns:a16="http://schemas.microsoft.com/office/drawing/2014/main" id="{FBE131B4-DCF1-2115-6966-82E32F8DAF9D}"/>
                </a:ext>
              </a:extLst>
            </p:cNvPr>
            <p:cNvSpPr/>
            <p:nvPr/>
          </p:nvSpPr>
          <p:spPr>
            <a:xfrm flipH="1">
              <a:off x="8307226"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grpSp>
      <p:sp>
        <p:nvSpPr>
          <p:cNvPr id="45" name="箭头: 右 44">
            <a:extLst>
              <a:ext uri="{FF2B5EF4-FFF2-40B4-BE49-F238E27FC236}">
                <a16:creationId xmlns:a16="http://schemas.microsoft.com/office/drawing/2014/main" id="{14FA0836-1863-B68A-C685-DEC93A0716EB}"/>
              </a:ext>
            </a:extLst>
          </p:cNvPr>
          <p:cNvSpPr/>
          <p:nvPr/>
        </p:nvSpPr>
        <p:spPr>
          <a:xfrm>
            <a:off x="5103493" y="2348880"/>
            <a:ext cx="903084" cy="517190"/>
          </a:xfrm>
          <a:prstGeom prst="rightArrow">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dirty="0">
                <a:solidFill>
                  <a:schemeClr val="tx1"/>
                </a:solidFill>
                <a:ea typeface="Alibaba PuHuiTi B"/>
              </a:rPr>
              <a:t>线程</a:t>
            </a:r>
            <a:r>
              <a:rPr lang="en-US" altLang="zh-CN" sz="1400" dirty="0">
                <a:solidFill>
                  <a:schemeClr val="tx1"/>
                </a:solidFill>
                <a:ea typeface="Alibaba PuHuiTi B"/>
              </a:rPr>
              <a:t>1</a:t>
            </a:r>
            <a:endParaRPr lang="zh-CN" altLang="en-US" sz="1400" dirty="0">
              <a:solidFill>
                <a:schemeClr val="tx1"/>
              </a:solidFill>
              <a:ea typeface="Alibaba PuHuiTi B"/>
            </a:endParaRPr>
          </a:p>
        </p:txBody>
      </p:sp>
      <p:sp>
        <p:nvSpPr>
          <p:cNvPr id="46" name="矩形 45">
            <a:extLst>
              <a:ext uri="{FF2B5EF4-FFF2-40B4-BE49-F238E27FC236}">
                <a16:creationId xmlns:a16="http://schemas.microsoft.com/office/drawing/2014/main" id="{B832A816-0079-B89C-FFF7-5211A82EF45E}"/>
              </a:ext>
            </a:extLst>
          </p:cNvPr>
          <p:cNvSpPr/>
          <p:nvPr/>
        </p:nvSpPr>
        <p:spPr>
          <a:xfrm>
            <a:off x="5103493" y="3059025"/>
            <a:ext cx="903084" cy="314626"/>
          </a:xfrm>
          <a:prstGeom prst="rect">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a:solidFill>
                  <a:schemeClr val="tx1"/>
                </a:solidFill>
                <a:ea typeface="Alibaba PuHuiTi B"/>
              </a:rPr>
              <a:t>e</a:t>
            </a:r>
            <a:endParaRPr lang="zh-CN" altLang="en-US" sz="1400" dirty="0">
              <a:solidFill>
                <a:schemeClr val="tx1"/>
              </a:solidFill>
              <a:ea typeface="Alibaba PuHuiTi B"/>
            </a:endParaRPr>
          </a:p>
        </p:txBody>
      </p:sp>
      <p:sp>
        <p:nvSpPr>
          <p:cNvPr id="47" name="矩形 46">
            <a:extLst>
              <a:ext uri="{FF2B5EF4-FFF2-40B4-BE49-F238E27FC236}">
                <a16:creationId xmlns:a16="http://schemas.microsoft.com/office/drawing/2014/main" id="{0F8B50FE-4699-291F-EFB3-0B9FF1EB87FA}"/>
              </a:ext>
            </a:extLst>
          </p:cNvPr>
          <p:cNvSpPr/>
          <p:nvPr/>
        </p:nvSpPr>
        <p:spPr>
          <a:xfrm>
            <a:off x="5103493" y="3593704"/>
            <a:ext cx="903084" cy="314626"/>
          </a:xfrm>
          <a:prstGeom prst="rect">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a:solidFill>
                  <a:schemeClr val="tx1"/>
                </a:solidFill>
                <a:ea typeface="Alibaba PuHuiTi B"/>
              </a:rPr>
              <a:t>next</a:t>
            </a:r>
            <a:endParaRPr lang="zh-CN" altLang="en-US" sz="1400" dirty="0">
              <a:solidFill>
                <a:schemeClr val="tx1"/>
              </a:solidFill>
              <a:ea typeface="Alibaba PuHuiTi B"/>
            </a:endParaRPr>
          </a:p>
        </p:txBody>
      </p:sp>
      <p:sp>
        <p:nvSpPr>
          <p:cNvPr id="48" name="箭头: 右 47">
            <a:extLst>
              <a:ext uri="{FF2B5EF4-FFF2-40B4-BE49-F238E27FC236}">
                <a16:creationId xmlns:a16="http://schemas.microsoft.com/office/drawing/2014/main" id="{040B0B18-4E28-CB3A-3D7C-666660309C20}"/>
              </a:ext>
            </a:extLst>
          </p:cNvPr>
          <p:cNvSpPr/>
          <p:nvPr/>
        </p:nvSpPr>
        <p:spPr>
          <a:xfrm>
            <a:off x="5103493" y="4311033"/>
            <a:ext cx="903084" cy="517190"/>
          </a:xfrm>
          <a:prstGeom prst="rightArrow">
            <a:avLst/>
          </a:prstGeom>
          <a:noFill/>
          <a:ln w="19050">
            <a:solidFill>
              <a:srgbClr val="AD2B2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dirty="0">
                <a:solidFill>
                  <a:schemeClr val="tx1"/>
                </a:solidFill>
                <a:ea typeface="Alibaba PuHuiTi B"/>
              </a:rPr>
              <a:t>线程</a:t>
            </a:r>
            <a:r>
              <a:rPr lang="en-US" altLang="zh-CN" sz="1400" dirty="0">
                <a:solidFill>
                  <a:schemeClr val="tx1"/>
                </a:solidFill>
                <a:ea typeface="Alibaba PuHuiTi B"/>
              </a:rPr>
              <a:t>2</a:t>
            </a:r>
            <a:endParaRPr lang="zh-CN" altLang="en-US" sz="1400" dirty="0">
              <a:solidFill>
                <a:schemeClr val="tx1"/>
              </a:solidFill>
              <a:ea typeface="Alibaba PuHuiTi B"/>
            </a:endParaRPr>
          </a:p>
        </p:txBody>
      </p:sp>
      <p:sp>
        <p:nvSpPr>
          <p:cNvPr id="49" name="矩形 48">
            <a:extLst>
              <a:ext uri="{FF2B5EF4-FFF2-40B4-BE49-F238E27FC236}">
                <a16:creationId xmlns:a16="http://schemas.microsoft.com/office/drawing/2014/main" id="{D3DBFE83-55DA-71B6-6FBA-4E11818FFEAC}"/>
              </a:ext>
            </a:extLst>
          </p:cNvPr>
          <p:cNvSpPr/>
          <p:nvPr/>
        </p:nvSpPr>
        <p:spPr>
          <a:xfrm>
            <a:off x="5103493" y="5021178"/>
            <a:ext cx="903084" cy="314626"/>
          </a:xfrm>
          <a:prstGeom prst="rect">
            <a:avLst/>
          </a:prstGeom>
          <a:noFill/>
          <a:ln w="19050">
            <a:solidFill>
              <a:srgbClr val="AD2B2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a:solidFill>
                  <a:schemeClr val="tx1"/>
                </a:solidFill>
                <a:ea typeface="Alibaba PuHuiTi B"/>
              </a:rPr>
              <a:t>e</a:t>
            </a:r>
            <a:endParaRPr lang="zh-CN" altLang="en-US" sz="1400" dirty="0">
              <a:solidFill>
                <a:schemeClr val="tx1"/>
              </a:solidFill>
              <a:ea typeface="Alibaba PuHuiTi B"/>
            </a:endParaRPr>
          </a:p>
        </p:txBody>
      </p:sp>
      <p:sp>
        <p:nvSpPr>
          <p:cNvPr id="50" name="矩形 49">
            <a:extLst>
              <a:ext uri="{FF2B5EF4-FFF2-40B4-BE49-F238E27FC236}">
                <a16:creationId xmlns:a16="http://schemas.microsoft.com/office/drawing/2014/main" id="{7D640B83-CB4F-C780-CE3C-1A9705E4A509}"/>
              </a:ext>
            </a:extLst>
          </p:cNvPr>
          <p:cNvSpPr/>
          <p:nvPr/>
        </p:nvSpPr>
        <p:spPr>
          <a:xfrm>
            <a:off x="5103493" y="5555857"/>
            <a:ext cx="903084" cy="314626"/>
          </a:xfrm>
          <a:prstGeom prst="rect">
            <a:avLst/>
          </a:prstGeom>
          <a:noFill/>
          <a:ln w="19050">
            <a:solidFill>
              <a:srgbClr val="AD2B2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a:solidFill>
                  <a:schemeClr val="tx1"/>
                </a:solidFill>
                <a:ea typeface="Alibaba PuHuiTi B"/>
              </a:rPr>
              <a:t>next</a:t>
            </a:r>
            <a:endParaRPr lang="zh-CN" altLang="en-US" sz="1400" dirty="0">
              <a:solidFill>
                <a:schemeClr val="tx1"/>
              </a:solidFill>
              <a:ea typeface="Alibaba PuHuiTi B"/>
            </a:endParaRPr>
          </a:p>
        </p:txBody>
      </p:sp>
      <p:cxnSp>
        <p:nvCxnSpPr>
          <p:cNvPr id="52" name="直接箭头连接符 51">
            <a:extLst>
              <a:ext uri="{FF2B5EF4-FFF2-40B4-BE49-F238E27FC236}">
                <a16:creationId xmlns:a16="http://schemas.microsoft.com/office/drawing/2014/main" id="{94E3D112-7986-5128-E972-F9BC383EE407}"/>
              </a:ext>
            </a:extLst>
          </p:cNvPr>
          <p:cNvCxnSpPr>
            <a:stCxn id="46" idx="1"/>
            <a:endCxn id="15" idx="2"/>
          </p:cNvCxnSpPr>
          <p:nvPr/>
        </p:nvCxnSpPr>
        <p:spPr>
          <a:xfrm flipH="1" flipV="1">
            <a:off x="2106317" y="3181894"/>
            <a:ext cx="2997176" cy="34444"/>
          </a:xfrm>
          <a:prstGeom prst="straightConnector1">
            <a:avLst/>
          </a:prstGeom>
          <a:ln w="190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E443B710-E3E2-FA56-A32F-001A8A665FEC}"/>
              </a:ext>
            </a:extLst>
          </p:cNvPr>
          <p:cNvCxnSpPr>
            <a:stCxn id="49" idx="1"/>
            <a:endCxn id="15" idx="3"/>
          </p:cNvCxnSpPr>
          <p:nvPr/>
        </p:nvCxnSpPr>
        <p:spPr>
          <a:xfrm flipH="1" flipV="1">
            <a:off x="2033526" y="3317487"/>
            <a:ext cx="3069967" cy="1861004"/>
          </a:xfrm>
          <a:prstGeom prst="straightConnector1">
            <a:avLst/>
          </a:prstGeom>
          <a:ln w="19050">
            <a:solidFill>
              <a:srgbClr val="AD2B2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B62DF046-EF55-D8A4-A9B0-99F9AFD2124F}"/>
              </a:ext>
            </a:extLst>
          </p:cNvPr>
          <p:cNvCxnSpPr>
            <a:stCxn id="47" idx="1"/>
            <a:endCxn id="12" idx="2"/>
          </p:cNvCxnSpPr>
          <p:nvPr/>
        </p:nvCxnSpPr>
        <p:spPr>
          <a:xfrm flipH="1" flipV="1">
            <a:off x="2107201" y="3716573"/>
            <a:ext cx="2996292" cy="34444"/>
          </a:xfrm>
          <a:prstGeom prst="straightConnector1">
            <a:avLst/>
          </a:prstGeom>
          <a:ln w="190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64A1BDAB-CA29-317F-96F7-C4DE0974DC75}"/>
              </a:ext>
            </a:extLst>
          </p:cNvPr>
          <p:cNvCxnSpPr>
            <a:stCxn id="50" idx="1"/>
            <a:endCxn id="12" idx="3"/>
          </p:cNvCxnSpPr>
          <p:nvPr/>
        </p:nvCxnSpPr>
        <p:spPr>
          <a:xfrm flipH="1" flipV="1">
            <a:off x="2034410" y="3852166"/>
            <a:ext cx="3069083" cy="1861004"/>
          </a:xfrm>
          <a:prstGeom prst="straightConnector1">
            <a:avLst/>
          </a:prstGeom>
          <a:ln w="19050">
            <a:solidFill>
              <a:srgbClr val="AD2B26"/>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3037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right)">
                                      <p:cBhvr>
                                        <p:cTn id="7" dur="500"/>
                                        <p:tgtEl>
                                          <p:spTgt spid="52"/>
                                        </p:tgtEl>
                                      </p:cBhvr>
                                    </p:animEffect>
                                  </p:childTnLst>
                                </p:cTn>
                              </p:par>
                              <p:par>
                                <p:cTn id="8" presetID="22" presetClass="entr" presetSubtype="2"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right)">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down)">
                                      <p:cBhvr>
                                        <p:cTn id="15" dur="500"/>
                                        <p:tgtEl>
                                          <p:spTgt spid="54"/>
                                        </p:tgtEl>
                                      </p:cBhvr>
                                    </p:animEffect>
                                  </p:childTnLst>
                                </p:cTn>
                              </p:par>
                              <p:par>
                                <p:cTn id="16" presetID="22" presetClass="entr" presetSubtype="4"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wipe(down)">
                                      <p:cBhvr>
                                        <p:cTn id="1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A9C98-B3ED-8206-954C-74B3E44AE3F3}"/>
              </a:ext>
            </a:extLst>
          </p:cNvPr>
          <p:cNvSpPr>
            <a:spLocks noGrp="1"/>
          </p:cNvSpPr>
          <p:nvPr>
            <p:ph type="title"/>
          </p:nvPr>
        </p:nvSpPr>
        <p:spPr/>
        <p:txBody>
          <a:bodyPr/>
          <a:lstStyle/>
          <a:p>
            <a:r>
              <a:rPr lang="en-US" altLang="zh-CN" sz="2000" dirty="0" err="1">
                <a:solidFill>
                  <a:srgbClr val="AD2A26"/>
                </a:solidFill>
                <a:ea typeface="Alibaba PuHuiTi Medium" pitchFamily="18" charset="-122"/>
              </a:rPr>
              <a:t>hashmap</a:t>
            </a:r>
            <a:r>
              <a:rPr lang="zh-CN" altLang="en-US" sz="2000" dirty="0">
                <a:solidFill>
                  <a:srgbClr val="AD2A26"/>
                </a:solidFill>
                <a:ea typeface="Alibaba PuHuiTi Medium" pitchFamily="18" charset="-122"/>
              </a:rPr>
              <a:t>在</a:t>
            </a:r>
            <a:r>
              <a:rPr lang="en-US" altLang="zh-CN" sz="2000" dirty="0">
                <a:solidFill>
                  <a:srgbClr val="AD2A26"/>
                </a:solidFill>
                <a:ea typeface="Alibaba PuHuiTi Medium" pitchFamily="18" charset="-122"/>
              </a:rPr>
              <a:t>1.7</a:t>
            </a:r>
            <a:r>
              <a:rPr lang="zh-CN" altLang="en-US" sz="2000" dirty="0">
                <a:solidFill>
                  <a:srgbClr val="AD2A26"/>
                </a:solidFill>
                <a:ea typeface="Alibaba PuHuiTi Medium" pitchFamily="18" charset="-122"/>
              </a:rPr>
              <a:t>情况下的多线程死循环问题</a:t>
            </a:r>
            <a:endParaRPr lang="zh-CN" altLang="en-US" dirty="0"/>
          </a:p>
        </p:txBody>
      </p:sp>
      <p:sp>
        <p:nvSpPr>
          <p:cNvPr id="7" name="矩形 6">
            <a:extLst>
              <a:ext uri="{FF2B5EF4-FFF2-40B4-BE49-F238E27FC236}">
                <a16:creationId xmlns:a16="http://schemas.microsoft.com/office/drawing/2014/main" id="{58FC5538-DBB4-5ABB-73A5-992C6D622B00}"/>
              </a:ext>
            </a:extLst>
          </p:cNvPr>
          <p:cNvSpPr/>
          <p:nvPr/>
        </p:nvSpPr>
        <p:spPr>
          <a:xfrm flipH="1">
            <a:off x="1199456"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8" name="矩形 7">
            <a:extLst>
              <a:ext uri="{FF2B5EF4-FFF2-40B4-BE49-F238E27FC236}">
                <a16:creationId xmlns:a16="http://schemas.microsoft.com/office/drawing/2014/main" id="{7D95BE47-AAC3-FA6C-3388-D74C1F8C630F}"/>
              </a:ext>
            </a:extLst>
          </p:cNvPr>
          <p:cNvSpPr/>
          <p:nvPr/>
        </p:nvSpPr>
        <p:spPr>
          <a:xfrm flipH="1">
            <a:off x="1638746"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9" name="矩形 8">
            <a:extLst>
              <a:ext uri="{FF2B5EF4-FFF2-40B4-BE49-F238E27FC236}">
                <a16:creationId xmlns:a16="http://schemas.microsoft.com/office/drawing/2014/main" id="{FF0470BF-AD58-CAA0-ACC2-19E3DAC33185}"/>
              </a:ext>
            </a:extLst>
          </p:cNvPr>
          <p:cNvSpPr/>
          <p:nvPr/>
        </p:nvSpPr>
        <p:spPr>
          <a:xfrm flipH="1">
            <a:off x="2078036"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0" name="矩形 9">
            <a:extLst>
              <a:ext uri="{FF2B5EF4-FFF2-40B4-BE49-F238E27FC236}">
                <a16:creationId xmlns:a16="http://schemas.microsoft.com/office/drawing/2014/main" id="{5DF17866-D323-33BB-6D13-1B67FE4B46E1}"/>
              </a:ext>
            </a:extLst>
          </p:cNvPr>
          <p:cNvSpPr/>
          <p:nvPr/>
        </p:nvSpPr>
        <p:spPr>
          <a:xfrm flipH="1">
            <a:off x="2513908"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1" name="矩形 10">
            <a:extLst>
              <a:ext uri="{FF2B5EF4-FFF2-40B4-BE49-F238E27FC236}">
                <a16:creationId xmlns:a16="http://schemas.microsoft.com/office/drawing/2014/main" id="{CA1F917D-CBEB-7F05-A34A-FBA84D51835F}"/>
              </a:ext>
            </a:extLst>
          </p:cNvPr>
          <p:cNvSpPr/>
          <p:nvPr/>
        </p:nvSpPr>
        <p:spPr>
          <a:xfrm flipH="1">
            <a:off x="2949975" y="2460199"/>
            <a:ext cx="439290" cy="314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grpSp>
        <p:nvGrpSpPr>
          <p:cNvPr id="14" name="组合 13">
            <a:extLst>
              <a:ext uri="{FF2B5EF4-FFF2-40B4-BE49-F238E27FC236}">
                <a16:creationId xmlns:a16="http://schemas.microsoft.com/office/drawing/2014/main" id="{5F641179-4DCB-BB60-28A2-0060B11C1AD7}"/>
              </a:ext>
            </a:extLst>
          </p:cNvPr>
          <p:cNvGrpSpPr/>
          <p:nvPr/>
        </p:nvGrpSpPr>
        <p:grpSpPr>
          <a:xfrm>
            <a:off x="6535941" y="5360739"/>
            <a:ext cx="497047" cy="598825"/>
            <a:chOff x="5911469" y="3185207"/>
            <a:chExt cx="497047" cy="598825"/>
          </a:xfrm>
        </p:grpSpPr>
        <p:sp>
          <p:nvSpPr>
            <p:cNvPr id="15" name="椭圆 14">
              <a:extLst>
                <a:ext uri="{FF2B5EF4-FFF2-40B4-BE49-F238E27FC236}">
                  <a16:creationId xmlns:a16="http://schemas.microsoft.com/office/drawing/2014/main" id="{36DA1B7C-9236-88BF-83A6-C7553B8EC5D0}"/>
                </a:ext>
              </a:extLst>
            </p:cNvPr>
            <p:cNvSpPr/>
            <p:nvPr/>
          </p:nvSpPr>
          <p:spPr>
            <a:xfrm flipH="1">
              <a:off x="5911469" y="3400517"/>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16" name="直接箭头连接符 15">
              <a:extLst>
                <a:ext uri="{FF2B5EF4-FFF2-40B4-BE49-F238E27FC236}">
                  <a16:creationId xmlns:a16="http://schemas.microsoft.com/office/drawing/2014/main" id="{2404268D-1D29-2100-BB73-D111465851D2}"/>
                </a:ext>
              </a:extLst>
            </p:cNvPr>
            <p:cNvCxnSpPr>
              <a:stCxn id="8" idx="2"/>
              <a:endCxn id="15" idx="0"/>
            </p:cNvCxnSpPr>
            <p:nvPr/>
          </p:nvCxnSpPr>
          <p:spPr>
            <a:xfrm flipH="1">
              <a:off x="6159992" y="3185207"/>
              <a:ext cx="598" cy="21531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BF45F7E6-16EC-FDA7-7D81-EB83BD0D6FAF}"/>
              </a:ext>
            </a:extLst>
          </p:cNvPr>
          <p:cNvGrpSpPr/>
          <p:nvPr/>
        </p:nvGrpSpPr>
        <p:grpSpPr>
          <a:xfrm>
            <a:off x="6110808" y="2460199"/>
            <a:ext cx="2635708" cy="314627"/>
            <a:chOff x="6110808" y="2460199"/>
            <a:chExt cx="2635708" cy="314627"/>
          </a:xfrm>
        </p:grpSpPr>
        <p:sp>
          <p:nvSpPr>
            <p:cNvPr id="17" name="矩形 16">
              <a:extLst>
                <a:ext uri="{FF2B5EF4-FFF2-40B4-BE49-F238E27FC236}">
                  <a16:creationId xmlns:a16="http://schemas.microsoft.com/office/drawing/2014/main" id="{9AD63137-4CCB-6875-A9EF-8EAF7E6A05B7}"/>
                </a:ext>
              </a:extLst>
            </p:cNvPr>
            <p:cNvSpPr/>
            <p:nvPr/>
          </p:nvSpPr>
          <p:spPr>
            <a:xfrm flipH="1">
              <a:off x="6110808"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18" name="矩形 17">
              <a:extLst>
                <a:ext uri="{FF2B5EF4-FFF2-40B4-BE49-F238E27FC236}">
                  <a16:creationId xmlns:a16="http://schemas.microsoft.com/office/drawing/2014/main" id="{6B984E84-CF6F-260B-85D2-C1E77A6F567A}"/>
                </a:ext>
              </a:extLst>
            </p:cNvPr>
            <p:cNvSpPr/>
            <p:nvPr/>
          </p:nvSpPr>
          <p:spPr>
            <a:xfrm flipH="1">
              <a:off x="6550098"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9" name="矩形 18">
              <a:extLst>
                <a:ext uri="{FF2B5EF4-FFF2-40B4-BE49-F238E27FC236}">
                  <a16:creationId xmlns:a16="http://schemas.microsoft.com/office/drawing/2014/main" id="{E0459E6E-8F7E-7300-6D0A-D95E77691FA3}"/>
                </a:ext>
              </a:extLst>
            </p:cNvPr>
            <p:cNvSpPr/>
            <p:nvPr/>
          </p:nvSpPr>
          <p:spPr>
            <a:xfrm flipH="1">
              <a:off x="6989388"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20" name="矩形 19">
              <a:extLst>
                <a:ext uri="{FF2B5EF4-FFF2-40B4-BE49-F238E27FC236}">
                  <a16:creationId xmlns:a16="http://schemas.microsoft.com/office/drawing/2014/main" id="{F258DF11-BE46-5D29-93EF-586B2920283C}"/>
                </a:ext>
              </a:extLst>
            </p:cNvPr>
            <p:cNvSpPr/>
            <p:nvPr/>
          </p:nvSpPr>
          <p:spPr>
            <a:xfrm flipH="1">
              <a:off x="7435092"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1" name="矩形 20">
              <a:extLst>
                <a:ext uri="{FF2B5EF4-FFF2-40B4-BE49-F238E27FC236}">
                  <a16:creationId xmlns:a16="http://schemas.microsoft.com/office/drawing/2014/main" id="{2392775F-1724-42FC-E253-929C50CCE376}"/>
                </a:ext>
              </a:extLst>
            </p:cNvPr>
            <p:cNvSpPr/>
            <p:nvPr/>
          </p:nvSpPr>
          <p:spPr>
            <a:xfrm flipH="1">
              <a:off x="7871159"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36" name="矩形 35">
              <a:extLst>
                <a:ext uri="{FF2B5EF4-FFF2-40B4-BE49-F238E27FC236}">
                  <a16:creationId xmlns:a16="http://schemas.microsoft.com/office/drawing/2014/main" id="{BB21FFB5-CC34-6CB7-34E4-49A0D8CF8EA8}"/>
                </a:ext>
              </a:extLst>
            </p:cNvPr>
            <p:cNvSpPr/>
            <p:nvPr/>
          </p:nvSpPr>
          <p:spPr>
            <a:xfrm flipH="1">
              <a:off x="8307226" y="2460199"/>
              <a:ext cx="439290" cy="314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grpSp>
      <p:grpSp>
        <p:nvGrpSpPr>
          <p:cNvPr id="38" name="组合 37">
            <a:extLst>
              <a:ext uri="{FF2B5EF4-FFF2-40B4-BE49-F238E27FC236}">
                <a16:creationId xmlns:a16="http://schemas.microsoft.com/office/drawing/2014/main" id="{65C6EF49-9147-7C9A-BCDD-67FEA8B81389}"/>
              </a:ext>
            </a:extLst>
          </p:cNvPr>
          <p:cNvGrpSpPr/>
          <p:nvPr/>
        </p:nvGrpSpPr>
        <p:grpSpPr>
          <a:xfrm>
            <a:off x="6125862" y="4437112"/>
            <a:ext cx="2635708" cy="314627"/>
            <a:chOff x="6110808" y="2460199"/>
            <a:chExt cx="2635708" cy="314627"/>
          </a:xfrm>
        </p:grpSpPr>
        <p:sp>
          <p:nvSpPr>
            <p:cNvPr id="39" name="矩形 38">
              <a:extLst>
                <a:ext uri="{FF2B5EF4-FFF2-40B4-BE49-F238E27FC236}">
                  <a16:creationId xmlns:a16="http://schemas.microsoft.com/office/drawing/2014/main" id="{D0976E28-E238-4004-494C-D222DC6BFB31}"/>
                </a:ext>
              </a:extLst>
            </p:cNvPr>
            <p:cNvSpPr/>
            <p:nvPr/>
          </p:nvSpPr>
          <p:spPr>
            <a:xfrm flipH="1">
              <a:off x="6110808"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40" name="矩形 39">
              <a:extLst>
                <a:ext uri="{FF2B5EF4-FFF2-40B4-BE49-F238E27FC236}">
                  <a16:creationId xmlns:a16="http://schemas.microsoft.com/office/drawing/2014/main" id="{D14AD0E7-DC0B-94B7-0F4A-C9BDBC73A7B7}"/>
                </a:ext>
              </a:extLst>
            </p:cNvPr>
            <p:cNvSpPr/>
            <p:nvPr/>
          </p:nvSpPr>
          <p:spPr>
            <a:xfrm flipH="1">
              <a:off x="6550098"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41" name="矩形 40">
              <a:extLst>
                <a:ext uri="{FF2B5EF4-FFF2-40B4-BE49-F238E27FC236}">
                  <a16:creationId xmlns:a16="http://schemas.microsoft.com/office/drawing/2014/main" id="{56957E56-1ECB-DD7C-0D2A-2A79A6A08B42}"/>
                </a:ext>
              </a:extLst>
            </p:cNvPr>
            <p:cNvSpPr/>
            <p:nvPr/>
          </p:nvSpPr>
          <p:spPr>
            <a:xfrm flipH="1">
              <a:off x="6989388"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42" name="矩形 41">
              <a:extLst>
                <a:ext uri="{FF2B5EF4-FFF2-40B4-BE49-F238E27FC236}">
                  <a16:creationId xmlns:a16="http://schemas.microsoft.com/office/drawing/2014/main" id="{8BCBEFB1-215D-18F7-B471-9308CD1832AF}"/>
                </a:ext>
              </a:extLst>
            </p:cNvPr>
            <p:cNvSpPr/>
            <p:nvPr/>
          </p:nvSpPr>
          <p:spPr>
            <a:xfrm flipH="1">
              <a:off x="7425260"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43" name="矩形 42">
              <a:extLst>
                <a:ext uri="{FF2B5EF4-FFF2-40B4-BE49-F238E27FC236}">
                  <a16:creationId xmlns:a16="http://schemas.microsoft.com/office/drawing/2014/main" id="{06227FC2-2830-BD26-D9D2-ACFE21F03109}"/>
                </a:ext>
              </a:extLst>
            </p:cNvPr>
            <p:cNvSpPr/>
            <p:nvPr/>
          </p:nvSpPr>
          <p:spPr>
            <a:xfrm flipH="1">
              <a:off x="7861327"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44" name="矩形 43">
              <a:extLst>
                <a:ext uri="{FF2B5EF4-FFF2-40B4-BE49-F238E27FC236}">
                  <a16:creationId xmlns:a16="http://schemas.microsoft.com/office/drawing/2014/main" id="{FBE131B4-DCF1-2115-6966-82E32F8DAF9D}"/>
                </a:ext>
              </a:extLst>
            </p:cNvPr>
            <p:cNvSpPr/>
            <p:nvPr/>
          </p:nvSpPr>
          <p:spPr>
            <a:xfrm flipH="1">
              <a:off x="8307226" y="2460199"/>
              <a:ext cx="439290" cy="314627"/>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grpSp>
      <p:sp>
        <p:nvSpPr>
          <p:cNvPr id="45" name="箭头: 右 44">
            <a:extLst>
              <a:ext uri="{FF2B5EF4-FFF2-40B4-BE49-F238E27FC236}">
                <a16:creationId xmlns:a16="http://schemas.microsoft.com/office/drawing/2014/main" id="{14FA0836-1863-B68A-C685-DEC93A0716EB}"/>
              </a:ext>
            </a:extLst>
          </p:cNvPr>
          <p:cNvSpPr/>
          <p:nvPr/>
        </p:nvSpPr>
        <p:spPr>
          <a:xfrm>
            <a:off x="5103493" y="2348880"/>
            <a:ext cx="903084" cy="517190"/>
          </a:xfrm>
          <a:prstGeom prst="rightArrow">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dirty="0">
                <a:solidFill>
                  <a:schemeClr val="tx1"/>
                </a:solidFill>
                <a:ea typeface="Alibaba PuHuiTi B"/>
              </a:rPr>
              <a:t>线程</a:t>
            </a:r>
            <a:r>
              <a:rPr lang="en-US" altLang="zh-CN" sz="1400" dirty="0">
                <a:solidFill>
                  <a:schemeClr val="tx1"/>
                </a:solidFill>
                <a:ea typeface="Alibaba PuHuiTi B"/>
              </a:rPr>
              <a:t>1</a:t>
            </a:r>
            <a:endParaRPr lang="zh-CN" altLang="en-US" sz="1400" dirty="0">
              <a:solidFill>
                <a:schemeClr val="tx1"/>
              </a:solidFill>
              <a:ea typeface="Alibaba PuHuiTi B"/>
            </a:endParaRPr>
          </a:p>
        </p:txBody>
      </p:sp>
      <p:sp>
        <p:nvSpPr>
          <p:cNvPr id="46" name="矩形 45">
            <a:extLst>
              <a:ext uri="{FF2B5EF4-FFF2-40B4-BE49-F238E27FC236}">
                <a16:creationId xmlns:a16="http://schemas.microsoft.com/office/drawing/2014/main" id="{B832A816-0079-B89C-FFF7-5211A82EF45E}"/>
              </a:ext>
            </a:extLst>
          </p:cNvPr>
          <p:cNvSpPr/>
          <p:nvPr/>
        </p:nvSpPr>
        <p:spPr>
          <a:xfrm>
            <a:off x="5103493" y="3059025"/>
            <a:ext cx="903084" cy="314626"/>
          </a:xfrm>
          <a:prstGeom prst="rect">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a:solidFill>
                  <a:schemeClr val="tx1"/>
                </a:solidFill>
                <a:ea typeface="Alibaba PuHuiTi B"/>
              </a:rPr>
              <a:t>e</a:t>
            </a:r>
            <a:endParaRPr lang="zh-CN" altLang="en-US" sz="1400" dirty="0">
              <a:solidFill>
                <a:schemeClr val="tx1"/>
              </a:solidFill>
              <a:ea typeface="Alibaba PuHuiTi B"/>
            </a:endParaRPr>
          </a:p>
        </p:txBody>
      </p:sp>
      <p:sp>
        <p:nvSpPr>
          <p:cNvPr id="47" name="矩形 46">
            <a:extLst>
              <a:ext uri="{FF2B5EF4-FFF2-40B4-BE49-F238E27FC236}">
                <a16:creationId xmlns:a16="http://schemas.microsoft.com/office/drawing/2014/main" id="{0F8B50FE-4699-291F-EFB3-0B9FF1EB87FA}"/>
              </a:ext>
            </a:extLst>
          </p:cNvPr>
          <p:cNvSpPr/>
          <p:nvPr/>
        </p:nvSpPr>
        <p:spPr>
          <a:xfrm>
            <a:off x="5103493" y="3593704"/>
            <a:ext cx="903084" cy="314626"/>
          </a:xfrm>
          <a:prstGeom prst="rect">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a:solidFill>
                  <a:schemeClr val="tx1"/>
                </a:solidFill>
                <a:ea typeface="Alibaba PuHuiTi B"/>
              </a:rPr>
              <a:t>next</a:t>
            </a:r>
            <a:endParaRPr lang="zh-CN" altLang="en-US" sz="1400" dirty="0">
              <a:solidFill>
                <a:schemeClr val="tx1"/>
              </a:solidFill>
              <a:ea typeface="Alibaba PuHuiTi B"/>
            </a:endParaRPr>
          </a:p>
        </p:txBody>
      </p:sp>
      <p:sp>
        <p:nvSpPr>
          <p:cNvPr id="48" name="箭头: 右 47">
            <a:extLst>
              <a:ext uri="{FF2B5EF4-FFF2-40B4-BE49-F238E27FC236}">
                <a16:creationId xmlns:a16="http://schemas.microsoft.com/office/drawing/2014/main" id="{040B0B18-4E28-CB3A-3D7C-666660309C20}"/>
              </a:ext>
            </a:extLst>
          </p:cNvPr>
          <p:cNvSpPr/>
          <p:nvPr/>
        </p:nvSpPr>
        <p:spPr>
          <a:xfrm>
            <a:off x="5103493" y="4311033"/>
            <a:ext cx="903084" cy="517190"/>
          </a:xfrm>
          <a:prstGeom prst="rightArrow">
            <a:avLst/>
          </a:prstGeom>
          <a:noFill/>
          <a:ln w="19050">
            <a:solidFill>
              <a:srgbClr val="AD2B2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dirty="0">
                <a:solidFill>
                  <a:schemeClr val="tx1"/>
                </a:solidFill>
                <a:ea typeface="Alibaba PuHuiTi B"/>
              </a:rPr>
              <a:t>线程</a:t>
            </a:r>
            <a:r>
              <a:rPr lang="en-US" altLang="zh-CN" sz="1400" dirty="0">
                <a:solidFill>
                  <a:schemeClr val="tx1"/>
                </a:solidFill>
                <a:ea typeface="Alibaba PuHuiTi B"/>
              </a:rPr>
              <a:t>2</a:t>
            </a:r>
            <a:endParaRPr lang="zh-CN" altLang="en-US" sz="1400" dirty="0">
              <a:solidFill>
                <a:schemeClr val="tx1"/>
              </a:solidFill>
              <a:ea typeface="Alibaba PuHuiTi B"/>
            </a:endParaRPr>
          </a:p>
        </p:txBody>
      </p:sp>
      <p:grpSp>
        <p:nvGrpSpPr>
          <p:cNvPr id="24" name="组合 23">
            <a:extLst>
              <a:ext uri="{FF2B5EF4-FFF2-40B4-BE49-F238E27FC236}">
                <a16:creationId xmlns:a16="http://schemas.microsoft.com/office/drawing/2014/main" id="{2EFA300A-FFCF-9940-035E-10CCAC9184C4}"/>
              </a:ext>
            </a:extLst>
          </p:cNvPr>
          <p:cNvGrpSpPr/>
          <p:nvPr/>
        </p:nvGrpSpPr>
        <p:grpSpPr>
          <a:xfrm>
            <a:off x="6534452" y="4751739"/>
            <a:ext cx="497047" cy="609000"/>
            <a:chOff x="6534452" y="4751739"/>
            <a:chExt cx="497047" cy="609000"/>
          </a:xfrm>
        </p:grpSpPr>
        <p:sp>
          <p:nvSpPr>
            <p:cNvPr id="12" name="椭圆 11">
              <a:extLst>
                <a:ext uri="{FF2B5EF4-FFF2-40B4-BE49-F238E27FC236}">
                  <a16:creationId xmlns:a16="http://schemas.microsoft.com/office/drawing/2014/main" id="{5BCAC767-12E2-6971-0AB1-DF6825357904}"/>
                </a:ext>
              </a:extLst>
            </p:cNvPr>
            <p:cNvSpPr/>
            <p:nvPr/>
          </p:nvSpPr>
          <p:spPr>
            <a:xfrm flipH="1">
              <a:off x="6534452" y="4977224"/>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5" name="直接箭头连接符 4">
              <a:extLst>
                <a:ext uri="{FF2B5EF4-FFF2-40B4-BE49-F238E27FC236}">
                  <a16:creationId xmlns:a16="http://schemas.microsoft.com/office/drawing/2014/main" id="{933152D9-2777-93C1-978A-791FA267264E}"/>
                </a:ext>
              </a:extLst>
            </p:cNvPr>
            <p:cNvCxnSpPr>
              <a:stCxn id="40" idx="2"/>
              <a:endCxn id="12" idx="0"/>
            </p:cNvCxnSpPr>
            <p:nvPr/>
          </p:nvCxnSpPr>
          <p:spPr>
            <a:xfrm flipH="1">
              <a:off x="6782975" y="4751739"/>
              <a:ext cx="1822" cy="225485"/>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 name="连接符: 曲线 21">
            <a:extLst>
              <a:ext uri="{FF2B5EF4-FFF2-40B4-BE49-F238E27FC236}">
                <a16:creationId xmlns:a16="http://schemas.microsoft.com/office/drawing/2014/main" id="{E23CD90B-147F-CAE6-C6A4-5B52B6DC230A}"/>
              </a:ext>
            </a:extLst>
          </p:cNvPr>
          <p:cNvCxnSpPr>
            <a:cxnSpLocks/>
            <a:stCxn id="46" idx="1"/>
            <a:endCxn id="15" idx="6"/>
          </p:cNvCxnSpPr>
          <p:nvPr/>
        </p:nvCxnSpPr>
        <p:spPr>
          <a:xfrm rot="10800000" flipH="1" flipV="1">
            <a:off x="5103493" y="3216337"/>
            <a:ext cx="1432448" cy="2551469"/>
          </a:xfrm>
          <a:prstGeom prst="curvedConnector3">
            <a:avLst>
              <a:gd name="adj1" fmla="val -52338"/>
            </a:avLst>
          </a:prstGeom>
          <a:ln w="190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0096FD6C-5257-A7C9-58BD-6837DC123B00}"/>
              </a:ext>
            </a:extLst>
          </p:cNvPr>
          <p:cNvCxnSpPr>
            <a:stCxn id="47" idx="1"/>
            <a:endCxn id="12" idx="6"/>
          </p:cNvCxnSpPr>
          <p:nvPr/>
        </p:nvCxnSpPr>
        <p:spPr>
          <a:xfrm rot="10800000" flipH="1" flipV="1">
            <a:off x="5103492" y="3751016"/>
            <a:ext cx="1430959" cy="1417965"/>
          </a:xfrm>
          <a:prstGeom prst="curvedConnector3">
            <a:avLst>
              <a:gd name="adj1" fmla="val -15975"/>
            </a:avLst>
          </a:prstGeom>
          <a:ln w="190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文本占位符 2">
            <a:extLst>
              <a:ext uri="{FF2B5EF4-FFF2-40B4-BE49-F238E27FC236}">
                <a16:creationId xmlns:a16="http://schemas.microsoft.com/office/drawing/2014/main" id="{310E1D3A-D8C1-CE31-C0EE-E7B30D1E71BE}"/>
              </a:ext>
            </a:extLst>
          </p:cNvPr>
          <p:cNvSpPr txBox="1">
            <a:spLocks/>
          </p:cNvSpPr>
          <p:nvPr/>
        </p:nvSpPr>
        <p:spPr>
          <a:xfrm>
            <a:off x="1199456" y="1790281"/>
            <a:ext cx="9721080" cy="32295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线程</a:t>
            </a:r>
            <a:r>
              <a:rPr lang="en-US" altLang="zh-CN" dirty="0"/>
              <a:t>2</a:t>
            </a:r>
            <a:r>
              <a:rPr lang="zh-CN" altLang="en-US" dirty="0"/>
              <a:t>扩容后，由于头插法，链表顺序颠倒，但是线程</a:t>
            </a:r>
            <a:r>
              <a:rPr lang="en-US" altLang="zh-CN" dirty="0"/>
              <a:t>1</a:t>
            </a:r>
            <a:r>
              <a:rPr lang="zh-CN" altLang="en-US" dirty="0"/>
              <a:t>的临时变量</a:t>
            </a:r>
            <a:r>
              <a:rPr lang="en-US" altLang="zh-CN" dirty="0"/>
              <a:t>e</a:t>
            </a:r>
            <a:r>
              <a:rPr lang="zh-CN" altLang="en-US" dirty="0"/>
              <a:t>和</a:t>
            </a:r>
            <a:r>
              <a:rPr lang="en-US" altLang="zh-CN" dirty="0"/>
              <a:t>next</a:t>
            </a:r>
            <a:r>
              <a:rPr lang="zh-CN" altLang="en-US" dirty="0"/>
              <a:t>还引用了这两个节点</a:t>
            </a:r>
          </a:p>
        </p:txBody>
      </p:sp>
      <p:grpSp>
        <p:nvGrpSpPr>
          <p:cNvPr id="25" name="组合 24">
            <a:extLst>
              <a:ext uri="{FF2B5EF4-FFF2-40B4-BE49-F238E27FC236}">
                <a16:creationId xmlns:a16="http://schemas.microsoft.com/office/drawing/2014/main" id="{6BA57AB6-D5D6-E177-B097-25B37517C1DD}"/>
              </a:ext>
            </a:extLst>
          </p:cNvPr>
          <p:cNvGrpSpPr/>
          <p:nvPr/>
        </p:nvGrpSpPr>
        <p:grpSpPr>
          <a:xfrm>
            <a:off x="6531051" y="5356481"/>
            <a:ext cx="497047" cy="598825"/>
            <a:chOff x="5911469" y="3185207"/>
            <a:chExt cx="497047" cy="598825"/>
          </a:xfrm>
        </p:grpSpPr>
        <p:sp>
          <p:nvSpPr>
            <p:cNvPr id="27" name="椭圆 26">
              <a:extLst>
                <a:ext uri="{FF2B5EF4-FFF2-40B4-BE49-F238E27FC236}">
                  <a16:creationId xmlns:a16="http://schemas.microsoft.com/office/drawing/2014/main" id="{59C94C42-45AD-472B-0C00-A53B9DAEA5E0}"/>
                </a:ext>
              </a:extLst>
            </p:cNvPr>
            <p:cNvSpPr/>
            <p:nvPr/>
          </p:nvSpPr>
          <p:spPr>
            <a:xfrm flipH="1">
              <a:off x="5911469" y="3400517"/>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a:t>
              </a:r>
              <a:endParaRPr lang="zh-CN" altLang="en-US" sz="1400" dirty="0"/>
            </a:p>
          </p:txBody>
        </p:sp>
        <p:cxnSp>
          <p:nvCxnSpPr>
            <p:cNvPr id="28" name="直接箭头连接符 27">
              <a:extLst>
                <a:ext uri="{FF2B5EF4-FFF2-40B4-BE49-F238E27FC236}">
                  <a16:creationId xmlns:a16="http://schemas.microsoft.com/office/drawing/2014/main" id="{5A5A05BD-5094-0644-3C2A-C698943CC251}"/>
                </a:ext>
              </a:extLst>
            </p:cNvPr>
            <p:cNvCxnSpPr>
              <a:endCxn id="27" idx="0"/>
            </p:cNvCxnSpPr>
            <p:nvPr/>
          </p:nvCxnSpPr>
          <p:spPr>
            <a:xfrm flipH="1">
              <a:off x="6159992" y="3185207"/>
              <a:ext cx="598" cy="215310"/>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连接符: 曲线 29">
            <a:extLst>
              <a:ext uri="{FF2B5EF4-FFF2-40B4-BE49-F238E27FC236}">
                <a16:creationId xmlns:a16="http://schemas.microsoft.com/office/drawing/2014/main" id="{0662556D-7E19-AF35-3090-C7FB0CCE2714}"/>
              </a:ext>
            </a:extLst>
          </p:cNvPr>
          <p:cNvCxnSpPr>
            <a:stCxn id="46" idx="1"/>
            <a:endCxn id="12" idx="6"/>
          </p:cNvCxnSpPr>
          <p:nvPr/>
        </p:nvCxnSpPr>
        <p:spPr>
          <a:xfrm rot="10800000" flipH="1" flipV="1">
            <a:off x="5103492" y="3216338"/>
            <a:ext cx="1430959" cy="1952644"/>
          </a:xfrm>
          <a:prstGeom prst="curvedConnector3">
            <a:avLst>
              <a:gd name="adj1" fmla="val -15975"/>
            </a:avLst>
          </a:prstGeom>
          <a:ln w="190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40777C63-C26D-1385-71AA-E744EEFB39CD}"/>
              </a:ext>
            </a:extLst>
          </p:cNvPr>
          <p:cNvCxnSpPr>
            <a:stCxn id="47" idx="1"/>
            <a:endCxn id="27" idx="6"/>
          </p:cNvCxnSpPr>
          <p:nvPr/>
        </p:nvCxnSpPr>
        <p:spPr>
          <a:xfrm rot="10800000" flipH="1" flipV="1">
            <a:off x="5103493" y="3751017"/>
            <a:ext cx="1427558" cy="2012532"/>
          </a:xfrm>
          <a:prstGeom prst="curvedConnector3">
            <a:avLst>
              <a:gd name="adj1" fmla="val -16013"/>
            </a:avLst>
          </a:prstGeom>
          <a:ln w="190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本占位符 2">
            <a:extLst>
              <a:ext uri="{FF2B5EF4-FFF2-40B4-BE49-F238E27FC236}">
                <a16:creationId xmlns:a16="http://schemas.microsoft.com/office/drawing/2014/main" id="{C83D193E-6354-418C-3FB7-9B7E93E8B67C}"/>
              </a:ext>
            </a:extLst>
          </p:cNvPr>
          <p:cNvSpPr>
            <a:spLocks noGrp="1"/>
          </p:cNvSpPr>
          <p:nvPr>
            <p:ph type="body" sz="quarter" idx="11"/>
          </p:nvPr>
        </p:nvSpPr>
        <p:spPr>
          <a:xfrm>
            <a:off x="948057" y="5399716"/>
            <a:ext cx="5097656" cy="534213"/>
          </a:xfrm>
        </p:spPr>
        <p:txBody>
          <a:bodyPr/>
          <a:lstStyle/>
          <a:p>
            <a:r>
              <a:rPr lang="zh-CN" altLang="en-US" sz="1400" dirty="0"/>
              <a:t>由于线程</a:t>
            </a:r>
            <a:r>
              <a:rPr lang="en-US" altLang="zh-CN" sz="1400" dirty="0"/>
              <a:t>2</a:t>
            </a:r>
            <a:r>
              <a:rPr lang="zh-CN" altLang="en-US" sz="1400" dirty="0"/>
              <a:t>迁移的时候，已经把</a:t>
            </a:r>
            <a:r>
              <a:rPr lang="en-US" altLang="zh-CN" sz="1400" dirty="0"/>
              <a:t>B</a:t>
            </a:r>
            <a:r>
              <a:rPr lang="zh-CN" altLang="en-US" sz="1400" dirty="0"/>
              <a:t>的</a:t>
            </a:r>
            <a:r>
              <a:rPr lang="en-US" altLang="zh-CN" sz="1400" dirty="0"/>
              <a:t>next</a:t>
            </a:r>
            <a:r>
              <a:rPr lang="zh-CN" altLang="en-US" sz="1400" dirty="0"/>
              <a:t>指向了</a:t>
            </a:r>
            <a:r>
              <a:rPr lang="en-US" altLang="zh-CN" sz="1400" dirty="0"/>
              <a:t>A</a:t>
            </a:r>
            <a:endParaRPr lang="zh-CN" altLang="en-US" sz="1400" dirty="0"/>
          </a:p>
        </p:txBody>
      </p:sp>
      <p:grpSp>
        <p:nvGrpSpPr>
          <p:cNvPr id="34" name="组合 33">
            <a:extLst>
              <a:ext uri="{FF2B5EF4-FFF2-40B4-BE49-F238E27FC236}">
                <a16:creationId xmlns:a16="http://schemas.microsoft.com/office/drawing/2014/main" id="{EE2468BD-4E74-FACE-5948-83D5351FDC11}"/>
              </a:ext>
            </a:extLst>
          </p:cNvPr>
          <p:cNvGrpSpPr/>
          <p:nvPr/>
        </p:nvGrpSpPr>
        <p:grpSpPr>
          <a:xfrm>
            <a:off x="6534452" y="4761899"/>
            <a:ext cx="497047" cy="609000"/>
            <a:chOff x="6534452" y="4751739"/>
            <a:chExt cx="497047" cy="609000"/>
          </a:xfrm>
        </p:grpSpPr>
        <p:sp>
          <p:nvSpPr>
            <p:cNvPr id="35" name="椭圆 34">
              <a:extLst>
                <a:ext uri="{FF2B5EF4-FFF2-40B4-BE49-F238E27FC236}">
                  <a16:creationId xmlns:a16="http://schemas.microsoft.com/office/drawing/2014/main" id="{BAAB36CE-B47D-DC06-5307-C8C75D4D4D46}"/>
                </a:ext>
              </a:extLst>
            </p:cNvPr>
            <p:cNvSpPr/>
            <p:nvPr/>
          </p:nvSpPr>
          <p:spPr>
            <a:xfrm flipH="1">
              <a:off x="6534452" y="4977224"/>
              <a:ext cx="497047" cy="38351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B</a:t>
              </a:r>
              <a:endParaRPr lang="zh-CN" altLang="en-US" sz="1400" dirty="0"/>
            </a:p>
          </p:txBody>
        </p:sp>
        <p:cxnSp>
          <p:nvCxnSpPr>
            <p:cNvPr id="49" name="直接箭头连接符 48">
              <a:extLst>
                <a:ext uri="{FF2B5EF4-FFF2-40B4-BE49-F238E27FC236}">
                  <a16:creationId xmlns:a16="http://schemas.microsoft.com/office/drawing/2014/main" id="{0F098BB7-70FF-5CF6-7A9B-C16C6FCA57DF}"/>
                </a:ext>
              </a:extLst>
            </p:cNvPr>
            <p:cNvCxnSpPr>
              <a:endCxn id="35" idx="0"/>
            </p:cNvCxnSpPr>
            <p:nvPr/>
          </p:nvCxnSpPr>
          <p:spPr>
            <a:xfrm flipH="1">
              <a:off x="6782975" y="4751739"/>
              <a:ext cx="1822" cy="225485"/>
            </a:xfrm>
            <a:prstGeom prst="straightConnector1">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连接符: 曲线 50">
            <a:extLst>
              <a:ext uri="{FF2B5EF4-FFF2-40B4-BE49-F238E27FC236}">
                <a16:creationId xmlns:a16="http://schemas.microsoft.com/office/drawing/2014/main" id="{7341B1A9-0003-93ED-04F6-E3CCBBD1CF52}"/>
              </a:ext>
            </a:extLst>
          </p:cNvPr>
          <p:cNvCxnSpPr>
            <a:cxnSpLocks/>
            <a:stCxn id="47" idx="1"/>
          </p:cNvCxnSpPr>
          <p:nvPr/>
        </p:nvCxnSpPr>
        <p:spPr>
          <a:xfrm rot="10800000" flipH="1" flipV="1">
            <a:off x="5103492" y="3751016"/>
            <a:ext cx="1676081" cy="2630311"/>
          </a:xfrm>
          <a:prstGeom prst="curvedConnector4">
            <a:avLst>
              <a:gd name="adj1" fmla="val -13639"/>
              <a:gd name="adj2" fmla="val 86209"/>
            </a:avLst>
          </a:prstGeom>
          <a:ln w="190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4C765489-10AE-4FAB-5EE3-37B0A915DCDE}"/>
              </a:ext>
            </a:extLst>
          </p:cNvPr>
          <p:cNvCxnSpPr>
            <a:stCxn id="46" idx="1"/>
            <a:endCxn id="27" idx="6"/>
          </p:cNvCxnSpPr>
          <p:nvPr/>
        </p:nvCxnSpPr>
        <p:spPr>
          <a:xfrm rot="10800000" flipH="1" flipV="1">
            <a:off x="5103493" y="3216337"/>
            <a:ext cx="1427558" cy="2547211"/>
          </a:xfrm>
          <a:prstGeom prst="curvedConnector3">
            <a:avLst>
              <a:gd name="adj1" fmla="val -16013"/>
            </a:avLst>
          </a:prstGeom>
          <a:ln w="190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1DF51960-5E6D-916B-7B7A-3064ADE3A841}"/>
              </a:ext>
            </a:extLst>
          </p:cNvPr>
          <p:cNvCxnSpPr>
            <a:stCxn id="46" idx="1"/>
          </p:cNvCxnSpPr>
          <p:nvPr/>
        </p:nvCxnSpPr>
        <p:spPr>
          <a:xfrm rot="10800000" flipH="1" flipV="1">
            <a:off x="5103493" y="3216338"/>
            <a:ext cx="1676080" cy="3164990"/>
          </a:xfrm>
          <a:prstGeom prst="curvedConnector4">
            <a:avLst>
              <a:gd name="adj1" fmla="val -13639"/>
              <a:gd name="adj2" fmla="val 84265"/>
            </a:avLst>
          </a:prstGeom>
          <a:ln w="19050">
            <a:solidFill>
              <a:schemeClr val="accent5">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连接符: 曲线 76">
            <a:extLst>
              <a:ext uri="{FF2B5EF4-FFF2-40B4-BE49-F238E27FC236}">
                <a16:creationId xmlns:a16="http://schemas.microsoft.com/office/drawing/2014/main" id="{B550641D-A3F5-4E1A-3D7E-5BE4BB8D3BE2}"/>
              </a:ext>
            </a:extLst>
          </p:cNvPr>
          <p:cNvCxnSpPr>
            <a:cxnSpLocks/>
          </p:cNvCxnSpPr>
          <p:nvPr/>
        </p:nvCxnSpPr>
        <p:spPr>
          <a:xfrm flipV="1">
            <a:off x="7028098" y="3187782"/>
            <a:ext cx="3401" cy="584407"/>
          </a:xfrm>
          <a:prstGeom prst="curvedConnector3">
            <a:avLst>
              <a:gd name="adj1" fmla="val 6821552"/>
            </a:avLst>
          </a:prstGeom>
          <a:ln w="19050">
            <a:solidFill>
              <a:srgbClr val="49504F"/>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文本占位符 2">
            <a:extLst>
              <a:ext uri="{FF2B5EF4-FFF2-40B4-BE49-F238E27FC236}">
                <a16:creationId xmlns:a16="http://schemas.microsoft.com/office/drawing/2014/main" id="{1FC01BB0-09EE-F3C1-9F3D-1BAA031B81AC}"/>
              </a:ext>
            </a:extLst>
          </p:cNvPr>
          <p:cNvSpPr txBox="1">
            <a:spLocks/>
          </p:cNvSpPr>
          <p:nvPr/>
        </p:nvSpPr>
        <p:spPr>
          <a:xfrm>
            <a:off x="1199455" y="3502466"/>
            <a:ext cx="2088233" cy="5342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第</a:t>
            </a:r>
            <a:r>
              <a:rPr lang="en-US" altLang="zh-CN" sz="1400" dirty="0"/>
              <a:t>1</a:t>
            </a:r>
            <a:r>
              <a:rPr lang="zh-CN" altLang="en-US" sz="1400" dirty="0"/>
              <a:t>次循环</a:t>
            </a:r>
          </a:p>
        </p:txBody>
      </p:sp>
      <p:sp>
        <p:nvSpPr>
          <p:cNvPr id="79" name="文本占位符 2">
            <a:extLst>
              <a:ext uri="{FF2B5EF4-FFF2-40B4-BE49-F238E27FC236}">
                <a16:creationId xmlns:a16="http://schemas.microsoft.com/office/drawing/2014/main" id="{8B47A7A6-60F6-09C6-AF96-A9C4D8F4E327}"/>
              </a:ext>
            </a:extLst>
          </p:cNvPr>
          <p:cNvSpPr txBox="1">
            <a:spLocks/>
          </p:cNvSpPr>
          <p:nvPr/>
        </p:nvSpPr>
        <p:spPr>
          <a:xfrm>
            <a:off x="1206064" y="3916878"/>
            <a:ext cx="2088233" cy="5342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第</a:t>
            </a:r>
            <a:r>
              <a:rPr lang="en-US" altLang="zh-CN" sz="1400" dirty="0"/>
              <a:t>2</a:t>
            </a:r>
            <a:r>
              <a:rPr lang="zh-CN" altLang="en-US" sz="1400" dirty="0"/>
              <a:t>次循环</a:t>
            </a:r>
          </a:p>
        </p:txBody>
      </p:sp>
      <p:sp>
        <p:nvSpPr>
          <p:cNvPr id="80" name="文本占位符 2">
            <a:extLst>
              <a:ext uri="{FF2B5EF4-FFF2-40B4-BE49-F238E27FC236}">
                <a16:creationId xmlns:a16="http://schemas.microsoft.com/office/drawing/2014/main" id="{0657C998-5734-AE16-38AC-54901CF0F80A}"/>
              </a:ext>
            </a:extLst>
          </p:cNvPr>
          <p:cNvSpPr txBox="1">
            <a:spLocks/>
          </p:cNvSpPr>
          <p:nvPr/>
        </p:nvSpPr>
        <p:spPr>
          <a:xfrm>
            <a:off x="1206064" y="4333413"/>
            <a:ext cx="2088233" cy="53421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第</a:t>
            </a:r>
            <a:r>
              <a:rPr lang="en-US" altLang="zh-CN" sz="1400" dirty="0"/>
              <a:t>3</a:t>
            </a:r>
            <a:r>
              <a:rPr lang="zh-CN" altLang="en-US" sz="1400" dirty="0"/>
              <a:t>次循环</a:t>
            </a:r>
          </a:p>
        </p:txBody>
      </p:sp>
    </p:spTree>
    <p:extLst>
      <p:ext uri="{BB962C8B-B14F-4D97-AF65-F5344CB8AC3E}">
        <p14:creationId xmlns:p14="http://schemas.microsoft.com/office/powerpoint/2010/main" val="41198629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 calcmode="lin" valueType="num">
                                      <p:cBhvr additive="base">
                                        <p:cTn id="7" dur="500"/>
                                        <p:tgtEl>
                                          <p:spTgt spid="78">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7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16667E-7 2.96296E-6 L 4.16667E-7 -0.37408 " pathEditMode="relative" rAng="0" ptsTypes="AA">
                                      <p:cBhvr>
                                        <p:cTn id="12" dur="1000" fill="hold"/>
                                        <p:tgtEl>
                                          <p:spTgt spid="25"/>
                                        </p:tgtEl>
                                        <p:attrNameLst>
                                          <p:attrName>ppt_x</p:attrName>
                                          <p:attrName>ppt_y</p:attrName>
                                        </p:attrNameLst>
                                      </p:cBhvr>
                                      <p:rCtr x="0" y="-18704"/>
                                    </p:animMotion>
                                  </p:childTnLst>
                                </p:cTn>
                              </p:par>
                            </p:childTnLst>
                          </p:cTn>
                        </p:par>
                        <p:par>
                          <p:cTn id="13" fill="hold">
                            <p:stCondLst>
                              <p:cond delay="1000"/>
                            </p:stCondLst>
                            <p:childTnLst>
                              <p:par>
                                <p:cTn id="14" presetID="22" presetClass="exit" presetSubtype="4" fill="hold" nodeType="afterEffect">
                                  <p:stCondLst>
                                    <p:cond delay="0"/>
                                  </p:stCondLst>
                                  <p:childTnLst>
                                    <p:animEffect transition="out" filter="wipe(down)">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par>
                                <p:cTn id="24" presetID="22" presetClass="entr" presetSubtype="8"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33">
                                            <p:txEl>
                                              <p:pRg st="0" end="0"/>
                                            </p:txEl>
                                          </p:spTgt>
                                        </p:tgtEl>
                                        <p:attrNameLst>
                                          <p:attrName>style.visibility</p:attrName>
                                        </p:attrNameLst>
                                      </p:cBhvr>
                                      <p:to>
                                        <p:strVal val="visible"/>
                                      </p:to>
                                    </p:set>
                                    <p:anim calcmode="lin" valueType="num">
                                      <p:cBhvr additive="base">
                                        <p:cTn id="31"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left)">
                                      <p:cBhvr>
                                        <p:cTn id="32" dur="500"/>
                                        <p:tgtEl>
                                          <p:spTgt spid="3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79">
                                            <p:txEl>
                                              <p:pRg st="0" end="0"/>
                                            </p:txEl>
                                          </p:spTgt>
                                        </p:tgtEl>
                                        <p:attrNameLst>
                                          <p:attrName>style.visibility</p:attrName>
                                        </p:attrNameLst>
                                      </p:cBhvr>
                                      <p:to>
                                        <p:strVal val="visible"/>
                                      </p:to>
                                    </p:set>
                                    <p:anim calcmode="lin" valueType="num">
                                      <p:cBhvr additive="base">
                                        <p:cTn id="37" dur="500"/>
                                        <p:tgtEl>
                                          <p:spTgt spid="79">
                                            <p:txEl>
                                              <p:pRg st="0" end="0"/>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79">
                                            <p:txEl>
                                              <p:pRg st="0" end="0"/>
                                            </p:txEl>
                                          </p:spTgt>
                                        </p:tgtEl>
                                      </p:cBhvr>
                                    </p:animEffect>
                                  </p:childTnLst>
                                </p:cTn>
                              </p:par>
                            </p:childTnLst>
                          </p:cTn>
                        </p:par>
                        <p:par>
                          <p:cTn id="39" fill="hold">
                            <p:stCondLst>
                              <p:cond delay="500"/>
                            </p:stCondLst>
                            <p:childTnLst>
                              <p:par>
                                <p:cTn id="40" presetID="42" presetClass="path" presetSubtype="0" accel="50000" decel="50000" fill="hold" nodeType="afterEffect">
                                  <p:stCondLst>
                                    <p:cond delay="0"/>
                                  </p:stCondLst>
                                  <p:childTnLst>
                                    <p:animMotion origin="layout" path="M 4.16667E-7 -0.37408 L 0.00013 -0.28264 " pathEditMode="relative" rAng="0" ptsTypes="AA">
                                      <p:cBhvr>
                                        <p:cTn id="41" dur="1000" fill="hold"/>
                                        <p:tgtEl>
                                          <p:spTgt spid="25"/>
                                        </p:tgtEl>
                                        <p:attrNameLst>
                                          <p:attrName>ppt_x</p:attrName>
                                          <p:attrName>ppt_y</p:attrName>
                                        </p:attrNameLst>
                                      </p:cBhvr>
                                      <p:rCtr x="0" y="4560"/>
                                    </p:animMotion>
                                  </p:childTnLst>
                                </p:cTn>
                              </p:par>
                            </p:childTnLst>
                          </p:cTn>
                        </p:par>
                        <p:par>
                          <p:cTn id="42" fill="hold">
                            <p:stCondLst>
                              <p:cond delay="1500"/>
                            </p:stCondLst>
                            <p:childTnLst>
                              <p:par>
                                <p:cTn id="43" presetID="42" presetClass="path" presetSubtype="0" accel="50000" decel="50000" fill="hold" nodeType="afterEffect">
                                  <p:stCondLst>
                                    <p:cond delay="0"/>
                                  </p:stCondLst>
                                  <p:childTnLst>
                                    <p:animMotion origin="layout" path="M 0 2.59259E-6 L 0 -0.2882 " pathEditMode="relative" rAng="0" ptsTypes="AA">
                                      <p:cBhvr>
                                        <p:cTn id="44" dur="1000" fill="hold"/>
                                        <p:tgtEl>
                                          <p:spTgt spid="34"/>
                                        </p:tgtEl>
                                        <p:attrNameLst>
                                          <p:attrName>ppt_x</p:attrName>
                                          <p:attrName>ppt_y</p:attrName>
                                        </p:attrNameLst>
                                      </p:cBhvr>
                                      <p:rCtr x="0" y="-14421"/>
                                    </p:animMotion>
                                  </p:childTnLst>
                                </p:cTn>
                              </p:par>
                              <p:par>
                                <p:cTn id="45" presetID="22" presetClass="exit" presetSubtype="4" fill="hold" nodeType="withEffect">
                                  <p:stCondLst>
                                    <p:cond delay="0"/>
                                  </p:stCondLst>
                                  <p:childTnLst>
                                    <p:animEffect transition="out" filter="wipe(down)">
                                      <p:cBhvr>
                                        <p:cTn id="46" dur="500"/>
                                        <p:tgtEl>
                                          <p:spTgt spid="30"/>
                                        </p:tgtEl>
                                      </p:cBhvr>
                                    </p:animEffect>
                                    <p:set>
                                      <p:cBhvr>
                                        <p:cTn id="47" dur="1" fill="hold">
                                          <p:stCondLst>
                                            <p:cond delay="499"/>
                                          </p:stCondLst>
                                        </p:cTn>
                                        <p:tgtEl>
                                          <p:spTgt spid="30"/>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32"/>
                                        </p:tgtEl>
                                      </p:cBhvr>
                                    </p:animEffect>
                                    <p:set>
                                      <p:cBhvr>
                                        <p:cTn id="50" dur="1" fill="hold">
                                          <p:stCondLst>
                                            <p:cond delay="499"/>
                                          </p:stCondLst>
                                        </p:cTn>
                                        <p:tgtEl>
                                          <p:spTgt spid="32"/>
                                        </p:tgtEl>
                                        <p:attrNameLst>
                                          <p:attrName>style.visibility</p:attrName>
                                        </p:attrNameLst>
                                      </p:cBhvr>
                                      <p:to>
                                        <p:strVal val="hidden"/>
                                      </p:to>
                                    </p:set>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up)">
                                      <p:cBhvr>
                                        <p:cTn id="54" dur="500"/>
                                        <p:tgtEl>
                                          <p:spTgt spid="56"/>
                                        </p:tgtEl>
                                      </p:cBhvr>
                                    </p:animEffect>
                                  </p:childTnLst>
                                </p:cTn>
                              </p:par>
                              <p:par>
                                <p:cTn id="55" presetID="22" presetClass="entr" presetSubtype="1"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up)">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grpId="0" nodeType="clickEffect">
                                  <p:stCondLst>
                                    <p:cond delay="0"/>
                                  </p:stCondLst>
                                  <p:childTnLst>
                                    <p:set>
                                      <p:cBhvr>
                                        <p:cTn id="61" dur="1" fill="hold">
                                          <p:stCondLst>
                                            <p:cond delay="0"/>
                                          </p:stCondLst>
                                        </p:cTn>
                                        <p:tgtEl>
                                          <p:spTgt spid="80">
                                            <p:txEl>
                                              <p:pRg st="0" end="0"/>
                                            </p:txEl>
                                          </p:spTgt>
                                        </p:tgtEl>
                                        <p:attrNameLst>
                                          <p:attrName>style.visibility</p:attrName>
                                        </p:attrNameLst>
                                      </p:cBhvr>
                                      <p:to>
                                        <p:strVal val="visible"/>
                                      </p:to>
                                    </p:set>
                                    <p:anim calcmode="lin" valueType="num">
                                      <p:cBhvr additive="base">
                                        <p:cTn id="62" dur="500"/>
                                        <p:tgtEl>
                                          <p:spTgt spid="80">
                                            <p:txEl>
                                              <p:pRg st="0" end="0"/>
                                            </p:txEl>
                                          </p:spTgt>
                                        </p:tgtEl>
                                        <p:attrNameLst>
                                          <p:attrName>ppt_x</p:attrName>
                                        </p:attrNameLst>
                                      </p:cBhvr>
                                      <p:tavLst>
                                        <p:tav tm="0">
                                          <p:val>
                                            <p:strVal val="#ppt_x+#ppt_w*1.125000"/>
                                          </p:val>
                                        </p:tav>
                                        <p:tav tm="100000">
                                          <p:val>
                                            <p:strVal val="#ppt_x"/>
                                          </p:val>
                                        </p:tav>
                                      </p:tavLst>
                                    </p:anim>
                                    <p:animEffect transition="in" filter="wipe(left)">
                                      <p:cBhvr>
                                        <p:cTn id="63" dur="500"/>
                                        <p:tgtEl>
                                          <p:spTgt spid="80">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0.00013 -0.28264 L 2.08333E-7 -0.37408 " pathEditMode="relative" rAng="0" ptsTypes="AA">
                                      <p:cBhvr>
                                        <p:cTn id="67" dur="1000" fill="hold"/>
                                        <p:tgtEl>
                                          <p:spTgt spid="25"/>
                                        </p:tgtEl>
                                        <p:attrNameLst>
                                          <p:attrName>ppt_x</p:attrName>
                                          <p:attrName>ppt_y</p:attrName>
                                        </p:attrNameLst>
                                      </p:cBhvr>
                                      <p:rCtr x="0" y="-4792"/>
                                    </p:animMotion>
                                  </p:childTnLst>
                                </p:cTn>
                              </p:par>
                              <p:par>
                                <p:cTn id="68" presetID="42" presetClass="path" presetSubtype="0" accel="50000" decel="50000" fill="hold" nodeType="withEffect">
                                  <p:stCondLst>
                                    <p:cond delay="0"/>
                                  </p:stCondLst>
                                  <p:childTnLst>
                                    <p:animMotion origin="layout" path="M -0.00026 -0.2882 L -0.00013 -0.19676 " pathEditMode="relative" rAng="0" ptsTypes="AA">
                                      <p:cBhvr>
                                        <p:cTn id="69" dur="1000" fill="hold"/>
                                        <p:tgtEl>
                                          <p:spTgt spid="34"/>
                                        </p:tgtEl>
                                        <p:attrNameLst>
                                          <p:attrName>ppt_x</p:attrName>
                                          <p:attrName>ppt_y</p:attrName>
                                        </p:attrNameLst>
                                      </p:cBhvr>
                                      <p:rCtr x="0" y="4815"/>
                                    </p:animMotion>
                                  </p:childTnLst>
                                </p:cTn>
                              </p:par>
                            </p:childTnLst>
                          </p:cTn>
                        </p:par>
                        <p:par>
                          <p:cTn id="70" fill="hold">
                            <p:stCondLst>
                              <p:cond delay="1000"/>
                            </p:stCondLst>
                            <p:childTnLst>
                              <p:par>
                                <p:cTn id="71" presetID="22" presetClass="exit" presetSubtype="4" fill="hold" nodeType="afterEffect">
                                  <p:stCondLst>
                                    <p:cond delay="0"/>
                                  </p:stCondLst>
                                  <p:childTnLst>
                                    <p:animEffect transition="out" filter="wipe(down)">
                                      <p:cBhvr>
                                        <p:cTn id="72" dur="500"/>
                                        <p:tgtEl>
                                          <p:spTgt spid="56"/>
                                        </p:tgtEl>
                                      </p:cBhvr>
                                    </p:animEffect>
                                    <p:set>
                                      <p:cBhvr>
                                        <p:cTn id="73" dur="1" fill="hold">
                                          <p:stCondLst>
                                            <p:cond delay="499"/>
                                          </p:stCondLst>
                                        </p:cTn>
                                        <p:tgtEl>
                                          <p:spTgt spid="56"/>
                                        </p:tgtEl>
                                        <p:attrNameLst>
                                          <p:attrName>style.visibility</p:attrName>
                                        </p:attrNameLst>
                                      </p:cBhvr>
                                      <p:to>
                                        <p:strVal val="hidden"/>
                                      </p:to>
                                    </p:set>
                                  </p:childTnLst>
                                </p:cTn>
                              </p:par>
                              <p:par>
                                <p:cTn id="74" presetID="22" presetClass="entr" presetSubtype="1" fill="hold" nodeType="with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wipe(up)">
                                      <p:cBhvr>
                                        <p:cTn id="76" dur="500"/>
                                        <p:tgtEl>
                                          <p:spTgt spid="58"/>
                                        </p:tgtEl>
                                      </p:cBhvr>
                                    </p:animEffect>
                                  </p:childTnLst>
                                </p:cTn>
                              </p:par>
                            </p:childTnLst>
                          </p:cTn>
                        </p:par>
                        <p:par>
                          <p:cTn id="77" fill="hold">
                            <p:stCondLst>
                              <p:cond delay="1500"/>
                            </p:stCondLst>
                            <p:childTnLst>
                              <p:par>
                                <p:cTn id="78" presetID="22" presetClass="entr" presetSubtype="4" fill="hold" nodeType="after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down)">
                                      <p:cBhvr>
                                        <p:cTn id="8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78" grpId="0" build="p"/>
      <p:bldP spid="79" grpId="0" build="p"/>
      <p:bldP spid="80"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FAB4C-C036-97A4-8B5F-2D354416D5FE}"/>
              </a:ext>
            </a:extLst>
          </p:cNvPr>
          <p:cNvSpPr>
            <a:spLocks noGrp="1"/>
          </p:cNvSpPr>
          <p:nvPr>
            <p:ph type="title"/>
          </p:nvPr>
        </p:nvSpPr>
        <p:spPr/>
        <p:txBody>
          <a:bodyPr/>
          <a:lstStyle/>
          <a:p>
            <a:r>
              <a:rPr lang="zh-CN" altLang="en-US" dirty="0"/>
              <a:t>参考回答：</a:t>
            </a:r>
          </a:p>
        </p:txBody>
      </p:sp>
      <p:sp>
        <p:nvSpPr>
          <p:cNvPr id="3" name="文本占位符 2">
            <a:extLst>
              <a:ext uri="{FF2B5EF4-FFF2-40B4-BE49-F238E27FC236}">
                <a16:creationId xmlns:a16="http://schemas.microsoft.com/office/drawing/2014/main" id="{41979B53-0888-7C5A-839B-BBDD95BEDC64}"/>
              </a:ext>
            </a:extLst>
          </p:cNvPr>
          <p:cNvSpPr>
            <a:spLocks noGrp="1"/>
          </p:cNvSpPr>
          <p:nvPr>
            <p:ph type="body" sz="quarter" idx="11"/>
          </p:nvPr>
        </p:nvSpPr>
        <p:spPr>
          <a:xfrm>
            <a:off x="710880" y="1624204"/>
            <a:ext cx="11014274" cy="4614550"/>
          </a:xfrm>
        </p:spPr>
        <p:txBody>
          <a:bodyPr/>
          <a:lstStyle/>
          <a:p>
            <a:r>
              <a:rPr lang="zh-CN" altLang="en-US" dirty="0"/>
              <a:t>在</a:t>
            </a:r>
            <a:r>
              <a:rPr lang="en-US" altLang="zh-CN" dirty="0"/>
              <a:t>jdk1.7</a:t>
            </a:r>
            <a:r>
              <a:rPr lang="zh-CN" altLang="en-US" dirty="0"/>
              <a:t>的</a:t>
            </a:r>
            <a:r>
              <a:rPr lang="en-US" altLang="zh-CN" dirty="0" err="1"/>
              <a:t>hashmap</a:t>
            </a:r>
            <a:r>
              <a:rPr lang="zh-CN" altLang="en-US" dirty="0"/>
              <a:t>中在数组进行扩容的时候，因为链表是头插法，在进行数据迁移的过程中，有可能导致死循环</a:t>
            </a:r>
            <a:endParaRPr lang="en-US" altLang="zh-CN" dirty="0"/>
          </a:p>
          <a:p>
            <a:endParaRPr lang="zh-CN" altLang="en-US" dirty="0"/>
          </a:p>
          <a:p>
            <a:r>
              <a:rPr lang="zh-CN" altLang="en-US" dirty="0"/>
              <a:t>比如说，现在有两个线程</a:t>
            </a:r>
          </a:p>
          <a:p>
            <a:r>
              <a:rPr lang="zh-CN" altLang="en-US" dirty="0"/>
              <a:t>线程一：读取到当前的</a:t>
            </a:r>
            <a:r>
              <a:rPr lang="en-US" altLang="zh-CN" dirty="0" err="1"/>
              <a:t>hashmap</a:t>
            </a:r>
            <a:r>
              <a:rPr lang="zh-CN" altLang="en-US" dirty="0"/>
              <a:t>数据，数据中一个链表，在准备扩容时，线程二介入</a:t>
            </a:r>
          </a:p>
          <a:p>
            <a:r>
              <a:rPr lang="zh-CN" altLang="en-US" dirty="0"/>
              <a:t>线程二：也读取</a:t>
            </a:r>
            <a:r>
              <a:rPr lang="en-US" altLang="zh-CN" dirty="0" err="1"/>
              <a:t>hashmap</a:t>
            </a:r>
            <a:r>
              <a:rPr lang="zh-CN" altLang="en-US" dirty="0"/>
              <a:t>，直接进行扩容。因为是头插法，链表的顺序会进行颠倒过来。比如原来的顺序是</a:t>
            </a:r>
            <a:r>
              <a:rPr lang="en-US" altLang="zh-CN" dirty="0"/>
              <a:t>AB</a:t>
            </a:r>
            <a:r>
              <a:rPr lang="zh-CN" altLang="en-US" dirty="0"/>
              <a:t>，扩容后的顺序是</a:t>
            </a:r>
            <a:r>
              <a:rPr lang="en-US" altLang="zh-CN" dirty="0"/>
              <a:t>BA</a:t>
            </a:r>
            <a:r>
              <a:rPr lang="zh-CN" altLang="en-US" dirty="0"/>
              <a:t>，线程二执行结束。</a:t>
            </a:r>
          </a:p>
          <a:p>
            <a:r>
              <a:rPr lang="zh-CN" altLang="en-US" dirty="0"/>
              <a:t>线程一：继续执行的时候就会出现死循环的问题。</a:t>
            </a:r>
          </a:p>
          <a:p>
            <a:r>
              <a:rPr lang="zh-CN" altLang="en-US" dirty="0"/>
              <a:t>线程一先将</a:t>
            </a:r>
            <a:r>
              <a:rPr lang="en-US" altLang="zh-CN" dirty="0"/>
              <a:t>A</a:t>
            </a:r>
            <a:r>
              <a:rPr lang="zh-CN" altLang="en-US" dirty="0"/>
              <a:t>移入新的链表，再将</a:t>
            </a:r>
            <a:r>
              <a:rPr lang="en-US" altLang="zh-CN" dirty="0"/>
              <a:t>B</a:t>
            </a:r>
            <a:r>
              <a:rPr lang="zh-CN" altLang="en-US" dirty="0"/>
              <a:t>插入到链头，由于另外一个线程的原因，</a:t>
            </a:r>
            <a:r>
              <a:rPr lang="en-US" altLang="zh-CN" dirty="0"/>
              <a:t>B</a:t>
            </a:r>
            <a:r>
              <a:rPr lang="zh-CN" altLang="en-US" dirty="0"/>
              <a:t>的</a:t>
            </a:r>
            <a:r>
              <a:rPr lang="en-US" altLang="zh-CN" dirty="0"/>
              <a:t>next</a:t>
            </a:r>
            <a:r>
              <a:rPr lang="zh-CN" altLang="en-US" dirty="0"/>
              <a:t>指向了</a:t>
            </a:r>
            <a:r>
              <a:rPr lang="en-US" altLang="zh-CN" dirty="0"/>
              <a:t>A</a:t>
            </a:r>
            <a:r>
              <a:rPr lang="zh-CN" altLang="en-US" dirty="0"/>
              <a:t>，所以</a:t>
            </a:r>
            <a:r>
              <a:rPr lang="en-US" altLang="zh-CN" dirty="0"/>
              <a:t>B-&gt;A-&gt;B,</a:t>
            </a:r>
            <a:r>
              <a:rPr lang="zh-CN" altLang="en-US" dirty="0"/>
              <a:t>形成循环。</a:t>
            </a:r>
          </a:p>
          <a:p>
            <a:r>
              <a:rPr lang="zh-CN" altLang="en-US" dirty="0"/>
              <a:t>当然，</a:t>
            </a:r>
            <a:r>
              <a:rPr lang="en-US" altLang="zh-CN" dirty="0"/>
              <a:t>JDK 8 </a:t>
            </a:r>
            <a:r>
              <a:rPr lang="zh-CN" altLang="en-US" dirty="0"/>
              <a:t>将扩容算法做了调整，不再将元素加入链表头（而是保持与扩容前一样的顺序），</a:t>
            </a:r>
            <a:r>
              <a:rPr lang="zh-CN" altLang="en-US" b="1" dirty="0">
                <a:solidFill>
                  <a:srgbClr val="C00000"/>
                </a:solidFill>
              </a:rPr>
              <a:t>尾插法</a:t>
            </a:r>
            <a:r>
              <a:rPr lang="zh-CN" altLang="en-US" dirty="0"/>
              <a:t>，就避免了</a:t>
            </a:r>
            <a:r>
              <a:rPr lang="en-US" altLang="zh-CN" dirty="0"/>
              <a:t>jdk7</a:t>
            </a:r>
            <a:r>
              <a:rPr lang="zh-CN" altLang="en-US" dirty="0"/>
              <a:t>中死循环的问题。</a:t>
            </a:r>
          </a:p>
        </p:txBody>
      </p:sp>
    </p:spTree>
    <p:extLst>
      <p:ext uri="{BB962C8B-B14F-4D97-AF65-F5344CB8AC3E}">
        <p14:creationId xmlns:p14="http://schemas.microsoft.com/office/powerpoint/2010/main" val="763609452"/>
      </p:ext>
    </p:extLst>
  </p:cSld>
  <p:clrMapOvr>
    <a:masterClrMapping/>
  </p:clrMapOvr>
  <p:transition spd="slow">
    <p:push dir="u"/>
  </p:transition>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95000"/>
              <a:lumOff val="5000"/>
            </a:schemeClr>
          </a:solidFill>
        </a:ln>
      </a:spPr>
      <a:bodyPr rtlCol="0" anchor="ctr"/>
      <a:lstStyle>
        <a:defPPr algn="ctr">
          <a:defRPr sz="1100" dirty="0" smtClean="0">
            <a:solidFill>
              <a:schemeClr val="tx1"/>
            </a:solidFill>
            <a:ea typeface="Alibaba PuHuiTi B"/>
          </a:defRPr>
        </a:defPPr>
      </a:lstStyle>
      <a:style>
        <a:lnRef idx="2">
          <a:schemeClr val="accent2"/>
        </a:lnRef>
        <a:fillRef idx="1">
          <a:schemeClr val="lt1"/>
        </a:fillRef>
        <a:effectRef idx="0">
          <a:schemeClr val="accent2"/>
        </a:effectRef>
        <a:fontRef idx="minor">
          <a:schemeClr val="dk1"/>
        </a:fontRef>
      </a:style>
    </a:spDef>
    <a:lnDef>
      <a:spPr>
        <a:ln w="19050">
          <a:solidFill>
            <a:srgbClr val="49504F"/>
          </a:solidFill>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95718</TotalTime>
  <Words>10785</Words>
  <Application>Microsoft Office PowerPoint</Application>
  <PresentationFormat>宽屏</PresentationFormat>
  <Paragraphs>1451</Paragraphs>
  <Slides>100</Slides>
  <Notes>5</Notes>
  <HiddenSlides>0</HiddenSlides>
  <MMClips>0</MMClips>
  <ScaleCrop>false</ScaleCrop>
  <HeadingPairs>
    <vt:vector size="6" baseType="variant">
      <vt:variant>
        <vt:lpstr>已用的字体</vt:lpstr>
      </vt:variant>
      <vt:variant>
        <vt:i4>20</vt:i4>
      </vt:variant>
      <vt:variant>
        <vt:lpstr>主题</vt:lpstr>
      </vt:variant>
      <vt:variant>
        <vt:i4>7</vt:i4>
      </vt:variant>
      <vt:variant>
        <vt:lpstr>幻灯片标题</vt:lpstr>
      </vt:variant>
      <vt:variant>
        <vt:i4>100</vt:i4>
      </vt:variant>
    </vt:vector>
  </HeadingPairs>
  <TitlesOfParts>
    <vt:vector size="127" baseType="lpstr">
      <vt:lpstr>Alibaba PuHuiTi B</vt:lpstr>
      <vt:lpstr>Alibaba PuHuiTi M</vt:lpstr>
      <vt:lpstr>Alibaba PuHuiTi Medium</vt:lpstr>
      <vt:lpstr>Alibaba PuHuiTi R</vt:lpstr>
      <vt:lpstr>-apple-system</vt:lpstr>
      <vt:lpstr>Arial Unicode MS</vt:lpstr>
      <vt:lpstr>阿里巴巴普惠体</vt:lpstr>
      <vt:lpstr>等线</vt:lpstr>
      <vt:lpstr>黑体</vt:lpstr>
      <vt:lpstr>STKaiti</vt:lpstr>
      <vt:lpstr>STKaiti</vt:lpstr>
      <vt:lpstr>宋体</vt:lpstr>
      <vt:lpstr>微软雅黑</vt:lpstr>
      <vt:lpstr>Arial</vt:lpstr>
      <vt:lpstr>Calibri</vt:lpstr>
      <vt:lpstr>Cambria Math</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Java集合相关面试题</vt:lpstr>
      <vt:lpstr>Java集合框架体系</vt:lpstr>
      <vt:lpstr>Java集合框架体系</vt:lpstr>
      <vt:lpstr>数据结构</vt:lpstr>
      <vt:lpstr>算法复杂度分析</vt:lpstr>
      <vt:lpstr>时间复杂度分析</vt:lpstr>
      <vt:lpstr>常见复杂度表示形式</vt:lpstr>
      <vt:lpstr>常见复杂度</vt:lpstr>
      <vt:lpstr>常见复杂度</vt:lpstr>
      <vt:lpstr>常见时间复杂度</vt:lpstr>
      <vt:lpstr>PowerPoint 演示文稿</vt:lpstr>
      <vt:lpstr>常见时间复杂度</vt:lpstr>
      <vt:lpstr>PowerPoint 演示文稿</vt:lpstr>
      <vt:lpstr>空间复杂度</vt:lpstr>
      <vt:lpstr>PowerPoint 演示文稿</vt:lpstr>
      <vt:lpstr>List相关面试题</vt:lpstr>
      <vt:lpstr>List相关面试题</vt:lpstr>
      <vt:lpstr>数组</vt:lpstr>
      <vt:lpstr>数组如何获取其他元素的地址值？</vt:lpstr>
      <vt:lpstr>数组如何获取其他元素的地址值？</vt:lpstr>
      <vt:lpstr>为什么数组索引从0开始呢？假如从1开始不行吗？</vt:lpstr>
      <vt:lpstr>操作数组的时间复杂度（查找）</vt:lpstr>
      <vt:lpstr>操作数组的时间复杂度（查找）</vt:lpstr>
      <vt:lpstr>操作数组的时间复杂度（插入、删除）</vt:lpstr>
      <vt:lpstr>PowerPoint 演示文稿</vt:lpstr>
      <vt:lpstr>List相关面试题</vt:lpstr>
      <vt:lpstr>ArrayList源码分析</vt:lpstr>
      <vt:lpstr>ArrayList源码分析-成员变量</vt:lpstr>
      <vt:lpstr>ArrayList源码分析-构造方法</vt:lpstr>
      <vt:lpstr>ArrayList源码分析-添加和扩容操作(第1次添加数据)</vt:lpstr>
      <vt:lpstr>ArrayList源码分析-添加和扩容操作(第2至10次添加数据)</vt:lpstr>
      <vt:lpstr>ArrayList源码分析-添加和扩容操作(第11次添加数据)</vt:lpstr>
      <vt:lpstr>ArrayList底层的实现原理是什么</vt:lpstr>
      <vt:lpstr>ArrayList底层的实现原理是什么</vt:lpstr>
      <vt:lpstr>PowerPoint 演示文稿</vt:lpstr>
      <vt:lpstr>ArrayList list=new ArrayList(10)中的list扩容几次</vt:lpstr>
      <vt:lpstr>PowerPoint 演示文稿</vt:lpstr>
      <vt:lpstr>如何实现数组和List之间的转换</vt:lpstr>
      <vt:lpstr>如何实现数组和List之间的转换</vt:lpstr>
      <vt:lpstr>List相关面试题</vt:lpstr>
      <vt:lpstr>单向链表</vt:lpstr>
      <vt:lpstr>单向链表</vt:lpstr>
      <vt:lpstr>单向链表时间复杂度分析</vt:lpstr>
      <vt:lpstr>链表时间复杂度分析</vt:lpstr>
      <vt:lpstr>双向链表</vt:lpstr>
      <vt:lpstr>双向链表时间复杂度分析</vt:lpstr>
      <vt:lpstr>PowerPoint 演示文稿</vt:lpstr>
      <vt:lpstr>PowerPoint 演示文稿</vt:lpstr>
      <vt:lpstr>ArrayList 和 LinkedList 的区别是什么？</vt:lpstr>
      <vt:lpstr>ArrayList 和 LinkedList 的区别是什么？</vt:lpstr>
      <vt:lpstr>PowerPoint 演示文稿</vt:lpstr>
      <vt:lpstr>HashMap相关面试题</vt:lpstr>
      <vt:lpstr>HashMap相关面试题</vt:lpstr>
      <vt:lpstr>二叉树</vt:lpstr>
      <vt:lpstr>二叉树</vt:lpstr>
      <vt:lpstr>二叉树分类</vt:lpstr>
      <vt:lpstr>二叉搜索树</vt:lpstr>
      <vt:lpstr>二叉搜索树-时间复杂度分析</vt:lpstr>
      <vt:lpstr>二叉搜索树-时间复杂度分析</vt:lpstr>
      <vt:lpstr>PowerPoint 演示文稿</vt:lpstr>
      <vt:lpstr>红黑树</vt:lpstr>
      <vt:lpstr>红黑树的特质</vt:lpstr>
      <vt:lpstr>红黑树的复杂度</vt:lpstr>
      <vt:lpstr>PowerPoint 演示文稿</vt:lpstr>
      <vt:lpstr>散列表</vt:lpstr>
      <vt:lpstr>散列表（Hash Table）</vt:lpstr>
      <vt:lpstr>散列表（Hash Table）</vt:lpstr>
      <vt:lpstr>散列表（Hash Table）</vt:lpstr>
      <vt:lpstr>散列冲突</vt:lpstr>
      <vt:lpstr>散列冲突-链表法（拉链）</vt:lpstr>
      <vt:lpstr>散列冲突-链表法（拉链）</vt:lpstr>
      <vt:lpstr>散列冲突-链表法（拉链）</vt:lpstr>
      <vt:lpstr>散列冲突-链表法（拉链）- 时间复杂度</vt:lpstr>
      <vt:lpstr>散列冲突-链表法（拉链）</vt:lpstr>
      <vt:lpstr>散列冲突-链表法（拉链）</vt:lpstr>
      <vt:lpstr>PowerPoint 演示文稿</vt:lpstr>
      <vt:lpstr>HashMap相关面试题</vt:lpstr>
      <vt:lpstr>PowerPoint 演示文稿</vt:lpstr>
      <vt:lpstr>HashMap实现原理</vt:lpstr>
      <vt:lpstr>HashMap的jdk1.7和jdk1.8有什么区别</vt:lpstr>
      <vt:lpstr>PowerPoint 演示文稿</vt:lpstr>
      <vt:lpstr>PowerPoint 演示文稿</vt:lpstr>
      <vt:lpstr>HashMap源码分析 – 常见属性</vt:lpstr>
      <vt:lpstr>HashMap源码分析</vt:lpstr>
      <vt:lpstr>HashMap源码分析-添加数据</vt:lpstr>
      <vt:lpstr>HashMap的put方法的具体流程</vt:lpstr>
      <vt:lpstr>PowerPoint 演示文稿</vt:lpstr>
      <vt:lpstr>HashMap源码分析-扩容</vt:lpstr>
      <vt:lpstr>讲一讲HashMap的扩容机制</vt:lpstr>
      <vt:lpstr>HashMap源码分析</vt:lpstr>
      <vt:lpstr>PowerPoint 演示文稿</vt:lpstr>
      <vt:lpstr>hashMap的寻址算法</vt:lpstr>
      <vt:lpstr>为何HashMap的数组长度一定是2的次幂？</vt:lpstr>
      <vt:lpstr>PowerPoint 演示文稿</vt:lpstr>
      <vt:lpstr>PowerPoint 演示文稿</vt:lpstr>
      <vt:lpstr>hashmap在1.7情况下的多线程死循环问题</vt:lpstr>
      <vt:lpstr>hashmap在1.7情况下的多线程死循环问题</vt:lpstr>
      <vt:lpstr>hashmap在1.7情况下的多线程死循环问题</vt:lpstr>
      <vt:lpstr>参考回答：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SA9181</cp:lastModifiedBy>
  <cp:revision>3641</cp:revision>
  <dcterms:created xsi:type="dcterms:W3CDTF">2020-03-31T02:23:27Z</dcterms:created>
  <dcterms:modified xsi:type="dcterms:W3CDTF">2023-04-19T15:25:42Z</dcterms:modified>
</cp:coreProperties>
</file>