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43"/>
  </p:notesMasterIdLst>
  <p:handoutMasterIdLst>
    <p:handoutMasterId r:id="rId144"/>
  </p:handoutMasterIdLst>
  <p:sldIdLst>
    <p:sldId id="1250" r:id="rId8"/>
    <p:sldId id="1473" r:id="rId9"/>
    <p:sldId id="1475" r:id="rId10"/>
    <p:sldId id="1477" r:id="rId11"/>
    <p:sldId id="1478" r:id="rId12"/>
    <p:sldId id="1358" r:id="rId13"/>
    <p:sldId id="1283" r:id="rId14"/>
    <p:sldId id="1284" r:id="rId15"/>
    <p:sldId id="1361" r:id="rId16"/>
    <p:sldId id="1469" r:id="rId17"/>
    <p:sldId id="1285" r:id="rId18"/>
    <p:sldId id="1362" r:id="rId19"/>
    <p:sldId id="1286" r:id="rId20"/>
    <p:sldId id="1441" r:id="rId21"/>
    <p:sldId id="1291" r:id="rId22"/>
    <p:sldId id="1292" r:id="rId23"/>
    <p:sldId id="1439" r:id="rId24"/>
    <p:sldId id="1483" r:id="rId25"/>
    <p:sldId id="1440" r:id="rId26"/>
    <p:sldId id="1444" r:id="rId27"/>
    <p:sldId id="1479" r:id="rId28"/>
    <p:sldId id="1287" r:id="rId29"/>
    <p:sldId id="1288" r:id="rId30"/>
    <p:sldId id="1407" r:id="rId31"/>
    <p:sldId id="1484" r:id="rId32"/>
    <p:sldId id="1442" r:id="rId33"/>
    <p:sldId id="1289" r:id="rId34"/>
    <p:sldId id="1290" r:id="rId35"/>
    <p:sldId id="1437" r:id="rId36"/>
    <p:sldId id="1438" r:id="rId37"/>
    <p:sldId id="1455" r:id="rId38"/>
    <p:sldId id="1480" r:id="rId39"/>
    <p:sldId id="1295" r:id="rId40"/>
    <p:sldId id="1296" r:id="rId41"/>
    <p:sldId id="1364" r:id="rId42"/>
    <p:sldId id="1445" r:id="rId43"/>
    <p:sldId id="1299" r:id="rId44"/>
    <p:sldId id="1300" r:id="rId45"/>
    <p:sldId id="1372" r:id="rId46"/>
    <p:sldId id="1447" r:id="rId47"/>
    <p:sldId id="1297" r:id="rId48"/>
    <p:sldId id="1298" r:id="rId49"/>
    <p:sldId id="1365" r:id="rId50"/>
    <p:sldId id="1487" r:id="rId51"/>
    <p:sldId id="1486" r:id="rId52"/>
    <p:sldId id="1488" r:id="rId53"/>
    <p:sldId id="1489" r:id="rId54"/>
    <p:sldId id="1490" r:id="rId55"/>
    <p:sldId id="1446" r:id="rId56"/>
    <p:sldId id="1481" r:id="rId57"/>
    <p:sldId id="1307" r:id="rId58"/>
    <p:sldId id="1308" r:id="rId59"/>
    <p:sldId id="1375" r:id="rId60"/>
    <p:sldId id="1377" r:id="rId61"/>
    <p:sldId id="1378" r:id="rId62"/>
    <p:sldId id="1380" r:id="rId63"/>
    <p:sldId id="1381" r:id="rId64"/>
    <p:sldId id="1449" r:id="rId65"/>
    <p:sldId id="1309" r:id="rId66"/>
    <p:sldId id="1310" r:id="rId67"/>
    <p:sldId id="1492" r:id="rId68"/>
    <p:sldId id="1384" r:id="rId69"/>
    <p:sldId id="1383" r:id="rId70"/>
    <p:sldId id="1422" r:id="rId71"/>
    <p:sldId id="1423" r:id="rId72"/>
    <p:sldId id="1390" r:id="rId73"/>
    <p:sldId id="1494" r:id="rId74"/>
    <p:sldId id="1496" r:id="rId75"/>
    <p:sldId id="1497" r:id="rId76"/>
    <p:sldId id="1499" r:id="rId77"/>
    <p:sldId id="1498" r:id="rId78"/>
    <p:sldId id="1424" r:id="rId79"/>
    <p:sldId id="1313" r:id="rId80"/>
    <p:sldId id="1314" r:id="rId81"/>
    <p:sldId id="1392" r:id="rId82"/>
    <p:sldId id="1393" r:id="rId83"/>
    <p:sldId id="1419" r:id="rId84"/>
    <p:sldId id="1433" r:id="rId85"/>
    <p:sldId id="1435" r:id="rId86"/>
    <p:sldId id="1394" r:id="rId87"/>
    <p:sldId id="1500" r:id="rId88"/>
    <p:sldId id="1427" r:id="rId89"/>
    <p:sldId id="1501" r:id="rId90"/>
    <p:sldId id="1502" r:id="rId91"/>
    <p:sldId id="1428" r:id="rId92"/>
    <p:sldId id="1504" r:id="rId93"/>
    <p:sldId id="1503" r:id="rId94"/>
    <p:sldId id="1430" r:id="rId95"/>
    <p:sldId id="1505" r:id="rId96"/>
    <p:sldId id="1507" r:id="rId97"/>
    <p:sldId id="1508" r:id="rId98"/>
    <p:sldId id="1509" r:id="rId99"/>
    <p:sldId id="1434" r:id="rId100"/>
    <p:sldId id="1305" r:id="rId101"/>
    <p:sldId id="1306" r:id="rId102"/>
    <p:sldId id="1374" r:id="rId103"/>
    <p:sldId id="1408" r:id="rId104"/>
    <p:sldId id="1448" r:id="rId105"/>
    <p:sldId id="1482" r:id="rId106"/>
    <p:sldId id="1317" r:id="rId107"/>
    <p:sldId id="1318" r:id="rId108"/>
    <p:sldId id="1397" r:id="rId109"/>
    <p:sldId id="1398" r:id="rId110"/>
    <p:sldId id="1456" r:id="rId111"/>
    <p:sldId id="1319" r:id="rId112"/>
    <p:sldId id="1320" r:id="rId113"/>
    <p:sldId id="1399" r:id="rId114"/>
    <p:sldId id="1401" r:id="rId115"/>
    <p:sldId id="1400" r:id="rId116"/>
    <p:sldId id="1402" r:id="rId117"/>
    <p:sldId id="1451" r:id="rId118"/>
    <p:sldId id="1321" r:id="rId119"/>
    <p:sldId id="1322" r:id="rId120"/>
    <p:sldId id="1436" r:id="rId121"/>
    <p:sldId id="1457" r:id="rId122"/>
    <p:sldId id="1461" r:id="rId123"/>
    <p:sldId id="1458" r:id="rId124"/>
    <p:sldId id="1459" r:id="rId125"/>
    <p:sldId id="1460" r:id="rId126"/>
    <p:sldId id="1462" r:id="rId127"/>
    <p:sldId id="1452" r:id="rId128"/>
    <p:sldId id="1323" r:id="rId129"/>
    <p:sldId id="1324" r:id="rId130"/>
    <p:sldId id="1510" r:id="rId131"/>
    <p:sldId id="1463" r:id="rId132"/>
    <p:sldId id="1464" r:id="rId133"/>
    <p:sldId id="1465" r:id="rId134"/>
    <p:sldId id="1466" r:id="rId135"/>
    <p:sldId id="1453" r:id="rId136"/>
    <p:sldId id="1325" r:id="rId137"/>
    <p:sldId id="1326" r:id="rId138"/>
    <p:sldId id="1467" r:id="rId139"/>
    <p:sldId id="1468" r:id="rId140"/>
    <p:sldId id="1454" r:id="rId141"/>
    <p:sldId id="264" r:id="rId1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AD2A26"/>
    <a:srgbClr val="17019D"/>
    <a:srgbClr val="4C5252"/>
    <a:srgbClr val="FFF9C4"/>
    <a:srgbClr val="CCCC00"/>
    <a:srgbClr val="AD2B26"/>
    <a:srgbClr val="F9F9F9"/>
    <a:srgbClr val="8A8A8A"/>
    <a:srgbClr val="48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5090" autoAdjust="0"/>
  </p:normalViewPr>
  <p:slideViewPr>
    <p:cSldViewPr snapToGrid="0">
      <p:cViewPr varScale="1">
        <p:scale>
          <a:sx n="81" d="100"/>
          <a:sy n="81" d="100"/>
        </p:scale>
        <p:origin x="653" y="48"/>
      </p:cViewPr>
      <p:guideLst/>
    </p:cSldViewPr>
  </p:slideViewPr>
  <p:notesTextViewPr>
    <p:cViewPr>
      <p:scale>
        <a:sx n="1" d="1"/>
        <a:sy n="1" d="1"/>
      </p:scale>
      <p:origin x="0" y="0"/>
    </p:cViewPr>
  </p:notesTextViewPr>
  <p:notesViewPr>
    <p:cSldViewPr snapToGrid="0" showGuide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tableStyles" Target="tableStyles.xml"/><Relationship Id="rId5" Type="http://schemas.openxmlformats.org/officeDocument/2006/relationships/slideMaster" Target="slideMasters/slideMaster5.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notesMaster" Target="notesMasters/notesMaster1.xml"/><Relationship Id="rId14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handoutMaster" Target="handoutMasters/handoutMaster1.xml"/><Relationship Id="rId90" Type="http://schemas.openxmlformats.org/officeDocument/2006/relationships/slide" Target="slides/slide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2023/5/6</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7489947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538818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418829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3" r:id="rId16"/>
    <p:sldLayoutId id="2147483715" r:id="rId17"/>
    <p:sldLayoutId id="2147483716" r:id="rId18"/>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hyperlink" Target="https://www.oracle.com/java/technologies/javase/vmoptions-jsp.html"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719757"/>
            <a:ext cx="10541000" cy="1158875"/>
          </a:xfrm>
        </p:spPr>
        <p:txBody>
          <a:bodyPr/>
          <a:lstStyle/>
          <a:p>
            <a:r>
              <a:rPr kumimoji="1" lang="en-US" altLang="zh-CN" sz="5400" dirty="0"/>
              <a:t>JVM</a:t>
            </a:r>
            <a:r>
              <a:rPr kumimoji="1" lang="zh-CN" altLang="en-US" sz="5400" dirty="0"/>
              <a:t>相关面试题</a:t>
            </a:r>
          </a:p>
        </p:txBody>
      </p:sp>
    </p:spTree>
    <p:extLst>
      <p:ext uri="{BB962C8B-B14F-4D97-AF65-F5344CB8AC3E}">
        <p14:creationId xmlns:p14="http://schemas.microsoft.com/office/powerpoint/2010/main" val="6631757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A26FD8-F600-A28B-57AE-7D00683D68CE}"/>
              </a:ext>
            </a:extLst>
          </p:cNvPr>
          <p:cNvSpPr>
            <a:spLocks noGrp="1"/>
          </p:cNvSpPr>
          <p:nvPr>
            <p:ph type="body" sz="quarter" idx="10"/>
          </p:nvPr>
        </p:nvSpPr>
        <p:spPr>
          <a:xfrm>
            <a:off x="5126584" y="1463040"/>
            <a:ext cx="5760538" cy="1591245"/>
          </a:xfrm>
        </p:spPr>
        <p:txBody>
          <a:bodyPr/>
          <a:lstStyle/>
          <a:p>
            <a:pPr marL="0" indent="0">
              <a:buNone/>
            </a:pPr>
            <a:r>
              <a:rPr lang="zh-CN" altLang="en-US" sz="1800" dirty="0"/>
              <a:t>什么是程序计数器？</a:t>
            </a:r>
            <a:endParaRPr lang="zh-CN" altLang="en-US" dirty="0"/>
          </a:p>
        </p:txBody>
      </p:sp>
      <p:sp>
        <p:nvSpPr>
          <p:cNvPr id="3" name="文本占位符 2">
            <a:extLst>
              <a:ext uri="{FF2B5EF4-FFF2-40B4-BE49-F238E27FC236}">
                <a16:creationId xmlns:a16="http://schemas.microsoft.com/office/drawing/2014/main" id="{BD3B5100-AAA0-0DB5-D4CC-AA474F9FD3BA}"/>
              </a:ext>
            </a:extLst>
          </p:cNvPr>
          <p:cNvSpPr txBox="1">
            <a:spLocks/>
          </p:cNvSpPr>
          <p:nvPr/>
        </p:nvSpPr>
        <p:spPr>
          <a:xfrm>
            <a:off x="5208513" y="2682332"/>
            <a:ext cx="6208917" cy="87588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线程私有的，每个线程一份，内部保存的字节码的行号。用于记录正在执行的字节码指令的地址。</a:t>
            </a:r>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2018842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622476" y="2048758"/>
            <a:ext cx="11142483"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800" dirty="0"/>
              <a:t>JVM </a:t>
            </a:r>
            <a:r>
              <a:rPr lang="zh-CN" altLang="en-US" sz="4800" dirty="0"/>
              <a:t>调优的参数可以在哪里设置参数值</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83369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JVM </a:t>
            </a:r>
            <a:r>
              <a:rPr lang="zh-CN" altLang="en-US" sz="2000" dirty="0"/>
              <a:t>调优的参数可以在哪里设置参数值</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war</a:t>
            </a:r>
            <a:r>
              <a:rPr lang="zh-CN" altLang="en-US" dirty="0"/>
              <a:t>包部署在</a:t>
            </a:r>
            <a:r>
              <a:rPr lang="en-US" altLang="zh-CN" dirty="0"/>
              <a:t>tomcat</a:t>
            </a:r>
            <a:r>
              <a:rPr lang="zh-CN" altLang="en-US" dirty="0"/>
              <a:t>中设置</a:t>
            </a:r>
            <a:endParaRPr lang="en-US" altLang="zh-CN" dirty="0"/>
          </a:p>
          <a:p>
            <a:pPr marL="285750" indent="-285750">
              <a:buFont typeface="Wingdings" panose="05000000000000000000" pitchFamily="2" charset="2"/>
              <a:buChar char="l"/>
            </a:pPr>
            <a:r>
              <a:rPr lang="en-US" altLang="zh-CN" dirty="0"/>
              <a:t>jar</a:t>
            </a:r>
            <a:r>
              <a:rPr lang="zh-CN" altLang="en-US" dirty="0"/>
              <a:t>包部署在启动参数设置</a:t>
            </a:r>
          </a:p>
        </p:txBody>
      </p:sp>
    </p:spTree>
    <p:extLst>
      <p:ext uri="{BB962C8B-B14F-4D97-AF65-F5344CB8AC3E}">
        <p14:creationId xmlns:p14="http://schemas.microsoft.com/office/powerpoint/2010/main" val="3955610676"/>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JVM </a:t>
            </a:r>
            <a:r>
              <a:rPr lang="zh-CN" altLang="en-US" sz="2000" dirty="0"/>
              <a:t>调优的参数可以在哪里设置参数值</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977594"/>
          </a:xfrm>
        </p:spPr>
        <p:txBody>
          <a:bodyPr/>
          <a:lstStyle/>
          <a:p>
            <a:pPr marL="285750" indent="-285750">
              <a:buFont typeface="Wingdings" panose="05000000000000000000" pitchFamily="2" charset="2"/>
              <a:buChar char="l"/>
            </a:pPr>
            <a:r>
              <a:rPr lang="en-US" altLang="zh-CN" dirty="0"/>
              <a:t>war</a:t>
            </a:r>
            <a:r>
              <a:rPr lang="zh-CN" altLang="en-US" dirty="0"/>
              <a:t>包部署在</a:t>
            </a:r>
            <a:r>
              <a:rPr lang="en-US" altLang="zh-CN" dirty="0"/>
              <a:t>tomcat</a:t>
            </a:r>
            <a:r>
              <a:rPr lang="zh-CN" altLang="en-US" dirty="0"/>
              <a:t>中设置</a:t>
            </a:r>
            <a:endParaRPr lang="en-US" altLang="zh-CN" dirty="0"/>
          </a:p>
          <a:p>
            <a:r>
              <a:rPr lang="zh-CN" altLang="en-US" dirty="0"/>
              <a:t>修改</a:t>
            </a:r>
            <a:r>
              <a:rPr lang="en-US" altLang="zh-CN" dirty="0"/>
              <a:t>TOMCAT_HOME/bin/catalina.sh</a:t>
            </a:r>
            <a:r>
              <a:rPr lang="zh-CN" altLang="en-US" dirty="0"/>
              <a:t>文件</a:t>
            </a:r>
            <a:endParaRPr lang="en-US" altLang="zh-CN" dirty="0"/>
          </a:p>
        </p:txBody>
      </p:sp>
      <p:pic>
        <p:nvPicPr>
          <p:cNvPr id="6" name="图片 5">
            <a:extLst>
              <a:ext uri="{FF2B5EF4-FFF2-40B4-BE49-F238E27FC236}">
                <a16:creationId xmlns:a16="http://schemas.microsoft.com/office/drawing/2014/main" id="{106D81A8-8829-8850-EADB-6553C81D5E10}"/>
              </a:ext>
            </a:extLst>
          </p:cNvPr>
          <p:cNvPicPr>
            <a:picLocks noChangeAspect="1"/>
          </p:cNvPicPr>
          <p:nvPr/>
        </p:nvPicPr>
        <p:blipFill>
          <a:blip r:embed="rId2"/>
          <a:stretch>
            <a:fillRect/>
          </a:stretch>
        </p:blipFill>
        <p:spPr>
          <a:xfrm>
            <a:off x="782320" y="2798243"/>
            <a:ext cx="9801225" cy="30575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132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JVM </a:t>
            </a:r>
            <a:r>
              <a:rPr lang="zh-CN" altLang="en-US" sz="2000" dirty="0"/>
              <a:t>调优的参数可以在哪里设置参数值</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977594"/>
          </a:xfrm>
        </p:spPr>
        <p:txBody>
          <a:bodyPr/>
          <a:lstStyle/>
          <a:p>
            <a:pPr marL="285750" indent="-285750">
              <a:buFont typeface="Wingdings" panose="05000000000000000000" pitchFamily="2" charset="2"/>
              <a:buChar char="l"/>
            </a:pPr>
            <a:r>
              <a:rPr lang="en-US" altLang="zh-CN" dirty="0"/>
              <a:t>jar</a:t>
            </a:r>
            <a:r>
              <a:rPr lang="zh-CN" altLang="en-US" dirty="0"/>
              <a:t>包部署在启动参数设置</a:t>
            </a:r>
          </a:p>
          <a:p>
            <a:r>
              <a:rPr lang="zh-CN" altLang="en-US" dirty="0"/>
              <a:t>通常在</a:t>
            </a:r>
            <a:r>
              <a:rPr lang="en-US" altLang="zh-CN" dirty="0" err="1"/>
              <a:t>linux</a:t>
            </a:r>
            <a:r>
              <a:rPr lang="zh-CN" altLang="en-US" dirty="0"/>
              <a:t>系统下直接加参数启动</a:t>
            </a:r>
            <a:r>
              <a:rPr lang="en-US" altLang="zh-CN" dirty="0" err="1"/>
              <a:t>springboot</a:t>
            </a:r>
            <a:r>
              <a:rPr lang="zh-CN" altLang="en-US" dirty="0"/>
              <a:t>项目</a:t>
            </a:r>
            <a:endParaRPr lang="en-US" altLang="zh-CN" dirty="0"/>
          </a:p>
        </p:txBody>
      </p:sp>
      <p:sp>
        <p:nvSpPr>
          <p:cNvPr id="5" name="Rectangle 1">
            <a:extLst>
              <a:ext uri="{FF2B5EF4-FFF2-40B4-BE49-F238E27FC236}">
                <a16:creationId xmlns:a16="http://schemas.microsoft.com/office/drawing/2014/main" id="{56B95937-351D-18A4-2C89-326C5B5F8BB8}"/>
              </a:ext>
            </a:extLst>
          </p:cNvPr>
          <p:cNvSpPr>
            <a:spLocks noChangeArrowheads="1"/>
          </p:cNvSpPr>
          <p:nvPr/>
        </p:nvSpPr>
        <p:spPr bwMode="auto">
          <a:xfrm>
            <a:off x="795723" y="2684205"/>
            <a:ext cx="7122794"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nohup java -Xms512m -Xmx1024m -jar xxxx.jar --spring.profiles.active=prod &amp;</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CA003E66-2178-85E2-576E-75BF705DEAE0}"/>
              </a:ext>
            </a:extLst>
          </p:cNvPr>
          <p:cNvSpPr txBox="1">
            <a:spLocks/>
          </p:cNvSpPr>
          <p:nvPr/>
        </p:nvSpPr>
        <p:spPr>
          <a:xfrm>
            <a:off x="710880" y="3288999"/>
            <a:ext cx="10698800" cy="9775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solidFill>
                  <a:srgbClr val="C00000"/>
                </a:solidFill>
              </a:rPr>
              <a:t>nohup</a:t>
            </a:r>
            <a:r>
              <a:rPr lang="en-US" altLang="zh-CN" dirty="0"/>
              <a:t>  :  </a:t>
            </a:r>
            <a:r>
              <a:rPr lang="zh-CN" altLang="en-US" dirty="0"/>
              <a:t>用于在系统后台不挂断地运行命令，退出终端不会影响程序的运行</a:t>
            </a:r>
          </a:p>
          <a:p>
            <a:r>
              <a:rPr lang="zh-CN" altLang="en-US" dirty="0"/>
              <a:t>参数 </a:t>
            </a:r>
            <a:r>
              <a:rPr lang="en-US" altLang="zh-CN" dirty="0">
                <a:solidFill>
                  <a:srgbClr val="C00000"/>
                </a:solidFill>
              </a:rPr>
              <a:t>&amp;</a:t>
            </a:r>
            <a:r>
              <a:rPr lang="en-US" altLang="zh-CN" dirty="0"/>
              <a:t>  </a:t>
            </a:r>
            <a:r>
              <a:rPr lang="zh-CN" altLang="en-US" dirty="0"/>
              <a:t>：让命令在后台执行，终端退出后命令仍旧执行。</a:t>
            </a:r>
            <a:endParaRPr lang="en-US" altLang="zh-CN" dirty="0"/>
          </a:p>
        </p:txBody>
      </p:sp>
    </p:spTree>
    <p:extLst>
      <p:ext uri="{BB962C8B-B14F-4D97-AF65-F5344CB8AC3E}">
        <p14:creationId xmlns:p14="http://schemas.microsoft.com/office/powerpoint/2010/main" val="486751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4A7047-BC8C-BFAE-5091-904F71164726}"/>
              </a:ext>
            </a:extLst>
          </p:cNvPr>
          <p:cNvSpPr>
            <a:spLocks noGrp="1"/>
          </p:cNvSpPr>
          <p:nvPr>
            <p:ph type="body" sz="quarter" idx="10"/>
          </p:nvPr>
        </p:nvSpPr>
        <p:spPr>
          <a:xfrm>
            <a:off x="5079449" y="1595016"/>
            <a:ext cx="5760538" cy="1562964"/>
          </a:xfrm>
        </p:spPr>
        <p:txBody>
          <a:bodyPr/>
          <a:lstStyle/>
          <a:p>
            <a:pPr marL="0" indent="0">
              <a:buNone/>
            </a:pPr>
            <a:r>
              <a:rPr lang="en-US" altLang="zh-CN" sz="1800" dirty="0"/>
              <a:t>JVM </a:t>
            </a:r>
            <a:r>
              <a:rPr lang="zh-CN" altLang="en-US" sz="1800" dirty="0"/>
              <a:t>调优的参数可以在哪里设置参数值</a:t>
            </a:r>
            <a:endParaRPr lang="zh-CN" altLang="en-US" dirty="0"/>
          </a:p>
        </p:txBody>
      </p:sp>
      <p:sp>
        <p:nvSpPr>
          <p:cNvPr id="3" name="文本占位符 2">
            <a:extLst>
              <a:ext uri="{FF2B5EF4-FFF2-40B4-BE49-F238E27FC236}">
                <a16:creationId xmlns:a16="http://schemas.microsoft.com/office/drawing/2014/main" id="{7BD39ED6-84EA-7FE8-8512-69D8C9A874C9}"/>
              </a:ext>
            </a:extLst>
          </p:cNvPr>
          <p:cNvSpPr txBox="1">
            <a:spLocks/>
          </p:cNvSpPr>
          <p:nvPr/>
        </p:nvSpPr>
        <p:spPr>
          <a:xfrm>
            <a:off x="5079449" y="2720576"/>
            <a:ext cx="6590934" cy="2115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war</a:t>
            </a:r>
            <a:r>
              <a:rPr lang="zh-CN" altLang="en-US" sz="1400" dirty="0"/>
              <a:t>包部署在</a:t>
            </a:r>
            <a:r>
              <a:rPr lang="en-US" altLang="zh-CN" sz="1400" dirty="0"/>
              <a:t>tomcat</a:t>
            </a:r>
            <a:r>
              <a:rPr lang="zh-CN" altLang="en-US" sz="1400" dirty="0"/>
              <a:t>中设置</a:t>
            </a:r>
            <a:endParaRPr lang="en-US" altLang="zh-CN" sz="1400" dirty="0"/>
          </a:p>
          <a:p>
            <a:r>
              <a:rPr lang="zh-CN" altLang="en-US" sz="1400" dirty="0"/>
              <a:t>修改</a:t>
            </a:r>
            <a:r>
              <a:rPr lang="en-US" altLang="zh-CN" sz="1400" dirty="0"/>
              <a:t>TOMCAT_HOME/bin/catalina.sh</a:t>
            </a:r>
            <a:r>
              <a:rPr lang="zh-CN" altLang="en-US" sz="1400" dirty="0"/>
              <a:t>文件</a:t>
            </a:r>
            <a:endParaRPr lang="en-US" altLang="zh-CN" sz="1600" dirty="0"/>
          </a:p>
          <a:p>
            <a:pPr marL="285750" indent="-285750">
              <a:buFont typeface="Wingdings" panose="05000000000000000000" pitchFamily="2" charset="2"/>
              <a:buChar char="l"/>
            </a:pPr>
            <a:r>
              <a:rPr lang="en-US" altLang="zh-CN" sz="1400" dirty="0"/>
              <a:t>jar</a:t>
            </a:r>
            <a:r>
              <a:rPr lang="zh-CN" altLang="en-US" sz="1400" dirty="0"/>
              <a:t>包部署在启动参数设置</a:t>
            </a:r>
            <a:endParaRPr lang="en-US" altLang="zh-CN" sz="1400" dirty="0"/>
          </a:p>
          <a:p>
            <a:r>
              <a:rPr lang="en-US" altLang="zh-CN" sz="1400" dirty="0"/>
              <a:t>java </a:t>
            </a:r>
            <a:r>
              <a:rPr lang="en-US" altLang="zh-CN" sz="1400" dirty="0">
                <a:solidFill>
                  <a:srgbClr val="C00000"/>
                </a:solidFill>
              </a:rPr>
              <a:t>-Xms512m -Xmx1024m </a:t>
            </a:r>
            <a:r>
              <a:rPr lang="en-US" altLang="zh-CN" sz="1400" dirty="0"/>
              <a:t>-jar xxxx.jar</a:t>
            </a:r>
          </a:p>
          <a:p>
            <a:endParaRPr lang="zh-CN" altLang="en-US" sz="1400" dirty="0"/>
          </a:p>
          <a:p>
            <a:endParaRPr lang="zh-CN" altLang="en-US" sz="1400" dirty="0"/>
          </a:p>
        </p:txBody>
      </p:sp>
    </p:spTree>
    <p:extLst>
      <p:ext uri="{BB962C8B-B14F-4D97-AF65-F5344CB8AC3E}">
        <p14:creationId xmlns:p14="http://schemas.microsoft.com/office/powerpoint/2010/main" val="3959227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380123" y="2105339"/>
            <a:ext cx="9511338"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800" dirty="0"/>
              <a:t>JVM </a:t>
            </a:r>
            <a:r>
              <a:rPr lang="zh-CN" altLang="en-US" sz="4800" dirty="0"/>
              <a:t>调优的参数都有哪些？</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5489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用的 </a:t>
            </a:r>
            <a:r>
              <a:rPr lang="en-US" altLang="zh-CN" sz="2000" dirty="0"/>
              <a:t>JVM </a:t>
            </a:r>
            <a:r>
              <a:rPr lang="zh-CN" altLang="en-US" sz="2000" dirty="0"/>
              <a:t>调优的参数都有哪些？</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1034155"/>
          </a:xfrm>
        </p:spPr>
        <p:txBody>
          <a:bodyPr/>
          <a:lstStyle/>
          <a:p>
            <a:r>
              <a:rPr lang="zh-CN" altLang="en-US" dirty="0"/>
              <a:t>对于</a:t>
            </a:r>
            <a:r>
              <a:rPr lang="en-US" altLang="zh-CN" dirty="0"/>
              <a:t>JVM</a:t>
            </a:r>
            <a:r>
              <a:rPr lang="zh-CN" altLang="en-US" dirty="0"/>
              <a:t>调优，主要就是调整年轻代、老年代、元空间的内存空间大小及使用的垃圾回收器类型。</a:t>
            </a:r>
            <a:endParaRPr lang="en-US" altLang="zh-CN" dirty="0"/>
          </a:p>
          <a:p>
            <a:r>
              <a:rPr lang="en-US" altLang="zh-CN" dirty="0">
                <a:hlinkClick r:id="rId2"/>
              </a:rPr>
              <a:t>https://www.oracle.com/java/technologies/javase/vmoptions-jsp.html</a:t>
            </a:r>
            <a:r>
              <a:rPr lang="en-US" altLang="zh-CN" dirty="0"/>
              <a:t> </a:t>
            </a:r>
            <a:endParaRPr lang="zh-CN" altLang="en-US" dirty="0"/>
          </a:p>
        </p:txBody>
      </p:sp>
      <p:sp>
        <p:nvSpPr>
          <p:cNvPr id="4" name="文本占位符 2">
            <a:extLst>
              <a:ext uri="{FF2B5EF4-FFF2-40B4-BE49-F238E27FC236}">
                <a16:creationId xmlns:a16="http://schemas.microsoft.com/office/drawing/2014/main" id="{6338CE4A-15FC-4BD7-033C-759D8F5A4C72}"/>
              </a:ext>
            </a:extLst>
          </p:cNvPr>
          <p:cNvSpPr txBox="1">
            <a:spLocks/>
          </p:cNvSpPr>
          <p:nvPr/>
        </p:nvSpPr>
        <p:spPr>
          <a:xfrm>
            <a:off x="710880" y="2658360"/>
            <a:ext cx="10698800" cy="31974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设置堆空间大小</a:t>
            </a:r>
          </a:p>
          <a:p>
            <a:pPr marL="285750" indent="-285750">
              <a:buFont typeface="Wingdings" panose="05000000000000000000" pitchFamily="2" charset="2"/>
              <a:buChar char="l"/>
            </a:pPr>
            <a:r>
              <a:rPr lang="zh-CN" altLang="en-US" dirty="0"/>
              <a:t>虚拟机栈的设置</a:t>
            </a:r>
            <a:endParaRPr lang="en-US" altLang="zh-CN" dirty="0"/>
          </a:p>
          <a:p>
            <a:pPr marL="285750" indent="-285750">
              <a:buFont typeface="Wingdings" panose="05000000000000000000" pitchFamily="2" charset="2"/>
              <a:buChar char="l"/>
            </a:pPr>
            <a:r>
              <a:rPr lang="zh-CN" altLang="en-US" dirty="0"/>
              <a:t>年轻代中</a:t>
            </a:r>
            <a:r>
              <a:rPr lang="en-US" altLang="zh-CN" dirty="0"/>
              <a:t>Eden</a:t>
            </a:r>
            <a:r>
              <a:rPr lang="zh-CN" altLang="en-US" dirty="0"/>
              <a:t>区和两个</a:t>
            </a:r>
            <a:r>
              <a:rPr lang="en-US" altLang="zh-CN" dirty="0"/>
              <a:t>Survivor</a:t>
            </a:r>
            <a:r>
              <a:rPr lang="zh-CN" altLang="en-US" dirty="0"/>
              <a:t>区的大小比例</a:t>
            </a:r>
          </a:p>
          <a:p>
            <a:pPr marL="285750" indent="-285750">
              <a:buFont typeface="Wingdings" panose="05000000000000000000" pitchFamily="2" charset="2"/>
              <a:buChar char="l"/>
            </a:pPr>
            <a:r>
              <a:rPr lang="zh-CN" altLang="en-US" dirty="0"/>
              <a:t>年轻代晋升老年代阈值</a:t>
            </a:r>
          </a:p>
          <a:p>
            <a:pPr marL="285750" indent="-285750">
              <a:buFont typeface="Wingdings" panose="05000000000000000000" pitchFamily="2" charset="2"/>
              <a:buChar char="l"/>
            </a:pPr>
            <a:r>
              <a:rPr lang="zh-CN" altLang="en-US" dirty="0"/>
              <a:t>设置垃圾回收收集器</a:t>
            </a:r>
          </a:p>
        </p:txBody>
      </p:sp>
    </p:spTree>
    <p:extLst>
      <p:ext uri="{BB962C8B-B14F-4D97-AF65-F5344CB8AC3E}">
        <p14:creationId xmlns:p14="http://schemas.microsoft.com/office/powerpoint/2010/main" val="316581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用的 </a:t>
            </a:r>
            <a:r>
              <a:rPr lang="en-US" altLang="zh-CN" sz="2000" dirty="0"/>
              <a:t>JVM </a:t>
            </a:r>
            <a:r>
              <a:rPr lang="zh-CN" altLang="en-US" sz="2000" dirty="0"/>
              <a:t>调优的参数都有哪些？</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zh-CN" altLang="en-US" dirty="0"/>
              <a:t>设置堆空间大小</a:t>
            </a:r>
          </a:p>
        </p:txBody>
      </p:sp>
      <p:sp>
        <p:nvSpPr>
          <p:cNvPr id="5" name="文本占位符 2">
            <a:extLst>
              <a:ext uri="{FF2B5EF4-FFF2-40B4-BE49-F238E27FC236}">
                <a16:creationId xmlns:a16="http://schemas.microsoft.com/office/drawing/2014/main" id="{9E151A12-6C85-8204-FED6-EBBFBC5FBEE6}"/>
              </a:ext>
            </a:extLst>
          </p:cNvPr>
          <p:cNvSpPr txBox="1">
            <a:spLocks/>
          </p:cNvSpPr>
          <p:nvPr/>
        </p:nvSpPr>
        <p:spPr>
          <a:xfrm>
            <a:off x="1021965" y="2141395"/>
            <a:ext cx="10620138" cy="10165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设置堆的初始大小和最大大小，为了防止垃圾收集器在初始大小、最大大小之间收缩堆而产生额外的时间，通常把最大、初始大小设置为相同的值。</a:t>
            </a:r>
          </a:p>
        </p:txBody>
      </p:sp>
      <p:sp>
        <p:nvSpPr>
          <p:cNvPr id="6" name="Rectangle 1">
            <a:extLst>
              <a:ext uri="{FF2B5EF4-FFF2-40B4-BE49-F238E27FC236}">
                <a16:creationId xmlns:a16="http://schemas.microsoft.com/office/drawing/2014/main" id="{354C24F8-5BAD-CB1A-8C84-A7EF9F6EA592}"/>
              </a:ext>
            </a:extLst>
          </p:cNvPr>
          <p:cNvSpPr>
            <a:spLocks noChangeArrowheads="1"/>
          </p:cNvSpPr>
          <p:nvPr/>
        </p:nvSpPr>
        <p:spPr bwMode="auto">
          <a:xfrm>
            <a:off x="1106807" y="3090866"/>
            <a:ext cx="5991577" cy="155427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-Xms</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：设置堆的初始化大小</a:t>
            </a:r>
            <a:b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80808"/>
                </a:solidFill>
                <a:effectLst/>
                <a:latin typeface="Arial Unicode MS"/>
                <a:ea typeface="JetBrains Mono"/>
              </a:rPr>
              <a:t>-Xmx</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：设置堆的最大大</a:t>
            </a:r>
            <a:r>
              <a:rPr lang="zh-CN" altLang="en-US" sz="1300" dirty="0">
                <a:solidFill>
                  <a:srgbClr val="080808"/>
                </a:solidFill>
                <a:latin typeface="宋体" panose="02010600030101010101" pitchFamily="2" charset="-122"/>
                <a:ea typeface="宋体" panose="02010600030101010101" pitchFamily="2" charset="-122"/>
              </a:rPr>
              <a:t>小</a:t>
            </a:r>
            <a:endParaRPr lang="en-US" altLang="zh-CN" sz="1300" dirty="0">
              <a:solidFill>
                <a:srgbClr val="080808"/>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300" dirty="0">
              <a:solidFill>
                <a:srgbClr val="080808"/>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-Xms:</a:t>
            </a:r>
            <a:r>
              <a:rPr kumimoji="0" lang="zh-CN" altLang="zh-CN" sz="1400" b="0" i="0" u="none" strike="noStrike" cap="none" normalizeH="0" baseline="0" dirty="0">
                <a:ln>
                  <a:noFill/>
                </a:ln>
                <a:solidFill>
                  <a:srgbClr val="1750EB"/>
                </a:solidFill>
                <a:effectLst/>
                <a:latin typeface="宋体" panose="02010600030101010101" pitchFamily="2" charset="-122"/>
                <a:ea typeface="JetBrains Mono"/>
              </a:rPr>
              <a:t>1024</a:t>
            </a:r>
            <a:br>
              <a:rPr kumimoji="0" lang="zh-CN" altLang="zh-CN" sz="1400" b="0" i="0" u="none" strike="noStrike" cap="none" normalizeH="0" baseline="0" dirty="0">
                <a:ln>
                  <a:noFill/>
                </a:ln>
                <a:solidFill>
                  <a:srgbClr val="1750EB"/>
                </a:solidFill>
                <a:effectLst/>
                <a:latin typeface="宋体" panose="02010600030101010101" pitchFamily="2" charset="-122"/>
                <a:ea typeface="JetBrains Mono"/>
              </a:rPr>
            </a:b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-Xms:</a:t>
            </a:r>
            <a:r>
              <a:rPr kumimoji="0" lang="zh-CN" altLang="zh-CN" sz="1400" b="0" i="0" u="none" strike="noStrike" cap="none" normalizeH="0" baseline="0" dirty="0">
                <a:ln>
                  <a:noFill/>
                </a:ln>
                <a:solidFill>
                  <a:srgbClr val="1750EB"/>
                </a:solidFill>
                <a:effectLst/>
                <a:latin typeface="宋体" panose="02010600030101010101" pitchFamily="2" charset="-122"/>
                <a:ea typeface="JetBrains Mono"/>
              </a:rPr>
              <a:t>1024</a:t>
            </a: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k</a:t>
            </a:r>
            <a:b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b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-Xms:</a:t>
            </a:r>
            <a:r>
              <a:rPr kumimoji="0" lang="zh-CN" altLang="zh-CN" sz="1400" b="0" i="0" u="none" strike="noStrike" cap="none" normalizeH="0" baseline="0" dirty="0">
                <a:ln>
                  <a:noFill/>
                </a:ln>
                <a:solidFill>
                  <a:srgbClr val="1750EB"/>
                </a:solidFill>
                <a:effectLst/>
                <a:latin typeface="宋体" panose="02010600030101010101" pitchFamily="2" charset="-122"/>
                <a:ea typeface="JetBrains Mono"/>
              </a:rPr>
              <a:t>1024</a:t>
            </a: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m</a:t>
            </a:r>
            <a:b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b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-Xms:</a:t>
            </a:r>
            <a:r>
              <a:rPr kumimoji="0" lang="zh-CN" altLang="zh-CN" sz="1400" b="0" i="0" u="none" strike="noStrike" cap="none" normalizeH="0" baseline="0" dirty="0">
                <a:ln>
                  <a:noFill/>
                </a:ln>
                <a:solidFill>
                  <a:srgbClr val="1750EB"/>
                </a:solidFill>
                <a:effectLst/>
                <a:latin typeface="宋体" panose="02010600030101010101" pitchFamily="2" charset="-122"/>
                <a:ea typeface="JetBrains Mono"/>
              </a:rPr>
              <a:t>1</a:t>
            </a:r>
            <a:r>
              <a:rPr kumimoji="0" lang="zh-CN" altLang="zh-CN" sz="1400" b="0" i="0" u="none" strike="noStrike" cap="none" normalizeH="0" baseline="0" dirty="0">
                <a:ln>
                  <a:noFill/>
                </a:ln>
                <a:solidFill>
                  <a:srgbClr val="080808"/>
                </a:solidFill>
                <a:effectLst/>
                <a:latin typeface="宋体" panose="02010600030101010101" pitchFamily="2" charset="-122"/>
                <a:ea typeface="JetBrains Mono"/>
              </a:rPr>
              <a:t>g</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8" name="文本占位符 2">
            <a:extLst>
              <a:ext uri="{FF2B5EF4-FFF2-40B4-BE49-F238E27FC236}">
                <a16:creationId xmlns:a16="http://schemas.microsoft.com/office/drawing/2014/main" id="{41863B45-7E64-CCF3-67B1-1F5502AEF28D}"/>
              </a:ext>
            </a:extLst>
          </p:cNvPr>
          <p:cNvSpPr txBox="1">
            <a:spLocks/>
          </p:cNvSpPr>
          <p:nvPr/>
        </p:nvSpPr>
        <p:spPr>
          <a:xfrm>
            <a:off x="7183226" y="3628554"/>
            <a:ext cx="3864989" cy="10165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不指定单位默认为字节</a:t>
            </a:r>
            <a:endParaRPr lang="en-US" altLang="zh-CN" sz="1400" dirty="0"/>
          </a:p>
          <a:p>
            <a:r>
              <a:rPr lang="zh-CN" altLang="en-US" sz="1400" dirty="0"/>
              <a:t>指定单位，按照指定的单位设置</a:t>
            </a:r>
          </a:p>
        </p:txBody>
      </p:sp>
      <p:sp>
        <p:nvSpPr>
          <p:cNvPr id="4" name="文本占位符 2">
            <a:extLst>
              <a:ext uri="{FF2B5EF4-FFF2-40B4-BE49-F238E27FC236}">
                <a16:creationId xmlns:a16="http://schemas.microsoft.com/office/drawing/2014/main" id="{761DB8E8-757F-CC56-2708-A916BABD7F28}"/>
              </a:ext>
            </a:extLst>
          </p:cNvPr>
          <p:cNvSpPr txBox="1">
            <a:spLocks/>
          </p:cNvSpPr>
          <p:nvPr/>
        </p:nvSpPr>
        <p:spPr>
          <a:xfrm>
            <a:off x="1021965" y="4790318"/>
            <a:ext cx="10290200" cy="19734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堆空间设置多少合适？</a:t>
            </a:r>
            <a:endParaRPr lang="en-US" altLang="zh-CN" sz="1400" dirty="0"/>
          </a:p>
          <a:p>
            <a:pPr marL="285750" indent="-285750">
              <a:buFont typeface="Wingdings" panose="05000000000000000000" pitchFamily="2" charset="2"/>
              <a:buChar char="l"/>
            </a:pPr>
            <a:r>
              <a:rPr lang="zh-CN" altLang="en-US" sz="1400" dirty="0"/>
              <a:t>最大大小的默认值是物理内存的</a:t>
            </a:r>
            <a:r>
              <a:rPr lang="en-US" altLang="zh-CN" sz="1400" dirty="0"/>
              <a:t>1/4</a:t>
            </a:r>
            <a:r>
              <a:rPr lang="zh-CN" altLang="en-US" sz="1400" dirty="0"/>
              <a:t>，初始大小是物理内存的</a:t>
            </a:r>
            <a:r>
              <a:rPr lang="en-US" altLang="zh-CN" sz="1400" dirty="0"/>
              <a:t>1/64</a:t>
            </a:r>
          </a:p>
          <a:p>
            <a:pPr marL="285750" indent="-285750">
              <a:buFont typeface="Wingdings" panose="05000000000000000000" pitchFamily="2" charset="2"/>
              <a:buChar char="l"/>
            </a:pPr>
            <a:r>
              <a:rPr lang="zh-CN" altLang="en-US" sz="1400" dirty="0"/>
              <a:t>堆太小，可能会频繁的导致年轻代和老年代的垃圾回收，会产生</a:t>
            </a:r>
            <a:r>
              <a:rPr lang="en-US" altLang="zh-CN" sz="1400" dirty="0" err="1"/>
              <a:t>stw</a:t>
            </a:r>
            <a:r>
              <a:rPr lang="zh-CN" altLang="en-US" sz="1400" dirty="0"/>
              <a:t>，暂停用户线程</a:t>
            </a:r>
          </a:p>
          <a:p>
            <a:pPr marL="285750" indent="-285750">
              <a:buFont typeface="Wingdings" panose="05000000000000000000" pitchFamily="2" charset="2"/>
              <a:buChar char="l"/>
            </a:pPr>
            <a:r>
              <a:rPr lang="zh-CN" altLang="en-US" sz="1400" dirty="0"/>
              <a:t>堆内存大肯定是好的，存在风险，假如发生了</a:t>
            </a:r>
            <a:r>
              <a:rPr lang="en-US" altLang="zh-CN" sz="1400" dirty="0" err="1"/>
              <a:t>fullgc</a:t>
            </a:r>
            <a:r>
              <a:rPr lang="en-US" altLang="zh-CN" sz="1400" dirty="0"/>
              <a:t>,</a:t>
            </a:r>
            <a:r>
              <a:rPr lang="zh-CN" altLang="en-US" sz="1400" dirty="0"/>
              <a:t>它会扫描整个堆空间，暂停用户线程的时间长</a:t>
            </a:r>
          </a:p>
          <a:p>
            <a:pPr marL="285750" indent="-285750">
              <a:buFont typeface="Wingdings" panose="05000000000000000000" pitchFamily="2" charset="2"/>
              <a:buChar char="l"/>
            </a:pPr>
            <a:r>
              <a:rPr lang="zh-CN" altLang="en-US" sz="1400" dirty="0"/>
              <a:t>设置参考推荐：尽量大，也要考察一下当前计算机其他程序的内存使用情况</a:t>
            </a:r>
          </a:p>
        </p:txBody>
      </p:sp>
    </p:spTree>
    <p:extLst>
      <p:ext uri="{BB962C8B-B14F-4D97-AF65-F5344CB8AC3E}">
        <p14:creationId xmlns:p14="http://schemas.microsoft.com/office/powerpoint/2010/main" val="1203498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用的 </a:t>
            </a:r>
            <a:r>
              <a:rPr lang="en-US" altLang="zh-CN" sz="2000" dirty="0"/>
              <a:t>JVM </a:t>
            </a:r>
            <a:r>
              <a:rPr lang="zh-CN" altLang="en-US" sz="2000" dirty="0"/>
              <a:t>调优的参数都有哪些？</a:t>
            </a:r>
            <a:endParaRPr lang="zh-CN" altLang="en-US" dirty="0"/>
          </a:p>
        </p:txBody>
      </p:sp>
      <p:sp>
        <p:nvSpPr>
          <p:cNvPr id="4" name="文本占位符 2">
            <a:extLst>
              <a:ext uri="{FF2B5EF4-FFF2-40B4-BE49-F238E27FC236}">
                <a16:creationId xmlns:a16="http://schemas.microsoft.com/office/drawing/2014/main" id="{6338CE4A-15FC-4BD7-033C-759D8F5A4C72}"/>
              </a:ext>
            </a:extLst>
          </p:cNvPr>
          <p:cNvSpPr txBox="1">
            <a:spLocks/>
          </p:cNvSpPr>
          <p:nvPr/>
        </p:nvSpPr>
        <p:spPr>
          <a:xfrm>
            <a:off x="710880" y="1640265"/>
            <a:ext cx="10698800" cy="58446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虚拟机栈的设置</a:t>
            </a:r>
          </a:p>
        </p:txBody>
      </p:sp>
      <p:sp>
        <p:nvSpPr>
          <p:cNvPr id="7" name="文本占位符 2">
            <a:extLst>
              <a:ext uri="{FF2B5EF4-FFF2-40B4-BE49-F238E27FC236}">
                <a16:creationId xmlns:a16="http://schemas.microsoft.com/office/drawing/2014/main" id="{DA12C028-D7B0-F080-5F2F-41F26D700C97}"/>
              </a:ext>
            </a:extLst>
          </p:cNvPr>
          <p:cNvSpPr txBox="1">
            <a:spLocks/>
          </p:cNvSpPr>
          <p:nvPr/>
        </p:nvSpPr>
        <p:spPr>
          <a:xfrm>
            <a:off x="782320" y="2121031"/>
            <a:ext cx="10888064" cy="9615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虚拟机栈的设置：</a:t>
            </a:r>
            <a:r>
              <a:rPr lang="zh-CN" altLang="en-US" dirty="0">
                <a:solidFill>
                  <a:srgbClr val="C00000"/>
                </a:solidFill>
              </a:rPr>
              <a:t>每个线程默认会开启</a:t>
            </a:r>
            <a:r>
              <a:rPr lang="en-US" altLang="zh-CN" dirty="0">
                <a:solidFill>
                  <a:srgbClr val="C00000"/>
                </a:solidFill>
              </a:rPr>
              <a:t>1M</a:t>
            </a:r>
            <a:r>
              <a:rPr lang="zh-CN" altLang="en-US" dirty="0">
                <a:solidFill>
                  <a:srgbClr val="C00000"/>
                </a:solidFill>
              </a:rPr>
              <a:t>的内存</a:t>
            </a:r>
            <a:r>
              <a:rPr lang="zh-CN" altLang="en-US" dirty="0"/>
              <a:t>，用于存放栈帧、调用参数、局部变量等，但一般</a:t>
            </a:r>
            <a:r>
              <a:rPr lang="en-US" altLang="zh-CN" dirty="0"/>
              <a:t>256K</a:t>
            </a:r>
            <a:r>
              <a:rPr lang="zh-CN" altLang="en-US" dirty="0"/>
              <a:t>就够用。通常减少每个线程的堆栈，可以产生更多的线程，但这实际上还受限于操作系统。</a:t>
            </a:r>
          </a:p>
        </p:txBody>
      </p:sp>
      <p:sp>
        <p:nvSpPr>
          <p:cNvPr id="8" name="Rectangle 1">
            <a:extLst>
              <a:ext uri="{FF2B5EF4-FFF2-40B4-BE49-F238E27FC236}">
                <a16:creationId xmlns:a16="http://schemas.microsoft.com/office/drawing/2014/main" id="{1370DC37-BF64-2743-6069-A947A699C4F2}"/>
              </a:ext>
            </a:extLst>
          </p:cNvPr>
          <p:cNvSpPr>
            <a:spLocks noChangeArrowheads="1"/>
          </p:cNvSpPr>
          <p:nvPr/>
        </p:nvSpPr>
        <p:spPr bwMode="auto">
          <a:xfrm>
            <a:off x="914295" y="3212025"/>
            <a:ext cx="5825870"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-Xss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对每个线程</a:t>
            </a:r>
            <a:r>
              <a:rPr kumimoji="0" lang="zh-CN" altLang="zh-CN" sz="1300" b="0" i="0" u="none" strike="noStrike" cap="none" normalizeH="0" baseline="0" dirty="0">
                <a:ln>
                  <a:noFill/>
                </a:ln>
                <a:solidFill>
                  <a:srgbClr val="080808"/>
                </a:solidFill>
                <a:effectLst/>
                <a:latin typeface="Arial Unicode MS"/>
                <a:ea typeface="JetBrains Mono"/>
              </a:rPr>
              <a:t>stack</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大小的调整</a:t>
            </a:r>
            <a:r>
              <a:rPr kumimoji="0" lang="zh-CN" altLang="zh-CN" sz="1300" b="0" i="0" u="none" strike="noStrike" cap="none" normalizeH="0" baseline="0" dirty="0">
                <a:ln>
                  <a:noFill/>
                </a:ln>
                <a:solidFill>
                  <a:srgbClr val="080808"/>
                </a:solidFill>
                <a:effectLst/>
                <a:latin typeface="Arial Unicode MS"/>
                <a:ea typeface="JetBrains Mono"/>
              </a:rPr>
              <a:t>,-Xss128k</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28987"/>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用的 </a:t>
            </a:r>
            <a:r>
              <a:rPr lang="en-US" altLang="zh-CN" sz="2000" dirty="0"/>
              <a:t>JVM </a:t>
            </a:r>
            <a:r>
              <a:rPr lang="zh-CN" altLang="en-US" sz="2000" dirty="0"/>
              <a:t>调优的参数都有哪些？</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449693"/>
          </a:xfrm>
        </p:spPr>
        <p:txBody>
          <a:bodyPr/>
          <a:lstStyle/>
          <a:p>
            <a:pPr marL="285750" indent="-285750">
              <a:buFont typeface="Wingdings" panose="05000000000000000000" pitchFamily="2" charset="2"/>
              <a:buChar char="l"/>
            </a:pPr>
            <a:r>
              <a:rPr lang="zh-CN" altLang="en-US" dirty="0"/>
              <a:t>年轻代中</a:t>
            </a:r>
            <a:r>
              <a:rPr lang="en-US" altLang="zh-CN" dirty="0"/>
              <a:t>Eden</a:t>
            </a:r>
            <a:r>
              <a:rPr lang="zh-CN" altLang="en-US" dirty="0"/>
              <a:t>区和两个</a:t>
            </a:r>
            <a:r>
              <a:rPr lang="en-US" altLang="zh-CN" dirty="0"/>
              <a:t>Survivor</a:t>
            </a:r>
            <a:r>
              <a:rPr lang="zh-CN" altLang="en-US" dirty="0"/>
              <a:t>区的大小比例</a:t>
            </a:r>
          </a:p>
        </p:txBody>
      </p:sp>
      <p:sp>
        <p:nvSpPr>
          <p:cNvPr id="4" name="文本占位符 2">
            <a:extLst>
              <a:ext uri="{FF2B5EF4-FFF2-40B4-BE49-F238E27FC236}">
                <a16:creationId xmlns:a16="http://schemas.microsoft.com/office/drawing/2014/main" id="{6338CE4A-15FC-4BD7-033C-759D8F5A4C72}"/>
              </a:ext>
            </a:extLst>
          </p:cNvPr>
          <p:cNvSpPr txBox="1">
            <a:spLocks/>
          </p:cNvSpPr>
          <p:nvPr/>
        </p:nvSpPr>
        <p:spPr>
          <a:xfrm>
            <a:off x="984257" y="2111604"/>
            <a:ext cx="10698800" cy="13173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设置年轻代中</a:t>
            </a:r>
            <a:r>
              <a:rPr lang="en-US" altLang="zh-CN" dirty="0"/>
              <a:t>Eden</a:t>
            </a:r>
            <a:r>
              <a:rPr lang="zh-CN" altLang="en-US" dirty="0"/>
              <a:t>区和两个</a:t>
            </a:r>
            <a:r>
              <a:rPr lang="en-US" altLang="zh-CN" dirty="0"/>
              <a:t>Survivor</a:t>
            </a:r>
            <a:r>
              <a:rPr lang="zh-CN" altLang="en-US" dirty="0"/>
              <a:t>区的大小比例。该值如果不设置，则默认比例为</a:t>
            </a:r>
            <a:r>
              <a:rPr lang="en-US" altLang="zh-CN" dirty="0"/>
              <a:t>8:1:1</a:t>
            </a:r>
            <a:r>
              <a:rPr lang="zh-CN" altLang="en-US" dirty="0"/>
              <a:t>。通过增大</a:t>
            </a:r>
            <a:r>
              <a:rPr lang="en-US" altLang="zh-CN" dirty="0"/>
              <a:t>Eden</a:t>
            </a:r>
            <a:r>
              <a:rPr lang="zh-CN" altLang="en-US" dirty="0"/>
              <a:t>区的大小，来减少</a:t>
            </a:r>
            <a:r>
              <a:rPr lang="en-US" altLang="zh-CN" dirty="0"/>
              <a:t>YGC</a:t>
            </a:r>
            <a:r>
              <a:rPr lang="zh-CN" altLang="en-US" dirty="0"/>
              <a:t>发生的次数，但有时我们发现，虽然次数减少了，但</a:t>
            </a:r>
            <a:r>
              <a:rPr lang="en-US" altLang="zh-CN" dirty="0"/>
              <a:t>Eden</a:t>
            </a:r>
            <a:r>
              <a:rPr lang="zh-CN" altLang="en-US" dirty="0"/>
              <a:t>区满的时候，由于占用的空间较大，导致释放缓慢，此时</a:t>
            </a:r>
            <a:r>
              <a:rPr lang="en-US" altLang="zh-CN" dirty="0"/>
              <a:t>STW</a:t>
            </a:r>
            <a:r>
              <a:rPr lang="zh-CN" altLang="en-US" dirty="0"/>
              <a:t>的时间较长，因此需要按照程序情况去调优。</a:t>
            </a:r>
          </a:p>
        </p:txBody>
      </p:sp>
      <p:sp>
        <p:nvSpPr>
          <p:cNvPr id="5" name="Rectangle 1">
            <a:extLst>
              <a:ext uri="{FF2B5EF4-FFF2-40B4-BE49-F238E27FC236}">
                <a16:creationId xmlns:a16="http://schemas.microsoft.com/office/drawing/2014/main" id="{33C44F4F-EA8F-46C3-C1EE-278F722B4230}"/>
              </a:ext>
            </a:extLst>
          </p:cNvPr>
          <p:cNvSpPr>
            <a:spLocks noChangeArrowheads="1"/>
          </p:cNvSpPr>
          <p:nvPr/>
        </p:nvSpPr>
        <p:spPr bwMode="auto">
          <a:xfrm>
            <a:off x="1055802" y="3676988"/>
            <a:ext cx="8069344"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-XXSurvivorRatio=</a:t>
            </a:r>
            <a:r>
              <a:rPr kumimoji="0" lang="en-US" altLang="zh-CN" sz="1300" b="0" i="0" u="none" strike="noStrike" cap="none" normalizeH="0" baseline="0" dirty="0">
                <a:ln>
                  <a:noFill/>
                </a:ln>
                <a:solidFill>
                  <a:srgbClr val="1750EB"/>
                </a:solidFill>
                <a:effectLst/>
                <a:latin typeface="Arial Unicode MS"/>
                <a:ea typeface="JetBrains Mono"/>
              </a:rPr>
              <a:t>8</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，表示年轻代中的分配比率：</a:t>
            </a:r>
            <a:r>
              <a:rPr kumimoji="0" lang="zh-CN" altLang="zh-CN" sz="1300" b="0" i="0" u="none" strike="noStrike" cap="none" normalizeH="0" baseline="0" dirty="0">
                <a:ln>
                  <a:noFill/>
                </a:ln>
                <a:solidFill>
                  <a:srgbClr val="080808"/>
                </a:solidFill>
                <a:effectLst/>
                <a:latin typeface="Arial Unicode MS"/>
                <a:ea typeface="JetBrains Mono"/>
              </a:rPr>
              <a:t>survivor:eden = </a:t>
            </a:r>
            <a:r>
              <a:rPr kumimoji="0" lang="zh-CN" altLang="zh-CN" sz="1300" b="0" i="0" u="none" strike="noStrike" cap="none" normalizeH="0" baseline="0" dirty="0">
                <a:ln>
                  <a:noFill/>
                </a:ln>
                <a:solidFill>
                  <a:srgbClr val="1750EB"/>
                </a:solidFill>
                <a:effectLst/>
                <a:latin typeface="Arial Unicode MS"/>
                <a:ea typeface="JetBrains Mono"/>
              </a:rPr>
              <a:t>2</a:t>
            </a:r>
            <a:r>
              <a:rPr kumimoji="0" lang="zh-CN" altLang="zh-CN" sz="1300" b="0" i="0" u="none" strike="noStrike" cap="none" normalizeH="0" baseline="0" dirty="0">
                <a:ln>
                  <a:noFill/>
                </a:ln>
                <a:solidFill>
                  <a:srgbClr val="080808"/>
                </a:solidFill>
                <a:effectLst/>
                <a:latin typeface="Arial Unicode MS"/>
                <a:ea typeface="JetBrains Mono"/>
              </a:rPr>
              <a:t>:</a:t>
            </a:r>
            <a:r>
              <a:rPr kumimoji="0" lang="en-US" altLang="zh-CN" sz="1300" b="0" i="0" u="none" strike="noStrike" cap="none" normalizeH="0" baseline="0" dirty="0">
                <a:ln>
                  <a:noFill/>
                </a:ln>
                <a:solidFill>
                  <a:srgbClr val="1750EB"/>
                </a:solidFill>
                <a:effectLst/>
                <a:latin typeface="Arial Unicode MS"/>
                <a:ea typeface="JetBrains Mono"/>
              </a:rPr>
              <a:t>8</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占位符 2">
            <a:extLst>
              <a:ext uri="{FF2B5EF4-FFF2-40B4-BE49-F238E27FC236}">
                <a16:creationId xmlns:a16="http://schemas.microsoft.com/office/drawing/2014/main" id="{55698769-4AA7-2FE2-7ABC-093B6DD1F9C3}"/>
              </a:ext>
            </a:extLst>
          </p:cNvPr>
          <p:cNvSpPr txBox="1">
            <a:spLocks/>
          </p:cNvSpPr>
          <p:nvPr/>
        </p:nvSpPr>
        <p:spPr>
          <a:xfrm>
            <a:off x="710880" y="4217364"/>
            <a:ext cx="10698800" cy="6221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年轻代晋升老年代阈值</a:t>
            </a:r>
          </a:p>
        </p:txBody>
      </p:sp>
      <p:grpSp>
        <p:nvGrpSpPr>
          <p:cNvPr id="9" name="组合 8">
            <a:extLst>
              <a:ext uri="{FF2B5EF4-FFF2-40B4-BE49-F238E27FC236}">
                <a16:creationId xmlns:a16="http://schemas.microsoft.com/office/drawing/2014/main" id="{ADC18A65-BA90-098F-14B9-7AFF487BB287}"/>
              </a:ext>
            </a:extLst>
          </p:cNvPr>
          <p:cNvGrpSpPr/>
          <p:nvPr/>
        </p:nvGrpSpPr>
        <p:grpSpPr>
          <a:xfrm>
            <a:off x="1055802" y="4933304"/>
            <a:ext cx="10698800" cy="1476923"/>
            <a:chOff x="1055802" y="4933304"/>
            <a:chExt cx="10698800" cy="1476923"/>
          </a:xfrm>
        </p:grpSpPr>
        <p:sp>
          <p:nvSpPr>
            <p:cNvPr id="7" name="Rectangle 1">
              <a:extLst>
                <a:ext uri="{FF2B5EF4-FFF2-40B4-BE49-F238E27FC236}">
                  <a16:creationId xmlns:a16="http://schemas.microsoft.com/office/drawing/2014/main" id="{64532A62-E284-6AA2-634A-35CA2D65E65A}"/>
                </a:ext>
              </a:extLst>
            </p:cNvPr>
            <p:cNvSpPr>
              <a:spLocks noChangeArrowheads="1"/>
            </p:cNvSpPr>
            <p:nvPr/>
          </p:nvSpPr>
          <p:spPr bwMode="auto">
            <a:xfrm>
              <a:off x="1055803" y="4933304"/>
              <a:ext cx="8069344"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-XX:MaxTenuringThreshold=threshold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占位符 2">
              <a:extLst>
                <a:ext uri="{FF2B5EF4-FFF2-40B4-BE49-F238E27FC236}">
                  <a16:creationId xmlns:a16="http://schemas.microsoft.com/office/drawing/2014/main" id="{98816516-6696-664C-B003-D0E76CC2E052}"/>
                </a:ext>
              </a:extLst>
            </p:cNvPr>
            <p:cNvSpPr txBox="1">
              <a:spLocks/>
            </p:cNvSpPr>
            <p:nvPr/>
          </p:nvSpPr>
          <p:spPr>
            <a:xfrm>
              <a:off x="1055802" y="5423076"/>
              <a:ext cx="10698800" cy="9871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默认为</a:t>
              </a:r>
              <a:r>
                <a:rPr lang="en-US" altLang="zh-CN" sz="1400" dirty="0"/>
                <a:t>15</a:t>
              </a:r>
            </a:p>
            <a:p>
              <a:pPr marL="285750" indent="-285750">
                <a:buFont typeface="Wingdings" panose="05000000000000000000" pitchFamily="2" charset="2"/>
                <a:buChar char="l"/>
              </a:pPr>
              <a:r>
                <a:rPr lang="zh-CN" altLang="en-US" sz="1400" dirty="0"/>
                <a:t>取值范围</a:t>
              </a:r>
              <a:r>
                <a:rPr lang="en-US" altLang="zh-CN" sz="1400" dirty="0"/>
                <a:t>0-15</a:t>
              </a:r>
            </a:p>
          </p:txBody>
        </p:sp>
      </p:grpSp>
    </p:spTree>
    <p:extLst>
      <p:ext uri="{BB962C8B-B14F-4D97-AF65-F5344CB8AC3E}">
        <p14:creationId xmlns:p14="http://schemas.microsoft.com/office/powerpoint/2010/main" val="1296480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712140" y="2170741"/>
            <a:ext cx="10767720"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你能给我详细的介绍</a:t>
            </a:r>
            <a:r>
              <a:rPr lang="en-US" altLang="zh-CN" sz="6000" dirty="0"/>
              <a:t>Java</a:t>
            </a:r>
            <a:r>
              <a:rPr lang="zh-CN" altLang="en-US" sz="6000" dirty="0"/>
              <a:t>堆吗</a:t>
            </a:r>
            <a:r>
              <a:rPr lang="en-US" altLang="zh-CN" sz="6000" dirty="0"/>
              <a:t>?</a:t>
            </a:r>
            <a:endParaRPr lang="zh-CN" altLang="en-US" sz="6000" dirty="0"/>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14141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用的 </a:t>
            </a:r>
            <a:r>
              <a:rPr lang="en-US" altLang="zh-CN" sz="2000" dirty="0"/>
              <a:t>JVM </a:t>
            </a:r>
            <a:r>
              <a:rPr lang="zh-CN" altLang="en-US" sz="2000" dirty="0"/>
              <a:t>调优的参数都有哪些？</a:t>
            </a:r>
            <a:endParaRPr lang="zh-CN" altLang="en-US" dirty="0"/>
          </a:p>
        </p:txBody>
      </p:sp>
      <p:sp>
        <p:nvSpPr>
          <p:cNvPr id="7" name="文本占位符 2">
            <a:extLst>
              <a:ext uri="{FF2B5EF4-FFF2-40B4-BE49-F238E27FC236}">
                <a16:creationId xmlns:a16="http://schemas.microsoft.com/office/drawing/2014/main" id="{BAB32AD6-79F1-B797-C5D1-D76C98AD3EB2}"/>
              </a:ext>
            </a:extLst>
          </p:cNvPr>
          <p:cNvSpPr txBox="1">
            <a:spLocks/>
          </p:cNvSpPr>
          <p:nvPr/>
        </p:nvSpPr>
        <p:spPr>
          <a:xfrm>
            <a:off x="710880" y="1635805"/>
            <a:ext cx="10698800" cy="58628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设置垃圾回收收集器</a:t>
            </a:r>
          </a:p>
        </p:txBody>
      </p:sp>
      <p:sp>
        <p:nvSpPr>
          <p:cNvPr id="8" name="文本占位符 2">
            <a:extLst>
              <a:ext uri="{FF2B5EF4-FFF2-40B4-BE49-F238E27FC236}">
                <a16:creationId xmlns:a16="http://schemas.microsoft.com/office/drawing/2014/main" id="{FF0EE8A5-86DF-0C87-92CD-37D9159FA674}"/>
              </a:ext>
            </a:extLst>
          </p:cNvPr>
          <p:cNvSpPr txBox="1">
            <a:spLocks/>
          </p:cNvSpPr>
          <p:nvPr/>
        </p:nvSpPr>
        <p:spPr>
          <a:xfrm>
            <a:off x="978965" y="2045330"/>
            <a:ext cx="10698800" cy="58628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通过增大吞吐量提高系统性能，可以通过设置并行垃圾回收收集器。</a:t>
            </a:r>
          </a:p>
        </p:txBody>
      </p:sp>
      <p:sp>
        <p:nvSpPr>
          <p:cNvPr id="9" name="Rectangle 1">
            <a:extLst>
              <a:ext uri="{FF2B5EF4-FFF2-40B4-BE49-F238E27FC236}">
                <a16:creationId xmlns:a16="http://schemas.microsoft.com/office/drawing/2014/main" id="{120FA635-B468-8AEC-2970-DBC9AE208939}"/>
              </a:ext>
            </a:extLst>
          </p:cNvPr>
          <p:cNvSpPr>
            <a:spLocks noChangeArrowheads="1"/>
          </p:cNvSpPr>
          <p:nvPr/>
        </p:nvSpPr>
        <p:spPr bwMode="auto">
          <a:xfrm>
            <a:off x="1087120" y="3720866"/>
            <a:ext cx="3525520"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-XX:+UseG1GC</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FAF5F70C-CC8A-2440-EB2C-57224A59A077}"/>
              </a:ext>
            </a:extLst>
          </p:cNvPr>
          <p:cNvSpPr>
            <a:spLocks noChangeArrowheads="1"/>
          </p:cNvSpPr>
          <p:nvPr/>
        </p:nvSpPr>
        <p:spPr bwMode="auto">
          <a:xfrm>
            <a:off x="1087120" y="2790006"/>
            <a:ext cx="3525520" cy="57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-XX:+UseParallelGC</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-XX:+UseParallelOldGC</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343132"/>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185AEF-BB26-1BEF-7FE8-A898E0916DE3}"/>
              </a:ext>
            </a:extLst>
          </p:cNvPr>
          <p:cNvSpPr>
            <a:spLocks noGrp="1"/>
          </p:cNvSpPr>
          <p:nvPr>
            <p:ph type="body" sz="quarter" idx="10"/>
          </p:nvPr>
        </p:nvSpPr>
        <p:spPr>
          <a:xfrm>
            <a:off x="5126584" y="1463040"/>
            <a:ext cx="5760538" cy="1447308"/>
          </a:xfrm>
        </p:spPr>
        <p:txBody>
          <a:bodyPr/>
          <a:lstStyle/>
          <a:p>
            <a:pPr marL="0" indent="0">
              <a:buNone/>
            </a:pPr>
            <a:r>
              <a:rPr lang="zh-CN" altLang="en-US" sz="1800" dirty="0"/>
              <a:t>用的 </a:t>
            </a:r>
            <a:r>
              <a:rPr lang="en-US" altLang="zh-CN" sz="1800" dirty="0"/>
              <a:t>JVM </a:t>
            </a:r>
            <a:r>
              <a:rPr lang="zh-CN" altLang="en-US" sz="1800" dirty="0"/>
              <a:t>调优的参数都有哪些？</a:t>
            </a:r>
            <a:endParaRPr lang="zh-CN" altLang="en-US" dirty="0"/>
          </a:p>
        </p:txBody>
      </p:sp>
      <p:sp>
        <p:nvSpPr>
          <p:cNvPr id="3" name="文本占位符 2">
            <a:extLst>
              <a:ext uri="{FF2B5EF4-FFF2-40B4-BE49-F238E27FC236}">
                <a16:creationId xmlns:a16="http://schemas.microsoft.com/office/drawing/2014/main" id="{2E864A1D-6B7E-F6E0-3C46-CAC3CD8BA4D0}"/>
              </a:ext>
            </a:extLst>
          </p:cNvPr>
          <p:cNvSpPr txBox="1">
            <a:spLocks/>
          </p:cNvSpPr>
          <p:nvPr/>
        </p:nvSpPr>
        <p:spPr>
          <a:xfrm>
            <a:off x="5126584" y="2612421"/>
            <a:ext cx="6590934" cy="212672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设置堆空间大小</a:t>
            </a:r>
          </a:p>
          <a:p>
            <a:pPr marL="285750" indent="-285750">
              <a:buFont typeface="Wingdings" panose="05000000000000000000" pitchFamily="2" charset="2"/>
              <a:buChar char="l"/>
            </a:pPr>
            <a:r>
              <a:rPr lang="zh-CN" altLang="en-US" sz="1400" dirty="0"/>
              <a:t>虚拟机栈的设置</a:t>
            </a:r>
          </a:p>
          <a:p>
            <a:pPr marL="285750" indent="-285750">
              <a:buFont typeface="Wingdings" panose="05000000000000000000" pitchFamily="2" charset="2"/>
              <a:buChar char="l"/>
            </a:pPr>
            <a:r>
              <a:rPr lang="zh-CN" altLang="en-US" sz="1400" dirty="0"/>
              <a:t>年轻代中</a:t>
            </a:r>
            <a:r>
              <a:rPr lang="en-US" altLang="zh-CN" sz="1400" dirty="0"/>
              <a:t>Eden</a:t>
            </a:r>
            <a:r>
              <a:rPr lang="zh-CN" altLang="en-US" sz="1400" dirty="0"/>
              <a:t>区和两个</a:t>
            </a:r>
            <a:r>
              <a:rPr lang="en-US" altLang="zh-CN" sz="1400" dirty="0"/>
              <a:t>Survivor</a:t>
            </a:r>
            <a:r>
              <a:rPr lang="zh-CN" altLang="en-US" sz="1400" dirty="0"/>
              <a:t>区的大小比例</a:t>
            </a:r>
          </a:p>
          <a:p>
            <a:pPr marL="285750" indent="-285750">
              <a:buFont typeface="Wingdings" panose="05000000000000000000" pitchFamily="2" charset="2"/>
              <a:buChar char="l"/>
            </a:pPr>
            <a:r>
              <a:rPr lang="zh-CN" altLang="en-US" sz="1400" dirty="0"/>
              <a:t>年轻代晋升老年代阈值</a:t>
            </a:r>
          </a:p>
          <a:p>
            <a:pPr marL="285750" indent="-285750">
              <a:buFont typeface="Wingdings" panose="05000000000000000000" pitchFamily="2" charset="2"/>
              <a:buChar char="l"/>
            </a:pPr>
            <a:r>
              <a:rPr lang="zh-CN" altLang="en-US" sz="1400" dirty="0"/>
              <a:t>设置垃圾回收收集器</a:t>
            </a:r>
          </a:p>
          <a:p>
            <a:endParaRPr lang="zh-CN" altLang="en-US" sz="1400" dirty="0"/>
          </a:p>
        </p:txBody>
      </p:sp>
    </p:spTree>
    <p:extLst>
      <p:ext uri="{BB962C8B-B14F-4D97-AF65-F5344CB8AC3E}">
        <p14:creationId xmlns:p14="http://schemas.microsoft.com/office/powerpoint/2010/main" val="2836497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320718" y="2050349"/>
            <a:ext cx="7550563"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800" dirty="0"/>
              <a:t>说一下 </a:t>
            </a:r>
            <a:r>
              <a:rPr lang="en-US" altLang="zh-CN" sz="4800" dirty="0"/>
              <a:t>JVM </a:t>
            </a:r>
            <a:r>
              <a:rPr lang="zh-CN" altLang="en-US" sz="4800" dirty="0"/>
              <a:t>调优的工具？</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19861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zh-CN" altLang="en-US" dirty="0"/>
              <a:t>命令工具</a:t>
            </a:r>
            <a:endParaRPr lang="en-US" altLang="zh-CN" dirty="0"/>
          </a:p>
          <a:p>
            <a:pPr marL="285750" indent="-285750">
              <a:buFont typeface="Wingdings" panose="05000000000000000000" pitchFamily="2" charset="2"/>
              <a:buChar char="l"/>
            </a:pPr>
            <a:endParaRPr lang="en-US" altLang="zh-CN" dirty="0"/>
          </a:p>
        </p:txBody>
      </p:sp>
      <p:sp>
        <p:nvSpPr>
          <p:cNvPr id="4" name="文本占位符 2">
            <a:extLst>
              <a:ext uri="{FF2B5EF4-FFF2-40B4-BE49-F238E27FC236}">
                <a16:creationId xmlns:a16="http://schemas.microsoft.com/office/drawing/2014/main" id="{7B52A0A0-01EB-8213-A850-92D11480C492}"/>
              </a:ext>
            </a:extLst>
          </p:cNvPr>
          <p:cNvSpPr txBox="1">
            <a:spLocks/>
          </p:cNvSpPr>
          <p:nvPr/>
        </p:nvSpPr>
        <p:spPr>
          <a:xfrm>
            <a:off x="1074551" y="2057837"/>
            <a:ext cx="6448039" cy="22125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Arial" panose="020B0604020202020204" pitchFamily="34" charset="0"/>
              <a:buChar char="•"/>
            </a:pPr>
            <a:r>
              <a:rPr lang="en-US" altLang="zh-CN" dirty="0" err="1"/>
              <a:t>jps</a:t>
            </a:r>
            <a:r>
              <a:rPr lang="en-US" altLang="zh-CN" dirty="0"/>
              <a:t>          </a:t>
            </a:r>
            <a:r>
              <a:rPr lang="zh-CN" altLang="en-US" dirty="0"/>
              <a:t>进程状态信息</a:t>
            </a:r>
            <a:endParaRPr lang="en-US" altLang="zh-CN" dirty="0"/>
          </a:p>
          <a:p>
            <a:pPr marL="285750" indent="-285750">
              <a:buFont typeface="Arial" panose="020B0604020202020204" pitchFamily="34" charset="0"/>
              <a:buChar char="•"/>
            </a:pPr>
            <a:r>
              <a:rPr lang="en-US" altLang="zh-CN" dirty="0" err="1"/>
              <a:t>jstack</a:t>
            </a:r>
            <a:r>
              <a:rPr lang="en-US" altLang="zh-CN" dirty="0"/>
              <a:t>     </a:t>
            </a:r>
            <a:r>
              <a:rPr lang="zh-CN" altLang="en-US" dirty="0"/>
              <a:t>查看</a:t>
            </a:r>
            <a:r>
              <a:rPr lang="en-US" altLang="zh-CN" dirty="0"/>
              <a:t>java</a:t>
            </a:r>
            <a:r>
              <a:rPr lang="zh-CN" altLang="en-US" dirty="0"/>
              <a:t>进程内线程的堆栈信息</a:t>
            </a:r>
            <a:endParaRPr lang="en-US" altLang="zh-CN" dirty="0"/>
          </a:p>
          <a:p>
            <a:pPr marL="285750" indent="-285750">
              <a:buFont typeface="Arial" panose="020B0604020202020204" pitchFamily="34" charset="0"/>
              <a:buChar char="•"/>
            </a:pPr>
            <a:r>
              <a:rPr lang="en-US" altLang="zh-CN" dirty="0" err="1"/>
              <a:t>jmap</a:t>
            </a:r>
            <a:r>
              <a:rPr lang="en-US" altLang="zh-CN" dirty="0"/>
              <a:t>      </a:t>
            </a:r>
            <a:r>
              <a:rPr lang="zh-CN" altLang="en-US" dirty="0"/>
              <a:t>查看堆转信息</a:t>
            </a:r>
            <a:endParaRPr lang="en-US" altLang="zh-CN" dirty="0"/>
          </a:p>
          <a:p>
            <a:pPr marL="285750" indent="-285750">
              <a:buFont typeface="Arial" panose="020B0604020202020204" pitchFamily="34" charset="0"/>
              <a:buChar char="•"/>
            </a:pPr>
            <a:r>
              <a:rPr lang="en-US" altLang="zh-CN" dirty="0" err="1"/>
              <a:t>jhat</a:t>
            </a:r>
            <a:r>
              <a:rPr lang="en-US" altLang="zh-CN" dirty="0"/>
              <a:t>       </a:t>
            </a:r>
            <a:r>
              <a:rPr lang="zh-CN" altLang="en-US" b="0" i="0" dirty="0">
                <a:solidFill>
                  <a:srgbClr val="333333"/>
                </a:solidFill>
                <a:effectLst/>
                <a:latin typeface="Arial" panose="020B0604020202020204" pitchFamily="34" charset="0"/>
              </a:rPr>
              <a:t>堆转储快照分析工具</a:t>
            </a:r>
            <a:endParaRPr lang="en-US" altLang="zh-CN" dirty="0"/>
          </a:p>
          <a:p>
            <a:pPr marL="285750" indent="-285750">
              <a:buFont typeface="Arial" panose="020B0604020202020204" pitchFamily="34" charset="0"/>
              <a:buChar char="•"/>
            </a:pPr>
            <a:r>
              <a:rPr lang="en-US" altLang="zh-CN" dirty="0" err="1"/>
              <a:t>jstat</a:t>
            </a:r>
            <a:r>
              <a:rPr lang="en-US" altLang="zh-CN" dirty="0"/>
              <a:t>      JVM</a:t>
            </a:r>
            <a:r>
              <a:rPr lang="zh-CN" altLang="en-US" dirty="0"/>
              <a:t>统计监测工具</a:t>
            </a:r>
            <a:endParaRPr lang="en-US" altLang="zh-CN" dirty="0"/>
          </a:p>
        </p:txBody>
      </p:sp>
      <p:sp>
        <p:nvSpPr>
          <p:cNvPr id="5" name="文本占位符 2">
            <a:extLst>
              <a:ext uri="{FF2B5EF4-FFF2-40B4-BE49-F238E27FC236}">
                <a16:creationId xmlns:a16="http://schemas.microsoft.com/office/drawing/2014/main" id="{41AC5BA1-D7D0-3781-BAA3-9F1EEF49FED3}"/>
              </a:ext>
            </a:extLst>
          </p:cNvPr>
          <p:cNvSpPr txBox="1">
            <a:spLocks/>
          </p:cNvSpPr>
          <p:nvPr/>
        </p:nvSpPr>
        <p:spPr>
          <a:xfrm>
            <a:off x="710880" y="4216578"/>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可视化工具</a:t>
            </a:r>
            <a:endParaRPr lang="en-US" altLang="zh-CN" dirty="0"/>
          </a:p>
          <a:p>
            <a:pPr marL="285750" indent="-285750">
              <a:buFont typeface="Wingdings" panose="05000000000000000000" pitchFamily="2" charset="2"/>
              <a:buChar char="l"/>
            </a:pPr>
            <a:endParaRPr lang="en-US" altLang="zh-CN" dirty="0"/>
          </a:p>
        </p:txBody>
      </p:sp>
      <p:sp>
        <p:nvSpPr>
          <p:cNvPr id="6" name="文本占位符 2">
            <a:extLst>
              <a:ext uri="{FF2B5EF4-FFF2-40B4-BE49-F238E27FC236}">
                <a16:creationId xmlns:a16="http://schemas.microsoft.com/office/drawing/2014/main" id="{57B90347-19B6-CB2D-CC4A-B8B33BE5DA54}"/>
              </a:ext>
            </a:extLst>
          </p:cNvPr>
          <p:cNvSpPr txBox="1">
            <a:spLocks/>
          </p:cNvSpPr>
          <p:nvPr/>
        </p:nvSpPr>
        <p:spPr>
          <a:xfrm>
            <a:off x="1074550" y="4674655"/>
            <a:ext cx="6448039" cy="9814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Arial" panose="020B0604020202020204" pitchFamily="34" charset="0"/>
              <a:buChar char="•"/>
            </a:pPr>
            <a:r>
              <a:rPr lang="en-US" altLang="zh-CN" dirty="0" err="1"/>
              <a:t>jconsole</a:t>
            </a:r>
            <a:r>
              <a:rPr lang="en-US" altLang="zh-CN" dirty="0"/>
              <a:t>      </a:t>
            </a:r>
            <a:r>
              <a:rPr lang="zh-CN" altLang="en-US" dirty="0"/>
              <a:t>用于对</a:t>
            </a:r>
            <a:r>
              <a:rPr lang="en-US" altLang="zh-CN" dirty="0" err="1"/>
              <a:t>jvm</a:t>
            </a:r>
            <a:r>
              <a:rPr lang="zh-CN" altLang="en-US" dirty="0"/>
              <a:t>的内存，线程，类 的监控</a:t>
            </a:r>
            <a:endParaRPr lang="en-US" altLang="zh-CN" dirty="0"/>
          </a:p>
          <a:p>
            <a:pPr marL="285750" indent="-285750">
              <a:buFont typeface="Arial" panose="020B0604020202020204" pitchFamily="34" charset="0"/>
              <a:buChar char="•"/>
            </a:pPr>
            <a:r>
              <a:rPr lang="en-US" altLang="zh-CN" dirty="0" err="1"/>
              <a:t>VisualVM</a:t>
            </a:r>
            <a:r>
              <a:rPr lang="en-US" altLang="zh-CN" dirty="0"/>
              <a:t>    </a:t>
            </a:r>
            <a:r>
              <a:rPr lang="zh-CN" altLang="en-US" dirty="0"/>
              <a:t>能够监控线程，内存情况</a:t>
            </a:r>
            <a:endParaRPr lang="en-US" altLang="zh-CN" dirty="0"/>
          </a:p>
        </p:txBody>
      </p:sp>
    </p:spTree>
    <p:extLst>
      <p:ext uri="{BB962C8B-B14F-4D97-AF65-F5344CB8AC3E}">
        <p14:creationId xmlns:p14="http://schemas.microsoft.com/office/powerpoint/2010/main" val="2488675656"/>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en-US" altLang="zh-CN" dirty="0" err="1">
                <a:solidFill>
                  <a:srgbClr val="C00000"/>
                </a:solidFill>
              </a:rPr>
              <a:t>jps</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pic>
        <p:nvPicPr>
          <p:cNvPr id="5" name="图片 4">
            <a:extLst>
              <a:ext uri="{FF2B5EF4-FFF2-40B4-BE49-F238E27FC236}">
                <a16:creationId xmlns:a16="http://schemas.microsoft.com/office/drawing/2014/main" id="{2BF01798-A517-B117-B2DA-7FE2BB883912}"/>
              </a:ext>
            </a:extLst>
          </p:cNvPr>
          <p:cNvPicPr>
            <a:picLocks noChangeAspect="1"/>
          </p:cNvPicPr>
          <p:nvPr/>
        </p:nvPicPr>
        <p:blipFill>
          <a:blip r:embed="rId2"/>
          <a:stretch>
            <a:fillRect/>
          </a:stretch>
        </p:blipFill>
        <p:spPr>
          <a:xfrm>
            <a:off x="710880" y="2676992"/>
            <a:ext cx="2586263" cy="1361191"/>
          </a:xfrm>
          <a:prstGeom prst="rect">
            <a:avLst/>
          </a:prstGeom>
        </p:spPr>
      </p:pic>
      <p:sp>
        <p:nvSpPr>
          <p:cNvPr id="6" name="文本占位符 2">
            <a:extLst>
              <a:ext uri="{FF2B5EF4-FFF2-40B4-BE49-F238E27FC236}">
                <a16:creationId xmlns:a16="http://schemas.microsoft.com/office/drawing/2014/main" id="{DE1D8BFD-4598-E88F-ADA3-EF53EFBFA879}"/>
              </a:ext>
            </a:extLst>
          </p:cNvPr>
          <p:cNvSpPr txBox="1">
            <a:spLocks/>
          </p:cNvSpPr>
          <p:nvPr/>
        </p:nvSpPr>
        <p:spPr>
          <a:xfrm>
            <a:off x="644892" y="2110176"/>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进程状态信息</a:t>
            </a:r>
            <a:endParaRPr lang="en-US" altLang="zh-CN" dirty="0">
              <a:solidFill>
                <a:srgbClr val="C00000"/>
              </a:solidFill>
            </a:endParaRPr>
          </a:p>
        </p:txBody>
      </p:sp>
      <p:sp>
        <p:nvSpPr>
          <p:cNvPr id="7" name="文本占位符 2">
            <a:extLst>
              <a:ext uri="{FF2B5EF4-FFF2-40B4-BE49-F238E27FC236}">
                <a16:creationId xmlns:a16="http://schemas.microsoft.com/office/drawing/2014/main" id="{80756FA6-10A8-DF65-4A65-DAE34860B24B}"/>
              </a:ext>
            </a:extLst>
          </p:cNvPr>
          <p:cNvSpPr txBox="1">
            <a:spLocks/>
          </p:cNvSpPr>
          <p:nvPr/>
        </p:nvSpPr>
        <p:spPr>
          <a:xfrm>
            <a:off x="710880" y="4230635"/>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solidFill>
                  <a:srgbClr val="C00000"/>
                </a:solidFill>
              </a:rPr>
              <a:t>jstack</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sp>
        <p:nvSpPr>
          <p:cNvPr id="8" name="文本占位符 2">
            <a:extLst>
              <a:ext uri="{FF2B5EF4-FFF2-40B4-BE49-F238E27FC236}">
                <a16:creationId xmlns:a16="http://schemas.microsoft.com/office/drawing/2014/main" id="{4167E343-C8CD-51E4-B193-BEE0E2BA34BF}"/>
              </a:ext>
            </a:extLst>
          </p:cNvPr>
          <p:cNvSpPr txBox="1">
            <a:spLocks/>
          </p:cNvSpPr>
          <p:nvPr/>
        </p:nvSpPr>
        <p:spPr>
          <a:xfrm>
            <a:off x="644892" y="4735114"/>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查看</a:t>
            </a:r>
            <a:r>
              <a:rPr lang="en-US" altLang="zh-CN" dirty="0">
                <a:solidFill>
                  <a:srgbClr val="C00000"/>
                </a:solidFill>
              </a:rPr>
              <a:t>java</a:t>
            </a:r>
            <a:r>
              <a:rPr lang="zh-CN" altLang="en-US" dirty="0">
                <a:solidFill>
                  <a:srgbClr val="C00000"/>
                </a:solidFill>
              </a:rPr>
              <a:t>进程内线程的堆栈信息</a:t>
            </a:r>
            <a:endParaRPr lang="en-US" altLang="zh-CN" dirty="0">
              <a:solidFill>
                <a:srgbClr val="C00000"/>
              </a:solidFill>
            </a:endParaRPr>
          </a:p>
        </p:txBody>
      </p:sp>
      <p:sp>
        <p:nvSpPr>
          <p:cNvPr id="9" name="Rectangle 1">
            <a:extLst>
              <a:ext uri="{FF2B5EF4-FFF2-40B4-BE49-F238E27FC236}">
                <a16:creationId xmlns:a16="http://schemas.microsoft.com/office/drawing/2014/main" id="{57B5B650-6D11-5369-E91E-3F532BD644E3}"/>
              </a:ext>
            </a:extLst>
          </p:cNvPr>
          <p:cNvSpPr>
            <a:spLocks noChangeArrowheads="1"/>
          </p:cNvSpPr>
          <p:nvPr/>
        </p:nvSpPr>
        <p:spPr bwMode="auto">
          <a:xfrm>
            <a:off x="710881" y="5634863"/>
            <a:ext cx="2154867"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jstack [option] &lt;</a:t>
            </a:r>
            <a:r>
              <a:rPr kumimoji="0" lang="zh-CN" altLang="zh-CN" sz="1300" b="0" i="0" u="none" strike="noStrike" cap="none" normalizeH="0" baseline="0">
                <a:ln>
                  <a:noFill/>
                </a:ln>
                <a:solidFill>
                  <a:srgbClr val="007E8A"/>
                </a:solidFill>
                <a:effectLst/>
                <a:latin typeface="Arial Unicode MS"/>
                <a:ea typeface="JetBrains Mono"/>
              </a:rPr>
              <a:t>pid</a:t>
            </a:r>
            <a:r>
              <a:rPr kumimoji="0" lang="zh-CN" altLang="zh-CN" sz="1300" b="0" i="0" u="none" strike="noStrike" cap="none" normalizeH="0" baseline="0">
                <a:ln>
                  <a:noFill/>
                </a:ln>
                <a:solidFill>
                  <a:srgbClr val="080808"/>
                </a:solidFill>
                <a:effectLst/>
                <a:latin typeface="Arial Unicode MS"/>
                <a:ea typeface="JetBrains Mono"/>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7F292763-846C-3264-5950-B55532241FB7}"/>
              </a:ext>
            </a:extLst>
          </p:cNvPr>
          <p:cNvPicPr>
            <a:picLocks noChangeAspect="1"/>
          </p:cNvPicPr>
          <p:nvPr/>
        </p:nvPicPr>
        <p:blipFill>
          <a:blip r:embed="rId3"/>
          <a:stretch>
            <a:fillRect/>
          </a:stretch>
        </p:blipFill>
        <p:spPr>
          <a:xfrm>
            <a:off x="3931084" y="3984728"/>
            <a:ext cx="7544584" cy="24981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0384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en-US" altLang="zh-CN" dirty="0" err="1">
                <a:solidFill>
                  <a:srgbClr val="C00000"/>
                </a:solidFill>
              </a:rPr>
              <a:t>jmap</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sp>
        <p:nvSpPr>
          <p:cNvPr id="6" name="文本占位符 2">
            <a:extLst>
              <a:ext uri="{FF2B5EF4-FFF2-40B4-BE49-F238E27FC236}">
                <a16:creationId xmlns:a16="http://schemas.microsoft.com/office/drawing/2014/main" id="{DE1D8BFD-4598-E88F-ADA3-EF53EFBFA879}"/>
              </a:ext>
            </a:extLst>
          </p:cNvPr>
          <p:cNvSpPr txBox="1">
            <a:spLocks/>
          </p:cNvSpPr>
          <p:nvPr/>
        </p:nvSpPr>
        <p:spPr>
          <a:xfrm>
            <a:off x="782320" y="2110176"/>
            <a:ext cx="1056137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用于生成堆转内存快照、内存使用情况</a:t>
            </a:r>
            <a:endParaRPr lang="en-US" altLang="zh-CN" dirty="0">
              <a:solidFill>
                <a:schemeClr val="tx1"/>
              </a:solidFill>
            </a:endParaRPr>
          </a:p>
        </p:txBody>
      </p:sp>
      <p:sp>
        <p:nvSpPr>
          <p:cNvPr id="10" name="Rectangle 2">
            <a:extLst>
              <a:ext uri="{FF2B5EF4-FFF2-40B4-BE49-F238E27FC236}">
                <a16:creationId xmlns:a16="http://schemas.microsoft.com/office/drawing/2014/main" id="{99048691-CDA8-BDF8-5DEC-587BF6831F43}"/>
              </a:ext>
            </a:extLst>
          </p:cNvPr>
          <p:cNvSpPr>
            <a:spLocks noChangeArrowheads="1"/>
          </p:cNvSpPr>
          <p:nvPr/>
        </p:nvSpPr>
        <p:spPr bwMode="auto">
          <a:xfrm>
            <a:off x="782320" y="2748504"/>
            <a:ext cx="4100765" cy="49244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jmap -heap </a:t>
            </a:r>
            <a:r>
              <a:rPr kumimoji="0" lang="zh-CN" altLang="zh-CN" sz="1300" b="0" i="0" u="none" strike="noStrike" cap="none" normalizeH="0" baseline="0" dirty="0">
                <a:ln>
                  <a:noFill/>
                </a:ln>
                <a:solidFill>
                  <a:srgbClr val="C00000"/>
                </a:solidFill>
                <a:effectLst/>
                <a:latin typeface="Arial Unicode MS"/>
                <a:ea typeface="JetBrains Mono"/>
              </a:rPr>
              <a:t>pid</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显示</a:t>
            </a:r>
            <a:r>
              <a:rPr kumimoji="0" lang="zh-CN" altLang="zh-CN" sz="1300" b="0" i="0" u="none" strike="noStrike" cap="none" normalizeH="0" baseline="0" dirty="0">
                <a:ln>
                  <a:noFill/>
                </a:ln>
                <a:solidFill>
                  <a:srgbClr val="080808"/>
                </a:solidFill>
                <a:effectLst/>
                <a:latin typeface="Arial Unicode MS"/>
                <a:ea typeface="JetBrains Mono"/>
              </a:rPr>
              <a:t>Java</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堆的信息</a:t>
            </a:r>
            <a:b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80808"/>
                </a:solidFill>
                <a:effectLst/>
                <a:latin typeface="Arial Unicode MS"/>
                <a:ea typeface="JetBrains Mono"/>
              </a:rPr>
              <a:t>jmap -dump:format=b,file=heap.hprof </a:t>
            </a:r>
            <a:r>
              <a:rPr kumimoji="0" lang="zh-CN" altLang="zh-CN" sz="1300" b="0" i="0" u="none" strike="noStrike" cap="none" normalizeH="0" baseline="0" dirty="0">
                <a:ln>
                  <a:noFill/>
                </a:ln>
                <a:solidFill>
                  <a:srgbClr val="C00000"/>
                </a:solidFill>
                <a:effectLst/>
                <a:latin typeface="Arial Unicode MS"/>
                <a:ea typeface="JetBrains Mono"/>
              </a:rPr>
              <a:t>pid</a:t>
            </a:r>
            <a:endParaRPr kumimoji="0" lang="zh-CN" altLang="zh-CN" sz="1800" b="0" i="0" u="none" strike="noStrike" cap="none" normalizeH="0" baseline="0" dirty="0">
              <a:ln>
                <a:noFill/>
              </a:ln>
              <a:solidFill>
                <a:srgbClr val="C00000"/>
              </a:solidFill>
              <a:effectLst/>
              <a:latin typeface="Arial" panose="020B0604020202020204" pitchFamily="34" charset="0"/>
            </a:endParaRPr>
          </a:p>
        </p:txBody>
      </p:sp>
      <p:sp>
        <p:nvSpPr>
          <p:cNvPr id="12" name="文本占位符 2">
            <a:extLst>
              <a:ext uri="{FF2B5EF4-FFF2-40B4-BE49-F238E27FC236}">
                <a16:creationId xmlns:a16="http://schemas.microsoft.com/office/drawing/2014/main" id="{8BA585C8-5F97-503F-0508-4111FF9DE5CD}"/>
              </a:ext>
            </a:extLst>
          </p:cNvPr>
          <p:cNvSpPr txBox="1">
            <a:spLocks/>
          </p:cNvSpPr>
          <p:nvPr/>
        </p:nvSpPr>
        <p:spPr>
          <a:xfrm>
            <a:off x="782320" y="3405292"/>
            <a:ext cx="10561372" cy="13363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Arial" panose="020B0604020202020204" pitchFamily="34" charset="0"/>
              <a:buChar char="•"/>
            </a:pPr>
            <a:r>
              <a:rPr lang="en-US" altLang="zh-CN" sz="1200" dirty="0">
                <a:solidFill>
                  <a:schemeClr val="tx1"/>
                </a:solidFill>
              </a:rPr>
              <a:t>format=b</a:t>
            </a:r>
            <a:r>
              <a:rPr lang="zh-CN" altLang="en-US" sz="1200" dirty="0">
                <a:solidFill>
                  <a:schemeClr val="tx1"/>
                </a:solidFill>
              </a:rPr>
              <a:t>表示以</a:t>
            </a:r>
            <a:r>
              <a:rPr lang="en-US" altLang="zh-CN" sz="1200" dirty="0" err="1">
                <a:solidFill>
                  <a:schemeClr val="tx1"/>
                </a:solidFill>
              </a:rPr>
              <a:t>hprof</a:t>
            </a:r>
            <a:r>
              <a:rPr lang="zh-CN" altLang="en-US" sz="1200" dirty="0">
                <a:solidFill>
                  <a:schemeClr val="tx1"/>
                </a:solidFill>
              </a:rPr>
              <a:t>二进制格式转储</a:t>
            </a:r>
            <a:r>
              <a:rPr lang="en-US" altLang="zh-CN" sz="1200" dirty="0">
                <a:solidFill>
                  <a:schemeClr val="tx1"/>
                </a:solidFill>
              </a:rPr>
              <a:t>Java</a:t>
            </a:r>
            <a:r>
              <a:rPr lang="zh-CN" altLang="en-US" sz="1200" dirty="0">
                <a:solidFill>
                  <a:schemeClr val="tx1"/>
                </a:solidFill>
              </a:rPr>
              <a:t>堆的内存</a:t>
            </a:r>
          </a:p>
          <a:p>
            <a:pPr marL="171450" indent="-171450">
              <a:buFont typeface="Arial" panose="020B0604020202020204" pitchFamily="34" charset="0"/>
              <a:buChar char="•"/>
            </a:pPr>
            <a:r>
              <a:rPr lang="en-US" altLang="zh-CN" sz="1200" dirty="0">
                <a:solidFill>
                  <a:schemeClr val="tx1"/>
                </a:solidFill>
              </a:rPr>
              <a:t>file=&lt;filename&gt;</a:t>
            </a:r>
            <a:r>
              <a:rPr lang="zh-CN" altLang="en-US" sz="1200" dirty="0">
                <a:solidFill>
                  <a:schemeClr val="tx1"/>
                </a:solidFill>
              </a:rPr>
              <a:t>用于指定快照</a:t>
            </a:r>
            <a:r>
              <a:rPr lang="en-US" altLang="zh-CN" sz="1200" dirty="0">
                <a:solidFill>
                  <a:schemeClr val="tx1"/>
                </a:solidFill>
              </a:rPr>
              <a:t>dump</a:t>
            </a:r>
            <a:r>
              <a:rPr lang="zh-CN" altLang="en-US" sz="1200" dirty="0">
                <a:solidFill>
                  <a:schemeClr val="tx1"/>
                </a:solidFill>
              </a:rPr>
              <a:t>文件的文件名。</a:t>
            </a:r>
            <a:endParaRPr lang="en-US" altLang="zh-CN" sz="1200" dirty="0">
              <a:solidFill>
                <a:schemeClr val="tx1"/>
              </a:solidFill>
            </a:endParaRPr>
          </a:p>
        </p:txBody>
      </p:sp>
      <p:grpSp>
        <p:nvGrpSpPr>
          <p:cNvPr id="7" name="组合 6">
            <a:extLst>
              <a:ext uri="{FF2B5EF4-FFF2-40B4-BE49-F238E27FC236}">
                <a16:creationId xmlns:a16="http://schemas.microsoft.com/office/drawing/2014/main" id="{65683E3E-2512-B09C-94AE-56E126B547E9}"/>
              </a:ext>
            </a:extLst>
          </p:cNvPr>
          <p:cNvGrpSpPr/>
          <p:nvPr/>
        </p:nvGrpSpPr>
        <p:grpSpPr>
          <a:xfrm>
            <a:off x="710880" y="4609707"/>
            <a:ext cx="10561372" cy="1276026"/>
            <a:chOff x="710880" y="4609707"/>
            <a:chExt cx="10561372" cy="1276026"/>
          </a:xfrm>
        </p:grpSpPr>
        <p:sp>
          <p:nvSpPr>
            <p:cNvPr id="4" name="文本占位符 2">
              <a:extLst>
                <a:ext uri="{FF2B5EF4-FFF2-40B4-BE49-F238E27FC236}">
                  <a16:creationId xmlns:a16="http://schemas.microsoft.com/office/drawing/2014/main" id="{C19D4881-1423-9A4D-D1E7-25C20B721DE3}"/>
                </a:ext>
              </a:extLst>
            </p:cNvPr>
            <p:cNvSpPr txBox="1">
              <a:spLocks/>
            </p:cNvSpPr>
            <p:nvPr/>
          </p:nvSpPr>
          <p:spPr>
            <a:xfrm>
              <a:off x="710880" y="4938806"/>
              <a:ext cx="10561372" cy="946927"/>
            </a:xfrm>
            <a:prstGeom prst="rect">
              <a:avLst/>
            </a:prstGeom>
            <a:solidFill>
              <a:schemeClr val="bg1">
                <a:lumMod val="95000"/>
              </a:schemeClr>
            </a:solidFill>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sz="1200" dirty="0">
                  <a:solidFill>
                    <a:schemeClr val="tx1"/>
                  </a:solidFill>
                </a:rPr>
                <a:t>它是一个进程或系统在某一给定的时间的快照。比如在进程崩溃时，甚至是任何时候，我们都可以通过工具将系统或某进程的内存备份出来供调试分析用。</a:t>
              </a:r>
              <a:r>
                <a:rPr lang="en-US" altLang="zh-CN" sz="1200" dirty="0">
                  <a:solidFill>
                    <a:schemeClr val="tx1"/>
                  </a:solidFill>
                </a:rPr>
                <a:t>dump</a:t>
              </a:r>
              <a:r>
                <a:rPr lang="zh-CN" altLang="en-US" sz="1200" dirty="0">
                  <a:solidFill>
                    <a:schemeClr val="tx1"/>
                  </a:solidFill>
                </a:rPr>
                <a:t>文件中包含了程序运行的模块信息、线程信息、堆栈调用信息、异常信息等数据，方便系统技术人员进行错误排查。</a:t>
              </a:r>
              <a:endParaRPr lang="en-US" altLang="zh-CN" sz="1200" dirty="0">
                <a:solidFill>
                  <a:schemeClr val="tx1"/>
                </a:solidFill>
              </a:endParaRPr>
            </a:p>
          </p:txBody>
        </p:sp>
        <p:sp>
          <p:nvSpPr>
            <p:cNvPr id="5" name="矩形: 圆角 4">
              <a:extLst>
                <a:ext uri="{FF2B5EF4-FFF2-40B4-BE49-F238E27FC236}">
                  <a16:creationId xmlns:a16="http://schemas.microsoft.com/office/drawing/2014/main" id="{FAB1E6C1-27E2-C370-A2B4-DA4D5AFEFC7C}"/>
                </a:ext>
              </a:extLst>
            </p:cNvPr>
            <p:cNvSpPr/>
            <p:nvPr/>
          </p:nvSpPr>
          <p:spPr bwMode="auto">
            <a:xfrm>
              <a:off x="710880" y="4609707"/>
              <a:ext cx="1400724" cy="329099"/>
            </a:xfrm>
            <a:prstGeom prst="roundRect">
              <a:avLst/>
            </a:prstGeom>
            <a:noFill/>
            <a:ln w="19050">
              <a:solidFill>
                <a:schemeClr val="bg1">
                  <a:lumMod val="7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rgbClr val="080808"/>
                  </a:solidFill>
                  <a:latin typeface="Arial Unicode MS"/>
                  <a:ea typeface="JetBrains Mono"/>
                </a:rPr>
                <a:t>知识小贴士</a:t>
              </a: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Tree>
    <p:extLst>
      <p:ext uri="{BB962C8B-B14F-4D97-AF65-F5344CB8AC3E}">
        <p14:creationId xmlns:p14="http://schemas.microsoft.com/office/powerpoint/2010/main" val="3561444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en-US" altLang="zh-CN" dirty="0" err="1">
                <a:solidFill>
                  <a:srgbClr val="C00000"/>
                </a:solidFill>
              </a:rPr>
              <a:t>jstat</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sp>
        <p:nvSpPr>
          <p:cNvPr id="6" name="文本占位符 2">
            <a:extLst>
              <a:ext uri="{FF2B5EF4-FFF2-40B4-BE49-F238E27FC236}">
                <a16:creationId xmlns:a16="http://schemas.microsoft.com/office/drawing/2014/main" id="{DE1D8BFD-4598-E88F-ADA3-EF53EFBFA879}"/>
              </a:ext>
            </a:extLst>
          </p:cNvPr>
          <p:cNvSpPr txBox="1">
            <a:spLocks/>
          </p:cNvSpPr>
          <p:nvPr/>
        </p:nvSpPr>
        <p:spPr>
          <a:xfrm>
            <a:off x="782320" y="2110176"/>
            <a:ext cx="1056137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是</a:t>
            </a:r>
            <a:r>
              <a:rPr lang="en-US" altLang="zh-CN" dirty="0">
                <a:solidFill>
                  <a:schemeClr val="tx1"/>
                </a:solidFill>
              </a:rPr>
              <a:t>JVM</a:t>
            </a:r>
            <a:r>
              <a:rPr lang="zh-CN" altLang="en-US" dirty="0">
                <a:solidFill>
                  <a:schemeClr val="tx1"/>
                </a:solidFill>
              </a:rPr>
              <a:t>统计监测工具。可以用来显示垃圾回收信息、类加载信息、新生代统计信息等。</a:t>
            </a:r>
            <a:endParaRPr lang="en-US" altLang="zh-CN" dirty="0">
              <a:solidFill>
                <a:schemeClr val="tx1"/>
              </a:solidFill>
            </a:endParaRPr>
          </a:p>
        </p:txBody>
      </p:sp>
      <p:sp>
        <p:nvSpPr>
          <p:cNvPr id="4" name="文本占位符 2">
            <a:extLst>
              <a:ext uri="{FF2B5EF4-FFF2-40B4-BE49-F238E27FC236}">
                <a16:creationId xmlns:a16="http://schemas.microsoft.com/office/drawing/2014/main" id="{A4133D1A-A009-6B42-6CA5-FAB462288A0A}"/>
              </a:ext>
            </a:extLst>
          </p:cNvPr>
          <p:cNvSpPr txBox="1">
            <a:spLocks/>
          </p:cNvSpPr>
          <p:nvPr/>
        </p:nvSpPr>
        <p:spPr>
          <a:xfrm>
            <a:off x="782320" y="2676010"/>
            <a:ext cx="1056137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①：总结垃圾回收统计</a:t>
            </a:r>
            <a:endParaRPr lang="en-US" altLang="zh-CN" dirty="0">
              <a:solidFill>
                <a:schemeClr val="tx1"/>
              </a:solidFill>
            </a:endParaRPr>
          </a:p>
        </p:txBody>
      </p:sp>
      <p:sp>
        <p:nvSpPr>
          <p:cNvPr id="5" name="Rectangle 1">
            <a:extLst>
              <a:ext uri="{FF2B5EF4-FFF2-40B4-BE49-F238E27FC236}">
                <a16:creationId xmlns:a16="http://schemas.microsoft.com/office/drawing/2014/main" id="{DEE39755-8851-E070-C9CB-F65A6EADB265}"/>
              </a:ext>
            </a:extLst>
          </p:cNvPr>
          <p:cNvSpPr>
            <a:spLocks noChangeArrowheads="1"/>
          </p:cNvSpPr>
          <p:nvPr/>
        </p:nvSpPr>
        <p:spPr bwMode="auto">
          <a:xfrm>
            <a:off x="3346411" y="2701586"/>
            <a:ext cx="3676558"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jstat -gcutil pid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DF58CB4C-8BC8-19A1-F3F7-D003FA60D1D1}"/>
              </a:ext>
            </a:extLst>
          </p:cNvPr>
          <p:cNvSpPr txBox="1">
            <a:spLocks/>
          </p:cNvSpPr>
          <p:nvPr/>
        </p:nvSpPr>
        <p:spPr>
          <a:xfrm>
            <a:off x="779594" y="4392023"/>
            <a:ext cx="243555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②：垃圾回收统计</a:t>
            </a:r>
            <a:endParaRPr lang="en-US" altLang="zh-CN" dirty="0">
              <a:solidFill>
                <a:schemeClr val="tx1"/>
              </a:solidFill>
            </a:endParaRPr>
          </a:p>
        </p:txBody>
      </p:sp>
      <p:pic>
        <p:nvPicPr>
          <p:cNvPr id="13" name="图片 12">
            <a:extLst>
              <a:ext uri="{FF2B5EF4-FFF2-40B4-BE49-F238E27FC236}">
                <a16:creationId xmlns:a16="http://schemas.microsoft.com/office/drawing/2014/main" id="{5D195582-8FD1-FF30-66AD-5131598DCB93}"/>
              </a:ext>
            </a:extLst>
          </p:cNvPr>
          <p:cNvPicPr>
            <a:picLocks noChangeAspect="1"/>
          </p:cNvPicPr>
          <p:nvPr/>
        </p:nvPicPr>
        <p:blipFill>
          <a:blip r:embed="rId2"/>
          <a:stretch>
            <a:fillRect/>
          </a:stretch>
        </p:blipFill>
        <p:spPr>
          <a:xfrm>
            <a:off x="958981" y="3241173"/>
            <a:ext cx="9825283" cy="103424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
        <p:nvSpPr>
          <p:cNvPr id="14" name="Rectangle 2">
            <a:extLst>
              <a:ext uri="{FF2B5EF4-FFF2-40B4-BE49-F238E27FC236}">
                <a16:creationId xmlns:a16="http://schemas.microsoft.com/office/drawing/2014/main" id="{2099A247-DC3A-CFF3-1190-6C419572F8AD}"/>
              </a:ext>
            </a:extLst>
          </p:cNvPr>
          <p:cNvSpPr>
            <a:spLocks noChangeArrowheads="1"/>
          </p:cNvSpPr>
          <p:nvPr/>
        </p:nvSpPr>
        <p:spPr bwMode="auto">
          <a:xfrm>
            <a:off x="3346411" y="4452618"/>
            <a:ext cx="3676558"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jstat -gc pid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8FD20BF7-7F0F-3522-551F-37B8CD2430C7}"/>
              </a:ext>
            </a:extLst>
          </p:cNvPr>
          <p:cNvPicPr>
            <a:picLocks noChangeAspect="1"/>
          </p:cNvPicPr>
          <p:nvPr/>
        </p:nvPicPr>
        <p:blipFill>
          <a:blip r:embed="rId3"/>
          <a:stretch>
            <a:fillRect/>
          </a:stretch>
        </p:blipFill>
        <p:spPr>
          <a:xfrm>
            <a:off x="958981" y="5138898"/>
            <a:ext cx="9825283" cy="969138"/>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95851909"/>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en-US" altLang="zh-CN" dirty="0" err="1">
                <a:solidFill>
                  <a:srgbClr val="C00000"/>
                </a:solidFill>
              </a:rPr>
              <a:t>jconsole</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sp>
        <p:nvSpPr>
          <p:cNvPr id="6" name="文本占位符 2">
            <a:extLst>
              <a:ext uri="{FF2B5EF4-FFF2-40B4-BE49-F238E27FC236}">
                <a16:creationId xmlns:a16="http://schemas.microsoft.com/office/drawing/2014/main" id="{DE1D8BFD-4598-E88F-ADA3-EF53EFBFA879}"/>
              </a:ext>
            </a:extLst>
          </p:cNvPr>
          <p:cNvSpPr txBox="1">
            <a:spLocks/>
          </p:cNvSpPr>
          <p:nvPr/>
        </p:nvSpPr>
        <p:spPr>
          <a:xfrm>
            <a:off x="710880" y="2141395"/>
            <a:ext cx="4244578" cy="257521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用于对</a:t>
            </a:r>
            <a:r>
              <a:rPr lang="en-US" altLang="zh-CN" dirty="0" err="1">
                <a:solidFill>
                  <a:schemeClr val="tx1"/>
                </a:solidFill>
              </a:rPr>
              <a:t>jvm</a:t>
            </a:r>
            <a:r>
              <a:rPr lang="zh-CN" altLang="en-US" dirty="0">
                <a:solidFill>
                  <a:schemeClr val="tx1"/>
                </a:solidFill>
              </a:rPr>
              <a:t>的内存，线程，类 的监控，是一个基于 </a:t>
            </a:r>
            <a:r>
              <a:rPr lang="en-US" altLang="zh-CN" dirty="0" err="1">
                <a:solidFill>
                  <a:schemeClr val="tx1"/>
                </a:solidFill>
              </a:rPr>
              <a:t>jmx</a:t>
            </a:r>
            <a:r>
              <a:rPr lang="en-US" altLang="zh-CN" dirty="0">
                <a:solidFill>
                  <a:schemeClr val="tx1"/>
                </a:solidFill>
              </a:rPr>
              <a:t> </a:t>
            </a:r>
            <a:r>
              <a:rPr lang="zh-CN" altLang="en-US" dirty="0">
                <a:solidFill>
                  <a:schemeClr val="tx1"/>
                </a:solidFill>
              </a:rPr>
              <a:t>的 </a:t>
            </a:r>
            <a:r>
              <a:rPr lang="en-US" altLang="zh-CN" dirty="0">
                <a:solidFill>
                  <a:schemeClr val="tx1"/>
                </a:solidFill>
              </a:rPr>
              <a:t>GUI </a:t>
            </a:r>
            <a:r>
              <a:rPr lang="zh-CN" altLang="en-US" dirty="0">
                <a:solidFill>
                  <a:schemeClr val="tx1"/>
                </a:solidFill>
              </a:rPr>
              <a:t>性能监控工具</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打开方式：</a:t>
            </a:r>
            <a:r>
              <a:rPr lang="en-US" altLang="zh-CN" dirty="0">
                <a:solidFill>
                  <a:schemeClr val="tx1"/>
                </a:solidFill>
              </a:rPr>
              <a:t>java </a:t>
            </a:r>
            <a:r>
              <a:rPr lang="zh-CN" altLang="en-US" dirty="0">
                <a:solidFill>
                  <a:schemeClr val="tx1"/>
                </a:solidFill>
              </a:rPr>
              <a:t>安装目录 </a:t>
            </a:r>
            <a:r>
              <a:rPr lang="en-US" altLang="zh-CN" dirty="0">
                <a:solidFill>
                  <a:schemeClr val="tx1"/>
                </a:solidFill>
              </a:rPr>
              <a:t>bin</a:t>
            </a:r>
            <a:r>
              <a:rPr lang="zh-CN" altLang="en-US" dirty="0">
                <a:solidFill>
                  <a:schemeClr val="tx1"/>
                </a:solidFill>
              </a:rPr>
              <a:t>目录下 直接启动 </a:t>
            </a:r>
            <a:r>
              <a:rPr lang="en-US" altLang="zh-CN" dirty="0">
                <a:solidFill>
                  <a:schemeClr val="tx1"/>
                </a:solidFill>
              </a:rPr>
              <a:t>jconsole.exe </a:t>
            </a:r>
            <a:r>
              <a:rPr lang="zh-CN" altLang="en-US" dirty="0">
                <a:solidFill>
                  <a:schemeClr val="tx1"/>
                </a:solidFill>
              </a:rPr>
              <a:t>就行</a:t>
            </a:r>
            <a:endParaRPr lang="en-US" altLang="zh-CN" dirty="0">
              <a:solidFill>
                <a:schemeClr val="tx1"/>
              </a:solidFill>
            </a:endParaRPr>
          </a:p>
        </p:txBody>
      </p:sp>
      <p:pic>
        <p:nvPicPr>
          <p:cNvPr id="5" name="图片 4">
            <a:extLst>
              <a:ext uri="{FF2B5EF4-FFF2-40B4-BE49-F238E27FC236}">
                <a16:creationId xmlns:a16="http://schemas.microsoft.com/office/drawing/2014/main" id="{B600648C-0302-4826-B13B-354A84290CD8}"/>
              </a:ext>
            </a:extLst>
          </p:cNvPr>
          <p:cNvPicPr>
            <a:picLocks noChangeAspect="1"/>
          </p:cNvPicPr>
          <p:nvPr/>
        </p:nvPicPr>
        <p:blipFill>
          <a:blip r:embed="rId2"/>
          <a:stretch>
            <a:fillRect/>
          </a:stretch>
        </p:blipFill>
        <p:spPr>
          <a:xfrm>
            <a:off x="4955458" y="1018031"/>
            <a:ext cx="6604321" cy="535956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06A30EA8-2C3D-D6D2-5456-AB18CFD0BD6B}"/>
              </a:ext>
            </a:extLst>
          </p:cNvPr>
          <p:cNvPicPr>
            <a:picLocks noChangeAspect="1"/>
          </p:cNvPicPr>
          <p:nvPr/>
        </p:nvPicPr>
        <p:blipFill>
          <a:blip r:embed="rId3"/>
          <a:stretch>
            <a:fillRect/>
          </a:stretch>
        </p:blipFill>
        <p:spPr>
          <a:xfrm>
            <a:off x="4955457" y="1002232"/>
            <a:ext cx="6604321" cy="535956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75121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pPr marL="285750" indent="-285750">
              <a:buFont typeface="Wingdings" panose="05000000000000000000" pitchFamily="2" charset="2"/>
              <a:buChar char="l"/>
            </a:pPr>
            <a:r>
              <a:rPr lang="en-US" altLang="zh-CN" dirty="0" err="1">
                <a:solidFill>
                  <a:srgbClr val="C00000"/>
                </a:solidFill>
              </a:rPr>
              <a:t>VisualVM</a:t>
            </a:r>
            <a:endParaRPr lang="en-US" altLang="zh-CN" dirty="0">
              <a:solidFill>
                <a:srgbClr val="C00000"/>
              </a:solidFill>
            </a:endParaRPr>
          </a:p>
          <a:p>
            <a:pPr marL="285750" indent="-285750">
              <a:buFont typeface="Wingdings" panose="05000000000000000000" pitchFamily="2" charset="2"/>
              <a:buChar char="l"/>
            </a:pPr>
            <a:endParaRPr lang="en-US" altLang="zh-CN" dirty="0">
              <a:solidFill>
                <a:srgbClr val="C00000"/>
              </a:solidFill>
            </a:endParaRPr>
          </a:p>
        </p:txBody>
      </p:sp>
      <p:sp>
        <p:nvSpPr>
          <p:cNvPr id="6" name="文本占位符 2">
            <a:extLst>
              <a:ext uri="{FF2B5EF4-FFF2-40B4-BE49-F238E27FC236}">
                <a16:creationId xmlns:a16="http://schemas.microsoft.com/office/drawing/2014/main" id="{DE1D8BFD-4598-E88F-ADA3-EF53EFBFA879}"/>
              </a:ext>
            </a:extLst>
          </p:cNvPr>
          <p:cNvSpPr txBox="1">
            <a:spLocks/>
          </p:cNvSpPr>
          <p:nvPr/>
        </p:nvSpPr>
        <p:spPr>
          <a:xfrm>
            <a:off x="644892" y="2110175"/>
            <a:ext cx="3738572" cy="312361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能够监控线程，内存情况，查看方法的</a:t>
            </a:r>
            <a:r>
              <a:rPr lang="en-US" altLang="zh-CN" dirty="0">
                <a:solidFill>
                  <a:schemeClr val="tx1"/>
                </a:solidFill>
              </a:rPr>
              <a:t>CPU</a:t>
            </a:r>
            <a:r>
              <a:rPr lang="zh-CN" altLang="en-US" dirty="0">
                <a:solidFill>
                  <a:schemeClr val="tx1"/>
                </a:solidFill>
              </a:rPr>
              <a:t>时间和内存中的对 象，已被</a:t>
            </a:r>
            <a:r>
              <a:rPr lang="en-US" altLang="zh-CN" dirty="0">
                <a:solidFill>
                  <a:schemeClr val="tx1"/>
                </a:solidFill>
              </a:rPr>
              <a:t>GC</a:t>
            </a:r>
            <a:r>
              <a:rPr lang="zh-CN" altLang="en-US" dirty="0">
                <a:solidFill>
                  <a:schemeClr val="tx1"/>
                </a:solidFill>
              </a:rPr>
              <a:t>的对象，反向查看分配的堆栈</a:t>
            </a:r>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打开方式：</a:t>
            </a:r>
            <a:r>
              <a:rPr lang="en-US" altLang="zh-CN" dirty="0">
                <a:solidFill>
                  <a:schemeClr val="tx1"/>
                </a:solidFill>
              </a:rPr>
              <a:t>java </a:t>
            </a:r>
            <a:r>
              <a:rPr lang="zh-CN" altLang="en-US" dirty="0">
                <a:solidFill>
                  <a:schemeClr val="tx1"/>
                </a:solidFill>
              </a:rPr>
              <a:t>安装目录 </a:t>
            </a:r>
            <a:r>
              <a:rPr lang="en-US" altLang="zh-CN" dirty="0">
                <a:solidFill>
                  <a:schemeClr val="tx1"/>
                </a:solidFill>
              </a:rPr>
              <a:t>bin</a:t>
            </a:r>
            <a:r>
              <a:rPr lang="zh-CN" altLang="en-US" dirty="0">
                <a:solidFill>
                  <a:schemeClr val="tx1"/>
                </a:solidFill>
              </a:rPr>
              <a:t>目录下 直接启动 </a:t>
            </a:r>
            <a:r>
              <a:rPr lang="en-US" altLang="zh-CN" dirty="0">
                <a:solidFill>
                  <a:schemeClr val="tx1"/>
                </a:solidFill>
              </a:rPr>
              <a:t>jvisualvm.exe</a:t>
            </a:r>
            <a:r>
              <a:rPr lang="zh-CN" altLang="en-US" dirty="0">
                <a:solidFill>
                  <a:schemeClr val="tx1"/>
                </a:solidFill>
              </a:rPr>
              <a:t>就行</a:t>
            </a:r>
            <a:endParaRPr lang="en-US" altLang="zh-CN" dirty="0">
              <a:solidFill>
                <a:schemeClr val="tx1"/>
              </a:solidFill>
            </a:endParaRPr>
          </a:p>
        </p:txBody>
      </p:sp>
      <p:pic>
        <p:nvPicPr>
          <p:cNvPr id="5" name="图片 4">
            <a:extLst>
              <a:ext uri="{FF2B5EF4-FFF2-40B4-BE49-F238E27FC236}">
                <a16:creationId xmlns:a16="http://schemas.microsoft.com/office/drawing/2014/main" id="{9B324031-4BC0-C7B6-A7CE-364DBACF8CBD}"/>
              </a:ext>
            </a:extLst>
          </p:cNvPr>
          <p:cNvPicPr>
            <a:picLocks noChangeAspect="1"/>
          </p:cNvPicPr>
          <p:nvPr/>
        </p:nvPicPr>
        <p:blipFill>
          <a:blip r:embed="rId2"/>
          <a:stretch>
            <a:fillRect/>
          </a:stretch>
        </p:blipFill>
        <p:spPr>
          <a:xfrm>
            <a:off x="4449452" y="1002232"/>
            <a:ext cx="7257945" cy="547226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6318929"/>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519422"/>
            <a:ext cx="10698800" cy="517190"/>
          </a:xfrm>
        </p:spPr>
        <p:txBody>
          <a:bodyPr/>
          <a:lstStyle/>
          <a:p>
            <a:r>
              <a:rPr lang="zh-CN" altLang="en-US" dirty="0">
                <a:solidFill>
                  <a:schemeClr val="tx1"/>
                </a:solidFill>
              </a:rPr>
              <a:t>监控程序运行情况</a:t>
            </a:r>
            <a:endParaRPr lang="en-US" altLang="zh-CN" dirty="0">
              <a:solidFill>
                <a:schemeClr val="tx1"/>
              </a:solidFill>
            </a:endParaRPr>
          </a:p>
        </p:txBody>
      </p:sp>
      <p:pic>
        <p:nvPicPr>
          <p:cNvPr id="5" name="图片 4">
            <a:extLst>
              <a:ext uri="{FF2B5EF4-FFF2-40B4-BE49-F238E27FC236}">
                <a16:creationId xmlns:a16="http://schemas.microsoft.com/office/drawing/2014/main" id="{55200156-DC6E-5DD5-FECD-09265C46162F}"/>
              </a:ext>
            </a:extLst>
          </p:cNvPr>
          <p:cNvPicPr>
            <a:picLocks noChangeAspect="1"/>
          </p:cNvPicPr>
          <p:nvPr/>
        </p:nvPicPr>
        <p:blipFill>
          <a:blip r:embed="rId2"/>
          <a:stretch>
            <a:fillRect/>
          </a:stretch>
        </p:blipFill>
        <p:spPr>
          <a:xfrm>
            <a:off x="1531597" y="1960130"/>
            <a:ext cx="9057365" cy="4550392"/>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83771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你能给我详细的介绍</a:t>
            </a:r>
            <a:r>
              <a:rPr lang="en-US" altLang="zh-CN" sz="2000" dirty="0"/>
              <a:t>Java</a:t>
            </a:r>
            <a:r>
              <a:rPr lang="zh-CN" altLang="en-US" sz="2000" dirty="0"/>
              <a:t>堆吗</a:t>
            </a:r>
            <a:r>
              <a:rPr lang="en-US" altLang="zh-CN" sz="2000" dirty="0"/>
              <a:t>?</a:t>
            </a:r>
            <a:endParaRPr lang="zh-CN" altLang="en-US" dirty="0"/>
          </a:p>
        </p:txBody>
      </p:sp>
      <p:sp>
        <p:nvSpPr>
          <p:cNvPr id="36" name="矩形: 圆角 35">
            <a:extLst>
              <a:ext uri="{FF2B5EF4-FFF2-40B4-BE49-F238E27FC236}">
                <a16:creationId xmlns:a16="http://schemas.microsoft.com/office/drawing/2014/main" id="{EFCA315A-31A0-AFE0-C12E-B6659DC1C5D7}"/>
              </a:ext>
            </a:extLst>
          </p:cNvPr>
          <p:cNvSpPr/>
          <p:nvPr/>
        </p:nvSpPr>
        <p:spPr bwMode="auto">
          <a:xfrm>
            <a:off x="782299" y="2438474"/>
            <a:ext cx="5112447" cy="3953479"/>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圆角 36">
            <a:extLst>
              <a:ext uri="{FF2B5EF4-FFF2-40B4-BE49-F238E27FC236}">
                <a16:creationId xmlns:a16="http://schemas.microsoft.com/office/drawing/2014/main" id="{5C8325FC-C1EA-C5C2-C045-8ACB95437256}"/>
              </a:ext>
            </a:extLst>
          </p:cNvPr>
          <p:cNvSpPr/>
          <p:nvPr/>
        </p:nvSpPr>
        <p:spPr bwMode="auto">
          <a:xfrm>
            <a:off x="1042694" y="2925451"/>
            <a:ext cx="973393"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虚拟机栈</a:t>
            </a:r>
          </a:p>
        </p:txBody>
      </p:sp>
      <p:sp>
        <p:nvSpPr>
          <p:cNvPr id="38" name="矩形: 圆角 37">
            <a:extLst>
              <a:ext uri="{FF2B5EF4-FFF2-40B4-BE49-F238E27FC236}">
                <a16:creationId xmlns:a16="http://schemas.microsoft.com/office/drawing/2014/main" id="{986E633B-9F84-7401-A2F5-5849CDAA4D34}"/>
              </a:ext>
            </a:extLst>
          </p:cNvPr>
          <p:cNvSpPr/>
          <p:nvPr/>
        </p:nvSpPr>
        <p:spPr bwMode="auto">
          <a:xfrm>
            <a:off x="2045583" y="2925451"/>
            <a:ext cx="1091382"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本地方法栈</a:t>
            </a:r>
          </a:p>
        </p:txBody>
      </p:sp>
      <p:sp>
        <p:nvSpPr>
          <p:cNvPr id="39" name="矩形 38">
            <a:extLst>
              <a:ext uri="{FF2B5EF4-FFF2-40B4-BE49-F238E27FC236}">
                <a16:creationId xmlns:a16="http://schemas.microsoft.com/office/drawing/2014/main" id="{40940CEB-D4E3-9DD4-E040-E4F7CED02F97}"/>
              </a:ext>
            </a:extLst>
          </p:cNvPr>
          <p:cNvSpPr/>
          <p:nvPr/>
        </p:nvSpPr>
        <p:spPr bwMode="auto">
          <a:xfrm>
            <a:off x="3225454" y="2925451"/>
            <a:ext cx="2300749" cy="3185651"/>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圆角 39">
            <a:extLst>
              <a:ext uri="{FF2B5EF4-FFF2-40B4-BE49-F238E27FC236}">
                <a16:creationId xmlns:a16="http://schemas.microsoft.com/office/drawing/2014/main" id="{9841A7E6-3D35-EF74-60D6-D6BAB3A48CA3}"/>
              </a:ext>
            </a:extLst>
          </p:cNvPr>
          <p:cNvSpPr/>
          <p:nvPr/>
        </p:nvSpPr>
        <p:spPr bwMode="auto">
          <a:xfrm>
            <a:off x="1042694" y="3683447"/>
            <a:ext cx="2035276"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程序计数器</a:t>
            </a:r>
          </a:p>
        </p:txBody>
      </p:sp>
      <p:sp>
        <p:nvSpPr>
          <p:cNvPr id="41" name="矩形: 圆角 40">
            <a:extLst>
              <a:ext uri="{FF2B5EF4-FFF2-40B4-BE49-F238E27FC236}">
                <a16:creationId xmlns:a16="http://schemas.microsoft.com/office/drawing/2014/main" id="{30047337-A705-D0C7-E317-CDC790B163E4}"/>
              </a:ext>
            </a:extLst>
          </p:cNvPr>
          <p:cNvSpPr/>
          <p:nvPr/>
        </p:nvSpPr>
        <p:spPr bwMode="auto">
          <a:xfrm>
            <a:off x="1042694" y="4326546"/>
            <a:ext cx="2035276" cy="1784555"/>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654696E5-4B3D-6CB9-B13D-AF75FA5745D7}"/>
              </a:ext>
            </a:extLst>
          </p:cNvPr>
          <p:cNvSpPr/>
          <p:nvPr/>
        </p:nvSpPr>
        <p:spPr bwMode="auto">
          <a:xfrm>
            <a:off x="1111419" y="5017694"/>
            <a:ext cx="887056" cy="498635"/>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直接内存</a:t>
            </a:r>
          </a:p>
        </p:txBody>
      </p:sp>
      <p:sp>
        <p:nvSpPr>
          <p:cNvPr id="43" name="文本占位符 2">
            <a:extLst>
              <a:ext uri="{FF2B5EF4-FFF2-40B4-BE49-F238E27FC236}">
                <a16:creationId xmlns:a16="http://schemas.microsoft.com/office/drawing/2014/main" id="{6DE7CF39-50D0-6FC5-A601-9F462CE5A6B5}"/>
              </a:ext>
            </a:extLst>
          </p:cNvPr>
          <p:cNvSpPr txBox="1">
            <a:spLocks/>
          </p:cNvSpPr>
          <p:nvPr/>
        </p:nvSpPr>
        <p:spPr>
          <a:xfrm>
            <a:off x="1593628" y="4306882"/>
            <a:ext cx="1061556"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本地内存</a:t>
            </a:r>
          </a:p>
        </p:txBody>
      </p:sp>
      <p:sp>
        <p:nvSpPr>
          <p:cNvPr id="44" name="文本占位符 2">
            <a:extLst>
              <a:ext uri="{FF2B5EF4-FFF2-40B4-BE49-F238E27FC236}">
                <a16:creationId xmlns:a16="http://schemas.microsoft.com/office/drawing/2014/main" id="{61CD04CF-5523-41F3-0B4B-17E0206B7B3C}"/>
              </a:ext>
            </a:extLst>
          </p:cNvPr>
          <p:cNvSpPr txBox="1">
            <a:spLocks/>
          </p:cNvSpPr>
          <p:nvPr/>
        </p:nvSpPr>
        <p:spPr>
          <a:xfrm>
            <a:off x="4179184" y="2905607"/>
            <a:ext cx="422787"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堆</a:t>
            </a:r>
          </a:p>
        </p:txBody>
      </p:sp>
      <p:sp>
        <p:nvSpPr>
          <p:cNvPr id="45" name="矩形 44">
            <a:extLst>
              <a:ext uri="{FF2B5EF4-FFF2-40B4-BE49-F238E27FC236}">
                <a16:creationId xmlns:a16="http://schemas.microsoft.com/office/drawing/2014/main" id="{F6E4B5C2-BE0F-A5B4-6C3D-7DB8F9E5C6A5}"/>
              </a:ext>
            </a:extLst>
          </p:cNvPr>
          <p:cNvSpPr/>
          <p:nvPr/>
        </p:nvSpPr>
        <p:spPr bwMode="auto">
          <a:xfrm>
            <a:off x="3313946" y="3978412"/>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2514C99-E393-457E-1BB6-ACE623E29456}"/>
              </a:ext>
            </a:extLst>
          </p:cNvPr>
          <p:cNvSpPr/>
          <p:nvPr/>
        </p:nvSpPr>
        <p:spPr bwMode="auto">
          <a:xfrm>
            <a:off x="3338365" y="5031373"/>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老年代</a:t>
            </a:r>
          </a:p>
        </p:txBody>
      </p:sp>
      <p:cxnSp>
        <p:nvCxnSpPr>
          <p:cNvPr id="48" name="直接连接符 47">
            <a:extLst>
              <a:ext uri="{FF2B5EF4-FFF2-40B4-BE49-F238E27FC236}">
                <a16:creationId xmlns:a16="http://schemas.microsoft.com/office/drawing/2014/main" id="{F5C91E65-B488-AC44-9EC8-290F84C26968}"/>
              </a:ext>
            </a:extLst>
          </p:cNvPr>
          <p:cNvCxnSpPr/>
          <p:nvPr/>
        </p:nvCxnSpPr>
        <p:spPr>
          <a:xfrm>
            <a:off x="4351249" y="3978412"/>
            <a:ext cx="0" cy="46120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5F6D9F8-43E3-0989-68F7-9D53ABB2885D}"/>
              </a:ext>
            </a:extLst>
          </p:cNvPr>
          <p:cNvCxnSpPr/>
          <p:nvPr/>
        </p:nvCxnSpPr>
        <p:spPr>
          <a:xfrm>
            <a:off x="4867442" y="3978412"/>
            <a:ext cx="0" cy="461203"/>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文本占位符 2">
            <a:extLst>
              <a:ext uri="{FF2B5EF4-FFF2-40B4-BE49-F238E27FC236}">
                <a16:creationId xmlns:a16="http://schemas.microsoft.com/office/drawing/2014/main" id="{AA1753A8-BDC8-D8AD-9C69-7898726F1230}"/>
              </a:ext>
            </a:extLst>
          </p:cNvPr>
          <p:cNvSpPr txBox="1">
            <a:spLocks/>
          </p:cNvSpPr>
          <p:nvPr/>
        </p:nvSpPr>
        <p:spPr>
          <a:xfrm>
            <a:off x="3525340" y="3985209"/>
            <a:ext cx="653843"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Eden</a:t>
            </a:r>
            <a:endParaRPr lang="zh-CN" altLang="en-US" sz="1400" dirty="0">
              <a:solidFill>
                <a:schemeClr val="tx1"/>
              </a:solidFill>
            </a:endParaRPr>
          </a:p>
        </p:txBody>
      </p:sp>
      <p:sp>
        <p:nvSpPr>
          <p:cNvPr id="51" name="文本占位符 2">
            <a:extLst>
              <a:ext uri="{FF2B5EF4-FFF2-40B4-BE49-F238E27FC236}">
                <a16:creationId xmlns:a16="http://schemas.microsoft.com/office/drawing/2014/main" id="{5984933F-8687-CE8D-53FC-C6AB29CDC0C9}"/>
              </a:ext>
            </a:extLst>
          </p:cNvPr>
          <p:cNvSpPr txBox="1">
            <a:spLocks/>
          </p:cNvSpPr>
          <p:nvPr/>
        </p:nvSpPr>
        <p:spPr>
          <a:xfrm>
            <a:off x="4390577" y="3980292"/>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S0</a:t>
            </a:r>
            <a:endParaRPr lang="zh-CN" altLang="en-US" sz="1400" dirty="0">
              <a:solidFill>
                <a:schemeClr val="tx1"/>
              </a:solidFill>
            </a:endParaRPr>
          </a:p>
        </p:txBody>
      </p:sp>
      <p:sp>
        <p:nvSpPr>
          <p:cNvPr id="52" name="文本占位符 2">
            <a:extLst>
              <a:ext uri="{FF2B5EF4-FFF2-40B4-BE49-F238E27FC236}">
                <a16:creationId xmlns:a16="http://schemas.microsoft.com/office/drawing/2014/main" id="{AD229D41-625A-B7CD-9AC0-EA2A22AA7187}"/>
              </a:ext>
            </a:extLst>
          </p:cNvPr>
          <p:cNvSpPr txBox="1">
            <a:spLocks/>
          </p:cNvSpPr>
          <p:nvPr/>
        </p:nvSpPr>
        <p:spPr>
          <a:xfrm>
            <a:off x="4914145" y="3976376"/>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S1</a:t>
            </a:r>
            <a:endParaRPr lang="zh-CN" altLang="en-US" sz="1400" dirty="0">
              <a:solidFill>
                <a:schemeClr val="tx1"/>
              </a:solidFill>
            </a:endParaRPr>
          </a:p>
        </p:txBody>
      </p:sp>
      <p:sp>
        <p:nvSpPr>
          <p:cNvPr id="53" name="文本占位符 2">
            <a:extLst>
              <a:ext uri="{FF2B5EF4-FFF2-40B4-BE49-F238E27FC236}">
                <a16:creationId xmlns:a16="http://schemas.microsoft.com/office/drawing/2014/main" id="{130251B3-DE5D-6CCD-D669-F24D548BA420}"/>
              </a:ext>
            </a:extLst>
          </p:cNvPr>
          <p:cNvSpPr txBox="1">
            <a:spLocks/>
          </p:cNvSpPr>
          <p:nvPr/>
        </p:nvSpPr>
        <p:spPr>
          <a:xfrm>
            <a:off x="3338523" y="3530803"/>
            <a:ext cx="1145461"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年轻代</a:t>
            </a:r>
          </a:p>
        </p:txBody>
      </p:sp>
      <p:sp>
        <p:nvSpPr>
          <p:cNvPr id="54" name="文本占位符 2">
            <a:extLst>
              <a:ext uri="{FF2B5EF4-FFF2-40B4-BE49-F238E27FC236}">
                <a16:creationId xmlns:a16="http://schemas.microsoft.com/office/drawing/2014/main" id="{1A9F5310-1B5A-C88F-B1B2-70F97340CFE1}"/>
              </a:ext>
            </a:extLst>
          </p:cNvPr>
          <p:cNvSpPr txBox="1">
            <a:spLocks/>
          </p:cNvSpPr>
          <p:nvPr/>
        </p:nvSpPr>
        <p:spPr>
          <a:xfrm>
            <a:off x="2436413" y="2440059"/>
            <a:ext cx="1919750"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Java8-JVM</a:t>
            </a:r>
            <a:r>
              <a:rPr lang="zh-CN" altLang="en-US" sz="1400" dirty="0">
                <a:solidFill>
                  <a:schemeClr val="tx1"/>
                </a:solidFill>
              </a:rPr>
              <a:t>内存结构</a:t>
            </a:r>
          </a:p>
        </p:txBody>
      </p:sp>
      <p:sp>
        <p:nvSpPr>
          <p:cNvPr id="56" name="矩形 55">
            <a:extLst>
              <a:ext uri="{FF2B5EF4-FFF2-40B4-BE49-F238E27FC236}">
                <a16:creationId xmlns:a16="http://schemas.microsoft.com/office/drawing/2014/main" id="{2C989064-3CFD-6A60-F364-1D5DB5921592}"/>
              </a:ext>
            </a:extLst>
          </p:cNvPr>
          <p:cNvSpPr/>
          <p:nvPr/>
        </p:nvSpPr>
        <p:spPr bwMode="auto">
          <a:xfrm>
            <a:off x="2093378" y="5019262"/>
            <a:ext cx="887056" cy="498635"/>
          </a:xfrm>
          <a:prstGeom prst="rect">
            <a:avLst/>
          </a:prstGeom>
          <a:solidFill>
            <a:srgbClr val="C0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chemeClr val="bg1"/>
                </a:solidFill>
                <a:latin typeface="Arial Unicode MS"/>
                <a:ea typeface="JetBrains Mono"/>
              </a:rPr>
              <a:t>元空间</a:t>
            </a:r>
            <a:endParaRPr kumimoji="0" lang="zh-CN" altLang="en-US" sz="1300" b="0" i="0" u="none" strike="noStrike" cap="none" normalizeH="0" baseline="0" dirty="0">
              <a:ln>
                <a:noFill/>
              </a:ln>
              <a:solidFill>
                <a:schemeClr val="bg1"/>
              </a:solidFill>
              <a:effectLst/>
              <a:latin typeface="Arial Unicode MS"/>
              <a:ea typeface="JetBrains Mono"/>
            </a:endParaRPr>
          </a:p>
        </p:txBody>
      </p:sp>
      <p:sp>
        <p:nvSpPr>
          <p:cNvPr id="6" name="文本占位符 2">
            <a:extLst>
              <a:ext uri="{FF2B5EF4-FFF2-40B4-BE49-F238E27FC236}">
                <a16:creationId xmlns:a16="http://schemas.microsoft.com/office/drawing/2014/main" id="{A70C9137-89D8-BC28-08C4-78A1BB398CFC}"/>
              </a:ext>
            </a:extLst>
          </p:cNvPr>
          <p:cNvSpPr txBox="1">
            <a:spLocks/>
          </p:cNvSpPr>
          <p:nvPr/>
        </p:nvSpPr>
        <p:spPr>
          <a:xfrm>
            <a:off x="6155141" y="3466225"/>
            <a:ext cx="5651899" cy="11157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年轻代</a:t>
            </a:r>
            <a:r>
              <a:rPr lang="zh-CN" altLang="en-US" sz="1400" dirty="0">
                <a:solidFill>
                  <a:schemeClr val="tx1"/>
                </a:solidFill>
              </a:rPr>
              <a:t>被划分为三部分，</a:t>
            </a:r>
            <a:r>
              <a:rPr lang="en-US" altLang="zh-CN" sz="1400" dirty="0">
                <a:solidFill>
                  <a:schemeClr val="tx1"/>
                </a:solidFill>
              </a:rPr>
              <a:t>Eden</a:t>
            </a:r>
            <a:r>
              <a:rPr lang="zh-CN" altLang="en-US" sz="1400" dirty="0">
                <a:solidFill>
                  <a:schemeClr val="tx1"/>
                </a:solidFill>
              </a:rPr>
              <a:t>区和两个大小严格相同的</a:t>
            </a:r>
            <a:r>
              <a:rPr lang="en-US" altLang="zh-CN" sz="1400" dirty="0">
                <a:solidFill>
                  <a:schemeClr val="tx1"/>
                </a:solidFill>
              </a:rPr>
              <a:t>Survivor</a:t>
            </a:r>
            <a:r>
              <a:rPr lang="zh-CN" altLang="en-US" sz="1400" dirty="0">
                <a:solidFill>
                  <a:schemeClr val="tx1"/>
                </a:solidFill>
              </a:rPr>
              <a:t>区，根据</a:t>
            </a:r>
            <a:r>
              <a:rPr lang="en-US" altLang="zh-CN" sz="1400" dirty="0">
                <a:solidFill>
                  <a:schemeClr val="tx1"/>
                </a:solidFill>
              </a:rPr>
              <a:t>JVM</a:t>
            </a:r>
            <a:r>
              <a:rPr lang="zh-CN" altLang="en-US" sz="1400" dirty="0">
                <a:solidFill>
                  <a:schemeClr val="tx1"/>
                </a:solidFill>
              </a:rPr>
              <a:t>的策略，在经过几次垃圾收集后，任然存活于</a:t>
            </a:r>
            <a:r>
              <a:rPr lang="en-US" altLang="zh-CN" sz="1400" dirty="0">
                <a:solidFill>
                  <a:schemeClr val="tx1"/>
                </a:solidFill>
              </a:rPr>
              <a:t>Survivor</a:t>
            </a:r>
            <a:r>
              <a:rPr lang="zh-CN" altLang="en-US" sz="1400" dirty="0">
                <a:solidFill>
                  <a:schemeClr val="tx1"/>
                </a:solidFill>
              </a:rPr>
              <a:t>的对象将被移动到老年代区间。</a:t>
            </a:r>
          </a:p>
        </p:txBody>
      </p:sp>
      <p:sp>
        <p:nvSpPr>
          <p:cNvPr id="7" name="文本占位符 2">
            <a:extLst>
              <a:ext uri="{FF2B5EF4-FFF2-40B4-BE49-F238E27FC236}">
                <a16:creationId xmlns:a16="http://schemas.microsoft.com/office/drawing/2014/main" id="{0FAA0162-01EB-BDE8-8903-83E6E4F21249}"/>
              </a:ext>
            </a:extLst>
          </p:cNvPr>
          <p:cNvSpPr txBox="1">
            <a:spLocks/>
          </p:cNvSpPr>
          <p:nvPr/>
        </p:nvSpPr>
        <p:spPr>
          <a:xfrm>
            <a:off x="6155141" y="5031373"/>
            <a:ext cx="5046006" cy="5209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老年代</a:t>
            </a:r>
            <a:r>
              <a:rPr lang="zh-CN" altLang="en-US" sz="1400" dirty="0">
                <a:solidFill>
                  <a:schemeClr val="tx1"/>
                </a:solidFill>
              </a:rPr>
              <a:t>主要保存生命周期长的对象，一般是一些老的对象</a:t>
            </a:r>
          </a:p>
        </p:txBody>
      </p:sp>
      <p:sp>
        <p:nvSpPr>
          <p:cNvPr id="8" name="文本占位符 2">
            <a:extLst>
              <a:ext uri="{FF2B5EF4-FFF2-40B4-BE49-F238E27FC236}">
                <a16:creationId xmlns:a16="http://schemas.microsoft.com/office/drawing/2014/main" id="{F01C1D2F-E7AD-4A28-6D5C-582F52473361}"/>
              </a:ext>
            </a:extLst>
          </p:cNvPr>
          <p:cNvSpPr txBox="1">
            <a:spLocks/>
          </p:cNvSpPr>
          <p:nvPr/>
        </p:nvSpPr>
        <p:spPr>
          <a:xfrm>
            <a:off x="1259110" y="6389892"/>
            <a:ext cx="4455633" cy="5209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元空间</a:t>
            </a:r>
            <a:r>
              <a:rPr lang="zh-CN" altLang="en-US" sz="1400" dirty="0">
                <a:solidFill>
                  <a:schemeClr val="tx1"/>
                </a:solidFill>
              </a:rPr>
              <a:t>保存的类信息、静态变量、常量、编译后的代码</a:t>
            </a:r>
          </a:p>
        </p:txBody>
      </p:sp>
      <p:sp>
        <p:nvSpPr>
          <p:cNvPr id="9" name="文本占位符 2">
            <a:extLst>
              <a:ext uri="{FF2B5EF4-FFF2-40B4-BE49-F238E27FC236}">
                <a16:creationId xmlns:a16="http://schemas.microsoft.com/office/drawing/2014/main" id="{9075D5D4-B514-FF4C-39B5-E5299439879D}"/>
              </a:ext>
            </a:extLst>
          </p:cNvPr>
          <p:cNvSpPr>
            <a:spLocks noGrp="1"/>
          </p:cNvSpPr>
          <p:nvPr>
            <p:ph type="body" sz="quarter" idx="11"/>
          </p:nvPr>
        </p:nvSpPr>
        <p:spPr>
          <a:xfrm>
            <a:off x="710880" y="1624205"/>
            <a:ext cx="10698800" cy="911606"/>
          </a:xfrm>
        </p:spPr>
        <p:txBody>
          <a:bodyPr/>
          <a:lstStyle/>
          <a:p>
            <a:r>
              <a:rPr lang="zh-CN" altLang="en-US" dirty="0">
                <a:solidFill>
                  <a:srgbClr val="C00000"/>
                </a:solidFill>
              </a:rPr>
              <a:t>线程共享的区域：</a:t>
            </a:r>
            <a:r>
              <a:rPr lang="zh-CN" altLang="en-US" dirty="0"/>
              <a:t>主要用来保存</a:t>
            </a:r>
            <a:r>
              <a:rPr lang="zh-CN" altLang="en-US" dirty="0">
                <a:solidFill>
                  <a:srgbClr val="C00000"/>
                </a:solidFill>
              </a:rPr>
              <a:t>对象实例，数组</a:t>
            </a:r>
            <a:r>
              <a:rPr lang="zh-CN" altLang="en-US" dirty="0"/>
              <a:t>等，当堆中没有内存空间可分配给实例，也无法再扩展时，则抛出</a:t>
            </a:r>
            <a:r>
              <a:rPr lang="en-US" altLang="zh-CN" dirty="0" err="1"/>
              <a:t>OutOfMemoryError</a:t>
            </a:r>
            <a:r>
              <a:rPr lang="zh-CN" altLang="en-US" dirty="0"/>
              <a:t>异常。</a:t>
            </a:r>
          </a:p>
        </p:txBody>
      </p:sp>
    </p:spTree>
    <p:extLst>
      <p:ext uri="{BB962C8B-B14F-4D97-AF65-F5344CB8AC3E}">
        <p14:creationId xmlns:p14="http://schemas.microsoft.com/office/powerpoint/2010/main" val="1450411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000"/>
                                        <p:tgtEl>
                                          <p:spTgt spid="42"/>
                                        </p:tgtEl>
                                      </p:cBhvr>
                                    </p:animEffect>
                                    <p:anim calcmode="lin" valueType="num">
                                      <p:cBhvr>
                                        <p:cTn id="38" dur="1000" fill="hold"/>
                                        <p:tgtEl>
                                          <p:spTgt spid="42"/>
                                        </p:tgtEl>
                                        <p:attrNameLst>
                                          <p:attrName>ppt_x</p:attrName>
                                        </p:attrNameLst>
                                      </p:cBhvr>
                                      <p:tavLst>
                                        <p:tav tm="0">
                                          <p:val>
                                            <p:strVal val="#ppt_x"/>
                                          </p:val>
                                        </p:tav>
                                        <p:tav tm="100000">
                                          <p:val>
                                            <p:strVal val="#ppt_x"/>
                                          </p:val>
                                        </p:tav>
                                      </p:tavLst>
                                    </p:anim>
                                    <p:anim calcmode="lin" valueType="num">
                                      <p:cBhvr>
                                        <p:cTn id="39" dur="1000" fill="hold"/>
                                        <p:tgtEl>
                                          <p:spTgt spid="4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anim calcmode="lin" valueType="num">
                                      <p:cBhvr>
                                        <p:cTn id="53" dur="1000" fill="hold"/>
                                        <p:tgtEl>
                                          <p:spTgt spid="45"/>
                                        </p:tgtEl>
                                        <p:attrNameLst>
                                          <p:attrName>ppt_x</p:attrName>
                                        </p:attrNameLst>
                                      </p:cBhvr>
                                      <p:tavLst>
                                        <p:tav tm="0">
                                          <p:val>
                                            <p:strVal val="#ppt_x"/>
                                          </p:val>
                                        </p:tav>
                                        <p:tav tm="100000">
                                          <p:val>
                                            <p:strVal val="#ppt_x"/>
                                          </p:val>
                                        </p:tav>
                                      </p:tavLst>
                                    </p:anim>
                                    <p:anim calcmode="lin" valueType="num">
                                      <p:cBhvr>
                                        <p:cTn id="54" dur="1000" fill="hold"/>
                                        <p:tgtEl>
                                          <p:spTgt spid="4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1000"/>
                                        <p:tgtEl>
                                          <p:spTgt spid="53"/>
                                        </p:tgtEl>
                                      </p:cBhvr>
                                    </p:animEffect>
                                    <p:anim calcmode="lin" valueType="num">
                                      <p:cBhvr>
                                        <p:cTn id="88" dur="1000" fill="hold"/>
                                        <p:tgtEl>
                                          <p:spTgt spid="53"/>
                                        </p:tgtEl>
                                        <p:attrNameLst>
                                          <p:attrName>ppt_x</p:attrName>
                                        </p:attrNameLst>
                                      </p:cBhvr>
                                      <p:tavLst>
                                        <p:tav tm="0">
                                          <p:val>
                                            <p:strVal val="#ppt_x"/>
                                          </p:val>
                                        </p:tav>
                                        <p:tav tm="100000">
                                          <p:val>
                                            <p:strVal val="#ppt_x"/>
                                          </p:val>
                                        </p:tav>
                                      </p:tavLst>
                                    </p:anim>
                                    <p:anim calcmode="lin" valueType="num">
                                      <p:cBhvr>
                                        <p:cTn id="89" dur="1000" fill="hold"/>
                                        <p:tgtEl>
                                          <p:spTgt spid="5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1000"/>
                                        <p:tgtEl>
                                          <p:spTgt spid="54"/>
                                        </p:tgtEl>
                                      </p:cBhvr>
                                    </p:animEffect>
                                    <p:anim calcmode="lin" valueType="num">
                                      <p:cBhvr>
                                        <p:cTn id="93" dur="1000" fill="hold"/>
                                        <p:tgtEl>
                                          <p:spTgt spid="54"/>
                                        </p:tgtEl>
                                        <p:attrNameLst>
                                          <p:attrName>ppt_x</p:attrName>
                                        </p:attrNameLst>
                                      </p:cBhvr>
                                      <p:tavLst>
                                        <p:tav tm="0">
                                          <p:val>
                                            <p:strVal val="#ppt_x"/>
                                          </p:val>
                                        </p:tav>
                                        <p:tav tm="100000">
                                          <p:val>
                                            <p:strVal val="#ppt_x"/>
                                          </p:val>
                                        </p:tav>
                                      </p:tavLst>
                                    </p:anim>
                                    <p:anim calcmode="lin" valueType="num">
                                      <p:cBhvr>
                                        <p:cTn id="94" dur="1000" fill="hold"/>
                                        <p:tgtEl>
                                          <p:spTgt spid="5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1000"/>
                                        <p:tgtEl>
                                          <p:spTgt spid="56"/>
                                        </p:tgtEl>
                                      </p:cBhvr>
                                    </p:animEffect>
                                    <p:anim calcmode="lin" valueType="num">
                                      <p:cBhvr>
                                        <p:cTn id="98" dur="1000" fill="hold"/>
                                        <p:tgtEl>
                                          <p:spTgt spid="56"/>
                                        </p:tgtEl>
                                        <p:attrNameLst>
                                          <p:attrName>ppt_x</p:attrName>
                                        </p:attrNameLst>
                                      </p:cBhvr>
                                      <p:tavLst>
                                        <p:tav tm="0">
                                          <p:val>
                                            <p:strVal val="#ppt_x"/>
                                          </p:val>
                                        </p:tav>
                                        <p:tav tm="100000">
                                          <p:val>
                                            <p:strVal val="#ppt_x"/>
                                          </p:val>
                                        </p:tav>
                                      </p:tavLst>
                                    </p:anim>
                                    <p:anim calcmode="lin" valueType="num">
                                      <p:cBhvr>
                                        <p:cTn id="9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2" presetClass="entr" presetSubtype="8" fill="hold" grpId="0" nodeType="clickEffect">
                                  <p:stCondLst>
                                    <p:cond delay="0"/>
                                  </p:stCondLst>
                                  <p:childTnLst>
                                    <p:set>
                                      <p:cBhvr>
                                        <p:cTn id="103" dur="1" fill="hold">
                                          <p:stCondLst>
                                            <p:cond delay="0"/>
                                          </p:stCondLst>
                                        </p:cTn>
                                        <p:tgtEl>
                                          <p:spTgt spid="6"/>
                                        </p:tgtEl>
                                        <p:attrNameLst>
                                          <p:attrName>style.visibility</p:attrName>
                                        </p:attrNameLst>
                                      </p:cBhvr>
                                      <p:to>
                                        <p:strVal val="visible"/>
                                      </p:to>
                                    </p:set>
                                    <p:anim calcmode="lin" valueType="num">
                                      <p:cBhvr additive="base">
                                        <p:cTn id="104" dur="500"/>
                                        <p:tgtEl>
                                          <p:spTgt spid="6"/>
                                        </p:tgtEl>
                                        <p:attrNameLst>
                                          <p:attrName>ppt_x</p:attrName>
                                        </p:attrNameLst>
                                      </p:cBhvr>
                                      <p:tavLst>
                                        <p:tav tm="0">
                                          <p:val>
                                            <p:strVal val="#ppt_x-#ppt_w*1.125000"/>
                                          </p:val>
                                        </p:tav>
                                        <p:tav tm="100000">
                                          <p:val>
                                            <p:strVal val="#ppt_x"/>
                                          </p:val>
                                        </p:tav>
                                      </p:tavLst>
                                    </p:anim>
                                    <p:animEffect transition="in" filter="wipe(right)">
                                      <p:cBhvr>
                                        <p:cTn id="105" dur="500"/>
                                        <p:tgtEl>
                                          <p:spTgt spid="6"/>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 calcmode="lin" valueType="num">
                                      <p:cBhvr additive="base">
                                        <p:cTn id="110" dur="500"/>
                                        <p:tgtEl>
                                          <p:spTgt spid="7"/>
                                        </p:tgtEl>
                                        <p:attrNameLst>
                                          <p:attrName>ppt_x</p:attrName>
                                        </p:attrNameLst>
                                      </p:cBhvr>
                                      <p:tavLst>
                                        <p:tav tm="0">
                                          <p:val>
                                            <p:strVal val="#ppt_x-#ppt_w*1.125000"/>
                                          </p:val>
                                        </p:tav>
                                        <p:tav tm="100000">
                                          <p:val>
                                            <p:strVal val="#ppt_x"/>
                                          </p:val>
                                        </p:tav>
                                      </p:tavLst>
                                    </p:anim>
                                    <p:animEffect transition="in" filter="wipe(right)">
                                      <p:cBhvr>
                                        <p:cTn id="111" dur="500"/>
                                        <p:tgtEl>
                                          <p:spTgt spid="7"/>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1" fill="hold" grpId="0" nodeType="clickEffect">
                                  <p:stCondLst>
                                    <p:cond delay="0"/>
                                  </p:stCondLst>
                                  <p:childTnLst>
                                    <p:set>
                                      <p:cBhvr>
                                        <p:cTn id="115" dur="1" fill="hold">
                                          <p:stCondLst>
                                            <p:cond delay="0"/>
                                          </p:stCondLst>
                                        </p:cTn>
                                        <p:tgtEl>
                                          <p:spTgt spid="8"/>
                                        </p:tgtEl>
                                        <p:attrNameLst>
                                          <p:attrName>style.visibility</p:attrName>
                                        </p:attrNameLst>
                                      </p:cBhvr>
                                      <p:to>
                                        <p:strVal val="visible"/>
                                      </p:to>
                                    </p:set>
                                    <p:anim calcmode="lin" valueType="num">
                                      <p:cBhvr additive="base">
                                        <p:cTn id="116" dur="500"/>
                                        <p:tgtEl>
                                          <p:spTgt spid="8"/>
                                        </p:tgtEl>
                                        <p:attrNameLst>
                                          <p:attrName>ppt_y</p:attrName>
                                        </p:attrNameLst>
                                      </p:cBhvr>
                                      <p:tavLst>
                                        <p:tav tm="0">
                                          <p:val>
                                            <p:strVal val="#ppt_y-#ppt_h*1.125000"/>
                                          </p:val>
                                        </p:tav>
                                        <p:tav tm="100000">
                                          <p:val>
                                            <p:strVal val="#ppt_y"/>
                                          </p:val>
                                        </p:tav>
                                      </p:tavLst>
                                    </p:anim>
                                    <p:animEffect transition="in" filter="wipe(dow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p:bldP spid="44" grpId="0"/>
      <p:bldP spid="45" grpId="0" animBg="1"/>
      <p:bldP spid="46" grpId="0" animBg="1"/>
      <p:bldP spid="50" grpId="0"/>
      <p:bldP spid="51" grpId="0"/>
      <p:bldP spid="52" grpId="0"/>
      <p:bldP spid="53" grpId="0"/>
      <p:bldP spid="54" grpId="0"/>
      <p:bldP spid="56" grpId="0" animBg="1"/>
      <p:bldP spid="6" grpId="0"/>
      <p:bldP spid="7" grpId="0"/>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调优的工具？</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519422"/>
            <a:ext cx="10698800" cy="517190"/>
          </a:xfrm>
        </p:spPr>
        <p:txBody>
          <a:bodyPr/>
          <a:lstStyle/>
          <a:p>
            <a:r>
              <a:rPr lang="zh-CN" altLang="en-US" dirty="0">
                <a:solidFill>
                  <a:schemeClr val="tx1"/>
                </a:solidFill>
              </a:rPr>
              <a:t>查看运行中的</a:t>
            </a:r>
            <a:r>
              <a:rPr lang="en-US" altLang="zh-CN" dirty="0">
                <a:solidFill>
                  <a:schemeClr val="tx1"/>
                </a:solidFill>
              </a:rPr>
              <a:t>dump</a:t>
            </a:r>
          </a:p>
        </p:txBody>
      </p:sp>
      <p:pic>
        <p:nvPicPr>
          <p:cNvPr id="7" name="图片 6">
            <a:extLst>
              <a:ext uri="{FF2B5EF4-FFF2-40B4-BE49-F238E27FC236}">
                <a16:creationId xmlns:a16="http://schemas.microsoft.com/office/drawing/2014/main" id="{7622CB06-7596-256F-A5D2-BC12F470B601}"/>
              </a:ext>
            </a:extLst>
          </p:cNvPr>
          <p:cNvPicPr>
            <a:picLocks noChangeAspect="1"/>
          </p:cNvPicPr>
          <p:nvPr/>
        </p:nvPicPr>
        <p:blipFill>
          <a:blip r:embed="rId2"/>
          <a:stretch>
            <a:fillRect/>
          </a:stretch>
        </p:blipFill>
        <p:spPr>
          <a:xfrm>
            <a:off x="1171574" y="2836698"/>
            <a:ext cx="9848850" cy="352425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
        <p:nvSpPr>
          <p:cNvPr id="10" name="文本占位符 2">
            <a:extLst>
              <a:ext uri="{FF2B5EF4-FFF2-40B4-BE49-F238E27FC236}">
                <a16:creationId xmlns:a16="http://schemas.microsoft.com/office/drawing/2014/main" id="{8F1A2E32-3E41-EF2F-0374-5FDD6E4606B3}"/>
              </a:ext>
            </a:extLst>
          </p:cNvPr>
          <p:cNvSpPr txBox="1">
            <a:spLocks/>
          </p:cNvSpPr>
          <p:nvPr/>
        </p:nvSpPr>
        <p:spPr>
          <a:xfrm>
            <a:off x="710879" y="2049680"/>
            <a:ext cx="10309545" cy="83492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Dump</a:t>
            </a:r>
            <a:r>
              <a:rPr lang="zh-CN" altLang="en-US" sz="1400" dirty="0">
                <a:solidFill>
                  <a:schemeClr val="tx1"/>
                </a:solidFill>
              </a:rPr>
              <a:t>文件是进程的内存镜像。可以把程序的执行状态通过调试器保存到</a:t>
            </a:r>
            <a:r>
              <a:rPr lang="en-US" altLang="zh-CN" sz="1400" dirty="0">
                <a:solidFill>
                  <a:schemeClr val="tx1"/>
                </a:solidFill>
              </a:rPr>
              <a:t>dump</a:t>
            </a:r>
            <a:r>
              <a:rPr lang="zh-CN" altLang="en-US" sz="1400" dirty="0">
                <a:solidFill>
                  <a:schemeClr val="tx1"/>
                </a:solidFill>
              </a:rPr>
              <a:t>文件中</a:t>
            </a:r>
            <a:endParaRPr lang="en-US" altLang="zh-CN" sz="1400" dirty="0">
              <a:solidFill>
                <a:schemeClr val="tx1"/>
              </a:solidFill>
            </a:endParaRPr>
          </a:p>
        </p:txBody>
      </p:sp>
      <p:pic>
        <p:nvPicPr>
          <p:cNvPr id="9" name="图片 8">
            <a:extLst>
              <a:ext uri="{FF2B5EF4-FFF2-40B4-BE49-F238E27FC236}">
                <a16:creationId xmlns:a16="http://schemas.microsoft.com/office/drawing/2014/main" id="{C6F4C8F4-8F3B-E0C1-8DF8-1ECB986DE87B}"/>
              </a:ext>
            </a:extLst>
          </p:cNvPr>
          <p:cNvPicPr>
            <a:picLocks noChangeAspect="1"/>
          </p:cNvPicPr>
          <p:nvPr/>
        </p:nvPicPr>
        <p:blipFill>
          <a:blip r:embed="rId3"/>
          <a:stretch>
            <a:fillRect/>
          </a:stretch>
        </p:blipFill>
        <p:spPr>
          <a:xfrm>
            <a:off x="4647414" y="1260827"/>
            <a:ext cx="7115070" cy="515347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063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3D7266-6F19-7354-2492-5D79C764E899}"/>
              </a:ext>
            </a:extLst>
          </p:cNvPr>
          <p:cNvSpPr>
            <a:spLocks noGrp="1"/>
          </p:cNvSpPr>
          <p:nvPr>
            <p:ph type="body" sz="quarter" idx="10"/>
          </p:nvPr>
        </p:nvSpPr>
        <p:spPr>
          <a:xfrm>
            <a:off x="5126584" y="1463040"/>
            <a:ext cx="5760538" cy="1289587"/>
          </a:xfrm>
        </p:spPr>
        <p:txBody>
          <a:bodyPr/>
          <a:lstStyle/>
          <a:p>
            <a:pPr marL="0" indent="0">
              <a:buNone/>
            </a:pPr>
            <a:r>
              <a:rPr lang="zh-CN" altLang="en-US" sz="1800" dirty="0"/>
              <a:t>说一下 </a:t>
            </a:r>
            <a:r>
              <a:rPr lang="en-US" altLang="zh-CN" sz="1800" dirty="0"/>
              <a:t>JVM </a:t>
            </a:r>
            <a:r>
              <a:rPr lang="zh-CN" altLang="en-US" sz="1800" dirty="0"/>
              <a:t>调优的工具？</a:t>
            </a:r>
            <a:endParaRPr lang="zh-CN" altLang="en-US" dirty="0"/>
          </a:p>
        </p:txBody>
      </p:sp>
      <p:sp>
        <p:nvSpPr>
          <p:cNvPr id="3" name="文本占位符 2">
            <a:extLst>
              <a:ext uri="{FF2B5EF4-FFF2-40B4-BE49-F238E27FC236}">
                <a16:creationId xmlns:a16="http://schemas.microsoft.com/office/drawing/2014/main" id="{E4242855-1737-1A58-BD07-AC8B9105320A}"/>
              </a:ext>
            </a:extLst>
          </p:cNvPr>
          <p:cNvSpPr txBox="1">
            <a:spLocks/>
          </p:cNvSpPr>
          <p:nvPr/>
        </p:nvSpPr>
        <p:spPr>
          <a:xfrm>
            <a:off x="5126584" y="2400065"/>
            <a:ext cx="6590934" cy="364251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命令工具</a:t>
            </a:r>
          </a:p>
          <a:p>
            <a:pPr marL="285750" indent="-285750">
              <a:buFont typeface="Wingdings" panose="05000000000000000000" pitchFamily="2" charset="2"/>
              <a:buChar char="l"/>
            </a:pPr>
            <a:r>
              <a:rPr lang="en-US" altLang="zh-CN" sz="1400" dirty="0" err="1"/>
              <a:t>jps</a:t>
            </a:r>
            <a:r>
              <a:rPr lang="en-US" altLang="zh-CN" sz="1400" dirty="0"/>
              <a:t>          </a:t>
            </a:r>
            <a:r>
              <a:rPr lang="zh-CN" altLang="en-US" sz="1400" dirty="0"/>
              <a:t>进程状态信息</a:t>
            </a:r>
          </a:p>
          <a:p>
            <a:pPr marL="285750" indent="-285750">
              <a:buFont typeface="Wingdings" panose="05000000000000000000" pitchFamily="2" charset="2"/>
              <a:buChar char="l"/>
            </a:pPr>
            <a:r>
              <a:rPr lang="en-US" altLang="zh-CN" sz="1400" dirty="0" err="1"/>
              <a:t>jstack</a:t>
            </a:r>
            <a:r>
              <a:rPr lang="en-US" altLang="zh-CN" sz="1400" dirty="0"/>
              <a:t>     </a:t>
            </a:r>
            <a:r>
              <a:rPr lang="zh-CN" altLang="en-US" sz="1400" dirty="0"/>
              <a:t>查看</a:t>
            </a:r>
            <a:r>
              <a:rPr lang="en-US" altLang="zh-CN" sz="1400" dirty="0"/>
              <a:t>java</a:t>
            </a:r>
            <a:r>
              <a:rPr lang="zh-CN" altLang="en-US" sz="1400" dirty="0"/>
              <a:t>进程内线程的堆栈信息</a:t>
            </a:r>
          </a:p>
          <a:p>
            <a:pPr marL="285750" indent="-285750">
              <a:buFont typeface="Wingdings" panose="05000000000000000000" pitchFamily="2" charset="2"/>
              <a:buChar char="l"/>
            </a:pPr>
            <a:r>
              <a:rPr lang="en-US" altLang="zh-CN" sz="1400" dirty="0" err="1"/>
              <a:t>jmap</a:t>
            </a:r>
            <a:r>
              <a:rPr lang="en-US" altLang="zh-CN" sz="1400" dirty="0"/>
              <a:t>      </a:t>
            </a:r>
            <a:r>
              <a:rPr lang="zh-CN" altLang="en-US" sz="1400" dirty="0"/>
              <a:t>查看堆转信息</a:t>
            </a:r>
          </a:p>
          <a:p>
            <a:pPr marL="285750" indent="-285750">
              <a:buFont typeface="Wingdings" panose="05000000000000000000" pitchFamily="2" charset="2"/>
              <a:buChar char="l"/>
            </a:pPr>
            <a:r>
              <a:rPr lang="en-US" altLang="zh-CN" sz="1400" dirty="0" err="1"/>
              <a:t>jhat</a:t>
            </a:r>
            <a:r>
              <a:rPr lang="en-US" altLang="zh-CN" sz="1400" dirty="0"/>
              <a:t>       </a:t>
            </a:r>
            <a:r>
              <a:rPr lang="zh-CN" altLang="en-US" sz="1400" dirty="0"/>
              <a:t>堆转储快照分析工具</a:t>
            </a:r>
          </a:p>
          <a:p>
            <a:pPr marL="285750" indent="-285750">
              <a:buFont typeface="Wingdings" panose="05000000000000000000" pitchFamily="2" charset="2"/>
              <a:buChar char="l"/>
            </a:pPr>
            <a:r>
              <a:rPr lang="en-US" altLang="zh-CN" sz="1400" dirty="0" err="1"/>
              <a:t>jstat</a:t>
            </a:r>
            <a:r>
              <a:rPr lang="en-US" altLang="zh-CN" sz="1400" dirty="0"/>
              <a:t>      JVM</a:t>
            </a:r>
            <a:r>
              <a:rPr lang="zh-CN" altLang="en-US" sz="1400" dirty="0"/>
              <a:t>统计监测工具</a:t>
            </a:r>
          </a:p>
          <a:p>
            <a:r>
              <a:rPr lang="zh-CN" altLang="en-US" sz="1400" dirty="0"/>
              <a:t>可视化工具</a:t>
            </a:r>
          </a:p>
          <a:p>
            <a:pPr marL="285750" indent="-285750">
              <a:buFont typeface="Wingdings" panose="05000000000000000000" pitchFamily="2" charset="2"/>
              <a:buChar char="l"/>
            </a:pPr>
            <a:r>
              <a:rPr lang="en-US" altLang="zh-CN" sz="1400" dirty="0" err="1"/>
              <a:t>jconsole</a:t>
            </a:r>
            <a:r>
              <a:rPr lang="en-US" altLang="zh-CN" sz="1400" dirty="0"/>
              <a:t>      </a:t>
            </a:r>
            <a:r>
              <a:rPr lang="zh-CN" altLang="en-US" sz="1400" dirty="0"/>
              <a:t>用于对</a:t>
            </a:r>
            <a:r>
              <a:rPr lang="en-US" altLang="zh-CN" sz="1400" dirty="0" err="1"/>
              <a:t>jvm</a:t>
            </a:r>
            <a:r>
              <a:rPr lang="zh-CN" altLang="en-US" sz="1400" dirty="0"/>
              <a:t>的内存，线程，类 的监控</a:t>
            </a:r>
          </a:p>
          <a:p>
            <a:pPr marL="285750" indent="-285750">
              <a:buFont typeface="Wingdings" panose="05000000000000000000" pitchFamily="2" charset="2"/>
              <a:buChar char="l"/>
            </a:pPr>
            <a:r>
              <a:rPr lang="en-US" altLang="zh-CN" sz="1400" dirty="0" err="1"/>
              <a:t>VisualVM</a:t>
            </a:r>
            <a:r>
              <a:rPr lang="en-US" altLang="zh-CN" sz="1400" dirty="0"/>
              <a:t>    </a:t>
            </a:r>
            <a:r>
              <a:rPr lang="zh-CN" altLang="en-US" sz="1400" dirty="0"/>
              <a:t>能够监控线程，内存情况</a:t>
            </a:r>
          </a:p>
          <a:p>
            <a:endParaRPr lang="zh-CN" altLang="en-US" sz="1400" dirty="0"/>
          </a:p>
          <a:p>
            <a:endParaRPr lang="zh-CN" altLang="en-US" sz="1400" dirty="0"/>
          </a:p>
        </p:txBody>
      </p:sp>
    </p:spTree>
    <p:extLst>
      <p:ext uri="{BB962C8B-B14F-4D97-AF65-F5344CB8AC3E}">
        <p14:creationId xmlns:p14="http://schemas.microsoft.com/office/powerpoint/2010/main" val="3419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271860" y="2048758"/>
            <a:ext cx="7937369"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800" dirty="0"/>
              <a:t>Java</a:t>
            </a:r>
            <a:r>
              <a:rPr lang="zh-CN" altLang="en-US" sz="4800" dirty="0"/>
              <a:t>内存泄露的排查思路？</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758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pic>
        <p:nvPicPr>
          <p:cNvPr id="4" name="图片 3">
            <a:extLst>
              <a:ext uri="{FF2B5EF4-FFF2-40B4-BE49-F238E27FC236}">
                <a16:creationId xmlns:a16="http://schemas.microsoft.com/office/drawing/2014/main" id="{701F1E79-126C-D0A5-55D4-781BCDD0BD03}"/>
              </a:ext>
            </a:extLst>
          </p:cNvPr>
          <p:cNvPicPr>
            <a:picLocks noChangeAspect="1"/>
          </p:cNvPicPr>
          <p:nvPr/>
        </p:nvPicPr>
        <p:blipFill>
          <a:blip r:embed="rId2"/>
          <a:stretch>
            <a:fillRect/>
          </a:stretch>
        </p:blipFill>
        <p:spPr>
          <a:xfrm>
            <a:off x="2663852" y="2065981"/>
            <a:ext cx="7075660" cy="3372419"/>
          </a:xfrm>
          <a:prstGeom prst="rect">
            <a:avLst/>
          </a:prstGeom>
          <a:effectLst>
            <a:outerShdw blurRad="50800" dist="38100" dir="2700000" algn="tl" rotWithShape="0">
              <a:prstClr val="black">
                <a:alpha val="40000"/>
              </a:prstClr>
            </a:outerShdw>
          </a:effectLst>
        </p:spPr>
      </p:pic>
      <p:sp>
        <p:nvSpPr>
          <p:cNvPr id="5" name="矩形 4">
            <a:extLst>
              <a:ext uri="{FF2B5EF4-FFF2-40B4-BE49-F238E27FC236}">
                <a16:creationId xmlns:a16="http://schemas.microsoft.com/office/drawing/2014/main" id="{009C73DA-205D-9CD1-8B02-7B8D85CF9361}"/>
              </a:ext>
            </a:extLst>
          </p:cNvPr>
          <p:cNvSpPr/>
          <p:nvPr/>
        </p:nvSpPr>
        <p:spPr bwMode="auto">
          <a:xfrm>
            <a:off x="7126664" y="3447854"/>
            <a:ext cx="1838227" cy="197964"/>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0AA45614-F092-A1DA-D487-292F0BF0D504}"/>
              </a:ext>
            </a:extLst>
          </p:cNvPr>
          <p:cNvSpPr/>
          <p:nvPr/>
        </p:nvSpPr>
        <p:spPr bwMode="auto">
          <a:xfrm>
            <a:off x="4958499" y="3450213"/>
            <a:ext cx="575035" cy="490194"/>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 name="矩形 6">
            <a:extLst>
              <a:ext uri="{FF2B5EF4-FFF2-40B4-BE49-F238E27FC236}">
                <a16:creationId xmlns:a16="http://schemas.microsoft.com/office/drawing/2014/main" id="{3F26ED5E-B843-3992-0F08-5787C127F53D}"/>
              </a:ext>
            </a:extLst>
          </p:cNvPr>
          <p:cNvSpPr/>
          <p:nvPr/>
        </p:nvSpPr>
        <p:spPr bwMode="auto">
          <a:xfrm>
            <a:off x="3044858" y="3450213"/>
            <a:ext cx="1602557" cy="490194"/>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文本占位符 2">
            <a:extLst>
              <a:ext uri="{FF2B5EF4-FFF2-40B4-BE49-F238E27FC236}">
                <a16:creationId xmlns:a16="http://schemas.microsoft.com/office/drawing/2014/main" id="{C5631A3A-F59E-AC28-1274-53DFD4514D5D}"/>
              </a:ext>
            </a:extLst>
          </p:cNvPr>
          <p:cNvSpPr txBox="1">
            <a:spLocks/>
          </p:cNvSpPr>
          <p:nvPr/>
        </p:nvSpPr>
        <p:spPr>
          <a:xfrm>
            <a:off x="3880482" y="5775086"/>
            <a:ext cx="357747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rgbClr val="C00000"/>
                </a:solidFill>
              </a:rPr>
              <a:t>OutOfMemoryError:java</a:t>
            </a:r>
            <a:r>
              <a:rPr lang="en-US" altLang="zh-CN" sz="1400" dirty="0">
                <a:solidFill>
                  <a:srgbClr val="C00000"/>
                </a:solidFill>
              </a:rPr>
              <a:t> heap space</a:t>
            </a:r>
            <a:endParaRPr lang="zh-CN" altLang="en-US" sz="1400" dirty="0">
              <a:solidFill>
                <a:srgbClr val="C00000"/>
              </a:solidFill>
            </a:endParaRPr>
          </a:p>
        </p:txBody>
      </p:sp>
      <p:grpSp>
        <p:nvGrpSpPr>
          <p:cNvPr id="24" name="组合 23">
            <a:extLst>
              <a:ext uri="{FF2B5EF4-FFF2-40B4-BE49-F238E27FC236}">
                <a16:creationId xmlns:a16="http://schemas.microsoft.com/office/drawing/2014/main" id="{2EA0002C-CD5F-99C8-A727-17318621D83E}"/>
              </a:ext>
            </a:extLst>
          </p:cNvPr>
          <p:cNvGrpSpPr/>
          <p:nvPr/>
        </p:nvGrpSpPr>
        <p:grpSpPr>
          <a:xfrm>
            <a:off x="412420" y="2696268"/>
            <a:ext cx="3577473" cy="732732"/>
            <a:chOff x="412420" y="2696268"/>
            <a:chExt cx="3577473" cy="732732"/>
          </a:xfrm>
        </p:grpSpPr>
        <p:sp>
          <p:nvSpPr>
            <p:cNvPr id="10" name="文本占位符 2">
              <a:extLst>
                <a:ext uri="{FF2B5EF4-FFF2-40B4-BE49-F238E27FC236}">
                  <a16:creationId xmlns:a16="http://schemas.microsoft.com/office/drawing/2014/main" id="{43B667E0-47BB-FD20-4065-7CB57DE02071}"/>
                </a:ext>
              </a:extLst>
            </p:cNvPr>
            <p:cNvSpPr txBox="1">
              <a:spLocks/>
            </p:cNvSpPr>
            <p:nvPr/>
          </p:nvSpPr>
          <p:spPr>
            <a:xfrm>
              <a:off x="412420" y="2696268"/>
              <a:ext cx="357747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rgbClr val="C00000"/>
                  </a:solidFill>
                </a:rPr>
                <a:t>OutOfMemoryError:Metaspace</a:t>
              </a:r>
              <a:endParaRPr lang="zh-CN" altLang="en-US" sz="1400" dirty="0">
                <a:solidFill>
                  <a:srgbClr val="C00000"/>
                </a:solidFill>
              </a:endParaRPr>
            </a:p>
          </p:txBody>
        </p:sp>
        <p:cxnSp>
          <p:nvCxnSpPr>
            <p:cNvPr id="16" name="直接箭头连接符 15">
              <a:extLst>
                <a:ext uri="{FF2B5EF4-FFF2-40B4-BE49-F238E27FC236}">
                  <a16:creationId xmlns:a16="http://schemas.microsoft.com/office/drawing/2014/main" id="{02D678FD-52DB-DE17-496E-FE079F823EFB}"/>
                </a:ext>
              </a:extLst>
            </p:cNvPr>
            <p:cNvCxnSpPr/>
            <p:nvPr/>
          </p:nvCxnSpPr>
          <p:spPr>
            <a:xfrm flipH="1" flipV="1">
              <a:off x="3132306" y="2954863"/>
              <a:ext cx="713830" cy="474137"/>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grpSp>
      <p:grpSp>
        <p:nvGrpSpPr>
          <p:cNvPr id="23" name="组合 22">
            <a:extLst>
              <a:ext uri="{FF2B5EF4-FFF2-40B4-BE49-F238E27FC236}">
                <a16:creationId xmlns:a16="http://schemas.microsoft.com/office/drawing/2014/main" id="{CE6D45B2-33E9-5986-6405-0873B90F13ED}"/>
              </a:ext>
            </a:extLst>
          </p:cNvPr>
          <p:cNvGrpSpPr/>
          <p:nvPr/>
        </p:nvGrpSpPr>
        <p:grpSpPr>
          <a:xfrm>
            <a:off x="8964891" y="3288241"/>
            <a:ext cx="3943651" cy="517190"/>
            <a:chOff x="8964891" y="3288241"/>
            <a:chExt cx="3943651" cy="517190"/>
          </a:xfrm>
        </p:grpSpPr>
        <p:sp>
          <p:nvSpPr>
            <p:cNvPr id="8" name="文本占位符 2">
              <a:extLst>
                <a:ext uri="{FF2B5EF4-FFF2-40B4-BE49-F238E27FC236}">
                  <a16:creationId xmlns:a16="http://schemas.microsoft.com/office/drawing/2014/main" id="{D527A939-44F1-C592-31B2-86B84042160E}"/>
                </a:ext>
              </a:extLst>
            </p:cNvPr>
            <p:cNvSpPr txBox="1">
              <a:spLocks/>
            </p:cNvSpPr>
            <p:nvPr/>
          </p:nvSpPr>
          <p:spPr>
            <a:xfrm>
              <a:off x="9910818" y="3288241"/>
              <a:ext cx="29977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rgbClr val="C00000"/>
                  </a:solidFill>
                </a:rPr>
                <a:t>StackOverFlowError</a:t>
              </a:r>
              <a:endParaRPr lang="zh-CN" altLang="en-US" sz="1400" dirty="0">
                <a:solidFill>
                  <a:srgbClr val="C00000"/>
                </a:solidFill>
              </a:endParaRPr>
            </a:p>
          </p:txBody>
        </p:sp>
        <p:cxnSp>
          <p:nvCxnSpPr>
            <p:cNvPr id="18" name="直接箭头连接符 17">
              <a:extLst>
                <a:ext uri="{FF2B5EF4-FFF2-40B4-BE49-F238E27FC236}">
                  <a16:creationId xmlns:a16="http://schemas.microsoft.com/office/drawing/2014/main" id="{CF3087AA-C436-BBD6-0E39-108A1180E2C8}"/>
                </a:ext>
              </a:extLst>
            </p:cNvPr>
            <p:cNvCxnSpPr>
              <a:stCxn id="5" idx="3"/>
              <a:endCxn id="8" idx="1"/>
            </p:cNvCxnSpPr>
            <p:nvPr/>
          </p:nvCxnSpPr>
          <p:spPr>
            <a:xfrm>
              <a:off x="8964891" y="3546836"/>
              <a:ext cx="945927" cy="0"/>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grpSp>
      <p:cxnSp>
        <p:nvCxnSpPr>
          <p:cNvPr id="22" name="直接箭头连接符 21">
            <a:extLst>
              <a:ext uri="{FF2B5EF4-FFF2-40B4-BE49-F238E27FC236}">
                <a16:creationId xmlns:a16="http://schemas.microsoft.com/office/drawing/2014/main" id="{DAA767F7-D45F-F034-4CBA-7921089DF60C}"/>
              </a:ext>
            </a:extLst>
          </p:cNvPr>
          <p:cNvCxnSpPr>
            <a:stCxn id="6" idx="2"/>
          </p:cNvCxnSpPr>
          <p:nvPr/>
        </p:nvCxnSpPr>
        <p:spPr>
          <a:xfrm flipH="1">
            <a:off x="5246016" y="3940407"/>
            <a:ext cx="1" cy="1834679"/>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228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3000" fill="hold" grpId="1" nodeType="clickEffect">
                                  <p:stCondLst>
                                    <p:cond delay="0"/>
                                  </p:stCondLst>
                                  <p:childTnLst>
                                    <p:animEffect transition="out" filter="fade">
                                      <p:cBhvr>
                                        <p:cTn id="38" dur="500" tmFilter="0, 0; .2, .5; .8, .5; 1, 0"/>
                                        <p:tgtEl>
                                          <p:spTgt spid="14"/>
                                        </p:tgtEl>
                                      </p:cBhvr>
                                    </p:animEffect>
                                    <p:animScale>
                                      <p:cBhvr>
                                        <p:cTn id="3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bldP spid="1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FEB94-D5BD-8C08-139F-E0A2A327EE95}"/>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sp>
        <p:nvSpPr>
          <p:cNvPr id="3" name="文本占位符 2">
            <a:extLst>
              <a:ext uri="{FF2B5EF4-FFF2-40B4-BE49-F238E27FC236}">
                <a16:creationId xmlns:a16="http://schemas.microsoft.com/office/drawing/2014/main" id="{A6476580-B3F9-3F60-12FB-A09072D43BF8}"/>
              </a:ext>
            </a:extLst>
          </p:cNvPr>
          <p:cNvSpPr>
            <a:spLocks noGrp="1"/>
          </p:cNvSpPr>
          <p:nvPr>
            <p:ph type="body" sz="quarter" idx="11"/>
          </p:nvPr>
        </p:nvSpPr>
        <p:spPr>
          <a:xfrm>
            <a:off x="4722828" y="3605753"/>
            <a:ext cx="948237" cy="498532"/>
          </a:xfrm>
        </p:spPr>
        <p:txBody>
          <a:bodyPr/>
          <a:lstStyle/>
          <a:p>
            <a:r>
              <a:rPr lang="zh-CN" altLang="en-US" dirty="0"/>
              <a:t>服务器</a:t>
            </a:r>
          </a:p>
        </p:txBody>
      </p:sp>
      <p:sp>
        <p:nvSpPr>
          <p:cNvPr id="4" name="矩形 3">
            <a:extLst>
              <a:ext uri="{FF2B5EF4-FFF2-40B4-BE49-F238E27FC236}">
                <a16:creationId xmlns:a16="http://schemas.microsoft.com/office/drawing/2014/main" id="{BCEE2FE0-185E-37A4-539B-3E53BA2A048B}"/>
              </a:ext>
            </a:extLst>
          </p:cNvPr>
          <p:cNvSpPr/>
          <p:nvPr/>
        </p:nvSpPr>
        <p:spPr bwMode="auto">
          <a:xfrm>
            <a:off x="3176835" y="1913642"/>
            <a:ext cx="3902696" cy="161198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圆角 5">
            <a:extLst>
              <a:ext uri="{FF2B5EF4-FFF2-40B4-BE49-F238E27FC236}">
                <a16:creationId xmlns:a16="http://schemas.microsoft.com/office/drawing/2014/main" id="{B223BB5D-2B76-CA20-B736-4CCCB809F93E}"/>
              </a:ext>
            </a:extLst>
          </p:cNvPr>
          <p:cNvSpPr/>
          <p:nvPr/>
        </p:nvSpPr>
        <p:spPr bwMode="auto">
          <a:xfrm>
            <a:off x="3563332" y="2149311"/>
            <a:ext cx="1159497" cy="5184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订单</a:t>
            </a:r>
          </a:p>
        </p:txBody>
      </p:sp>
      <p:sp>
        <p:nvSpPr>
          <p:cNvPr id="7" name="矩形: 圆角 6">
            <a:extLst>
              <a:ext uri="{FF2B5EF4-FFF2-40B4-BE49-F238E27FC236}">
                <a16:creationId xmlns:a16="http://schemas.microsoft.com/office/drawing/2014/main" id="{2AB5CCD5-BCFB-7DDF-E02A-4CA889EFBA61}"/>
              </a:ext>
            </a:extLst>
          </p:cNvPr>
          <p:cNvSpPr/>
          <p:nvPr/>
        </p:nvSpPr>
        <p:spPr bwMode="auto">
          <a:xfrm>
            <a:off x="3563331" y="2877532"/>
            <a:ext cx="1159497" cy="5184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商品</a:t>
            </a:r>
          </a:p>
        </p:txBody>
      </p:sp>
      <p:sp>
        <p:nvSpPr>
          <p:cNvPr id="8" name="矩形: 圆角 7">
            <a:extLst>
              <a:ext uri="{FF2B5EF4-FFF2-40B4-BE49-F238E27FC236}">
                <a16:creationId xmlns:a16="http://schemas.microsoft.com/office/drawing/2014/main" id="{86E051AD-24E8-A7DC-3B0A-588E1030B9BF}"/>
              </a:ext>
            </a:extLst>
          </p:cNvPr>
          <p:cNvSpPr/>
          <p:nvPr/>
        </p:nvSpPr>
        <p:spPr bwMode="auto">
          <a:xfrm>
            <a:off x="5516251" y="2149311"/>
            <a:ext cx="1159497" cy="5184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物流</a:t>
            </a:r>
          </a:p>
        </p:txBody>
      </p:sp>
      <p:sp>
        <p:nvSpPr>
          <p:cNvPr id="9" name="矩形: 圆角 8">
            <a:extLst>
              <a:ext uri="{FF2B5EF4-FFF2-40B4-BE49-F238E27FC236}">
                <a16:creationId xmlns:a16="http://schemas.microsoft.com/office/drawing/2014/main" id="{51207CE5-871B-941C-6851-BBCD64979055}"/>
              </a:ext>
            </a:extLst>
          </p:cNvPr>
          <p:cNvSpPr/>
          <p:nvPr/>
        </p:nvSpPr>
        <p:spPr bwMode="auto">
          <a:xfrm>
            <a:off x="5516250" y="2903454"/>
            <a:ext cx="1159497" cy="5184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支付</a:t>
            </a:r>
          </a:p>
        </p:txBody>
      </p:sp>
      <p:sp>
        <p:nvSpPr>
          <p:cNvPr id="10" name="文本占位符 2">
            <a:extLst>
              <a:ext uri="{FF2B5EF4-FFF2-40B4-BE49-F238E27FC236}">
                <a16:creationId xmlns:a16="http://schemas.microsoft.com/office/drawing/2014/main" id="{70B7C12D-C36E-F21F-ACE6-B3A52EA27ABD}"/>
              </a:ext>
            </a:extLst>
          </p:cNvPr>
          <p:cNvSpPr txBox="1">
            <a:spLocks/>
          </p:cNvSpPr>
          <p:nvPr/>
        </p:nvSpPr>
        <p:spPr>
          <a:xfrm>
            <a:off x="7381187" y="2261798"/>
            <a:ext cx="3101419" cy="9156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启动闪退</a:t>
            </a:r>
            <a:endParaRPr lang="en-US" altLang="zh-CN" dirty="0"/>
          </a:p>
          <a:p>
            <a:pPr marL="285750" indent="-285750">
              <a:buFont typeface="Wingdings" panose="05000000000000000000" pitchFamily="2" charset="2"/>
              <a:buChar char="l"/>
            </a:pPr>
            <a:r>
              <a:rPr lang="zh-CN" altLang="en-US" dirty="0"/>
              <a:t>运行一段时间宕机</a:t>
            </a:r>
          </a:p>
        </p:txBody>
      </p:sp>
      <p:sp>
        <p:nvSpPr>
          <p:cNvPr id="11" name="文本占位符 2">
            <a:extLst>
              <a:ext uri="{FF2B5EF4-FFF2-40B4-BE49-F238E27FC236}">
                <a16:creationId xmlns:a16="http://schemas.microsoft.com/office/drawing/2014/main" id="{8660B237-A279-D2AE-26F0-D8C4A07131E9}"/>
              </a:ext>
            </a:extLst>
          </p:cNvPr>
          <p:cNvSpPr txBox="1">
            <a:spLocks/>
          </p:cNvSpPr>
          <p:nvPr/>
        </p:nvSpPr>
        <p:spPr>
          <a:xfrm>
            <a:off x="1480006" y="4642701"/>
            <a:ext cx="5901181" cy="13244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zh-CN" altLang="en-US" dirty="0"/>
              <a:t>获取堆内存快照</a:t>
            </a:r>
            <a:r>
              <a:rPr lang="en-US" altLang="zh-CN" dirty="0"/>
              <a:t>dump</a:t>
            </a:r>
          </a:p>
          <a:p>
            <a:pPr marL="342900" indent="-342900">
              <a:buFont typeface="+mj-lt"/>
              <a:buAutoNum type="arabicPeriod"/>
            </a:pPr>
            <a:r>
              <a:rPr lang="en-US" altLang="zh-CN" dirty="0" err="1"/>
              <a:t>VisualVM</a:t>
            </a:r>
            <a:r>
              <a:rPr lang="zh-CN" altLang="en-US" dirty="0"/>
              <a:t>去分析</a:t>
            </a:r>
            <a:r>
              <a:rPr lang="en-US" altLang="zh-CN" dirty="0"/>
              <a:t>dump</a:t>
            </a:r>
            <a:r>
              <a:rPr lang="zh-CN" altLang="en-US" dirty="0"/>
              <a:t>文件</a:t>
            </a:r>
            <a:endParaRPr lang="en-US" altLang="zh-CN" dirty="0"/>
          </a:p>
          <a:p>
            <a:pPr marL="342900" indent="-342900">
              <a:buFont typeface="+mj-lt"/>
              <a:buAutoNum type="arabicPeriod"/>
            </a:pPr>
            <a:r>
              <a:rPr lang="zh-CN" altLang="en-US" dirty="0"/>
              <a:t>通过查看堆信息的情况，定位内存溢出问题</a:t>
            </a:r>
            <a:endParaRPr lang="en-US" altLang="zh-CN" dirty="0"/>
          </a:p>
          <a:p>
            <a:endParaRPr lang="zh-CN" altLang="en-US" dirty="0"/>
          </a:p>
        </p:txBody>
      </p:sp>
    </p:spTree>
    <p:extLst>
      <p:ext uri="{BB962C8B-B14F-4D97-AF65-F5344CB8AC3E}">
        <p14:creationId xmlns:p14="http://schemas.microsoft.com/office/powerpoint/2010/main" val="3952604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ssolve">
                                      <p:cBhvr>
                                        <p:cTn id="13" dur="500"/>
                                        <p:tgtEl>
                                          <p:spTgt spid="11">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dissolve">
                                      <p:cBhvr>
                                        <p:cTn id="16" dur="500"/>
                                        <p:tgtEl>
                                          <p:spTgt spid="11">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dissolve">
                                      <p:cBhvr>
                                        <p:cTn id="1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build="allAtOnce"/>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r>
              <a:rPr lang="en-US" altLang="zh-CN" dirty="0"/>
              <a:t>1</a:t>
            </a:r>
            <a:r>
              <a:rPr lang="zh-CN" altLang="en-US" dirty="0"/>
              <a:t>、通过</a:t>
            </a:r>
            <a:r>
              <a:rPr lang="en-US" altLang="zh-CN" dirty="0" err="1"/>
              <a:t>jmap</a:t>
            </a:r>
            <a:r>
              <a:rPr lang="zh-CN" altLang="en-US" dirty="0"/>
              <a:t>指定打印他的内存快照</a:t>
            </a:r>
            <a:r>
              <a:rPr lang="en-US" altLang="zh-CN" dirty="0"/>
              <a:t>dump(</a:t>
            </a:r>
            <a:r>
              <a:rPr lang="en-US" altLang="zh-CN" sz="1200" dirty="0"/>
              <a:t>Dump</a:t>
            </a:r>
            <a:r>
              <a:rPr lang="zh-CN" altLang="en-US" sz="1200" dirty="0"/>
              <a:t>文件是进程的内存镜像。可以把程序的执行状态通过调试器保存到</a:t>
            </a:r>
            <a:r>
              <a:rPr lang="en-US" altLang="zh-CN" sz="1200" dirty="0"/>
              <a:t>dump</a:t>
            </a:r>
            <a:r>
              <a:rPr lang="zh-CN" altLang="en-US" sz="1200" dirty="0"/>
              <a:t>文件中</a:t>
            </a:r>
            <a:r>
              <a:rPr lang="en-US" altLang="zh-CN" dirty="0"/>
              <a:t>)</a:t>
            </a:r>
          </a:p>
        </p:txBody>
      </p:sp>
      <p:sp>
        <p:nvSpPr>
          <p:cNvPr id="4" name="文本占位符 2">
            <a:extLst>
              <a:ext uri="{FF2B5EF4-FFF2-40B4-BE49-F238E27FC236}">
                <a16:creationId xmlns:a16="http://schemas.microsoft.com/office/drawing/2014/main" id="{CC951AF4-641D-1581-BCB9-B7B304730E47}"/>
              </a:ext>
            </a:extLst>
          </p:cNvPr>
          <p:cNvSpPr txBox="1">
            <a:spLocks/>
          </p:cNvSpPr>
          <p:nvPr/>
        </p:nvSpPr>
        <p:spPr>
          <a:xfrm>
            <a:off x="991697" y="2229923"/>
            <a:ext cx="10698800" cy="5873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使用</a:t>
            </a:r>
            <a:r>
              <a:rPr lang="en-US" altLang="zh-CN" dirty="0" err="1"/>
              <a:t>jmap</a:t>
            </a:r>
            <a:r>
              <a:rPr lang="zh-CN" altLang="en-US" dirty="0"/>
              <a:t>命令获取运行中程序的</a:t>
            </a:r>
            <a:r>
              <a:rPr lang="en-US" altLang="zh-CN" dirty="0"/>
              <a:t>dump</a:t>
            </a:r>
            <a:r>
              <a:rPr lang="zh-CN" altLang="en-US" dirty="0"/>
              <a:t>文件</a:t>
            </a:r>
          </a:p>
        </p:txBody>
      </p:sp>
      <p:sp>
        <p:nvSpPr>
          <p:cNvPr id="5" name="文本占位符 2">
            <a:extLst>
              <a:ext uri="{FF2B5EF4-FFF2-40B4-BE49-F238E27FC236}">
                <a16:creationId xmlns:a16="http://schemas.microsoft.com/office/drawing/2014/main" id="{D83735F0-F28D-FC42-8F93-C0E132248159}"/>
              </a:ext>
            </a:extLst>
          </p:cNvPr>
          <p:cNvSpPr txBox="1">
            <a:spLocks/>
          </p:cNvSpPr>
          <p:nvPr/>
        </p:nvSpPr>
        <p:spPr>
          <a:xfrm>
            <a:off x="991697" y="3527796"/>
            <a:ext cx="7699816" cy="5873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使用</a:t>
            </a:r>
            <a:r>
              <a:rPr lang="en-US" altLang="zh-CN" dirty="0" err="1"/>
              <a:t>vm</a:t>
            </a:r>
            <a:r>
              <a:rPr lang="zh-CN" altLang="en-US" dirty="0"/>
              <a:t>参数获取</a:t>
            </a:r>
            <a:r>
              <a:rPr lang="en-US" altLang="zh-CN" dirty="0"/>
              <a:t>dump</a:t>
            </a:r>
            <a:r>
              <a:rPr lang="zh-CN" altLang="en-US" dirty="0"/>
              <a:t>文件</a:t>
            </a:r>
          </a:p>
        </p:txBody>
      </p:sp>
      <p:sp>
        <p:nvSpPr>
          <p:cNvPr id="6" name="Rectangle 1">
            <a:extLst>
              <a:ext uri="{FF2B5EF4-FFF2-40B4-BE49-F238E27FC236}">
                <a16:creationId xmlns:a16="http://schemas.microsoft.com/office/drawing/2014/main" id="{4C786FEF-E535-DB17-8B84-A79DBD3A2276}"/>
              </a:ext>
            </a:extLst>
          </p:cNvPr>
          <p:cNvSpPr>
            <a:spLocks noChangeArrowheads="1"/>
          </p:cNvSpPr>
          <p:nvPr/>
        </p:nvSpPr>
        <p:spPr bwMode="auto">
          <a:xfrm>
            <a:off x="1354926" y="2905823"/>
            <a:ext cx="4229797"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jmap -dump:format=b,file=heap.hprof pid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735185D4-09C8-B748-4C2D-A4D69BD22EEB}"/>
              </a:ext>
            </a:extLst>
          </p:cNvPr>
          <p:cNvSpPr txBox="1">
            <a:spLocks/>
          </p:cNvSpPr>
          <p:nvPr/>
        </p:nvSpPr>
        <p:spPr>
          <a:xfrm>
            <a:off x="1183397" y="4110620"/>
            <a:ext cx="9848397" cy="9976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有的情况是内存溢出之后程序则会直接中断，而</a:t>
            </a:r>
            <a:r>
              <a:rPr lang="en-US" altLang="zh-CN" dirty="0" err="1"/>
              <a:t>jmap</a:t>
            </a:r>
            <a:r>
              <a:rPr lang="zh-CN" altLang="en-US" dirty="0"/>
              <a:t>只能打印在运行中的程序，所以建议通过参数的方式的生成</a:t>
            </a:r>
            <a:r>
              <a:rPr lang="en-US" altLang="zh-CN" dirty="0"/>
              <a:t>dump</a:t>
            </a:r>
            <a:r>
              <a:rPr lang="zh-CN" altLang="en-US" dirty="0"/>
              <a:t>文件</a:t>
            </a:r>
          </a:p>
        </p:txBody>
      </p:sp>
      <p:sp>
        <p:nvSpPr>
          <p:cNvPr id="8" name="Rectangle 2">
            <a:extLst>
              <a:ext uri="{FF2B5EF4-FFF2-40B4-BE49-F238E27FC236}">
                <a16:creationId xmlns:a16="http://schemas.microsoft.com/office/drawing/2014/main" id="{7CA15AFD-FAFB-07B0-0539-10BC63066EB4}"/>
              </a:ext>
            </a:extLst>
          </p:cNvPr>
          <p:cNvSpPr>
            <a:spLocks noChangeArrowheads="1"/>
          </p:cNvSpPr>
          <p:nvPr/>
        </p:nvSpPr>
        <p:spPr bwMode="auto">
          <a:xfrm>
            <a:off x="1354925" y="5162271"/>
            <a:ext cx="4229798" cy="49244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-XX:+HeapDumpOnOutOfMemoryError</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-XX:HeapDumpPath=/home/app/dumps/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6790028"/>
      </p:ext>
    </p:extLst>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p:txBody>
          <a:bodyPr/>
          <a:lstStyle/>
          <a:p>
            <a:r>
              <a:rPr lang="en-US" altLang="zh-CN" dirty="0"/>
              <a:t>2</a:t>
            </a:r>
            <a:r>
              <a:rPr lang="zh-CN" altLang="en-US" dirty="0"/>
              <a:t>、通过工具， </a:t>
            </a:r>
            <a:r>
              <a:rPr lang="en-US" altLang="zh-CN" dirty="0" err="1"/>
              <a:t>VisualVM</a:t>
            </a:r>
            <a:r>
              <a:rPr lang="zh-CN" altLang="en-US" dirty="0"/>
              <a:t>去分析</a:t>
            </a:r>
            <a:r>
              <a:rPr lang="en-US" altLang="zh-CN" dirty="0"/>
              <a:t>dump</a:t>
            </a:r>
            <a:r>
              <a:rPr lang="zh-CN" altLang="en-US" dirty="0"/>
              <a:t>文件，</a:t>
            </a:r>
            <a:r>
              <a:rPr lang="en-US" altLang="zh-CN" dirty="0" err="1"/>
              <a:t>VisualVM</a:t>
            </a:r>
            <a:r>
              <a:rPr lang="zh-CN" altLang="en-US" dirty="0"/>
              <a:t>可以加载离线的</a:t>
            </a:r>
            <a:r>
              <a:rPr lang="en-US" altLang="zh-CN" dirty="0"/>
              <a:t>dump</a:t>
            </a:r>
            <a:r>
              <a:rPr lang="zh-CN" altLang="en-US" dirty="0"/>
              <a:t>文件</a:t>
            </a:r>
          </a:p>
        </p:txBody>
      </p:sp>
      <p:sp>
        <p:nvSpPr>
          <p:cNvPr id="5" name="文本占位符 2">
            <a:extLst>
              <a:ext uri="{FF2B5EF4-FFF2-40B4-BE49-F238E27FC236}">
                <a16:creationId xmlns:a16="http://schemas.microsoft.com/office/drawing/2014/main" id="{706EF15F-6D3F-3474-F839-D086BF5DCD73}"/>
              </a:ext>
            </a:extLst>
          </p:cNvPr>
          <p:cNvSpPr txBox="1">
            <a:spLocks/>
          </p:cNvSpPr>
          <p:nvPr/>
        </p:nvSpPr>
        <p:spPr>
          <a:xfrm>
            <a:off x="710880" y="2204308"/>
            <a:ext cx="10698800" cy="5585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文件</a:t>
            </a:r>
            <a:r>
              <a:rPr lang="en-US" altLang="zh-CN" dirty="0"/>
              <a:t>--&gt;</a:t>
            </a:r>
            <a:r>
              <a:rPr lang="zh-CN" altLang="en-US" dirty="0"/>
              <a:t>装入</a:t>
            </a:r>
            <a:r>
              <a:rPr lang="en-US" altLang="zh-CN" dirty="0"/>
              <a:t>---&gt;</a:t>
            </a:r>
            <a:r>
              <a:rPr lang="zh-CN" altLang="en-US" dirty="0"/>
              <a:t>选择</a:t>
            </a:r>
            <a:r>
              <a:rPr lang="en-US" altLang="zh-CN" dirty="0"/>
              <a:t>dump</a:t>
            </a:r>
            <a:r>
              <a:rPr lang="zh-CN" altLang="en-US" dirty="0"/>
              <a:t>文件即可查看堆快照信息</a:t>
            </a:r>
          </a:p>
        </p:txBody>
      </p:sp>
      <p:pic>
        <p:nvPicPr>
          <p:cNvPr id="7" name="图片 6">
            <a:extLst>
              <a:ext uri="{FF2B5EF4-FFF2-40B4-BE49-F238E27FC236}">
                <a16:creationId xmlns:a16="http://schemas.microsoft.com/office/drawing/2014/main" id="{3842E6EC-FD68-DE78-8990-2C46DBA6653E}"/>
              </a:ext>
            </a:extLst>
          </p:cNvPr>
          <p:cNvPicPr>
            <a:picLocks noChangeAspect="1"/>
          </p:cNvPicPr>
          <p:nvPr/>
        </p:nvPicPr>
        <p:blipFill>
          <a:blip r:embed="rId2"/>
          <a:stretch>
            <a:fillRect/>
          </a:stretch>
        </p:blipFill>
        <p:spPr>
          <a:xfrm>
            <a:off x="2979174" y="2841523"/>
            <a:ext cx="4028306" cy="37296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5989082"/>
      </p:ext>
    </p:extLst>
  </p:cSld>
  <p:clrMapOvr>
    <a:masterClrMapping/>
  </p:clrMapOvr>
  <p:transition spd="slow">
    <p:push di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p:txBody>
          <a:bodyPr/>
          <a:lstStyle/>
          <a:p>
            <a:r>
              <a:rPr lang="en-US" altLang="zh-CN" dirty="0"/>
              <a:t>3</a:t>
            </a:r>
            <a:r>
              <a:rPr lang="zh-CN" altLang="en-US" dirty="0"/>
              <a:t>、通过查看堆信息的情况，可以大概定位内存溢出是哪行代码出了问题</a:t>
            </a:r>
          </a:p>
        </p:txBody>
      </p:sp>
      <p:pic>
        <p:nvPicPr>
          <p:cNvPr id="6" name="图片 5">
            <a:extLst>
              <a:ext uri="{FF2B5EF4-FFF2-40B4-BE49-F238E27FC236}">
                <a16:creationId xmlns:a16="http://schemas.microsoft.com/office/drawing/2014/main" id="{0DB71BE5-502F-BA04-C1F9-6F46FACDEF93}"/>
              </a:ext>
            </a:extLst>
          </p:cNvPr>
          <p:cNvPicPr>
            <a:picLocks noChangeAspect="1"/>
          </p:cNvPicPr>
          <p:nvPr/>
        </p:nvPicPr>
        <p:blipFill>
          <a:blip r:embed="rId2"/>
          <a:stretch>
            <a:fillRect/>
          </a:stretch>
        </p:blipFill>
        <p:spPr>
          <a:xfrm>
            <a:off x="3736989" y="2135807"/>
            <a:ext cx="4718021" cy="46238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8906870"/>
      </p:ext>
    </p:extLst>
  </p:cSld>
  <p:clrMapOvr>
    <a:masterClrMapping/>
  </p:clrMapOvr>
  <p:transition spd="slow">
    <p:push di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java</a:t>
            </a:r>
            <a:r>
              <a:rPr lang="zh-CN" altLang="en-US" sz="2000" dirty="0"/>
              <a:t>内存泄露的排查思路？</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517191"/>
          </a:xfrm>
        </p:spPr>
        <p:txBody>
          <a:bodyPr/>
          <a:lstStyle/>
          <a:p>
            <a:r>
              <a:rPr lang="en-US" altLang="zh-CN" dirty="0"/>
              <a:t>3</a:t>
            </a:r>
            <a:r>
              <a:rPr lang="zh-CN" altLang="en-US" dirty="0"/>
              <a:t>、通过查看堆信息的情况，可以大概定位内存溢出是哪行代码出了问题</a:t>
            </a:r>
          </a:p>
        </p:txBody>
      </p:sp>
      <p:pic>
        <p:nvPicPr>
          <p:cNvPr id="6" name="图片 5">
            <a:extLst>
              <a:ext uri="{FF2B5EF4-FFF2-40B4-BE49-F238E27FC236}">
                <a16:creationId xmlns:a16="http://schemas.microsoft.com/office/drawing/2014/main" id="{0DB71BE5-502F-BA04-C1F9-6F46FACDEF93}"/>
              </a:ext>
            </a:extLst>
          </p:cNvPr>
          <p:cNvPicPr>
            <a:picLocks noChangeAspect="1"/>
          </p:cNvPicPr>
          <p:nvPr/>
        </p:nvPicPr>
        <p:blipFill>
          <a:blip r:embed="rId2"/>
          <a:stretch>
            <a:fillRect/>
          </a:stretch>
        </p:blipFill>
        <p:spPr>
          <a:xfrm>
            <a:off x="1097484" y="2088673"/>
            <a:ext cx="4718021" cy="4623869"/>
          </a:xfrm>
          <a:prstGeom prst="rect">
            <a:avLst/>
          </a:prstGeom>
          <a:effectLst>
            <a:outerShdw blurRad="50800" dist="38100" dir="2700000" algn="tl" rotWithShape="0">
              <a:prstClr val="black">
                <a:alpha val="40000"/>
              </a:prstClr>
            </a:outerShdw>
          </a:effectLst>
        </p:spPr>
      </p:pic>
      <p:sp>
        <p:nvSpPr>
          <p:cNvPr id="4" name="文本占位符 2">
            <a:extLst>
              <a:ext uri="{FF2B5EF4-FFF2-40B4-BE49-F238E27FC236}">
                <a16:creationId xmlns:a16="http://schemas.microsoft.com/office/drawing/2014/main" id="{6BDC61C4-9197-435A-90B6-44DFCFC6F470}"/>
              </a:ext>
            </a:extLst>
          </p:cNvPr>
          <p:cNvSpPr txBox="1">
            <a:spLocks/>
          </p:cNvSpPr>
          <p:nvPr/>
        </p:nvSpPr>
        <p:spPr>
          <a:xfrm>
            <a:off x="6544606" y="3546400"/>
            <a:ext cx="486507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4</a:t>
            </a:r>
            <a:r>
              <a:rPr lang="zh-CN" altLang="en-US" dirty="0"/>
              <a:t>、找到对应的代码，通过阅读上下文的情况，进行修复即可</a:t>
            </a:r>
          </a:p>
        </p:txBody>
      </p:sp>
    </p:spTree>
    <p:extLst>
      <p:ext uri="{BB962C8B-B14F-4D97-AF65-F5344CB8AC3E}">
        <p14:creationId xmlns:p14="http://schemas.microsoft.com/office/powerpoint/2010/main" val="1156735240"/>
      </p:ext>
    </p:extLst>
  </p:cSld>
  <p:clrMapOvr>
    <a:masterClrMapping/>
  </p:clrMapOvr>
  <p:transition spd="slow">
    <p:push di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ABA251-C9A3-B182-0F1E-92C28B2A89FD}"/>
              </a:ext>
            </a:extLst>
          </p:cNvPr>
          <p:cNvSpPr>
            <a:spLocks noGrp="1"/>
          </p:cNvSpPr>
          <p:nvPr>
            <p:ph type="body" sz="quarter" idx="10"/>
          </p:nvPr>
        </p:nvSpPr>
        <p:spPr>
          <a:xfrm>
            <a:off x="5126584" y="1463040"/>
            <a:ext cx="5760538" cy="1619525"/>
          </a:xfrm>
        </p:spPr>
        <p:txBody>
          <a:bodyPr/>
          <a:lstStyle/>
          <a:p>
            <a:pPr marL="0" indent="0">
              <a:buNone/>
            </a:pPr>
            <a:r>
              <a:rPr lang="en-US" altLang="zh-CN" sz="1800" dirty="0"/>
              <a:t>java</a:t>
            </a:r>
            <a:r>
              <a:rPr lang="zh-CN" altLang="en-US" sz="1800" dirty="0"/>
              <a:t>内存泄露的排查思路？</a:t>
            </a:r>
            <a:endParaRPr lang="zh-CN" altLang="en-US" dirty="0"/>
          </a:p>
        </p:txBody>
      </p:sp>
      <p:sp>
        <p:nvSpPr>
          <p:cNvPr id="3" name="文本占位符 2">
            <a:extLst>
              <a:ext uri="{FF2B5EF4-FFF2-40B4-BE49-F238E27FC236}">
                <a16:creationId xmlns:a16="http://schemas.microsoft.com/office/drawing/2014/main" id="{E4BC8975-038C-2393-4BA0-C548E52C0353}"/>
              </a:ext>
            </a:extLst>
          </p:cNvPr>
          <p:cNvSpPr txBox="1">
            <a:spLocks/>
          </p:cNvSpPr>
          <p:nvPr/>
        </p:nvSpPr>
        <p:spPr>
          <a:xfrm>
            <a:off x="5126584" y="3282413"/>
            <a:ext cx="6807750" cy="17288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、通过</a:t>
            </a:r>
            <a:r>
              <a:rPr lang="en-US" altLang="zh-CN" sz="1400" dirty="0" err="1"/>
              <a:t>jmap</a:t>
            </a:r>
            <a:r>
              <a:rPr lang="zh-CN" altLang="en-US" sz="1400" dirty="0"/>
              <a:t>或设置</a:t>
            </a:r>
            <a:r>
              <a:rPr lang="en-US" altLang="zh-CN" sz="1400" dirty="0" err="1"/>
              <a:t>jvm</a:t>
            </a:r>
            <a:r>
              <a:rPr lang="zh-CN" altLang="en-US" sz="1400" dirty="0"/>
              <a:t>参数获取堆内存快照</a:t>
            </a:r>
            <a:r>
              <a:rPr lang="en-US" altLang="zh-CN" sz="1400" dirty="0"/>
              <a:t>dump</a:t>
            </a:r>
          </a:p>
          <a:p>
            <a:r>
              <a:rPr lang="en-US" altLang="zh-CN" sz="1400" dirty="0"/>
              <a:t>2</a:t>
            </a:r>
            <a:r>
              <a:rPr lang="zh-CN" altLang="en-US" sz="1400" dirty="0"/>
              <a:t>、通过工具， </a:t>
            </a:r>
            <a:r>
              <a:rPr lang="en-US" altLang="zh-CN" sz="1400" dirty="0" err="1"/>
              <a:t>VisualVM</a:t>
            </a:r>
            <a:r>
              <a:rPr lang="zh-CN" altLang="en-US" sz="1400" dirty="0"/>
              <a:t>去分析</a:t>
            </a:r>
            <a:r>
              <a:rPr lang="en-US" altLang="zh-CN" sz="1400" dirty="0"/>
              <a:t>dump</a:t>
            </a:r>
            <a:r>
              <a:rPr lang="zh-CN" altLang="en-US" sz="1400" dirty="0"/>
              <a:t>文件，</a:t>
            </a:r>
            <a:r>
              <a:rPr lang="en-US" altLang="zh-CN" sz="1400" dirty="0" err="1"/>
              <a:t>VisualVM</a:t>
            </a:r>
            <a:r>
              <a:rPr lang="zh-CN" altLang="en-US" sz="1400" dirty="0"/>
              <a:t>可以加载离线的</a:t>
            </a:r>
            <a:r>
              <a:rPr lang="en-US" altLang="zh-CN" sz="1400" dirty="0"/>
              <a:t>dump</a:t>
            </a:r>
            <a:r>
              <a:rPr lang="zh-CN" altLang="en-US" sz="1400" dirty="0"/>
              <a:t>文件</a:t>
            </a:r>
            <a:endParaRPr lang="en-US" altLang="zh-CN" sz="1400" dirty="0"/>
          </a:p>
          <a:p>
            <a:r>
              <a:rPr lang="en-US" altLang="zh-CN" sz="1400" dirty="0"/>
              <a:t>3</a:t>
            </a:r>
            <a:r>
              <a:rPr lang="zh-CN" altLang="en-US" sz="1400" dirty="0"/>
              <a:t>、通过查看堆信息的情况，可以大概定位内存溢出是哪行代码出了问题</a:t>
            </a:r>
            <a:endParaRPr lang="en-US" altLang="zh-CN" sz="1400" dirty="0"/>
          </a:p>
          <a:p>
            <a:r>
              <a:rPr lang="en-US" altLang="zh-CN" sz="1400" dirty="0"/>
              <a:t>4</a:t>
            </a:r>
            <a:r>
              <a:rPr lang="zh-CN" altLang="en-US" sz="1400" dirty="0"/>
              <a:t>、找到对应的代码，通过阅读上下文的情况，进行修复即可</a:t>
            </a:r>
          </a:p>
          <a:p>
            <a:endParaRPr lang="en-US" altLang="zh-CN" sz="1400" dirty="0"/>
          </a:p>
          <a:p>
            <a:endParaRPr lang="zh-CN" altLang="en-US" sz="1400" dirty="0"/>
          </a:p>
          <a:p>
            <a:endParaRPr lang="zh-CN" altLang="en-US" sz="1400" dirty="0"/>
          </a:p>
        </p:txBody>
      </p:sp>
      <p:sp>
        <p:nvSpPr>
          <p:cNvPr id="5" name="文本占位符 2">
            <a:extLst>
              <a:ext uri="{FF2B5EF4-FFF2-40B4-BE49-F238E27FC236}">
                <a16:creationId xmlns:a16="http://schemas.microsoft.com/office/drawing/2014/main" id="{66829C9E-AD5B-6079-A192-1C6ED1A320B0}"/>
              </a:ext>
            </a:extLst>
          </p:cNvPr>
          <p:cNvSpPr txBox="1">
            <a:spLocks/>
          </p:cNvSpPr>
          <p:nvPr/>
        </p:nvSpPr>
        <p:spPr>
          <a:xfrm>
            <a:off x="5126584" y="2734244"/>
            <a:ext cx="6807750" cy="7932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内存泄漏通常是指堆内存，通常是指一些大对象不被回收的情况</a:t>
            </a:r>
            <a:endParaRPr lang="en-US" altLang="zh-CN" sz="1400" dirty="0"/>
          </a:p>
          <a:p>
            <a:endParaRPr lang="zh-CN" altLang="en-US" sz="1400" dirty="0"/>
          </a:p>
          <a:p>
            <a:endParaRPr lang="zh-CN" altLang="en-US" sz="1400" dirty="0"/>
          </a:p>
        </p:txBody>
      </p:sp>
    </p:spTree>
    <p:extLst>
      <p:ext uri="{BB962C8B-B14F-4D97-AF65-F5344CB8AC3E}">
        <p14:creationId xmlns:p14="http://schemas.microsoft.com/office/powerpoint/2010/main" val="952266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DD369D7F-500F-0A16-1868-45A72C740E6C}"/>
              </a:ext>
            </a:extLst>
          </p:cNvPr>
          <p:cNvSpPr/>
          <p:nvPr/>
        </p:nvSpPr>
        <p:spPr bwMode="auto">
          <a:xfrm>
            <a:off x="752327" y="2561024"/>
            <a:ext cx="5112447" cy="3953479"/>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你能给我详细的介绍</a:t>
            </a:r>
            <a:r>
              <a:rPr lang="en-US" altLang="zh-CN" sz="2000" dirty="0"/>
              <a:t>Java</a:t>
            </a:r>
            <a:r>
              <a:rPr lang="zh-CN" altLang="en-US" sz="2000" dirty="0"/>
              <a:t>堆吗</a:t>
            </a:r>
            <a:r>
              <a:rPr lang="en-US" altLang="zh-CN" sz="2000" dirty="0"/>
              <a:t>?</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911606"/>
          </a:xfrm>
        </p:spPr>
        <p:txBody>
          <a:bodyPr/>
          <a:lstStyle/>
          <a:p>
            <a:r>
              <a:rPr lang="zh-CN" altLang="en-US" dirty="0">
                <a:solidFill>
                  <a:srgbClr val="C00000"/>
                </a:solidFill>
              </a:rPr>
              <a:t>线程共享的区域：</a:t>
            </a:r>
            <a:r>
              <a:rPr lang="zh-CN" altLang="en-US" dirty="0"/>
              <a:t>主要用来保存</a:t>
            </a:r>
            <a:r>
              <a:rPr lang="zh-CN" altLang="en-US" dirty="0">
                <a:solidFill>
                  <a:srgbClr val="C00000"/>
                </a:solidFill>
              </a:rPr>
              <a:t>对象实例，数组</a:t>
            </a:r>
            <a:r>
              <a:rPr lang="zh-CN" altLang="en-US" dirty="0"/>
              <a:t>等，当堆中没有内存空间可分配给实例，也无法再扩展时，则抛出</a:t>
            </a:r>
            <a:r>
              <a:rPr lang="en-US" altLang="zh-CN" dirty="0" err="1"/>
              <a:t>OutOfMemoryError</a:t>
            </a:r>
            <a:r>
              <a:rPr lang="zh-CN" altLang="en-US" dirty="0"/>
              <a:t>异常。</a:t>
            </a:r>
          </a:p>
        </p:txBody>
      </p:sp>
      <p:sp>
        <p:nvSpPr>
          <p:cNvPr id="14" name="矩形: 圆角 13">
            <a:extLst>
              <a:ext uri="{FF2B5EF4-FFF2-40B4-BE49-F238E27FC236}">
                <a16:creationId xmlns:a16="http://schemas.microsoft.com/office/drawing/2014/main" id="{7D1D6260-FAC1-9221-26BD-E5333F6C844E}"/>
              </a:ext>
            </a:extLst>
          </p:cNvPr>
          <p:cNvSpPr/>
          <p:nvPr/>
        </p:nvSpPr>
        <p:spPr bwMode="auto">
          <a:xfrm>
            <a:off x="1012722" y="3048001"/>
            <a:ext cx="973393"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虚拟机栈</a:t>
            </a:r>
          </a:p>
        </p:txBody>
      </p:sp>
      <p:sp>
        <p:nvSpPr>
          <p:cNvPr id="15" name="矩形: 圆角 14">
            <a:extLst>
              <a:ext uri="{FF2B5EF4-FFF2-40B4-BE49-F238E27FC236}">
                <a16:creationId xmlns:a16="http://schemas.microsoft.com/office/drawing/2014/main" id="{20E7101A-8A50-D18F-27EA-0AE814258756}"/>
              </a:ext>
            </a:extLst>
          </p:cNvPr>
          <p:cNvSpPr/>
          <p:nvPr/>
        </p:nvSpPr>
        <p:spPr bwMode="auto">
          <a:xfrm>
            <a:off x="2015611" y="3048001"/>
            <a:ext cx="1091382"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本地方法栈</a:t>
            </a:r>
          </a:p>
        </p:txBody>
      </p:sp>
      <p:sp>
        <p:nvSpPr>
          <p:cNvPr id="16" name="矩形 15">
            <a:extLst>
              <a:ext uri="{FF2B5EF4-FFF2-40B4-BE49-F238E27FC236}">
                <a16:creationId xmlns:a16="http://schemas.microsoft.com/office/drawing/2014/main" id="{195C2580-9BBB-1B2D-693A-0758C4A375DB}"/>
              </a:ext>
            </a:extLst>
          </p:cNvPr>
          <p:cNvSpPr/>
          <p:nvPr/>
        </p:nvSpPr>
        <p:spPr bwMode="auto">
          <a:xfrm>
            <a:off x="3195482" y="3048001"/>
            <a:ext cx="2300749" cy="3185651"/>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圆角 16">
            <a:extLst>
              <a:ext uri="{FF2B5EF4-FFF2-40B4-BE49-F238E27FC236}">
                <a16:creationId xmlns:a16="http://schemas.microsoft.com/office/drawing/2014/main" id="{7F9E09A0-BD68-942F-D6E2-DC9B45EC6BF9}"/>
              </a:ext>
            </a:extLst>
          </p:cNvPr>
          <p:cNvSpPr/>
          <p:nvPr/>
        </p:nvSpPr>
        <p:spPr bwMode="auto">
          <a:xfrm>
            <a:off x="1012722" y="3805997"/>
            <a:ext cx="2035276"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程序计数器</a:t>
            </a:r>
          </a:p>
        </p:txBody>
      </p:sp>
      <p:sp>
        <p:nvSpPr>
          <p:cNvPr id="18" name="矩形: 圆角 17">
            <a:extLst>
              <a:ext uri="{FF2B5EF4-FFF2-40B4-BE49-F238E27FC236}">
                <a16:creationId xmlns:a16="http://schemas.microsoft.com/office/drawing/2014/main" id="{30D4784D-17CB-4906-A6EC-A4F6A1C1ACAF}"/>
              </a:ext>
            </a:extLst>
          </p:cNvPr>
          <p:cNvSpPr/>
          <p:nvPr/>
        </p:nvSpPr>
        <p:spPr bwMode="auto">
          <a:xfrm>
            <a:off x="1012722" y="4449096"/>
            <a:ext cx="2035276" cy="1784555"/>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BF2B7CB0-7BDA-0C8D-2E6F-0BB0BFD12747}"/>
              </a:ext>
            </a:extLst>
          </p:cNvPr>
          <p:cNvSpPr/>
          <p:nvPr/>
        </p:nvSpPr>
        <p:spPr bwMode="auto">
          <a:xfrm>
            <a:off x="1307689" y="5093109"/>
            <a:ext cx="1504335" cy="521109"/>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直接内存</a:t>
            </a:r>
          </a:p>
        </p:txBody>
      </p:sp>
      <p:sp>
        <p:nvSpPr>
          <p:cNvPr id="20" name="文本占位符 2">
            <a:extLst>
              <a:ext uri="{FF2B5EF4-FFF2-40B4-BE49-F238E27FC236}">
                <a16:creationId xmlns:a16="http://schemas.microsoft.com/office/drawing/2014/main" id="{80AC2AE2-7B38-8EEA-55A6-7B12EE62D51D}"/>
              </a:ext>
            </a:extLst>
          </p:cNvPr>
          <p:cNvSpPr txBox="1">
            <a:spLocks/>
          </p:cNvSpPr>
          <p:nvPr/>
        </p:nvSpPr>
        <p:spPr>
          <a:xfrm>
            <a:off x="1563656" y="4429432"/>
            <a:ext cx="1061556"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本地内存</a:t>
            </a:r>
          </a:p>
        </p:txBody>
      </p:sp>
      <p:sp>
        <p:nvSpPr>
          <p:cNvPr id="21" name="文本占位符 2">
            <a:extLst>
              <a:ext uri="{FF2B5EF4-FFF2-40B4-BE49-F238E27FC236}">
                <a16:creationId xmlns:a16="http://schemas.microsoft.com/office/drawing/2014/main" id="{B4FC68C6-284A-BCB6-1467-DB598D66F032}"/>
              </a:ext>
            </a:extLst>
          </p:cNvPr>
          <p:cNvSpPr txBox="1">
            <a:spLocks/>
          </p:cNvSpPr>
          <p:nvPr/>
        </p:nvSpPr>
        <p:spPr>
          <a:xfrm>
            <a:off x="4149212" y="3028157"/>
            <a:ext cx="422787"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堆</a:t>
            </a:r>
          </a:p>
        </p:txBody>
      </p:sp>
      <p:sp>
        <p:nvSpPr>
          <p:cNvPr id="22" name="矩形 21">
            <a:extLst>
              <a:ext uri="{FF2B5EF4-FFF2-40B4-BE49-F238E27FC236}">
                <a16:creationId xmlns:a16="http://schemas.microsoft.com/office/drawing/2014/main" id="{2DC8E423-9815-A78C-D069-178728E16408}"/>
              </a:ext>
            </a:extLst>
          </p:cNvPr>
          <p:cNvSpPr/>
          <p:nvPr/>
        </p:nvSpPr>
        <p:spPr bwMode="auto">
          <a:xfrm>
            <a:off x="3283974" y="4100962"/>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3" name="矩形 22">
            <a:extLst>
              <a:ext uri="{FF2B5EF4-FFF2-40B4-BE49-F238E27FC236}">
                <a16:creationId xmlns:a16="http://schemas.microsoft.com/office/drawing/2014/main" id="{20AAE711-3E56-7185-F20C-9D9A48460135}"/>
              </a:ext>
            </a:extLst>
          </p:cNvPr>
          <p:cNvSpPr/>
          <p:nvPr/>
        </p:nvSpPr>
        <p:spPr bwMode="auto">
          <a:xfrm>
            <a:off x="3283974" y="4853586"/>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老年代</a:t>
            </a:r>
          </a:p>
        </p:txBody>
      </p:sp>
      <p:sp>
        <p:nvSpPr>
          <p:cNvPr id="24" name="矩形 23">
            <a:extLst>
              <a:ext uri="{FF2B5EF4-FFF2-40B4-BE49-F238E27FC236}">
                <a16:creationId xmlns:a16="http://schemas.microsoft.com/office/drawing/2014/main" id="{B4ED5BAE-25A1-E864-3C8E-F033F3A12632}"/>
              </a:ext>
            </a:extLst>
          </p:cNvPr>
          <p:cNvSpPr/>
          <p:nvPr/>
        </p:nvSpPr>
        <p:spPr bwMode="auto">
          <a:xfrm>
            <a:off x="3288887" y="5636338"/>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方法区</a:t>
            </a:r>
            <a:r>
              <a:rPr kumimoji="0" lang="en-US" altLang="zh-CN" sz="1300" b="0" i="0" u="none" strike="noStrike" cap="none" normalizeH="0" baseline="0" dirty="0">
                <a:ln>
                  <a:noFill/>
                </a:ln>
                <a:solidFill>
                  <a:srgbClr val="080808"/>
                </a:solidFill>
                <a:effectLst/>
                <a:latin typeface="Arial Unicode MS"/>
                <a:ea typeface="JetBrains Mono"/>
              </a:rPr>
              <a:t>/</a:t>
            </a:r>
            <a:r>
              <a:rPr kumimoji="0" lang="zh-CN" altLang="en-US" sz="1300" b="0" i="0" u="none" strike="noStrike" cap="none" normalizeH="0" baseline="0" dirty="0">
                <a:ln>
                  <a:noFill/>
                </a:ln>
                <a:solidFill>
                  <a:srgbClr val="080808"/>
                </a:solidFill>
                <a:effectLst/>
                <a:latin typeface="Arial Unicode MS"/>
                <a:ea typeface="JetBrains Mono"/>
              </a:rPr>
              <a:t>永久代</a:t>
            </a:r>
          </a:p>
        </p:txBody>
      </p:sp>
      <p:cxnSp>
        <p:nvCxnSpPr>
          <p:cNvPr id="26" name="直接连接符 25">
            <a:extLst>
              <a:ext uri="{FF2B5EF4-FFF2-40B4-BE49-F238E27FC236}">
                <a16:creationId xmlns:a16="http://schemas.microsoft.com/office/drawing/2014/main" id="{FF53BBD3-CA3F-96E8-66A2-21F09478AADE}"/>
              </a:ext>
            </a:extLst>
          </p:cNvPr>
          <p:cNvCxnSpPr/>
          <p:nvPr/>
        </p:nvCxnSpPr>
        <p:spPr>
          <a:xfrm>
            <a:off x="4321277" y="4100962"/>
            <a:ext cx="0" cy="46120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9AD7648-B0BE-EF7F-887B-898EA1E77822}"/>
              </a:ext>
            </a:extLst>
          </p:cNvPr>
          <p:cNvCxnSpPr/>
          <p:nvPr/>
        </p:nvCxnSpPr>
        <p:spPr>
          <a:xfrm>
            <a:off x="4837470" y="4100962"/>
            <a:ext cx="0" cy="461203"/>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占位符 2">
            <a:extLst>
              <a:ext uri="{FF2B5EF4-FFF2-40B4-BE49-F238E27FC236}">
                <a16:creationId xmlns:a16="http://schemas.microsoft.com/office/drawing/2014/main" id="{AACF583A-294D-1FD8-2CCA-0E44243B1FDC}"/>
              </a:ext>
            </a:extLst>
          </p:cNvPr>
          <p:cNvSpPr txBox="1">
            <a:spLocks/>
          </p:cNvSpPr>
          <p:nvPr/>
        </p:nvSpPr>
        <p:spPr>
          <a:xfrm>
            <a:off x="3495368" y="4107759"/>
            <a:ext cx="653843"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Eden</a:t>
            </a:r>
            <a:endParaRPr lang="zh-CN" altLang="en-US" sz="1400" dirty="0">
              <a:solidFill>
                <a:schemeClr val="tx1"/>
              </a:solidFill>
            </a:endParaRPr>
          </a:p>
        </p:txBody>
      </p:sp>
      <p:sp>
        <p:nvSpPr>
          <p:cNvPr id="31" name="文本占位符 2">
            <a:extLst>
              <a:ext uri="{FF2B5EF4-FFF2-40B4-BE49-F238E27FC236}">
                <a16:creationId xmlns:a16="http://schemas.microsoft.com/office/drawing/2014/main" id="{0F657286-CE91-DCDC-AA80-DF255E54DCF1}"/>
              </a:ext>
            </a:extLst>
          </p:cNvPr>
          <p:cNvSpPr txBox="1">
            <a:spLocks/>
          </p:cNvSpPr>
          <p:nvPr/>
        </p:nvSpPr>
        <p:spPr>
          <a:xfrm>
            <a:off x="4360605" y="4102842"/>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S0</a:t>
            </a:r>
            <a:endParaRPr lang="zh-CN" altLang="en-US" sz="1400" dirty="0">
              <a:solidFill>
                <a:schemeClr val="tx1"/>
              </a:solidFill>
            </a:endParaRPr>
          </a:p>
        </p:txBody>
      </p:sp>
      <p:sp>
        <p:nvSpPr>
          <p:cNvPr id="32" name="文本占位符 2">
            <a:extLst>
              <a:ext uri="{FF2B5EF4-FFF2-40B4-BE49-F238E27FC236}">
                <a16:creationId xmlns:a16="http://schemas.microsoft.com/office/drawing/2014/main" id="{96DF8102-A661-3574-3E40-C857DAC7F94F}"/>
              </a:ext>
            </a:extLst>
          </p:cNvPr>
          <p:cNvSpPr txBox="1">
            <a:spLocks/>
          </p:cNvSpPr>
          <p:nvPr/>
        </p:nvSpPr>
        <p:spPr>
          <a:xfrm>
            <a:off x="4884173" y="4098926"/>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S1</a:t>
            </a:r>
            <a:endParaRPr lang="zh-CN" altLang="en-US" sz="1400" dirty="0">
              <a:solidFill>
                <a:schemeClr val="tx1"/>
              </a:solidFill>
            </a:endParaRPr>
          </a:p>
        </p:txBody>
      </p:sp>
      <p:sp>
        <p:nvSpPr>
          <p:cNvPr id="33" name="文本占位符 2">
            <a:extLst>
              <a:ext uri="{FF2B5EF4-FFF2-40B4-BE49-F238E27FC236}">
                <a16:creationId xmlns:a16="http://schemas.microsoft.com/office/drawing/2014/main" id="{80DB25DC-2ED3-9730-FEE7-DE081AAAA6DC}"/>
              </a:ext>
            </a:extLst>
          </p:cNvPr>
          <p:cNvSpPr txBox="1">
            <a:spLocks/>
          </p:cNvSpPr>
          <p:nvPr/>
        </p:nvSpPr>
        <p:spPr>
          <a:xfrm>
            <a:off x="3308551" y="3653353"/>
            <a:ext cx="1145461"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年轻代</a:t>
            </a:r>
          </a:p>
        </p:txBody>
      </p:sp>
      <p:sp>
        <p:nvSpPr>
          <p:cNvPr id="35" name="文本占位符 2">
            <a:extLst>
              <a:ext uri="{FF2B5EF4-FFF2-40B4-BE49-F238E27FC236}">
                <a16:creationId xmlns:a16="http://schemas.microsoft.com/office/drawing/2014/main" id="{07546A0B-2B63-33AB-2711-98624C8BDC41}"/>
              </a:ext>
            </a:extLst>
          </p:cNvPr>
          <p:cNvSpPr txBox="1">
            <a:spLocks/>
          </p:cNvSpPr>
          <p:nvPr/>
        </p:nvSpPr>
        <p:spPr>
          <a:xfrm>
            <a:off x="2406441" y="2562609"/>
            <a:ext cx="1919750"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Java7-JVM</a:t>
            </a:r>
            <a:r>
              <a:rPr lang="zh-CN" altLang="en-US" sz="1400" dirty="0">
                <a:solidFill>
                  <a:schemeClr val="tx1"/>
                </a:solidFill>
              </a:rPr>
              <a:t>内存结构</a:t>
            </a:r>
          </a:p>
        </p:txBody>
      </p:sp>
      <p:sp>
        <p:nvSpPr>
          <p:cNvPr id="36" name="矩形: 圆角 35">
            <a:extLst>
              <a:ext uri="{FF2B5EF4-FFF2-40B4-BE49-F238E27FC236}">
                <a16:creationId xmlns:a16="http://schemas.microsoft.com/office/drawing/2014/main" id="{EFCA315A-31A0-AFE0-C12E-B6659DC1C5D7}"/>
              </a:ext>
            </a:extLst>
          </p:cNvPr>
          <p:cNvSpPr/>
          <p:nvPr/>
        </p:nvSpPr>
        <p:spPr bwMode="auto">
          <a:xfrm>
            <a:off x="6287561" y="2561024"/>
            <a:ext cx="5112447" cy="3953479"/>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圆角 36">
            <a:extLst>
              <a:ext uri="{FF2B5EF4-FFF2-40B4-BE49-F238E27FC236}">
                <a16:creationId xmlns:a16="http://schemas.microsoft.com/office/drawing/2014/main" id="{5C8325FC-C1EA-C5C2-C045-8ACB95437256}"/>
              </a:ext>
            </a:extLst>
          </p:cNvPr>
          <p:cNvSpPr/>
          <p:nvPr/>
        </p:nvSpPr>
        <p:spPr bwMode="auto">
          <a:xfrm>
            <a:off x="6547956" y="3048001"/>
            <a:ext cx="973393"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虚拟机栈</a:t>
            </a:r>
          </a:p>
        </p:txBody>
      </p:sp>
      <p:sp>
        <p:nvSpPr>
          <p:cNvPr id="38" name="矩形: 圆角 37">
            <a:extLst>
              <a:ext uri="{FF2B5EF4-FFF2-40B4-BE49-F238E27FC236}">
                <a16:creationId xmlns:a16="http://schemas.microsoft.com/office/drawing/2014/main" id="{986E633B-9F84-7401-A2F5-5849CDAA4D34}"/>
              </a:ext>
            </a:extLst>
          </p:cNvPr>
          <p:cNvSpPr/>
          <p:nvPr/>
        </p:nvSpPr>
        <p:spPr bwMode="auto">
          <a:xfrm>
            <a:off x="7550845" y="3048001"/>
            <a:ext cx="1091382"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本地方法栈</a:t>
            </a:r>
          </a:p>
        </p:txBody>
      </p:sp>
      <p:sp>
        <p:nvSpPr>
          <p:cNvPr id="39" name="矩形 38">
            <a:extLst>
              <a:ext uri="{FF2B5EF4-FFF2-40B4-BE49-F238E27FC236}">
                <a16:creationId xmlns:a16="http://schemas.microsoft.com/office/drawing/2014/main" id="{40940CEB-D4E3-9DD4-E040-E4F7CED02F97}"/>
              </a:ext>
            </a:extLst>
          </p:cNvPr>
          <p:cNvSpPr/>
          <p:nvPr/>
        </p:nvSpPr>
        <p:spPr bwMode="auto">
          <a:xfrm>
            <a:off x="8730716" y="3048001"/>
            <a:ext cx="2300749" cy="3185651"/>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圆角 39">
            <a:extLst>
              <a:ext uri="{FF2B5EF4-FFF2-40B4-BE49-F238E27FC236}">
                <a16:creationId xmlns:a16="http://schemas.microsoft.com/office/drawing/2014/main" id="{9841A7E6-3D35-EF74-60D6-D6BAB3A48CA3}"/>
              </a:ext>
            </a:extLst>
          </p:cNvPr>
          <p:cNvSpPr/>
          <p:nvPr/>
        </p:nvSpPr>
        <p:spPr bwMode="auto">
          <a:xfrm>
            <a:off x="6547956" y="3805997"/>
            <a:ext cx="2035276" cy="540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程序计数器</a:t>
            </a:r>
          </a:p>
        </p:txBody>
      </p:sp>
      <p:sp>
        <p:nvSpPr>
          <p:cNvPr id="41" name="矩形: 圆角 40">
            <a:extLst>
              <a:ext uri="{FF2B5EF4-FFF2-40B4-BE49-F238E27FC236}">
                <a16:creationId xmlns:a16="http://schemas.microsoft.com/office/drawing/2014/main" id="{30047337-A705-D0C7-E317-CDC790B163E4}"/>
              </a:ext>
            </a:extLst>
          </p:cNvPr>
          <p:cNvSpPr/>
          <p:nvPr/>
        </p:nvSpPr>
        <p:spPr bwMode="auto">
          <a:xfrm>
            <a:off x="6547956" y="4449096"/>
            <a:ext cx="2035276" cy="1784555"/>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654696E5-4B3D-6CB9-B13D-AF75FA5745D7}"/>
              </a:ext>
            </a:extLst>
          </p:cNvPr>
          <p:cNvSpPr/>
          <p:nvPr/>
        </p:nvSpPr>
        <p:spPr bwMode="auto">
          <a:xfrm>
            <a:off x="6616681" y="5140244"/>
            <a:ext cx="887056" cy="498635"/>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直接内存</a:t>
            </a:r>
          </a:p>
        </p:txBody>
      </p:sp>
      <p:sp>
        <p:nvSpPr>
          <p:cNvPr id="43" name="文本占位符 2">
            <a:extLst>
              <a:ext uri="{FF2B5EF4-FFF2-40B4-BE49-F238E27FC236}">
                <a16:creationId xmlns:a16="http://schemas.microsoft.com/office/drawing/2014/main" id="{6DE7CF39-50D0-6FC5-A601-9F462CE5A6B5}"/>
              </a:ext>
            </a:extLst>
          </p:cNvPr>
          <p:cNvSpPr txBox="1">
            <a:spLocks/>
          </p:cNvSpPr>
          <p:nvPr/>
        </p:nvSpPr>
        <p:spPr>
          <a:xfrm>
            <a:off x="7098890" y="4429432"/>
            <a:ext cx="1061556"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本地内存</a:t>
            </a:r>
          </a:p>
        </p:txBody>
      </p:sp>
      <p:sp>
        <p:nvSpPr>
          <p:cNvPr id="44" name="文本占位符 2">
            <a:extLst>
              <a:ext uri="{FF2B5EF4-FFF2-40B4-BE49-F238E27FC236}">
                <a16:creationId xmlns:a16="http://schemas.microsoft.com/office/drawing/2014/main" id="{61CD04CF-5523-41F3-0B4B-17E0206B7B3C}"/>
              </a:ext>
            </a:extLst>
          </p:cNvPr>
          <p:cNvSpPr txBox="1">
            <a:spLocks/>
          </p:cNvSpPr>
          <p:nvPr/>
        </p:nvSpPr>
        <p:spPr>
          <a:xfrm>
            <a:off x="9684446" y="3028157"/>
            <a:ext cx="422787"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堆</a:t>
            </a:r>
          </a:p>
        </p:txBody>
      </p:sp>
      <p:sp>
        <p:nvSpPr>
          <p:cNvPr id="45" name="矩形 44">
            <a:extLst>
              <a:ext uri="{FF2B5EF4-FFF2-40B4-BE49-F238E27FC236}">
                <a16:creationId xmlns:a16="http://schemas.microsoft.com/office/drawing/2014/main" id="{F6E4B5C2-BE0F-A5B4-6C3D-7DB8F9E5C6A5}"/>
              </a:ext>
            </a:extLst>
          </p:cNvPr>
          <p:cNvSpPr/>
          <p:nvPr/>
        </p:nvSpPr>
        <p:spPr bwMode="auto">
          <a:xfrm>
            <a:off x="8819208" y="4100962"/>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2514C99-E393-457E-1BB6-ACE623E29456}"/>
              </a:ext>
            </a:extLst>
          </p:cNvPr>
          <p:cNvSpPr/>
          <p:nvPr/>
        </p:nvSpPr>
        <p:spPr bwMode="auto">
          <a:xfrm>
            <a:off x="8819208" y="4853586"/>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老年代</a:t>
            </a:r>
          </a:p>
        </p:txBody>
      </p:sp>
      <p:cxnSp>
        <p:nvCxnSpPr>
          <p:cNvPr id="48" name="直接连接符 47">
            <a:extLst>
              <a:ext uri="{FF2B5EF4-FFF2-40B4-BE49-F238E27FC236}">
                <a16:creationId xmlns:a16="http://schemas.microsoft.com/office/drawing/2014/main" id="{F5C91E65-B488-AC44-9EC8-290F84C26968}"/>
              </a:ext>
            </a:extLst>
          </p:cNvPr>
          <p:cNvCxnSpPr/>
          <p:nvPr/>
        </p:nvCxnSpPr>
        <p:spPr>
          <a:xfrm>
            <a:off x="9856511" y="4100962"/>
            <a:ext cx="0" cy="46120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5F6D9F8-43E3-0989-68F7-9D53ABB2885D}"/>
              </a:ext>
            </a:extLst>
          </p:cNvPr>
          <p:cNvCxnSpPr/>
          <p:nvPr/>
        </p:nvCxnSpPr>
        <p:spPr>
          <a:xfrm>
            <a:off x="10372704" y="4100962"/>
            <a:ext cx="0" cy="461203"/>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文本占位符 2">
            <a:extLst>
              <a:ext uri="{FF2B5EF4-FFF2-40B4-BE49-F238E27FC236}">
                <a16:creationId xmlns:a16="http://schemas.microsoft.com/office/drawing/2014/main" id="{AA1753A8-BDC8-D8AD-9C69-7898726F1230}"/>
              </a:ext>
            </a:extLst>
          </p:cNvPr>
          <p:cNvSpPr txBox="1">
            <a:spLocks/>
          </p:cNvSpPr>
          <p:nvPr/>
        </p:nvSpPr>
        <p:spPr>
          <a:xfrm>
            <a:off x="9030602" y="4107759"/>
            <a:ext cx="653843"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Eden</a:t>
            </a:r>
            <a:endParaRPr lang="zh-CN" altLang="en-US" sz="1400" dirty="0">
              <a:solidFill>
                <a:schemeClr val="tx1"/>
              </a:solidFill>
            </a:endParaRPr>
          </a:p>
        </p:txBody>
      </p:sp>
      <p:sp>
        <p:nvSpPr>
          <p:cNvPr id="51" name="文本占位符 2">
            <a:extLst>
              <a:ext uri="{FF2B5EF4-FFF2-40B4-BE49-F238E27FC236}">
                <a16:creationId xmlns:a16="http://schemas.microsoft.com/office/drawing/2014/main" id="{5984933F-8687-CE8D-53FC-C6AB29CDC0C9}"/>
              </a:ext>
            </a:extLst>
          </p:cNvPr>
          <p:cNvSpPr txBox="1">
            <a:spLocks/>
          </p:cNvSpPr>
          <p:nvPr/>
        </p:nvSpPr>
        <p:spPr>
          <a:xfrm>
            <a:off x="9895839" y="4102842"/>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S0</a:t>
            </a:r>
            <a:endParaRPr lang="zh-CN" altLang="en-US" sz="1400" dirty="0">
              <a:solidFill>
                <a:schemeClr val="tx1"/>
              </a:solidFill>
            </a:endParaRPr>
          </a:p>
        </p:txBody>
      </p:sp>
      <p:sp>
        <p:nvSpPr>
          <p:cNvPr id="52" name="文本占位符 2">
            <a:extLst>
              <a:ext uri="{FF2B5EF4-FFF2-40B4-BE49-F238E27FC236}">
                <a16:creationId xmlns:a16="http://schemas.microsoft.com/office/drawing/2014/main" id="{AD229D41-625A-B7CD-9AC0-EA2A22AA7187}"/>
              </a:ext>
            </a:extLst>
          </p:cNvPr>
          <p:cNvSpPr txBox="1">
            <a:spLocks/>
          </p:cNvSpPr>
          <p:nvPr/>
        </p:nvSpPr>
        <p:spPr>
          <a:xfrm>
            <a:off x="10419407" y="4098926"/>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S1</a:t>
            </a:r>
            <a:endParaRPr lang="zh-CN" altLang="en-US" sz="1400" dirty="0">
              <a:solidFill>
                <a:schemeClr val="tx1"/>
              </a:solidFill>
            </a:endParaRPr>
          </a:p>
        </p:txBody>
      </p:sp>
      <p:sp>
        <p:nvSpPr>
          <p:cNvPr id="53" name="文本占位符 2">
            <a:extLst>
              <a:ext uri="{FF2B5EF4-FFF2-40B4-BE49-F238E27FC236}">
                <a16:creationId xmlns:a16="http://schemas.microsoft.com/office/drawing/2014/main" id="{130251B3-DE5D-6CCD-D669-F24D548BA420}"/>
              </a:ext>
            </a:extLst>
          </p:cNvPr>
          <p:cNvSpPr txBox="1">
            <a:spLocks/>
          </p:cNvSpPr>
          <p:nvPr/>
        </p:nvSpPr>
        <p:spPr>
          <a:xfrm>
            <a:off x="8843785" y="3653353"/>
            <a:ext cx="1145461"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年轻代</a:t>
            </a:r>
          </a:p>
        </p:txBody>
      </p:sp>
      <p:sp>
        <p:nvSpPr>
          <p:cNvPr id="54" name="文本占位符 2">
            <a:extLst>
              <a:ext uri="{FF2B5EF4-FFF2-40B4-BE49-F238E27FC236}">
                <a16:creationId xmlns:a16="http://schemas.microsoft.com/office/drawing/2014/main" id="{1A9F5310-1B5A-C88F-B1B2-70F97340CFE1}"/>
              </a:ext>
            </a:extLst>
          </p:cNvPr>
          <p:cNvSpPr txBox="1">
            <a:spLocks/>
          </p:cNvSpPr>
          <p:nvPr/>
        </p:nvSpPr>
        <p:spPr>
          <a:xfrm>
            <a:off x="7941675" y="2562609"/>
            <a:ext cx="1919750"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Java8-JVM</a:t>
            </a:r>
            <a:r>
              <a:rPr lang="zh-CN" altLang="en-US" sz="1400" dirty="0">
                <a:solidFill>
                  <a:schemeClr val="tx1"/>
                </a:solidFill>
              </a:rPr>
              <a:t>内存结构</a:t>
            </a:r>
          </a:p>
        </p:txBody>
      </p:sp>
      <p:sp>
        <p:nvSpPr>
          <p:cNvPr id="56" name="矩形 55">
            <a:extLst>
              <a:ext uri="{FF2B5EF4-FFF2-40B4-BE49-F238E27FC236}">
                <a16:creationId xmlns:a16="http://schemas.microsoft.com/office/drawing/2014/main" id="{2C989064-3CFD-6A60-F364-1D5DB5921592}"/>
              </a:ext>
            </a:extLst>
          </p:cNvPr>
          <p:cNvSpPr/>
          <p:nvPr/>
        </p:nvSpPr>
        <p:spPr bwMode="auto">
          <a:xfrm>
            <a:off x="7598640" y="5141812"/>
            <a:ext cx="887056" cy="498635"/>
          </a:xfrm>
          <a:prstGeom prst="rect">
            <a:avLst/>
          </a:prstGeom>
          <a:solidFill>
            <a:srgbClr val="C0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chemeClr val="bg1"/>
                </a:solidFill>
                <a:latin typeface="Arial Unicode MS"/>
                <a:ea typeface="JetBrains Mono"/>
              </a:rPr>
              <a:t>元空间</a:t>
            </a:r>
            <a:endParaRPr kumimoji="0" lang="zh-CN" altLang="en-US" sz="1300" b="0" i="0" u="none" strike="noStrike" cap="none" normalizeH="0" baseline="0" dirty="0">
              <a:ln>
                <a:noFill/>
              </a:ln>
              <a:solidFill>
                <a:schemeClr val="bg1"/>
              </a:solidFill>
              <a:effectLst/>
              <a:latin typeface="Arial Unicode MS"/>
              <a:ea typeface="JetBrains Mono"/>
            </a:endParaRPr>
          </a:p>
        </p:txBody>
      </p:sp>
      <p:sp>
        <p:nvSpPr>
          <p:cNvPr id="57" name="椭圆 56">
            <a:extLst>
              <a:ext uri="{FF2B5EF4-FFF2-40B4-BE49-F238E27FC236}">
                <a16:creationId xmlns:a16="http://schemas.microsoft.com/office/drawing/2014/main" id="{9905E228-21EB-E5F3-8E7C-E54D29D684A5}"/>
              </a:ext>
            </a:extLst>
          </p:cNvPr>
          <p:cNvSpPr/>
          <p:nvPr/>
        </p:nvSpPr>
        <p:spPr bwMode="auto">
          <a:xfrm>
            <a:off x="5276033" y="4769365"/>
            <a:ext cx="1537722" cy="1537722"/>
          </a:xfrm>
          <a:prstGeom prst="ellipse">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800" b="1" dirty="0">
                <a:solidFill>
                  <a:srgbClr val="C00000"/>
                </a:solidFill>
                <a:latin typeface="Arial Unicode MS"/>
                <a:ea typeface="JetBrains Mono"/>
              </a:rPr>
              <a:t>避免</a:t>
            </a:r>
            <a:endParaRPr lang="en-US" altLang="zh-CN" sz="2800" b="1" dirty="0">
              <a:solidFill>
                <a:srgbClr val="C00000"/>
              </a:solidFill>
              <a:latin typeface="Arial Unicode MS"/>
              <a:ea typeface="JetBrains Mono"/>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2800" b="1" dirty="0">
                <a:solidFill>
                  <a:srgbClr val="C00000"/>
                </a:solidFill>
                <a:latin typeface="Arial Unicode MS"/>
                <a:ea typeface="JetBrains Mono"/>
              </a:rPr>
              <a:t>OOM</a:t>
            </a:r>
            <a:endParaRPr kumimoji="0" lang="zh-CN" altLang="en-US" sz="2800" b="1" i="0" u="none" strike="noStrike" cap="none" normalizeH="0" baseline="0" dirty="0">
              <a:ln>
                <a:noFill/>
              </a:ln>
              <a:solidFill>
                <a:srgbClr val="C00000"/>
              </a:solidFill>
              <a:effectLst/>
              <a:latin typeface="Arial Unicode MS"/>
              <a:ea typeface="JetBrains Mono"/>
            </a:endParaRPr>
          </a:p>
        </p:txBody>
      </p:sp>
    </p:spTree>
    <p:extLst>
      <p:ext uri="{BB962C8B-B14F-4D97-AF65-F5344CB8AC3E}">
        <p14:creationId xmlns:p14="http://schemas.microsoft.com/office/powerpoint/2010/main" val="424405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ppt_w"/>
                                          </p:val>
                                        </p:tav>
                                        <p:tav tm="100000">
                                          <p:val>
                                            <p:strVal val="#ppt_w"/>
                                          </p:val>
                                        </p:tav>
                                      </p:tavLst>
                                    </p:anim>
                                    <p:anim calcmode="lin" valueType="num">
                                      <p:cBhvr>
                                        <p:cTn id="8" dur="500" fill="hold"/>
                                        <p:tgtEl>
                                          <p:spTgt spid="5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139885" y="2048758"/>
            <a:ext cx="7871381"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800" dirty="0"/>
              <a:t>CPU</a:t>
            </a:r>
            <a:r>
              <a:rPr lang="zh-CN" altLang="en-US" sz="4800" dirty="0"/>
              <a:t>飙高排查方案与思路？</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058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CPU</a:t>
            </a:r>
            <a:r>
              <a:rPr lang="zh-CN" altLang="en-US" sz="2000" dirty="0"/>
              <a:t>飙高排查方案与思路？</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517191"/>
          </a:xfrm>
        </p:spPr>
        <p:txBody>
          <a:bodyPr/>
          <a:lstStyle/>
          <a:p>
            <a:r>
              <a:rPr lang="en-US" altLang="zh-CN" dirty="0"/>
              <a:t>1.</a:t>
            </a:r>
            <a:r>
              <a:rPr lang="zh-CN" altLang="en-US" dirty="0"/>
              <a:t>使用</a:t>
            </a:r>
            <a:r>
              <a:rPr lang="en-US" altLang="zh-CN" dirty="0"/>
              <a:t>top</a:t>
            </a:r>
            <a:r>
              <a:rPr lang="zh-CN" altLang="en-US" dirty="0"/>
              <a:t>命令查看占用</a:t>
            </a:r>
            <a:r>
              <a:rPr lang="en-US" altLang="zh-CN" dirty="0" err="1"/>
              <a:t>cpu</a:t>
            </a:r>
            <a:r>
              <a:rPr lang="zh-CN" altLang="en-US" dirty="0"/>
              <a:t>的情况</a:t>
            </a:r>
          </a:p>
        </p:txBody>
      </p:sp>
      <p:sp>
        <p:nvSpPr>
          <p:cNvPr id="6" name="Rectangle 1">
            <a:extLst>
              <a:ext uri="{FF2B5EF4-FFF2-40B4-BE49-F238E27FC236}">
                <a16:creationId xmlns:a16="http://schemas.microsoft.com/office/drawing/2014/main" id="{2759AA6E-93F5-AAB5-423E-EC354ADB2D74}"/>
              </a:ext>
            </a:extLst>
          </p:cNvPr>
          <p:cNvSpPr>
            <a:spLocks noChangeArrowheads="1"/>
          </p:cNvSpPr>
          <p:nvPr/>
        </p:nvSpPr>
        <p:spPr bwMode="auto">
          <a:xfrm>
            <a:off x="866383" y="2273270"/>
            <a:ext cx="2948082"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top</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892F06E6-D60F-0539-B9E8-5A77BB48E9FA}"/>
              </a:ext>
            </a:extLst>
          </p:cNvPr>
          <p:cNvSpPr txBox="1">
            <a:spLocks/>
          </p:cNvSpPr>
          <p:nvPr/>
        </p:nvSpPr>
        <p:spPr>
          <a:xfrm>
            <a:off x="710880" y="4968679"/>
            <a:ext cx="950316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a:t>
            </a:r>
            <a:r>
              <a:rPr lang="zh-CN" altLang="en-US" dirty="0"/>
              <a:t>通过</a:t>
            </a:r>
            <a:r>
              <a:rPr lang="en-US" altLang="zh-CN" dirty="0"/>
              <a:t>top</a:t>
            </a:r>
            <a:r>
              <a:rPr lang="zh-CN" altLang="en-US" dirty="0"/>
              <a:t>命令查看后，可以查看是哪一个进程占用</a:t>
            </a:r>
            <a:r>
              <a:rPr lang="en-US" altLang="zh-CN" dirty="0" err="1"/>
              <a:t>cpu</a:t>
            </a:r>
            <a:r>
              <a:rPr lang="zh-CN" altLang="en-US" dirty="0"/>
              <a:t>较高，上图所示的进程为：</a:t>
            </a:r>
            <a:r>
              <a:rPr lang="en-US" altLang="zh-CN" dirty="0">
                <a:solidFill>
                  <a:srgbClr val="C00000"/>
                </a:solidFill>
              </a:rPr>
              <a:t>40940</a:t>
            </a:r>
          </a:p>
        </p:txBody>
      </p:sp>
      <p:pic>
        <p:nvPicPr>
          <p:cNvPr id="11" name="图片 10">
            <a:extLst>
              <a:ext uri="{FF2B5EF4-FFF2-40B4-BE49-F238E27FC236}">
                <a16:creationId xmlns:a16="http://schemas.microsoft.com/office/drawing/2014/main" id="{01A42CE3-5B6F-05D2-6252-284490DA59F9}"/>
              </a:ext>
            </a:extLst>
          </p:cNvPr>
          <p:cNvPicPr>
            <a:picLocks noChangeAspect="1"/>
          </p:cNvPicPr>
          <p:nvPr/>
        </p:nvPicPr>
        <p:blipFill>
          <a:blip r:embed="rId2"/>
          <a:stretch>
            <a:fillRect/>
          </a:stretch>
        </p:blipFill>
        <p:spPr>
          <a:xfrm>
            <a:off x="838102" y="2879856"/>
            <a:ext cx="8143875" cy="1466850"/>
          </a:xfrm>
          <a:prstGeom prst="rect">
            <a:avLst/>
          </a:prstGeom>
        </p:spPr>
      </p:pic>
      <p:sp>
        <p:nvSpPr>
          <p:cNvPr id="7" name="矩形: 圆角 6">
            <a:extLst>
              <a:ext uri="{FF2B5EF4-FFF2-40B4-BE49-F238E27FC236}">
                <a16:creationId xmlns:a16="http://schemas.microsoft.com/office/drawing/2014/main" id="{7D6AAC2D-1C2E-3931-309B-E5BB60BDDEC0}"/>
              </a:ext>
            </a:extLst>
          </p:cNvPr>
          <p:cNvSpPr/>
          <p:nvPr/>
        </p:nvSpPr>
        <p:spPr bwMode="auto">
          <a:xfrm>
            <a:off x="866383" y="2958120"/>
            <a:ext cx="616978" cy="517192"/>
          </a:xfrm>
          <a:prstGeom prst="round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矩形: 圆角 7">
            <a:extLst>
              <a:ext uri="{FF2B5EF4-FFF2-40B4-BE49-F238E27FC236}">
                <a16:creationId xmlns:a16="http://schemas.microsoft.com/office/drawing/2014/main" id="{9C70DE5C-DF28-9B8D-32CE-29C2DB1CBC4B}"/>
              </a:ext>
            </a:extLst>
          </p:cNvPr>
          <p:cNvSpPr/>
          <p:nvPr/>
        </p:nvSpPr>
        <p:spPr bwMode="auto">
          <a:xfrm>
            <a:off x="5838311" y="2947437"/>
            <a:ext cx="556018" cy="517192"/>
          </a:xfrm>
          <a:prstGeom prst="round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Tree>
    <p:extLst>
      <p:ext uri="{BB962C8B-B14F-4D97-AF65-F5344CB8AC3E}">
        <p14:creationId xmlns:p14="http://schemas.microsoft.com/office/powerpoint/2010/main" val="1263385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CPU</a:t>
            </a:r>
            <a:r>
              <a:rPr lang="zh-CN" altLang="en-US" sz="2000" dirty="0"/>
              <a:t>飙高排查方案与思路？</a:t>
            </a:r>
            <a:endParaRPr lang="zh-CN" altLang="en-US" dirty="0"/>
          </a:p>
        </p:txBody>
      </p:sp>
      <p:sp>
        <p:nvSpPr>
          <p:cNvPr id="7" name="文本占位符 2">
            <a:extLst>
              <a:ext uri="{FF2B5EF4-FFF2-40B4-BE49-F238E27FC236}">
                <a16:creationId xmlns:a16="http://schemas.microsoft.com/office/drawing/2014/main" id="{0B797604-27BC-73A2-2B76-C5CF7867E489}"/>
              </a:ext>
            </a:extLst>
          </p:cNvPr>
          <p:cNvSpPr txBox="1">
            <a:spLocks/>
          </p:cNvSpPr>
          <p:nvPr/>
        </p:nvSpPr>
        <p:spPr>
          <a:xfrm>
            <a:off x="710880" y="1709146"/>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3.</a:t>
            </a:r>
            <a:r>
              <a:rPr lang="zh-CN" altLang="en-US" dirty="0"/>
              <a:t>查看进程中的线程信息</a:t>
            </a:r>
            <a:endParaRPr lang="en-US" altLang="zh-CN" dirty="0"/>
          </a:p>
        </p:txBody>
      </p:sp>
      <p:pic>
        <p:nvPicPr>
          <p:cNvPr id="9" name="图片 8">
            <a:extLst>
              <a:ext uri="{FF2B5EF4-FFF2-40B4-BE49-F238E27FC236}">
                <a16:creationId xmlns:a16="http://schemas.microsoft.com/office/drawing/2014/main" id="{976B8652-33C1-4EF0-084B-42FB97DC4419}"/>
              </a:ext>
            </a:extLst>
          </p:cNvPr>
          <p:cNvPicPr>
            <a:picLocks noChangeAspect="1"/>
          </p:cNvPicPr>
          <p:nvPr/>
        </p:nvPicPr>
        <p:blipFill>
          <a:blip r:embed="rId2"/>
          <a:stretch>
            <a:fillRect/>
          </a:stretch>
        </p:blipFill>
        <p:spPr>
          <a:xfrm>
            <a:off x="2615152" y="2286001"/>
            <a:ext cx="5199668" cy="3516442"/>
          </a:xfrm>
          <a:prstGeom prst="rect">
            <a:avLst/>
          </a:prstGeom>
        </p:spPr>
      </p:pic>
      <p:sp>
        <p:nvSpPr>
          <p:cNvPr id="10" name="矩形 9">
            <a:extLst>
              <a:ext uri="{FF2B5EF4-FFF2-40B4-BE49-F238E27FC236}">
                <a16:creationId xmlns:a16="http://schemas.microsoft.com/office/drawing/2014/main" id="{ECCA4770-8DD6-D1DD-C022-68E09E324195}"/>
              </a:ext>
            </a:extLst>
          </p:cNvPr>
          <p:cNvSpPr/>
          <p:nvPr/>
        </p:nvSpPr>
        <p:spPr bwMode="auto">
          <a:xfrm>
            <a:off x="2460396" y="5033913"/>
            <a:ext cx="2271860" cy="292231"/>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文本占位符 2">
            <a:extLst>
              <a:ext uri="{FF2B5EF4-FFF2-40B4-BE49-F238E27FC236}">
                <a16:creationId xmlns:a16="http://schemas.microsoft.com/office/drawing/2014/main" id="{B29FE10D-D58A-FD5B-5615-C6AD1D580AE9}"/>
              </a:ext>
            </a:extLst>
          </p:cNvPr>
          <p:cNvSpPr txBox="1">
            <a:spLocks/>
          </p:cNvSpPr>
          <p:nvPr/>
        </p:nvSpPr>
        <p:spPr>
          <a:xfrm>
            <a:off x="746600" y="6075327"/>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通过以上分析，在进程</a:t>
            </a:r>
            <a:r>
              <a:rPr lang="en-US" altLang="zh-CN" dirty="0">
                <a:solidFill>
                  <a:srgbClr val="C00000"/>
                </a:solidFill>
              </a:rPr>
              <a:t>40940</a:t>
            </a:r>
            <a:r>
              <a:rPr lang="zh-CN" altLang="en-US" dirty="0"/>
              <a:t>中的线程</a:t>
            </a:r>
            <a:r>
              <a:rPr lang="en-US" altLang="zh-CN" dirty="0"/>
              <a:t>40950</a:t>
            </a:r>
            <a:r>
              <a:rPr lang="zh-CN" altLang="en-US" dirty="0"/>
              <a:t>占用</a:t>
            </a:r>
            <a:r>
              <a:rPr lang="en-US" altLang="zh-CN" dirty="0" err="1"/>
              <a:t>cpu</a:t>
            </a:r>
            <a:r>
              <a:rPr lang="zh-CN" altLang="en-US" dirty="0"/>
              <a:t>较高</a:t>
            </a:r>
            <a:endParaRPr lang="en-US" altLang="zh-CN" dirty="0"/>
          </a:p>
        </p:txBody>
      </p:sp>
      <p:sp>
        <p:nvSpPr>
          <p:cNvPr id="12" name="Rectangle 1">
            <a:extLst>
              <a:ext uri="{FF2B5EF4-FFF2-40B4-BE49-F238E27FC236}">
                <a16:creationId xmlns:a16="http://schemas.microsoft.com/office/drawing/2014/main" id="{0A491C2C-BFD4-3100-3DF0-1C382E7212ED}"/>
              </a:ext>
            </a:extLst>
          </p:cNvPr>
          <p:cNvSpPr>
            <a:spLocks noChangeArrowheads="1"/>
          </p:cNvSpPr>
          <p:nvPr/>
        </p:nvSpPr>
        <p:spPr bwMode="auto">
          <a:xfrm>
            <a:off x="3864990" y="1809702"/>
            <a:ext cx="4103802"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ps H -eo pid,tid,%cpu | grep </a:t>
            </a:r>
            <a:r>
              <a:rPr kumimoji="0" lang="zh-CN" altLang="zh-CN" sz="1300" b="0" i="0" u="none" strike="noStrike" cap="none" normalizeH="0" baseline="0">
                <a:ln>
                  <a:noFill/>
                </a:ln>
                <a:solidFill>
                  <a:srgbClr val="1750EB"/>
                </a:solidFill>
                <a:effectLst/>
                <a:latin typeface="Arial Unicode MS"/>
                <a:ea typeface="JetBrains Mono"/>
              </a:rPr>
              <a:t>40940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349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CPU</a:t>
            </a:r>
            <a:r>
              <a:rPr lang="zh-CN" altLang="en-US" sz="2000" dirty="0"/>
              <a:t>飙高排查方案与思路？</a:t>
            </a:r>
            <a:endParaRPr lang="zh-CN" altLang="en-US" dirty="0"/>
          </a:p>
        </p:txBody>
      </p:sp>
      <p:sp>
        <p:nvSpPr>
          <p:cNvPr id="7" name="文本占位符 2">
            <a:extLst>
              <a:ext uri="{FF2B5EF4-FFF2-40B4-BE49-F238E27FC236}">
                <a16:creationId xmlns:a16="http://schemas.microsoft.com/office/drawing/2014/main" id="{0B797604-27BC-73A2-2B76-C5CF7867E489}"/>
              </a:ext>
            </a:extLst>
          </p:cNvPr>
          <p:cNvSpPr txBox="1">
            <a:spLocks/>
          </p:cNvSpPr>
          <p:nvPr/>
        </p:nvSpPr>
        <p:spPr>
          <a:xfrm>
            <a:off x="710880" y="1709146"/>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4.</a:t>
            </a:r>
            <a:r>
              <a:rPr lang="zh-CN" altLang="en-US" dirty="0"/>
              <a:t>可以根据线程 </a:t>
            </a:r>
            <a:r>
              <a:rPr lang="en-US" altLang="zh-CN" dirty="0"/>
              <a:t>id </a:t>
            </a:r>
            <a:r>
              <a:rPr lang="zh-CN" altLang="en-US" dirty="0"/>
              <a:t>找到有问题的线程，进一步定位到问题代码的源码行号</a:t>
            </a:r>
            <a:endParaRPr lang="en-US" altLang="zh-CN" dirty="0"/>
          </a:p>
        </p:txBody>
      </p:sp>
      <p:sp>
        <p:nvSpPr>
          <p:cNvPr id="3" name="Rectangle 1">
            <a:extLst>
              <a:ext uri="{FF2B5EF4-FFF2-40B4-BE49-F238E27FC236}">
                <a16:creationId xmlns:a16="http://schemas.microsoft.com/office/drawing/2014/main" id="{961428D4-AC20-8EA2-ACE3-F69FA3A60041}"/>
              </a:ext>
            </a:extLst>
          </p:cNvPr>
          <p:cNvSpPr>
            <a:spLocks noChangeArrowheads="1"/>
          </p:cNvSpPr>
          <p:nvPr/>
        </p:nvSpPr>
        <p:spPr bwMode="auto">
          <a:xfrm>
            <a:off x="914399" y="2269866"/>
            <a:ext cx="3877559"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jstack </a:t>
            </a:r>
            <a:r>
              <a:rPr kumimoji="0" lang="zh-CN" altLang="zh-CN" sz="1300" b="0" i="0" u="none" strike="noStrike" cap="none" normalizeH="0" baseline="0">
                <a:ln>
                  <a:noFill/>
                </a:ln>
                <a:solidFill>
                  <a:srgbClr val="1750EB"/>
                </a:solidFill>
                <a:effectLst/>
                <a:latin typeface="Arial Unicode MS"/>
                <a:ea typeface="JetBrains Mono"/>
              </a:rPr>
              <a:t>40940   </a:t>
            </a:r>
            <a:r>
              <a:rPr kumimoji="0" lang="zh-CN" altLang="zh-CN" sz="1300" b="0" i="0" u="none" strike="noStrike" cap="none" normalizeH="0" baseline="0">
                <a:ln>
                  <a:noFill/>
                </a:ln>
                <a:solidFill>
                  <a:srgbClr val="080808"/>
                </a:solidFill>
                <a:effectLst/>
                <a:latin typeface="宋体" panose="02010600030101010101" pitchFamily="2" charset="-122"/>
                <a:ea typeface="宋体" panose="02010600030101010101" pitchFamily="2" charset="-122"/>
              </a:rPr>
              <a:t>此处是进程</a:t>
            </a:r>
            <a:r>
              <a:rPr kumimoji="0" lang="zh-CN" altLang="zh-CN" sz="1300" b="0" i="0" u="none" strike="noStrike" cap="none" normalizeH="0" baseline="0">
                <a:ln>
                  <a:noFill/>
                </a:ln>
                <a:solidFill>
                  <a:srgbClr val="080808"/>
                </a:solidFill>
                <a:effectLst/>
                <a:latin typeface="Arial Unicode MS"/>
                <a:ea typeface="JetBrains Mono"/>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316BD304-E9BB-7710-1C85-07A86FF9604B}"/>
              </a:ext>
            </a:extLst>
          </p:cNvPr>
          <p:cNvPicPr>
            <a:picLocks noChangeAspect="1"/>
          </p:cNvPicPr>
          <p:nvPr/>
        </p:nvPicPr>
        <p:blipFill>
          <a:blip r:embed="rId2"/>
          <a:stretch>
            <a:fillRect/>
          </a:stretch>
        </p:blipFill>
        <p:spPr>
          <a:xfrm>
            <a:off x="914399" y="2719264"/>
            <a:ext cx="8702993" cy="2666449"/>
          </a:xfrm>
          <a:prstGeom prst="rect">
            <a:avLst/>
          </a:prstGeom>
        </p:spPr>
      </p:pic>
      <p:sp>
        <p:nvSpPr>
          <p:cNvPr id="6" name="矩形 5">
            <a:extLst>
              <a:ext uri="{FF2B5EF4-FFF2-40B4-BE49-F238E27FC236}">
                <a16:creationId xmlns:a16="http://schemas.microsoft.com/office/drawing/2014/main" id="{D8D9E423-D21A-7F31-429C-927B5A2E707E}"/>
              </a:ext>
            </a:extLst>
          </p:cNvPr>
          <p:cNvSpPr/>
          <p:nvPr/>
        </p:nvSpPr>
        <p:spPr bwMode="auto">
          <a:xfrm>
            <a:off x="4581426" y="2719264"/>
            <a:ext cx="810705" cy="269033"/>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矩形 7">
            <a:extLst>
              <a:ext uri="{FF2B5EF4-FFF2-40B4-BE49-F238E27FC236}">
                <a16:creationId xmlns:a16="http://schemas.microsoft.com/office/drawing/2014/main" id="{9B0382A5-2DA0-BD2C-3B04-FA5165EFE232}"/>
              </a:ext>
            </a:extLst>
          </p:cNvPr>
          <p:cNvSpPr/>
          <p:nvPr/>
        </p:nvSpPr>
        <p:spPr bwMode="auto">
          <a:xfrm>
            <a:off x="5563385" y="3829237"/>
            <a:ext cx="810705" cy="269033"/>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98467C2-0512-C075-9DD5-EE3E439C8F85}"/>
              </a:ext>
            </a:extLst>
          </p:cNvPr>
          <p:cNvSpPr/>
          <p:nvPr/>
        </p:nvSpPr>
        <p:spPr bwMode="auto">
          <a:xfrm>
            <a:off x="5838334" y="4371842"/>
            <a:ext cx="810705" cy="269033"/>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10992317-2B8E-B3F6-BC38-BCCF7542BE18}"/>
              </a:ext>
            </a:extLst>
          </p:cNvPr>
          <p:cNvSpPr/>
          <p:nvPr/>
        </p:nvSpPr>
        <p:spPr bwMode="auto">
          <a:xfrm>
            <a:off x="5847754" y="4937569"/>
            <a:ext cx="810705" cy="269033"/>
          </a:xfrm>
          <a:prstGeom prst="rect">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15" name="图片 14">
            <a:extLst>
              <a:ext uri="{FF2B5EF4-FFF2-40B4-BE49-F238E27FC236}">
                <a16:creationId xmlns:a16="http://schemas.microsoft.com/office/drawing/2014/main" id="{21C64F1A-A692-56C8-CF31-47C41D3840A1}"/>
              </a:ext>
            </a:extLst>
          </p:cNvPr>
          <p:cNvPicPr>
            <a:picLocks noChangeAspect="1"/>
          </p:cNvPicPr>
          <p:nvPr/>
        </p:nvPicPr>
        <p:blipFill>
          <a:blip r:embed="rId3"/>
          <a:stretch>
            <a:fillRect/>
          </a:stretch>
        </p:blipFill>
        <p:spPr>
          <a:xfrm>
            <a:off x="9776335" y="2908601"/>
            <a:ext cx="1990725" cy="1162050"/>
          </a:xfrm>
          <a:prstGeom prst="rect">
            <a:avLst/>
          </a:prstGeom>
        </p:spPr>
      </p:pic>
      <p:grpSp>
        <p:nvGrpSpPr>
          <p:cNvPr id="36" name="组合 35">
            <a:extLst>
              <a:ext uri="{FF2B5EF4-FFF2-40B4-BE49-F238E27FC236}">
                <a16:creationId xmlns:a16="http://schemas.microsoft.com/office/drawing/2014/main" id="{00B3967B-51FF-124F-4563-7D17820733C9}"/>
              </a:ext>
            </a:extLst>
          </p:cNvPr>
          <p:cNvGrpSpPr/>
          <p:nvPr/>
        </p:nvGrpSpPr>
        <p:grpSpPr>
          <a:xfrm>
            <a:off x="10414312" y="3799004"/>
            <a:ext cx="810705" cy="1250644"/>
            <a:chOff x="10414312" y="3799004"/>
            <a:chExt cx="810705" cy="1250644"/>
          </a:xfrm>
        </p:grpSpPr>
        <p:cxnSp>
          <p:nvCxnSpPr>
            <p:cNvPr id="17" name="直接箭头连接符 16">
              <a:extLst>
                <a:ext uri="{FF2B5EF4-FFF2-40B4-BE49-F238E27FC236}">
                  <a16:creationId xmlns:a16="http://schemas.microsoft.com/office/drawing/2014/main" id="{76CAF0F6-281D-44D5-B7C0-D8196868C52C}"/>
                </a:ext>
              </a:extLst>
            </p:cNvPr>
            <p:cNvCxnSpPr>
              <a:cxnSpLocks/>
            </p:cNvCxnSpPr>
            <p:nvPr/>
          </p:nvCxnSpPr>
          <p:spPr>
            <a:xfrm>
              <a:off x="10746560" y="3799004"/>
              <a:ext cx="0" cy="801278"/>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文本占位符 2">
              <a:extLst>
                <a:ext uri="{FF2B5EF4-FFF2-40B4-BE49-F238E27FC236}">
                  <a16:creationId xmlns:a16="http://schemas.microsoft.com/office/drawing/2014/main" id="{CB375485-F519-A55B-954A-B2831B2BFA68}"/>
                </a:ext>
              </a:extLst>
            </p:cNvPr>
            <p:cNvSpPr txBox="1">
              <a:spLocks/>
            </p:cNvSpPr>
            <p:nvPr/>
          </p:nvSpPr>
          <p:spPr>
            <a:xfrm>
              <a:off x="10414312" y="4532458"/>
              <a:ext cx="81070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十进制</a:t>
              </a:r>
              <a:endParaRPr lang="en-US" altLang="zh-CN" sz="1400" dirty="0">
                <a:solidFill>
                  <a:srgbClr val="C00000"/>
                </a:solidFill>
              </a:endParaRPr>
            </a:p>
          </p:txBody>
        </p:sp>
      </p:grpSp>
      <p:sp>
        <p:nvSpPr>
          <p:cNvPr id="19" name="文本占位符 2">
            <a:extLst>
              <a:ext uri="{FF2B5EF4-FFF2-40B4-BE49-F238E27FC236}">
                <a16:creationId xmlns:a16="http://schemas.microsoft.com/office/drawing/2014/main" id="{070F0843-1F1E-D4C0-AE71-163B9B941E03}"/>
              </a:ext>
            </a:extLst>
          </p:cNvPr>
          <p:cNvSpPr txBox="1">
            <a:spLocks/>
          </p:cNvSpPr>
          <p:nvPr/>
        </p:nvSpPr>
        <p:spPr>
          <a:xfrm>
            <a:off x="5690647" y="3210845"/>
            <a:ext cx="131346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solidFill>
                  <a:srgbClr val="C00000"/>
                </a:solidFill>
              </a:rPr>
              <a:t>十六进制</a:t>
            </a:r>
            <a:endParaRPr lang="en-US" altLang="zh-CN" sz="1400" b="1" dirty="0">
              <a:solidFill>
                <a:srgbClr val="C00000"/>
              </a:solidFill>
            </a:endParaRPr>
          </a:p>
        </p:txBody>
      </p:sp>
      <p:pic>
        <p:nvPicPr>
          <p:cNvPr id="23" name="图片 22">
            <a:extLst>
              <a:ext uri="{FF2B5EF4-FFF2-40B4-BE49-F238E27FC236}">
                <a16:creationId xmlns:a16="http://schemas.microsoft.com/office/drawing/2014/main" id="{2B008D82-358D-A800-6CD3-1CBD4FF446D9}"/>
              </a:ext>
            </a:extLst>
          </p:cNvPr>
          <p:cNvPicPr>
            <a:picLocks noChangeAspect="1"/>
          </p:cNvPicPr>
          <p:nvPr/>
        </p:nvPicPr>
        <p:blipFill>
          <a:blip r:embed="rId4"/>
          <a:stretch>
            <a:fillRect/>
          </a:stretch>
        </p:blipFill>
        <p:spPr>
          <a:xfrm>
            <a:off x="4320409" y="5862954"/>
            <a:ext cx="4124325" cy="561975"/>
          </a:xfrm>
          <a:prstGeom prst="rect">
            <a:avLst/>
          </a:prstGeom>
        </p:spPr>
      </p:pic>
      <p:sp>
        <p:nvSpPr>
          <p:cNvPr id="25" name="矩形 24">
            <a:extLst>
              <a:ext uri="{FF2B5EF4-FFF2-40B4-BE49-F238E27FC236}">
                <a16:creationId xmlns:a16="http://schemas.microsoft.com/office/drawing/2014/main" id="{59CBACD3-5823-9182-EC6B-6C704CDB5637}"/>
              </a:ext>
            </a:extLst>
          </p:cNvPr>
          <p:cNvSpPr/>
          <p:nvPr/>
        </p:nvSpPr>
        <p:spPr bwMode="auto">
          <a:xfrm>
            <a:off x="4320409" y="6134937"/>
            <a:ext cx="615742" cy="289991"/>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27" name="直接箭头连接符 26">
            <a:extLst>
              <a:ext uri="{FF2B5EF4-FFF2-40B4-BE49-F238E27FC236}">
                <a16:creationId xmlns:a16="http://schemas.microsoft.com/office/drawing/2014/main" id="{1725C069-23F8-8269-8CB4-F16A5CE14EC1}"/>
              </a:ext>
            </a:extLst>
          </p:cNvPr>
          <p:cNvCxnSpPr>
            <a:cxnSpLocks/>
            <a:stCxn id="25" idx="0"/>
          </p:cNvCxnSpPr>
          <p:nvPr/>
        </p:nvCxnSpPr>
        <p:spPr>
          <a:xfrm flipV="1">
            <a:off x="4628280" y="3039495"/>
            <a:ext cx="307871" cy="3095442"/>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96267AF-4D14-BAC4-057C-86ED701EA59A}"/>
              </a:ext>
            </a:extLst>
          </p:cNvPr>
          <p:cNvCxnSpPr>
            <a:cxnSpLocks/>
          </p:cNvCxnSpPr>
          <p:nvPr/>
        </p:nvCxnSpPr>
        <p:spPr>
          <a:xfrm>
            <a:off x="1640264" y="3327662"/>
            <a:ext cx="3151694"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718011BC-D134-E796-166B-415272961F7F}"/>
              </a:ext>
            </a:extLst>
          </p:cNvPr>
          <p:cNvGrpSpPr/>
          <p:nvPr/>
        </p:nvGrpSpPr>
        <p:grpSpPr>
          <a:xfrm>
            <a:off x="1005260" y="5673880"/>
            <a:ext cx="2868524" cy="802960"/>
            <a:chOff x="1005260" y="5673880"/>
            <a:chExt cx="2868524" cy="802960"/>
          </a:xfrm>
        </p:grpSpPr>
        <p:sp>
          <p:nvSpPr>
            <p:cNvPr id="34" name="文本占位符 2">
              <a:extLst>
                <a:ext uri="{FF2B5EF4-FFF2-40B4-BE49-F238E27FC236}">
                  <a16:creationId xmlns:a16="http://schemas.microsoft.com/office/drawing/2014/main" id="{011337D2-F12E-6375-D654-E7A8C33A6444}"/>
                </a:ext>
              </a:extLst>
            </p:cNvPr>
            <p:cNvSpPr txBox="1">
              <a:spLocks/>
            </p:cNvSpPr>
            <p:nvPr/>
          </p:nvSpPr>
          <p:spPr>
            <a:xfrm>
              <a:off x="1005260" y="5673880"/>
              <a:ext cx="28685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十进制转换为十六进制</a:t>
              </a:r>
              <a:endParaRPr lang="en-US" altLang="zh-CN" sz="1400" dirty="0"/>
            </a:p>
          </p:txBody>
        </p:sp>
        <p:sp>
          <p:nvSpPr>
            <p:cNvPr id="35" name="Rectangle 2">
              <a:extLst>
                <a:ext uri="{FF2B5EF4-FFF2-40B4-BE49-F238E27FC236}">
                  <a16:creationId xmlns:a16="http://schemas.microsoft.com/office/drawing/2014/main" id="{88186E11-3607-5F67-BE62-6136FE63F9B7}"/>
                </a:ext>
              </a:extLst>
            </p:cNvPr>
            <p:cNvSpPr>
              <a:spLocks noChangeArrowheads="1"/>
            </p:cNvSpPr>
            <p:nvPr/>
          </p:nvSpPr>
          <p:spPr bwMode="auto">
            <a:xfrm>
              <a:off x="1102936" y="6186849"/>
              <a:ext cx="1753386" cy="28999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printf </a:t>
              </a:r>
              <a:r>
                <a:rPr kumimoji="0" lang="zh-CN" altLang="zh-CN" sz="1300" b="0" i="0" u="none" strike="noStrike" cap="none" normalizeH="0" baseline="0" dirty="0">
                  <a:ln>
                    <a:noFill/>
                  </a:ln>
                  <a:solidFill>
                    <a:srgbClr val="067D17"/>
                  </a:solidFill>
                  <a:effectLst/>
                  <a:latin typeface="Arial Unicode MS"/>
                  <a:ea typeface="JetBrains Mono"/>
                </a:rPr>
                <a:t>"%x</a:t>
              </a:r>
              <a:r>
                <a:rPr kumimoji="0" lang="zh-CN" altLang="zh-CN" sz="1300" b="0" i="0" u="none" strike="noStrike" cap="none" normalizeH="0" baseline="0" dirty="0">
                  <a:ln>
                    <a:noFill/>
                  </a:ln>
                  <a:solidFill>
                    <a:srgbClr val="0037A6"/>
                  </a:solidFill>
                  <a:effectLst/>
                  <a:latin typeface="Arial Unicode MS"/>
                  <a:ea typeface="JetBrains Mono"/>
                </a:rPr>
                <a:t>\n</a:t>
              </a:r>
              <a:r>
                <a:rPr kumimoji="0" lang="zh-CN" altLang="zh-CN" sz="1300" b="0" i="0" u="none" strike="noStrike" cap="none" normalizeH="0" baseline="0" dirty="0">
                  <a:ln>
                    <a:noFill/>
                  </a:ln>
                  <a:solidFill>
                    <a:srgbClr val="067D17"/>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40955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969269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1000"/>
                                        <p:tgtEl>
                                          <p:spTgt spid="6"/>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1000"/>
                                        <p:tgtEl>
                                          <p:spTgt spid="8"/>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1000"/>
                                        <p:tgtEl>
                                          <p:spTgt spid="11"/>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heel(1)">
                                      <p:cBhvr>
                                        <p:cTn id="56" dur="10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1" grpId="0" animBg="1"/>
      <p:bldP spid="12" grpId="0" animBg="1"/>
      <p:bldP spid="19" grpId="0"/>
      <p:bldP spid="2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D02C5F-772A-08D5-AFEF-7D4F4D3AC8AE}"/>
              </a:ext>
            </a:extLst>
          </p:cNvPr>
          <p:cNvSpPr>
            <a:spLocks noGrp="1"/>
          </p:cNvSpPr>
          <p:nvPr>
            <p:ph type="body" sz="quarter" idx="10"/>
          </p:nvPr>
        </p:nvSpPr>
        <p:spPr>
          <a:xfrm>
            <a:off x="5126584" y="1463040"/>
            <a:ext cx="5760538" cy="1965960"/>
          </a:xfrm>
        </p:spPr>
        <p:txBody>
          <a:bodyPr/>
          <a:lstStyle/>
          <a:p>
            <a:pPr marL="0" indent="0">
              <a:buNone/>
            </a:pPr>
            <a:r>
              <a:rPr lang="en-US" altLang="zh-CN" sz="1800" dirty="0"/>
              <a:t>CPU</a:t>
            </a:r>
            <a:r>
              <a:rPr lang="zh-CN" altLang="en-US" sz="1800" dirty="0"/>
              <a:t>飙高排查方案与思路？</a:t>
            </a:r>
            <a:endParaRPr lang="zh-CN" altLang="en-US" dirty="0"/>
          </a:p>
        </p:txBody>
      </p:sp>
      <p:sp>
        <p:nvSpPr>
          <p:cNvPr id="3" name="文本占位符 2">
            <a:extLst>
              <a:ext uri="{FF2B5EF4-FFF2-40B4-BE49-F238E27FC236}">
                <a16:creationId xmlns:a16="http://schemas.microsoft.com/office/drawing/2014/main" id="{6F7C49AD-0A5B-75A0-4E49-5B5FD96B498A}"/>
              </a:ext>
            </a:extLst>
          </p:cNvPr>
          <p:cNvSpPr txBox="1">
            <a:spLocks/>
          </p:cNvSpPr>
          <p:nvPr/>
        </p:nvSpPr>
        <p:spPr>
          <a:xfrm>
            <a:off x="5126584" y="2773366"/>
            <a:ext cx="6807750" cy="17288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使用</a:t>
            </a:r>
            <a:r>
              <a:rPr lang="en-US" altLang="zh-CN" sz="1400" dirty="0"/>
              <a:t>top</a:t>
            </a:r>
            <a:r>
              <a:rPr lang="zh-CN" altLang="en-US" sz="1400" dirty="0"/>
              <a:t>命令查看占用</a:t>
            </a:r>
            <a:r>
              <a:rPr lang="en-US" altLang="zh-CN" sz="1400" dirty="0" err="1"/>
              <a:t>cpu</a:t>
            </a:r>
            <a:r>
              <a:rPr lang="zh-CN" altLang="en-US" sz="1400" dirty="0"/>
              <a:t>的情况</a:t>
            </a:r>
          </a:p>
          <a:p>
            <a:r>
              <a:rPr lang="en-US" altLang="zh-CN" sz="1400" dirty="0"/>
              <a:t>2.</a:t>
            </a:r>
            <a:r>
              <a:rPr lang="zh-CN" altLang="en-US" sz="1400" dirty="0"/>
              <a:t>通过</a:t>
            </a:r>
            <a:r>
              <a:rPr lang="en-US" altLang="zh-CN" sz="1400" dirty="0"/>
              <a:t>top</a:t>
            </a:r>
            <a:r>
              <a:rPr lang="zh-CN" altLang="en-US" sz="1400" dirty="0"/>
              <a:t>命令查看后，可以查看是哪一个进程占用</a:t>
            </a:r>
            <a:r>
              <a:rPr lang="en-US" altLang="zh-CN" sz="1400" dirty="0" err="1"/>
              <a:t>cpu</a:t>
            </a:r>
            <a:r>
              <a:rPr lang="zh-CN" altLang="en-US" sz="1400" dirty="0"/>
              <a:t>较高</a:t>
            </a:r>
          </a:p>
          <a:p>
            <a:r>
              <a:rPr lang="en-US" altLang="zh-CN" sz="1400" dirty="0"/>
              <a:t>3.</a:t>
            </a:r>
            <a:r>
              <a:rPr lang="zh-CN" altLang="en-US" sz="1400" dirty="0"/>
              <a:t>使用</a:t>
            </a:r>
            <a:r>
              <a:rPr lang="en-US" altLang="zh-CN" sz="1400" dirty="0" err="1"/>
              <a:t>ps</a:t>
            </a:r>
            <a:r>
              <a:rPr lang="zh-CN" altLang="en-US" sz="1400" dirty="0"/>
              <a:t>命令查看进程中的线程信息</a:t>
            </a:r>
          </a:p>
          <a:p>
            <a:r>
              <a:rPr lang="en-US" altLang="zh-CN" sz="1400" dirty="0"/>
              <a:t>4.</a:t>
            </a:r>
            <a:r>
              <a:rPr lang="zh-CN" altLang="en-US" sz="1400" dirty="0"/>
              <a:t>使用</a:t>
            </a:r>
            <a:r>
              <a:rPr lang="en-US" altLang="zh-CN" sz="1400" dirty="0" err="1"/>
              <a:t>jstack</a:t>
            </a:r>
            <a:r>
              <a:rPr lang="zh-CN" altLang="en-US" sz="1400" dirty="0"/>
              <a:t>命令查看进程中哪些线程出现了问题，最终定位问题</a:t>
            </a:r>
          </a:p>
          <a:p>
            <a:endParaRPr lang="zh-CN" altLang="en-US" sz="1400" dirty="0"/>
          </a:p>
          <a:p>
            <a:endParaRPr lang="en-US" altLang="zh-CN" sz="1400" dirty="0"/>
          </a:p>
          <a:p>
            <a:endParaRPr lang="zh-CN" altLang="en-US" sz="1400" dirty="0"/>
          </a:p>
          <a:p>
            <a:endParaRPr lang="zh-CN" altLang="en-US" sz="1400" dirty="0"/>
          </a:p>
        </p:txBody>
      </p:sp>
    </p:spTree>
    <p:extLst>
      <p:ext uri="{BB962C8B-B14F-4D97-AF65-F5344CB8AC3E}">
        <p14:creationId xmlns:p14="http://schemas.microsoft.com/office/powerpoint/2010/main" val="3006031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BC1376-8247-635A-511A-82A14D815CDD}"/>
              </a:ext>
            </a:extLst>
          </p:cNvPr>
          <p:cNvSpPr>
            <a:spLocks noGrp="1"/>
          </p:cNvSpPr>
          <p:nvPr>
            <p:ph type="body" sz="quarter" idx="10"/>
          </p:nvPr>
        </p:nvSpPr>
        <p:spPr>
          <a:xfrm>
            <a:off x="5126584" y="1463040"/>
            <a:ext cx="5760538" cy="1676086"/>
          </a:xfrm>
        </p:spPr>
        <p:txBody>
          <a:bodyPr/>
          <a:lstStyle/>
          <a:p>
            <a:pPr marL="0" indent="0">
              <a:buNone/>
            </a:pPr>
            <a:r>
              <a:rPr lang="zh-CN" altLang="en-US" sz="1800" dirty="0"/>
              <a:t>你能给我详细的介绍</a:t>
            </a:r>
            <a:r>
              <a:rPr lang="en-US" altLang="zh-CN" sz="1800" dirty="0"/>
              <a:t>Java</a:t>
            </a:r>
            <a:r>
              <a:rPr lang="zh-CN" altLang="en-US" sz="1800" dirty="0"/>
              <a:t>堆吗</a:t>
            </a:r>
            <a:r>
              <a:rPr lang="en-US" altLang="zh-CN" sz="1800" dirty="0"/>
              <a:t>?</a:t>
            </a:r>
            <a:endParaRPr lang="zh-CN" altLang="en-US" dirty="0"/>
          </a:p>
        </p:txBody>
      </p:sp>
      <p:sp>
        <p:nvSpPr>
          <p:cNvPr id="3" name="文本占位符 2">
            <a:extLst>
              <a:ext uri="{FF2B5EF4-FFF2-40B4-BE49-F238E27FC236}">
                <a16:creationId xmlns:a16="http://schemas.microsoft.com/office/drawing/2014/main" id="{CE0015E8-5122-4949-399F-C1C77921438C}"/>
              </a:ext>
            </a:extLst>
          </p:cNvPr>
          <p:cNvSpPr txBox="1">
            <a:spLocks/>
          </p:cNvSpPr>
          <p:nvPr/>
        </p:nvSpPr>
        <p:spPr>
          <a:xfrm>
            <a:off x="5254077" y="2786301"/>
            <a:ext cx="6208917" cy="117377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rgbClr val="C00000"/>
                </a:solidFill>
              </a:rPr>
              <a:t>线程共享的区域：</a:t>
            </a:r>
            <a:r>
              <a:rPr lang="zh-CN" altLang="en-US" sz="1400" dirty="0"/>
              <a:t>主要用来保存</a:t>
            </a:r>
            <a:r>
              <a:rPr lang="zh-CN" altLang="en-US" sz="1400" dirty="0">
                <a:solidFill>
                  <a:srgbClr val="C00000"/>
                </a:solidFill>
              </a:rPr>
              <a:t>对象实例，数组</a:t>
            </a:r>
            <a:r>
              <a:rPr lang="zh-CN" altLang="en-US" sz="1400" dirty="0"/>
              <a:t>等，内存不够则抛出</a:t>
            </a:r>
            <a:r>
              <a:rPr lang="en-US" altLang="zh-CN" sz="1400" dirty="0" err="1"/>
              <a:t>OutOfMemoryError</a:t>
            </a:r>
            <a:r>
              <a:rPr lang="zh-CN" altLang="en-US" sz="1400" dirty="0"/>
              <a:t>异常。</a:t>
            </a:r>
            <a:endParaRPr lang="en-US" altLang="zh-CN" sz="1400" dirty="0"/>
          </a:p>
          <a:p>
            <a:pPr marL="285750" indent="-285750">
              <a:buFont typeface="Wingdings" panose="05000000000000000000" pitchFamily="2" charset="2"/>
              <a:buChar char="l"/>
            </a:pPr>
            <a:r>
              <a:rPr lang="zh-CN" altLang="en-US" sz="1400" dirty="0"/>
              <a:t>组成：</a:t>
            </a:r>
            <a:r>
              <a:rPr lang="zh-CN" altLang="en-US" sz="1400" dirty="0">
                <a:solidFill>
                  <a:srgbClr val="C00000"/>
                </a:solidFill>
              </a:rPr>
              <a:t>年轻代</a:t>
            </a:r>
            <a:r>
              <a:rPr lang="en-US" altLang="zh-CN" sz="1400" dirty="0">
                <a:solidFill>
                  <a:srgbClr val="C00000"/>
                </a:solidFill>
              </a:rPr>
              <a:t>+</a:t>
            </a:r>
            <a:r>
              <a:rPr lang="zh-CN" altLang="en-US" sz="1400" dirty="0">
                <a:solidFill>
                  <a:srgbClr val="C00000"/>
                </a:solidFill>
              </a:rPr>
              <a:t>老年代</a:t>
            </a:r>
            <a:endParaRPr lang="en-US" altLang="zh-CN" sz="1400" dirty="0"/>
          </a:p>
          <a:p>
            <a:pPr marL="285750" indent="-285750">
              <a:buFont typeface="Wingdings" panose="05000000000000000000" pitchFamily="2" charset="2"/>
              <a:buChar char="l"/>
            </a:pPr>
            <a:endParaRPr lang="en-US" altLang="zh-CN" sz="1400" dirty="0">
              <a:solidFill>
                <a:schemeClr val="tx1"/>
              </a:solidFill>
            </a:endParaRPr>
          </a:p>
          <a:p>
            <a:pPr marL="285750" indent="-285750">
              <a:buFont typeface="Wingdings" panose="05000000000000000000" pitchFamily="2" charset="2"/>
              <a:buChar char="l"/>
            </a:pPr>
            <a:endParaRPr lang="zh-CN" altLang="en-US" sz="1400" dirty="0">
              <a:solidFill>
                <a:schemeClr val="tx1"/>
              </a:solidFill>
            </a:endParaRPr>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4" name="文本占位符 2">
            <a:extLst>
              <a:ext uri="{FF2B5EF4-FFF2-40B4-BE49-F238E27FC236}">
                <a16:creationId xmlns:a16="http://schemas.microsoft.com/office/drawing/2014/main" id="{3AADC554-B0D1-5916-ECE2-4EF1CD08749C}"/>
              </a:ext>
            </a:extLst>
          </p:cNvPr>
          <p:cNvSpPr txBox="1">
            <a:spLocks/>
          </p:cNvSpPr>
          <p:nvPr/>
        </p:nvSpPr>
        <p:spPr>
          <a:xfrm>
            <a:off x="5566732" y="3960070"/>
            <a:ext cx="6208917" cy="87588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200" dirty="0">
                <a:solidFill>
                  <a:srgbClr val="C00000"/>
                </a:solidFill>
              </a:rPr>
              <a:t>年轻代</a:t>
            </a:r>
            <a:r>
              <a:rPr lang="zh-CN" altLang="en-US" sz="1200" dirty="0">
                <a:solidFill>
                  <a:schemeClr val="tx1"/>
                </a:solidFill>
              </a:rPr>
              <a:t>被划分为三部分，</a:t>
            </a:r>
            <a:r>
              <a:rPr lang="en-US" altLang="zh-CN" sz="1200" dirty="0">
                <a:solidFill>
                  <a:schemeClr val="tx1"/>
                </a:solidFill>
              </a:rPr>
              <a:t>Eden</a:t>
            </a:r>
            <a:r>
              <a:rPr lang="zh-CN" altLang="en-US" sz="1200" dirty="0">
                <a:solidFill>
                  <a:schemeClr val="tx1"/>
                </a:solidFill>
              </a:rPr>
              <a:t>区和两个大小严格相同的</a:t>
            </a:r>
            <a:r>
              <a:rPr lang="en-US" altLang="zh-CN" sz="1200" dirty="0">
                <a:solidFill>
                  <a:schemeClr val="tx1"/>
                </a:solidFill>
              </a:rPr>
              <a:t>Survivor</a:t>
            </a:r>
            <a:r>
              <a:rPr lang="zh-CN" altLang="en-US" sz="1200" dirty="0">
                <a:solidFill>
                  <a:schemeClr val="tx1"/>
                </a:solidFill>
              </a:rPr>
              <a:t>区</a:t>
            </a:r>
            <a:endParaRPr lang="en-US" altLang="zh-CN" sz="1200" dirty="0">
              <a:solidFill>
                <a:schemeClr val="tx1"/>
              </a:solidFill>
            </a:endParaRPr>
          </a:p>
          <a:p>
            <a:pPr marL="285750" indent="-285750">
              <a:buFont typeface="Wingdings" panose="05000000000000000000" pitchFamily="2" charset="2"/>
              <a:buChar char="l"/>
            </a:pPr>
            <a:r>
              <a:rPr lang="zh-CN" altLang="en-US" sz="1200" dirty="0">
                <a:solidFill>
                  <a:srgbClr val="C00000"/>
                </a:solidFill>
              </a:rPr>
              <a:t>老年代</a:t>
            </a:r>
            <a:r>
              <a:rPr lang="zh-CN" altLang="en-US" sz="1200" dirty="0">
                <a:solidFill>
                  <a:schemeClr val="tx1"/>
                </a:solidFill>
              </a:rPr>
              <a:t>主要保存生命周期长的对象，一般是一些老的对象</a:t>
            </a:r>
          </a:p>
          <a:p>
            <a:pPr marL="285750" indent="-285750">
              <a:buFont typeface="Wingdings" panose="05000000000000000000" pitchFamily="2" charset="2"/>
              <a:buChar char="l"/>
            </a:pPr>
            <a:endParaRPr lang="en-US" altLang="zh-CN" sz="1200" dirty="0">
              <a:solidFill>
                <a:schemeClr val="tx1"/>
              </a:solidFill>
            </a:endParaRPr>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200" dirty="0"/>
          </a:p>
          <a:p>
            <a:pPr marL="285750" indent="-285750">
              <a:buFont typeface="Wingdings" panose="05000000000000000000" pitchFamily="2" charset="2"/>
              <a:buChar char="l"/>
            </a:pPr>
            <a:endParaRPr lang="zh-CN" altLang="en-US" sz="1200" dirty="0"/>
          </a:p>
        </p:txBody>
      </p:sp>
      <p:sp>
        <p:nvSpPr>
          <p:cNvPr id="5" name="文本占位符 2">
            <a:extLst>
              <a:ext uri="{FF2B5EF4-FFF2-40B4-BE49-F238E27FC236}">
                <a16:creationId xmlns:a16="http://schemas.microsoft.com/office/drawing/2014/main" id="{4C3F0839-4573-D332-3147-AE9E610C05A9}"/>
              </a:ext>
            </a:extLst>
          </p:cNvPr>
          <p:cNvSpPr txBox="1">
            <a:spLocks/>
          </p:cNvSpPr>
          <p:nvPr/>
        </p:nvSpPr>
        <p:spPr>
          <a:xfrm>
            <a:off x="5254076" y="4696447"/>
            <a:ext cx="6208917" cy="117377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Jdk1.7</a:t>
            </a:r>
            <a:r>
              <a:rPr lang="zh-CN" altLang="en-US" sz="1400" dirty="0"/>
              <a:t>和</a:t>
            </a:r>
            <a:r>
              <a:rPr lang="en-US" altLang="zh-CN" sz="1400" dirty="0"/>
              <a:t>1.8</a:t>
            </a:r>
            <a:r>
              <a:rPr lang="zh-CN" altLang="en-US" sz="1400" dirty="0"/>
              <a:t>的区别</a:t>
            </a:r>
            <a:endParaRPr lang="en-US" altLang="zh-CN" sz="1400" dirty="0"/>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6" name="文本占位符 2">
            <a:extLst>
              <a:ext uri="{FF2B5EF4-FFF2-40B4-BE49-F238E27FC236}">
                <a16:creationId xmlns:a16="http://schemas.microsoft.com/office/drawing/2014/main" id="{068FD355-3FCC-6466-6B73-369D7733CDBD}"/>
              </a:ext>
            </a:extLst>
          </p:cNvPr>
          <p:cNvSpPr txBox="1">
            <a:spLocks/>
          </p:cNvSpPr>
          <p:nvPr/>
        </p:nvSpPr>
        <p:spPr>
          <a:xfrm>
            <a:off x="5566732" y="5134387"/>
            <a:ext cx="6208917" cy="87588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200" dirty="0">
                <a:solidFill>
                  <a:schemeClr val="tx1"/>
                </a:solidFill>
              </a:rPr>
              <a:t>1.7</a:t>
            </a:r>
            <a:r>
              <a:rPr lang="zh-CN" altLang="en-US" sz="1200" dirty="0">
                <a:solidFill>
                  <a:schemeClr val="tx1"/>
                </a:solidFill>
              </a:rPr>
              <a:t>中有有一个永久代，存储的是类信息、静态变量、常量、编译后的代码</a:t>
            </a:r>
            <a:endParaRPr lang="en-US" altLang="zh-CN" sz="1200" dirty="0">
              <a:solidFill>
                <a:schemeClr val="tx1"/>
              </a:solidFill>
            </a:endParaRPr>
          </a:p>
          <a:p>
            <a:pPr marL="285750" indent="-285750">
              <a:buFont typeface="Wingdings" panose="05000000000000000000" pitchFamily="2" charset="2"/>
              <a:buChar char="l"/>
            </a:pPr>
            <a:r>
              <a:rPr lang="en-US" altLang="zh-CN" sz="1200" dirty="0">
                <a:solidFill>
                  <a:schemeClr val="tx1"/>
                </a:solidFill>
              </a:rPr>
              <a:t>1.8</a:t>
            </a:r>
            <a:r>
              <a:rPr lang="zh-CN" altLang="en-US" sz="1200" dirty="0">
                <a:solidFill>
                  <a:schemeClr val="tx1"/>
                </a:solidFill>
              </a:rPr>
              <a:t>移除了永久代，把数据存储到了本地内存的元空间中，防止内存溢出</a:t>
            </a:r>
          </a:p>
          <a:p>
            <a:pPr marL="285750" indent="-285750">
              <a:buFont typeface="Wingdings" panose="05000000000000000000" pitchFamily="2" charset="2"/>
              <a:buChar char="l"/>
            </a:pPr>
            <a:endParaRPr lang="en-US" altLang="zh-CN" sz="1200" dirty="0">
              <a:solidFill>
                <a:schemeClr val="tx1"/>
              </a:solidFill>
            </a:endParaRPr>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200" dirty="0"/>
          </a:p>
          <a:p>
            <a:pPr marL="285750" indent="-285750">
              <a:buFont typeface="Wingdings" panose="05000000000000000000" pitchFamily="2" charset="2"/>
              <a:buChar char="l"/>
            </a:pPr>
            <a:endParaRPr lang="zh-CN" altLang="en-US" sz="1200" dirty="0"/>
          </a:p>
        </p:txBody>
      </p:sp>
    </p:spTree>
    <p:extLst>
      <p:ext uri="{BB962C8B-B14F-4D97-AF65-F5344CB8AC3E}">
        <p14:creationId xmlns:p14="http://schemas.microsoft.com/office/powerpoint/2010/main" val="1341540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3277594" y="2170741"/>
            <a:ext cx="5636813"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什么是虚拟机栈</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47162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什么是虚拟机栈</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2042823"/>
          </a:xfrm>
        </p:spPr>
        <p:txBody>
          <a:bodyPr/>
          <a:lstStyle/>
          <a:p>
            <a:r>
              <a:rPr lang="en-US" altLang="zh-CN" dirty="0"/>
              <a:t>Java Virtual machine Stacks (java </a:t>
            </a:r>
            <a:r>
              <a:rPr lang="zh-CN" altLang="en-US" dirty="0"/>
              <a:t>虚拟机栈</a:t>
            </a:r>
            <a:r>
              <a:rPr lang="en-US" altLang="zh-CN" dirty="0"/>
              <a:t>)</a:t>
            </a:r>
          </a:p>
          <a:p>
            <a:pPr marL="285750" indent="-285750">
              <a:buFont typeface="Wingdings" panose="05000000000000000000" pitchFamily="2" charset="2"/>
              <a:buChar char="l"/>
            </a:pPr>
            <a:r>
              <a:rPr lang="zh-CN" altLang="en-US" dirty="0"/>
              <a:t>每个线程运行时所需要的内存，称为虚拟机栈，先进后出</a:t>
            </a:r>
            <a:endParaRPr lang="en-US" altLang="zh-CN" dirty="0"/>
          </a:p>
          <a:p>
            <a:pPr marL="285750" indent="-285750">
              <a:buFont typeface="Wingdings" panose="05000000000000000000" pitchFamily="2" charset="2"/>
              <a:buChar char="l"/>
            </a:pPr>
            <a:r>
              <a:rPr lang="zh-CN" altLang="en-US" dirty="0"/>
              <a:t>每个栈由多个栈帧（</a:t>
            </a:r>
            <a:r>
              <a:rPr lang="en-US" altLang="zh-CN" dirty="0"/>
              <a:t>frame</a:t>
            </a:r>
            <a:r>
              <a:rPr lang="zh-CN" altLang="en-US" dirty="0"/>
              <a:t>）组成，对应着每次方法调用时所占用的内存</a:t>
            </a:r>
            <a:endParaRPr lang="en-US" altLang="zh-CN" dirty="0"/>
          </a:p>
          <a:p>
            <a:pPr marL="285750" indent="-285750">
              <a:buFont typeface="Wingdings" panose="05000000000000000000" pitchFamily="2" charset="2"/>
              <a:buChar char="l"/>
            </a:pPr>
            <a:r>
              <a:rPr lang="zh-CN" altLang="en-US" dirty="0"/>
              <a:t>每个线程只能有一个活动栈帧，对应着当前正在执行的那个方法</a:t>
            </a:r>
          </a:p>
        </p:txBody>
      </p:sp>
      <p:grpSp>
        <p:nvGrpSpPr>
          <p:cNvPr id="7" name="组合 6">
            <a:extLst>
              <a:ext uri="{FF2B5EF4-FFF2-40B4-BE49-F238E27FC236}">
                <a16:creationId xmlns:a16="http://schemas.microsoft.com/office/drawing/2014/main" id="{0E781DD4-6115-BCCF-1F2B-9E63E9CDF28E}"/>
              </a:ext>
            </a:extLst>
          </p:cNvPr>
          <p:cNvGrpSpPr/>
          <p:nvPr/>
        </p:nvGrpSpPr>
        <p:grpSpPr>
          <a:xfrm>
            <a:off x="4494916" y="3405525"/>
            <a:ext cx="2152650" cy="3027091"/>
            <a:chOff x="4504343" y="3562245"/>
            <a:chExt cx="2152650" cy="3027091"/>
          </a:xfrm>
        </p:grpSpPr>
        <p:sp>
          <p:nvSpPr>
            <p:cNvPr id="4" name="矩形 3">
              <a:extLst>
                <a:ext uri="{FF2B5EF4-FFF2-40B4-BE49-F238E27FC236}">
                  <a16:creationId xmlns:a16="http://schemas.microsoft.com/office/drawing/2014/main" id="{85F528BB-50FF-30F5-2B4A-01747D892A5C}"/>
                </a:ext>
              </a:extLst>
            </p:cNvPr>
            <p:cNvSpPr/>
            <p:nvPr/>
          </p:nvSpPr>
          <p:spPr bwMode="auto">
            <a:xfrm>
              <a:off x="4675695" y="3667027"/>
              <a:ext cx="1809946" cy="2922309"/>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6" name="图片 5">
              <a:extLst>
                <a:ext uri="{FF2B5EF4-FFF2-40B4-BE49-F238E27FC236}">
                  <a16:creationId xmlns:a16="http://schemas.microsoft.com/office/drawing/2014/main" id="{86FAF96E-3A27-33AA-FB53-9E4283B3D5E9}"/>
                </a:ext>
              </a:extLst>
            </p:cNvPr>
            <p:cNvPicPr>
              <a:picLocks noChangeAspect="1"/>
            </p:cNvPicPr>
            <p:nvPr/>
          </p:nvPicPr>
          <p:blipFill>
            <a:blip r:embed="rId2"/>
            <a:stretch>
              <a:fillRect/>
            </a:stretch>
          </p:blipFill>
          <p:spPr>
            <a:xfrm>
              <a:off x="4504343" y="3562245"/>
              <a:ext cx="2152650" cy="342900"/>
            </a:xfrm>
            <a:prstGeom prst="rect">
              <a:avLst/>
            </a:prstGeom>
          </p:spPr>
        </p:pic>
      </p:grpSp>
      <p:sp>
        <p:nvSpPr>
          <p:cNvPr id="8" name="矩形 7">
            <a:extLst>
              <a:ext uri="{FF2B5EF4-FFF2-40B4-BE49-F238E27FC236}">
                <a16:creationId xmlns:a16="http://schemas.microsoft.com/office/drawing/2014/main" id="{640FE3EA-0594-F7E3-A54F-54A3B36B8530}"/>
              </a:ext>
            </a:extLst>
          </p:cNvPr>
          <p:cNvSpPr/>
          <p:nvPr/>
        </p:nvSpPr>
        <p:spPr bwMode="auto">
          <a:xfrm>
            <a:off x="2160260" y="5670966"/>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栈帧</a:t>
            </a:r>
            <a:r>
              <a:rPr kumimoji="0" lang="en-US" altLang="zh-CN" sz="1300" b="0" i="0" u="none" strike="noStrike" cap="none" normalizeH="0" baseline="0" dirty="0">
                <a:ln>
                  <a:noFill/>
                </a:ln>
                <a:solidFill>
                  <a:srgbClr val="080808"/>
                </a:solidFill>
                <a:effectLst/>
                <a:latin typeface="Arial Unicode MS"/>
                <a:ea typeface="JetBrains Mono"/>
              </a:rPr>
              <a:t>3</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矩形 8">
            <a:extLst>
              <a:ext uri="{FF2B5EF4-FFF2-40B4-BE49-F238E27FC236}">
                <a16:creationId xmlns:a16="http://schemas.microsoft.com/office/drawing/2014/main" id="{E8022ADC-7AA9-FEE1-D623-4DF692781B3F}"/>
              </a:ext>
            </a:extLst>
          </p:cNvPr>
          <p:cNvSpPr/>
          <p:nvPr/>
        </p:nvSpPr>
        <p:spPr bwMode="auto">
          <a:xfrm>
            <a:off x="2184588" y="4675898"/>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栈帧</a:t>
            </a:r>
            <a:r>
              <a:rPr kumimoji="0" lang="en-US" altLang="zh-CN" sz="1300" b="0" i="0" u="none" strike="noStrike" cap="none" normalizeH="0" baseline="0" dirty="0">
                <a:ln>
                  <a:noFill/>
                </a:ln>
                <a:solidFill>
                  <a:srgbClr val="080808"/>
                </a:solidFill>
                <a:effectLst/>
                <a:latin typeface="Arial Unicode MS"/>
                <a:ea typeface="JetBrains Mono"/>
              </a:rPr>
              <a:t>2</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9">
            <a:extLst>
              <a:ext uri="{FF2B5EF4-FFF2-40B4-BE49-F238E27FC236}">
                <a16:creationId xmlns:a16="http://schemas.microsoft.com/office/drawing/2014/main" id="{5830DDD6-C4F3-06D0-BDBD-C5BAAEF994E3}"/>
              </a:ext>
            </a:extLst>
          </p:cNvPr>
          <p:cNvSpPr/>
          <p:nvPr/>
        </p:nvSpPr>
        <p:spPr bwMode="auto">
          <a:xfrm>
            <a:off x="2160260" y="3697173"/>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rgbClr val="080808"/>
                </a:solidFill>
                <a:latin typeface="Arial Unicode MS"/>
                <a:ea typeface="JetBrains Mono"/>
              </a:rPr>
              <a:t>栈帧</a:t>
            </a:r>
            <a:r>
              <a:rPr lang="en-US" altLang="zh-CN" sz="1300" dirty="0">
                <a:solidFill>
                  <a:srgbClr val="080808"/>
                </a:solidFill>
                <a:latin typeface="Arial Unicode MS"/>
                <a:ea typeface="JetBrains Mono"/>
              </a:rPr>
              <a:t>1</a:t>
            </a:r>
            <a:r>
              <a:rPr lang="zh-CN" altLang="en-US" sz="1300" dirty="0">
                <a:solidFill>
                  <a:srgbClr val="080808"/>
                </a:solidFill>
                <a:latin typeface="Arial Unicode MS"/>
                <a:ea typeface="JetBrains Mono"/>
              </a:rPr>
              <a:t>（参数、局部变量、返回地址）</a:t>
            </a:r>
            <a:endParaRPr kumimoji="0" lang="zh-CN" altLang="en-US" sz="1300" b="0" i="0" u="none" strike="noStrike" cap="none" normalizeH="0" baseline="0" dirty="0">
              <a:ln>
                <a:noFill/>
              </a:ln>
              <a:solidFill>
                <a:srgbClr val="080808"/>
              </a:solidFill>
              <a:effectLst/>
              <a:latin typeface="Arial Unicode MS"/>
              <a:ea typeface="JetBrains Mono"/>
            </a:endParaRPr>
          </a:p>
        </p:txBody>
      </p:sp>
    </p:spTree>
    <p:extLst>
      <p:ext uri="{BB962C8B-B14F-4D97-AF65-F5344CB8AC3E}">
        <p14:creationId xmlns:p14="http://schemas.microsoft.com/office/powerpoint/2010/main" val="4294439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2"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2"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1.04167E-6 4.07407E-6 L 0.21198 0.27569 " pathEditMode="relative" rAng="0" ptsTypes="AA">
                                      <p:cBhvr>
                                        <p:cTn id="38" dur="1000" fill="hold"/>
                                        <p:tgtEl>
                                          <p:spTgt spid="10"/>
                                        </p:tgtEl>
                                        <p:attrNameLst>
                                          <p:attrName>ppt_x</p:attrName>
                                          <p:attrName>ppt_y</p:attrName>
                                        </p:attrNameLst>
                                      </p:cBhvr>
                                      <p:rCtr x="10599" y="1377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08333E-6 1.48148E-6 L 0.21107 0.00324 " pathEditMode="relative" rAng="0" ptsTypes="AA">
                                      <p:cBhvr>
                                        <p:cTn id="42" dur="1000" fill="hold"/>
                                        <p:tgtEl>
                                          <p:spTgt spid="9"/>
                                        </p:tgtEl>
                                        <p:attrNameLst>
                                          <p:attrName>ppt_x</p:attrName>
                                          <p:attrName>ppt_y</p:attrName>
                                        </p:attrNameLst>
                                      </p:cBhvr>
                                      <p:rCtr x="10547" y="162"/>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1.04167E-6 2.59259E-6 L 0.21393 -0.27523 " pathEditMode="relative" rAng="0" ptsTypes="AA">
                                      <p:cBhvr>
                                        <p:cTn id="46" dur="1000" fill="hold"/>
                                        <p:tgtEl>
                                          <p:spTgt spid="8"/>
                                        </p:tgtEl>
                                        <p:attrNameLst>
                                          <p:attrName>ppt_x</p:attrName>
                                          <p:attrName>ppt_y</p:attrName>
                                        </p:attrNameLst>
                                      </p:cBhvr>
                                      <p:rCtr x="10690" y="-13773"/>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0.21393 -0.27523 L 0.44661 0.00555 " pathEditMode="relative" rAng="0" ptsTypes="AA">
                                      <p:cBhvr>
                                        <p:cTn id="50" dur="1000" fill="hold"/>
                                        <p:tgtEl>
                                          <p:spTgt spid="8"/>
                                        </p:tgtEl>
                                        <p:attrNameLst>
                                          <p:attrName>ppt_x</p:attrName>
                                          <p:attrName>ppt_y</p:attrName>
                                        </p:attrNameLst>
                                      </p:cBhvr>
                                      <p:rCtr x="11628" y="14028"/>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0.21107 0.00324 L 0.44544 0.00509 " pathEditMode="relative" rAng="0" ptsTypes="AA">
                                      <p:cBhvr>
                                        <p:cTn id="54" dur="1000" fill="hold"/>
                                        <p:tgtEl>
                                          <p:spTgt spid="9"/>
                                        </p:tgtEl>
                                        <p:attrNameLst>
                                          <p:attrName>ppt_x</p:attrName>
                                          <p:attrName>ppt_y</p:attrName>
                                        </p:attrNameLst>
                                      </p:cBhvr>
                                      <p:rCtr x="11719" y="93"/>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0.21198 0.27569 L 0.44427 -0.0051 " pathEditMode="relative" rAng="0" ptsTypes="AA">
                                      <p:cBhvr>
                                        <p:cTn id="58" dur="1000" fill="hold"/>
                                        <p:tgtEl>
                                          <p:spTgt spid="10"/>
                                        </p:tgtEl>
                                        <p:attrNameLst>
                                          <p:attrName>ppt_x</p:attrName>
                                          <p:attrName>ppt_y</p:attrName>
                                        </p:attrNameLst>
                                      </p:cBhvr>
                                      <p:rCtr x="11615" y="-1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什么是虚拟机栈</a:t>
            </a:r>
            <a:endParaRPr lang="zh-CN" altLang="en-US" dirty="0"/>
          </a:p>
        </p:txBody>
      </p:sp>
      <p:grpSp>
        <p:nvGrpSpPr>
          <p:cNvPr id="7" name="组合 6">
            <a:extLst>
              <a:ext uri="{FF2B5EF4-FFF2-40B4-BE49-F238E27FC236}">
                <a16:creationId xmlns:a16="http://schemas.microsoft.com/office/drawing/2014/main" id="{0E781DD4-6115-BCCF-1F2B-9E63E9CDF28E}"/>
              </a:ext>
            </a:extLst>
          </p:cNvPr>
          <p:cNvGrpSpPr/>
          <p:nvPr/>
        </p:nvGrpSpPr>
        <p:grpSpPr>
          <a:xfrm>
            <a:off x="9641951" y="1077552"/>
            <a:ext cx="2152650" cy="3027091"/>
            <a:chOff x="4504343" y="3562245"/>
            <a:chExt cx="2152650" cy="3027091"/>
          </a:xfrm>
        </p:grpSpPr>
        <p:sp>
          <p:nvSpPr>
            <p:cNvPr id="4" name="矩形 3">
              <a:extLst>
                <a:ext uri="{FF2B5EF4-FFF2-40B4-BE49-F238E27FC236}">
                  <a16:creationId xmlns:a16="http://schemas.microsoft.com/office/drawing/2014/main" id="{85F528BB-50FF-30F5-2B4A-01747D892A5C}"/>
                </a:ext>
              </a:extLst>
            </p:cNvPr>
            <p:cNvSpPr/>
            <p:nvPr/>
          </p:nvSpPr>
          <p:spPr bwMode="auto">
            <a:xfrm>
              <a:off x="4675695" y="3667027"/>
              <a:ext cx="1809946" cy="2922309"/>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6" name="图片 5">
              <a:extLst>
                <a:ext uri="{FF2B5EF4-FFF2-40B4-BE49-F238E27FC236}">
                  <a16:creationId xmlns:a16="http://schemas.microsoft.com/office/drawing/2014/main" id="{86FAF96E-3A27-33AA-FB53-9E4283B3D5E9}"/>
                </a:ext>
              </a:extLst>
            </p:cNvPr>
            <p:cNvPicPr>
              <a:picLocks noChangeAspect="1"/>
            </p:cNvPicPr>
            <p:nvPr/>
          </p:nvPicPr>
          <p:blipFill>
            <a:blip r:embed="rId2"/>
            <a:stretch>
              <a:fillRect/>
            </a:stretch>
          </p:blipFill>
          <p:spPr>
            <a:xfrm>
              <a:off x="4504343" y="3562245"/>
              <a:ext cx="2152650" cy="342900"/>
            </a:xfrm>
            <a:prstGeom prst="rect">
              <a:avLst/>
            </a:prstGeom>
          </p:spPr>
        </p:pic>
      </p:grpSp>
      <p:sp>
        <p:nvSpPr>
          <p:cNvPr id="8" name="矩形 7">
            <a:extLst>
              <a:ext uri="{FF2B5EF4-FFF2-40B4-BE49-F238E27FC236}">
                <a16:creationId xmlns:a16="http://schemas.microsoft.com/office/drawing/2014/main" id="{640FE3EA-0594-F7E3-A54F-54A3B36B8530}"/>
              </a:ext>
            </a:extLst>
          </p:cNvPr>
          <p:cNvSpPr/>
          <p:nvPr/>
        </p:nvSpPr>
        <p:spPr bwMode="auto">
          <a:xfrm>
            <a:off x="7863477" y="3319518"/>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栈帧</a:t>
            </a:r>
            <a:r>
              <a:rPr kumimoji="0" lang="en-US" altLang="zh-CN" sz="1300" b="0" i="0" u="none" strike="noStrike" cap="none" normalizeH="0" baseline="0" dirty="0">
                <a:ln>
                  <a:noFill/>
                </a:ln>
                <a:solidFill>
                  <a:srgbClr val="080808"/>
                </a:solidFill>
                <a:effectLst/>
                <a:latin typeface="Arial Unicode MS"/>
                <a:ea typeface="JetBrains Mono"/>
              </a:rPr>
              <a:t>3</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矩形 8">
            <a:extLst>
              <a:ext uri="{FF2B5EF4-FFF2-40B4-BE49-F238E27FC236}">
                <a16:creationId xmlns:a16="http://schemas.microsoft.com/office/drawing/2014/main" id="{E8022ADC-7AA9-FEE1-D623-4DF692781B3F}"/>
              </a:ext>
            </a:extLst>
          </p:cNvPr>
          <p:cNvSpPr/>
          <p:nvPr/>
        </p:nvSpPr>
        <p:spPr bwMode="auto">
          <a:xfrm>
            <a:off x="7859524" y="2324450"/>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栈帧</a:t>
            </a:r>
            <a:r>
              <a:rPr kumimoji="0" lang="en-US" altLang="zh-CN" sz="1300" b="0" i="0" u="none" strike="noStrike" cap="none" normalizeH="0" baseline="0" dirty="0">
                <a:ln>
                  <a:noFill/>
                </a:ln>
                <a:solidFill>
                  <a:srgbClr val="080808"/>
                </a:solidFill>
                <a:effectLst/>
                <a:latin typeface="Arial Unicode MS"/>
                <a:ea typeface="JetBrains Mono"/>
              </a:rPr>
              <a:t>2</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9">
            <a:extLst>
              <a:ext uri="{FF2B5EF4-FFF2-40B4-BE49-F238E27FC236}">
                <a16:creationId xmlns:a16="http://schemas.microsoft.com/office/drawing/2014/main" id="{5830DDD6-C4F3-06D0-BDBD-C5BAAEF994E3}"/>
              </a:ext>
            </a:extLst>
          </p:cNvPr>
          <p:cNvSpPr/>
          <p:nvPr/>
        </p:nvSpPr>
        <p:spPr bwMode="auto">
          <a:xfrm>
            <a:off x="7863477" y="1345725"/>
            <a:ext cx="1607270" cy="76165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rgbClr val="080808"/>
                </a:solidFill>
                <a:latin typeface="Arial Unicode MS"/>
                <a:ea typeface="JetBrains Mono"/>
              </a:rPr>
              <a:t>栈帧</a:t>
            </a:r>
            <a:r>
              <a:rPr lang="en-US" altLang="zh-CN" sz="1300" dirty="0">
                <a:solidFill>
                  <a:srgbClr val="080808"/>
                </a:solidFill>
                <a:latin typeface="Arial Unicode MS"/>
                <a:ea typeface="JetBrains Mono"/>
              </a:rPr>
              <a:t>1</a:t>
            </a:r>
            <a:r>
              <a:rPr lang="zh-CN" altLang="en-US" sz="1300" dirty="0">
                <a:solidFill>
                  <a:srgbClr val="080808"/>
                </a:solidFill>
                <a:latin typeface="Arial Unicode MS"/>
                <a:ea typeface="JetBrains Mono"/>
              </a:rPr>
              <a:t>（参数、局部变量、返回地址）</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文本占位符 10">
            <a:extLst>
              <a:ext uri="{FF2B5EF4-FFF2-40B4-BE49-F238E27FC236}">
                <a16:creationId xmlns:a16="http://schemas.microsoft.com/office/drawing/2014/main" id="{99AD3D0F-4631-8422-3772-A3F488BCDA3D}"/>
              </a:ext>
            </a:extLst>
          </p:cNvPr>
          <p:cNvSpPr>
            <a:spLocks noGrp="1"/>
          </p:cNvSpPr>
          <p:nvPr>
            <p:ph type="body" sz="quarter" idx="11"/>
          </p:nvPr>
        </p:nvSpPr>
        <p:spPr>
          <a:xfrm>
            <a:off x="824002" y="1689218"/>
            <a:ext cx="7188782" cy="538368"/>
          </a:xfrm>
        </p:spPr>
        <p:txBody>
          <a:bodyPr/>
          <a:lstStyle/>
          <a:p>
            <a:r>
              <a:rPr lang="en-US" altLang="zh-CN" dirty="0"/>
              <a:t>1. </a:t>
            </a:r>
            <a:r>
              <a:rPr lang="zh-CN" altLang="en-US" dirty="0"/>
              <a:t>垃圾回收是否涉及栈内存？</a:t>
            </a:r>
          </a:p>
        </p:txBody>
      </p:sp>
      <p:sp>
        <p:nvSpPr>
          <p:cNvPr id="12" name="文本占位符 10">
            <a:extLst>
              <a:ext uri="{FF2B5EF4-FFF2-40B4-BE49-F238E27FC236}">
                <a16:creationId xmlns:a16="http://schemas.microsoft.com/office/drawing/2014/main" id="{AC8028EE-152B-E28C-3052-38C81F1AFE5F}"/>
              </a:ext>
            </a:extLst>
          </p:cNvPr>
          <p:cNvSpPr txBox="1">
            <a:spLocks/>
          </p:cNvSpPr>
          <p:nvPr/>
        </p:nvSpPr>
        <p:spPr>
          <a:xfrm>
            <a:off x="824002" y="3444627"/>
            <a:ext cx="7188782" cy="6211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 </a:t>
            </a:r>
            <a:r>
              <a:rPr lang="zh-CN" altLang="en-US" dirty="0"/>
              <a:t>栈内存分配越大越好吗？</a:t>
            </a:r>
          </a:p>
        </p:txBody>
      </p:sp>
      <p:sp>
        <p:nvSpPr>
          <p:cNvPr id="14" name="文本占位符 10">
            <a:extLst>
              <a:ext uri="{FF2B5EF4-FFF2-40B4-BE49-F238E27FC236}">
                <a16:creationId xmlns:a16="http://schemas.microsoft.com/office/drawing/2014/main" id="{31DD71AC-7857-E153-DC9B-3B9D605A0823}"/>
              </a:ext>
            </a:extLst>
          </p:cNvPr>
          <p:cNvSpPr txBox="1">
            <a:spLocks/>
          </p:cNvSpPr>
          <p:nvPr/>
        </p:nvSpPr>
        <p:spPr>
          <a:xfrm>
            <a:off x="1018095" y="2247201"/>
            <a:ext cx="6909848" cy="6058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垃圾回收主要指就是堆内存，当栈帧弹栈以后，内存就会释放</a:t>
            </a:r>
          </a:p>
        </p:txBody>
      </p:sp>
      <p:sp>
        <p:nvSpPr>
          <p:cNvPr id="15" name="文本占位符 10">
            <a:extLst>
              <a:ext uri="{FF2B5EF4-FFF2-40B4-BE49-F238E27FC236}">
                <a16:creationId xmlns:a16="http://schemas.microsoft.com/office/drawing/2014/main" id="{9B1ECAC1-150C-9522-3ECB-6A172FF75639}"/>
              </a:ext>
            </a:extLst>
          </p:cNvPr>
          <p:cNvSpPr txBox="1">
            <a:spLocks/>
          </p:cNvSpPr>
          <p:nvPr/>
        </p:nvSpPr>
        <p:spPr>
          <a:xfrm>
            <a:off x="1018095" y="3986825"/>
            <a:ext cx="10349903" cy="11819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未必，默认的栈内存通常为</a:t>
            </a:r>
            <a:r>
              <a:rPr lang="en-US" altLang="zh-CN" dirty="0"/>
              <a:t>1024k</a:t>
            </a:r>
          </a:p>
          <a:p>
            <a:r>
              <a:rPr lang="zh-CN" altLang="en-US" dirty="0"/>
              <a:t>栈帧过大会导致线程数变少，例如，机器总内存为</a:t>
            </a:r>
            <a:r>
              <a:rPr lang="en-US" altLang="zh-CN" dirty="0"/>
              <a:t>512m</a:t>
            </a:r>
            <a:r>
              <a:rPr lang="zh-CN" altLang="en-US" dirty="0"/>
              <a:t>，目前能活动的线程数则为</a:t>
            </a:r>
            <a:r>
              <a:rPr lang="en-US" altLang="zh-CN" dirty="0"/>
              <a:t>512</a:t>
            </a:r>
            <a:r>
              <a:rPr lang="zh-CN" altLang="en-US" dirty="0"/>
              <a:t>个，如果把栈内存改为</a:t>
            </a:r>
            <a:r>
              <a:rPr lang="en-US" altLang="zh-CN" dirty="0"/>
              <a:t>2048k</a:t>
            </a:r>
            <a:r>
              <a:rPr lang="zh-CN" altLang="en-US" dirty="0"/>
              <a:t>，那么能活动的栈帧就会减半</a:t>
            </a:r>
          </a:p>
        </p:txBody>
      </p:sp>
    </p:spTree>
    <p:extLst>
      <p:ext uri="{BB962C8B-B14F-4D97-AF65-F5344CB8AC3E}">
        <p14:creationId xmlns:p14="http://schemas.microsoft.com/office/powerpoint/2010/main" val="838747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什么是虚拟机栈</a:t>
            </a:r>
            <a:endParaRPr lang="zh-CN" altLang="en-US" dirty="0"/>
          </a:p>
        </p:txBody>
      </p:sp>
      <p:sp>
        <p:nvSpPr>
          <p:cNvPr id="13" name="文本占位符 10">
            <a:extLst>
              <a:ext uri="{FF2B5EF4-FFF2-40B4-BE49-F238E27FC236}">
                <a16:creationId xmlns:a16="http://schemas.microsoft.com/office/drawing/2014/main" id="{FD106C5D-EC05-65EE-2449-5D47B68AC0E3}"/>
              </a:ext>
            </a:extLst>
          </p:cNvPr>
          <p:cNvSpPr txBox="1">
            <a:spLocks/>
          </p:cNvSpPr>
          <p:nvPr/>
        </p:nvSpPr>
        <p:spPr>
          <a:xfrm>
            <a:off x="824003" y="1770506"/>
            <a:ext cx="7188782" cy="57028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3. </a:t>
            </a:r>
            <a:r>
              <a:rPr lang="zh-CN" altLang="en-US" dirty="0"/>
              <a:t>方法内的局部变量是否线程安全？</a:t>
            </a:r>
          </a:p>
        </p:txBody>
      </p:sp>
      <p:sp>
        <p:nvSpPr>
          <p:cNvPr id="3" name="文本占位符 10">
            <a:extLst>
              <a:ext uri="{FF2B5EF4-FFF2-40B4-BE49-F238E27FC236}">
                <a16:creationId xmlns:a16="http://schemas.microsoft.com/office/drawing/2014/main" id="{A3FA6894-0AF3-7ADD-3809-168554AB94EC}"/>
              </a:ext>
            </a:extLst>
          </p:cNvPr>
          <p:cNvSpPr txBox="1">
            <a:spLocks/>
          </p:cNvSpPr>
          <p:nvPr/>
        </p:nvSpPr>
        <p:spPr>
          <a:xfrm>
            <a:off x="821504" y="2378645"/>
            <a:ext cx="6201465" cy="11917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如果方法内局部变量没有逃离方法的作用范围，它是线程安全的</a:t>
            </a:r>
            <a:endParaRPr lang="en-US" altLang="zh-CN" dirty="0"/>
          </a:p>
          <a:p>
            <a:pPr marL="285750" indent="-285750">
              <a:buFont typeface="Wingdings" panose="05000000000000000000" pitchFamily="2" charset="2"/>
              <a:buChar char="l"/>
            </a:pPr>
            <a:r>
              <a:rPr lang="zh-CN" altLang="en-US" dirty="0"/>
              <a:t>如果是局部变量引用了对象，并逃离方法的作用范围，需要考虑线程安全</a:t>
            </a:r>
          </a:p>
        </p:txBody>
      </p:sp>
      <p:sp>
        <p:nvSpPr>
          <p:cNvPr id="17" name="Rectangle 1">
            <a:extLst>
              <a:ext uri="{FF2B5EF4-FFF2-40B4-BE49-F238E27FC236}">
                <a16:creationId xmlns:a16="http://schemas.microsoft.com/office/drawing/2014/main" id="{85E306CC-0B8F-62D4-0651-3271B1C4AA10}"/>
              </a:ext>
            </a:extLst>
          </p:cNvPr>
          <p:cNvSpPr>
            <a:spLocks noChangeArrowheads="1"/>
          </p:cNvSpPr>
          <p:nvPr/>
        </p:nvSpPr>
        <p:spPr bwMode="auto">
          <a:xfrm>
            <a:off x="7190154" y="1157132"/>
            <a:ext cx="4392990" cy="509370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StringBuilder sb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StringBuilder();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2</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080808"/>
                </a:solidFill>
                <a:effectLst/>
                <a:latin typeface="Arial Unicode MS"/>
                <a:ea typeface="JetBrains Mono"/>
              </a:rPr>
              <a:t>m2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51691"/>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StringBuilder sb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StringBuilder();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2</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.toString());</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StringBuilder </a:t>
            </a:r>
            <a:r>
              <a:rPr kumimoji="0" lang="zh-CN" altLang="zh-CN" sz="1300" b="0" i="0" u="none" strike="noStrike" cap="none" normalizeH="0" baseline="0" dirty="0">
                <a:ln>
                  <a:noFill/>
                </a:ln>
                <a:solidFill>
                  <a:srgbClr val="080808"/>
                </a:solidFill>
                <a:effectLst/>
                <a:latin typeface="Arial Unicode MS"/>
                <a:ea typeface="JetBrains Mono"/>
              </a:rPr>
              <a:t>sb){</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sb.append(</a:t>
            </a:r>
            <a:r>
              <a:rPr kumimoji="0" lang="zh-CN" altLang="zh-CN" sz="1300" b="0" i="0" u="none" strike="noStrike" cap="none" normalizeH="0" baseline="0" dirty="0">
                <a:ln>
                  <a:noFill/>
                </a:ln>
                <a:solidFill>
                  <a:srgbClr val="1750EB"/>
                </a:solidFill>
                <a:effectLst/>
                <a:latin typeface="Arial Unicode MS"/>
                <a:ea typeface="JetBrains Mono"/>
              </a:rPr>
              <a:t>3</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sb.append(</a:t>
            </a:r>
            <a:r>
              <a:rPr kumimoji="0" lang="zh-CN" altLang="zh-CN" sz="1300" b="0" i="0" u="none" strike="noStrike" cap="none" normalizeH="0" baseline="0" dirty="0">
                <a:ln>
                  <a:noFill/>
                </a:ln>
                <a:solidFill>
                  <a:srgbClr val="1750EB"/>
                </a:solidFill>
                <a:effectLst/>
                <a:latin typeface="Arial Unicode MS"/>
                <a:ea typeface="JetBrains Mono"/>
              </a:rPr>
              <a:t>4</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.println(sb.toString());</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a:t>
            </a:r>
            <a:r>
              <a:rPr kumimoji="0" lang="zh-CN" altLang="zh-CN" sz="1300" b="0" i="0" u="none" strike="noStrike" cap="none" normalizeH="0" baseline="0" dirty="0">
                <a:ln>
                  <a:noFill/>
                </a:ln>
                <a:solidFill>
                  <a:srgbClr val="000000"/>
                </a:solidFill>
                <a:effectLst/>
                <a:latin typeface="Arial Unicode MS"/>
                <a:ea typeface="JetBrains Mono"/>
              </a:rPr>
              <a:t>StringBuilder </a:t>
            </a:r>
            <a:r>
              <a:rPr kumimoji="0" lang="zh-CN" altLang="zh-CN" sz="1300" b="0" i="0" u="none" strike="noStrike" cap="none" normalizeH="0" baseline="0" dirty="0">
                <a:ln>
                  <a:noFill/>
                </a:ln>
                <a:solidFill>
                  <a:srgbClr val="00627A"/>
                </a:solidFill>
                <a:effectLst/>
                <a:latin typeface="Arial Unicode MS"/>
                <a:ea typeface="JetBrains Mono"/>
              </a:rPr>
              <a:t>m3</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StringBuilder sb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StringBuilder();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5</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.append(</a:t>
            </a:r>
            <a:r>
              <a:rPr kumimoji="0" lang="zh-CN" altLang="zh-CN" sz="1300" b="0" i="0" u="none" strike="noStrike" cap="none" normalizeH="0" baseline="0" dirty="0">
                <a:ln>
                  <a:noFill/>
                </a:ln>
                <a:solidFill>
                  <a:srgbClr val="1750EB"/>
                </a:solidFill>
                <a:effectLst/>
                <a:latin typeface="Arial Unicode MS"/>
                <a:ea typeface="JetBrains Mono"/>
              </a:rPr>
              <a:t>6</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00000"/>
                </a:solidFill>
                <a:effectLst/>
                <a:latin typeface="Arial Unicode MS"/>
                <a:ea typeface="JetBrains Mono"/>
              </a:rPr>
              <a:t>sb</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圆角 19">
            <a:extLst>
              <a:ext uri="{FF2B5EF4-FFF2-40B4-BE49-F238E27FC236}">
                <a16:creationId xmlns:a16="http://schemas.microsoft.com/office/drawing/2014/main" id="{0A6E4CDB-1F16-1701-7E06-D02083BDECCB}"/>
              </a:ext>
            </a:extLst>
          </p:cNvPr>
          <p:cNvSpPr/>
          <p:nvPr/>
        </p:nvSpPr>
        <p:spPr bwMode="auto">
          <a:xfrm>
            <a:off x="10338806" y="3080208"/>
            <a:ext cx="1244338" cy="490194"/>
          </a:xfrm>
          <a:prstGeom prst="roundRect">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b="1"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p>
        </p:txBody>
      </p:sp>
      <p:sp>
        <p:nvSpPr>
          <p:cNvPr id="21" name="矩形: 圆角 20">
            <a:extLst>
              <a:ext uri="{FF2B5EF4-FFF2-40B4-BE49-F238E27FC236}">
                <a16:creationId xmlns:a16="http://schemas.microsoft.com/office/drawing/2014/main" id="{9825018A-CFC4-6CA7-E9E2-3BC6207D4D8C}"/>
              </a:ext>
            </a:extLst>
          </p:cNvPr>
          <p:cNvSpPr/>
          <p:nvPr/>
        </p:nvSpPr>
        <p:spPr bwMode="auto">
          <a:xfrm>
            <a:off x="10338806" y="4175327"/>
            <a:ext cx="1244338" cy="49019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线程不安全</a:t>
            </a:r>
          </a:p>
        </p:txBody>
      </p:sp>
      <p:sp>
        <p:nvSpPr>
          <p:cNvPr id="22" name="矩形: 圆角 21">
            <a:extLst>
              <a:ext uri="{FF2B5EF4-FFF2-40B4-BE49-F238E27FC236}">
                <a16:creationId xmlns:a16="http://schemas.microsoft.com/office/drawing/2014/main" id="{E63954E9-FEBC-8787-0680-3A6D70B9F172}"/>
              </a:ext>
            </a:extLst>
          </p:cNvPr>
          <p:cNvSpPr/>
          <p:nvPr/>
        </p:nvSpPr>
        <p:spPr bwMode="auto">
          <a:xfrm>
            <a:off x="10338806" y="5402421"/>
            <a:ext cx="1244338" cy="49019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线程不安全</a:t>
            </a:r>
          </a:p>
        </p:txBody>
      </p:sp>
    </p:spTree>
    <p:extLst>
      <p:ext uri="{BB962C8B-B14F-4D97-AF65-F5344CB8AC3E}">
        <p14:creationId xmlns:p14="http://schemas.microsoft.com/office/powerpoint/2010/main" val="4270084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p:tgtEl>
                                          <p:spTgt spid="21"/>
                                        </p:tgtEl>
                                        <p:attrNameLst>
                                          <p:attrName>ppt_x</p:attrName>
                                        </p:attrNameLst>
                                      </p:cBhvr>
                                      <p:tavLst>
                                        <p:tav tm="0">
                                          <p:val>
                                            <p:strVal val="#ppt_x-#ppt_w*1.125000"/>
                                          </p:val>
                                        </p:tav>
                                        <p:tav tm="100000">
                                          <p:val>
                                            <p:strVal val="#ppt_x"/>
                                          </p:val>
                                        </p:tav>
                                      </p:tavLst>
                                    </p:anim>
                                    <p:animEffect transition="in" filter="wipe(righ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p:tgtEl>
                                          <p:spTgt spid="22"/>
                                        </p:tgtEl>
                                        <p:attrNameLst>
                                          <p:attrName>ppt_x</p:attrName>
                                        </p:attrNameLst>
                                      </p:cBhvr>
                                      <p:tavLst>
                                        <p:tav tm="0">
                                          <p:val>
                                            <p:strVal val="#ppt_x-#ppt_w*1.125000"/>
                                          </p:val>
                                        </p:tav>
                                        <p:tav tm="100000">
                                          <p:val>
                                            <p:strVal val="#ppt_x"/>
                                          </p:val>
                                        </p:tav>
                                      </p:tavLst>
                                    </p:anim>
                                    <p:animEffect transition="in" filter="wipe(righ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栈内存溢出情况</a:t>
            </a:r>
            <a:endParaRPr lang="en-US" altLang="zh-CN" dirty="0"/>
          </a:p>
        </p:txBody>
      </p:sp>
      <p:sp>
        <p:nvSpPr>
          <p:cNvPr id="11" name="文本占位符 10">
            <a:extLst>
              <a:ext uri="{FF2B5EF4-FFF2-40B4-BE49-F238E27FC236}">
                <a16:creationId xmlns:a16="http://schemas.microsoft.com/office/drawing/2014/main" id="{99AD3D0F-4631-8422-3772-A3F488BCDA3D}"/>
              </a:ext>
            </a:extLst>
          </p:cNvPr>
          <p:cNvSpPr>
            <a:spLocks noGrp="1"/>
          </p:cNvSpPr>
          <p:nvPr>
            <p:ph type="body" sz="quarter" idx="11"/>
          </p:nvPr>
        </p:nvSpPr>
        <p:spPr>
          <a:xfrm>
            <a:off x="824002" y="1689218"/>
            <a:ext cx="7188782" cy="1396882"/>
          </a:xfrm>
        </p:spPr>
        <p:txBody>
          <a:bodyPr/>
          <a:lstStyle/>
          <a:p>
            <a:pPr marL="285750" indent="-285750">
              <a:buFont typeface="Wingdings" panose="05000000000000000000" pitchFamily="2" charset="2"/>
              <a:buChar char="l"/>
            </a:pPr>
            <a:r>
              <a:rPr lang="zh-CN" altLang="en-US" dirty="0"/>
              <a:t>栈帧过多导致栈内存溢出，典型问题：递归调用</a:t>
            </a:r>
          </a:p>
          <a:p>
            <a:pPr marL="285750" indent="-285750">
              <a:buFont typeface="Wingdings" panose="05000000000000000000" pitchFamily="2" charset="2"/>
              <a:buChar char="l"/>
            </a:pPr>
            <a:r>
              <a:rPr lang="zh-CN" altLang="en-US" dirty="0"/>
              <a:t>栈帧过大导致栈内存溢出</a:t>
            </a:r>
          </a:p>
        </p:txBody>
      </p:sp>
      <p:sp>
        <p:nvSpPr>
          <p:cNvPr id="3" name="Rectangle 1">
            <a:extLst>
              <a:ext uri="{FF2B5EF4-FFF2-40B4-BE49-F238E27FC236}">
                <a16:creationId xmlns:a16="http://schemas.microsoft.com/office/drawing/2014/main" id="{2B36BB09-EFD5-BC65-45FB-B46AF40B8E09}"/>
              </a:ext>
            </a:extLst>
          </p:cNvPr>
          <p:cNvSpPr>
            <a:spLocks noChangeArrowheads="1"/>
          </p:cNvSpPr>
          <p:nvPr/>
        </p:nvSpPr>
        <p:spPr bwMode="auto">
          <a:xfrm>
            <a:off x="999243" y="3154432"/>
            <a:ext cx="3167406" cy="69249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public static void </a:t>
            </a:r>
            <a:r>
              <a:rPr kumimoji="0" lang="zh-CN" altLang="zh-CN" sz="1300" b="0" i="0" u="none" strike="noStrike" cap="none" normalizeH="0" baseline="0">
                <a:ln>
                  <a:noFill/>
                </a:ln>
                <a:solidFill>
                  <a:srgbClr val="00627A"/>
                </a:solidFill>
                <a:effectLst/>
                <a:latin typeface="Arial Unicode MS"/>
                <a:ea typeface="JetBrains Mono"/>
              </a:rPr>
              <a:t>m4</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1" u="none" strike="noStrike" cap="none" normalizeH="0" baseline="0">
                <a:ln>
                  <a:noFill/>
                </a:ln>
                <a:solidFill>
                  <a:srgbClr val="080808"/>
                </a:solidFill>
                <a:effectLst/>
                <a:latin typeface="Arial Unicode MS"/>
                <a:ea typeface="JetBrains Mono"/>
              </a:rPr>
              <a:t>m4</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54A4F2C3-B3F9-4566-0CAB-94CE0551525C}"/>
              </a:ext>
            </a:extLst>
          </p:cNvPr>
          <p:cNvSpPr txBox="1"/>
          <p:nvPr/>
        </p:nvSpPr>
        <p:spPr>
          <a:xfrm>
            <a:off x="4779391" y="3316014"/>
            <a:ext cx="3987537" cy="369332"/>
          </a:xfrm>
          <a:prstGeom prst="rect">
            <a:avLst/>
          </a:prstGeom>
          <a:noFill/>
        </p:spPr>
        <p:txBody>
          <a:bodyPr wrap="square">
            <a:spAutoFit/>
          </a:bodyPr>
          <a:lstStyle/>
          <a:p>
            <a:r>
              <a:rPr lang="en-US" altLang="zh-CN" dirty="0" err="1"/>
              <a:t>java.lang.</a:t>
            </a:r>
            <a:r>
              <a:rPr lang="en-US" altLang="zh-CN" dirty="0" err="1">
                <a:solidFill>
                  <a:srgbClr val="C00000"/>
                </a:solidFill>
              </a:rPr>
              <a:t>StackOverflowError</a:t>
            </a:r>
            <a:endParaRPr lang="zh-CN" altLang="en-US" dirty="0">
              <a:solidFill>
                <a:srgbClr val="C00000"/>
              </a:solidFill>
            </a:endParaRPr>
          </a:p>
        </p:txBody>
      </p:sp>
    </p:spTree>
    <p:extLst>
      <p:ext uri="{BB962C8B-B14F-4D97-AF65-F5344CB8AC3E}">
        <p14:creationId xmlns:p14="http://schemas.microsoft.com/office/powerpoint/2010/main" val="4005872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right)">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3284E-1A6C-0F25-BD0C-B84D0F1C1450}"/>
              </a:ext>
            </a:extLst>
          </p:cNvPr>
          <p:cNvSpPr>
            <a:spLocks noGrp="1"/>
          </p:cNvSpPr>
          <p:nvPr>
            <p:ph type="title"/>
          </p:nvPr>
        </p:nvSpPr>
        <p:spPr/>
        <p:txBody>
          <a:bodyPr/>
          <a:lstStyle/>
          <a:p>
            <a:r>
              <a:rPr lang="zh-CN" altLang="en-US" dirty="0"/>
              <a:t>为什么要学习它</a:t>
            </a:r>
          </a:p>
        </p:txBody>
      </p:sp>
      <p:sp>
        <p:nvSpPr>
          <p:cNvPr id="4" name="矩形: 圆角 3">
            <a:extLst>
              <a:ext uri="{FF2B5EF4-FFF2-40B4-BE49-F238E27FC236}">
                <a16:creationId xmlns:a16="http://schemas.microsoft.com/office/drawing/2014/main" id="{0EA37793-48CD-DD14-3DC8-75BB07F6EEA5}"/>
              </a:ext>
            </a:extLst>
          </p:cNvPr>
          <p:cNvSpPr/>
          <p:nvPr/>
        </p:nvSpPr>
        <p:spPr bwMode="auto">
          <a:xfrm>
            <a:off x="1349240" y="2071423"/>
            <a:ext cx="2171306" cy="850324"/>
          </a:xfrm>
          <a:prstGeom prst="roundRect">
            <a:avLst/>
          </a:prstGeom>
          <a:solidFill>
            <a:srgbClr val="C00000"/>
          </a:solidFill>
          <a:ln w="19050">
            <a:solidFill>
              <a:srgbClr val="C00000"/>
            </a:solidFill>
          </a:ln>
          <a:effectLst>
            <a:reflection blurRad="6350" stA="52000" endA="300" endPos="35000" dir="5400000" sy="-100000" algn="bl" rotWithShape="0"/>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bg1"/>
                </a:solidFill>
                <a:ea typeface="阿里巴巴普惠体" panose="00020600040101010101" pitchFamily="18" charset="-122"/>
              </a:rPr>
              <a:t>应对面试</a:t>
            </a:r>
          </a:p>
        </p:txBody>
      </p:sp>
      <p:sp>
        <p:nvSpPr>
          <p:cNvPr id="5" name="矩形: 圆角 4">
            <a:extLst>
              <a:ext uri="{FF2B5EF4-FFF2-40B4-BE49-F238E27FC236}">
                <a16:creationId xmlns:a16="http://schemas.microsoft.com/office/drawing/2014/main" id="{6CCFC05E-0936-C41D-F332-81EA1086661B}"/>
              </a:ext>
            </a:extLst>
          </p:cNvPr>
          <p:cNvSpPr/>
          <p:nvPr/>
        </p:nvSpPr>
        <p:spPr bwMode="auto">
          <a:xfrm>
            <a:off x="8671456" y="2071424"/>
            <a:ext cx="1913644" cy="850323"/>
          </a:xfrm>
          <a:prstGeom prst="roundRect">
            <a:avLst/>
          </a:prstGeom>
          <a:solidFill>
            <a:srgbClr val="C00000"/>
          </a:solidFill>
          <a:ln w="19050">
            <a:solidFill>
              <a:srgbClr val="C00000"/>
            </a:solidFill>
          </a:ln>
          <a:effectLst>
            <a:reflection blurRad="6350" stA="52000" endA="300" endPos="35000" dir="5400000" sy="-100000" algn="bl" rotWithShape="0"/>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a:solidFill>
                  <a:schemeClr val="bg1"/>
                </a:solidFill>
                <a:ea typeface="阿里巴巴普惠体" panose="00020600040101010101" pitchFamily="18" charset="-122"/>
              </a:rPr>
              <a:t>深入理解</a:t>
            </a:r>
            <a:r>
              <a:rPr lang="en-US" altLang="zh-CN" dirty="0">
                <a:solidFill>
                  <a:schemeClr val="bg1"/>
                </a:solidFill>
                <a:ea typeface="阿里巴巴普惠体" panose="00020600040101010101" pitchFamily="18" charset="-122"/>
              </a:rPr>
              <a:t>Java</a:t>
            </a:r>
            <a:endParaRPr lang="zh-CN" altLang="en-US" dirty="0">
              <a:solidFill>
                <a:schemeClr val="bg1"/>
              </a:solidFill>
              <a:ea typeface="阿里巴巴普惠体" panose="00020600040101010101" pitchFamily="18" charset="-122"/>
            </a:endParaRPr>
          </a:p>
        </p:txBody>
      </p:sp>
      <p:sp>
        <p:nvSpPr>
          <p:cNvPr id="7" name="矩形: 圆角 6">
            <a:extLst>
              <a:ext uri="{FF2B5EF4-FFF2-40B4-BE49-F238E27FC236}">
                <a16:creationId xmlns:a16="http://schemas.microsoft.com/office/drawing/2014/main" id="{8007DAE1-EBB6-0238-9D30-C51CB61A3FBA}"/>
              </a:ext>
            </a:extLst>
          </p:cNvPr>
          <p:cNvSpPr/>
          <p:nvPr/>
        </p:nvSpPr>
        <p:spPr bwMode="auto">
          <a:xfrm>
            <a:off x="5010348" y="2071423"/>
            <a:ext cx="2171306" cy="850324"/>
          </a:xfrm>
          <a:prstGeom prst="roundRect">
            <a:avLst/>
          </a:prstGeom>
          <a:solidFill>
            <a:srgbClr val="C00000"/>
          </a:solidFill>
          <a:ln w="19050">
            <a:solidFill>
              <a:srgbClr val="C00000"/>
            </a:solidFill>
          </a:ln>
          <a:effectLst>
            <a:reflection blurRad="6350" stA="52000" endA="300" endPos="35000" dir="5400000" sy="-100000" algn="bl" rotWithShape="0"/>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dirty="0">
                <a:solidFill>
                  <a:schemeClr val="bg1"/>
                </a:solidFill>
                <a:ea typeface="阿里巴巴普惠体" panose="00020600040101010101" pitchFamily="18" charset="-122"/>
              </a:rPr>
              <a:t>中高级程序员必备</a:t>
            </a:r>
          </a:p>
        </p:txBody>
      </p:sp>
      <p:pic>
        <p:nvPicPr>
          <p:cNvPr id="8" name="图片 7">
            <a:extLst>
              <a:ext uri="{FF2B5EF4-FFF2-40B4-BE49-F238E27FC236}">
                <a16:creationId xmlns:a16="http://schemas.microsoft.com/office/drawing/2014/main" id="{305A5284-2674-F72D-B6C0-245A8CD41998}"/>
              </a:ext>
            </a:extLst>
          </p:cNvPr>
          <p:cNvPicPr>
            <a:picLocks noChangeAspect="1"/>
          </p:cNvPicPr>
          <p:nvPr/>
        </p:nvPicPr>
        <p:blipFill rotWithShape="1">
          <a:blip r:embed="rId2"/>
          <a:srcRect l="18122" r="19340" b="15310"/>
          <a:stretch/>
        </p:blipFill>
        <p:spPr>
          <a:xfrm>
            <a:off x="7392553" y="3382108"/>
            <a:ext cx="2130451" cy="2880559"/>
          </a:xfrm>
          <a:prstGeom prst="rect">
            <a:avLst/>
          </a:prstGeom>
        </p:spPr>
      </p:pic>
      <p:pic>
        <p:nvPicPr>
          <p:cNvPr id="9" name="图片 8">
            <a:extLst>
              <a:ext uri="{FF2B5EF4-FFF2-40B4-BE49-F238E27FC236}">
                <a16:creationId xmlns:a16="http://schemas.microsoft.com/office/drawing/2014/main" id="{E34BD6EC-DB10-BA86-9C5F-2205A4F42AC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694" b="95633" l="9941" r="91243">
                        <a14:foregroundMark x1="52702" y1="8734" x2="64576" y2="8856"/>
                        <a14:foregroundMark x1="91321" y1="72827" x2="90966" y2="80833"/>
                        <a14:foregroundMark x1="50296" y1="92236" x2="65720" y2="92236"/>
                        <a14:foregroundMark x1="55227" y1="47311" x2="57988" y2="54023"/>
                        <a14:foregroundMark x1="67968" y1="46017" x2="70138" y2="47432"/>
                        <a14:foregroundMark x1="42327" y1="94824" x2="51085" y2="95633"/>
                        <a14:foregroundMark x1="51085" y1="95633" x2="62288" y2="94056"/>
                        <a14:foregroundMark x1="52189" y1="23736" x2="55030" y2="13870"/>
                        <a14:foregroundMark x1="55030" y1="13870" x2="66982" y2="11888"/>
                        <a14:foregroundMark x1="66982" y1="11888" x2="74753" y2="16336"/>
                        <a14:foregroundMark x1="74753" y1="16336" x2="74280" y2="24788"/>
                        <a14:foregroundMark x1="54320" y1="13142" x2="52860" y2="24909"/>
                        <a14:foregroundMark x1="52860" y1="24909" x2="54951" y2="27376"/>
                        <a14:foregroundMark x1="74793" y1="17550" x2="74556" y2="26971"/>
                        <a14:foregroundMark x1="74556" y1="26971" x2="74280" y2="27376"/>
                        <a14:foregroundMark x1="76450" y1="18965" x2="66746" y2="19127"/>
                        <a14:foregroundMark x1="66746" y1="19127" x2="53570" y2="15609"/>
                        <a14:foregroundMark x1="53570" y1="15609" x2="50927" y2="18197"/>
                      </a14:backgroundRemoval>
                    </a14:imgEffect>
                  </a14:imgLayer>
                </a14:imgProps>
              </a:ext>
              <a:ext uri="{28A0092B-C50C-407E-A947-70E740481C1C}">
                <a14:useLocalDpi xmlns:a14="http://schemas.microsoft.com/office/drawing/2010/main" val="0"/>
              </a:ext>
            </a:extLst>
          </a:blip>
          <a:srcRect l="27339" t="5111" r="4993" b="2720"/>
          <a:stretch/>
        </p:blipFill>
        <p:spPr>
          <a:xfrm>
            <a:off x="2216313" y="3473748"/>
            <a:ext cx="2029848" cy="2697280"/>
          </a:xfrm>
          <a:prstGeom prst="rect">
            <a:avLst/>
          </a:prstGeom>
        </p:spPr>
      </p:pic>
      <p:sp>
        <p:nvSpPr>
          <p:cNvPr id="12" name="箭头: 虚尾 11">
            <a:extLst>
              <a:ext uri="{FF2B5EF4-FFF2-40B4-BE49-F238E27FC236}">
                <a16:creationId xmlns:a16="http://schemas.microsoft.com/office/drawing/2014/main" id="{B7255DE4-1580-11AE-8808-E8ED6AC9A750}"/>
              </a:ext>
            </a:extLst>
          </p:cNvPr>
          <p:cNvSpPr/>
          <p:nvPr/>
        </p:nvSpPr>
        <p:spPr bwMode="auto">
          <a:xfrm>
            <a:off x="4664573" y="4475548"/>
            <a:ext cx="2309567" cy="850324"/>
          </a:xfrm>
          <a:prstGeom prst="stripedRight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ea typeface="阿里巴巴普惠体" panose="00020600040101010101" pitchFamily="18" charset="-122"/>
              </a:rPr>
              <a:t>升级</a:t>
            </a:r>
          </a:p>
        </p:txBody>
      </p:sp>
    </p:spTree>
    <p:extLst>
      <p:ext uri="{BB962C8B-B14F-4D97-AF65-F5344CB8AC3E}">
        <p14:creationId xmlns:p14="http://schemas.microsoft.com/office/powerpoint/2010/main" val="7679769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6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14:bounceEnd="60000">
                                          <p:cBhvr additive="base">
                                            <p:cTn id="15"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2"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5BB7BA-F548-4BEB-E110-3711D55F28D3}"/>
              </a:ext>
            </a:extLst>
          </p:cNvPr>
          <p:cNvSpPr>
            <a:spLocks noGrp="1"/>
          </p:cNvSpPr>
          <p:nvPr>
            <p:ph type="body" sz="quarter" idx="10"/>
          </p:nvPr>
        </p:nvSpPr>
        <p:spPr>
          <a:xfrm>
            <a:off x="5192571" y="0"/>
            <a:ext cx="5760538" cy="1965960"/>
          </a:xfrm>
        </p:spPr>
        <p:txBody>
          <a:bodyPr/>
          <a:lstStyle/>
          <a:p>
            <a:pPr marL="0" indent="0">
              <a:buNone/>
            </a:pPr>
            <a:r>
              <a:rPr lang="en-US" altLang="zh-CN" sz="1800" dirty="0"/>
              <a:t>1.</a:t>
            </a:r>
            <a:r>
              <a:rPr lang="zh-CN" altLang="en-US" sz="1800" dirty="0"/>
              <a:t>什么是虚拟机栈</a:t>
            </a:r>
            <a:endParaRPr lang="zh-CN" altLang="en-US" dirty="0"/>
          </a:p>
        </p:txBody>
      </p:sp>
      <p:sp>
        <p:nvSpPr>
          <p:cNvPr id="3" name="文本占位符 2">
            <a:extLst>
              <a:ext uri="{FF2B5EF4-FFF2-40B4-BE49-F238E27FC236}">
                <a16:creationId xmlns:a16="http://schemas.microsoft.com/office/drawing/2014/main" id="{ED4D6A4A-0BB6-C3D9-01E0-0063BC032B68}"/>
              </a:ext>
            </a:extLst>
          </p:cNvPr>
          <p:cNvSpPr txBox="1">
            <a:spLocks/>
          </p:cNvSpPr>
          <p:nvPr/>
        </p:nvSpPr>
        <p:spPr>
          <a:xfrm>
            <a:off x="5274499" y="1306804"/>
            <a:ext cx="6612700" cy="157237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每个线程运行时所需要的内存，称为虚拟机栈</a:t>
            </a:r>
            <a:endParaRPr lang="en-US" altLang="zh-CN" sz="1400" dirty="0"/>
          </a:p>
          <a:p>
            <a:pPr marL="285750" indent="-285750">
              <a:buFont typeface="Wingdings" panose="05000000000000000000" pitchFamily="2" charset="2"/>
              <a:buChar char="l"/>
            </a:pPr>
            <a:r>
              <a:rPr lang="zh-CN" altLang="en-US" sz="1400" dirty="0"/>
              <a:t>每个栈由多个栈帧（</a:t>
            </a:r>
            <a:r>
              <a:rPr lang="en-US" altLang="zh-CN" sz="1400" dirty="0"/>
              <a:t>frame</a:t>
            </a:r>
            <a:r>
              <a:rPr lang="zh-CN" altLang="en-US" sz="1400" dirty="0"/>
              <a:t>）组成，对应着每次方法调用时所占用的内存</a:t>
            </a:r>
            <a:endParaRPr lang="en-US" altLang="zh-CN" sz="1400" dirty="0"/>
          </a:p>
          <a:p>
            <a:pPr marL="285750" indent="-285750">
              <a:buFont typeface="Wingdings" panose="05000000000000000000" pitchFamily="2" charset="2"/>
              <a:buChar char="l"/>
            </a:pPr>
            <a:r>
              <a:rPr lang="zh-CN" altLang="en-US" sz="1400" dirty="0"/>
              <a:t>每个线程只能有一个活动栈帧，对应着当前正在执行的那个方法</a:t>
            </a:r>
            <a:endParaRPr lang="en-US" altLang="zh-CN" sz="1400" dirty="0"/>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400" dirty="0"/>
          </a:p>
          <a:p>
            <a:endParaRPr lang="zh-CN" altLang="en-US" sz="1400" dirty="0"/>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4" name="文本占位符 1">
            <a:extLst>
              <a:ext uri="{FF2B5EF4-FFF2-40B4-BE49-F238E27FC236}">
                <a16:creationId xmlns:a16="http://schemas.microsoft.com/office/drawing/2014/main" id="{5EBBC79C-AF86-2F41-EE0B-1708982E9B8B}"/>
              </a:ext>
            </a:extLst>
          </p:cNvPr>
          <p:cNvSpPr txBox="1">
            <a:spLocks/>
          </p:cNvSpPr>
          <p:nvPr/>
        </p:nvSpPr>
        <p:spPr>
          <a:xfrm>
            <a:off x="5192571" y="1635080"/>
            <a:ext cx="5760538" cy="196596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t>2.</a:t>
            </a:r>
            <a:r>
              <a:rPr lang="zh-CN" altLang="en-US" dirty="0"/>
              <a:t>垃圾回收是否涉及栈内存？</a:t>
            </a:r>
          </a:p>
        </p:txBody>
      </p:sp>
      <p:sp>
        <p:nvSpPr>
          <p:cNvPr id="5" name="文本占位符 2">
            <a:extLst>
              <a:ext uri="{FF2B5EF4-FFF2-40B4-BE49-F238E27FC236}">
                <a16:creationId xmlns:a16="http://schemas.microsoft.com/office/drawing/2014/main" id="{3CC6C011-7203-8A79-0183-CB0939DF4724}"/>
              </a:ext>
            </a:extLst>
          </p:cNvPr>
          <p:cNvSpPr txBox="1">
            <a:spLocks/>
          </p:cNvSpPr>
          <p:nvPr/>
        </p:nvSpPr>
        <p:spPr>
          <a:xfrm>
            <a:off x="5375281" y="2948363"/>
            <a:ext cx="6612700" cy="5250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垃圾回收主要指就是堆内存，当栈帧弹栈以后，内存就会释放</a:t>
            </a:r>
          </a:p>
          <a:p>
            <a:endParaRPr lang="zh-CN" altLang="en-US" sz="1400" dirty="0"/>
          </a:p>
          <a:p>
            <a:pPr marL="285750" indent="-285750">
              <a:buFont typeface="Wingdings" panose="05000000000000000000" pitchFamily="2" charset="2"/>
              <a:buChar char="l"/>
            </a:pPr>
            <a:endParaRPr lang="en-US" altLang="zh-CN" sz="1400" dirty="0"/>
          </a:p>
          <a:p>
            <a:endParaRPr lang="zh-CN" altLang="en-US" sz="1400" dirty="0"/>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6" name="文本占位符 1">
            <a:extLst>
              <a:ext uri="{FF2B5EF4-FFF2-40B4-BE49-F238E27FC236}">
                <a16:creationId xmlns:a16="http://schemas.microsoft.com/office/drawing/2014/main" id="{1A1C9550-F5D0-88A6-E2BD-BE3A695C2BCB}"/>
              </a:ext>
            </a:extLst>
          </p:cNvPr>
          <p:cNvSpPr txBox="1">
            <a:spLocks/>
          </p:cNvSpPr>
          <p:nvPr/>
        </p:nvSpPr>
        <p:spPr>
          <a:xfrm>
            <a:off x="5192571" y="2618060"/>
            <a:ext cx="5760538" cy="196596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t>3.</a:t>
            </a:r>
            <a:r>
              <a:rPr lang="zh-CN" altLang="en-US" dirty="0"/>
              <a:t>栈内存分配越大越好吗？</a:t>
            </a:r>
          </a:p>
        </p:txBody>
      </p:sp>
      <p:sp>
        <p:nvSpPr>
          <p:cNvPr id="7" name="文本占位符 2">
            <a:extLst>
              <a:ext uri="{FF2B5EF4-FFF2-40B4-BE49-F238E27FC236}">
                <a16:creationId xmlns:a16="http://schemas.microsoft.com/office/drawing/2014/main" id="{8FE7BD17-3457-F9AB-AF2F-1B1764739803}"/>
              </a:ext>
            </a:extLst>
          </p:cNvPr>
          <p:cNvSpPr txBox="1">
            <a:spLocks/>
          </p:cNvSpPr>
          <p:nvPr/>
        </p:nvSpPr>
        <p:spPr>
          <a:xfrm>
            <a:off x="5375281" y="3929316"/>
            <a:ext cx="6612700" cy="5250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未必，默认的栈内存通常为</a:t>
            </a:r>
            <a:r>
              <a:rPr lang="en-US" altLang="zh-CN" sz="1400" dirty="0"/>
              <a:t>1024k</a:t>
            </a:r>
            <a:r>
              <a:rPr lang="zh-CN" altLang="en-US" sz="1400" dirty="0"/>
              <a:t>，栈帧过大会导致线程数变少</a:t>
            </a:r>
            <a:endParaRPr lang="en-US" altLang="zh-CN" sz="1400" dirty="0"/>
          </a:p>
          <a:p>
            <a:endParaRPr lang="zh-CN" altLang="en-US" sz="1400" dirty="0"/>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8" name="文本占位符 1">
            <a:extLst>
              <a:ext uri="{FF2B5EF4-FFF2-40B4-BE49-F238E27FC236}">
                <a16:creationId xmlns:a16="http://schemas.microsoft.com/office/drawing/2014/main" id="{C4C632CF-C4E3-6F56-AAB6-3419A5FD6970}"/>
              </a:ext>
            </a:extLst>
          </p:cNvPr>
          <p:cNvSpPr txBox="1">
            <a:spLocks/>
          </p:cNvSpPr>
          <p:nvPr/>
        </p:nvSpPr>
        <p:spPr>
          <a:xfrm>
            <a:off x="5192571" y="3531283"/>
            <a:ext cx="5760538" cy="196596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t>4.</a:t>
            </a:r>
            <a:r>
              <a:rPr lang="zh-CN" altLang="en-US" dirty="0"/>
              <a:t>方法内的局部变量是否线程安全？</a:t>
            </a:r>
          </a:p>
        </p:txBody>
      </p:sp>
      <p:sp>
        <p:nvSpPr>
          <p:cNvPr id="9" name="文本占位符 2">
            <a:extLst>
              <a:ext uri="{FF2B5EF4-FFF2-40B4-BE49-F238E27FC236}">
                <a16:creationId xmlns:a16="http://schemas.microsoft.com/office/drawing/2014/main" id="{3D0699DC-49A1-AEC5-3937-A5664EFE9B8B}"/>
              </a:ext>
            </a:extLst>
          </p:cNvPr>
          <p:cNvSpPr txBox="1">
            <a:spLocks/>
          </p:cNvSpPr>
          <p:nvPr/>
        </p:nvSpPr>
        <p:spPr>
          <a:xfrm>
            <a:off x="5274499" y="4837446"/>
            <a:ext cx="6612700" cy="7458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如果方法内局部变量没有逃离方法的作用范围，它是线程安全的</a:t>
            </a:r>
            <a:endParaRPr lang="en-US" altLang="zh-CN" sz="1400" dirty="0"/>
          </a:p>
          <a:p>
            <a:pPr marL="285750" indent="-285750">
              <a:buFont typeface="Wingdings" panose="05000000000000000000" pitchFamily="2" charset="2"/>
              <a:buChar char="l"/>
            </a:pPr>
            <a:r>
              <a:rPr lang="zh-CN" altLang="en-US" sz="1400" dirty="0"/>
              <a:t>如果是局部变量引用了对象，并逃离方法的作用范围，需要考虑线程安全</a:t>
            </a:r>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10" name="文本占位符 1">
            <a:extLst>
              <a:ext uri="{FF2B5EF4-FFF2-40B4-BE49-F238E27FC236}">
                <a16:creationId xmlns:a16="http://schemas.microsoft.com/office/drawing/2014/main" id="{6B96456B-4A82-7726-7853-4D1ACA80EFDB}"/>
              </a:ext>
            </a:extLst>
          </p:cNvPr>
          <p:cNvSpPr txBox="1">
            <a:spLocks/>
          </p:cNvSpPr>
          <p:nvPr/>
        </p:nvSpPr>
        <p:spPr>
          <a:xfrm>
            <a:off x="5192571" y="4783949"/>
            <a:ext cx="5760538" cy="196596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t>5.</a:t>
            </a:r>
            <a:r>
              <a:rPr lang="zh-CN" altLang="en-US" dirty="0"/>
              <a:t>什么情况下会导致栈内存溢出？</a:t>
            </a:r>
          </a:p>
        </p:txBody>
      </p:sp>
      <p:sp>
        <p:nvSpPr>
          <p:cNvPr id="11" name="文本占位符 2">
            <a:extLst>
              <a:ext uri="{FF2B5EF4-FFF2-40B4-BE49-F238E27FC236}">
                <a16:creationId xmlns:a16="http://schemas.microsoft.com/office/drawing/2014/main" id="{300B94E9-9FC8-B90B-3D18-A3E8F684D31A}"/>
              </a:ext>
            </a:extLst>
          </p:cNvPr>
          <p:cNvSpPr txBox="1">
            <a:spLocks/>
          </p:cNvSpPr>
          <p:nvPr/>
        </p:nvSpPr>
        <p:spPr>
          <a:xfrm>
            <a:off x="5274499" y="6008913"/>
            <a:ext cx="6612700" cy="7458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栈帧过多导致栈内存溢出，典型问题：递归调用</a:t>
            </a:r>
          </a:p>
          <a:p>
            <a:pPr marL="285750" indent="-285750">
              <a:buFont typeface="Wingdings" panose="05000000000000000000" pitchFamily="2" charset="2"/>
              <a:buChar char="l"/>
            </a:pPr>
            <a:r>
              <a:rPr lang="zh-CN" altLang="en-US" sz="1400" dirty="0"/>
              <a:t>栈帧过大导致栈内存溢出</a:t>
            </a:r>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249135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5BB7BA-F548-4BEB-E110-3711D55F28D3}"/>
              </a:ext>
            </a:extLst>
          </p:cNvPr>
          <p:cNvSpPr>
            <a:spLocks noGrp="1"/>
          </p:cNvSpPr>
          <p:nvPr>
            <p:ph type="body" sz="quarter" idx="10"/>
          </p:nvPr>
        </p:nvSpPr>
        <p:spPr>
          <a:xfrm>
            <a:off x="5192571" y="707011"/>
            <a:ext cx="5760538" cy="1965960"/>
          </a:xfrm>
        </p:spPr>
        <p:txBody>
          <a:bodyPr/>
          <a:lstStyle/>
          <a:p>
            <a:pPr marL="0" indent="0">
              <a:buNone/>
            </a:pPr>
            <a:r>
              <a:rPr lang="en-US" altLang="zh-CN" dirty="0"/>
              <a:t>6</a:t>
            </a:r>
            <a:r>
              <a:rPr lang="en-US" altLang="zh-CN" sz="1800" dirty="0"/>
              <a:t>.</a:t>
            </a:r>
            <a:r>
              <a:rPr lang="zh-CN" altLang="en-US" dirty="0"/>
              <a:t>堆栈的区别是什么？</a:t>
            </a:r>
          </a:p>
        </p:txBody>
      </p:sp>
      <p:sp>
        <p:nvSpPr>
          <p:cNvPr id="3" name="文本占位符 2">
            <a:extLst>
              <a:ext uri="{FF2B5EF4-FFF2-40B4-BE49-F238E27FC236}">
                <a16:creationId xmlns:a16="http://schemas.microsoft.com/office/drawing/2014/main" id="{ED4D6A4A-0BB6-C3D9-01E0-0063BC032B68}"/>
              </a:ext>
            </a:extLst>
          </p:cNvPr>
          <p:cNvSpPr txBox="1">
            <a:spLocks/>
          </p:cNvSpPr>
          <p:nvPr/>
        </p:nvSpPr>
        <p:spPr>
          <a:xfrm>
            <a:off x="5192571" y="2136362"/>
            <a:ext cx="6612700" cy="226595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栈内存一般会用来存储局部变量和方法调用，但堆内存是用来存储</a:t>
            </a:r>
            <a:r>
              <a:rPr lang="en-US" altLang="zh-CN" sz="1400" dirty="0"/>
              <a:t>Java</a:t>
            </a:r>
            <a:r>
              <a:rPr lang="zh-CN" altLang="en-US" sz="1400" dirty="0"/>
              <a:t>对象和数组的的。堆会</a:t>
            </a:r>
            <a:r>
              <a:rPr lang="en-US" altLang="zh-CN" sz="1400" dirty="0"/>
              <a:t>GC</a:t>
            </a:r>
            <a:r>
              <a:rPr lang="zh-CN" altLang="en-US" sz="1400" dirty="0"/>
              <a:t>垃圾回收，而栈不会。</a:t>
            </a:r>
          </a:p>
          <a:p>
            <a:pPr marL="285750" indent="-285750">
              <a:buFont typeface="Wingdings" panose="05000000000000000000" pitchFamily="2" charset="2"/>
              <a:buChar char="l"/>
            </a:pPr>
            <a:r>
              <a:rPr lang="zh-CN" altLang="en-US" sz="1400" dirty="0"/>
              <a:t>栈内存是线程私有的，而堆内存是线程共有的。</a:t>
            </a:r>
          </a:p>
          <a:p>
            <a:pPr marL="285750" indent="-285750">
              <a:buFont typeface="Wingdings" panose="05000000000000000000" pitchFamily="2" charset="2"/>
              <a:buChar char="l"/>
            </a:pPr>
            <a:r>
              <a:rPr lang="zh-CN" altLang="en-US" sz="1400" dirty="0"/>
              <a:t>两者异常错误不同，但如果栈内存或者堆内存不足都会抛出异常。</a:t>
            </a:r>
          </a:p>
          <a:p>
            <a:r>
              <a:rPr lang="zh-CN" altLang="en-US" sz="1400" dirty="0"/>
              <a:t>     栈空间不足：</a:t>
            </a:r>
            <a:r>
              <a:rPr lang="en-US" altLang="zh-CN" sz="1400" dirty="0" err="1"/>
              <a:t>java.lang.StackOverFlowError</a:t>
            </a:r>
            <a:r>
              <a:rPr lang="zh-CN" altLang="en-US" sz="1400" dirty="0"/>
              <a:t>。</a:t>
            </a:r>
          </a:p>
          <a:p>
            <a:r>
              <a:rPr lang="zh-CN" altLang="en-US" sz="1400" dirty="0"/>
              <a:t>     堆空间不足：</a:t>
            </a:r>
            <a:r>
              <a:rPr lang="en-US" altLang="zh-CN" sz="1400" dirty="0" err="1"/>
              <a:t>java.lang.OutOfMemoryError</a:t>
            </a:r>
            <a:r>
              <a:rPr lang="zh-CN" altLang="en-US" sz="1400" dirty="0"/>
              <a:t>。</a:t>
            </a:r>
          </a:p>
          <a:p>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34393424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800936" y="2170741"/>
            <a:ext cx="8590128"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能不能解释一下方法区？</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pic>
        <p:nvPicPr>
          <p:cNvPr id="3" name="图片 2">
            <a:extLst>
              <a:ext uri="{FF2B5EF4-FFF2-40B4-BE49-F238E27FC236}">
                <a16:creationId xmlns:a16="http://schemas.microsoft.com/office/drawing/2014/main" id="{FD699EFD-EF3B-EA8F-28DB-CEE54D962E71}"/>
              </a:ext>
            </a:extLst>
          </p:cNvPr>
          <p:cNvPicPr>
            <a:picLocks noChangeAspect="1"/>
          </p:cNvPicPr>
          <p:nvPr/>
        </p:nvPicPr>
        <p:blipFill>
          <a:blip r:embed="rId2"/>
          <a:stretch>
            <a:fillRect/>
          </a:stretch>
        </p:blipFill>
        <p:spPr>
          <a:xfrm>
            <a:off x="8248353" y="3566823"/>
            <a:ext cx="5007407" cy="2386642"/>
          </a:xfrm>
          <a:prstGeom prst="rect">
            <a:avLst/>
          </a:prstGeom>
        </p:spPr>
      </p:pic>
    </p:spTree>
    <p:extLst>
      <p:ext uri="{BB962C8B-B14F-4D97-AF65-F5344CB8AC3E}">
        <p14:creationId xmlns:p14="http://schemas.microsoft.com/office/powerpoint/2010/main" val="39113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能不能解释一下方法区？</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2027087"/>
          </a:xfrm>
        </p:spPr>
        <p:txBody>
          <a:bodyPr/>
          <a:lstStyle/>
          <a:p>
            <a:pPr marL="285750" indent="-285750">
              <a:buFont typeface="Wingdings" panose="05000000000000000000" pitchFamily="2" charset="2"/>
              <a:buChar char="l"/>
            </a:pPr>
            <a:r>
              <a:rPr lang="zh-CN" altLang="en-US" dirty="0"/>
              <a:t>方法区</a:t>
            </a:r>
            <a:r>
              <a:rPr lang="en-US" altLang="zh-CN" dirty="0"/>
              <a:t>(Method Area)</a:t>
            </a:r>
            <a:r>
              <a:rPr lang="zh-CN" altLang="en-US" dirty="0"/>
              <a:t>是各个线程</a:t>
            </a:r>
            <a:r>
              <a:rPr lang="zh-CN" altLang="en-US" dirty="0">
                <a:solidFill>
                  <a:srgbClr val="C00000"/>
                </a:solidFill>
              </a:rPr>
              <a:t>共享的内存区域</a:t>
            </a:r>
            <a:endParaRPr lang="en-US" altLang="zh-CN" dirty="0">
              <a:solidFill>
                <a:srgbClr val="C00000"/>
              </a:solidFill>
            </a:endParaRPr>
          </a:p>
          <a:p>
            <a:pPr marL="285750" indent="-285750">
              <a:buFont typeface="Wingdings" panose="05000000000000000000" pitchFamily="2" charset="2"/>
              <a:buChar char="l"/>
            </a:pPr>
            <a:r>
              <a:rPr lang="zh-CN" altLang="en-US" dirty="0"/>
              <a:t>主要存储类的信息、运行时常量池</a:t>
            </a:r>
            <a:endParaRPr lang="en-US" altLang="zh-CN" dirty="0"/>
          </a:p>
          <a:p>
            <a:pPr marL="285750" indent="-285750">
              <a:buFont typeface="Wingdings" panose="05000000000000000000" pitchFamily="2" charset="2"/>
              <a:buChar char="l"/>
            </a:pPr>
            <a:r>
              <a:rPr lang="zh-CN" altLang="en-US" dirty="0"/>
              <a:t>虚拟机启动的时候创建，关闭虚拟机时释放</a:t>
            </a:r>
            <a:endParaRPr lang="en-US" altLang="zh-CN" dirty="0"/>
          </a:p>
          <a:p>
            <a:pPr marL="285750" indent="-285750">
              <a:buFont typeface="Wingdings" panose="05000000000000000000" pitchFamily="2" charset="2"/>
              <a:buChar char="l"/>
            </a:pPr>
            <a:r>
              <a:rPr lang="zh-CN" altLang="en-US" dirty="0"/>
              <a:t>如果方法区域中的内存无法满足分配请求，则会抛出</a:t>
            </a:r>
            <a:r>
              <a:rPr lang="en-US" altLang="zh-CN" dirty="0" err="1">
                <a:effectLst/>
              </a:rPr>
              <a:t>OutOfMemoryError</a:t>
            </a:r>
            <a:r>
              <a:rPr lang="en-US" altLang="zh-CN" dirty="0">
                <a:effectLst/>
              </a:rPr>
              <a:t>: </a:t>
            </a:r>
            <a:r>
              <a:rPr lang="en-US" altLang="zh-CN" dirty="0" err="1">
                <a:effectLst/>
              </a:rPr>
              <a:t>Metaspace</a:t>
            </a:r>
            <a:endParaRPr lang="en-US" altLang="zh-CN" dirty="0">
              <a:effectLst/>
            </a:endParaRPr>
          </a:p>
          <a:p>
            <a:endParaRPr lang="zh-CN" altLang="en-US" dirty="0"/>
          </a:p>
        </p:txBody>
      </p:sp>
      <p:grpSp>
        <p:nvGrpSpPr>
          <p:cNvPr id="44" name="组合 43">
            <a:extLst>
              <a:ext uri="{FF2B5EF4-FFF2-40B4-BE49-F238E27FC236}">
                <a16:creationId xmlns:a16="http://schemas.microsoft.com/office/drawing/2014/main" id="{24A36F75-12BC-8F8E-E851-3BF44ED9C682}"/>
              </a:ext>
            </a:extLst>
          </p:cNvPr>
          <p:cNvGrpSpPr/>
          <p:nvPr/>
        </p:nvGrpSpPr>
        <p:grpSpPr>
          <a:xfrm>
            <a:off x="2987687" y="3487998"/>
            <a:ext cx="5875614" cy="3093633"/>
            <a:chOff x="3562722" y="2762134"/>
            <a:chExt cx="5875614" cy="3093633"/>
          </a:xfrm>
        </p:grpSpPr>
        <p:sp>
          <p:nvSpPr>
            <p:cNvPr id="45" name="矩形 44">
              <a:extLst>
                <a:ext uri="{FF2B5EF4-FFF2-40B4-BE49-F238E27FC236}">
                  <a16:creationId xmlns:a16="http://schemas.microsoft.com/office/drawing/2014/main" id="{5196FDD1-88D0-4CA4-4FD6-E27D527AD5F8}"/>
                </a:ext>
              </a:extLst>
            </p:cNvPr>
            <p:cNvSpPr/>
            <p:nvPr/>
          </p:nvSpPr>
          <p:spPr bwMode="auto">
            <a:xfrm>
              <a:off x="7137587" y="3129698"/>
              <a:ext cx="2300749" cy="2726069"/>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圆角 45">
              <a:extLst>
                <a:ext uri="{FF2B5EF4-FFF2-40B4-BE49-F238E27FC236}">
                  <a16:creationId xmlns:a16="http://schemas.microsoft.com/office/drawing/2014/main" id="{820ABC47-D846-4CC6-2022-FB7F1F504D7F}"/>
                </a:ext>
              </a:extLst>
            </p:cNvPr>
            <p:cNvSpPr/>
            <p:nvPr/>
          </p:nvSpPr>
          <p:spPr bwMode="auto">
            <a:xfrm>
              <a:off x="3562722" y="3129698"/>
              <a:ext cx="2300749" cy="2726069"/>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文本占位符 2">
              <a:extLst>
                <a:ext uri="{FF2B5EF4-FFF2-40B4-BE49-F238E27FC236}">
                  <a16:creationId xmlns:a16="http://schemas.microsoft.com/office/drawing/2014/main" id="{8A634435-2583-658A-7DA5-764A5B173251}"/>
                </a:ext>
              </a:extLst>
            </p:cNvPr>
            <p:cNvSpPr txBox="1">
              <a:spLocks/>
            </p:cNvSpPr>
            <p:nvPr/>
          </p:nvSpPr>
          <p:spPr>
            <a:xfrm>
              <a:off x="4198135" y="2762135"/>
              <a:ext cx="102992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本地内存</a:t>
              </a:r>
            </a:p>
          </p:txBody>
        </p:sp>
        <p:sp>
          <p:nvSpPr>
            <p:cNvPr id="48" name="文本占位符 2">
              <a:extLst>
                <a:ext uri="{FF2B5EF4-FFF2-40B4-BE49-F238E27FC236}">
                  <a16:creationId xmlns:a16="http://schemas.microsoft.com/office/drawing/2014/main" id="{52BFB9DA-ADF2-9E39-BD58-3B91BEDA0525}"/>
                </a:ext>
              </a:extLst>
            </p:cNvPr>
            <p:cNvSpPr txBox="1">
              <a:spLocks/>
            </p:cNvSpPr>
            <p:nvPr/>
          </p:nvSpPr>
          <p:spPr>
            <a:xfrm>
              <a:off x="8091316" y="2762134"/>
              <a:ext cx="422787"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堆</a:t>
              </a:r>
            </a:p>
          </p:txBody>
        </p:sp>
        <p:sp>
          <p:nvSpPr>
            <p:cNvPr id="49" name="矩形 48">
              <a:extLst>
                <a:ext uri="{FF2B5EF4-FFF2-40B4-BE49-F238E27FC236}">
                  <a16:creationId xmlns:a16="http://schemas.microsoft.com/office/drawing/2014/main" id="{3F06DB05-82E1-9409-A4F3-7F91F8190FB7}"/>
                </a:ext>
              </a:extLst>
            </p:cNvPr>
            <p:cNvSpPr/>
            <p:nvPr/>
          </p:nvSpPr>
          <p:spPr bwMode="auto">
            <a:xfrm>
              <a:off x="7226079" y="3903000"/>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068EF7F1-CF36-9D3E-7243-261799C4CB9E}"/>
                </a:ext>
              </a:extLst>
            </p:cNvPr>
            <p:cNvSpPr/>
            <p:nvPr/>
          </p:nvSpPr>
          <p:spPr bwMode="auto">
            <a:xfrm>
              <a:off x="7226079" y="4655624"/>
              <a:ext cx="2074606" cy="46120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老年代</a:t>
              </a:r>
            </a:p>
          </p:txBody>
        </p:sp>
        <p:cxnSp>
          <p:nvCxnSpPr>
            <p:cNvPr id="51" name="直接连接符 50">
              <a:extLst>
                <a:ext uri="{FF2B5EF4-FFF2-40B4-BE49-F238E27FC236}">
                  <a16:creationId xmlns:a16="http://schemas.microsoft.com/office/drawing/2014/main" id="{A23043B8-4CB1-DDB7-4695-2871438E35A3}"/>
                </a:ext>
              </a:extLst>
            </p:cNvPr>
            <p:cNvCxnSpPr/>
            <p:nvPr/>
          </p:nvCxnSpPr>
          <p:spPr>
            <a:xfrm>
              <a:off x="8263382" y="3903000"/>
              <a:ext cx="0" cy="46120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F3F2C02-ACF8-784D-2D4C-BEB954362A9F}"/>
                </a:ext>
              </a:extLst>
            </p:cNvPr>
            <p:cNvCxnSpPr/>
            <p:nvPr/>
          </p:nvCxnSpPr>
          <p:spPr>
            <a:xfrm>
              <a:off x="8779575" y="3903000"/>
              <a:ext cx="0" cy="461203"/>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占位符 2">
              <a:extLst>
                <a:ext uri="{FF2B5EF4-FFF2-40B4-BE49-F238E27FC236}">
                  <a16:creationId xmlns:a16="http://schemas.microsoft.com/office/drawing/2014/main" id="{2E9CD98A-BBA1-CF35-A545-BB695668CECA}"/>
                </a:ext>
              </a:extLst>
            </p:cNvPr>
            <p:cNvSpPr txBox="1">
              <a:spLocks/>
            </p:cNvSpPr>
            <p:nvPr/>
          </p:nvSpPr>
          <p:spPr>
            <a:xfrm>
              <a:off x="7437473" y="3909797"/>
              <a:ext cx="653843"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Eden</a:t>
              </a:r>
              <a:endParaRPr lang="zh-CN" altLang="en-US" sz="1400" dirty="0">
                <a:solidFill>
                  <a:schemeClr val="tx1"/>
                </a:solidFill>
              </a:endParaRPr>
            </a:p>
          </p:txBody>
        </p:sp>
        <p:sp>
          <p:nvSpPr>
            <p:cNvPr id="54" name="文本占位符 2">
              <a:extLst>
                <a:ext uri="{FF2B5EF4-FFF2-40B4-BE49-F238E27FC236}">
                  <a16:creationId xmlns:a16="http://schemas.microsoft.com/office/drawing/2014/main" id="{536D5FA2-CC7B-5854-9C77-CF1D02EFDC4A}"/>
                </a:ext>
              </a:extLst>
            </p:cNvPr>
            <p:cNvSpPr txBox="1">
              <a:spLocks/>
            </p:cNvSpPr>
            <p:nvPr/>
          </p:nvSpPr>
          <p:spPr>
            <a:xfrm>
              <a:off x="8302710" y="3904880"/>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S0</a:t>
              </a:r>
              <a:endParaRPr lang="zh-CN" altLang="en-US" sz="1400" dirty="0">
                <a:solidFill>
                  <a:schemeClr val="tx1"/>
                </a:solidFill>
              </a:endParaRPr>
            </a:p>
          </p:txBody>
        </p:sp>
        <p:sp>
          <p:nvSpPr>
            <p:cNvPr id="55" name="文本占位符 2">
              <a:extLst>
                <a:ext uri="{FF2B5EF4-FFF2-40B4-BE49-F238E27FC236}">
                  <a16:creationId xmlns:a16="http://schemas.microsoft.com/office/drawing/2014/main" id="{2D44288C-6E5F-F6FD-3E0D-F56BD1D33D2B}"/>
                </a:ext>
              </a:extLst>
            </p:cNvPr>
            <p:cNvSpPr txBox="1">
              <a:spLocks/>
            </p:cNvSpPr>
            <p:nvPr/>
          </p:nvSpPr>
          <p:spPr>
            <a:xfrm>
              <a:off x="8826278" y="3900964"/>
              <a:ext cx="570272"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S1</a:t>
              </a:r>
              <a:endParaRPr lang="zh-CN" altLang="en-US" sz="1400" dirty="0">
                <a:solidFill>
                  <a:schemeClr val="tx1"/>
                </a:solidFill>
              </a:endParaRPr>
            </a:p>
          </p:txBody>
        </p:sp>
        <p:sp>
          <p:nvSpPr>
            <p:cNvPr id="56" name="文本占位符 2">
              <a:extLst>
                <a:ext uri="{FF2B5EF4-FFF2-40B4-BE49-F238E27FC236}">
                  <a16:creationId xmlns:a16="http://schemas.microsoft.com/office/drawing/2014/main" id="{0693C651-4702-9C0B-4644-8DACE6AC8A7E}"/>
                </a:ext>
              </a:extLst>
            </p:cNvPr>
            <p:cNvSpPr txBox="1">
              <a:spLocks/>
            </p:cNvSpPr>
            <p:nvPr/>
          </p:nvSpPr>
          <p:spPr>
            <a:xfrm>
              <a:off x="7250656" y="3455391"/>
              <a:ext cx="1145461" cy="388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年轻代</a:t>
              </a:r>
            </a:p>
          </p:txBody>
        </p:sp>
        <p:sp>
          <p:nvSpPr>
            <p:cNvPr id="57" name="矩形 56">
              <a:extLst>
                <a:ext uri="{FF2B5EF4-FFF2-40B4-BE49-F238E27FC236}">
                  <a16:creationId xmlns:a16="http://schemas.microsoft.com/office/drawing/2014/main" id="{0C5AB17E-4909-79FF-C8E0-02CD48EF831F}"/>
                </a:ext>
              </a:extLst>
            </p:cNvPr>
            <p:cNvSpPr/>
            <p:nvPr/>
          </p:nvSpPr>
          <p:spPr bwMode="auto">
            <a:xfrm>
              <a:off x="3902697" y="3255071"/>
              <a:ext cx="1602557" cy="2481076"/>
            </a:xfrm>
            <a:prstGeom prst="rect">
              <a:avLst/>
            </a:prstGeom>
            <a:solidFill>
              <a:schemeClr val="accent6">
                <a:lumMod val="40000"/>
                <a:lumOff val="6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effectLst/>
                <a:latin typeface="Arial Unicode MS"/>
                <a:ea typeface="JetBrains Mono"/>
              </a:endParaRPr>
            </a:p>
          </p:txBody>
        </p:sp>
        <p:sp>
          <p:nvSpPr>
            <p:cNvPr id="58" name="文本占位符 2">
              <a:extLst>
                <a:ext uri="{FF2B5EF4-FFF2-40B4-BE49-F238E27FC236}">
                  <a16:creationId xmlns:a16="http://schemas.microsoft.com/office/drawing/2014/main" id="{84902301-7A0A-E4A8-3E07-CFFF087283FF}"/>
                </a:ext>
              </a:extLst>
            </p:cNvPr>
            <p:cNvSpPr txBox="1">
              <a:spLocks/>
            </p:cNvSpPr>
            <p:nvPr/>
          </p:nvSpPr>
          <p:spPr>
            <a:xfrm>
              <a:off x="3939239" y="3218570"/>
              <a:ext cx="1725235" cy="447591"/>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b="1" dirty="0" err="1">
                  <a:solidFill>
                    <a:srgbClr val="B7472A"/>
                  </a:solidFill>
                </a:rPr>
                <a:t>Mataspace</a:t>
              </a:r>
              <a:r>
                <a:rPr lang="en-US" altLang="zh-CN" sz="1200" b="1" dirty="0">
                  <a:solidFill>
                    <a:srgbClr val="B7472A"/>
                  </a:solidFill>
                </a:rPr>
                <a:t>(</a:t>
              </a:r>
              <a:r>
                <a:rPr lang="zh-CN" altLang="en-US" sz="1200" b="1" dirty="0">
                  <a:solidFill>
                    <a:srgbClr val="B7472A"/>
                  </a:solidFill>
                </a:rPr>
                <a:t>元空间</a:t>
              </a:r>
              <a:r>
                <a:rPr lang="en-US" altLang="zh-CN" sz="1200" b="1" dirty="0">
                  <a:solidFill>
                    <a:srgbClr val="B7472A"/>
                  </a:solidFill>
                </a:rPr>
                <a:t>)</a:t>
              </a:r>
              <a:endParaRPr lang="zh-CN" altLang="en-US" sz="1200" b="1" dirty="0">
                <a:solidFill>
                  <a:srgbClr val="B7472A"/>
                </a:solidFill>
              </a:endParaRPr>
            </a:p>
          </p:txBody>
        </p:sp>
        <p:sp>
          <p:nvSpPr>
            <p:cNvPr id="59" name="矩形: 圆角 58">
              <a:extLst>
                <a:ext uri="{FF2B5EF4-FFF2-40B4-BE49-F238E27FC236}">
                  <a16:creationId xmlns:a16="http://schemas.microsoft.com/office/drawing/2014/main" id="{923D8CE4-16C2-F422-0F5F-B00CDC442C51}"/>
                </a:ext>
              </a:extLst>
            </p:cNvPr>
            <p:cNvSpPr/>
            <p:nvPr/>
          </p:nvSpPr>
          <p:spPr bwMode="auto">
            <a:xfrm>
              <a:off x="3976947" y="3770722"/>
              <a:ext cx="1462319" cy="513713"/>
            </a:xfrm>
            <a:prstGeom prst="roundRect">
              <a:avLst/>
            </a:prstGeom>
            <a:solidFill>
              <a:schemeClr val="accent3">
                <a:lumMod val="40000"/>
                <a:lumOff val="6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Class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圆角 59">
              <a:extLst>
                <a:ext uri="{FF2B5EF4-FFF2-40B4-BE49-F238E27FC236}">
                  <a16:creationId xmlns:a16="http://schemas.microsoft.com/office/drawing/2014/main" id="{1C3D8FBF-EF95-86E8-CA12-5E050F51F728}"/>
                </a:ext>
              </a:extLst>
            </p:cNvPr>
            <p:cNvSpPr/>
            <p:nvPr/>
          </p:nvSpPr>
          <p:spPr bwMode="auto">
            <a:xfrm>
              <a:off x="3972815" y="4388996"/>
              <a:ext cx="1462319" cy="513713"/>
            </a:xfrm>
            <a:prstGeom prst="roundRect">
              <a:avLst/>
            </a:prstGeom>
            <a:solidFill>
              <a:schemeClr val="accent3">
                <a:lumMod val="60000"/>
                <a:lumOff val="4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err="1">
                  <a:ln>
                    <a:noFill/>
                  </a:ln>
                  <a:solidFill>
                    <a:srgbClr val="080808"/>
                  </a:solidFill>
                  <a:effectLst/>
                  <a:latin typeface="Arial Unicode MS"/>
                  <a:ea typeface="JetBrains Mono"/>
                </a:rPr>
                <a:t>Classloader</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圆角 60">
              <a:extLst>
                <a:ext uri="{FF2B5EF4-FFF2-40B4-BE49-F238E27FC236}">
                  <a16:creationId xmlns:a16="http://schemas.microsoft.com/office/drawing/2014/main" id="{E3970C3F-BECC-54FB-8F72-43E0E56E4E49}"/>
                </a:ext>
              </a:extLst>
            </p:cNvPr>
            <p:cNvSpPr/>
            <p:nvPr/>
          </p:nvSpPr>
          <p:spPr bwMode="auto">
            <a:xfrm>
              <a:off x="3970611" y="5030124"/>
              <a:ext cx="1462319" cy="513713"/>
            </a:xfrm>
            <a:prstGeom prst="roundRect">
              <a:avLst/>
            </a:prstGeom>
            <a:solidFill>
              <a:schemeClr val="accent2">
                <a:lumMod val="60000"/>
                <a:lumOff val="4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chemeClr val="bg1"/>
                  </a:solidFill>
                  <a:latin typeface="Arial Unicode MS"/>
                  <a:ea typeface="JetBrains Mono"/>
                </a:rPr>
                <a:t>运行常量池</a:t>
              </a:r>
              <a:endParaRPr kumimoji="0" lang="zh-CN" altLang="en-US" sz="1300" b="0" i="0" u="none" strike="noStrike" cap="none" normalizeH="0" baseline="0" dirty="0">
                <a:ln>
                  <a:noFill/>
                </a:ln>
                <a:solidFill>
                  <a:schemeClr val="bg1"/>
                </a:solidFill>
                <a:effectLst/>
                <a:latin typeface="Arial Unicode MS"/>
                <a:ea typeface="JetBrains Mono"/>
              </a:endParaRPr>
            </a:p>
          </p:txBody>
        </p:sp>
        <p:sp>
          <p:nvSpPr>
            <p:cNvPr id="62" name="矩形 61">
              <a:extLst>
                <a:ext uri="{FF2B5EF4-FFF2-40B4-BE49-F238E27FC236}">
                  <a16:creationId xmlns:a16="http://schemas.microsoft.com/office/drawing/2014/main" id="{2D4B0D63-B3D2-5ED4-A717-DC7D613AC74F}"/>
                </a:ext>
              </a:extLst>
            </p:cNvPr>
            <p:cNvSpPr/>
            <p:nvPr/>
          </p:nvSpPr>
          <p:spPr bwMode="auto">
            <a:xfrm>
              <a:off x="7226079" y="5251956"/>
              <a:ext cx="2074606" cy="461203"/>
            </a:xfrm>
            <a:prstGeom prst="rect">
              <a:avLst/>
            </a:prstGeom>
            <a:noFill/>
            <a:ln w="19050">
              <a:solidFill>
                <a:schemeClr val="bg1">
                  <a:lumMod val="50000"/>
                </a:schemeClr>
              </a:solidFill>
              <a:prstDash val="dash"/>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rgbClr val="080808"/>
                  </a:solidFill>
                  <a:latin typeface="Arial Unicode MS"/>
                  <a:ea typeface="JetBrains Mono"/>
                </a:rPr>
                <a:t>永久代</a:t>
              </a: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63" name="直接箭头连接符 62">
              <a:extLst>
                <a:ext uri="{FF2B5EF4-FFF2-40B4-BE49-F238E27FC236}">
                  <a16:creationId xmlns:a16="http://schemas.microsoft.com/office/drawing/2014/main" id="{5F411726-C13F-F591-249A-E37A5E7F1201}"/>
                </a:ext>
              </a:extLst>
            </p:cNvPr>
            <p:cNvCxnSpPr>
              <a:cxnSpLocks/>
              <a:stCxn id="62" idx="1"/>
            </p:cNvCxnSpPr>
            <p:nvPr/>
          </p:nvCxnSpPr>
          <p:spPr>
            <a:xfrm flipH="1">
              <a:off x="5500844" y="5482558"/>
              <a:ext cx="1725235"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31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常量池</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861709" y="1647537"/>
            <a:ext cx="10698800" cy="517190"/>
          </a:xfrm>
        </p:spPr>
        <p:txBody>
          <a:bodyPr/>
          <a:lstStyle/>
          <a:p>
            <a:r>
              <a:rPr lang="zh-CN" altLang="en-US" dirty="0"/>
              <a:t>可以看作是一张表，虚拟机指令根据这张常量表找到要执行的类名、方法名、参数类型、字面量等信息</a:t>
            </a:r>
          </a:p>
        </p:txBody>
      </p:sp>
      <p:grpSp>
        <p:nvGrpSpPr>
          <p:cNvPr id="8" name="组合 7">
            <a:extLst>
              <a:ext uri="{FF2B5EF4-FFF2-40B4-BE49-F238E27FC236}">
                <a16:creationId xmlns:a16="http://schemas.microsoft.com/office/drawing/2014/main" id="{072A5266-30F1-7859-06B5-F29C20AAA2C3}"/>
              </a:ext>
            </a:extLst>
          </p:cNvPr>
          <p:cNvGrpSpPr/>
          <p:nvPr/>
        </p:nvGrpSpPr>
        <p:grpSpPr>
          <a:xfrm>
            <a:off x="954163" y="2344129"/>
            <a:ext cx="8614043" cy="509799"/>
            <a:chOff x="952108" y="3128345"/>
            <a:chExt cx="8614043" cy="509799"/>
          </a:xfrm>
        </p:grpSpPr>
        <p:sp>
          <p:nvSpPr>
            <p:cNvPr id="6" name="Rectangle 1">
              <a:extLst>
                <a:ext uri="{FF2B5EF4-FFF2-40B4-BE49-F238E27FC236}">
                  <a16:creationId xmlns:a16="http://schemas.microsoft.com/office/drawing/2014/main" id="{16E668B0-93E6-9176-0E7D-8185E79D3F7A}"/>
                </a:ext>
              </a:extLst>
            </p:cNvPr>
            <p:cNvSpPr>
              <a:spLocks noChangeArrowheads="1"/>
            </p:cNvSpPr>
            <p:nvPr/>
          </p:nvSpPr>
          <p:spPr bwMode="auto">
            <a:xfrm>
              <a:off x="952108" y="3147800"/>
              <a:ext cx="3186259"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javap -v Application.</a:t>
              </a:r>
              <a:r>
                <a:rPr kumimoji="0" lang="zh-CN" altLang="zh-CN" sz="1300" b="0" i="0" u="none" strike="noStrike" cap="none" normalizeH="0" baseline="0" dirty="0">
                  <a:ln>
                    <a:noFill/>
                  </a:ln>
                  <a:solidFill>
                    <a:srgbClr val="0033B3"/>
                  </a:solidFill>
                  <a:effectLst/>
                  <a:latin typeface="Arial Unicode MS"/>
                  <a:ea typeface="JetBrains Mono"/>
                </a:rPr>
                <a:t>class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5350B6A2-8B54-3FD4-2AB1-6D5C72A8A055}"/>
                </a:ext>
              </a:extLst>
            </p:cNvPr>
            <p:cNvSpPr txBox="1">
              <a:spLocks/>
            </p:cNvSpPr>
            <p:nvPr/>
          </p:nvSpPr>
          <p:spPr>
            <a:xfrm>
              <a:off x="4208224" y="3128345"/>
              <a:ext cx="5357927" cy="5097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0" i="0" dirty="0">
                  <a:solidFill>
                    <a:srgbClr val="4F4F4F"/>
                  </a:solidFill>
                  <a:effectLst/>
                  <a:latin typeface="-apple-system"/>
                </a:rPr>
                <a:t>查看字节码结构（类的基本信息、常量池、方法定义）</a:t>
              </a:r>
              <a:endParaRPr lang="zh-CN" altLang="en-US" dirty="0"/>
            </a:p>
          </p:txBody>
        </p:sp>
      </p:grpSp>
      <p:grpSp>
        <p:nvGrpSpPr>
          <p:cNvPr id="35" name="组合 34">
            <a:extLst>
              <a:ext uri="{FF2B5EF4-FFF2-40B4-BE49-F238E27FC236}">
                <a16:creationId xmlns:a16="http://schemas.microsoft.com/office/drawing/2014/main" id="{136B626B-7D94-C121-16DD-80AFF6A7E599}"/>
              </a:ext>
            </a:extLst>
          </p:cNvPr>
          <p:cNvGrpSpPr/>
          <p:nvPr/>
        </p:nvGrpSpPr>
        <p:grpSpPr>
          <a:xfrm>
            <a:off x="942381" y="3348701"/>
            <a:ext cx="4181925" cy="2733688"/>
            <a:chOff x="942381" y="3348701"/>
            <a:chExt cx="4181925" cy="2733688"/>
          </a:xfrm>
        </p:grpSpPr>
        <p:pic>
          <p:nvPicPr>
            <p:cNvPr id="17" name="图片 16">
              <a:extLst>
                <a:ext uri="{FF2B5EF4-FFF2-40B4-BE49-F238E27FC236}">
                  <a16:creationId xmlns:a16="http://schemas.microsoft.com/office/drawing/2014/main" id="{28F69350-E82D-9738-48BE-860C5B3A9BE5}"/>
                </a:ext>
              </a:extLst>
            </p:cNvPr>
            <p:cNvPicPr>
              <a:picLocks noChangeAspect="1"/>
            </p:cNvPicPr>
            <p:nvPr/>
          </p:nvPicPr>
          <p:blipFill>
            <a:blip r:embed="rId2"/>
            <a:stretch>
              <a:fillRect/>
            </a:stretch>
          </p:blipFill>
          <p:spPr>
            <a:xfrm>
              <a:off x="942381" y="3348701"/>
              <a:ext cx="4181925" cy="2080796"/>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sp>
          <p:nvSpPr>
            <p:cNvPr id="32" name="文本占位符 2">
              <a:extLst>
                <a:ext uri="{FF2B5EF4-FFF2-40B4-BE49-F238E27FC236}">
                  <a16:creationId xmlns:a16="http://schemas.microsoft.com/office/drawing/2014/main" id="{9E8C566C-7FBB-9F99-3A10-DA7DB81693A8}"/>
                </a:ext>
              </a:extLst>
            </p:cNvPr>
            <p:cNvSpPr txBox="1">
              <a:spLocks/>
            </p:cNvSpPr>
            <p:nvPr/>
          </p:nvSpPr>
          <p:spPr>
            <a:xfrm>
              <a:off x="1485034" y="5565199"/>
              <a:ext cx="235167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方法的机器指令</a:t>
              </a:r>
            </a:p>
          </p:txBody>
        </p:sp>
      </p:grpSp>
      <p:grpSp>
        <p:nvGrpSpPr>
          <p:cNvPr id="36" name="组合 35">
            <a:extLst>
              <a:ext uri="{FF2B5EF4-FFF2-40B4-BE49-F238E27FC236}">
                <a16:creationId xmlns:a16="http://schemas.microsoft.com/office/drawing/2014/main" id="{6531A932-6C8F-1A7A-FD0A-F4DE1CAE2A9A}"/>
              </a:ext>
            </a:extLst>
          </p:cNvPr>
          <p:cNvGrpSpPr/>
          <p:nvPr/>
        </p:nvGrpSpPr>
        <p:grpSpPr>
          <a:xfrm>
            <a:off x="6794972" y="3113026"/>
            <a:ext cx="3538298" cy="3040730"/>
            <a:chOff x="4766717" y="3265773"/>
            <a:chExt cx="3538298" cy="3040730"/>
          </a:xfrm>
        </p:grpSpPr>
        <p:pic>
          <p:nvPicPr>
            <p:cNvPr id="19" name="图片 18">
              <a:extLst>
                <a:ext uri="{FF2B5EF4-FFF2-40B4-BE49-F238E27FC236}">
                  <a16:creationId xmlns:a16="http://schemas.microsoft.com/office/drawing/2014/main" id="{6E7BFB35-79C6-2807-B508-DFAD49C2BD52}"/>
                </a:ext>
              </a:extLst>
            </p:cNvPr>
            <p:cNvPicPr>
              <a:picLocks noChangeAspect="1"/>
            </p:cNvPicPr>
            <p:nvPr/>
          </p:nvPicPr>
          <p:blipFill>
            <a:blip r:embed="rId3"/>
            <a:stretch>
              <a:fillRect/>
            </a:stretch>
          </p:blipFill>
          <p:spPr>
            <a:xfrm>
              <a:off x="4766717" y="3265773"/>
              <a:ext cx="3538298" cy="2499332"/>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sp>
          <p:nvSpPr>
            <p:cNvPr id="33" name="文本占位符 2">
              <a:extLst>
                <a:ext uri="{FF2B5EF4-FFF2-40B4-BE49-F238E27FC236}">
                  <a16:creationId xmlns:a16="http://schemas.microsoft.com/office/drawing/2014/main" id="{DC110CFA-9B4C-9A77-6B4F-A4CCCA182303}"/>
                </a:ext>
              </a:extLst>
            </p:cNvPr>
            <p:cNvSpPr txBox="1">
              <a:spLocks/>
            </p:cNvSpPr>
            <p:nvPr/>
          </p:nvSpPr>
          <p:spPr>
            <a:xfrm>
              <a:off x="6076912" y="5789313"/>
              <a:ext cx="137631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常量池</a:t>
              </a:r>
            </a:p>
          </p:txBody>
        </p:sp>
      </p:grpSp>
      <p:cxnSp>
        <p:nvCxnSpPr>
          <p:cNvPr id="21" name="直接箭头连接符 20">
            <a:extLst>
              <a:ext uri="{FF2B5EF4-FFF2-40B4-BE49-F238E27FC236}">
                <a16:creationId xmlns:a16="http://schemas.microsoft.com/office/drawing/2014/main" id="{A7AF0D54-A996-20AF-DB03-2CC9D73755C2}"/>
              </a:ext>
            </a:extLst>
          </p:cNvPr>
          <p:cNvCxnSpPr/>
          <p:nvPr/>
        </p:nvCxnSpPr>
        <p:spPr>
          <a:xfrm flipV="1">
            <a:off x="3459637" y="3704736"/>
            <a:ext cx="3657600" cy="923827"/>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7D45A41-8BE6-1600-5DF5-87CB603260A7}"/>
              </a:ext>
            </a:extLst>
          </p:cNvPr>
          <p:cNvCxnSpPr/>
          <p:nvPr/>
        </p:nvCxnSpPr>
        <p:spPr>
          <a:xfrm flipV="1">
            <a:off x="3459637" y="3927185"/>
            <a:ext cx="3657600" cy="923827"/>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9BBC796-DC01-703A-4B11-EBD96D647310}"/>
              </a:ext>
            </a:extLst>
          </p:cNvPr>
          <p:cNvCxnSpPr>
            <a:cxnSpLocks/>
          </p:cNvCxnSpPr>
          <p:nvPr/>
        </p:nvCxnSpPr>
        <p:spPr>
          <a:xfrm flipV="1">
            <a:off x="3459637" y="4230208"/>
            <a:ext cx="3657600" cy="860268"/>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任意多边形: 形状 28">
            <a:extLst>
              <a:ext uri="{FF2B5EF4-FFF2-40B4-BE49-F238E27FC236}">
                <a16:creationId xmlns:a16="http://schemas.microsoft.com/office/drawing/2014/main" id="{3709AC69-0835-ADA1-F280-9C4F5DC5634B}"/>
              </a:ext>
            </a:extLst>
          </p:cNvPr>
          <p:cNvSpPr/>
          <p:nvPr/>
        </p:nvSpPr>
        <p:spPr bwMode="auto">
          <a:xfrm>
            <a:off x="9568206" y="3836711"/>
            <a:ext cx="735291" cy="0"/>
          </a:xfrm>
          <a:custGeom>
            <a:avLst/>
            <a:gdLst>
              <a:gd name="connsiteX0" fmla="*/ 0 w 735291"/>
              <a:gd name="connsiteY0" fmla="*/ 0 h 0"/>
              <a:gd name="connsiteX1" fmla="*/ 735291 w 735291"/>
              <a:gd name="connsiteY1" fmla="*/ 0 h 0"/>
            </a:gdLst>
            <a:ahLst/>
            <a:cxnLst>
              <a:cxn ang="0">
                <a:pos x="connsiteX0" y="connsiteY0"/>
              </a:cxn>
              <a:cxn ang="0">
                <a:pos x="connsiteX1" y="connsiteY1"/>
              </a:cxn>
            </a:cxnLst>
            <a:rect l="l" t="t" r="r" b="b"/>
            <a:pathLst>
              <a:path w="735291">
                <a:moveTo>
                  <a:pt x="0" y="0"/>
                </a:moveTo>
                <a:lnTo>
                  <a:pt x="735291" y="0"/>
                </a:lnTo>
              </a:path>
            </a:pathLst>
          </a:custGeom>
          <a:noFill/>
          <a:ln w="19050">
            <a:solidFill>
              <a:srgbClr val="C00000"/>
            </a:solidFill>
          </a:ln>
          <a:effectLst/>
        </p:spPr>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7FD64A96-9A80-CBE2-F1D2-592A552DE752}"/>
              </a:ext>
            </a:extLst>
          </p:cNvPr>
          <p:cNvSpPr/>
          <p:nvPr/>
        </p:nvSpPr>
        <p:spPr bwMode="auto">
          <a:xfrm>
            <a:off x="9539926" y="4081808"/>
            <a:ext cx="348792" cy="0"/>
          </a:xfrm>
          <a:custGeom>
            <a:avLst/>
            <a:gdLst>
              <a:gd name="connsiteX0" fmla="*/ 0 w 348792"/>
              <a:gd name="connsiteY0" fmla="*/ 0 h 0"/>
              <a:gd name="connsiteX1" fmla="*/ 348792 w 348792"/>
              <a:gd name="connsiteY1" fmla="*/ 0 h 0"/>
            </a:gdLst>
            <a:ahLst/>
            <a:cxnLst>
              <a:cxn ang="0">
                <a:pos x="connsiteX0" y="connsiteY0"/>
              </a:cxn>
              <a:cxn ang="0">
                <a:pos x="connsiteX1" y="connsiteY1"/>
              </a:cxn>
            </a:cxnLst>
            <a:rect l="l" t="t" r="r" b="b"/>
            <a:pathLst>
              <a:path w="348792">
                <a:moveTo>
                  <a:pt x="0" y="0"/>
                </a:moveTo>
                <a:lnTo>
                  <a:pt x="348792" y="0"/>
                </a:lnTo>
              </a:path>
            </a:pathLst>
          </a:custGeom>
          <a:noFill/>
          <a:ln w="19050">
            <a:solidFill>
              <a:srgbClr val="C00000"/>
            </a:solidFill>
          </a:ln>
          <a:effectLst/>
        </p:spPr>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E205B164-3E66-DE54-01D1-57B0DC4DDA84}"/>
              </a:ext>
            </a:extLst>
          </p:cNvPr>
          <p:cNvSpPr/>
          <p:nvPr/>
        </p:nvSpPr>
        <p:spPr bwMode="auto">
          <a:xfrm>
            <a:off x="9530499" y="4364612"/>
            <a:ext cx="772998" cy="0"/>
          </a:xfrm>
          <a:custGeom>
            <a:avLst/>
            <a:gdLst>
              <a:gd name="connsiteX0" fmla="*/ 0 w 772998"/>
              <a:gd name="connsiteY0" fmla="*/ 0 h 0"/>
              <a:gd name="connsiteX1" fmla="*/ 772998 w 772998"/>
              <a:gd name="connsiteY1" fmla="*/ 0 h 0"/>
            </a:gdLst>
            <a:ahLst/>
            <a:cxnLst>
              <a:cxn ang="0">
                <a:pos x="connsiteX0" y="connsiteY0"/>
              </a:cxn>
              <a:cxn ang="0">
                <a:pos x="connsiteX1" y="connsiteY1"/>
              </a:cxn>
            </a:cxnLst>
            <a:rect l="l" t="t" r="r" b="b"/>
            <a:pathLst>
              <a:path w="772998">
                <a:moveTo>
                  <a:pt x="0" y="0"/>
                </a:moveTo>
                <a:lnTo>
                  <a:pt x="772998" y="0"/>
                </a:lnTo>
              </a:path>
            </a:pathLst>
          </a:custGeom>
          <a:noFill/>
          <a:ln w="19050">
            <a:solidFill>
              <a:srgbClr val="C00000"/>
            </a:solidFill>
          </a:ln>
          <a:effectLst/>
        </p:spPr>
        <p:txBody>
          <a:bodyPr rtlCol="0" anchor="ctr"/>
          <a:lstStyle/>
          <a:p>
            <a:pPr algn="ctr"/>
            <a:endParaRPr lang="zh-CN" altLang="en-US"/>
          </a:p>
        </p:txBody>
      </p:sp>
      <p:sp>
        <p:nvSpPr>
          <p:cNvPr id="34" name="文本占位符 2">
            <a:extLst>
              <a:ext uri="{FF2B5EF4-FFF2-40B4-BE49-F238E27FC236}">
                <a16:creationId xmlns:a16="http://schemas.microsoft.com/office/drawing/2014/main" id="{515DBBDD-6C36-A18A-2C5B-1F5C35645AAD}"/>
              </a:ext>
            </a:extLst>
          </p:cNvPr>
          <p:cNvSpPr txBox="1">
            <a:spLocks/>
          </p:cNvSpPr>
          <p:nvPr/>
        </p:nvSpPr>
        <p:spPr>
          <a:xfrm>
            <a:off x="5363853" y="4081807"/>
            <a:ext cx="914399" cy="433632"/>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查表翻译</a:t>
            </a:r>
          </a:p>
        </p:txBody>
      </p:sp>
    </p:spTree>
    <p:extLst>
      <p:ext uri="{BB962C8B-B14F-4D97-AF65-F5344CB8AC3E}">
        <p14:creationId xmlns:p14="http://schemas.microsoft.com/office/powerpoint/2010/main" val="219055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par>
                                <p:cTn id="26" presetID="22" presetClass="entr" presetSubtype="4"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运行时常量池</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46600" y="1658276"/>
            <a:ext cx="10980344" cy="517190"/>
          </a:xfrm>
        </p:spPr>
        <p:txBody>
          <a:bodyPr/>
          <a:lstStyle/>
          <a:p>
            <a:r>
              <a:rPr lang="zh-CN" altLang="en-US" dirty="0"/>
              <a:t>常量池是 </a:t>
            </a:r>
            <a:r>
              <a:rPr lang="zh-CN" altLang="en-US" dirty="0">
                <a:solidFill>
                  <a:srgbClr val="C00000"/>
                </a:solidFill>
              </a:rPr>
              <a:t>*</a:t>
            </a:r>
            <a:r>
              <a:rPr lang="en-US" altLang="zh-CN" dirty="0">
                <a:solidFill>
                  <a:srgbClr val="C00000"/>
                </a:solidFill>
              </a:rPr>
              <a:t>.class </a:t>
            </a:r>
            <a:r>
              <a:rPr lang="zh-CN" altLang="en-US" dirty="0"/>
              <a:t>文件中的，当该类被加载，它的常量池信息就会</a:t>
            </a:r>
            <a:r>
              <a:rPr lang="zh-CN" altLang="en-US" dirty="0">
                <a:solidFill>
                  <a:srgbClr val="C00000"/>
                </a:solidFill>
              </a:rPr>
              <a:t>放入运行时常量池</a:t>
            </a:r>
            <a:r>
              <a:rPr lang="zh-CN" altLang="en-US" dirty="0"/>
              <a:t>，并把里面的</a:t>
            </a:r>
            <a:r>
              <a:rPr lang="zh-CN" altLang="en-US" dirty="0">
                <a:solidFill>
                  <a:srgbClr val="C00000"/>
                </a:solidFill>
              </a:rPr>
              <a:t>符号地址变为真实地址</a:t>
            </a:r>
          </a:p>
        </p:txBody>
      </p:sp>
      <p:pic>
        <p:nvPicPr>
          <p:cNvPr id="17" name="图片 16">
            <a:extLst>
              <a:ext uri="{FF2B5EF4-FFF2-40B4-BE49-F238E27FC236}">
                <a16:creationId xmlns:a16="http://schemas.microsoft.com/office/drawing/2014/main" id="{28F69350-E82D-9738-48BE-860C5B3A9BE5}"/>
              </a:ext>
            </a:extLst>
          </p:cNvPr>
          <p:cNvPicPr>
            <a:picLocks noChangeAspect="1"/>
          </p:cNvPicPr>
          <p:nvPr/>
        </p:nvPicPr>
        <p:blipFill>
          <a:blip r:embed="rId2"/>
          <a:stretch>
            <a:fillRect/>
          </a:stretch>
        </p:blipFill>
        <p:spPr>
          <a:xfrm>
            <a:off x="942381" y="2943345"/>
            <a:ext cx="4181925" cy="2080796"/>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pic>
        <p:nvPicPr>
          <p:cNvPr id="19" name="图片 18">
            <a:extLst>
              <a:ext uri="{FF2B5EF4-FFF2-40B4-BE49-F238E27FC236}">
                <a16:creationId xmlns:a16="http://schemas.microsoft.com/office/drawing/2014/main" id="{6E7BFB35-79C6-2807-B508-DFAD49C2BD52}"/>
              </a:ext>
            </a:extLst>
          </p:cNvPr>
          <p:cNvPicPr>
            <a:picLocks noChangeAspect="1"/>
          </p:cNvPicPr>
          <p:nvPr/>
        </p:nvPicPr>
        <p:blipFill>
          <a:blip r:embed="rId3"/>
          <a:stretch>
            <a:fillRect/>
          </a:stretch>
        </p:blipFill>
        <p:spPr>
          <a:xfrm>
            <a:off x="6834434" y="2674010"/>
            <a:ext cx="3538298" cy="2499332"/>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cxnSp>
        <p:nvCxnSpPr>
          <p:cNvPr id="21" name="直接箭头连接符 20">
            <a:extLst>
              <a:ext uri="{FF2B5EF4-FFF2-40B4-BE49-F238E27FC236}">
                <a16:creationId xmlns:a16="http://schemas.microsoft.com/office/drawing/2014/main" id="{A7AF0D54-A996-20AF-DB03-2CC9D73755C2}"/>
              </a:ext>
            </a:extLst>
          </p:cNvPr>
          <p:cNvCxnSpPr/>
          <p:nvPr/>
        </p:nvCxnSpPr>
        <p:spPr>
          <a:xfrm flipV="1">
            <a:off x="3459637" y="3299380"/>
            <a:ext cx="3657600" cy="923827"/>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7D45A41-8BE6-1600-5DF5-87CB603260A7}"/>
              </a:ext>
            </a:extLst>
          </p:cNvPr>
          <p:cNvCxnSpPr/>
          <p:nvPr/>
        </p:nvCxnSpPr>
        <p:spPr>
          <a:xfrm flipV="1">
            <a:off x="3459637" y="3521829"/>
            <a:ext cx="3657600" cy="923827"/>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9BBC796-DC01-703A-4B11-EBD96D647310}"/>
              </a:ext>
            </a:extLst>
          </p:cNvPr>
          <p:cNvCxnSpPr>
            <a:cxnSpLocks/>
          </p:cNvCxnSpPr>
          <p:nvPr/>
        </p:nvCxnSpPr>
        <p:spPr>
          <a:xfrm flipV="1">
            <a:off x="3459637" y="3824852"/>
            <a:ext cx="3657600" cy="860268"/>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任意多边形: 形状 28">
            <a:extLst>
              <a:ext uri="{FF2B5EF4-FFF2-40B4-BE49-F238E27FC236}">
                <a16:creationId xmlns:a16="http://schemas.microsoft.com/office/drawing/2014/main" id="{3709AC69-0835-ADA1-F280-9C4F5DC5634B}"/>
              </a:ext>
            </a:extLst>
          </p:cNvPr>
          <p:cNvSpPr/>
          <p:nvPr/>
        </p:nvSpPr>
        <p:spPr bwMode="auto">
          <a:xfrm>
            <a:off x="9568206" y="3431355"/>
            <a:ext cx="735291" cy="0"/>
          </a:xfrm>
          <a:custGeom>
            <a:avLst/>
            <a:gdLst>
              <a:gd name="connsiteX0" fmla="*/ 0 w 735291"/>
              <a:gd name="connsiteY0" fmla="*/ 0 h 0"/>
              <a:gd name="connsiteX1" fmla="*/ 735291 w 735291"/>
              <a:gd name="connsiteY1" fmla="*/ 0 h 0"/>
            </a:gdLst>
            <a:ahLst/>
            <a:cxnLst>
              <a:cxn ang="0">
                <a:pos x="connsiteX0" y="connsiteY0"/>
              </a:cxn>
              <a:cxn ang="0">
                <a:pos x="connsiteX1" y="connsiteY1"/>
              </a:cxn>
            </a:cxnLst>
            <a:rect l="l" t="t" r="r" b="b"/>
            <a:pathLst>
              <a:path w="735291">
                <a:moveTo>
                  <a:pt x="0" y="0"/>
                </a:moveTo>
                <a:lnTo>
                  <a:pt x="735291" y="0"/>
                </a:lnTo>
              </a:path>
            </a:pathLst>
          </a:custGeom>
          <a:noFill/>
          <a:ln w="19050">
            <a:solidFill>
              <a:srgbClr val="C00000"/>
            </a:solidFill>
          </a:ln>
          <a:effectLst/>
        </p:spPr>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7FD64A96-9A80-CBE2-F1D2-592A552DE752}"/>
              </a:ext>
            </a:extLst>
          </p:cNvPr>
          <p:cNvSpPr/>
          <p:nvPr/>
        </p:nvSpPr>
        <p:spPr bwMode="auto">
          <a:xfrm>
            <a:off x="9539926" y="3676452"/>
            <a:ext cx="348792" cy="0"/>
          </a:xfrm>
          <a:custGeom>
            <a:avLst/>
            <a:gdLst>
              <a:gd name="connsiteX0" fmla="*/ 0 w 348792"/>
              <a:gd name="connsiteY0" fmla="*/ 0 h 0"/>
              <a:gd name="connsiteX1" fmla="*/ 348792 w 348792"/>
              <a:gd name="connsiteY1" fmla="*/ 0 h 0"/>
            </a:gdLst>
            <a:ahLst/>
            <a:cxnLst>
              <a:cxn ang="0">
                <a:pos x="connsiteX0" y="connsiteY0"/>
              </a:cxn>
              <a:cxn ang="0">
                <a:pos x="connsiteX1" y="connsiteY1"/>
              </a:cxn>
            </a:cxnLst>
            <a:rect l="l" t="t" r="r" b="b"/>
            <a:pathLst>
              <a:path w="348792">
                <a:moveTo>
                  <a:pt x="0" y="0"/>
                </a:moveTo>
                <a:lnTo>
                  <a:pt x="348792" y="0"/>
                </a:lnTo>
              </a:path>
            </a:pathLst>
          </a:custGeom>
          <a:noFill/>
          <a:ln w="19050">
            <a:solidFill>
              <a:srgbClr val="C00000"/>
            </a:solidFill>
          </a:ln>
          <a:effectLst/>
        </p:spPr>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E205B164-3E66-DE54-01D1-57B0DC4DDA84}"/>
              </a:ext>
            </a:extLst>
          </p:cNvPr>
          <p:cNvSpPr/>
          <p:nvPr/>
        </p:nvSpPr>
        <p:spPr bwMode="auto">
          <a:xfrm>
            <a:off x="9530499" y="3959256"/>
            <a:ext cx="772998" cy="0"/>
          </a:xfrm>
          <a:custGeom>
            <a:avLst/>
            <a:gdLst>
              <a:gd name="connsiteX0" fmla="*/ 0 w 772998"/>
              <a:gd name="connsiteY0" fmla="*/ 0 h 0"/>
              <a:gd name="connsiteX1" fmla="*/ 772998 w 772998"/>
              <a:gd name="connsiteY1" fmla="*/ 0 h 0"/>
            </a:gdLst>
            <a:ahLst/>
            <a:cxnLst>
              <a:cxn ang="0">
                <a:pos x="connsiteX0" y="connsiteY0"/>
              </a:cxn>
              <a:cxn ang="0">
                <a:pos x="connsiteX1" y="connsiteY1"/>
              </a:cxn>
            </a:cxnLst>
            <a:rect l="l" t="t" r="r" b="b"/>
            <a:pathLst>
              <a:path w="772998">
                <a:moveTo>
                  <a:pt x="0" y="0"/>
                </a:moveTo>
                <a:lnTo>
                  <a:pt x="772998" y="0"/>
                </a:lnTo>
              </a:path>
            </a:pathLst>
          </a:custGeom>
          <a:noFill/>
          <a:ln w="19050">
            <a:solidFill>
              <a:srgbClr val="C00000"/>
            </a:solidFill>
          </a:ln>
          <a:effectLst/>
        </p:spPr>
        <p:txBody>
          <a:bodyPr rtlCol="0" anchor="ctr"/>
          <a:lstStyle/>
          <a:p>
            <a:pPr algn="ctr"/>
            <a:endParaRPr lang="zh-CN" altLang="en-US"/>
          </a:p>
        </p:txBody>
      </p:sp>
      <p:sp>
        <p:nvSpPr>
          <p:cNvPr id="32" name="文本占位符 2">
            <a:extLst>
              <a:ext uri="{FF2B5EF4-FFF2-40B4-BE49-F238E27FC236}">
                <a16:creationId xmlns:a16="http://schemas.microsoft.com/office/drawing/2014/main" id="{9E8C566C-7FBB-9F99-3A10-DA7DB81693A8}"/>
              </a:ext>
            </a:extLst>
          </p:cNvPr>
          <p:cNvSpPr txBox="1">
            <a:spLocks/>
          </p:cNvSpPr>
          <p:nvPr/>
        </p:nvSpPr>
        <p:spPr>
          <a:xfrm>
            <a:off x="1485034" y="5159843"/>
            <a:ext cx="235167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方法的机器指令</a:t>
            </a:r>
          </a:p>
        </p:txBody>
      </p:sp>
      <p:sp>
        <p:nvSpPr>
          <p:cNvPr id="33" name="文本占位符 2">
            <a:extLst>
              <a:ext uri="{FF2B5EF4-FFF2-40B4-BE49-F238E27FC236}">
                <a16:creationId xmlns:a16="http://schemas.microsoft.com/office/drawing/2014/main" id="{DC110CFA-9B4C-9A77-6B4F-A4CCCA182303}"/>
              </a:ext>
            </a:extLst>
          </p:cNvPr>
          <p:cNvSpPr txBox="1">
            <a:spLocks/>
          </p:cNvSpPr>
          <p:nvPr/>
        </p:nvSpPr>
        <p:spPr>
          <a:xfrm>
            <a:off x="8154185" y="5263194"/>
            <a:ext cx="137631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常量池</a:t>
            </a:r>
          </a:p>
        </p:txBody>
      </p:sp>
      <p:sp>
        <p:nvSpPr>
          <p:cNvPr id="34" name="文本占位符 2">
            <a:extLst>
              <a:ext uri="{FF2B5EF4-FFF2-40B4-BE49-F238E27FC236}">
                <a16:creationId xmlns:a16="http://schemas.microsoft.com/office/drawing/2014/main" id="{515DBBDD-6C36-A18A-2C5B-1F5C35645AAD}"/>
              </a:ext>
            </a:extLst>
          </p:cNvPr>
          <p:cNvSpPr txBox="1">
            <a:spLocks/>
          </p:cNvSpPr>
          <p:nvPr/>
        </p:nvSpPr>
        <p:spPr>
          <a:xfrm>
            <a:off x="5363853" y="3676451"/>
            <a:ext cx="914399" cy="433632"/>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查表翻译</a:t>
            </a:r>
          </a:p>
        </p:txBody>
      </p:sp>
      <p:sp>
        <p:nvSpPr>
          <p:cNvPr id="4" name="矩形 3">
            <a:extLst>
              <a:ext uri="{FF2B5EF4-FFF2-40B4-BE49-F238E27FC236}">
                <a16:creationId xmlns:a16="http://schemas.microsoft.com/office/drawing/2014/main" id="{4F41E139-ED67-3A4C-5DD0-CD53D8153BBE}"/>
              </a:ext>
            </a:extLst>
          </p:cNvPr>
          <p:cNvSpPr/>
          <p:nvPr/>
        </p:nvSpPr>
        <p:spPr bwMode="auto">
          <a:xfrm>
            <a:off x="7117237" y="2943345"/>
            <a:ext cx="348792" cy="221649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文本占位符 2">
            <a:extLst>
              <a:ext uri="{FF2B5EF4-FFF2-40B4-BE49-F238E27FC236}">
                <a16:creationId xmlns:a16="http://schemas.microsoft.com/office/drawing/2014/main" id="{74DCBB23-19AB-71CF-50E3-1667B10704AB}"/>
              </a:ext>
            </a:extLst>
          </p:cNvPr>
          <p:cNvSpPr txBox="1">
            <a:spLocks/>
          </p:cNvSpPr>
          <p:nvPr/>
        </p:nvSpPr>
        <p:spPr>
          <a:xfrm>
            <a:off x="6777871" y="5199724"/>
            <a:ext cx="112179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符号引用</a:t>
            </a:r>
          </a:p>
        </p:txBody>
      </p:sp>
    </p:spTree>
    <p:extLst>
      <p:ext uri="{BB962C8B-B14F-4D97-AF65-F5344CB8AC3E}">
        <p14:creationId xmlns:p14="http://schemas.microsoft.com/office/powerpoint/2010/main" val="3941713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6FA8FA-7FBE-CA14-5C81-A4EEBF2E8661}"/>
              </a:ext>
            </a:extLst>
          </p:cNvPr>
          <p:cNvSpPr>
            <a:spLocks noGrp="1"/>
          </p:cNvSpPr>
          <p:nvPr>
            <p:ph type="body" sz="quarter" idx="10"/>
          </p:nvPr>
        </p:nvSpPr>
        <p:spPr>
          <a:xfrm>
            <a:off x="5217939" y="818796"/>
            <a:ext cx="5760538" cy="1638379"/>
          </a:xfrm>
        </p:spPr>
        <p:txBody>
          <a:bodyPr/>
          <a:lstStyle/>
          <a:p>
            <a:pPr marL="0" indent="0">
              <a:buNone/>
            </a:pPr>
            <a:r>
              <a:rPr lang="en-US" altLang="zh-CN" sz="1800" dirty="0"/>
              <a:t>1.</a:t>
            </a:r>
            <a:r>
              <a:rPr lang="zh-CN" altLang="en-US" sz="1800" dirty="0"/>
              <a:t>能不能解释一下方法区？</a:t>
            </a:r>
            <a:endParaRPr lang="zh-CN" altLang="en-US" dirty="0"/>
          </a:p>
        </p:txBody>
      </p:sp>
      <p:sp>
        <p:nvSpPr>
          <p:cNvPr id="3" name="文本占位符 2">
            <a:extLst>
              <a:ext uri="{FF2B5EF4-FFF2-40B4-BE49-F238E27FC236}">
                <a16:creationId xmlns:a16="http://schemas.microsoft.com/office/drawing/2014/main" id="{A07F126F-1713-5D30-0E13-593A25709C79}"/>
              </a:ext>
            </a:extLst>
          </p:cNvPr>
          <p:cNvSpPr txBox="1">
            <a:spLocks/>
          </p:cNvSpPr>
          <p:nvPr/>
        </p:nvSpPr>
        <p:spPr>
          <a:xfrm>
            <a:off x="5217939" y="2020641"/>
            <a:ext cx="6612700" cy="1929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方法区</a:t>
            </a:r>
            <a:r>
              <a:rPr lang="en-US" altLang="zh-CN" sz="1400" dirty="0"/>
              <a:t>(Method Area)</a:t>
            </a:r>
            <a:r>
              <a:rPr lang="zh-CN" altLang="en-US" sz="1400" dirty="0"/>
              <a:t>是各个线程</a:t>
            </a:r>
            <a:r>
              <a:rPr lang="zh-CN" altLang="en-US" sz="1400" dirty="0">
                <a:solidFill>
                  <a:srgbClr val="C00000"/>
                </a:solidFill>
              </a:rPr>
              <a:t>共享的内存区域</a:t>
            </a:r>
            <a:endParaRPr lang="en-US" altLang="zh-CN" sz="1400" dirty="0">
              <a:solidFill>
                <a:srgbClr val="C00000"/>
              </a:solidFill>
            </a:endParaRPr>
          </a:p>
          <a:p>
            <a:pPr marL="285750" indent="-285750">
              <a:buFont typeface="Wingdings" panose="05000000000000000000" pitchFamily="2" charset="2"/>
              <a:buChar char="l"/>
            </a:pPr>
            <a:r>
              <a:rPr lang="zh-CN" altLang="en-US" sz="1400" dirty="0"/>
              <a:t>主要存储类的信息、运行时常量池</a:t>
            </a:r>
            <a:endParaRPr lang="en-US" altLang="zh-CN" sz="1400" dirty="0"/>
          </a:p>
          <a:p>
            <a:pPr marL="285750" indent="-285750">
              <a:buFont typeface="Wingdings" panose="05000000000000000000" pitchFamily="2" charset="2"/>
              <a:buChar char="l"/>
            </a:pPr>
            <a:r>
              <a:rPr lang="zh-CN" altLang="en-US" sz="1400" dirty="0"/>
              <a:t>虚拟机启动的时候创建，关闭虚拟机时释放</a:t>
            </a:r>
            <a:endParaRPr lang="en-US" altLang="zh-CN" sz="1400" dirty="0"/>
          </a:p>
          <a:p>
            <a:pPr marL="285750" indent="-285750">
              <a:buFont typeface="Wingdings" panose="05000000000000000000" pitchFamily="2" charset="2"/>
              <a:buChar char="l"/>
            </a:pPr>
            <a:r>
              <a:rPr lang="zh-CN" altLang="en-US" sz="1400" dirty="0"/>
              <a:t>如果方法区域中的内存无法满足分配请求，则会抛出</a:t>
            </a:r>
            <a:r>
              <a:rPr lang="en-US" altLang="zh-CN" sz="1400" dirty="0" err="1"/>
              <a:t>OutOfMemoryError</a:t>
            </a:r>
            <a:r>
              <a:rPr lang="en-US" altLang="zh-CN" sz="1400" dirty="0"/>
              <a:t>: </a:t>
            </a:r>
            <a:r>
              <a:rPr lang="en-US" altLang="zh-CN" sz="1400" dirty="0" err="1"/>
              <a:t>Metaspace</a:t>
            </a: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endParaRPr lang="zh-CN" altLang="en-US" sz="1400" dirty="0"/>
          </a:p>
          <a:p>
            <a:endParaRPr lang="en-US" altLang="zh-CN" sz="1400" dirty="0">
              <a:solidFill>
                <a:schemeClr val="tx1"/>
              </a:solidFill>
            </a:endParaRPr>
          </a:p>
          <a:p>
            <a:pPr marL="285750" indent="-285750">
              <a:buFont typeface="Wingdings" panose="05000000000000000000" pitchFamily="2" charset="2"/>
              <a:buChar char="l"/>
            </a:pPr>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4" name="文本占位符 1">
            <a:extLst>
              <a:ext uri="{FF2B5EF4-FFF2-40B4-BE49-F238E27FC236}">
                <a16:creationId xmlns:a16="http://schemas.microsoft.com/office/drawing/2014/main" id="{AC9DF40B-3C2E-641A-7FFB-BD720F964B14}"/>
              </a:ext>
            </a:extLst>
          </p:cNvPr>
          <p:cNvSpPr txBox="1">
            <a:spLocks/>
          </p:cNvSpPr>
          <p:nvPr/>
        </p:nvSpPr>
        <p:spPr>
          <a:xfrm>
            <a:off x="5217939" y="3198980"/>
            <a:ext cx="5760538" cy="1638379"/>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mj-lt"/>
              <a:buNone/>
            </a:pPr>
            <a:r>
              <a:rPr lang="en-US" altLang="zh-CN" dirty="0"/>
              <a:t>2.</a:t>
            </a:r>
            <a:r>
              <a:rPr lang="zh-CN" altLang="en-US" dirty="0"/>
              <a:t>介绍一下运行时常量池</a:t>
            </a:r>
          </a:p>
        </p:txBody>
      </p:sp>
      <p:sp>
        <p:nvSpPr>
          <p:cNvPr id="5" name="文本占位符 2">
            <a:extLst>
              <a:ext uri="{FF2B5EF4-FFF2-40B4-BE49-F238E27FC236}">
                <a16:creationId xmlns:a16="http://schemas.microsoft.com/office/drawing/2014/main" id="{EE61A171-B2E6-6E5A-8F3B-279DE9676B18}"/>
              </a:ext>
            </a:extLst>
          </p:cNvPr>
          <p:cNvSpPr txBox="1">
            <a:spLocks/>
          </p:cNvSpPr>
          <p:nvPr/>
        </p:nvSpPr>
        <p:spPr>
          <a:xfrm>
            <a:off x="5217939" y="4400826"/>
            <a:ext cx="6612700" cy="14800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常量池：可以看作是一张表，虚拟机指令根据这张常量表找到要执行的类名、方法名、参数类型、字面量等信息</a:t>
            </a:r>
            <a:endParaRPr lang="en-US" altLang="zh-CN" sz="1400" dirty="0"/>
          </a:p>
          <a:p>
            <a:pPr marL="285750" indent="-285750">
              <a:buFont typeface="Wingdings" panose="05000000000000000000" pitchFamily="2" charset="2"/>
              <a:buChar char="l"/>
            </a:pPr>
            <a:r>
              <a:rPr lang="zh-CN" altLang="en-US" sz="1400" dirty="0"/>
              <a:t>当类被加载，它的常量池信息就会</a:t>
            </a:r>
            <a:r>
              <a:rPr lang="zh-CN" altLang="en-US" sz="1400" dirty="0">
                <a:solidFill>
                  <a:srgbClr val="C00000"/>
                </a:solidFill>
              </a:rPr>
              <a:t>放入运行时常量池</a:t>
            </a:r>
            <a:r>
              <a:rPr lang="zh-CN" altLang="en-US" sz="1400" dirty="0"/>
              <a:t>，并把里面的</a:t>
            </a:r>
            <a:r>
              <a:rPr lang="zh-CN" altLang="en-US" sz="1400" dirty="0">
                <a:solidFill>
                  <a:srgbClr val="C00000"/>
                </a:solidFill>
              </a:rPr>
              <a:t>符号地址变为真实地址</a:t>
            </a:r>
            <a:endParaRPr lang="zh-CN" altLang="en-US"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endParaRPr lang="zh-CN" altLang="en-US" sz="1400" dirty="0"/>
          </a:p>
          <a:p>
            <a:endParaRPr lang="en-US" altLang="zh-CN" sz="1400" dirty="0">
              <a:solidFill>
                <a:schemeClr val="tx1"/>
              </a:solidFill>
            </a:endParaRPr>
          </a:p>
          <a:p>
            <a:pPr marL="285750" indent="-285750">
              <a:buFont typeface="Wingdings" panose="05000000000000000000" pitchFamily="2" charset="2"/>
              <a:buChar char="l"/>
            </a:pPr>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328592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489093" y="2170741"/>
            <a:ext cx="7213815"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你听过直接内存吗？</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24775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你听过直接内存吗？</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1130579"/>
          </a:xfrm>
        </p:spPr>
        <p:txBody>
          <a:bodyPr/>
          <a:lstStyle/>
          <a:p>
            <a:r>
              <a:rPr lang="zh-CN" altLang="en-US" dirty="0"/>
              <a:t>直接内存：并不属于</a:t>
            </a:r>
            <a:r>
              <a:rPr lang="en-US" altLang="zh-CN" dirty="0"/>
              <a:t>JVM</a:t>
            </a:r>
            <a:r>
              <a:rPr lang="zh-CN" altLang="en-US" dirty="0"/>
              <a:t>中的内存结构，不由</a:t>
            </a:r>
            <a:r>
              <a:rPr lang="en-US" altLang="zh-CN" dirty="0"/>
              <a:t>JVM</a:t>
            </a:r>
            <a:r>
              <a:rPr lang="zh-CN" altLang="en-US" dirty="0"/>
              <a:t>进行管理。是虚拟机的系统内存，常见于 </a:t>
            </a:r>
            <a:r>
              <a:rPr lang="en-US" altLang="zh-CN" dirty="0"/>
              <a:t>NIO </a:t>
            </a:r>
            <a:r>
              <a:rPr lang="zh-CN" altLang="en-US" dirty="0"/>
              <a:t>操作时，用于数据缓冲区，它分配回收成本较高，但读写性能高</a:t>
            </a:r>
          </a:p>
        </p:txBody>
      </p:sp>
      <p:sp>
        <p:nvSpPr>
          <p:cNvPr id="4" name="文本占位符 2">
            <a:extLst>
              <a:ext uri="{FF2B5EF4-FFF2-40B4-BE49-F238E27FC236}">
                <a16:creationId xmlns:a16="http://schemas.microsoft.com/office/drawing/2014/main" id="{5D4A3359-E6E1-D04C-DA81-FE0D59F46FD3}"/>
              </a:ext>
            </a:extLst>
          </p:cNvPr>
          <p:cNvSpPr txBox="1">
            <a:spLocks/>
          </p:cNvSpPr>
          <p:nvPr/>
        </p:nvSpPr>
        <p:spPr>
          <a:xfrm>
            <a:off x="710880" y="2646894"/>
            <a:ext cx="10698800" cy="113057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举例</a:t>
            </a:r>
            <a:endParaRPr lang="en-US" altLang="zh-CN" dirty="0"/>
          </a:p>
          <a:p>
            <a:r>
              <a:rPr lang="en-US" altLang="zh-CN" dirty="0"/>
              <a:t>Java</a:t>
            </a:r>
            <a:r>
              <a:rPr lang="zh-CN" altLang="en-US" dirty="0"/>
              <a:t>代码完成文件拷贝</a:t>
            </a:r>
            <a:endParaRPr lang="zh-CN" altLang="en-US" dirty="0">
              <a:solidFill>
                <a:srgbClr val="C00000"/>
              </a:solidFill>
            </a:endParaRPr>
          </a:p>
        </p:txBody>
      </p:sp>
      <p:sp>
        <p:nvSpPr>
          <p:cNvPr id="11" name="矩形 10">
            <a:extLst>
              <a:ext uri="{FF2B5EF4-FFF2-40B4-BE49-F238E27FC236}">
                <a16:creationId xmlns:a16="http://schemas.microsoft.com/office/drawing/2014/main" id="{CDCB1E4F-4CD0-2AE5-49BF-A16421410029}"/>
              </a:ext>
            </a:extLst>
          </p:cNvPr>
          <p:cNvSpPr/>
          <p:nvPr/>
        </p:nvSpPr>
        <p:spPr bwMode="auto">
          <a:xfrm>
            <a:off x="1932495" y="5233796"/>
            <a:ext cx="1640264" cy="867266"/>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E:/bak1</a:t>
            </a: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16" name="图片 15">
            <a:extLst>
              <a:ext uri="{FF2B5EF4-FFF2-40B4-BE49-F238E27FC236}">
                <a16:creationId xmlns:a16="http://schemas.microsoft.com/office/drawing/2014/main" id="{E70F3124-A9A7-E4ED-5014-58A635D83235}"/>
              </a:ext>
            </a:extLst>
          </p:cNvPr>
          <p:cNvPicPr>
            <a:picLocks noChangeAspect="1"/>
          </p:cNvPicPr>
          <p:nvPr/>
        </p:nvPicPr>
        <p:blipFill>
          <a:blip r:embed="rId2"/>
          <a:stretch>
            <a:fillRect/>
          </a:stretch>
        </p:blipFill>
        <p:spPr>
          <a:xfrm>
            <a:off x="2152552" y="4072143"/>
            <a:ext cx="1200150" cy="1047750"/>
          </a:xfrm>
          <a:prstGeom prst="rect">
            <a:avLst/>
          </a:prstGeom>
          <a:effectLst>
            <a:outerShdw blurRad="50800" dist="38100" dir="2700000" algn="tl" rotWithShape="0">
              <a:prstClr val="black">
                <a:alpha val="40000"/>
              </a:prstClr>
            </a:outerShdw>
          </a:effectLst>
        </p:spPr>
      </p:pic>
      <p:sp>
        <p:nvSpPr>
          <p:cNvPr id="18" name="矩形 17">
            <a:extLst>
              <a:ext uri="{FF2B5EF4-FFF2-40B4-BE49-F238E27FC236}">
                <a16:creationId xmlns:a16="http://schemas.microsoft.com/office/drawing/2014/main" id="{F3B23539-F418-D26A-B3BB-2507BC6E889C}"/>
              </a:ext>
            </a:extLst>
          </p:cNvPr>
          <p:cNvSpPr/>
          <p:nvPr/>
        </p:nvSpPr>
        <p:spPr bwMode="auto">
          <a:xfrm>
            <a:off x="7799111" y="5233796"/>
            <a:ext cx="1640264" cy="867266"/>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E:/bak2</a:t>
            </a: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28" name="直接箭头连接符 27">
            <a:extLst>
              <a:ext uri="{FF2B5EF4-FFF2-40B4-BE49-F238E27FC236}">
                <a16:creationId xmlns:a16="http://schemas.microsoft.com/office/drawing/2014/main" id="{BCEB24A3-106C-2362-A541-9C5B20F2D427}"/>
              </a:ext>
            </a:extLst>
          </p:cNvPr>
          <p:cNvCxnSpPr>
            <a:stCxn id="11" idx="3"/>
            <a:endCxn id="18" idx="1"/>
          </p:cNvCxnSpPr>
          <p:nvPr/>
        </p:nvCxnSpPr>
        <p:spPr>
          <a:xfrm>
            <a:off x="3572759" y="5667429"/>
            <a:ext cx="4226352"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4D2634FD-E96B-3676-B2CA-4090F26AF4C4}"/>
              </a:ext>
            </a:extLst>
          </p:cNvPr>
          <p:cNvPicPr>
            <a:picLocks noChangeAspect="1"/>
          </p:cNvPicPr>
          <p:nvPr/>
        </p:nvPicPr>
        <p:blipFill>
          <a:blip r:embed="rId2"/>
          <a:stretch>
            <a:fillRect/>
          </a:stretch>
        </p:blipFill>
        <p:spPr>
          <a:xfrm>
            <a:off x="2152552" y="4088305"/>
            <a:ext cx="1200150" cy="1047750"/>
          </a:xfrm>
          <a:prstGeom prst="rect">
            <a:avLst/>
          </a:prstGeom>
          <a:effectLst>
            <a:outerShdw blurRad="50800" dist="38100" dir="2700000" algn="tl" rotWithShape="0">
              <a:prstClr val="black">
                <a:alpha val="40000"/>
              </a:prstClr>
            </a:outerShdw>
          </a:effectLst>
        </p:spPr>
      </p:pic>
      <p:sp>
        <p:nvSpPr>
          <p:cNvPr id="39" name="文本占位符 2">
            <a:extLst>
              <a:ext uri="{FF2B5EF4-FFF2-40B4-BE49-F238E27FC236}">
                <a16:creationId xmlns:a16="http://schemas.microsoft.com/office/drawing/2014/main" id="{B7BAF8D3-8141-3C10-BC94-87C84F590547}"/>
              </a:ext>
            </a:extLst>
          </p:cNvPr>
          <p:cNvSpPr txBox="1">
            <a:spLocks/>
          </p:cNvSpPr>
          <p:nvPr/>
        </p:nvSpPr>
        <p:spPr>
          <a:xfrm>
            <a:off x="4910105" y="5136056"/>
            <a:ext cx="1640264" cy="4378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常规</a:t>
            </a:r>
            <a:r>
              <a:rPr lang="en-US" altLang="zh-CN" dirty="0">
                <a:solidFill>
                  <a:srgbClr val="C00000"/>
                </a:solidFill>
              </a:rPr>
              <a:t>IO</a:t>
            </a:r>
            <a:r>
              <a:rPr lang="zh-CN" altLang="en-US" dirty="0"/>
              <a:t>或</a:t>
            </a:r>
            <a:r>
              <a:rPr lang="en-US" altLang="zh-CN" dirty="0">
                <a:solidFill>
                  <a:srgbClr val="C00000"/>
                </a:solidFill>
              </a:rPr>
              <a:t>NIO</a:t>
            </a:r>
            <a:endParaRPr lang="zh-CN" altLang="en-US" dirty="0">
              <a:solidFill>
                <a:srgbClr val="C00000"/>
              </a:solidFill>
            </a:endParaRPr>
          </a:p>
        </p:txBody>
      </p:sp>
    </p:spTree>
    <p:extLst>
      <p:ext uri="{BB962C8B-B14F-4D97-AF65-F5344CB8AC3E}">
        <p14:creationId xmlns:p14="http://schemas.microsoft.com/office/powerpoint/2010/main" val="149089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1000"/>
                                        <p:tgtEl>
                                          <p:spTgt spid="28"/>
                                        </p:tgtEl>
                                      </p:cBhvr>
                                    </p:animEffect>
                                  </p:childTnLst>
                                </p:cTn>
                              </p:par>
                              <p:par>
                                <p:cTn id="27" presetID="42" presetClass="path" presetSubtype="0" accel="50000" decel="50000" fill="hold" nodeType="withEffect">
                                  <p:stCondLst>
                                    <p:cond delay="0"/>
                                  </p:stCondLst>
                                  <p:childTnLst>
                                    <p:animMotion origin="layout" path="M -1.25E-6 -3.7037E-6 L 0.48464 -3.7037E-6 " pathEditMode="relative" rAng="0" ptsTypes="AA">
                                      <p:cBhvr>
                                        <p:cTn id="28" dur="1000" fill="hold"/>
                                        <p:tgtEl>
                                          <p:spTgt spid="36"/>
                                        </p:tgtEl>
                                        <p:attrNameLst>
                                          <p:attrName>ppt_x</p:attrName>
                                          <p:attrName>ppt_y</p:attrName>
                                        </p:attrNameLst>
                                      </p:cBhvr>
                                      <p:rCtr x="24232"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8" grpId="0" animBg="1"/>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你听过直接内存吗？</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36953"/>
            <a:ext cx="10698800" cy="578881"/>
          </a:xfrm>
        </p:spPr>
        <p:txBody>
          <a:bodyPr/>
          <a:lstStyle/>
          <a:p>
            <a:r>
              <a:rPr lang="zh-CN" altLang="en-US" dirty="0"/>
              <a:t>常规</a:t>
            </a:r>
            <a:r>
              <a:rPr lang="en-US" altLang="zh-CN" dirty="0"/>
              <a:t>IO</a:t>
            </a:r>
            <a:r>
              <a:rPr lang="zh-CN" altLang="en-US" dirty="0"/>
              <a:t>的数据拷贝流程</a:t>
            </a:r>
          </a:p>
        </p:txBody>
      </p:sp>
      <p:grpSp>
        <p:nvGrpSpPr>
          <p:cNvPr id="9" name="组合 8">
            <a:extLst>
              <a:ext uri="{FF2B5EF4-FFF2-40B4-BE49-F238E27FC236}">
                <a16:creationId xmlns:a16="http://schemas.microsoft.com/office/drawing/2014/main" id="{11B58BA7-89CC-3032-9D09-F1D1C00D2988}"/>
              </a:ext>
            </a:extLst>
          </p:cNvPr>
          <p:cNvGrpSpPr/>
          <p:nvPr/>
        </p:nvGrpSpPr>
        <p:grpSpPr>
          <a:xfrm>
            <a:off x="673173" y="2173361"/>
            <a:ext cx="10601285" cy="4246989"/>
            <a:chOff x="673173" y="2173361"/>
            <a:chExt cx="10601285" cy="4246989"/>
          </a:xfrm>
        </p:grpSpPr>
        <p:sp>
          <p:nvSpPr>
            <p:cNvPr id="5" name="矩形: 圆角 4">
              <a:extLst>
                <a:ext uri="{FF2B5EF4-FFF2-40B4-BE49-F238E27FC236}">
                  <a16:creationId xmlns:a16="http://schemas.microsoft.com/office/drawing/2014/main" id="{DF8970AB-2072-1C76-5D10-361BF5BC3134}"/>
                </a:ext>
              </a:extLst>
            </p:cNvPr>
            <p:cNvSpPr/>
            <p:nvPr/>
          </p:nvSpPr>
          <p:spPr bwMode="auto">
            <a:xfrm>
              <a:off x="673173" y="2356703"/>
              <a:ext cx="10563578" cy="1616698"/>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圆角 5">
              <a:extLst>
                <a:ext uri="{FF2B5EF4-FFF2-40B4-BE49-F238E27FC236}">
                  <a16:creationId xmlns:a16="http://schemas.microsoft.com/office/drawing/2014/main" id="{99D44FC0-05D9-C7DF-3367-E46B8B56FCC4}"/>
                </a:ext>
              </a:extLst>
            </p:cNvPr>
            <p:cNvSpPr/>
            <p:nvPr/>
          </p:nvSpPr>
          <p:spPr bwMode="auto">
            <a:xfrm>
              <a:off x="710880" y="4124230"/>
              <a:ext cx="10563578" cy="1776951"/>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 name="箭头: 右 6">
              <a:extLst>
                <a:ext uri="{FF2B5EF4-FFF2-40B4-BE49-F238E27FC236}">
                  <a16:creationId xmlns:a16="http://schemas.microsoft.com/office/drawing/2014/main" id="{C4310A29-6D2B-1BB0-35D6-5474FB44C4C1}"/>
                </a:ext>
              </a:extLst>
            </p:cNvPr>
            <p:cNvSpPr/>
            <p:nvPr/>
          </p:nvSpPr>
          <p:spPr bwMode="auto">
            <a:xfrm>
              <a:off x="710879" y="2991833"/>
              <a:ext cx="9639751" cy="203855"/>
            </a:xfrm>
            <a:prstGeom prst="right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箭头: 右 7">
              <a:extLst>
                <a:ext uri="{FF2B5EF4-FFF2-40B4-BE49-F238E27FC236}">
                  <a16:creationId xmlns:a16="http://schemas.microsoft.com/office/drawing/2014/main" id="{CF2614F7-48AC-11B3-04A2-2280C5C97CEC}"/>
                </a:ext>
              </a:extLst>
            </p:cNvPr>
            <p:cNvSpPr/>
            <p:nvPr/>
          </p:nvSpPr>
          <p:spPr bwMode="auto">
            <a:xfrm>
              <a:off x="710878" y="4756472"/>
              <a:ext cx="9639751" cy="203855"/>
            </a:xfrm>
            <a:prstGeom prst="right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箭头: 圆角右 19">
              <a:extLst>
                <a:ext uri="{FF2B5EF4-FFF2-40B4-BE49-F238E27FC236}">
                  <a16:creationId xmlns:a16="http://schemas.microsoft.com/office/drawing/2014/main" id="{FD4559CE-B59F-DB71-E1A7-A87AC2C8B559}"/>
                </a:ext>
              </a:extLst>
            </p:cNvPr>
            <p:cNvSpPr/>
            <p:nvPr/>
          </p:nvSpPr>
          <p:spPr bwMode="auto">
            <a:xfrm rot="5400000">
              <a:off x="1892399" y="1305960"/>
              <a:ext cx="543192" cy="2906233"/>
            </a:xfrm>
            <a:prstGeom prst="ben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1" name="箭头: 下弧形 20">
              <a:extLst>
                <a:ext uri="{FF2B5EF4-FFF2-40B4-BE49-F238E27FC236}">
                  <a16:creationId xmlns:a16="http://schemas.microsoft.com/office/drawing/2014/main" id="{B7DCE922-5C46-E7D7-AE72-67F855129506}"/>
                </a:ext>
              </a:extLst>
            </p:cNvPr>
            <p:cNvSpPr/>
            <p:nvPr/>
          </p:nvSpPr>
          <p:spPr bwMode="auto">
            <a:xfrm>
              <a:off x="3403076" y="3249082"/>
              <a:ext cx="2253006" cy="667037"/>
            </a:xfrm>
            <a:prstGeom prst="curvedUp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2" name="箭头: 上弧形 21">
              <a:extLst>
                <a:ext uri="{FF2B5EF4-FFF2-40B4-BE49-F238E27FC236}">
                  <a16:creationId xmlns:a16="http://schemas.microsoft.com/office/drawing/2014/main" id="{338DB143-9E4C-2C88-5A20-1D9E96CB0083}"/>
                </a:ext>
              </a:extLst>
            </p:cNvPr>
            <p:cNvSpPr/>
            <p:nvPr/>
          </p:nvSpPr>
          <p:spPr bwMode="auto">
            <a:xfrm>
              <a:off x="5530753" y="2395543"/>
              <a:ext cx="3330442" cy="589870"/>
            </a:xfrm>
            <a:prstGeom prst="curvedDown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3" name="矩形 22">
              <a:extLst>
                <a:ext uri="{FF2B5EF4-FFF2-40B4-BE49-F238E27FC236}">
                  <a16:creationId xmlns:a16="http://schemas.microsoft.com/office/drawing/2014/main" id="{B6F60E82-9302-8040-5883-517BC557D4E1}"/>
                </a:ext>
              </a:extLst>
            </p:cNvPr>
            <p:cNvSpPr/>
            <p:nvPr/>
          </p:nvSpPr>
          <p:spPr bwMode="auto">
            <a:xfrm>
              <a:off x="1074656" y="4163071"/>
              <a:ext cx="6806152" cy="531480"/>
            </a:xfrm>
            <a:prstGeom prst="rect">
              <a:avLst/>
            </a:prstGeom>
            <a:solidFill>
              <a:schemeClr val="accent6">
                <a:lumMod val="20000"/>
                <a:lumOff val="8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4" name="矩形: 圆角 23">
              <a:extLst>
                <a:ext uri="{FF2B5EF4-FFF2-40B4-BE49-F238E27FC236}">
                  <a16:creationId xmlns:a16="http://schemas.microsoft.com/office/drawing/2014/main" id="{A30C2A3E-1BB8-45CD-8EF3-8F80858712BE}"/>
                </a:ext>
              </a:extLst>
            </p:cNvPr>
            <p:cNvSpPr/>
            <p:nvPr/>
          </p:nvSpPr>
          <p:spPr bwMode="auto">
            <a:xfrm>
              <a:off x="3525625" y="4251491"/>
              <a:ext cx="1960775" cy="354152"/>
            </a:xfrm>
            <a:prstGeom prst="roundRect">
              <a:avLst/>
            </a:prstGeom>
            <a:solidFill>
              <a:schemeClr val="accent6">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j</a:t>
              </a:r>
              <a:r>
                <a:rPr kumimoji="0" lang="en-US" altLang="zh-CN" sz="1300" b="0" i="0" u="none" strike="noStrike" cap="none" normalizeH="0" baseline="0" dirty="0">
                  <a:ln>
                    <a:noFill/>
                  </a:ln>
                  <a:solidFill>
                    <a:srgbClr val="080808"/>
                  </a:solidFill>
                  <a:effectLst/>
                  <a:latin typeface="Arial Unicode MS"/>
                  <a:ea typeface="JetBrains Mono"/>
                </a:rPr>
                <a:t>ava</a:t>
              </a:r>
              <a:r>
                <a:rPr kumimoji="0" lang="zh-CN" altLang="en-US" sz="1300" b="0" i="0" u="none" strike="noStrike" cap="none" normalizeH="0" baseline="0" dirty="0">
                  <a:ln>
                    <a:noFill/>
                  </a:ln>
                  <a:solidFill>
                    <a:srgbClr val="080808"/>
                  </a:solidFill>
                  <a:effectLst/>
                  <a:latin typeface="Arial Unicode MS"/>
                  <a:ea typeface="JetBrains Mono"/>
                </a:rPr>
                <a:t>缓冲区</a:t>
              </a:r>
              <a:r>
                <a:rPr kumimoji="0" lang="en-US" altLang="zh-CN" sz="1300" b="0" i="0" u="none" strike="noStrike" cap="none" normalizeH="0" baseline="0" dirty="0">
                  <a:ln>
                    <a:noFill/>
                  </a:ln>
                  <a:solidFill>
                    <a:srgbClr val="080808"/>
                  </a:solidFill>
                  <a:effectLst/>
                  <a:latin typeface="Arial Unicode MS"/>
                  <a:ea typeface="JetBrains Mono"/>
                </a:rPr>
                <a:t>byte[]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5" name="矩形 24">
              <a:extLst>
                <a:ext uri="{FF2B5EF4-FFF2-40B4-BE49-F238E27FC236}">
                  <a16:creationId xmlns:a16="http://schemas.microsoft.com/office/drawing/2014/main" id="{2AC1C774-7E5C-4EA8-DBCA-E46FBAA4FF88}"/>
                </a:ext>
              </a:extLst>
            </p:cNvPr>
            <p:cNvSpPr/>
            <p:nvPr/>
          </p:nvSpPr>
          <p:spPr bwMode="auto">
            <a:xfrm>
              <a:off x="1074656" y="5066099"/>
              <a:ext cx="6806152" cy="531480"/>
            </a:xfrm>
            <a:prstGeom prst="rect">
              <a:avLst/>
            </a:prstGeom>
            <a:solidFill>
              <a:schemeClr val="accent3">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6" name="矩形: 圆角 25">
              <a:extLst>
                <a:ext uri="{FF2B5EF4-FFF2-40B4-BE49-F238E27FC236}">
                  <a16:creationId xmlns:a16="http://schemas.microsoft.com/office/drawing/2014/main" id="{F3FBADCB-284F-EC8C-69F2-4ADC29E346EC}"/>
                </a:ext>
              </a:extLst>
            </p:cNvPr>
            <p:cNvSpPr/>
            <p:nvPr/>
          </p:nvSpPr>
          <p:spPr bwMode="auto">
            <a:xfrm>
              <a:off x="3525625" y="5154519"/>
              <a:ext cx="1960775" cy="354152"/>
            </a:xfrm>
            <a:prstGeom prst="roundRect">
              <a:avLst/>
            </a:prstGeom>
            <a:solidFill>
              <a:schemeClr val="accent5">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系统缓存区</a:t>
              </a:r>
            </a:p>
          </p:txBody>
        </p:sp>
        <p:sp>
          <p:nvSpPr>
            <p:cNvPr id="27" name="矩形: 圆角 26">
              <a:extLst>
                <a:ext uri="{FF2B5EF4-FFF2-40B4-BE49-F238E27FC236}">
                  <a16:creationId xmlns:a16="http://schemas.microsoft.com/office/drawing/2014/main" id="{14143059-1150-A31A-6BD8-7A105B4009E2}"/>
                </a:ext>
              </a:extLst>
            </p:cNvPr>
            <p:cNvSpPr/>
            <p:nvPr/>
          </p:nvSpPr>
          <p:spPr bwMode="auto">
            <a:xfrm>
              <a:off x="1074656" y="6006953"/>
              <a:ext cx="1599414" cy="413397"/>
            </a:xfrm>
            <a:prstGeom prst="round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磁盘文件</a:t>
              </a:r>
            </a:p>
          </p:txBody>
        </p:sp>
        <p:sp>
          <p:nvSpPr>
            <p:cNvPr id="29" name="箭头: 直角上 28">
              <a:extLst>
                <a:ext uri="{FF2B5EF4-FFF2-40B4-BE49-F238E27FC236}">
                  <a16:creationId xmlns:a16="http://schemas.microsoft.com/office/drawing/2014/main" id="{0C7F5ECB-0431-06B7-7B0D-7E896E9FD17C}"/>
                </a:ext>
              </a:extLst>
            </p:cNvPr>
            <p:cNvSpPr/>
            <p:nvPr/>
          </p:nvSpPr>
          <p:spPr bwMode="auto">
            <a:xfrm>
              <a:off x="2674070" y="5508671"/>
              <a:ext cx="2039332" cy="822771"/>
            </a:xfrm>
            <a:prstGeom prst="bentUpArrow">
              <a:avLst/>
            </a:prstGeom>
            <a:solidFill>
              <a:schemeClr val="accent1">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0" name="箭头: 上 29">
              <a:extLst>
                <a:ext uri="{FF2B5EF4-FFF2-40B4-BE49-F238E27FC236}">
                  <a16:creationId xmlns:a16="http://schemas.microsoft.com/office/drawing/2014/main" id="{F8A85E5C-7A67-476B-F7F0-7FBDF884E029}"/>
                </a:ext>
              </a:extLst>
            </p:cNvPr>
            <p:cNvSpPr/>
            <p:nvPr/>
          </p:nvSpPr>
          <p:spPr bwMode="auto">
            <a:xfrm>
              <a:off x="4289196" y="4587759"/>
              <a:ext cx="424206" cy="566760"/>
            </a:xfrm>
            <a:prstGeom prst="upArrow">
              <a:avLst/>
            </a:prstGeom>
            <a:solidFill>
              <a:schemeClr val="accent1">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文本占位符 2">
              <a:extLst>
                <a:ext uri="{FF2B5EF4-FFF2-40B4-BE49-F238E27FC236}">
                  <a16:creationId xmlns:a16="http://schemas.microsoft.com/office/drawing/2014/main" id="{CE77DC97-4E58-9ECD-2C20-6185949AB88F}"/>
                </a:ext>
              </a:extLst>
            </p:cNvPr>
            <p:cNvSpPr txBox="1">
              <a:spLocks/>
            </p:cNvSpPr>
            <p:nvPr/>
          </p:nvSpPr>
          <p:spPr>
            <a:xfrm>
              <a:off x="9530496" y="2173361"/>
              <a:ext cx="1168926" cy="8279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3600" dirty="0"/>
                <a:t>CPU</a:t>
              </a:r>
              <a:endParaRPr lang="zh-CN" altLang="en-US" sz="3600" dirty="0"/>
            </a:p>
          </p:txBody>
        </p:sp>
        <p:sp>
          <p:nvSpPr>
            <p:cNvPr id="32" name="文本占位符 2">
              <a:extLst>
                <a:ext uri="{FF2B5EF4-FFF2-40B4-BE49-F238E27FC236}">
                  <a16:creationId xmlns:a16="http://schemas.microsoft.com/office/drawing/2014/main" id="{376DE40A-8CE5-9E9D-60B2-126512A26975}"/>
                </a:ext>
              </a:extLst>
            </p:cNvPr>
            <p:cNvSpPr txBox="1">
              <a:spLocks/>
            </p:cNvSpPr>
            <p:nvPr/>
          </p:nvSpPr>
          <p:spPr>
            <a:xfrm>
              <a:off x="9464510" y="3905058"/>
              <a:ext cx="1168926" cy="9144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3600" dirty="0"/>
                <a:t>内存</a:t>
              </a:r>
            </a:p>
          </p:txBody>
        </p:sp>
        <p:sp>
          <p:nvSpPr>
            <p:cNvPr id="33" name="文本占位符 2">
              <a:extLst>
                <a:ext uri="{FF2B5EF4-FFF2-40B4-BE49-F238E27FC236}">
                  <a16:creationId xmlns:a16="http://schemas.microsoft.com/office/drawing/2014/main" id="{3895D0A0-D8D4-9368-5A43-6D26B4BB12C0}"/>
                </a:ext>
              </a:extLst>
            </p:cNvPr>
            <p:cNvSpPr txBox="1">
              <a:spLocks/>
            </p:cNvSpPr>
            <p:nvPr/>
          </p:nvSpPr>
          <p:spPr>
            <a:xfrm>
              <a:off x="6594047" y="2521471"/>
              <a:ext cx="1432878"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用户态（</a:t>
              </a:r>
              <a:r>
                <a:rPr lang="en-US" altLang="zh-CN" sz="1400" dirty="0"/>
                <a:t>java</a:t>
              </a:r>
              <a:r>
                <a:rPr lang="zh-CN" altLang="en-US" sz="1400" dirty="0"/>
                <a:t>）</a:t>
              </a:r>
            </a:p>
          </p:txBody>
        </p:sp>
        <p:sp>
          <p:nvSpPr>
            <p:cNvPr id="34" name="文本占位符 2">
              <a:extLst>
                <a:ext uri="{FF2B5EF4-FFF2-40B4-BE49-F238E27FC236}">
                  <a16:creationId xmlns:a16="http://schemas.microsoft.com/office/drawing/2014/main" id="{F22A58B3-0CB9-2A8E-5628-4405716F8050}"/>
                </a:ext>
              </a:extLst>
            </p:cNvPr>
            <p:cNvSpPr txBox="1">
              <a:spLocks/>
            </p:cNvSpPr>
            <p:nvPr/>
          </p:nvSpPr>
          <p:spPr>
            <a:xfrm>
              <a:off x="1241192" y="2591250"/>
              <a:ext cx="1432878"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用户态（</a:t>
              </a:r>
              <a:r>
                <a:rPr lang="en-US" altLang="zh-CN" sz="1400" dirty="0"/>
                <a:t>java</a:t>
              </a:r>
              <a:r>
                <a:rPr lang="zh-CN" altLang="en-US" sz="1400" dirty="0"/>
                <a:t>）</a:t>
              </a:r>
            </a:p>
          </p:txBody>
        </p:sp>
        <p:sp>
          <p:nvSpPr>
            <p:cNvPr id="35" name="文本占位符 2">
              <a:extLst>
                <a:ext uri="{FF2B5EF4-FFF2-40B4-BE49-F238E27FC236}">
                  <a16:creationId xmlns:a16="http://schemas.microsoft.com/office/drawing/2014/main" id="{7EEE0E31-662F-C774-39E5-F9F4528B9197}"/>
                </a:ext>
              </a:extLst>
            </p:cNvPr>
            <p:cNvSpPr txBox="1">
              <a:spLocks/>
            </p:cNvSpPr>
            <p:nvPr/>
          </p:nvSpPr>
          <p:spPr>
            <a:xfrm>
              <a:off x="3617112" y="3231241"/>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内核态（</a:t>
              </a:r>
              <a:r>
                <a:rPr lang="en-US" altLang="zh-CN" sz="1400" dirty="0"/>
                <a:t>System</a:t>
              </a:r>
              <a:r>
                <a:rPr lang="zh-CN" altLang="en-US" sz="1400" dirty="0"/>
                <a:t>）</a:t>
              </a:r>
            </a:p>
          </p:txBody>
        </p:sp>
        <p:sp>
          <p:nvSpPr>
            <p:cNvPr id="37" name="文本占位符 2">
              <a:extLst>
                <a:ext uri="{FF2B5EF4-FFF2-40B4-BE49-F238E27FC236}">
                  <a16:creationId xmlns:a16="http://schemas.microsoft.com/office/drawing/2014/main" id="{9A0713DD-FE73-8B20-1BDF-F7CD08F4D4A4}"/>
                </a:ext>
              </a:extLst>
            </p:cNvPr>
            <p:cNvSpPr txBox="1">
              <a:spLocks/>
            </p:cNvSpPr>
            <p:nvPr/>
          </p:nvSpPr>
          <p:spPr>
            <a:xfrm>
              <a:off x="1051090" y="4096826"/>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Java</a:t>
              </a:r>
              <a:r>
                <a:rPr lang="zh-CN" altLang="en-US" sz="1400" dirty="0"/>
                <a:t>堆内存</a:t>
              </a:r>
            </a:p>
          </p:txBody>
        </p:sp>
        <p:sp>
          <p:nvSpPr>
            <p:cNvPr id="38" name="文本占位符 2">
              <a:extLst>
                <a:ext uri="{FF2B5EF4-FFF2-40B4-BE49-F238E27FC236}">
                  <a16:creationId xmlns:a16="http://schemas.microsoft.com/office/drawing/2014/main" id="{AF00B20D-37DE-E63E-E843-D04631D073A8}"/>
                </a:ext>
              </a:extLst>
            </p:cNvPr>
            <p:cNvSpPr txBox="1">
              <a:spLocks/>
            </p:cNvSpPr>
            <p:nvPr/>
          </p:nvSpPr>
          <p:spPr>
            <a:xfrm>
              <a:off x="1036949" y="5012705"/>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系统内存</a:t>
              </a:r>
            </a:p>
          </p:txBody>
        </p:sp>
      </p:grpSp>
    </p:spTree>
    <p:extLst>
      <p:ext uri="{BB962C8B-B14F-4D97-AF65-F5344CB8AC3E}">
        <p14:creationId xmlns:p14="http://schemas.microsoft.com/office/powerpoint/2010/main" val="540171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E784A-3A59-831B-5EC5-B798593F52E7}"/>
              </a:ext>
            </a:extLst>
          </p:cNvPr>
          <p:cNvSpPr>
            <a:spLocks noGrp="1"/>
          </p:cNvSpPr>
          <p:nvPr>
            <p:ph type="title"/>
          </p:nvPr>
        </p:nvSpPr>
        <p:spPr/>
        <p:txBody>
          <a:bodyPr/>
          <a:lstStyle/>
          <a:p>
            <a:r>
              <a:rPr lang="en-US" altLang="zh-CN" dirty="0"/>
              <a:t>JVM</a:t>
            </a:r>
            <a:r>
              <a:rPr lang="zh-CN" altLang="en-US" dirty="0"/>
              <a:t>是什么</a:t>
            </a:r>
          </a:p>
        </p:txBody>
      </p:sp>
      <p:sp>
        <p:nvSpPr>
          <p:cNvPr id="3" name="文本占位符 2">
            <a:extLst>
              <a:ext uri="{FF2B5EF4-FFF2-40B4-BE49-F238E27FC236}">
                <a16:creationId xmlns:a16="http://schemas.microsoft.com/office/drawing/2014/main" id="{383CC29E-DED2-ED50-499C-452BB3D8DF1E}"/>
              </a:ext>
            </a:extLst>
          </p:cNvPr>
          <p:cNvSpPr>
            <a:spLocks noGrp="1"/>
          </p:cNvSpPr>
          <p:nvPr>
            <p:ph type="body" sz="quarter" idx="11"/>
          </p:nvPr>
        </p:nvSpPr>
        <p:spPr>
          <a:xfrm>
            <a:off x="710880" y="1624205"/>
            <a:ext cx="10698800" cy="517190"/>
          </a:xfrm>
        </p:spPr>
        <p:txBody>
          <a:bodyPr/>
          <a:lstStyle/>
          <a:p>
            <a:r>
              <a:rPr lang="en-US" altLang="zh-CN" dirty="0">
                <a:solidFill>
                  <a:srgbClr val="C00000"/>
                </a:solidFill>
                <a:latin typeface="-apple-system"/>
              </a:rPr>
              <a:t>J</a:t>
            </a:r>
            <a:r>
              <a:rPr lang="en-US" altLang="zh-CN" b="0" i="0" dirty="0">
                <a:solidFill>
                  <a:srgbClr val="121212"/>
                </a:solidFill>
                <a:effectLst/>
                <a:latin typeface="-apple-system"/>
              </a:rPr>
              <a:t>ava </a:t>
            </a:r>
            <a:r>
              <a:rPr lang="en-US" altLang="zh-CN" b="0" i="0" dirty="0">
                <a:solidFill>
                  <a:srgbClr val="C00000"/>
                </a:solidFill>
                <a:effectLst/>
                <a:latin typeface="-apple-system"/>
              </a:rPr>
              <a:t>V</a:t>
            </a:r>
            <a:r>
              <a:rPr lang="en-US" altLang="zh-CN" b="0" i="0" dirty="0">
                <a:solidFill>
                  <a:srgbClr val="121212"/>
                </a:solidFill>
                <a:effectLst/>
                <a:latin typeface="-apple-system"/>
              </a:rPr>
              <a:t>irtual </a:t>
            </a:r>
            <a:r>
              <a:rPr lang="en-US" altLang="zh-CN" b="0" i="0" dirty="0">
                <a:solidFill>
                  <a:srgbClr val="C00000"/>
                </a:solidFill>
                <a:effectLst/>
                <a:latin typeface="-apple-system"/>
              </a:rPr>
              <a:t>M</a:t>
            </a:r>
            <a:r>
              <a:rPr lang="en-US" altLang="zh-CN" b="0" i="0" dirty="0">
                <a:solidFill>
                  <a:srgbClr val="121212"/>
                </a:solidFill>
                <a:effectLst/>
                <a:latin typeface="-apple-system"/>
              </a:rPr>
              <a:t>achine  Java</a:t>
            </a:r>
            <a:r>
              <a:rPr lang="zh-CN" altLang="en-US" b="0" i="0" dirty="0">
                <a:solidFill>
                  <a:srgbClr val="121212"/>
                </a:solidFill>
                <a:effectLst/>
                <a:latin typeface="-apple-system"/>
              </a:rPr>
              <a:t>程序的运行环境（</a:t>
            </a:r>
            <a:r>
              <a:rPr lang="en-US" altLang="zh-CN" b="0" i="0" dirty="0">
                <a:solidFill>
                  <a:srgbClr val="121212"/>
                </a:solidFill>
                <a:effectLst/>
                <a:latin typeface="-apple-system"/>
              </a:rPr>
              <a:t>java</a:t>
            </a:r>
            <a:r>
              <a:rPr lang="zh-CN" altLang="en-US" b="0" i="0" dirty="0">
                <a:solidFill>
                  <a:srgbClr val="121212"/>
                </a:solidFill>
                <a:effectLst/>
                <a:latin typeface="-apple-system"/>
              </a:rPr>
              <a:t>二进制字节码的运行环境）</a:t>
            </a:r>
            <a:endParaRPr lang="en-US" altLang="zh-CN" b="0" i="0" dirty="0">
              <a:solidFill>
                <a:srgbClr val="121212"/>
              </a:solidFill>
              <a:effectLst/>
              <a:latin typeface="-apple-system"/>
            </a:endParaRPr>
          </a:p>
        </p:txBody>
      </p:sp>
      <p:grpSp>
        <p:nvGrpSpPr>
          <p:cNvPr id="11" name="组合 10">
            <a:extLst>
              <a:ext uri="{FF2B5EF4-FFF2-40B4-BE49-F238E27FC236}">
                <a16:creationId xmlns:a16="http://schemas.microsoft.com/office/drawing/2014/main" id="{0D07044F-9BC6-91C8-C56D-AA2D0635D097}"/>
              </a:ext>
            </a:extLst>
          </p:cNvPr>
          <p:cNvGrpSpPr/>
          <p:nvPr/>
        </p:nvGrpSpPr>
        <p:grpSpPr>
          <a:xfrm>
            <a:off x="4440027" y="2685132"/>
            <a:ext cx="3091992" cy="2756053"/>
            <a:chOff x="4440027" y="2685132"/>
            <a:chExt cx="3091992" cy="2756053"/>
          </a:xfrm>
        </p:grpSpPr>
        <p:sp>
          <p:nvSpPr>
            <p:cNvPr id="4" name="矩形 3">
              <a:extLst>
                <a:ext uri="{FF2B5EF4-FFF2-40B4-BE49-F238E27FC236}">
                  <a16:creationId xmlns:a16="http://schemas.microsoft.com/office/drawing/2014/main" id="{6E927670-86CD-6C68-5CFB-E4DEEDAA986E}"/>
                </a:ext>
              </a:extLst>
            </p:cNvPr>
            <p:cNvSpPr/>
            <p:nvPr/>
          </p:nvSpPr>
          <p:spPr bwMode="auto">
            <a:xfrm>
              <a:off x="4440028" y="4941564"/>
              <a:ext cx="3091991" cy="499621"/>
            </a:xfrm>
            <a:prstGeom prst="rect">
              <a:avLst/>
            </a:prstGeom>
            <a:solidFill>
              <a:schemeClr val="accent2">
                <a:lumMod val="75000"/>
              </a:schemeClr>
            </a:solidFill>
            <a:ln w="19050">
              <a:no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apple-system"/>
                  <a:ea typeface="阿里巴巴普惠体" panose="00020600040101010101" pitchFamily="18" charset="-122"/>
                </a:rPr>
                <a:t>计算机硬件（</a:t>
              </a:r>
              <a:r>
                <a:rPr lang="en-US" altLang="zh-CN" sz="1600" dirty="0" err="1">
                  <a:solidFill>
                    <a:schemeClr val="bg1"/>
                  </a:solidFill>
                  <a:latin typeface="-apple-system"/>
                  <a:ea typeface="阿里巴巴普惠体" panose="00020600040101010101" pitchFamily="18" charset="-122"/>
                </a:rPr>
                <a:t>cpu</a:t>
              </a:r>
              <a:r>
                <a:rPr lang="zh-CN" altLang="en-US" sz="1600" dirty="0">
                  <a:solidFill>
                    <a:schemeClr val="bg1"/>
                  </a:solidFill>
                  <a:latin typeface="-apple-system"/>
                  <a:ea typeface="阿里巴巴普惠体" panose="00020600040101010101" pitchFamily="18" charset="-122"/>
                </a:rPr>
                <a:t>、内存条）</a:t>
              </a:r>
            </a:p>
          </p:txBody>
        </p:sp>
        <p:sp>
          <p:nvSpPr>
            <p:cNvPr id="6" name="矩形 5">
              <a:extLst>
                <a:ext uri="{FF2B5EF4-FFF2-40B4-BE49-F238E27FC236}">
                  <a16:creationId xmlns:a16="http://schemas.microsoft.com/office/drawing/2014/main" id="{07B0CA06-2C53-70C4-8DDD-217FFE0329A0}"/>
                </a:ext>
              </a:extLst>
            </p:cNvPr>
            <p:cNvSpPr/>
            <p:nvPr/>
          </p:nvSpPr>
          <p:spPr bwMode="auto">
            <a:xfrm>
              <a:off x="4440027" y="3807554"/>
              <a:ext cx="3091991" cy="499621"/>
            </a:xfrm>
            <a:prstGeom prst="rect">
              <a:avLst/>
            </a:prstGeom>
            <a:solidFill>
              <a:schemeClr val="accent2">
                <a:lumMod val="60000"/>
                <a:lumOff val="40000"/>
              </a:schemeClr>
            </a:solidFill>
            <a:ln w="19050">
              <a:no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rgbClr val="121212"/>
                  </a:solidFill>
                  <a:latin typeface="-apple-system"/>
                  <a:ea typeface="阿里巴巴普惠体" panose="00020600040101010101" pitchFamily="18" charset="-122"/>
                </a:rPr>
                <a:t>操作系统（</a:t>
              </a:r>
              <a:r>
                <a:rPr lang="en-US" altLang="zh-CN" sz="1600" dirty="0">
                  <a:solidFill>
                    <a:srgbClr val="121212"/>
                  </a:solidFill>
                  <a:latin typeface="-apple-system"/>
                  <a:ea typeface="阿里巴巴普惠体" panose="00020600040101010101" pitchFamily="18" charset="-122"/>
                </a:rPr>
                <a:t>windows</a:t>
              </a:r>
              <a:r>
                <a:rPr lang="zh-CN" altLang="en-US" sz="1600" dirty="0">
                  <a:solidFill>
                    <a:srgbClr val="121212"/>
                  </a:solidFill>
                  <a:latin typeface="-apple-system"/>
                  <a:ea typeface="阿里巴巴普惠体" panose="00020600040101010101" pitchFamily="18" charset="-122"/>
                </a:rPr>
                <a:t>、</a:t>
              </a:r>
              <a:r>
                <a:rPr lang="en-US" altLang="zh-CN" sz="1600" dirty="0" err="1">
                  <a:solidFill>
                    <a:srgbClr val="121212"/>
                  </a:solidFill>
                  <a:latin typeface="-apple-system"/>
                  <a:ea typeface="阿里巴巴普惠体" panose="00020600040101010101" pitchFamily="18" charset="-122"/>
                </a:rPr>
                <a:t>linux</a:t>
              </a:r>
              <a:r>
                <a:rPr lang="zh-CN" altLang="en-US" sz="1600" dirty="0">
                  <a:solidFill>
                    <a:srgbClr val="121212"/>
                  </a:solidFill>
                  <a:latin typeface="-apple-system"/>
                  <a:ea typeface="阿里巴巴普惠体" panose="00020600040101010101" pitchFamily="18" charset="-122"/>
                </a:rPr>
                <a:t>）</a:t>
              </a:r>
            </a:p>
          </p:txBody>
        </p:sp>
        <p:sp>
          <p:nvSpPr>
            <p:cNvPr id="7" name="矩形 6">
              <a:extLst>
                <a:ext uri="{FF2B5EF4-FFF2-40B4-BE49-F238E27FC236}">
                  <a16:creationId xmlns:a16="http://schemas.microsoft.com/office/drawing/2014/main" id="{31899B4B-F333-3E62-CC07-299CE192354C}"/>
                </a:ext>
              </a:extLst>
            </p:cNvPr>
            <p:cNvSpPr/>
            <p:nvPr/>
          </p:nvSpPr>
          <p:spPr bwMode="auto">
            <a:xfrm>
              <a:off x="4440027" y="2685132"/>
              <a:ext cx="3091991" cy="499621"/>
            </a:xfrm>
            <a:prstGeom prst="rect">
              <a:avLst/>
            </a:prstGeom>
            <a:solidFill>
              <a:schemeClr val="accent2">
                <a:lumMod val="40000"/>
                <a:lumOff val="60000"/>
              </a:schemeClr>
            </a:solidFill>
            <a:ln w="19050">
              <a:no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apple-system"/>
                  <a:ea typeface="阿里巴巴普惠体" panose="00020600040101010101" pitchFamily="18" charset="-122"/>
                </a:rPr>
                <a:t>JVM</a:t>
              </a:r>
              <a:endParaRPr lang="zh-CN" altLang="en-US" sz="1600" dirty="0">
                <a:solidFill>
                  <a:schemeClr val="tx1">
                    <a:lumMod val="85000"/>
                    <a:lumOff val="15000"/>
                  </a:schemeClr>
                </a:solidFill>
                <a:latin typeface="-apple-system"/>
                <a:ea typeface="阿里巴巴普惠体" panose="00020600040101010101" pitchFamily="18" charset="-122"/>
              </a:endParaRPr>
            </a:p>
          </p:txBody>
        </p:sp>
        <p:sp>
          <p:nvSpPr>
            <p:cNvPr id="8" name="箭头: 上下 7">
              <a:extLst>
                <a:ext uri="{FF2B5EF4-FFF2-40B4-BE49-F238E27FC236}">
                  <a16:creationId xmlns:a16="http://schemas.microsoft.com/office/drawing/2014/main" id="{0BB785D0-CF46-BE7D-BDD7-8EB5B101BD26}"/>
                </a:ext>
              </a:extLst>
            </p:cNvPr>
            <p:cNvSpPr/>
            <p:nvPr/>
          </p:nvSpPr>
          <p:spPr bwMode="auto">
            <a:xfrm>
              <a:off x="5755065" y="3205003"/>
              <a:ext cx="461913" cy="574269"/>
            </a:xfrm>
            <a:prstGeom prst="upDown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箭头: 上下 8">
              <a:extLst>
                <a:ext uri="{FF2B5EF4-FFF2-40B4-BE49-F238E27FC236}">
                  <a16:creationId xmlns:a16="http://schemas.microsoft.com/office/drawing/2014/main" id="{BF5E0691-9B7C-B331-BF93-9BAEC4F92671}"/>
                </a:ext>
              </a:extLst>
            </p:cNvPr>
            <p:cNvSpPr/>
            <p:nvPr/>
          </p:nvSpPr>
          <p:spPr bwMode="auto">
            <a:xfrm>
              <a:off x="5755065" y="4341948"/>
              <a:ext cx="461913" cy="574269"/>
            </a:xfrm>
            <a:prstGeom prst="upDown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10" name="文本占位符 2">
            <a:extLst>
              <a:ext uri="{FF2B5EF4-FFF2-40B4-BE49-F238E27FC236}">
                <a16:creationId xmlns:a16="http://schemas.microsoft.com/office/drawing/2014/main" id="{F7A47FAF-5800-1E1B-CC80-6A27DED46039}"/>
              </a:ext>
            </a:extLst>
          </p:cNvPr>
          <p:cNvSpPr txBox="1">
            <a:spLocks/>
          </p:cNvSpPr>
          <p:nvPr/>
        </p:nvSpPr>
        <p:spPr>
          <a:xfrm>
            <a:off x="746600" y="2220496"/>
            <a:ext cx="3382340" cy="1804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121212"/>
                </a:solidFill>
                <a:latin typeface="-apple-system"/>
              </a:rPr>
              <a:t>好处：</a:t>
            </a:r>
            <a:endParaRPr lang="en-US" altLang="zh-CN" dirty="0">
              <a:solidFill>
                <a:srgbClr val="121212"/>
              </a:solidFill>
              <a:latin typeface="-apple-system"/>
            </a:endParaRPr>
          </a:p>
          <a:p>
            <a:pPr marL="285750" indent="-285750">
              <a:buFont typeface="Wingdings" panose="05000000000000000000" pitchFamily="2" charset="2"/>
              <a:buChar char="l"/>
            </a:pPr>
            <a:r>
              <a:rPr lang="zh-CN" altLang="en-US" dirty="0">
                <a:solidFill>
                  <a:srgbClr val="121212"/>
                </a:solidFill>
                <a:latin typeface="-apple-system"/>
              </a:rPr>
              <a:t>一次编写，到处运行</a:t>
            </a:r>
            <a:endParaRPr lang="en-US" altLang="zh-CN" dirty="0">
              <a:solidFill>
                <a:srgbClr val="121212"/>
              </a:solidFill>
              <a:latin typeface="-apple-system"/>
            </a:endParaRPr>
          </a:p>
          <a:p>
            <a:pPr marL="285750" indent="-285750">
              <a:buFont typeface="Wingdings" panose="05000000000000000000" pitchFamily="2" charset="2"/>
              <a:buChar char="l"/>
            </a:pPr>
            <a:r>
              <a:rPr lang="zh-CN" altLang="en-US" dirty="0">
                <a:solidFill>
                  <a:srgbClr val="121212"/>
                </a:solidFill>
                <a:latin typeface="-apple-system"/>
              </a:rPr>
              <a:t>自动内存管理，垃圾回收机制</a:t>
            </a:r>
            <a:endParaRPr lang="zh-CN" altLang="en-US" dirty="0"/>
          </a:p>
        </p:txBody>
      </p:sp>
    </p:spTree>
    <p:extLst>
      <p:ext uri="{BB962C8B-B14F-4D97-AF65-F5344CB8AC3E}">
        <p14:creationId xmlns:p14="http://schemas.microsoft.com/office/powerpoint/2010/main" val="3839731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你听过直接内存吗？</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36953"/>
            <a:ext cx="10698800" cy="835298"/>
          </a:xfrm>
        </p:spPr>
        <p:txBody>
          <a:bodyPr/>
          <a:lstStyle/>
          <a:p>
            <a:r>
              <a:rPr lang="en-US" altLang="zh-CN" dirty="0"/>
              <a:t>NIO</a:t>
            </a:r>
            <a:r>
              <a:rPr lang="zh-CN" altLang="en-US" dirty="0"/>
              <a:t>数据拷贝流程</a:t>
            </a:r>
          </a:p>
        </p:txBody>
      </p:sp>
      <p:grpSp>
        <p:nvGrpSpPr>
          <p:cNvPr id="9" name="组合 8">
            <a:extLst>
              <a:ext uri="{FF2B5EF4-FFF2-40B4-BE49-F238E27FC236}">
                <a16:creationId xmlns:a16="http://schemas.microsoft.com/office/drawing/2014/main" id="{11B58BA7-89CC-3032-9D09-F1D1C00D2988}"/>
              </a:ext>
            </a:extLst>
          </p:cNvPr>
          <p:cNvGrpSpPr/>
          <p:nvPr/>
        </p:nvGrpSpPr>
        <p:grpSpPr>
          <a:xfrm>
            <a:off x="673173" y="2173361"/>
            <a:ext cx="10601285" cy="4246989"/>
            <a:chOff x="673173" y="2173361"/>
            <a:chExt cx="10601285" cy="4246989"/>
          </a:xfrm>
        </p:grpSpPr>
        <p:sp>
          <p:nvSpPr>
            <p:cNvPr id="5" name="矩形: 圆角 4">
              <a:extLst>
                <a:ext uri="{FF2B5EF4-FFF2-40B4-BE49-F238E27FC236}">
                  <a16:creationId xmlns:a16="http://schemas.microsoft.com/office/drawing/2014/main" id="{DF8970AB-2072-1C76-5D10-361BF5BC3134}"/>
                </a:ext>
              </a:extLst>
            </p:cNvPr>
            <p:cNvSpPr/>
            <p:nvPr/>
          </p:nvSpPr>
          <p:spPr bwMode="auto">
            <a:xfrm>
              <a:off x="673173" y="2356703"/>
              <a:ext cx="10563578" cy="1616698"/>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圆角 5">
              <a:extLst>
                <a:ext uri="{FF2B5EF4-FFF2-40B4-BE49-F238E27FC236}">
                  <a16:creationId xmlns:a16="http://schemas.microsoft.com/office/drawing/2014/main" id="{99D44FC0-05D9-C7DF-3367-E46B8B56FCC4}"/>
                </a:ext>
              </a:extLst>
            </p:cNvPr>
            <p:cNvSpPr/>
            <p:nvPr/>
          </p:nvSpPr>
          <p:spPr bwMode="auto">
            <a:xfrm>
              <a:off x="710880" y="4124230"/>
              <a:ext cx="10563578" cy="1776951"/>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 name="箭头: 右 6">
              <a:extLst>
                <a:ext uri="{FF2B5EF4-FFF2-40B4-BE49-F238E27FC236}">
                  <a16:creationId xmlns:a16="http://schemas.microsoft.com/office/drawing/2014/main" id="{C4310A29-6D2B-1BB0-35D6-5474FB44C4C1}"/>
                </a:ext>
              </a:extLst>
            </p:cNvPr>
            <p:cNvSpPr/>
            <p:nvPr/>
          </p:nvSpPr>
          <p:spPr bwMode="auto">
            <a:xfrm>
              <a:off x="710879" y="2991833"/>
              <a:ext cx="9639751" cy="203855"/>
            </a:xfrm>
            <a:prstGeom prst="right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箭头: 右 7">
              <a:extLst>
                <a:ext uri="{FF2B5EF4-FFF2-40B4-BE49-F238E27FC236}">
                  <a16:creationId xmlns:a16="http://schemas.microsoft.com/office/drawing/2014/main" id="{CF2614F7-48AC-11B3-04A2-2280C5C97CEC}"/>
                </a:ext>
              </a:extLst>
            </p:cNvPr>
            <p:cNvSpPr/>
            <p:nvPr/>
          </p:nvSpPr>
          <p:spPr bwMode="auto">
            <a:xfrm>
              <a:off x="710878" y="4756472"/>
              <a:ext cx="9639751" cy="203855"/>
            </a:xfrm>
            <a:prstGeom prst="right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箭头: 圆角右 19">
              <a:extLst>
                <a:ext uri="{FF2B5EF4-FFF2-40B4-BE49-F238E27FC236}">
                  <a16:creationId xmlns:a16="http://schemas.microsoft.com/office/drawing/2014/main" id="{FD4559CE-B59F-DB71-E1A7-A87AC2C8B559}"/>
                </a:ext>
              </a:extLst>
            </p:cNvPr>
            <p:cNvSpPr/>
            <p:nvPr/>
          </p:nvSpPr>
          <p:spPr bwMode="auto">
            <a:xfrm rot="5400000">
              <a:off x="1892399" y="1305960"/>
              <a:ext cx="543192" cy="2906233"/>
            </a:xfrm>
            <a:prstGeom prst="ben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1" name="箭头: 下弧形 20">
              <a:extLst>
                <a:ext uri="{FF2B5EF4-FFF2-40B4-BE49-F238E27FC236}">
                  <a16:creationId xmlns:a16="http://schemas.microsoft.com/office/drawing/2014/main" id="{B7DCE922-5C46-E7D7-AE72-67F855129506}"/>
                </a:ext>
              </a:extLst>
            </p:cNvPr>
            <p:cNvSpPr/>
            <p:nvPr/>
          </p:nvSpPr>
          <p:spPr bwMode="auto">
            <a:xfrm>
              <a:off x="3403076" y="3249082"/>
              <a:ext cx="2253006" cy="667037"/>
            </a:xfrm>
            <a:prstGeom prst="curvedUp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2" name="箭头: 上弧形 21">
              <a:extLst>
                <a:ext uri="{FF2B5EF4-FFF2-40B4-BE49-F238E27FC236}">
                  <a16:creationId xmlns:a16="http://schemas.microsoft.com/office/drawing/2014/main" id="{338DB143-9E4C-2C88-5A20-1D9E96CB0083}"/>
                </a:ext>
              </a:extLst>
            </p:cNvPr>
            <p:cNvSpPr/>
            <p:nvPr/>
          </p:nvSpPr>
          <p:spPr bwMode="auto">
            <a:xfrm>
              <a:off x="5530753" y="2395543"/>
              <a:ext cx="3330442" cy="589870"/>
            </a:xfrm>
            <a:prstGeom prst="curvedDownArrow">
              <a:avLst/>
            </a:prstGeom>
            <a:solidFill>
              <a:srgbClr val="C00000"/>
            </a:solid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3" name="矩形 22">
              <a:extLst>
                <a:ext uri="{FF2B5EF4-FFF2-40B4-BE49-F238E27FC236}">
                  <a16:creationId xmlns:a16="http://schemas.microsoft.com/office/drawing/2014/main" id="{B6F60E82-9302-8040-5883-517BC557D4E1}"/>
                </a:ext>
              </a:extLst>
            </p:cNvPr>
            <p:cNvSpPr/>
            <p:nvPr/>
          </p:nvSpPr>
          <p:spPr bwMode="auto">
            <a:xfrm>
              <a:off x="1074656" y="4163071"/>
              <a:ext cx="6806152" cy="531480"/>
            </a:xfrm>
            <a:prstGeom prst="rect">
              <a:avLst/>
            </a:prstGeom>
            <a:solidFill>
              <a:schemeClr val="accent6">
                <a:lumMod val="20000"/>
                <a:lumOff val="8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5" name="矩形 24">
              <a:extLst>
                <a:ext uri="{FF2B5EF4-FFF2-40B4-BE49-F238E27FC236}">
                  <a16:creationId xmlns:a16="http://schemas.microsoft.com/office/drawing/2014/main" id="{2AC1C774-7E5C-4EA8-DBCA-E46FBAA4FF88}"/>
                </a:ext>
              </a:extLst>
            </p:cNvPr>
            <p:cNvSpPr/>
            <p:nvPr/>
          </p:nvSpPr>
          <p:spPr bwMode="auto">
            <a:xfrm>
              <a:off x="1074656" y="5066099"/>
              <a:ext cx="6806152" cy="531480"/>
            </a:xfrm>
            <a:prstGeom prst="rect">
              <a:avLst/>
            </a:prstGeom>
            <a:solidFill>
              <a:schemeClr val="accent3">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矩形: 圆角 26">
              <a:extLst>
                <a:ext uri="{FF2B5EF4-FFF2-40B4-BE49-F238E27FC236}">
                  <a16:creationId xmlns:a16="http://schemas.microsoft.com/office/drawing/2014/main" id="{14143059-1150-A31A-6BD8-7A105B4009E2}"/>
                </a:ext>
              </a:extLst>
            </p:cNvPr>
            <p:cNvSpPr/>
            <p:nvPr/>
          </p:nvSpPr>
          <p:spPr bwMode="auto">
            <a:xfrm>
              <a:off x="1074656" y="6006953"/>
              <a:ext cx="1599414" cy="413397"/>
            </a:xfrm>
            <a:prstGeom prst="round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磁盘文件</a:t>
              </a:r>
            </a:p>
          </p:txBody>
        </p:sp>
        <p:sp>
          <p:nvSpPr>
            <p:cNvPr id="29" name="箭头: 直角上 28">
              <a:extLst>
                <a:ext uri="{FF2B5EF4-FFF2-40B4-BE49-F238E27FC236}">
                  <a16:creationId xmlns:a16="http://schemas.microsoft.com/office/drawing/2014/main" id="{0C7F5ECB-0431-06B7-7B0D-7E896E9FD17C}"/>
                </a:ext>
              </a:extLst>
            </p:cNvPr>
            <p:cNvSpPr/>
            <p:nvPr/>
          </p:nvSpPr>
          <p:spPr bwMode="auto">
            <a:xfrm>
              <a:off x="2674070" y="5508671"/>
              <a:ext cx="2039332" cy="822771"/>
            </a:xfrm>
            <a:prstGeom prst="bentUpArrow">
              <a:avLst/>
            </a:prstGeom>
            <a:solidFill>
              <a:schemeClr val="accent1">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文本占位符 2">
              <a:extLst>
                <a:ext uri="{FF2B5EF4-FFF2-40B4-BE49-F238E27FC236}">
                  <a16:creationId xmlns:a16="http://schemas.microsoft.com/office/drawing/2014/main" id="{CE77DC97-4E58-9ECD-2C20-6185949AB88F}"/>
                </a:ext>
              </a:extLst>
            </p:cNvPr>
            <p:cNvSpPr txBox="1">
              <a:spLocks/>
            </p:cNvSpPr>
            <p:nvPr/>
          </p:nvSpPr>
          <p:spPr>
            <a:xfrm>
              <a:off x="9530496" y="2173361"/>
              <a:ext cx="1168926" cy="8279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3600" dirty="0"/>
                <a:t>CPU</a:t>
              </a:r>
              <a:endParaRPr lang="zh-CN" altLang="en-US" sz="3600" dirty="0"/>
            </a:p>
          </p:txBody>
        </p:sp>
        <p:sp>
          <p:nvSpPr>
            <p:cNvPr id="32" name="文本占位符 2">
              <a:extLst>
                <a:ext uri="{FF2B5EF4-FFF2-40B4-BE49-F238E27FC236}">
                  <a16:creationId xmlns:a16="http://schemas.microsoft.com/office/drawing/2014/main" id="{376DE40A-8CE5-9E9D-60B2-126512A26975}"/>
                </a:ext>
              </a:extLst>
            </p:cNvPr>
            <p:cNvSpPr txBox="1">
              <a:spLocks/>
            </p:cNvSpPr>
            <p:nvPr/>
          </p:nvSpPr>
          <p:spPr>
            <a:xfrm>
              <a:off x="9464510" y="3905058"/>
              <a:ext cx="1168926" cy="9144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3600" dirty="0"/>
                <a:t>内存</a:t>
              </a:r>
            </a:p>
          </p:txBody>
        </p:sp>
        <p:sp>
          <p:nvSpPr>
            <p:cNvPr id="33" name="文本占位符 2">
              <a:extLst>
                <a:ext uri="{FF2B5EF4-FFF2-40B4-BE49-F238E27FC236}">
                  <a16:creationId xmlns:a16="http://schemas.microsoft.com/office/drawing/2014/main" id="{3895D0A0-D8D4-9368-5A43-6D26B4BB12C0}"/>
                </a:ext>
              </a:extLst>
            </p:cNvPr>
            <p:cNvSpPr txBox="1">
              <a:spLocks/>
            </p:cNvSpPr>
            <p:nvPr/>
          </p:nvSpPr>
          <p:spPr>
            <a:xfrm>
              <a:off x="6594047" y="2521471"/>
              <a:ext cx="1432878"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用户态（</a:t>
              </a:r>
              <a:r>
                <a:rPr lang="en-US" altLang="zh-CN" sz="1400" dirty="0"/>
                <a:t>java</a:t>
              </a:r>
              <a:r>
                <a:rPr lang="zh-CN" altLang="en-US" sz="1400" dirty="0"/>
                <a:t>）</a:t>
              </a:r>
            </a:p>
          </p:txBody>
        </p:sp>
        <p:sp>
          <p:nvSpPr>
            <p:cNvPr id="34" name="文本占位符 2">
              <a:extLst>
                <a:ext uri="{FF2B5EF4-FFF2-40B4-BE49-F238E27FC236}">
                  <a16:creationId xmlns:a16="http://schemas.microsoft.com/office/drawing/2014/main" id="{F22A58B3-0CB9-2A8E-5628-4405716F8050}"/>
                </a:ext>
              </a:extLst>
            </p:cNvPr>
            <p:cNvSpPr txBox="1">
              <a:spLocks/>
            </p:cNvSpPr>
            <p:nvPr/>
          </p:nvSpPr>
          <p:spPr>
            <a:xfrm>
              <a:off x="1241192" y="2591250"/>
              <a:ext cx="1432878"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用户态（</a:t>
              </a:r>
              <a:r>
                <a:rPr lang="en-US" altLang="zh-CN" sz="1400" dirty="0"/>
                <a:t>java</a:t>
              </a:r>
              <a:r>
                <a:rPr lang="zh-CN" altLang="en-US" sz="1400" dirty="0"/>
                <a:t>）</a:t>
              </a:r>
            </a:p>
          </p:txBody>
        </p:sp>
        <p:sp>
          <p:nvSpPr>
            <p:cNvPr id="35" name="文本占位符 2">
              <a:extLst>
                <a:ext uri="{FF2B5EF4-FFF2-40B4-BE49-F238E27FC236}">
                  <a16:creationId xmlns:a16="http://schemas.microsoft.com/office/drawing/2014/main" id="{7EEE0E31-662F-C774-39E5-F9F4528B9197}"/>
                </a:ext>
              </a:extLst>
            </p:cNvPr>
            <p:cNvSpPr txBox="1">
              <a:spLocks/>
            </p:cNvSpPr>
            <p:nvPr/>
          </p:nvSpPr>
          <p:spPr>
            <a:xfrm>
              <a:off x="3617112" y="3231241"/>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内核态（</a:t>
              </a:r>
              <a:r>
                <a:rPr lang="en-US" altLang="zh-CN" sz="1400" dirty="0"/>
                <a:t>System</a:t>
              </a:r>
              <a:r>
                <a:rPr lang="zh-CN" altLang="en-US" sz="1400" dirty="0"/>
                <a:t>）</a:t>
              </a:r>
            </a:p>
          </p:txBody>
        </p:sp>
        <p:sp>
          <p:nvSpPr>
            <p:cNvPr id="37" name="文本占位符 2">
              <a:extLst>
                <a:ext uri="{FF2B5EF4-FFF2-40B4-BE49-F238E27FC236}">
                  <a16:creationId xmlns:a16="http://schemas.microsoft.com/office/drawing/2014/main" id="{9A0713DD-FE73-8B20-1BDF-F7CD08F4D4A4}"/>
                </a:ext>
              </a:extLst>
            </p:cNvPr>
            <p:cNvSpPr txBox="1">
              <a:spLocks/>
            </p:cNvSpPr>
            <p:nvPr/>
          </p:nvSpPr>
          <p:spPr>
            <a:xfrm>
              <a:off x="1051090" y="4096826"/>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Java</a:t>
              </a:r>
              <a:r>
                <a:rPr lang="zh-CN" altLang="en-US" sz="1400" dirty="0"/>
                <a:t>堆内存</a:t>
              </a:r>
            </a:p>
          </p:txBody>
        </p:sp>
        <p:sp>
          <p:nvSpPr>
            <p:cNvPr id="38" name="文本占位符 2">
              <a:extLst>
                <a:ext uri="{FF2B5EF4-FFF2-40B4-BE49-F238E27FC236}">
                  <a16:creationId xmlns:a16="http://schemas.microsoft.com/office/drawing/2014/main" id="{AF00B20D-37DE-E63E-E843-D04631D073A8}"/>
                </a:ext>
              </a:extLst>
            </p:cNvPr>
            <p:cNvSpPr txBox="1">
              <a:spLocks/>
            </p:cNvSpPr>
            <p:nvPr/>
          </p:nvSpPr>
          <p:spPr>
            <a:xfrm>
              <a:off x="1036949" y="5012705"/>
              <a:ext cx="1913641" cy="457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系统内存</a:t>
              </a:r>
            </a:p>
          </p:txBody>
        </p:sp>
      </p:grpSp>
      <p:sp>
        <p:nvSpPr>
          <p:cNvPr id="4" name="矩形: 圆角 3">
            <a:extLst>
              <a:ext uri="{FF2B5EF4-FFF2-40B4-BE49-F238E27FC236}">
                <a16:creationId xmlns:a16="http://schemas.microsoft.com/office/drawing/2014/main" id="{1C8185D5-B8BC-36E1-DFAD-7DC062D64BD4}"/>
              </a:ext>
            </a:extLst>
          </p:cNvPr>
          <p:cNvSpPr/>
          <p:nvPr/>
        </p:nvSpPr>
        <p:spPr bwMode="auto">
          <a:xfrm>
            <a:off x="3525625" y="4392835"/>
            <a:ext cx="1960775" cy="1134687"/>
          </a:xfrm>
          <a:prstGeom prst="roundRect">
            <a:avLst/>
          </a:prstGeom>
          <a:solidFill>
            <a:schemeClr val="accent5">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直接内存</a:t>
            </a:r>
          </a:p>
        </p:txBody>
      </p:sp>
    </p:spTree>
    <p:extLst>
      <p:ext uri="{BB962C8B-B14F-4D97-AF65-F5344CB8AC3E}">
        <p14:creationId xmlns:p14="http://schemas.microsoft.com/office/powerpoint/2010/main" val="117008086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1A3318-E67C-12E1-0621-CA7126AF39BA}"/>
              </a:ext>
            </a:extLst>
          </p:cNvPr>
          <p:cNvSpPr>
            <a:spLocks noGrp="1"/>
          </p:cNvSpPr>
          <p:nvPr>
            <p:ph type="body" sz="quarter" idx="10"/>
          </p:nvPr>
        </p:nvSpPr>
        <p:spPr>
          <a:xfrm>
            <a:off x="5126584" y="1463040"/>
            <a:ext cx="5760538" cy="2156853"/>
          </a:xfrm>
        </p:spPr>
        <p:txBody>
          <a:bodyPr/>
          <a:lstStyle/>
          <a:p>
            <a:pPr marL="0" indent="0">
              <a:buNone/>
            </a:pPr>
            <a:r>
              <a:rPr lang="zh-CN" altLang="en-US" sz="1800" dirty="0"/>
              <a:t>你听过直接内存吗？</a:t>
            </a:r>
          </a:p>
          <a:p>
            <a:pPr marL="0" indent="0">
              <a:buNone/>
            </a:pPr>
            <a:endParaRPr lang="zh-CN" altLang="en-US" dirty="0"/>
          </a:p>
        </p:txBody>
      </p:sp>
      <p:sp>
        <p:nvSpPr>
          <p:cNvPr id="3" name="文本占位符 2">
            <a:extLst>
              <a:ext uri="{FF2B5EF4-FFF2-40B4-BE49-F238E27FC236}">
                <a16:creationId xmlns:a16="http://schemas.microsoft.com/office/drawing/2014/main" id="{74E58AF4-528A-EE3F-2A49-503E3A2455CE}"/>
              </a:ext>
            </a:extLst>
          </p:cNvPr>
          <p:cNvSpPr txBox="1">
            <a:spLocks/>
          </p:cNvSpPr>
          <p:nvPr/>
        </p:nvSpPr>
        <p:spPr>
          <a:xfrm>
            <a:off x="5227366" y="2707390"/>
            <a:ext cx="6612700" cy="130842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并不属于</a:t>
            </a:r>
            <a:r>
              <a:rPr lang="en-US" altLang="zh-CN" sz="1400" dirty="0"/>
              <a:t>JVM</a:t>
            </a:r>
            <a:r>
              <a:rPr lang="zh-CN" altLang="en-US" sz="1400" dirty="0"/>
              <a:t>中的内存结构，不由</a:t>
            </a:r>
            <a:r>
              <a:rPr lang="en-US" altLang="zh-CN" sz="1400" dirty="0"/>
              <a:t>JVM</a:t>
            </a:r>
            <a:r>
              <a:rPr lang="zh-CN" altLang="en-US" sz="1400" dirty="0"/>
              <a:t>进行管理。是虚拟机的系统内存</a:t>
            </a:r>
            <a:endParaRPr lang="en-US" altLang="zh-CN" sz="1400" dirty="0"/>
          </a:p>
          <a:p>
            <a:pPr marL="285750" indent="-285750">
              <a:buFont typeface="Wingdings" panose="05000000000000000000" pitchFamily="2" charset="2"/>
              <a:buChar char="l"/>
            </a:pPr>
            <a:r>
              <a:rPr lang="zh-CN" altLang="en-US" sz="1400" dirty="0"/>
              <a:t>常见于 </a:t>
            </a:r>
            <a:r>
              <a:rPr lang="en-US" altLang="zh-CN" sz="1400" dirty="0"/>
              <a:t>NIO </a:t>
            </a:r>
            <a:r>
              <a:rPr lang="zh-CN" altLang="en-US" sz="1400" dirty="0"/>
              <a:t>操作时，用于数据缓冲区，分配回收成本较高，但读写性能高，不受 </a:t>
            </a:r>
            <a:r>
              <a:rPr lang="en-US" altLang="zh-CN" sz="1400" dirty="0"/>
              <a:t>JVM </a:t>
            </a:r>
            <a:r>
              <a:rPr lang="zh-CN" altLang="en-US" sz="1400" dirty="0"/>
              <a:t>内存回收管理</a:t>
            </a:r>
            <a:endParaRPr lang="en-US" altLang="zh-CN" sz="1400" dirty="0"/>
          </a:p>
          <a:p>
            <a:pPr marL="285750" indent="-285750">
              <a:buFont typeface="Wingdings" panose="05000000000000000000" pitchFamily="2" charset="2"/>
              <a:buChar char="l"/>
            </a:pPr>
            <a:endParaRPr lang="en-US" altLang="zh-CN" sz="1400" dirty="0"/>
          </a:p>
          <a:p>
            <a:endParaRPr lang="zh-CN" altLang="en-US" sz="1400" dirty="0"/>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820744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FF27CD1C-084D-13CA-8FD6-ACD3D743C19F}"/>
              </a:ext>
            </a:extLst>
          </p:cNvPr>
          <p:cNvSpPr/>
          <p:nvPr/>
        </p:nvSpPr>
        <p:spPr>
          <a:xfrm>
            <a:off x="373485"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2" name="文本框 21">
            <a:extLst>
              <a:ext uri="{FF2B5EF4-FFF2-40B4-BE49-F238E27FC236}">
                <a16:creationId xmlns:a16="http://schemas.microsoft.com/office/drawing/2014/main" id="{B52279D6-8536-846D-4EA8-E8B0358B7408}"/>
              </a:ext>
            </a:extLst>
          </p:cNvPr>
          <p:cNvSpPr txBox="1"/>
          <p:nvPr/>
        </p:nvSpPr>
        <p:spPr>
          <a:xfrm>
            <a:off x="1118006" y="1396239"/>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组成</a:t>
            </a:r>
            <a:endParaRPr lang="en-US" altLang="zh-CN" dirty="0"/>
          </a:p>
        </p:txBody>
      </p:sp>
      <p:sp>
        <p:nvSpPr>
          <p:cNvPr id="28" name="文本框 27">
            <a:extLst>
              <a:ext uri="{FF2B5EF4-FFF2-40B4-BE49-F238E27FC236}">
                <a16:creationId xmlns:a16="http://schemas.microsoft.com/office/drawing/2014/main" id="{82145830-9BAD-F857-9801-4DD2DA196524}"/>
              </a:ext>
            </a:extLst>
          </p:cNvPr>
          <p:cNvSpPr txBox="1"/>
          <p:nvPr/>
        </p:nvSpPr>
        <p:spPr>
          <a:xfrm>
            <a:off x="474739" y="1819947"/>
            <a:ext cx="2475852" cy="3733073"/>
          </a:xfrm>
          <a:prstGeom prst="rect">
            <a:avLst/>
          </a:prstGeom>
          <a:noFill/>
        </p:spPr>
        <p:txBody>
          <a:bodyPr wrap="square">
            <a:spAutoFit/>
          </a:bodyPr>
          <a:lstStyle/>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什么是程序计数器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你能给我详细的介绍下堆吗？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能不能介绍一下方法区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你听过直接内存吗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什么是虚拟机栈</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垃圾回收是否涉及栈内存？</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栈内存分配越大越好吗？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方法内的局部变量是否线程安全？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什么情况下会导致栈内存溢出？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堆栈的区别是什么</a:t>
            </a:r>
            <a:endParaRPr lang="en-US" altLang="zh-CN"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CAAE5E39-895C-C476-BEEA-30E725E09B50}"/>
              </a:ext>
            </a:extLst>
          </p:cNvPr>
          <p:cNvSpPr/>
          <p:nvPr/>
        </p:nvSpPr>
        <p:spPr>
          <a:xfrm>
            <a:off x="3266266"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 name="文本框 5">
            <a:extLst>
              <a:ext uri="{FF2B5EF4-FFF2-40B4-BE49-F238E27FC236}">
                <a16:creationId xmlns:a16="http://schemas.microsoft.com/office/drawing/2014/main" id="{EC2486D6-F934-5419-DFBE-38E57CD3F065}"/>
              </a:ext>
            </a:extLst>
          </p:cNvPr>
          <p:cNvSpPr txBox="1"/>
          <p:nvPr/>
        </p:nvSpPr>
        <p:spPr>
          <a:xfrm>
            <a:off x="4002162" y="1396102"/>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类加载器</a:t>
            </a:r>
            <a:endParaRPr lang="en-US" altLang="zh-CN" dirty="0"/>
          </a:p>
        </p:txBody>
      </p:sp>
      <p:sp>
        <p:nvSpPr>
          <p:cNvPr id="7" name="文本框 6">
            <a:extLst>
              <a:ext uri="{FF2B5EF4-FFF2-40B4-BE49-F238E27FC236}">
                <a16:creationId xmlns:a16="http://schemas.microsoft.com/office/drawing/2014/main" id="{D3D132B7-09AE-F95A-78F1-CD74E394553D}"/>
              </a:ext>
            </a:extLst>
          </p:cNvPr>
          <p:cNvSpPr txBox="1"/>
          <p:nvPr/>
        </p:nvSpPr>
        <p:spPr>
          <a:xfrm>
            <a:off x="3346222" y="1893178"/>
            <a:ext cx="2475852" cy="1517082"/>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什么是类加载器，类加载器有哪些</a:t>
            </a:r>
          </a:p>
          <a:p>
            <a:pPr>
              <a:lnSpc>
                <a:spcPct val="200000"/>
              </a:lnSpc>
            </a:pPr>
            <a:r>
              <a:rPr lang="zh-CN" altLang="en-US" sz="1200" dirty="0">
                <a:solidFill>
                  <a:srgbClr val="8A987A"/>
                </a:solidFill>
                <a:ea typeface="阿里巴巴普惠体" panose="00020600040101010101" pitchFamily="18" charset="-122"/>
              </a:rPr>
              <a:t>什么是双亲委派模型？</a:t>
            </a:r>
          </a:p>
          <a:p>
            <a:pPr>
              <a:lnSpc>
                <a:spcPct val="200000"/>
              </a:lnSpc>
            </a:pP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为什么采用双亲委派机制？</a:t>
            </a:r>
          </a:p>
          <a:p>
            <a:pPr>
              <a:lnSpc>
                <a:spcPct val="200000"/>
              </a:lnSpc>
            </a:pPr>
            <a:r>
              <a:rPr lang="zh-CN" altLang="en-US" sz="1200" dirty="0">
                <a:solidFill>
                  <a:srgbClr val="8A987A"/>
                </a:solidFill>
                <a:ea typeface="阿里巴巴普惠体" panose="00020600040101010101" pitchFamily="18" charset="-122"/>
              </a:rPr>
              <a:t>说一下类装载的执行过程</a:t>
            </a:r>
            <a:endParaRPr lang="en-US" altLang="zh-CN" sz="1200" dirty="0">
              <a:solidFill>
                <a:schemeClr val="tx1">
                  <a:lumMod val="85000"/>
                  <a:lumOff val="15000"/>
                </a:schemeClr>
              </a:solidFill>
              <a:ea typeface="Alibaba PuHuiTi Medium"/>
            </a:endParaRPr>
          </a:p>
        </p:txBody>
      </p:sp>
      <p:sp>
        <p:nvSpPr>
          <p:cNvPr id="8" name="矩形: 圆角 7">
            <a:extLst>
              <a:ext uri="{FF2B5EF4-FFF2-40B4-BE49-F238E27FC236}">
                <a16:creationId xmlns:a16="http://schemas.microsoft.com/office/drawing/2014/main" id="{28C96719-691F-A559-31E1-45AEFB5C130C}"/>
              </a:ext>
            </a:extLst>
          </p:cNvPr>
          <p:cNvSpPr/>
          <p:nvPr/>
        </p:nvSpPr>
        <p:spPr>
          <a:xfrm>
            <a:off x="6159047"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 name="文本框 8">
            <a:extLst>
              <a:ext uri="{FF2B5EF4-FFF2-40B4-BE49-F238E27FC236}">
                <a16:creationId xmlns:a16="http://schemas.microsoft.com/office/drawing/2014/main" id="{0B14238F-5C0A-838B-5BCC-46111375C40C}"/>
              </a:ext>
            </a:extLst>
          </p:cNvPr>
          <p:cNvSpPr txBox="1"/>
          <p:nvPr/>
        </p:nvSpPr>
        <p:spPr>
          <a:xfrm>
            <a:off x="6894943"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垃圾回收</a:t>
            </a:r>
            <a:endParaRPr lang="en-US" altLang="zh-CN" dirty="0"/>
          </a:p>
        </p:txBody>
      </p:sp>
      <p:sp>
        <p:nvSpPr>
          <p:cNvPr id="10" name="文本框 9">
            <a:extLst>
              <a:ext uri="{FF2B5EF4-FFF2-40B4-BE49-F238E27FC236}">
                <a16:creationId xmlns:a16="http://schemas.microsoft.com/office/drawing/2014/main" id="{3D8A4143-4D69-D9F8-7D93-CBC5B5A44A82}"/>
              </a:ext>
            </a:extLst>
          </p:cNvPr>
          <p:cNvSpPr txBox="1"/>
          <p:nvPr/>
        </p:nvSpPr>
        <p:spPr>
          <a:xfrm>
            <a:off x="6232158" y="1942724"/>
            <a:ext cx="2475852" cy="2255746"/>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强引用、软引用、弱引用、虚对象什么时候可以被垃圾器回收</a:t>
            </a:r>
          </a:p>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垃圾回收算法有哪些？</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中的分代回收</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有哪些垃圾回收器？</a:t>
            </a:r>
          </a:p>
          <a:p>
            <a:pPr>
              <a:lnSpc>
                <a:spcPct val="200000"/>
              </a:lnSpc>
            </a:pPr>
            <a:r>
              <a:rPr lang="zh-CN" altLang="en-US" sz="1200" dirty="0">
                <a:solidFill>
                  <a:srgbClr val="8A987A"/>
                </a:solidFill>
                <a:ea typeface="阿里巴巴普惠体" panose="00020600040101010101" pitchFamily="18" charset="-122"/>
              </a:rPr>
              <a:t>详细聊一下</a:t>
            </a:r>
            <a:r>
              <a:rPr lang="en-US" altLang="zh-CN" sz="1200" dirty="0">
                <a:solidFill>
                  <a:srgbClr val="8A987A"/>
                </a:solidFill>
                <a:ea typeface="阿里巴巴普惠体" panose="00020600040101010101" pitchFamily="18" charset="-122"/>
              </a:rPr>
              <a:t>G1</a:t>
            </a:r>
            <a:r>
              <a:rPr lang="zh-CN" altLang="en-US" sz="1200" dirty="0">
                <a:solidFill>
                  <a:srgbClr val="8A987A"/>
                </a:solidFill>
                <a:ea typeface="阿里巴巴普惠体" panose="00020600040101010101" pitchFamily="18" charset="-122"/>
              </a:rPr>
              <a:t>垃圾回收器</a:t>
            </a:r>
            <a:endParaRPr lang="en-US" altLang="zh-CN" sz="1200" dirty="0">
              <a:solidFill>
                <a:srgbClr val="8A987A"/>
              </a:solidFill>
              <a:ea typeface="阿里巴巴普惠体" panose="00020600040101010101" pitchFamily="18" charset="-122"/>
            </a:endParaRPr>
          </a:p>
        </p:txBody>
      </p:sp>
      <p:sp>
        <p:nvSpPr>
          <p:cNvPr id="11" name="矩形: 圆角 10">
            <a:extLst>
              <a:ext uri="{FF2B5EF4-FFF2-40B4-BE49-F238E27FC236}">
                <a16:creationId xmlns:a16="http://schemas.microsoft.com/office/drawing/2014/main" id="{AD70E83F-2CBB-EB2C-A7DE-24FDC46520EB}"/>
              </a:ext>
            </a:extLst>
          </p:cNvPr>
          <p:cNvSpPr/>
          <p:nvPr/>
        </p:nvSpPr>
        <p:spPr>
          <a:xfrm>
            <a:off x="9051828"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文本框 11">
            <a:extLst>
              <a:ext uri="{FF2B5EF4-FFF2-40B4-BE49-F238E27FC236}">
                <a16:creationId xmlns:a16="http://schemas.microsoft.com/office/drawing/2014/main" id="{89F150B4-DE14-B0B9-5002-D2D7B78C80A7}"/>
              </a:ext>
            </a:extLst>
          </p:cNvPr>
          <p:cNvSpPr txBox="1"/>
          <p:nvPr/>
        </p:nvSpPr>
        <p:spPr>
          <a:xfrm>
            <a:off x="9834057"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实践</a:t>
            </a:r>
          </a:p>
        </p:txBody>
      </p:sp>
      <p:sp>
        <p:nvSpPr>
          <p:cNvPr id="13" name="文本框 12">
            <a:extLst>
              <a:ext uri="{FF2B5EF4-FFF2-40B4-BE49-F238E27FC236}">
                <a16:creationId xmlns:a16="http://schemas.microsoft.com/office/drawing/2014/main" id="{B7014DDC-4B8F-09E8-7F41-AAA568157D44}"/>
              </a:ext>
            </a:extLst>
          </p:cNvPr>
          <p:cNvSpPr txBox="1"/>
          <p:nvPr/>
        </p:nvSpPr>
        <p:spPr>
          <a:xfrm>
            <a:off x="9080248" y="1942724"/>
            <a:ext cx="2475852" cy="1886414"/>
          </a:xfrm>
          <a:prstGeom prst="rect">
            <a:avLst/>
          </a:prstGeom>
          <a:noFill/>
        </p:spPr>
        <p:txBody>
          <a:bodyPr wrap="square">
            <a:spAutoFit/>
          </a:bodyPr>
          <a:lstStyle/>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调优的参数可以在哪里设置</a:t>
            </a:r>
          </a:p>
          <a:p>
            <a:pPr>
              <a:lnSpc>
                <a:spcPct val="200000"/>
              </a:lnSpc>
            </a:pPr>
            <a:r>
              <a:rPr lang="zh-CN" altLang="en-US" sz="1200" dirty="0">
                <a:solidFill>
                  <a:srgbClr val="8A987A"/>
                </a:solidFill>
                <a:ea typeface="阿里巴巴普惠体" panose="00020600040101010101" pitchFamily="18" charset="-122"/>
              </a:rPr>
              <a:t>用的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调优的参数都有哪些？</a:t>
            </a:r>
          </a:p>
          <a:p>
            <a:pPr>
              <a:lnSpc>
                <a:spcPct val="200000"/>
              </a:lnSpc>
            </a:pPr>
            <a:r>
              <a:rPr lang="zh-CN" altLang="en-US" sz="1200" dirty="0">
                <a:solidFill>
                  <a:srgbClr val="8A987A"/>
                </a:solidFill>
                <a:ea typeface="阿里巴巴普惠体" panose="00020600040101010101" pitchFamily="18" charset="-122"/>
              </a:rPr>
              <a:t>说一下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调优的工具？</a:t>
            </a:r>
          </a:p>
          <a:p>
            <a:pPr>
              <a:lnSpc>
                <a:spcPct val="200000"/>
              </a:lnSpc>
            </a:pPr>
            <a:r>
              <a:rPr lang="en-US" altLang="zh-CN" sz="1200" dirty="0">
                <a:solidFill>
                  <a:srgbClr val="8A987A"/>
                </a:solidFill>
                <a:ea typeface="阿里巴巴普惠体" panose="00020600040101010101" pitchFamily="18" charset="-122"/>
              </a:rPr>
              <a:t>Java</a:t>
            </a:r>
            <a:r>
              <a:rPr lang="zh-CN" altLang="en-US" sz="1200" dirty="0">
                <a:solidFill>
                  <a:srgbClr val="8A987A"/>
                </a:solidFill>
                <a:ea typeface="阿里巴巴普惠体" panose="00020600040101010101" pitchFamily="18" charset="-122"/>
              </a:rPr>
              <a:t>内存泄露的排查思路？</a:t>
            </a:r>
          </a:p>
          <a:p>
            <a:pPr>
              <a:lnSpc>
                <a:spcPct val="200000"/>
              </a:lnSpc>
            </a:pPr>
            <a:r>
              <a:rPr lang="en-US" altLang="zh-CN" sz="1200" dirty="0">
                <a:solidFill>
                  <a:srgbClr val="8A987A"/>
                </a:solidFill>
                <a:ea typeface="阿里巴巴普惠体" panose="00020600040101010101" pitchFamily="18" charset="-122"/>
              </a:rPr>
              <a:t>CPU</a:t>
            </a:r>
            <a:r>
              <a:rPr lang="zh-CN" altLang="en-US" sz="1200" dirty="0">
                <a:solidFill>
                  <a:srgbClr val="8A987A"/>
                </a:solidFill>
                <a:ea typeface="阿里巴巴普惠体" panose="00020600040101010101" pitchFamily="18" charset="-122"/>
              </a:rPr>
              <a:t>飙高排查方案与思路？</a:t>
            </a:r>
            <a:endParaRPr lang="en-US" altLang="zh-CN" sz="1200" dirty="0">
              <a:solidFill>
                <a:srgbClr val="8A987A"/>
              </a:solidFill>
              <a:ea typeface="阿里巴巴普惠体" panose="00020600040101010101" pitchFamily="18" charset="-122"/>
            </a:endParaRPr>
          </a:p>
        </p:txBody>
      </p:sp>
      <p:sp>
        <p:nvSpPr>
          <p:cNvPr id="2" name="椭圆 1">
            <a:extLst>
              <a:ext uri="{FF2B5EF4-FFF2-40B4-BE49-F238E27FC236}">
                <a16:creationId xmlns:a16="http://schemas.microsoft.com/office/drawing/2014/main" id="{ED53D913-F161-2045-BE02-DF1517A1153C}"/>
              </a:ext>
            </a:extLst>
          </p:cNvPr>
          <p:cNvSpPr/>
          <p:nvPr/>
        </p:nvSpPr>
        <p:spPr bwMode="auto">
          <a:xfrm>
            <a:off x="2252266" y="1394298"/>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Tree>
    <p:extLst>
      <p:ext uri="{BB962C8B-B14F-4D97-AF65-F5344CB8AC3E}">
        <p14:creationId xmlns:p14="http://schemas.microsoft.com/office/powerpoint/2010/main" val="198182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781227" y="2020226"/>
            <a:ext cx="11745797"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什么是类加载器，类加载器有哪些</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872309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a:t>什么是类加载器，类加载器有哪些</a:t>
            </a:r>
            <a:endParaRPr lang="zh-CN" altLang="en-US"/>
          </a:p>
        </p:txBody>
      </p:sp>
      <p:pic>
        <p:nvPicPr>
          <p:cNvPr id="4" name="图片 3">
            <a:extLst>
              <a:ext uri="{FF2B5EF4-FFF2-40B4-BE49-F238E27FC236}">
                <a16:creationId xmlns:a16="http://schemas.microsoft.com/office/drawing/2014/main" id="{9C79B7DF-F958-A7D3-1CF6-D3AB47FF2EBC}"/>
              </a:ext>
            </a:extLst>
          </p:cNvPr>
          <p:cNvPicPr>
            <a:picLocks noChangeAspect="1"/>
          </p:cNvPicPr>
          <p:nvPr/>
        </p:nvPicPr>
        <p:blipFill>
          <a:blip r:embed="rId2"/>
          <a:stretch>
            <a:fillRect/>
          </a:stretch>
        </p:blipFill>
        <p:spPr>
          <a:xfrm>
            <a:off x="659396" y="1915152"/>
            <a:ext cx="8756774" cy="4173675"/>
          </a:xfrm>
          <a:prstGeom prst="rect">
            <a:avLst/>
          </a:prstGeom>
        </p:spPr>
      </p:pic>
      <p:sp>
        <p:nvSpPr>
          <p:cNvPr id="9" name="文本占位符 2">
            <a:extLst>
              <a:ext uri="{FF2B5EF4-FFF2-40B4-BE49-F238E27FC236}">
                <a16:creationId xmlns:a16="http://schemas.microsoft.com/office/drawing/2014/main" id="{433841D5-25E9-81A1-DA94-E19856A35D79}"/>
              </a:ext>
            </a:extLst>
          </p:cNvPr>
          <p:cNvSpPr txBox="1">
            <a:spLocks/>
          </p:cNvSpPr>
          <p:nvPr/>
        </p:nvSpPr>
        <p:spPr>
          <a:xfrm>
            <a:off x="6999916" y="1612617"/>
            <a:ext cx="4832508" cy="166791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rgbClr val="C00000"/>
                </a:solidFill>
              </a:rPr>
              <a:t>类加载器：用于装载字节码文件</a:t>
            </a:r>
            <a:r>
              <a:rPr lang="en-US" altLang="zh-CN" sz="1400" dirty="0">
                <a:solidFill>
                  <a:srgbClr val="C00000"/>
                </a:solidFill>
              </a:rPr>
              <a:t>(.class</a:t>
            </a:r>
            <a:r>
              <a:rPr lang="zh-CN" altLang="en-US" sz="1400" dirty="0">
                <a:solidFill>
                  <a:srgbClr val="C00000"/>
                </a:solidFill>
              </a:rPr>
              <a:t>文件</a:t>
            </a:r>
            <a:r>
              <a:rPr lang="en-US" altLang="zh-CN" sz="1400" dirty="0">
                <a:solidFill>
                  <a:srgbClr val="C00000"/>
                </a:solidFill>
              </a:rPr>
              <a:t>)</a:t>
            </a:r>
          </a:p>
          <a:p>
            <a:pPr marL="285750" indent="-285750">
              <a:buFont typeface="Wingdings" panose="05000000000000000000" pitchFamily="2" charset="2"/>
              <a:buChar char="l"/>
            </a:pPr>
            <a:r>
              <a:rPr lang="zh-CN" altLang="en-US" sz="1400" dirty="0"/>
              <a:t>运行时数据区：用于分配存储空间</a:t>
            </a:r>
          </a:p>
          <a:p>
            <a:pPr marL="285750" indent="-285750">
              <a:buFont typeface="Wingdings" panose="05000000000000000000" pitchFamily="2" charset="2"/>
              <a:buChar char="l"/>
            </a:pPr>
            <a:r>
              <a:rPr lang="zh-CN" altLang="en-US" sz="1400" dirty="0"/>
              <a:t>执行引擎：执行字节码文件或本地方法</a:t>
            </a:r>
          </a:p>
          <a:p>
            <a:pPr marL="285750" indent="-285750">
              <a:buFont typeface="Wingdings" panose="05000000000000000000" pitchFamily="2" charset="2"/>
              <a:buChar char="l"/>
            </a:pPr>
            <a:r>
              <a:rPr lang="zh-CN" altLang="en-US" sz="1400" dirty="0"/>
              <a:t>垃圾回收器：用于对</a:t>
            </a:r>
            <a:r>
              <a:rPr lang="en-US" altLang="zh-CN" sz="1400" dirty="0"/>
              <a:t>JVM</a:t>
            </a:r>
            <a:r>
              <a:rPr lang="zh-CN" altLang="en-US" sz="1400" dirty="0"/>
              <a:t>中的垃圾内容进行回收</a:t>
            </a:r>
          </a:p>
        </p:txBody>
      </p:sp>
    </p:spTree>
    <p:extLst>
      <p:ext uri="{BB962C8B-B14F-4D97-AF65-F5344CB8AC3E}">
        <p14:creationId xmlns:p14="http://schemas.microsoft.com/office/powerpoint/2010/main" val="290101435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什么是类加载器，类加载器有哪些</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814575" y="1778661"/>
            <a:ext cx="2918440" cy="2793339"/>
          </a:xfrm>
          <a:solidFill>
            <a:schemeClr val="bg1">
              <a:lumMod val="95000"/>
            </a:schemeClr>
          </a:solidFill>
          <a:effectLst>
            <a:outerShdw blurRad="50800" dist="38100" dir="2700000" algn="tl" rotWithShape="0">
              <a:prstClr val="black">
                <a:alpha val="40000"/>
              </a:prstClr>
            </a:outerShdw>
          </a:effectLst>
        </p:spPr>
        <p:txBody>
          <a:bodyPr/>
          <a:lstStyle/>
          <a:p>
            <a:pPr>
              <a:lnSpc>
                <a:spcPct val="200000"/>
              </a:lnSpc>
            </a:pPr>
            <a:r>
              <a:rPr lang="zh-CN" altLang="en-US" dirty="0">
                <a:solidFill>
                  <a:srgbClr val="C00000"/>
                </a:solidFill>
              </a:rPr>
              <a:t>类加载器</a:t>
            </a:r>
          </a:p>
          <a:p>
            <a:pPr>
              <a:lnSpc>
                <a:spcPct val="200000"/>
              </a:lnSpc>
            </a:pPr>
            <a:r>
              <a:rPr lang="en-US" altLang="zh-CN" dirty="0"/>
              <a:t>JVM</a:t>
            </a:r>
            <a:r>
              <a:rPr lang="zh-CN" altLang="en-US" dirty="0"/>
              <a:t>只会运行二进制文件，类加载器的作用就是将</a:t>
            </a:r>
            <a:r>
              <a:rPr lang="zh-CN" altLang="en-US" dirty="0">
                <a:solidFill>
                  <a:srgbClr val="C00000"/>
                </a:solidFill>
              </a:rPr>
              <a:t>字节码文件加载到</a:t>
            </a:r>
            <a:r>
              <a:rPr lang="en-US" altLang="zh-CN" dirty="0">
                <a:solidFill>
                  <a:srgbClr val="C00000"/>
                </a:solidFill>
              </a:rPr>
              <a:t>JVM</a:t>
            </a:r>
            <a:r>
              <a:rPr lang="zh-CN" altLang="en-US" dirty="0">
                <a:solidFill>
                  <a:srgbClr val="C00000"/>
                </a:solidFill>
              </a:rPr>
              <a:t>中</a:t>
            </a:r>
            <a:r>
              <a:rPr lang="zh-CN" altLang="en-US" dirty="0"/>
              <a:t>，从而让</a:t>
            </a:r>
            <a:r>
              <a:rPr lang="en-US" altLang="zh-CN" dirty="0"/>
              <a:t>Java</a:t>
            </a:r>
            <a:r>
              <a:rPr lang="zh-CN" altLang="en-US" dirty="0"/>
              <a:t>程序能够启动起来。</a:t>
            </a:r>
          </a:p>
        </p:txBody>
      </p:sp>
      <p:sp>
        <p:nvSpPr>
          <p:cNvPr id="10" name="箭头: 上 9">
            <a:extLst>
              <a:ext uri="{FF2B5EF4-FFF2-40B4-BE49-F238E27FC236}">
                <a16:creationId xmlns:a16="http://schemas.microsoft.com/office/drawing/2014/main" id="{F270CC38-59CC-DD44-FDDF-99A962A33972}"/>
              </a:ext>
            </a:extLst>
          </p:cNvPr>
          <p:cNvSpPr/>
          <p:nvPr/>
        </p:nvSpPr>
        <p:spPr bwMode="auto">
          <a:xfrm>
            <a:off x="6645896" y="2216373"/>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箭头: 上 10">
            <a:extLst>
              <a:ext uri="{FF2B5EF4-FFF2-40B4-BE49-F238E27FC236}">
                <a16:creationId xmlns:a16="http://schemas.microsoft.com/office/drawing/2014/main" id="{56C75925-D4A7-95E9-6A30-AF96F64514FE}"/>
              </a:ext>
            </a:extLst>
          </p:cNvPr>
          <p:cNvSpPr/>
          <p:nvPr/>
        </p:nvSpPr>
        <p:spPr bwMode="auto">
          <a:xfrm>
            <a:off x="6620756" y="3698964"/>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箭头: 上 11">
            <a:extLst>
              <a:ext uri="{FF2B5EF4-FFF2-40B4-BE49-F238E27FC236}">
                <a16:creationId xmlns:a16="http://schemas.microsoft.com/office/drawing/2014/main" id="{897FF349-59FC-1E5F-C760-DE2713F541FC}"/>
              </a:ext>
            </a:extLst>
          </p:cNvPr>
          <p:cNvSpPr/>
          <p:nvPr/>
        </p:nvSpPr>
        <p:spPr bwMode="auto">
          <a:xfrm>
            <a:off x="6645896" y="5221148"/>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nvGrpSpPr>
          <p:cNvPr id="18" name="组合 17">
            <a:extLst>
              <a:ext uri="{FF2B5EF4-FFF2-40B4-BE49-F238E27FC236}">
                <a16:creationId xmlns:a16="http://schemas.microsoft.com/office/drawing/2014/main" id="{202F8654-B0CC-19DB-B5F1-F142D0C242EA}"/>
              </a:ext>
            </a:extLst>
          </p:cNvPr>
          <p:cNvGrpSpPr/>
          <p:nvPr/>
        </p:nvGrpSpPr>
        <p:grpSpPr>
          <a:xfrm>
            <a:off x="5228733" y="1097574"/>
            <a:ext cx="3462779" cy="1023457"/>
            <a:chOff x="5228733" y="1097574"/>
            <a:chExt cx="3462779" cy="1023457"/>
          </a:xfrm>
        </p:grpSpPr>
        <p:sp>
          <p:nvSpPr>
            <p:cNvPr id="6" name="矩形: 圆角 5">
              <a:extLst>
                <a:ext uri="{FF2B5EF4-FFF2-40B4-BE49-F238E27FC236}">
                  <a16:creationId xmlns:a16="http://schemas.microsoft.com/office/drawing/2014/main" id="{BF2BDC9C-9CFC-F1DC-01A8-BFDC81C0F84C}"/>
                </a:ext>
              </a:extLst>
            </p:cNvPr>
            <p:cNvSpPr/>
            <p:nvPr/>
          </p:nvSpPr>
          <p:spPr bwMode="auto">
            <a:xfrm>
              <a:off x="5228733" y="1097574"/>
              <a:ext cx="3462779" cy="1023457"/>
            </a:xfrm>
            <a:prstGeom prst="roundRect">
              <a:avLst/>
            </a:prstGeom>
            <a:solidFill>
              <a:schemeClr val="accent2">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文本占位符 2">
              <a:extLst>
                <a:ext uri="{FF2B5EF4-FFF2-40B4-BE49-F238E27FC236}">
                  <a16:creationId xmlns:a16="http://schemas.microsoft.com/office/drawing/2014/main" id="{FBC20BD1-5161-9D9B-9EC1-2FBA31A8A469}"/>
                </a:ext>
              </a:extLst>
            </p:cNvPr>
            <p:cNvSpPr txBox="1">
              <a:spLocks/>
            </p:cNvSpPr>
            <p:nvPr/>
          </p:nvSpPr>
          <p:spPr>
            <a:xfrm>
              <a:off x="5577161" y="1192860"/>
              <a:ext cx="2816199"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BootStrap</a:t>
              </a:r>
              <a:r>
                <a:rPr lang="en-US" altLang="zh-CN" sz="1400" dirty="0"/>
                <a:t> </a:t>
              </a:r>
              <a:r>
                <a:rPr lang="en-US" altLang="zh-CN" sz="1400" dirty="0" err="1"/>
                <a:t>ClassLoader</a:t>
              </a:r>
              <a:endParaRPr lang="en-US" altLang="zh-CN" sz="1400" dirty="0"/>
            </a:p>
            <a:p>
              <a:pPr algn="ctr"/>
              <a:r>
                <a:rPr lang="en-US" altLang="zh-CN" sz="1400" dirty="0"/>
                <a:t>load from JAVA_HOME/</a:t>
              </a:r>
              <a:r>
                <a:rPr lang="en-US" altLang="zh-CN" sz="1400" dirty="0" err="1"/>
                <a:t>jre</a:t>
              </a:r>
              <a:r>
                <a:rPr lang="en-US" altLang="zh-CN" sz="1400" dirty="0"/>
                <a:t>/lib</a:t>
              </a:r>
            </a:p>
            <a:p>
              <a:endParaRPr lang="zh-CN" altLang="en-US" sz="1400" dirty="0"/>
            </a:p>
          </p:txBody>
        </p:sp>
      </p:grpSp>
      <p:grpSp>
        <p:nvGrpSpPr>
          <p:cNvPr id="19" name="组合 18">
            <a:extLst>
              <a:ext uri="{FF2B5EF4-FFF2-40B4-BE49-F238E27FC236}">
                <a16:creationId xmlns:a16="http://schemas.microsoft.com/office/drawing/2014/main" id="{CEF29F9C-BD98-0E65-17B3-5B5DFEC43597}"/>
              </a:ext>
            </a:extLst>
          </p:cNvPr>
          <p:cNvGrpSpPr/>
          <p:nvPr/>
        </p:nvGrpSpPr>
        <p:grpSpPr>
          <a:xfrm>
            <a:off x="5228732" y="2628372"/>
            <a:ext cx="3462779" cy="1023457"/>
            <a:chOff x="5228732" y="2628372"/>
            <a:chExt cx="3462779" cy="1023457"/>
          </a:xfrm>
        </p:grpSpPr>
        <p:sp>
          <p:nvSpPr>
            <p:cNvPr id="7" name="矩形: 圆角 6">
              <a:extLst>
                <a:ext uri="{FF2B5EF4-FFF2-40B4-BE49-F238E27FC236}">
                  <a16:creationId xmlns:a16="http://schemas.microsoft.com/office/drawing/2014/main" id="{4A136DA9-59D0-6768-27BD-A608CE12043D}"/>
                </a:ext>
              </a:extLst>
            </p:cNvPr>
            <p:cNvSpPr/>
            <p:nvPr/>
          </p:nvSpPr>
          <p:spPr bwMode="auto">
            <a:xfrm>
              <a:off x="5228732" y="2628372"/>
              <a:ext cx="3462779" cy="1023457"/>
            </a:xfrm>
            <a:prstGeom prst="roundRect">
              <a:avLst/>
            </a:prstGeom>
            <a:solidFill>
              <a:schemeClr val="accent6">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文本占位符 2">
              <a:extLst>
                <a:ext uri="{FF2B5EF4-FFF2-40B4-BE49-F238E27FC236}">
                  <a16:creationId xmlns:a16="http://schemas.microsoft.com/office/drawing/2014/main" id="{C59D56F2-4D4D-7C30-7C8D-534FEF69D086}"/>
                </a:ext>
              </a:extLst>
            </p:cNvPr>
            <p:cNvSpPr txBox="1">
              <a:spLocks/>
            </p:cNvSpPr>
            <p:nvPr/>
          </p:nvSpPr>
          <p:spPr>
            <a:xfrm>
              <a:off x="5363667" y="2704464"/>
              <a:ext cx="3243186"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ExtClassLoader</a:t>
              </a:r>
              <a:endParaRPr lang="en-US" altLang="zh-CN" sz="1400" dirty="0"/>
            </a:p>
            <a:p>
              <a:pPr algn="ctr"/>
              <a:r>
                <a:rPr lang="en-US" altLang="zh-CN" sz="1400" dirty="0"/>
                <a:t>load from JAVA_HOME/</a:t>
              </a:r>
              <a:r>
                <a:rPr lang="en-US" altLang="zh-CN" sz="1400" dirty="0" err="1"/>
                <a:t>jre</a:t>
              </a:r>
              <a:r>
                <a:rPr lang="en-US" altLang="zh-CN" sz="1400" dirty="0"/>
                <a:t>/lib/</a:t>
              </a:r>
              <a:r>
                <a:rPr lang="en-US" altLang="zh-CN" sz="1400" dirty="0" err="1"/>
                <a:t>ext</a:t>
              </a:r>
              <a:endParaRPr lang="en-US" altLang="zh-CN" sz="1400" dirty="0"/>
            </a:p>
            <a:p>
              <a:endParaRPr lang="zh-CN" altLang="en-US" sz="1400" dirty="0"/>
            </a:p>
          </p:txBody>
        </p:sp>
      </p:grpSp>
      <p:grpSp>
        <p:nvGrpSpPr>
          <p:cNvPr id="20" name="组合 19">
            <a:extLst>
              <a:ext uri="{FF2B5EF4-FFF2-40B4-BE49-F238E27FC236}">
                <a16:creationId xmlns:a16="http://schemas.microsoft.com/office/drawing/2014/main" id="{51BD39C8-A0A5-0949-A4B4-4D5EF5956244}"/>
              </a:ext>
            </a:extLst>
          </p:cNvPr>
          <p:cNvGrpSpPr/>
          <p:nvPr/>
        </p:nvGrpSpPr>
        <p:grpSpPr>
          <a:xfrm>
            <a:off x="5228732" y="4131704"/>
            <a:ext cx="3462779" cy="1023457"/>
            <a:chOff x="5228732" y="4131704"/>
            <a:chExt cx="3462779" cy="1023457"/>
          </a:xfrm>
        </p:grpSpPr>
        <p:sp>
          <p:nvSpPr>
            <p:cNvPr id="8" name="矩形: 圆角 7">
              <a:extLst>
                <a:ext uri="{FF2B5EF4-FFF2-40B4-BE49-F238E27FC236}">
                  <a16:creationId xmlns:a16="http://schemas.microsoft.com/office/drawing/2014/main" id="{5A1A3B35-3166-6D9E-0EB2-F3D23ECD12CE}"/>
                </a:ext>
              </a:extLst>
            </p:cNvPr>
            <p:cNvSpPr/>
            <p:nvPr/>
          </p:nvSpPr>
          <p:spPr bwMode="auto">
            <a:xfrm>
              <a:off x="5228732" y="4131704"/>
              <a:ext cx="3462779" cy="1023457"/>
            </a:xfrm>
            <a:prstGeom prst="roundRect">
              <a:avLst/>
            </a:prstGeom>
            <a:solidFill>
              <a:schemeClr val="accent6">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文本占位符 2">
              <a:extLst>
                <a:ext uri="{FF2B5EF4-FFF2-40B4-BE49-F238E27FC236}">
                  <a16:creationId xmlns:a16="http://schemas.microsoft.com/office/drawing/2014/main" id="{15BF895B-60C0-F26A-628D-68A230162D1C}"/>
                </a:ext>
              </a:extLst>
            </p:cNvPr>
            <p:cNvSpPr txBox="1">
              <a:spLocks/>
            </p:cNvSpPr>
            <p:nvPr/>
          </p:nvSpPr>
          <p:spPr>
            <a:xfrm>
              <a:off x="5363667" y="4221528"/>
              <a:ext cx="3243186"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AppClassLoader</a:t>
              </a:r>
              <a:endParaRPr lang="en-US" altLang="zh-CN" sz="1400" dirty="0"/>
            </a:p>
            <a:p>
              <a:pPr algn="ctr"/>
              <a:r>
                <a:rPr lang="en-US" altLang="zh-CN" sz="1400" dirty="0"/>
                <a:t>load from CLASSPATH</a:t>
              </a:r>
            </a:p>
            <a:p>
              <a:endParaRPr lang="zh-CN" altLang="en-US" sz="1400" dirty="0"/>
            </a:p>
          </p:txBody>
        </p:sp>
      </p:grpSp>
      <p:grpSp>
        <p:nvGrpSpPr>
          <p:cNvPr id="21" name="组合 20">
            <a:extLst>
              <a:ext uri="{FF2B5EF4-FFF2-40B4-BE49-F238E27FC236}">
                <a16:creationId xmlns:a16="http://schemas.microsoft.com/office/drawing/2014/main" id="{1033C5AE-5C46-1EF9-7629-3944C9CEDF56}"/>
              </a:ext>
            </a:extLst>
          </p:cNvPr>
          <p:cNvGrpSpPr/>
          <p:nvPr/>
        </p:nvGrpSpPr>
        <p:grpSpPr>
          <a:xfrm>
            <a:off x="5228732" y="5635036"/>
            <a:ext cx="3462779" cy="1023457"/>
            <a:chOff x="5228732" y="5635036"/>
            <a:chExt cx="3462779" cy="1023457"/>
          </a:xfrm>
        </p:grpSpPr>
        <p:sp>
          <p:nvSpPr>
            <p:cNvPr id="9" name="矩形: 圆角 8">
              <a:extLst>
                <a:ext uri="{FF2B5EF4-FFF2-40B4-BE49-F238E27FC236}">
                  <a16:creationId xmlns:a16="http://schemas.microsoft.com/office/drawing/2014/main" id="{ADBE4C8D-E1AB-897D-6DE5-7C57B5D1EF83}"/>
                </a:ext>
              </a:extLst>
            </p:cNvPr>
            <p:cNvSpPr/>
            <p:nvPr/>
          </p:nvSpPr>
          <p:spPr bwMode="auto">
            <a:xfrm>
              <a:off x="5228732" y="5635036"/>
              <a:ext cx="3462779" cy="1023457"/>
            </a:xfrm>
            <a:prstGeom prst="roundRect">
              <a:avLst/>
            </a:prstGeom>
            <a:solidFill>
              <a:schemeClr val="accent5">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文本占位符 2">
              <a:extLst>
                <a:ext uri="{FF2B5EF4-FFF2-40B4-BE49-F238E27FC236}">
                  <a16:creationId xmlns:a16="http://schemas.microsoft.com/office/drawing/2014/main" id="{0B65EF7D-F6E2-3D7D-C661-C2755BA8D481}"/>
                </a:ext>
              </a:extLst>
            </p:cNvPr>
            <p:cNvSpPr txBox="1">
              <a:spLocks/>
            </p:cNvSpPr>
            <p:nvPr/>
          </p:nvSpPr>
          <p:spPr>
            <a:xfrm>
              <a:off x="5338528" y="5907242"/>
              <a:ext cx="3243186" cy="47904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CustomizeClassLoader</a:t>
              </a:r>
              <a:endParaRPr lang="en-US" altLang="zh-CN" sz="1400" dirty="0"/>
            </a:p>
            <a:p>
              <a:endParaRPr lang="zh-CN" altLang="en-US" sz="1400" dirty="0"/>
            </a:p>
          </p:txBody>
        </p:sp>
      </p:grpSp>
      <p:sp>
        <p:nvSpPr>
          <p:cNvPr id="22" name="文本占位符 2">
            <a:extLst>
              <a:ext uri="{FF2B5EF4-FFF2-40B4-BE49-F238E27FC236}">
                <a16:creationId xmlns:a16="http://schemas.microsoft.com/office/drawing/2014/main" id="{1CD84473-8F10-ABD2-52A2-D5D032562A5F}"/>
              </a:ext>
            </a:extLst>
          </p:cNvPr>
          <p:cNvSpPr txBox="1">
            <a:spLocks/>
          </p:cNvSpPr>
          <p:nvPr/>
        </p:nvSpPr>
        <p:spPr>
          <a:xfrm>
            <a:off x="8741788" y="1372565"/>
            <a:ext cx="28531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启动类加载器，由</a:t>
            </a:r>
            <a:r>
              <a:rPr lang="en-US" altLang="zh-CN" sz="1400" dirty="0"/>
              <a:t>C++</a:t>
            </a:r>
            <a:r>
              <a:rPr lang="zh-CN" altLang="en-US" sz="1400" dirty="0"/>
              <a:t>编写实现</a:t>
            </a:r>
          </a:p>
        </p:txBody>
      </p:sp>
      <p:sp>
        <p:nvSpPr>
          <p:cNvPr id="23" name="文本占位符 2">
            <a:extLst>
              <a:ext uri="{FF2B5EF4-FFF2-40B4-BE49-F238E27FC236}">
                <a16:creationId xmlns:a16="http://schemas.microsoft.com/office/drawing/2014/main" id="{0058053E-8346-7DCB-BDDA-D270EC15F3E0}"/>
              </a:ext>
            </a:extLst>
          </p:cNvPr>
          <p:cNvSpPr txBox="1">
            <a:spLocks/>
          </p:cNvSpPr>
          <p:nvPr/>
        </p:nvSpPr>
        <p:spPr>
          <a:xfrm>
            <a:off x="8760637" y="2881505"/>
            <a:ext cx="28531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扩展类加载器</a:t>
            </a:r>
          </a:p>
        </p:txBody>
      </p:sp>
      <p:sp>
        <p:nvSpPr>
          <p:cNvPr id="24" name="文本占位符 2">
            <a:extLst>
              <a:ext uri="{FF2B5EF4-FFF2-40B4-BE49-F238E27FC236}">
                <a16:creationId xmlns:a16="http://schemas.microsoft.com/office/drawing/2014/main" id="{386DBEFE-FFFA-E32F-F63C-1E33A24262D8}"/>
              </a:ext>
            </a:extLst>
          </p:cNvPr>
          <p:cNvSpPr txBox="1">
            <a:spLocks/>
          </p:cNvSpPr>
          <p:nvPr/>
        </p:nvSpPr>
        <p:spPr>
          <a:xfrm>
            <a:off x="8760636" y="4221528"/>
            <a:ext cx="2853181" cy="7866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应用类加载器加载开发者自己编写的</a:t>
            </a:r>
            <a:r>
              <a:rPr lang="en-US" altLang="zh-CN" sz="1400" dirty="0"/>
              <a:t>Java</a:t>
            </a:r>
            <a:r>
              <a:rPr lang="zh-CN" altLang="en-US" sz="1400" dirty="0"/>
              <a:t>类</a:t>
            </a:r>
          </a:p>
        </p:txBody>
      </p:sp>
      <p:sp>
        <p:nvSpPr>
          <p:cNvPr id="25" name="文本占位符 2">
            <a:extLst>
              <a:ext uri="{FF2B5EF4-FFF2-40B4-BE49-F238E27FC236}">
                <a16:creationId xmlns:a16="http://schemas.microsoft.com/office/drawing/2014/main" id="{C2AFAEDE-F86C-2EBA-84E0-3F25B795ED34}"/>
              </a:ext>
            </a:extLst>
          </p:cNvPr>
          <p:cNvSpPr txBox="1">
            <a:spLocks/>
          </p:cNvSpPr>
          <p:nvPr/>
        </p:nvSpPr>
        <p:spPr>
          <a:xfrm>
            <a:off x="8741788" y="5747641"/>
            <a:ext cx="2853181" cy="7866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自定义类加载器，实现自定义类加载规则</a:t>
            </a:r>
          </a:p>
        </p:txBody>
      </p:sp>
    </p:spTree>
    <p:extLst>
      <p:ext uri="{BB962C8B-B14F-4D97-AF65-F5344CB8AC3E}">
        <p14:creationId xmlns:p14="http://schemas.microsoft.com/office/powerpoint/2010/main" val="444995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2"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8325AE-D304-B302-6918-64D162B19B06}"/>
              </a:ext>
            </a:extLst>
          </p:cNvPr>
          <p:cNvSpPr>
            <a:spLocks noGrp="1"/>
          </p:cNvSpPr>
          <p:nvPr>
            <p:ph type="body" sz="quarter" idx="10"/>
          </p:nvPr>
        </p:nvSpPr>
        <p:spPr>
          <a:xfrm>
            <a:off x="4740085" y="916285"/>
            <a:ext cx="5760538" cy="1167038"/>
          </a:xfrm>
        </p:spPr>
        <p:txBody>
          <a:bodyPr/>
          <a:lstStyle/>
          <a:p>
            <a:r>
              <a:rPr lang="zh-CN" altLang="en-US" sz="1800" dirty="0"/>
              <a:t>什么是类加载器</a:t>
            </a:r>
            <a:endParaRPr lang="zh-CN" altLang="en-US" dirty="0"/>
          </a:p>
        </p:txBody>
      </p:sp>
      <p:sp>
        <p:nvSpPr>
          <p:cNvPr id="3" name="文本占位符 1">
            <a:extLst>
              <a:ext uri="{FF2B5EF4-FFF2-40B4-BE49-F238E27FC236}">
                <a16:creationId xmlns:a16="http://schemas.microsoft.com/office/drawing/2014/main" id="{8B563AD1-47CC-4970-CF57-CBBF3C497889}"/>
              </a:ext>
            </a:extLst>
          </p:cNvPr>
          <p:cNvSpPr txBox="1">
            <a:spLocks/>
          </p:cNvSpPr>
          <p:nvPr/>
        </p:nvSpPr>
        <p:spPr>
          <a:xfrm>
            <a:off x="4740085" y="2418919"/>
            <a:ext cx="5760538" cy="1167038"/>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sz="1800" dirty="0"/>
              <a:t>2.  </a:t>
            </a:r>
            <a:r>
              <a:rPr lang="zh-CN" altLang="en-US" sz="1800" dirty="0"/>
              <a:t>类加载器有哪些</a:t>
            </a:r>
            <a:endParaRPr lang="zh-CN" altLang="en-US" dirty="0"/>
          </a:p>
        </p:txBody>
      </p:sp>
      <p:sp>
        <p:nvSpPr>
          <p:cNvPr id="4" name="文本占位符 2">
            <a:extLst>
              <a:ext uri="{FF2B5EF4-FFF2-40B4-BE49-F238E27FC236}">
                <a16:creationId xmlns:a16="http://schemas.microsoft.com/office/drawing/2014/main" id="{4E96A738-CA9D-38B3-4395-179DA5B6A88C}"/>
              </a:ext>
            </a:extLst>
          </p:cNvPr>
          <p:cNvSpPr txBox="1">
            <a:spLocks/>
          </p:cNvSpPr>
          <p:nvPr/>
        </p:nvSpPr>
        <p:spPr>
          <a:xfrm>
            <a:off x="4897427" y="1878215"/>
            <a:ext cx="6612700" cy="100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en-US" altLang="zh-CN" sz="1400" dirty="0"/>
              <a:t>JVM</a:t>
            </a:r>
            <a:r>
              <a:rPr lang="zh-CN" altLang="en-US" sz="1400" dirty="0"/>
              <a:t>只会运行二进制文件，类加载器的作用就是将</a:t>
            </a:r>
            <a:r>
              <a:rPr lang="zh-CN" altLang="en-US" sz="1400" dirty="0">
                <a:solidFill>
                  <a:srgbClr val="C00000"/>
                </a:solidFill>
              </a:rPr>
              <a:t>字节码文件加载到</a:t>
            </a:r>
            <a:r>
              <a:rPr lang="en-US" altLang="zh-CN" sz="1400" dirty="0">
                <a:solidFill>
                  <a:srgbClr val="C00000"/>
                </a:solidFill>
              </a:rPr>
              <a:t>JVM</a:t>
            </a:r>
            <a:r>
              <a:rPr lang="zh-CN" altLang="en-US" sz="1400" dirty="0">
                <a:solidFill>
                  <a:srgbClr val="C00000"/>
                </a:solidFill>
              </a:rPr>
              <a:t>中</a:t>
            </a:r>
            <a:r>
              <a:rPr lang="zh-CN" altLang="en-US" sz="1400" dirty="0"/>
              <a:t>，从而让</a:t>
            </a:r>
            <a:r>
              <a:rPr lang="en-US" altLang="zh-CN" sz="1400" dirty="0"/>
              <a:t>Java</a:t>
            </a:r>
            <a:r>
              <a:rPr lang="zh-CN" altLang="en-US" sz="1400" dirty="0"/>
              <a:t>程序能够启动起来。</a:t>
            </a:r>
          </a:p>
          <a:p>
            <a:endParaRPr lang="en-US" altLang="zh-CN" sz="1400" dirty="0">
              <a:solidFill>
                <a:schemeClr val="tx1"/>
              </a:solidFill>
            </a:endParaRPr>
          </a:p>
          <a:p>
            <a:endParaRPr lang="zh-CN" altLang="en-US"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5" name="文本占位符 2">
            <a:extLst>
              <a:ext uri="{FF2B5EF4-FFF2-40B4-BE49-F238E27FC236}">
                <a16:creationId xmlns:a16="http://schemas.microsoft.com/office/drawing/2014/main" id="{2A17E995-025B-EF7B-958E-D66ACF672EE2}"/>
              </a:ext>
            </a:extLst>
          </p:cNvPr>
          <p:cNvSpPr txBox="1">
            <a:spLocks/>
          </p:cNvSpPr>
          <p:nvPr/>
        </p:nvSpPr>
        <p:spPr>
          <a:xfrm>
            <a:off x="4897427" y="3419537"/>
            <a:ext cx="6612700" cy="242508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1400" dirty="0"/>
              <a:t>启动类加载器</a:t>
            </a:r>
            <a:r>
              <a:rPr lang="en-US" altLang="zh-CN" sz="1400" dirty="0"/>
              <a:t>(</a:t>
            </a:r>
            <a:r>
              <a:rPr lang="en-US" altLang="zh-CN" sz="1400" dirty="0" err="1"/>
              <a:t>BootStrap</a:t>
            </a:r>
            <a:r>
              <a:rPr lang="en-US" altLang="zh-CN" sz="1400" dirty="0"/>
              <a:t> </a:t>
            </a:r>
            <a:r>
              <a:rPr lang="en-US" altLang="zh-CN" sz="1400" dirty="0" err="1"/>
              <a:t>ClassLoader</a:t>
            </a:r>
            <a:r>
              <a:rPr lang="en-US" altLang="zh-CN" sz="1400" dirty="0"/>
              <a:t>):</a:t>
            </a:r>
            <a:r>
              <a:rPr lang="zh-CN" altLang="en-US" sz="1400" dirty="0"/>
              <a:t>加载</a:t>
            </a:r>
            <a:r>
              <a:rPr lang="en-US" altLang="zh-CN" sz="1400" dirty="0"/>
              <a:t>JAVA_HOME/</a:t>
            </a:r>
            <a:r>
              <a:rPr lang="en-US" altLang="zh-CN" sz="1400" dirty="0" err="1"/>
              <a:t>jre</a:t>
            </a:r>
            <a:r>
              <a:rPr lang="en-US" altLang="zh-CN" sz="1400" dirty="0"/>
              <a:t>/lib</a:t>
            </a:r>
            <a:r>
              <a:rPr lang="zh-CN" altLang="en-US" sz="1400" dirty="0"/>
              <a:t>目录下的库</a:t>
            </a:r>
          </a:p>
          <a:p>
            <a:pPr marL="285750" indent="-285750">
              <a:lnSpc>
                <a:spcPct val="200000"/>
              </a:lnSpc>
              <a:buFont typeface="Wingdings" panose="05000000000000000000" pitchFamily="2" charset="2"/>
              <a:buChar char="l"/>
            </a:pPr>
            <a:r>
              <a:rPr lang="zh-CN" altLang="en-US" sz="1400" dirty="0"/>
              <a:t>扩展类加载器</a:t>
            </a:r>
            <a:r>
              <a:rPr lang="en-US" altLang="zh-CN" sz="1400" dirty="0"/>
              <a:t>(</a:t>
            </a:r>
            <a:r>
              <a:rPr lang="en-US" altLang="zh-CN" sz="1400" dirty="0" err="1"/>
              <a:t>ExtClassLoader</a:t>
            </a:r>
            <a:r>
              <a:rPr lang="en-US" altLang="zh-CN" sz="1400" dirty="0"/>
              <a:t>):</a:t>
            </a:r>
            <a:r>
              <a:rPr lang="zh-CN" altLang="en-US" sz="1400" dirty="0"/>
              <a:t>主要加载</a:t>
            </a:r>
            <a:r>
              <a:rPr lang="en-US" altLang="zh-CN" sz="1400" dirty="0"/>
              <a:t>JAVA_HOME/</a:t>
            </a:r>
            <a:r>
              <a:rPr lang="en-US" altLang="zh-CN" sz="1400" dirty="0" err="1"/>
              <a:t>jre</a:t>
            </a:r>
            <a:r>
              <a:rPr lang="en-US" altLang="zh-CN" sz="1400" dirty="0"/>
              <a:t>/lib/</a:t>
            </a:r>
            <a:r>
              <a:rPr lang="en-US" altLang="zh-CN" sz="1400" dirty="0" err="1"/>
              <a:t>ext</a:t>
            </a:r>
            <a:r>
              <a:rPr lang="zh-CN" altLang="en-US" sz="1400" dirty="0"/>
              <a:t>目录中的类</a:t>
            </a:r>
          </a:p>
          <a:p>
            <a:pPr marL="285750" indent="-285750">
              <a:lnSpc>
                <a:spcPct val="200000"/>
              </a:lnSpc>
              <a:buFont typeface="Wingdings" panose="05000000000000000000" pitchFamily="2" charset="2"/>
              <a:buChar char="l"/>
            </a:pPr>
            <a:r>
              <a:rPr lang="zh-CN" altLang="en-US" sz="1400" dirty="0"/>
              <a:t>应用类加载器</a:t>
            </a:r>
            <a:r>
              <a:rPr lang="en-US" altLang="zh-CN" sz="1400" dirty="0"/>
              <a:t>(</a:t>
            </a:r>
            <a:r>
              <a:rPr lang="en-US" altLang="zh-CN" sz="1400" dirty="0" err="1"/>
              <a:t>AppClassLoader</a:t>
            </a:r>
            <a:r>
              <a:rPr lang="en-US" altLang="zh-CN" sz="1400" dirty="0"/>
              <a:t>):</a:t>
            </a:r>
            <a:r>
              <a:rPr lang="zh-CN" altLang="en-US" sz="1400" dirty="0"/>
              <a:t>用于加载</a:t>
            </a:r>
            <a:r>
              <a:rPr lang="en-US" altLang="zh-CN" sz="1400" dirty="0" err="1"/>
              <a:t>classPath</a:t>
            </a:r>
            <a:r>
              <a:rPr lang="zh-CN" altLang="en-US" sz="1400" dirty="0"/>
              <a:t>下的类</a:t>
            </a:r>
          </a:p>
          <a:p>
            <a:pPr marL="285750" indent="-285750">
              <a:lnSpc>
                <a:spcPct val="200000"/>
              </a:lnSpc>
              <a:buFont typeface="Wingdings" panose="05000000000000000000" pitchFamily="2" charset="2"/>
              <a:buChar char="l"/>
            </a:pPr>
            <a:r>
              <a:rPr lang="zh-CN" altLang="en-US" sz="1400" dirty="0"/>
              <a:t>自定义类加载器</a:t>
            </a:r>
            <a:r>
              <a:rPr lang="en-US" altLang="zh-CN" sz="1400" dirty="0"/>
              <a:t>(</a:t>
            </a:r>
            <a:r>
              <a:rPr lang="en-US" altLang="zh-CN" sz="1400" dirty="0" err="1"/>
              <a:t>CustomizeClassLoader</a:t>
            </a:r>
            <a:r>
              <a:rPr lang="en-US" altLang="zh-CN" sz="1400" dirty="0"/>
              <a:t>):</a:t>
            </a:r>
            <a:r>
              <a:rPr lang="zh-CN" altLang="en-US" sz="1400" dirty="0"/>
              <a:t>自定义类继承</a:t>
            </a:r>
            <a:r>
              <a:rPr lang="en-US" altLang="zh-CN" sz="1400" dirty="0" err="1"/>
              <a:t>ClassLoader</a:t>
            </a:r>
            <a:r>
              <a:rPr lang="zh-CN" altLang="en-US" sz="1400" dirty="0"/>
              <a:t>，实现自定义类加载规则。</a:t>
            </a:r>
            <a:endParaRPr lang="en-US" altLang="zh-CN" sz="1400" dirty="0">
              <a:solidFill>
                <a:schemeClr val="tx1"/>
              </a:solidFill>
            </a:endParaRPr>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188439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513216" y="2020226"/>
            <a:ext cx="7165568"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什么是双亲委派模型？</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256226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a16="http://schemas.microsoft.com/office/drawing/2014/main" id="{ED3433FB-E81E-9209-EC47-C59B3094521D}"/>
              </a:ext>
            </a:extLst>
          </p:cNvPr>
          <p:cNvSpPr/>
          <p:nvPr/>
        </p:nvSpPr>
        <p:spPr bwMode="auto">
          <a:xfrm>
            <a:off x="710880" y="1739078"/>
            <a:ext cx="5892116" cy="3235900"/>
          </a:xfrm>
          <a:prstGeom prst="ellipse">
            <a:avLst/>
          </a:prstGeom>
          <a:solidFill>
            <a:schemeClr val="bg1">
              <a:lumMod val="95000"/>
            </a:schemeClr>
          </a:solidFill>
          <a:ln w="19050">
            <a:gradFill>
              <a:gsLst>
                <a:gs pos="32856">
                  <a:srgbClr val="D7E2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什么是双亲委派模型？</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1061852" y="2509230"/>
            <a:ext cx="5445309" cy="1646037"/>
          </a:xfrm>
          <a:noFill/>
          <a:ln>
            <a:noFill/>
          </a:ln>
          <a:effectLst/>
        </p:spPr>
        <p:txBody>
          <a:bodyPr/>
          <a:lstStyle/>
          <a:p>
            <a:pPr>
              <a:lnSpc>
                <a:spcPct val="200000"/>
              </a:lnSpc>
            </a:pPr>
            <a:r>
              <a:rPr lang="zh-CN" altLang="en-US" dirty="0">
                <a:solidFill>
                  <a:schemeClr val="tx1"/>
                </a:solidFill>
              </a:rPr>
              <a:t>加载某一个类，先委托上一级的加载器进行加载，如果上级加载器也有上级，则会继续向上委托，如果该类委托上级没有被加载，子加载器尝试加载该类</a:t>
            </a:r>
            <a:endParaRPr lang="en-US" altLang="zh-CN" dirty="0">
              <a:solidFill>
                <a:schemeClr val="tx1"/>
              </a:solidFill>
            </a:endParaRPr>
          </a:p>
        </p:txBody>
      </p:sp>
      <p:grpSp>
        <p:nvGrpSpPr>
          <p:cNvPr id="26" name="组合 25">
            <a:extLst>
              <a:ext uri="{FF2B5EF4-FFF2-40B4-BE49-F238E27FC236}">
                <a16:creationId xmlns:a16="http://schemas.microsoft.com/office/drawing/2014/main" id="{1ABA3FF3-AF62-F4F2-9D91-A1C20CA2545A}"/>
              </a:ext>
            </a:extLst>
          </p:cNvPr>
          <p:cNvGrpSpPr/>
          <p:nvPr/>
        </p:nvGrpSpPr>
        <p:grpSpPr>
          <a:xfrm>
            <a:off x="7312058" y="917391"/>
            <a:ext cx="3462780" cy="5560919"/>
            <a:chOff x="6661608" y="1002232"/>
            <a:chExt cx="3462780" cy="5560919"/>
          </a:xfrm>
        </p:grpSpPr>
        <p:grpSp>
          <p:nvGrpSpPr>
            <p:cNvPr id="23" name="组合 22">
              <a:extLst>
                <a:ext uri="{FF2B5EF4-FFF2-40B4-BE49-F238E27FC236}">
                  <a16:creationId xmlns:a16="http://schemas.microsoft.com/office/drawing/2014/main" id="{0D869F9D-B427-B6C3-8936-8F02B7BD01CA}"/>
                </a:ext>
              </a:extLst>
            </p:cNvPr>
            <p:cNvGrpSpPr/>
            <p:nvPr/>
          </p:nvGrpSpPr>
          <p:grpSpPr>
            <a:xfrm>
              <a:off x="8854912" y="2121031"/>
              <a:ext cx="703870" cy="3362102"/>
              <a:chOff x="6535919" y="2121031"/>
              <a:chExt cx="703870" cy="3362102"/>
            </a:xfrm>
          </p:grpSpPr>
          <p:sp>
            <p:nvSpPr>
              <p:cNvPr id="4" name="箭头: 上 3">
                <a:extLst>
                  <a:ext uri="{FF2B5EF4-FFF2-40B4-BE49-F238E27FC236}">
                    <a16:creationId xmlns:a16="http://schemas.microsoft.com/office/drawing/2014/main" id="{A574DC40-88B2-E63F-FA21-15260B949A2C}"/>
                  </a:ext>
                </a:extLst>
              </p:cNvPr>
              <p:cNvSpPr/>
              <p:nvPr/>
            </p:nvSpPr>
            <p:spPr bwMode="auto">
              <a:xfrm rot="10800000">
                <a:off x="6561059" y="2121031"/>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箭头: 上 4">
                <a:extLst>
                  <a:ext uri="{FF2B5EF4-FFF2-40B4-BE49-F238E27FC236}">
                    <a16:creationId xmlns:a16="http://schemas.microsoft.com/office/drawing/2014/main" id="{FA49DCEF-6AEB-DB4B-E524-72108D059D5E}"/>
                  </a:ext>
                </a:extLst>
              </p:cNvPr>
              <p:cNvSpPr/>
              <p:nvPr/>
            </p:nvSpPr>
            <p:spPr bwMode="auto">
              <a:xfrm rot="10800000">
                <a:off x="6535919" y="3622476"/>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箭头: 上 5">
                <a:extLst>
                  <a:ext uri="{FF2B5EF4-FFF2-40B4-BE49-F238E27FC236}">
                    <a16:creationId xmlns:a16="http://schemas.microsoft.com/office/drawing/2014/main" id="{1AE6AF2D-7248-F678-972F-FB0A0E62C57A}"/>
                  </a:ext>
                </a:extLst>
              </p:cNvPr>
              <p:cNvSpPr/>
              <p:nvPr/>
            </p:nvSpPr>
            <p:spPr bwMode="auto">
              <a:xfrm rot="10800000">
                <a:off x="6561059" y="5135233"/>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grpSp>
          <p:nvGrpSpPr>
            <p:cNvPr id="7" name="组合 6">
              <a:extLst>
                <a:ext uri="{FF2B5EF4-FFF2-40B4-BE49-F238E27FC236}">
                  <a16:creationId xmlns:a16="http://schemas.microsoft.com/office/drawing/2014/main" id="{806C6607-5573-C74E-ECCF-11AB86337EC8}"/>
                </a:ext>
              </a:extLst>
            </p:cNvPr>
            <p:cNvGrpSpPr/>
            <p:nvPr/>
          </p:nvGrpSpPr>
          <p:grpSpPr>
            <a:xfrm>
              <a:off x="6661609" y="1002232"/>
              <a:ext cx="3462779" cy="1023457"/>
              <a:chOff x="5228733" y="1097574"/>
              <a:chExt cx="3462779" cy="1023457"/>
            </a:xfrm>
          </p:grpSpPr>
          <p:sp>
            <p:nvSpPr>
              <p:cNvPr id="8" name="矩形: 圆角 7">
                <a:extLst>
                  <a:ext uri="{FF2B5EF4-FFF2-40B4-BE49-F238E27FC236}">
                    <a16:creationId xmlns:a16="http://schemas.microsoft.com/office/drawing/2014/main" id="{77F85187-0338-6C0C-0C43-82BC625FA802}"/>
                  </a:ext>
                </a:extLst>
              </p:cNvPr>
              <p:cNvSpPr/>
              <p:nvPr/>
            </p:nvSpPr>
            <p:spPr bwMode="auto">
              <a:xfrm>
                <a:off x="5228733" y="1097574"/>
                <a:ext cx="3462779" cy="1023457"/>
              </a:xfrm>
              <a:prstGeom prst="roundRect">
                <a:avLst/>
              </a:prstGeom>
              <a:solidFill>
                <a:schemeClr val="accent2">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文本占位符 2">
                <a:extLst>
                  <a:ext uri="{FF2B5EF4-FFF2-40B4-BE49-F238E27FC236}">
                    <a16:creationId xmlns:a16="http://schemas.microsoft.com/office/drawing/2014/main" id="{943071D7-E36D-0980-5C8E-5208520766A7}"/>
                  </a:ext>
                </a:extLst>
              </p:cNvPr>
              <p:cNvSpPr txBox="1">
                <a:spLocks/>
              </p:cNvSpPr>
              <p:nvPr/>
            </p:nvSpPr>
            <p:spPr>
              <a:xfrm>
                <a:off x="5577161" y="1192860"/>
                <a:ext cx="2816199"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BootStrap</a:t>
                </a:r>
                <a:r>
                  <a:rPr lang="en-US" altLang="zh-CN" sz="1400" dirty="0"/>
                  <a:t> </a:t>
                </a:r>
                <a:r>
                  <a:rPr lang="en-US" altLang="zh-CN" sz="1400" dirty="0" err="1"/>
                  <a:t>ClassLoader</a:t>
                </a:r>
                <a:endParaRPr lang="en-US" altLang="zh-CN" sz="1400" dirty="0"/>
              </a:p>
              <a:p>
                <a:pPr algn="ctr"/>
                <a:r>
                  <a:rPr lang="en-US" altLang="zh-CN" sz="1400" dirty="0"/>
                  <a:t>load from JAVA_HOME/</a:t>
                </a:r>
                <a:r>
                  <a:rPr lang="en-US" altLang="zh-CN" sz="1400" dirty="0" err="1"/>
                  <a:t>jre</a:t>
                </a:r>
                <a:r>
                  <a:rPr lang="en-US" altLang="zh-CN" sz="1400" dirty="0"/>
                  <a:t>/lib</a:t>
                </a:r>
              </a:p>
              <a:p>
                <a:endParaRPr lang="zh-CN" altLang="en-US" sz="1400" dirty="0"/>
              </a:p>
            </p:txBody>
          </p:sp>
        </p:grpSp>
        <p:grpSp>
          <p:nvGrpSpPr>
            <p:cNvPr id="10" name="组合 9">
              <a:extLst>
                <a:ext uri="{FF2B5EF4-FFF2-40B4-BE49-F238E27FC236}">
                  <a16:creationId xmlns:a16="http://schemas.microsoft.com/office/drawing/2014/main" id="{D4BD01EC-820B-B50C-35D4-5C5762512A48}"/>
                </a:ext>
              </a:extLst>
            </p:cNvPr>
            <p:cNvGrpSpPr/>
            <p:nvPr/>
          </p:nvGrpSpPr>
          <p:grpSpPr>
            <a:xfrm>
              <a:off x="6661608" y="2533030"/>
              <a:ext cx="3462779" cy="1023457"/>
              <a:chOff x="5228732" y="2628372"/>
              <a:chExt cx="3462779" cy="1023457"/>
            </a:xfrm>
          </p:grpSpPr>
          <p:sp>
            <p:nvSpPr>
              <p:cNvPr id="11" name="矩形: 圆角 10">
                <a:extLst>
                  <a:ext uri="{FF2B5EF4-FFF2-40B4-BE49-F238E27FC236}">
                    <a16:creationId xmlns:a16="http://schemas.microsoft.com/office/drawing/2014/main" id="{5DFB6AFB-B248-0E74-B460-B434705AC483}"/>
                  </a:ext>
                </a:extLst>
              </p:cNvPr>
              <p:cNvSpPr/>
              <p:nvPr/>
            </p:nvSpPr>
            <p:spPr bwMode="auto">
              <a:xfrm>
                <a:off x="5228732" y="2628372"/>
                <a:ext cx="3462779" cy="1023457"/>
              </a:xfrm>
              <a:prstGeom prst="roundRect">
                <a:avLst/>
              </a:prstGeom>
              <a:solidFill>
                <a:schemeClr val="accent6">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文本占位符 2">
                <a:extLst>
                  <a:ext uri="{FF2B5EF4-FFF2-40B4-BE49-F238E27FC236}">
                    <a16:creationId xmlns:a16="http://schemas.microsoft.com/office/drawing/2014/main" id="{D6EF78BB-9EFE-D1BD-D997-B53579C43012}"/>
                  </a:ext>
                </a:extLst>
              </p:cNvPr>
              <p:cNvSpPr txBox="1">
                <a:spLocks/>
              </p:cNvSpPr>
              <p:nvPr/>
            </p:nvSpPr>
            <p:spPr>
              <a:xfrm>
                <a:off x="5363667" y="2704464"/>
                <a:ext cx="3243186"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ExtClassLoader</a:t>
                </a:r>
                <a:endParaRPr lang="en-US" altLang="zh-CN" sz="1400" dirty="0"/>
              </a:p>
              <a:p>
                <a:pPr algn="ctr"/>
                <a:r>
                  <a:rPr lang="en-US" altLang="zh-CN" sz="1400" dirty="0"/>
                  <a:t>load from JAVA_HOME/</a:t>
                </a:r>
                <a:r>
                  <a:rPr lang="en-US" altLang="zh-CN" sz="1400" dirty="0" err="1"/>
                  <a:t>jre</a:t>
                </a:r>
                <a:r>
                  <a:rPr lang="en-US" altLang="zh-CN" sz="1400" dirty="0"/>
                  <a:t>/lib/</a:t>
                </a:r>
                <a:r>
                  <a:rPr lang="en-US" altLang="zh-CN" sz="1400" dirty="0" err="1"/>
                  <a:t>ext</a:t>
                </a:r>
                <a:endParaRPr lang="en-US" altLang="zh-CN" sz="1400" dirty="0"/>
              </a:p>
              <a:p>
                <a:endParaRPr lang="zh-CN" altLang="en-US" sz="1400" dirty="0"/>
              </a:p>
            </p:txBody>
          </p:sp>
        </p:grpSp>
        <p:grpSp>
          <p:nvGrpSpPr>
            <p:cNvPr id="13" name="组合 12">
              <a:extLst>
                <a:ext uri="{FF2B5EF4-FFF2-40B4-BE49-F238E27FC236}">
                  <a16:creationId xmlns:a16="http://schemas.microsoft.com/office/drawing/2014/main" id="{12A8F912-6F2A-0208-CA9C-643B0273ABDB}"/>
                </a:ext>
              </a:extLst>
            </p:cNvPr>
            <p:cNvGrpSpPr/>
            <p:nvPr/>
          </p:nvGrpSpPr>
          <p:grpSpPr>
            <a:xfrm>
              <a:off x="6661608" y="4036362"/>
              <a:ext cx="3462779" cy="1023457"/>
              <a:chOff x="5228732" y="4131704"/>
              <a:chExt cx="3462779" cy="1023457"/>
            </a:xfrm>
          </p:grpSpPr>
          <p:sp>
            <p:nvSpPr>
              <p:cNvPr id="14" name="矩形: 圆角 13">
                <a:extLst>
                  <a:ext uri="{FF2B5EF4-FFF2-40B4-BE49-F238E27FC236}">
                    <a16:creationId xmlns:a16="http://schemas.microsoft.com/office/drawing/2014/main" id="{0E4AB018-C420-3412-BDCA-992883CA586A}"/>
                  </a:ext>
                </a:extLst>
              </p:cNvPr>
              <p:cNvSpPr/>
              <p:nvPr/>
            </p:nvSpPr>
            <p:spPr bwMode="auto">
              <a:xfrm>
                <a:off x="5228732" y="4131704"/>
                <a:ext cx="3462779" cy="1023457"/>
              </a:xfrm>
              <a:prstGeom prst="roundRect">
                <a:avLst/>
              </a:prstGeom>
              <a:solidFill>
                <a:schemeClr val="accent6">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文本占位符 2">
                <a:extLst>
                  <a:ext uri="{FF2B5EF4-FFF2-40B4-BE49-F238E27FC236}">
                    <a16:creationId xmlns:a16="http://schemas.microsoft.com/office/drawing/2014/main" id="{E3326975-E1E7-AA6E-1D0F-D6E04E7E676D}"/>
                  </a:ext>
                </a:extLst>
              </p:cNvPr>
              <p:cNvSpPr txBox="1">
                <a:spLocks/>
              </p:cNvSpPr>
              <p:nvPr/>
            </p:nvSpPr>
            <p:spPr>
              <a:xfrm>
                <a:off x="5363667" y="4221528"/>
                <a:ext cx="3243186" cy="84380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AppClassLoader</a:t>
                </a:r>
                <a:endParaRPr lang="en-US" altLang="zh-CN" sz="1400" dirty="0"/>
              </a:p>
              <a:p>
                <a:pPr algn="ctr"/>
                <a:r>
                  <a:rPr lang="en-US" altLang="zh-CN" sz="1400" dirty="0"/>
                  <a:t>load from CLASSPATH</a:t>
                </a:r>
              </a:p>
              <a:p>
                <a:endParaRPr lang="zh-CN" altLang="en-US" sz="1400" dirty="0"/>
              </a:p>
            </p:txBody>
          </p:sp>
        </p:grpSp>
        <p:grpSp>
          <p:nvGrpSpPr>
            <p:cNvPr id="16" name="组合 15">
              <a:extLst>
                <a:ext uri="{FF2B5EF4-FFF2-40B4-BE49-F238E27FC236}">
                  <a16:creationId xmlns:a16="http://schemas.microsoft.com/office/drawing/2014/main" id="{1A32CCCB-FD6B-3FAB-C780-59F929F65E28}"/>
                </a:ext>
              </a:extLst>
            </p:cNvPr>
            <p:cNvGrpSpPr/>
            <p:nvPr/>
          </p:nvGrpSpPr>
          <p:grpSpPr>
            <a:xfrm>
              <a:off x="6661608" y="5539694"/>
              <a:ext cx="3462779" cy="1023457"/>
              <a:chOff x="5228732" y="5635036"/>
              <a:chExt cx="3462779" cy="1023457"/>
            </a:xfrm>
          </p:grpSpPr>
          <p:sp>
            <p:nvSpPr>
              <p:cNvPr id="17" name="矩形: 圆角 16">
                <a:extLst>
                  <a:ext uri="{FF2B5EF4-FFF2-40B4-BE49-F238E27FC236}">
                    <a16:creationId xmlns:a16="http://schemas.microsoft.com/office/drawing/2014/main" id="{CFB06F2F-FA45-F9DB-1C85-A1EFCFB20FDB}"/>
                  </a:ext>
                </a:extLst>
              </p:cNvPr>
              <p:cNvSpPr/>
              <p:nvPr/>
            </p:nvSpPr>
            <p:spPr bwMode="auto">
              <a:xfrm>
                <a:off x="5228732" y="5635036"/>
                <a:ext cx="3462779" cy="1023457"/>
              </a:xfrm>
              <a:prstGeom prst="roundRect">
                <a:avLst/>
              </a:prstGeom>
              <a:solidFill>
                <a:schemeClr val="accent5">
                  <a:lumMod val="60000"/>
                  <a:lumOff val="4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文本占位符 2">
                <a:extLst>
                  <a:ext uri="{FF2B5EF4-FFF2-40B4-BE49-F238E27FC236}">
                    <a16:creationId xmlns:a16="http://schemas.microsoft.com/office/drawing/2014/main" id="{B25D671B-7C08-837F-1078-602E2032A37E}"/>
                  </a:ext>
                </a:extLst>
              </p:cNvPr>
              <p:cNvSpPr txBox="1">
                <a:spLocks/>
              </p:cNvSpPr>
              <p:nvPr/>
            </p:nvSpPr>
            <p:spPr>
              <a:xfrm>
                <a:off x="5338528" y="5907242"/>
                <a:ext cx="3243186" cy="47904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400" dirty="0" err="1"/>
                  <a:t>CustomizeClassLoader</a:t>
                </a:r>
                <a:endParaRPr lang="en-US" altLang="zh-CN" sz="1400" dirty="0"/>
              </a:p>
              <a:p>
                <a:endParaRPr lang="zh-CN" altLang="en-US" sz="1400" dirty="0"/>
              </a:p>
            </p:txBody>
          </p:sp>
        </p:grpSp>
        <p:grpSp>
          <p:nvGrpSpPr>
            <p:cNvPr id="24" name="组合 23">
              <a:extLst>
                <a:ext uri="{FF2B5EF4-FFF2-40B4-BE49-F238E27FC236}">
                  <a16:creationId xmlns:a16="http://schemas.microsoft.com/office/drawing/2014/main" id="{DAB9D94F-CFE2-4ACC-F0F9-DC6B4C7C4166}"/>
                </a:ext>
              </a:extLst>
            </p:cNvPr>
            <p:cNvGrpSpPr/>
            <p:nvPr/>
          </p:nvGrpSpPr>
          <p:grpSpPr>
            <a:xfrm>
              <a:off x="7407899" y="2096252"/>
              <a:ext cx="703870" cy="3362102"/>
              <a:chOff x="5088906" y="2096252"/>
              <a:chExt cx="703870" cy="3362102"/>
            </a:xfrm>
          </p:grpSpPr>
          <p:sp>
            <p:nvSpPr>
              <p:cNvPr id="19" name="箭头: 上 18">
                <a:extLst>
                  <a:ext uri="{FF2B5EF4-FFF2-40B4-BE49-F238E27FC236}">
                    <a16:creationId xmlns:a16="http://schemas.microsoft.com/office/drawing/2014/main" id="{57FC3E57-8224-C26E-89F1-3DCFCAADCA5B}"/>
                  </a:ext>
                </a:extLst>
              </p:cNvPr>
              <p:cNvSpPr/>
              <p:nvPr/>
            </p:nvSpPr>
            <p:spPr bwMode="auto">
              <a:xfrm>
                <a:off x="5114046" y="2096252"/>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箭头: 上 19">
                <a:extLst>
                  <a:ext uri="{FF2B5EF4-FFF2-40B4-BE49-F238E27FC236}">
                    <a16:creationId xmlns:a16="http://schemas.microsoft.com/office/drawing/2014/main" id="{4DB8884C-A9A7-45DF-C2E3-5B29A6B25343}"/>
                  </a:ext>
                </a:extLst>
              </p:cNvPr>
              <p:cNvSpPr/>
              <p:nvPr/>
            </p:nvSpPr>
            <p:spPr bwMode="auto">
              <a:xfrm>
                <a:off x="5088906" y="3597697"/>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1" name="箭头: 上 20">
                <a:extLst>
                  <a:ext uri="{FF2B5EF4-FFF2-40B4-BE49-F238E27FC236}">
                    <a16:creationId xmlns:a16="http://schemas.microsoft.com/office/drawing/2014/main" id="{36334A4F-83BF-28E1-B392-9CDFD72976C9}"/>
                  </a:ext>
                </a:extLst>
              </p:cNvPr>
              <p:cNvSpPr/>
              <p:nvPr/>
            </p:nvSpPr>
            <p:spPr bwMode="auto">
              <a:xfrm>
                <a:off x="5114046" y="5110454"/>
                <a:ext cx="678730" cy="347900"/>
              </a:xfrm>
              <a:prstGeom prst="up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grpSp>
      <p:sp>
        <p:nvSpPr>
          <p:cNvPr id="27" name="Rectangle 1">
            <a:extLst>
              <a:ext uri="{FF2B5EF4-FFF2-40B4-BE49-F238E27FC236}">
                <a16:creationId xmlns:a16="http://schemas.microsoft.com/office/drawing/2014/main" id="{4A1C8B0F-8079-49AA-4139-09DC0593BA01}"/>
              </a:ext>
            </a:extLst>
          </p:cNvPr>
          <p:cNvSpPr>
            <a:spLocks noChangeArrowheads="1"/>
          </p:cNvSpPr>
          <p:nvPr/>
        </p:nvSpPr>
        <p:spPr bwMode="auto">
          <a:xfrm>
            <a:off x="2812327" y="5294062"/>
            <a:ext cx="1473668" cy="29238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Arial Unicode MS"/>
                <a:ea typeface="JetBrains Mono"/>
              </a:rPr>
              <a:t>Student</a:t>
            </a:r>
            <a:r>
              <a:rPr lang="zh-CN" altLang="en-US" sz="1300" dirty="0">
                <a:solidFill>
                  <a:srgbClr val="000000"/>
                </a:solidFill>
                <a:latin typeface="Arial Unicode MS"/>
                <a:ea typeface="JetBrains Mono"/>
              </a:rPr>
              <a:t>类</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1">
            <a:extLst>
              <a:ext uri="{FF2B5EF4-FFF2-40B4-BE49-F238E27FC236}">
                <a16:creationId xmlns:a16="http://schemas.microsoft.com/office/drawing/2014/main" id="{26E5CA8B-3BD3-28C3-BD99-AED54B1C0CD6}"/>
              </a:ext>
            </a:extLst>
          </p:cNvPr>
          <p:cNvSpPr>
            <a:spLocks noChangeArrowheads="1"/>
          </p:cNvSpPr>
          <p:nvPr/>
        </p:nvSpPr>
        <p:spPr bwMode="auto">
          <a:xfrm>
            <a:off x="2812327" y="5820387"/>
            <a:ext cx="1473668" cy="29238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Arial Unicode MS"/>
                <a:ea typeface="JetBrains Mono"/>
              </a:rPr>
              <a:t>S</a:t>
            </a:r>
            <a:r>
              <a:rPr kumimoji="0" lang="en-US" altLang="zh-CN" sz="1300" b="0" i="0" u="none" strike="noStrike" cap="none" normalizeH="0" baseline="0" dirty="0" err="1">
                <a:ln>
                  <a:noFill/>
                </a:ln>
                <a:solidFill>
                  <a:srgbClr val="000000"/>
                </a:solidFill>
                <a:effectLst/>
                <a:latin typeface="Arial Unicode MS"/>
                <a:ea typeface="JetBrains Mono"/>
              </a:rPr>
              <a:t>tring</a:t>
            </a:r>
            <a:r>
              <a:rPr lang="zh-CN" altLang="en-US" sz="1300" dirty="0">
                <a:solidFill>
                  <a:srgbClr val="000000"/>
                </a:solidFill>
                <a:latin typeface="Arial Unicode MS"/>
                <a:ea typeface="JetBrains Mono"/>
              </a:rPr>
              <a:t>类</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9982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p:tgtEl>
                                          <p:spTgt spid="27"/>
                                        </p:tgtEl>
                                        <p:attrNameLst>
                                          <p:attrName>ppt_y</p:attrName>
                                        </p:attrNameLst>
                                      </p:cBhvr>
                                      <p:tavLst>
                                        <p:tav tm="0">
                                          <p:val>
                                            <p:strVal val="#ppt_y-#ppt_h*1.125000"/>
                                          </p:val>
                                        </p:tav>
                                        <p:tav tm="100000">
                                          <p:val>
                                            <p:strVal val="#ppt_y"/>
                                          </p:val>
                                        </p:tav>
                                      </p:tavLst>
                                    </p:anim>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p:tgtEl>
                                          <p:spTgt spid="28"/>
                                        </p:tgtEl>
                                        <p:attrNameLst>
                                          <p:attrName>ppt_y</p:attrName>
                                        </p:attrNameLst>
                                      </p:cBhvr>
                                      <p:tavLst>
                                        <p:tav tm="0">
                                          <p:val>
                                            <p:strVal val="#ppt_y-#ppt_h*1.125000"/>
                                          </p:val>
                                        </p:tav>
                                        <p:tav tm="100000">
                                          <p:val>
                                            <p:strVal val="#ppt_y"/>
                                          </p:val>
                                        </p:tav>
                                      </p:tavLst>
                                    </p:anim>
                                    <p:animEffect transition="in" filter="wipe(down)">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build="p"/>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4B10B-4A23-492D-C7C2-54ADB61B92C8}"/>
              </a:ext>
            </a:extLst>
          </p:cNvPr>
          <p:cNvSpPr>
            <a:spLocks noGrp="1"/>
          </p:cNvSpPr>
          <p:nvPr>
            <p:ph type="title"/>
          </p:nvPr>
        </p:nvSpPr>
        <p:spPr/>
        <p:txBody>
          <a:bodyPr/>
          <a:lstStyle/>
          <a:p>
            <a:r>
              <a:rPr lang="en-US" altLang="zh-CN" sz="2000" dirty="0"/>
              <a:t>JVM</a:t>
            </a:r>
            <a:r>
              <a:rPr lang="zh-CN" altLang="en-US" sz="2000" dirty="0"/>
              <a:t>为什么采用双亲委派机制？</a:t>
            </a:r>
            <a:endParaRPr lang="zh-CN" altLang="en-US" dirty="0"/>
          </a:p>
        </p:txBody>
      </p:sp>
      <p:sp>
        <p:nvSpPr>
          <p:cNvPr id="3" name="文本占位符 2">
            <a:extLst>
              <a:ext uri="{FF2B5EF4-FFF2-40B4-BE49-F238E27FC236}">
                <a16:creationId xmlns:a16="http://schemas.microsoft.com/office/drawing/2014/main" id="{8E66EF24-8F42-3CB5-3375-28DA4835596A}"/>
              </a:ext>
            </a:extLst>
          </p:cNvPr>
          <p:cNvSpPr>
            <a:spLocks noGrp="1"/>
          </p:cNvSpPr>
          <p:nvPr>
            <p:ph type="body" sz="quarter" idx="11"/>
          </p:nvPr>
        </p:nvSpPr>
        <p:spPr>
          <a:xfrm>
            <a:off x="710880" y="1624204"/>
            <a:ext cx="10698800" cy="1081289"/>
          </a:xfrm>
        </p:spPr>
        <p:txBody>
          <a:bodyPr/>
          <a:lstStyle/>
          <a:p>
            <a:r>
              <a:rPr lang="zh-CN" altLang="en-US" dirty="0"/>
              <a:t>（</a:t>
            </a:r>
            <a:r>
              <a:rPr lang="en-US" altLang="zh-CN" dirty="0"/>
              <a:t>1</a:t>
            </a:r>
            <a:r>
              <a:rPr lang="zh-CN" altLang="en-US" dirty="0"/>
              <a:t>）通过双亲委派机制可以避免某一个类被重复加载，当父类已经加载后则无需重复加载，保证唯一性。</a:t>
            </a:r>
          </a:p>
          <a:p>
            <a:r>
              <a:rPr lang="zh-CN" altLang="en-US" dirty="0"/>
              <a:t>（</a:t>
            </a:r>
            <a:r>
              <a:rPr lang="en-US" altLang="zh-CN" dirty="0"/>
              <a:t>2</a:t>
            </a:r>
            <a:r>
              <a:rPr lang="zh-CN" altLang="en-US" dirty="0"/>
              <a:t>）为了安全，保证类库</a:t>
            </a:r>
            <a:r>
              <a:rPr lang="en-US" altLang="zh-CN" dirty="0"/>
              <a:t>API</a:t>
            </a:r>
            <a:r>
              <a:rPr lang="zh-CN" altLang="en-US" dirty="0"/>
              <a:t>不会被修改</a:t>
            </a:r>
          </a:p>
        </p:txBody>
      </p:sp>
      <p:sp>
        <p:nvSpPr>
          <p:cNvPr id="5" name="Rectangle 2">
            <a:extLst>
              <a:ext uri="{FF2B5EF4-FFF2-40B4-BE49-F238E27FC236}">
                <a16:creationId xmlns:a16="http://schemas.microsoft.com/office/drawing/2014/main" id="{83360A2E-424C-8E1F-FCFF-9D13A416F177}"/>
              </a:ext>
            </a:extLst>
          </p:cNvPr>
          <p:cNvSpPr>
            <a:spLocks noChangeArrowheads="1"/>
          </p:cNvSpPr>
          <p:nvPr/>
        </p:nvSpPr>
        <p:spPr bwMode="auto">
          <a:xfrm>
            <a:off x="942679" y="2705493"/>
            <a:ext cx="5153321" cy="169277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package </a:t>
            </a:r>
            <a:r>
              <a:rPr kumimoji="0" lang="zh-CN" altLang="zh-CN" sz="1300" b="0" i="0" u="none" strike="noStrike" cap="none" normalizeH="0" baseline="0">
                <a:ln>
                  <a:noFill/>
                </a:ln>
                <a:solidFill>
                  <a:srgbClr val="000000"/>
                </a:solidFill>
                <a:effectLst/>
                <a:latin typeface="Arial Unicode MS"/>
                <a:ea typeface="JetBrains Mono"/>
              </a:rPr>
              <a:t>java.lang</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033B3"/>
                </a:solidFill>
                <a:effectLst/>
                <a:latin typeface="Arial Unicode MS"/>
                <a:ea typeface="JetBrains Mono"/>
              </a:rPr>
              <a:t>public class </a:t>
            </a:r>
            <a:r>
              <a:rPr kumimoji="0" lang="zh-CN" altLang="zh-CN" sz="1300" b="0" i="0" u="none" strike="noStrike" cap="none" normalizeH="0" baseline="0">
                <a:ln>
                  <a:noFill/>
                </a:ln>
                <a:solidFill>
                  <a:srgbClr val="000000"/>
                </a:solidFill>
                <a:effectLst/>
                <a:latin typeface="Arial Unicode MS"/>
                <a:ea typeface="JetBrains Mono"/>
              </a:rPr>
              <a:t>String </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public static void </a:t>
            </a:r>
            <a:r>
              <a:rPr kumimoji="0" lang="zh-CN" altLang="zh-CN" sz="1300" b="0" i="0" u="none" strike="noStrike" cap="none" normalizeH="0" baseline="0">
                <a:ln>
                  <a:noFill/>
                </a:ln>
                <a:solidFill>
                  <a:srgbClr val="00627A"/>
                </a:solidFill>
                <a:effectLst/>
                <a:latin typeface="Arial Unicode MS"/>
                <a:ea typeface="JetBrains Mono"/>
              </a:rPr>
              <a:t>main</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000000"/>
                </a:solidFill>
                <a:effectLst/>
                <a:latin typeface="Arial Unicode MS"/>
                <a:ea typeface="JetBrains Mono"/>
              </a:rPr>
              <a:t>String</a:t>
            </a:r>
            <a:r>
              <a:rPr kumimoji="0" lang="zh-CN" altLang="zh-CN" sz="1300" b="0" i="0" u="none" strike="noStrike" cap="none" normalizeH="0" baseline="0">
                <a:ln>
                  <a:noFill/>
                </a:ln>
                <a:solidFill>
                  <a:srgbClr val="080808"/>
                </a:solidFill>
                <a:effectLst/>
                <a:latin typeface="Arial Unicode MS"/>
                <a:ea typeface="JetBrains Mono"/>
              </a:rPr>
              <a:t>[] args) {</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0000"/>
                </a:solidFill>
                <a:effectLst/>
                <a:latin typeface="Arial Unicode MS"/>
                <a:ea typeface="JetBrains Mono"/>
              </a:rPr>
              <a:t>System</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1" u="none" strike="noStrike" cap="none" normalizeH="0" baseline="0">
                <a:ln>
                  <a:noFill/>
                </a:ln>
                <a:solidFill>
                  <a:srgbClr val="871094"/>
                </a:solidFill>
                <a:effectLst/>
                <a:latin typeface="Arial Unicode MS"/>
                <a:ea typeface="JetBrains Mono"/>
              </a:rPr>
              <a:t>out</a:t>
            </a:r>
            <a:r>
              <a:rPr kumimoji="0" lang="zh-CN" altLang="zh-CN" sz="1300" b="0" i="0" u="none" strike="noStrike" cap="none" normalizeH="0" baseline="0">
                <a:ln>
                  <a:noFill/>
                </a:ln>
                <a:solidFill>
                  <a:srgbClr val="080808"/>
                </a:solidFill>
                <a:effectLst/>
                <a:latin typeface="Arial Unicode MS"/>
                <a:ea typeface="JetBrains Mono"/>
              </a:rPr>
              <a:t>.println(</a:t>
            </a:r>
            <a:r>
              <a:rPr kumimoji="0" lang="zh-CN" altLang="zh-CN" sz="1300" b="0" i="0" u="none" strike="noStrike" cap="none" normalizeH="0" baseline="0">
                <a:ln>
                  <a:noFill/>
                </a:ln>
                <a:solidFill>
                  <a:srgbClr val="067D17"/>
                </a:solidFill>
                <a:effectLst/>
                <a:latin typeface="Arial Unicode MS"/>
                <a:ea typeface="JetBrains Mono"/>
              </a:rPr>
              <a:t>"demo info"</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占位符 2">
            <a:extLst>
              <a:ext uri="{FF2B5EF4-FFF2-40B4-BE49-F238E27FC236}">
                <a16:creationId xmlns:a16="http://schemas.microsoft.com/office/drawing/2014/main" id="{C780F728-2F78-899D-8C84-737CA51EC3FF}"/>
              </a:ext>
            </a:extLst>
          </p:cNvPr>
          <p:cNvSpPr txBox="1">
            <a:spLocks/>
          </p:cNvSpPr>
          <p:nvPr/>
        </p:nvSpPr>
        <p:spPr>
          <a:xfrm>
            <a:off x="850295" y="4624932"/>
            <a:ext cx="7332171"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此时执行</a:t>
            </a:r>
            <a:r>
              <a:rPr lang="en-US" altLang="zh-CN" dirty="0"/>
              <a:t>main</a:t>
            </a:r>
            <a:r>
              <a:rPr lang="zh-CN" altLang="en-US" dirty="0"/>
              <a:t>函数，会出现异常，在类 </a:t>
            </a:r>
            <a:r>
              <a:rPr lang="en-US" altLang="zh-CN" dirty="0" err="1"/>
              <a:t>java.lang.String</a:t>
            </a:r>
            <a:r>
              <a:rPr lang="en-US" altLang="zh-CN" dirty="0"/>
              <a:t> </a:t>
            </a:r>
            <a:r>
              <a:rPr lang="zh-CN" altLang="en-US" dirty="0"/>
              <a:t>中找不到 </a:t>
            </a:r>
            <a:r>
              <a:rPr lang="en-US" altLang="zh-CN" dirty="0"/>
              <a:t>main </a:t>
            </a:r>
            <a:r>
              <a:rPr lang="zh-CN" altLang="en-US" dirty="0"/>
              <a:t>方法</a:t>
            </a:r>
          </a:p>
        </p:txBody>
      </p:sp>
      <p:pic>
        <p:nvPicPr>
          <p:cNvPr id="8" name="图片 7">
            <a:extLst>
              <a:ext uri="{FF2B5EF4-FFF2-40B4-BE49-F238E27FC236}">
                <a16:creationId xmlns:a16="http://schemas.microsoft.com/office/drawing/2014/main" id="{2634E2E2-73CB-3742-AF9B-FD3B3B537AD1}"/>
              </a:ext>
            </a:extLst>
          </p:cNvPr>
          <p:cNvPicPr>
            <a:picLocks noChangeAspect="1"/>
          </p:cNvPicPr>
          <p:nvPr/>
        </p:nvPicPr>
        <p:blipFill>
          <a:blip r:embed="rId2"/>
          <a:stretch>
            <a:fillRect/>
          </a:stretch>
        </p:blipFill>
        <p:spPr>
          <a:xfrm>
            <a:off x="942679" y="5368792"/>
            <a:ext cx="7809157" cy="973951"/>
          </a:xfrm>
          <a:prstGeom prst="rect">
            <a:avLst/>
          </a:prstGeom>
          <a:effectLst>
            <a:outerShdw blurRad="50800" dist="38100" dir="2700000" algn="tl" rotWithShape="0">
              <a:prstClr val="black">
                <a:alpha val="40000"/>
              </a:prstClr>
            </a:outerShdw>
          </a:effectLst>
        </p:spPr>
      </p:pic>
      <p:sp>
        <p:nvSpPr>
          <p:cNvPr id="9" name="文本占位符 2">
            <a:extLst>
              <a:ext uri="{FF2B5EF4-FFF2-40B4-BE49-F238E27FC236}">
                <a16:creationId xmlns:a16="http://schemas.microsoft.com/office/drawing/2014/main" id="{41300702-B957-27E5-E41E-2D3A190422E7}"/>
              </a:ext>
            </a:extLst>
          </p:cNvPr>
          <p:cNvSpPr txBox="1">
            <a:spLocks/>
          </p:cNvSpPr>
          <p:nvPr/>
        </p:nvSpPr>
        <p:spPr>
          <a:xfrm>
            <a:off x="6667894" y="2921035"/>
            <a:ext cx="4861087" cy="14772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由于是双亲委派的机制，</a:t>
            </a:r>
            <a:r>
              <a:rPr lang="en-US" altLang="zh-CN" sz="1400" dirty="0" err="1">
                <a:solidFill>
                  <a:srgbClr val="C00000"/>
                </a:solidFill>
              </a:rPr>
              <a:t>java.lang.String</a:t>
            </a:r>
            <a:r>
              <a:rPr lang="zh-CN" altLang="en-US" sz="1400" dirty="0">
                <a:solidFill>
                  <a:srgbClr val="C00000"/>
                </a:solidFill>
              </a:rPr>
              <a:t>的在启动类加载器得到加载，因为在核心</a:t>
            </a:r>
            <a:r>
              <a:rPr lang="en-US" altLang="zh-CN" sz="1400" dirty="0" err="1">
                <a:solidFill>
                  <a:srgbClr val="C00000"/>
                </a:solidFill>
              </a:rPr>
              <a:t>jre</a:t>
            </a:r>
            <a:r>
              <a:rPr lang="zh-CN" altLang="en-US" sz="1400" dirty="0">
                <a:solidFill>
                  <a:srgbClr val="C00000"/>
                </a:solidFill>
              </a:rPr>
              <a:t>库中有其相同名字的类文件，但该类中并没有</a:t>
            </a:r>
            <a:r>
              <a:rPr lang="en-US" altLang="zh-CN" sz="1400" dirty="0">
                <a:solidFill>
                  <a:srgbClr val="C00000"/>
                </a:solidFill>
              </a:rPr>
              <a:t>main</a:t>
            </a:r>
            <a:r>
              <a:rPr lang="zh-CN" altLang="en-US" sz="1400" dirty="0">
                <a:solidFill>
                  <a:srgbClr val="C00000"/>
                </a:solidFill>
              </a:rPr>
              <a:t>方法。这样就能防止恶意篡改核心</a:t>
            </a:r>
            <a:r>
              <a:rPr lang="en-US" altLang="zh-CN" sz="1400" dirty="0">
                <a:solidFill>
                  <a:srgbClr val="C00000"/>
                </a:solidFill>
              </a:rPr>
              <a:t>API</a:t>
            </a:r>
            <a:r>
              <a:rPr lang="zh-CN" altLang="en-US" sz="1400" dirty="0">
                <a:solidFill>
                  <a:srgbClr val="C00000"/>
                </a:solidFill>
              </a:rPr>
              <a:t>库。</a:t>
            </a:r>
          </a:p>
        </p:txBody>
      </p:sp>
    </p:spTree>
    <p:extLst>
      <p:ext uri="{BB962C8B-B14F-4D97-AF65-F5344CB8AC3E}">
        <p14:creationId xmlns:p14="http://schemas.microsoft.com/office/powerpoint/2010/main" val="1011674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FDF17D0F-C5CE-7621-F7DD-610BB0BDDD20}"/>
              </a:ext>
            </a:extLst>
          </p:cNvPr>
          <p:cNvGrpSpPr/>
          <p:nvPr/>
        </p:nvGrpSpPr>
        <p:grpSpPr>
          <a:xfrm>
            <a:off x="6961335" y="5024002"/>
            <a:ext cx="4141726" cy="1476318"/>
            <a:chOff x="6961335" y="5024002"/>
            <a:chExt cx="4141726" cy="1476318"/>
          </a:xfrm>
        </p:grpSpPr>
        <p:sp>
          <p:nvSpPr>
            <p:cNvPr id="27" name="矩形: 圆角 26">
              <a:extLst>
                <a:ext uri="{FF2B5EF4-FFF2-40B4-BE49-F238E27FC236}">
                  <a16:creationId xmlns:a16="http://schemas.microsoft.com/office/drawing/2014/main" id="{BE7E0CF8-A3E5-DCE8-7EF0-8D2B9E1C2EDF}"/>
                </a:ext>
              </a:extLst>
            </p:cNvPr>
            <p:cNvSpPr/>
            <p:nvPr/>
          </p:nvSpPr>
          <p:spPr bwMode="auto">
            <a:xfrm>
              <a:off x="6961335" y="5069675"/>
              <a:ext cx="4141726" cy="1430645"/>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6" name="文本占位符 2">
              <a:extLst>
                <a:ext uri="{FF2B5EF4-FFF2-40B4-BE49-F238E27FC236}">
                  <a16:creationId xmlns:a16="http://schemas.microsoft.com/office/drawing/2014/main" id="{EF4C6ED8-FA2A-54F6-5C81-F55AE8558BBA}"/>
                </a:ext>
              </a:extLst>
            </p:cNvPr>
            <p:cNvSpPr txBox="1">
              <a:spLocks/>
            </p:cNvSpPr>
            <p:nvPr/>
          </p:nvSpPr>
          <p:spPr>
            <a:xfrm>
              <a:off x="8892252" y="5024002"/>
              <a:ext cx="1797744" cy="517190"/>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C00000"/>
                  </a:solidFill>
                </a:rPr>
                <a:t>C</a:t>
              </a:r>
              <a:r>
                <a:rPr lang="zh-CN" altLang="en-US" sz="1400" dirty="0">
                  <a:solidFill>
                    <a:srgbClr val="C00000"/>
                  </a:solidFill>
                </a:rPr>
                <a:t>或</a:t>
              </a:r>
              <a:r>
                <a:rPr lang="en-US" altLang="zh-CN" sz="1400" dirty="0">
                  <a:solidFill>
                    <a:srgbClr val="C00000"/>
                  </a:solidFill>
                </a:rPr>
                <a:t>C++</a:t>
              </a:r>
              <a:r>
                <a:rPr lang="zh-CN" altLang="en-US" sz="1400" dirty="0">
                  <a:solidFill>
                    <a:srgbClr val="C00000"/>
                  </a:solidFill>
                </a:rPr>
                <a:t>实现</a:t>
              </a:r>
            </a:p>
          </p:txBody>
        </p:sp>
      </p:grpSp>
      <p:grpSp>
        <p:nvGrpSpPr>
          <p:cNvPr id="39" name="组合 38">
            <a:extLst>
              <a:ext uri="{FF2B5EF4-FFF2-40B4-BE49-F238E27FC236}">
                <a16:creationId xmlns:a16="http://schemas.microsoft.com/office/drawing/2014/main" id="{2C0B7F9B-9196-9F77-F43D-DFD0EE4443C5}"/>
              </a:ext>
            </a:extLst>
          </p:cNvPr>
          <p:cNvGrpSpPr/>
          <p:nvPr/>
        </p:nvGrpSpPr>
        <p:grpSpPr>
          <a:xfrm>
            <a:off x="933255" y="4880423"/>
            <a:ext cx="5833253" cy="1783718"/>
            <a:chOff x="933255" y="4880423"/>
            <a:chExt cx="5833253" cy="1783718"/>
          </a:xfrm>
        </p:grpSpPr>
        <p:sp>
          <p:nvSpPr>
            <p:cNvPr id="22" name="矩形: 圆角 21">
              <a:extLst>
                <a:ext uri="{FF2B5EF4-FFF2-40B4-BE49-F238E27FC236}">
                  <a16:creationId xmlns:a16="http://schemas.microsoft.com/office/drawing/2014/main" id="{9884844A-FE83-5696-95E0-6D88E5575F90}"/>
                </a:ext>
              </a:extLst>
            </p:cNvPr>
            <p:cNvSpPr/>
            <p:nvPr/>
          </p:nvSpPr>
          <p:spPr bwMode="auto">
            <a:xfrm>
              <a:off x="933255" y="4935110"/>
              <a:ext cx="5833253" cy="1729031"/>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2" name="文本占位符 2">
              <a:extLst>
                <a:ext uri="{FF2B5EF4-FFF2-40B4-BE49-F238E27FC236}">
                  <a16:creationId xmlns:a16="http://schemas.microsoft.com/office/drawing/2014/main" id="{656AA1FD-89E1-D18D-CF72-CF8B00B0F3CB}"/>
                </a:ext>
              </a:extLst>
            </p:cNvPr>
            <p:cNvSpPr txBox="1">
              <a:spLocks/>
            </p:cNvSpPr>
            <p:nvPr/>
          </p:nvSpPr>
          <p:spPr>
            <a:xfrm>
              <a:off x="2529001" y="4880423"/>
              <a:ext cx="2762374" cy="517190"/>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字节码翻译为底层系统指令</a:t>
              </a:r>
            </a:p>
          </p:txBody>
        </p:sp>
      </p:grpSp>
      <p:grpSp>
        <p:nvGrpSpPr>
          <p:cNvPr id="38" name="组合 37">
            <a:extLst>
              <a:ext uri="{FF2B5EF4-FFF2-40B4-BE49-F238E27FC236}">
                <a16:creationId xmlns:a16="http://schemas.microsoft.com/office/drawing/2014/main" id="{DC257866-C856-6337-4548-C333F827D793}"/>
              </a:ext>
            </a:extLst>
          </p:cNvPr>
          <p:cNvGrpSpPr/>
          <p:nvPr/>
        </p:nvGrpSpPr>
        <p:grpSpPr>
          <a:xfrm>
            <a:off x="933255" y="2796190"/>
            <a:ext cx="10169806" cy="2014752"/>
            <a:chOff x="933255" y="2796190"/>
            <a:chExt cx="10169806" cy="2014752"/>
          </a:xfrm>
        </p:grpSpPr>
        <p:sp>
          <p:nvSpPr>
            <p:cNvPr id="19" name="矩形: 圆角 18">
              <a:extLst>
                <a:ext uri="{FF2B5EF4-FFF2-40B4-BE49-F238E27FC236}">
                  <a16:creationId xmlns:a16="http://schemas.microsoft.com/office/drawing/2014/main" id="{6A3268D8-BE8B-4445-741B-682C44A35B68}"/>
                </a:ext>
              </a:extLst>
            </p:cNvPr>
            <p:cNvSpPr/>
            <p:nvPr/>
          </p:nvSpPr>
          <p:spPr bwMode="auto">
            <a:xfrm>
              <a:off x="933255" y="2871209"/>
              <a:ext cx="10169806" cy="1939733"/>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文本占位符 2">
              <a:extLst>
                <a:ext uri="{FF2B5EF4-FFF2-40B4-BE49-F238E27FC236}">
                  <a16:creationId xmlns:a16="http://schemas.microsoft.com/office/drawing/2014/main" id="{404E1924-FE4C-D885-35F3-5325183017BA}"/>
                </a:ext>
              </a:extLst>
            </p:cNvPr>
            <p:cNvSpPr txBox="1">
              <a:spLocks/>
            </p:cNvSpPr>
            <p:nvPr/>
          </p:nvSpPr>
          <p:spPr>
            <a:xfrm>
              <a:off x="6805770" y="2796190"/>
              <a:ext cx="2129015" cy="517190"/>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把字节码加载到内存</a:t>
              </a:r>
            </a:p>
          </p:txBody>
        </p:sp>
      </p:grpSp>
      <p:grpSp>
        <p:nvGrpSpPr>
          <p:cNvPr id="34" name="组合 33">
            <a:extLst>
              <a:ext uri="{FF2B5EF4-FFF2-40B4-BE49-F238E27FC236}">
                <a16:creationId xmlns:a16="http://schemas.microsoft.com/office/drawing/2014/main" id="{2C7A455E-8D32-5930-4490-4B1092037C48}"/>
              </a:ext>
            </a:extLst>
          </p:cNvPr>
          <p:cNvGrpSpPr/>
          <p:nvPr/>
        </p:nvGrpSpPr>
        <p:grpSpPr>
          <a:xfrm>
            <a:off x="933255" y="1585747"/>
            <a:ext cx="10169812" cy="1136510"/>
            <a:chOff x="933255" y="1585747"/>
            <a:chExt cx="10169812" cy="1136510"/>
          </a:xfrm>
        </p:grpSpPr>
        <p:sp>
          <p:nvSpPr>
            <p:cNvPr id="18" name="矩形: 圆角 17">
              <a:extLst>
                <a:ext uri="{FF2B5EF4-FFF2-40B4-BE49-F238E27FC236}">
                  <a16:creationId xmlns:a16="http://schemas.microsoft.com/office/drawing/2014/main" id="{5317D8B6-BDC2-298F-0098-4F0D0B899E04}"/>
                </a:ext>
              </a:extLst>
            </p:cNvPr>
            <p:cNvSpPr/>
            <p:nvPr/>
          </p:nvSpPr>
          <p:spPr bwMode="auto">
            <a:xfrm>
              <a:off x="933255" y="1585747"/>
              <a:ext cx="10169812" cy="1136510"/>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4" name="文本占位符 2">
              <a:extLst>
                <a:ext uri="{FF2B5EF4-FFF2-40B4-BE49-F238E27FC236}">
                  <a16:creationId xmlns:a16="http://schemas.microsoft.com/office/drawing/2014/main" id="{CA0E9737-2B0A-9475-C31B-D64F93BBBE32}"/>
                </a:ext>
              </a:extLst>
            </p:cNvPr>
            <p:cNvSpPr txBox="1">
              <a:spLocks/>
            </p:cNvSpPr>
            <p:nvPr/>
          </p:nvSpPr>
          <p:spPr>
            <a:xfrm>
              <a:off x="8752661" y="1895407"/>
              <a:ext cx="2129015" cy="517190"/>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C00000"/>
                  </a:solidFill>
                </a:rPr>
                <a:t>Java</a:t>
              </a:r>
              <a:r>
                <a:rPr lang="zh-CN" altLang="en-US" sz="1400" dirty="0">
                  <a:solidFill>
                    <a:srgbClr val="C00000"/>
                  </a:solidFill>
                </a:rPr>
                <a:t>代码转换为字节码</a:t>
              </a:r>
            </a:p>
          </p:txBody>
        </p:sp>
      </p:grpSp>
      <p:sp>
        <p:nvSpPr>
          <p:cNvPr id="14" name="矩形 13">
            <a:extLst>
              <a:ext uri="{FF2B5EF4-FFF2-40B4-BE49-F238E27FC236}">
                <a16:creationId xmlns:a16="http://schemas.microsoft.com/office/drawing/2014/main" id="{01B98BE7-283A-E29D-07E7-72C9B7E24C7C}"/>
              </a:ext>
            </a:extLst>
          </p:cNvPr>
          <p:cNvSpPr/>
          <p:nvPr/>
        </p:nvSpPr>
        <p:spPr>
          <a:xfrm>
            <a:off x="1096653" y="5231099"/>
            <a:ext cx="5426696" cy="138322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Alibaba PuHuiTi B"/>
              <a:ea typeface="Alibaba PuHuiTi B"/>
            </a:endParaRPr>
          </a:p>
        </p:txBody>
      </p:sp>
      <p:sp>
        <p:nvSpPr>
          <p:cNvPr id="7" name="矩形 6">
            <a:extLst>
              <a:ext uri="{FF2B5EF4-FFF2-40B4-BE49-F238E27FC236}">
                <a16:creationId xmlns:a16="http://schemas.microsoft.com/office/drawing/2014/main" id="{91A4EB7A-F314-D13C-026D-9C359C58F4AB}"/>
              </a:ext>
            </a:extLst>
          </p:cNvPr>
          <p:cNvSpPr/>
          <p:nvPr/>
        </p:nvSpPr>
        <p:spPr>
          <a:xfrm>
            <a:off x="1093510" y="3101418"/>
            <a:ext cx="9788166" cy="143304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Alibaba PuHuiTi B"/>
              <a:ea typeface="Alibaba PuHuiTi B"/>
            </a:endParaRPr>
          </a:p>
        </p:txBody>
      </p:sp>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JVM</a:t>
            </a:r>
            <a:r>
              <a:rPr lang="zh-CN" altLang="en-US" sz="2000" dirty="0"/>
              <a:t>由哪些部分组成，运行流程是什么？</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5441200" y="3099847"/>
            <a:ext cx="1325310" cy="517190"/>
          </a:xfrm>
          <a:ln>
            <a:noFill/>
          </a:ln>
        </p:spPr>
        <p:txBody>
          <a:bodyPr/>
          <a:lstStyle/>
          <a:p>
            <a:r>
              <a:rPr lang="zh-CN" altLang="en-US" sz="1400" dirty="0"/>
              <a:t>运行数据区</a:t>
            </a:r>
          </a:p>
        </p:txBody>
      </p:sp>
      <p:sp>
        <p:nvSpPr>
          <p:cNvPr id="4" name="矩形 3">
            <a:extLst>
              <a:ext uri="{FF2B5EF4-FFF2-40B4-BE49-F238E27FC236}">
                <a16:creationId xmlns:a16="http://schemas.microsoft.com/office/drawing/2014/main" id="{509CA254-BDED-09EE-9F2D-B704C6740312}"/>
              </a:ext>
            </a:extLst>
          </p:cNvPr>
          <p:cNvSpPr/>
          <p:nvPr/>
        </p:nvSpPr>
        <p:spPr>
          <a:xfrm>
            <a:off x="1093509" y="1822590"/>
            <a:ext cx="1325310" cy="72264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rPr>
              <a:t>Java Source</a:t>
            </a:r>
            <a:endParaRPr lang="zh-CN" altLang="en-US" sz="1400" dirty="0">
              <a:solidFill>
                <a:schemeClr val="tx1"/>
              </a:solidFill>
              <a:latin typeface="Alibaba PuHuiTi B"/>
            </a:endParaRPr>
          </a:p>
        </p:txBody>
      </p:sp>
      <p:sp>
        <p:nvSpPr>
          <p:cNvPr id="5" name="矩形 4">
            <a:extLst>
              <a:ext uri="{FF2B5EF4-FFF2-40B4-BE49-F238E27FC236}">
                <a16:creationId xmlns:a16="http://schemas.microsoft.com/office/drawing/2014/main" id="{70D36E5D-ABDC-5BE5-5DF0-2058D9BA0A03}"/>
              </a:ext>
            </a:extLst>
          </p:cNvPr>
          <p:cNvSpPr/>
          <p:nvPr/>
        </p:nvSpPr>
        <p:spPr>
          <a:xfrm>
            <a:off x="3480062" y="1824161"/>
            <a:ext cx="1325310" cy="722647"/>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rPr>
              <a:t>Java Class</a:t>
            </a:r>
            <a:endParaRPr lang="zh-CN" altLang="en-US" sz="1400" dirty="0">
              <a:solidFill>
                <a:schemeClr val="tx1"/>
              </a:solidFill>
              <a:latin typeface="Alibaba PuHuiTi B"/>
            </a:endParaRPr>
          </a:p>
        </p:txBody>
      </p:sp>
      <p:sp>
        <p:nvSpPr>
          <p:cNvPr id="6" name="矩形 5">
            <a:extLst>
              <a:ext uri="{FF2B5EF4-FFF2-40B4-BE49-F238E27FC236}">
                <a16:creationId xmlns:a16="http://schemas.microsoft.com/office/drawing/2014/main" id="{C050D7F2-8CC9-41C6-043E-159A1BFB426D}"/>
              </a:ext>
            </a:extLst>
          </p:cNvPr>
          <p:cNvSpPr/>
          <p:nvPr/>
        </p:nvSpPr>
        <p:spPr>
          <a:xfrm>
            <a:off x="5866615" y="1822590"/>
            <a:ext cx="1325310" cy="722647"/>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Alibaba PuHuiTi B"/>
                <a:ea typeface="Alibaba PuHuiTi B"/>
              </a:rPr>
              <a:t>类加载子系统</a:t>
            </a:r>
          </a:p>
        </p:txBody>
      </p:sp>
      <p:sp>
        <p:nvSpPr>
          <p:cNvPr id="8" name="矩形 7">
            <a:extLst>
              <a:ext uri="{FF2B5EF4-FFF2-40B4-BE49-F238E27FC236}">
                <a16:creationId xmlns:a16="http://schemas.microsoft.com/office/drawing/2014/main" id="{32D0ADA0-88BB-E91F-B381-C1C578923E8A}"/>
              </a:ext>
            </a:extLst>
          </p:cNvPr>
          <p:cNvSpPr/>
          <p:nvPr/>
        </p:nvSpPr>
        <p:spPr>
          <a:xfrm>
            <a:off x="1310325" y="3591612"/>
            <a:ext cx="2658359" cy="85330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Method Area/</a:t>
            </a:r>
            <a:r>
              <a:rPr lang="en-US" altLang="zh-CN" sz="1400" dirty="0" err="1">
                <a:solidFill>
                  <a:schemeClr val="tx1"/>
                </a:solidFill>
                <a:latin typeface="Alibaba PuHuiTi B"/>
                <a:ea typeface="Alibaba PuHuiTi B"/>
              </a:rPr>
              <a:t>MateSpace</a:t>
            </a:r>
            <a:endParaRPr lang="en-US" altLang="zh-CN" sz="1400" dirty="0">
              <a:solidFill>
                <a:schemeClr val="tx1"/>
              </a:solidFill>
              <a:latin typeface="Alibaba PuHuiTi B"/>
              <a:ea typeface="Alibaba PuHuiTi B"/>
            </a:endParaRPr>
          </a:p>
          <a:p>
            <a:pPr algn="ctr"/>
            <a:r>
              <a:rPr lang="zh-CN" altLang="en-US" sz="1400" dirty="0">
                <a:solidFill>
                  <a:schemeClr val="tx1"/>
                </a:solidFill>
                <a:latin typeface="Alibaba PuHuiTi B"/>
                <a:ea typeface="Alibaba PuHuiTi B"/>
              </a:rPr>
              <a:t>方法区</a:t>
            </a:r>
            <a:r>
              <a:rPr lang="en-US" altLang="zh-CN" sz="1400" dirty="0">
                <a:solidFill>
                  <a:schemeClr val="tx1"/>
                </a:solidFill>
                <a:latin typeface="Alibaba PuHuiTi B"/>
                <a:ea typeface="Alibaba PuHuiTi B"/>
              </a:rPr>
              <a:t>/</a:t>
            </a:r>
            <a:r>
              <a:rPr lang="zh-CN" altLang="en-US" sz="1400" dirty="0">
                <a:solidFill>
                  <a:schemeClr val="tx1"/>
                </a:solidFill>
                <a:latin typeface="Alibaba PuHuiTi B"/>
                <a:ea typeface="Alibaba PuHuiTi B"/>
              </a:rPr>
              <a:t>元空间</a:t>
            </a:r>
          </a:p>
        </p:txBody>
      </p:sp>
      <p:sp>
        <p:nvSpPr>
          <p:cNvPr id="9" name="矩形 8">
            <a:extLst>
              <a:ext uri="{FF2B5EF4-FFF2-40B4-BE49-F238E27FC236}">
                <a16:creationId xmlns:a16="http://schemas.microsoft.com/office/drawing/2014/main" id="{06EFAC19-EB0A-AA92-8797-219488A35746}"/>
              </a:ext>
            </a:extLst>
          </p:cNvPr>
          <p:cNvSpPr/>
          <p:nvPr/>
        </p:nvSpPr>
        <p:spPr>
          <a:xfrm>
            <a:off x="4142718" y="3591612"/>
            <a:ext cx="1070306" cy="85330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Heap</a:t>
            </a:r>
          </a:p>
          <a:p>
            <a:pPr algn="ctr"/>
            <a:r>
              <a:rPr lang="zh-CN" altLang="en-US" sz="1400" dirty="0">
                <a:solidFill>
                  <a:schemeClr val="tx1"/>
                </a:solidFill>
                <a:latin typeface="Alibaba PuHuiTi B"/>
                <a:ea typeface="Alibaba PuHuiTi B"/>
              </a:rPr>
              <a:t>堆</a:t>
            </a:r>
          </a:p>
        </p:txBody>
      </p:sp>
      <p:sp>
        <p:nvSpPr>
          <p:cNvPr id="10" name="矩形 9">
            <a:extLst>
              <a:ext uri="{FF2B5EF4-FFF2-40B4-BE49-F238E27FC236}">
                <a16:creationId xmlns:a16="http://schemas.microsoft.com/office/drawing/2014/main" id="{6D7DD6E7-AF88-6982-52C0-F658D4DD3D9E}"/>
              </a:ext>
            </a:extLst>
          </p:cNvPr>
          <p:cNvSpPr/>
          <p:nvPr/>
        </p:nvSpPr>
        <p:spPr>
          <a:xfrm>
            <a:off x="5458963" y="3591611"/>
            <a:ext cx="1592285" cy="85330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PC Register</a:t>
            </a:r>
          </a:p>
          <a:p>
            <a:pPr algn="ctr"/>
            <a:r>
              <a:rPr lang="zh-CN" altLang="en-US" sz="1400" dirty="0">
                <a:solidFill>
                  <a:schemeClr val="tx1"/>
                </a:solidFill>
                <a:latin typeface="Alibaba PuHuiTi B"/>
                <a:ea typeface="Alibaba PuHuiTi B"/>
              </a:rPr>
              <a:t>程序计数器</a:t>
            </a:r>
          </a:p>
        </p:txBody>
      </p:sp>
      <p:sp>
        <p:nvSpPr>
          <p:cNvPr id="11" name="矩形 10">
            <a:extLst>
              <a:ext uri="{FF2B5EF4-FFF2-40B4-BE49-F238E27FC236}">
                <a16:creationId xmlns:a16="http://schemas.microsoft.com/office/drawing/2014/main" id="{8D395E00-123C-990D-E710-CCD1FBDA9D14}"/>
              </a:ext>
            </a:extLst>
          </p:cNvPr>
          <p:cNvSpPr/>
          <p:nvPr/>
        </p:nvSpPr>
        <p:spPr>
          <a:xfrm>
            <a:off x="7051248" y="3588289"/>
            <a:ext cx="3459639" cy="42752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JVM Stacks </a:t>
            </a:r>
            <a:r>
              <a:rPr lang="zh-CN" altLang="en-US" sz="1400" dirty="0">
                <a:solidFill>
                  <a:schemeClr val="tx1"/>
                </a:solidFill>
                <a:latin typeface="Alibaba PuHuiTi B"/>
                <a:ea typeface="Alibaba PuHuiTi B"/>
              </a:rPr>
              <a:t>虚拟机栈</a:t>
            </a:r>
            <a:endParaRPr lang="en-US" altLang="zh-CN" sz="1400" dirty="0">
              <a:solidFill>
                <a:schemeClr val="tx1"/>
              </a:solidFill>
              <a:latin typeface="Alibaba PuHuiTi B"/>
              <a:ea typeface="Alibaba PuHuiTi B"/>
            </a:endParaRPr>
          </a:p>
        </p:txBody>
      </p:sp>
      <p:sp>
        <p:nvSpPr>
          <p:cNvPr id="12" name="矩形 11">
            <a:extLst>
              <a:ext uri="{FF2B5EF4-FFF2-40B4-BE49-F238E27FC236}">
                <a16:creationId xmlns:a16="http://schemas.microsoft.com/office/drawing/2014/main" id="{FE8BC9F4-7140-6F95-F32A-79618F3C7E4B}"/>
              </a:ext>
            </a:extLst>
          </p:cNvPr>
          <p:cNvSpPr/>
          <p:nvPr/>
        </p:nvSpPr>
        <p:spPr>
          <a:xfrm>
            <a:off x="7051248" y="4017389"/>
            <a:ext cx="3459639" cy="42752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Native Method Stack </a:t>
            </a:r>
            <a:r>
              <a:rPr lang="zh-CN" altLang="en-US" sz="1400" dirty="0">
                <a:solidFill>
                  <a:schemeClr val="tx1"/>
                </a:solidFill>
                <a:latin typeface="Alibaba PuHuiTi B"/>
                <a:ea typeface="Alibaba PuHuiTi B"/>
              </a:rPr>
              <a:t>本地方法栈</a:t>
            </a:r>
            <a:endParaRPr lang="en-US" altLang="zh-CN" sz="1400" dirty="0">
              <a:solidFill>
                <a:schemeClr val="tx1"/>
              </a:solidFill>
              <a:latin typeface="Alibaba PuHuiTi B"/>
              <a:ea typeface="Alibaba PuHuiTi B"/>
            </a:endParaRPr>
          </a:p>
        </p:txBody>
      </p:sp>
      <p:sp>
        <p:nvSpPr>
          <p:cNvPr id="13" name="文本占位符 2">
            <a:extLst>
              <a:ext uri="{FF2B5EF4-FFF2-40B4-BE49-F238E27FC236}">
                <a16:creationId xmlns:a16="http://schemas.microsoft.com/office/drawing/2014/main" id="{BD3E50B3-0596-DB46-B7E7-C5AD80EF0327}"/>
              </a:ext>
            </a:extLst>
          </p:cNvPr>
          <p:cNvSpPr txBox="1">
            <a:spLocks/>
          </p:cNvSpPr>
          <p:nvPr/>
        </p:nvSpPr>
        <p:spPr>
          <a:xfrm>
            <a:off x="3356912" y="5231100"/>
            <a:ext cx="1325310" cy="517190"/>
          </a:xfrm>
          <a:prstGeom prst="rect">
            <a:avLst/>
          </a:prstGeom>
          <a:ln>
            <a:noFill/>
          </a:ln>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执行引擎</a:t>
            </a:r>
          </a:p>
        </p:txBody>
      </p:sp>
      <p:sp>
        <p:nvSpPr>
          <p:cNvPr id="15" name="矩形 14">
            <a:extLst>
              <a:ext uri="{FF2B5EF4-FFF2-40B4-BE49-F238E27FC236}">
                <a16:creationId xmlns:a16="http://schemas.microsoft.com/office/drawing/2014/main" id="{47EB2CD9-B8F4-066F-2AA8-000848F5D943}"/>
              </a:ext>
            </a:extLst>
          </p:cNvPr>
          <p:cNvSpPr/>
          <p:nvPr/>
        </p:nvSpPr>
        <p:spPr>
          <a:xfrm>
            <a:off x="1247480" y="5651255"/>
            <a:ext cx="1341021" cy="853306"/>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Interpreter</a:t>
            </a:r>
          </a:p>
          <a:p>
            <a:pPr algn="ctr"/>
            <a:r>
              <a:rPr lang="zh-CN" altLang="en-US" sz="1400" dirty="0">
                <a:solidFill>
                  <a:schemeClr val="tx1"/>
                </a:solidFill>
                <a:latin typeface="Alibaba PuHuiTi B"/>
                <a:ea typeface="Alibaba PuHuiTi B"/>
              </a:rPr>
              <a:t>解释器</a:t>
            </a:r>
          </a:p>
        </p:txBody>
      </p:sp>
      <p:sp>
        <p:nvSpPr>
          <p:cNvPr id="16" name="矩形 15">
            <a:extLst>
              <a:ext uri="{FF2B5EF4-FFF2-40B4-BE49-F238E27FC236}">
                <a16:creationId xmlns:a16="http://schemas.microsoft.com/office/drawing/2014/main" id="{33D8D685-F165-CD2D-881B-3F742900A9BF}"/>
              </a:ext>
            </a:extLst>
          </p:cNvPr>
          <p:cNvSpPr/>
          <p:nvPr/>
        </p:nvSpPr>
        <p:spPr>
          <a:xfrm>
            <a:off x="2944180" y="5641995"/>
            <a:ext cx="1368220" cy="853306"/>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JIT Compiler</a:t>
            </a:r>
          </a:p>
          <a:p>
            <a:pPr algn="ctr"/>
            <a:r>
              <a:rPr lang="zh-CN" altLang="en-US" sz="1400" dirty="0">
                <a:solidFill>
                  <a:schemeClr val="tx1"/>
                </a:solidFill>
                <a:latin typeface="Alibaba PuHuiTi B"/>
                <a:ea typeface="Alibaba PuHuiTi B"/>
              </a:rPr>
              <a:t>即时编辑器</a:t>
            </a:r>
          </a:p>
        </p:txBody>
      </p:sp>
      <p:sp>
        <p:nvSpPr>
          <p:cNvPr id="17" name="矩形 16">
            <a:extLst>
              <a:ext uri="{FF2B5EF4-FFF2-40B4-BE49-F238E27FC236}">
                <a16:creationId xmlns:a16="http://schemas.microsoft.com/office/drawing/2014/main" id="{336E8AD2-7139-430F-BDFF-F075B91A3D4A}"/>
              </a:ext>
            </a:extLst>
          </p:cNvPr>
          <p:cNvSpPr/>
          <p:nvPr/>
        </p:nvSpPr>
        <p:spPr>
          <a:xfrm>
            <a:off x="4668079" y="5651254"/>
            <a:ext cx="1592285" cy="853307"/>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ea typeface="Alibaba PuHuiTi B"/>
              </a:rPr>
              <a:t>GC</a:t>
            </a:r>
          </a:p>
          <a:p>
            <a:pPr algn="ctr"/>
            <a:r>
              <a:rPr lang="zh-CN" altLang="en-US" sz="1400" dirty="0">
                <a:solidFill>
                  <a:schemeClr val="tx1"/>
                </a:solidFill>
                <a:latin typeface="Alibaba PuHuiTi B"/>
                <a:ea typeface="Alibaba PuHuiTi B"/>
              </a:rPr>
              <a:t>垃圾回收</a:t>
            </a:r>
          </a:p>
        </p:txBody>
      </p:sp>
      <p:sp>
        <p:nvSpPr>
          <p:cNvPr id="20" name="矩形 19">
            <a:extLst>
              <a:ext uri="{FF2B5EF4-FFF2-40B4-BE49-F238E27FC236}">
                <a16:creationId xmlns:a16="http://schemas.microsoft.com/office/drawing/2014/main" id="{8F42FE5F-111D-DB81-7A33-011B642B793B}"/>
              </a:ext>
            </a:extLst>
          </p:cNvPr>
          <p:cNvSpPr/>
          <p:nvPr/>
        </p:nvSpPr>
        <p:spPr>
          <a:xfrm>
            <a:off x="7279176" y="5663247"/>
            <a:ext cx="1473485" cy="519199"/>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Alibaba PuHuiTi B"/>
                <a:ea typeface="Alibaba PuHuiTi B"/>
              </a:rPr>
              <a:t>本地方法接口</a:t>
            </a:r>
          </a:p>
        </p:txBody>
      </p:sp>
      <p:sp>
        <p:nvSpPr>
          <p:cNvPr id="21" name="矩形 20">
            <a:extLst>
              <a:ext uri="{FF2B5EF4-FFF2-40B4-BE49-F238E27FC236}">
                <a16:creationId xmlns:a16="http://schemas.microsoft.com/office/drawing/2014/main" id="{5FA47069-F80A-B1D8-FEFD-0CFF6011192C}"/>
              </a:ext>
            </a:extLst>
          </p:cNvPr>
          <p:cNvSpPr/>
          <p:nvPr/>
        </p:nvSpPr>
        <p:spPr>
          <a:xfrm>
            <a:off x="9497609" y="5665537"/>
            <a:ext cx="1473485" cy="519199"/>
          </a:xfrm>
          <a:prstGeom prst="rect">
            <a:avLst/>
          </a:prstGeom>
          <a:solidFill>
            <a:srgbClr val="FFF9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Alibaba PuHuiTi B"/>
                <a:ea typeface="Alibaba PuHuiTi B"/>
              </a:rPr>
              <a:t>本地库</a:t>
            </a:r>
          </a:p>
        </p:txBody>
      </p:sp>
      <p:cxnSp>
        <p:nvCxnSpPr>
          <p:cNvPr id="23" name="直接箭头连接符 22">
            <a:extLst>
              <a:ext uri="{FF2B5EF4-FFF2-40B4-BE49-F238E27FC236}">
                <a16:creationId xmlns:a16="http://schemas.microsoft.com/office/drawing/2014/main" id="{7C625118-97A7-B04B-5263-60B0BD6D97C6}"/>
              </a:ext>
            </a:extLst>
          </p:cNvPr>
          <p:cNvCxnSpPr>
            <a:stCxn id="4" idx="3"/>
            <a:endCxn id="5" idx="1"/>
          </p:cNvCxnSpPr>
          <p:nvPr/>
        </p:nvCxnSpPr>
        <p:spPr>
          <a:xfrm>
            <a:off x="2418819" y="2183914"/>
            <a:ext cx="1061243" cy="157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11DB073-F1AB-428E-E0CB-2D67AA0D0C02}"/>
              </a:ext>
            </a:extLst>
          </p:cNvPr>
          <p:cNvCxnSpPr>
            <a:stCxn id="5" idx="3"/>
            <a:endCxn id="6" idx="1"/>
          </p:cNvCxnSpPr>
          <p:nvPr/>
        </p:nvCxnSpPr>
        <p:spPr>
          <a:xfrm flipV="1">
            <a:off x="4805372" y="2183914"/>
            <a:ext cx="1061243" cy="157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1E3A49F-57AB-7536-1163-FDD8CD2C4BA0}"/>
              </a:ext>
            </a:extLst>
          </p:cNvPr>
          <p:cNvCxnSpPr>
            <a:stCxn id="20" idx="3"/>
            <a:endCxn id="21" idx="1"/>
          </p:cNvCxnSpPr>
          <p:nvPr/>
        </p:nvCxnSpPr>
        <p:spPr>
          <a:xfrm>
            <a:off x="8752661" y="5922847"/>
            <a:ext cx="744948" cy="229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660E0D0-D7D4-625A-56A0-8C6257CAEADA}"/>
              </a:ext>
            </a:extLst>
          </p:cNvPr>
          <p:cNvCxnSpPr>
            <a:stCxn id="14" idx="3"/>
            <a:endCxn id="20" idx="1"/>
          </p:cNvCxnSpPr>
          <p:nvPr/>
        </p:nvCxnSpPr>
        <p:spPr>
          <a:xfrm>
            <a:off x="6523349" y="5922711"/>
            <a:ext cx="755827" cy="136"/>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5A2E0A6-A2C1-31CA-ECA9-55FDA069E7F4}"/>
              </a:ext>
            </a:extLst>
          </p:cNvPr>
          <p:cNvCxnSpPr/>
          <p:nvPr/>
        </p:nvCxnSpPr>
        <p:spPr>
          <a:xfrm>
            <a:off x="1917990" y="4534461"/>
            <a:ext cx="0" cy="696638"/>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D9DAFE8-C036-0986-180E-29CBE4D06219}"/>
              </a:ext>
            </a:extLst>
          </p:cNvPr>
          <p:cNvCxnSpPr/>
          <p:nvPr/>
        </p:nvCxnSpPr>
        <p:spPr>
          <a:xfrm flipV="1">
            <a:off x="5213024" y="4534461"/>
            <a:ext cx="0" cy="696638"/>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68A3F03-60DF-8797-DBE9-2B1D8D748891}"/>
              </a:ext>
            </a:extLst>
          </p:cNvPr>
          <p:cNvCxnSpPr/>
          <p:nvPr/>
        </p:nvCxnSpPr>
        <p:spPr>
          <a:xfrm flipV="1">
            <a:off x="7581928" y="4488097"/>
            <a:ext cx="0" cy="1163157"/>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6321E69-9B8F-3EB2-4717-3E9BD84ED0B2}"/>
              </a:ext>
            </a:extLst>
          </p:cNvPr>
          <p:cNvCxnSpPr/>
          <p:nvPr/>
        </p:nvCxnSpPr>
        <p:spPr>
          <a:xfrm>
            <a:off x="8436990" y="4444918"/>
            <a:ext cx="0" cy="1197077"/>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箭头: 下 42">
            <a:extLst>
              <a:ext uri="{FF2B5EF4-FFF2-40B4-BE49-F238E27FC236}">
                <a16:creationId xmlns:a16="http://schemas.microsoft.com/office/drawing/2014/main" id="{22A4B21B-E721-23CC-CF50-847A80483C8A}"/>
              </a:ext>
            </a:extLst>
          </p:cNvPr>
          <p:cNvSpPr/>
          <p:nvPr/>
        </p:nvSpPr>
        <p:spPr>
          <a:xfrm>
            <a:off x="6260364" y="2648932"/>
            <a:ext cx="506146" cy="341154"/>
          </a:xfrm>
          <a:prstGeom prst="downArrow">
            <a:avLst/>
          </a:prstGeom>
          <a:noFill/>
          <a:ln>
            <a:solidFill>
              <a:srgbClr val="4C525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Alibaba PuHuiTi B"/>
              <a:ea typeface="Alibaba PuHuiTi B"/>
            </a:endParaRPr>
          </a:p>
        </p:txBody>
      </p:sp>
    </p:spTree>
    <p:extLst>
      <p:ext uri="{BB962C8B-B14F-4D97-AF65-F5344CB8AC3E}">
        <p14:creationId xmlns:p14="http://schemas.microsoft.com/office/powerpoint/2010/main" val="1372416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9D3EA3-473B-08CD-5AF7-066C78E85CB5}"/>
              </a:ext>
            </a:extLst>
          </p:cNvPr>
          <p:cNvSpPr>
            <a:spLocks noGrp="1"/>
          </p:cNvSpPr>
          <p:nvPr>
            <p:ph type="body" sz="quarter" idx="10"/>
          </p:nvPr>
        </p:nvSpPr>
        <p:spPr>
          <a:xfrm>
            <a:off x="4357919" y="652854"/>
            <a:ext cx="5760538" cy="1327294"/>
          </a:xfrm>
        </p:spPr>
        <p:txBody>
          <a:bodyPr/>
          <a:lstStyle/>
          <a:p>
            <a:r>
              <a:rPr lang="zh-CN" altLang="en-US" sz="1800" dirty="0"/>
              <a:t>什么是双亲委派模型？</a:t>
            </a:r>
            <a:endParaRPr lang="zh-CN" altLang="en-US" dirty="0"/>
          </a:p>
        </p:txBody>
      </p:sp>
      <p:sp>
        <p:nvSpPr>
          <p:cNvPr id="3" name="文本占位符 1">
            <a:extLst>
              <a:ext uri="{FF2B5EF4-FFF2-40B4-BE49-F238E27FC236}">
                <a16:creationId xmlns:a16="http://schemas.microsoft.com/office/drawing/2014/main" id="{9B15DD33-C4B0-C664-BF06-D1A08CE008DC}"/>
              </a:ext>
            </a:extLst>
          </p:cNvPr>
          <p:cNvSpPr txBox="1">
            <a:spLocks/>
          </p:cNvSpPr>
          <p:nvPr/>
        </p:nvSpPr>
        <p:spPr>
          <a:xfrm>
            <a:off x="4357919" y="2597099"/>
            <a:ext cx="5760538" cy="132729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sz="1800" dirty="0"/>
              <a:t>2.  JVM</a:t>
            </a:r>
            <a:r>
              <a:rPr lang="zh-CN" altLang="en-US" sz="1800" dirty="0"/>
              <a:t>为什么采用双亲委派机制？</a:t>
            </a:r>
            <a:endParaRPr lang="zh-CN" altLang="en-US" dirty="0"/>
          </a:p>
        </p:txBody>
      </p:sp>
      <p:sp>
        <p:nvSpPr>
          <p:cNvPr id="4" name="文本占位符 2">
            <a:extLst>
              <a:ext uri="{FF2B5EF4-FFF2-40B4-BE49-F238E27FC236}">
                <a16:creationId xmlns:a16="http://schemas.microsoft.com/office/drawing/2014/main" id="{A3C08A75-1EEC-FC2C-532E-A35EA4835712}"/>
              </a:ext>
            </a:extLst>
          </p:cNvPr>
          <p:cNvSpPr txBox="1">
            <a:spLocks/>
          </p:cNvSpPr>
          <p:nvPr/>
        </p:nvSpPr>
        <p:spPr>
          <a:xfrm>
            <a:off x="4357919" y="1672551"/>
            <a:ext cx="6612700" cy="117131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sz="1400" dirty="0"/>
              <a:t>加载某一个类，先委托上一级的加载器进行加载，如果上级加载器也有上级，则会继续向上委托，如果该类委托上级没有被加载，子加载器尝试加载该类</a:t>
            </a:r>
            <a:endParaRPr lang="en-US" altLang="zh-CN" sz="1400" dirty="0"/>
          </a:p>
          <a:p>
            <a:endParaRPr lang="zh-CN" altLang="en-US" sz="1400" dirty="0"/>
          </a:p>
        </p:txBody>
      </p:sp>
      <p:pic>
        <p:nvPicPr>
          <p:cNvPr id="6" name="图片 5">
            <a:extLst>
              <a:ext uri="{FF2B5EF4-FFF2-40B4-BE49-F238E27FC236}">
                <a16:creationId xmlns:a16="http://schemas.microsoft.com/office/drawing/2014/main" id="{BE1714AD-1807-5915-271E-28889088167D}"/>
              </a:ext>
            </a:extLst>
          </p:cNvPr>
          <p:cNvPicPr>
            <a:picLocks noChangeAspect="1"/>
          </p:cNvPicPr>
          <p:nvPr/>
        </p:nvPicPr>
        <p:blipFill>
          <a:blip r:embed="rId2"/>
          <a:stretch>
            <a:fillRect/>
          </a:stretch>
        </p:blipFill>
        <p:spPr>
          <a:xfrm>
            <a:off x="9619601" y="2533001"/>
            <a:ext cx="2174646" cy="3474950"/>
          </a:xfrm>
          <a:prstGeom prst="rect">
            <a:avLst/>
          </a:prstGeom>
        </p:spPr>
      </p:pic>
      <p:sp>
        <p:nvSpPr>
          <p:cNvPr id="7" name="文本占位符 2">
            <a:extLst>
              <a:ext uri="{FF2B5EF4-FFF2-40B4-BE49-F238E27FC236}">
                <a16:creationId xmlns:a16="http://schemas.microsoft.com/office/drawing/2014/main" id="{64B50B57-1506-9C5C-815C-63E92A230528}"/>
              </a:ext>
            </a:extLst>
          </p:cNvPr>
          <p:cNvSpPr txBox="1">
            <a:spLocks/>
          </p:cNvSpPr>
          <p:nvPr/>
        </p:nvSpPr>
        <p:spPr>
          <a:xfrm>
            <a:off x="4357919" y="3803213"/>
            <a:ext cx="5393657" cy="147626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通过双亲委派机制可以避免某一个类被重复加载，当父类已经加载后则无需重复加载，保证唯一性。</a:t>
            </a:r>
          </a:p>
          <a:p>
            <a:pPr marL="285750" indent="-285750">
              <a:buFont typeface="Wingdings" panose="05000000000000000000" pitchFamily="2" charset="2"/>
              <a:buChar char="l"/>
            </a:pPr>
            <a:r>
              <a:rPr lang="zh-CN" altLang="en-US" sz="1400" dirty="0"/>
              <a:t>为了安全，保证类库</a:t>
            </a:r>
            <a:r>
              <a:rPr lang="en-US" altLang="zh-CN" sz="1400" dirty="0"/>
              <a:t>API</a:t>
            </a:r>
            <a:r>
              <a:rPr lang="zh-CN" altLang="en-US" sz="1400" dirty="0"/>
              <a:t>不会被修改</a:t>
            </a:r>
          </a:p>
          <a:p>
            <a:endParaRPr lang="zh-CN" altLang="en-US" sz="1400" dirty="0"/>
          </a:p>
        </p:txBody>
      </p:sp>
    </p:spTree>
    <p:extLst>
      <p:ext uri="{BB962C8B-B14F-4D97-AF65-F5344CB8AC3E}">
        <p14:creationId xmlns:p14="http://schemas.microsoft.com/office/powerpoint/2010/main" val="1272880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886333" y="2020226"/>
            <a:ext cx="8419334"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说一下类装载的执行过程？</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4476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说一下类装载的执行过程？</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996448"/>
          </a:xfrm>
        </p:spPr>
        <p:txBody>
          <a:bodyPr/>
          <a:lstStyle/>
          <a:p>
            <a:r>
              <a:rPr lang="zh-CN" altLang="en-US" dirty="0"/>
              <a:t>类从加载到虚拟机中开始，直到卸载为止，它的整个生命周期包括了：加载、验证、准备、解析、初始化、使用和卸载这</a:t>
            </a:r>
            <a:r>
              <a:rPr lang="en-US" altLang="zh-CN" dirty="0"/>
              <a:t>7</a:t>
            </a:r>
            <a:r>
              <a:rPr lang="zh-CN" altLang="en-US" dirty="0"/>
              <a:t>个阶段。其中，验证、准备和解析这三个部分统称为连接（</a:t>
            </a:r>
            <a:r>
              <a:rPr lang="en-US" altLang="zh-CN" dirty="0"/>
              <a:t>linking</a:t>
            </a:r>
            <a:r>
              <a:rPr lang="zh-CN" altLang="en-US" dirty="0"/>
              <a:t>）</a:t>
            </a:r>
          </a:p>
        </p:txBody>
      </p:sp>
      <p:sp>
        <p:nvSpPr>
          <p:cNvPr id="4" name="矩形: 圆角 3">
            <a:extLst>
              <a:ext uri="{FF2B5EF4-FFF2-40B4-BE49-F238E27FC236}">
                <a16:creationId xmlns:a16="http://schemas.microsoft.com/office/drawing/2014/main" id="{CE9AEB9B-D303-3CD9-7A56-A6B6C38DE109}"/>
              </a:ext>
            </a:extLst>
          </p:cNvPr>
          <p:cNvSpPr/>
          <p:nvPr/>
        </p:nvSpPr>
        <p:spPr bwMode="auto">
          <a:xfrm>
            <a:off x="904974" y="3478491"/>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加载</a:t>
            </a:r>
          </a:p>
        </p:txBody>
      </p:sp>
      <p:sp>
        <p:nvSpPr>
          <p:cNvPr id="5" name="矩形: 圆角 4">
            <a:extLst>
              <a:ext uri="{FF2B5EF4-FFF2-40B4-BE49-F238E27FC236}">
                <a16:creationId xmlns:a16="http://schemas.microsoft.com/office/drawing/2014/main" id="{B3B7F06F-EBD9-4CF9-30F7-7E2DEEC355FE}"/>
              </a:ext>
            </a:extLst>
          </p:cNvPr>
          <p:cNvSpPr/>
          <p:nvPr/>
        </p:nvSpPr>
        <p:spPr bwMode="auto">
          <a:xfrm>
            <a:off x="3525626" y="3478490"/>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验证</a:t>
            </a:r>
          </a:p>
        </p:txBody>
      </p:sp>
      <p:sp>
        <p:nvSpPr>
          <p:cNvPr id="6" name="矩形: 圆角 5">
            <a:extLst>
              <a:ext uri="{FF2B5EF4-FFF2-40B4-BE49-F238E27FC236}">
                <a16:creationId xmlns:a16="http://schemas.microsoft.com/office/drawing/2014/main" id="{098AF33A-99FA-262E-929C-97FFA2135404}"/>
              </a:ext>
            </a:extLst>
          </p:cNvPr>
          <p:cNvSpPr/>
          <p:nvPr/>
        </p:nvSpPr>
        <p:spPr bwMode="auto">
          <a:xfrm>
            <a:off x="5894896" y="3478489"/>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准备</a:t>
            </a:r>
          </a:p>
        </p:txBody>
      </p:sp>
      <p:sp>
        <p:nvSpPr>
          <p:cNvPr id="7" name="矩形: 圆角 6">
            <a:extLst>
              <a:ext uri="{FF2B5EF4-FFF2-40B4-BE49-F238E27FC236}">
                <a16:creationId xmlns:a16="http://schemas.microsoft.com/office/drawing/2014/main" id="{E697B686-69BC-3559-3B28-C84649127EB1}"/>
              </a:ext>
            </a:extLst>
          </p:cNvPr>
          <p:cNvSpPr/>
          <p:nvPr/>
        </p:nvSpPr>
        <p:spPr bwMode="auto">
          <a:xfrm>
            <a:off x="8392999" y="3478489"/>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解析</a:t>
            </a:r>
          </a:p>
        </p:txBody>
      </p:sp>
      <p:sp>
        <p:nvSpPr>
          <p:cNvPr id="8" name="矩形: 圆角 7">
            <a:extLst>
              <a:ext uri="{FF2B5EF4-FFF2-40B4-BE49-F238E27FC236}">
                <a16:creationId xmlns:a16="http://schemas.microsoft.com/office/drawing/2014/main" id="{0693BBF3-78A0-BC2E-36D2-7E188DB4266E}"/>
              </a:ext>
            </a:extLst>
          </p:cNvPr>
          <p:cNvSpPr/>
          <p:nvPr/>
        </p:nvSpPr>
        <p:spPr bwMode="auto">
          <a:xfrm>
            <a:off x="8392999" y="5214941"/>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初始化</a:t>
            </a:r>
          </a:p>
        </p:txBody>
      </p:sp>
      <p:sp>
        <p:nvSpPr>
          <p:cNvPr id="9" name="矩形: 圆角 8">
            <a:extLst>
              <a:ext uri="{FF2B5EF4-FFF2-40B4-BE49-F238E27FC236}">
                <a16:creationId xmlns:a16="http://schemas.microsoft.com/office/drawing/2014/main" id="{CC2E0799-B436-C4B7-5F86-C78E28F6F0BA}"/>
              </a:ext>
            </a:extLst>
          </p:cNvPr>
          <p:cNvSpPr/>
          <p:nvPr/>
        </p:nvSpPr>
        <p:spPr bwMode="auto">
          <a:xfrm>
            <a:off x="5894896" y="5214941"/>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p>
        </p:txBody>
      </p:sp>
      <p:sp>
        <p:nvSpPr>
          <p:cNvPr id="10" name="矩形: 圆角 9">
            <a:extLst>
              <a:ext uri="{FF2B5EF4-FFF2-40B4-BE49-F238E27FC236}">
                <a16:creationId xmlns:a16="http://schemas.microsoft.com/office/drawing/2014/main" id="{B71A1A4E-75E4-AC63-1832-21131C83E5AE}"/>
              </a:ext>
            </a:extLst>
          </p:cNvPr>
          <p:cNvSpPr/>
          <p:nvPr/>
        </p:nvSpPr>
        <p:spPr bwMode="auto">
          <a:xfrm>
            <a:off x="3525626" y="5214941"/>
            <a:ext cx="1385740" cy="716437"/>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卸载</a:t>
            </a:r>
          </a:p>
        </p:txBody>
      </p:sp>
      <p:sp>
        <p:nvSpPr>
          <p:cNvPr id="11" name="箭头: 右 10">
            <a:extLst>
              <a:ext uri="{FF2B5EF4-FFF2-40B4-BE49-F238E27FC236}">
                <a16:creationId xmlns:a16="http://schemas.microsoft.com/office/drawing/2014/main" id="{B304555A-38D9-6A9E-FF58-018540337679}"/>
              </a:ext>
            </a:extLst>
          </p:cNvPr>
          <p:cNvSpPr/>
          <p:nvPr/>
        </p:nvSpPr>
        <p:spPr bwMode="auto">
          <a:xfrm>
            <a:off x="2724346" y="3596323"/>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箭头: 右 11">
            <a:extLst>
              <a:ext uri="{FF2B5EF4-FFF2-40B4-BE49-F238E27FC236}">
                <a16:creationId xmlns:a16="http://schemas.microsoft.com/office/drawing/2014/main" id="{592CFEFA-C47F-07EC-0311-42AEA31C2B52}"/>
              </a:ext>
            </a:extLst>
          </p:cNvPr>
          <p:cNvSpPr/>
          <p:nvPr/>
        </p:nvSpPr>
        <p:spPr bwMode="auto">
          <a:xfrm>
            <a:off x="5192599" y="359632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箭头: 右 12">
            <a:extLst>
              <a:ext uri="{FF2B5EF4-FFF2-40B4-BE49-F238E27FC236}">
                <a16:creationId xmlns:a16="http://schemas.microsoft.com/office/drawing/2014/main" id="{18815134-76FD-0AED-CE76-0C32D6F55A05}"/>
              </a:ext>
            </a:extLst>
          </p:cNvPr>
          <p:cNvSpPr/>
          <p:nvPr/>
        </p:nvSpPr>
        <p:spPr bwMode="auto">
          <a:xfrm>
            <a:off x="7700915" y="359632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箭头: 右 13">
            <a:extLst>
              <a:ext uri="{FF2B5EF4-FFF2-40B4-BE49-F238E27FC236}">
                <a16:creationId xmlns:a16="http://schemas.microsoft.com/office/drawing/2014/main" id="{1FA1F231-3710-6FD5-1C02-C1B1B5E9A40C}"/>
              </a:ext>
            </a:extLst>
          </p:cNvPr>
          <p:cNvSpPr/>
          <p:nvPr/>
        </p:nvSpPr>
        <p:spPr bwMode="auto">
          <a:xfrm rot="5400000">
            <a:off x="8902046" y="4464550"/>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箭头: 右 14">
            <a:extLst>
              <a:ext uri="{FF2B5EF4-FFF2-40B4-BE49-F238E27FC236}">
                <a16:creationId xmlns:a16="http://schemas.microsoft.com/office/drawing/2014/main" id="{7F1CF4BE-B964-A944-E18E-31081C411D88}"/>
              </a:ext>
            </a:extLst>
          </p:cNvPr>
          <p:cNvSpPr/>
          <p:nvPr/>
        </p:nvSpPr>
        <p:spPr bwMode="auto">
          <a:xfrm rot="10800000">
            <a:off x="7700915" y="533277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箭头: 右 15">
            <a:extLst>
              <a:ext uri="{FF2B5EF4-FFF2-40B4-BE49-F238E27FC236}">
                <a16:creationId xmlns:a16="http://schemas.microsoft.com/office/drawing/2014/main" id="{C95D8FA0-86A4-2C08-BFBB-B22196A22BF4}"/>
              </a:ext>
            </a:extLst>
          </p:cNvPr>
          <p:cNvSpPr/>
          <p:nvPr/>
        </p:nvSpPr>
        <p:spPr bwMode="auto">
          <a:xfrm rot="10800000">
            <a:off x="5180305" y="5365736"/>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圆角 16">
            <a:extLst>
              <a:ext uri="{FF2B5EF4-FFF2-40B4-BE49-F238E27FC236}">
                <a16:creationId xmlns:a16="http://schemas.microsoft.com/office/drawing/2014/main" id="{2BE8FF9A-3E42-99FF-5113-D7C8AFDC2D39}"/>
              </a:ext>
            </a:extLst>
          </p:cNvPr>
          <p:cNvSpPr/>
          <p:nvPr/>
        </p:nvSpPr>
        <p:spPr bwMode="auto">
          <a:xfrm>
            <a:off x="3318235" y="3195686"/>
            <a:ext cx="6796726" cy="1244339"/>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文本占位符 2">
            <a:extLst>
              <a:ext uri="{FF2B5EF4-FFF2-40B4-BE49-F238E27FC236}">
                <a16:creationId xmlns:a16="http://schemas.microsoft.com/office/drawing/2014/main" id="{56F16DC7-AED6-1978-A0FA-11ADAF9AFAFE}"/>
              </a:ext>
            </a:extLst>
          </p:cNvPr>
          <p:cNvSpPr txBox="1">
            <a:spLocks/>
          </p:cNvSpPr>
          <p:nvPr/>
        </p:nvSpPr>
        <p:spPr>
          <a:xfrm>
            <a:off x="6433832" y="2725436"/>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Tree>
    <p:extLst>
      <p:ext uri="{BB962C8B-B14F-4D97-AF65-F5344CB8AC3E}">
        <p14:creationId xmlns:p14="http://schemas.microsoft.com/office/powerpoint/2010/main" val="50275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1"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ox(in)">
                                      <p:cBhvr>
                                        <p:cTn id="61" dur="2000"/>
                                        <p:tgtEl>
                                          <p:spTgt spid="17"/>
                                        </p:tgtEl>
                                      </p:cBhvr>
                                    </p:animEffect>
                                  </p:childTnLst>
                                </p:cTn>
                              </p:par>
                              <p:par>
                                <p:cTn id="62" presetID="4" presetClass="entr" presetSubtype="16" fill="hold" grpId="1"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box(in)">
                                      <p:cBhvr>
                                        <p:cTn id="6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1" animBg="1"/>
      <p:bldP spid="1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加载</a:t>
            </a:r>
          </a:p>
        </p:txBody>
      </p:sp>
      <p:sp>
        <p:nvSpPr>
          <p:cNvPr id="21" name="文本占位符 2">
            <a:extLst>
              <a:ext uri="{FF2B5EF4-FFF2-40B4-BE49-F238E27FC236}">
                <a16:creationId xmlns:a16="http://schemas.microsoft.com/office/drawing/2014/main" id="{0FD33549-2629-A529-701D-D0F668DEB70D}"/>
              </a:ext>
            </a:extLst>
          </p:cNvPr>
          <p:cNvSpPr>
            <a:spLocks noGrp="1"/>
          </p:cNvSpPr>
          <p:nvPr>
            <p:ph type="body" sz="quarter" idx="11"/>
          </p:nvPr>
        </p:nvSpPr>
        <p:spPr>
          <a:xfrm>
            <a:off x="710880" y="2723041"/>
            <a:ext cx="11276304" cy="1337870"/>
          </a:xfrm>
        </p:spPr>
        <p:txBody>
          <a:bodyPr/>
          <a:lstStyle/>
          <a:p>
            <a:pPr marL="285750" indent="-285750">
              <a:buFont typeface="Wingdings" panose="05000000000000000000" pitchFamily="2" charset="2"/>
              <a:buChar char="l"/>
            </a:pPr>
            <a:r>
              <a:rPr lang="zh-CN" altLang="en-US" sz="1400" dirty="0"/>
              <a:t>通过类的全名，获取类的二进制数据流。 </a:t>
            </a:r>
          </a:p>
          <a:p>
            <a:pPr marL="285750" indent="-285750">
              <a:buFont typeface="Wingdings" panose="05000000000000000000" pitchFamily="2" charset="2"/>
              <a:buChar char="l"/>
            </a:pPr>
            <a:r>
              <a:rPr lang="zh-CN" altLang="en-US" sz="1400" dirty="0"/>
              <a:t>解析类的二进制数据流为方法区内的数据结构（</a:t>
            </a:r>
            <a:r>
              <a:rPr lang="en-US" altLang="zh-CN" sz="1400" dirty="0"/>
              <a:t>Java</a:t>
            </a:r>
            <a:r>
              <a:rPr lang="zh-CN" altLang="en-US" sz="1400" dirty="0"/>
              <a:t>类模型） </a:t>
            </a:r>
          </a:p>
          <a:p>
            <a:pPr marL="285750" indent="-285750">
              <a:buFont typeface="Wingdings" panose="05000000000000000000" pitchFamily="2" charset="2"/>
              <a:buChar char="l"/>
            </a:pPr>
            <a:r>
              <a:rPr lang="zh-CN" altLang="en-US" sz="1400" dirty="0"/>
              <a:t>创建</a:t>
            </a:r>
            <a:r>
              <a:rPr lang="en-US" altLang="zh-CN" sz="1400" dirty="0" err="1"/>
              <a:t>java.lang.Class</a:t>
            </a:r>
            <a:r>
              <a:rPr lang="zh-CN" altLang="en-US" sz="1400" dirty="0"/>
              <a:t>类的实例，表示该类型。作为方法区这个类的各种数据的访问入口 </a:t>
            </a:r>
            <a:endParaRPr lang="zh-CN" altLang="en-US" sz="1400" dirty="0">
              <a:effectLst/>
            </a:endParaRPr>
          </a:p>
        </p:txBody>
      </p:sp>
      <p:sp>
        <p:nvSpPr>
          <p:cNvPr id="7" name="文本占位符 2">
            <a:extLst>
              <a:ext uri="{FF2B5EF4-FFF2-40B4-BE49-F238E27FC236}">
                <a16:creationId xmlns:a16="http://schemas.microsoft.com/office/drawing/2014/main" id="{A961176B-D99E-BEA5-614B-6440CB4DC460}"/>
              </a:ext>
            </a:extLst>
          </p:cNvPr>
          <p:cNvSpPr txBox="1">
            <a:spLocks/>
          </p:cNvSpPr>
          <p:nvPr/>
        </p:nvSpPr>
        <p:spPr>
          <a:xfrm>
            <a:off x="1935586" y="6398643"/>
            <a:ext cx="2168267" cy="5275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zh-CN" altLang="en-US" sz="1400" dirty="0"/>
          </a:p>
        </p:txBody>
      </p:sp>
      <p:grpSp>
        <p:nvGrpSpPr>
          <p:cNvPr id="30" name="组合 29">
            <a:extLst>
              <a:ext uri="{FF2B5EF4-FFF2-40B4-BE49-F238E27FC236}">
                <a16:creationId xmlns:a16="http://schemas.microsoft.com/office/drawing/2014/main" id="{CFBB3122-E7DB-C6B7-0832-8627E7233ECC}"/>
              </a:ext>
            </a:extLst>
          </p:cNvPr>
          <p:cNvGrpSpPr/>
          <p:nvPr/>
        </p:nvGrpSpPr>
        <p:grpSpPr>
          <a:xfrm>
            <a:off x="5339867" y="4145593"/>
            <a:ext cx="4219055" cy="2801262"/>
            <a:chOff x="5316860" y="3678297"/>
            <a:chExt cx="4219055" cy="2801262"/>
          </a:xfrm>
        </p:grpSpPr>
        <p:sp>
          <p:nvSpPr>
            <p:cNvPr id="5" name="矩形 4">
              <a:extLst>
                <a:ext uri="{FF2B5EF4-FFF2-40B4-BE49-F238E27FC236}">
                  <a16:creationId xmlns:a16="http://schemas.microsoft.com/office/drawing/2014/main" id="{513A87DC-5988-4EAB-099E-3F32B5F70802}"/>
                </a:ext>
              </a:extLst>
            </p:cNvPr>
            <p:cNvSpPr/>
            <p:nvPr/>
          </p:nvSpPr>
          <p:spPr bwMode="auto">
            <a:xfrm>
              <a:off x="5316860" y="3678297"/>
              <a:ext cx="4219055" cy="228349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文本占位符 2">
              <a:extLst>
                <a:ext uri="{FF2B5EF4-FFF2-40B4-BE49-F238E27FC236}">
                  <a16:creationId xmlns:a16="http://schemas.microsoft.com/office/drawing/2014/main" id="{EA98EED6-2377-067B-FBAC-02B94FE7C4D1}"/>
                </a:ext>
              </a:extLst>
            </p:cNvPr>
            <p:cNvSpPr txBox="1">
              <a:spLocks/>
            </p:cNvSpPr>
            <p:nvPr/>
          </p:nvSpPr>
          <p:spPr>
            <a:xfrm>
              <a:off x="6985969" y="5952059"/>
              <a:ext cx="1530352" cy="5275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Heap </a:t>
              </a:r>
              <a:r>
                <a:rPr lang="zh-CN" altLang="en-US" sz="1400" dirty="0"/>
                <a:t>堆</a:t>
              </a:r>
            </a:p>
          </p:txBody>
        </p:sp>
      </p:grpSp>
      <p:sp>
        <p:nvSpPr>
          <p:cNvPr id="10" name="文本占位符 2">
            <a:extLst>
              <a:ext uri="{FF2B5EF4-FFF2-40B4-BE49-F238E27FC236}">
                <a16:creationId xmlns:a16="http://schemas.microsoft.com/office/drawing/2014/main" id="{B649E864-9425-17DD-496E-B6F09799AB9A}"/>
              </a:ext>
            </a:extLst>
          </p:cNvPr>
          <p:cNvSpPr txBox="1">
            <a:spLocks/>
          </p:cNvSpPr>
          <p:nvPr/>
        </p:nvSpPr>
        <p:spPr>
          <a:xfrm>
            <a:off x="1762710" y="4125029"/>
            <a:ext cx="2168267" cy="5275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zh-CN" altLang="en-US" sz="1400" dirty="0"/>
          </a:p>
        </p:txBody>
      </p:sp>
      <p:grpSp>
        <p:nvGrpSpPr>
          <p:cNvPr id="31" name="组合 30">
            <a:extLst>
              <a:ext uri="{FF2B5EF4-FFF2-40B4-BE49-F238E27FC236}">
                <a16:creationId xmlns:a16="http://schemas.microsoft.com/office/drawing/2014/main" id="{2DF29EB3-A40C-4813-6EC4-66CB6799AEC7}"/>
              </a:ext>
            </a:extLst>
          </p:cNvPr>
          <p:cNvGrpSpPr/>
          <p:nvPr/>
        </p:nvGrpSpPr>
        <p:grpSpPr>
          <a:xfrm>
            <a:off x="1780162" y="4137062"/>
            <a:ext cx="1877438" cy="2101174"/>
            <a:chOff x="1780162" y="3920247"/>
            <a:chExt cx="1877438" cy="2101174"/>
          </a:xfrm>
        </p:grpSpPr>
        <p:sp>
          <p:nvSpPr>
            <p:cNvPr id="9" name="矩形: 圆角 8">
              <a:extLst>
                <a:ext uri="{FF2B5EF4-FFF2-40B4-BE49-F238E27FC236}">
                  <a16:creationId xmlns:a16="http://schemas.microsoft.com/office/drawing/2014/main" id="{A5FD2047-6888-85FC-64B8-39FC79C30C4C}"/>
                </a:ext>
              </a:extLst>
            </p:cNvPr>
            <p:cNvSpPr/>
            <p:nvPr/>
          </p:nvSpPr>
          <p:spPr bwMode="auto">
            <a:xfrm>
              <a:off x="1780162" y="3920247"/>
              <a:ext cx="1877438" cy="2101174"/>
            </a:xfrm>
            <a:prstGeom prst="roundRect">
              <a:avLst/>
            </a:prstGeom>
            <a:solidFill>
              <a:schemeClr val="accent2">
                <a:lumMod val="60000"/>
                <a:lumOff val="4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文本占位符 2">
              <a:extLst>
                <a:ext uri="{FF2B5EF4-FFF2-40B4-BE49-F238E27FC236}">
                  <a16:creationId xmlns:a16="http://schemas.microsoft.com/office/drawing/2014/main" id="{246D067E-1309-F294-9551-C3F116B3137F}"/>
                </a:ext>
              </a:extLst>
            </p:cNvPr>
            <p:cNvSpPr txBox="1">
              <a:spLocks/>
            </p:cNvSpPr>
            <p:nvPr/>
          </p:nvSpPr>
          <p:spPr>
            <a:xfrm>
              <a:off x="2159542" y="4171964"/>
              <a:ext cx="1149266" cy="704603"/>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lang="en-US" altLang="zh-CN" sz="1200" dirty="0" err="1"/>
                <a:t>Person.class</a:t>
              </a:r>
              <a:endParaRPr lang="en-US" altLang="zh-CN" sz="1200" dirty="0"/>
            </a:p>
            <a:p>
              <a:pPr algn="ctr"/>
              <a:r>
                <a:rPr lang="zh-CN" altLang="en-US" sz="1200" dirty="0"/>
                <a:t>数据结构</a:t>
              </a:r>
            </a:p>
          </p:txBody>
        </p:sp>
      </p:grpSp>
      <p:sp>
        <p:nvSpPr>
          <p:cNvPr id="13" name="矩形 12">
            <a:extLst>
              <a:ext uri="{FF2B5EF4-FFF2-40B4-BE49-F238E27FC236}">
                <a16:creationId xmlns:a16="http://schemas.microsoft.com/office/drawing/2014/main" id="{43A40448-AB12-B86A-88DF-2A0FE3DCA60C}"/>
              </a:ext>
            </a:extLst>
          </p:cNvPr>
          <p:cNvSpPr/>
          <p:nvPr/>
        </p:nvSpPr>
        <p:spPr bwMode="auto">
          <a:xfrm>
            <a:off x="5642043" y="4429295"/>
            <a:ext cx="1225743" cy="60461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80808"/>
                </a:solidFill>
                <a:effectLst/>
                <a:latin typeface="Arial Unicode MS"/>
                <a:ea typeface="JetBrains Mono"/>
              </a:rPr>
              <a:t>Person.class</a:t>
            </a:r>
            <a:endParaRPr kumimoji="0" lang="en-US" altLang="zh-CN" sz="1100" b="0" i="0" u="none" strike="noStrike" cap="none" normalizeH="0" baseline="0" dirty="0">
              <a:ln>
                <a:noFill/>
              </a:ln>
              <a:solidFill>
                <a:srgbClr val="080808"/>
              </a:solidFill>
              <a:effectLst/>
              <a:latin typeface="Arial Unicode MS"/>
              <a:ea typeface="JetBrains Mono"/>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1100" dirty="0">
                <a:solidFill>
                  <a:srgbClr val="080808"/>
                </a:solidFill>
                <a:latin typeface="Arial Unicode MS"/>
                <a:ea typeface="JetBrains Mono"/>
              </a:rPr>
              <a:t>的</a:t>
            </a:r>
            <a:r>
              <a:rPr lang="en-US" altLang="zh-CN" sz="1100" dirty="0">
                <a:solidFill>
                  <a:srgbClr val="080808"/>
                </a:solidFill>
                <a:latin typeface="Arial Unicode MS"/>
                <a:ea typeface="JetBrains Mono"/>
              </a:rPr>
              <a:t>Class</a:t>
            </a:r>
            <a:r>
              <a:rPr lang="zh-CN" altLang="en-US" sz="1100" dirty="0">
                <a:solidFill>
                  <a:srgbClr val="080808"/>
                </a:solidFill>
                <a:latin typeface="Arial Unicode MS"/>
                <a:ea typeface="JetBrains Mono"/>
              </a:rPr>
              <a:t>对象</a:t>
            </a:r>
            <a:endParaRPr kumimoji="0" lang="en-US" altLang="zh-CN" sz="1100" b="0" i="0" u="none" strike="noStrike" cap="none" normalizeH="0" baseline="0" dirty="0">
              <a:ln>
                <a:noFill/>
              </a:ln>
              <a:solidFill>
                <a:srgbClr val="080808"/>
              </a:solidFill>
              <a:effectLst/>
              <a:latin typeface="Arial Unicode MS"/>
              <a:ea typeface="JetBrains Mono"/>
            </a:endParaRPr>
          </a:p>
        </p:txBody>
      </p:sp>
      <p:grpSp>
        <p:nvGrpSpPr>
          <p:cNvPr id="33" name="组合 32">
            <a:extLst>
              <a:ext uri="{FF2B5EF4-FFF2-40B4-BE49-F238E27FC236}">
                <a16:creationId xmlns:a16="http://schemas.microsoft.com/office/drawing/2014/main" id="{0349B84F-3C6C-E553-4D3B-5831B4A9EF18}"/>
              </a:ext>
            </a:extLst>
          </p:cNvPr>
          <p:cNvGrpSpPr/>
          <p:nvPr/>
        </p:nvGrpSpPr>
        <p:grpSpPr>
          <a:xfrm>
            <a:off x="7841495" y="4443512"/>
            <a:ext cx="1138136" cy="903493"/>
            <a:chOff x="8482519" y="3915610"/>
            <a:chExt cx="1138136" cy="903493"/>
          </a:xfrm>
        </p:grpSpPr>
        <p:sp>
          <p:nvSpPr>
            <p:cNvPr id="20" name="矩形 19">
              <a:extLst>
                <a:ext uri="{FF2B5EF4-FFF2-40B4-BE49-F238E27FC236}">
                  <a16:creationId xmlns:a16="http://schemas.microsoft.com/office/drawing/2014/main" id="{574C950B-1C7D-94FC-FAAA-EB4A8D13C51B}"/>
                </a:ext>
              </a:extLst>
            </p:cNvPr>
            <p:cNvSpPr/>
            <p:nvPr/>
          </p:nvSpPr>
          <p:spPr bwMode="auto">
            <a:xfrm>
              <a:off x="8482519" y="3915610"/>
              <a:ext cx="1138136" cy="44777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Person </a:t>
              </a:r>
              <a:r>
                <a:rPr kumimoji="0" lang="zh-CN" altLang="en-US" sz="1000" b="0" i="0" u="none" strike="noStrike" cap="none" normalizeH="0" baseline="0" dirty="0">
                  <a:ln>
                    <a:noFill/>
                  </a:ln>
                  <a:solidFill>
                    <a:srgbClr val="080808"/>
                  </a:solidFill>
                  <a:effectLst/>
                  <a:latin typeface="Arial Unicode MS"/>
                  <a:ea typeface="JetBrains Mono"/>
                </a:rPr>
                <a:t>对象头</a:t>
              </a:r>
              <a:endParaRPr kumimoji="0" lang="en-US" altLang="zh-CN" sz="1000" b="0" i="0" u="none" strike="noStrike" cap="none" normalizeH="0" baseline="0" dirty="0">
                <a:ln>
                  <a:noFill/>
                </a:ln>
                <a:solidFill>
                  <a:srgbClr val="080808"/>
                </a:solidFill>
                <a:effectLst/>
                <a:latin typeface="Arial Unicode MS"/>
                <a:ea typeface="JetBrains Mono"/>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080808"/>
                  </a:solidFill>
                  <a:latin typeface="Arial Unicode MS"/>
                  <a:ea typeface="JetBrains Mono"/>
                </a:rPr>
                <a:t>Class </a:t>
              </a:r>
              <a:r>
                <a:rPr lang="zh-CN" altLang="en-US" sz="1000" dirty="0">
                  <a:solidFill>
                    <a:srgbClr val="080808"/>
                  </a:solidFill>
                  <a:latin typeface="Arial Unicode MS"/>
                  <a:ea typeface="JetBrains Mono"/>
                </a:rPr>
                <a:t>地址</a:t>
              </a:r>
              <a:endParaRPr kumimoji="0" lang="zh-CN" altLang="en-US" sz="1000" b="0" i="0" u="none" strike="noStrike" cap="none" normalizeH="0" baseline="0" dirty="0">
                <a:ln>
                  <a:noFill/>
                </a:ln>
                <a:solidFill>
                  <a:srgbClr val="080808"/>
                </a:solidFill>
                <a:effectLst/>
                <a:latin typeface="Arial Unicode MS"/>
                <a:ea typeface="JetBrains Mono"/>
              </a:endParaRPr>
            </a:p>
          </p:txBody>
        </p:sp>
        <p:sp>
          <p:nvSpPr>
            <p:cNvPr id="22" name="矩形 21">
              <a:extLst>
                <a:ext uri="{FF2B5EF4-FFF2-40B4-BE49-F238E27FC236}">
                  <a16:creationId xmlns:a16="http://schemas.microsoft.com/office/drawing/2014/main" id="{3FD4CEBE-48EF-2E36-E812-2C4A8AE1C80F}"/>
                </a:ext>
              </a:extLst>
            </p:cNvPr>
            <p:cNvSpPr/>
            <p:nvPr/>
          </p:nvSpPr>
          <p:spPr bwMode="auto">
            <a:xfrm>
              <a:off x="8482519" y="4371330"/>
              <a:ext cx="1138136" cy="44777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080808"/>
                  </a:solidFill>
                  <a:latin typeface="Arial Unicode MS"/>
                  <a:ea typeface="JetBrains Mono"/>
                </a:rPr>
                <a:t>name = </a:t>
              </a:r>
              <a:r>
                <a:rPr lang="zh-CN" altLang="en-US" sz="1100" dirty="0">
                  <a:solidFill>
                    <a:srgbClr val="080808"/>
                  </a:solidFill>
                  <a:latin typeface="Arial Unicode MS"/>
                  <a:ea typeface="JetBrains Mono"/>
                </a:rPr>
                <a:t>“张三”</a:t>
              </a:r>
              <a:endParaRPr kumimoji="0" lang="zh-CN" altLang="en-US" sz="1100" b="0" i="0" u="none" strike="noStrike" cap="none" normalizeH="0" baseline="0" dirty="0">
                <a:ln>
                  <a:noFill/>
                </a:ln>
                <a:solidFill>
                  <a:srgbClr val="080808"/>
                </a:solidFill>
                <a:effectLst/>
                <a:latin typeface="Arial Unicode MS"/>
                <a:ea typeface="JetBrains Mono"/>
              </a:endParaRPr>
            </a:p>
          </p:txBody>
        </p:sp>
      </p:grpSp>
      <p:grpSp>
        <p:nvGrpSpPr>
          <p:cNvPr id="34" name="组合 33">
            <a:extLst>
              <a:ext uri="{FF2B5EF4-FFF2-40B4-BE49-F238E27FC236}">
                <a16:creationId xmlns:a16="http://schemas.microsoft.com/office/drawing/2014/main" id="{7999134C-08D3-4E07-C104-AE045107D2E7}"/>
              </a:ext>
            </a:extLst>
          </p:cNvPr>
          <p:cNvGrpSpPr/>
          <p:nvPr/>
        </p:nvGrpSpPr>
        <p:grpSpPr>
          <a:xfrm>
            <a:off x="7841495" y="5428976"/>
            <a:ext cx="1138136" cy="893765"/>
            <a:chOff x="8482519" y="5041724"/>
            <a:chExt cx="1138136" cy="893765"/>
          </a:xfrm>
        </p:grpSpPr>
        <p:sp>
          <p:nvSpPr>
            <p:cNvPr id="23" name="矩形 22">
              <a:extLst>
                <a:ext uri="{FF2B5EF4-FFF2-40B4-BE49-F238E27FC236}">
                  <a16:creationId xmlns:a16="http://schemas.microsoft.com/office/drawing/2014/main" id="{186A93B3-C656-A94E-340B-C17DFE63E8F9}"/>
                </a:ext>
              </a:extLst>
            </p:cNvPr>
            <p:cNvSpPr/>
            <p:nvPr/>
          </p:nvSpPr>
          <p:spPr bwMode="auto">
            <a:xfrm>
              <a:off x="8482519" y="5041724"/>
              <a:ext cx="1138136" cy="44777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Person </a:t>
              </a:r>
              <a:r>
                <a:rPr kumimoji="0" lang="zh-CN" altLang="en-US" sz="1000" b="0" i="0" u="none" strike="noStrike" cap="none" normalizeH="0" baseline="0" dirty="0">
                  <a:ln>
                    <a:noFill/>
                  </a:ln>
                  <a:solidFill>
                    <a:srgbClr val="080808"/>
                  </a:solidFill>
                  <a:effectLst/>
                  <a:latin typeface="Arial Unicode MS"/>
                  <a:ea typeface="JetBrains Mono"/>
                </a:rPr>
                <a:t>对象头</a:t>
              </a:r>
              <a:endParaRPr kumimoji="0" lang="en-US" altLang="zh-CN" sz="1000" b="0" i="0" u="none" strike="noStrike" cap="none" normalizeH="0" baseline="0" dirty="0">
                <a:ln>
                  <a:noFill/>
                </a:ln>
                <a:solidFill>
                  <a:srgbClr val="080808"/>
                </a:solidFill>
                <a:effectLst/>
                <a:latin typeface="Arial Unicode MS"/>
                <a:ea typeface="JetBrains Mono"/>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080808"/>
                  </a:solidFill>
                  <a:latin typeface="Arial Unicode MS"/>
                  <a:ea typeface="JetBrains Mono"/>
                </a:rPr>
                <a:t>Class </a:t>
              </a:r>
              <a:r>
                <a:rPr lang="zh-CN" altLang="en-US" sz="1000" dirty="0">
                  <a:solidFill>
                    <a:srgbClr val="080808"/>
                  </a:solidFill>
                  <a:latin typeface="Arial Unicode MS"/>
                  <a:ea typeface="JetBrains Mono"/>
                </a:rPr>
                <a:t>地址</a:t>
              </a:r>
              <a:endParaRPr kumimoji="0" lang="zh-CN" altLang="en-US" sz="1000" b="0" i="0" u="none" strike="noStrike" cap="none" normalizeH="0" baseline="0" dirty="0">
                <a:ln>
                  <a:noFill/>
                </a:ln>
                <a:solidFill>
                  <a:srgbClr val="080808"/>
                </a:solidFill>
                <a:effectLst/>
                <a:latin typeface="Arial Unicode MS"/>
                <a:ea typeface="JetBrains Mono"/>
              </a:endParaRPr>
            </a:p>
          </p:txBody>
        </p:sp>
        <p:sp>
          <p:nvSpPr>
            <p:cNvPr id="24" name="矩形 23">
              <a:extLst>
                <a:ext uri="{FF2B5EF4-FFF2-40B4-BE49-F238E27FC236}">
                  <a16:creationId xmlns:a16="http://schemas.microsoft.com/office/drawing/2014/main" id="{E3334C35-403F-C77D-F180-70117CD339D8}"/>
                </a:ext>
              </a:extLst>
            </p:cNvPr>
            <p:cNvSpPr/>
            <p:nvPr/>
          </p:nvSpPr>
          <p:spPr bwMode="auto">
            <a:xfrm>
              <a:off x="8482519" y="5487716"/>
              <a:ext cx="1138136" cy="447773"/>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080808"/>
                  </a:solidFill>
                  <a:latin typeface="Arial Unicode MS"/>
                  <a:ea typeface="JetBrains Mono"/>
                </a:rPr>
                <a:t>name = </a:t>
              </a:r>
              <a:r>
                <a:rPr lang="zh-CN" altLang="en-US" sz="1100" dirty="0">
                  <a:solidFill>
                    <a:srgbClr val="080808"/>
                  </a:solidFill>
                  <a:latin typeface="Arial Unicode MS"/>
                  <a:ea typeface="JetBrains Mono"/>
                </a:rPr>
                <a:t>“李四”</a:t>
              </a:r>
              <a:endParaRPr kumimoji="0" lang="zh-CN" altLang="en-US" sz="1100" b="0" i="0" u="none" strike="noStrike" cap="none" normalizeH="0" baseline="0" dirty="0">
                <a:ln>
                  <a:noFill/>
                </a:ln>
                <a:solidFill>
                  <a:srgbClr val="080808"/>
                </a:solidFill>
                <a:effectLst/>
                <a:latin typeface="Arial Unicode MS"/>
                <a:ea typeface="JetBrains Mono"/>
              </a:endParaRPr>
            </a:p>
          </p:txBody>
        </p:sp>
      </p:grpSp>
      <p:cxnSp>
        <p:nvCxnSpPr>
          <p:cNvPr id="26" name="直接箭头连接符 25">
            <a:extLst>
              <a:ext uri="{FF2B5EF4-FFF2-40B4-BE49-F238E27FC236}">
                <a16:creationId xmlns:a16="http://schemas.microsoft.com/office/drawing/2014/main" id="{98A79370-B5ED-DDE1-0EDA-3B7FF507860B}"/>
              </a:ext>
            </a:extLst>
          </p:cNvPr>
          <p:cNvCxnSpPr>
            <a:cxnSpLocks/>
          </p:cNvCxnSpPr>
          <p:nvPr/>
        </p:nvCxnSpPr>
        <p:spPr>
          <a:xfrm flipH="1">
            <a:off x="6867786" y="4545425"/>
            <a:ext cx="973709"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1B4F041-2216-391D-8BDB-B779B0B14613}"/>
              </a:ext>
            </a:extLst>
          </p:cNvPr>
          <p:cNvCxnSpPr>
            <a:cxnSpLocks/>
            <a:stCxn id="23" idx="1"/>
            <a:endCxn id="13" idx="3"/>
          </p:cNvCxnSpPr>
          <p:nvPr/>
        </p:nvCxnSpPr>
        <p:spPr>
          <a:xfrm flipH="1" flipV="1">
            <a:off x="6867786" y="4731601"/>
            <a:ext cx="973709" cy="921262"/>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文本框 36">
            <a:extLst>
              <a:ext uri="{FF2B5EF4-FFF2-40B4-BE49-F238E27FC236}">
                <a16:creationId xmlns:a16="http://schemas.microsoft.com/office/drawing/2014/main" id="{53F1B6E7-A105-A73D-4180-61BAD2472936}"/>
              </a:ext>
            </a:extLst>
          </p:cNvPr>
          <p:cNvSpPr txBox="1"/>
          <p:nvPr/>
        </p:nvSpPr>
        <p:spPr>
          <a:xfrm>
            <a:off x="1931476" y="6297845"/>
            <a:ext cx="2367783" cy="307777"/>
          </a:xfrm>
          <a:prstGeom prst="rect">
            <a:avLst/>
          </a:prstGeom>
          <a:noFill/>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Metaspace</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元空间</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0" name="直接箭头连接符 39">
            <a:extLst>
              <a:ext uri="{FF2B5EF4-FFF2-40B4-BE49-F238E27FC236}">
                <a16:creationId xmlns:a16="http://schemas.microsoft.com/office/drawing/2014/main" id="{A3E20AC9-053B-F80B-4B38-69D4D152C574}"/>
              </a:ext>
            </a:extLst>
          </p:cNvPr>
          <p:cNvCxnSpPr>
            <a:cxnSpLocks/>
            <a:stCxn id="13" idx="1"/>
            <a:endCxn id="12" idx="3"/>
          </p:cNvCxnSpPr>
          <p:nvPr/>
        </p:nvCxnSpPr>
        <p:spPr>
          <a:xfrm flipH="1">
            <a:off x="3308808" y="4731601"/>
            <a:ext cx="2333235" cy="948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656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ppt_x"/>
                                          </p:val>
                                        </p:tav>
                                        <p:tav tm="100000">
                                          <p:val>
                                            <p:strVal val="#ppt_x"/>
                                          </p:val>
                                        </p:tav>
                                      </p:tavLst>
                                    </p:anim>
                                    <p:anim calcmode="lin" valueType="num">
                                      <p:cBhvr additive="base">
                                        <p:cTn id="19" dur="500" fill="hold"/>
                                        <p:tgtEl>
                                          <p:spTgt spid="3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randombar(horizontal)">
                                      <p:cBhvr>
                                        <p:cTn id="36" dur="500"/>
                                        <p:tgtEl>
                                          <p:spTgt spid="33"/>
                                        </p:tgtEl>
                                      </p:cBhvr>
                                    </p:animEffect>
                                  </p:childTnLst>
                                </p:cTn>
                              </p:par>
                              <p:par>
                                <p:cTn id="37" presetID="14" presetClass="entr" presetSubtype="1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randombar(horizontal)">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right)">
                                      <p:cBhvr>
                                        <p:cTn id="44" dur="500"/>
                                        <p:tgtEl>
                                          <p:spTgt spid="26"/>
                                        </p:tgtEl>
                                      </p:cBhvr>
                                    </p:animEffect>
                                  </p:childTnLst>
                                </p:cTn>
                              </p:par>
                              <p:par>
                                <p:cTn id="45" presetID="22" presetClass="entr" presetSubtype="2"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13" grpId="0" animBg="1"/>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验证</a:t>
            </a:r>
          </a:p>
        </p:txBody>
      </p: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文本占位符 19">
            <a:extLst>
              <a:ext uri="{FF2B5EF4-FFF2-40B4-BE49-F238E27FC236}">
                <a16:creationId xmlns:a16="http://schemas.microsoft.com/office/drawing/2014/main" id="{024ACEFF-9623-FBED-2224-1B663ECA8E63}"/>
              </a:ext>
            </a:extLst>
          </p:cNvPr>
          <p:cNvSpPr>
            <a:spLocks noGrp="1"/>
          </p:cNvSpPr>
          <p:nvPr>
            <p:ph type="body" sz="quarter" idx="11"/>
          </p:nvPr>
        </p:nvSpPr>
        <p:spPr>
          <a:xfrm>
            <a:off x="731090" y="3685194"/>
            <a:ext cx="8709087" cy="1641091"/>
          </a:xfrm>
        </p:spPr>
        <p:txBody>
          <a:bodyPr/>
          <a:lstStyle/>
          <a:p>
            <a:r>
              <a:rPr lang="en-US" altLang="zh-CN" sz="1400" dirty="0"/>
              <a:t>(1)</a:t>
            </a:r>
            <a:r>
              <a:rPr lang="zh-CN" altLang="en-US" sz="1400" dirty="0"/>
              <a:t>文件格式验证</a:t>
            </a:r>
            <a:endParaRPr lang="en-US" altLang="zh-CN" sz="1400" dirty="0"/>
          </a:p>
          <a:p>
            <a:r>
              <a:rPr lang="en-US" altLang="zh-CN" sz="1400" dirty="0"/>
              <a:t>(2)</a:t>
            </a:r>
            <a:r>
              <a:rPr lang="zh-CN" altLang="en-US" sz="1400" dirty="0"/>
              <a:t>元数据验证		</a:t>
            </a:r>
            <a:endParaRPr lang="en-US" altLang="zh-CN" sz="1400" dirty="0"/>
          </a:p>
          <a:p>
            <a:r>
              <a:rPr lang="en-US" altLang="zh-CN" sz="1400" dirty="0"/>
              <a:t>(3)</a:t>
            </a:r>
            <a:r>
              <a:rPr lang="zh-CN" altLang="en-US" sz="1400" dirty="0"/>
              <a:t>字节码验证	</a:t>
            </a:r>
            <a:endParaRPr lang="en-US" altLang="zh-CN" sz="1400" dirty="0"/>
          </a:p>
          <a:p>
            <a:r>
              <a:rPr lang="en-US" altLang="zh-CN" sz="1400" dirty="0"/>
              <a:t>(4)</a:t>
            </a:r>
            <a:r>
              <a:rPr lang="zh-CN" altLang="en-US" sz="1400" dirty="0"/>
              <a:t>符号引用验证</a:t>
            </a:r>
            <a:endParaRPr lang="en-US" altLang="zh-CN" sz="1400" dirty="0"/>
          </a:p>
        </p:txBody>
      </p:sp>
      <p:sp>
        <p:nvSpPr>
          <p:cNvPr id="39" name="文本占位符 19">
            <a:extLst>
              <a:ext uri="{FF2B5EF4-FFF2-40B4-BE49-F238E27FC236}">
                <a16:creationId xmlns:a16="http://schemas.microsoft.com/office/drawing/2014/main" id="{C6A31B8F-541A-6464-3BEC-73CF5DF836EB}"/>
              </a:ext>
            </a:extLst>
          </p:cNvPr>
          <p:cNvSpPr txBox="1">
            <a:spLocks/>
          </p:cNvSpPr>
          <p:nvPr/>
        </p:nvSpPr>
        <p:spPr>
          <a:xfrm>
            <a:off x="659874" y="2781504"/>
            <a:ext cx="4177504"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solidFill>
                  <a:srgbClr val="C00000"/>
                </a:solidFill>
              </a:rPr>
              <a:t>验证类是否符合 </a:t>
            </a:r>
            <a:r>
              <a:rPr lang="en-US" altLang="zh-CN" sz="1400" b="1" dirty="0">
                <a:solidFill>
                  <a:srgbClr val="C00000"/>
                </a:solidFill>
              </a:rPr>
              <a:t>JVM</a:t>
            </a:r>
            <a:r>
              <a:rPr lang="zh-CN" altLang="en-US" sz="1400" b="1" dirty="0">
                <a:solidFill>
                  <a:srgbClr val="C00000"/>
                </a:solidFill>
              </a:rPr>
              <a:t>规范，安全性检查</a:t>
            </a:r>
          </a:p>
        </p:txBody>
      </p:sp>
      <p:sp>
        <p:nvSpPr>
          <p:cNvPr id="40" name="右大括号 39">
            <a:extLst>
              <a:ext uri="{FF2B5EF4-FFF2-40B4-BE49-F238E27FC236}">
                <a16:creationId xmlns:a16="http://schemas.microsoft.com/office/drawing/2014/main" id="{BEAA900C-7517-34AB-22F6-6E25D43F6348}"/>
              </a:ext>
            </a:extLst>
          </p:cNvPr>
          <p:cNvSpPr/>
          <p:nvPr/>
        </p:nvSpPr>
        <p:spPr>
          <a:xfrm>
            <a:off x="2368881" y="3824273"/>
            <a:ext cx="296151" cy="879867"/>
          </a:xfrm>
          <a:prstGeom prst="rightBrac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文本占位符 19">
            <a:extLst>
              <a:ext uri="{FF2B5EF4-FFF2-40B4-BE49-F238E27FC236}">
                <a16:creationId xmlns:a16="http://schemas.microsoft.com/office/drawing/2014/main" id="{8BC3FCA0-3F63-D3ED-DFA7-E1B701DD5E57}"/>
              </a:ext>
            </a:extLst>
          </p:cNvPr>
          <p:cNvSpPr txBox="1">
            <a:spLocks/>
          </p:cNvSpPr>
          <p:nvPr/>
        </p:nvSpPr>
        <p:spPr>
          <a:xfrm>
            <a:off x="2898587" y="4005610"/>
            <a:ext cx="588719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格式检查，如：文件格式是否错误、语法是否错误、字节码是否合规</a:t>
            </a:r>
          </a:p>
        </p:txBody>
      </p:sp>
      <p:sp>
        <p:nvSpPr>
          <p:cNvPr id="43" name="文本占位符 19">
            <a:extLst>
              <a:ext uri="{FF2B5EF4-FFF2-40B4-BE49-F238E27FC236}">
                <a16:creationId xmlns:a16="http://schemas.microsoft.com/office/drawing/2014/main" id="{53EDE251-0060-D35A-E68A-EFDFFAD964ED}"/>
              </a:ext>
            </a:extLst>
          </p:cNvPr>
          <p:cNvSpPr txBox="1">
            <a:spLocks/>
          </p:cNvSpPr>
          <p:nvPr/>
        </p:nvSpPr>
        <p:spPr>
          <a:xfrm>
            <a:off x="2240424" y="4783059"/>
            <a:ext cx="7790544"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Class</a:t>
            </a:r>
            <a:r>
              <a:rPr lang="zh-CN" altLang="en-US" sz="1400" dirty="0"/>
              <a:t>文件在其常量池会通过字符串记录自己将要使用的其他类或者方法，检查它们是否存在</a:t>
            </a:r>
          </a:p>
        </p:txBody>
      </p:sp>
      <p:pic>
        <p:nvPicPr>
          <p:cNvPr id="47" name="图片 46">
            <a:extLst>
              <a:ext uri="{FF2B5EF4-FFF2-40B4-BE49-F238E27FC236}">
                <a16:creationId xmlns:a16="http://schemas.microsoft.com/office/drawing/2014/main" id="{83B90C2E-0C7D-C71F-050F-1B98A237238B}"/>
              </a:ext>
            </a:extLst>
          </p:cNvPr>
          <p:cNvPicPr>
            <a:picLocks noChangeAspect="1"/>
          </p:cNvPicPr>
          <p:nvPr/>
        </p:nvPicPr>
        <p:blipFill>
          <a:blip r:embed="rId2"/>
          <a:stretch>
            <a:fillRect/>
          </a:stretch>
        </p:blipFill>
        <p:spPr>
          <a:xfrm>
            <a:off x="8849281" y="2560348"/>
            <a:ext cx="3090823" cy="2183251"/>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13411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8">
                                            <p:txEl>
                                              <p:pRg st="0" end="0"/>
                                            </p:txEl>
                                          </p:spTgt>
                                        </p:tgtEl>
                                        <p:attrNameLst>
                                          <p:attrName>style.visibility</p:attrName>
                                        </p:attrNameLst>
                                      </p:cBhvr>
                                      <p:to>
                                        <p:strVal val="visible"/>
                                      </p:to>
                                    </p:set>
                                    <p:animEffect transition="in" filter="wipe(left)">
                                      <p:cBhvr>
                                        <p:cTn id="14" dur="500"/>
                                        <p:tgtEl>
                                          <p:spTgt spid="38">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wipe(left)">
                                      <p:cBhvr>
                                        <p:cTn id="17" dur="500"/>
                                        <p:tgtEl>
                                          <p:spTgt spid="38">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8">
                                            <p:txEl>
                                              <p:pRg st="2" end="2"/>
                                            </p:txEl>
                                          </p:spTgt>
                                        </p:tgtEl>
                                        <p:attrNameLst>
                                          <p:attrName>style.visibility</p:attrName>
                                        </p:attrNameLst>
                                      </p:cBhvr>
                                      <p:to>
                                        <p:strVal val="visible"/>
                                      </p:to>
                                    </p:set>
                                    <p:animEffect transition="in" filter="wipe(left)">
                                      <p:cBhvr>
                                        <p:cTn id="20" dur="500"/>
                                        <p:tgtEl>
                                          <p:spTgt spid="38">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animEffect transition="in" filter="wipe(left)">
                                      <p:cBhvr>
                                        <p:cTn id="23" dur="500"/>
                                        <p:tgtEl>
                                          <p:spTgt spid="3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arn(inHorizontal)">
                                      <p:cBhvr>
                                        <p:cTn id="28" dur="500"/>
                                        <p:tgtEl>
                                          <p:spTgt spid="40"/>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1+#ppt_w/2"/>
                                          </p:val>
                                        </p:tav>
                                        <p:tav tm="100000">
                                          <p:val>
                                            <p:strVal val="#ppt_x"/>
                                          </p:val>
                                        </p:tav>
                                      </p:tavLst>
                                    </p:anim>
                                    <p:anim calcmode="lin" valueType="num">
                                      <p:cBhvr additive="base">
                                        <p:cTn id="43"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P spid="39" grpId="0"/>
      <p:bldP spid="40" grpId="0" animBg="1"/>
      <p:bldP spid="41" grpId="0"/>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准备</a:t>
            </a:r>
          </a:p>
        </p:txBody>
      </p: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文本占位符 19">
            <a:extLst>
              <a:ext uri="{FF2B5EF4-FFF2-40B4-BE49-F238E27FC236}">
                <a16:creationId xmlns:a16="http://schemas.microsoft.com/office/drawing/2014/main" id="{A33AE2F4-A2A8-AF31-7450-8744FD6B6D7A}"/>
              </a:ext>
            </a:extLst>
          </p:cNvPr>
          <p:cNvSpPr>
            <a:spLocks noGrp="1"/>
          </p:cNvSpPr>
          <p:nvPr>
            <p:ph type="body" sz="quarter" idx="11"/>
          </p:nvPr>
        </p:nvSpPr>
        <p:spPr>
          <a:xfrm>
            <a:off x="2751595" y="2677706"/>
            <a:ext cx="3437551" cy="480767"/>
          </a:xfrm>
        </p:spPr>
        <p:txBody>
          <a:bodyPr/>
          <a:lstStyle/>
          <a:p>
            <a:r>
              <a:rPr lang="zh-CN" altLang="en-US" sz="1400" b="1" dirty="0">
                <a:solidFill>
                  <a:srgbClr val="C00000"/>
                </a:solidFill>
              </a:rPr>
              <a:t>为类变量分配内存并设置类变量初始值</a:t>
            </a:r>
            <a:endParaRPr lang="zh-CN" altLang="en-US" sz="1400" b="1" dirty="0"/>
          </a:p>
        </p:txBody>
      </p:sp>
      <p:sp>
        <p:nvSpPr>
          <p:cNvPr id="57" name="文本占位符 19">
            <a:extLst>
              <a:ext uri="{FF2B5EF4-FFF2-40B4-BE49-F238E27FC236}">
                <a16:creationId xmlns:a16="http://schemas.microsoft.com/office/drawing/2014/main" id="{BAC4B58D-1691-CED0-B082-341679553699}"/>
              </a:ext>
            </a:extLst>
          </p:cNvPr>
          <p:cNvSpPr txBox="1">
            <a:spLocks/>
          </p:cNvSpPr>
          <p:nvPr/>
        </p:nvSpPr>
        <p:spPr>
          <a:xfrm>
            <a:off x="659874" y="3483438"/>
            <a:ext cx="6909850" cy="20353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static</a:t>
            </a:r>
            <a:r>
              <a:rPr lang="zh-CN" altLang="en-US" sz="1400" dirty="0"/>
              <a:t>变量，分配空间在准备阶段完成（设置默认值），赋值在初始化阶段完成</a:t>
            </a:r>
            <a:endParaRPr lang="en-US" altLang="zh-CN" sz="1400" dirty="0"/>
          </a:p>
          <a:p>
            <a:pPr marL="285750" indent="-285750">
              <a:buFont typeface="Wingdings" panose="05000000000000000000" pitchFamily="2" charset="2"/>
              <a:buChar char="l"/>
            </a:pPr>
            <a:r>
              <a:rPr lang="en-US" altLang="zh-CN" sz="1400" dirty="0"/>
              <a:t>static</a:t>
            </a:r>
            <a:r>
              <a:rPr lang="zh-CN" altLang="en-US" sz="1400" dirty="0"/>
              <a:t>变量是</a:t>
            </a:r>
            <a:r>
              <a:rPr lang="en-US" altLang="zh-CN" sz="1400" dirty="0"/>
              <a:t>final</a:t>
            </a:r>
            <a:r>
              <a:rPr lang="zh-CN" altLang="en-US" sz="1400" dirty="0"/>
              <a:t>的基本类型，以及字符串常量，值已确定，赋值在准备阶段完成</a:t>
            </a:r>
            <a:endParaRPr lang="en-US" altLang="zh-CN" sz="1400" dirty="0"/>
          </a:p>
          <a:p>
            <a:pPr marL="285750" indent="-285750">
              <a:buFont typeface="Wingdings" panose="05000000000000000000" pitchFamily="2" charset="2"/>
              <a:buChar char="l"/>
            </a:pPr>
            <a:r>
              <a:rPr lang="en-US" altLang="zh-CN" sz="1400" dirty="0"/>
              <a:t>static</a:t>
            </a:r>
            <a:r>
              <a:rPr lang="zh-CN" altLang="en-US" sz="1400" dirty="0"/>
              <a:t>变量是</a:t>
            </a:r>
            <a:r>
              <a:rPr lang="en-US" altLang="zh-CN" sz="1400" dirty="0"/>
              <a:t>final</a:t>
            </a:r>
            <a:r>
              <a:rPr lang="zh-CN" altLang="en-US" sz="1400" dirty="0"/>
              <a:t>的引用类型，那么赋值也会在初始化阶段完成</a:t>
            </a:r>
          </a:p>
        </p:txBody>
      </p:sp>
      <p:sp>
        <p:nvSpPr>
          <p:cNvPr id="59" name="Rectangle 1">
            <a:extLst>
              <a:ext uri="{FF2B5EF4-FFF2-40B4-BE49-F238E27FC236}">
                <a16:creationId xmlns:a16="http://schemas.microsoft.com/office/drawing/2014/main" id="{07D68C1F-5FA6-A5AD-034C-8C317E6A4E08}"/>
              </a:ext>
            </a:extLst>
          </p:cNvPr>
          <p:cNvSpPr>
            <a:spLocks noChangeArrowheads="1"/>
          </p:cNvSpPr>
          <p:nvPr/>
        </p:nvSpPr>
        <p:spPr bwMode="auto">
          <a:xfrm>
            <a:off x="7526743" y="3447014"/>
            <a:ext cx="4092635" cy="169277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Application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int </a:t>
            </a:r>
            <a:r>
              <a:rPr kumimoji="0" lang="zh-CN" altLang="zh-CN" sz="1300" b="0" i="1" u="none" strike="noStrike" cap="none" normalizeH="0" baseline="0" dirty="0">
                <a:ln>
                  <a:noFill/>
                </a:ln>
                <a:solidFill>
                  <a:srgbClr val="871094"/>
                </a:solidFill>
                <a:effectLst/>
                <a:latin typeface="Arial Unicode MS"/>
                <a:ea typeface="JetBrains Mono"/>
              </a:rPr>
              <a:t>b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final int </a:t>
            </a:r>
            <a:r>
              <a:rPr kumimoji="0" lang="zh-CN" altLang="zh-CN" sz="1300" b="0" i="1" u="none" strike="noStrike" cap="none" normalizeH="0" baseline="0" dirty="0">
                <a:ln>
                  <a:noFill/>
                </a:ln>
                <a:solidFill>
                  <a:srgbClr val="871094"/>
                </a:solidFill>
                <a:effectLst/>
                <a:latin typeface="Arial Unicode MS"/>
                <a:ea typeface="JetBrains Mono"/>
              </a:rPr>
              <a:t>c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20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final </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1" u="none" strike="noStrike" cap="none" normalizeH="0" baseline="0" dirty="0">
                <a:ln>
                  <a:noFill/>
                </a:ln>
                <a:solidFill>
                  <a:srgbClr val="871094"/>
                </a:solidFill>
                <a:effectLst/>
                <a:latin typeface="Arial Unicode MS"/>
                <a:ea typeface="JetBrains Mono"/>
              </a:rPr>
              <a:t>d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67D17"/>
                </a:solidFill>
                <a:effectLst/>
                <a:latin typeface="Arial Unicode MS"/>
                <a:ea typeface="JetBrains Mono"/>
              </a:rPr>
              <a:t>"hello"</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final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1" u="none" strike="noStrike" cap="none" normalizeH="0" baseline="0" dirty="0">
                <a:ln>
                  <a:noFill/>
                </a:ln>
                <a:solidFill>
                  <a:srgbClr val="871094"/>
                </a:solidFill>
                <a:effectLst/>
                <a:latin typeface="Arial Unicode MS"/>
                <a:ea typeface="JetBrains Mono"/>
              </a:rPr>
              <a:t>obj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Object();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333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 calcmode="lin" valueType="num">
                                      <p:cBhvr>
                                        <p:cTn id="7"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left)">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1+#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57" grpId="0"/>
      <p:bldP spid="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解析</a:t>
            </a:r>
          </a:p>
        </p:txBody>
      </p: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文本占位符 19">
            <a:extLst>
              <a:ext uri="{FF2B5EF4-FFF2-40B4-BE49-F238E27FC236}">
                <a16:creationId xmlns:a16="http://schemas.microsoft.com/office/drawing/2014/main" id="{A33AE2F4-A2A8-AF31-7450-8744FD6B6D7A}"/>
              </a:ext>
            </a:extLst>
          </p:cNvPr>
          <p:cNvSpPr>
            <a:spLocks noGrp="1"/>
          </p:cNvSpPr>
          <p:nvPr>
            <p:ph type="body" sz="quarter" idx="11"/>
          </p:nvPr>
        </p:nvSpPr>
        <p:spPr>
          <a:xfrm>
            <a:off x="4882052" y="2539940"/>
            <a:ext cx="3437551" cy="480767"/>
          </a:xfrm>
        </p:spPr>
        <p:txBody>
          <a:bodyPr/>
          <a:lstStyle/>
          <a:p>
            <a:r>
              <a:rPr lang="zh-CN" altLang="en-US" sz="1400" b="1" dirty="0">
                <a:solidFill>
                  <a:srgbClr val="C00000"/>
                </a:solidFill>
              </a:rPr>
              <a:t>把类中的符号引用转换为直接引用</a:t>
            </a:r>
          </a:p>
        </p:txBody>
      </p:sp>
      <p:sp>
        <p:nvSpPr>
          <p:cNvPr id="8" name="文本框 7">
            <a:extLst>
              <a:ext uri="{FF2B5EF4-FFF2-40B4-BE49-F238E27FC236}">
                <a16:creationId xmlns:a16="http://schemas.microsoft.com/office/drawing/2014/main" id="{9C19382A-9E37-03BD-9C2F-66579C4772F4}"/>
              </a:ext>
            </a:extLst>
          </p:cNvPr>
          <p:cNvSpPr txBox="1"/>
          <p:nvPr/>
        </p:nvSpPr>
        <p:spPr>
          <a:xfrm>
            <a:off x="710880" y="2983234"/>
            <a:ext cx="10557660" cy="307777"/>
          </a:xfrm>
          <a:prstGeom prst="rect">
            <a:avLst/>
          </a:prstGeom>
          <a:noFill/>
        </p:spPr>
        <p:txBody>
          <a:bodyPr wrap="square">
            <a:spAutoFit/>
          </a:bodyPr>
          <a:lstStyle/>
          <a:p>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比如：方法中调用了其他方法，方法名可以理解为符号引用，而直接引用就是使用指针直接指向方法。</a:t>
            </a:r>
          </a:p>
        </p:txBody>
      </p:sp>
      <p:pic>
        <p:nvPicPr>
          <p:cNvPr id="9" name="图片 8">
            <a:extLst>
              <a:ext uri="{FF2B5EF4-FFF2-40B4-BE49-F238E27FC236}">
                <a16:creationId xmlns:a16="http://schemas.microsoft.com/office/drawing/2014/main" id="{73D68C8D-6DA9-0799-77B8-58C6A96D8FC6}"/>
              </a:ext>
            </a:extLst>
          </p:cNvPr>
          <p:cNvPicPr>
            <a:picLocks noChangeAspect="1"/>
          </p:cNvPicPr>
          <p:nvPr/>
        </p:nvPicPr>
        <p:blipFill>
          <a:blip r:embed="rId2"/>
          <a:stretch>
            <a:fillRect/>
          </a:stretch>
        </p:blipFill>
        <p:spPr>
          <a:xfrm>
            <a:off x="471790" y="3430401"/>
            <a:ext cx="4181925" cy="2080796"/>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pic>
        <p:nvPicPr>
          <p:cNvPr id="10" name="图片 9">
            <a:extLst>
              <a:ext uri="{FF2B5EF4-FFF2-40B4-BE49-F238E27FC236}">
                <a16:creationId xmlns:a16="http://schemas.microsoft.com/office/drawing/2014/main" id="{E109598A-1537-3A95-A20B-A96282014386}"/>
              </a:ext>
            </a:extLst>
          </p:cNvPr>
          <p:cNvPicPr>
            <a:picLocks noChangeAspect="1"/>
          </p:cNvPicPr>
          <p:nvPr/>
        </p:nvPicPr>
        <p:blipFill>
          <a:blip r:embed="rId3"/>
          <a:stretch>
            <a:fillRect/>
          </a:stretch>
        </p:blipFill>
        <p:spPr>
          <a:xfrm>
            <a:off x="5788197" y="3356436"/>
            <a:ext cx="3538298" cy="2499332"/>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cxnSp>
        <p:nvCxnSpPr>
          <p:cNvPr id="13" name="直接箭头连接符 12">
            <a:extLst>
              <a:ext uri="{FF2B5EF4-FFF2-40B4-BE49-F238E27FC236}">
                <a16:creationId xmlns:a16="http://schemas.microsoft.com/office/drawing/2014/main" id="{7D691C84-3C6C-BC2A-5111-DB71398B2AD4}"/>
              </a:ext>
            </a:extLst>
          </p:cNvPr>
          <p:cNvCxnSpPr>
            <a:cxnSpLocks/>
          </p:cNvCxnSpPr>
          <p:nvPr/>
        </p:nvCxnSpPr>
        <p:spPr>
          <a:xfrm flipV="1">
            <a:off x="3035431" y="4484519"/>
            <a:ext cx="3024849" cy="706836"/>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文本占位符 2">
            <a:extLst>
              <a:ext uri="{FF2B5EF4-FFF2-40B4-BE49-F238E27FC236}">
                <a16:creationId xmlns:a16="http://schemas.microsoft.com/office/drawing/2014/main" id="{374B8A0F-C014-A06E-E4DD-DC4C4FB0325E}"/>
              </a:ext>
            </a:extLst>
          </p:cNvPr>
          <p:cNvSpPr txBox="1">
            <a:spLocks/>
          </p:cNvSpPr>
          <p:nvPr/>
        </p:nvSpPr>
        <p:spPr>
          <a:xfrm>
            <a:off x="1386914" y="5569682"/>
            <a:ext cx="235167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方法的机器指令</a:t>
            </a:r>
          </a:p>
        </p:txBody>
      </p:sp>
      <p:sp>
        <p:nvSpPr>
          <p:cNvPr id="21" name="文本占位符 2">
            <a:extLst>
              <a:ext uri="{FF2B5EF4-FFF2-40B4-BE49-F238E27FC236}">
                <a16:creationId xmlns:a16="http://schemas.microsoft.com/office/drawing/2014/main" id="{3AE1E7F6-2A3D-9DA8-B602-E319C5C27DF4}"/>
              </a:ext>
            </a:extLst>
          </p:cNvPr>
          <p:cNvSpPr txBox="1">
            <a:spLocks/>
          </p:cNvSpPr>
          <p:nvPr/>
        </p:nvSpPr>
        <p:spPr>
          <a:xfrm>
            <a:off x="7156149" y="5855768"/>
            <a:ext cx="137631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常量池</a:t>
            </a:r>
          </a:p>
        </p:txBody>
      </p:sp>
      <p:pic>
        <p:nvPicPr>
          <p:cNvPr id="31" name="图片 30">
            <a:extLst>
              <a:ext uri="{FF2B5EF4-FFF2-40B4-BE49-F238E27FC236}">
                <a16:creationId xmlns:a16="http://schemas.microsoft.com/office/drawing/2014/main" id="{C7E35A34-D1FE-7D91-A58A-A9C7FDED46D2}"/>
              </a:ext>
            </a:extLst>
          </p:cNvPr>
          <p:cNvPicPr>
            <a:picLocks noChangeAspect="1"/>
          </p:cNvPicPr>
          <p:nvPr/>
        </p:nvPicPr>
        <p:blipFill>
          <a:blip r:embed="rId4"/>
          <a:stretch>
            <a:fillRect/>
          </a:stretch>
        </p:blipFill>
        <p:spPr>
          <a:xfrm>
            <a:off x="3453308" y="4027587"/>
            <a:ext cx="5952816" cy="2113976"/>
          </a:xfrm>
          <a:prstGeom prst="rect">
            <a:avLst/>
          </a:prstGeom>
          <a:ln>
            <a:solidFill>
              <a:schemeClr val="tx1">
                <a:lumMod val="50000"/>
                <a:lumOff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1170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 calcmode="lin" valueType="num">
                                      <p:cBhvr>
                                        <p:cTn id="7"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8"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初始化</a:t>
            </a:r>
          </a:p>
        </p:txBody>
      </p: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文本占位符 19">
            <a:extLst>
              <a:ext uri="{FF2B5EF4-FFF2-40B4-BE49-F238E27FC236}">
                <a16:creationId xmlns:a16="http://schemas.microsoft.com/office/drawing/2014/main" id="{A33AE2F4-A2A8-AF31-7450-8744FD6B6D7A}"/>
              </a:ext>
            </a:extLst>
          </p:cNvPr>
          <p:cNvSpPr>
            <a:spLocks noGrp="1"/>
          </p:cNvSpPr>
          <p:nvPr>
            <p:ph type="body" sz="quarter" idx="11"/>
          </p:nvPr>
        </p:nvSpPr>
        <p:spPr>
          <a:xfrm>
            <a:off x="6096000" y="2557313"/>
            <a:ext cx="4874690" cy="480767"/>
          </a:xfrm>
        </p:spPr>
        <p:txBody>
          <a:bodyPr/>
          <a:lstStyle/>
          <a:p>
            <a:r>
              <a:rPr lang="zh-CN" altLang="en-US" sz="1400" b="1" dirty="0">
                <a:solidFill>
                  <a:srgbClr val="C00000"/>
                </a:solidFill>
              </a:rPr>
              <a:t>对类的静态变量，静态代码块执行初始化操作</a:t>
            </a:r>
          </a:p>
        </p:txBody>
      </p:sp>
      <p:sp>
        <p:nvSpPr>
          <p:cNvPr id="3" name="文本占位符 2">
            <a:extLst>
              <a:ext uri="{FF2B5EF4-FFF2-40B4-BE49-F238E27FC236}">
                <a16:creationId xmlns:a16="http://schemas.microsoft.com/office/drawing/2014/main" id="{74FC8AF3-3CB7-43E0-4588-56C634A70E8F}"/>
              </a:ext>
            </a:extLst>
          </p:cNvPr>
          <p:cNvSpPr txBox="1">
            <a:spLocks/>
          </p:cNvSpPr>
          <p:nvPr/>
        </p:nvSpPr>
        <p:spPr>
          <a:xfrm>
            <a:off x="710880" y="3429000"/>
            <a:ext cx="10698800" cy="104314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如果初始化一个类的时候，其父类尚未初始化，则优先初始化其父类。</a:t>
            </a:r>
            <a:endParaRPr lang="en-US" altLang="zh-CN" dirty="0"/>
          </a:p>
          <a:p>
            <a:pPr marL="285750" indent="-285750">
              <a:buFont typeface="Wingdings" panose="05000000000000000000" pitchFamily="2" charset="2"/>
              <a:buChar char="l"/>
            </a:pPr>
            <a:r>
              <a:rPr lang="zh-CN" altLang="en-US" dirty="0"/>
              <a:t>如果同时包含多个静态变量和静态代码块，则按照自上而下的顺序依次执行。</a:t>
            </a:r>
          </a:p>
        </p:txBody>
      </p:sp>
    </p:spTree>
    <p:extLst>
      <p:ext uri="{BB962C8B-B14F-4D97-AF65-F5344CB8AC3E}">
        <p14:creationId xmlns:p14="http://schemas.microsoft.com/office/powerpoint/2010/main" val="22358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 calcmode="lin" valueType="num">
                                      <p:cBhvr>
                                        <p:cTn id="7"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初始化</a:t>
            </a:r>
          </a:p>
        </p:txBody>
      </p:sp>
      <p:sp>
        <p:nvSpPr>
          <p:cNvPr id="44" name="矩形: 圆角 43">
            <a:extLst>
              <a:ext uri="{FF2B5EF4-FFF2-40B4-BE49-F238E27FC236}">
                <a16:creationId xmlns:a16="http://schemas.microsoft.com/office/drawing/2014/main" id="{7CB304C3-2E38-4BE5-D546-A6425B5DAC9C}"/>
              </a:ext>
            </a:extLst>
          </p:cNvPr>
          <p:cNvSpPr/>
          <p:nvPr/>
        </p:nvSpPr>
        <p:spPr bwMode="auto">
          <a:xfrm>
            <a:off x="659874"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45" name="矩形: 圆角 44">
            <a:extLst>
              <a:ext uri="{FF2B5EF4-FFF2-40B4-BE49-F238E27FC236}">
                <a16:creationId xmlns:a16="http://schemas.microsoft.com/office/drawing/2014/main" id="{C7B6B81E-38BD-A189-09C9-D0E4E6F28D66}"/>
              </a:ext>
            </a:extLst>
          </p:cNvPr>
          <p:cNvSpPr/>
          <p:nvPr/>
        </p:nvSpPr>
        <p:spPr bwMode="auto">
          <a:xfrm>
            <a:off x="2331416"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48" name="箭头: 右 47">
            <a:extLst>
              <a:ext uri="{FF2B5EF4-FFF2-40B4-BE49-F238E27FC236}">
                <a16:creationId xmlns:a16="http://schemas.microsoft.com/office/drawing/2014/main" id="{88B324FF-15F1-ADFD-2E1E-9E95237D7CB3}"/>
              </a:ext>
            </a:extLst>
          </p:cNvPr>
          <p:cNvSpPr/>
          <p:nvPr/>
        </p:nvSpPr>
        <p:spPr bwMode="auto">
          <a:xfrm>
            <a:off x="185316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箭头: 右 48">
            <a:extLst>
              <a:ext uri="{FF2B5EF4-FFF2-40B4-BE49-F238E27FC236}">
                <a16:creationId xmlns:a16="http://schemas.microsoft.com/office/drawing/2014/main" id="{0B13502E-017A-1254-C5E8-2F7AD45E35CE}"/>
              </a:ext>
            </a:extLst>
          </p:cNvPr>
          <p:cNvSpPr/>
          <p:nvPr/>
        </p:nvSpPr>
        <p:spPr bwMode="auto">
          <a:xfrm>
            <a:off x="3524702"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箭头: 右 49">
            <a:extLst>
              <a:ext uri="{FF2B5EF4-FFF2-40B4-BE49-F238E27FC236}">
                <a16:creationId xmlns:a16="http://schemas.microsoft.com/office/drawing/2014/main" id="{C0FF529D-7883-467B-5D0F-AB5DA402C30E}"/>
              </a:ext>
            </a:extLst>
          </p:cNvPr>
          <p:cNvSpPr/>
          <p:nvPr/>
        </p:nvSpPr>
        <p:spPr bwMode="auto">
          <a:xfrm>
            <a:off x="5196244"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圆角 51">
            <a:extLst>
              <a:ext uri="{FF2B5EF4-FFF2-40B4-BE49-F238E27FC236}">
                <a16:creationId xmlns:a16="http://schemas.microsoft.com/office/drawing/2014/main" id="{A13D205A-B772-FFC3-C39B-D8FBC3CADD38}"/>
              </a:ext>
            </a:extLst>
          </p:cNvPr>
          <p:cNvSpPr/>
          <p:nvPr/>
        </p:nvSpPr>
        <p:spPr bwMode="auto">
          <a:xfrm>
            <a:off x="2246717" y="1582069"/>
            <a:ext cx="4607430" cy="897934"/>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文本占位符 2">
            <a:extLst>
              <a:ext uri="{FF2B5EF4-FFF2-40B4-BE49-F238E27FC236}">
                <a16:creationId xmlns:a16="http://schemas.microsoft.com/office/drawing/2014/main" id="{82BC87DB-CF29-092A-DC93-F006C7C4A553}"/>
              </a:ext>
            </a:extLst>
          </p:cNvPr>
          <p:cNvSpPr txBox="1">
            <a:spLocks/>
          </p:cNvSpPr>
          <p:nvPr/>
        </p:nvSpPr>
        <p:spPr>
          <a:xfrm>
            <a:off x="4280406" y="119222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4" name="矩形: 圆角 3">
            <a:extLst>
              <a:ext uri="{FF2B5EF4-FFF2-40B4-BE49-F238E27FC236}">
                <a16:creationId xmlns:a16="http://schemas.microsoft.com/office/drawing/2014/main" id="{F5F10F47-621E-395D-6EB0-CA265651092B}"/>
              </a:ext>
            </a:extLst>
          </p:cNvPr>
          <p:cNvSpPr/>
          <p:nvPr/>
        </p:nvSpPr>
        <p:spPr bwMode="auto">
          <a:xfrm>
            <a:off x="4002958"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准备</a:t>
            </a:r>
          </a:p>
        </p:txBody>
      </p:sp>
      <p:sp>
        <p:nvSpPr>
          <p:cNvPr id="6" name="矩形: 圆角 5">
            <a:extLst>
              <a:ext uri="{FF2B5EF4-FFF2-40B4-BE49-F238E27FC236}">
                <a16:creationId xmlns:a16="http://schemas.microsoft.com/office/drawing/2014/main" id="{2D0C7BA3-D103-9382-EC2A-0B42DDCCD758}"/>
              </a:ext>
            </a:extLst>
          </p:cNvPr>
          <p:cNvSpPr/>
          <p:nvPr/>
        </p:nvSpPr>
        <p:spPr bwMode="auto">
          <a:xfrm>
            <a:off x="5674500" y="1779772"/>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解析</a:t>
            </a:r>
          </a:p>
        </p:txBody>
      </p:sp>
      <p:sp>
        <p:nvSpPr>
          <p:cNvPr id="15" name="矩形: 圆角 14">
            <a:extLst>
              <a:ext uri="{FF2B5EF4-FFF2-40B4-BE49-F238E27FC236}">
                <a16:creationId xmlns:a16="http://schemas.microsoft.com/office/drawing/2014/main" id="{4D97F9CE-E275-35C9-CC1F-300DEACDA85A}"/>
              </a:ext>
            </a:extLst>
          </p:cNvPr>
          <p:cNvSpPr/>
          <p:nvPr/>
        </p:nvSpPr>
        <p:spPr bwMode="auto">
          <a:xfrm>
            <a:off x="7346042"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7" name="矩形: 圆角 16">
            <a:extLst>
              <a:ext uri="{FF2B5EF4-FFF2-40B4-BE49-F238E27FC236}">
                <a16:creationId xmlns:a16="http://schemas.microsoft.com/office/drawing/2014/main" id="{1ED05C73-CE1C-0748-5AE3-5206F5BC9103}"/>
              </a:ext>
            </a:extLst>
          </p:cNvPr>
          <p:cNvSpPr/>
          <p:nvPr/>
        </p:nvSpPr>
        <p:spPr bwMode="auto">
          <a:xfrm>
            <a:off x="9017584" y="1779772"/>
            <a:ext cx="1082676" cy="508751"/>
          </a:xfrm>
          <a:prstGeom prst="roundRect">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9" name="矩形: 圆角 18">
            <a:extLst>
              <a:ext uri="{FF2B5EF4-FFF2-40B4-BE49-F238E27FC236}">
                <a16:creationId xmlns:a16="http://schemas.microsoft.com/office/drawing/2014/main" id="{D29D0E55-6D0C-5EF1-9FC1-7E5D0B1B131A}"/>
              </a:ext>
            </a:extLst>
          </p:cNvPr>
          <p:cNvSpPr/>
          <p:nvPr/>
        </p:nvSpPr>
        <p:spPr bwMode="auto">
          <a:xfrm>
            <a:off x="10689130" y="1779772"/>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25" name="箭头: 右 24">
            <a:extLst>
              <a:ext uri="{FF2B5EF4-FFF2-40B4-BE49-F238E27FC236}">
                <a16:creationId xmlns:a16="http://schemas.microsoft.com/office/drawing/2014/main" id="{19C61C13-AEE8-1E05-F544-D37ECF510AFA}"/>
              </a:ext>
            </a:extLst>
          </p:cNvPr>
          <p:cNvSpPr/>
          <p:nvPr/>
        </p:nvSpPr>
        <p:spPr bwMode="auto">
          <a:xfrm>
            <a:off x="6867786"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箭头: 右 26">
            <a:extLst>
              <a:ext uri="{FF2B5EF4-FFF2-40B4-BE49-F238E27FC236}">
                <a16:creationId xmlns:a16="http://schemas.microsoft.com/office/drawing/2014/main" id="{A2D1E5D3-75BE-C00E-4469-8082AD719067}"/>
              </a:ext>
            </a:extLst>
          </p:cNvPr>
          <p:cNvSpPr/>
          <p:nvPr/>
        </p:nvSpPr>
        <p:spPr bwMode="auto">
          <a:xfrm>
            <a:off x="8539328"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箭头: 右 34">
            <a:extLst>
              <a:ext uri="{FF2B5EF4-FFF2-40B4-BE49-F238E27FC236}">
                <a16:creationId xmlns:a16="http://schemas.microsoft.com/office/drawing/2014/main" id="{C3F5713B-6E42-B946-E94A-3F3F1C1080B8}"/>
              </a:ext>
            </a:extLst>
          </p:cNvPr>
          <p:cNvSpPr/>
          <p:nvPr/>
        </p:nvSpPr>
        <p:spPr bwMode="auto">
          <a:xfrm>
            <a:off x="10210870" y="1779772"/>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文本占位符 19">
            <a:extLst>
              <a:ext uri="{FF2B5EF4-FFF2-40B4-BE49-F238E27FC236}">
                <a16:creationId xmlns:a16="http://schemas.microsoft.com/office/drawing/2014/main" id="{0C5F0565-E74D-F71B-A5E1-01D3D8B02080}"/>
              </a:ext>
            </a:extLst>
          </p:cNvPr>
          <p:cNvSpPr txBox="1">
            <a:spLocks/>
          </p:cNvSpPr>
          <p:nvPr/>
        </p:nvSpPr>
        <p:spPr>
          <a:xfrm>
            <a:off x="710880" y="3197382"/>
            <a:ext cx="10090558" cy="147063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JVM </a:t>
            </a:r>
            <a:r>
              <a:rPr lang="zh-CN" altLang="en-US" dirty="0"/>
              <a:t>开始从入口方法开始执行用户的程序代码</a:t>
            </a:r>
            <a:endParaRPr lang="en-US" altLang="zh-CN" dirty="0"/>
          </a:p>
          <a:p>
            <a:pPr marL="285750" indent="-285750">
              <a:buFont typeface="Wingdings" panose="05000000000000000000" pitchFamily="2" charset="2"/>
              <a:buChar char="l"/>
            </a:pPr>
            <a:r>
              <a:rPr lang="zh-CN" altLang="en-US" dirty="0"/>
              <a:t>调用静态类成员信息（比如：静态字段、静态方法）</a:t>
            </a:r>
            <a:endParaRPr lang="en-US" altLang="zh-CN" dirty="0"/>
          </a:p>
          <a:p>
            <a:pPr marL="285750" indent="-285750">
              <a:buFont typeface="Wingdings" panose="05000000000000000000" pitchFamily="2" charset="2"/>
              <a:buChar char="l"/>
            </a:pPr>
            <a:r>
              <a:rPr lang="zh-CN" altLang="en-US" dirty="0"/>
              <a:t>使用</a:t>
            </a:r>
            <a:r>
              <a:rPr lang="en-US" altLang="zh-CN" dirty="0"/>
              <a:t>new</a:t>
            </a:r>
            <a:r>
              <a:rPr lang="zh-CN" altLang="en-US" dirty="0"/>
              <a:t>关键字为其创建对象实例</a:t>
            </a:r>
          </a:p>
        </p:txBody>
      </p:sp>
    </p:spTree>
    <p:extLst>
      <p:ext uri="{BB962C8B-B14F-4D97-AF65-F5344CB8AC3E}">
        <p14:creationId xmlns:p14="http://schemas.microsoft.com/office/powerpoint/2010/main" val="2859493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E97113-8678-6F1B-DC7A-DF0157689199}"/>
              </a:ext>
            </a:extLst>
          </p:cNvPr>
          <p:cNvSpPr>
            <a:spLocks noGrp="1"/>
          </p:cNvSpPr>
          <p:nvPr>
            <p:ph type="body" sz="quarter" idx="10"/>
          </p:nvPr>
        </p:nvSpPr>
        <p:spPr>
          <a:xfrm>
            <a:off x="4482065" y="1331065"/>
            <a:ext cx="5760538" cy="1638379"/>
          </a:xfrm>
        </p:spPr>
        <p:txBody>
          <a:bodyPr/>
          <a:lstStyle/>
          <a:p>
            <a:pPr marL="0" indent="0">
              <a:buNone/>
            </a:pPr>
            <a:r>
              <a:rPr lang="zh-CN" altLang="en-US" sz="1800" dirty="0"/>
              <a:t>说一下类装载的执行过程？</a:t>
            </a:r>
            <a:endParaRPr lang="zh-CN" altLang="en-US" dirty="0"/>
          </a:p>
        </p:txBody>
      </p:sp>
      <p:sp>
        <p:nvSpPr>
          <p:cNvPr id="5" name="文本占位符 2">
            <a:extLst>
              <a:ext uri="{FF2B5EF4-FFF2-40B4-BE49-F238E27FC236}">
                <a16:creationId xmlns:a16="http://schemas.microsoft.com/office/drawing/2014/main" id="{477E2326-EDC9-4447-05B0-DDB44BF6FBA0}"/>
              </a:ext>
            </a:extLst>
          </p:cNvPr>
          <p:cNvSpPr txBox="1">
            <a:spLocks/>
          </p:cNvSpPr>
          <p:nvPr/>
        </p:nvSpPr>
        <p:spPr>
          <a:xfrm>
            <a:off x="4586342" y="2599405"/>
            <a:ext cx="6612700" cy="34803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1400" dirty="0"/>
              <a:t>加载</a:t>
            </a:r>
            <a:r>
              <a:rPr lang="en-US" altLang="zh-CN" sz="1400" dirty="0"/>
              <a:t>:</a:t>
            </a:r>
            <a:r>
              <a:rPr lang="zh-CN" altLang="en-US" sz="1400" dirty="0"/>
              <a:t>查找和导入</a:t>
            </a:r>
            <a:r>
              <a:rPr lang="en-US" altLang="zh-CN" sz="1400" dirty="0"/>
              <a:t>class</a:t>
            </a:r>
            <a:r>
              <a:rPr lang="zh-CN" altLang="en-US" sz="1400" dirty="0"/>
              <a:t>文件</a:t>
            </a:r>
          </a:p>
          <a:p>
            <a:pPr marL="285750" indent="-285750">
              <a:lnSpc>
                <a:spcPct val="200000"/>
              </a:lnSpc>
              <a:buFont typeface="Wingdings" panose="05000000000000000000" pitchFamily="2" charset="2"/>
              <a:buChar char="l"/>
            </a:pPr>
            <a:r>
              <a:rPr lang="zh-CN" altLang="en-US" sz="1400" dirty="0"/>
              <a:t>验证</a:t>
            </a:r>
            <a:r>
              <a:rPr lang="en-US" altLang="zh-CN" sz="1400" dirty="0"/>
              <a:t>:</a:t>
            </a:r>
            <a:r>
              <a:rPr lang="zh-CN" altLang="en-US" sz="1400" dirty="0"/>
              <a:t>保证加载类的准确性</a:t>
            </a:r>
          </a:p>
          <a:p>
            <a:pPr marL="285750" indent="-285750">
              <a:lnSpc>
                <a:spcPct val="200000"/>
              </a:lnSpc>
              <a:buFont typeface="Wingdings" panose="05000000000000000000" pitchFamily="2" charset="2"/>
              <a:buChar char="l"/>
            </a:pPr>
            <a:r>
              <a:rPr lang="zh-CN" altLang="en-US" sz="1400" dirty="0"/>
              <a:t>准备</a:t>
            </a:r>
            <a:r>
              <a:rPr lang="en-US" altLang="zh-CN" sz="1400" dirty="0"/>
              <a:t>:</a:t>
            </a:r>
            <a:r>
              <a:rPr lang="zh-CN" altLang="en-US" sz="1400" dirty="0"/>
              <a:t>为类变量分配内存并设置类变量初始值</a:t>
            </a:r>
          </a:p>
          <a:p>
            <a:pPr marL="285750" indent="-285750">
              <a:lnSpc>
                <a:spcPct val="200000"/>
              </a:lnSpc>
              <a:buFont typeface="Wingdings" panose="05000000000000000000" pitchFamily="2" charset="2"/>
              <a:buChar char="l"/>
            </a:pPr>
            <a:r>
              <a:rPr lang="zh-CN" altLang="en-US" sz="1400" dirty="0"/>
              <a:t>解析</a:t>
            </a:r>
            <a:r>
              <a:rPr lang="en-US" altLang="zh-CN" sz="1400" dirty="0"/>
              <a:t>:</a:t>
            </a:r>
            <a:r>
              <a:rPr lang="zh-CN" altLang="en-US" sz="1400" dirty="0"/>
              <a:t>把类中的符号引用转换为直接引用</a:t>
            </a:r>
          </a:p>
          <a:p>
            <a:pPr marL="285750" indent="-285750">
              <a:lnSpc>
                <a:spcPct val="200000"/>
              </a:lnSpc>
              <a:buFont typeface="Wingdings" panose="05000000000000000000" pitchFamily="2" charset="2"/>
              <a:buChar char="l"/>
            </a:pPr>
            <a:r>
              <a:rPr lang="zh-CN" altLang="en-US" sz="1400" dirty="0"/>
              <a:t>初始化</a:t>
            </a:r>
            <a:r>
              <a:rPr lang="en-US" altLang="zh-CN" sz="1400" dirty="0"/>
              <a:t>:</a:t>
            </a:r>
            <a:r>
              <a:rPr lang="zh-CN" altLang="en-US" sz="1400" dirty="0"/>
              <a:t>对类的静态变量，静态代码块执行初始化操作</a:t>
            </a:r>
          </a:p>
          <a:p>
            <a:pPr marL="285750" indent="-285750">
              <a:lnSpc>
                <a:spcPct val="200000"/>
              </a:lnSpc>
              <a:buFont typeface="Wingdings" panose="05000000000000000000" pitchFamily="2" charset="2"/>
              <a:buChar char="l"/>
            </a:pPr>
            <a:r>
              <a:rPr lang="zh-CN" altLang="en-US" sz="1400" dirty="0"/>
              <a:t>使用</a:t>
            </a:r>
            <a:r>
              <a:rPr lang="en-US" altLang="zh-CN" sz="1400" dirty="0"/>
              <a:t>:JVM </a:t>
            </a:r>
            <a:r>
              <a:rPr lang="zh-CN" altLang="en-US" sz="1400" dirty="0"/>
              <a:t>开始从入口方法开始执行用户的程序代码</a:t>
            </a:r>
          </a:p>
          <a:p>
            <a:pPr marL="285750" indent="-285750">
              <a:lnSpc>
                <a:spcPct val="200000"/>
              </a:lnSpc>
              <a:buFont typeface="Wingdings" panose="05000000000000000000" pitchFamily="2" charset="2"/>
              <a:buChar char="l"/>
            </a:pPr>
            <a:r>
              <a:rPr lang="zh-CN" altLang="en-US" sz="1400" dirty="0"/>
              <a:t>卸载</a:t>
            </a:r>
            <a:r>
              <a:rPr lang="en-US" altLang="zh-CN" sz="1400" dirty="0"/>
              <a:t>:</a:t>
            </a:r>
            <a:r>
              <a:rPr lang="zh-CN" altLang="en-US" sz="1400" dirty="0"/>
              <a:t>当用户程序代码执行完毕后，</a:t>
            </a:r>
            <a:r>
              <a:rPr lang="en-US" altLang="zh-CN" sz="1400" dirty="0"/>
              <a:t>JVM</a:t>
            </a:r>
            <a:r>
              <a:rPr lang="zh-CN" altLang="en-US" sz="1400" dirty="0"/>
              <a:t>便开始销毁创建的</a:t>
            </a:r>
            <a:r>
              <a:rPr lang="en-US" altLang="zh-CN" sz="1400" dirty="0"/>
              <a:t>Class</a:t>
            </a:r>
            <a:r>
              <a:rPr lang="zh-CN" altLang="en-US" sz="1400" dirty="0"/>
              <a:t>对象。</a:t>
            </a:r>
            <a:endParaRPr lang="en-US" altLang="zh-CN" sz="1400" dirty="0">
              <a:solidFill>
                <a:schemeClr val="tx1"/>
              </a:solidFill>
            </a:endParaRPr>
          </a:p>
          <a:p>
            <a:pPr marL="285750" indent="-285750">
              <a:buFont typeface="Wingdings" panose="05000000000000000000" pitchFamily="2" charset="2"/>
              <a:buChar char="l"/>
            </a:pPr>
            <a:endParaRPr lang="zh-CN" altLang="en-US"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3" name="矩形: 圆角 2">
            <a:extLst>
              <a:ext uri="{FF2B5EF4-FFF2-40B4-BE49-F238E27FC236}">
                <a16:creationId xmlns:a16="http://schemas.microsoft.com/office/drawing/2014/main" id="{F1BDEF17-6ED8-B2DE-7D29-A951187F8EAE}"/>
              </a:ext>
            </a:extLst>
          </p:cNvPr>
          <p:cNvSpPr/>
          <p:nvPr/>
        </p:nvSpPr>
        <p:spPr bwMode="auto">
          <a:xfrm>
            <a:off x="695784" y="1270725"/>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加载</a:t>
            </a:r>
          </a:p>
        </p:txBody>
      </p:sp>
      <p:sp>
        <p:nvSpPr>
          <p:cNvPr id="6" name="矩形: 圆角 5">
            <a:extLst>
              <a:ext uri="{FF2B5EF4-FFF2-40B4-BE49-F238E27FC236}">
                <a16:creationId xmlns:a16="http://schemas.microsoft.com/office/drawing/2014/main" id="{16C2A4DB-4D72-2A1C-94C9-71C9AC3F99A4}"/>
              </a:ext>
            </a:extLst>
          </p:cNvPr>
          <p:cNvSpPr/>
          <p:nvPr/>
        </p:nvSpPr>
        <p:spPr bwMode="auto">
          <a:xfrm>
            <a:off x="2367326" y="1270725"/>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验证</a:t>
            </a:r>
          </a:p>
        </p:txBody>
      </p:sp>
      <p:sp>
        <p:nvSpPr>
          <p:cNvPr id="7" name="箭头: 右 6">
            <a:extLst>
              <a:ext uri="{FF2B5EF4-FFF2-40B4-BE49-F238E27FC236}">
                <a16:creationId xmlns:a16="http://schemas.microsoft.com/office/drawing/2014/main" id="{6C6C6A57-BC8A-C74C-5763-2287AF9DFE4A}"/>
              </a:ext>
            </a:extLst>
          </p:cNvPr>
          <p:cNvSpPr/>
          <p:nvPr/>
        </p:nvSpPr>
        <p:spPr bwMode="auto">
          <a:xfrm>
            <a:off x="1889070"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箭头: 右 7">
            <a:extLst>
              <a:ext uri="{FF2B5EF4-FFF2-40B4-BE49-F238E27FC236}">
                <a16:creationId xmlns:a16="http://schemas.microsoft.com/office/drawing/2014/main" id="{05DCFA24-9914-E248-1989-71A66B2DE9BC}"/>
              </a:ext>
            </a:extLst>
          </p:cNvPr>
          <p:cNvSpPr/>
          <p:nvPr/>
        </p:nvSpPr>
        <p:spPr bwMode="auto">
          <a:xfrm>
            <a:off x="3560612"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箭头: 右 8">
            <a:extLst>
              <a:ext uri="{FF2B5EF4-FFF2-40B4-BE49-F238E27FC236}">
                <a16:creationId xmlns:a16="http://schemas.microsoft.com/office/drawing/2014/main" id="{DC88C0D2-C8A5-C4CA-677A-1A7B8FCBD9FE}"/>
              </a:ext>
            </a:extLst>
          </p:cNvPr>
          <p:cNvSpPr/>
          <p:nvPr/>
        </p:nvSpPr>
        <p:spPr bwMode="auto">
          <a:xfrm>
            <a:off x="5232154"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圆角 9">
            <a:extLst>
              <a:ext uri="{FF2B5EF4-FFF2-40B4-BE49-F238E27FC236}">
                <a16:creationId xmlns:a16="http://schemas.microsoft.com/office/drawing/2014/main" id="{162212E7-A3C2-0FF7-C12F-C556B3FD5E65}"/>
              </a:ext>
            </a:extLst>
          </p:cNvPr>
          <p:cNvSpPr/>
          <p:nvPr/>
        </p:nvSpPr>
        <p:spPr bwMode="auto">
          <a:xfrm>
            <a:off x="2282627" y="1131216"/>
            <a:ext cx="4607430" cy="735291"/>
          </a:xfrm>
          <a:prstGeom prst="roundRect">
            <a:avLst/>
          </a:prstGeom>
          <a:noFill/>
          <a:ln w="19050">
            <a:solidFill>
              <a:srgbClr val="92D050"/>
            </a:solidFill>
            <a:prstDash val="dash"/>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文本占位符 2">
            <a:extLst>
              <a:ext uri="{FF2B5EF4-FFF2-40B4-BE49-F238E27FC236}">
                <a16:creationId xmlns:a16="http://schemas.microsoft.com/office/drawing/2014/main" id="{361FE9D8-E1ED-109E-FD0A-F5A0748EF26F}"/>
              </a:ext>
            </a:extLst>
          </p:cNvPr>
          <p:cNvSpPr txBox="1">
            <a:spLocks/>
          </p:cNvSpPr>
          <p:nvPr/>
        </p:nvSpPr>
        <p:spPr>
          <a:xfrm>
            <a:off x="4307091" y="716577"/>
            <a:ext cx="706934" cy="556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连接</a:t>
            </a:r>
          </a:p>
        </p:txBody>
      </p:sp>
      <p:sp>
        <p:nvSpPr>
          <p:cNvPr id="12" name="矩形: 圆角 11">
            <a:extLst>
              <a:ext uri="{FF2B5EF4-FFF2-40B4-BE49-F238E27FC236}">
                <a16:creationId xmlns:a16="http://schemas.microsoft.com/office/drawing/2014/main" id="{5B57AAEA-85E1-C184-35B7-217805B576A1}"/>
              </a:ext>
            </a:extLst>
          </p:cNvPr>
          <p:cNvSpPr/>
          <p:nvPr/>
        </p:nvSpPr>
        <p:spPr bwMode="auto">
          <a:xfrm>
            <a:off x="4038868" y="1270725"/>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准备</a:t>
            </a:r>
          </a:p>
        </p:txBody>
      </p:sp>
      <p:sp>
        <p:nvSpPr>
          <p:cNvPr id="13" name="矩形: 圆角 12">
            <a:extLst>
              <a:ext uri="{FF2B5EF4-FFF2-40B4-BE49-F238E27FC236}">
                <a16:creationId xmlns:a16="http://schemas.microsoft.com/office/drawing/2014/main" id="{D3282DB4-3AFD-2276-8697-43AF7D6C8B24}"/>
              </a:ext>
            </a:extLst>
          </p:cNvPr>
          <p:cNvSpPr/>
          <p:nvPr/>
        </p:nvSpPr>
        <p:spPr bwMode="auto">
          <a:xfrm>
            <a:off x="5710410" y="1270725"/>
            <a:ext cx="1082676" cy="51719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解析</a:t>
            </a:r>
          </a:p>
        </p:txBody>
      </p:sp>
      <p:sp>
        <p:nvSpPr>
          <p:cNvPr id="14" name="矩形: 圆角 13">
            <a:extLst>
              <a:ext uri="{FF2B5EF4-FFF2-40B4-BE49-F238E27FC236}">
                <a16:creationId xmlns:a16="http://schemas.microsoft.com/office/drawing/2014/main" id="{D22217E9-2B5B-84EF-0FA0-2FE72B68F86F}"/>
              </a:ext>
            </a:extLst>
          </p:cNvPr>
          <p:cNvSpPr/>
          <p:nvPr/>
        </p:nvSpPr>
        <p:spPr bwMode="auto">
          <a:xfrm>
            <a:off x="7381952" y="1270725"/>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初始化</a:t>
            </a:r>
          </a:p>
        </p:txBody>
      </p:sp>
      <p:sp>
        <p:nvSpPr>
          <p:cNvPr id="15" name="矩形: 圆角 14">
            <a:extLst>
              <a:ext uri="{FF2B5EF4-FFF2-40B4-BE49-F238E27FC236}">
                <a16:creationId xmlns:a16="http://schemas.microsoft.com/office/drawing/2014/main" id="{C52E0A98-171E-A97C-BF5E-F72AE6625FBC}"/>
              </a:ext>
            </a:extLst>
          </p:cNvPr>
          <p:cNvSpPr/>
          <p:nvPr/>
        </p:nvSpPr>
        <p:spPr bwMode="auto">
          <a:xfrm>
            <a:off x="9053494" y="1270725"/>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使用</a:t>
            </a:r>
          </a:p>
        </p:txBody>
      </p:sp>
      <p:sp>
        <p:nvSpPr>
          <p:cNvPr id="16" name="矩形: 圆角 15">
            <a:extLst>
              <a:ext uri="{FF2B5EF4-FFF2-40B4-BE49-F238E27FC236}">
                <a16:creationId xmlns:a16="http://schemas.microsoft.com/office/drawing/2014/main" id="{A3ADB2C0-C29F-4E4B-D692-846996E2ADE8}"/>
              </a:ext>
            </a:extLst>
          </p:cNvPr>
          <p:cNvSpPr/>
          <p:nvPr/>
        </p:nvSpPr>
        <p:spPr bwMode="auto">
          <a:xfrm>
            <a:off x="10725040" y="1270725"/>
            <a:ext cx="1082676" cy="508751"/>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zh-CN" altLang="en-US" sz="1600" dirty="0">
                <a:solidFill>
                  <a:schemeClr val="bg1"/>
                </a:solidFill>
                <a:ea typeface="阿里巴巴普惠体" panose="00020600040101010101" pitchFamily="18" charset="-122"/>
              </a:rPr>
              <a:t>卸载</a:t>
            </a:r>
          </a:p>
        </p:txBody>
      </p:sp>
      <p:sp>
        <p:nvSpPr>
          <p:cNvPr id="17" name="箭头: 右 16">
            <a:extLst>
              <a:ext uri="{FF2B5EF4-FFF2-40B4-BE49-F238E27FC236}">
                <a16:creationId xmlns:a16="http://schemas.microsoft.com/office/drawing/2014/main" id="{8AC940A5-D72E-2F98-4515-A44FFAB9197D}"/>
              </a:ext>
            </a:extLst>
          </p:cNvPr>
          <p:cNvSpPr/>
          <p:nvPr/>
        </p:nvSpPr>
        <p:spPr bwMode="auto">
          <a:xfrm>
            <a:off x="6903696"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箭头: 右 17">
            <a:extLst>
              <a:ext uri="{FF2B5EF4-FFF2-40B4-BE49-F238E27FC236}">
                <a16:creationId xmlns:a16="http://schemas.microsoft.com/office/drawing/2014/main" id="{B0304D02-441D-760C-BD4B-E3270CED3770}"/>
              </a:ext>
            </a:extLst>
          </p:cNvPr>
          <p:cNvSpPr/>
          <p:nvPr/>
        </p:nvSpPr>
        <p:spPr bwMode="auto">
          <a:xfrm>
            <a:off x="8575238"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箭头: 右 18">
            <a:extLst>
              <a:ext uri="{FF2B5EF4-FFF2-40B4-BE49-F238E27FC236}">
                <a16:creationId xmlns:a16="http://schemas.microsoft.com/office/drawing/2014/main" id="{4837B1EB-66B9-A787-127B-0D457C1A5168}"/>
              </a:ext>
            </a:extLst>
          </p:cNvPr>
          <p:cNvSpPr/>
          <p:nvPr/>
        </p:nvSpPr>
        <p:spPr bwMode="auto">
          <a:xfrm>
            <a:off x="10246780" y="1270725"/>
            <a:ext cx="367646" cy="480767"/>
          </a:xfrm>
          <a:prstGeom prst="rightArrow">
            <a:avLst/>
          </a:prstGeom>
          <a:solidFill>
            <a:srgbClr val="C00000"/>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Tree>
    <p:extLst>
      <p:ext uri="{BB962C8B-B14F-4D97-AF65-F5344CB8AC3E}">
        <p14:creationId xmlns:p14="http://schemas.microsoft.com/office/powerpoint/2010/main" val="2767751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2267E-CF46-DD8B-5DFA-0507FC560EAF}"/>
              </a:ext>
            </a:extLst>
          </p:cNvPr>
          <p:cNvSpPr>
            <a:spLocks noGrp="1"/>
          </p:cNvSpPr>
          <p:nvPr>
            <p:ph type="title"/>
          </p:nvPr>
        </p:nvSpPr>
        <p:spPr/>
        <p:txBody>
          <a:bodyPr/>
          <a:lstStyle/>
          <a:p>
            <a:r>
              <a:rPr lang="zh-CN" altLang="en-US" dirty="0"/>
              <a:t>学习什么</a:t>
            </a:r>
          </a:p>
        </p:txBody>
      </p:sp>
      <p:sp>
        <p:nvSpPr>
          <p:cNvPr id="3" name="文本占位符 2">
            <a:extLst>
              <a:ext uri="{FF2B5EF4-FFF2-40B4-BE49-F238E27FC236}">
                <a16:creationId xmlns:a16="http://schemas.microsoft.com/office/drawing/2014/main" id="{F5CC808E-19A1-DF1F-2F80-6018B524D4E2}"/>
              </a:ext>
            </a:extLst>
          </p:cNvPr>
          <p:cNvSpPr>
            <a:spLocks noGrp="1"/>
          </p:cNvSpPr>
          <p:nvPr>
            <p:ph type="body" sz="quarter" idx="11"/>
          </p:nvPr>
        </p:nvSpPr>
        <p:spPr>
          <a:xfrm>
            <a:off x="782320" y="1943753"/>
            <a:ext cx="2633309" cy="2081493"/>
          </a:xfrm>
        </p:spPr>
        <p:txBody>
          <a:bodyPr/>
          <a:lstStyle/>
          <a:p>
            <a:pPr marL="285750" indent="-285750">
              <a:buFont typeface="Wingdings" panose="05000000000000000000" pitchFamily="2" charset="2"/>
              <a:buChar char="l"/>
            </a:pPr>
            <a:r>
              <a:rPr lang="en-US" altLang="zh-CN" dirty="0">
                <a:solidFill>
                  <a:schemeClr val="tx1">
                    <a:lumMod val="75000"/>
                    <a:lumOff val="25000"/>
                  </a:schemeClr>
                </a:solidFill>
                <a:ea typeface="Alibaba PuHuiTi Medium"/>
              </a:rPr>
              <a:t>JVM</a:t>
            </a:r>
            <a:r>
              <a:rPr lang="zh-CN" altLang="en-US" dirty="0">
                <a:solidFill>
                  <a:schemeClr val="tx1">
                    <a:lumMod val="75000"/>
                    <a:lumOff val="25000"/>
                  </a:schemeClr>
                </a:solidFill>
                <a:ea typeface="Alibaba PuHuiTi Medium"/>
              </a:rPr>
              <a:t>组成</a:t>
            </a:r>
            <a:endParaRPr lang="en-US" altLang="zh-CN" dirty="0">
              <a:solidFill>
                <a:schemeClr val="tx1">
                  <a:lumMod val="75000"/>
                  <a:lumOff val="25000"/>
                </a:schemeClr>
              </a:solidFill>
              <a:ea typeface="Alibaba PuHuiTi Medium"/>
            </a:endParaRPr>
          </a:p>
          <a:p>
            <a:pPr marL="285750" indent="-285750">
              <a:buFont typeface="Wingdings" panose="05000000000000000000" pitchFamily="2" charset="2"/>
              <a:buChar char="l"/>
            </a:pPr>
            <a:r>
              <a:rPr lang="zh-CN" altLang="en-US" dirty="0">
                <a:solidFill>
                  <a:schemeClr val="tx1">
                    <a:lumMod val="75000"/>
                    <a:lumOff val="25000"/>
                  </a:schemeClr>
                </a:solidFill>
                <a:ea typeface="Alibaba PuHuiTi Medium"/>
              </a:rPr>
              <a:t>类加载器</a:t>
            </a:r>
            <a:endParaRPr lang="en-US" altLang="zh-CN" dirty="0">
              <a:solidFill>
                <a:schemeClr val="tx1">
                  <a:lumMod val="75000"/>
                  <a:lumOff val="25000"/>
                </a:schemeClr>
              </a:solidFill>
              <a:ea typeface="Alibaba PuHuiTi Medium"/>
            </a:endParaRPr>
          </a:p>
          <a:p>
            <a:pPr marL="285750" indent="-285750">
              <a:buFont typeface="Wingdings" panose="05000000000000000000" pitchFamily="2" charset="2"/>
              <a:buChar char="l"/>
            </a:pPr>
            <a:r>
              <a:rPr lang="zh-CN" altLang="en-US" dirty="0">
                <a:solidFill>
                  <a:schemeClr val="tx1">
                    <a:lumMod val="75000"/>
                    <a:lumOff val="25000"/>
                  </a:schemeClr>
                </a:solidFill>
                <a:ea typeface="Alibaba PuHuiTi Medium"/>
              </a:rPr>
              <a:t>垃圾回收</a:t>
            </a:r>
            <a:endParaRPr lang="en-US" altLang="zh-CN" dirty="0">
              <a:solidFill>
                <a:schemeClr val="tx1">
                  <a:lumMod val="75000"/>
                  <a:lumOff val="25000"/>
                </a:schemeClr>
              </a:solidFill>
              <a:ea typeface="Alibaba PuHuiTi Medium"/>
            </a:endParaRPr>
          </a:p>
          <a:p>
            <a:pPr marL="285750" indent="-285750">
              <a:buFont typeface="Wingdings" panose="05000000000000000000" pitchFamily="2" charset="2"/>
              <a:buChar char="l"/>
            </a:pPr>
            <a:r>
              <a:rPr lang="en-US" altLang="zh-CN" dirty="0">
                <a:solidFill>
                  <a:schemeClr val="tx1">
                    <a:lumMod val="75000"/>
                    <a:lumOff val="25000"/>
                  </a:schemeClr>
                </a:solidFill>
                <a:ea typeface="Alibaba PuHuiTi Medium"/>
              </a:rPr>
              <a:t>JVM</a:t>
            </a:r>
            <a:r>
              <a:rPr lang="zh-CN" altLang="en-US" dirty="0">
                <a:solidFill>
                  <a:schemeClr val="tx1">
                    <a:lumMod val="75000"/>
                    <a:lumOff val="25000"/>
                  </a:schemeClr>
                </a:solidFill>
                <a:ea typeface="Alibaba PuHuiTi Medium"/>
              </a:rPr>
              <a:t>实践</a:t>
            </a:r>
          </a:p>
          <a:p>
            <a:endParaRPr lang="zh-CN" altLang="en-US" dirty="0">
              <a:solidFill>
                <a:schemeClr val="tx1">
                  <a:lumMod val="75000"/>
                  <a:lumOff val="25000"/>
                </a:schemeClr>
              </a:solidFill>
              <a:ea typeface="Alibaba PuHuiTi Medium"/>
            </a:endParaRPr>
          </a:p>
          <a:p>
            <a:endParaRPr lang="zh-CN" altLang="en-US" dirty="0">
              <a:solidFill>
                <a:schemeClr val="tx1">
                  <a:lumMod val="75000"/>
                  <a:lumOff val="25000"/>
                </a:schemeClr>
              </a:solidFill>
              <a:ea typeface="Alibaba PuHuiTi Medium"/>
            </a:endParaRPr>
          </a:p>
          <a:p>
            <a:endParaRPr lang="en-US" altLang="zh-CN" dirty="0">
              <a:solidFill>
                <a:schemeClr val="tx1">
                  <a:lumMod val="75000"/>
                  <a:lumOff val="25000"/>
                </a:schemeClr>
              </a:solidFill>
              <a:ea typeface="Alibaba PuHuiTi Medium"/>
            </a:endParaRPr>
          </a:p>
          <a:p>
            <a:endParaRPr lang="zh-CN" altLang="en-US" dirty="0"/>
          </a:p>
        </p:txBody>
      </p:sp>
      <p:pic>
        <p:nvPicPr>
          <p:cNvPr id="4" name="图片 3">
            <a:extLst>
              <a:ext uri="{FF2B5EF4-FFF2-40B4-BE49-F238E27FC236}">
                <a16:creationId xmlns:a16="http://schemas.microsoft.com/office/drawing/2014/main" id="{8FC0E915-C71A-5CC1-833A-A435E76E3F94}"/>
              </a:ext>
            </a:extLst>
          </p:cNvPr>
          <p:cNvPicPr>
            <a:picLocks noChangeAspect="1"/>
          </p:cNvPicPr>
          <p:nvPr/>
        </p:nvPicPr>
        <p:blipFill>
          <a:blip r:embed="rId2"/>
          <a:stretch>
            <a:fillRect/>
          </a:stretch>
        </p:blipFill>
        <p:spPr>
          <a:xfrm>
            <a:off x="3330787" y="1783497"/>
            <a:ext cx="7837187" cy="3735379"/>
          </a:xfrm>
          <a:prstGeom prst="rect">
            <a:avLst/>
          </a:prstGeom>
        </p:spPr>
      </p:pic>
    </p:spTree>
    <p:extLst>
      <p:ext uri="{BB962C8B-B14F-4D97-AF65-F5344CB8AC3E}">
        <p14:creationId xmlns:p14="http://schemas.microsoft.com/office/powerpoint/2010/main" val="63772194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FF27CD1C-084D-13CA-8FD6-ACD3D743C19F}"/>
              </a:ext>
            </a:extLst>
          </p:cNvPr>
          <p:cNvSpPr/>
          <p:nvPr/>
        </p:nvSpPr>
        <p:spPr>
          <a:xfrm>
            <a:off x="373485"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2" name="文本框 21">
            <a:extLst>
              <a:ext uri="{FF2B5EF4-FFF2-40B4-BE49-F238E27FC236}">
                <a16:creationId xmlns:a16="http://schemas.microsoft.com/office/drawing/2014/main" id="{B52279D6-8536-846D-4EA8-E8B0358B7408}"/>
              </a:ext>
            </a:extLst>
          </p:cNvPr>
          <p:cNvSpPr txBox="1"/>
          <p:nvPr/>
        </p:nvSpPr>
        <p:spPr>
          <a:xfrm>
            <a:off x="1118006" y="1396239"/>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组成</a:t>
            </a:r>
            <a:endParaRPr lang="en-US" altLang="zh-CN" dirty="0"/>
          </a:p>
        </p:txBody>
      </p:sp>
      <p:sp>
        <p:nvSpPr>
          <p:cNvPr id="28" name="文本框 27">
            <a:extLst>
              <a:ext uri="{FF2B5EF4-FFF2-40B4-BE49-F238E27FC236}">
                <a16:creationId xmlns:a16="http://schemas.microsoft.com/office/drawing/2014/main" id="{82145830-9BAD-F857-9801-4DD2DA196524}"/>
              </a:ext>
            </a:extLst>
          </p:cNvPr>
          <p:cNvSpPr txBox="1"/>
          <p:nvPr/>
        </p:nvSpPr>
        <p:spPr>
          <a:xfrm>
            <a:off x="474739" y="1819947"/>
            <a:ext cx="2475852" cy="3733073"/>
          </a:xfrm>
          <a:prstGeom prst="rect">
            <a:avLst/>
          </a:prstGeom>
          <a:noFill/>
        </p:spPr>
        <p:txBody>
          <a:bodyPr wrap="square">
            <a:spAutoFit/>
          </a:bodyPr>
          <a:lstStyle/>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什么是程序计数器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你能给我详细的介绍下堆吗？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能不能介绍一下方法区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你听过直接内存吗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什么是虚拟机栈</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垃圾回收是否涉及栈内存？</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栈内存分配越大越好吗？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方法内的局部变量是否线程安全？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什么情况下会导致栈内存溢出？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堆栈的区别是什么</a:t>
            </a:r>
            <a:endParaRPr lang="en-US" altLang="zh-CN"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CAAE5E39-895C-C476-BEEA-30E725E09B50}"/>
              </a:ext>
            </a:extLst>
          </p:cNvPr>
          <p:cNvSpPr/>
          <p:nvPr/>
        </p:nvSpPr>
        <p:spPr>
          <a:xfrm>
            <a:off x="3266266"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 name="文本框 5">
            <a:extLst>
              <a:ext uri="{FF2B5EF4-FFF2-40B4-BE49-F238E27FC236}">
                <a16:creationId xmlns:a16="http://schemas.microsoft.com/office/drawing/2014/main" id="{EC2486D6-F934-5419-DFBE-38E57CD3F065}"/>
              </a:ext>
            </a:extLst>
          </p:cNvPr>
          <p:cNvSpPr txBox="1"/>
          <p:nvPr/>
        </p:nvSpPr>
        <p:spPr>
          <a:xfrm>
            <a:off x="4002162" y="1396102"/>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类加载器</a:t>
            </a:r>
            <a:endParaRPr lang="en-US" altLang="zh-CN" dirty="0"/>
          </a:p>
        </p:txBody>
      </p:sp>
      <p:sp>
        <p:nvSpPr>
          <p:cNvPr id="7" name="文本框 6">
            <a:extLst>
              <a:ext uri="{FF2B5EF4-FFF2-40B4-BE49-F238E27FC236}">
                <a16:creationId xmlns:a16="http://schemas.microsoft.com/office/drawing/2014/main" id="{D3D132B7-09AE-F95A-78F1-CD74E394553D}"/>
              </a:ext>
            </a:extLst>
          </p:cNvPr>
          <p:cNvSpPr txBox="1"/>
          <p:nvPr/>
        </p:nvSpPr>
        <p:spPr>
          <a:xfrm>
            <a:off x="3346222" y="1893178"/>
            <a:ext cx="2475852" cy="1517082"/>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什么是类加载器，类加载器有哪些</a:t>
            </a:r>
          </a:p>
          <a:p>
            <a:pPr>
              <a:lnSpc>
                <a:spcPct val="200000"/>
              </a:lnSpc>
            </a:pPr>
            <a:r>
              <a:rPr lang="zh-CN" altLang="en-US" sz="1200" dirty="0">
                <a:solidFill>
                  <a:srgbClr val="8A987A"/>
                </a:solidFill>
                <a:ea typeface="阿里巴巴普惠体" panose="00020600040101010101" pitchFamily="18" charset="-122"/>
              </a:rPr>
              <a:t>什么是双亲委派模型？</a:t>
            </a:r>
          </a:p>
          <a:p>
            <a:pPr>
              <a:lnSpc>
                <a:spcPct val="200000"/>
              </a:lnSpc>
            </a:pP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为什么采用双亲委派机制？</a:t>
            </a:r>
          </a:p>
          <a:p>
            <a:pPr>
              <a:lnSpc>
                <a:spcPct val="200000"/>
              </a:lnSpc>
            </a:pPr>
            <a:r>
              <a:rPr lang="zh-CN" altLang="en-US" sz="1200" dirty="0">
                <a:solidFill>
                  <a:srgbClr val="8A987A"/>
                </a:solidFill>
                <a:ea typeface="阿里巴巴普惠体" panose="00020600040101010101" pitchFamily="18" charset="-122"/>
              </a:rPr>
              <a:t>说一下类装载的执行过程</a:t>
            </a:r>
            <a:endParaRPr lang="en-US" altLang="zh-CN" sz="1200" dirty="0">
              <a:solidFill>
                <a:schemeClr val="tx1">
                  <a:lumMod val="85000"/>
                  <a:lumOff val="15000"/>
                </a:schemeClr>
              </a:solidFill>
              <a:ea typeface="Alibaba PuHuiTi Medium"/>
            </a:endParaRPr>
          </a:p>
        </p:txBody>
      </p:sp>
      <p:sp>
        <p:nvSpPr>
          <p:cNvPr id="8" name="矩形: 圆角 7">
            <a:extLst>
              <a:ext uri="{FF2B5EF4-FFF2-40B4-BE49-F238E27FC236}">
                <a16:creationId xmlns:a16="http://schemas.microsoft.com/office/drawing/2014/main" id="{28C96719-691F-A559-31E1-45AEFB5C130C}"/>
              </a:ext>
            </a:extLst>
          </p:cNvPr>
          <p:cNvSpPr/>
          <p:nvPr/>
        </p:nvSpPr>
        <p:spPr>
          <a:xfrm>
            <a:off x="6159047"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 name="文本框 8">
            <a:extLst>
              <a:ext uri="{FF2B5EF4-FFF2-40B4-BE49-F238E27FC236}">
                <a16:creationId xmlns:a16="http://schemas.microsoft.com/office/drawing/2014/main" id="{0B14238F-5C0A-838B-5BCC-46111375C40C}"/>
              </a:ext>
            </a:extLst>
          </p:cNvPr>
          <p:cNvSpPr txBox="1"/>
          <p:nvPr/>
        </p:nvSpPr>
        <p:spPr>
          <a:xfrm>
            <a:off x="6894943"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垃圾回收</a:t>
            </a:r>
            <a:endParaRPr lang="en-US" altLang="zh-CN" dirty="0"/>
          </a:p>
        </p:txBody>
      </p:sp>
      <p:sp>
        <p:nvSpPr>
          <p:cNvPr id="10" name="文本框 9">
            <a:extLst>
              <a:ext uri="{FF2B5EF4-FFF2-40B4-BE49-F238E27FC236}">
                <a16:creationId xmlns:a16="http://schemas.microsoft.com/office/drawing/2014/main" id="{3D8A4143-4D69-D9F8-7D93-CBC5B5A44A82}"/>
              </a:ext>
            </a:extLst>
          </p:cNvPr>
          <p:cNvSpPr txBox="1"/>
          <p:nvPr/>
        </p:nvSpPr>
        <p:spPr>
          <a:xfrm>
            <a:off x="6232158" y="1942724"/>
            <a:ext cx="2475852" cy="2256643"/>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对象什么时候可以被垃圾器回收</a:t>
            </a:r>
          </a:p>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垃圾回收算法有哪些？</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中的分代回收</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有哪些垃圾回收器？</a:t>
            </a:r>
          </a:p>
          <a:p>
            <a:pPr>
              <a:lnSpc>
                <a:spcPct val="200000"/>
              </a:lnSpc>
            </a:pPr>
            <a:r>
              <a:rPr lang="zh-CN" altLang="en-US" sz="1200" dirty="0">
                <a:solidFill>
                  <a:srgbClr val="8A987A"/>
                </a:solidFill>
                <a:ea typeface="阿里巴巴普惠体" panose="00020600040101010101" pitchFamily="18" charset="-122"/>
              </a:rPr>
              <a:t>详细聊一下</a:t>
            </a:r>
            <a:r>
              <a:rPr lang="en-US" altLang="zh-CN" sz="1200" dirty="0">
                <a:solidFill>
                  <a:srgbClr val="8A987A"/>
                </a:solidFill>
                <a:ea typeface="阿里巴巴普惠体" panose="00020600040101010101" pitchFamily="18" charset="-122"/>
              </a:rPr>
              <a:t>G1</a:t>
            </a:r>
            <a:r>
              <a:rPr lang="zh-CN" altLang="en-US" sz="1200" dirty="0">
                <a:solidFill>
                  <a:srgbClr val="8A987A"/>
                </a:solidFill>
                <a:ea typeface="阿里巴巴普惠体" panose="00020600040101010101" pitchFamily="18" charset="-122"/>
              </a:rPr>
              <a:t>垃圾回收器</a:t>
            </a:r>
            <a:endParaRPr lang="en-US" altLang="zh-CN" sz="1200" dirty="0">
              <a:solidFill>
                <a:srgbClr val="8A987A"/>
              </a:solidFill>
              <a:ea typeface="阿里巴巴普惠体" panose="00020600040101010101" pitchFamily="18" charset="-122"/>
            </a:endParaRPr>
          </a:p>
          <a:p>
            <a:pPr>
              <a:lnSpc>
                <a:spcPct val="200000"/>
              </a:lnSpc>
            </a:pPr>
            <a:r>
              <a:rPr lang="zh-CN" altLang="en-US" sz="1200" dirty="0">
                <a:solidFill>
                  <a:srgbClr val="8A987A"/>
                </a:solidFill>
                <a:ea typeface="阿里巴巴普惠体" panose="00020600040101010101" pitchFamily="18" charset="-122"/>
              </a:rPr>
              <a:t>强引用、软引用、弱引用、虚对象</a:t>
            </a:r>
            <a:endParaRPr lang="en-US" altLang="zh-CN" sz="1200" dirty="0">
              <a:solidFill>
                <a:srgbClr val="8A987A"/>
              </a:solidFill>
              <a:ea typeface="阿里巴巴普惠体" panose="00020600040101010101" pitchFamily="18" charset="-122"/>
            </a:endParaRPr>
          </a:p>
        </p:txBody>
      </p:sp>
      <p:sp>
        <p:nvSpPr>
          <p:cNvPr id="11" name="矩形: 圆角 10">
            <a:extLst>
              <a:ext uri="{FF2B5EF4-FFF2-40B4-BE49-F238E27FC236}">
                <a16:creationId xmlns:a16="http://schemas.microsoft.com/office/drawing/2014/main" id="{AD70E83F-2CBB-EB2C-A7DE-24FDC46520EB}"/>
              </a:ext>
            </a:extLst>
          </p:cNvPr>
          <p:cNvSpPr/>
          <p:nvPr/>
        </p:nvSpPr>
        <p:spPr>
          <a:xfrm>
            <a:off x="9051828"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文本框 11">
            <a:extLst>
              <a:ext uri="{FF2B5EF4-FFF2-40B4-BE49-F238E27FC236}">
                <a16:creationId xmlns:a16="http://schemas.microsoft.com/office/drawing/2014/main" id="{89F150B4-DE14-B0B9-5002-D2D7B78C80A7}"/>
              </a:ext>
            </a:extLst>
          </p:cNvPr>
          <p:cNvSpPr txBox="1"/>
          <p:nvPr/>
        </p:nvSpPr>
        <p:spPr>
          <a:xfrm>
            <a:off x="9834057"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实践</a:t>
            </a:r>
          </a:p>
        </p:txBody>
      </p:sp>
      <p:sp>
        <p:nvSpPr>
          <p:cNvPr id="13" name="文本框 12">
            <a:extLst>
              <a:ext uri="{FF2B5EF4-FFF2-40B4-BE49-F238E27FC236}">
                <a16:creationId xmlns:a16="http://schemas.microsoft.com/office/drawing/2014/main" id="{B7014DDC-4B8F-09E8-7F41-AAA568157D44}"/>
              </a:ext>
            </a:extLst>
          </p:cNvPr>
          <p:cNvSpPr txBox="1"/>
          <p:nvPr/>
        </p:nvSpPr>
        <p:spPr>
          <a:xfrm>
            <a:off x="9080248" y="1942724"/>
            <a:ext cx="2475852" cy="1886414"/>
          </a:xfrm>
          <a:prstGeom prst="rect">
            <a:avLst/>
          </a:prstGeom>
          <a:noFill/>
        </p:spPr>
        <p:txBody>
          <a:bodyPr wrap="square">
            <a:spAutoFit/>
          </a:bodyPr>
          <a:lstStyle/>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调优的参数可以在哪里设置</a:t>
            </a:r>
          </a:p>
          <a:p>
            <a:pPr>
              <a:lnSpc>
                <a:spcPct val="200000"/>
              </a:lnSpc>
            </a:pPr>
            <a:r>
              <a:rPr lang="zh-CN" altLang="en-US" sz="1200" dirty="0">
                <a:solidFill>
                  <a:srgbClr val="8A987A"/>
                </a:solidFill>
                <a:ea typeface="阿里巴巴普惠体" panose="00020600040101010101" pitchFamily="18" charset="-122"/>
              </a:rPr>
              <a:t>用的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调优的参数都有哪些？</a:t>
            </a:r>
          </a:p>
          <a:p>
            <a:pPr>
              <a:lnSpc>
                <a:spcPct val="200000"/>
              </a:lnSpc>
            </a:pPr>
            <a:r>
              <a:rPr lang="zh-CN" altLang="en-US" sz="1200" dirty="0">
                <a:solidFill>
                  <a:srgbClr val="8A987A"/>
                </a:solidFill>
                <a:ea typeface="阿里巴巴普惠体" panose="00020600040101010101" pitchFamily="18" charset="-122"/>
              </a:rPr>
              <a:t>说一下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调优的工具？</a:t>
            </a:r>
          </a:p>
          <a:p>
            <a:pPr>
              <a:lnSpc>
                <a:spcPct val="200000"/>
              </a:lnSpc>
            </a:pPr>
            <a:r>
              <a:rPr lang="en-US" altLang="zh-CN" sz="1200" dirty="0">
                <a:solidFill>
                  <a:srgbClr val="8A987A"/>
                </a:solidFill>
                <a:ea typeface="阿里巴巴普惠体" panose="00020600040101010101" pitchFamily="18" charset="-122"/>
              </a:rPr>
              <a:t>Java</a:t>
            </a:r>
            <a:r>
              <a:rPr lang="zh-CN" altLang="en-US" sz="1200" dirty="0">
                <a:solidFill>
                  <a:srgbClr val="8A987A"/>
                </a:solidFill>
                <a:ea typeface="阿里巴巴普惠体" panose="00020600040101010101" pitchFamily="18" charset="-122"/>
              </a:rPr>
              <a:t>内存泄露的排查思路？</a:t>
            </a:r>
          </a:p>
          <a:p>
            <a:pPr>
              <a:lnSpc>
                <a:spcPct val="200000"/>
              </a:lnSpc>
            </a:pPr>
            <a:r>
              <a:rPr lang="en-US" altLang="zh-CN" sz="1200" dirty="0">
                <a:solidFill>
                  <a:srgbClr val="8A987A"/>
                </a:solidFill>
                <a:ea typeface="阿里巴巴普惠体" panose="00020600040101010101" pitchFamily="18" charset="-122"/>
              </a:rPr>
              <a:t>CPU</a:t>
            </a:r>
            <a:r>
              <a:rPr lang="zh-CN" altLang="en-US" sz="1200" dirty="0">
                <a:solidFill>
                  <a:srgbClr val="8A987A"/>
                </a:solidFill>
                <a:ea typeface="阿里巴巴普惠体" panose="00020600040101010101" pitchFamily="18" charset="-122"/>
              </a:rPr>
              <a:t>飙高排查方案与思路？</a:t>
            </a:r>
            <a:endParaRPr lang="en-US" altLang="zh-CN" sz="1200" dirty="0">
              <a:solidFill>
                <a:srgbClr val="8A987A"/>
              </a:solidFill>
              <a:ea typeface="阿里巴巴普惠体" panose="00020600040101010101" pitchFamily="18" charset="-122"/>
            </a:endParaRPr>
          </a:p>
        </p:txBody>
      </p:sp>
      <p:sp>
        <p:nvSpPr>
          <p:cNvPr id="2" name="椭圆 1">
            <a:extLst>
              <a:ext uri="{FF2B5EF4-FFF2-40B4-BE49-F238E27FC236}">
                <a16:creationId xmlns:a16="http://schemas.microsoft.com/office/drawing/2014/main" id="{8EC39287-BDB6-8682-A3A0-ACD713F5D8CA}"/>
              </a:ext>
            </a:extLst>
          </p:cNvPr>
          <p:cNvSpPr/>
          <p:nvPr/>
        </p:nvSpPr>
        <p:spPr bwMode="auto">
          <a:xfrm>
            <a:off x="2252266" y="1394298"/>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
        <p:nvSpPr>
          <p:cNvPr id="3" name="椭圆 2">
            <a:extLst>
              <a:ext uri="{FF2B5EF4-FFF2-40B4-BE49-F238E27FC236}">
                <a16:creationId xmlns:a16="http://schemas.microsoft.com/office/drawing/2014/main" id="{3518A919-5A24-DBC9-5566-430FE5E9589B}"/>
              </a:ext>
            </a:extLst>
          </p:cNvPr>
          <p:cNvSpPr/>
          <p:nvPr/>
        </p:nvSpPr>
        <p:spPr bwMode="auto">
          <a:xfrm>
            <a:off x="5135899" y="1366835"/>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Tree>
    <p:extLst>
      <p:ext uri="{BB962C8B-B14F-4D97-AF65-F5344CB8AC3E}">
        <p14:creationId xmlns:p14="http://schemas.microsoft.com/office/powerpoint/2010/main" val="308250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090853" y="2020226"/>
            <a:ext cx="10010293"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对象什么时候可以被垃圾器回收</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48455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对象什么时候可以被垃圾器回收</a:t>
            </a:r>
            <a:endParaRPr lang="zh-CN" altLang="en-US" dirty="0"/>
          </a:p>
        </p:txBody>
      </p:sp>
      <p:sp>
        <p:nvSpPr>
          <p:cNvPr id="5" name="文本占位符 4">
            <a:extLst>
              <a:ext uri="{FF2B5EF4-FFF2-40B4-BE49-F238E27FC236}">
                <a16:creationId xmlns:a16="http://schemas.microsoft.com/office/drawing/2014/main" id="{6E851419-EF4F-AD59-0360-B99969A9AD5D}"/>
              </a:ext>
            </a:extLst>
          </p:cNvPr>
          <p:cNvSpPr>
            <a:spLocks noGrp="1"/>
          </p:cNvSpPr>
          <p:nvPr>
            <p:ph type="body" sz="quarter" idx="11"/>
          </p:nvPr>
        </p:nvSpPr>
        <p:spPr>
          <a:xfrm>
            <a:off x="710880" y="5300657"/>
            <a:ext cx="10698800" cy="1439507"/>
          </a:xfrm>
        </p:spPr>
        <p:txBody>
          <a:bodyPr/>
          <a:lstStyle/>
          <a:p>
            <a:r>
              <a:rPr lang="zh-CN" altLang="en-US" dirty="0"/>
              <a:t>简单一句就是：如果一个或多个对象没有任何的引用指向它了，那么这个对象现在就是垃圾，如果定位了垃圾，则有可能会被垃圾回收器回收。</a:t>
            </a:r>
          </a:p>
          <a:p>
            <a:r>
              <a:rPr lang="zh-CN" altLang="en-US" dirty="0"/>
              <a:t>如果要定位什么是垃圾，有两种方式来确定，第一个是</a:t>
            </a:r>
            <a:r>
              <a:rPr lang="zh-CN" altLang="en-US" dirty="0">
                <a:solidFill>
                  <a:srgbClr val="C00000"/>
                </a:solidFill>
              </a:rPr>
              <a:t>引用计数法</a:t>
            </a:r>
            <a:r>
              <a:rPr lang="zh-CN" altLang="en-US" dirty="0"/>
              <a:t>，第二个是</a:t>
            </a:r>
            <a:r>
              <a:rPr lang="zh-CN" altLang="en-US" dirty="0">
                <a:solidFill>
                  <a:srgbClr val="C00000"/>
                </a:solidFill>
              </a:rPr>
              <a:t>可达性分析算法</a:t>
            </a:r>
          </a:p>
        </p:txBody>
      </p:sp>
      <p:pic>
        <p:nvPicPr>
          <p:cNvPr id="3" name="图片 2">
            <a:extLst>
              <a:ext uri="{FF2B5EF4-FFF2-40B4-BE49-F238E27FC236}">
                <a16:creationId xmlns:a16="http://schemas.microsoft.com/office/drawing/2014/main" id="{2A155C93-98FF-579E-B401-A59FADAA9F45}"/>
              </a:ext>
            </a:extLst>
          </p:cNvPr>
          <p:cNvPicPr>
            <a:picLocks noChangeAspect="1"/>
          </p:cNvPicPr>
          <p:nvPr/>
        </p:nvPicPr>
        <p:blipFill>
          <a:blip r:embed="rId2"/>
          <a:stretch>
            <a:fillRect/>
          </a:stretch>
        </p:blipFill>
        <p:spPr>
          <a:xfrm>
            <a:off x="2055044" y="1566928"/>
            <a:ext cx="7813614" cy="3724144"/>
          </a:xfrm>
          <a:prstGeom prst="rect">
            <a:avLst/>
          </a:prstGeom>
        </p:spPr>
      </p:pic>
      <p:sp>
        <p:nvSpPr>
          <p:cNvPr id="4" name="椭圆 3">
            <a:extLst>
              <a:ext uri="{FF2B5EF4-FFF2-40B4-BE49-F238E27FC236}">
                <a16:creationId xmlns:a16="http://schemas.microsoft.com/office/drawing/2014/main" id="{D2CF5614-8ACC-6E15-634F-E4591C62BA90}"/>
              </a:ext>
            </a:extLst>
          </p:cNvPr>
          <p:cNvSpPr/>
          <p:nvPr/>
        </p:nvSpPr>
        <p:spPr bwMode="auto">
          <a:xfrm>
            <a:off x="4374037" y="2828041"/>
            <a:ext cx="1093510" cy="1055802"/>
          </a:xfrm>
          <a:prstGeom prst="ellipse">
            <a:avLst/>
          </a:prstGeom>
          <a:noFill/>
          <a:ln w="28575">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Tree>
    <p:extLst>
      <p:ext uri="{BB962C8B-B14F-4D97-AF65-F5344CB8AC3E}">
        <p14:creationId xmlns:p14="http://schemas.microsoft.com/office/powerpoint/2010/main" val="1375840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solidFill>
                  <a:srgbClr val="C00000"/>
                </a:solidFill>
              </a:rPr>
              <a:t>引用计数法</a:t>
            </a:r>
            <a:endParaRPr lang="zh-CN" altLang="en-US" dirty="0"/>
          </a:p>
        </p:txBody>
      </p:sp>
      <p:sp>
        <p:nvSpPr>
          <p:cNvPr id="5" name="文本占位符 4">
            <a:extLst>
              <a:ext uri="{FF2B5EF4-FFF2-40B4-BE49-F238E27FC236}">
                <a16:creationId xmlns:a16="http://schemas.microsoft.com/office/drawing/2014/main" id="{6E851419-EF4F-AD59-0360-B99969A9AD5D}"/>
              </a:ext>
            </a:extLst>
          </p:cNvPr>
          <p:cNvSpPr>
            <a:spLocks noGrp="1"/>
          </p:cNvSpPr>
          <p:nvPr>
            <p:ph type="body" sz="quarter" idx="11"/>
          </p:nvPr>
        </p:nvSpPr>
        <p:spPr>
          <a:xfrm>
            <a:off x="710880" y="1624204"/>
            <a:ext cx="10698800" cy="609949"/>
          </a:xfrm>
        </p:spPr>
        <p:txBody>
          <a:bodyPr/>
          <a:lstStyle/>
          <a:p>
            <a:r>
              <a:rPr lang="zh-CN" altLang="en-US" dirty="0"/>
              <a:t>一个对象被引用了一次，在当前的对象头上递增一次引用次数，如果这个对象的引用次数为</a:t>
            </a:r>
            <a:r>
              <a:rPr lang="en-US" altLang="zh-CN" dirty="0"/>
              <a:t>0</a:t>
            </a:r>
            <a:r>
              <a:rPr lang="zh-CN" altLang="en-US" dirty="0"/>
              <a:t>，代表这个对象可回收</a:t>
            </a:r>
            <a:endParaRPr lang="zh-CN" altLang="en-US" dirty="0">
              <a:solidFill>
                <a:srgbClr val="C00000"/>
              </a:solidFill>
            </a:endParaRPr>
          </a:p>
        </p:txBody>
      </p:sp>
      <p:sp>
        <p:nvSpPr>
          <p:cNvPr id="3" name="Rectangle 1">
            <a:extLst>
              <a:ext uri="{FF2B5EF4-FFF2-40B4-BE49-F238E27FC236}">
                <a16:creationId xmlns:a16="http://schemas.microsoft.com/office/drawing/2014/main" id="{EF1D2251-71D1-F362-0443-535C3F9F7CE1}"/>
              </a:ext>
            </a:extLst>
          </p:cNvPr>
          <p:cNvSpPr>
            <a:spLocks noChangeArrowheads="1"/>
          </p:cNvSpPr>
          <p:nvPr/>
        </p:nvSpPr>
        <p:spPr bwMode="auto">
          <a:xfrm>
            <a:off x="3676452" y="2206499"/>
            <a:ext cx="3521755"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Arial Unicode MS"/>
                <a:ea typeface="JetBrains Mono"/>
              </a:rPr>
              <a:t>String demo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String(</a:t>
            </a:r>
            <a:r>
              <a:rPr kumimoji="0" lang="zh-CN" altLang="zh-CN" sz="1300" b="0" i="0" u="none" strike="noStrike" cap="none" normalizeH="0" baseline="0">
                <a:ln>
                  <a:noFill/>
                </a:ln>
                <a:solidFill>
                  <a:srgbClr val="067D17"/>
                </a:solidFill>
                <a:effectLst/>
                <a:latin typeface="Arial Unicode MS"/>
                <a:ea typeface="JetBrains Mono"/>
              </a:rPr>
              <a:t>"123"</a:t>
            </a: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矩形: 圆角 12">
            <a:extLst>
              <a:ext uri="{FF2B5EF4-FFF2-40B4-BE49-F238E27FC236}">
                <a16:creationId xmlns:a16="http://schemas.microsoft.com/office/drawing/2014/main" id="{BE4C9125-BDEC-95A6-B6C7-85AE4981B82D}"/>
              </a:ext>
            </a:extLst>
          </p:cNvPr>
          <p:cNvSpPr/>
          <p:nvPr/>
        </p:nvSpPr>
        <p:spPr bwMode="auto">
          <a:xfrm>
            <a:off x="2696064" y="5610177"/>
            <a:ext cx="980388" cy="396000"/>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demo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圆角 13">
            <a:extLst>
              <a:ext uri="{FF2B5EF4-FFF2-40B4-BE49-F238E27FC236}">
                <a16:creationId xmlns:a16="http://schemas.microsoft.com/office/drawing/2014/main" id="{697F680A-F266-274D-CD4E-85081546824C}"/>
              </a:ext>
            </a:extLst>
          </p:cNvPr>
          <p:cNvSpPr/>
          <p:nvPr/>
        </p:nvSpPr>
        <p:spPr bwMode="auto">
          <a:xfrm>
            <a:off x="6787298" y="4137675"/>
            <a:ext cx="1649691" cy="716438"/>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New String(“123”)</a:t>
            </a: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16" name="直接箭头连接符 15">
            <a:extLst>
              <a:ext uri="{FF2B5EF4-FFF2-40B4-BE49-F238E27FC236}">
                <a16:creationId xmlns:a16="http://schemas.microsoft.com/office/drawing/2014/main" id="{2CD1C097-91F7-102A-A0AD-EA5521E46B42}"/>
              </a:ext>
            </a:extLst>
          </p:cNvPr>
          <p:cNvCxnSpPr>
            <a:stCxn id="13" idx="3"/>
            <a:endCxn id="14" idx="1"/>
          </p:cNvCxnSpPr>
          <p:nvPr/>
        </p:nvCxnSpPr>
        <p:spPr>
          <a:xfrm flipV="1">
            <a:off x="3676452" y="4495894"/>
            <a:ext cx="3110846" cy="1312283"/>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F8616646-E6C9-5562-1136-00C12C5108AF}"/>
              </a:ext>
            </a:extLst>
          </p:cNvPr>
          <p:cNvGrpSpPr/>
          <p:nvPr/>
        </p:nvGrpSpPr>
        <p:grpSpPr>
          <a:xfrm>
            <a:off x="2302465" y="3498661"/>
            <a:ext cx="1876425" cy="3488288"/>
            <a:chOff x="2302465" y="3234709"/>
            <a:chExt cx="1876425" cy="3488288"/>
          </a:xfrm>
        </p:grpSpPr>
        <p:grpSp>
          <p:nvGrpSpPr>
            <p:cNvPr id="12" name="组合 11">
              <a:extLst>
                <a:ext uri="{FF2B5EF4-FFF2-40B4-BE49-F238E27FC236}">
                  <a16:creationId xmlns:a16="http://schemas.microsoft.com/office/drawing/2014/main" id="{927B5D9D-E0AA-EA84-4726-E7AC89A73D88}"/>
                </a:ext>
              </a:extLst>
            </p:cNvPr>
            <p:cNvGrpSpPr/>
            <p:nvPr/>
          </p:nvGrpSpPr>
          <p:grpSpPr>
            <a:xfrm>
              <a:off x="2302465" y="3234709"/>
              <a:ext cx="1876425" cy="2864762"/>
              <a:chOff x="2302465" y="3122280"/>
              <a:chExt cx="1876425" cy="2864762"/>
            </a:xfrm>
          </p:grpSpPr>
          <p:sp>
            <p:nvSpPr>
              <p:cNvPr id="11" name="矩形 10">
                <a:extLst>
                  <a:ext uri="{FF2B5EF4-FFF2-40B4-BE49-F238E27FC236}">
                    <a16:creationId xmlns:a16="http://schemas.microsoft.com/office/drawing/2014/main" id="{CFBEC890-999D-E110-F279-B4DD79FB1462}"/>
                  </a:ext>
                </a:extLst>
              </p:cNvPr>
              <p:cNvSpPr/>
              <p:nvPr/>
            </p:nvSpPr>
            <p:spPr bwMode="auto">
              <a:xfrm>
                <a:off x="2639504" y="3318235"/>
                <a:ext cx="1093509" cy="2668807"/>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9" name="图片 8">
                <a:extLst>
                  <a:ext uri="{FF2B5EF4-FFF2-40B4-BE49-F238E27FC236}">
                    <a16:creationId xmlns:a16="http://schemas.microsoft.com/office/drawing/2014/main" id="{A4C548B3-3188-FDF0-EB25-CA0C76EA3C2A}"/>
                  </a:ext>
                </a:extLst>
              </p:cNvPr>
              <p:cNvPicPr>
                <a:picLocks noChangeAspect="1"/>
              </p:cNvPicPr>
              <p:nvPr/>
            </p:nvPicPr>
            <p:blipFill>
              <a:blip r:embed="rId2"/>
              <a:stretch>
                <a:fillRect/>
              </a:stretch>
            </p:blipFill>
            <p:spPr>
              <a:xfrm>
                <a:off x="2302465" y="3122280"/>
                <a:ext cx="1876425" cy="291529"/>
              </a:xfrm>
              <a:prstGeom prst="rect">
                <a:avLst/>
              </a:prstGeom>
              <a:effectLst/>
            </p:spPr>
          </p:pic>
        </p:grpSp>
        <p:sp>
          <p:nvSpPr>
            <p:cNvPr id="17" name="文本占位符 4">
              <a:extLst>
                <a:ext uri="{FF2B5EF4-FFF2-40B4-BE49-F238E27FC236}">
                  <a16:creationId xmlns:a16="http://schemas.microsoft.com/office/drawing/2014/main" id="{4EA3BF83-C0E7-6B49-83CB-D93E277E35B6}"/>
                </a:ext>
              </a:extLst>
            </p:cNvPr>
            <p:cNvSpPr txBox="1">
              <a:spLocks/>
            </p:cNvSpPr>
            <p:nvPr/>
          </p:nvSpPr>
          <p:spPr>
            <a:xfrm>
              <a:off x="2965456" y="6113048"/>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栈</a:t>
              </a:r>
              <a:endParaRPr lang="zh-CN" altLang="en-US" dirty="0">
                <a:solidFill>
                  <a:srgbClr val="C00000"/>
                </a:solidFill>
              </a:endParaRPr>
            </a:p>
          </p:txBody>
        </p:sp>
      </p:grpSp>
      <p:grpSp>
        <p:nvGrpSpPr>
          <p:cNvPr id="19" name="组合 18">
            <a:extLst>
              <a:ext uri="{FF2B5EF4-FFF2-40B4-BE49-F238E27FC236}">
                <a16:creationId xmlns:a16="http://schemas.microsoft.com/office/drawing/2014/main" id="{8588EF23-154F-669E-3C86-EEF8C500FC07}"/>
              </a:ext>
            </a:extLst>
          </p:cNvPr>
          <p:cNvGrpSpPr/>
          <p:nvPr/>
        </p:nvGrpSpPr>
        <p:grpSpPr>
          <a:xfrm>
            <a:off x="6096000" y="3769329"/>
            <a:ext cx="3118703" cy="3202364"/>
            <a:chOff x="6096000" y="3505377"/>
            <a:chExt cx="3118703" cy="3202364"/>
          </a:xfrm>
        </p:grpSpPr>
        <p:sp>
          <p:nvSpPr>
            <p:cNvPr id="6" name="矩形 5">
              <a:extLst>
                <a:ext uri="{FF2B5EF4-FFF2-40B4-BE49-F238E27FC236}">
                  <a16:creationId xmlns:a16="http://schemas.microsoft.com/office/drawing/2014/main" id="{BBB1C0AF-DD0E-2A72-D0A4-50697008ED1A}"/>
                </a:ext>
              </a:extLst>
            </p:cNvPr>
            <p:cNvSpPr/>
            <p:nvPr/>
          </p:nvSpPr>
          <p:spPr bwMode="auto">
            <a:xfrm>
              <a:off x="6096000" y="3505377"/>
              <a:ext cx="3118703" cy="2594094"/>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00000"/>
                </a:solidFill>
                <a:effectLst/>
                <a:latin typeface="Arial Unicode MS"/>
                <a:ea typeface="JetBrains Mono"/>
              </a:endParaRPr>
            </a:p>
          </p:txBody>
        </p:sp>
        <p:sp>
          <p:nvSpPr>
            <p:cNvPr id="18" name="文本占位符 4">
              <a:extLst>
                <a:ext uri="{FF2B5EF4-FFF2-40B4-BE49-F238E27FC236}">
                  <a16:creationId xmlns:a16="http://schemas.microsoft.com/office/drawing/2014/main" id="{092768A9-6A1D-EE88-F074-636E38567A40}"/>
                </a:ext>
              </a:extLst>
            </p:cNvPr>
            <p:cNvSpPr txBox="1">
              <a:spLocks/>
            </p:cNvSpPr>
            <p:nvPr/>
          </p:nvSpPr>
          <p:spPr>
            <a:xfrm>
              <a:off x="7462042" y="6097792"/>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堆</a:t>
              </a:r>
              <a:endParaRPr lang="zh-CN" altLang="en-US" dirty="0">
                <a:solidFill>
                  <a:srgbClr val="C00000"/>
                </a:solidFill>
              </a:endParaRPr>
            </a:p>
          </p:txBody>
        </p:sp>
      </p:grpSp>
      <p:sp>
        <p:nvSpPr>
          <p:cNvPr id="22" name="Rectangle 2">
            <a:extLst>
              <a:ext uri="{FF2B5EF4-FFF2-40B4-BE49-F238E27FC236}">
                <a16:creationId xmlns:a16="http://schemas.microsoft.com/office/drawing/2014/main" id="{B557F4E0-88B4-8341-386B-48E3EE4590DD}"/>
              </a:ext>
            </a:extLst>
          </p:cNvPr>
          <p:cNvSpPr>
            <a:spLocks noChangeArrowheads="1"/>
          </p:cNvSpPr>
          <p:nvPr/>
        </p:nvSpPr>
        <p:spPr bwMode="auto">
          <a:xfrm>
            <a:off x="3676452" y="3125764"/>
            <a:ext cx="3521755"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Arial Unicode MS"/>
                <a:ea typeface="JetBrains Mono"/>
              </a:rPr>
              <a:t>String demo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null</a:t>
            </a: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箭头: 下 22">
            <a:extLst>
              <a:ext uri="{FF2B5EF4-FFF2-40B4-BE49-F238E27FC236}">
                <a16:creationId xmlns:a16="http://schemas.microsoft.com/office/drawing/2014/main" id="{29AD429C-0911-5E3B-0F26-F5B4E5706818}"/>
              </a:ext>
            </a:extLst>
          </p:cNvPr>
          <p:cNvSpPr/>
          <p:nvPr/>
        </p:nvSpPr>
        <p:spPr bwMode="auto">
          <a:xfrm>
            <a:off x="5186606" y="2708504"/>
            <a:ext cx="501445" cy="343235"/>
          </a:xfrm>
          <a:prstGeom prst="down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4" name="文本占位符 4">
            <a:extLst>
              <a:ext uri="{FF2B5EF4-FFF2-40B4-BE49-F238E27FC236}">
                <a16:creationId xmlns:a16="http://schemas.microsoft.com/office/drawing/2014/main" id="{077D00EE-1450-5B5D-C914-6FEEDB5FAA65}"/>
              </a:ext>
            </a:extLst>
          </p:cNvPr>
          <p:cNvSpPr txBox="1">
            <a:spLocks/>
          </p:cNvSpPr>
          <p:nvPr/>
        </p:nvSpPr>
        <p:spPr>
          <a:xfrm>
            <a:off x="7104078" y="5079908"/>
            <a:ext cx="684287"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ref =</a:t>
            </a:r>
            <a:endParaRPr lang="zh-CN" altLang="en-US" dirty="0">
              <a:solidFill>
                <a:srgbClr val="C00000"/>
              </a:solidFill>
            </a:endParaRPr>
          </a:p>
        </p:txBody>
      </p:sp>
      <p:sp>
        <p:nvSpPr>
          <p:cNvPr id="25" name="文本占位符 4">
            <a:extLst>
              <a:ext uri="{FF2B5EF4-FFF2-40B4-BE49-F238E27FC236}">
                <a16:creationId xmlns:a16="http://schemas.microsoft.com/office/drawing/2014/main" id="{3D775BD0-E748-E1C0-4FA9-4F3CDF5EE7E1}"/>
              </a:ext>
            </a:extLst>
          </p:cNvPr>
          <p:cNvSpPr txBox="1">
            <a:spLocks/>
          </p:cNvSpPr>
          <p:nvPr/>
        </p:nvSpPr>
        <p:spPr>
          <a:xfrm>
            <a:off x="7670258" y="5093664"/>
            <a:ext cx="354349"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0</a:t>
            </a:r>
            <a:endParaRPr lang="zh-CN" altLang="en-US" dirty="0">
              <a:solidFill>
                <a:srgbClr val="C00000"/>
              </a:solidFill>
            </a:endParaRPr>
          </a:p>
        </p:txBody>
      </p:sp>
      <p:sp>
        <p:nvSpPr>
          <p:cNvPr id="26" name="文本占位符 4">
            <a:extLst>
              <a:ext uri="{FF2B5EF4-FFF2-40B4-BE49-F238E27FC236}">
                <a16:creationId xmlns:a16="http://schemas.microsoft.com/office/drawing/2014/main" id="{85FA684A-CBCA-C32A-EF6B-523C6376E251}"/>
              </a:ext>
            </a:extLst>
          </p:cNvPr>
          <p:cNvSpPr txBox="1">
            <a:spLocks/>
          </p:cNvSpPr>
          <p:nvPr/>
        </p:nvSpPr>
        <p:spPr>
          <a:xfrm>
            <a:off x="7660832" y="5083259"/>
            <a:ext cx="354349"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1</a:t>
            </a:r>
            <a:endParaRPr lang="zh-CN" altLang="en-US" dirty="0">
              <a:solidFill>
                <a:srgbClr val="C00000"/>
              </a:solidFill>
            </a:endParaRPr>
          </a:p>
        </p:txBody>
      </p:sp>
    </p:spTree>
    <p:extLst>
      <p:ext uri="{BB962C8B-B14F-4D97-AF65-F5344CB8AC3E}">
        <p14:creationId xmlns:p14="http://schemas.microsoft.com/office/powerpoint/2010/main" val="17766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up)">
                                      <p:cBhvr>
                                        <p:cTn id="43" dur="500"/>
                                        <p:tgtEl>
                                          <p:spTgt spid="23"/>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1000"/>
                            </p:stCondLst>
                            <p:childTnLst>
                              <p:par>
                                <p:cTn id="49" presetID="53" presetClass="exit" presetSubtype="32" fill="hold" nodeType="afterEffect">
                                  <p:stCondLst>
                                    <p:cond delay="0"/>
                                  </p:stCondLst>
                                  <p:childTnLst>
                                    <p:anim calcmode="lin" valueType="num">
                                      <p:cBhvr>
                                        <p:cTn id="50" dur="500"/>
                                        <p:tgtEl>
                                          <p:spTgt spid="16"/>
                                        </p:tgtEl>
                                        <p:attrNameLst>
                                          <p:attrName>ppt_w</p:attrName>
                                        </p:attrNameLst>
                                      </p:cBhvr>
                                      <p:tavLst>
                                        <p:tav tm="0">
                                          <p:val>
                                            <p:strVal val="ppt_w"/>
                                          </p:val>
                                        </p:tav>
                                        <p:tav tm="100000">
                                          <p:val>
                                            <p:fltVal val="0"/>
                                          </p:val>
                                        </p:tav>
                                      </p:tavLst>
                                    </p:anim>
                                    <p:anim calcmode="lin" valueType="num">
                                      <p:cBhvr>
                                        <p:cTn id="51" dur="500"/>
                                        <p:tgtEl>
                                          <p:spTgt spid="16"/>
                                        </p:tgtEl>
                                        <p:attrNameLst>
                                          <p:attrName>ppt_h</p:attrName>
                                        </p:attrNameLst>
                                      </p:cBhvr>
                                      <p:tavLst>
                                        <p:tav tm="0">
                                          <p:val>
                                            <p:strVal val="ppt_h"/>
                                          </p:val>
                                        </p:tav>
                                        <p:tav tm="100000">
                                          <p:val>
                                            <p:fltVal val="0"/>
                                          </p:val>
                                        </p:tav>
                                      </p:tavLst>
                                    </p:anim>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6"/>
                                        </p:tgtEl>
                                        <p:attrNameLst>
                                          <p:attrName>style.visibility</p:attrName>
                                        </p:attrNameLst>
                                      </p:cBhvr>
                                      <p:to>
                                        <p:strVal val="hidden"/>
                                      </p:to>
                                    </p:set>
                                  </p:childTnLst>
                                </p:cTn>
                              </p:par>
                              <p:par>
                                <p:cTn id="58" presetID="12" presetClass="entr" presetSubtype="4"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p:tgtEl>
                                          <p:spTgt spid="25"/>
                                        </p:tgtEl>
                                        <p:attrNameLst>
                                          <p:attrName>ppt_y</p:attrName>
                                        </p:attrNameLst>
                                      </p:cBhvr>
                                      <p:tavLst>
                                        <p:tav tm="0">
                                          <p:val>
                                            <p:strVal val="#ppt_y+#ppt_h*1.125000"/>
                                          </p:val>
                                        </p:tav>
                                        <p:tav tm="100000">
                                          <p:val>
                                            <p:strVal val="#ppt_y"/>
                                          </p:val>
                                        </p:tav>
                                      </p:tavLst>
                                    </p:anim>
                                    <p:animEffect transition="in" filter="wipe(up)">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22" grpId="0" animBg="1"/>
      <p:bldP spid="23" grpId="0" animBg="1"/>
      <p:bldP spid="24" grpId="0"/>
      <p:bldP spid="25" grpId="0"/>
      <p:bldP spid="26" grpId="0"/>
      <p:bldP spid="2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solidFill>
                  <a:srgbClr val="C00000"/>
                </a:solidFill>
              </a:rPr>
              <a:t>引用计数法</a:t>
            </a:r>
            <a:endParaRPr lang="zh-CN" altLang="en-US" dirty="0"/>
          </a:p>
        </p:txBody>
      </p:sp>
      <p:sp>
        <p:nvSpPr>
          <p:cNvPr id="5" name="文本占位符 4">
            <a:extLst>
              <a:ext uri="{FF2B5EF4-FFF2-40B4-BE49-F238E27FC236}">
                <a16:creationId xmlns:a16="http://schemas.microsoft.com/office/drawing/2014/main" id="{6E851419-EF4F-AD59-0360-B99969A9AD5D}"/>
              </a:ext>
            </a:extLst>
          </p:cNvPr>
          <p:cNvSpPr>
            <a:spLocks noGrp="1"/>
          </p:cNvSpPr>
          <p:nvPr>
            <p:ph type="body" sz="quarter" idx="11"/>
          </p:nvPr>
        </p:nvSpPr>
        <p:spPr>
          <a:xfrm>
            <a:off x="710880" y="1624204"/>
            <a:ext cx="10698800" cy="609949"/>
          </a:xfrm>
        </p:spPr>
        <p:txBody>
          <a:bodyPr/>
          <a:lstStyle/>
          <a:p>
            <a:r>
              <a:rPr lang="zh-CN" altLang="en-US" dirty="0"/>
              <a:t>当对象间出现了循环引用的话，则引用计数法就会失效</a:t>
            </a:r>
            <a:endParaRPr lang="zh-CN" altLang="en-US" dirty="0">
              <a:solidFill>
                <a:srgbClr val="C00000"/>
              </a:solidFill>
            </a:endParaRPr>
          </a:p>
        </p:txBody>
      </p:sp>
      <p:grpSp>
        <p:nvGrpSpPr>
          <p:cNvPr id="20" name="组合 19">
            <a:extLst>
              <a:ext uri="{FF2B5EF4-FFF2-40B4-BE49-F238E27FC236}">
                <a16:creationId xmlns:a16="http://schemas.microsoft.com/office/drawing/2014/main" id="{F8616646-E6C9-5562-1136-00C12C5108AF}"/>
              </a:ext>
            </a:extLst>
          </p:cNvPr>
          <p:cNvGrpSpPr/>
          <p:nvPr/>
        </p:nvGrpSpPr>
        <p:grpSpPr>
          <a:xfrm>
            <a:off x="2302465" y="3498661"/>
            <a:ext cx="1876425" cy="3488288"/>
            <a:chOff x="2302465" y="3234709"/>
            <a:chExt cx="1876425" cy="3488288"/>
          </a:xfrm>
        </p:grpSpPr>
        <p:grpSp>
          <p:nvGrpSpPr>
            <p:cNvPr id="12" name="组合 11">
              <a:extLst>
                <a:ext uri="{FF2B5EF4-FFF2-40B4-BE49-F238E27FC236}">
                  <a16:creationId xmlns:a16="http://schemas.microsoft.com/office/drawing/2014/main" id="{927B5D9D-E0AA-EA84-4726-E7AC89A73D88}"/>
                </a:ext>
              </a:extLst>
            </p:cNvPr>
            <p:cNvGrpSpPr/>
            <p:nvPr/>
          </p:nvGrpSpPr>
          <p:grpSpPr>
            <a:xfrm>
              <a:off x="2302465" y="3234709"/>
              <a:ext cx="1876425" cy="2864762"/>
              <a:chOff x="2302465" y="3122280"/>
              <a:chExt cx="1876425" cy="2864762"/>
            </a:xfrm>
          </p:grpSpPr>
          <p:sp>
            <p:nvSpPr>
              <p:cNvPr id="11" name="矩形 10">
                <a:extLst>
                  <a:ext uri="{FF2B5EF4-FFF2-40B4-BE49-F238E27FC236}">
                    <a16:creationId xmlns:a16="http://schemas.microsoft.com/office/drawing/2014/main" id="{CFBEC890-999D-E110-F279-B4DD79FB1462}"/>
                  </a:ext>
                </a:extLst>
              </p:cNvPr>
              <p:cNvSpPr/>
              <p:nvPr/>
            </p:nvSpPr>
            <p:spPr bwMode="auto">
              <a:xfrm>
                <a:off x="2639504" y="3318235"/>
                <a:ext cx="1093509" cy="2668807"/>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9" name="图片 8">
                <a:extLst>
                  <a:ext uri="{FF2B5EF4-FFF2-40B4-BE49-F238E27FC236}">
                    <a16:creationId xmlns:a16="http://schemas.microsoft.com/office/drawing/2014/main" id="{A4C548B3-3188-FDF0-EB25-CA0C76EA3C2A}"/>
                  </a:ext>
                </a:extLst>
              </p:cNvPr>
              <p:cNvPicPr>
                <a:picLocks noChangeAspect="1"/>
              </p:cNvPicPr>
              <p:nvPr/>
            </p:nvPicPr>
            <p:blipFill>
              <a:blip r:embed="rId2"/>
              <a:stretch>
                <a:fillRect/>
              </a:stretch>
            </p:blipFill>
            <p:spPr>
              <a:xfrm>
                <a:off x="2302465" y="3122280"/>
                <a:ext cx="1876425" cy="291529"/>
              </a:xfrm>
              <a:prstGeom prst="rect">
                <a:avLst/>
              </a:prstGeom>
              <a:effectLst/>
            </p:spPr>
          </p:pic>
        </p:grpSp>
        <p:sp>
          <p:nvSpPr>
            <p:cNvPr id="17" name="文本占位符 4">
              <a:extLst>
                <a:ext uri="{FF2B5EF4-FFF2-40B4-BE49-F238E27FC236}">
                  <a16:creationId xmlns:a16="http://schemas.microsoft.com/office/drawing/2014/main" id="{4EA3BF83-C0E7-6B49-83CB-D93E277E35B6}"/>
                </a:ext>
              </a:extLst>
            </p:cNvPr>
            <p:cNvSpPr txBox="1">
              <a:spLocks/>
            </p:cNvSpPr>
            <p:nvPr/>
          </p:nvSpPr>
          <p:spPr>
            <a:xfrm>
              <a:off x="2965456" y="6113048"/>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栈</a:t>
              </a:r>
              <a:endParaRPr lang="zh-CN" altLang="en-US" dirty="0">
                <a:solidFill>
                  <a:srgbClr val="C00000"/>
                </a:solidFill>
              </a:endParaRPr>
            </a:p>
          </p:txBody>
        </p:sp>
      </p:grpSp>
      <p:grpSp>
        <p:nvGrpSpPr>
          <p:cNvPr id="19" name="组合 18">
            <a:extLst>
              <a:ext uri="{FF2B5EF4-FFF2-40B4-BE49-F238E27FC236}">
                <a16:creationId xmlns:a16="http://schemas.microsoft.com/office/drawing/2014/main" id="{8588EF23-154F-669E-3C86-EEF8C500FC07}"/>
              </a:ext>
            </a:extLst>
          </p:cNvPr>
          <p:cNvGrpSpPr/>
          <p:nvPr/>
        </p:nvGrpSpPr>
        <p:grpSpPr>
          <a:xfrm>
            <a:off x="6096000" y="3769329"/>
            <a:ext cx="3118703" cy="3202364"/>
            <a:chOff x="6096000" y="3505377"/>
            <a:chExt cx="3118703" cy="3202364"/>
          </a:xfrm>
        </p:grpSpPr>
        <p:sp>
          <p:nvSpPr>
            <p:cNvPr id="6" name="矩形 5">
              <a:extLst>
                <a:ext uri="{FF2B5EF4-FFF2-40B4-BE49-F238E27FC236}">
                  <a16:creationId xmlns:a16="http://schemas.microsoft.com/office/drawing/2014/main" id="{BBB1C0AF-DD0E-2A72-D0A4-50697008ED1A}"/>
                </a:ext>
              </a:extLst>
            </p:cNvPr>
            <p:cNvSpPr/>
            <p:nvPr/>
          </p:nvSpPr>
          <p:spPr bwMode="auto">
            <a:xfrm>
              <a:off x="6096000" y="3505377"/>
              <a:ext cx="3118703" cy="2594094"/>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00000"/>
                </a:solidFill>
                <a:effectLst/>
                <a:latin typeface="Arial Unicode MS"/>
                <a:ea typeface="JetBrains Mono"/>
              </a:endParaRPr>
            </a:p>
          </p:txBody>
        </p:sp>
        <p:sp>
          <p:nvSpPr>
            <p:cNvPr id="18" name="文本占位符 4">
              <a:extLst>
                <a:ext uri="{FF2B5EF4-FFF2-40B4-BE49-F238E27FC236}">
                  <a16:creationId xmlns:a16="http://schemas.microsoft.com/office/drawing/2014/main" id="{092768A9-6A1D-EE88-F074-636E38567A40}"/>
                </a:ext>
              </a:extLst>
            </p:cNvPr>
            <p:cNvSpPr txBox="1">
              <a:spLocks/>
            </p:cNvSpPr>
            <p:nvPr/>
          </p:nvSpPr>
          <p:spPr>
            <a:xfrm>
              <a:off x="7462042" y="6097792"/>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堆</a:t>
              </a:r>
              <a:endParaRPr lang="zh-CN" altLang="en-US" dirty="0">
                <a:solidFill>
                  <a:srgbClr val="C00000"/>
                </a:solidFill>
              </a:endParaRPr>
            </a:p>
          </p:txBody>
        </p:sp>
      </p:grpSp>
      <p:sp>
        <p:nvSpPr>
          <p:cNvPr id="4" name="Rectangle 1">
            <a:extLst>
              <a:ext uri="{FF2B5EF4-FFF2-40B4-BE49-F238E27FC236}">
                <a16:creationId xmlns:a16="http://schemas.microsoft.com/office/drawing/2014/main" id="{1EBFB74D-3D7D-1ECC-658B-E4E14C4E64CC}"/>
              </a:ext>
            </a:extLst>
          </p:cNvPr>
          <p:cNvSpPr>
            <a:spLocks noChangeArrowheads="1"/>
          </p:cNvSpPr>
          <p:nvPr/>
        </p:nvSpPr>
        <p:spPr bwMode="auto">
          <a:xfrm>
            <a:off x="1178350" y="2064317"/>
            <a:ext cx="3789575"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871094"/>
                </a:solidFill>
                <a:effectLst/>
                <a:latin typeface="Arial Unicode MS"/>
                <a:ea typeface="JetBrains Mono"/>
              </a:rPr>
              <a:t>instance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871094"/>
                </a:solidFill>
                <a:effectLst/>
                <a:latin typeface="Arial Unicode MS"/>
                <a:ea typeface="JetBrains Mono"/>
              </a:rPr>
              <a:t>name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Demo</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080808"/>
                </a:solidFill>
                <a:effectLst/>
                <a:latin typeface="Arial Unicode MS"/>
                <a:ea typeface="JetBrains Mono"/>
              </a:rPr>
              <a:t>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name </a:t>
            </a:r>
            <a:r>
              <a:rPr kumimoji="0" lang="zh-CN" altLang="zh-CN" sz="1300" b="0" i="0" u="none" strike="noStrike" cap="none" normalizeH="0" baseline="0" dirty="0">
                <a:ln>
                  <a:noFill/>
                </a:ln>
                <a:solidFill>
                  <a:srgbClr val="080808"/>
                </a:solidFill>
                <a:effectLst/>
                <a:latin typeface="Arial Unicode MS"/>
                <a:ea typeface="JetBrains Mono"/>
              </a:rPr>
              <a:t>= 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F989011-C9A3-E576-71E5-5107E20FE59E}"/>
              </a:ext>
            </a:extLst>
          </p:cNvPr>
          <p:cNvSpPr>
            <a:spLocks noChangeArrowheads="1"/>
          </p:cNvSpPr>
          <p:nvPr/>
        </p:nvSpPr>
        <p:spPr bwMode="auto">
          <a:xfrm>
            <a:off x="6366234" y="2064317"/>
            <a:ext cx="3613608"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a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r>
              <a:rPr kumimoji="0" lang="zh-CN" altLang="zh-CN" sz="1300" b="0" i="0" u="none" strike="noStrike" cap="none" normalizeH="0" baseline="0" dirty="0">
                <a:ln>
                  <a:noFill/>
                </a:ln>
                <a:solidFill>
                  <a:srgbClr val="067D17"/>
                </a:solidFill>
                <a:effectLst/>
                <a:latin typeface="Arial Unicode MS"/>
                <a:ea typeface="JetBrains Mono"/>
              </a:rPr>
              <a:t>"a"</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b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r>
              <a:rPr kumimoji="0" lang="zh-CN" altLang="zh-CN" sz="1300" b="0" i="0" u="none" strike="noStrike" cap="none" normalizeH="0" baseline="0" dirty="0">
                <a:ln>
                  <a:noFill/>
                </a:ln>
                <a:solidFill>
                  <a:srgbClr val="067D17"/>
                </a:solidFill>
                <a:effectLst/>
                <a:latin typeface="Arial Unicode MS"/>
                <a:ea typeface="JetBrains Mono"/>
              </a:rPr>
              <a:t>"b"</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a:t>
            </a:r>
            <a:r>
              <a:rPr kumimoji="0" lang="zh-CN" altLang="zh-CN" sz="1300" b="0" i="0" u="none" strike="noStrike" cap="none" normalizeH="0" baseline="0" dirty="0">
                <a:ln>
                  <a:noFill/>
                </a:ln>
                <a:solidFill>
                  <a:srgbClr val="871094"/>
                </a:solidFill>
                <a:effectLst/>
                <a:latin typeface="Arial Unicode MS"/>
                <a:ea typeface="JetBrains Mono"/>
              </a:rPr>
              <a:t>instance </a:t>
            </a:r>
            <a:r>
              <a:rPr kumimoji="0" lang="zh-CN" altLang="zh-CN" sz="1300" b="0" i="0" u="none" strike="noStrike" cap="none" normalizeH="0" baseline="0" dirty="0">
                <a:ln>
                  <a:noFill/>
                </a:ln>
                <a:solidFill>
                  <a:srgbClr val="080808"/>
                </a:solidFill>
                <a:effectLst/>
                <a:latin typeface="Arial Unicode MS"/>
                <a:ea typeface="JetBrains Mono"/>
              </a:rPr>
              <a:t>= b;</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b.</a:t>
            </a:r>
            <a:r>
              <a:rPr kumimoji="0" lang="zh-CN" altLang="zh-CN" sz="1300" b="0" i="0" u="none" strike="noStrike" cap="none" normalizeH="0" baseline="0" dirty="0">
                <a:ln>
                  <a:noFill/>
                </a:ln>
                <a:solidFill>
                  <a:srgbClr val="871094"/>
                </a:solidFill>
                <a:effectLst/>
                <a:latin typeface="Arial Unicode MS"/>
                <a:ea typeface="JetBrains Mono"/>
              </a:rPr>
              <a:t>instance </a:t>
            </a:r>
            <a:r>
              <a:rPr kumimoji="0" lang="zh-CN" altLang="zh-CN" sz="1300" b="0" i="0" u="none" strike="noStrike" cap="none" normalizeH="0" baseline="0" dirty="0">
                <a:ln>
                  <a:noFill/>
                </a:ln>
                <a:solidFill>
                  <a:srgbClr val="080808"/>
                </a:solidFill>
                <a:effectLst/>
                <a:latin typeface="Arial Unicode MS"/>
                <a:ea typeface="JetBrains Mono"/>
              </a:rPr>
              <a:t>= a;</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b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圆角 7">
            <a:extLst>
              <a:ext uri="{FF2B5EF4-FFF2-40B4-BE49-F238E27FC236}">
                <a16:creationId xmlns:a16="http://schemas.microsoft.com/office/drawing/2014/main" id="{213A450D-5BDD-155E-57F0-139471B3E68E}"/>
              </a:ext>
            </a:extLst>
          </p:cNvPr>
          <p:cNvSpPr/>
          <p:nvPr/>
        </p:nvSpPr>
        <p:spPr bwMode="auto">
          <a:xfrm>
            <a:off x="2714920" y="5806911"/>
            <a:ext cx="961532" cy="367646"/>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圆角 9">
            <a:extLst>
              <a:ext uri="{FF2B5EF4-FFF2-40B4-BE49-F238E27FC236}">
                <a16:creationId xmlns:a16="http://schemas.microsoft.com/office/drawing/2014/main" id="{39D838A9-F73F-9E93-E4FC-8D0B1FE3517C}"/>
              </a:ext>
            </a:extLst>
          </p:cNvPr>
          <p:cNvSpPr/>
          <p:nvPr/>
        </p:nvSpPr>
        <p:spPr bwMode="auto">
          <a:xfrm>
            <a:off x="2714919" y="5331642"/>
            <a:ext cx="961532" cy="367646"/>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96943DE1-1022-DA44-DD4C-FCED691DC675}"/>
              </a:ext>
            </a:extLst>
          </p:cNvPr>
          <p:cNvSpPr/>
          <p:nvPr/>
        </p:nvSpPr>
        <p:spPr bwMode="auto">
          <a:xfrm>
            <a:off x="6943628" y="5227493"/>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new Demo(“a”)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矩形 26">
            <a:extLst>
              <a:ext uri="{FF2B5EF4-FFF2-40B4-BE49-F238E27FC236}">
                <a16:creationId xmlns:a16="http://schemas.microsoft.com/office/drawing/2014/main" id="{720D23CB-AD8D-AE9D-D867-184241D6641D}"/>
              </a:ext>
            </a:extLst>
          </p:cNvPr>
          <p:cNvSpPr/>
          <p:nvPr/>
        </p:nvSpPr>
        <p:spPr bwMode="auto">
          <a:xfrm>
            <a:off x="6943628" y="5584950"/>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instance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矩形 27">
            <a:extLst>
              <a:ext uri="{FF2B5EF4-FFF2-40B4-BE49-F238E27FC236}">
                <a16:creationId xmlns:a16="http://schemas.microsoft.com/office/drawing/2014/main" id="{D5F4FC02-7E86-617E-449D-BFF4620D146E}"/>
              </a:ext>
            </a:extLst>
          </p:cNvPr>
          <p:cNvSpPr/>
          <p:nvPr/>
        </p:nvSpPr>
        <p:spPr bwMode="auto">
          <a:xfrm>
            <a:off x="6943628" y="5942407"/>
            <a:ext cx="1423446" cy="355902"/>
          </a:xfrm>
          <a:prstGeom prst="rect">
            <a:avLst/>
          </a:prstGeom>
          <a:solidFill>
            <a:schemeClr val="accent6">
              <a:lumMod val="40000"/>
              <a:lumOff val="6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9" name="矩形 28">
            <a:extLst>
              <a:ext uri="{FF2B5EF4-FFF2-40B4-BE49-F238E27FC236}">
                <a16:creationId xmlns:a16="http://schemas.microsoft.com/office/drawing/2014/main" id="{3DBB6AB9-26E0-952B-65FB-675430288E63}"/>
              </a:ext>
            </a:extLst>
          </p:cNvPr>
          <p:cNvSpPr/>
          <p:nvPr/>
        </p:nvSpPr>
        <p:spPr bwMode="auto">
          <a:xfrm>
            <a:off x="6943628" y="4023319"/>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new Demo(“b”)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0" name="矩形 29">
            <a:extLst>
              <a:ext uri="{FF2B5EF4-FFF2-40B4-BE49-F238E27FC236}">
                <a16:creationId xmlns:a16="http://schemas.microsoft.com/office/drawing/2014/main" id="{B404ED2A-F753-F663-5C83-FBACB298899D}"/>
              </a:ext>
            </a:extLst>
          </p:cNvPr>
          <p:cNvSpPr/>
          <p:nvPr/>
        </p:nvSpPr>
        <p:spPr bwMode="auto">
          <a:xfrm>
            <a:off x="6943628" y="4380776"/>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instance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矩形 30">
            <a:extLst>
              <a:ext uri="{FF2B5EF4-FFF2-40B4-BE49-F238E27FC236}">
                <a16:creationId xmlns:a16="http://schemas.microsoft.com/office/drawing/2014/main" id="{CD3E84D8-7BF1-A724-C0E5-510DC460BE92}"/>
              </a:ext>
            </a:extLst>
          </p:cNvPr>
          <p:cNvSpPr/>
          <p:nvPr/>
        </p:nvSpPr>
        <p:spPr bwMode="auto">
          <a:xfrm>
            <a:off x="6943628" y="4728806"/>
            <a:ext cx="1423446" cy="355902"/>
          </a:xfrm>
          <a:prstGeom prst="rect">
            <a:avLst/>
          </a:prstGeom>
          <a:solidFill>
            <a:schemeClr val="accent6">
              <a:lumMod val="40000"/>
              <a:lumOff val="6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33" name="直接箭头连接符 32">
            <a:extLst>
              <a:ext uri="{FF2B5EF4-FFF2-40B4-BE49-F238E27FC236}">
                <a16:creationId xmlns:a16="http://schemas.microsoft.com/office/drawing/2014/main" id="{34344ED0-D5DD-CE99-BA3C-56E9A5B71E91}"/>
              </a:ext>
            </a:extLst>
          </p:cNvPr>
          <p:cNvCxnSpPr>
            <a:stCxn id="8" idx="3"/>
          </p:cNvCxnSpPr>
          <p:nvPr/>
        </p:nvCxnSpPr>
        <p:spPr>
          <a:xfrm flipV="1">
            <a:off x="3676452" y="5233796"/>
            <a:ext cx="3267176" cy="756938"/>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BAA4127-C247-1A60-0C71-11CC9166CC3A}"/>
              </a:ext>
            </a:extLst>
          </p:cNvPr>
          <p:cNvCxnSpPr>
            <a:stCxn id="10" idx="3"/>
          </p:cNvCxnSpPr>
          <p:nvPr/>
        </p:nvCxnSpPr>
        <p:spPr>
          <a:xfrm flipV="1">
            <a:off x="3676451" y="4023319"/>
            <a:ext cx="3267177" cy="1492146"/>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302F827C-0532-8C2C-377D-BF7B10DFAD68}"/>
              </a:ext>
            </a:extLst>
          </p:cNvPr>
          <p:cNvCxnSpPr>
            <a:cxnSpLocks/>
            <a:stCxn id="30" idx="1"/>
            <a:endCxn id="15" idx="1"/>
          </p:cNvCxnSpPr>
          <p:nvPr/>
        </p:nvCxnSpPr>
        <p:spPr>
          <a:xfrm rot="10800000" flipV="1">
            <a:off x="6943628" y="4558726"/>
            <a:ext cx="12700" cy="846717"/>
          </a:xfrm>
          <a:prstGeom prst="bentConnector3">
            <a:avLst>
              <a:gd name="adj1" fmla="val 1800000"/>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560EA6A1-FFC0-4FF3-C670-9FF96206A0FE}"/>
              </a:ext>
            </a:extLst>
          </p:cNvPr>
          <p:cNvCxnSpPr>
            <a:stCxn id="27" idx="3"/>
            <a:endCxn id="29" idx="3"/>
          </p:cNvCxnSpPr>
          <p:nvPr/>
        </p:nvCxnSpPr>
        <p:spPr>
          <a:xfrm flipV="1">
            <a:off x="8367074" y="4201270"/>
            <a:ext cx="12700" cy="1561631"/>
          </a:xfrm>
          <a:prstGeom prst="bentConnector3">
            <a:avLst>
              <a:gd name="adj1" fmla="val 1800000"/>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文本占位符 4">
            <a:extLst>
              <a:ext uri="{FF2B5EF4-FFF2-40B4-BE49-F238E27FC236}">
                <a16:creationId xmlns:a16="http://schemas.microsoft.com/office/drawing/2014/main" id="{C5846989-E6D0-B285-2932-1481B4998A77}"/>
              </a:ext>
            </a:extLst>
          </p:cNvPr>
          <p:cNvSpPr txBox="1">
            <a:spLocks/>
          </p:cNvSpPr>
          <p:nvPr/>
        </p:nvSpPr>
        <p:spPr>
          <a:xfrm>
            <a:off x="7306674" y="4750656"/>
            <a:ext cx="772097"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ref=</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38" name="文本占位符 4">
            <a:extLst>
              <a:ext uri="{FF2B5EF4-FFF2-40B4-BE49-F238E27FC236}">
                <a16:creationId xmlns:a16="http://schemas.microsoft.com/office/drawing/2014/main" id="{40BDCE05-40DF-0D49-0F74-DECFD8BB804E}"/>
              </a:ext>
            </a:extLst>
          </p:cNvPr>
          <p:cNvSpPr txBox="1">
            <a:spLocks/>
          </p:cNvSpPr>
          <p:nvPr/>
        </p:nvSpPr>
        <p:spPr>
          <a:xfrm>
            <a:off x="7306673" y="5977380"/>
            <a:ext cx="772097"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ref=</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39" name="文本占位符 4">
            <a:extLst>
              <a:ext uri="{FF2B5EF4-FFF2-40B4-BE49-F238E27FC236}">
                <a16:creationId xmlns:a16="http://schemas.microsoft.com/office/drawing/2014/main" id="{2589DB45-88E7-3ED6-ADD6-2A328D753205}"/>
              </a:ext>
            </a:extLst>
          </p:cNvPr>
          <p:cNvSpPr txBox="1">
            <a:spLocks/>
          </p:cNvSpPr>
          <p:nvPr/>
        </p:nvSpPr>
        <p:spPr>
          <a:xfrm>
            <a:off x="7685820" y="4740674"/>
            <a:ext cx="276522"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2</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0" name="文本占位符 4">
            <a:extLst>
              <a:ext uri="{FF2B5EF4-FFF2-40B4-BE49-F238E27FC236}">
                <a16:creationId xmlns:a16="http://schemas.microsoft.com/office/drawing/2014/main" id="{5DE9562E-412C-CA02-FD82-C6150036A4F8}"/>
              </a:ext>
            </a:extLst>
          </p:cNvPr>
          <p:cNvSpPr txBox="1">
            <a:spLocks/>
          </p:cNvSpPr>
          <p:nvPr/>
        </p:nvSpPr>
        <p:spPr>
          <a:xfrm>
            <a:off x="7679279" y="5970342"/>
            <a:ext cx="276521"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2</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1" name="文本占位符 4">
            <a:extLst>
              <a:ext uri="{FF2B5EF4-FFF2-40B4-BE49-F238E27FC236}">
                <a16:creationId xmlns:a16="http://schemas.microsoft.com/office/drawing/2014/main" id="{2CE10304-CC68-8FCA-031C-0E8A8A35C3DE}"/>
              </a:ext>
            </a:extLst>
          </p:cNvPr>
          <p:cNvSpPr txBox="1">
            <a:spLocks/>
          </p:cNvSpPr>
          <p:nvPr/>
        </p:nvSpPr>
        <p:spPr>
          <a:xfrm>
            <a:off x="7674205" y="4756793"/>
            <a:ext cx="276522"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2" name="文本占位符 4">
            <a:extLst>
              <a:ext uri="{FF2B5EF4-FFF2-40B4-BE49-F238E27FC236}">
                <a16:creationId xmlns:a16="http://schemas.microsoft.com/office/drawing/2014/main" id="{5F26BED0-09C6-42F7-AA77-C50AFE9FD3B2}"/>
              </a:ext>
            </a:extLst>
          </p:cNvPr>
          <p:cNvSpPr txBox="1">
            <a:spLocks/>
          </p:cNvSpPr>
          <p:nvPr/>
        </p:nvSpPr>
        <p:spPr>
          <a:xfrm>
            <a:off x="7674205" y="5965056"/>
            <a:ext cx="276521"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3" name="矩形: 圆角 42">
            <a:extLst>
              <a:ext uri="{FF2B5EF4-FFF2-40B4-BE49-F238E27FC236}">
                <a16:creationId xmlns:a16="http://schemas.microsoft.com/office/drawing/2014/main" id="{4C3D6DFC-D6C7-508F-C8F7-95B0919721C6}"/>
              </a:ext>
            </a:extLst>
          </p:cNvPr>
          <p:cNvSpPr/>
          <p:nvPr/>
        </p:nvSpPr>
        <p:spPr bwMode="auto">
          <a:xfrm>
            <a:off x="6366234" y="2064317"/>
            <a:ext cx="2579803" cy="844906"/>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Tree>
    <p:extLst>
      <p:ext uri="{BB962C8B-B14F-4D97-AF65-F5344CB8AC3E}">
        <p14:creationId xmlns:p14="http://schemas.microsoft.com/office/powerpoint/2010/main" val="979422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solidFill>
                  <a:srgbClr val="C00000"/>
                </a:solidFill>
              </a:rPr>
              <a:t>引用计数法</a:t>
            </a:r>
            <a:endParaRPr lang="zh-CN" altLang="en-US" dirty="0"/>
          </a:p>
        </p:txBody>
      </p:sp>
      <p:sp>
        <p:nvSpPr>
          <p:cNvPr id="5" name="文本占位符 4">
            <a:extLst>
              <a:ext uri="{FF2B5EF4-FFF2-40B4-BE49-F238E27FC236}">
                <a16:creationId xmlns:a16="http://schemas.microsoft.com/office/drawing/2014/main" id="{6E851419-EF4F-AD59-0360-B99969A9AD5D}"/>
              </a:ext>
            </a:extLst>
          </p:cNvPr>
          <p:cNvSpPr>
            <a:spLocks noGrp="1"/>
          </p:cNvSpPr>
          <p:nvPr>
            <p:ph type="body" sz="quarter" idx="11"/>
          </p:nvPr>
        </p:nvSpPr>
        <p:spPr>
          <a:xfrm>
            <a:off x="710880" y="1624204"/>
            <a:ext cx="10698800" cy="609949"/>
          </a:xfrm>
        </p:spPr>
        <p:txBody>
          <a:bodyPr/>
          <a:lstStyle/>
          <a:p>
            <a:r>
              <a:rPr lang="zh-CN" altLang="en-US" dirty="0"/>
              <a:t>当对象间出现了循环引用的话，则引用计数法就会失效</a:t>
            </a:r>
            <a:endParaRPr lang="zh-CN" altLang="en-US" dirty="0">
              <a:solidFill>
                <a:srgbClr val="C00000"/>
              </a:solidFill>
            </a:endParaRPr>
          </a:p>
        </p:txBody>
      </p:sp>
      <p:grpSp>
        <p:nvGrpSpPr>
          <p:cNvPr id="20" name="组合 19">
            <a:extLst>
              <a:ext uri="{FF2B5EF4-FFF2-40B4-BE49-F238E27FC236}">
                <a16:creationId xmlns:a16="http://schemas.microsoft.com/office/drawing/2014/main" id="{F8616646-E6C9-5562-1136-00C12C5108AF}"/>
              </a:ext>
            </a:extLst>
          </p:cNvPr>
          <p:cNvGrpSpPr/>
          <p:nvPr/>
        </p:nvGrpSpPr>
        <p:grpSpPr>
          <a:xfrm>
            <a:off x="2302465" y="3498661"/>
            <a:ext cx="1876425" cy="3488288"/>
            <a:chOff x="2302465" y="3234709"/>
            <a:chExt cx="1876425" cy="3488288"/>
          </a:xfrm>
        </p:grpSpPr>
        <p:grpSp>
          <p:nvGrpSpPr>
            <p:cNvPr id="12" name="组合 11">
              <a:extLst>
                <a:ext uri="{FF2B5EF4-FFF2-40B4-BE49-F238E27FC236}">
                  <a16:creationId xmlns:a16="http://schemas.microsoft.com/office/drawing/2014/main" id="{927B5D9D-E0AA-EA84-4726-E7AC89A73D88}"/>
                </a:ext>
              </a:extLst>
            </p:cNvPr>
            <p:cNvGrpSpPr/>
            <p:nvPr/>
          </p:nvGrpSpPr>
          <p:grpSpPr>
            <a:xfrm>
              <a:off x="2302465" y="3234709"/>
              <a:ext cx="1876425" cy="2864762"/>
              <a:chOff x="2302465" y="3122280"/>
              <a:chExt cx="1876425" cy="2864762"/>
            </a:xfrm>
          </p:grpSpPr>
          <p:sp>
            <p:nvSpPr>
              <p:cNvPr id="11" name="矩形 10">
                <a:extLst>
                  <a:ext uri="{FF2B5EF4-FFF2-40B4-BE49-F238E27FC236}">
                    <a16:creationId xmlns:a16="http://schemas.microsoft.com/office/drawing/2014/main" id="{CFBEC890-999D-E110-F279-B4DD79FB1462}"/>
                  </a:ext>
                </a:extLst>
              </p:cNvPr>
              <p:cNvSpPr/>
              <p:nvPr/>
            </p:nvSpPr>
            <p:spPr bwMode="auto">
              <a:xfrm>
                <a:off x="2639504" y="3318235"/>
                <a:ext cx="1093509" cy="2668807"/>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pic>
            <p:nvPicPr>
              <p:cNvPr id="9" name="图片 8">
                <a:extLst>
                  <a:ext uri="{FF2B5EF4-FFF2-40B4-BE49-F238E27FC236}">
                    <a16:creationId xmlns:a16="http://schemas.microsoft.com/office/drawing/2014/main" id="{A4C548B3-3188-FDF0-EB25-CA0C76EA3C2A}"/>
                  </a:ext>
                </a:extLst>
              </p:cNvPr>
              <p:cNvPicPr>
                <a:picLocks noChangeAspect="1"/>
              </p:cNvPicPr>
              <p:nvPr/>
            </p:nvPicPr>
            <p:blipFill>
              <a:blip r:embed="rId2"/>
              <a:stretch>
                <a:fillRect/>
              </a:stretch>
            </p:blipFill>
            <p:spPr>
              <a:xfrm>
                <a:off x="2302465" y="3122280"/>
                <a:ext cx="1876425" cy="291529"/>
              </a:xfrm>
              <a:prstGeom prst="rect">
                <a:avLst/>
              </a:prstGeom>
              <a:effectLst/>
            </p:spPr>
          </p:pic>
        </p:grpSp>
        <p:sp>
          <p:nvSpPr>
            <p:cNvPr id="17" name="文本占位符 4">
              <a:extLst>
                <a:ext uri="{FF2B5EF4-FFF2-40B4-BE49-F238E27FC236}">
                  <a16:creationId xmlns:a16="http://schemas.microsoft.com/office/drawing/2014/main" id="{4EA3BF83-C0E7-6B49-83CB-D93E277E35B6}"/>
                </a:ext>
              </a:extLst>
            </p:cNvPr>
            <p:cNvSpPr txBox="1">
              <a:spLocks/>
            </p:cNvSpPr>
            <p:nvPr/>
          </p:nvSpPr>
          <p:spPr>
            <a:xfrm>
              <a:off x="2965456" y="6113048"/>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栈</a:t>
              </a:r>
              <a:endParaRPr lang="zh-CN" altLang="en-US" dirty="0">
                <a:solidFill>
                  <a:srgbClr val="C00000"/>
                </a:solidFill>
              </a:endParaRPr>
            </a:p>
          </p:txBody>
        </p:sp>
      </p:grpSp>
      <p:grpSp>
        <p:nvGrpSpPr>
          <p:cNvPr id="19" name="组合 18">
            <a:extLst>
              <a:ext uri="{FF2B5EF4-FFF2-40B4-BE49-F238E27FC236}">
                <a16:creationId xmlns:a16="http://schemas.microsoft.com/office/drawing/2014/main" id="{8588EF23-154F-669E-3C86-EEF8C500FC07}"/>
              </a:ext>
            </a:extLst>
          </p:cNvPr>
          <p:cNvGrpSpPr/>
          <p:nvPr/>
        </p:nvGrpSpPr>
        <p:grpSpPr>
          <a:xfrm>
            <a:off x="6096000" y="3769329"/>
            <a:ext cx="3118703" cy="3202364"/>
            <a:chOff x="6096000" y="3505377"/>
            <a:chExt cx="3118703" cy="3202364"/>
          </a:xfrm>
        </p:grpSpPr>
        <p:sp>
          <p:nvSpPr>
            <p:cNvPr id="6" name="矩形 5">
              <a:extLst>
                <a:ext uri="{FF2B5EF4-FFF2-40B4-BE49-F238E27FC236}">
                  <a16:creationId xmlns:a16="http://schemas.microsoft.com/office/drawing/2014/main" id="{BBB1C0AF-DD0E-2A72-D0A4-50697008ED1A}"/>
                </a:ext>
              </a:extLst>
            </p:cNvPr>
            <p:cNvSpPr/>
            <p:nvPr/>
          </p:nvSpPr>
          <p:spPr bwMode="auto">
            <a:xfrm>
              <a:off x="6096000" y="3505377"/>
              <a:ext cx="3118703" cy="2594094"/>
            </a:xfrm>
            <a:prstGeom prst="rect">
              <a:avLst/>
            </a:prstGeom>
            <a:noFill/>
            <a:ln w="19050">
              <a:solidFill>
                <a:srgbClr val="C00000"/>
              </a:solidFill>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00000"/>
                </a:solidFill>
                <a:effectLst/>
                <a:latin typeface="Arial Unicode MS"/>
                <a:ea typeface="JetBrains Mono"/>
              </a:endParaRPr>
            </a:p>
          </p:txBody>
        </p:sp>
        <p:sp>
          <p:nvSpPr>
            <p:cNvPr id="18" name="文本占位符 4">
              <a:extLst>
                <a:ext uri="{FF2B5EF4-FFF2-40B4-BE49-F238E27FC236}">
                  <a16:creationId xmlns:a16="http://schemas.microsoft.com/office/drawing/2014/main" id="{092768A9-6A1D-EE88-F074-636E38567A40}"/>
                </a:ext>
              </a:extLst>
            </p:cNvPr>
            <p:cNvSpPr txBox="1">
              <a:spLocks/>
            </p:cNvSpPr>
            <p:nvPr/>
          </p:nvSpPr>
          <p:spPr>
            <a:xfrm>
              <a:off x="7462042" y="6097792"/>
              <a:ext cx="710996"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堆</a:t>
              </a:r>
              <a:endParaRPr lang="zh-CN" altLang="en-US" dirty="0">
                <a:solidFill>
                  <a:srgbClr val="C00000"/>
                </a:solidFill>
              </a:endParaRPr>
            </a:p>
          </p:txBody>
        </p:sp>
      </p:grpSp>
      <p:sp>
        <p:nvSpPr>
          <p:cNvPr id="4" name="Rectangle 1">
            <a:extLst>
              <a:ext uri="{FF2B5EF4-FFF2-40B4-BE49-F238E27FC236}">
                <a16:creationId xmlns:a16="http://schemas.microsoft.com/office/drawing/2014/main" id="{1EBFB74D-3D7D-1ECC-658B-E4E14C4E64CC}"/>
              </a:ext>
            </a:extLst>
          </p:cNvPr>
          <p:cNvSpPr>
            <a:spLocks noChangeArrowheads="1"/>
          </p:cNvSpPr>
          <p:nvPr/>
        </p:nvSpPr>
        <p:spPr bwMode="auto">
          <a:xfrm>
            <a:off x="1178350" y="2064317"/>
            <a:ext cx="3789575"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871094"/>
                </a:solidFill>
                <a:effectLst/>
                <a:latin typeface="Arial Unicode MS"/>
                <a:ea typeface="JetBrains Mono"/>
              </a:rPr>
              <a:t>instance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871094"/>
                </a:solidFill>
                <a:effectLst/>
                <a:latin typeface="Arial Unicode MS"/>
                <a:ea typeface="JetBrains Mono"/>
              </a:rPr>
              <a:t>name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Demo</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080808"/>
                </a:solidFill>
                <a:effectLst/>
                <a:latin typeface="Arial Unicode MS"/>
                <a:ea typeface="JetBrains Mono"/>
              </a:rPr>
              <a:t>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name </a:t>
            </a:r>
            <a:r>
              <a:rPr kumimoji="0" lang="zh-CN" altLang="zh-CN" sz="1300" b="0" i="0" u="none" strike="noStrike" cap="none" normalizeH="0" baseline="0" dirty="0">
                <a:ln>
                  <a:noFill/>
                </a:ln>
                <a:solidFill>
                  <a:srgbClr val="080808"/>
                </a:solidFill>
                <a:effectLst/>
                <a:latin typeface="Arial Unicode MS"/>
                <a:ea typeface="JetBrains Mono"/>
              </a:rPr>
              <a:t>= 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F989011-C9A3-E576-71E5-5107E20FE59E}"/>
              </a:ext>
            </a:extLst>
          </p:cNvPr>
          <p:cNvSpPr>
            <a:spLocks noChangeArrowheads="1"/>
          </p:cNvSpPr>
          <p:nvPr/>
        </p:nvSpPr>
        <p:spPr bwMode="auto">
          <a:xfrm>
            <a:off x="6366234" y="2064317"/>
            <a:ext cx="3613608"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a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r>
              <a:rPr kumimoji="0" lang="zh-CN" altLang="zh-CN" sz="1300" b="0" i="0" u="none" strike="noStrike" cap="none" normalizeH="0" baseline="0" dirty="0">
                <a:ln>
                  <a:noFill/>
                </a:ln>
                <a:solidFill>
                  <a:srgbClr val="067D17"/>
                </a:solidFill>
                <a:effectLst/>
                <a:latin typeface="Arial Unicode MS"/>
                <a:ea typeface="JetBrains Mono"/>
              </a:rPr>
              <a:t>"a"</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b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r>
              <a:rPr kumimoji="0" lang="zh-CN" altLang="zh-CN" sz="1300" b="0" i="0" u="none" strike="noStrike" cap="none" normalizeH="0" baseline="0" dirty="0">
                <a:ln>
                  <a:noFill/>
                </a:ln>
                <a:solidFill>
                  <a:srgbClr val="067D17"/>
                </a:solidFill>
                <a:effectLst/>
                <a:latin typeface="Arial Unicode MS"/>
                <a:ea typeface="JetBrains Mono"/>
              </a:rPr>
              <a:t>"b"</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a:t>
            </a:r>
            <a:r>
              <a:rPr kumimoji="0" lang="zh-CN" altLang="zh-CN" sz="1300" b="0" i="0" u="none" strike="noStrike" cap="none" normalizeH="0" baseline="0" dirty="0">
                <a:ln>
                  <a:noFill/>
                </a:ln>
                <a:solidFill>
                  <a:srgbClr val="871094"/>
                </a:solidFill>
                <a:effectLst/>
                <a:latin typeface="Arial Unicode MS"/>
                <a:ea typeface="JetBrains Mono"/>
              </a:rPr>
              <a:t>instance </a:t>
            </a:r>
            <a:r>
              <a:rPr kumimoji="0" lang="zh-CN" altLang="zh-CN" sz="1300" b="0" i="0" u="none" strike="noStrike" cap="none" normalizeH="0" baseline="0" dirty="0">
                <a:ln>
                  <a:noFill/>
                </a:ln>
                <a:solidFill>
                  <a:srgbClr val="080808"/>
                </a:solidFill>
                <a:effectLst/>
                <a:latin typeface="Arial Unicode MS"/>
                <a:ea typeface="JetBrains Mono"/>
              </a:rPr>
              <a:t>= b;</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b.</a:t>
            </a:r>
            <a:r>
              <a:rPr kumimoji="0" lang="zh-CN" altLang="zh-CN" sz="1300" b="0" i="0" u="none" strike="noStrike" cap="none" normalizeH="0" baseline="0" dirty="0">
                <a:ln>
                  <a:noFill/>
                </a:ln>
                <a:solidFill>
                  <a:srgbClr val="871094"/>
                </a:solidFill>
                <a:effectLst/>
                <a:latin typeface="Arial Unicode MS"/>
                <a:ea typeface="JetBrains Mono"/>
              </a:rPr>
              <a:t>instance </a:t>
            </a:r>
            <a:r>
              <a:rPr kumimoji="0" lang="zh-CN" altLang="zh-CN" sz="1300" b="0" i="0" u="none" strike="noStrike" cap="none" normalizeH="0" baseline="0" dirty="0">
                <a:ln>
                  <a:noFill/>
                </a:ln>
                <a:solidFill>
                  <a:srgbClr val="080808"/>
                </a:solidFill>
                <a:effectLst/>
                <a:latin typeface="Arial Unicode MS"/>
                <a:ea typeface="JetBrains Mono"/>
              </a:rPr>
              <a:t>= a;</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b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圆角 7">
            <a:extLst>
              <a:ext uri="{FF2B5EF4-FFF2-40B4-BE49-F238E27FC236}">
                <a16:creationId xmlns:a16="http://schemas.microsoft.com/office/drawing/2014/main" id="{213A450D-5BDD-155E-57F0-139471B3E68E}"/>
              </a:ext>
            </a:extLst>
          </p:cNvPr>
          <p:cNvSpPr/>
          <p:nvPr/>
        </p:nvSpPr>
        <p:spPr bwMode="auto">
          <a:xfrm>
            <a:off x="2714920" y="5806911"/>
            <a:ext cx="961532" cy="367646"/>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圆角 9">
            <a:extLst>
              <a:ext uri="{FF2B5EF4-FFF2-40B4-BE49-F238E27FC236}">
                <a16:creationId xmlns:a16="http://schemas.microsoft.com/office/drawing/2014/main" id="{39D838A9-F73F-9E93-E4FC-8D0B1FE3517C}"/>
              </a:ext>
            </a:extLst>
          </p:cNvPr>
          <p:cNvSpPr/>
          <p:nvPr/>
        </p:nvSpPr>
        <p:spPr bwMode="auto">
          <a:xfrm>
            <a:off x="2714919" y="5331642"/>
            <a:ext cx="961532" cy="367646"/>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96943DE1-1022-DA44-DD4C-FCED691DC675}"/>
              </a:ext>
            </a:extLst>
          </p:cNvPr>
          <p:cNvSpPr/>
          <p:nvPr/>
        </p:nvSpPr>
        <p:spPr bwMode="auto">
          <a:xfrm>
            <a:off x="6943628" y="5227493"/>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new Demo(“a”)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矩形 26">
            <a:extLst>
              <a:ext uri="{FF2B5EF4-FFF2-40B4-BE49-F238E27FC236}">
                <a16:creationId xmlns:a16="http://schemas.microsoft.com/office/drawing/2014/main" id="{720D23CB-AD8D-AE9D-D867-184241D6641D}"/>
              </a:ext>
            </a:extLst>
          </p:cNvPr>
          <p:cNvSpPr/>
          <p:nvPr/>
        </p:nvSpPr>
        <p:spPr bwMode="auto">
          <a:xfrm>
            <a:off x="6943628" y="5584950"/>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instance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矩形 27">
            <a:extLst>
              <a:ext uri="{FF2B5EF4-FFF2-40B4-BE49-F238E27FC236}">
                <a16:creationId xmlns:a16="http://schemas.microsoft.com/office/drawing/2014/main" id="{D5F4FC02-7E86-617E-449D-BFF4620D146E}"/>
              </a:ext>
            </a:extLst>
          </p:cNvPr>
          <p:cNvSpPr/>
          <p:nvPr/>
        </p:nvSpPr>
        <p:spPr bwMode="auto">
          <a:xfrm>
            <a:off x="6943628" y="5942407"/>
            <a:ext cx="1423446" cy="355902"/>
          </a:xfrm>
          <a:prstGeom prst="rect">
            <a:avLst/>
          </a:prstGeom>
          <a:solidFill>
            <a:schemeClr val="accent6">
              <a:lumMod val="40000"/>
              <a:lumOff val="6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9" name="矩形 28">
            <a:extLst>
              <a:ext uri="{FF2B5EF4-FFF2-40B4-BE49-F238E27FC236}">
                <a16:creationId xmlns:a16="http://schemas.microsoft.com/office/drawing/2014/main" id="{3DBB6AB9-26E0-952B-65FB-675430288E63}"/>
              </a:ext>
            </a:extLst>
          </p:cNvPr>
          <p:cNvSpPr/>
          <p:nvPr/>
        </p:nvSpPr>
        <p:spPr bwMode="auto">
          <a:xfrm>
            <a:off x="6943628" y="4023319"/>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new Demo(“b”)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0" name="矩形 29">
            <a:extLst>
              <a:ext uri="{FF2B5EF4-FFF2-40B4-BE49-F238E27FC236}">
                <a16:creationId xmlns:a16="http://schemas.microsoft.com/office/drawing/2014/main" id="{B404ED2A-F753-F663-5C83-FBACB298899D}"/>
              </a:ext>
            </a:extLst>
          </p:cNvPr>
          <p:cNvSpPr/>
          <p:nvPr/>
        </p:nvSpPr>
        <p:spPr bwMode="auto">
          <a:xfrm>
            <a:off x="6943628" y="4380776"/>
            <a:ext cx="1423446" cy="355902"/>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instance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矩形 30">
            <a:extLst>
              <a:ext uri="{FF2B5EF4-FFF2-40B4-BE49-F238E27FC236}">
                <a16:creationId xmlns:a16="http://schemas.microsoft.com/office/drawing/2014/main" id="{CD3E84D8-7BF1-A724-C0E5-510DC460BE92}"/>
              </a:ext>
            </a:extLst>
          </p:cNvPr>
          <p:cNvSpPr/>
          <p:nvPr/>
        </p:nvSpPr>
        <p:spPr bwMode="auto">
          <a:xfrm>
            <a:off x="6943628" y="4728806"/>
            <a:ext cx="1423446" cy="355902"/>
          </a:xfrm>
          <a:prstGeom prst="rect">
            <a:avLst/>
          </a:prstGeom>
          <a:solidFill>
            <a:schemeClr val="accent6">
              <a:lumMod val="40000"/>
              <a:lumOff val="6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33" name="直接箭头连接符 32">
            <a:extLst>
              <a:ext uri="{FF2B5EF4-FFF2-40B4-BE49-F238E27FC236}">
                <a16:creationId xmlns:a16="http://schemas.microsoft.com/office/drawing/2014/main" id="{34344ED0-D5DD-CE99-BA3C-56E9A5B71E91}"/>
              </a:ext>
            </a:extLst>
          </p:cNvPr>
          <p:cNvCxnSpPr>
            <a:stCxn id="8" idx="3"/>
          </p:cNvCxnSpPr>
          <p:nvPr/>
        </p:nvCxnSpPr>
        <p:spPr>
          <a:xfrm flipV="1">
            <a:off x="3676452" y="5233796"/>
            <a:ext cx="3267176" cy="756938"/>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BAA4127-C247-1A60-0C71-11CC9166CC3A}"/>
              </a:ext>
            </a:extLst>
          </p:cNvPr>
          <p:cNvCxnSpPr>
            <a:stCxn id="10" idx="3"/>
          </p:cNvCxnSpPr>
          <p:nvPr/>
        </p:nvCxnSpPr>
        <p:spPr>
          <a:xfrm flipV="1">
            <a:off x="3676451" y="4023319"/>
            <a:ext cx="3267177" cy="1492146"/>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302F827C-0532-8C2C-377D-BF7B10DFAD68}"/>
              </a:ext>
            </a:extLst>
          </p:cNvPr>
          <p:cNvCxnSpPr>
            <a:cxnSpLocks/>
            <a:stCxn id="30" idx="1"/>
            <a:endCxn id="15" idx="1"/>
          </p:cNvCxnSpPr>
          <p:nvPr/>
        </p:nvCxnSpPr>
        <p:spPr>
          <a:xfrm rot="10800000" flipV="1">
            <a:off x="6943628" y="4558726"/>
            <a:ext cx="12700" cy="846717"/>
          </a:xfrm>
          <a:prstGeom prst="bentConnector3">
            <a:avLst>
              <a:gd name="adj1" fmla="val 1800000"/>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560EA6A1-FFC0-4FF3-C670-9FF96206A0FE}"/>
              </a:ext>
            </a:extLst>
          </p:cNvPr>
          <p:cNvCxnSpPr>
            <a:stCxn id="27" idx="3"/>
            <a:endCxn id="29" idx="3"/>
          </p:cNvCxnSpPr>
          <p:nvPr/>
        </p:nvCxnSpPr>
        <p:spPr>
          <a:xfrm flipV="1">
            <a:off x="8367074" y="4201270"/>
            <a:ext cx="12700" cy="1561631"/>
          </a:xfrm>
          <a:prstGeom prst="bentConnector3">
            <a:avLst>
              <a:gd name="adj1" fmla="val 1800000"/>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文本占位符 4">
            <a:extLst>
              <a:ext uri="{FF2B5EF4-FFF2-40B4-BE49-F238E27FC236}">
                <a16:creationId xmlns:a16="http://schemas.microsoft.com/office/drawing/2014/main" id="{C5846989-E6D0-B285-2932-1481B4998A77}"/>
              </a:ext>
            </a:extLst>
          </p:cNvPr>
          <p:cNvSpPr txBox="1">
            <a:spLocks/>
          </p:cNvSpPr>
          <p:nvPr/>
        </p:nvSpPr>
        <p:spPr>
          <a:xfrm>
            <a:off x="7306674" y="4750656"/>
            <a:ext cx="772097"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ref=</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38" name="文本占位符 4">
            <a:extLst>
              <a:ext uri="{FF2B5EF4-FFF2-40B4-BE49-F238E27FC236}">
                <a16:creationId xmlns:a16="http://schemas.microsoft.com/office/drawing/2014/main" id="{40BDCE05-40DF-0D49-0F74-DECFD8BB804E}"/>
              </a:ext>
            </a:extLst>
          </p:cNvPr>
          <p:cNvSpPr txBox="1">
            <a:spLocks/>
          </p:cNvSpPr>
          <p:nvPr/>
        </p:nvSpPr>
        <p:spPr>
          <a:xfrm>
            <a:off x="7306673" y="5977380"/>
            <a:ext cx="772097"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ref=</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39" name="文本占位符 4">
            <a:extLst>
              <a:ext uri="{FF2B5EF4-FFF2-40B4-BE49-F238E27FC236}">
                <a16:creationId xmlns:a16="http://schemas.microsoft.com/office/drawing/2014/main" id="{2589DB45-88E7-3ED6-ADD6-2A328D753205}"/>
              </a:ext>
            </a:extLst>
          </p:cNvPr>
          <p:cNvSpPr txBox="1">
            <a:spLocks/>
          </p:cNvSpPr>
          <p:nvPr/>
        </p:nvSpPr>
        <p:spPr>
          <a:xfrm>
            <a:off x="7685820" y="4740674"/>
            <a:ext cx="276522"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2</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0" name="文本占位符 4">
            <a:extLst>
              <a:ext uri="{FF2B5EF4-FFF2-40B4-BE49-F238E27FC236}">
                <a16:creationId xmlns:a16="http://schemas.microsoft.com/office/drawing/2014/main" id="{5DE9562E-412C-CA02-FD82-C6150036A4F8}"/>
              </a:ext>
            </a:extLst>
          </p:cNvPr>
          <p:cNvSpPr txBox="1">
            <a:spLocks/>
          </p:cNvSpPr>
          <p:nvPr/>
        </p:nvSpPr>
        <p:spPr>
          <a:xfrm>
            <a:off x="7679279" y="5970342"/>
            <a:ext cx="276521"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2</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1" name="文本占位符 4">
            <a:extLst>
              <a:ext uri="{FF2B5EF4-FFF2-40B4-BE49-F238E27FC236}">
                <a16:creationId xmlns:a16="http://schemas.microsoft.com/office/drawing/2014/main" id="{2CE10304-CC68-8FCA-031C-0E8A8A35C3DE}"/>
              </a:ext>
            </a:extLst>
          </p:cNvPr>
          <p:cNvSpPr txBox="1">
            <a:spLocks/>
          </p:cNvSpPr>
          <p:nvPr/>
        </p:nvSpPr>
        <p:spPr>
          <a:xfrm>
            <a:off x="7674205" y="4756793"/>
            <a:ext cx="276522"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1</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2" name="文本占位符 4">
            <a:extLst>
              <a:ext uri="{FF2B5EF4-FFF2-40B4-BE49-F238E27FC236}">
                <a16:creationId xmlns:a16="http://schemas.microsoft.com/office/drawing/2014/main" id="{5F26BED0-09C6-42F7-AA77-C50AFE9FD3B2}"/>
              </a:ext>
            </a:extLst>
          </p:cNvPr>
          <p:cNvSpPr txBox="1">
            <a:spLocks/>
          </p:cNvSpPr>
          <p:nvPr/>
        </p:nvSpPr>
        <p:spPr>
          <a:xfrm>
            <a:off x="7674205" y="5965056"/>
            <a:ext cx="276521" cy="3515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1</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43" name="矩形: 圆角 42">
            <a:extLst>
              <a:ext uri="{FF2B5EF4-FFF2-40B4-BE49-F238E27FC236}">
                <a16:creationId xmlns:a16="http://schemas.microsoft.com/office/drawing/2014/main" id="{4C3D6DFC-D6C7-508F-C8F7-95B0919721C6}"/>
              </a:ext>
            </a:extLst>
          </p:cNvPr>
          <p:cNvSpPr/>
          <p:nvPr/>
        </p:nvSpPr>
        <p:spPr bwMode="auto">
          <a:xfrm>
            <a:off x="6365449" y="3076343"/>
            <a:ext cx="2579803" cy="462774"/>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文本占位符 2">
            <a:extLst>
              <a:ext uri="{FF2B5EF4-FFF2-40B4-BE49-F238E27FC236}">
                <a16:creationId xmlns:a16="http://schemas.microsoft.com/office/drawing/2014/main" id="{BAE62A94-8695-43DA-77E2-DC601EF37A3C}"/>
              </a:ext>
            </a:extLst>
          </p:cNvPr>
          <p:cNvSpPr txBox="1">
            <a:spLocks/>
          </p:cNvSpPr>
          <p:nvPr/>
        </p:nvSpPr>
        <p:spPr>
          <a:xfrm>
            <a:off x="9259752" y="4728427"/>
            <a:ext cx="2783091" cy="6011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1" dirty="0">
                <a:solidFill>
                  <a:srgbClr val="C00000"/>
                </a:solidFill>
              </a:rPr>
              <a:t>循环引用，会引发内存泄露</a:t>
            </a:r>
            <a:endParaRPr lang="zh-CN" altLang="en-US" b="1" dirty="0"/>
          </a:p>
        </p:txBody>
      </p:sp>
    </p:spTree>
    <p:extLst>
      <p:ext uri="{BB962C8B-B14F-4D97-AF65-F5344CB8AC3E}">
        <p14:creationId xmlns:p14="http://schemas.microsoft.com/office/powerpoint/2010/main" val="722572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3"/>
                                        </p:tgtEl>
                                      </p:cBhvr>
                                    </p:animEffect>
                                    <p:animScale>
                                      <p:cBhvr>
                                        <p:cTn id="10" dur="250" autoRev="1" fill="hold"/>
                                        <p:tgtEl>
                                          <p:spTgt spid="3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nodeType="clickEffect">
                                  <p:stCondLst>
                                    <p:cond delay="0"/>
                                  </p:stCondLst>
                                  <p:childTnLst>
                                    <p:anim calcmode="lin" valueType="num">
                                      <p:cBhvr>
                                        <p:cTn id="14" dur="500"/>
                                        <p:tgtEl>
                                          <p:spTgt spid="35"/>
                                        </p:tgtEl>
                                        <p:attrNameLst>
                                          <p:attrName>ppt_w</p:attrName>
                                        </p:attrNameLst>
                                      </p:cBhvr>
                                      <p:tavLst>
                                        <p:tav tm="0">
                                          <p:val>
                                            <p:strVal val="ppt_w"/>
                                          </p:val>
                                        </p:tav>
                                        <p:tav tm="100000">
                                          <p:val>
                                            <p:fltVal val="0"/>
                                          </p:val>
                                        </p:tav>
                                      </p:tavLst>
                                    </p:anim>
                                    <p:anim calcmode="lin" valueType="num">
                                      <p:cBhvr>
                                        <p:cTn id="15" dur="500"/>
                                        <p:tgtEl>
                                          <p:spTgt spid="35"/>
                                        </p:tgtEl>
                                        <p:attrNameLst>
                                          <p:attrName>ppt_h</p:attrName>
                                        </p:attrNameLst>
                                      </p:cBhvr>
                                      <p:tavLst>
                                        <p:tav tm="0">
                                          <p:val>
                                            <p:strVal val="ppt_h"/>
                                          </p:val>
                                        </p:tav>
                                        <p:tav tm="100000">
                                          <p:val>
                                            <p:fltVal val="0"/>
                                          </p:val>
                                        </p:tav>
                                      </p:tavLst>
                                    </p:anim>
                                    <p:animEffect transition="out" filter="fade">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par>
                                <p:cTn id="18" presetID="53" presetClass="exit" presetSubtype="32" fill="hold" nodeType="withEffect">
                                  <p:stCondLst>
                                    <p:cond delay="0"/>
                                  </p:stCondLst>
                                  <p:childTnLst>
                                    <p:anim calcmode="lin" valueType="num">
                                      <p:cBhvr>
                                        <p:cTn id="19" dur="500"/>
                                        <p:tgtEl>
                                          <p:spTgt spid="33"/>
                                        </p:tgtEl>
                                        <p:attrNameLst>
                                          <p:attrName>ppt_w</p:attrName>
                                        </p:attrNameLst>
                                      </p:cBhvr>
                                      <p:tavLst>
                                        <p:tav tm="0">
                                          <p:val>
                                            <p:strVal val="ppt_w"/>
                                          </p:val>
                                        </p:tav>
                                        <p:tav tm="100000">
                                          <p:val>
                                            <p:fltVal val="0"/>
                                          </p:val>
                                        </p:tav>
                                      </p:tavLst>
                                    </p:anim>
                                    <p:anim calcmode="lin" valueType="num">
                                      <p:cBhvr>
                                        <p:cTn id="20" dur="500"/>
                                        <p:tgtEl>
                                          <p:spTgt spid="33"/>
                                        </p:tgtEl>
                                        <p:attrNameLst>
                                          <p:attrName>ppt_h</p:attrName>
                                        </p:attrNameLst>
                                      </p:cBhvr>
                                      <p:tavLst>
                                        <p:tav tm="0">
                                          <p:val>
                                            <p:strVal val="ppt_h"/>
                                          </p:val>
                                        </p:tav>
                                        <p:tav tm="100000">
                                          <p:val>
                                            <p:fltVal val="0"/>
                                          </p:val>
                                        </p:tav>
                                      </p:tavLst>
                                    </p:anim>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0"/>
                                        </p:tgtEl>
                                        <p:attrNameLst>
                                          <p:attrName>style.visibility</p:attrName>
                                        </p:attrNameLst>
                                      </p:cBhvr>
                                      <p:to>
                                        <p:strVal val="hidden"/>
                                      </p:to>
                                    </p:set>
                                  </p:childTnLst>
                                </p:cTn>
                              </p:par>
                            </p:childTnLst>
                          </p:cTn>
                        </p:par>
                        <p:par>
                          <p:cTn id="31" fill="hold">
                            <p:stCondLst>
                              <p:cond delay="0"/>
                            </p:stCondLst>
                            <p:childTnLst>
                              <p:par>
                                <p:cTn id="32" presetID="12" presetClass="entr" presetSubtype="4"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p:tgtEl>
                                          <p:spTgt spid="41"/>
                                        </p:tgtEl>
                                        <p:attrNameLst>
                                          <p:attrName>ppt_y</p:attrName>
                                        </p:attrNameLst>
                                      </p:cBhvr>
                                      <p:tavLst>
                                        <p:tav tm="0">
                                          <p:val>
                                            <p:strVal val="#ppt_y+#ppt_h*1.125000"/>
                                          </p:val>
                                        </p:tav>
                                        <p:tav tm="100000">
                                          <p:val>
                                            <p:strVal val="#ppt_y"/>
                                          </p:val>
                                        </p:tav>
                                      </p:tavLst>
                                    </p:anim>
                                    <p:animEffect transition="in" filter="wipe(up)">
                                      <p:cBhvr>
                                        <p:cTn id="35" dur="500"/>
                                        <p:tgtEl>
                                          <p:spTgt spid="4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ppt_y</p:attrName>
                                        </p:attrNameLst>
                                      </p:cBhvr>
                                      <p:tavLst>
                                        <p:tav tm="0">
                                          <p:val>
                                            <p:strVal val="#ppt_y+#ppt_h*1.125000"/>
                                          </p:val>
                                        </p:tav>
                                        <p:tav tm="100000">
                                          <p:val>
                                            <p:strVal val="#ppt_y"/>
                                          </p:val>
                                        </p:tav>
                                      </p:tavLst>
                                    </p:anim>
                                    <p:animEffect transition="in" filter="wipe(up)">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0" grpId="1"/>
      <p:bldP spid="41" grpId="0"/>
      <p:bldP spid="4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AF2C5-BF1B-50E0-D600-D94FEEFB173E}"/>
              </a:ext>
            </a:extLst>
          </p:cNvPr>
          <p:cNvSpPr>
            <a:spLocks noGrp="1"/>
          </p:cNvSpPr>
          <p:nvPr>
            <p:ph type="title"/>
          </p:nvPr>
        </p:nvSpPr>
        <p:spPr/>
        <p:txBody>
          <a:bodyPr/>
          <a:lstStyle/>
          <a:p>
            <a:r>
              <a:rPr lang="zh-CN" altLang="en-US" dirty="0"/>
              <a:t>可达性分析算法</a:t>
            </a:r>
          </a:p>
        </p:txBody>
      </p:sp>
      <p:sp>
        <p:nvSpPr>
          <p:cNvPr id="3" name="文本占位符 2">
            <a:extLst>
              <a:ext uri="{FF2B5EF4-FFF2-40B4-BE49-F238E27FC236}">
                <a16:creationId xmlns:a16="http://schemas.microsoft.com/office/drawing/2014/main" id="{89DC9422-8E29-2968-6456-04BF3EED2952}"/>
              </a:ext>
            </a:extLst>
          </p:cNvPr>
          <p:cNvSpPr>
            <a:spLocks noGrp="1"/>
          </p:cNvSpPr>
          <p:nvPr>
            <p:ph type="body" sz="quarter" idx="11"/>
          </p:nvPr>
        </p:nvSpPr>
        <p:spPr>
          <a:xfrm>
            <a:off x="710880" y="1624205"/>
            <a:ext cx="10698800" cy="686197"/>
          </a:xfrm>
        </p:spPr>
        <p:txBody>
          <a:bodyPr/>
          <a:lstStyle/>
          <a:p>
            <a:r>
              <a:rPr lang="zh-CN" altLang="en-US" dirty="0"/>
              <a:t>现在的虚拟机采用的都是通过可达性分析算法来确定哪些内容是垃圾。</a:t>
            </a:r>
          </a:p>
        </p:txBody>
      </p:sp>
      <p:grpSp>
        <p:nvGrpSpPr>
          <p:cNvPr id="29" name="组合 28">
            <a:extLst>
              <a:ext uri="{FF2B5EF4-FFF2-40B4-BE49-F238E27FC236}">
                <a16:creationId xmlns:a16="http://schemas.microsoft.com/office/drawing/2014/main" id="{EEA56C75-63D8-01F8-07F0-3D96D11B2F11}"/>
              </a:ext>
            </a:extLst>
          </p:cNvPr>
          <p:cNvGrpSpPr/>
          <p:nvPr/>
        </p:nvGrpSpPr>
        <p:grpSpPr>
          <a:xfrm>
            <a:off x="710880" y="2510883"/>
            <a:ext cx="5052767" cy="3799001"/>
            <a:chOff x="829554" y="2856323"/>
            <a:chExt cx="5052767" cy="3799001"/>
          </a:xfrm>
        </p:grpSpPr>
        <p:sp>
          <p:nvSpPr>
            <p:cNvPr id="26" name="矩形: 圆角 25">
              <a:extLst>
                <a:ext uri="{FF2B5EF4-FFF2-40B4-BE49-F238E27FC236}">
                  <a16:creationId xmlns:a16="http://schemas.microsoft.com/office/drawing/2014/main" id="{1D8A8EA6-D8DB-5405-923B-EE18FAFF0B6C}"/>
                </a:ext>
              </a:extLst>
            </p:cNvPr>
            <p:cNvSpPr/>
            <p:nvPr/>
          </p:nvSpPr>
          <p:spPr bwMode="auto">
            <a:xfrm>
              <a:off x="829554" y="2856323"/>
              <a:ext cx="5052767" cy="3799001"/>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圆角 5">
              <a:extLst>
                <a:ext uri="{FF2B5EF4-FFF2-40B4-BE49-F238E27FC236}">
                  <a16:creationId xmlns:a16="http://schemas.microsoft.com/office/drawing/2014/main" id="{A71476B3-CEF8-35C5-E3E4-06DA39898F39}"/>
                </a:ext>
              </a:extLst>
            </p:cNvPr>
            <p:cNvSpPr/>
            <p:nvPr/>
          </p:nvSpPr>
          <p:spPr bwMode="auto">
            <a:xfrm>
              <a:off x="2516952" y="3111935"/>
              <a:ext cx="1062087" cy="423296"/>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GC Roots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 name="椭圆 6">
              <a:extLst>
                <a:ext uri="{FF2B5EF4-FFF2-40B4-BE49-F238E27FC236}">
                  <a16:creationId xmlns:a16="http://schemas.microsoft.com/office/drawing/2014/main" id="{ED03BA75-FA30-D815-0B66-CA3666FAD750}"/>
                </a:ext>
              </a:extLst>
            </p:cNvPr>
            <p:cNvSpPr/>
            <p:nvPr/>
          </p:nvSpPr>
          <p:spPr bwMode="auto">
            <a:xfrm>
              <a:off x="2736910" y="3912125"/>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 name="椭圆 7">
              <a:extLst>
                <a:ext uri="{FF2B5EF4-FFF2-40B4-BE49-F238E27FC236}">
                  <a16:creationId xmlns:a16="http://schemas.microsoft.com/office/drawing/2014/main" id="{8E01E7DF-FF03-D805-C5D7-2D9C20F3CC95}"/>
                </a:ext>
              </a:extLst>
            </p:cNvPr>
            <p:cNvSpPr/>
            <p:nvPr/>
          </p:nvSpPr>
          <p:spPr bwMode="auto">
            <a:xfrm>
              <a:off x="2736910" y="4908047"/>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椭圆 8">
              <a:extLst>
                <a:ext uri="{FF2B5EF4-FFF2-40B4-BE49-F238E27FC236}">
                  <a16:creationId xmlns:a16="http://schemas.microsoft.com/office/drawing/2014/main" id="{5A491BD0-BF8C-AC5E-305F-FDBF28E697A7}"/>
                </a:ext>
              </a:extLst>
            </p:cNvPr>
            <p:cNvSpPr/>
            <p:nvPr/>
          </p:nvSpPr>
          <p:spPr bwMode="auto">
            <a:xfrm>
              <a:off x="2117882" y="5903969"/>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C</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椭圆 9">
              <a:extLst>
                <a:ext uri="{FF2B5EF4-FFF2-40B4-BE49-F238E27FC236}">
                  <a16:creationId xmlns:a16="http://schemas.microsoft.com/office/drawing/2014/main" id="{2A61EB84-8979-32B9-0195-DF94D3E5BBDA}"/>
                </a:ext>
              </a:extLst>
            </p:cNvPr>
            <p:cNvSpPr/>
            <p:nvPr/>
          </p:nvSpPr>
          <p:spPr bwMode="auto">
            <a:xfrm>
              <a:off x="4149360" y="4208983"/>
              <a:ext cx="619028" cy="619028"/>
            </a:xfrm>
            <a:prstGeom prst="ellipse">
              <a:avLst/>
            </a:prstGeom>
            <a:solidFill>
              <a:schemeClr val="bg1">
                <a:lumMod val="6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chemeClr val="bg1"/>
                  </a:solidFill>
                  <a:effectLst/>
                  <a:latin typeface="Arial Unicode MS"/>
                  <a:ea typeface="JetBrains Mono"/>
                </a:rPr>
                <a:t>X</a:t>
              </a:r>
              <a:endParaRPr kumimoji="0" lang="zh-CN" altLang="en-US" sz="1300" b="0" i="0" u="none" strike="noStrike" cap="none" normalizeH="0" baseline="0" dirty="0">
                <a:ln>
                  <a:noFill/>
                </a:ln>
                <a:solidFill>
                  <a:schemeClr val="bg1"/>
                </a:solidFill>
                <a:effectLst/>
                <a:latin typeface="Arial Unicode MS"/>
                <a:ea typeface="JetBrains Mono"/>
              </a:endParaRPr>
            </a:p>
          </p:txBody>
        </p:sp>
        <p:sp>
          <p:nvSpPr>
            <p:cNvPr id="11" name="椭圆 10">
              <a:extLst>
                <a:ext uri="{FF2B5EF4-FFF2-40B4-BE49-F238E27FC236}">
                  <a16:creationId xmlns:a16="http://schemas.microsoft.com/office/drawing/2014/main" id="{B387756A-EBA9-FD95-9697-1CE121376B2F}"/>
                </a:ext>
              </a:extLst>
            </p:cNvPr>
            <p:cNvSpPr/>
            <p:nvPr/>
          </p:nvSpPr>
          <p:spPr bwMode="auto">
            <a:xfrm>
              <a:off x="3355938" y="5903969"/>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D</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椭圆 11">
              <a:extLst>
                <a:ext uri="{FF2B5EF4-FFF2-40B4-BE49-F238E27FC236}">
                  <a16:creationId xmlns:a16="http://schemas.microsoft.com/office/drawing/2014/main" id="{7FA8DC62-2CFB-B102-64FD-9A5139FD900A}"/>
                </a:ext>
              </a:extLst>
            </p:cNvPr>
            <p:cNvSpPr/>
            <p:nvPr/>
          </p:nvSpPr>
          <p:spPr bwMode="auto">
            <a:xfrm>
              <a:off x="4149360" y="5187355"/>
              <a:ext cx="619028" cy="619028"/>
            </a:xfrm>
            <a:prstGeom prst="ellipse">
              <a:avLst/>
            </a:prstGeom>
            <a:solidFill>
              <a:schemeClr val="bg1">
                <a:lumMod val="6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chemeClr val="bg1"/>
                  </a:solidFill>
                  <a:effectLst/>
                  <a:latin typeface="Arial Unicode MS"/>
                  <a:ea typeface="JetBrains Mono"/>
                </a:rPr>
                <a:t>Y</a:t>
              </a:r>
              <a:endParaRPr kumimoji="0" lang="zh-CN" altLang="en-US" sz="1300" b="0" i="0" u="none" strike="noStrike" cap="none" normalizeH="0" baseline="0" dirty="0">
                <a:ln>
                  <a:noFill/>
                </a:ln>
                <a:solidFill>
                  <a:schemeClr val="bg1"/>
                </a:solidFill>
                <a:effectLst/>
                <a:latin typeface="Arial Unicode MS"/>
                <a:ea typeface="JetBrains Mono"/>
              </a:endParaRPr>
            </a:p>
          </p:txBody>
        </p:sp>
        <p:cxnSp>
          <p:nvCxnSpPr>
            <p:cNvPr id="14" name="直接箭头连接符 13">
              <a:extLst>
                <a:ext uri="{FF2B5EF4-FFF2-40B4-BE49-F238E27FC236}">
                  <a16:creationId xmlns:a16="http://schemas.microsoft.com/office/drawing/2014/main" id="{BF294DEF-0FA4-19EA-4363-E860E800FD81}"/>
                </a:ext>
              </a:extLst>
            </p:cNvPr>
            <p:cNvCxnSpPr>
              <a:stCxn id="6" idx="2"/>
              <a:endCxn id="7" idx="0"/>
            </p:cNvCxnSpPr>
            <p:nvPr/>
          </p:nvCxnSpPr>
          <p:spPr>
            <a:xfrm flipH="1">
              <a:off x="3046424" y="3535231"/>
              <a:ext cx="1572"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DCA771D-F55E-5AD8-1266-F21063B3E51F}"/>
                </a:ext>
              </a:extLst>
            </p:cNvPr>
            <p:cNvCxnSpPr>
              <a:stCxn id="7" idx="4"/>
              <a:endCxn id="8" idx="0"/>
            </p:cNvCxnSpPr>
            <p:nvPr/>
          </p:nvCxnSpPr>
          <p:spPr>
            <a:xfrm>
              <a:off x="3046424" y="4531153"/>
              <a:ext cx="0"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309FA3D-0A0D-6D5D-A64A-83EFD132C05F}"/>
                </a:ext>
              </a:extLst>
            </p:cNvPr>
            <p:cNvCxnSpPr>
              <a:stCxn id="8" idx="4"/>
              <a:endCxn id="9" idx="0"/>
            </p:cNvCxnSpPr>
            <p:nvPr/>
          </p:nvCxnSpPr>
          <p:spPr>
            <a:xfrm flipH="1">
              <a:off x="2427396" y="5527075"/>
              <a:ext cx="619028"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68E718E-AD61-6A6D-88DF-F26E72DADCB2}"/>
                </a:ext>
              </a:extLst>
            </p:cNvPr>
            <p:cNvCxnSpPr>
              <a:stCxn id="8" idx="4"/>
              <a:endCxn id="11" idx="0"/>
            </p:cNvCxnSpPr>
            <p:nvPr/>
          </p:nvCxnSpPr>
          <p:spPr>
            <a:xfrm>
              <a:off x="3046424" y="5527075"/>
              <a:ext cx="619028"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1D56D2E-4EC0-7B99-AA1F-405237E687CD}"/>
                </a:ext>
              </a:extLst>
            </p:cNvPr>
            <p:cNvCxnSpPr>
              <a:stCxn id="10" idx="4"/>
              <a:endCxn id="12" idx="0"/>
            </p:cNvCxnSpPr>
            <p:nvPr/>
          </p:nvCxnSpPr>
          <p:spPr>
            <a:xfrm>
              <a:off x="4458874" y="4828011"/>
              <a:ext cx="0" cy="35934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7" name="文本占位符 2">
            <a:extLst>
              <a:ext uri="{FF2B5EF4-FFF2-40B4-BE49-F238E27FC236}">
                <a16:creationId xmlns:a16="http://schemas.microsoft.com/office/drawing/2014/main" id="{4F300C6B-6BEA-9CB4-1914-0BD4935B2A18}"/>
              </a:ext>
            </a:extLst>
          </p:cNvPr>
          <p:cNvSpPr txBox="1">
            <a:spLocks/>
          </p:cNvSpPr>
          <p:nvPr/>
        </p:nvSpPr>
        <p:spPr>
          <a:xfrm>
            <a:off x="6073161" y="2667536"/>
            <a:ext cx="5226329" cy="20762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X,Y</a:t>
            </a:r>
            <a:r>
              <a:rPr lang="zh-CN" altLang="en-US" dirty="0">
                <a:solidFill>
                  <a:srgbClr val="C00000"/>
                </a:solidFill>
              </a:rPr>
              <a:t>这两个节点是可回收的</a:t>
            </a:r>
            <a:endParaRPr lang="en-US" altLang="zh-CN" dirty="0">
              <a:solidFill>
                <a:srgbClr val="C00000"/>
              </a:solidFill>
            </a:endParaRPr>
          </a:p>
          <a:p>
            <a:pPr marL="285750" indent="-285750">
              <a:buFont typeface="Wingdings" panose="05000000000000000000" pitchFamily="2" charset="2"/>
              <a:buChar char="l"/>
            </a:pPr>
            <a:r>
              <a:rPr lang="en-US" altLang="zh-CN" dirty="0"/>
              <a:t>Java  </a:t>
            </a:r>
            <a:r>
              <a:rPr lang="zh-CN" altLang="en-US" dirty="0"/>
              <a:t>虚拟机中的垃圾回收器采用可达性分析来探索所有存活的对象</a:t>
            </a:r>
          </a:p>
          <a:p>
            <a:pPr marL="285750" indent="-285750">
              <a:buFont typeface="Wingdings" panose="05000000000000000000" pitchFamily="2" charset="2"/>
              <a:buChar char="l"/>
            </a:pPr>
            <a:r>
              <a:rPr lang="zh-CN" altLang="en-US" dirty="0"/>
              <a:t>扫描堆中的对象，看是否能够沿着 </a:t>
            </a:r>
            <a:r>
              <a:rPr lang="en-US" altLang="zh-CN" dirty="0"/>
              <a:t>GC Root </a:t>
            </a:r>
            <a:r>
              <a:rPr lang="zh-CN" altLang="en-US" dirty="0"/>
              <a:t>对象 为起点的引用链找到该对象，找不到，表示可以回收</a:t>
            </a:r>
          </a:p>
        </p:txBody>
      </p:sp>
      <p:sp>
        <p:nvSpPr>
          <p:cNvPr id="28" name="文本占位符 2">
            <a:extLst>
              <a:ext uri="{FF2B5EF4-FFF2-40B4-BE49-F238E27FC236}">
                <a16:creationId xmlns:a16="http://schemas.microsoft.com/office/drawing/2014/main" id="{FD84BB44-6D61-B6A1-A133-C56AB2652775}"/>
              </a:ext>
            </a:extLst>
          </p:cNvPr>
          <p:cNvSpPr txBox="1">
            <a:spLocks/>
          </p:cNvSpPr>
          <p:nvPr/>
        </p:nvSpPr>
        <p:spPr>
          <a:xfrm>
            <a:off x="6096000" y="5290458"/>
            <a:ext cx="5226329" cy="5361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哪些对象可以作为 </a:t>
            </a:r>
            <a:r>
              <a:rPr lang="en-US" altLang="zh-CN" dirty="0">
                <a:solidFill>
                  <a:srgbClr val="C00000"/>
                </a:solidFill>
              </a:rPr>
              <a:t>GC Root ?</a:t>
            </a:r>
            <a:endParaRPr lang="zh-CN" altLang="en-US" dirty="0">
              <a:solidFill>
                <a:srgbClr val="C00000"/>
              </a:solidFill>
            </a:endParaRPr>
          </a:p>
        </p:txBody>
      </p:sp>
    </p:spTree>
    <p:extLst>
      <p:ext uri="{BB962C8B-B14F-4D97-AF65-F5344CB8AC3E}">
        <p14:creationId xmlns:p14="http://schemas.microsoft.com/office/powerpoint/2010/main" val="3274475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AF2C5-BF1B-50E0-D600-D94FEEFB173E}"/>
              </a:ext>
            </a:extLst>
          </p:cNvPr>
          <p:cNvSpPr>
            <a:spLocks noGrp="1"/>
          </p:cNvSpPr>
          <p:nvPr>
            <p:ph type="title"/>
          </p:nvPr>
        </p:nvSpPr>
        <p:spPr/>
        <p:txBody>
          <a:bodyPr/>
          <a:lstStyle/>
          <a:p>
            <a:r>
              <a:rPr lang="zh-CN" altLang="en-US" dirty="0">
                <a:solidFill>
                  <a:srgbClr val="C00000"/>
                </a:solidFill>
              </a:rPr>
              <a:t>哪些对象可以作为 </a:t>
            </a:r>
            <a:r>
              <a:rPr lang="en-US" altLang="zh-CN" dirty="0">
                <a:solidFill>
                  <a:srgbClr val="C00000"/>
                </a:solidFill>
              </a:rPr>
              <a:t>GC Root ?</a:t>
            </a:r>
            <a:endParaRPr lang="zh-CN" altLang="en-US" dirty="0">
              <a:solidFill>
                <a:srgbClr val="C00000"/>
              </a:solidFill>
            </a:endParaRPr>
          </a:p>
        </p:txBody>
      </p:sp>
      <p:sp>
        <p:nvSpPr>
          <p:cNvPr id="4" name="文本占位符 2">
            <a:extLst>
              <a:ext uri="{FF2B5EF4-FFF2-40B4-BE49-F238E27FC236}">
                <a16:creationId xmlns:a16="http://schemas.microsoft.com/office/drawing/2014/main" id="{214B5463-363F-0B0A-5D07-6C1878413957}"/>
              </a:ext>
            </a:extLst>
          </p:cNvPr>
          <p:cNvSpPr txBox="1">
            <a:spLocks/>
          </p:cNvSpPr>
          <p:nvPr/>
        </p:nvSpPr>
        <p:spPr>
          <a:xfrm>
            <a:off x="710880" y="1897132"/>
            <a:ext cx="10698800" cy="216289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虚拟机栈（栈帧中的本地变量表）中引用的对象</a:t>
            </a:r>
          </a:p>
          <a:p>
            <a:pPr marL="285750" indent="-285750">
              <a:buFont typeface="Wingdings" panose="05000000000000000000" pitchFamily="2" charset="2"/>
              <a:buChar char="l"/>
            </a:pPr>
            <a:r>
              <a:rPr lang="zh-CN" altLang="en-US" dirty="0"/>
              <a:t>方法区中类静态属性引用的对象</a:t>
            </a:r>
          </a:p>
          <a:p>
            <a:pPr marL="285750" indent="-285750">
              <a:buFont typeface="Wingdings" panose="05000000000000000000" pitchFamily="2" charset="2"/>
              <a:buChar char="l"/>
            </a:pPr>
            <a:r>
              <a:rPr lang="zh-CN" altLang="en-US" dirty="0"/>
              <a:t>方法区中常量引用的对象</a:t>
            </a:r>
            <a:endParaRPr lang="en-US" altLang="zh-CN" dirty="0"/>
          </a:p>
          <a:p>
            <a:pPr marL="285750" indent="-285750">
              <a:buFont typeface="Wingdings" panose="05000000000000000000" pitchFamily="2" charset="2"/>
              <a:buChar char="l"/>
            </a:pPr>
            <a:r>
              <a:rPr lang="zh-CN" altLang="en-US" dirty="0"/>
              <a:t>本地方法栈中 </a:t>
            </a:r>
            <a:r>
              <a:rPr lang="en-US" altLang="zh-CN" dirty="0"/>
              <a:t>JNI</a:t>
            </a:r>
            <a:r>
              <a:rPr lang="zh-CN" altLang="en-US" dirty="0"/>
              <a:t>（即一般说的 </a:t>
            </a:r>
            <a:r>
              <a:rPr lang="en-US" altLang="zh-CN" dirty="0"/>
              <a:t>Native </a:t>
            </a:r>
            <a:r>
              <a:rPr lang="zh-CN" altLang="en-US" dirty="0"/>
              <a:t>方法）引用的对象</a:t>
            </a:r>
          </a:p>
        </p:txBody>
      </p:sp>
      <p:sp>
        <p:nvSpPr>
          <p:cNvPr id="5" name="Rectangle 1">
            <a:extLst>
              <a:ext uri="{FF2B5EF4-FFF2-40B4-BE49-F238E27FC236}">
                <a16:creationId xmlns:a16="http://schemas.microsoft.com/office/drawing/2014/main" id="{91507F02-2ED7-BF2C-01B7-1020DFA055C9}"/>
              </a:ext>
            </a:extLst>
          </p:cNvPr>
          <p:cNvSpPr>
            <a:spLocks noChangeArrowheads="1"/>
          </p:cNvSpPr>
          <p:nvPr/>
        </p:nvSpPr>
        <p:spPr bwMode="auto">
          <a:xfrm>
            <a:off x="7274560" y="2062117"/>
            <a:ext cx="3891280" cy="89255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80808"/>
                </a:solidFill>
                <a:effectLst/>
                <a:latin typeface="Arial Unicode MS"/>
                <a:ea typeface="JetBrains Mono"/>
              </a:rPr>
              <a:t>main(</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demo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demo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4AC50CD9-1797-EAAF-C727-6ED1F4B0A71E}"/>
              </a:ext>
            </a:extLst>
          </p:cNvPr>
          <p:cNvSpPr>
            <a:spLocks noChangeArrowheads="1"/>
          </p:cNvSpPr>
          <p:nvPr/>
        </p:nvSpPr>
        <p:spPr bwMode="auto">
          <a:xfrm>
            <a:off x="7274560" y="3332379"/>
            <a:ext cx="3891280" cy="129266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a:t>
            </a:r>
            <a:r>
              <a:rPr kumimoji="0" lang="zh-CN" altLang="zh-CN" sz="1300" b="0" i="0" u="none" strike="noStrike" cap="none" normalizeH="0" baseline="0" dirty="0">
                <a:ln>
                  <a:noFill/>
                </a:ln>
                <a:solidFill>
                  <a:srgbClr val="000000"/>
                </a:solidFill>
                <a:effectLst/>
                <a:latin typeface="Arial Unicode MS"/>
                <a:ea typeface="JetBrains Mono"/>
              </a:rPr>
              <a:t>Demo a</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80808"/>
                </a:solidFill>
                <a:effectLst/>
                <a:latin typeface="Arial Unicode MS"/>
                <a:ea typeface="JetBrains Mono"/>
              </a:rPr>
              <a:t>main(</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Demo </a:t>
            </a:r>
            <a:r>
              <a:rPr kumimoji="0" lang="zh-CN" altLang="zh-CN" sz="1300" b="0" i="0" u="none" strike="noStrike" cap="none" normalizeH="0" baseline="0" dirty="0">
                <a:ln>
                  <a:noFill/>
                </a:ln>
                <a:solidFill>
                  <a:srgbClr val="080808"/>
                </a:solidFill>
                <a:effectLst/>
                <a:latin typeface="Arial Unicode MS"/>
                <a:ea typeface="JetBrains Mono"/>
              </a:rPr>
              <a:t>b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b.a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Demo();</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b =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B3C6D4BE-F152-BF84-A824-39B5327DC2D2}"/>
              </a:ext>
            </a:extLst>
          </p:cNvPr>
          <p:cNvSpPr>
            <a:spLocks noChangeArrowheads="1"/>
          </p:cNvSpPr>
          <p:nvPr/>
        </p:nvSpPr>
        <p:spPr bwMode="auto">
          <a:xfrm>
            <a:off x="7274560" y="5072422"/>
            <a:ext cx="3891280" cy="109260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public static final </a:t>
            </a:r>
            <a:r>
              <a:rPr kumimoji="0" lang="zh-CN" altLang="zh-CN" sz="1300" b="0" i="0" u="none" strike="noStrike" cap="none" normalizeH="0" baseline="0">
                <a:ln>
                  <a:noFill/>
                </a:ln>
                <a:solidFill>
                  <a:srgbClr val="000000"/>
                </a:solidFill>
                <a:effectLst/>
                <a:latin typeface="Arial Unicode MS"/>
                <a:ea typeface="JetBrains Mono"/>
              </a:rPr>
              <a:t>Demo a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Demo();</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033B3"/>
                </a:solidFill>
                <a:effectLst/>
                <a:latin typeface="Arial Unicode MS"/>
                <a:ea typeface="JetBrains Mono"/>
              </a:rPr>
              <a:t>public static  void </a:t>
            </a:r>
            <a:r>
              <a:rPr kumimoji="0" lang="zh-CN" altLang="zh-CN" sz="1300" b="0" i="0" u="none" strike="noStrike" cap="none" normalizeH="0" baseline="0">
                <a:ln>
                  <a:noFill/>
                </a:ln>
                <a:solidFill>
                  <a:srgbClr val="080808"/>
                </a:solidFill>
                <a:effectLst/>
                <a:latin typeface="Arial Unicode MS"/>
                <a:ea typeface="JetBrains Mono"/>
              </a:rPr>
              <a:t>main(</a:t>
            </a:r>
            <a:r>
              <a:rPr kumimoji="0" lang="zh-CN" altLang="zh-CN" sz="1300" b="0" i="0" u="none" strike="noStrike" cap="none" normalizeH="0" baseline="0">
                <a:ln>
                  <a:noFill/>
                </a:ln>
                <a:solidFill>
                  <a:srgbClr val="000000"/>
                </a:solidFill>
                <a:effectLst/>
                <a:latin typeface="Arial Unicode MS"/>
                <a:ea typeface="JetBrains Mono"/>
              </a:rPr>
              <a:t>String</a:t>
            </a:r>
            <a:r>
              <a:rPr kumimoji="0" lang="zh-CN" altLang="zh-CN" sz="1300" b="0" i="0" u="none" strike="noStrike" cap="none" normalizeH="0" baseline="0">
                <a:ln>
                  <a:noFill/>
                </a:ln>
                <a:solidFill>
                  <a:srgbClr val="080808"/>
                </a:solidFill>
                <a:effectLst/>
                <a:latin typeface="Arial Unicode MS"/>
                <a:ea typeface="JetBrains Mono"/>
              </a:rPr>
              <a:t>[] args) {</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0000"/>
                </a:solidFill>
                <a:effectLst/>
                <a:latin typeface="Arial Unicode MS"/>
                <a:ea typeface="JetBrains Mono"/>
              </a:rPr>
              <a:t>Demo </a:t>
            </a:r>
            <a:r>
              <a:rPr kumimoji="0" lang="zh-CN" altLang="zh-CN" sz="1300" b="0" i="0" u="none" strike="noStrike" cap="none" normalizeH="0" baseline="0">
                <a:ln>
                  <a:noFill/>
                </a:ln>
                <a:solidFill>
                  <a:srgbClr val="080808"/>
                </a:solidFill>
                <a:effectLst/>
                <a:latin typeface="Arial Unicode MS"/>
                <a:ea typeface="JetBrains Mono"/>
              </a:rPr>
              <a:t>demo =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Demo();</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demo = </a:t>
            </a:r>
            <a:r>
              <a:rPr kumimoji="0" lang="zh-CN" altLang="zh-CN" sz="1300" b="0" i="0" u="none" strike="noStrike" cap="none" normalizeH="0" baseline="0">
                <a:ln>
                  <a:noFill/>
                </a:ln>
                <a:solidFill>
                  <a:srgbClr val="0033B3"/>
                </a:solidFill>
                <a:effectLst/>
                <a:latin typeface="Arial Unicode MS"/>
                <a:ea typeface="JetBrains Mono"/>
              </a:rPr>
              <a:t>null</a:t>
            </a:r>
            <a:r>
              <a:rPr kumimoji="0" lang="zh-CN" altLang="zh-CN" sz="1300" b="0" i="0" u="none" strike="noStrike" cap="none" normalizeH="0" baseline="0">
                <a:ln>
                  <a:noFill/>
                </a:ln>
                <a:solidFill>
                  <a:srgbClr val="080808"/>
                </a:solidFill>
                <a:effectLst/>
                <a:latin typeface="Arial Unicode MS"/>
                <a:ea typeface="JetBrains Mono"/>
              </a:rPr>
              <a:t>;</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755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1+#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3B9C9CA-39FC-B793-74FC-67F6C8A6B3F7}"/>
              </a:ext>
            </a:extLst>
          </p:cNvPr>
          <p:cNvSpPr>
            <a:spLocks noGrp="1"/>
          </p:cNvSpPr>
          <p:nvPr>
            <p:ph type="body" sz="quarter" idx="10"/>
          </p:nvPr>
        </p:nvSpPr>
        <p:spPr>
          <a:xfrm>
            <a:off x="5126584" y="1463040"/>
            <a:ext cx="5760538" cy="1383855"/>
          </a:xfrm>
        </p:spPr>
        <p:txBody>
          <a:bodyPr/>
          <a:lstStyle/>
          <a:p>
            <a:pPr marL="0" indent="0">
              <a:buNone/>
            </a:pPr>
            <a:r>
              <a:rPr lang="zh-CN" altLang="en-US" dirty="0"/>
              <a:t>对象什么时候可以被垃圾器回收</a:t>
            </a:r>
          </a:p>
        </p:txBody>
      </p:sp>
      <p:sp>
        <p:nvSpPr>
          <p:cNvPr id="3" name="文本占位符 2">
            <a:extLst>
              <a:ext uri="{FF2B5EF4-FFF2-40B4-BE49-F238E27FC236}">
                <a16:creationId xmlns:a16="http://schemas.microsoft.com/office/drawing/2014/main" id="{4AD4BA69-1156-B82C-1A86-92A7A96CDD2A}"/>
              </a:ext>
            </a:extLst>
          </p:cNvPr>
          <p:cNvSpPr txBox="1">
            <a:spLocks/>
          </p:cNvSpPr>
          <p:nvPr/>
        </p:nvSpPr>
        <p:spPr>
          <a:xfrm>
            <a:off x="5126584" y="2511740"/>
            <a:ext cx="6242142" cy="27672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如果一个或多个对象没有任何的引用指向它了，那么这个对象现在就是垃圾，如果定位了垃圾，则有可能会被垃圾回收器回收。</a:t>
            </a:r>
            <a:endParaRPr lang="en-US" altLang="zh-CN" sz="1400" dirty="0"/>
          </a:p>
          <a:p>
            <a:endParaRPr lang="zh-CN" altLang="en-US" sz="1400" dirty="0"/>
          </a:p>
          <a:p>
            <a:r>
              <a:rPr lang="zh-CN" altLang="en-US" sz="1400" dirty="0"/>
              <a:t>定位垃圾的方式有两种</a:t>
            </a:r>
            <a:endParaRPr lang="en-US" altLang="zh-CN" sz="1400" dirty="0"/>
          </a:p>
          <a:p>
            <a:pPr marL="285750" indent="-285750">
              <a:buFont typeface="Wingdings" panose="05000000000000000000" pitchFamily="2" charset="2"/>
              <a:buChar char="l"/>
            </a:pPr>
            <a:r>
              <a:rPr lang="zh-CN" altLang="en-US" sz="1400" dirty="0"/>
              <a:t>引用计数法</a:t>
            </a:r>
            <a:endParaRPr lang="en-US" altLang="zh-CN" sz="1400" dirty="0"/>
          </a:p>
          <a:p>
            <a:pPr marL="285750" indent="-285750">
              <a:buFont typeface="Wingdings" panose="05000000000000000000" pitchFamily="2" charset="2"/>
              <a:buChar char="l"/>
            </a:pPr>
            <a:r>
              <a:rPr lang="zh-CN" altLang="en-US" sz="1400" dirty="0">
                <a:solidFill>
                  <a:srgbClr val="C00000"/>
                </a:solidFill>
              </a:rPr>
              <a:t>可达性分析算法</a:t>
            </a:r>
            <a:endParaRPr lang="en-US" altLang="zh-CN" sz="1400" dirty="0">
              <a:solidFill>
                <a:srgbClr val="C00000"/>
              </a:solidFill>
            </a:endParaRPr>
          </a:p>
          <a:p>
            <a:endParaRPr lang="en-US" altLang="zh-CN" sz="1400" dirty="0"/>
          </a:p>
          <a:p>
            <a:endParaRPr lang="zh-CN" altLang="en-US" sz="1400" dirty="0"/>
          </a:p>
        </p:txBody>
      </p:sp>
    </p:spTree>
    <p:extLst>
      <p:ext uri="{BB962C8B-B14F-4D97-AF65-F5344CB8AC3E}">
        <p14:creationId xmlns:p14="http://schemas.microsoft.com/office/powerpoint/2010/main" val="729225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656462" y="2020226"/>
            <a:ext cx="8879076"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5400" dirty="0"/>
              <a:t>JVM </a:t>
            </a:r>
            <a:r>
              <a:rPr lang="zh-CN" altLang="en-US" sz="5400" dirty="0"/>
              <a:t>垃圾回收算法有哪些？</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14127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FF27CD1C-084D-13CA-8FD6-ACD3D743C19F}"/>
              </a:ext>
            </a:extLst>
          </p:cNvPr>
          <p:cNvSpPr/>
          <p:nvPr/>
        </p:nvSpPr>
        <p:spPr>
          <a:xfrm>
            <a:off x="373485"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2" name="文本框 21">
            <a:extLst>
              <a:ext uri="{FF2B5EF4-FFF2-40B4-BE49-F238E27FC236}">
                <a16:creationId xmlns:a16="http://schemas.microsoft.com/office/drawing/2014/main" id="{B52279D6-8536-846D-4EA8-E8B0358B7408}"/>
              </a:ext>
            </a:extLst>
          </p:cNvPr>
          <p:cNvSpPr txBox="1"/>
          <p:nvPr/>
        </p:nvSpPr>
        <p:spPr>
          <a:xfrm>
            <a:off x="1118006" y="1396239"/>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组成</a:t>
            </a:r>
            <a:endParaRPr lang="en-US" altLang="zh-CN" dirty="0"/>
          </a:p>
        </p:txBody>
      </p:sp>
      <p:sp>
        <p:nvSpPr>
          <p:cNvPr id="28" name="文本框 27">
            <a:extLst>
              <a:ext uri="{FF2B5EF4-FFF2-40B4-BE49-F238E27FC236}">
                <a16:creationId xmlns:a16="http://schemas.microsoft.com/office/drawing/2014/main" id="{82145830-9BAD-F857-9801-4DD2DA196524}"/>
              </a:ext>
            </a:extLst>
          </p:cNvPr>
          <p:cNvSpPr txBox="1"/>
          <p:nvPr/>
        </p:nvSpPr>
        <p:spPr>
          <a:xfrm>
            <a:off x="474739" y="1819947"/>
            <a:ext cx="2475852" cy="3733073"/>
          </a:xfrm>
          <a:prstGeom prst="rect">
            <a:avLst/>
          </a:prstGeom>
          <a:noFill/>
        </p:spPr>
        <p:txBody>
          <a:bodyPr wrap="square">
            <a:spAutoFit/>
          </a:bodyPr>
          <a:lstStyle/>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什么是程序计数器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你能给我详细的介绍下堆吗？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能不能介绍一下方法区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你听过直接内存吗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什么是虚拟机栈</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垃圾回收是否涉及栈内存？</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栈内存分配越大越好吗？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方法内的局部变量是否线程安全？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什么情况下会导致栈内存溢出？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堆栈的区别是什么</a:t>
            </a:r>
            <a:endParaRPr lang="en-US" altLang="zh-CN"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CAAE5E39-895C-C476-BEEA-30E725E09B50}"/>
              </a:ext>
            </a:extLst>
          </p:cNvPr>
          <p:cNvSpPr/>
          <p:nvPr/>
        </p:nvSpPr>
        <p:spPr>
          <a:xfrm>
            <a:off x="3266266"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 name="文本框 5">
            <a:extLst>
              <a:ext uri="{FF2B5EF4-FFF2-40B4-BE49-F238E27FC236}">
                <a16:creationId xmlns:a16="http://schemas.microsoft.com/office/drawing/2014/main" id="{EC2486D6-F934-5419-DFBE-38E57CD3F065}"/>
              </a:ext>
            </a:extLst>
          </p:cNvPr>
          <p:cNvSpPr txBox="1"/>
          <p:nvPr/>
        </p:nvSpPr>
        <p:spPr>
          <a:xfrm>
            <a:off x="4002162" y="1396102"/>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类加载器</a:t>
            </a:r>
            <a:endParaRPr lang="en-US" altLang="zh-CN" dirty="0"/>
          </a:p>
        </p:txBody>
      </p:sp>
      <p:sp>
        <p:nvSpPr>
          <p:cNvPr id="7" name="文本框 6">
            <a:extLst>
              <a:ext uri="{FF2B5EF4-FFF2-40B4-BE49-F238E27FC236}">
                <a16:creationId xmlns:a16="http://schemas.microsoft.com/office/drawing/2014/main" id="{D3D132B7-09AE-F95A-78F1-CD74E394553D}"/>
              </a:ext>
            </a:extLst>
          </p:cNvPr>
          <p:cNvSpPr txBox="1"/>
          <p:nvPr/>
        </p:nvSpPr>
        <p:spPr>
          <a:xfrm>
            <a:off x="3346222" y="1893178"/>
            <a:ext cx="2475852" cy="1517082"/>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什么是类加载器，类加载器有哪些</a:t>
            </a:r>
          </a:p>
          <a:p>
            <a:pPr>
              <a:lnSpc>
                <a:spcPct val="200000"/>
              </a:lnSpc>
            </a:pPr>
            <a:r>
              <a:rPr lang="zh-CN" altLang="en-US" sz="1200" dirty="0">
                <a:solidFill>
                  <a:srgbClr val="8A987A"/>
                </a:solidFill>
                <a:ea typeface="阿里巴巴普惠体" panose="00020600040101010101" pitchFamily="18" charset="-122"/>
              </a:rPr>
              <a:t>什么是双亲委派模型？</a:t>
            </a:r>
          </a:p>
          <a:p>
            <a:pPr>
              <a:lnSpc>
                <a:spcPct val="200000"/>
              </a:lnSpc>
            </a:pP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为什么采用双亲委派机制？</a:t>
            </a:r>
          </a:p>
          <a:p>
            <a:pPr>
              <a:lnSpc>
                <a:spcPct val="200000"/>
              </a:lnSpc>
            </a:pPr>
            <a:r>
              <a:rPr lang="zh-CN" altLang="en-US" sz="1200" dirty="0">
                <a:solidFill>
                  <a:srgbClr val="8A987A"/>
                </a:solidFill>
                <a:ea typeface="阿里巴巴普惠体" panose="00020600040101010101" pitchFamily="18" charset="-122"/>
              </a:rPr>
              <a:t>说一下类装载的执行过程</a:t>
            </a:r>
            <a:endParaRPr lang="en-US" altLang="zh-CN" sz="1200" dirty="0">
              <a:solidFill>
                <a:schemeClr val="tx1">
                  <a:lumMod val="85000"/>
                  <a:lumOff val="15000"/>
                </a:schemeClr>
              </a:solidFill>
              <a:ea typeface="Alibaba PuHuiTi Medium"/>
            </a:endParaRPr>
          </a:p>
        </p:txBody>
      </p:sp>
      <p:sp>
        <p:nvSpPr>
          <p:cNvPr id="8" name="矩形: 圆角 7">
            <a:extLst>
              <a:ext uri="{FF2B5EF4-FFF2-40B4-BE49-F238E27FC236}">
                <a16:creationId xmlns:a16="http://schemas.microsoft.com/office/drawing/2014/main" id="{28C96719-691F-A559-31E1-45AEFB5C130C}"/>
              </a:ext>
            </a:extLst>
          </p:cNvPr>
          <p:cNvSpPr/>
          <p:nvPr/>
        </p:nvSpPr>
        <p:spPr>
          <a:xfrm>
            <a:off x="6159047"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 name="文本框 8">
            <a:extLst>
              <a:ext uri="{FF2B5EF4-FFF2-40B4-BE49-F238E27FC236}">
                <a16:creationId xmlns:a16="http://schemas.microsoft.com/office/drawing/2014/main" id="{0B14238F-5C0A-838B-5BCC-46111375C40C}"/>
              </a:ext>
            </a:extLst>
          </p:cNvPr>
          <p:cNvSpPr txBox="1"/>
          <p:nvPr/>
        </p:nvSpPr>
        <p:spPr>
          <a:xfrm>
            <a:off x="6894943"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垃圾回收</a:t>
            </a:r>
            <a:endParaRPr lang="en-US" altLang="zh-CN" dirty="0"/>
          </a:p>
        </p:txBody>
      </p:sp>
      <p:sp>
        <p:nvSpPr>
          <p:cNvPr id="10" name="文本框 9">
            <a:extLst>
              <a:ext uri="{FF2B5EF4-FFF2-40B4-BE49-F238E27FC236}">
                <a16:creationId xmlns:a16="http://schemas.microsoft.com/office/drawing/2014/main" id="{3D8A4143-4D69-D9F8-7D93-CBC5B5A44A82}"/>
              </a:ext>
            </a:extLst>
          </p:cNvPr>
          <p:cNvSpPr txBox="1"/>
          <p:nvPr/>
        </p:nvSpPr>
        <p:spPr>
          <a:xfrm>
            <a:off x="6232158" y="1942724"/>
            <a:ext cx="2475852" cy="2255746"/>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强引用、软引用、弱引用、虚对象什么时候可以被垃圾器回收</a:t>
            </a:r>
          </a:p>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垃圾回收算法有哪些？</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中的分代回收</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有哪些垃圾回收器？</a:t>
            </a:r>
          </a:p>
          <a:p>
            <a:pPr>
              <a:lnSpc>
                <a:spcPct val="200000"/>
              </a:lnSpc>
            </a:pPr>
            <a:r>
              <a:rPr lang="zh-CN" altLang="en-US" sz="1200" dirty="0">
                <a:solidFill>
                  <a:srgbClr val="8A987A"/>
                </a:solidFill>
                <a:ea typeface="阿里巴巴普惠体" panose="00020600040101010101" pitchFamily="18" charset="-122"/>
              </a:rPr>
              <a:t>详细聊一下</a:t>
            </a:r>
            <a:r>
              <a:rPr lang="en-US" altLang="zh-CN" sz="1200" dirty="0">
                <a:solidFill>
                  <a:srgbClr val="8A987A"/>
                </a:solidFill>
                <a:ea typeface="阿里巴巴普惠体" panose="00020600040101010101" pitchFamily="18" charset="-122"/>
              </a:rPr>
              <a:t>G1</a:t>
            </a:r>
            <a:r>
              <a:rPr lang="zh-CN" altLang="en-US" sz="1200" dirty="0">
                <a:solidFill>
                  <a:srgbClr val="8A987A"/>
                </a:solidFill>
                <a:ea typeface="阿里巴巴普惠体" panose="00020600040101010101" pitchFamily="18" charset="-122"/>
              </a:rPr>
              <a:t>垃圾回收器</a:t>
            </a:r>
            <a:endParaRPr lang="en-US" altLang="zh-CN" sz="1200" dirty="0">
              <a:solidFill>
                <a:srgbClr val="8A987A"/>
              </a:solidFill>
              <a:ea typeface="阿里巴巴普惠体" panose="00020600040101010101" pitchFamily="18" charset="-122"/>
            </a:endParaRPr>
          </a:p>
        </p:txBody>
      </p:sp>
      <p:sp>
        <p:nvSpPr>
          <p:cNvPr id="11" name="矩形: 圆角 10">
            <a:extLst>
              <a:ext uri="{FF2B5EF4-FFF2-40B4-BE49-F238E27FC236}">
                <a16:creationId xmlns:a16="http://schemas.microsoft.com/office/drawing/2014/main" id="{AD70E83F-2CBB-EB2C-A7DE-24FDC46520EB}"/>
              </a:ext>
            </a:extLst>
          </p:cNvPr>
          <p:cNvSpPr/>
          <p:nvPr/>
        </p:nvSpPr>
        <p:spPr>
          <a:xfrm>
            <a:off x="9051828"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文本框 11">
            <a:extLst>
              <a:ext uri="{FF2B5EF4-FFF2-40B4-BE49-F238E27FC236}">
                <a16:creationId xmlns:a16="http://schemas.microsoft.com/office/drawing/2014/main" id="{89F150B4-DE14-B0B9-5002-D2D7B78C80A7}"/>
              </a:ext>
            </a:extLst>
          </p:cNvPr>
          <p:cNvSpPr txBox="1"/>
          <p:nvPr/>
        </p:nvSpPr>
        <p:spPr>
          <a:xfrm>
            <a:off x="9834057"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实践</a:t>
            </a:r>
          </a:p>
        </p:txBody>
      </p:sp>
      <p:sp>
        <p:nvSpPr>
          <p:cNvPr id="13" name="文本框 12">
            <a:extLst>
              <a:ext uri="{FF2B5EF4-FFF2-40B4-BE49-F238E27FC236}">
                <a16:creationId xmlns:a16="http://schemas.microsoft.com/office/drawing/2014/main" id="{B7014DDC-4B8F-09E8-7F41-AAA568157D44}"/>
              </a:ext>
            </a:extLst>
          </p:cNvPr>
          <p:cNvSpPr txBox="1"/>
          <p:nvPr/>
        </p:nvSpPr>
        <p:spPr>
          <a:xfrm>
            <a:off x="9080248" y="1942724"/>
            <a:ext cx="2475852" cy="1886414"/>
          </a:xfrm>
          <a:prstGeom prst="rect">
            <a:avLst/>
          </a:prstGeom>
          <a:noFill/>
        </p:spPr>
        <p:txBody>
          <a:bodyPr wrap="square">
            <a:spAutoFit/>
          </a:bodyPr>
          <a:lstStyle/>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调优的参数可以在哪里设置</a:t>
            </a:r>
          </a:p>
          <a:p>
            <a:pPr>
              <a:lnSpc>
                <a:spcPct val="200000"/>
              </a:lnSpc>
            </a:pPr>
            <a:r>
              <a:rPr lang="zh-CN" altLang="en-US" sz="1200" dirty="0">
                <a:solidFill>
                  <a:srgbClr val="8A987A"/>
                </a:solidFill>
                <a:ea typeface="阿里巴巴普惠体" panose="00020600040101010101" pitchFamily="18" charset="-122"/>
              </a:rPr>
              <a:t>用的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调优的参数都有哪些？</a:t>
            </a:r>
          </a:p>
          <a:p>
            <a:pPr>
              <a:lnSpc>
                <a:spcPct val="200000"/>
              </a:lnSpc>
            </a:pPr>
            <a:r>
              <a:rPr lang="zh-CN" altLang="en-US" sz="1200" dirty="0">
                <a:solidFill>
                  <a:srgbClr val="8A987A"/>
                </a:solidFill>
                <a:ea typeface="阿里巴巴普惠体" panose="00020600040101010101" pitchFamily="18" charset="-122"/>
              </a:rPr>
              <a:t>说一下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调优的工具？</a:t>
            </a:r>
          </a:p>
          <a:p>
            <a:pPr>
              <a:lnSpc>
                <a:spcPct val="200000"/>
              </a:lnSpc>
            </a:pPr>
            <a:r>
              <a:rPr lang="en-US" altLang="zh-CN" sz="1200" dirty="0">
                <a:solidFill>
                  <a:srgbClr val="8A987A"/>
                </a:solidFill>
                <a:ea typeface="阿里巴巴普惠体" panose="00020600040101010101" pitchFamily="18" charset="-122"/>
              </a:rPr>
              <a:t>Java</a:t>
            </a:r>
            <a:r>
              <a:rPr lang="zh-CN" altLang="en-US" sz="1200" dirty="0">
                <a:solidFill>
                  <a:srgbClr val="8A987A"/>
                </a:solidFill>
                <a:ea typeface="阿里巴巴普惠体" panose="00020600040101010101" pitchFamily="18" charset="-122"/>
              </a:rPr>
              <a:t>内存泄露的排查思路？</a:t>
            </a:r>
          </a:p>
          <a:p>
            <a:pPr>
              <a:lnSpc>
                <a:spcPct val="200000"/>
              </a:lnSpc>
            </a:pPr>
            <a:r>
              <a:rPr lang="en-US" altLang="zh-CN" sz="1200" dirty="0">
                <a:solidFill>
                  <a:srgbClr val="8A987A"/>
                </a:solidFill>
                <a:ea typeface="阿里巴巴普惠体" panose="00020600040101010101" pitchFamily="18" charset="-122"/>
              </a:rPr>
              <a:t>CPU</a:t>
            </a:r>
            <a:r>
              <a:rPr lang="zh-CN" altLang="en-US" sz="1200" dirty="0">
                <a:solidFill>
                  <a:srgbClr val="8A987A"/>
                </a:solidFill>
                <a:ea typeface="阿里巴巴普惠体" panose="00020600040101010101" pitchFamily="18" charset="-122"/>
              </a:rPr>
              <a:t>飙高排查方案与思路？</a:t>
            </a:r>
            <a:endParaRPr lang="en-US" altLang="zh-CN" sz="1200" dirty="0">
              <a:solidFill>
                <a:srgbClr val="8A987A"/>
              </a:solidFill>
              <a:ea typeface="阿里巴巴普惠体" panose="00020600040101010101" pitchFamily="18" charset="-122"/>
            </a:endParaRPr>
          </a:p>
        </p:txBody>
      </p:sp>
    </p:spTree>
    <p:extLst>
      <p:ext uri="{BB962C8B-B14F-4D97-AF65-F5344CB8AC3E}">
        <p14:creationId xmlns:p14="http://schemas.microsoft.com/office/powerpoint/2010/main" val="266574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p:bldP spid="10"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sz="2000" dirty="0"/>
              <a:t>JVM </a:t>
            </a:r>
            <a:r>
              <a:rPr lang="zh-CN" altLang="en-US" sz="2000" dirty="0"/>
              <a:t>垃圾回收算法有哪些？</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标记清除算法</a:t>
            </a:r>
            <a:endParaRPr lang="en-US" altLang="zh-CN" dirty="0"/>
          </a:p>
          <a:p>
            <a:pPr marL="285750" indent="-285750">
              <a:buFont typeface="Wingdings" panose="05000000000000000000" pitchFamily="2" charset="2"/>
              <a:buChar char="l"/>
            </a:pPr>
            <a:r>
              <a:rPr lang="zh-CN" altLang="en-US" dirty="0"/>
              <a:t>复制算法</a:t>
            </a:r>
            <a:endParaRPr lang="en-US" altLang="zh-CN" dirty="0"/>
          </a:p>
          <a:p>
            <a:pPr marL="285750" indent="-285750">
              <a:buFont typeface="Wingdings" panose="05000000000000000000" pitchFamily="2" charset="2"/>
              <a:buChar char="l"/>
            </a:pPr>
            <a:r>
              <a:rPr lang="zh-CN" altLang="en-US" dirty="0"/>
              <a:t>标记整理算法</a:t>
            </a:r>
            <a:endParaRPr lang="en-US" altLang="zh-CN" dirty="0"/>
          </a:p>
        </p:txBody>
      </p:sp>
    </p:spTree>
    <p:extLst>
      <p:ext uri="{BB962C8B-B14F-4D97-AF65-F5344CB8AC3E}">
        <p14:creationId xmlns:p14="http://schemas.microsoft.com/office/powerpoint/2010/main" val="3732433048"/>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标记清除算法</a:t>
            </a:r>
            <a:endParaRPr lang="en-US" altLang="zh-CN"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1240916"/>
          </a:xfrm>
        </p:spPr>
        <p:txBody>
          <a:bodyPr/>
          <a:lstStyle/>
          <a:p>
            <a:r>
              <a:rPr lang="zh-CN" altLang="en-US" dirty="0"/>
              <a:t>标记清除算法，是将垃圾回收分为</a:t>
            </a:r>
            <a:r>
              <a:rPr lang="en-US" altLang="zh-CN" dirty="0"/>
              <a:t>2</a:t>
            </a:r>
            <a:r>
              <a:rPr lang="zh-CN" altLang="en-US" dirty="0"/>
              <a:t>个阶段，分别是</a:t>
            </a:r>
            <a:r>
              <a:rPr lang="zh-CN" altLang="en-US" dirty="0">
                <a:solidFill>
                  <a:srgbClr val="C00000"/>
                </a:solidFill>
              </a:rPr>
              <a:t>标记和清除</a:t>
            </a:r>
            <a:r>
              <a:rPr lang="zh-CN" altLang="en-US" dirty="0"/>
              <a:t>。</a:t>
            </a:r>
          </a:p>
          <a:p>
            <a:r>
              <a:rPr lang="en-US" altLang="zh-CN" dirty="0"/>
              <a:t>1.</a:t>
            </a:r>
            <a:r>
              <a:rPr lang="zh-CN" altLang="en-US" dirty="0"/>
              <a:t>根据可达性分析算法得出的垃圾进行标记</a:t>
            </a:r>
          </a:p>
          <a:p>
            <a:r>
              <a:rPr lang="en-US" altLang="zh-CN" dirty="0"/>
              <a:t>2.</a:t>
            </a:r>
            <a:r>
              <a:rPr lang="zh-CN" altLang="en-US" dirty="0"/>
              <a:t>对这些标记为可回收的内容进行垃圾回收</a:t>
            </a:r>
          </a:p>
        </p:txBody>
      </p:sp>
      <p:graphicFrame>
        <p:nvGraphicFramePr>
          <p:cNvPr id="6" name="表格 6">
            <a:extLst>
              <a:ext uri="{FF2B5EF4-FFF2-40B4-BE49-F238E27FC236}">
                <a16:creationId xmlns:a16="http://schemas.microsoft.com/office/drawing/2014/main" id="{7CEFB132-8019-3160-0524-A0B7AB4DDAD0}"/>
              </a:ext>
            </a:extLst>
          </p:cNvPr>
          <p:cNvGraphicFramePr>
            <a:graphicFrameLocks noGrp="1"/>
          </p:cNvGraphicFramePr>
          <p:nvPr>
            <p:extLst>
              <p:ext uri="{D42A27DB-BD31-4B8C-83A1-F6EECF244321}">
                <p14:modId xmlns:p14="http://schemas.microsoft.com/office/powerpoint/2010/main" val="2576285307"/>
              </p:ext>
            </p:extLst>
          </p:nvPr>
        </p:nvGraphicFramePr>
        <p:xfrm>
          <a:off x="1127760" y="3638254"/>
          <a:ext cx="4348482" cy="1828800"/>
        </p:xfrm>
        <a:graphic>
          <a:graphicData uri="http://schemas.openxmlformats.org/drawingml/2006/table">
            <a:tbl>
              <a:tblPr firstRow="1" bandRow="1">
                <a:tableStyleId>{5C22544A-7EE6-4342-B048-85BDC9FD1C3A}</a:tableStyleId>
              </a:tblPr>
              <a:tblGrid>
                <a:gridCol w="724747">
                  <a:extLst>
                    <a:ext uri="{9D8B030D-6E8A-4147-A177-3AD203B41FA5}">
                      <a16:colId xmlns:a16="http://schemas.microsoft.com/office/drawing/2014/main" val="4192603232"/>
                    </a:ext>
                  </a:extLst>
                </a:gridCol>
                <a:gridCol w="724747">
                  <a:extLst>
                    <a:ext uri="{9D8B030D-6E8A-4147-A177-3AD203B41FA5}">
                      <a16:colId xmlns:a16="http://schemas.microsoft.com/office/drawing/2014/main" val="1430583122"/>
                    </a:ext>
                  </a:extLst>
                </a:gridCol>
                <a:gridCol w="724747">
                  <a:extLst>
                    <a:ext uri="{9D8B030D-6E8A-4147-A177-3AD203B41FA5}">
                      <a16:colId xmlns:a16="http://schemas.microsoft.com/office/drawing/2014/main" val="2896225850"/>
                    </a:ext>
                  </a:extLst>
                </a:gridCol>
                <a:gridCol w="724747">
                  <a:extLst>
                    <a:ext uri="{9D8B030D-6E8A-4147-A177-3AD203B41FA5}">
                      <a16:colId xmlns:a16="http://schemas.microsoft.com/office/drawing/2014/main" val="1027506372"/>
                    </a:ext>
                  </a:extLst>
                </a:gridCol>
                <a:gridCol w="724747">
                  <a:extLst>
                    <a:ext uri="{9D8B030D-6E8A-4147-A177-3AD203B41FA5}">
                      <a16:colId xmlns:a16="http://schemas.microsoft.com/office/drawing/2014/main" val="2759687038"/>
                    </a:ext>
                  </a:extLst>
                </a:gridCol>
                <a:gridCol w="724747">
                  <a:extLst>
                    <a:ext uri="{9D8B030D-6E8A-4147-A177-3AD203B41FA5}">
                      <a16:colId xmlns:a16="http://schemas.microsoft.com/office/drawing/2014/main" val="1878524389"/>
                    </a:ext>
                  </a:extLst>
                </a:gridCol>
              </a:tblGrid>
              <a:tr h="454966">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87202205"/>
                  </a:ext>
                </a:extLst>
              </a:tr>
              <a:tr h="45496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024170"/>
                  </a:ext>
                </a:extLst>
              </a:tr>
              <a:tr h="454966">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74230226"/>
                  </a:ext>
                </a:extLst>
              </a:tr>
              <a:tr h="45496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2719958"/>
                  </a:ext>
                </a:extLst>
              </a:tr>
            </a:tbl>
          </a:graphicData>
        </a:graphic>
      </p:graphicFrame>
      <p:sp>
        <p:nvSpPr>
          <p:cNvPr id="7" name="文本占位符 2">
            <a:extLst>
              <a:ext uri="{FF2B5EF4-FFF2-40B4-BE49-F238E27FC236}">
                <a16:creationId xmlns:a16="http://schemas.microsoft.com/office/drawing/2014/main" id="{3EB5C922-DBC5-E63D-C040-472F66391DE2}"/>
              </a:ext>
            </a:extLst>
          </p:cNvPr>
          <p:cNvSpPr txBox="1">
            <a:spLocks/>
          </p:cNvSpPr>
          <p:nvPr/>
        </p:nvSpPr>
        <p:spPr>
          <a:xfrm>
            <a:off x="710880" y="4134526"/>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前</a:t>
            </a:r>
          </a:p>
        </p:txBody>
      </p:sp>
      <p:sp>
        <p:nvSpPr>
          <p:cNvPr id="8" name="矩形 7">
            <a:extLst>
              <a:ext uri="{FF2B5EF4-FFF2-40B4-BE49-F238E27FC236}">
                <a16:creationId xmlns:a16="http://schemas.microsoft.com/office/drawing/2014/main" id="{A754AC6E-4D53-D507-FE8B-A5BC44179052}"/>
              </a:ext>
            </a:extLst>
          </p:cNvPr>
          <p:cNvSpPr/>
          <p:nvPr/>
        </p:nvSpPr>
        <p:spPr bwMode="auto">
          <a:xfrm>
            <a:off x="1127760" y="5797127"/>
            <a:ext cx="1036425" cy="310038"/>
          </a:xfrm>
          <a:prstGeom prst="rect">
            <a:avLst/>
          </a:prstGeom>
          <a:solidFill>
            <a:schemeClr val="accent1">
              <a:lumMod val="7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bg1"/>
                </a:solidFill>
                <a:effectLst/>
                <a:latin typeface="Arial Unicode MS"/>
                <a:ea typeface="JetBrains Mono"/>
              </a:rPr>
              <a:t>存活的对象</a:t>
            </a:r>
          </a:p>
        </p:txBody>
      </p:sp>
      <p:sp>
        <p:nvSpPr>
          <p:cNvPr id="9" name="矩形 8">
            <a:extLst>
              <a:ext uri="{FF2B5EF4-FFF2-40B4-BE49-F238E27FC236}">
                <a16:creationId xmlns:a16="http://schemas.microsoft.com/office/drawing/2014/main" id="{8FC09F96-E373-9B04-F5B0-BC31049B5792}"/>
              </a:ext>
            </a:extLst>
          </p:cNvPr>
          <p:cNvSpPr/>
          <p:nvPr/>
        </p:nvSpPr>
        <p:spPr bwMode="auto">
          <a:xfrm>
            <a:off x="2682187" y="5797128"/>
            <a:ext cx="1036425" cy="310037"/>
          </a:xfrm>
          <a:prstGeom prst="rect">
            <a:avLst/>
          </a:prstGeom>
          <a:solidFill>
            <a:schemeClr val="bg1">
              <a:lumMod val="6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待回收的</a:t>
            </a:r>
          </a:p>
        </p:txBody>
      </p:sp>
      <p:sp>
        <p:nvSpPr>
          <p:cNvPr id="10" name="矩形 9">
            <a:extLst>
              <a:ext uri="{FF2B5EF4-FFF2-40B4-BE49-F238E27FC236}">
                <a16:creationId xmlns:a16="http://schemas.microsoft.com/office/drawing/2014/main" id="{EBED3287-EC22-EE4D-7DED-0BA921706E09}"/>
              </a:ext>
            </a:extLst>
          </p:cNvPr>
          <p:cNvSpPr/>
          <p:nvPr/>
        </p:nvSpPr>
        <p:spPr bwMode="auto">
          <a:xfrm>
            <a:off x="4439817" y="5797127"/>
            <a:ext cx="1036425" cy="310038"/>
          </a:xfrm>
          <a:prstGeom prst="rect">
            <a:avLst/>
          </a:prstGeom>
          <a:no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空闲的空间</a:t>
            </a:r>
          </a:p>
        </p:txBody>
      </p:sp>
      <p:graphicFrame>
        <p:nvGraphicFramePr>
          <p:cNvPr id="23" name="表格 6">
            <a:extLst>
              <a:ext uri="{FF2B5EF4-FFF2-40B4-BE49-F238E27FC236}">
                <a16:creationId xmlns:a16="http://schemas.microsoft.com/office/drawing/2014/main" id="{BAE1714D-5C2C-D92A-9D65-91EC78495D50}"/>
              </a:ext>
            </a:extLst>
          </p:cNvPr>
          <p:cNvGraphicFramePr>
            <a:graphicFrameLocks noGrp="1"/>
          </p:cNvGraphicFramePr>
          <p:nvPr>
            <p:extLst>
              <p:ext uri="{D42A27DB-BD31-4B8C-83A1-F6EECF244321}">
                <p14:modId xmlns:p14="http://schemas.microsoft.com/office/powerpoint/2010/main" val="2374020136"/>
              </p:ext>
            </p:extLst>
          </p:nvPr>
        </p:nvGraphicFramePr>
        <p:xfrm>
          <a:off x="6878110" y="3638254"/>
          <a:ext cx="4348482" cy="1828800"/>
        </p:xfrm>
        <a:graphic>
          <a:graphicData uri="http://schemas.openxmlformats.org/drawingml/2006/table">
            <a:tbl>
              <a:tblPr firstRow="1" bandRow="1">
                <a:tableStyleId>{5C22544A-7EE6-4342-B048-85BDC9FD1C3A}</a:tableStyleId>
              </a:tblPr>
              <a:tblGrid>
                <a:gridCol w="724747">
                  <a:extLst>
                    <a:ext uri="{9D8B030D-6E8A-4147-A177-3AD203B41FA5}">
                      <a16:colId xmlns:a16="http://schemas.microsoft.com/office/drawing/2014/main" val="4192603232"/>
                    </a:ext>
                  </a:extLst>
                </a:gridCol>
                <a:gridCol w="724747">
                  <a:extLst>
                    <a:ext uri="{9D8B030D-6E8A-4147-A177-3AD203B41FA5}">
                      <a16:colId xmlns:a16="http://schemas.microsoft.com/office/drawing/2014/main" val="1430583122"/>
                    </a:ext>
                  </a:extLst>
                </a:gridCol>
                <a:gridCol w="724747">
                  <a:extLst>
                    <a:ext uri="{9D8B030D-6E8A-4147-A177-3AD203B41FA5}">
                      <a16:colId xmlns:a16="http://schemas.microsoft.com/office/drawing/2014/main" val="2896225850"/>
                    </a:ext>
                  </a:extLst>
                </a:gridCol>
                <a:gridCol w="724747">
                  <a:extLst>
                    <a:ext uri="{9D8B030D-6E8A-4147-A177-3AD203B41FA5}">
                      <a16:colId xmlns:a16="http://schemas.microsoft.com/office/drawing/2014/main" val="1027506372"/>
                    </a:ext>
                  </a:extLst>
                </a:gridCol>
                <a:gridCol w="724747">
                  <a:extLst>
                    <a:ext uri="{9D8B030D-6E8A-4147-A177-3AD203B41FA5}">
                      <a16:colId xmlns:a16="http://schemas.microsoft.com/office/drawing/2014/main" val="2759687038"/>
                    </a:ext>
                  </a:extLst>
                </a:gridCol>
                <a:gridCol w="724747">
                  <a:extLst>
                    <a:ext uri="{9D8B030D-6E8A-4147-A177-3AD203B41FA5}">
                      <a16:colId xmlns:a16="http://schemas.microsoft.com/office/drawing/2014/main" val="1878524389"/>
                    </a:ext>
                  </a:extLst>
                </a:gridCol>
              </a:tblGrid>
              <a:tr h="454966">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202205"/>
                  </a:ext>
                </a:extLst>
              </a:tr>
              <a:tr h="45496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024170"/>
                  </a:ext>
                </a:extLst>
              </a:tr>
              <a:tr h="454966">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74230226"/>
                  </a:ext>
                </a:extLst>
              </a:tr>
              <a:tr h="45496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2719958"/>
                  </a:ext>
                </a:extLst>
              </a:tr>
            </a:tbl>
          </a:graphicData>
        </a:graphic>
      </p:graphicFrame>
      <p:sp>
        <p:nvSpPr>
          <p:cNvPr id="24" name="文本占位符 2">
            <a:extLst>
              <a:ext uri="{FF2B5EF4-FFF2-40B4-BE49-F238E27FC236}">
                <a16:creationId xmlns:a16="http://schemas.microsoft.com/office/drawing/2014/main" id="{3283A2AD-41D8-473F-0132-7CADA636F192}"/>
              </a:ext>
            </a:extLst>
          </p:cNvPr>
          <p:cNvSpPr txBox="1">
            <a:spLocks/>
          </p:cNvSpPr>
          <p:nvPr/>
        </p:nvSpPr>
        <p:spPr>
          <a:xfrm>
            <a:off x="6461230" y="4134526"/>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后</a:t>
            </a:r>
          </a:p>
        </p:txBody>
      </p:sp>
      <p:sp>
        <p:nvSpPr>
          <p:cNvPr id="25" name="椭圆 24">
            <a:extLst>
              <a:ext uri="{FF2B5EF4-FFF2-40B4-BE49-F238E27FC236}">
                <a16:creationId xmlns:a16="http://schemas.microsoft.com/office/drawing/2014/main" id="{98FB3701-7931-88A8-AEC7-5A6A2117BDFC}"/>
              </a:ext>
            </a:extLst>
          </p:cNvPr>
          <p:cNvSpPr/>
          <p:nvPr/>
        </p:nvSpPr>
        <p:spPr bwMode="auto">
          <a:xfrm>
            <a:off x="2119302" y="3129071"/>
            <a:ext cx="1125770" cy="358218"/>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80808"/>
                </a:solidFill>
                <a:effectLst/>
                <a:latin typeface="Arial Unicode MS"/>
                <a:ea typeface="JetBrains Mono"/>
              </a:rPr>
              <a:t>GC Root</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6" name="椭圆 25">
            <a:extLst>
              <a:ext uri="{FF2B5EF4-FFF2-40B4-BE49-F238E27FC236}">
                <a16:creationId xmlns:a16="http://schemas.microsoft.com/office/drawing/2014/main" id="{BF4FE326-6933-202F-F671-BDE600ACCBFB}"/>
              </a:ext>
            </a:extLst>
          </p:cNvPr>
          <p:cNvSpPr/>
          <p:nvPr/>
        </p:nvSpPr>
        <p:spPr bwMode="auto">
          <a:xfrm>
            <a:off x="3848219" y="3129071"/>
            <a:ext cx="1183196" cy="358218"/>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80808"/>
                </a:solidFill>
                <a:effectLst/>
                <a:latin typeface="Arial Unicode MS"/>
                <a:ea typeface="JetBrains Mono"/>
              </a:rPr>
              <a:t>GC Root</a:t>
            </a:r>
            <a:endParaRPr kumimoji="0" lang="zh-CN" altLang="en-US" sz="1200" b="0" i="0" u="none" strike="noStrike" cap="none" normalizeH="0" baseline="0" dirty="0">
              <a:ln>
                <a:noFill/>
              </a:ln>
              <a:solidFill>
                <a:srgbClr val="080808"/>
              </a:solidFill>
              <a:effectLst/>
              <a:latin typeface="Arial Unicode MS"/>
              <a:ea typeface="JetBrains Mono"/>
            </a:endParaRPr>
          </a:p>
        </p:txBody>
      </p:sp>
      <p:cxnSp>
        <p:nvCxnSpPr>
          <p:cNvPr id="28" name="直接箭头连接符 27">
            <a:extLst>
              <a:ext uri="{FF2B5EF4-FFF2-40B4-BE49-F238E27FC236}">
                <a16:creationId xmlns:a16="http://schemas.microsoft.com/office/drawing/2014/main" id="{3DF2CCBB-BF7A-9CD6-A801-6660A3348B03}"/>
              </a:ext>
            </a:extLst>
          </p:cNvPr>
          <p:cNvCxnSpPr>
            <a:stCxn id="25" idx="4"/>
          </p:cNvCxnSpPr>
          <p:nvPr/>
        </p:nvCxnSpPr>
        <p:spPr>
          <a:xfrm flipH="1">
            <a:off x="2394408" y="3487289"/>
            <a:ext cx="287779" cy="150965"/>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B6EF95A-2305-DF07-EBF1-C18F27C54F3E}"/>
              </a:ext>
            </a:extLst>
          </p:cNvPr>
          <p:cNvCxnSpPr>
            <a:stCxn id="25" idx="4"/>
          </p:cNvCxnSpPr>
          <p:nvPr/>
        </p:nvCxnSpPr>
        <p:spPr>
          <a:xfrm>
            <a:off x="2682187" y="3487289"/>
            <a:ext cx="258976" cy="64723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6C71F2D-1FCC-249C-10B3-C609050EE599}"/>
              </a:ext>
            </a:extLst>
          </p:cNvPr>
          <p:cNvCxnSpPr>
            <a:cxnSpLocks/>
          </p:cNvCxnSpPr>
          <p:nvPr/>
        </p:nvCxnSpPr>
        <p:spPr>
          <a:xfrm flipH="1">
            <a:off x="1498862" y="3487289"/>
            <a:ext cx="1183325" cy="150891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C138373-FAC5-CA4A-3F42-507CA6A7E864}"/>
              </a:ext>
            </a:extLst>
          </p:cNvPr>
          <p:cNvCxnSpPr>
            <a:stCxn id="25" idx="4"/>
          </p:cNvCxnSpPr>
          <p:nvPr/>
        </p:nvCxnSpPr>
        <p:spPr>
          <a:xfrm>
            <a:off x="2682187" y="3487289"/>
            <a:ext cx="129488" cy="150891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B12ADB8-4FC1-02DA-DF4A-B8641840069E}"/>
              </a:ext>
            </a:extLst>
          </p:cNvPr>
          <p:cNvCxnSpPr>
            <a:cxnSpLocks/>
            <a:stCxn id="26" idx="4"/>
          </p:cNvCxnSpPr>
          <p:nvPr/>
        </p:nvCxnSpPr>
        <p:spPr>
          <a:xfrm flipH="1">
            <a:off x="4340587" y="3487289"/>
            <a:ext cx="99230" cy="622168"/>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90978918-7451-F9BB-1558-E360B9535B58}"/>
              </a:ext>
            </a:extLst>
          </p:cNvPr>
          <p:cNvCxnSpPr>
            <a:stCxn id="26" idx="4"/>
          </p:cNvCxnSpPr>
          <p:nvPr/>
        </p:nvCxnSpPr>
        <p:spPr>
          <a:xfrm>
            <a:off x="4439817" y="3487289"/>
            <a:ext cx="696082" cy="1065365"/>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D5EAFF9E-77B5-324D-1372-859A961A76DE}"/>
              </a:ext>
            </a:extLst>
          </p:cNvPr>
          <p:cNvSpPr/>
          <p:nvPr/>
        </p:nvSpPr>
        <p:spPr bwMode="auto">
          <a:xfrm>
            <a:off x="9645704" y="3137869"/>
            <a:ext cx="1183196" cy="358218"/>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80808"/>
                </a:solidFill>
                <a:effectLst/>
                <a:latin typeface="Arial Unicode MS"/>
                <a:ea typeface="JetBrains Mono"/>
              </a:rPr>
              <a:t>GC Root</a:t>
            </a:r>
            <a:endParaRPr kumimoji="0" lang="zh-CN" altLang="en-US" sz="1200" b="0" i="0" u="none" strike="noStrike" cap="none" normalizeH="0" baseline="0" dirty="0">
              <a:ln>
                <a:noFill/>
              </a:ln>
              <a:solidFill>
                <a:srgbClr val="080808"/>
              </a:solidFill>
              <a:effectLst/>
              <a:latin typeface="Arial Unicode MS"/>
              <a:ea typeface="JetBrains Mono"/>
            </a:endParaRPr>
          </a:p>
        </p:txBody>
      </p:sp>
      <p:cxnSp>
        <p:nvCxnSpPr>
          <p:cNvPr id="42" name="直接箭头连接符 41">
            <a:extLst>
              <a:ext uri="{FF2B5EF4-FFF2-40B4-BE49-F238E27FC236}">
                <a16:creationId xmlns:a16="http://schemas.microsoft.com/office/drawing/2014/main" id="{F242A08F-EAA9-1278-CDAF-6146A5AD7966}"/>
              </a:ext>
            </a:extLst>
          </p:cNvPr>
          <p:cNvCxnSpPr>
            <a:cxnSpLocks/>
            <a:stCxn id="41" idx="4"/>
          </p:cNvCxnSpPr>
          <p:nvPr/>
        </p:nvCxnSpPr>
        <p:spPr>
          <a:xfrm flipH="1">
            <a:off x="10138072" y="3496087"/>
            <a:ext cx="99230" cy="622168"/>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7461976-631B-1FF4-E026-54B7D0AA3452}"/>
              </a:ext>
            </a:extLst>
          </p:cNvPr>
          <p:cNvCxnSpPr>
            <a:stCxn id="41" idx="4"/>
          </p:cNvCxnSpPr>
          <p:nvPr/>
        </p:nvCxnSpPr>
        <p:spPr>
          <a:xfrm>
            <a:off x="10237302" y="3496087"/>
            <a:ext cx="696082" cy="1065365"/>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AE697B43-512D-9F95-544D-06F0BEB8A16A}"/>
              </a:ext>
            </a:extLst>
          </p:cNvPr>
          <p:cNvSpPr/>
          <p:nvPr/>
        </p:nvSpPr>
        <p:spPr bwMode="auto">
          <a:xfrm>
            <a:off x="7871642" y="3129071"/>
            <a:ext cx="1125770" cy="358218"/>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80808"/>
                </a:solidFill>
                <a:effectLst/>
                <a:latin typeface="Arial Unicode MS"/>
                <a:ea typeface="JetBrains Mono"/>
              </a:rPr>
              <a:t>GC Root</a:t>
            </a:r>
            <a:endParaRPr kumimoji="0" lang="zh-CN" altLang="en-US" sz="1200" b="0" i="0" u="none" strike="noStrike" cap="none" normalizeH="0" baseline="0" dirty="0">
              <a:ln>
                <a:noFill/>
              </a:ln>
              <a:solidFill>
                <a:srgbClr val="080808"/>
              </a:solidFill>
              <a:effectLst/>
              <a:latin typeface="Arial Unicode MS"/>
              <a:ea typeface="JetBrains Mono"/>
            </a:endParaRPr>
          </a:p>
        </p:txBody>
      </p:sp>
      <p:cxnSp>
        <p:nvCxnSpPr>
          <p:cNvPr id="45" name="直接箭头连接符 44">
            <a:extLst>
              <a:ext uri="{FF2B5EF4-FFF2-40B4-BE49-F238E27FC236}">
                <a16:creationId xmlns:a16="http://schemas.microsoft.com/office/drawing/2014/main" id="{5DE9258B-F2DA-3C39-08B2-F47AC0F64D93}"/>
              </a:ext>
            </a:extLst>
          </p:cNvPr>
          <p:cNvCxnSpPr>
            <a:stCxn id="44" idx="4"/>
          </p:cNvCxnSpPr>
          <p:nvPr/>
        </p:nvCxnSpPr>
        <p:spPr>
          <a:xfrm flipH="1">
            <a:off x="8146748" y="3487289"/>
            <a:ext cx="287779" cy="150965"/>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5678B2B-1772-4668-2B5C-D221AD7FED3D}"/>
              </a:ext>
            </a:extLst>
          </p:cNvPr>
          <p:cNvCxnSpPr>
            <a:stCxn id="44" idx="4"/>
          </p:cNvCxnSpPr>
          <p:nvPr/>
        </p:nvCxnSpPr>
        <p:spPr>
          <a:xfrm>
            <a:off x="8434527" y="3487289"/>
            <a:ext cx="258976" cy="64723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19C9C20A-49F0-C57D-D12B-CB54BD5F50B2}"/>
              </a:ext>
            </a:extLst>
          </p:cNvPr>
          <p:cNvCxnSpPr>
            <a:cxnSpLocks/>
          </p:cNvCxnSpPr>
          <p:nvPr/>
        </p:nvCxnSpPr>
        <p:spPr>
          <a:xfrm flipH="1">
            <a:off x="7251202" y="3487289"/>
            <a:ext cx="1183325" cy="150891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047C785-EE9F-3B57-27C5-D718B7770E16}"/>
              </a:ext>
            </a:extLst>
          </p:cNvPr>
          <p:cNvCxnSpPr>
            <a:stCxn id="44" idx="4"/>
          </p:cNvCxnSpPr>
          <p:nvPr/>
        </p:nvCxnSpPr>
        <p:spPr>
          <a:xfrm>
            <a:off x="8434527" y="3487289"/>
            <a:ext cx="129488" cy="1508917"/>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文本占位符 2">
            <a:extLst>
              <a:ext uri="{FF2B5EF4-FFF2-40B4-BE49-F238E27FC236}">
                <a16:creationId xmlns:a16="http://schemas.microsoft.com/office/drawing/2014/main" id="{ACB1FEFF-C3EF-5537-51EF-03DDFD64F9CE}"/>
              </a:ext>
            </a:extLst>
          </p:cNvPr>
          <p:cNvSpPr txBox="1">
            <a:spLocks/>
          </p:cNvSpPr>
          <p:nvPr/>
        </p:nvSpPr>
        <p:spPr>
          <a:xfrm>
            <a:off x="6753807" y="5672172"/>
            <a:ext cx="4597088" cy="9664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优点：标记和清除速度较快</a:t>
            </a:r>
            <a:endParaRPr lang="en-US" altLang="zh-CN" dirty="0"/>
          </a:p>
          <a:p>
            <a:r>
              <a:rPr lang="zh-CN" altLang="en-US" dirty="0"/>
              <a:t>缺点：碎片化较为严重，内存不连贯的</a:t>
            </a:r>
          </a:p>
        </p:txBody>
      </p:sp>
    </p:spTree>
    <p:extLst>
      <p:ext uri="{BB962C8B-B14F-4D97-AF65-F5344CB8AC3E}">
        <p14:creationId xmlns:p14="http://schemas.microsoft.com/office/powerpoint/2010/main" val="291050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par>
                                <p:cTn id="41" presetID="22" presetClass="entr" presetSubtype="1"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par>
                                <p:cTn id="44" presetID="22" presetClass="entr" presetSubtype="1"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500"/>
                                        <p:tgtEl>
                                          <p:spTgt spid="28"/>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p:tgtEl>
                                          <p:spTgt spid="49"/>
                                        </p:tgtEl>
                                        <p:attrNameLst>
                                          <p:attrName>ppt_y</p:attrName>
                                        </p:attrNameLst>
                                      </p:cBhvr>
                                      <p:tavLst>
                                        <p:tav tm="0">
                                          <p:val>
                                            <p:strVal val="#ppt_y-#ppt_h*1.125000"/>
                                          </p:val>
                                        </p:tav>
                                        <p:tav tm="100000">
                                          <p:val>
                                            <p:strVal val="#ppt_y"/>
                                          </p:val>
                                        </p:tav>
                                      </p:tavLst>
                                    </p:anim>
                                    <p:animEffect transition="in" filter="wipe(down)">
                                      <p:cBhvr>
                                        <p:cTn id="9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24" grpId="0"/>
      <p:bldP spid="25" grpId="0" animBg="1"/>
      <p:bldP spid="26" grpId="0" animBg="1"/>
      <p:bldP spid="41" grpId="0" animBg="1"/>
      <p:bldP spid="44" grpId="0" animBg="1"/>
      <p:bldP spid="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标记整理算法</a:t>
            </a:r>
            <a:endParaRPr lang="en-US" altLang="zh-CN" dirty="0"/>
          </a:p>
        </p:txBody>
      </p:sp>
      <p:graphicFrame>
        <p:nvGraphicFramePr>
          <p:cNvPr id="5" name="表格 6">
            <a:extLst>
              <a:ext uri="{FF2B5EF4-FFF2-40B4-BE49-F238E27FC236}">
                <a16:creationId xmlns:a16="http://schemas.microsoft.com/office/drawing/2014/main" id="{1B8991CB-7DDF-A9CC-3C79-8A6F05614162}"/>
              </a:ext>
            </a:extLst>
          </p:cNvPr>
          <p:cNvGraphicFramePr>
            <a:graphicFrameLocks noGrp="1"/>
          </p:cNvGraphicFramePr>
          <p:nvPr>
            <p:extLst>
              <p:ext uri="{D42A27DB-BD31-4B8C-83A1-F6EECF244321}">
                <p14:modId xmlns:p14="http://schemas.microsoft.com/office/powerpoint/2010/main" val="2415768293"/>
              </p:ext>
            </p:extLst>
          </p:nvPr>
        </p:nvGraphicFramePr>
        <p:xfrm>
          <a:off x="941318" y="1831870"/>
          <a:ext cx="4534920" cy="1903452"/>
        </p:xfrm>
        <a:graphic>
          <a:graphicData uri="http://schemas.openxmlformats.org/drawingml/2006/table">
            <a:tbl>
              <a:tblPr firstRow="1" bandRow="1">
                <a:tableStyleId>{5C22544A-7EE6-4342-B048-85BDC9FD1C3A}</a:tableStyleId>
              </a:tblPr>
              <a:tblGrid>
                <a:gridCol w="755820">
                  <a:extLst>
                    <a:ext uri="{9D8B030D-6E8A-4147-A177-3AD203B41FA5}">
                      <a16:colId xmlns:a16="http://schemas.microsoft.com/office/drawing/2014/main" val="4192603232"/>
                    </a:ext>
                  </a:extLst>
                </a:gridCol>
                <a:gridCol w="755820">
                  <a:extLst>
                    <a:ext uri="{9D8B030D-6E8A-4147-A177-3AD203B41FA5}">
                      <a16:colId xmlns:a16="http://schemas.microsoft.com/office/drawing/2014/main" val="1430583122"/>
                    </a:ext>
                  </a:extLst>
                </a:gridCol>
                <a:gridCol w="755820">
                  <a:extLst>
                    <a:ext uri="{9D8B030D-6E8A-4147-A177-3AD203B41FA5}">
                      <a16:colId xmlns:a16="http://schemas.microsoft.com/office/drawing/2014/main" val="2896225850"/>
                    </a:ext>
                  </a:extLst>
                </a:gridCol>
                <a:gridCol w="755820">
                  <a:extLst>
                    <a:ext uri="{9D8B030D-6E8A-4147-A177-3AD203B41FA5}">
                      <a16:colId xmlns:a16="http://schemas.microsoft.com/office/drawing/2014/main" val="1027506372"/>
                    </a:ext>
                  </a:extLst>
                </a:gridCol>
                <a:gridCol w="755820">
                  <a:extLst>
                    <a:ext uri="{9D8B030D-6E8A-4147-A177-3AD203B41FA5}">
                      <a16:colId xmlns:a16="http://schemas.microsoft.com/office/drawing/2014/main" val="2759687038"/>
                    </a:ext>
                  </a:extLst>
                </a:gridCol>
                <a:gridCol w="755820">
                  <a:extLst>
                    <a:ext uri="{9D8B030D-6E8A-4147-A177-3AD203B41FA5}">
                      <a16:colId xmlns:a16="http://schemas.microsoft.com/office/drawing/2014/main" val="1878524389"/>
                    </a:ext>
                  </a:extLst>
                </a:gridCol>
              </a:tblGrid>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387202205"/>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024170"/>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74230226"/>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42719958"/>
                  </a:ext>
                </a:extLst>
              </a:tr>
            </a:tbl>
          </a:graphicData>
        </a:graphic>
      </p:graphicFrame>
      <p:sp>
        <p:nvSpPr>
          <p:cNvPr id="6" name="文本占位符 2">
            <a:extLst>
              <a:ext uri="{FF2B5EF4-FFF2-40B4-BE49-F238E27FC236}">
                <a16:creationId xmlns:a16="http://schemas.microsoft.com/office/drawing/2014/main" id="{5E2CC2D3-1A7C-A05B-199A-CC8ACA1A96A2}"/>
              </a:ext>
            </a:extLst>
          </p:cNvPr>
          <p:cNvSpPr txBox="1">
            <a:spLocks/>
          </p:cNvSpPr>
          <p:nvPr/>
        </p:nvSpPr>
        <p:spPr>
          <a:xfrm>
            <a:off x="524438" y="2163138"/>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前</a:t>
            </a:r>
          </a:p>
        </p:txBody>
      </p:sp>
      <p:sp>
        <p:nvSpPr>
          <p:cNvPr id="7" name="矩形 6">
            <a:extLst>
              <a:ext uri="{FF2B5EF4-FFF2-40B4-BE49-F238E27FC236}">
                <a16:creationId xmlns:a16="http://schemas.microsoft.com/office/drawing/2014/main" id="{13E446B8-CCB1-3F1C-6AC8-0F2DAABCCDB9}"/>
              </a:ext>
            </a:extLst>
          </p:cNvPr>
          <p:cNvSpPr/>
          <p:nvPr/>
        </p:nvSpPr>
        <p:spPr bwMode="auto">
          <a:xfrm>
            <a:off x="935452" y="4058998"/>
            <a:ext cx="1063030" cy="409307"/>
          </a:xfrm>
          <a:prstGeom prst="rect">
            <a:avLst/>
          </a:prstGeom>
          <a:solidFill>
            <a:schemeClr val="accent1">
              <a:lumMod val="7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bg1"/>
                </a:solidFill>
                <a:effectLst/>
                <a:latin typeface="Arial Unicode MS"/>
                <a:ea typeface="JetBrains Mono"/>
              </a:rPr>
              <a:t>存活的对象</a:t>
            </a:r>
          </a:p>
        </p:txBody>
      </p:sp>
      <p:sp>
        <p:nvSpPr>
          <p:cNvPr id="8" name="矩形 7">
            <a:extLst>
              <a:ext uri="{FF2B5EF4-FFF2-40B4-BE49-F238E27FC236}">
                <a16:creationId xmlns:a16="http://schemas.microsoft.com/office/drawing/2014/main" id="{80E6570F-8A39-4D5C-29FC-37F4A49EB7E9}"/>
              </a:ext>
            </a:extLst>
          </p:cNvPr>
          <p:cNvSpPr/>
          <p:nvPr/>
        </p:nvSpPr>
        <p:spPr bwMode="auto">
          <a:xfrm>
            <a:off x="2638772" y="4058998"/>
            <a:ext cx="1160230" cy="409307"/>
          </a:xfrm>
          <a:prstGeom prst="rect">
            <a:avLst/>
          </a:prstGeom>
          <a:solidFill>
            <a:schemeClr val="bg1">
              <a:lumMod val="6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待回收的</a:t>
            </a:r>
          </a:p>
        </p:txBody>
      </p:sp>
      <p:sp>
        <p:nvSpPr>
          <p:cNvPr id="9" name="矩形 8">
            <a:extLst>
              <a:ext uri="{FF2B5EF4-FFF2-40B4-BE49-F238E27FC236}">
                <a16:creationId xmlns:a16="http://schemas.microsoft.com/office/drawing/2014/main" id="{E18A1B93-2153-0E2C-336E-06283ADCDFA1}"/>
              </a:ext>
            </a:extLst>
          </p:cNvPr>
          <p:cNvSpPr/>
          <p:nvPr/>
        </p:nvSpPr>
        <p:spPr bwMode="auto">
          <a:xfrm>
            <a:off x="4316008" y="4058998"/>
            <a:ext cx="1160230" cy="409307"/>
          </a:xfrm>
          <a:prstGeom prst="rect">
            <a:avLst/>
          </a:prstGeom>
          <a:no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空闲的空间</a:t>
            </a:r>
          </a:p>
        </p:txBody>
      </p:sp>
      <p:graphicFrame>
        <p:nvGraphicFramePr>
          <p:cNvPr id="4" name="表格 6">
            <a:extLst>
              <a:ext uri="{FF2B5EF4-FFF2-40B4-BE49-F238E27FC236}">
                <a16:creationId xmlns:a16="http://schemas.microsoft.com/office/drawing/2014/main" id="{E3AD9D79-0868-C2E5-7258-BAC91B1B01D4}"/>
              </a:ext>
            </a:extLst>
          </p:cNvPr>
          <p:cNvGraphicFramePr>
            <a:graphicFrameLocks noGrp="1"/>
          </p:cNvGraphicFramePr>
          <p:nvPr>
            <p:extLst>
              <p:ext uri="{D42A27DB-BD31-4B8C-83A1-F6EECF244321}">
                <p14:modId xmlns:p14="http://schemas.microsoft.com/office/powerpoint/2010/main" val="870341114"/>
              </p:ext>
            </p:extLst>
          </p:nvPr>
        </p:nvGraphicFramePr>
        <p:xfrm>
          <a:off x="6996575" y="1831870"/>
          <a:ext cx="4534920" cy="1903452"/>
        </p:xfrm>
        <a:graphic>
          <a:graphicData uri="http://schemas.openxmlformats.org/drawingml/2006/table">
            <a:tbl>
              <a:tblPr firstRow="1" bandRow="1">
                <a:tableStyleId>{5C22544A-7EE6-4342-B048-85BDC9FD1C3A}</a:tableStyleId>
              </a:tblPr>
              <a:tblGrid>
                <a:gridCol w="755820">
                  <a:extLst>
                    <a:ext uri="{9D8B030D-6E8A-4147-A177-3AD203B41FA5}">
                      <a16:colId xmlns:a16="http://schemas.microsoft.com/office/drawing/2014/main" val="4192603232"/>
                    </a:ext>
                  </a:extLst>
                </a:gridCol>
                <a:gridCol w="755820">
                  <a:extLst>
                    <a:ext uri="{9D8B030D-6E8A-4147-A177-3AD203B41FA5}">
                      <a16:colId xmlns:a16="http://schemas.microsoft.com/office/drawing/2014/main" val="1430583122"/>
                    </a:ext>
                  </a:extLst>
                </a:gridCol>
                <a:gridCol w="755820">
                  <a:extLst>
                    <a:ext uri="{9D8B030D-6E8A-4147-A177-3AD203B41FA5}">
                      <a16:colId xmlns:a16="http://schemas.microsoft.com/office/drawing/2014/main" val="2896225850"/>
                    </a:ext>
                  </a:extLst>
                </a:gridCol>
                <a:gridCol w="755820">
                  <a:extLst>
                    <a:ext uri="{9D8B030D-6E8A-4147-A177-3AD203B41FA5}">
                      <a16:colId xmlns:a16="http://schemas.microsoft.com/office/drawing/2014/main" val="1027506372"/>
                    </a:ext>
                  </a:extLst>
                </a:gridCol>
                <a:gridCol w="755820">
                  <a:extLst>
                    <a:ext uri="{9D8B030D-6E8A-4147-A177-3AD203B41FA5}">
                      <a16:colId xmlns:a16="http://schemas.microsoft.com/office/drawing/2014/main" val="2759687038"/>
                    </a:ext>
                  </a:extLst>
                </a:gridCol>
                <a:gridCol w="755820">
                  <a:extLst>
                    <a:ext uri="{9D8B030D-6E8A-4147-A177-3AD203B41FA5}">
                      <a16:colId xmlns:a16="http://schemas.microsoft.com/office/drawing/2014/main" val="1878524389"/>
                    </a:ext>
                  </a:extLst>
                </a:gridCol>
              </a:tblGrid>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387202205"/>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024170"/>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4230226"/>
                  </a:ext>
                </a:extLst>
              </a:tr>
              <a:tr h="4758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2719958"/>
                  </a:ext>
                </a:extLst>
              </a:tr>
            </a:tbl>
          </a:graphicData>
        </a:graphic>
      </p:graphicFrame>
      <p:sp>
        <p:nvSpPr>
          <p:cNvPr id="10" name="文本占位符 2">
            <a:extLst>
              <a:ext uri="{FF2B5EF4-FFF2-40B4-BE49-F238E27FC236}">
                <a16:creationId xmlns:a16="http://schemas.microsoft.com/office/drawing/2014/main" id="{7F0628B8-0231-4CBC-D351-5F13CACA870D}"/>
              </a:ext>
            </a:extLst>
          </p:cNvPr>
          <p:cNvSpPr txBox="1">
            <a:spLocks/>
          </p:cNvSpPr>
          <p:nvPr/>
        </p:nvSpPr>
        <p:spPr>
          <a:xfrm>
            <a:off x="6626830" y="2188084"/>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后</a:t>
            </a:r>
          </a:p>
        </p:txBody>
      </p:sp>
      <p:sp>
        <p:nvSpPr>
          <p:cNvPr id="11" name="文本占位符 2">
            <a:extLst>
              <a:ext uri="{FF2B5EF4-FFF2-40B4-BE49-F238E27FC236}">
                <a16:creationId xmlns:a16="http://schemas.microsoft.com/office/drawing/2014/main" id="{D4199BFE-E068-1DC8-0F3F-4C7B82C7E6C4}"/>
              </a:ext>
            </a:extLst>
          </p:cNvPr>
          <p:cNvSpPr>
            <a:spLocks noGrp="1"/>
          </p:cNvSpPr>
          <p:nvPr>
            <p:ph type="body" sz="quarter" idx="11"/>
          </p:nvPr>
        </p:nvSpPr>
        <p:spPr>
          <a:xfrm>
            <a:off x="832695" y="5016283"/>
            <a:ext cx="10698800" cy="960311"/>
          </a:xfrm>
        </p:spPr>
        <p:txBody>
          <a:bodyPr/>
          <a:lstStyle/>
          <a:p>
            <a:r>
              <a:rPr lang="zh-CN" altLang="en-US" dirty="0"/>
              <a:t>优缺点同标记清除算法，解决了标记清除算法的碎片化的问题，同时，标记压缩算法多了一步，对象移动内存位置的步骤，其效率也有有一定的影响。</a:t>
            </a:r>
          </a:p>
        </p:txBody>
      </p:sp>
    </p:spTree>
    <p:extLst>
      <p:ext uri="{BB962C8B-B14F-4D97-AF65-F5344CB8AC3E}">
        <p14:creationId xmlns:p14="http://schemas.microsoft.com/office/powerpoint/2010/main" val="107228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1"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down)">
                                      <p:cBhvr>
                                        <p:cTn id="3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p:bldP spid="11" grpI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复制算法</a:t>
            </a:r>
            <a:endParaRPr lang="en-US" altLang="zh-CN" dirty="0"/>
          </a:p>
        </p:txBody>
      </p:sp>
      <p:graphicFrame>
        <p:nvGraphicFramePr>
          <p:cNvPr id="4" name="表格 6">
            <a:extLst>
              <a:ext uri="{FF2B5EF4-FFF2-40B4-BE49-F238E27FC236}">
                <a16:creationId xmlns:a16="http://schemas.microsoft.com/office/drawing/2014/main" id="{137CACA4-1688-5F24-30B0-B2FDF79C3713}"/>
              </a:ext>
            </a:extLst>
          </p:cNvPr>
          <p:cNvGraphicFramePr>
            <a:graphicFrameLocks noGrp="1"/>
          </p:cNvGraphicFramePr>
          <p:nvPr>
            <p:extLst>
              <p:ext uri="{D42A27DB-BD31-4B8C-83A1-F6EECF244321}">
                <p14:modId xmlns:p14="http://schemas.microsoft.com/office/powerpoint/2010/main" val="1282394433"/>
              </p:ext>
            </p:extLst>
          </p:nvPr>
        </p:nvGraphicFramePr>
        <p:xfrm>
          <a:off x="814525" y="1777303"/>
          <a:ext cx="4859676" cy="2002844"/>
        </p:xfrm>
        <a:graphic>
          <a:graphicData uri="http://schemas.openxmlformats.org/drawingml/2006/table">
            <a:tbl>
              <a:tblPr firstRow="1" bandRow="1">
                <a:tableStyleId>{5C22544A-7EE6-4342-B048-85BDC9FD1C3A}</a:tableStyleId>
              </a:tblPr>
              <a:tblGrid>
                <a:gridCol w="809946">
                  <a:extLst>
                    <a:ext uri="{9D8B030D-6E8A-4147-A177-3AD203B41FA5}">
                      <a16:colId xmlns:a16="http://schemas.microsoft.com/office/drawing/2014/main" val="4192603232"/>
                    </a:ext>
                  </a:extLst>
                </a:gridCol>
                <a:gridCol w="809946">
                  <a:extLst>
                    <a:ext uri="{9D8B030D-6E8A-4147-A177-3AD203B41FA5}">
                      <a16:colId xmlns:a16="http://schemas.microsoft.com/office/drawing/2014/main" val="1430583122"/>
                    </a:ext>
                  </a:extLst>
                </a:gridCol>
                <a:gridCol w="809946">
                  <a:extLst>
                    <a:ext uri="{9D8B030D-6E8A-4147-A177-3AD203B41FA5}">
                      <a16:colId xmlns:a16="http://schemas.microsoft.com/office/drawing/2014/main" val="2896225850"/>
                    </a:ext>
                  </a:extLst>
                </a:gridCol>
                <a:gridCol w="809946">
                  <a:extLst>
                    <a:ext uri="{9D8B030D-6E8A-4147-A177-3AD203B41FA5}">
                      <a16:colId xmlns:a16="http://schemas.microsoft.com/office/drawing/2014/main" val="1027506372"/>
                    </a:ext>
                  </a:extLst>
                </a:gridCol>
                <a:gridCol w="809946">
                  <a:extLst>
                    <a:ext uri="{9D8B030D-6E8A-4147-A177-3AD203B41FA5}">
                      <a16:colId xmlns:a16="http://schemas.microsoft.com/office/drawing/2014/main" val="2759687038"/>
                    </a:ext>
                  </a:extLst>
                </a:gridCol>
                <a:gridCol w="809946">
                  <a:extLst>
                    <a:ext uri="{9D8B030D-6E8A-4147-A177-3AD203B41FA5}">
                      <a16:colId xmlns:a16="http://schemas.microsoft.com/office/drawing/2014/main" val="1878524389"/>
                    </a:ext>
                  </a:extLst>
                </a:gridCol>
              </a:tblGrid>
              <a:tr h="50071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387202205"/>
                  </a:ext>
                </a:extLst>
              </a:tr>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307024170"/>
                  </a:ext>
                </a:extLst>
              </a:tr>
              <a:tr h="50071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174230226"/>
                  </a:ext>
                </a:extLst>
              </a:tr>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042719958"/>
                  </a:ext>
                </a:extLst>
              </a:tr>
            </a:tbl>
          </a:graphicData>
        </a:graphic>
      </p:graphicFrame>
      <p:sp>
        <p:nvSpPr>
          <p:cNvPr id="5" name="文本占位符 2">
            <a:extLst>
              <a:ext uri="{FF2B5EF4-FFF2-40B4-BE49-F238E27FC236}">
                <a16:creationId xmlns:a16="http://schemas.microsoft.com/office/drawing/2014/main" id="{B3162762-2778-4C87-DDF0-FFC2EAB9924C}"/>
              </a:ext>
            </a:extLst>
          </p:cNvPr>
          <p:cNvSpPr txBox="1">
            <a:spLocks/>
          </p:cNvSpPr>
          <p:nvPr/>
        </p:nvSpPr>
        <p:spPr>
          <a:xfrm>
            <a:off x="458077" y="2158267"/>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前</a:t>
            </a:r>
          </a:p>
        </p:txBody>
      </p:sp>
      <p:sp>
        <p:nvSpPr>
          <p:cNvPr id="6" name="矩形 5">
            <a:extLst>
              <a:ext uri="{FF2B5EF4-FFF2-40B4-BE49-F238E27FC236}">
                <a16:creationId xmlns:a16="http://schemas.microsoft.com/office/drawing/2014/main" id="{DFC6F462-A54E-2B9D-6A49-5637278DF0EC}"/>
              </a:ext>
            </a:extLst>
          </p:cNvPr>
          <p:cNvSpPr/>
          <p:nvPr/>
        </p:nvSpPr>
        <p:spPr bwMode="auto">
          <a:xfrm>
            <a:off x="814525" y="4161111"/>
            <a:ext cx="1152710" cy="287577"/>
          </a:xfrm>
          <a:prstGeom prst="rect">
            <a:avLst/>
          </a:prstGeom>
          <a:solidFill>
            <a:schemeClr val="accent1">
              <a:lumMod val="7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C00000"/>
                </a:solidFill>
                <a:effectLst/>
                <a:latin typeface="Arial Unicode MS"/>
                <a:ea typeface="JetBrains Mono"/>
              </a:rPr>
              <a:t>存活的对象</a:t>
            </a:r>
          </a:p>
        </p:txBody>
      </p:sp>
      <p:sp>
        <p:nvSpPr>
          <p:cNvPr id="7" name="矩形 6">
            <a:extLst>
              <a:ext uri="{FF2B5EF4-FFF2-40B4-BE49-F238E27FC236}">
                <a16:creationId xmlns:a16="http://schemas.microsoft.com/office/drawing/2014/main" id="{D0B758A2-AA14-5500-184D-F05E88F66D46}"/>
              </a:ext>
            </a:extLst>
          </p:cNvPr>
          <p:cNvSpPr/>
          <p:nvPr/>
        </p:nvSpPr>
        <p:spPr bwMode="auto">
          <a:xfrm>
            <a:off x="2117948" y="4165001"/>
            <a:ext cx="1067952" cy="287577"/>
          </a:xfrm>
          <a:prstGeom prst="rect">
            <a:avLst/>
          </a:prstGeom>
          <a:solidFill>
            <a:schemeClr val="bg1">
              <a:lumMod val="65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待回收的</a:t>
            </a:r>
          </a:p>
        </p:txBody>
      </p:sp>
      <p:sp>
        <p:nvSpPr>
          <p:cNvPr id="8" name="矩形 7">
            <a:extLst>
              <a:ext uri="{FF2B5EF4-FFF2-40B4-BE49-F238E27FC236}">
                <a16:creationId xmlns:a16="http://schemas.microsoft.com/office/drawing/2014/main" id="{10DB6B40-926E-3ED0-0B37-1AB8736FEDB5}"/>
              </a:ext>
            </a:extLst>
          </p:cNvPr>
          <p:cNvSpPr/>
          <p:nvPr/>
        </p:nvSpPr>
        <p:spPr bwMode="auto">
          <a:xfrm>
            <a:off x="4637124" y="4161111"/>
            <a:ext cx="1067952" cy="287577"/>
          </a:xfrm>
          <a:prstGeom prst="rect">
            <a:avLst/>
          </a:prstGeom>
          <a:no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80808"/>
                </a:solidFill>
                <a:effectLst/>
                <a:latin typeface="Arial Unicode MS"/>
                <a:ea typeface="JetBrains Mono"/>
              </a:rPr>
              <a:t>空闲的空间</a:t>
            </a:r>
          </a:p>
        </p:txBody>
      </p:sp>
      <p:sp>
        <p:nvSpPr>
          <p:cNvPr id="9" name="矩形 8">
            <a:extLst>
              <a:ext uri="{FF2B5EF4-FFF2-40B4-BE49-F238E27FC236}">
                <a16:creationId xmlns:a16="http://schemas.microsoft.com/office/drawing/2014/main" id="{B0EAD45D-F26C-24D9-0CFE-744CBA17ED7C}"/>
              </a:ext>
            </a:extLst>
          </p:cNvPr>
          <p:cNvSpPr/>
          <p:nvPr/>
        </p:nvSpPr>
        <p:spPr bwMode="auto">
          <a:xfrm>
            <a:off x="3377536" y="4161111"/>
            <a:ext cx="1067952" cy="287577"/>
          </a:xfrm>
          <a:prstGeom prst="rect">
            <a:avLst/>
          </a:prstGeom>
          <a:solidFill>
            <a:schemeClr val="accent3">
              <a:lumMod val="60000"/>
              <a:lumOff val="40000"/>
            </a:schemeClr>
          </a:solidFill>
          <a:ln w="19050">
            <a:solidFill>
              <a:schemeClr val="tx1">
                <a:lumMod val="65000"/>
                <a:lumOff val="35000"/>
              </a:schemeClr>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300" dirty="0">
                <a:solidFill>
                  <a:srgbClr val="080808"/>
                </a:solidFill>
                <a:latin typeface="Arial Unicode MS"/>
                <a:ea typeface="JetBrains Mono"/>
              </a:rPr>
              <a:t>另一块内存</a:t>
            </a:r>
            <a:endParaRPr kumimoji="0" lang="zh-CN" altLang="en-US" sz="1300" b="0" i="0" u="none" strike="noStrike" cap="none" normalizeH="0" baseline="0" dirty="0">
              <a:ln>
                <a:noFill/>
              </a:ln>
              <a:solidFill>
                <a:srgbClr val="080808"/>
              </a:solidFill>
              <a:effectLst/>
              <a:latin typeface="Arial Unicode MS"/>
              <a:ea typeface="JetBrains Mono"/>
            </a:endParaRPr>
          </a:p>
        </p:txBody>
      </p:sp>
      <p:graphicFrame>
        <p:nvGraphicFramePr>
          <p:cNvPr id="12" name="表格 6">
            <a:extLst>
              <a:ext uri="{FF2B5EF4-FFF2-40B4-BE49-F238E27FC236}">
                <a16:creationId xmlns:a16="http://schemas.microsoft.com/office/drawing/2014/main" id="{E2711E0E-A8B2-659D-F22F-9FFAB117CE05}"/>
              </a:ext>
            </a:extLst>
          </p:cNvPr>
          <p:cNvGraphicFramePr>
            <a:graphicFrameLocks noGrp="1"/>
          </p:cNvGraphicFramePr>
          <p:nvPr>
            <p:extLst>
              <p:ext uri="{D42A27DB-BD31-4B8C-83A1-F6EECF244321}">
                <p14:modId xmlns:p14="http://schemas.microsoft.com/office/powerpoint/2010/main" val="1638953946"/>
              </p:ext>
            </p:extLst>
          </p:nvPr>
        </p:nvGraphicFramePr>
        <p:xfrm>
          <a:off x="6874247" y="1777303"/>
          <a:ext cx="4859676" cy="2002844"/>
        </p:xfrm>
        <a:graphic>
          <a:graphicData uri="http://schemas.openxmlformats.org/drawingml/2006/table">
            <a:tbl>
              <a:tblPr firstRow="1" bandRow="1">
                <a:tableStyleId>{5C22544A-7EE6-4342-B048-85BDC9FD1C3A}</a:tableStyleId>
              </a:tblPr>
              <a:tblGrid>
                <a:gridCol w="809946">
                  <a:extLst>
                    <a:ext uri="{9D8B030D-6E8A-4147-A177-3AD203B41FA5}">
                      <a16:colId xmlns:a16="http://schemas.microsoft.com/office/drawing/2014/main" val="4192603232"/>
                    </a:ext>
                  </a:extLst>
                </a:gridCol>
                <a:gridCol w="809946">
                  <a:extLst>
                    <a:ext uri="{9D8B030D-6E8A-4147-A177-3AD203B41FA5}">
                      <a16:colId xmlns:a16="http://schemas.microsoft.com/office/drawing/2014/main" val="1430583122"/>
                    </a:ext>
                  </a:extLst>
                </a:gridCol>
                <a:gridCol w="809946">
                  <a:extLst>
                    <a:ext uri="{9D8B030D-6E8A-4147-A177-3AD203B41FA5}">
                      <a16:colId xmlns:a16="http://schemas.microsoft.com/office/drawing/2014/main" val="2896225850"/>
                    </a:ext>
                  </a:extLst>
                </a:gridCol>
                <a:gridCol w="809946">
                  <a:extLst>
                    <a:ext uri="{9D8B030D-6E8A-4147-A177-3AD203B41FA5}">
                      <a16:colId xmlns:a16="http://schemas.microsoft.com/office/drawing/2014/main" val="1027506372"/>
                    </a:ext>
                  </a:extLst>
                </a:gridCol>
                <a:gridCol w="809946">
                  <a:extLst>
                    <a:ext uri="{9D8B030D-6E8A-4147-A177-3AD203B41FA5}">
                      <a16:colId xmlns:a16="http://schemas.microsoft.com/office/drawing/2014/main" val="2759687038"/>
                    </a:ext>
                  </a:extLst>
                </a:gridCol>
                <a:gridCol w="809946">
                  <a:extLst>
                    <a:ext uri="{9D8B030D-6E8A-4147-A177-3AD203B41FA5}">
                      <a16:colId xmlns:a16="http://schemas.microsoft.com/office/drawing/2014/main" val="1878524389"/>
                    </a:ext>
                  </a:extLst>
                </a:gridCol>
              </a:tblGrid>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387202205"/>
                  </a:ext>
                </a:extLst>
              </a:tr>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024170"/>
                  </a:ext>
                </a:extLst>
              </a:tr>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4230226"/>
                  </a:ext>
                </a:extLst>
              </a:tr>
              <a:tr h="50071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2719958"/>
                  </a:ext>
                </a:extLst>
              </a:tr>
            </a:tbl>
          </a:graphicData>
        </a:graphic>
      </p:graphicFrame>
      <p:sp>
        <p:nvSpPr>
          <p:cNvPr id="13" name="文本占位符 2">
            <a:extLst>
              <a:ext uri="{FF2B5EF4-FFF2-40B4-BE49-F238E27FC236}">
                <a16:creationId xmlns:a16="http://schemas.microsoft.com/office/drawing/2014/main" id="{953358D5-9801-7AFB-1D0D-B6CDCB530515}"/>
              </a:ext>
            </a:extLst>
          </p:cNvPr>
          <p:cNvSpPr txBox="1">
            <a:spLocks/>
          </p:cNvSpPr>
          <p:nvPr/>
        </p:nvSpPr>
        <p:spPr>
          <a:xfrm>
            <a:off x="6523356" y="2167694"/>
            <a:ext cx="416880" cy="1240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回</a:t>
            </a:r>
            <a:endParaRPr lang="en-US" altLang="zh-CN" sz="1400" dirty="0"/>
          </a:p>
          <a:p>
            <a:r>
              <a:rPr lang="zh-CN" altLang="en-US" sz="1400" dirty="0"/>
              <a:t>收</a:t>
            </a:r>
            <a:endParaRPr lang="en-US" altLang="zh-CN" sz="1400" dirty="0"/>
          </a:p>
          <a:p>
            <a:r>
              <a:rPr lang="zh-CN" altLang="en-US" sz="1400" dirty="0"/>
              <a:t>后</a:t>
            </a:r>
          </a:p>
        </p:txBody>
      </p:sp>
      <p:sp>
        <p:nvSpPr>
          <p:cNvPr id="14" name="文本占位符 2">
            <a:extLst>
              <a:ext uri="{FF2B5EF4-FFF2-40B4-BE49-F238E27FC236}">
                <a16:creationId xmlns:a16="http://schemas.microsoft.com/office/drawing/2014/main" id="{AB446DF6-8871-E0B3-EC83-EE8DCE01D883}"/>
              </a:ext>
            </a:extLst>
          </p:cNvPr>
          <p:cNvSpPr>
            <a:spLocks noGrp="1"/>
          </p:cNvSpPr>
          <p:nvPr>
            <p:ph type="body" sz="quarter" idx="11"/>
          </p:nvPr>
        </p:nvSpPr>
        <p:spPr>
          <a:xfrm>
            <a:off x="1431348" y="5097013"/>
            <a:ext cx="4252279" cy="1322196"/>
          </a:xfrm>
        </p:spPr>
        <p:txBody>
          <a:bodyPr/>
          <a:lstStyle/>
          <a:p>
            <a:r>
              <a:rPr lang="zh-CN" altLang="en-US" dirty="0"/>
              <a:t>优点：</a:t>
            </a:r>
          </a:p>
          <a:p>
            <a:pPr marL="285750" indent="-285750">
              <a:buFont typeface="Wingdings" panose="05000000000000000000" pitchFamily="2" charset="2"/>
              <a:buChar char="l"/>
            </a:pPr>
            <a:r>
              <a:rPr lang="zh-CN" altLang="en-US" dirty="0"/>
              <a:t>在垃圾对象多的情况下，效率较高</a:t>
            </a:r>
          </a:p>
          <a:p>
            <a:pPr marL="285750" indent="-285750">
              <a:buFont typeface="Wingdings" panose="05000000000000000000" pitchFamily="2" charset="2"/>
              <a:buChar char="l"/>
            </a:pPr>
            <a:r>
              <a:rPr lang="zh-CN" altLang="en-US" dirty="0"/>
              <a:t>清理后，内存无碎片</a:t>
            </a:r>
          </a:p>
        </p:txBody>
      </p:sp>
      <p:sp>
        <p:nvSpPr>
          <p:cNvPr id="15" name="文本占位符 2">
            <a:extLst>
              <a:ext uri="{FF2B5EF4-FFF2-40B4-BE49-F238E27FC236}">
                <a16:creationId xmlns:a16="http://schemas.microsoft.com/office/drawing/2014/main" id="{D1EB4801-032D-7554-349F-CB3291CE557C}"/>
              </a:ext>
            </a:extLst>
          </p:cNvPr>
          <p:cNvSpPr txBox="1">
            <a:spLocks/>
          </p:cNvSpPr>
          <p:nvPr/>
        </p:nvSpPr>
        <p:spPr>
          <a:xfrm>
            <a:off x="5779987" y="5099640"/>
            <a:ext cx="4762402" cy="13221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缺点：</a:t>
            </a:r>
          </a:p>
          <a:p>
            <a:pPr marL="285750" indent="-285750">
              <a:buFont typeface="Wingdings" panose="05000000000000000000" pitchFamily="2" charset="2"/>
              <a:buChar char="l"/>
            </a:pPr>
            <a:r>
              <a:rPr lang="zh-CN" altLang="en-US" dirty="0"/>
              <a:t>分配的</a:t>
            </a:r>
            <a:r>
              <a:rPr lang="en-US" altLang="zh-CN" dirty="0"/>
              <a:t>2</a:t>
            </a:r>
            <a:r>
              <a:rPr lang="zh-CN" altLang="en-US" dirty="0"/>
              <a:t>块内存空间，在同一个时刻，只能使用一半，内存使用率较低</a:t>
            </a:r>
          </a:p>
        </p:txBody>
      </p:sp>
    </p:spTree>
    <p:extLst>
      <p:ext uri="{BB962C8B-B14F-4D97-AF65-F5344CB8AC3E}">
        <p14:creationId xmlns:p14="http://schemas.microsoft.com/office/powerpoint/2010/main" val="1557292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 calcmode="lin" valueType="num">
                                      <p:cBhvr additive="base">
                                        <p:cTn id="41" dur="500"/>
                                        <p:tgtEl>
                                          <p:spTgt spid="14">
                                            <p:txEl>
                                              <p:pRg st="0" end="0"/>
                                            </p:txEl>
                                          </p:spTgt>
                                        </p:tgtEl>
                                        <p:attrNameLst>
                                          <p:attrName>ppt_y</p:attrName>
                                        </p:attrNameLst>
                                      </p:cBhvr>
                                      <p:tavLst>
                                        <p:tav tm="0">
                                          <p:val>
                                            <p:strVal val="#ppt_y-#ppt_h*1.125000"/>
                                          </p:val>
                                        </p:tav>
                                        <p:tav tm="100000">
                                          <p:val>
                                            <p:strVal val="#ppt_y"/>
                                          </p:val>
                                        </p:tav>
                                      </p:tavLst>
                                    </p:anim>
                                    <p:animEffect transition="in" filter="wipe(down)">
                                      <p:cBhvr>
                                        <p:cTn id="42" dur="500"/>
                                        <p:tgtEl>
                                          <p:spTgt spid="14">
                                            <p:txEl>
                                              <p:pRg st="0" end="0"/>
                                            </p:txEl>
                                          </p:spTgt>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anim calcmode="lin" valueType="num">
                                      <p:cBhvr additive="base">
                                        <p:cTn id="45" dur="500"/>
                                        <p:tgtEl>
                                          <p:spTgt spid="14">
                                            <p:txEl>
                                              <p:pRg st="1" end="1"/>
                                            </p:txEl>
                                          </p:spTgt>
                                        </p:tgtEl>
                                        <p:attrNameLst>
                                          <p:attrName>ppt_y</p:attrName>
                                        </p:attrNameLst>
                                      </p:cBhvr>
                                      <p:tavLst>
                                        <p:tav tm="0">
                                          <p:val>
                                            <p:strVal val="#ppt_y-#ppt_h*1.125000"/>
                                          </p:val>
                                        </p:tav>
                                        <p:tav tm="100000">
                                          <p:val>
                                            <p:strVal val="#ppt_y"/>
                                          </p:val>
                                        </p:tav>
                                      </p:tavLst>
                                    </p:anim>
                                    <p:animEffect transition="in" filter="wipe(down)">
                                      <p:cBhvr>
                                        <p:cTn id="46" dur="500"/>
                                        <p:tgtEl>
                                          <p:spTgt spid="14">
                                            <p:txEl>
                                              <p:pRg st="1" end="1"/>
                                            </p:txEl>
                                          </p:spTgt>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p:tgtEl>
                                          <p:spTgt spid="14">
                                            <p:txEl>
                                              <p:pRg st="2" end="2"/>
                                            </p:txEl>
                                          </p:spTgt>
                                        </p:tgtEl>
                                        <p:attrNameLst>
                                          <p:attrName>ppt_y</p:attrName>
                                        </p:attrNameLst>
                                      </p:cBhvr>
                                      <p:tavLst>
                                        <p:tav tm="0">
                                          <p:val>
                                            <p:strVal val="#ppt_y-#ppt_h*1.125000"/>
                                          </p:val>
                                        </p:tav>
                                        <p:tav tm="100000">
                                          <p:val>
                                            <p:strVal val="#ppt_y"/>
                                          </p:val>
                                        </p:tav>
                                      </p:tavLst>
                                    </p:anim>
                                    <p:animEffect transition="in" filter="wipe(down)">
                                      <p:cBhvr>
                                        <p:cTn id="50" dur="500"/>
                                        <p:tgtEl>
                                          <p:spTgt spid="1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p:tgtEl>
                                          <p:spTgt spid="15"/>
                                        </p:tgtEl>
                                        <p:attrNameLst>
                                          <p:attrName>ppt_y</p:attrName>
                                        </p:attrNameLst>
                                      </p:cBhvr>
                                      <p:tavLst>
                                        <p:tav tm="0">
                                          <p:val>
                                            <p:strVal val="#ppt_y-#ppt_h*1.125000"/>
                                          </p:val>
                                        </p:tav>
                                        <p:tav tm="100000">
                                          <p:val>
                                            <p:strVal val="#ppt_y"/>
                                          </p:val>
                                        </p:tav>
                                      </p:tavLst>
                                    </p:anim>
                                    <p:animEffect transition="in" filter="wipe(down)">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3" grpId="0"/>
      <p:bldP spid="14" grpId="0" uiExpand="1" build="p"/>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38EC99C-CBAD-F6BD-3E5D-211072DB1D08}"/>
              </a:ext>
            </a:extLst>
          </p:cNvPr>
          <p:cNvSpPr>
            <a:spLocks noGrp="1"/>
          </p:cNvSpPr>
          <p:nvPr>
            <p:ph type="body" sz="quarter" idx="10"/>
          </p:nvPr>
        </p:nvSpPr>
        <p:spPr>
          <a:xfrm>
            <a:off x="5126584" y="1463040"/>
            <a:ext cx="5760538" cy="1167038"/>
          </a:xfrm>
        </p:spPr>
        <p:txBody>
          <a:bodyPr/>
          <a:lstStyle/>
          <a:p>
            <a:pPr marL="0" indent="0">
              <a:buNone/>
            </a:pPr>
            <a:r>
              <a:rPr lang="en-US" altLang="zh-CN" sz="1800" dirty="0"/>
              <a:t>JVM </a:t>
            </a:r>
            <a:r>
              <a:rPr lang="zh-CN" altLang="en-US" sz="1800" dirty="0"/>
              <a:t>垃圾回收算法有哪些？</a:t>
            </a:r>
          </a:p>
          <a:p>
            <a:endParaRPr lang="zh-CN" altLang="en-US" dirty="0"/>
          </a:p>
        </p:txBody>
      </p:sp>
      <p:sp>
        <p:nvSpPr>
          <p:cNvPr id="3" name="文本占位符 2">
            <a:extLst>
              <a:ext uri="{FF2B5EF4-FFF2-40B4-BE49-F238E27FC236}">
                <a16:creationId xmlns:a16="http://schemas.microsoft.com/office/drawing/2014/main" id="{1C2C94C2-F6BF-75A3-5014-03B3FA0EE058}"/>
              </a:ext>
            </a:extLst>
          </p:cNvPr>
          <p:cNvSpPr txBox="1">
            <a:spLocks/>
          </p:cNvSpPr>
          <p:nvPr/>
        </p:nvSpPr>
        <p:spPr>
          <a:xfrm>
            <a:off x="5126584" y="2134668"/>
            <a:ext cx="6279849" cy="30595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rgbClr val="C00000"/>
                </a:solidFill>
              </a:rPr>
              <a:t>标记清除算法</a:t>
            </a:r>
            <a:r>
              <a:rPr lang="zh-CN" altLang="en-US" sz="1400" dirty="0"/>
              <a:t>：垃圾回收分为</a:t>
            </a:r>
            <a:r>
              <a:rPr lang="en-US" altLang="zh-CN" sz="1400" dirty="0"/>
              <a:t>2</a:t>
            </a:r>
            <a:r>
              <a:rPr lang="zh-CN" altLang="en-US" sz="1400" dirty="0"/>
              <a:t>个阶段，分别是标记和清除</a:t>
            </a:r>
            <a:r>
              <a:rPr lang="en-US" altLang="zh-CN" sz="1400" dirty="0"/>
              <a:t>,</a:t>
            </a:r>
            <a:r>
              <a:rPr lang="zh-CN" altLang="en-US" sz="1400" dirty="0"/>
              <a:t>效率高</a:t>
            </a:r>
            <a:r>
              <a:rPr lang="en-US" altLang="zh-CN" sz="1400" dirty="0"/>
              <a:t>,</a:t>
            </a:r>
            <a:r>
              <a:rPr lang="zh-CN" altLang="en-US" sz="1400" dirty="0"/>
              <a:t>有磁盘碎片，内存不连续</a:t>
            </a:r>
          </a:p>
          <a:p>
            <a:pPr marL="285750" indent="-285750">
              <a:buFont typeface="Wingdings" panose="05000000000000000000" pitchFamily="2" charset="2"/>
              <a:buChar char="l"/>
            </a:pPr>
            <a:r>
              <a:rPr lang="zh-CN" altLang="en-US" sz="1400" dirty="0">
                <a:solidFill>
                  <a:srgbClr val="C00000"/>
                </a:solidFill>
              </a:rPr>
              <a:t>标记整理算法</a:t>
            </a:r>
            <a:r>
              <a:rPr lang="zh-CN" altLang="en-US" sz="1400" dirty="0"/>
              <a:t>：标记清除算法一样，将存活对象都向内存另一端移动，然后清理边界以外的垃圾，无碎片，对象需要移动，效率低</a:t>
            </a:r>
            <a:endParaRPr lang="en-US" altLang="zh-CN" sz="1400" dirty="0"/>
          </a:p>
          <a:p>
            <a:pPr marL="285750" indent="-285750">
              <a:buFont typeface="Wingdings" panose="05000000000000000000" pitchFamily="2" charset="2"/>
              <a:buChar char="l"/>
            </a:pPr>
            <a:r>
              <a:rPr lang="zh-CN" altLang="en-US" sz="1400" dirty="0">
                <a:solidFill>
                  <a:srgbClr val="C00000"/>
                </a:solidFill>
              </a:rPr>
              <a:t>复制算法</a:t>
            </a:r>
            <a:r>
              <a:rPr lang="zh-CN" altLang="en-US" sz="1400" dirty="0"/>
              <a:t>：将原有的内存空间一分为二，每次只用其中的一块</a:t>
            </a:r>
            <a:r>
              <a:rPr lang="en-US" altLang="zh-CN" sz="1400" dirty="0"/>
              <a:t>,</a:t>
            </a:r>
            <a:r>
              <a:rPr lang="zh-CN" altLang="en-US" sz="1400" dirty="0"/>
              <a:t>正在使用的对象复制到另一个内存空间中，然后将该内存空间清空，交换两个内存的角色，完成垃圾的回收</a:t>
            </a:r>
            <a:r>
              <a:rPr lang="en-US" altLang="zh-CN" sz="1400" dirty="0"/>
              <a:t>;</a:t>
            </a:r>
            <a:r>
              <a:rPr lang="zh-CN" altLang="en-US" sz="1400" dirty="0"/>
              <a:t>无碎片，内存使用率低</a:t>
            </a:r>
          </a:p>
          <a:p>
            <a:endParaRPr lang="en-US" altLang="zh-CN" sz="1400" dirty="0"/>
          </a:p>
          <a:p>
            <a:endParaRPr lang="zh-CN" altLang="en-US" sz="1400" dirty="0"/>
          </a:p>
        </p:txBody>
      </p:sp>
    </p:spTree>
    <p:extLst>
      <p:ext uri="{BB962C8B-B14F-4D97-AF65-F5344CB8AC3E}">
        <p14:creationId xmlns:p14="http://schemas.microsoft.com/office/powerpoint/2010/main" val="109016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092750" y="2020226"/>
            <a:ext cx="8697311"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说一下</a:t>
            </a:r>
            <a:r>
              <a:rPr lang="en-US" altLang="zh-CN" sz="5400" dirty="0"/>
              <a:t>JVM</a:t>
            </a:r>
            <a:r>
              <a:rPr lang="zh-CN" altLang="en-US" sz="5400" dirty="0"/>
              <a:t>中的分代回收</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01747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80" y="1002232"/>
            <a:ext cx="2070420" cy="517190"/>
          </a:xfrm>
        </p:spPr>
        <p:txBody>
          <a:bodyPr/>
          <a:lstStyle/>
          <a:p>
            <a:r>
              <a:rPr lang="zh-CN" altLang="en-US" dirty="0"/>
              <a:t>分代收集算法</a:t>
            </a:r>
          </a:p>
        </p:txBody>
      </p:sp>
      <p:sp>
        <p:nvSpPr>
          <p:cNvPr id="10" name="文本占位符 9">
            <a:extLst>
              <a:ext uri="{FF2B5EF4-FFF2-40B4-BE49-F238E27FC236}">
                <a16:creationId xmlns:a16="http://schemas.microsoft.com/office/drawing/2014/main" id="{70B4B43A-D26F-37E4-5877-CD1A7FEE90F8}"/>
              </a:ext>
            </a:extLst>
          </p:cNvPr>
          <p:cNvSpPr>
            <a:spLocks noGrp="1"/>
          </p:cNvSpPr>
          <p:nvPr>
            <p:ph type="body" sz="quarter" idx="11"/>
          </p:nvPr>
        </p:nvSpPr>
        <p:spPr>
          <a:xfrm>
            <a:off x="710880" y="1624205"/>
            <a:ext cx="10698800" cy="517190"/>
          </a:xfrm>
        </p:spPr>
        <p:txBody>
          <a:bodyPr/>
          <a:lstStyle/>
          <a:p>
            <a:r>
              <a:rPr lang="zh-CN" altLang="en-US" dirty="0"/>
              <a:t>在</a:t>
            </a:r>
            <a:r>
              <a:rPr lang="en-US" altLang="zh-CN" dirty="0"/>
              <a:t>java8</a:t>
            </a:r>
            <a:r>
              <a:rPr lang="zh-CN" altLang="en-US" dirty="0"/>
              <a:t>时，堆被分为了两份：</a:t>
            </a:r>
            <a:r>
              <a:rPr lang="zh-CN" altLang="en-US" dirty="0">
                <a:solidFill>
                  <a:srgbClr val="C00000"/>
                </a:solidFill>
              </a:rPr>
              <a:t>新生代和老年代</a:t>
            </a:r>
            <a:r>
              <a:rPr lang="en-US" altLang="zh-CN" dirty="0">
                <a:solidFill>
                  <a:srgbClr val="C00000"/>
                </a:solidFill>
              </a:rPr>
              <a:t>【1</a:t>
            </a:r>
            <a:r>
              <a:rPr lang="zh-CN" altLang="en-US" dirty="0">
                <a:solidFill>
                  <a:srgbClr val="C00000"/>
                </a:solidFill>
              </a:rPr>
              <a:t>：</a:t>
            </a:r>
            <a:r>
              <a:rPr lang="en-US" altLang="zh-CN" dirty="0">
                <a:solidFill>
                  <a:srgbClr val="C00000"/>
                </a:solidFill>
              </a:rPr>
              <a:t>2】</a:t>
            </a:r>
            <a:endParaRPr lang="zh-CN" altLang="en-US" dirty="0"/>
          </a:p>
        </p:txBody>
      </p:sp>
      <p:sp>
        <p:nvSpPr>
          <p:cNvPr id="11" name="文本占位符 9">
            <a:extLst>
              <a:ext uri="{FF2B5EF4-FFF2-40B4-BE49-F238E27FC236}">
                <a16:creationId xmlns:a16="http://schemas.microsoft.com/office/drawing/2014/main" id="{AF394183-9BD6-2FBA-FBC0-F2CFEE789067}"/>
              </a:ext>
            </a:extLst>
          </p:cNvPr>
          <p:cNvSpPr txBox="1">
            <a:spLocks/>
          </p:cNvSpPr>
          <p:nvPr/>
        </p:nvSpPr>
        <p:spPr>
          <a:xfrm>
            <a:off x="710880" y="4716606"/>
            <a:ext cx="4485641" cy="19013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对于新生代，内部又被分为了三个区域。</a:t>
            </a:r>
            <a:endParaRPr lang="en-US" altLang="zh-CN" dirty="0"/>
          </a:p>
          <a:p>
            <a:pPr marL="285750" indent="-285750">
              <a:buFont typeface="Wingdings" panose="05000000000000000000" pitchFamily="2" charset="2"/>
              <a:buChar char="l"/>
            </a:pPr>
            <a:r>
              <a:rPr lang="zh-CN" altLang="en-US" dirty="0"/>
              <a:t>伊甸园区</a:t>
            </a:r>
            <a:r>
              <a:rPr lang="en-US" altLang="zh-CN" dirty="0"/>
              <a:t>Eden</a:t>
            </a:r>
            <a:r>
              <a:rPr lang="zh-CN" altLang="en-US" dirty="0"/>
              <a:t>，新生的对象都分配到这里</a:t>
            </a:r>
            <a:endParaRPr lang="en-US" altLang="zh-CN" dirty="0"/>
          </a:p>
          <a:p>
            <a:pPr marL="285750" indent="-285750">
              <a:buFont typeface="Wingdings" panose="05000000000000000000" pitchFamily="2" charset="2"/>
              <a:buChar char="l"/>
            </a:pPr>
            <a:r>
              <a:rPr lang="zh-CN" altLang="en-US" dirty="0"/>
              <a:t>幸存者区</a:t>
            </a:r>
            <a:r>
              <a:rPr lang="en-US" altLang="zh-CN" dirty="0"/>
              <a:t>survivor(</a:t>
            </a:r>
            <a:r>
              <a:rPr lang="zh-CN" altLang="en-US" dirty="0"/>
              <a:t>分成</a:t>
            </a:r>
            <a:r>
              <a:rPr lang="en-US" altLang="zh-CN" dirty="0"/>
              <a:t>from</a:t>
            </a:r>
            <a:r>
              <a:rPr lang="zh-CN" altLang="en-US" dirty="0"/>
              <a:t>和</a:t>
            </a:r>
            <a:r>
              <a:rPr lang="en-US" altLang="zh-CN" dirty="0"/>
              <a:t>to)</a:t>
            </a:r>
          </a:p>
          <a:p>
            <a:pPr marL="285750" indent="-285750">
              <a:buFont typeface="Wingdings" panose="05000000000000000000" pitchFamily="2" charset="2"/>
              <a:buChar char="l"/>
            </a:pPr>
            <a:r>
              <a:rPr lang="en-US" altLang="zh-CN" dirty="0"/>
              <a:t>Eden</a:t>
            </a:r>
            <a:r>
              <a:rPr lang="zh-CN" altLang="en-US" dirty="0"/>
              <a:t>区，</a:t>
            </a:r>
            <a:r>
              <a:rPr lang="en-US" altLang="zh-CN" dirty="0"/>
              <a:t>from</a:t>
            </a:r>
            <a:r>
              <a:rPr lang="zh-CN" altLang="en-US" dirty="0"/>
              <a:t>区，</a:t>
            </a:r>
            <a:r>
              <a:rPr lang="en-US" altLang="zh-CN" dirty="0"/>
              <a:t>to</a:t>
            </a:r>
            <a:r>
              <a:rPr lang="zh-CN" altLang="en-US" dirty="0"/>
              <a:t>区</a:t>
            </a:r>
            <a:r>
              <a:rPr lang="en-US" altLang="zh-CN" dirty="0"/>
              <a:t>【8</a:t>
            </a:r>
            <a:r>
              <a:rPr lang="zh-CN" altLang="en-US" dirty="0"/>
              <a:t>：</a:t>
            </a:r>
            <a:r>
              <a:rPr lang="en-US" altLang="zh-CN" dirty="0"/>
              <a:t>1</a:t>
            </a:r>
            <a:r>
              <a:rPr lang="zh-CN" altLang="en-US" dirty="0"/>
              <a:t>：</a:t>
            </a:r>
            <a:r>
              <a:rPr lang="en-US" altLang="zh-CN" dirty="0"/>
              <a:t>1】</a:t>
            </a:r>
          </a:p>
          <a:p>
            <a:endParaRPr lang="zh-CN" altLang="en-US" dirty="0"/>
          </a:p>
        </p:txBody>
      </p:sp>
      <p:sp>
        <p:nvSpPr>
          <p:cNvPr id="13" name="矩形 12">
            <a:extLst>
              <a:ext uri="{FF2B5EF4-FFF2-40B4-BE49-F238E27FC236}">
                <a16:creationId xmlns:a16="http://schemas.microsoft.com/office/drawing/2014/main" id="{ACE02C72-0B2B-3A3F-6C19-966FB07E11FD}"/>
              </a:ext>
            </a:extLst>
          </p:cNvPr>
          <p:cNvSpPr/>
          <p:nvPr/>
        </p:nvSpPr>
        <p:spPr bwMode="auto">
          <a:xfrm>
            <a:off x="995680" y="2336800"/>
            <a:ext cx="191008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Eden</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99AFDD3E-3E4E-66B9-3624-4C2CFCD0DF5D}"/>
              </a:ext>
            </a:extLst>
          </p:cNvPr>
          <p:cNvSpPr/>
          <p:nvPr/>
        </p:nvSpPr>
        <p:spPr bwMode="auto">
          <a:xfrm>
            <a:off x="2905760" y="2336800"/>
            <a:ext cx="129032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from</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85660CC1-C6FD-6580-7C4D-3EF039C95495}"/>
              </a:ext>
            </a:extLst>
          </p:cNvPr>
          <p:cNvSpPr/>
          <p:nvPr/>
        </p:nvSpPr>
        <p:spPr bwMode="auto">
          <a:xfrm>
            <a:off x="4191000" y="2336800"/>
            <a:ext cx="129032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to</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FDC60AA5-05AF-9887-71DC-75A2B24544BD}"/>
              </a:ext>
            </a:extLst>
          </p:cNvPr>
          <p:cNvSpPr/>
          <p:nvPr/>
        </p:nvSpPr>
        <p:spPr bwMode="auto">
          <a:xfrm>
            <a:off x="5882640" y="2336800"/>
            <a:ext cx="508000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文本占位符 9">
            <a:extLst>
              <a:ext uri="{FF2B5EF4-FFF2-40B4-BE49-F238E27FC236}">
                <a16:creationId xmlns:a16="http://schemas.microsoft.com/office/drawing/2014/main" id="{BAE2AF76-D6DF-0652-A660-E25CD08ED965}"/>
              </a:ext>
            </a:extLst>
          </p:cNvPr>
          <p:cNvSpPr txBox="1">
            <a:spLocks/>
          </p:cNvSpPr>
          <p:nvPr/>
        </p:nvSpPr>
        <p:spPr>
          <a:xfrm>
            <a:off x="3223260" y="3124075"/>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(1/10)</a:t>
            </a:r>
            <a:endParaRPr lang="zh-CN" altLang="en-US" sz="1400" dirty="0"/>
          </a:p>
        </p:txBody>
      </p:sp>
      <p:sp>
        <p:nvSpPr>
          <p:cNvPr id="19" name="文本占位符 9">
            <a:extLst>
              <a:ext uri="{FF2B5EF4-FFF2-40B4-BE49-F238E27FC236}">
                <a16:creationId xmlns:a16="http://schemas.microsoft.com/office/drawing/2014/main" id="{A958A269-FAF0-B820-F9C9-F81E0C1BF377}"/>
              </a:ext>
            </a:extLst>
          </p:cNvPr>
          <p:cNvSpPr txBox="1">
            <a:spLocks/>
          </p:cNvSpPr>
          <p:nvPr/>
        </p:nvSpPr>
        <p:spPr>
          <a:xfrm>
            <a:off x="4540250" y="3130076"/>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(1/10)</a:t>
            </a:r>
            <a:endParaRPr lang="zh-CN" altLang="en-US" sz="1400" dirty="0"/>
          </a:p>
        </p:txBody>
      </p:sp>
      <p:sp>
        <p:nvSpPr>
          <p:cNvPr id="20" name="文本占位符 9">
            <a:extLst>
              <a:ext uri="{FF2B5EF4-FFF2-40B4-BE49-F238E27FC236}">
                <a16:creationId xmlns:a16="http://schemas.microsoft.com/office/drawing/2014/main" id="{0474E8D2-2C20-4D11-C9FA-34519FC9ABBE}"/>
              </a:ext>
            </a:extLst>
          </p:cNvPr>
          <p:cNvSpPr txBox="1">
            <a:spLocks/>
          </p:cNvSpPr>
          <p:nvPr/>
        </p:nvSpPr>
        <p:spPr>
          <a:xfrm>
            <a:off x="1620520" y="3124075"/>
            <a:ext cx="906780" cy="427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(8/10)</a:t>
            </a:r>
            <a:endParaRPr lang="zh-CN" altLang="en-US" sz="1400" dirty="0"/>
          </a:p>
        </p:txBody>
      </p:sp>
      <p:grpSp>
        <p:nvGrpSpPr>
          <p:cNvPr id="28" name="组合 27">
            <a:extLst>
              <a:ext uri="{FF2B5EF4-FFF2-40B4-BE49-F238E27FC236}">
                <a16:creationId xmlns:a16="http://schemas.microsoft.com/office/drawing/2014/main" id="{EA4E0597-A9CB-8CF6-BD08-0E36CE5CD878}"/>
              </a:ext>
            </a:extLst>
          </p:cNvPr>
          <p:cNvGrpSpPr/>
          <p:nvPr/>
        </p:nvGrpSpPr>
        <p:grpSpPr>
          <a:xfrm>
            <a:off x="2331902" y="3877708"/>
            <a:ext cx="1899737" cy="814592"/>
            <a:chOff x="2331902" y="3877708"/>
            <a:chExt cx="1899737" cy="814592"/>
          </a:xfrm>
        </p:grpSpPr>
        <p:sp>
          <p:nvSpPr>
            <p:cNvPr id="24" name="文本占位符 9">
              <a:extLst>
                <a:ext uri="{FF2B5EF4-FFF2-40B4-BE49-F238E27FC236}">
                  <a16:creationId xmlns:a16="http://schemas.microsoft.com/office/drawing/2014/main" id="{9B4C53B7-AB66-5244-FC16-45CEF4FAA834}"/>
                </a:ext>
              </a:extLst>
            </p:cNvPr>
            <p:cNvSpPr txBox="1">
              <a:spLocks/>
            </p:cNvSpPr>
            <p:nvPr/>
          </p:nvSpPr>
          <p:spPr>
            <a:xfrm>
              <a:off x="2781300" y="3877708"/>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Young</a:t>
              </a:r>
              <a:endParaRPr lang="zh-CN" altLang="en-US" dirty="0"/>
            </a:p>
          </p:txBody>
        </p:sp>
        <p:sp>
          <p:nvSpPr>
            <p:cNvPr id="26" name="文本占位符 9">
              <a:extLst>
                <a:ext uri="{FF2B5EF4-FFF2-40B4-BE49-F238E27FC236}">
                  <a16:creationId xmlns:a16="http://schemas.microsoft.com/office/drawing/2014/main" id="{E70CC1C9-070C-ECAE-DF6C-0B71D73A3729}"/>
                </a:ext>
              </a:extLst>
            </p:cNvPr>
            <p:cNvSpPr txBox="1">
              <a:spLocks/>
            </p:cNvSpPr>
            <p:nvPr/>
          </p:nvSpPr>
          <p:spPr>
            <a:xfrm>
              <a:off x="2331902" y="4175110"/>
              <a:ext cx="189973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新生代</a:t>
              </a:r>
              <a:r>
                <a:rPr lang="en-US" altLang="zh-CN" dirty="0"/>
                <a:t>(1/3</a:t>
              </a:r>
              <a:r>
                <a:rPr lang="zh-CN" altLang="en-US" dirty="0"/>
                <a:t>堆空间</a:t>
              </a:r>
              <a:r>
                <a:rPr lang="en-US" altLang="zh-CN" dirty="0"/>
                <a:t>)</a:t>
              </a:r>
              <a:endParaRPr lang="zh-CN" altLang="en-US" dirty="0"/>
            </a:p>
          </p:txBody>
        </p:sp>
      </p:grpSp>
      <p:grpSp>
        <p:nvGrpSpPr>
          <p:cNvPr id="29" name="组合 28">
            <a:extLst>
              <a:ext uri="{FF2B5EF4-FFF2-40B4-BE49-F238E27FC236}">
                <a16:creationId xmlns:a16="http://schemas.microsoft.com/office/drawing/2014/main" id="{D9104BD9-C076-C006-3382-BE08FCC951BA}"/>
              </a:ext>
            </a:extLst>
          </p:cNvPr>
          <p:cNvGrpSpPr/>
          <p:nvPr/>
        </p:nvGrpSpPr>
        <p:grpSpPr>
          <a:xfrm>
            <a:off x="7472771" y="3907626"/>
            <a:ext cx="1899737" cy="794834"/>
            <a:chOff x="7472771" y="3907626"/>
            <a:chExt cx="1899737" cy="794834"/>
          </a:xfrm>
        </p:grpSpPr>
        <p:sp>
          <p:nvSpPr>
            <p:cNvPr id="25" name="文本占位符 9">
              <a:extLst>
                <a:ext uri="{FF2B5EF4-FFF2-40B4-BE49-F238E27FC236}">
                  <a16:creationId xmlns:a16="http://schemas.microsoft.com/office/drawing/2014/main" id="{AF360C1B-30E6-5778-ACFE-4EF99CC5ECC1}"/>
                </a:ext>
              </a:extLst>
            </p:cNvPr>
            <p:cNvSpPr txBox="1">
              <a:spLocks/>
            </p:cNvSpPr>
            <p:nvPr/>
          </p:nvSpPr>
          <p:spPr>
            <a:xfrm>
              <a:off x="8148322" y="3907626"/>
              <a:ext cx="61975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Old</a:t>
              </a:r>
              <a:endParaRPr lang="zh-CN" altLang="en-US" dirty="0"/>
            </a:p>
          </p:txBody>
        </p:sp>
        <p:sp>
          <p:nvSpPr>
            <p:cNvPr id="27" name="文本占位符 9">
              <a:extLst>
                <a:ext uri="{FF2B5EF4-FFF2-40B4-BE49-F238E27FC236}">
                  <a16:creationId xmlns:a16="http://schemas.microsoft.com/office/drawing/2014/main" id="{F622DB3A-E6C2-5F99-AE7E-2AF4170C3CC6}"/>
                </a:ext>
              </a:extLst>
            </p:cNvPr>
            <p:cNvSpPr txBox="1">
              <a:spLocks/>
            </p:cNvSpPr>
            <p:nvPr/>
          </p:nvSpPr>
          <p:spPr>
            <a:xfrm>
              <a:off x="7472771" y="4185270"/>
              <a:ext cx="189973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老年代</a:t>
              </a:r>
              <a:r>
                <a:rPr lang="en-US" altLang="zh-CN" dirty="0"/>
                <a:t>(2/3</a:t>
              </a:r>
              <a:r>
                <a:rPr lang="zh-CN" altLang="en-US" dirty="0"/>
                <a:t>堆空间</a:t>
              </a:r>
              <a:r>
                <a:rPr lang="en-US" altLang="zh-CN" dirty="0"/>
                <a:t>)</a:t>
              </a:r>
              <a:endParaRPr lang="zh-CN" altLang="en-US" dirty="0"/>
            </a:p>
          </p:txBody>
        </p:sp>
      </p:grpSp>
      <p:sp>
        <p:nvSpPr>
          <p:cNvPr id="3" name="右大括号 2">
            <a:extLst>
              <a:ext uri="{FF2B5EF4-FFF2-40B4-BE49-F238E27FC236}">
                <a16:creationId xmlns:a16="http://schemas.microsoft.com/office/drawing/2014/main" id="{B9B2DCB2-18E0-399D-874C-87747AFE6EA7}"/>
              </a:ext>
            </a:extLst>
          </p:cNvPr>
          <p:cNvSpPr/>
          <p:nvPr/>
        </p:nvSpPr>
        <p:spPr>
          <a:xfrm rot="5400000">
            <a:off x="8223030" y="1257357"/>
            <a:ext cx="399217" cy="5079999"/>
          </a:xfrm>
          <a:prstGeom prst="rightBrac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右大括号 3">
            <a:extLst>
              <a:ext uri="{FF2B5EF4-FFF2-40B4-BE49-F238E27FC236}">
                <a16:creationId xmlns:a16="http://schemas.microsoft.com/office/drawing/2014/main" id="{0AF4E3B2-9EC3-A70F-3AC4-A58E5067D634}"/>
              </a:ext>
            </a:extLst>
          </p:cNvPr>
          <p:cNvSpPr/>
          <p:nvPr/>
        </p:nvSpPr>
        <p:spPr>
          <a:xfrm rot="5400000">
            <a:off x="3038891" y="1537095"/>
            <a:ext cx="399217" cy="4485640"/>
          </a:xfrm>
          <a:prstGeom prst="rightBrac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26772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arn(inVertical)">
                                      <p:cBhvr>
                                        <p:cTn id="49" dur="500"/>
                                        <p:tgtEl>
                                          <p:spTgt spid="4"/>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arn(inVertical)">
                                      <p:cBhvr>
                                        <p:cTn id="58" dur="500"/>
                                        <p:tgtEl>
                                          <p:spTgt spid="3"/>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animBg="1"/>
      <p:bldP spid="14" grpId="0" animBg="1"/>
      <p:bldP spid="15" grpId="0" animBg="1"/>
      <p:bldP spid="16" grpId="0" animBg="1"/>
      <p:bldP spid="18" grpId="0"/>
      <p:bldP spid="19" grpId="0"/>
      <p:bldP spid="20" grpId="0"/>
      <p:bldP spid="3"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F08C3-4408-7F6C-7DAF-AAFA621EF6C1}"/>
              </a:ext>
            </a:extLst>
          </p:cNvPr>
          <p:cNvSpPr>
            <a:spLocks noGrp="1"/>
          </p:cNvSpPr>
          <p:nvPr>
            <p:ph type="title"/>
          </p:nvPr>
        </p:nvSpPr>
        <p:spPr/>
        <p:txBody>
          <a:bodyPr/>
          <a:lstStyle/>
          <a:p>
            <a:r>
              <a:rPr lang="zh-CN" altLang="en-US" dirty="0"/>
              <a:t>分代收集算法</a:t>
            </a:r>
            <a:r>
              <a:rPr lang="en-US" altLang="zh-CN" dirty="0"/>
              <a:t>-</a:t>
            </a:r>
            <a:r>
              <a:rPr lang="zh-CN" altLang="en-US" dirty="0"/>
              <a:t>工作机制</a:t>
            </a:r>
          </a:p>
        </p:txBody>
      </p:sp>
      <p:sp>
        <p:nvSpPr>
          <p:cNvPr id="17" name="文本占位符 9">
            <a:extLst>
              <a:ext uri="{FF2B5EF4-FFF2-40B4-BE49-F238E27FC236}">
                <a16:creationId xmlns:a16="http://schemas.microsoft.com/office/drawing/2014/main" id="{18C303B7-C6D5-18A8-1122-103160E452BC}"/>
              </a:ext>
            </a:extLst>
          </p:cNvPr>
          <p:cNvSpPr>
            <a:spLocks noGrp="1"/>
          </p:cNvSpPr>
          <p:nvPr>
            <p:ph type="body" sz="quarter" idx="11"/>
          </p:nvPr>
        </p:nvSpPr>
        <p:spPr>
          <a:xfrm>
            <a:off x="1361120" y="2167302"/>
            <a:ext cx="9168620" cy="517190"/>
          </a:xfrm>
        </p:spPr>
        <p:txBody>
          <a:bodyPr/>
          <a:lstStyle/>
          <a:p>
            <a:r>
              <a:rPr lang="en-US" altLang="zh-CN" dirty="0"/>
              <a:t>       Eden                    from                to                                                     Old</a:t>
            </a:r>
            <a:endParaRPr lang="zh-CN" altLang="en-US" dirty="0"/>
          </a:p>
        </p:txBody>
      </p:sp>
      <p:grpSp>
        <p:nvGrpSpPr>
          <p:cNvPr id="9" name="组合 8">
            <a:extLst>
              <a:ext uri="{FF2B5EF4-FFF2-40B4-BE49-F238E27FC236}">
                <a16:creationId xmlns:a16="http://schemas.microsoft.com/office/drawing/2014/main" id="{D8DD75CC-5CA7-DBCA-6E40-BDD0DA4B2C67}"/>
              </a:ext>
            </a:extLst>
          </p:cNvPr>
          <p:cNvGrpSpPr/>
          <p:nvPr/>
        </p:nvGrpSpPr>
        <p:grpSpPr>
          <a:xfrm>
            <a:off x="936399" y="2723299"/>
            <a:ext cx="10545447" cy="1219200"/>
            <a:chOff x="936399" y="2723299"/>
            <a:chExt cx="10545447" cy="1219200"/>
          </a:xfrm>
        </p:grpSpPr>
        <p:grpSp>
          <p:nvGrpSpPr>
            <p:cNvPr id="8" name="组合 7">
              <a:extLst>
                <a:ext uri="{FF2B5EF4-FFF2-40B4-BE49-F238E27FC236}">
                  <a16:creationId xmlns:a16="http://schemas.microsoft.com/office/drawing/2014/main" id="{ECF082E7-64E1-6B1A-855C-2B1493741FEA}"/>
                </a:ext>
              </a:extLst>
            </p:cNvPr>
            <p:cNvGrpSpPr/>
            <p:nvPr/>
          </p:nvGrpSpPr>
          <p:grpSpPr>
            <a:xfrm>
              <a:off x="936399" y="2723299"/>
              <a:ext cx="4771166" cy="1219200"/>
              <a:chOff x="936399" y="2723299"/>
              <a:chExt cx="4771166" cy="1219200"/>
            </a:xfrm>
          </p:grpSpPr>
          <p:sp>
            <p:nvSpPr>
              <p:cNvPr id="18" name="矩形 17">
                <a:extLst>
                  <a:ext uri="{FF2B5EF4-FFF2-40B4-BE49-F238E27FC236}">
                    <a16:creationId xmlns:a16="http://schemas.microsoft.com/office/drawing/2014/main" id="{B0EBF5F9-4345-C500-DEA0-AC9E6A1CAC62}"/>
                  </a:ext>
                </a:extLst>
              </p:cNvPr>
              <p:cNvSpPr/>
              <p:nvPr/>
            </p:nvSpPr>
            <p:spPr bwMode="auto">
              <a:xfrm>
                <a:off x="936399" y="2723299"/>
                <a:ext cx="229699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2122682-D4CE-146A-4767-498D0EAD22C3}"/>
                  </a:ext>
                </a:extLst>
              </p:cNvPr>
              <p:cNvSpPr/>
              <p:nvPr/>
            </p:nvSpPr>
            <p:spPr bwMode="auto">
              <a:xfrm>
                <a:off x="3233395" y="2723299"/>
                <a:ext cx="1234911"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20" name="矩形 19">
                <a:extLst>
                  <a:ext uri="{FF2B5EF4-FFF2-40B4-BE49-F238E27FC236}">
                    <a16:creationId xmlns:a16="http://schemas.microsoft.com/office/drawing/2014/main" id="{2E27CAF8-0E39-890D-EFEB-960B16478AA0}"/>
                  </a:ext>
                </a:extLst>
              </p:cNvPr>
              <p:cNvSpPr/>
              <p:nvPr/>
            </p:nvSpPr>
            <p:spPr bwMode="auto">
              <a:xfrm>
                <a:off x="4468307" y="2723299"/>
                <a:ext cx="1239258"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grpSp>
        <p:sp>
          <p:nvSpPr>
            <p:cNvPr id="21" name="矩形 20">
              <a:extLst>
                <a:ext uri="{FF2B5EF4-FFF2-40B4-BE49-F238E27FC236}">
                  <a16:creationId xmlns:a16="http://schemas.microsoft.com/office/drawing/2014/main" id="{69785889-AAB5-DC0A-50FF-9B470337A808}"/>
                </a:ext>
              </a:extLst>
            </p:cNvPr>
            <p:cNvSpPr/>
            <p:nvPr/>
          </p:nvSpPr>
          <p:spPr bwMode="auto">
            <a:xfrm>
              <a:off x="5882639" y="2723299"/>
              <a:ext cx="559920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5" name="矩形 4">
            <a:extLst>
              <a:ext uri="{FF2B5EF4-FFF2-40B4-BE49-F238E27FC236}">
                <a16:creationId xmlns:a16="http://schemas.microsoft.com/office/drawing/2014/main" id="{CF257A9B-E7AA-472A-F14F-1D179388F209}"/>
              </a:ext>
            </a:extLst>
          </p:cNvPr>
          <p:cNvSpPr/>
          <p:nvPr/>
        </p:nvSpPr>
        <p:spPr bwMode="auto">
          <a:xfrm>
            <a:off x="952382" y="273944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右大括号 11">
            <a:extLst>
              <a:ext uri="{FF2B5EF4-FFF2-40B4-BE49-F238E27FC236}">
                <a16:creationId xmlns:a16="http://schemas.microsoft.com/office/drawing/2014/main" id="{F74CD24B-6FE2-4937-DBDF-86BDE4340EDD}"/>
              </a:ext>
            </a:extLst>
          </p:cNvPr>
          <p:cNvSpPr/>
          <p:nvPr/>
        </p:nvSpPr>
        <p:spPr>
          <a:xfrm rot="16200000">
            <a:off x="2020176"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a:extLst>
              <a:ext uri="{FF2B5EF4-FFF2-40B4-BE49-F238E27FC236}">
                <a16:creationId xmlns:a16="http://schemas.microsoft.com/office/drawing/2014/main" id="{85C83768-1BDB-1987-B93F-BA19C82C1AAA}"/>
              </a:ext>
            </a:extLst>
          </p:cNvPr>
          <p:cNvSpPr/>
          <p:nvPr/>
        </p:nvSpPr>
        <p:spPr>
          <a:xfrm rot="16200000">
            <a:off x="3781923"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a:extLst>
              <a:ext uri="{FF2B5EF4-FFF2-40B4-BE49-F238E27FC236}">
                <a16:creationId xmlns:a16="http://schemas.microsoft.com/office/drawing/2014/main" id="{36112875-C553-09C7-4738-8D233749F3F3}"/>
              </a:ext>
            </a:extLst>
          </p:cNvPr>
          <p:cNvSpPr/>
          <p:nvPr/>
        </p:nvSpPr>
        <p:spPr>
          <a:xfrm rot="16200000">
            <a:off x="5012789"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46348782-B9A9-90F1-9EB9-21160B52CCB0}"/>
              </a:ext>
            </a:extLst>
          </p:cNvPr>
          <p:cNvSpPr/>
          <p:nvPr/>
        </p:nvSpPr>
        <p:spPr>
          <a:xfrm rot="16200000">
            <a:off x="2020177"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3743B5D8-0E1D-B21B-D3D2-21C496A5BD3A}"/>
              </a:ext>
            </a:extLst>
          </p:cNvPr>
          <p:cNvSpPr/>
          <p:nvPr/>
        </p:nvSpPr>
        <p:spPr>
          <a:xfrm rot="16200000">
            <a:off x="3781924"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E3AA65A1-EE49-AC25-696A-02AF3A7830A5}"/>
              </a:ext>
            </a:extLst>
          </p:cNvPr>
          <p:cNvSpPr/>
          <p:nvPr/>
        </p:nvSpPr>
        <p:spPr>
          <a:xfrm rot="16200000">
            <a:off x="5012790"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F90988-9315-A356-E63E-BD5436A5A967}"/>
              </a:ext>
            </a:extLst>
          </p:cNvPr>
          <p:cNvSpPr/>
          <p:nvPr/>
        </p:nvSpPr>
        <p:spPr bwMode="auto">
          <a:xfrm>
            <a:off x="1397370"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6" name="矩形 25">
            <a:extLst>
              <a:ext uri="{FF2B5EF4-FFF2-40B4-BE49-F238E27FC236}">
                <a16:creationId xmlns:a16="http://schemas.microsoft.com/office/drawing/2014/main" id="{6563D5FA-04AD-9FA4-30BA-F3997483F72B}"/>
              </a:ext>
            </a:extLst>
          </p:cNvPr>
          <p:cNvSpPr/>
          <p:nvPr/>
        </p:nvSpPr>
        <p:spPr bwMode="auto">
          <a:xfrm>
            <a:off x="1859615"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C</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矩形 26">
            <a:extLst>
              <a:ext uri="{FF2B5EF4-FFF2-40B4-BE49-F238E27FC236}">
                <a16:creationId xmlns:a16="http://schemas.microsoft.com/office/drawing/2014/main" id="{3D31AD37-522F-5950-E588-CC9D3378371C}"/>
              </a:ext>
            </a:extLst>
          </p:cNvPr>
          <p:cNvSpPr/>
          <p:nvPr/>
        </p:nvSpPr>
        <p:spPr bwMode="auto">
          <a:xfrm>
            <a:off x="2319312" y="2740135"/>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D</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矩形 27">
            <a:extLst>
              <a:ext uri="{FF2B5EF4-FFF2-40B4-BE49-F238E27FC236}">
                <a16:creationId xmlns:a16="http://schemas.microsoft.com/office/drawing/2014/main" id="{55B3F714-8851-3B68-4AEC-F1D46AC0BE57}"/>
              </a:ext>
            </a:extLst>
          </p:cNvPr>
          <p:cNvSpPr/>
          <p:nvPr/>
        </p:nvSpPr>
        <p:spPr bwMode="auto">
          <a:xfrm>
            <a:off x="2780283" y="2749080"/>
            <a:ext cx="429427"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 name="文本占位符 9">
            <a:extLst>
              <a:ext uri="{FF2B5EF4-FFF2-40B4-BE49-F238E27FC236}">
                <a16:creationId xmlns:a16="http://schemas.microsoft.com/office/drawing/2014/main" id="{A57D5694-7D0B-FF43-082D-ECED44A3D961}"/>
              </a:ext>
            </a:extLst>
          </p:cNvPr>
          <p:cNvSpPr txBox="1">
            <a:spLocks/>
          </p:cNvSpPr>
          <p:nvPr/>
        </p:nvSpPr>
        <p:spPr>
          <a:xfrm>
            <a:off x="965616" y="4470790"/>
            <a:ext cx="7513162" cy="1219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新创建的对象，都会先分配到</a:t>
            </a:r>
            <a:r>
              <a:rPr lang="en-US" altLang="zh-CN" sz="1400" dirty="0" err="1"/>
              <a:t>eden</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当伊甸园内存不足，标记伊甸园与 </a:t>
            </a:r>
            <a:r>
              <a:rPr lang="en-US" altLang="zh-CN" sz="1400" dirty="0"/>
              <a:t>from</a:t>
            </a:r>
            <a:r>
              <a:rPr lang="zh-CN" altLang="en-US" sz="1400" dirty="0"/>
              <a:t>（现阶段没有）的存活对象</a:t>
            </a:r>
            <a:endParaRPr lang="en-US" altLang="zh-CN" sz="1400" dirty="0"/>
          </a:p>
          <a:p>
            <a:pPr marL="285750" indent="-285750">
              <a:buFont typeface="Wingdings" panose="05000000000000000000" pitchFamily="2" charset="2"/>
              <a:buChar char="l"/>
            </a:pPr>
            <a:r>
              <a:rPr lang="zh-CN" altLang="en-US" sz="1400" dirty="0"/>
              <a:t>将存活对象采用复制算法复制到 </a:t>
            </a:r>
            <a:r>
              <a:rPr lang="en-US" altLang="zh-CN" sz="1400" dirty="0"/>
              <a:t>to </a:t>
            </a:r>
            <a:r>
              <a:rPr lang="zh-CN" altLang="en-US" sz="1400" dirty="0"/>
              <a:t>中，复制完毕后，伊甸园和 </a:t>
            </a:r>
            <a:r>
              <a:rPr lang="en-US" altLang="zh-CN" sz="1400" dirty="0"/>
              <a:t>from </a:t>
            </a:r>
            <a:r>
              <a:rPr lang="zh-CN" altLang="en-US" sz="1400" dirty="0"/>
              <a:t>内存都得到释放</a:t>
            </a:r>
            <a:endParaRPr lang="en-US" altLang="zh-CN" sz="1400" dirty="0"/>
          </a:p>
          <a:p>
            <a:pPr marL="285750" indent="-285750">
              <a:buFont typeface="Wingdings" panose="05000000000000000000" pitchFamily="2" charset="2"/>
              <a:buChar char="l"/>
            </a:pPr>
            <a:endParaRPr lang="en-US" altLang="zh-CN" sz="1400" dirty="0"/>
          </a:p>
        </p:txBody>
      </p:sp>
    </p:spTree>
    <p:extLst>
      <p:ext uri="{BB962C8B-B14F-4D97-AF65-F5344CB8AC3E}">
        <p14:creationId xmlns:p14="http://schemas.microsoft.com/office/powerpoint/2010/main" val="1857205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6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200"/>
                                      </p:stCondLst>
                                      <p:childTnLst>
                                        <p:set>
                                          <p:cBhvr>
                                            <p:cTn id="10" dur="1" fill="hold">
                                              <p:stCondLst>
                                                <p:cond delay="0"/>
                                              </p:stCondLst>
                                            </p:cTn>
                                            <p:tgtEl>
                                              <p:spTgt spid="25"/>
                                            </p:tgtEl>
                                            <p:attrNameLst>
                                              <p:attrName>style.visibility</p:attrName>
                                            </p:attrNameLst>
                                          </p:cBhvr>
                                          <p:to>
                                            <p:strVal val="visible"/>
                                          </p:to>
                                        </p:set>
                                        <p:anim calcmode="lin" valueType="num" p14:bounceEnd="60000">
                                          <p:cBhvr additive="base">
                                            <p:cTn id="11" dur="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400"/>
                                      </p:stCondLst>
                                      <p:childTnLst>
                                        <p:set>
                                          <p:cBhvr>
                                            <p:cTn id="14" dur="1" fill="hold">
                                              <p:stCondLst>
                                                <p:cond delay="0"/>
                                              </p:stCondLst>
                                            </p:cTn>
                                            <p:tgtEl>
                                              <p:spTgt spid="26"/>
                                            </p:tgtEl>
                                            <p:attrNameLst>
                                              <p:attrName>style.visibility</p:attrName>
                                            </p:attrNameLst>
                                          </p:cBhvr>
                                          <p:to>
                                            <p:strVal val="visible"/>
                                          </p:to>
                                        </p:set>
                                        <p:anim calcmode="lin" valueType="num" p14:bounceEnd="60000">
                                          <p:cBhvr additive="base">
                                            <p:cTn id="15" dur="5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600"/>
                                      </p:stCondLst>
                                      <p:childTnLst>
                                        <p:set>
                                          <p:cBhvr>
                                            <p:cTn id="18" dur="1" fill="hold">
                                              <p:stCondLst>
                                                <p:cond delay="0"/>
                                              </p:stCondLst>
                                            </p:cTn>
                                            <p:tgtEl>
                                              <p:spTgt spid="27"/>
                                            </p:tgtEl>
                                            <p:attrNameLst>
                                              <p:attrName>style.visibility</p:attrName>
                                            </p:attrNameLst>
                                          </p:cBhvr>
                                          <p:to>
                                            <p:strVal val="visible"/>
                                          </p:to>
                                        </p:set>
                                        <p:anim calcmode="lin" valueType="num" p14:bounceEnd="60000">
                                          <p:cBhvr additive="base">
                                            <p:cTn id="19" dur="5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800"/>
                                      </p:stCondLst>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5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left)">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left)">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left)">
                                          <p:cBhvr>
                                            <p:cTn id="3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26" grpId="0" animBg="1"/>
          <p:bldP spid="27" grpId="0" animBg="1"/>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8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left)">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left)">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left)">
                                          <p:cBhvr>
                                            <p:cTn id="3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26" grpId="0" animBg="1"/>
          <p:bldP spid="27" grpId="0" animBg="1"/>
          <p:bldP spid="28" grpId="0" animBg="1"/>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F08C3-4408-7F6C-7DAF-AAFA621EF6C1}"/>
              </a:ext>
            </a:extLst>
          </p:cNvPr>
          <p:cNvSpPr>
            <a:spLocks noGrp="1"/>
          </p:cNvSpPr>
          <p:nvPr>
            <p:ph type="title"/>
          </p:nvPr>
        </p:nvSpPr>
        <p:spPr/>
        <p:txBody>
          <a:bodyPr/>
          <a:lstStyle/>
          <a:p>
            <a:r>
              <a:rPr lang="zh-CN" altLang="en-US" dirty="0"/>
              <a:t>分代收集算法</a:t>
            </a:r>
            <a:r>
              <a:rPr lang="en-US" altLang="zh-CN" dirty="0"/>
              <a:t>-</a:t>
            </a:r>
            <a:r>
              <a:rPr lang="zh-CN" altLang="en-US" dirty="0"/>
              <a:t>工作机制</a:t>
            </a:r>
          </a:p>
        </p:txBody>
      </p:sp>
      <p:sp>
        <p:nvSpPr>
          <p:cNvPr id="17" name="文本占位符 9">
            <a:extLst>
              <a:ext uri="{FF2B5EF4-FFF2-40B4-BE49-F238E27FC236}">
                <a16:creationId xmlns:a16="http://schemas.microsoft.com/office/drawing/2014/main" id="{18C303B7-C6D5-18A8-1122-103160E452BC}"/>
              </a:ext>
            </a:extLst>
          </p:cNvPr>
          <p:cNvSpPr>
            <a:spLocks noGrp="1"/>
          </p:cNvSpPr>
          <p:nvPr>
            <p:ph type="body" sz="quarter" idx="11"/>
          </p:nvPr>
        </p:nvSpPr>
        <p:spPr>
          <a:xfrm>
            <a:off x="1361120" y="2167302"/>
            <a:ext cx="9168620" cy="517190"/>
          </a:xfrm>
        </p:spPr>
        <p:txBody>
          <a:bodyPr/>
          <a:lstStyle/>
          <a:p>
            <a:r>
              <a:rPr lang="en-US" altLang="zh-CN" dirty="0"/>
              <a:t>       Eden                    from                to                                                     Old</a:t>
            </a:r>
            <a:endParaRPr lang="zh-CN" altLang="en-US" dirty="0"/>
          </a:p>
        </p:txBody>
      </p:sp>
      <p:grpSp>
        <p:nvGrpSpPr>
          <p:cNvPr id="9" name="组合 8">
            <a:extLst>
              <a:ext uri="{FF2B5EF4-FFF2-40B4-BE49-F238E27FC236}">
                <a16:creationId xmlns:a16="http://schemas.microsoft.com/office/drawing/2014/main" id="{D8DD75CC-5CA7-DBCA-6E40-BDD0DA4B2C67}"/>
              </a:ext>
            </a:extLst>
          </p:cNvPr>
          <p:cNvGrpSpPr/>
          <p:nvPr/>
        </p:nvGrpSpPr>
        <p:grpSpPr>
          <a:xfrm>
            <a:off x="936399" y="2723299"/>
            <a:ext cx="10545447" cy="1219200"/>
            <a:chOff x="936399" y="2723299"/>
            <a:chExt cx="10545447" cy="1219200"/>
          </a:xfrm>
        </p:grpSpPr>
        <p:grpSp>
          <p:nvGrpSpPr>
            <p:cNvPr id="8" name="组合 7">
              <a:extLst>
                <a:ext uri="{FF2B5EF4-FFF2-40B4-BE49-F238E27FC236}">
                  <a16:creationId xmlns:a16="http://schemas.microsoft.com/office/drawing/2014/main" id="{ECF082E7-64E1-6B1A-855C-2B1493741FEA}"/>
                </a:ext>
              </a:extLst>
            </p:cNvPr>
            <p:cNvGrpSpPr/>
            <p:nvPr/>
          </p:nvGrpSpPr>
          <p:grpSpPr>
            <a:xfrm>
              <a:off x="936399" y="2723299"/>
              <a:ext cx="4771166" cy="1219200"/>
              <a:chOff x="936399" y="2723299"/>
              <a:chExt cx="4771166" cy="1219200"/>
            </a:xfrm>
          </p:grpSpPr>
          <p:sp>
            <p:nvSpPr>
              <p:cNvPr id="18" name="矩形 17">
                <a:extLst>
                  <a:ext uri="{FF2B5EF4-FFF2-40B4-BE49-F238E27FC236}">
                    <a16:creationId xmlns:a16="http://schemas.microsoft.com/office/drawing/2014/main" id="{B0EBF5F9-4345-C500-DEA0-AC9E6A1CAC62}"/>
                  </a:ext>
                </a:extLst>
              </p:cNvPr>
              <p:cNvSpPr/>
              <p:nvPr/>
            </p:nvSpPr>
            <p:spPr bwMode="auto">
              <a:xfrm>
                <a:off x="936399" y="2723299"/>
                <a:ext cx="229699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2122682-D4CE-146A-4767-498D0EAD22C3}"/>
                  </a:ext>
                </a:extLst>
              </p:cNvPr>
              <p:cNvSpPr/>
              <p:nvPr/>
            </p:nvSpPr>
            <p:spPr bwMode="auto">
              <a:xfrm>
                <a:off x="3233395" y="2723299"/>
                <a:ext cx="1234911"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20" name="矩形 19">
                <a:extLst>
                  <a:ext uri="{FF2B5EF4-FFF2-40B4-BE49-F238E27FC236}">
                    <a16:creationId xmlns:a16="http://schemas.microsoft.com/office/drawing/2014/main" id="{2E27CAF8-0E39-890D-EFEB-960B16478AA0}"/>
                  </a:ext>
                </a:extLst>
              </p:cNvPr>
              <p:cNvSpPr/>
              <p:nvPr/>
            </p:nvSpPr>
            <p:spPr bwMode="auto">
              <a:xfrm>
                <a:off x="4468307" y="2723299"/>
                <a:ext cx="1239258"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grpSp>
        <p:sp>
          <p:nvSpPr>
            <p:cNvPr id="21" name="矩形 20">
              <a:extLst>
                <a:ext uri="{FF2B5EF4-FFF2-40B4-BE49-F238E27FC236}">
                  <a16:creationId xmlns:a16="http://schemas.microsoft.com/office/drawing/2014/main" id="{69785889-AAB5-DC0A-50FF-9B470337A808}"/>
                </a:ext>
              </a:extLst>
            </p:cNvPr>
            <p:cNvSpPr/>
            <p:nvPr/>
          </p:nvSpPr>
          <p:spPr bwMode="auto">
            <a:xfrm>
              <a:off x="5882639" y="2723299"/>
              <a:ext cx="559920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5" name="矩形 4">
            <a:extLst>
              <a:ext uri="{FF2B5EF4-FFF2-40B4-BE49-F238E27FC236}">
                <a16:creationId xmlns:a16="http://schemas.microsoft.com/office/drawing/2014/main" id="{CF257A9B-E7AA-472A-F14F-1D179388F209}"/>
              </a:ext>
            </a:extLst>
          </p:cNvPr>
          <p:cNvSpPr/>
          <p:nvPr/>
        </p:nvSpPr>
        <p:spPr bwMode="auto">
          <a:xfrm>
            <a:off x="5246594" y="273105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右大括号 11">
            <a:extLst>
              <a:ext uri="{FF2B5EF4-FFF2-40B4-BE49-F238E27FC236}">
                <a16:creationId xmlns:a16="http://schemas.microsoft.com/office/drawing/2014/main" id="{F74CD24B-6FE2-4937-DBDF-86BDE4340EDD}"/>
              </a:ext>
            </a:extLst>
          </p:cNvPr>
          <p:cNvSpPr/>
          <p:nvPr/>
        </p:nvSpPr>
        <p:spPr>
          <a:xfrm rot="16200000">
            <a:off x="2020176"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a:extLst>
              <a:ext uri="{FF2B5EF4-FFF2-40B4-BE49-F238E27FC236}">
                <a16:creationId xmlns:a16="http://schemas.microsoft.com/office/drawing/2014/main" id="{85C83768-1BDB-1987-B93F-BA19C82C1AAA}"/>
              </a:ext>
            </a:extLst>
          </p:cNvPr>
          <p:cNvSpPr/>
          <p:nvPr/>
        </p:nvSpPr>
        <p:spPr>
          <a:xfrm rot="16200000">
            <a:off x="3781923"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a:extLst>
              <a:ext uri="{FF2B5EF4-FFF2-40B4-BE49-F238E27FC236}">
                <a16:creationId xmlns:a16="http://schemas.microsoft.com/office/drawing/2014/main" id="{36112875-C553-09C7-4738-8D233749F3F3}"/>
              </a:ext>
            </a:extLst>
          </p:cNvPr>
          <p:cNvSpPr/>
          <p:nvPr/>
        </p:nvSpPr>
        <p:spPr>
          <a:xfrm rot="16200000">
            <a:off x="5012789"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46348782-B9A9-90F1-9EB9-21160B52CCB0}"/>
              </a:ext>
            </a:extLst>
          </p:cNvPr>
          <p:cNvSpPr/>
          <p:nvPr/>
        </p:nvSpPr>
        <p:spPr>
          <a:xfrm rot="16200000">
            <a:off x="2020177"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3743B5D8-0E1D-B21B-D3D2-21C496A5BD3A}"/>
              </a:ext>
            </a:extLst>
          </p:cNvPr>
          <p:cNvSpPr/>
          <p:nvPr/>
        </p:nvSpPr>
        <p:spPr>
          <a:xfrm rot="16200000">
            <a:off x="3781924"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E3AA65A1-EE49-AC25-696A-02AF3A7830A5}"/>
              </a:ext>
            </a:extLst>
          </p:cNvPr>
          <p:cNvSpPr/>
          <p:nvPr/>
        </p:nvSpPr>
        <p:spPr>
          <a:xfrm rot="16200000">
            <a:off x="5012790"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0EC40FF-6165-B6BE-4399-1E40C3262D6F}"/>
              </a:ext>
            </a:extLst>
          </p:cNvPr>
          <p:cNvSpPr/>
          <p:nvPr/>
        </p:nvSpPr>
        <p:spPr bwMode="auto">
          <a:xfrm>
            <a:off x="952382" y="273944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1</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 name="矩形 3">
            <a:extLst>
              <a:ext uri="{FF2B5EF4-FFF2-40B4-BE49-F238E27FC236}">
                <a16:creationId xmlns:a16="http://schemas.microsoft.com/office/drawing/2014/main" id="{EA87EF71-BDF4-A1C8-C376-512719D4BB02}"/>
              </a:ext>
            </a:extLst>
          </p:cNvPr>
          <p:cNvSpPr/>
          <p:nvPr/>
        </p:nvSpPr>
        <p:spPr bwMode="auto">
          <a:xfrm>
            <a:off x="1397370"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2</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A30CFF60-3883-9112-3C4C-30D810B393CF}"/>
              </a:ext>
            </a:extLst>
          </p:cNvPr>
          <p:cNvSpPr/>
          <p:nvPr/>
        </p:nvSpPr>
        <p:spPr bwMode="auto">
          <a:xfrm>
            <a:off x="1859615"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3</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 name="矩形 6">
            <a:extLst>
              <a:ext uri="{FF2B5EF4-FFF2-40B4-BE49-F238E27FC236}">
                <a16:creationId xmlns:a16="http://schemas.microsoft.com/office/drawing/2014/main" id="{3F61D97F-6997-ECBC-5DA8-932A4EF75CF8}"/>
              </a:ext>
            </a:extLst>
          </p:cNvPr>
          <p:cNvSpPr/>
          <p:nvPr/>
        </p:nvSpPr>
        <p:spPr bwMode="auto">
          <a:xfrm>
            <a:off x="2319312" y="2740135"/>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4</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0" name="矩形 9">
            <a:extLst>
              <a:ext uri="{FF2B5EF4-FFF2-40B4-BE49-F238E27FC236}">
                <a16:creationId xmlns:a16="http://schemas.microsoft.com/office/drawing/2014/main" id="{0756F0D0-6EBE-D6F6-0709-5EB6647F349D}"/>
              </a:ext>
            </a:extLst>
          </p:cNvPr>
          <p:cNvSpPr/>
          <p:nvPr/>
        </p:nvSpPr>
        <p:spPr bwMode="auto">
          <a:xfrm>
            <a:off x="2780283" y="2749080"/>
            <a:ext cx="429427"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5</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文本占位符 9">
            <a:extLst>
              <a:ext uri="{FF2B5EF4-FFF2-40B4-BE49-F238E27FC236}">
                <a16:creationId xmlns:a16="http://schemas.microsoft.com/office/drawing/2014/main" id="{2E069501-9977-59EC-333F-BEEED2284131}"/>
              </a:ext>
            </a:extLst>
          </p:cNvPr>
          <p:cNvSpPr txBox="1">
            <a:spLocks/>
          </p:cNvSpPr>
          <p:nvPr/>
        </p:nvSpPr>
        <p:spPr>
          <a:xfrm>
            <a:off x="965616" y="4470790"/>
            <a:ext cx="9763344" cy="16983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新创建的对象，都会先分配到</a:t>
            </a:r>
            <a:r>
              <a:rPr lang="en-US" altLang="zh-CN" sz="1400" dirty="0" err="1"/>
              <a:t>eden</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当伊甸园内存不足，标记伊甸园与 </a:t>
            </a:r>
            <a:r>
              <a:rPr lang="en-US" altLang="zh-CN" sz="1400" dirty="0"/>
              <a:t>from</a:t>
            </a:r>
            <a:r>
              <a:rPr lang="zh-CN" altLang="en-US" sz="1400" dirty="0"/>
              <a:t>（现阶段没有）的存活对象</a:t>
            </a:r>
            <a:endParaRPr lang="en-US" altLang="zh-CN" sz="1400" dirty="0"/>
          </a:p>
          <a:p>
            <a:pPr marL="285750" indent="-285750">
              <a:buFont typeface="Wingdings" panose="05000000000000000000" pitchFamily="2" charset="2"/>
              <a:buChar char="l"/>
            </a:pPr>
            <a:r>
              <a:rPr lang="zh-CN" altLang="en-US" sz="1400" dirty="0"/>
              <a:t>将存活对象采用复制算法复制到 </a:t>
            </a:r>
            <a:r>
              <a:rPr lang="en-US" altLang="zh-CN" sz="1400" dirty="0"/>
              <a:t>to </a:t>
            </a:r>
            <a:r>
              <a:rPr lang="zh-CN" altLang="en-US" sz="1400" dirty="0"/>
              <a:t>中，复制完毕后，伊甸园和 </a:t>
            </a:r>
            <a:r>
              <a:rPr lang="en-US" altLang="zh-CN" sz="1400" dirty="0"/>
              <a:t>from </a:t>
            </a:r>
            <a:r>
              <a:rPr lang="zh-CN" altLang="en-US" sz="1400" dirty="0"/>
              <a:t>内存都得到释放</a:t>
            </a:r>
            <a:endParaRPr lang="en-US" altLang="zh-CN" sz="1400" dirty="0"/>
          </a:p>
          <a:p>
            <a:pPr marL="285750" indent="-285750">
              <a:buFont typeface="Wingdings" panose="05000000000000000000" pitchFamily="2" charset="2"/>
              <a:buChar char="l"/>
            </a:pPr>
            <a:r>
              <a:rPr lang="zh-CN" altLang="en-US" sz="1400" dirty="0"/>
              <a:t>经过一段时间后伊甸园的内存又出现不足，标记</a:t>
            </a:r>
            <a:r>
              <a:rPr lang="en-US" altLang="zh-CN" sz="1400" dirty="0" err="1"/>
              <a:t>eden</a:t>
            </a:r>
            <a:r>
              <a:rPr lang="zh-CN" altLang="en-US" sz="1400" dirty="0"/>
              <a:t>区域</a:t>
            </a:r>
            <a:r>
              <a:rPr lang="en-US" altLang="zh-CN" sz="1400" dirty="0"/>
              <a:t>to</a:t>
            </a:r>
            <a:r>
              <a:rPr lang="zh-CN" altLang="en-US" sz="1400" dirty="0"/>
              <a:t>区存活的对象，将存活的对象复制到</a:t>
            </a:r>
            <a:r>
              <a:rPr lang="en-US" altLang="zh-CN" sz="1400" dirty="0"/>
              <a:t>from</a:t>
            </a:r>
            <a:r>
              <a:rPr lang="zh-CN" altLang="en-US" sz="1400" dirty="0"/>
              <a:t>区</a:t>
            </a:r>
            <a:endParaRPr lang="en-US" altLang="zh-CN" sz="1400" dirty="0"/>
          </a:p>
        </p:txBody>
      </p:sp>
    </p:spTree>
    <p:extLst>
      <p:ext uri="{BB962C8B-B14F-4D97-AF65-F5344CB8AC3E}">
        <p14:creationId xmlns:p14="http://schemas.microsoft.com/office/powerpoint/2010/main" val="284344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60000">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40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14:bounceEnd="60000">
                                          <p:cBhvr additive="base">
                                            <p:cTn id="15" dur="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600"/>
                                      </p:stCondLst>
                                      <p:childTnLst>
                                        <p:set>
                                          <p:cBhvr>
                                            <p:cTn id="18" dur="1" fill="hold">
                                              <p:stCondLst>
                                                <p:cond delay="0"/>
                                              </p:stCondLst>
                                            </p:cTn>
                                            <p:tgtEl>
                                              <p:spTgt spid="4"/>
                                            </p:tgtEl>
                                            <p:attrNameLst>
                                              <p:attrName>style.visibility</p:attrName>
                                            </p:attrNameLst>
                                          </p:cBhvr>
                                          <p:to>
                                            <p:strVal val="visible"/>
                                          </p:to>
                                        </p:set>
                                        <p:anim calcmode="lin" valueType="num" p14:bounceEnd="60000">
                                          <p:cBhvr additive="base">
                                            <p:cTn id="19"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800"/>
                                      </p:stCondLst>
                                      <p:childTnLst>
                                        <p:set>
                                          <p:cBhvr>
                                            <p:cTn id="22" dur="1" fill="hold">
                                              <p:stCondLst>
                                                <p:cond delay="0"/>
                                              </p:stCondLst>
                                            </p:cTn>
                                            <p:tgtEl>
                                              <p:spTgt spid="3"/>
                                            </p:tgtEl>
                                            <p:attrNameLst>
                                              <p:attrName>style.visibility</p:attrName>
                                            </p:attrNameLst>
                                          </p:cBhvr>
                                          <p:to>
                                            <p:strVal val="visible"/>
                                          </p:to>
                                        </p:set>
                                        <p:anim calcmode="lin" valueType="num" p14:bounceEnd="60000">
                                          <p:cBhvr additive="base">
                                            <p:cTn id="23" dur="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wipe(left)">
                                          <p:cBhvr>
                                            <p:cTn id="29"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4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80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wipe(left)">
                                          <p:cBhvr>
                                            <p:cTn id="29"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10" grpId="0" animBg="1"/>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F08C3-4408-7F6C-7DAF-AAFA621EF6C1}"/>
              </a:ext>
            </a:extLst>
          </p:cNvPr>
          <p:cNvSpPr>
            <a:spLocks noGrp="1"/>
          </p:cNvSpPr>
          <p:nvPr>
            <p:ph type="title"/>
          </p:nvPr>
        </p:nvSpPr>
        <p:spPr/>
        <p:txBody>
          <a:bodyPr/>
          <a:lstStyle/>
          <a:p>
            <a:r>
              <a:rPr lang="zh-CN" altLang="en-US" dirty="0"/>
              <a:t>分代收集算法</a:t>
            </a:r>
            <a:r>
              <a:rPr lang="en-US" altLang="zh-CN" dirty="0"/>
              <a:t>-</a:t>
            </a:r>
            <a:r>
              <a:rPr lang="zh-CN" altLang="en-US" dirty="0"/>
              <a:t>工作机制</a:t>
            </a:r>
          </a:p>
        </p:txBody>
      </p:sp>
      <p:sp>
        <p:nvSpPr>
          <p:cNvPr id="17" name="文本占位符 9">
            <a:extLst>
              <a:ext uri="{FF2B5EF4-FFF2-40B4-BE49-F238E27FC236}">
                <a16:creationId xmlns:a16="http://schemas.microsoft.com/office/drawing/2014/main" id="{18C303B7-C6D5-18A8-1122-103160E452BC}"/>
              </a:ext>
            </a:extLst>
          </p:cNvPr>
          <p:cNvSpPr>
            <a:spLocks noGrp="1"/>
          </p:cNvSpPr>
          <p:nvPr>
            <p:ph type="body" sz="quarter" idx="11"/>
          </p:nvPr>
        </p:nvSpPr>
        <p:spPr>
          <a:xfrm>
            <a:off x="1361120" y="2167302"/>
            <a:ext cx="9168620" cy="517190"/>
          </a:xfrm>
        </p:spPr>
        <p:txBody>
          <a:bodyPr/>
          <a:lstStyle/>
          <a:p>
            <a:r>
              <a:rPr lang="en-US" altLang="zh-CN" dirty="0"/>
              <a:t>       Eden                    from                to                                                     Old</a:t>
            </a:r>
            <a:endParaRPr lang="zh-CN" altLang="en-US" dirty="0"/>
          </a:p>
        </p:txBody>
      </p:sp>
      <p:grpSp>
        <p:nvGrpSpPr>
          <p:cNvPr id="9" name="组合 8">
            <a:extLst>
              <a:ext uri="{FF2B5EF4-FFF2-40B4-BE49-F238E27FC236}">
                <a16:creationId xmlns:a16="http://schemas.microsoft.com/office/drawing/2014/main" id="{D8DD75CC-5CA7-DBCA-6E40-BDD0DA4B2C67}"/>
              </a:ext>
            </a:extLst>
          </p:cNvPr>
          <p:cNvGrpSpPr/>
          <p:nvPr/>
        </p:nvGrpSpPr>
        <p:grpSpPr>
          <a:xfrm>
            <a:off x="936399" y="2723299"/>
            <a:ext cx="10545447" cy="1219200"/>
            <a:chOff x="936399" y="2723299"/>
            <a:chExt cx="10545447" cy="1219200"/>
          </a:xfrm>
        </p:grpSpPr>
        <p:grpSp>
          <p:nvGrpSpPr>
            <p:cNvPr id="8" name="组合 7">
              <a:extLst>
                <a:ext uri="{FF2B5EF4-FFF2-40B4-BE49-F238E27FC236}">
                  <a16:creationId xmlns:a16="http://schemas.microsoft.com/office/drawing/2014/main" id="{ECF082E7-64E1-6B1A-855C-2B1493741FEA}"/>
                </a:ext>
              </a:extLst>
            </p:cNvPr>
            <p:cNvGrpSpPr/>
            <p:nvPr/>
          </p:nvGrpSpPr>
          <p:grpSpPr>
            <a:xfrm>
              <a:off x="936399" y="2723299"/>
              <a:ext cx="4771166" cy="1219200"/>
              <a:chOff x="936399" y="2723299"/>
              <a:chExt cx="4771166" cy="1219200"/>
            </a:xfrm>
          </p:grpSpPr>
          <p:sp>
            <p:nvSpPr>
              <p:cNvPr id="18" name="矩形 17">
                <a:extLst>
                  <a:ext uri="{FF2B5EF4-FFF2-40B4-BE49-F238E27FC236}">
                    <a16:creationId xmlns:a16="http://schemas.microsoft.com/office/drawing/2014/main" id="{B0EBF5F9-4345-C500-DEA0-AC9E6A1CAC62}"/>
                  </a:ext>
                </a:extLst>
              </p:cNvPr>
              <p:cNvSpPr/>
              <p:nvPr/>
            </p:nvSpPr>
            <p:spPr bwMode="auto">
              <a:xfrm>
                <a:off x="936399" y="2723299"/>
                <a:ext cx="229699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2122682-D4CE-146A-4767-498D0EAD22C3}"/>
                  </a:ext>
                </a:extLst>
              </p:cNvPr>
              <p:cNvSpPr/>
              <p:nvPr/>
            </p:nvSpPr>
            <p:spPr bwMode="auto">
              <a:xfrm>
                <a:off x="3233395" y="2723299"/>
                <a:ext cx="1234911"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20" name="矩形 19">
                <a:extLst>
                  <a:ext uri="{FF2B5EF4-FFF2-40B4-BE49-F238E27FC236}">
                    <a16:creationId xmlns:a16="http://schemas.microsoft.com/office/drawing/2014/main" id="{2E27CAF8-0E39-890D-EFEB-960B16478AA0}"/>
                  </a:ext>
                </a:extLst>
              </p:cNvPr>
              <p:cNvSpPr/>
              <p:nvPr/>
            </p:nvSpPr>
            <p:spPr bwMode="auto">
              <a:xfrm>
                <a:off x="4468307" y="2723299"/>
                <a:ext cx="1239258"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grpSp>
        <p:sp>
          <p:nvSpPr>
            <p:cNvPr id="21" name="矩形 20">
              <a:extLst>
                <a:ext uri="{FF2B5EF4-FFF2-40B4-BE49-F238E27FC236}">
                  <a16:creationId xmlns:a16="http://schemas.microsoft.com/office/drawing/2014/main" id="{69785889-AAB5-DC0A-50FF-9B470337A808}"/>
                </a:ext>
              </a:extLst>
            </p:cNvPr>
            <p:cNvSpPr/>
            <p:nvPr/>
          </p:nvSpPr>
          <p:spPr bwMode="auto">
            <a:xfrm>
              <a:off x="5882639" y="2723299"/>
              <a:ext cx="559920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5" name="矩形 4">
            <a:extLst>
              <a:ext uri="{FF2B5EF4-FFF2-40B4-BE49-F238E27FC236}">
                <a16:creationId xmlns:a16="http://schemas.microsoft.com/office/drawing/2014/main" id="{CF257A9B-E7AA-472A-F14F-1D179388F209}"/>
              </a:ext>
            </a:extLst>
          </p:cNvPr>
          <p:cNvSpPr/>
          <p:nvPr/>
        </p:nvSpPr>
        <p:spPr bwMode="auto">
          <a:xfrm>
            <a:off x="3850850" y="274585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右大括号 11">
            <a:extLst>
              <a:ext uri="{FF2B5EF4-FFF2-40B4-BE49-F238E27FC236}">
                <a16:creationId xmlns:a16="http://schemas.microsoft.com/office/drawing/2014/main" id="{F74CD24B-6FE2-4937-DBDF-86BDE4340EDD}"/>
              </a:ext>
            </a:extLst>
          </p:cNvPr>
          <p:cNvSpPr/>
          <p:nvPr/>
        </p:nvSpPr>
        <p:spPr>
          <a:xfrm rot="16200000">
            <a:off x="2020176"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a:extLst>
              <a:ext uri="{FF2B5EF4-FFF2-40B4-BE49-F238E27FC236}">
                <a16:creationId xmlns:a16="http://schemas.microsoft.com/office/drawing/2014/main" id="{85C83768-1BDB-1987-B93F-BA19C82C1AAA}"/>
              </a:ext>
            </a:extLst>
          </p:cNvPr>
          <p:cNvSpPr/>
          <p:nvPr/>
        </p:nvSpPr>
        <p:spPr>
          <a:xfrm rot="16200000">
            <a:off x="3781923"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a:extLst>
              <a:ext uri="{FF2B5EF4-FFF2-40B4-BE49-F238E27FC236}">
                <a16:creationId xmlns:a16="http://schemas.microsoft.com/office/drawing/2014/main" id="{36112875-C553-09C7-4738-8D233749F3F3}"/>
              </a:ext>
            </a:extLst>
          </p:cNvPr>
          <p:cNvSpPr/>
          <p:nvPr/>
        </p:nvSpPr>
        <p:spPr>
          <a:xfrm rot="16200000">
            <a:off x="5012789"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46348782-B9A9-90F1-9EB9-21160B52CCB0}"/>
              </a:ext>
            </a:extLst>
          </p:cNvPr>
          <p:cNvSpPr/>
          <p:nvPr/>
        </p:nvSpPr>
        <p:spPr>
          <a:xfrm rot="16200000">
            <a:off x="2020177"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3743B5D8-0E1D-B21B-D3D2-21C496A5BD3A}"/>
              </a:ext>
            </a:extLst>
          </p:cNvPr>
          <p:cNvSpPr/>
          <p:nvPr/>
        </p:nvSpPr>
        <p:spPr>
          <a:xfrm rot="16200000">
            <a:off x="3781924"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E3AA65A1-EE49-AC25-696A-02AF3A7830A5}"/>
              </a:ext>
            </a:extLst>
          </p:cNvPr>
          <p:cNvSpPr/>
          <p:nvPr/>
        </p:nvSpPr>
        <p:spPr>
          <a:xfrm rot="16200000">
            <a:off x="5012790"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0EC40FF-6165-B6BE-4399-1E40C3262D6F}"/>
              </a:ext>
            </a:extLst>
          </p:cNvPr>
          <p:cNvSpPr/>
          <p:nvPr/>
        </p:nvSpPr>
        <p:spPr bwMode="auto">
          <a:xfrm>
            <a:off x="3408470" y="2740135"/>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1</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674CDEFC-D3A2-A947-4502-DA10A803AEB9}"/>
              </a:ext>
            </a:extLst>
          </p:cNvPr>
          <p:cNvSpPr/>
          <p:nvPr/>
        </p:nvSpPr>
        <p:spPr bwMode="auto">
          <a:xfrm>
            <a:off x="952382" y="273944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q</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B5DF66F9-EACA-3267-1FFC-BF586DB26B8D}"/>
              </a:ext>
            </a:extLst>
          </p:cNvPr>
          <p:cNvSpPr/>
          <p:nvPr/>
        </p:nvSpPr>
        <p:spPr bwMode="auto">
          <a:xfrm>
            <a:off x="1397370"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w</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5" name="矩形 24">
            <a:extLst>
              <a:ext uri="{FF2B5EF4-FFF2-40B4-BE49-F238E27FC236}">
                <a16:creationId xmlns:a16="http://schemas.microsoft.com/office/drawing/2014/main" id="{9E3CA99E-0EB9-1D01-E7C2-9BD9DDC9D920}"/>
              </a:ext>
            </a:extLst>
          </p:cNvPr>
          <p:cNvSpPr/>
          <p:nvPr/>
        </p:nvSpPr>
        <p:spPr bwMode="auto">
          <a:xfrm>
            <a:off x="1859615" y="2749080"/>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6" name="矩形 25">
            <a:extLst>
              <a:ext uri="{FF2B5EF4-FFF2-40B4-BE49-F238E27FC236}">
                <a16:creationId xmlns:a16="http://schemas.microsoft.com/office/drawing/2014/main" id="{85C914DE-25E7-71F4-BF39-F9FF7DC64043}"/>
              </a:ext>
            </a:extLst>
          </p:cNvPr>
          <p:cNvSpPr/>
          <p:nvPr/>
        </p:nvSpPr>
        <p:spPr bwMode="auto">
          <a:xfrm>
            <a:off x="2319312" y="2740135"/>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r</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7" name="矩形 26">
            <a:extLst>
              <a:ext uri="{FF2B5EF4-FFF2-40B4-BE49-F238E27FC236}">
                <a16:creationId xmlns:a16="http://schemas.microsoft.com/office/drawing/2014/main" id="{4F49BC6B-C209-0F8F-B3F0-DBD60D557DBD}"/>
              </a:ext>
            </a:extLst>
          </p:cNvPr>
          <p:cNvSpPr/>
          <p:nvPr/>
        </p:nvSpPr>
        <p:spPr bwMode="auto">
          <a:xfrm>
            <a:off x="2780283" y="2749080"/>
            <a:ext cx="429427"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t</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文本占位符 9">
            <a:extLst>
              <a:ext uri="{FF2B5EF4-FFF2-40B4-BE49-F238E27FC236}">
                <a16:creationId xmlns:a16="http://schemas.microsoft.com/office/drawing/2014/main" id="{8F8BF53D-C84B-4E13-332F-FE115C0A550E}"/>
              </a:ext>
            </a:extLst>
          </p:cNvPr>
          <p:cNvSpPr txBox="1">
            <a:spLocks/>
          </p:cNvSpPr>
          <p:nvPr/>
        </p:nvSpPr>
        <p:spPr>
          <a:xfrm>
            <a:off x="965616" y="4470790"/>
            <a:ext cx="9763344" cy="18934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新创建的对象，都会先分配到</a:t>
            </a:r>
            <a:r>
              <a:rPr lang="en-US" altLang="zh-CN" sz="1400" dirty="0" err="1"/>
              <a:t>eden</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当伊甸园内存不足，标记伊甸园与 </a:t>
            </a:r>
            <a:r>
              <a:rPr lang="en-US" altLang="zh-CN" sz="1400" dirty="0"/>
              <a:t>from</a:t>
            </a:r>
            <a:r>
              <a:rPr lang="zh-CN" altLang="en-US" sz="1400" dirty="0"/>
              <a:t>（现阶段没有）的存活对象</a:t>
            </a:r>
            <a:endParaRPr lang="en-US" altLang="zh-CN" sz="1400" dirty="0"/>
          </a:p>
          <a:p>
            <a:pPr marL="285750" indent="-285750">
              <a:buFont typeface="Wingdings" panose="05000000000000000000" pitchFamily="2" charset="2"/>
              <a:buChar char="l"/>
            </a:pPr>
            <a:r>
              <a:rPr lang="zh-CN" altLang="en-US" sz="1400" dirty="0"/>
              <a:t>将存活对象采用复制算法复制到 </a:t>
            </a:r>
            <a:r>
              <a:rPr lang="en-US" altLang="zh-CN" sz="1400" dirty="0"/>
              <a:t>to </a:t>
            </a:r>
            <a:r>
              <a:rPr lang="zh-CN" altLang="en-US" sz="1400" dirty="0"/>
              <a:t>中，复制完毕后，伊甸园和 </a:t>
            </a:r>
            <a:r>
              <a:rPr lang="en-US" altLang="zh-CN" sz="1400" dirty="0"/>
              <a:t>from </a:t>
            </a:r>
            <a:r>
              <a:rPr lang="zh-CN" altLang="en-US" sz="1400" dirty="0"/>
              <a:t>内存都得到释放</a:t>
            </a:r>
            <a:endParaRPr lang="en-US" altLang="zh-CN" sz="1400" dirty="0"/>
          </a:p>
          <a:p>
            <a:pPr marL="285750" indent="-285750">
              <a:buFont typeface="Wingdings" panose="05000000000000000000" pitchFamily="2" charset="2"/>
              <a:buChar char="l"/>
            </a:pPr>
            <a:r>
              <a:rPr lang="zh-CN" altLang="en-US" sz="1400" dirty="0"/>
              <a:t>经过一段时间后伊甸园的内存又出现不足，标记</a:t>
            </a:r>
            <a:r>
              <a:rPr lang="en-US" altLang="zh-CN" sz="1400" dirty="0" err="1"/>
              <a:t>eden</a:t>
            </a:r>
            <a:r>
              <a:rPr lang="zh-CN" altLang="en-US" sz="1400" dirty="0"/>
              <a:t>区域</a:t>
            </a:r>
            <a:r>
              <a:rPr lang="en-US" altLang="zh-CN" sz="1400" dirty="0"/>
              <a:t>to</a:t>
            </a:r>
            <a:r>
              <a:rPr lang="zh-CN" altLang="en-US" sz="1400" dirty="0"/>
              <a:t>区存活的对象，将存活的对象复制到</a:t>
            </a:r>
            <a:r>
              <a:rPr lang="en-US" altLang="zh-CN" sz="1400" dirty="0"/>
              <a:t>from</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当幸存区对象熬过几次回收（最多</a:t>
            </a:r>
            <a:r>
              <a:rPr lang="en-US" altLang="zh-CN" sz="1400" dirty="0"/>
              <a:t>15</a:t>
            </a:r>
            <a:r>
              <a:rPr lang="zh-CN" altLang="en-US" sz="1400" dirty="0"/>
              <a:t>次），晋升到老年代（幸存区内存不足或大对象会导致提前晋升）</a:t>
            </a:r>
            <a:endParaRPr lang="en-US" altLang="zh-CN" sz="1400" dirty="0"/>
          </a:p>
        </p:txBody>
      </p:sp>
    </p:spTree>
    <p:extLst>
      <p:ext uri="{BB962C8B-B14F-4D97-AF65-F5344CB8AC3E}">
        <p14:creationId xmlns:p14="http://schemas.microsoft.com/office/powerpoint/2010/main" val="612185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60000">
                                      <p:stCondLst>
                                        <p:cond delay="300"/>
                                      </p:stCondLst>
                                      <p:childTnLst>
                                        <p:set>
                                          <p:cBhvr>
                                            <p:cTn id="6" dur="1" fill="hold">
                                              <p:stCondLst>
                                                <p:cond delay="0"/>
                                              </p:stCondLst>
                                            </p:cTn>
                                            <p:tgtEl>
                                              <p:spTgt spid="27"/>
                                            </p:tgtEl>
                                            <p:attrNameLst>
                                              <p:attrName>style.visibility</p:attrName>
                                            </p:attrNameLst>
                                          </p:cBhvr>
                                          <p:to>
                                            <p:strVal val="visible"/>
                                          </p:to>
                                        </p:set>
                                        <p:anim calcmode="lin" valueType="num" p14:bounceEnd="60000">
                                          <p:cBhvr additive="base">
                                            <p:cTn id="7" dur="5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400"/>
                                      </p:stCondLst>
                                      <p:childTnLst>
                                        <p:set>
                                          <p:cBhvr>
                                            <p:cTn id="10" dur="1" fill="hold">
                                              <p:stCondLst>
                                                <p:cond delay="0"/>
                                              </p:stCondLst>
                                            </p:cTn>
                                            <p:tgtEl>
                                              <p:spTgt spid="26"/>
                                            </p:tgtEl>
                                            <p:attrNameLst>
                                              <p:attrName>style.visibility</p:attrName>
                                            </p:attrNameLst>
                                          </p:cBhvr>
                                          <p:to>
                                            <p:strVal val="visible"/>
                                          </p:to>
                                        </p:set>
                                        <p:anim calcmode="lin" valueType="num" p14:bounceEnd="60000">
                                          <p:cBhvr additive="base">
                                            <p:cTn id="11" dur="5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14:bounceEnd="60000">
                                          <p:cBhvr additive="base">
                                            <p:cTn id="15" dur="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14:bounceEnd="60000">
                                          <p:cBhvr additive="base">
                                            <p:cTn id="19" dur="5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800"/>
                                      </p:stCondLst>
                                      <p:childTnLst>
                                        <p:set>
                                          <p:cBhvr>
                                            <p:cTn id="22" dur="1" fill="hold">
                                              <p:stCondLst>
                                                <p:cond delay="0"/>
                                              </p:stCondLst>
                                            </p:cTn>
                                            <p:tgtEl>
                                              <p:spTgt spid="15"/>
                                            </p:tgtEl>
                                            <p:attrNameLst>
                                              <p:attrName>style.visibility</p:attrName>
                                            </p:attrNameLst>
                                          </p:cBhvr>
                                          <p:to>
                                            <p:strVal val="visible"/>
                                          </p:to>
                                        </p:set>
                                        <p:anim calcmode="lin" valueType="num" p14:bounceEnd="60000">
                                          <p:cBhvr additive="base">
                                            <p:cTn id="23"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xEl>
                                                  <p:pRg st="4" end="4"/>
                                                </p:txEl>
                                              </p:spTgt>
                                            </p:tgtEl>
                                            <p:attrNameLst>
                                              <p:attrName>style.visibility</p:attrName>
                                            </p:attrNameLst>
                                          </p:cBhvr>
                                          <p:to>
                                            <p:strVal val="visible"/>
                                          </p:to>
                                        </p:set>
                                        <p:animEffect transition="in" filter="wipe(left)">
                                          <p:cBhvr>
                                            <p:cTn id="29"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26" grpId="0" animBg="1"/>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30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4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8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xEl>
                                                  <p:pRg st="4" end="4"/>
                                                </p:txEl>
                                              </p:spTgt>
                                            </p:tgtEl>
                                            <p:attrNameLst>
                                              <p:attrName>style.visibility</p:attrName>
                                            </p:attrNameLst>
                                          </p:cBhvr>
                                          <p:to>
                                            <p:strVal val="visible"/>
                                          </p:to>
                                        </p:set>
                                        <p:animEffect transition="in" filter="wipe(left)">
                                          <p:cBhvr>
                                            <p:cTn id="29"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26" grpId="0" animBg="1"/>
          <p:bldP spid="27"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558800" y="2170741"/>
            <a:ext cx="7074400"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什么是程序计数器？</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99334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F08C3-4408-7F6C-7DAF-AAFA621EF6C1}"/>
              </a:ext>
            </a:extLst>
          </p:cNvPr>
          <p:cNvSpPr>
            <a:spLocks noGrp="1"/>
          </p:cNvSpPr>
          <p:nvPr>
            <p:ph type="title"/>
          </p:nvPr>
        </p:nvSpPr>
        <p:spPr/>
        <p:txBody>
          <a:bodyPr/>
          <a:lstStyle/>
          <a:p>
            <a:r>
              <a:rPr lang="zh-CN" altLang="en-US" dirty="0"/>
              <a:t>分代收集算法</a:t>
            </a:r>
            <a:r>
              <a:rPr lang="en-US" altLang="zh-CN" dirty="0"/>
              <a:t>-</a:t>
            </a:r>
            <a:r>
              <a:rPr lang="zh-CN" altLang="en-US" dirty="0"/>
              <a:t>工作机制</a:t>
            </a:r>
          </a:p>
        </p:txBody>
      </p:sp>
      <p:sp>
        <p:nvSpPr>
          <p:cNvPr id="17" name="文本占位符 9">
            <a:extLst>
              <a:ext uri="{FF2B5EF4-FFF2-40B4-BE49-F238E27FC236}">
                <a16:creationId xmlns:a16="http://schemas.microsoft.com/office/drawing/2014/main" id="{18C303B7-C6D5-18A8-1122-103160E452BC}"/>
              </a:ext>
            </a:extLst>
          </p:cNvPr>
          <p:cNvSpPr>
            <a:spLocks noGrp="1"/>
          </p:cNvSpPr>
          <p:nvPr>
            <p:ph type="body" sz="quarter" idx="11"/>
          </p:nvPr>
        </p:nvSpPr>
        <p:spPr>
          <a:xfrm>
            <a:off x="1361120" y="2167302"/>
            <a:ext cx="9168620" cy="517190"/>
          </a:xfrm>
        </p:spPr>
        <p:txBody>
          <a:bodyPr/>
          <a:lstStyle/>
          <a:p>
            <a:r>
              <a:rPr lang="en-US" altLang="zh-CN" dirty="0"/>
              <a:t>       Eden                    from                to                                                     Old</a:t>
            </a:r>
            <a:endParaRPr lang="zh-CN" altLang="en-US" dirty="0"/>
          </a:p>
        </p:txBody>
      </p:sp>
      <p:grpSp>
        <p:nvGrpSpPr>
          <p:cNvPr id="9" name="组合 8">
            <a:extLst>
              <a:ext uri="{FF2B5EF4-FFF2-40B4-BE49-F238E27FC236}">
                <a16:creationId xmlns:a16="http://schemas.microsoft.com/office/drawing/2014/main" id="{D8DD75CC-5CA7-DBCA-6E40-BDD0DA4B2C67}"/>
              </a:ext>
            </a:extLst>
          </p:cNvPr>
          <p:cNvGrpSpPr/>
          <p:nvPr/>
        </p:nvGrpSpPr>
        <p:grpSpPr>
          <a:xfrm>
            <a:off x="936399" y="2723299"/>
            <a:ext cx="10545447" cy="1219200"/>
            <a:chOff x="936399" y="2723299"/>
            <a:chExt cx="10545447" cy="1219200"/>
          </a:xfrm>
        </p:grpSpPr>
        <p:grpSp>
          <p:nvGrpSpPr>
            <p:cNvPr id="8" name="组合 7">
              <a:extLst>
                <a:ext uri="{FF2B5EF4-FFF2-40B4-BE49-F238E27FC236}">
                  <a16:creationId xmlns:a16="http://schemas.microsoft.com/office/drawing/2014/main" id="{ECF082E7-64E1-6B1A-855C-2B1493741FEA}"/>
                </a:ext>
              </a:extLst>
            </p:cNvPr>
            <p:cNvGrpSpPr/>
            <p:nvPr/>
          </p:nvGrpSpPr>
          <p:grpSpPr>
            <a:xfrm>
              <a:off x="936399" y="2723299"/>
              <a:ext cx="4771166" cy="1219200"/>
              <a:chOff x="936399" y="2723299"/>
              <a:chExt cx="4771166" cy="1219200"/>
            </a:xfrm>
          </p:grpSpPr>
          <p:sp>
            <p:nvSpPr>
              <p:cNvPr id="18" name="矩形 17">
                <a:extLst>
                  <a:ext uri="{FF2B5EF4-FFF2-40B4-BE49-F238E27FC236}">
                    <a16:creationId xmlns:a16="http://schemas.microsoft.com/office/drawing/2014/main" id="{B0EBF5F9-4345-C500-DEA0-AC9E6A1CAC62}"/>
                  </a:ext>
                </a:extLst>
              </p:cNvPr>
              <p:cNvSpPr/>
              <p:nvPr/>
            </p:nvSpPr>
            <p:spPr bwMode="auto">
              <a:xfrm>
                <a:off x="936399" y="2723299"/>
                <a:ext cx="229699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2122682-D4CE-146A-4767-498D0EAD22C3}"/>
                  </a:ext>
                </a:extLst>
              </p:cNvPr>
              <p:cNvSpPr/>
              <p:nvPr/>
            </p:nvSpPr>
            <p:spPr bwMode="auto">
              <a:xfrm>
                <a:off x="3233395" y="2723299"/>
                <a:ext cx="1234911"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20" name="矩形 19">
                <a:extLst>
                  <a:ext uri="{FF2B5EF4-FFF2-40B4-BE49-F238E27FC236}">
                    <a16:creationId xmlns:a16="http://schemas.microsoft.com/office/drawing/2014/main" id="{2E27CAF8-0E39-890D-EFEB-960B16478AA0}"/>
                  </a:ext>
                </a:extLst>
              </p:cNvPr>
              <p:cNvSpPr/>
              <p:nvPr/>
            </p:nvSpPr>
            <p:spPr bwMode="auto">
              <a:xfrm>
                <a:off x="4468307" y="2723299"/>
                <a:ext cx="1239258"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rgbClr val="080808"/>
                  </a:solidFill>
                  <a:effectLst/>
                  <a:latin typeface="Arial Unicode MS"/>
                  <a:ea typeface="JetBrains Mono"/>
                </a:endParaRPr>
              </a:p>
            </p:txBody>
          </p:sp>
        </p:grpSp>
        <p:sp>
          <p:nvSpPr>
            <p:cNvPr id="21" name="矩形 20">
              <a:extLst>
                <a:ext uri="{FF2B5EF4-FFF2-40B4-BE49-F238E27FC236}">
                  <a16:creationId xmlns:a16="http://schemas.microsoft.com/office/drawing/2014/main" id="{69785889-AAB5-DC0A-50FF-9B470337A808}"/>
                </a:ext>
              </a:extLst>
            </p:cNvPr>
            <p:cNvSpPr/>
            <p:nvPr/>
          </p:nvSpPr>
          <p:spPr bwMode="auto">
            <a:xfrm>
              <a:off x="5882639" y="2723299"/>
              <a:ext cx="5599207" cy="1219200"/>
            </a:xfrm>
            <a:prstGeom prst="rect">
              <a:avLst/>
            </a:prstGeom>
            <a:noFill/>
            <a:ln w="28575">
              <a:solidFill>
                <a:schemeClr val="tx1"/>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5" name="矩形 4">
            <a:extLst>
              <a:ext uri="{FF2B5EF4-FFF2-40B4-BE49-F238E27FC236}">
                <a16:creationId xmlns:a16="http://schemas.microsoft.com/office/drawing/2014/main" id="{CF257A9B-E7AA-472A-F14F-1D179388F209}"/>
              </a:ext>
            </a:extLst>
          </p:cNvPr>
          <p:cNvSpPr/>
          <p:nvPr/>
        </p:nvSpPr>
        <p:spPr bwMode="auto">
          <a:xfrm>
            <a:off x="11009132" y="273944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右大括号 11">
            <a:extLst>
              <a:ext uri="{FF2B5EF4-FFF2-40B4-BE49-F238E27FC236}">
                <a16:creationId xmlns:a16="http://schemas.microsoft.com/office/drawing/2014/main" id="{F74CD24B-6FE2-4937-DBDF-86BDE4340EDD}"/>
              </a:ext>
            </a:extLst>
          </p:cNvPr>
          <p:cNvSpPr/>
          <p:nvPr/>
        </p:nvSpPr>
        <p:spPr>
          <a:xfrm rot="16200000">
            <a:off x="2020176"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a:extLst>
              <a:ext uri="{FF2B5EF4-FFF2-40B4-BE49-F238E27FC236}">
                <a16:creationId xmlns:a16="http://schemas.microsoft.com/office/drawing/2014/main" id="{85C83768-1BDB-1987-B93F-BA19C82C1AAA}"/>
              </a:ext>
            </a:extLst>
          </p:cNvPr>
          <p:cNvSpPr/>
          <p:nvPr/>
        </p:nvSpPr>
        <p:spPr>
          <a:xfrm rot="16200000">
            <a:off x="3781923"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a:extLst>
              <a:ext uri="{FF2B5EF4-FFF2-40B4-BE49-F238E27FC236}">
                <a16:creationId xmlns:a16="http://schemas.microsoft.com/office/drawing/2014/main" id="{36112875-C553-09C7-4738-8D233749F3F3}"/>
              </a:ext>
            </a:extLst>
          </p:cNvPr>
          <p:cNvSpPr/>
          <p:nvPr/>
        </p:nvSpPr>
        <p:spPr>
          <a:xfrm rot="16200000">
            <a:off x="5012789"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46348782-B9A9-90F1-9EB9-21160B52CCB0}"/>
              </a:ext>
            </a:extLst>
          </p:cNvPr>
          <p:cNvSpPr/>
          <p:nvPr/>
        </p:nvSpPr>
        <p:spPr>
          <a:xfrm rot="16200000">
            <a:off x="2020177" y="1490677"/>
            <a:ext cx="158659" cy="226777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3743B5D8-0E1D-B21B-D3D2-21C496A5BD3A}"/>
              </a:ext>
            </a:extLst>
          </p:cNvPr>
          <p:cNvSpPr/>
          <p:nvPr/>
        </p:nvSpPr>
        <p:spPr>
          <a:xfrm rot="16200000">
            <a:off x="3781924" y="2045348"/>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E3AA65A1-EE49-AC25-696A-02AF3A7830A5}"/>
              </a:ext>
            </a:extLst>
          </p:cNvPr>
          <p:cNvSpPr/>
          <p:nvPr/>
        </p:nvSpPr>
        <p:spPr>
          <a:xfrm rot="16200000">
            <a:off x="5012790" y="2042062"/>
            <a:ext cx="150293" cy="1150068"/>
          </a:xfrm>
          <a:prstGeom prst="rightBrace">
            <a:avLst>
              <a:gd name="adj1" fmla="val 8333"/>
              <a:gd name="adj2" fmla="val 49227"/>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5DF66F9-EACA-3267-1FFC-BF586DB26B8D}"/>
              </a:ext>
            </a:extLst>
          </p:cNvPr>
          <p:cNvSpPr/>
          <p:nvPr/>
        </p:nvSpPr>
        <p:spPr bwMode="auto">
          <a:xfrm>
            <a:off x="5246594" y="2739447"/>
            <a:ext cx="460971" cy="1184474"/>
          </a:xfrm>
          <a:prstGeom prst="rect">
            <a:avLst/>
          </a:prstGeom>
          <a:solidFill>
            <a:schemeClr val="bg2">
              <a:lumMod val="75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w</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 name="文本占位符 9">
            <a:extLst>
              <a:ext uri="{FF2B5EF4-FFF2-40B4-BE49-F238E27FC236}">
                <a16:creationId xmlns:a16="http://schemas.microsoft.com/office/drawing/2014/main" id="{12D484B3-02D5-D8F6-774C-C4DD0BECE883}"/>
              </a:ext>
            </a:extLst>
          </p:cNvPr>
          <p:cNvSpPr txBox="1">
            <a:spLocks/>
          </p:cNvSpPr>
          <p:nvPr/>
        </p:nvSpPr>
        <p:spPr>
          <a:xfrm>
            <a:off x="965616" y="4470790"/>
            <a:ext cx="9763344" cy="18934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新创建的对象，都会先分配到</a:t>
            </a:r>
            <a:r>
              <a:rPr lang="en-US" altLang="zh-CN" sz="1400" dirty="0" err="1"/>
              <a:t>eden</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当伊甸园内存不足，标记伊甸园与 </a:t>
            </a:r>
            <a:r>
              <a:rPr lang="en-US" altLang="zh-CN" sz="1400" dirty="0"/>
              <a:t>from</a:t>
            </a:r>
            <a:r>
              <a:rPr lang="zh-CN" altLang="en-US" sz="1400" dirty="0"/>
              <a:t>（现阶段没有）的存活对象</a:t>
            </a:r>
            <a:endParaRPr lang="en-US" altLang="zh-CN" sz="1400" dirty="0"/>
          </a:p>
          <a:p>
            <a:pPr marL="285750" indent="-285750">
              <a:buFont typeface="Wingdings" panose="05000000000000000000" pitchFamily="2" charset="2"/>
              <a:buChar char="l"/>
            </a:pPr>
            <a:r>
              <a:rPr lang="zh-CN" altLang="en-US" sz="1400" dirty="0"/>
              <a:t>将存活对象采用复制算法复制到 </a:t>
            </a:r>
            <a:r>
              <a:rPr lang="en-US" altLang="zh-CN" sz="1400" dirty="0"/>
              <a:t>to </a:t>
            </a:r>
            <a:r>
              <a:rPr lang="zh-CN" altLang="en-US" sz="1400" dirty="0"/>
              <a:t>中，复制完毕后，伊甸园和 </a:t>
            </a:r>
            <a:r>
              <a:rPr lang="en-US" altLang="zh-CN" sz="1400" dirty="0"/>
              <a:t>from </a:t>
            </a:r>
            <a:r>
              <a:rPr lang="zh-CN" altLang="en-US" sz="1400" dirty="0"/>
              <a:t>内存都得到释放</a:t>
            </a:r>
            <a:endParaRPr lang="en-US" altLang="zh-CN" sz="1400" dirty="0"/>
          </a:p>
          <a:p>
            <a:pPr marL="285750" indent="-285750">
              <a:buFont typeface="Wingdings" panose="05000000000000000000" pitchFamily="2" charset="2"/>
              <a:buChar char="l"/>
            </a:pPr>
            <a:r>
              <a:rPr lang="zh-CN" altLang="en-US" sz="1400" dirty="0"/>
              <a:t>经过一段时间后伊甸园的内存又出现不足，标记</a:t>
            </a:r>
            <a:r>
              <a:rPr lang="en-US" altLang="zh-CN" sz="1400" dirty="0" err="1"/>
              <a:t>eden</a:t>
            </a:r>
            <a:r>
              <a:rPr lang="zh-CN" altLang="en-US" sz="1400" dirty="0"/>
              <a:t>区域</a:t>
            </a:r>
            <a:r>
              <a:rPr lang="en-US" altLang="zh-CN" sz="1400" dirty="0"/>
              <a:t>to</a:t>
            </a:r>
            <a:r>
              <a:rPr lang="zh-CN" altLang="en-US" sz="1400" dirty="0"/>
              <a:t>区存活的对象，将存活的对象复制到</a:t>
            </a:r>
            <a:r>
              <a:rPr lang="en-US" altLang="zh-CN" sz="1400" dirty="0"/>
              <a:t>from</a:t>
            </a:r>
            <a:r>
              <a:rPr lang="zh-CN" altLang="en-US" sz="1400" dirty="0"/>
              <a:t>区</a:t>
            </a:r>
            <a:endParaRPr lang="en-US" altLang="zh-CN" sz="1400" dirty="0"/>
          </a:p>
          <a:p>
            <a:pPr marL="285750" indent="-285750">
              <a:buFont typeface="Wingdings" panose="05000000000000000000" pitchFamily="2" charset="2"/>
              <a:buChar char="l"/>
            </a:pPr>
            <a:r>
              <a:rPr lang="zh-CN" altLang="en-US" sz="1400" dirty="0"/>
              <a:t>当幸存区对象熬过几次回收（最多</a:t>
            </a:r>
            <a:r>
              <a:rPr lang="en-US" altLang="zh-CN" sz="1400" dirty="0"/>
              <a:t>15</a:t>
            </a:r>
            <a:r>
              <a:rPr lang="zh-CN" altLang="en-US" sz="1400" dirty="0"/>
              <a:t>次），晋升到老年代（幸存区内存不足或大对象会导致提前晋升）</a:t>
            </a:r>
            <a:endParaRPr lang="en-US" altLang="zh-CN" sz="1400" dirty="0"/>
          </a:p>
        </p:txBody>
      </p:sp>
    </p:spTree>
    <p:extLst>
      <p:ext uri="{BB962C8B-B14F-4D97-AF65-F5344CB8AC3E}">
        <p14:creationId xmlns:p14="http://schemas.microsoft.com/office/powerpoint/2010/main" val="4228593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C51EE-8831-3F32-CD5B-44A592354834}"/>
              </a:ext>
            </a:extLst>
          </p:cNvPr>
          <p:cNvSpPr>
            <a:spLocks noGrp="1"/>
          </p:cNvSpPr>
          <p:nvPr>
            <p:ph type="title"/>
          </p:nvPr>
        </p:nvSpPr>
        <p:spPr/>
        <p:txBody>
          <a:bodyPr/>
          <a:lstStyle/>
          <a:p>
            <a:r>
              <a:rPr lang="en-US" altLang="zh-CN" dirty="0" err="1"/>
              <a:t>MinorGC</a:t>
            </a:r>
            <a:r>
              <a:rPr lang="zh-CN" altLang="en-US" dirty="0"/>
              <a:t>、</a:t>
            </a:r>
            <a:r>
              <a:rPr lang="en-US" altLang="zh-CN" dirty="0"/>
              <a:t> Mixed GC </a:t>
            </a:r>
            <a:r>
              <a:rPr lang="zh-CN" altLang="en-US" dirty="0"/>
              <a:t>、</a:t>
            </a:r>
            <a:r>
              <a:rPr lang="en-US" altLang="zh-CN" dirty="0"/>
              <a:t> </a:t>
            </a:r>
            <a:r>
              <a:rPr lang="en-US" altLang="zh-CN" dirty="0" err="1"/>
              <a:t>FullGC</a:t>
            </a:r>
            <a:r>
              <a:rPr lang="zh-CN" altLang="en-US" dirty="0"/>
              <a:t>的区别是什么</a:t>
            </a:r>
          </a:p>
        </p:txBody>
      </p:sp>
      <p:sp>
        <p:nvSpPr>
          <p:cNvPr id="4" name="文本占位符 9">
            <a:extLst>
              <a:ext uri="{FF2B5EF4-FFF2-40B4-BE49-F238E27FC236}">
                <a16:creationId xmlns:a16="http://schemas.microsoft.com/office/drawing/2014/main" id="{F4C4B7F4-2D60-149E-5593-97AECAD057B0}"/>
              </a:ext>
            </a:extLst>
          </p:cNvPr>
          <p:cNvSpPr txBox="1">
            <a:spLocks/>
          </p:cNvSpPr>
          <p:nvPr/>
        </p:nvSpPr>
        <p:spPr>
          <a:xfrm>
            <a:off x="710880" y="4095593"/>
            <a:ext cx="11127552" cy="133314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t>MinorGC【young</a:t>
            </a:r>
            <a:r>
              <a:rPr lang="en-US" altLang="zh-CN" dirty="0"/>
              <a:t> GC】</a:t>
            </a:r>
            <a:r>
              <a:rPr lang="zh-CN" altLang="en-US" dirty="0"/>
              <a:t>发生在新生代的垃圾回收，暂停时间短（</a:t>
            </a:r>
            <a:r>
              <a:rPr lang="en-US" altLang="zh-CN" dirty="0"/>
              <a:t>STW</a:t>
            </a:r>
            <a:r>
              <a:rPr lang="zh-CN" altLang="en-US" dirty="0"/>
              <a:t>）</a:t>
            </a:r>
            <a:endParaRPr lang="en-US" altLang="zh-CN" dirty="0"/>
          </a:p>
          <a:p>
            <a:pPr marL="285750" indent="-285750">
              <a:buFont typeface="Wingdings" panose="05000000000000000000" pitchFamily="2" charset="2"/>
              <a:buChar char="l"/>
            </a:pPr>
            <a:r>
              <a:rPr lang="en-US" altLang="zh-CN" dirty="0"/>
              <a:t>Mixed GC </a:t>
            </a:r>
            <a:r>
              <a:rPr lang="zh-CN" altLang="en-US" dirty="0"/>
              <a:t>新生代 </a:t>
            </a:r>
            <a:r>
              <a:rPr lang="en-US" altLang="zh-CN" dirty="0"/>
              <a:t>+ </a:t>
            </a:r>
            <a:r>
              <a:rPr lang="zh-CN" altLang="en-US" dirty="0"/>
              <a:t>老年代部分区域的垃圾回收，</a:t>
            </a:r>
            <a:r>
              <a:rPr lang="en-US" altLang="zh-CN" dirty="0"/>
              <a:t>G1 </a:t>
            </a:r>
            <a:r>
              <a:rPr lang="zh-CN" altLang="en-US" dirty="0"/>
              <a:t>收集器特有</a:t>
            </a:r>
            <a:endParaRPr lang="en-US" altLang="zh-CN" dirty="0"/>
          </a:p>
          <a:p>
            <a:pPr marL="285750" indent="-285750">
              <a:buFont typeface="Wingdings" panose="05000000000000000000" pitchFamily="2" charset="2"/>
              <a:buChar char="l"/>
            </a:pPr>
            <a:r>
              <a:rPr lang="en-US" altLang="zh-CN" dirty="0" err="1"/>
              <a:t>FullGC</a:t>
            </a:r>
            <a:r>
              <a:rPr lang="zh-CN" altLang="en-US" dirty="0"/>
              <a:t>： 新生代 </a:t>
            </a:r>
            <a:r>
              <a:rPr lang="en-US" altLang="zh-CN" dirty="0"/>
              <a:t>+ </a:t>
            </a:r>
            <a:r>
              <a:rPr lang="zh-CN" altLang="en-US" dirty="0"/>
              <a:t>老年代完整垃圾回收，暂停时间长（</a:t>
            </a:r>
            <a:r>
              <a:rPr lang="en-US" altLang="zh-CN" dirty="0"/>
              <a:t>STW</a:t>
            </a:r>
            <a:r>
              <a:rPr lang="zh-CN" altLang="en-US" dirty="0"/>
              <a:t>），应尽力避免</a:t>
            </a:r>
          </a:p>
        </p:txBody>
      </p:sp>
      <p:grpSp>
        <p:nvGrpSpPr>
          <p:cNvPr id="25" name="组合 24">
            <a:extLst>
              <a:ext uri="{FF2B5EF4-FFF2-40B4-BE49-F238E27FC236}">
                <a16:creationId xmlns:a16="http://schemas.microsoft.com/office/drawing/2014/main" id="{D5AC8A6E-AF8B-23E2-EB1E-FACFB66ECDEE}"/>
              </a:ext>
            </a:extLst>
          </p:cNvPr>
          <p:cNvGrpSpPr/>
          <p:nvPr/>
        </p:nvGrpSpPr>
        <p:grpSpPr>
          <a:xfrm>
            <a:off x="910336" y="1758194"/>
            <a:ext cx="9966960" cy="2365660"/>
            <a:chOff x="898144" y="3060192"/>
            <a:chExt cx="9966960" cy="2365660"/>
          </a:xfrm>
        </p:grpSpPr>
        <p:sp>
          <p:nvSpPr>
            <p:cNvPr id="10" name="矩形 9">
              <a:extLst>
                <a:ext uri="{FF2B5EF4-FFF2-40B4-BE49-F238E27FC236}">
                  <a16:creationId xmlns:a16="http://schemas.microsoft.com/office/drawing/2014/main" id="{ACA151EC-3911-3D7D-D2E0-837280C28C23}"/>
                </a:ext>
              </a:extLst>
            </p:cNvPr>
            <p:cNvSpPr/>
            <p:nvPr/>
          </p:nvSpPr>
          <p:spPr bwMode="auto">
            <a:xfrm>
              <a:off x="898144" y="3060192"/>
              <a:ext cx="191008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Eden</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20848E4D-BD0F-B3F3-59E6-3182EB48DDF0}"/>
                </a:ext>
              </a:extLst>
            </p:cNvPr>
            <p:cNvSpPr/>
            <p:nvPr/>
          </p:nvSpPr>
          <p:spPr bwMode="auto">
            <a:xfrm>
              <a:off x="2808224" y="3060192"/>
              <a:ext cx="129032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from</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62A2989A-2620-C13A-8F67-7E6FD3EDBCDE}"/>
                </a:ext>
              </a:extLst>
            </p:cNvPr>
            <p:cNvSpPr/>
            <p:nvPr/>
          </p:nvSpPr>
          <p:spPr bwMode="auto">
            <a:xfrm>
              <a:off x="4093464" y="3060192"/>
              <a:ext cx="129032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to</a:t>
              </a:r>
              <a:endParaRPr kumimoji="0" lang="zh-CN" altLang="en-US"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8F89CA64-27D5-9438-5D51-EAF1B5F6AF98}"/>
                </a:ext>
              </a:extLst>
            </p:cNvPr>
            <p:cNvSpPr/>
            <p:nvPr/>
          </p:nvSpPr>
          <p:spPr bwMode="auto">
            <a:xfrm>
              <a:off x="5785104" y="3060192"/>
              <a:ext cx="5080000" cy="12192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文本占位符 9">
              <a:extLst>
                <a:ext uri="{FF2B5EF4-FFF2-40B4-BE49-F238E27FC236}">
                  <a16:creationId xmlns:a16="http://schemas.microsoft.com/office/drawing/2014/main" id="{529B4F83-9147-B53F-021B-801831A76827}"/>
                </a:ext>
              </a:extLst>
            </p:cNvPr>
            <p:cNvSpPr txBox="1">
              <a:spLocks/>
            </p:cNvSpPr>
            <p:nvPr/>
          </p:nvSpPr>
          <p:spPr>
            <a:xfrm>
              <a:off x="3125724" y="3847467"/>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(1/10)</a:t>
              </a:r>
              <a:endParaRPr lang="zh-CN" altLang="en-US" sz="1400" dirty="0"/>
            </a:p>
          </p:txBody>
        </p:sp>
        <p:sp>
          <p:nvSpPr>
            <p:cNvPr id="15" name="文本占位符 9">
              <a:extLst>
                <a:ext uri="{FF2B5EF4-FFF2-40B4-BE49-F238E27FC236}">
                  <a16:creationId xmlns:a16="http://schemas.microsoft.com/office/drawing/2014/main" id="{C3569937-FBC3-F59B-66F4-6259BF37D909}"/>
                </a:ext>
              </a:extLst>
            </p:cNvPr>
            <p:cNvSpPr txBox="1">
              <a:spLocks/>
            </p:cNvSpPr>
            <p:nvPr/>
          </p:nvSpPr>
          <p:spPr>
            <a:xfrm>
              <a:off x="4442714" y="3853468"/>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(1/10)</a:t>
              </a:r>
              <a:endParaRPr lang="zh-CN" altLang="en-US" sz="1400" dirty="0"/>
            </a:p>
          </p:txBody>
        </p:sp>
        <p:sp>
          <p:nvSpPr>
            <p:cNvPr id="16" name="文本占位符 9">
              <a:extLst>
                <a:ext uri="{FF2B5EF4-FFF2-40B4-BE49-F238E27FC236}">
                  <a16:creationId xmlns:a16="http://schemas.microsoft.com/office/drawing/2014/main" id="{6522AB93-82E0-1A0C-CB52-6F4B88F70CB2}"/>
                </a:ext>
              </a:extLst>
            </p:cNvPr>
            <p:cNvSpPr txBox="1">
              <a:spLocks/>
            </p:cNvSpPr>
            <p:nvPr/>
          </p:nvSpPr>
          <p:spPr>
            <a:xfrm>
              <a:off x="1522984" y="3847467"/>
              <a:ext cx="906780" cy="427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(8/10)</a:t>
              </a:r>
              <a:endParaRPr lang="zh-CN" altLang="en-US" sz="1400" dirty="0"/>
            </a:p>
          </p:txBody>
        </p:sp>
        <p:grpSp>
          <p:nvGrpSpPr>
            <p:cNvPr id="17" name="组合 16">
              <a:extLst>
                <a:ext uri="{FF2B5EF4-FFF2-40B4-BE49-F238E27FC236}">
                  <a16:creationId xmlns:a16="http://schemas.microsoft.com/office/drawing/2014/main" id="{55CA5FE5-F49A-A72B-9AA5-204FA9A38238}"/>
                </a:ext>
              </a:extLst>
            </p:cNvPr>
            <p:cNvGrpSpPr/>
            <p:nvPr/>
          </p:nvGrpSpPr>
          <p:grpSpPr>
            <a:xfrm>
              <a:off x="2234366" y="4601100"/>
              <a:ext cx="1899737" cy="814592"/>
              <a:chOff x="2331902" y="3877708"/>
              <a:chExt cx="1899737" cy="814592"/>
            </a:xfrm>
          </p:grpSpPr>
          <p:sp>
            <p:nvSpPr>
              <p:cNvPr id="18" name="文本占位符 9">
                <a:extLst>
                  <a:ext uri="{FF2B5EF4-FFF2-40B4-BE49-F238E27FC236}">
                    <a16:creationId xmlns:a16="http://schemas.microsoft.com/office/drawing/2014/main" id="{6C10AD9F-8613-9EEB-ACD1-36A844C4E8AD}"/>
                  </a:ext>
                </a:extLst>
              </p:cNvPr>
              <p:cNvSpPr txBox="1">
                <a:spLocks/>
              </p:cNvSpPr>
              <p:nvPr/>
            </p:nvSpPr>
            <p:spPr>
              <a:xfrm>
                <a:off x="2781300" y="3877708"/>
                <a:ext cx="8839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Young</a:t>
                </a:r>
                <a:endParaRPr lang="zh-CN" altLang="en-US" dirty="0"/>
              </a:p>
            </p:txBody>
          </p:sp>
          <p:sp>
            <p:nvSpPr>
              <p:cNvPr id="19" name="文本占位符 9">
                <a:extLst>
                  <a:ext uri="{FF2B5EF4-FFF2-40B4-BE49-F238E27FC236}">
                    <a16:creationId xmlns:a16="http://schemas.microsoft.com/office/drawing/2014/main" id="{25EFED30-7686-43D0-6A15-5AFA6204E3F9}"/>
                  </a:ext>
                </a:extLst>
              </p:cNvPr>
              <p:cNvSpPr txBox="1">
                <a:spLocks/>
              </p:cNvSpPr>
              <p:nvPr/>
            </p:nvSpPr>
            <p:spPr>
              <a:xfrm>
                <a:off x="2331902" y="4175110"/>
                <a:ext cx="189973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新生代</a:t>
                </a:r>
                <a:r>
                  <a:rPr lang="en-US" altLang="zh-CN" dirty="0"/>
                  <a:t>(1/3</a:t>
                </a:r>
                <a:r>
                  <a:rPr lang="zh-CN" altLang="en-US" dirty="0"/>
                  <a:t>堆空间</a:t>
                </a:r>
                <a:r>
                  <a:rPr lang="en-US" altLang="zh-CN" dirty="0"/>
                  <a:t>)</a:t>
                </a:r>
                <a:endParaRPr lang="zh-CN" altLang="en-US" dirty="0"/>
              </a:p>
            </p:txBody>
          </p:sp>
        </p:grpSp>
        <p:grpSp>
          <p:nvGrpSpPr>
            <p:cNvPr id="20" name="组合 19">
              <a:extLst>
                <a:ext uri="{FF2B5EF4-FFF2-40B4-BE49-F238E27FC236}">
                  <a16:creationId xmlns:a16="http://schemas.microsoft.com/office/drawing/2014/main" id="{E051334E-95EF-95F6-D9B3-B31936DC1B8C}"/>
                </a:ext>
              </a:extLst>
            </p:cNvPr>
            <p:cNvGrpSpPr/>
            <p:nvPr/>
          </p:nvGrpSpPr>
          <p:grpSpPr>
            <a:xfrm>
              <a:off x="7375235" y="4631018"/>
              <a:ext cx="1899737" cy="794834"/>
              <a:chOff x="7472771" y="3907626"/>
              <a:chExt cx="1899737" cy="794834"/>
            </a:xfrm>
          </p:grpSpPr>
          <p:sp>
            <p:nvSpPr>
              <p:cNvPr id="21" name="文本占位符 9">
                <a:extLst>
                  <a:ext uri="{FF2B5EF4-FFF2-40B4-BE49-F238E27FC236}">
                    <a16:creationId xmlns:a16="http://schemas.microsoft.com/office/drawing/2014/main" id="{319FA36A-0A45-1F21-99E3-F2BA695018DA}"/>
                  </a:ext>
                </a:extLst>
              </p:cNvPr>
              <p:cNvSpPr txBox="1">
                <a:spLocks/>
              </p:cNvSpPr>
              <p:nvPr/>
            </p:nvSpPr>
            <p:spPr>
              <a:xfrm>
                <a:off x="8148322" y="3907626"/>
                <a:ext cx="61975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Old</a:t>
                </a:r>
                <a:endParaRPr lang="zh-CN" altLang="en-US" dirty="0"/>
              </a:p>
            </p:txBody>
          </p:sp>
          <p:sp>
            <p:nvSpPr>
              <p:cNvPr id="22" name="文本占位符 9">
                <a:extLst>
                  <a:ext uri="{FF2B5EF4-FFF2-40B4-BE49-F238E27FC236}">
                    <a16:creationId xmlns:a16="http://schemas.microsoft.com/office/drawing/2014/main" id="{02088D3F-DCC7-8708-7AD1-A938C238254C}"/>
                  </a:ext>
                </a:extLst>
              </p:cNvPr>
              <p:cNvSpPr txBox="1">
                <a:spLocks/>
              </p:cNvSpPr>
              <p:nvPr/>
            </p:nvSpPr>
            <p:spPr>
              <a:xfrm>
                <a:off x="7472771" y="4185270"/>
                <a:ext cx="189973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老年代</a:t>
                </a:r>
                <a:r>
                  <a:rPr lang="en-US" altLang="zh-CN" dirty="0"/>
                  <a:t>(2/3</a:t>
                </a:r>
                <a:r>
                  <a:rPr lang="zh-CN" altLang="en-US" dirty="0"/>
                  <a:t>堆空间</a:t>
                </a:r>
                <a:r>
                  <a:rPr lang="en-US" altLang="zh-CN" dirty="0"/>
                  <a:t>)</a:t>
                </a:r>
                <a:endParaRPr lang="zh-CN" altLang="en-US" dirty="0"/>
              </a:p>
            </p:txBody>
          </p:sp>
        </p:grpSp>
        <p:sp>
          <p:nvSpPr>
            <p:cNvPr id="23" name="右大括号 22">
              <a:extLst>
                <a:ext uri="{FF2B5EF4-FFF2-40B4-BE49-F238E27FC236}">
                  <a16:creationId xmlns:a16="http://schemas.microsoft.com/office/drawing/2014/main" id="{42D547F1-DA32-EE70-702F-292EFC124CE6}"/>
                </a:ext>
              </a:extLst>
            </p:cNvPr>
            <p:cNvSpPr/>
            <p:nvPr/>
          </p:nvSpPr>
          <p:spPr>
            <a:xfrm rot="5400000">
              <a:off x="8125494" y="1980749"/>
              <a:ext cx="399217" cy="5079999"/>
            </a:xfrm>
            <a:prstGeom prst="rightBrac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9ED8CE17-08F0-6576-56AF-76D0F83557EF}"/>
                </a:ext>
              </a:extLst>
            </p:cNvPr>
            <p:cNvSpPr/>
            <p:nvPr/>
          </p:nvSpPr>
          <p:spPr>
            <a:xfrm rot="5400000">
              <a:off x="2941355" y="2260487"/>
              <a:ext cx="399217" cy="4485640"/>
            </a:xfrm>
            <a:prstGeom prst="rightBrac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18A74C1-1240-5C02-9858-BC3B8DB452AA}"/>
              </a:ext>
            </a:extLst>
          </p:cNvPr>
          <p:cNvGrpSpPr/>
          <p:nvPr/>
        </p:nvGrpSpPr>
        <p:grpSpPr>
          <a:xfrm>
            <a:off x="1036320" y="5561596"/>
            <a:ext cx="7936992" cy="938628"/>
            <a:chOff x="1036320" y="5561596"/>
            <a:chExt cx="7936992" cy="938628"/>
          </a:xfrm>
        </p:grpSpPr>
        <p:grpSp>
          <p:nvGrpSpPr>
            <p:cNvPr id="27" name="组合 26">
              <a:extLst>
                <a:ext uri="{FF2B5EF4-FFF2-40B4-BE49-F238E27FC236}">
                  <a16:creationId xmlns:a16="http://schemas.microsoft.com/office/drawing/2014/main" id="{16242FCF-22BA-CA84-BF92-FADF2EFE25A6}"/>
                </a:ext>
              </a:extLst>
            </p:cNvPr>
            <p:cNvGrpSpPr/>
            <p:nvPr/>
          </p:nvGrpSpPr>
          <p:grpSpPr>
            <a:xfrm>
              <a:off x="1158240" y="5746591"/>
              <a:ext cx="7815072" cy="753633"/>
              <a:chOff x="1146048" y="5638830"/>
              <a:chExt cx="7815072" cy="753633"/>
            </a:xfrm>
          </p:grpSpPr>
          <p:sp>
            <p:nvSpPr>
              <p:cNvPr id="26" name="矩形: 圆角 25">
                <a:extLst>
                  <a:ext uri="{FF2B5EF4-FFF2-40B4-BE49-F238E27FC236}">
                    <a16:creationId xmlns:a16="http://schemas.microsoft.com/office/drawing/2014/main" id="{5514CCE7-E2D1-2C71-F945-B0826557A051}"/>
                  </a:ext>
                </a:extLst>
              </p:cNvPr>
              <p:cNvSpPr/>
              <p:nvPr/>
            </p:nvSpPr>
            <p:spPr bwMode="auto">
              <a:xfrm>
                <a:off x="1146048" y="5638830"/>
                <a:ext cx="7815072" cy="753633"/>
              </a:xfrm>
              <a:prstGeom prst="roundRect">
                <a:avLst/>
              </a:prstGeom>
              <a:solidFill>
                <a:schemeClr val="bg1">
                  <a:lumMod val="95000"/>
                </a:schemeClr>
              </a:solidFill>
              <a:ln w="19050">
                <a:no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9" name="文本占位符 9">
                <a:extLst>
                  <a:ext uri="{FF2B5EF4-FFF2-40B4-BE49-F238E27FC236}">
                    <a16:creationId xmlns:a16="http://schemas.microsoft.com/office/drawing/2014/main" id="{86CF843A-78C8-5355-EB2C-BB022AFDD8FF}"/>
                  </a:ext>
                </a:extLst>
              </p:cNvPr>
              <p:cNvSpPr txBox="1">
                <a:spLocks/>
              </p:cNvSpPr>
              <p:nvPr/>
            </p:nvSpPr>
            <p:spPr>
              <a:xfrm>
                <a:off x="2377439" y="5807813"/>
                <a:ext cx="6293105" cy="4500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C00000"/>
                    </a:solidFill>
                  </a:rPr>
                  <a:t>STW</a:t>
                </a:r>
                <a:r>
                  <a:rPr lang="zh-CN" altLang="en-US" sz="1400" dirty="0"/>
                  <a:t>（</a:t>
                </a:r>
                <a:r>
                  <a:rPr lang="en-US" altLang="zh-CN" sz="1400" dirty="0"/>
                  <a:t>Stop-The-World</a:t>
                </a:r>
                <a:r>
                  <a:rPr lang="zh-CN" altLang="en-US" sz="1400" dirty="0"/>
                  <a:t>）：暂停所有应用程序线程，等待垃圾回收的完成</a:t>
                </a:r>
              </a:p>
            </p:txBody>
          </p:sp>
        </p:grpSp>
        <p:sp>
          <p:nvSpPr>
            <p:cNvPr id="28" name="矩形 27">
              <a:extLst>
                <a:ext uri="{FF2B5EF4-FFF2-40B4-BE49-F238E27FC236}">
                  <a16:creationId xmlns:a16="http://schemas.microsoft.com/office/drawing/2014/main" id="{6768DF85-41CD-C736-C291-F4FCA11B19C7}"/>
                </a:ext>
              </a:extLst>
            </p:cNvPr>
            <p:cNvSpPr/>
            <p:nvPr/>
          </p:nvSpPr>
          <p:spPr bwMode="auto">
            <a:xfrm>
              <a:off x="1036320" y="5561596"/>
              <a:ext cx="1210238" cy="450004"/>
            </a:xfrm>
            <a:prstGeom prst="rect">
              <a:avLst/>
            </a:prstGeom>
            <a:solidFill>
              <a:schemeClr val="accent1">
                <a:lumMod val="20000"/>
                <a:lumOff val="80000"/>
              </a:schemeClr>
            </a:solidFill>
            <a:ln w="19050">
              <a:noFill/>
            </a:ln>
            <a:effectLst>
              <a:outerShdw blurRad="50800" dist="38100" dir="5400000" algn="t"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solidFill>
                    <a:schemeClr val="tx1">
                      <a:lumMod val="85000"/>
                      <a:lumOff val="15000"/>
                    </a:schemeClr>
                  </a:solidFill>
                  <a:ea typeface="阿里巴巴普惠体" panose="00020600040101010101" pitchFamily="18" charset="-122"/>
                </a:rPr>
                <a:t>名词解释</a:t>
              </a:r>
            </a:p>
          </p:txBody>
        </p:sp>
      </p:grpSp>
    </p:spTree>
    <p:extLst>
      <p:ext uri="{BB962C8B-B14F-4D97-AF65-F5344CB8AC3E}">
        <p14:creationId xmlns:p14="http://schemas.microsoft.com/office/powerpoint/2010/main" val="1451797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down)">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058F7-BA83-CB2B-C21B-ADFC30F0E7F0}"/>
              </a:ext>
            </a:extLst>
          </p:cNvPr>
          <p:cNvSpPr>
            <a:spLocks noGrp="1"/>
          </p:cNvSpPr>
          <p:nvPr>
            <p:ph type="body" sz="quarter" idx="10"/>
          </p:nvPr>
        </p:nvSpPr>
        <p:spPr>
          <a:xfrm>
            <a:off x="4675695" y="699470"/>
            <a:ext cx="5760538" cy="1657232"/>
          </a:xfrm>
        </p:spPr>
        <p:txBody>
          <a:bodyPr/>
          <a:lstStyle/>
          <a:p>
            <a:pPr marL="0" indent="0">
              <a:buNone/>
            </a:pPr>
            <a:r>
              <a:rPr lang="zh-CN" altLang="en-US" sz="1800" dirty="0"/>
              <a:t>说一下</a:t>
            </a:r>
            <a:r>
              <a:rPr lang="en-US" altLang="zh-CN" sz="1800" dirty="0"/>
              <a:t>JVM</a:t>
            </a:r>
            <a:r>
              <a:rPr lang="zh-CN" altLang="en-US" sz="1800" dirty="0"/>
              <a:t>中的分代回收</a:t>
            </a:r>
          </a:p>
          <a:p>
            <a:pPr marL="0" indent="0">
              <a:buNone/>
            </a:pPr>
            <a:endParaRPr lang="zh-CN" altLang="en-US" dirty="0"/>
          </a:p>
        </p:txBody>
      </p:sp>
      <p:sp>
        <p:nvSpPr>
          <p:cNvPr id="3" name="文本占位符 2">
            <a:extLst>
              <a:ext uri="{FF2B5EF4-FFF2-40B4-BE49-F238E27FC236}">
                <a16:creationId xmlns:a16="http://schemas.microsoft.com/office/drawing/2014/main" id="{D18652B5-87A3-553C-11A3-BC87804CEF1B}"/>
              </a:ext>
            </a:extLst>
          </p:cNvPr>
          <p:cNvSpPr txBox="1">
            <a:spLocks/>
          </p:cNvSpPr>
          <p:nvPr/>
        </p:nvSpPr>
        <p:spPr>
          <a:xfrm>
            <a:off x="4675695" y="1528086"/>
            <a:ext cx="7004115" cy="306276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一、堆的区域划分</a:t>
            </a:r>
          </a:p>
          <a:p>
            <a:pPr marL="228600" indent="-228600">
              <a:buFont typeface="+mj-lt"/>
              <a:buAutoNum type="arabicPeriod"/>
            </a:pPr>
            <a:r>
              <a:rPr lang="zh-CN" altLang="en-US" sz="1200" dirty="0"/>
              <a:t>堆被分为了两份：新生代和老年代</a:t>
            </a:r>
            <a:r>
              <a:rPr lang="en-US" altLang="zh-CN" sz="1200" dirty="0"/>
              <a:t>【1</a:t>
            </a:r>
            <a:r>
              <a:rPr lang="zh-CN" altLang="en-US" sz="1200" dirty="0"/>
              <a:t>：</a:t>
            </a:r>
            <a:r>
              <a:rPr lang="en-US" altLang="zh-CN" sz="1200" dirty="0"/>
              <a:t>2】</a:t>
            </a:r>
          </a:p>
          <a:p>
            <a:pPr marL="228600" indent="-228600">
              <a:buFont typeface="+mj-lt"/>
              <a:buAutoNum type="arabicPeriod"/>
            </a:pPr>
            <a:r>
              <a:rPr lang="zh-CN" altLang="en-US" sz="1200" dirty="0"/>
              <a:t>对于新生代，内部又被分为了三个区域。</a:t>
            </a:r>
            <a:r>
              <a:rPr lang="en-US" altLang="zh-CN" sz="1200" dirty="0"/>
              <a:t>Eden</a:t>
            </a:r>
            <a:r>
              <a:rPr lang="zh-CN" altLang="en-US" sz="1200" dirty="0"/>
              <a:t>区，幸存者区</a:t>
            </a:r>
            <a:r>
              <a:rPr lang="en-US" altLang="zh-CN" sz="1200" dirty="0"/>
              <a:t>survivor(</a:t>
            </a:r>
            <a:r>
              <a:rPr lang="zh-CN" altLang="en-US" sz="1200" dirty="0"/>
              <a:t>分成</a:t>
            </a:r>
            <a:r>
              <a:rPr lang="en-US" altLang="zh-CN" sz="1200" dirty="0"/>
              <a:t>from</a:t>
            </a:r>
            <a:r>
              <a:rPr lang="zh-CN" altLang="en-US" sz="1200" dirty="0"/>
              <a:t>和</a:t>
            </a:r>
            <a:r>
              <a:rPr lang="en-US" altLang="zh-CN" sz="1200" dirty="0"/>
              <a:t>to)【8</a:t>
            </a:r>
            <a:r>
              <a:rPr lang="zh-CN" altLang="en-US" sz="1200" dirty="0"/>
              <a:t>：</a:t>
            </a:r>
            <a:r>
              <a:rPr lang="en-US" altLang="zh-CN" sz="1200" dirty="0"/>
              <a:t>1</a:t>
            </a:r>
            <a:r>
              <a:rPr lang="zh-CN" altLang="en-US" sz="1200" dirty="0"/>
              <a:t>：</a:t>
            </a:r>
            <a:r>
              <a:rPr lang="en-US" altLang="zh-CN" sz="1200" dirty="0"/>
              <a:t>1】</a:t>
            </a:r>
          </a:p>
          <a:p>
            <a:r>
              <a:rPr lang="zh-CN" altLang="en-US" sz="1200" dirty="0"/>
              <a:t>二、对象回收分代回收策略</a:t>
            </a:r>
          </a:p>
          <a:p>
            <a:pPr marL="228600" indent="-228600">
              <a:buFont typeface="+mj-lt"/>
              <a:buAutoNum type="arabicPeriod"/>
            </a:pPr>
            <a:r>
              <a:rPr lang="zh-CN" altLang="en-US" sz="1200" dirty="0"/>
              <a:t>新创建的对象，都会先分配到</a:t>
            </a:r>
            <a:r>
              <a:rPr lang="en-US" altLang="zh-CN" sz="1200" dirty="0" err="1"/>
              <a:t>eden</a:t>
            </a:r>
            <a:r>
              <a:rPr lang="zh-CN" altLang="en-US" sz="1200" dirty="0"/>
              <a:t>区</a:t>
            </a:r>
          </a:p>
          <a:p>
            <a:pPr marL="228600" indent="-228600">
              <a:buFont typeface="+mj-lt"/>
              <a:buAutoNum type="arabicPeriod"/>
            </a:pPr>
            <a:r>
              <a:rPr lang="zh-CN" altLang="en-US" sz="1200" dirty="0"/>
              <a:t>当伊甸园内存不足，标记伊甸园与 </a:t>
            </a:r>
            <a:r>
              <a:rPr lang="en-US" altLang="zh-CN" sz="1200" dirty="0"/>
              <a:t>from</a:t>
            </a:r>
            <a:r>
              <a:rPr lang="zh-CN" altLang="en-US" sz="1200" dirty="0"/>
              <a:t>（现阶段没有）的存活对象</a:t>
            </a:r>
          </a:p>
          <a:p>
            <a:pPr marL="228600" indent="-228600">
              <a:buFont typeface="+mj-lt"/>
              <a:buAutoNum type="arabicPeriod"/>
            </a:pPr>
            <a:r>
              <a:rPr lang="zh-CN" altLang="en-US" sz="1200" dirty="0"/>
              <a:t>将存活对象采用复制算法复制到</a:t>
            </a:r>
            <a:r>
              <a:rPr lang="en-US" altLang="zh-CN" sz="1200" dirty="0"/>
              <a:t>to</a:t>
            </a:r>
            <a:r>
              <a:rPr lang="zh-CN" altLang="en-US" sz="1200" dirty="0"/>
              <a:t>中，复制完毕后，伊甸园和 </a:t>
            </a:r>
            <a:r>
              <a:rPr lang="en-US" altLang="zh-CN" sz="1200" dirty="0"/>
              <a:t>from </a:t>
            </a:r>
            <a:r>
              <a:rPr lang="zh-CN" altLang="en-US" sz="1200" dirty="0"/>
              <a:t>内存都得到释放</a:t>
            </a:r>
          </a:p>
          <a:p>
            <a:pPr marL="228600" indent="-228600">
              <a:buFont typeface="+mj-lt"/>
              <a:buAutoNum type="arabicPeriod"/>
            </a:pPr>
            <a:r>
              <a:rPr lang="zh-CN" altLang="en-US" sz="1200" dirty="0"/>
              <a:t>经过一段时间后伊甸园的内存又出现不足，标记</a:t>
            </a:r>
            <a:r>
              <a:rPr lang="en-US" altLang="zh-CN" sz="1200" dirty="0" err="1"/>
              <a:t>eden</a:t>
            </a:r>
            <a:r>
              <a:rPr lang="zh-CN" altLang="en-US" sz="1200" dirty="0"/>
              <a:t>区域</a:t>
            </a:r>
            <a:r>
              <a:rPr lang="en-US" altLang="zh-CN" sz="1200" dirty="0"/>
              <a:t>to</a:t>
            </a:r>
            <a:r>
              <a:rPr lang="zh-CN" altLang="en-US" sz="1200" dirty="0"/>
              <a:t>区存活的对象，将其复制到</a:t>
            </a:r>
            <a:r>
              <a:rPr lang="en-US" altLang="zh-CN" sz="1200" dirty="0"/>
              <a:t>from</a:t>
            </a:r>
            <a:r>
              <a:rPr lang="zh-CN" altLang="en-US" sz="1200" dirty="0"/>
              <a:t>区</a:t>
            </a:r>
          </a:p>
          <a:p>
            <a:pPr marL="228600" indent="-228600">
              <a:buFont typeface="+mj-lt"/>
              <a:buAutoNum type="arabicPeriod"/>
            </a:pPr>
            <a:r>
              <a:rPr lang="zh-CN" altLang="en-US" sz="1200" dirty="0"/>
              <a:t>当幸存区对象熬过几次回收（最多</a:t>
            </a:r>
            <a:r>
              <a:rPr lang="en-US" altLang="zh-CN" sz="1200" dirty="0"/>
              <a:t>15</a:t>
            </a:r>
            <a:r>
              <a:rPr lang="zh-CN" altLang="en-US" sz="1200" dirty="0"/>
              <a:t>次），晋升到老年代（幸存区内存不足或大对象会提前晋升）</a:t>
            </a:r>
          </a:p>
        </p:txBody>
      </p:sp>
      <p:sp>
        <p:nvSpPr>
          <p:cNvPr id="4" name="文本占位符 1">
            <a:extLst>
              <a:ext uri="{FF2B5EF4-FFF2-40B4-BE49-F238E27FC236}">
                <a16:creationId xmlns:a16="http://schemas.microsoft.com/office/drawing/2014/main" id="{60183BBE-8EE9-7732-6A43-19B6C8A483D8}"/>
              </a:ext>
            </a:extLst>
          </p:cNvPr>
          <p:cNvSpPr txBox="1">
            <a:spLocks/>
          </p:cNvSpPr>
          <p:nvPr/>
        </p:nvSpPr>
        <p:spPr>
          <a:xfrm>
            <a:off x="4675695" y="4021475"/>
            <a:ext cx="5760538" cy="959647"/>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mj-lt"/>
              <a:buNone/>
            </a:pPr>
            <a:r>
              <a:rPr lang="en-US" altLang="zh-CN" dirty="0" err="1"/>
              <a:t>MinorGC</a:t>
            </a:r>
            <a:r>
              <a:rPr lang="zh-CN" altLang="en-US" dirty="0"/>
              <a:t>、 </a:t>
            </a:r>
            <a:r>
              <a:rPr lang="en-US" altLang="zh-CN" dirty="0"/>
              <a:t>Mixed GC </a:t>
            </a:r>
            <a:r>
              <a:rPr lang="zh-CN" altLang="en-US" dirty="0"/>
              <a:t>、 </a:t>
            </a:r>
            <a:r>
              <a:rPr lang="en-US" altLang="zh-CN" dirty="0" err="1"/>
              <a:t>FullGC</a:t>
            </a:r>
            <a:r>
              <a:rPr lang="zh-CN" altLang="en-US" dirty="0"/>
              <a:t>的区别是什么</a:t>
            </a:r>
          </a:p>
        </p:txBody>
      </p:sp>
      <p:sp>
        <p:nvSpPr>
          <p:cNvPr id="5" name="文本占位符 2">
            <a:extLst>
              <a:ext uri="{FF2B5EF4-FFF2-40B4-BE49-F238E27FC236}">
                <a16:creationId xmlns:a16="http://schemas.microsoft.com/office/drawing/2014/main" id="{1C8F4164-E8D9-53CC-EF8E-099E316F18B6}"/>
              </a:ext>
            </a:extLst>
          </p:cNvPr>
          <p:cNvSpPr txBox="1">
            <a:spLocks/>
          </p:cNvSpPr>
          <p:nvPr/>
        </p:nvSpPr>
        <p:spPr>
          <a:xfrm>
            <a:off x="4675695" y="4836896"/>
            <a:ext cx="7004115" cy="11114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200" dirty="0" err="1"/>
              <a:t>MinorGC【young</a:t>
            </a:r>
            <a:r>
              <a:rPr lang="en-US" altLang="zh-CN" sz="1200" dirty="0"/>
              <a:t> GC】</a:t>
            </a:r>
            <a:r>
              <a:rPr lang="zh-CN" altLang="en-US" sz="1200" dirty="0"/>
              <a:t>发生在新生代的垃圾回收，暂停时间短（</a:t>
            </a:r>
            <a:r>
              <a:rPr lang="en-US" altLang="zh-CN" sz="1200" dirty="0"/>
              <a:t>STW</a:t>
            </a:r>
            <a:r>
              <a:rPr lang="zh-CN" altLang="en-US" sz="1200" dirty="0"/>
              <a:t>）</a:t>
            </a:r>
          </a:p>
          <a:p>
            <a:pPr marL="171450" indent="-171450">
              <a:buFont typeface="Wingdings" panose="05000000000000000000" pitchFamily="2" charset="2"/>
              <a:buChar char="l"/>
            </a:pPr>
            <a:r>
              <a:rPr lang="en-US" altLang="zh-CN" sz="1200" dirty="0"/>
              <a:t>Mixed GC </a:t>
            </a:r>
            <a:r>
              <a:rPr lang="zh-CN" altLang="en-US" sz="1200" dirty="0"/>
              <a:t>新生代 </a:t>
            </a:r>
            <a:r>
              <a:rPr lang="en-US" altLang="zh-CN" sz="1200" dirty="0"/>
              <a:t>+ </a:t>
            </a:r>
            <a:r>
              <a:rPr lang="zh-CN" altLang="en-US" sz="1200" dirty="0"/>
              <a:t>老年代部分区域的垃圾回收，</a:t>
            </a:r>
            <a:r>
              <a:rPr lang="en-US" altLang="zh-CN" sz="1200" dirty="0"/>
              <a:t>G1 </a:t>
            </a:r>
            <a:r>
              <a:rPr lang="zh-CN" altLang="en-US" sz="1200" dirty="0"/>
              <a:t>收集器特有</a:t>
            </a:r>
          </a:p>
          <a:p>
            <a:pPr marL="171450" indent="-171450">
              <a:buFont typeface="Wingdings" panose="05000000000000000000" pitchFamily="2" charset="2"/>
              <a:buChar char="l"/>
            </a:pPr>
            <a:r>
              <a:rPr lang="en-US" altLang="zh-CN" sz="1200" dirty="0" err="1"/>
              <a:t>FullGC</a:t>
            </a:r>
            <a:r>
              <a:rPr lang="zh-CN" altLang="en-US" sz="1200" dirty="0"/>
              <a:t>： 新生代 </a:t>
            </a:r>
            <a:r>
              <a:rPr lang="en-US" altLang="zh-CN" sz="1200" dirty="0"/>
              <a:t>+ </a:t>
            </a:r>
            <a:r>
              <a:rPr lang="zh-CN" altLang="en-US" sz="1200" dirty="0"/>
              <a:t>老年代完整垃圾回收，暂停时间长（</a:t>
            </a:r>
            <a:r>
              <a:rPr lang="en-US" altLang="zh-CN" sz="1200" dirty="0"/>
              <a:t>STW</a:t>
            </a:r>
            <a:r>
              <a:rPr lang="zh-CN" altLang="en-US" sz="1200" dirty="0"/>
              <a:t>），应尽力避免</a:t>
            </a:r>
          </a:p>
        </p:txBody>
      </p:sp>
    </p:spTree>
    <p:extLst>
      <p:ext uri="{BB962C8B-B14F-4D97-AF65-F5344CB8AC3E}">
        <p14:creationId xmlns:p14="http://schemas.microsoft.com/office/powerpoint/2010/main" val="4099890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272618" y="2078630"/>
            <a:ext cx="9858753"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说一下</a:t>
            </a:r>
            <a:r>
              <a:rPr lang="en-US" altLang="zh-CN" sz="5400" dirty="0"/>
              <a:t>JVM</a:t>
            </a:r>
            <a:r>
              <a:rPr lang="zh-CN" altLang="en-US" sz="5400" dirty="0"/>
              <a:t>有哪些垃圾回收器？</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58586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说一下 </a:t>
            </a:r>
            <a:r>
              <a:rPr lang="en-US" altLang="zh-CN" sz="2000" dirty="0"/>
              <a:t>JVM </a:t>
            </a:r>
            <a:r>
              <a:rPr lang="zh-CN" altLang="en-US" sz="2000" dirty="0"/>
              <a:t>有哪些垃圾回收器？</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2278493"/>
          </a:xfrm>
        </p:spPr>
        <p:txBody>
          <a:bodyPr/>
          <a:lstStyle/>
          <a:p>
            <a:r>
              <a:rPr lang="zh-CN" altLang="en-US" dirty="0"/>
              <a:t>在</a:t>
            </a:r>
            <a:r>
              <a:rPr lang="en-US" altLang="zh-CN" dirty="0" err="1"/>
              <a:t>jvm</a:t>
            </a:r>
            <a:r>
              <a:rPr lang="zh-CN" altLang="en-US" dirty="0"/>
              <a:t>中，实现了多种垃圾收集器，包括：</a:t>
            </a:r>
            <a:endParaRPr lang="en-US" altLang="zh-CN" dirty="0"/>
          </a:p>
          <a:p>
            <a:pPr marL="285750" indent="-285750">
              <a:buFont typeface="Wingdings" panose="05000000000000000000" pitchFamily="2" charset="2"/>
              <a:buChar char="l"/>
            </a:pPr>
            <a:r>
              <a:rPr lang="zh-CN" altLang="en-US" dirty="0"/>
              <a:t>串行垃圾收集器</a:t>
            </a:r>
            <a:endParaRPr lang="en-US" altLang="zh-CN" dirty="0"/>
          </a:p>
          <a:p>
            <a:pPr marL="285750" indent="-285750">
              <a:buFont typeface="Wingdings" panose="05000000000000000000" pitchFamily="2" charset="2"/>
              <a:buChar char="l"/>
            </a:pPr>
            <a:r>
              <a:rPr lang="zh-CN" altLang="en-US" dirty="0"/>
              <a:t>并行垃圾收集器</a:t>
            </a:r>
            <a:endParaRPr lang="en-US" altLang="zh-CN" dirty="0"/>
          </a:p>
          <a:p>
            <a:pPr marL="285750" indent="-285750">
              <a:buFont typeface="Wingdings" panose="05000000000000000000" pitchFamily="2" charset="2"/>
              <a:buChar char="l"/>
            </a:pPr>
            <a:r>
              <a:rPr lang="en-US" altLang="zh-CN" dirty="0"/>
              <a:t>CMS</a:t>
            </a:r>
            <a:r>
              <a:rPr lang="zh-CN" altLang="en-US" dirty="0"/>
              <a:t>（并发）垃圾收集器</a:t>
            </a:r>
            <a:endParaRPr lang="en-US" altLang="zh-CN" dirty="0"/>
          </a:p>
          <a:p>
            <a:pPr marL="285750" indent="-285750">
              <a:buFont typeface="Wingdings" panose="05000000000000000000" pitchFamily="2" charset="2"/>
              <a:buChar char="l"/>
            </a:pPr>
            <a:r>
              <a:rPr lang="en-US" altLang="zh-CN" dirty="0"/>
              <a:t>G1</a:t>
            </a:r>
            <a:r>
              <a:rPr lang="zh-CN" altLang="en-US" dirty="0"/>
              <a:t>垃圾收集器</a:t>
            </a:r>
          </a:p>
        </p:txBody>
      </p:sp>
    </p:spTree>
    <p:extLst>
      <p:ext uri="{BB962C8B-B14F-4D97-AF65-F5344CB8AC3E}">
        <p14:creationId xmlns:p14="http://schemas.microsoft.com/office/powerpoint/2010/main" val="470548894"/>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串行垃圾收集器</a:t>
            </a:r>
            <a:endParaRPr lang="en-US" altLang="zh-CN"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2099384"/>
          </a:xfrm>
        </p:spPr>
        <p:txBody>
          <a:bodyPr/>
          <a:lstStyle/>
          <a:p>
            <a:r>
              <a:rPr lang="en-US" altLang="zh-CN" dirty="0">
                <a:solidFill>
                  <a:srgbClr val="C00000"/>
                </a:solidFill>
              </a:rPr>
              <a:t>Serial</a:t>
            </a:r>
            <a:r>
              <a:rPr lang="zh-CN" altLang="en-US" dirty="0"/>
              <a:t>和</a:t>
            </a:r>
            <a:r>
              <a:rPr lang="en-US" altLang="zh-CN" dirty="0">
                <a:solidFill>
                  <a:srgbClr val="C00000"/>
                </a:solidFill>
              </a:rPr>
              <a:t>Serial Old</a:t>
            </a:r>
            <a:r>
              <a:rPr lang="zh-CN" altLang="en-US" dirty="0"/>
              <a:t>串行垃圾收集器，是指使用单线程进行垃圾回收，堆内存较小，适合个人电脑</a:t>
            </a:r>
            <a:endParaRPr lang="en-US" altLang="zh-CN" dirty="0"/>
          </a:p>
          <a:p>
            <a:pPr marL="285750" indent="-285750">
              <a:buFont typeface="Wingdings" panose="05000000000000000000" pitchFamily="2" charset="2"/>
              <a:buChar char="l"/>
            </a:pPr>
            <a:r>
              <a:rPr lang="en-US" altLang="zh-CN" dirty="0"/>
              <a:t>Serial</a:t>
            </a:r>
            <a:r>
              <a:rPr lang="en-US" altLang="zh-CN" dirty="0">
                <a:solidFill>
                  <a:srgbClr val="C00000"/>
                </a:solidFill>
              </a:rPr>
              <a:t> </a:t>
            </a:r>
            <a:r>
              <a:rPr lang="zh-CN" altLang="en-US" dirty="0"/>
              <a:t>作用于新生代，采用复制算法</a:t>
            </a:r>
            <a:endParaRPr lang="en-US" altLang="zh-CN" dirty="0"/>
          </a:p>
          <a:p>
            <a:pPr marL="285750" indent="-285750">
              <a:buFont typeface="Wingdings" panose="05000000000000000000" pitchFamily="2" charset="2"/>
              <a:buChar char="l"/>
            </a:pPr>
            <a:r>
              <a:rPr lang="en-US" altLang="zh-CN" dirty="0"/>
              <a:t>Serial Old </a:t>
            </a:r>
            <a:r>
              <a:rPr lang="zh-CN" altLang="en-US" dirty="0"/>
              <a:t>作用于老年代，采用标记</a:t>
            </a:r>
            <a:r>
              <a:rPr lang="en-US" altLang="zh-CN" dirty="0"/>
              <a:t>-</a:t>
            </a:r>
            <a:r>
              <a:rPr lang="zh-CN" altLang="en-US" dirty="0"/>
              <a:t>整理算法</a:t>
            </a:r>
            <a:endParaRPr lang="en-US" altLang="zh-CN" dirty="0"/>
          </a:p>
          <a:p>
            <a:r>
              <a:rPr lang="zh-CN" altLang="en-US" dirty="0"/>
              <a:t>垃圾回收时，只有一个线程在工作，并且</a:t>
            </a:r>
            <a:r>
              <a:rPr lang="en-US" altLang="zh-CN" dirty="0"/>
              <a:t>java</a:t>
            </a:r>
            <a:r>
              <a:rPr lang="zh-CN" altLang="en-US" dirty="0"/>
              <a:t>应用中的所有线程都要暂停（</a:t>
            </a:r>
            <a:r>
              <a:rPr lang="en-US" altLang="zh-CN" dirty="0"/>
              <a:t>STW</a:t>
            </a:r>
            <a:r>
              <a:rPr lang="zh-CN" altLang="en-US" dirty="0"/>
              <a:t>），等待垃圾回收的完成。</a:t>
            </a:r>
          </a:p>
        </p:txBody>
      </p:sp>
      <p:grpSp>
        <p:nvGrpSpPr>
          <p:cNvPr id="93" name="组合 92">
            <a:extLst>
              <a:ext uri="{FF2B5EF4-FFF2-40B4-BE49-F238E27FC236}">
                <a16:creationId xmlns:a16="http://schemas.microsoft.com/office/drawing/2014/main" id="{9DCA114F-B843-0C0C-8CFB-78E141F6426F}"/>
              </a:ext>
            </a:extLst>
          </p:cNvPr>
          <p:cNvGrpSpPr/>
          <p:nvPr/>
        </p:nvGrpSpPr>
        <p:grpSpPr>
          <a:xfrm>
            <a:off x="1263192" y="3570402"/>
            <a:ext cx="9323109" cy="2704832"/>
            <a:chOff x="1263192" y="3592273"/>
            <a:chExt cx="9323109" cy="2704832"/>
          </a:xfrm>
        </p:grpSpPr>
        <p:sp>
          <p:nvSpPr>
            <p:cNvPr id="92" name="矩形: 圆角 91">
              <a:extLst>
                <a:ext uri="{FF2B5EF4-FFF2-40B4-BE49-F238E27FC236}">
                  <a16:creationId xmlns:a16="http://schemas.microsoft.com/office/drawing/2014/main" id="{FE028A42-3A9A-2D14-D483-8AEEEFAC633C}"/>
                </a:ext>
              </a:extLst>
            </p:cNvPr>
            <p:cNvSpPr/>
            <p:nvPr/>
          </p:nvSpPr>
          <p:spPr bwMode="auto">
            <a:xfrm>
              <a:off x="1263192" y="3592273"/>
              <a:ext cx="9323109" cy="2704832"/>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nvGrpSpPr>
            <p:cNvPr id="78" name="组合 77">
              <a:extLst>
                <a:ext uri="{FF2B5EF4-FFF2-40B4-BE49-F238E27FC236}">
                  <a16:creationId xmlns:a16="http://schemas.microsoft.com/office/drawing/2014/main" id="{E6ACB1C4-2406-8397-699A-5C6043EECEBE}"/>
                </a:ext>
              </a:extLst>
            </p:cNvPr>
            <p:cNvGrpSpPr/>
            <p:nvPr/>
          </p:nvGrpSpPr>
          <p:grpSpPr>
            <a:xfrm>
              <a:off x="1791097" y="3592273"/>
              <a:ext cx="8210741" cy="2572857"/>
              <a:chOff x="1791097" y="3592273"/>
              <a:chExt cx="8210741" cy="2572857"/>
            </a:xfrm>
            <a:effectLst>
              <a:outerShdw blurRad="50800" dist="38100" dir="2700000" algn="tl" rotWithShape="0">
                <a:prstClr val="black">
                  <a:alpha val="40000"/>
                </a:prstClr>
              </a:outerShdw>
            </a:effectLst>
          </p:grpSpPr>
          <p:cxnSp>
            <p:nvCxnSpPr>
              <p:cNvPr id="6" name="直接连接符 5">
                <a:extLst>
                  <a:ext uri="{FF2B5EF4-FFF2-40B4-BE49-F238E27FC236}">
                    <a16:creationId xmlns:a16="http://schemas.microsoft.com/office/drawing/2014/main" id="{792A84FC-E0F5-F61B-3B81-A7A79032CEEF}"/>
                  </a:ext>
                </a:extLst>
              </p:cNvPr>
              <p:cNvCxnSpPr>
                <a:cxnSpLocks/>
              </p:cNvCxnSpPr>
              <p:nvPr/>
            </p:nvCxnSpPr>
            <p:spPr>
              <a:xfrm>
                <a:off x="7041821" y="3978109"/>
                <a:ext cx="0" cy="2092751"/>
              </a:xfrm>
              <a:prstGeom prst="lin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57B7BF7-DB0D-BE43-B919-6FEFCC54F180}"/>
                  </a:ext>
                </a:extLst>
              </p:cNvPr>
              <p:cNvCxnSpPr>
                <a:cxnSpLocks/>
              </p:cNvCxnSpPr>
              <p:nvPr/>
            </p:nvCxnSpPr>
            <p:spPr>
              <a:xfrm>
                <a:off x="10001838" y="3978109"/>
                <a:ext cx="0" cy="2092751"/>
              </a:xfrm>
              <a:prstGeom prst="lin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020A570-AD99-71B4-3E7C-80B05E616A52}"/>
                  </a:ext>
                </a:extLst>
              </p:cNvPr>
              <p:cNvCxnSpPr>
                <a:cxnSpLocks/>
              </p:cNvCxnSpPr>
              <p:nvPr/>
            </p:nvCxnSpPr>
            <p:spPr>
              <a:xfrm>
                <a:off x="2658364" y="4260915"/>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EF073B4-B642-3C82-61E8-6F6F090A5825}"/>
                  </a:ext>
                </a:extLst>
              </p:cNvPr>
              <p:cNvCxnSpPr>
                <a:cxnSpLocks/>
              </p:cNvCxnSpPr>
              <p:nvPr/>
            </p:nvCxnSpPr>
            <p:spPr>
              <a:xfrm>
                <a:off x="2658364" y="4817096"/>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06544-5E4E-A542-11F7-5C8FE6C17C0F}"/>
                  </a:ext>
                </a:extLst>
              </p:cNvPr>
              <p:cNvCxnSpPr>
                <a:cxnSpLocks/>
              </p:cNvCxnSpPr>
              <p:nvPr/>
            </p:nvCxnSpPr>
            <p:spPr>
              <a:xfrm>
                <a:off x="2658364" y="5373277"/>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2DA04BB-0D01-D68F-0CCB-CAD8902CDBAD}"/>
                  </a:ext>
                </a:extLst>
              </p:cNvPr>
              <p:cNvCxnSpPr>
                <a:cxnSpLocks/>
              </p:cNvCxnSpPr>
              <p:nvPr/>
            </p:nvCxnSpPr>
            <p:spPr>
              <a:xfrm>
                <a:off x="2658364" y="5929459"/>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9F57742-A98C-8642-C439-1687E80FFF65}"/>
                  </a:ext>
                </a:extLst>
              </p:cNvPr>
              <p:cNvCxnSpPr>
                <a:cxnSpLocks/>
              </p:cNvCxnSpPr>
              <p:nvPr/>
            </p:nvCxnSpPr>
            <p:spPr>
              <a:xfrm>
                <a:off x="4515439" y="4260915"/>
                <a:ext cx="2526382"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35D7FB9-B295-FEB3-D54C-30BCB02C4F8F}"/>
                  </a:ext>
                </a:extLst>
              </p:cNvPr>
              <p:cNvCxnSpPr>
                <a:cxnSpLocks/>
              </p:cNvCxnSpPr>
              <p:nvPr/>
            </p:nvCxnSpPr>
            <p:spPr>
              <a:xfrm>
                <a:off x="4515439" y="4817096"/>
                <a:ext cx="2526382"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CB7528A-4936-D78A-1139-6E19DF29B2AB}"/>
                  </a:ext>
                </a:extLst>
              </p:cNvPr>
              <p:cNvCxnSpPr>
                <a:cxnSpLocks/>
              </p:cNvCxnSpPr>
              <p:nvPr/>
            </p:nvCxnSpPr>
            <p:spPr>
              <a:xfrm>
                <a:off x="4515439" y="5373277"/>
                <a:ext cx="2526382"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BC0AADF-45EE-4072-D899-9F9095CC7C71}"/>
                  </a:ext>
                </a:extLst>
              </p:cNvPr>
              <p:cNvCxnSpPr>
                <a:cxnSpLocks/>
              </p:cNvCxnSpPr>
              <p:nvPr/>
            </p:nvCxnSpPr>
            <p:spPr>
              <a:xfrm>
                <a:off x="4515439" y="5929459"/>
                <a:ext cx="2526382"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1EBD5CD-33F8-4C2B-BB11-9CE749E36F2D}"/>
                  </a:ext>
                </a:extLst>
              </p:cNvPr>
              <p:cNvCxnSpPr>
                <a:cxnSpLocks/>
              </p:cNvCxnSpPr>
              <p:nvPr/>
            </p:nvCxnSpPr>
            <p:spPr>
              <a:xfrm>
                <a:off x="7041821" y="4260915"/>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33FD781-909C-4532-D4AB-A1BCA191D69C}"/>
                  </a:ext>
                </a:extLst>
              </p:cNvPr>
              <p:cNvCxnSpPr>
                <a:cxnSpLocks/>
              </p:cNvCxnSpPr>
              <p:nvPr/>
            </p:nvCxnSpPr>
            <p:spPr>
              <a:xfrm>
                <a:off x="7041821" y="4817096"/>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46D37ED-85A9-553D-A677-0F5FCB012E9B}"/>
                  </a:ext>
                </a:extLst>
              </p:cNvPr>
              <p:cNvCxnSpPr>
                <a:cxnSpLocks/>
              </p:cNvCxnSpPr>
              <p:nvPr/>
            </p:nvCxnSpPr>
            <p:spPr>
              <a:xfrm>
                <a:off x="7041821" y="5373277"/>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26FAAA7-7C00-A63B-719B-8E661F94F177}"/>
                  </a:ext>
                </a:extLst>
              </p:cNvPr>
              <p:cNvCxnSpPr>
                <a:cxnSpLocks/>
              </p:cNvCxnSpPr>
              <p:nvPr/>
            </p:nvCxnSpPr>
            <p:spPr>
              <a:xfrm>
                <a:off x="7041821" y="5929459"/>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094AB4C6-443A-153A-2CBE-23197AB2FB48}"/>
                  </a:ext>
                </a:extLst>
              </p:cNvPr>
              <p:cNvSpPr/>
              <p:nvPr/>
            </p:nvSpPr>
            <p:spPr bwMode="auto">
              <a:xfrm>
                <a:off x="4270353" y="3978109"/>
                <a:ext cx="245085"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椭圆 57">
                <a:extLst>
                  <a:ext uri="{FF2B5EF4-FFF2-40B4-BE49-F238E27FC236}">
                    <a16:creationId xmlns:a16="http://schemas.microsoft.com/office/drawing/2014/main" id="{93F9DD67-532E-96B2-CFB9-43AB856B2D6B}"/>
                  </a:ext>
                </a:extLst>
              </p:cNvPr>
              <p:cNvSpPr/>
              <p:nvPr/>
            </p:nvSpPr>
            <p:spPr bwMode="auto">
              <a:xfrm>
                <a:off x="1791097" y="4086519"/>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0</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59" name="椭圆 58">
                <a:extLst>
                  <a:ext uri="{FF2B5EF4-FFF2-40B4-BE49-F238E27FC236}">
                    <a16:creationId xmlns:a16="http://schemas.microsoft.com/office/drawing/2014/main" id="{8F406904-5659-1475-9D25-9D6A76A6DB57}"/>
                  </a:ext>
                </a:extLst>
              </p:cNvPr>
              <p:cNvSpPr/>
              <p:nvPr/>
            </p:nvSpPr>
            <p:spPr bwMode="auto">
              <a:xfrm>
                <a:off x="1791097" y="4628559"/>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1</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60" name="椭圆 59">
                <a:extLst>
                  <a:ext uri="{FF2B5EF4-FFF2-40B4-BE49-F238E27FC236}">
                    <a16:creationId xmlns:a16="http://schemas.microsoft.com/office/drawing/2014/main" id="{8462A0E2-99C2-881A-22EE-4ACB1EAF14B5}"/>
                  </a:ext>
                </a:extLst>
              </p:cNvPr>
              <p:cNvSpPr/>
              <p:nvPr/>
            </p:nvSpPr>
            <p:spPr bwMode="auto">
              <a:xfrm>
                <a:off x="1791097" y="5184739"/>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80808"/>
                    </a:solidFill>
                    <a:effectLst/>
                    <a:latin typeface="Arial Unicode MS"/>
                    <a:ea typeface="JetBrains Mono"/>
                  </a:rPr>
                  <a:t>cpu</a:t>
                </a:r>
                <a:r>
                  <a:rPr kumimoji="0" lang="en-US" altLang="zh-CN" sz="1200" b="0" i="0" u="none" strike="noStrike" cap="none" normalizeH="0" baseline="0" dirty="0">
                    <a:ln>
                      <a:noFill/>
                    </a:ln>
                    <a:solidFill>
                      <a:srgbClr val="080808"/>
                    </a:solidFill>
                    <a:effectLst/>
                    <a:latin typeface="Arial Unicode MS"/>
                    <a:ea typeface="JetBrains Mono"/>
                  </a:rPr>
                  <a:t> 2</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61" name="椭圆 60">
                <a:extLst>
                  <a:ext uri="{FF2B5EF4-FFF2-40B4-BE49-F238E27FC236}">
                    <a16:creationId xmlns:a16="http://schemas.microsoft.com/office/drawing/2014/main" id="{9503C5B5-689D-1F74-F584-75B62CF24A14}"/>
                  </a:ext>
                </a:extLst>
              </p:cNvPr>
              <p:cNvSpPr/>
              <p:nvPr/>
            </p:nvSpPr>
            <p:spPr bwMode="auto">
              <a:xfrm>
                <a:off x="1791097" y="5755062"/>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3</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62" name="文本占位符 2">
                <a:extLst>
                  <a:ext uri="{FF2B5EF4-FFF2-40B4-BE49-F238E27FC236}">
                    <a16:creationId xmlns:a16="http://schemas.microsoft.com/office/drawing/2014/main" id="{39EAE494-AC97-55DB-E23C-1D87C917CA01}"/>
                  </a:ext>
                </a:extLst>
              </p:cNvPr>
              <p:cNvSpPr txBox="1">
                <a:spLocks/>
              </p:cNvSpPr>
              <p:nvPr/>
            </p:nvSpPr>
            <p:spPr>
              <a:xfrm>
                <a:off x="4056037" y="3592273"/>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sp>
            <p:nvSpPr>
              <p:cNvPr id="63" name="文本占位符 2">
                <a:extLst>
                  <a:ext uri="{FF2B5EF4-FFF2-40B4-BE49-F238E27FC236}">
                    <a16:creationId xmlns:a16="http://schemas.microsoft.com/office/drawing/2014/main" id="{5EEFB02A-2382-20EA-3914-5FDF80716D98}"/>
                  </a:ext>
                </a:extLst>
              </p:cNvPr>
              <p:cNvSpPr txBox="1">
                <a:spLocks/>
              </p:cNvSpPr>
              <p:nvPr/>
            </p:nvSpPr>
            <p:spPr>
              <a:xfrm>
                <a:off x="3138822" y="3860918"/>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4" name="文本占位符 2">
                <a:extLst>
                  <a:ext uri="{FF2B5EF4-FFF2-40B4-BE49-F238E27FC236}">
                    <a16:creationId xmlns:a16="http://schemas.microsoft.com/office/drawing/2014/main" id="{EACB3562-4D8D-173D-7B47-3EF66DB765B5}"/>
                  </a:ext>
                </a:extLst>
              </p:cNvPr>
              <p:cNvSpPr txBox="1">
                <a:spLocks/>
              </p:cNvSpPr>
              <p:nvPr/>
            </p:nvSpPr>
            <p:spPr>
              <a:xfrm>
                <a:off x="3138822" y="4446022"/>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5" name="文本占位符 2">
                <a:extLst>
                  <a:ext uri="{FF2B5EF4-FFF2-40B4-BE49-F238E27FC236}">
                    <a16:creationId xmlns:a16="http://schemas.microsoft.com/office/drawing/2014/main" id="{7810F548-6087-5FB0-DA3F-C24EF8E09485}"/>
                  </a:ext>
                </a:extLst>
              </p:cNvPr>
              <p:cNvSpPr txBox="1">
                <a:spLocks/>
              </p:cNvSpPr>
              <p:nvPr/>
            </p:nvSpPr>
            <p:spPr>
              <a:xfrm>
                <a:off x="3138822" y="5001563"/>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6" name="文本占位符 2">
                <a:extLst>
                  <a:ext uri="{FF2B5EF4-FFF2-40B4-BE49-F238E27FC236}">
                    <a16:creationId xmlns:a16="http://schemas.microsoft.com/office/drawing/2014/main" id="{DFC5ED36-5036-9403-B690-63B8B47A7137}"/>
                  </a:ext>
                </a:extLst>
              </p:cNvPr>
              <p:cNvSpPr txBox="1">
                <a:spLocks/>
              </p:cNvSpPr>
              <p:nvPr/>
            </p:nvSpPr>
            <p:spPr>
              <a:xfrm>
                <a:off x="3138822" y="5557104"/>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7" name="文本占位符 2">
                <a:extLst>
                  <a:ext uri="{FF2B5EF4-FFF2-40B4-BE49-F238E27FC236}">
                    <a16:creationId xmlns:a16="http://schemas.microsoft.com/office/drawing/2014/main" id="{0A202B93-C763-4EE2-D550-A7AD6E0AEA1C}"/>
                  </a:ext>
                </a:extLst>
              </p:cNvPr>
              <p:cNvSpPr txBox="1">
                <a:spLocks/>
              </p:cNvSpPr>
              <p:nvPr/>
            </p:nvSpPr>
            <p:spPr>
              <a:xfrm>
                <a:off x="8176338" y="3860918"/>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8" name="文本占位符 2">
                <a:extLst>
                  <a:ext uri="{FF2B5EF4-FFF2-40B4-BE49-F238E27FC236}">
                    <a16:creationId xmlns:a16="http://schemas.microsoft.com/office/drawing/2014/main" id="{1B09915D-F559-5557-6315-9A68C16FC015}"/>
                  </a:ext>
                </a:extLst>
              </p:cNvPr>
              <p:cNvSpPr txBox="1">
                <a:spLocks/>
              </p:cNvSpPr>
              <p:nvPr/>
            </p:nvSpPr>
            <p:spPr>
              <a:xfrm>
                <a:off x="8176338" y="4446022"/>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69" name="文本占位符 2">
                <a:extLst>
                  <a:ext uri="{FF2B5EF4-FFF2-40B4-BE49-F238E27FC236}">
                    <a16:creationId xmlns:a16="http://schemas.microsoft.com/office/drawing/2014/main" id="{DA40C636-11B6-72F6-72A5-F7AF7DA88564}"/>
                  </a:ext>
                </a:extLst>
              </p:cNvPr>
              <p:cNvSpPr txBox="1">
                <a:spLocks/>
              </p:cNvSpPr>
              <p:nvPr/>
            </p:nvSpPr>
            <p:spPr>
              <a:xfrm>
                <a:off x="8176338" y="5001563"/>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70" name="文本占位符 2">
                <a:extLst>
                  <a:ext uri="{FF2B5EF4-FFF2-40B4-BE49-F238E27FC236}">
                    <a16:creationId xmlns:a16="http://schemas.microsoft.com/office/drawing/2014/main" id="{CBB5BE04-D8DB-3632-0B0F-58516D05ADB8}"/>
                  </a:ext>
                </a:extLst>
              </p:cNvPr>
              <p:cNvSpPr txBox="1">
                <a:spLocks/>
              </p:cNvSpPr>
              <p:nvPr/>
            </p:nvSpPr>
            <p:spPr>
              <a:xfrm>
                <a:off x="8176338" y="5533530"/>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73" name="文本占位符 2">
                <a:extLst>
                  <a:ext uri="{FF2B5EF4-FFF2-40B4-BE49-F238E27FC236}">
                    <a16:creationId xmlns:a16="http://schemas.microsoft.com/office/drawing/2014/main" id="{28549DEF-F9E5-59CD-394A-D3357E216F73}"/>
                  </a:ext>
                </a:extLst>
              </p:cNvPr>
              <p:cNvSpPr txBox="1">
                <a:spLocks/>
              </p:cNvSpPr>
              <p:nvPr/>
            </p:nvSpPr>
            <p:spPr>
              <a:xfrm>
                <a:off x="5473672" y="3854191"/>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75" name="文本占位符 2">
                <a:extLst>
                  <a:ext uri="{FF2B5EF4-FFF2-40B4-BE49-F238E27FC236}">
                    <a16:creationId xmlns:a16="http://schemas.microsoft.com/office/drawing/2014/main" id="{C2918EE4-8D2F-0360-ECF2-8800E5E053EB}"/>
                  </a:ext>
                </a:extLst>
              </p:cNvPr>
              <p:cNvSpPr txBox="1">
                <a:spLocks/>
              </p:cNvSpPr>
              <p:nvPr/>
            </p:nvSpPr>
            <p:spPr>
              <a:xfrm>
                <a:off x="5473672" y="4437235"/>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76" name="文本占位符 2">
                <a:extLst>
                  <a:ext uri="{FF2B5EF4-FFF2-40B4-BE49-F238E27FC236}">
                    <a16:creationId xmlns:a16="http://schemas.microsoft.com/office/drawing/2014/main" id="{209078BF-2CAD-6209-D221-91D712BF1C62}"/>
                  </a:ext>
                </a:extLst>
              </p:cNvPr>
              <p:cNvSpPr txBox="1">
                <a:spLocks/>
              </p:cNvSpPr>
              <p:nvPr/>
            </p:nvSpPr>
            <p:spPr>
              <a:xfrm>
                <a:off x="5473672" y="5557104"/>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77" name="文本占位符 2">
                <a:extLst>
                  <a:ext uri="{FF2B5EF4-FFF2-40B4-BE49-F238E27FC236}">
                    <a16:creationId xmlns:a16="http://schemas.microsoft.com/office/drawing/2014/main" id="{1E937C18-2E4B-AB63-AA79-63089E657AB9}"/>
                  </a:ext>
                </a:extLst>
              </p:cNvPr>
              <p:cNvSpPr txBox="1">
                <a:spLocks/>
              </p:cNvSpPr>
              <p:nvPr/>
            </p:nvSpPr>
            <p:spPr>
              <a:xfrm>
                <a:off x="5150180" y="5000923"/>
                <a:ext cx="145801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垃圾回收线程</a:t>
                </a:r>
              </a:p>
            </p:txBody>
          </p:sp>
        </p:grpSp>
      </p:grpSp>
    </p:spTree>
    <p:extLst>
      <p:ext uri="{BB962C8B-B14F-4D97-AF65-F5344CB8AC3E}">
        <p14:creationId xmlns:p14="http://schemas.microsoft.com/office/powerpoint/2010/main" val="3950154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dirty="0"/>
              <a:t>并行垃圾收集器</a:t>
            </a:r>
            <a:endParaRPr lang="en-US" altLang="zh-CN"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1785226"/>
          </a:xfrm>
        </p:spPr>
        <p:txBody>
          <a:bodyPr/>
          <a:lstStyle/>
          <a:p>
            <a:r>
              <a:rPr lang="en-US" altLang="zh-CN" dirty="0"/>
              <a:t>Parallel New</a:t>
            </a:r>
            <a:r>
              <a:rPr lang="zh-CN" altLang="en-US" dirty="0"/>
              <a:t>和</a:t>
            </a:r>
            <a:r>
              <a:rPr lang="en-US" altLang="zh-CN" dirty="0"/>
              <a:t>Parallel Old</a:t>
            </a:r>
            <a:r>
              <a:rPr lang="zh-CN" altLang="en-US" dirty="0"/>
              <a:t>是一个</a:t>
            </a:r>
            <a:r>
              <a:rPr lang="zh-CN" altLang="en-US" dirty="0">
                <a:solidFill>
                  <a:srgbClr val="C00000"/>
                </a:solidFill>
              </a:rPr>
              <a:t>并行</a:t>
            </a:r>
            <a:r>
              <a:rPr lang="zh-CN" altLang="en-US" dirty="0"/>
              <a:t>垃圾回收器，</a:t>
            </a:r>
            <a:r>
              <a:rPr lang="en-US" altLang="zh-CN" b="1" dirty="0">
                <a:solidFill>
                  <a:srgbClr val="C00000"/>
                </a:solidFill>
              </a:rPr>
              <a:t>JDK8</a:t>
            </a:r>
            <a:r>
              <a:rPr lang="zh-CN" altLang="en-US" b="1" dirty="0">
                <a:solidFill>
                  <a:srgbClr val="C00000"/>
                </a:solidFill>
              </a:rPr>
              <a:t>默认使用此垃圾回收器</a:t>
            </a:r>
            <a:endParaRPr lang="en-US" altLang="zh-CN" b="1" dirty="0">
              <a:solidFill>
                <a:srgbClr val="C00000"/>
              </a:solidFill>
            </a:endParaRPr>
          </a:p>
          <a:p>
            <a:pPr marL="285750" indent="-285750">
              <a:buFont typeface="Wingdings" panose="05000000000000000000" pitchFamily="2" charset="2"/>
              <a:buChar char="l"/>
            </a:pPr>
            <a:r>
              <a:rPr lang="en-US" altLang="zh-CN" dirty="0"/>
              <a:t>Parallel New</a:t>
            </a:r>
            <a:r>
              <a:rPr lang="zh-CN" altLang="en-US" dirty="0"/>
              <a:t>作用于新生代，采用复制算法</a:t>
            </a:r>
            <a:endParaRPr lang="en-US" altLang="zh-CN" dirty="0"/>
          </a:p>
          <a:p>
            <a:pPr marL="285750" indent="-285750">
              <a:buFont typeface="Wingdings" panose="05000000000000000000" pitchFamily="2" charset="2"/>
              <a:buChar char="l"/>
            </a:pPr>
            <a:r>
              <a:rPr lang="en-US" altLang="zh-CN" dirty="0"/>
              <a:t>Parallel Old</a:t>
            </a:r>
            <a:r>
              <a:rPr lang="zh-CN" altLang="en-US" dirty="0"/>
              <a:t>作用于老年代，采用标记</a:t>
            </a:r>
            <a:r>
              <a:rPr lang="en-US" altLang="zh-CN" dirty="0"/>
              <a:t>-</a:t>
            </a:r>
            <a:r>
              <a:rPr lang="zh-CN" altLang="en-US" dirty="0"/>
              <a:t>整理算法</a:t>
            </a:r>
            <a:endParaRPr lang="en-US" altLang="zh-CN" dirty="0"/>
          </a:p>
          <a:p>
            <a:r>
              <a:rPr lang="zh-CN" altLang="en-US" dirty="0"/>
              <a:t>垃圾回收时，多个线程在工作，并且</a:t>
            </a:r>
            <a:r>
              <a:rPr lang="en-US" altLang="zh-CN" dirty="0"/>
              <a:t>java</a:t>
            </a:r>
            <a:r>
              <a:rPr lang="zh-CN" altLang="en-US" dirty="0"/>
              <a:t>应用中的所有线程都要暂停（</a:t>
            </a:r>
            <a:r>
              <a:rPr lang="en-US" altLang="zh-CN" dirty="0"/>
              <a:t>STW</a:t>
            </a:r>
            <a:r>
              <a:rPr lang="zh-CN" altLang="en-US" dirty="0"/>
              <a:t>），等待垃圾回收的完成。</a:t>
            </a:r>
          </a:p>
          <a:p>
            <a:endParaRPr lang="zh-CN" altLang="en-US" dirty="0"/>
          </a:p>
        </p:txBody>
      </p:sp>
      <p:sp>
        <p:nvSpPr>
          <p:cNvPr id="5" name="矩形: 圆角 4">
            <a:extLst>
              <a:ext uri="{FF2B5EF4-FFF2-40B4-BE49-F238E27FC236}">
                <a16:creationId xmlns:a16="http://schemas.microsoft.com/office/drawing/2014/main" id="{B16A2B6A-119E-4CBE-30C5-80EDBE4553DD}"/>
              </a:ext>
            </a:extLst>
          </p:cNvPr>
          <p:cNvSpPr/>
          <p:nvPr/>
        </p:nvSpPr>
        <p:spPr bwMode="auto">
          <a:xfrm>
            <a:off x="1225485" y="3787218"/>
            <a:ext cx="9323109" cy="2704832"/>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7" name="直接连接符 6">
            <a:extLst>
              <a:ext uri="{FF2B5EF4-FFF2-40B4-BE49-F238E27FC236}">
                <a16:creationId xmlns:a16="http://schemas.microsoft.com/office/drawing/2014/main" id="{C7525360-C4D4-8AF8-B885-9106A14B36DF}"/>
              </a:ext>
            </a:extLst>
          </p:cNvPr>
          <p:cNvCxnSpPr>
            <a:cxnSpLocks/>
          </p:cNvCxnSpPr>
          <p:nvPr/>
        </p:nvCxnSpPr>
        <p:spPr>
          <a:xfrm>
            <a:off x="7004114" y="4173054"/>
            <a:ext cx="0" cy="2092751"/>
          </a:xfrm>
          <a:prstGeom prst="lin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5E1A8E4-B617-EFA4-91C5-26E84909EE3B}"/>
              </a:ext>
            </a:extLst>
          </p:cNvPr>
          <p:cNvCxnSpPr>
            <a:cxnSpLocks/>
          </p:cNvCxnSpPr>
          <p:nvPr/>
        </p:nvCxnSpPr>
        <p:spPr>
          <a:xfrm>
            <a:off x="9964131" y="4173054"/>
            <a:ext cx="0" cy="2092751"/>
          </a:xfrm>
          <a:prstGeom prst="lin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2DA4288-80AC-9FD2-1049-92696327C99D}"/>
              </a:ext>
            </a:extLst>
          </p:cNvPr>
          <p:cNvCxnSpPr>
            <a:cxnSpLocks/>
          </p:cNvCxnSpPr>
          <p:nvPr/>
        </p:nvCxnSpPr>
        <p:spPr>
          <a:xfrm>
            <a:off x="2620657" y="4455860"/>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8CE80E3-6D7D-68CE-5974-EAF5DB7CE0C5}"/>
              </a:ext>
            </a:extLst>
          </p:cNvPr>
          <p:cNvCxnSpPr>
            <a:cxnSpLocks/>
          </p:cNvCxnSpPr>
          <p:nvPr/>
        </p:nvCxnSpPr>
        <p:spPr>
          <a:xfrm>
            <a:off x="2620657" y="5012041"/>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4831F24-AD31-751C-B42C-8313FA913E76}"/>
              </a:ext>
            </a:extLst>
          </p:cNvPr>
          <p:cNvCxnSpPr>
            <a:cxnSpLocks/>
          </p:cNvCxnSpPr>
          <p:nvPr/>
        </p:nvCxnSpPr>
        <p:spPr>
          <a:xfrm>
            <a:off x="2620657" y="5568222"/>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0154C20-34BC-7B42-96B0-DAF7A88E584E}"/>
              </a:ext>
            </a:extLst>
          </p:cNvPr>
          <p:cNvCxnSpPr>
            <a:cxnSpLocks/>
          </p:cNvCxnSpPr>
          <p:nvPr/>
        </p:nvCxnSpPr>
        <p:spPr>
          <a:xfrm>
            <a:off x="2620657" y="6124404"/>
            <a:ext cx="1602556"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31DF2A9-1C73-B796-A79C-58807C3D6C4E}"/>
              </a:ext>
            </a:extLst>
          </p:cNvPr>
          <p:cNvCxnSpPr>
            <a:cxnSpLocks/>
          </p:cNvCxnSpPr>
          <p:nvPr/>
        </p:nvCxnSpPr>
        <p:spPr>
          <a:xfrm>
            <a:off x="4477732" y="5568222"/>
            <a:ext cx="2526382"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1E165B1-A2BC-71C9-4CE6-99C2AB79EE4E}"/>
              </a:ext>
            </a:extLst>
          </p:cNvPr>
          <p:cNvCxnSpPr>
            <a:cxnSpLocks/>
          </p:cNvCxnSpPr>
          <p:nvPr/>
        </p:nvCxnSpPr>
        <p:spPr>
          <a:xfrm>
            <a:off x="7004114" y="4455860"/>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1B04466-5F50-A01C-8B6C-88AA10EB4DCF}"/>
              </a:ext>
            </a:extLst>
          </p:cNvPr>
          <p:cNvCxnSpPr>
            <a:cxnSpLocks/>
          </p:cNvCxnSpPr>
          <p:nvPr/>
        </p:nvCxnSpPr>
        <p:spPr>
          <a:xfrm>
            <a:off x="7004114" y="5012041"/>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AB359BF-D371-AA95-43B8-BB97D25A8074}"/>
              </a:ext>
            </a:extLst>
          </p:cNvPr>
          <p:cNvCxnSpPr>
            <a:cxnSpLocks/>
          </p:cNvCxnSpPr>
          <p:nvPr/>
        </p:nvCxnSpPr>
        <p:spPr>
          <a:xfrm>
            <a:off x="7004114" y="5568222"/>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8DC2C93-3229-91DA-0B09-6648FE31B25A}"/>
              </a:ext>
            </a:extLst>
          </p:cNvPr>
          <p:cNvCxnSpPr>
            <a:cxnSpLocks/>
          </p:cNvCxnSpPr>
          <p:nvPr/>
        </p:nvCxnSpPr>
        <p:spPr>
          <a:xfrm>
            <a:off x="7004114" y="6124404"/>
            <a:ext cx="2960017"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71637162-ED99-D91C-280C-C41496618EE8}"/>
              </a:ext>
            </a:extLst>
          </p:cNvPr>
          <p:cNvSpPr/>
          <p:nvPr/>
        </p:nvSpPr>
        <p:spPr bwMode="auto">
          <a:xfrm>
            <a:off x="4232646" y="4173054"/>
            <a:ext cx="245085"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2" name="椭圆 21">
            <a:extLst>
              <a:ext uri="{FF2B5EF4-FFF2-40B4-BE49-F238E27FC236}">
                <a16:creationId xmlns:a16="http://schemas.microsoft.com/office/drawing/2014/main" id="{ABF65333-3155-4D56-6190-D04BB96D0764}"/>
              </a:ext>
            </a:extLst>
          </p:cNvPr>
          <p:cNvSpPr/>
          <p:nvPr/>
        </p:nvSpPr>
        <p:spPr bwMode="auto">
          <a:xfrm>
            <a:off x="1753390" y="4281464"/>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0</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3" name="椭圆 22">
            <a:extLst>
              <a:ext uri="{FF2B5EF4-FFF2-40B4-BE49-F238E27FC236}">
                <a16:creationId xmlns:a16="http://schemas.microsoft.com/office/drawing/2014/main" id="{9ED4311F-3F77-D95C-9B74-5704E0658C1E}"/>
              </a:ext>
            </a:extLst>
          </p:cNvPr>
          <p:cNvSpPr/>
          <p:nvPr/>
        </p:nvSpPr>
        <p:spPr bwMode="auto">
          <a:xfrm>
            <a:off x="1753390" y="4823504"/>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1</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4" name="椭圆 23">
            <a:extLst>
              <a:ext uri="{FF2B5EF4-FFF2-40B4-BE49-F238E27FC236}">
                <a16:creationId xmlns:a16="http://schemas.microsoft.com/office/drawing/2014/main" id="{1470DED2-E9D6-9137-D827-2A8FECC36524}"/>
              </a:ext>
            </a:extLst>
          </p:cNvPr>
          <p:cNvSpPr/>
          <p:nvPr/>
        </p:nvSpPr>
        <p:spPr bwMode="auto">
          <a:xfrm>
            <a:off x="1753390" y="5379684"/>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80808"/>
                </a:solidFill>
                <a:effectLst/>
                <a:latin typeface="Arial Unicode MS"/>
                <a:ea typeface="JetBrains Mono"/>
              </a:rPr>
              <a:t>cpu</a:t>
            </a:r>
            <a:r>
              <a:rPr kumimoji="0" lang="en-US" altLang="zh-CN" sz="1200" b="0" i="0" u="none" strike="noStrike" cap="none" normalizeH="0" baseline="0" dirty="0">
                <a:ln>
                  <a:noFill/>
                </a:ln>
                <a:solidFill>
                  <a:srgbClr val="080808"/>
                </a:solidFill>
                <a:effectLst/>
                <a:latin typeface="Arial Unicode MS"/>
                <a:ea typeface="JetBrains Mono"/>
              </a:rPr>
              <a:t> 2</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5" name="椭圆 24">
            <a:extLst>
              <a:ext uri="{FF2B5EF4-FFF2-40B4-BE49-F238E27FC236}">
                <a16:creationId xmlns:a16="http://schemas.microsoft.com/office/drawing/2014/main" id="{09830175-1343-DC64-B0B7-0FCFFC0F77FE}"/>
              </a:ext>
            </a:extLst>
          </p:cNvPr>
          <p:cNvSpPr/>
          <p:nvPr/>
        </p:nvSpPr>
        <p:spPr bwMode="auto">
          <a:xfrm>
            <a:off x="1753390" y="5950007"/>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3</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6" name="文本占位符 2">
            <a:extLst>
              <a:ext uri="{FF2B5EF4-FFF2-40B4-BE49-F238E27FC236}">
                <a16:creationId xmlns:a16="http://schemas.microsoft.com/office/drawing/2014/main" id="{8C85199B-479A-F1E9-570B-2ECD7A929EBB}"/>
              </a:ext>
            </a:extLst>
          </p:cNvPr>
          <p:cNvSpPr txBox="1">
            <a:spLocks/>
          </p:cNvSpPr>
          <p:nvPr/>
        </p:nvSpPr>
        <p:spPr>
          <a:xfrm>
            <a:off x="4018330" y="3787218"/>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sp>
        <p:nvSpPr>
          <p:cNvPr id="27" name="文本占位符 2">
            <a:extLst>
              <a:ext uri="{FF2B5EF4-FFF2-40B4-BE49-F238E27FC236}">
                <a16:creationId xmlns:a16="http://schemas.microsoft.com/office/drawing/2014/main" id="{B4FE1C62-4D4B-5518-2927-DE98910B9FCE}"/>
              </a:ext>
            </a:extLst>
          </p:cNvPr>
          <p:cNvSpPr txBox="1">
            <a:spLocks/>
          </p:cNvSpPr>
          <p:nvPr/>
        </p:nvSpPr>
        <p:spPr>
          <a:xfrm>
            <a:off x="3101115" y="4055863"/>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8" name="文本占位符 2">
            <a:extLst>
              <a:ext uri="{FF2B5EF4-FFF2-40B4-BE49-F238E27FC236}">
                <a16:creationId xmlns:a16="http://schemas.microsoft.com/office/drawing/2014/main" id="{CD20B266-C794-E622-DF0B-8DB5712FF97C}"/>
              </a:ext>
            </a:extLst>
          </p:cNvPr>
          <p:cNvSpPr txBox="1">
            <a:spLocks/>
          </p:cNvSpPr>
          <p:nvPr/>
        </p:nvSpPr>
        <p:spPr>
          <a:xfrm>
            <a:off x="3101115" y="4640967"/>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9" name="文本占位符 2">
            <a:extLst>
              <a:ext uri="{FF2B5EF4-FFF2-40B4-BE49-F238E27FC236}">
                <a16:creationId xmlns:a16="http://schemas.microsoft.com/office/drawing/2014/main" id="{327EA94A-333A-8037-F220-E965E9930150}"/>
              </a:ext>
            </a:extLst>
          </p:cNvPr>
          <p:cNvSpPr txBox="1">
            <a:spLocks/>
          </p:cNvSpPr>
          <p:nvPr/>
        </p:nvSpPr>
        <p:spPr>
          <a:xfrm>
            <a:off x="3101115" y="5196508"/>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0" name="文本占位符 2">
            <a:extLst>
              <a:ext uri="{FF2B5EF4-FFF2-40B4-BE49-F238E27FC236}">
                <a16:creationId xmlns:a16="http://schemas.microsoft.com/office/drawing/2014/main" id="{D23FF081-ADE3-5076-C995-0077E83544F3}"/>
              </a:ext>
            </a:extLst>
          </p:cNvPr>
          <p:cNvSpPr txBox="1">
            <a:spLocks/>
          </p:cNvSpPr>
          <p:nvPr/>
        </p:nvSpPr>
        <p:spPr>
          <a:xfrm>
            <a:off x="3101115" y="5752049"/>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1" name="文本占位符 2">
            <a:extLst>
              <a:ext uri="{FF2B5EF4-FFF2-40B4-BE49-F238E27FC236}">
                <a16:creationId xmlns:a16="http://schemas.microsoft.com/office/drawing/2014/main" id="{A542F056-1B61-BB78-8B6D-4D39EDF92CC1}"/>
              </a:ext>
            </a:extLst>
          </p:cNvPr>
          <p:cNvSpPr txBox="1">
            <a:spLocks/>
          </p:cNvSpPr>
          <p:nvPr/>
        </p:nvSpPr>
        <p:spPr>
          <a:xfrm>
            <a:off x="8138631" y="4055863"/>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2" name="文本占位符 2">
            <a:extLst>
              <a:ext uri="{FF2B5EF4-FFF2-40B4-BE49-F238E27FC236}">
                <a16:creationId xmlns:a16="http://schemas.microsoft.com/office/drawing/2014/main" id="{57BF4141-4FBA-03FA-5733-8BC8C2D2CB42}"/>
              </a:ext>
            </a:extLst>
          </p:cNvPr>
          <p:cNvSpPr txBox="1">
            <a:spLocks/>
          </p:cNvSpPr>
          <p:nvPr/>
        </p:nvSpPr>
        <p:spPr>
          <a:xfrm>
            <a:off x="8138631" y="4640967"/>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3" name="文本占位符 2">
            <a:extLst>
              <a:ext uri="{FF2B5EF4-FFF2-40B4-BE49-F238E27FC236}">
                <a16:creationId xmlns:a16="http://schemas.microsoft.com/office/drawing/2014/main" id="{9A2D0CC3-29C3-D5CA-C36C-B5EC929FEF9A}"/>
              </a:ext>
            </a:extLst>
          </p:cNvPr>
          <p:cNvSpPr txBox="1">
            <a:spLocks/>
          </p:cNvSpPr>
          <p:nvPr/>
        </p:nvSpPr>
        <p:spPr>
          <a:xfrm>
            <a:off x="8138631" y="5196508"/>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4" name="文本占位符 2">
            <a:extLst>
              <a:ext uri="{FF2B5EF4-FFF2-40B4-BE49-F238E27FC236}">
                <a16:creationId xmlns:a16="http://schemas.microsoft.com/office/drawing/2014/main" id="{C6EB9B1D-95B6-54D0-35E8-C16EF4C52DA1}"/>
              </a:ext>
            </a:extLst>
          </p:cNvPr>
          <p:cNvSpPr txBox="1">
            <a:spLocks/>
          </p:cNvSpPr>
          <p:nvPr/>
        </p:nvSpPr>
        <p:spPr>
          <a:xfrm>
            <a:off x="8138631" y="5728475"/>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38" name="文本占位符 2">
            <a:extLst>
              <a:ext uri="{FF2B5EF4-FFF2-40B4-BE49-F238E27FC236}">
                <a16:creationId xmlns:a16="http://schemas.microsoft.com/office/drawing/2014/main" id="{BED06613-C05B-ECD3-6FC2-17E5FF458F49}"/>
              </a:ext>
            </a:extLst>
          </p:cNvPr>
          <p:cNvSpPr txBox="1">
            <a:spLocks/>
          </p:cNvSpPr>
          <p:nvPr/>
        </p:nvSpPr>
        <p:spPr>
          <a:xfrm>
            <a:off x="5112473" y="5195868"/>
            <a:ext cx="145801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垃圾回收线程</a:t>
            </a:r>
          </a:p>
        </p:txBody>
      </p:sp>
      <p:cxnSp>
        <p:nvCxnSpPr>
          <p:cNvPr id="39" name="直接箭头连接符 38">
            <a:extLst>
              <a:ext uri="{FF2B5EF4-FFF2-40B4-BE49-F238E27FC236}">
                <a16:creationId xmlns:a16="http://schemas.microsoft.com/office/drawing/2014/main" id="{DDB1D515-47DB-1698-DB7D-CE510EC1AADC}"/>
              </a:ext>
            </a:extLst>
          </p:cNvPr>
          <p:cNvCxnSpPr>
            <a:cxnSpLocks/>
          </p:cNvCxnSpPr>
          <p:nvPr/>
        </p:nvCxnSpPr>
        <p:spPr>
          <a:xfrm>
            <a:off x="4477732" y="5015012"/>
            <a:ext cx="2526382"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文本占位符 2">
            <a:extLst>
              <a:ext uri="{FF2B5EF4-FFF2-40B4-BE49-F238E27FC236}">
                <a16:creationId xmlns:a16="http://schemas.microsoft.com/office/drawing/2014/main" id="{97243B41-470D-AF79-AAEA-EC0399A3239E}"/>
              </a:ext>
            </a:extLst>
          </p:cNvPr>
          <p:cNvSpPr txBox="1">
            <a:spLocks/>
          </p:cNvSpPr>
          <p:nvPr/>
        </p:nvSpPr>
        <p:spPr>
          <a:xfrm>
            <a:off x="5112473" y="4642658"/>
            <a:ext cx="145801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垃圾回收线程</a:t>
            </a:r>
          </a:p>
        </p:txBody>
      </p:sp>
      <p:cxnSp>
        <p:nvCxnSpPr>
          <p:cNvPr id="41" name="直接箭头连接符 40">
            <a:extLst>
              <a:ext uri="{FF2B5EF4-FFF2-40B4-BE49-F238E27FC236}">
                <a16:creationId xmlns:a16="http://schemas.microsoft.com/office/drawing/2014/main" id="{64693A0E-A87A-FF8F-D6F2-E865D6B0DA9F}"/>
              </a:ext>
            </a:extLst>
          </p:cNvPr>
          <p:cNvCxnSpPr>
            <a:cxnSpLocks/>
          </p:cNvCxnSpPr>
          <p:nvPr/>
        </p:nvCxnSpPr>
        <p:spPr>
          <a:xfrm>
            <a:off x="4466587" y="4461802"/>
            <a:ext cx="2526382"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文本占位符 2">
            <a:extLst>
              <a:ext uri="{FF2B5EF4-FFF2-40B4-BE49-F238E27FC236}">
                <a16:creationId xmlns:a16="http://schemas.microsoft.com/office/drawing/2014/main" id="{A89CA5E0-751B-1E71-8D32-CE3E18CC52EB}"/>
              </a:ext>
            </a:extLst>
          </p:cNvPr>
          <p:cNvSpPr txBox="1">
            <a:spLocks/>
          </p:cNvSpPr>
          <p:nvPr/>
        </p:nvSpPr>
        <p:spPr>
          <a:xfrm>
            <a:off x="5101328" y="4089448"/>
            <a:ext cx="145801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垃圾回收线程</a:t>
            </a:r>
          </a:p>
        </p:txBody>
      </p:sp>
      <p:cxnSp>
        <p:nvCxnSpPr>
          <p:cNvPr id="43" name="直接箭头连接符 42">
            <a:extLst>
              <a:ext uri="{FF2B5EF4-FFF2-40B4-BE49-F238E27FC236}">
                <a16:creationId xmlns:a16="http://schemas.microsoft.com/office/drawing/2014/main" id="{9D5DD5E1-D356-F975-5017-F8E510930DB1}"/>
              </a:ext>
            </a:extLst>
          </p:cNvPr>
          <p:cNvCxnSpPr>
            <a:cxnSpLocks/>
          </p:cNvCxnSpPr>
          <p:nvPr/>
        </p:nvCxnSpPr>
        <p:spPr>
          <a:xfrm>
            <a:off x="4477731" y="6123975"/>
            <a:ext cx="2526382"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本占位符 2">
            <a:extLst>
              <a:ext uri="{FF2B5EF4-FFF2-40B4-BE49-F238E27FC236}">
                <a16:creationId xmlns:a16="http://schemas.microsoft.com/office/drawing/2014/main" id="{32155A0E-CA12-72AC-A85E-DBBAA300465D}"/>
              </a:ext>
            </a:extLst>
          </p:cNvPr>
          <p:cNvSpPr txBox="1">
            <a:spLocks/>
          </p:cNvSpPr>
          <p:nvPr/>
        </p:nvSpPr>
        <p:spPr>
          <a:xfrm>
            <a:off x="5112472" y="5751621"/>
            <a:ext cx="145801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垃圾回收线程</a:t>
            </a:r>
          </a:p>
        </p:txBody>
      </p:sp>
    </p:spTree>
    <p:extLst>
      <p:ext uri="{BB962C8B-B14F-4D97-AF65-F5344CB8AC3E}">
        <p14:creationId xmlns:p14="http://schemas.microsoft.com/office/powerpoint/2010/main" val="1285641406"/>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dirty="0"/>
              <a:t>CMS</a:t>
            </a:r>
            <a:r>
              <a:rPr lang="zh-CN" altLang="en-US" dirty="0"/>
              <a:t>（并发）垃圾收集器</a:t>
            </a:r>
            <a:endParaRPr lang="en-US" altLang="zh-CN"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1417634"/>
          </a:xfrm>
        </p:spPr>
        <p:txBody>
          <a:bodyPr/>
          <a:lstStyle/>
          <a:p>
            <a:r>
              <a:rPr lang="en-US" altLang="zh-CN" dirty="0"/>
              <a:t>CMS</a:t>
            </a:r>
            <a:r>
              <a:rPr lang="zh-CN" altLang="en-US" dirty="0"/>
              <a:t>全称 </a:t>
            </a:r>
            <a:r>
              <a:rPr lang="en-US" altLang="zh-CN" dirty="0"/>
              <a:t>Concurrent Mark Sweep</a:t>
            </a:r>
            <a:r>
              <a:rPr lang="zh-CN" altLang="en-US" dirty="0"/>
              <a:t>，是一款</a:t>
            </a:r>
            <a:r>
              <a:rPr lang="zh-CN" altLang="en-US" dirty="0">
                <a:solidFill>
                  <a:srgbClr val="C00000"/>
                </a:solidFill>
              </a:rPr>
              <a:t>并发</a:t>
            </a:r>
            <a:r>
              <a:rPr lang="zh-CN" altLang="en-US" dirty="0"/>
              <a:t>的、使用</a:t>
            </a:r>
            <a:r>
              <a:rPr lang="zh-CN" altLang="en-US" dirty="0">
                <a:solidFill>
                  <a:srgbClr val="C00000"/>
                </a:solidFill>
              </a:rPr>
              <a:t>标记</a:t>
            </a:r>
            <a:r>
              <a:rPr lang="en-US" altLang="zh-CN" dirty="0">
                <a:solidFill>
                  <a:srgbClr val="C00000"/>
                </a:solidFill>
              </a:rPr>
              <a:t>-</a:t>
            </a:r>
            <a:r>
              <a:rPr lang="zh-CN" altLang="en-US" dirty="0">
                <a:solidFill>
                  <a:srgbClr val="C00000"/>
                </a:solidFill>
              </a:rPr>
              <a:t>清除</a:t>
            </a:r>
            <a:r>
              <a:rPr lang="zh-CN" altLang="en-US" dirty="0"/>
              <a:t>算法的垃圾回收器，该回收器是</a:t>
            </a:r>
            <a:r>
              <a:rPr lang="zh-CN" altLang="en-US" dirty="0">
                <a:solidFill>
                  <a:srgbClr val="C00000"/>
                </a:solidFill>
              </a:rPr>
              <a:t>针对老年代垃圾回收的</a:t>
            </a:r>
            <a:r>
              <a:rPr lang="zh-CN" altLang="en-US" dirty="0"/>
              <a:t>，是一款以获取最短回收停顿时间为目标的收集器，停顿时间短，用户体验就好。其最大特点是在进行垃圾回收时，应用仍然能正常运行。</a:t>
            </a:r>
          </a:p>
        </p:txBody>
      </p:sp>
      <p:grpSp>
        <p:nvGrpSpPr>
          <p:cNvPr id="89" name="组合 88">
            <a:extLst>
              <a:ext uri="{FF2B5EF4-FFF2-40B4-BE49-F238E27FC236}">
                <a16:creationId xmlns:a16="http://schemas.microsoft.com/office/drawing/2014/main" id="{DB47E8AF-0F20-7792-5A35-7C06B4C4B653}"/>
              </a:ext>
            </a:extLst>
          </p:cNvPr>
          <p:cNvGrpSpPr/>
          <p:nvPr/>
        </p:nvGrpSpPr>
        <p:grpSpPr>
          <a:xfrm>
            <a:off x="569635" y="3287299"/>
            <a:ext cx="10698800" cy="2708148"/>
            <a:chOff x="569635" y="3287299"/>
            <a:chExt cx="10698800" cy="2708148"/>
          </a:xfrm>
        </p:grpSpPr>
        <p:sp>
          <p:nvSpPr>
            <p:cNvPr id="88" name="矩形: 圆角 87">
              <a:extLst>
                <a:ext uri="{FF2B5EF4-FFF2-40B4-BE49-F238E27FC236}">
                  <a16:creationId xmlns:a16="http://schemas.microsoft.com/office/drawing/2014/main" id="{118F47B2-45BD-08A0-7B0A-3AB5879FDE37}"/>
                </a:ext>
              </a:extLst>
            </p:cNvPr>
            <p:cNvSpPr/>
            <p:nvPr/>
          </p:nvSpPr>
          <p:spPr bwMode="auto">
            <a:xfrm>
              <a:off x="569635" y="3287299"/>
              <a:ext cx="10698800" cy="2708148"/>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6" name="直接连接符 5">
              <a:extLst>
                <a:ext uri="{FF2B5EF4-FFF2-40B4-BE49-F238E27FC236}">
                  <a16:creationId xmlns:a16="http://schemas.microsoft.com/office/drawing/2014/main" id="{E953D772-FDD0-32D3-C1C8-C29B1F717340}"/>
                </a:ext>
              </a:extLst>
            </p:cNvPr>
            <p:cNvCxnSpPr>
              <a:cxnSpLocks/>
            </p:cNvCxnSpPr>
            <p:nvPr/>
          </p:nvCxnSpPr>
          <p:spPr>
            <a:xfrm>
              <a:off x="10916239" y="3739421"/>
              <a:ext cx="0" cy="2092751"/>
            </a:xfrm>
            <a:prstGeom prst="line">
              <a:avLst/>
            </a:prstGeom>
            <a:ln w="19050">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E08216EE-1908-672A-783C-B234909BE850}"/>
                </a:ext>
              </a:extLst>
            </p:cNvPr>
            <p:cNvCxnSpPr>
              <a:cxnSpLocks/>
            </p:cNvCxnSpPr>
            <p:nvPr/>
          </p:nvCxnSpPr>
          <p:spPr>
            <a:xfrm flipV="1">
              <a:off x="1706258" y="4022226"/>
              <a:ext cx="1157779" cy="1"/>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307FB7D8-8FB7-AB6D-15F9-D63C0B1C4EB2}"/>
                </a:ext>
              </a:extLst>
            </p:cNvPr>
            <p:cNvCxnSpPr>
              <a:cxnSpLocks/>
            </p:cNvCxnSpPr>
            <p:nvPr/>
          </p:nvCxnSpPr>
          <p:spPr>
            <a:xfrm>
              <a:off x="1706258" y="4578408"/>
              <a:ext cx="1138683"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2183D91-7002-5C5A-BE30-3EB261C9E193}"/>
                </a:ext>
              </a:extLst>
            </p:cNvPr>
            <p:cNvCxnSpPr>
              <a:cxnSpLocks/>
            </p:cNvCxnSpPr>
            <p:nvPr/>
          </p:nvCxnSpPr>
          <p:spPr>
            <a:xfrm>
              <a:off x="1706258" y="5134589"/>
              <a:ext cx="1125093"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A3A2256-D26A-C347-4346-C76FC6ED64F9}"/>
                </a:ext>
              </a:extLst>
            </p:cNvPr>
            <p:cNvCxnSpPr>
              <a:cxnSpLocks/>
            </p:cNvCxnSpPr>
            <p:nvPr/>
          </p:nvCxnSpPr>
          <p:spPr>
            <a:xfrm>
              <a:off x="1706258" y="5690771"/>
              <a:ext cx="1138683"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C74620E-F42D-458A-5B58-38C64A0F4222}"/>
                </a:ext>
              </a:extLst>
            </p:cNvPr>
            <p:cNvCxnSpPr>
              <a:cxnSpLocks/>
            </p:cNvCxnSpPr>
            <p:nvPr/>
          </p:nvCxnSpPr>
          <p:spPr>
            <a:xfrm>
              <a:off x="8812687" y="4022227"/>
              <a:ext cx="2103552"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A82956A-8C4A-0729-4196-6BF73FCA1419}"/>
                </a:ext>
              </a:extLst>
            </p:cNvPr>
            <p:cNvCxnSpPr>
              <a:cxnSpLocks/>
            </p:cNvCxnSpPr>
            <p:nvPr/>
          </p:nvCxnSpPr>
          <p:spPr>
            <a:xfrm>
              <a:off x="10227600" y="4578408"/>
              <a:ext cx="688639" cy="6412"/>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FFEDE96-CC8B-EB9D-7A49-0D568DCDD4AD}"/>
                </a:ext>
              </a:extLst>
            </p:cNvPr>
            <p:cNvCxnSpPr>
              <a:cxnSpLocks/>
            </p:cNvCxnSpPr>
            <p:nvPr/>
          </p:nvCxnSpPr>
          <p:spPr>
            <a:xfrm>
              <a:off x="8812687" y="5134589"/>
              <a:ext cx="2103552"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1A331BC-DDFB-BB33-701B-211CD3059B4D}"/>
                </a:ext>
              </a:extLst>
            </p:cNvPr>
            <p:cNvCxnSpPr>
              <a:cxnSpLocks/>
            </p:cNvCxnSpPr>
            <p:nvPr/>
          </p:nvCxnSpPr>
          <p:spPr>
            <a:xfrm>
              <a:off x="8812687" y="5690771"/>
              <a:ext cx="2103552" cy="0"/>
            </a:xfrm>
            <a:prstGeom prst="straightConnector1">
              <a:avLst/>
            </a:prstGeom>
            <a:ln w="1905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D4E3652-CD7A-326B-EF7C-F7AC4F140782}"/>
                </a:ext>
              </a:extLst>
            </p:cNvPr>
            <p:cNvSpPr/>
            <p:nvPr/>
          </p:nvSpPr>
          <p:spPr bwMode="auto">
            <a:xfrm>
              <a:off x="2864038" y="3739421"/>
              <a:ext cx="225140"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椭圆 16">
              <a:extLst>
                <a:ext uri="{FF2B5EF4-FFF2-40B4-BE49-F238E27FC236}">
                  <a16:creationId xmlns:a16="http://schemas.microsoft.com/office/drawing/2014/main" id="{E189E53F-7498-F342-2D04-1FDDF66AD86F}"/>
                </a:ext>
              </a:extLst>
            </p:cNvPr>
            <p:cNvSpPr/>
            <p:nvPr/>
          </p:nvSpPr>
          <p:spPr bwMode="auto">
            <a:xfrm>
              <a:off x="838991" y="3847831"/>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0</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18" name="椭圆 17">
              <a:extLst>
                <a:ext uri="{FF2B5EF4-FFF2-40B4-BE49-F238E27FC236}">
                  <a16:creationId xmlns:a16="http://schemas.microsoft.com/office/drawing/2014/main" id="{6C777DA4-6B44-80C5-9B9D-6BBADDCFEC00}"/>
                </a:ext>
              </a:extLst>
            </p:cNvPr>
            <p:cNvSpPr/>
            <p:nvPr/>
          </p:nvSpPr>
          <p:spPr bwMode="auto">
            <a:xfrm>
              <a:off x="838991" y="4389871"/>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1</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19" name="椭圆 18">
              <a:extLst>
                <a:ext uri="{FF2B5EF4-FFF2-40B4-BE49-F238E27FC236}">
                  <a16:creationId xmlns:a16="http://schemas.microsoft.com/office/drawing/2014/main" id="{100D2A10-ACDC-D93C-05CC-A8824038D2A6}"/>
                </a:ext>
              </a:extLst>
            </p:cNvPr>
            <p:cNvSpPr/>
            <p:nvPr/>
          </p:nvSpPr>
          <p:spPr bwMode="auto">
            <a:xfrm>
              <a:off x="838991" y="4946051"/>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80808"/>
                  </a:solidFill>
                  <a:effectLst/>
                  <a:latin typeface="Arial Unicode MS"/>
                  <a:ea typeface="JetBrains Mono"/>
                </a:rPr>
                <a:t>cpu</a:t>
              </a:r>
              <a:r>
                <a:rPr kumimoji="0" lang="en-US" altLang="zh-CN" sz="1200" b="0" i="0" u="none" strike="noStrike" cap="none" normalizeH="0" baseline="0" dirty="0">
                  <a:ln>
                    <a:noFill/>
                  </a:ln>
                  <a:solidFill>
                    <a:srgbClr val="080808"/>
                  </a:solidFill>
                  <a:effectLst/>
                  <a:latin typeface="Arial Unicode MS"/>
                  <a:ea typeface="JetBrains Mono"/>
                </a:rPr>
                <a:t> 2</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0" name="椭圆 19">
              <a:extLst>
                <a:ext uri="{FF2B5EF4-FFF2-40B4-BE49-F238E27FC236}">
                  <a16:creationId xmlns:a16="http://schemas.microsoft.com/office/drawing/2014/main" id="{03A60854-E1A8-10F0-F374-6CE15D9A4286}"/>
                </a:ext>
              </a:extLst>
            </p:cNvPr>
            <p:cNvSpPr/>
            <p:nvPr/>
          </p:nvSpPr>
          <p:spPr bwMode="auto">
            <a:xfrm>
              <a:off x="838991" y="5516374"/>
              <a:ext cx="867266" cy="348791"/>
            </a:xfrm>
            <a:prstGeom prst="ellipse">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dirty="0" err="1">
                  <a:solidFill>
                    <a:srgbClr val="080808"/>
                  </a:solidFill>
                  <a:latin typeface="Arial Unicode MS"/>
                  <a:ea typeface="JetBrains Mono"/>
                </a:rPr>
                <a:t>c</a:t>
              </a:r>
              <a:r>
                <a:rPr kumimoji="0" lang="en-US" altLang="zh-CN" sz="1200" b="0" i="0" u="none" strike="noStrike" cap="none" normalizeH="0" baseline="0" dirty="0" err="1">
                  <a:ln>
                    <a:noFill/>
                  </a:ln>
                  <a:solidFill>
                    <a:srgbClr val="080808"/>
                  </a:solidFill>
                  <a:effectLst/>
                  <a:latin typeface="Arial Unicode MS"/>
                  <a:ea typeface="JetBrains Mono"/>
                </a:rPr>
                <a:t>pu</a:t>
              </a:r>
              <a:r>
                <a:rPr kumimoji="0" lang="en-US" altLang="zh-CN" sz="1200" b="0" i="0" u="none" strike="noStrike" cap="none" normalizeH="0" baseline="0" dirty="0">
                  <a:ln>
                    <a:noFill/>
                  </a:ln>
                  <a:solidFill>
                    <a:srgbClr val="080808"/>
                  </a:solidFill>
                  <a:effectLst/>
                  <a:latin typeface="Arial Unicode MS"/>
                  <a:ea typeface="JetBrains Mono"/>
                </a:rPr>
                <a:t> 3</a:t>
              </a:r>
              <a:endParaRPr kumimoji="0" lang="zh-CN" altLang="en-US" sz="1200" b="0" i="0" u="none" strike="noStrike" cap="none" normalizeH="0" baseline="0" dirty="0">
                <a:ln>
                  <a:noFill/>
                </a:ln>
                <a:solidFill>
                  <a:srgbClr val="080808"/>
                </a:solidFill>
                <a:effectLst/>
                <a:latin typeface="Arial Unicode MS"/>
                <a:ea typeface="JetBrains Mono"/>
              </a:endParaRPr>
            </a:p>
          </p:txBody>
        </p:sp>
        <p:sp>
          <p:nvSpPr>
            <p:cNvPr id="21" name="文本占位符 2">
              <a:extLst>
                <a:ext uri="{FF2B5EF4-FFF2-40B4-BE49-F238E27FC236}">
                  <a16:creationId xmlns:a16="http://schemas.microsoft.com/office/drawing/2014/main" id="{C6537115-8CB8-A1A9-3D9D-9CEB293487B1}"/>
                </a:ext>
              </a:extLst>
            </p:cNvPr>
            <p:cNvSpPr txBox="1">
              <a:spLocks/>
            </p:cNvSpPr>
            <p:nvPr/>
          </p:nvSpPr>
          <p:spPr>
            <a:xfrm>
              <a:off x="2642179" y="3287299"/>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sp>
          <p:nvSpPr>
            <p:cNvPr id="22" name="文本占位符 2">
              <a:extLst>
                <a:ext uri="{FF2B5EF4-FFF2-40B4-BE49-F238E27FC236}">
                  <a16:creationId xmlns:a16="http://schemas.microsoft.com/office/drawing/2014/main" id="{F7E05301-6F95-4CE3-700D-7B31370060A1}"/>
                </a:ext>
              </a:extLst>
            </p:cNvPr>
            <p:cNvSpPr txBox="1">
              <a:spLocks/>
            </p:cNvSpPr>
            <p:nvPr/>
          </p:nvSpPr>
          <p:spPr>
            <a:xfrm>
              <a:off x="1977675" y="3623927"/>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3" name="文本占位符 2">
              <a:extLst>
                <a:ext uri="{FF2B5EF4-FFF2-40B4-BE49-F238E27FC236}">
                  <a16:creationId xmlns:a16="http://schemas.microsoft.com/office/drawing/2014/main" id="{E9B70BBE-A966-2195-08EA-2471B81A2994}"/>
                </a:ext>
              </a:extLst>
            </p:cNvPr>
            <p:cNvSpPr txBox="1">
              <a:spLocks/>
            </p:cNvSpPr>
            <p:nvPr/>
          </p:nvSpPr>
          <p:spPr>
            <a:xfrm>
              <a:off x="1964400" y="4207334"/>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4" name="文本占位符 2">
              <a:extLst>
                <a:ext uri="{FF2B5EF4-FFF2-40B4-BE49-F238E27FC236}">
                  <a16:creationId xmlns:a16="http://schemas.microsoft.com/office/drawing/2014/main" id="{194051C8-8FD0-2342-563A-D65CA1767690}"/>
                </a:ext>
              </a:extLst>
            </p:cNvPr>
            <p:cNvSpPr txBox="1">
              <a:spLocks/>
            </p:cNvSpPr>
            <p:nvPr/>
          </p:nvSpPr>
          <p:spPr>
            <a:xfrm>
              <a:off x="1964400" y="4762235"/>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5" name="文本占位符 2">
              <a:extLst>
                <a:ext uri="{FF2B5EF4-FFF2-40B4-BE49-F238E27FC236}">
                  <a16:creationId xmlns:a16="http://schemas.microsoft.com/office/drawing/2014/main" id="{ED477E09-7083-D601-A884-A5A6985BF300}"/>
                </a:ext>
              </a:extLst>
            </p:cNvPr>
            <p:cNvSpPr txBox="1">
              <a:spLocks/>
            </p:cNvSpPr>
            <p:nvPr/>
          </p:nvSpPr>
          <p:spPr>
            <a:xfrm>
              <a:off x="1964085" y="5291820"/>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6" name="文本占位符 2">
              <a:extLst>
                <a:ext uri="{FF2B5EF4-FFF2-40B4-BE49-F238E27FC236}">
                  <a16:creationId xmlns:a16="http://schemas.microsoft.com/office/drawing/2014/main" id="{4933EBEB-601A-D331-4272-DCF51DFE2424}"/>
                </a:ext>
              </a:extLst>
            </p:cNvPr>
            <p:cNvSpPr txBox="1">
              <a:spLocks/>
            </p:cNvSpPr>
            <p:nvPr/>
          </p:nvSpPr>
          <p:spPr>
            <a:xfrm>
              <a:off x="9580933" y="3622230"/>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7" name="文本占位符 2">
              <a:extLst>
                <a:ext uri="{FF2B5EF4-FFF2-40B4-BE49-F238E27FC236}">
                  <a16:creationId xmlns:a16="http://schemas.microsoft.com/office/drawing/2014/main" id="{C3F1DB37-13FC-444C-D69A-CDC820DBE2AC}"/>
                </a:ext>
              </a:extLst>
            </p:cNvPr>
            <p:cNvSpPr txBox="1">
              <a:spLocks/>
            </p:cNvSpPr>
            <p:nvPr/>
          </p:nvSpPr>
          <p:spPr>
            <a:xfrm>
              <a:off x="10227600" y="4178410"/>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8" name="文本占位符 2">
              <a:extLst>
                <a:ext uri="{FF2B5EF4-FFF2-40B4-BE49-F238E27FC236}">
                  <a16:creationId xmlns:a16="http://schemas.microsoft.com/office/drawing/2014/main" id="{F0377872-2D1C-3CD1-2F16-BF15A8C2E9E0}"/>
                </a:ext>
              </a:extLst>
            </p:cNvPr>
            <p:cNvSpPr txBox="1">
              <a:spLocks/>
            </p:cNvSpPr>
            <p:nvPr/>
          </p:nvSpPr>
          <p:spPr>
            <a:xfrm>
              <a:off x="9580933" y="4762875"/>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29" name="文本占位符 2">
              <a:extLst>
                <a:ext uri="{FF2B5EF4-FFF2-40B4-BE49-F238E27FC236}">
                  <a16:creationId xmlns:a16="http://schemas.microsoft.com/office/drawing/2014/main" id="{535A200C-1FD1-B16C-2442-082E1E449D13}"/>
                </a:ext>
              </a:extLst>
            </p:cNvPr>
            <p:cNvSpPr txBox="1">
              <a:spLocks/>
            </p:cNvSpPr>
            <p:nvPr/>
          </p:nvSpPr>
          <p:spPr>
            <a:xfrm>
              <a:off x="9580933" y="5294842"/>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42" name="矩形 41">
              <a:extLst>
                <a:ext uri="{FF2B5EF4-FFF2-40B4-BE49-F238E27FC236}">
                  <a16:creationId xmlns:a16="http://schemas.microsoft.com/office/drawing/2014/main" id="{C62329C0-F740-5D6D-B662-2EDF9E81C552}"/>
                </a:ext>
              </a:extLst>
            </p:cNvPr>
            <p:cNvSpPr/>
            <p:nvPr/>
          </p:nvSpPr>
          <p:spPr bwMode="auto">
            <a:xfrm>
              <a:off x="4771874" y="3739421"/>
              <a:ext cx="225140"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2A0513F-2A4A-2004-0848-F28A9A78F81F}"/>
                </a:ext>
              </a:extLst>
            </p:cNvPr>
            <p:cNvSpPr/>
            <p:nvPr/>
          </p:nvSpPr>
          <p:spPr bwMode="auto">
            <a:xfrm>
              <a:off x="6679710" y="3739421"/>
              <a:ext cx="225140"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4" name="矩形 43">
              <a:extLst>
                <a:ext uri="{FF2B5EF4-FFF2-40B4-BE49-F238E27FC236}">
                  <a16:creationId xmlns:a16="http://schemas.microsoft.com/office/drawing/2014/main" id="{303F1322-6182-2748-199F-43417E04F84F}"/>
                </a:ext>
              </a:extLst>
            </p:cNvPr>
            <p:cNvSpPr/>
            <p:nvPr/>
          </p:nvSpPr>
          <p:spPr bwMode="auto">
            <a:xfrm>
              <a:off x="8587547" y="3739421"/>
              <a:ext cx="225140" cy="2187021"/>
            </a:xfrm>
            <a:prstGeom prst="rect">
              <a:avLst/>
            </a:prstGeom>
            <a:solidFill>
              <a:schemeClr val="accent1">
                <a:lumMod val="20000"/>
                <a:lumOff val="8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文本占位符 2">
              <a:extLst>
                <a:ext uri="{FF2B5EF4-FFF2-40B4-BE49-F238E27FC236}">
                  <a16:creationId xmlns:a16="http://schemas.microsoft.com/office/drawing/2014/main" id="{DEF622F8-FD0E-24BA-04BB-15FFB61ACB8E}"/>
                </a:ext>
              </a:extLst>
            </p:cNvPr>
            <p:cNvSpPr txBox="1">
              <a:spLocks/>
            </p:cNvSpPr>
            <p:nvPr/>
          </p:nvSpPr>
          <p:spPr>
            <a:xfrm>
              <a:off x="4509331" y="3287299"/>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sp>
          <p:nvSpPr>
            <p:cNvPr id="50" name="文本占位符 2">
              <a:extLst>
                <a:ext uri="{FF2B5EF4-FFF2-40B4-BE49-F238E27FC236}">
                  <a16:creationId xmlns:a16="http://schemas.microsoft.com/office/drawing/2014/main" id="{2F9CC4E3-6DEF-1184-0CC8-F7AEF2112841}"/>
                </a:ext>
              </a:extLst>
            </p:cNvPr>
            <p:cNvSpPr txBox="1">
              <a:spLocks/>
            </p:cNvSpPr>
            <p:nvPr/>
          </p:nvSpPr>
          <p:spPr>
            <a:xfrm>
              <a:off x="6417166" y="3287299"/>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sp>
          <p:nvSpPr>
            <p:cNvPr id="51" name="文本占位符 2">
              <a:extLst>
                <a:ext uri="{FF2B5EF4-FFF2-40B4-BE49-F238E27FC236}">
                  <a16:creationId xmlns:a16="http://schemas.microsoft.com/office/drawing/2014/main" id="{473AD8EA-389E-B1FF-F540-DA34C8683394}"/>
                </a:ext>
              </a:extLst>
            </p:cNvPr>
            <p:cNvSpPr txBox="1">
              <a:spLocks/>
            </p:cNvSpPr>
            <p:nvPr/>
          </p:nvSpPr>
          <p:spPr>
            <a:xfrm>
              <a:off x="8317757" y="3287299"/>
              <a:ext cx="9753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安全点</a:t>
              </a:r>
            </a:p>
          </p:txBody>
        </p:sp>
        <p:cxnSp>
          <p:nvCxnSpPr>
            <p:cNvPr id="53" name="直接箭头连接符 52">
              <a:extLst>
                <a:ext uri="{FF2B5EF4-FFF2-40B4-BE49-F238E27FC236}">
                  <a16:creationId xmlns:a16="http://schemas.microsoft.com/office/drawing/2014/main" id="{F681127A-C332-1036-8CC7-6E0ECBF58504}"/>
                </a:ext>
              </a:extLst>
            </p:cNvPr>
            <p:cNvCxnSpPr/>
            <p:nvPr/>
          </p:nvCxnSpPr>
          <p:spPr>
            <a:xfrm>
              <a:off x="3089178" y="4022226"/>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EC01C2B-6955-C9BF-7C40-7DB7D29357FC}"/>
                </a:ext>
              </a:extLst>
            </p:cNvPr>
            <p:cNvCxnSpPr/>
            <p:nvPr/>
          </p:nvCxnSpPr>
          <p:spPr>
            <a:xfrm>
              <a:off x="3089178" y="4580101"/>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AFD96BF-5805-D713-EFF1-77711627552F}"/>
                </a:ext>
              </a:extLst>
            </p:cNvPr>
            <p:cNvCxnSpPr/>
            <p:nvPr/>
          </p:nvCxnSpPr>
          <p:spPr>
            <a:xfrm>
              <a:off x="3089178" y="5134589"/>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35F039D-0838-C906-999E-E888A49AAA55}"/>
                </a:ext>
              </a:extLst>
            </p:cNvPr>
            <p:cNvCxnSpPr/>
            <p:nvPr/>
          </p:nvCxnSpPr>
          <p:spPr>
            <a:xfrm>
              <a:off x="3089178" y="5690769"/>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6E5E98F1-4669-F17C-5CE0-72A36D03548B}"/>
                </a:ext>
              </a:extLst>
            </p:cNvPr>
            <p:cNvCxnSpPr/>
            <p:nvPr/>
          </p:nvCxnSpPr>
          <p:spPr>
            <a:xfrm>
              <a:off x="4997014" y="4022226"/>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84C5CA51-C9DB-C437-C4F1-9B5989626B42}"/>
                </a:ext>
              </a:extLst>
            </p:cNvPr>
            <p:cNvCxnSpPr/>
            <p:nvPr/>
          </p:nvCxnSpPr>
          <p:spPr>
            <a:xfrm>
              <a:off x="4997014" y="4578408"/>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94CEB584-4D5C-40D7-0EE7-88673B31CE7A}"/>
                </a:ext>
              </a:extLst>
            </p:cNvPr>
            <p:cNvCxnSpPr/>
            <p:nvPr/>
          </p:nvCxnSpPr>
          <p:spPr>
            <a:xfrm>
              <a:off x="4997014" y="5120446"/>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27AAF25-7728-8731-A1B5-EA37736A0E31}"/>
                </a:ext>
              </a:extLst>
            </p:cNvPr>
            <p:cNvCxnSpPr/>
            <p:nvPr/>
          </p:nvCxnSpPr>
          <p:spPr>
            <a:xfrm>
              <a:off x="4997014" y="5690769"/>
              <a:ext cx="168269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65731E5F-D251-E738-7E9C-87D4E5937EC6}"/>
                </a:ext>
              </a:extLst>
            </p:cNvPr>
            <p:cNvCxnSpPr/>
            <p:nvPr/>
          </p:nvCxnSpPr>
          <p:spPr>
            <a:xfrm>
              <a:off x="6904848" y="4022226"/>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8D990A2E-C62D-7370-14A5-DE3B1F14BA0A}"/>
                </a:ext>
              </a:extLst>
            </p:cNvPr>
            <p:cNvCxnSpPr/>
            <p:nvPr/>
          </p:nvCxnSpPr>
          <p:spPr>
            <a:xfrm>
              <a:off x="6904848" y="4578408"/>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2120A533-B18D-41F0-2454-04D78CC790B9}"/>
                </a:ext>
              </a:extLst>
            </p:cNvPr>
            <p:cNvCxnSpPr/>
            <p:nvPr/>
          </p:nvCxnSpPr>
          <p:spPr>
            <a:xfrm>
              <a:off x="6904848" y="5120446"/>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9BDFB56B-9E6B-EDAE-24D2-9D9E81F588A9}"/>
                </a:ext>
              </a:extLst>
            </p:cNvPr>
            <p:cNvCxnSpPr/>
            <p:nvPr/>
          </p:nvCxnSpPr>
          <p:spPr>
            <a:xfrm>
              <a:off x="6904848" y="5690769"/>
              <a:ext cx="1682696"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文本占位符 2">
              <a:extLst>
                <a:ext uri="{FF2B5EF4-FFF2-40B4-BE49-F238E27FC236}">
                  <a16:creationId xmlns:a16="http://schemas.microsoft.com/office/drawing/2014/main" id="{DD6C215E-090E-4EA6-85DA-84B0519BE579}"/>
                </a:ext>
              </a:extLst>
            </p:cNvPr>
            <p:cNvSpPr txBox="1">
              <a:spLocks/>
            </p:cNvSpPr>
            <p:nvPr/>
          </p:nvSpPr>
          <p:spPr>
            <a:xfrm>
              <a:off x="3649914" y="3622230"/>
              <a:ext cx="72452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66" name="文本占位符 2">
              <a:extLst>
                <a:ext uri="{FF2B5EF4-FFF2-40B4-BE49-F238E27FC236}">
                  <a16:creationId xmlns:a16="http://schemas.microsoft.com/office/drawing/2014/main" id="{17F6A562-D609-E4D6-94FA-4733FF983593}"/>
                </a:ext>
              </a:extLst>
            </p:cNvPr>
            <p:cNvSpPr txBox="1">
              <a:spLocks/>
            </p:cNvSpPr>
            <p:nvPr/>
          </p:nvSpPr>
          <p:spPr>
            <a:xfrm>
              <a:off x="3496070" y="4190818"/>
              <a:ext cx="105066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初始标记</a:t>
              </a:r>
            </a:p>
          </p:txBody>
        </p:sp>
        <p:sp>
          <p:nvSpPr>
            <p:cNvPr id="67" name="文本占位符 2">
              <a:extLst>
                <a:ext uri="{FF2B5EF4-FFF2-40B4-BE49-F238E27FC236}">
                  <a16:creationId xmlns:a16="http://schemas.microsoft.com/office/drawing/2014/main" id="{AD94297C-446D-C60E-2ACA-E6D2CC336CA0}"/>
                </a:ext>
              </a:extLst>
            </p:cNvPr>
            <p:cNvSpPr txBox="1">
              <a:spLocks/>
            </p:cNvSpPr>
            <p:nvPr/>
          </p:nvSpPr>
          <p:spPr>
            <a:xfrm>
              <a:off x="3649914" y="4727503"/>
              <a:ext cx="72452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68" name="文本占位符 2">
              <a:extLst>
                <a:ext uri="{FF2B5EF4-FFF2-40B4-BE49-F238E27FC236}">
                  <a16:creationId xmlns:a16="http://schemas.microsoft.com/office/drawing/2014/main" id="{A865635A-1D1C-E150-4F44-3168858A8BA6}"/>
                </a:ext>
              </a:extLst>
            </p:cNvPr>
            <p:cNvSpPr txBox="1">
              <a:spLocks/>
            </p:cNvSpPr>
            <p:nvPr/>
          </p:nvSpPr>
          <p:spPr>
            <a:xfrm>
              <a:off x="3640461" y="5262495"/>
              <a:ext cx="72452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阻塞</a:t>
              </a:r>
            </a:p>
          </p:txBody>
        </p:sp>
        <p:sp>
          <p:nvSpPr>
            <p:cNvPr id="70" name="文本占位符 2">
              <a:extLst>
                <a:ext uri="{FF2B5EF4-FFF2-40B4-BE49-F238E27FC236}">
                  <a16:creationId xmlns:a16="http://schemas.microsoft.com/office/drawing/2014/main" id="{F7AAE212-5D51-B9BD-57BC-931AF999CA2A}"/>
                </a:ext>
              </a:extLst>
            </p:cNvPr>
            <p:cNvSpPr txBox="1">
              <a:spLocks/>
            </p:cNvSpPr>
            <p:nvPr/>
          </p:nvSpPr>
          <p:spPr>
            <a:xfrm>
              <a:off x="5394453" y="4190818"/>
              <a:ext cx="104725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并发标记</a:t>
              </a:r>
            </a:p>
          </p:txBody>
        </p:sp>
        <p:sp>
          <p:nvSpPr>
            <p:cNvPr id="71" name="文本占位符 2">
              <a:extLst>
                <a:ext uri="{FF2B5EF4-FFF2-40B4-BE49-F238E27FC236}">
                  <a16:creationId xmlns:a16="http://schemas.microsoft.com/office/drawing/2014/main" id="{819F2B11-371E-7F3E-A9CD-40B92282CA89}"/>
                </a:ext>
              </a:extLst>
            </p:cNvPr>
            <p:cNvSpPr txBox="1">
              <a:spLocks/>
            </p:cNvSpPr>
            <p:nvPr/>
          </p:nvSpPr>
          <p:spPr>
            <a:xfrm>
              <a:off x="7315151" y="4207334"/>
              <a:ext cx="1047255" cy="5208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重新标记</a:t>
              </a:r>
            </a:p>
          </p:txBody>
        </p:sp>
        <p:sp>
          <p:nvSpPr>
            <p:cNvPr id="73" name="文本占位符 2">
              <a:extLst>
                <a:ext uri="{FF2B5EF4-FFF2-40B4-BE49-F238E27FC236}">
                  <a16:creationId xmlns:a16="http://schemas.microsoft.com/office/drawing/2014/main" id="{40BAD26B-A29C-3B35-528D-0E15378D7C5C}"/>
                </a:ext>
              </a:extLst>
            </p:cNvPr>
            <p:cNvSpPr txBox="1">
              <a:spLocks/>
            </p:cNvSpPr>
            <p:nvPr/>
          </p:nvSpPr>
          <p:spPr>
            <a:xfrm>
              <a:off x="5599410" y="3623927"/>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74" name="文本占位符 2">
              <a:extLst>
                <a:ext uri="{FF2B5EF4-FFF2-40B4-BE49-F238E27FC236}">
                  <a16:creationId xmlns:a16="http://schemas.microsoft.com/office/drawing/2014/main" id="{FFE06366-292F-6A9D-3CA7-80A8E802E29F}"/>
                </a:ext>
              </a:extLst>
            </p:cNvPr>
            <p:cNvSpPr txBox="1">
              <a:spLocks/>
            </p:cNvSpPr>
            <p:nvPr/>
          </p:nvSpPr>
          <p:spPr>
            <a:xfrm>
              <a:off x="5599410" y="4716606"/>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75" name="文本占位符 2">
              <a:extLst>
                <a:ext uri="{FF2B5EF4-FFF2-40B4-BE49-F238E27FC236}">
                  <a16:creationId xmlns:a16="http://schemas.microsoft.com/office/drawing/2014/main" id="{B38F6349-8ADE-2219-F4F4-857C03F35008}"/>
                </a:ext>
              </a:extLst>
            </p:cNvPr>
            <p:cNvSpPr txBox="1">
              <a:spLocks/>
            </p:cNvSpPr>
            <p:nvPr/>
          </p:nvSpPr>
          <p:spPr>
            <a:xfrm>
              <a:off x="5599410" y="5338578"/>
              <a:ext cx="86726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运行</a:t>
              </a:r>
            </a:p>
          </p:txBody>
        </p:sp>
        <p:sp>
          <p:nvSpPr>
            <p:cNvPr id="76" name="文本占位符 2">
              <a:extLst>
                <a:ext uri="{FF2B5EF4-FFF2-40B4-BE49-F238E27FC236}">
                  <a16:creationId xmlns:a16="http://schemas.microsoft.com/office/drawing/2014/main" id="{C7D09246-D616-9741-1C42-BB15F5131BCB}"/>
                </a:ext>
              </a:extLst>
            </p:cNvPr>
            <p:cNvSpPr txBox="1">
              <a:spLocks/>
            </p:cNvSpPr>
            <p:nvPr/>
          </p:nvSpPr>
          <p:spPr>
            <a:xfrm>
              <a:off x="7315151" y="3642791"/>
              <a:ext cx="1047255" cy="5208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重新标记</a:t>
              </a:r>
            </a:p>
          </p:txBody>
        </p:sp>
        <p:sp>
          <p:nvSpPr>
            <p:cNvPr id="77" name="文本占位符 2">
              <a:extLst>
                <a:ext uri="{FF2B5EF4-FFF2-40B4-BE49-F238E27FC236}">
                  <a16:creationId xmlns:a16="http://schemas.microsoft.com/office/drawing/2014/main" id="{7F653891-90A8-6D7F-37FC-FFCBCCDF28FD}"/>
                </a:ext>
              </a:extLst>
            </p:cNvPr>
            <p:cNvSpPr txBox="1">
              <a:spLocks/>
            </p:cNvSpPr>
            <p:nvPr/>
          </p:nvSpPr>
          <p:spPr>
            <a:xfrm>
              <a:off x="7315151" y="4725698"/>
              <a:ext cx="1047255" cy="5208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重新标记</a:t>
              </a:r>
            </a:p>
          </p:txBody>
        </p:sp>
        <p:sp>
          <p:nvSpPr>
            <p:cNvPr id="78" name="文本占位符 2">
              <a:extLst>
                <a:ext uri="{FF2B5EF4-FFF2-40B4-BE49-F238E27FC236}">
                  <a16:creationId xmlns:a16="http://schemas.microsoft.com/office/drawing/2014/main" id="{73C10828-F646-8E6A-495D-2D281E270D44}"/>
                </a:ext>
              </a:extLst>
            </p:cNvPr>
            <p:cNvSpPr txBox="1">
              <a:spLocks/>
            </p:cNvSpPr>
            <p:nvPr/>
          </p:nvSpPr>
          <p:spPr>
            <a:xfrm>
              <a:off x="7315151" y="5334968"/>
              <a:ext cx="1047255" cy="5208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重新标记</a:t>
              </a:r>
            </a:p>
          </p:txBody>
        </p:sp>
        <p:cxnSp>
          <p:nvCxnSpPr>
            <p:cNvPr id="82" name="直接箭头连接符 81">
              <a:extLst>
                <a:ext uri="{FF2B5EF4-FFF2-40B4-BE49-F238E27FC236}">
                  <a16:creationId xmlns:a16="http://schemas.microsoft.com/office/drawing/2014/main" id="{C935D23E-A67C-34A2-22FF-8842E544B7EA}"/>
                </a:ext>
              </a:extLst>
            </p:cNvPr>
            <p:cNvCxnSpPr>
              <a:cxnSpLocks/>
            </p:cNvCxnSpPr>
            <p:nvPr/>
          </p:nvCxnSpPr>
          <p:spPr>
            <a:xfrm>
              <a:off x="8812687" y="4578408"/>
              <a:ext cx="1414913" cy="0"/>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文本占位符 2">
              <a:extLst>
                <a:ext uri="{FF2B5EF4-FFF2-40B4-BE49-F238E27FC236}">
                  <a16:creationId xmlns:a16="http://schemas.microsoft.com/office/drawing/2014/main" id="{A0A7F2C3-592E-4927-52D3-BE0301E1CF93}"/>
                </a:ext>
              </a:extLst>
            </p:cNvPr>
            <p:cNvSpPr txBox="1">
              <a:spLocks/>
            </p:cNvSpPr>
            <p:nvPr/>
          </p:nvSpPr>
          <p:spPr>
            <a:xfrm>
              <a:off x="9062993" y="4196135"/>
              <a:ext cx="1035879"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FF0000"/>
                  </a:solidFill>
                </a:rPr>
                <a:t>并发清理</a:t>
              </a:r>
            </a:p>
          </p:txBody>
        </p:sp>
      </p:grpSp>
      <p:grpSp>
        <p:nvGrpSpPr>
          <p:cNvPr id="4" name="组合 3">
            <a:extLst>
              <a:ext uri="{FF2B5EF4-FFF2-40B4-BE49-F238E27FC236}">
                <a16:creationId xmlns:a16="http://schemas.microsoft.com/office/drawing/2014/main" id="{C49EC31E-DBD4-6509-72B3-373B949E3721}"/>
              </a:ext>
            </a:extLst>
          </p:cNvPr>
          <p:cNvGrpSpPr/>
          <p:nvPr/>
        </p:nvGrpSpPr>
        <p:grpSpPr>
          <a:xfrm>
            <a:off x="6866347" y="2549912"/>
            <a:ext cx="5052767" cy="3799001"/>
            <a:chOff x="829554" y="2856323"/>
            <a:chExt cx="5052767" cy="3799001"/>
          </a:xfrm>
        </p:grpSpPr>
        <p:sp>
          <p:nvSpPr>
            <p:cNvPr id="5" name="矩形: 圆角 4">
              <a:extLst>
                <a:ext uri="{FF2B5EF4-FFF2-40B4-BE49-F238E27FC236}">
                  <a16:creationId xmlns:a16="http://schemas.microsoft.com/office/drawing/2014/main" id="{DC875EFD-4A72-1011-DD80-59B0177FCE0C}"/>
                </a:ext>
              </a:extLst>
            </p:cNvPr>
            <p:cNvSpPr/>
            <p:nvPr/>
          </p:nvSpPr>
          <p:spPr bwMode="auto">
            <a:xfrm>
              <a:off x="829554" y="2856323"/>
              <a:ext cx="5052767" cy="3799001"/>
            </a:xfrm>
            <a:prstGeom prst="roundRect">
              <a:avLst/>
            </a:prstGeom>
            <a:solidFill>
              <a:schemeClr val="bg1">
                <a:lumMod val="9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圆角 10">
              <a:extLst>
                <a:ext uri="{FF2B5EF4-FFF2-40B4-BE49-F238E27FC236}">
                  <a16:creationId xmlns:a16="http://schemas.microsoft.com/office/drawing/2014/main" id="{22947329-2AB8-AAD1-74EE-BA27E62E2394}"/>
                </a:ext>
              </a:extLst>
            </p:cNvPr>
            <p:cNvSpPr/>
            <p:nvPr/>
          </p:nvSpPr>
          <p:spPr bwMode="auto">
            <a:xfrm>
              <a:off x="2516952" y="3111935"/>
              <a:ext cx="1062087" cy="423296"/>
            </a:xfrm>
            <a:prstGeom prst="roundRect">
              <a:avLst/>
            </a:prstGeom>
            <a:solidFill>
              <a:schemeClr val="accent5">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GC Roots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0" name="椭圆 29">
              <a:extLst>
                <a:ext uri="{FF2B5EF4-FFF2-40B4-BE49-F238E27FC236}">
                  <a16:creationId xmlns:a16="http://schemas.microsoft.com/office/drawing/2014/main" id="{52764143-9BD1-8E80-68BC-3EE14DDB969D}"/>
                </a:ext>
              </a:extLst>
            </p:cNvPr>
            <p:cNvSpPr/>
            <p:nvPr/>
          </p:nvSpPr>
          <p:spPr bwMode="auto">
            <a:xfrm>
              <a:off x="2736910" y="3912125"/>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A</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椭圆 30">
              <a:extLst>
                <a:ext uri="{FF2B5EF4-FFF2-40B4-BE49-F238E27FC236}">
                  <a16:creationId xmlns:a16="http://schemas.microsoft.com/office/drawing/2014/main" id="{7810BF28-7CD8-C88F-6521-4E09C7A1A8DD}"/>
                </a:ext>
              </a:extLst>
            </p:cNvPr>
            <p:cNvSpPr/>
            <p:nvPr/>
          </p:nvSpPr>
          <p:spPr bwMode="auto">
            <a:xfrm>
              <a:off x="2736910" y="4908047"/>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B</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2" name="椭圆 31">
              <a:extLst>
                <a:ext uri="{FF2B5EF4-FFF2-40B4-BE49-F238E27FC236}">
                  <a16:creationId xmlns:a16="http://schemas.microsoft.com/office/drawing/2014/main" id="{F3ADC1E8-9A7E-D486-CED9-1800C7B5814F}"/>
                </a:ext>
              </a:extLst>
            </p:cNvPr>
            <p:cNvSpPr/>
            <p:nvPr/>
          </p:nvSpPr>
          <p:spPr bwMode="auto">
            <a:xfrm>
              <a:off x="2117882" y="5903969"/>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C</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椭圆 33">
              <a:extLst>
                <a:ext uri="{FF2B5EF4-FFF2-40B4-BE49-F238E27FC236}">
                  <a16:creationId xmlns:a16="http://schemas.microsoft.com/office/drawing/2014/main" id="{63652671-72EF-6C72-85EA-12EDE59E04E6}"/>
                </a:ext>
              </a:extLst>
            </p:cNvPr>
            <p:cNvSpPr/>
            <p:nvPr/>
          </p:nvSpPr>
          <p:spPr bwMode="auto">
            <a:xfrm>
              <a:off x="3355938" y="5903969"/>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D</a:t>
              </a: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36" name="直接箭头连接符 35">
              <a:extLst>
                <a:ext uri="{FF2B5EF4-FFF2-40B4-BE49-F238E27FC236}">
                  <a16:creationId xmlns:a16="http://schemas.microsoft.com/office/drawing/2014/main" id="{23332886-3046-0B8A-7B91-C370316B35BD}"/>
                </a:ext>
              </a:extLst>
            </p:cNvPr>
            <p:cNvCxnSpPr>
              <a:stCxn id="11" idx="2"/>
              <a:endCxn id="30" idx="0"/>
            </p:cNvCxnSpPr>
            <p:nvPr/>
          </p:nvCxnSpPr>
          <p:spPr>
            <a:xfrm flipH="1">
              <a:off x="3046424" y="3535231"/>
              <a:ext cx="1572"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5DCFBA7-17AC-AB14-0227-8FCDDAF5801A}"/>
                </a:ext>
              </a:extLst>
            </p:cNvPr>
            <p:cNvCxnSpPr>
              <a:stCxn id="30" idx="4"/>
              <a:endCxn id="31" idx="0"/>
            </p:cNvCxnSpPr>
            <p:nvPr/>
          </p:nvCxnSpPr>
          <p:spPr>
            <a:xfrm>
              <a:off x="3046424" y="4531153"/>
              <a:ext cx="0"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E6C04F2-6487-D2F8-C90A-7F9A2D8FE43B}"/>
                </a:ext>
              </a:extLst>
            </p:cNvPr>
            <p:cNvCxnSpPr>
              <a:stCxn id="31" idx="4"/>
              <a:endCxn id="32" idx="0"/>
            </p:cNvCxnSpPr>
            <p:nvPr/>
          </p:nvCxnSpPr>
          <p:spPr>
            <a:xfrm flipH="1">
              <a:off x="2427396" y="5527075"/>
              <a:ext cx="619028"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A229CD7-CBD8-6011-4334-7B7D73D092DC}"/>
                </a:ext>
              </a:extLst>
            </p:cNvPr>
            <p:cNvCxnSpPr>
              <a:stCxn id="31" idx="4"/>
              <a:endCxn id="34" idx="0"/>
            </p:cNvCxnSpPr>
            <p:nvPr/>
          </p:nvCxnSpPr>
          <p:spPr>
            <a:xfrm>
              <a:off x="3046424" y="5527075"/>
              <a:ext cx="619028" cy="37689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41" name="椭圆 40">
            <a:extLst>
              <a:ext uri="{FF2B5EF4-FFF2-40B4-BE49-F238E27FC236}">
                <a16:creationId xmlns:a16="http://schemas.microsoft.com/office/drawing/2014/main" id="{D36E1D82-3A14-CA2C-E694-EA3CD12C5E01}"/>
              </a:ext>
            </a:extLst>
          </p:cNvPr>
          <p:cNvSpPr/>
          <p:nvPr/>
        </p:nvSpPr>
        <p:spPr bwMode="auto">
          <a:xfrm>
            <a:off x="10072458" y="3609209"/>
            <a:ext cx="619028" cy="61902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X</a:t>
            </a:r>
            <a:endParaRPr kumimoji="0" lang="zh-CN" altLang="en-US" sz="1300" b="0" i="0" u="none" strike="noStrike" cap="none" normalizeH="0" baseline="0" dirty="0">
              <a:ln>
                <a:noFill/>
              </a:ln>
              <a:solidFill>
                <a:srgbClr val="080808"/>
              </a:solidFill>
              <a:effectLst/>
              <a:latin typeface="Arial Unicode MS"/>
              <a:ea typeface="JetBrains Mono"/>
            </a:endParaRPr>
          </a:p>
        </p:txBody>
      </p:sp>
      <p:cxnSp>
        <p:nvCxnSpPr>
          <p:cNvPr id="46" name="直接箭头连接符 45">
            <a:extLst>
              <a:ext uri="{FF2B5EF4-FFF2-40B4-BE49-F238E27FC236}">
                <a16:creationId xmlns:a16="http://schemas.microsoft.com/office/drawing/2014/main" id="{4F17FAD1-6D10-8B5E-35D6-0D996500C487}"/>
              </a:ext>
            </a:extLst>
          </p:cNvPr>
          <p:cNvCxnSpPr>
            <a:stCxn id="30" idx="6"/>
            <a:endCxn id="41" idx="2"/>
          </p:cNvCxnSpPr>
          <p:nvPr/>
        </p:nvCxnSpPr>
        <p:spPr>
          <a:xfrm>
            <a:off x="9392731" y="3915228"/>
            <a:ext cx="679727" cy="3495"/>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1+#ppt_w/2"/>
                                          </p:val>
                                        </p:tav>
                                        <p:tav tm="100000">
                                          <p:val>
                                            <p:strVal val="#ppt_x"/>
                                          </p:val>
                                        </p:tav>
                                      </p:tavLst>
                                    </p:anim>
                                    <p:anim calcmode="lin" valueType="num">
                                      <p:cBhvr additive="base">
                                        <p:cTn id="17"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2" fill="hold"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1+ppt_w/2"/>
                                          </p:val>
                                        </p:tav>
                                      </p:tavLst>
                                    </p:anim>
                                    <p:anim calcmode="lin" valueType="num">
                                      <p:cBhvr additive="base">
                                        <p:cTn id="27" dur="500"/>
                                        <p:tgtEl>
                                          <p:spTgt spid="4"/>
                                        </p:tgtEl>
                                        <p:attrNameLst>
                                          <p:attrName>ppt_y</p:attrName>
                                        </p:attrNameLst>
                                      </p:cBhvr>
                                      <p:tavLst>
                                        <p:tav tm="0">
                                          <p:val>
                                            <p:strVal val="ppt_y"/>
                                          </p:val>
                                        </p:tav>
                                        <p:tav tm="100000">
                                          <p:val>
                                            <p:strVal val="ppt_y"/>
                                          </p:val>
                                        </p:tav>
                                      </p:tavLst>
                                    </p:anim>
                                    <p:set>
                                      <p:cBhvr>
                                        <p:cTn id="28" dur="1" fill="hold">
                                          <p:stCondLst>
                                            <p:cond delay="499"/>
                                          </p:stCondLst>
                                        </p:cTn>
                                        <p:tgtEl>
                                          <p:spTgt spid="4"/>
                                        </p:tgtEl>
                                        <p:attrNameLst>
                                          <p:attrName>style.visibility</p:attrName>
                                        </p:attrNameLst>
                                      </p:cBhvr>
                                      <p:to>
                                        <p:strVal val="hidden"/>
                                      </p:to>
                                    </p:set>
                                  </p:childTnLst>
                                </p:cTn>
                              </p:par>
                              <p:par>
                                <p:cTn id="29" presetID="2" presetClass="exit" presetSubtype="2" fill="hold" grpId="1" nodeType="withEffect">
                                  <p:stCondLst>
                                    <p:cond delay="0"/>
                                  </p:stCondLst>
                                  <p:childTnLst>
                                    <p:anim calcmode="lin" valueType="num">
                                      <p:cBhvr additive="base">
                                        <p:cTn id="30" dur="500"/>
                                        <p:tgtEl>
                                          <p:spTgt spid="41"/>
                                        </p:tgtEl>
                                        <p:attrNameLst>
                                          <p:attrName>ppt_x</p:attrName>
                                        </p:attrNameLst>
                                      </p:cBhvr>
                                      <p:tavLst>
                                        <p:tav tm="0">
                                          <p:val>
                                            <p:strVal val="ppt_x"/>
                                          </p:val>
                                        </p:tav>
                                        <p:tav tm="100000">
                                          <p:val>
                                            <p:strVal val="1+ppt_w/2"/>
                                          </p:val>
                                        </p:tav>
                                      </p:tavLst>
                                    </p:anim>
                                    <p:anim calcmode="lin" valueType="num">
                                      <p:cBhvr additive="base">
                                        <p:cTn id="31" dur="500"/>
                                        <p:tgtEl>
                                          <p:spTgt spid="41"/>
                                        </p:tgtEl>
                                        <p:attrNameLst>
                                          <p:attrName>ppt_y</p:attrName>
                                        </p:attrNameLst>
                                      </p:cBhvr>
                                      <p:tavLst>
                                        <p:tav tm="0">
                                          <p:val>
                                            <p:strVal val="ppt_y"/>
                                          </p:val>
                                        </p:tav>
                                        <p:tav tm="100000">
                                          <p:val>
                                            <p:strVal val="ppt_y"/>
                                          </p:val>
                                        </p:tav>
                                      </p:tavLst>
                                    </p:anim>
                                    <p:set>
                                      <p:cBhvr>
                                        <p:cTn id="32" dur="1" fill="hold">
                                          <p:stCondLst>
                                            <p:cond delay="499"/>
                                          </p:stCondLst>
                                        </p:cTn>
                                        <p:tgtEl>
                                          <p:spTgt spid="41"/>
                                        </p:tgtEl>
                                        <p:attrNameLst>
                                          <p:attrName>style.visibility</p:attrName>
                                        </p:attrNameLst>
                                      </p:cBhvr>
                                      <p:to>
                                        <p:strVal val="hidden"/>
                                      </p:to>
                                    </p:set>
                                  </p:childTnLst>
                                </p:cTn>
                              </p:par>
                              <p:par>
                                <p:cTn id="33" presetID="2" presetClass="exit" presetSubtype="2" fill="hold" nodeType="withEffect">
                                  <p:stCondLst>
                                    <p:cond delay="0"/>
                                  </p:stCondLst>
                                  <p:childTnLst>
                                    <p:anim calcmode="lin" valueType="num">
                                      <p:cBhvr additive="base">
                                        <p:cTn id="34" dur="500"/>
                                        <p:tgtEl>
                                          <p:spTgt spid="46"/>
                                        </p:tgtEl>
                                        <p:attrNameLst>
                                          <p:attrName>ppt_x</p:attrName>
                                        </p:attrNameLst>
                                      </p:cBhvr>
                                      <p:tavLst>
                                        <p:tav tm="0">
                                          <p:val>
                                            <p:strVal val="ppt_x"/>
                                          </p:val>
                                        </p:tav>
                                        <p:tav tm="100000">
                                          <p:val>
                                            <p:strVal val="1+ppt_w/2"/>
                                          </p:val>
                                        </p:tav>
                                      </p:tavLst>
                                    </p:anim>
                                    <p:anim calcmode="lin" valueType="num">
                                      <p:cBhvr additive="base">
                                        <p:cTn id="35" dur="500"/>
                                        <p:tgtEl>
                                          <p:spTgt spid="46"/>
                                        </p:tgtEl>
                                        <p:attrNameLst>
                                          <p:attrName>ppt_y</p:attrName>
                                        </p:attrNameLst>
                                      </p:cBhvr>
                                      <p:tavLst>
                                        <p:tav tm="0">
                                          <p:val>
                                            <p:strVal val="ppt_y"/>
                                          </p:val>
                                        </p:tav>
                                        <p:tav tm="100000">
                                          <p:val>
                                            <p:strVal val="ppt_y"/>
                                          </p:val>
                                        </p:tav>
                                      </p:tavLst>
                                    </p:anim>
                                    <p:set>
                                      <p:cBhvr>
                                        <p:cTn id="36"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96B7BF-6244-F3BF-E6AA-868A106BB030}"/>
              </a:ext>
            </a:extLst>
          </p:cNvPr>
          <p:cNvSpPr>
            <a:spLocks noGrp="1"/>
          </p:cNvSpPr>
          <p:nvPr>
            <p:ph type="body" sz="quarter" idx="10"/>
          </p:nvPr>
        </p:nvSpPr>
        <p:spPr>
          <a:xfrm>
            <a:off x="5098304" y="1858966"/>
            <a:ext cx="5760538" cy="799393"/>
          </a:xfrm>
        </p:spPr>
        <p:txBody>
          <a:bodyPr/>
          <a:lstStyle/>
          <a:p>
            <a:pPr marL="0" indent="0">
              <a:buNone/>
            </a:pPr>
            <a:r>
              <a:rPr lang="zh-CN" altLang="en-US" sz="1800" dirty="0"/>
              <a:t>说一下</a:t>
            </a:r>
            <a:r>
              <a:rPr lang="en-US" altLang="zh-CN" sz="1800" dirty="0"/>
              <a:t>JVM</a:t>
            </a:r>
            <a:r>
              <a:rPr lang="zh-CN" altLang="en-US" sz="1800" dirty="0"/>
              <a:t>有哪些垃圾回收器？</a:t>
            </a:r>
          </a:p>
          <a:p>
            <a:endParaRPr lang="zh-CN" altLang="en-US" dirty="0"/>
          </a:p>
        </p:txBody>
      </p:sp>
      <p:sp>
        <p:nvSpPr>
          <p:cNvPr id="4" name="文本占位符 2">
            <a:extLst>
              <a:ext uri="{FF2B5EF4-FFF2-40B4-BE49-F238E27FC236}">
                <a16:creationId xmlns:a16="http://schemas.microsoft.com/office/drawing/2014/main" id="{CDE91451-F720-A463-EC06-45F2692C8BA6}"/>
              </a:ext>
            </a:extLst>
          </p:cNvPr>
          <p:cNvSpPr txBox="1">
            <a:spLocks/>
          </p:cNvSpPr>
          <p:nvPr/>
        </p:nvSpPr>
        <p:spPr>
          <a:xfrm>
            <a:off x="5098304" y="2428345"/>
            <a:ext cx="6590934" cy="28035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在</a:t>
            </a:r>
            <a:r>
              <a:rPr lang="en-US" altLang="zh-CN" sz="1400" dirty="0" err="1"/>
              <a:t>jvm</a:t>
            </a:r>
            <a:r>
              <a:rPr lang="zh-CN" altLang="en-US" sz="1400" dirty="0"/>
              <a:t>中，实现了多种垃圾收集器，包括：</a:t>
            </a:r>
          </a:p>
          <a:p>
            <a:pPr marL="285750" indent="-285750">
              <a:buFont typeface="Wingdings" panose="05000000000000000000" pitchFamily="2" charset="2"/>
              <a:buChar char="l"/>
            </a:pPr>
            <a:r>
              <a:rPr lang="zh-CN" altLang="en-US" sz="1400" dirty="0"/>
              <a:t>串行垃圾收集器：</a:t>
            </a:r>
            <a:r>
              <a:rPr lang="en-US" altLang="zh-CN" sz="1400" dirty="0"/>
              <a:t>Serial GC</a:t>
            </a:r>
            <a:r>
              <a:rPr lang="zh-CN" altLang="en-US" sz="1400" dirty="0"/>
              <a:t>、</a:t>
            </a:r>
            <a:r>
              <a:rPr lang="en-US" altLang="zh-CN" sz="1400" dirty="0"/>
              <a:t>Serial Old GC</a:t>
            </a:r>
          </a:p>
          <a:p>
            <a:pPr marL="285750" indent="-285750">
              <a:buFont typeface="Wingdings" panose="05000000000000000000" pitchFamily="2" charset="2"/>
              <a:buChar char="l"/>
            </a:pPr>
            <a:r>
              <a:rPr lang="zh-CN" altLang="en-US" sz="1400" dirty="0"/>
              <a:t>并行垃圾收集器：</a:t>
            </a:r>
            <a:r>
              <a:rPr lang="en-US" altLang="zh-CN" sz="1400" dirty="0"/>
              <a:t>Parallel Old GC</a:t>
            </a:r>
            <a:r>
              <a:rPr lang="zh-CN" altLang="en-US" sz="1400" dirty="0"/>
              <a:t>、</a:t>
            </a:r>
            <a:r>
              <a:rPr lang="en-US" altLang="zh-CN" sz="1400" dirty="0" err="1"/>
              <a:t>ParNew</a:t>
            </a:r>
            <a:r>
              <a:rPr lang="en-US" altLang="zh-CN" sz="1400" dirty="0"/>
              <a:t> GC</a:t>
            </a:r>
          </a:p>
          <a:p>
            <a:pPr marL="285750" indent="-285750">
              <a:buFont typeface="Wingdings" panose="05000000000000000000" pitchFamily="2" charset="2"/>
              <a:buChar char="l"/>
            </a:pPr>
            <a:r>
              <a:rPr lang="en-US" altLang="zh-CN" sz="1400" dirty="0"/>
              <a:t>CMS</a:t>
            </a:r>
            <a:r>
              <a:rPr lang="zh-CN" altLang="en-US" sz="1400" dirty="0"/>
              <a:t>（并发）垃圾收集器：</a:t>
            </a:r>
            <a:r>
              <a:rPr lang="en-US" altLang="zh-CN" sz="1400" dirty="0"/>
              <a:t>CMS GC</a:t>
            </a:r>
            <a:r>
              <a:rPr lang="zh-CN" altLang="en-US" sz="1400" dirty="0"/>
              <a:t>，作用在老年代</a:t>
            </a:r>
            <a:endParaRPr lang="en-US" altLang="zh-CN" sz="1400" dirty="0"/>
          </a:p>
          <a:p>
            <a:pPr marL="285750" indent="-285750">
              <a:buFont typeface="Wingdings" panose="05000000000000000000" pitchFamily="2" charset="2"/>
              <a:buChar char="l"/>
            </a:pPr>
            <a:r>
              <a:rPr lang="en-US" altLang="zh-CN" sz="1400" dirty="0"/>
              <a:t>G1</a:t>
            </a:r>
            <a:r>
              <a:rPr lang="zh-CN" altLang="en-US" sz="1400" dirty="0"/>
              <a:t>垃圾收集器，作用在新生代和老年代</a:t>
            </a:r>
          </a:p>
          <a:p>
            <a:endParaRPr lang="zh-CN" altLang="en-US" sz="1400" dirty="0"/>
          </a:p>
        </p:txBody>
      </p:sp>
    </p:spTree>
    <p:extLst>
      <p:ext uri="{BB962C8B-B14F-4D97-AF65-F5344CB8AC3E}">
        <p14:creationId xmlns:p14="http://schemas.microsoft.com/office/powerpoint/2010/main" val="2772355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1"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1"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1"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allAtOnce"/>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1857080" y="2078630"/>
            <a:ext cx="9274291"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t>详细聊一下</a:t>
            </a:r>
            <a:r>
              <a:rPr lang="en-US" altLang="zh-CN" sz="5400" dirty="0"/>
              <a:t>G1</a:t>
            </a:r>
            <a:r>
              <a:rPr lang="zh-CN" altLang="en-US" sz="5400" dirty="0"/>
              <a:t>垃圾回收器</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71155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什么是程序计数器？</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517190"/>
          </a:xfrm>
        </p:spPr>
        <p:txBody>
          <a:bodyPr/>
          <a:lstStyle/>
          <a:p>
            <a:r>
              <a:rPr lang="zh-CN" altLang="en-US" dirty="0"/>
              <a:t>程序计数器：线程私有的，内部保存的字节码的行号。用于记录正在执行的字节码指令的地址。</a:t>
            </a:r>
          </a:p>
        </p:txBody>
      </p:sp>
      <p:pic>
        <p:nvPicPr>
          <p:cNvPr id="42" name="图片 41">
            <a:extLst>
              <a:ext uri="{FF2B5EF4-FFF2-40B4-BE49-F238E27FC236}">
                <a16:creationId xmlns:a16="http://schemas.microsoft.com/office/drawing/2014/main" id="{950444ED-3D64-9BDF-DC62-8877B498B32F}"/>
              </a:ext>
            </a:extLst>
          </p:cNvPr>
          <p:cNvPicPr>
            <a:picLocks noChangeAspect="1"/>
          </p:cNvPicPr>
          <p:nvPr/>
        </p:nvPicPr>
        <p:blipFill>
          <a:blip r:embed="rId2"/>
          <a:stretch>
            <a:fillRect/>
          </a:stretch>
        </p:blipFill>
        <p:spPr>
          <a:xfrm>
            <a:off x="1272617" y="2339358"/>
            <a:ext cx="8756774" cy="4173675"/>
          </a:xfrm>
          <a:prstGeom prst="rect">
            <a:avLst/>
          </a:prstGeom>
        </p:spPr>
      </p:pic>
    </p:spTree>
    <p:extLst>
      <p:ext uri="{BB962C8B-B14F-4D97-AF65-F5344CB8AC3E}">
        <p14:creationId xmlns:p14="http://schemas.microsoft.com/office/powerpoint/2010/main" val="2403610349"/>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en-US" altLang="zh-CN" dirty="0"/>
              <a:t>G1</a:t>
            </a:r>
            <a:r>
              <a:rPr lang="zh-CN" altLang="en-US" dirty="0"/>
              <a:t>垃圾收集器</a:t>
            </a:r>
          </a:p>
        </p:txBody>
      </p:sp>
      <p:sp>
        <p:nvSpPr>
          <p:cNvPr id="96" name="文本占位符 2">
            <a:extLst>
              <a:ext uri="{FF2B5EF4-FFF2-40B4-BE49-F238E27FC236}">
                <a16:creationId xmlns:a16="http://schemas.microsoft.com/office/drawing/2014/main" id="{228DC52B-94AA-27FC-CC91-D9C72A8C09F0}"/>
              </a:ext>
            </a:extLst>
          </p:cNvPr>
          <p:cNvSpPr>
            <a:spLocks noGrp="1"/>
          </p:cNvSpPr>
          <p:nvPr>
            <p:ph type="body" sz="quarter" idx="11"/>
          </p:nvPr>
        </p:nvSpPr>
        <p:spPr>
          <a:xfrm>
            <a:off x="710879" y="1567105"/>
            <a:ext cx="11077997" cy="2945111"/>
          </a:xfrm>
        </p:spPr>
        <p:txBody>
          <a:bodyPr/>
          <a:lstStyle/>
          <a:p>
            <a:pPr marL="285750" indent="-285750">
              <a:buFont typeface="Wingdings" panose="05000000000000000000" pitchFamily="2" charset="2"/>
              <a:buChar char="l"/>
            </a:pPr>
            <a:r>
              <a:rPr lang="zh-CN" altLang="en-US" dirty="0"/>
              <a:t>应用于新生代和老年代，</a:t>
            </a:r>
            <a:r>
              <a:rPr lang="zh-CN" altLang="en-US" b="1" dirty="0">
                <a:solidFill>
                  <a:srgbClr val="C00000"/>
                </a:solidFill>
              </a:rPr>
              <a:t>在</a:t>
            </a:r>
            <a:r>
              <a:rPr lang="en-US" altLang="zh-CN" b="1" dirty="0">
                <a:solidFill>
                  <a:srgbClr val="C00000"/>
                </a:solidFill>
              </a:rPr>
              <a:t>JDK9</a:t>
            </a:r>
            <a:r>
              <a:rPr lang="zh-CN" altLang="en-US" b="1" dirty="0">
                <a:solidFill>
                  <a:srgbClr val="C00000"/>
                </a:solidFill>
              </a:rPr>
              <a:t>之后默认使用</a:t>
            </a:r>
            <a:r>
              <a:rPr lang="en-US" altLang="zh-CN" b="1" dirty="0">
                <a:solidFill>
                  <a:srgbClr val="C00000"/>
                </a:solidFill>
              </a:rPr>
              <a:t>G1</a:t>
            </a:r>
            <a:endParaRPr lang="en-US" altLang="zh-CN" dirty="0"/>
          </a:p>
          <a:p>
            <a:pPr marL="285750" indent="-285750">
              <a:buFont typeface="Wingdings" panose="05000000000000000000" pitchFamily="2" charset="2"/>
              <a:buChar char="l"/>
            </a:pPr>
            <a:r>
              <a:rPr lang="zh-CN" altLang="en-US" dirty="0"/>
              <a:t>划分成多个区域，每个区域都可以充当 </a:t>
            </a:r>
            <a:r>
              <a:rPr lang="en-US" altLang="zh-CN" dirty="0" err="1"/>
              <a:t>eden</a:t>
            </a:r>
            <a:r>
              <a:rPr lang="zh-CN" altLang="en-US" dirty="0"/>
              <a:t>，</a:t>
            </a:r>
            <a:r>
              <a:rPr lang="en-US" altLang="zh-CN" dirty="0"/>
              <a:t>survivor</a:t>
            </a:r>
            <a:r>
              <a:rPr lang="zh-CN" altLang="en-US" dirty="0"/>
              <a:t>，</a:t>
            </a:r>
            <a:r>
              <a:rPr lang="en-US" altLang="zh-CN" dirty="0"/>
              <a:t>old</a:t>
            </a:r>
            <a:r>
              <a:rPr lang="zh-CN" altLang="en-US" dirty="0"/>
              <a:t>， </a:t>
            </a:r>
            <a:r>
              <a:rPr lang="en-US" altLang="zh-CN" dirty="0"/>
              <a:t>humongous</a:t>
            </a:r>
            <a:r>
              <a:rPr lang="zh-CN" altLang="en-US" dirty="0"/>
              <a:t>，其中 </a:t>
            </a:r>
            <a:r>
              <a:rPr lang="en-US" altLang="zh-CN" dirty="0"/>
              <a:t>humongous </a:t>
            </a:r>
            <a:r>
              <a:rPr lang="zh-CN" altLang="en-US" dirty="0"/>
              <a:t>专为大对象准备</a:t>
            </a:r>
            <a:endParaRPr lang="en-US" altLang="zh-CN" dirty="0"/>
          </a:p>
          <a:p>
            <a:pPr marL="285750" indent="-285750">
              <a:buFont typeface="Wingdings" panose="05000000000000000000" pitchFamily="2" charset="2"/>
              <a:buChar char="l"/>
            </a:pPr>
            <a:r>
              <a:rPr lang="zh-CN" altLang="en-US" dirty="0"/>
              <a:t>采用复制算法</a:t>
            </a:r>
            <a:endParaRPr lang="en-US" altLang="zh-CN" dirty="0"/>
          </a:p>
          <a:p>
            <a:pPr marL="285750" indent="-285750">
              <a:buFont typeface="Wingdings" panose="05000000000000000000" pitchFamily="2" charset="2"/>
              <a:buChar char="l"/>
            </a:pPr>
            <a:r>
              <a:rPr lang="zh-CN" altLang="en-US" dirty="0"/>
              <a:t>响应时间与吞吐量兼顾</a:t>
            </a:r>
            <a:endParaRPr lang="en-US" altLang="zh-CN" dirty="0"/>
          </a:p>
          <a:p>
            <a:pPr marL="285750" indent="-285750">
              <a:buFont typeface="Wingdings" panose="05000000000000000000" pitchFamily="2" charset="2"/>
              <a:buChar char="l"/>
            </a:pPr>
            <a:r>
              <a:rPr lang="zh-CN" altLang="en-US" dirty="0"/>
              <a:t>分成三个阶段：新生代回收、并发标记、混合收集</a:t>
            </a:r>
            <a:endParaRPr lang="en-US" altLang="zh-CN" dirty="0"/>
          </a:p>
          <a:p>
            <a:pPr marL="285750" indent="-285750">
              <a:buFont typeface="Wingdings" panose="05000000000000000000" pitchFamily="2" charset="2"/>
              <a:buChar char="l"/>
            </a:pPr>
            <a:r>
              <a:rPr lang="zh-CN" altLang="en-US" dirty="0"/>
              <a:t>如果并发失败（即回收速度赶不上创建新对象速度），会触发 </a:t>
            </a:r>
            <a:r>
              <a:rPr lang="en-US" altLang="zh-CN" dirty="0"/>
              <a:t>Full GC</a:t>
            </a:r>
            <a:endParaRPr lang="zh-CN" altLang="en-US" dirty="0"/>
          </a:p>
        </p:txBody>
      </p:sp>
      <p:grpSp>
        <p:nvGrpSpPr>
          <p:cNvPr id="3" name="组合 2">
            <a:extLst>
              <a:ext uri="{FF2B5EF4-FFF2-40B4-BE49-F238E27FC236}">
                <a16:creationId xmlns:a16="http://schemas.microsoft.com/office/drawing/2014/main" id="{F6979B96-728D-6A17-BA8E-35D9977452DF}"/>
              </a:ext>
            </a:extLst>
          </p:cNvPr>
          <p:cNvGrpSpPr/>
          <p:nvPr/>
        </p:nvGrpSpPr>
        <p:grpSpPr>
          <a:xfrm>
            <a:off x="6498212" y="2567234"/>
            <a:ext cx="5049625" cy="3808579"/>
            <a:chOff x="3670170" y="2963160"/>
            <a:chExt cx="5049625" cy="3808579"/>
          </a:xfrm>
        </p:grpSpPr>
        <p:grpSp>
          <p:nvGrpSpPr>
            <p:cNvPr id="106" name="组合 105">
              <a:extLst>
                <a:ext uri="{FF2B5EF4-FFF2-40B4-BE49-F238E27FC236}">
                  <a16:creationId xmlns:a16="http://schemas.microsoft.com/office/drawing/2014/main" id="{61724ED7-B0C5-6BFC-F824-A379560510A0}"/>
                </a:ext>
              </a:extLst>
            </p:cNvPr>
            <p:cNvGrpSpPr/>
            <p:nvPr/>
          </p:nvGrpSpPr>
          <p:grpSpPr>
            <a:xfrm>
              <a:off x="4943574" y="2963160"/>
              <a:ext cx="2302498" cy="1831942"/>
              <a:chOff x="4943574" y="2963160"/>
              <a:chExt cx="2302498" cy="1831942"/>
            </a:xfrm>
          </p:grpSpPr>
          <p:sp>
            <p:nvSpPr>
              <p:cNvPr id="98" name="椭圆 97">
                <a:extLst>
                  <a:ext uri="{FF2B5EF4-FFF2-40B4-BE49-F238E27FC236}">
                    <a16:creationId xmlns:a16="http://schemas.microsoft.com/office/drawing/2014/main" id="{37D22D4C-87F1-0851-8DDF-90F42314C560}"/>
                  </a:ext>
                </a:extLst>
              </p:cNvPr>
              <p:cNvSpPr/>
              <p:nvPr/>
            </p:nvSpPr>
            <p:spPr bwMode="auto">
              <a:xfrm>
                <a:off x="4943574" y="2963160"/>
                <a:ext cx="1831942" cy="1831942"/>
              </a:xfrm>
              <a:prstGeom prst="ellipse">
                <a:avLst/>
              </a:prstGeom>
              <a:solidFill>
                <a:schemeClr val="accent3">
                  <a:lumMod val="40000"/>
                  <a:lumOff val="6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80808"/>
                    </a:solidFill>
                    <a:effectLst/>
                    <a:latin typeface="Arial Unicode MS"/>
                    <a:ea typeface="JetBrains Mono"/>
                  </a:rPr>
                  <a:t>   Young</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80808"/>
                    </a:solidFill>
                    <a:latin typeface="Arial Unicode MS"/>
                    <a:ea typeface="JetBrains Mono"/>
                  </a:rPr>
                  <a:t>Collection</a:t>
                </a:r>
                <a:endParaRPr kumimoji="0" lang="zh-CN" altLang="en-US" sz="1600" b="0" i="0" u="none" strike="noStrike" cap="none" normalizeH="0" baseline="0" dirty="0">
                  <a:ln>
                    <a:noFill/>
                  </a:ln>
                  <a:solidFill>
                    <a:srgbClr val="080808"/>
                  </a:solidFill>
                  <a:effectLst/>
                  <a:latin typeface="Arial Unicode MS"/>
                  <a:ea typeface="JetBrains Mono"/>
                </a:endParaRPr>
              </a:p>
            </p:txBody>
          </p:sp>
          <p:sp>
            <p:nvSpPr>
              <p:cNvPr id="102" name="文本占位符 2">
                <a:extLst>
                  <a:ext uri="{FF2B5EF4-FFF2-40B4-BE49-F238E27FC236}">
                    <a16:creationId xmlns:a16="http://schemas.microsoft.com/office/drawing/2014/main" id="{25D3A01E-9A79-FE2D-4DC2-85AF86454DA7}"/>
                  </a:ext>
                </a:extLst>
              </p:cNvPr>
              <p:cNvSpPr txBox="1">
                <a:spLocks/>
              </p:cNvSpPr>
              <p:nvPr/>
            </p:nvSpPr>
            <p:spPr>
              <a:xfrm>
                <a:off x="5251459" y="4199047"/>
                <a:ext cx="1994613" cy="4386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80808"/>
                    </a:solidFill>
                    <a:effectLst/>
                    <a:latin typeface="Arial Unicode MS"/>
                    <a:ea typeface="JetBrains Mono"/>
                  </a:rPr>
                  <a:t>年轻代垃圾回收</a:t>
                </a:r>
                <a:endParaRPr lang="en-US" altLang="zh-CN" sz="1200" dirty="0"/>
              </a:p>
            </p:txBody>
          </p:sp>
        </p:grpSp>
        <p:grpSp>
          <p:nvGrpSpPr>
            <p:cNvPr id="107" name="组合 106">
              <a:extLst>
                <a:ext uri="{FF2B5EF4-FFF2-40B4-BE49-F238E27FC236}">
                  <a16:creationId xmlns:a16="http://schemas.microsoft.com/office/drawing/2014/main" id="{832513E6-D020-3057-8155-1CBBA0F73B76}"/>
                </a:ext>
              </a:extLst>
            </p:cNvPr>
            <p:cNvGrpSpPr/>
            <p:nvPr/>
          </p:nvGrpSpPr>
          <p:grpSpPr>
            <a:xfrm>
              <a:off x="3670170" y="4939797"/>
              <a:ext cx="2245937" cy="1831942"/>
              <a:chOff x="3670170" y="4939797"/>
              <a:chExt cx="2245937" cy="1831942"/>
            </a:xfrm>
          </p:grpSpPr>
          <p:sp>
            <p:nvSpPr>
              <p:cNvPr id="97" name="椭圆 96">
                <a:extLst>
                  <a:ext uri="{FF2B5EF4-FFF2-40B4-BE49-F238E27FC236}">
                    <a16:creationId xmlns:a16="http://schemas.microsoft.com/office/drawing/2014/main" id="{AE7B1B07-C469-C2D4-324A-856205FD4BB9}"/>
                  </a:ext>
                </a:extLst>
              </p:cNvPr>
              <p:cNvSpPr/>
              <p:nvPr/>
            </p:nvSpPr>
            <p:spPr bwMode="auto">
              <a:xfrm>
                <a:off x="3670170" y="4939797"/>
                <a:ext cx="1831942" cy="1831942"/>
              </a:xfrm>
              <a:prstGeom prst="ellipse">
                <a:avLst/>
              </a:prstGeom>
              <a:solidFill>
                <a:schemeClr val="accent6">
                  <a:lumMod val="40000"/>
                  <a:lumOff val="6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80808"/>
                    </a:solidFill>
                    <a:effectLst/>
                    <a:latin typeface="Arial Unicode MS"/>
                    <a:ea typeface="JetBrains Mono"/>
                  </a:rPr>
                  <a:t>   Mixed</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80808"/>
                    </a:solidFill>
                    <a:latin typeface="Arial Unicode MS"/>
                    <a:ea typeface="JetBrains Mono"/>
                  </a:rPr>
                  <a:t>Collection</a:t>
                </a:r>
                <a:endParaRPr kumimoji="0" lang="zh-CN" altLang="en-US" sz="1600" b="0" i="0" u="none" strike="noStrike" cap="none" normalizeH="0" baseline="0" dirty="0">
                  <a:ln>
                    <a:noFill/>
                  </a:ln>
                  <a:solidFill>
                    <a:srgbClr val="080808"/>
                  </a:solidFill>
                  <a:effectLst/>
                  <a:latin typeface="Arial Unicode MS"/>
                  <a:ea typeface="JetBrains Mono"/>
                </a:endParaRPr>
              </a:p>
            </p:txBody>
          </p:sp>
          <p:sp>
            <p:nvSpPr>
              <p:cNvPr id="103" name="文本占位符 2">
                <a:extLst>
                  <a:ext uri="{FF2B5EF4-FFF2-40B4-BE49-F238E27FC236}">
                    <a16:creationId xmlns:a16="http://schemas.microsoft.com/office/drawing/2014/main" id="{F7D43A68-7247-0067-DE36-110CC1DFE544}"/>
                  </a:ext>
                </a:extLst>
              </p:cNvPr>
              <p:cNvSpPr txBox="1">
                <a:spLocks/>
              </p:cNvSpPr>
              <p:nvPr/>
            </p:nvSpPr>
            <p:spPr>
              <a:xfrm>
                <a:off x="4084165" y="6147594"/>
                <a:ext cx="1831942" cy="4386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080808"/>
                    </a:solidFill>
                    <a:latin typeface="Arial Unicode MS"/>
                    <a:ea typeface="JetBrains Mono"/>
                  </a:rPr>
                  <a:t>混合</a:t>
                </a:r>
                <a:r>
                  <a:rPr kumimoji="0" lang="zh-CN" altLang="en-US" sz="1200" b="0" i="0" u="none" strike="noStrike" cap="none" normalizeH="0" baseline="0" dirty="0">
                    <a:ln>
                      <a:noFill/>
                    </a:ln>
                    <a:solidFill>
                      <a:srgbClr val="080808"/>
                    </a:solidFill>
                    <a:effectLst/>
                    <a:latin typeface="Arial Unicode MS"/>
                    <a:ea typeface="JetBrains Mono"/>
                  </a:rPr>
                  <a:t>垃圾回收</a:t>
                </a:r>
                <a:endParaRPr lang="en-US" altLang="zh-CN" sz="1200" dirty="0"/>
              </a:p>
            </p:txBody>
          </p:sp>
        </p:grpSp>
        <p:grpSp>
          <p:nvGrpSpPr>
            <p:cNvPr id="105" name="组合 104">
              <a:extLst>
                <a:ext uri="{FF2B5EF4-FFF2-40B4-BE49-F238E27FC236}">
                  <a16:creationId xmlns:a16="http://schemas.microsoft.com/office/drawing/2014/main" id="{5996DBDA-93B1-29EA-04DB-E0D6B01A33AE}"/>
                </a:ext>
              </a:extLst>
            </p:cNvPr>
            <p:cNvGrpSpPr/>
            <p:nvPr/>
          </p:nvGrpSpPr>
          <p:grpSpPr>
            <a:xfrm>
              <a:off x="6294328" y="4939797"/>
              <a:ext cx="2425467" cy="1831942"/>
              <a:chOff x="6294328" y="4939797"/>
              <a:chExt cx="2425467" cy="1831942"/>
            </a:xfrm>
          </p:grpSpPr>
          <p:sp>
            <p:nvSpPr>
              <p:cNvPr id="99" name="椭圆 98">
                <a:extLst>
                  <a:ext uri="{FF2B5EF4-FFF2-40B4-BE49-F238E27FC236}">
                    <a16:creationId xmlns:a16="http://schemas.microsoft.com/office/drawing/2014/main" id="{D67E656C-0AE7-E957-43C8-D0546454D4A6}"/>
                  </a:ext>
                </a:extLst>
              </p:cNvPr>
              <p:cNvSpPr/>
              <p:nvPr/>
            </p:nvSpPr>
            <p:spPr bwMode="auto">
              <a:xfrm>
                <a:off x="6330101" y="4939797"/>
                <a:ext cx="1831942" cy="1831942"/>
              </a:xfrm>
              <a:prstGeom prst="ellipse">
                <a:avLst/>
              </a:prstGeom>
              <a:solidFill>
                <a:schemeClr val="accent1">
                  <a:lumMod val="40000"/>
                  <a:lumOff val="60000"/>
                </a:schemeClr>
              </a:solidFill>
              <a:ln w="19050">
                <a:noFill/>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rgbClr val="080808"/>
                  </a:solidFill>
                  <a:effectLst/>
                  <a:latin typeface="Arial Unicode MS"/>
                  <a:ea typeface="JetBrains Mono"/>
                </a:endParaRPr>
              </a:p>
            </p:txBody>
          </p:sp>
          <p:sp>
            <p:nvSpPr>
              <p:cNvPr id="100" name="文本占位符 2">
                <a:extLst>
                  <a:ext uri="{FF2B5EF4-FFF2-40B4-BE49-F238E27FC236}">
                    <a16:creationId xmlns:a16="http://schemas.microsoft.com/office/drawing/2014/main" id="{7FE83A15-7538-1DC1-B8C2-6617DD1A4C92}"/>
                  </a:ext>
                </a:extLst>
              </p:cNvPr>
              <p:cNvSpPr txBox="1">
                <a:spLocks/>
              </p:cNvSpPr>
              <p:nvPr/>
            </p:nvSpPr>
            <p:spPr>
              <a:xfrm>
                <a:off x="6725182" y="5093592"/>
                <a:ext cx="1994613" cy="87357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80808"/>
                    </a:solidFill>
                    <a:latin typeface="Arial Unicode MS"/>
                    <a:ea typeface="JetBrains Mono"/>
                  </a:rPr>
                  <a:t>   Young</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Collection</a:t>
                </a: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80808"/>
                    </a:solidFill>
                    <a:latin typeface="Arial Unicode MS"/>
                    <a:ea typeface="JetBrains Mono"/>
                  </a:rPr>
                  <a:t>       +</a:t>
                </a:r>
                <a:endParaRPr lang="en-US" altLang="zh-CN" dirty="0"/>
              </a:p>
            </p:txBody>
          </p:sp>
          <p:sp>
            <p:nvSpPr>
              <p:cNvPr id="101" name="文本占位符 2">
                <a:extLst>
                  <a:ext uri="{FF2B5EF4-FFF2-40B4-BE49-F238E27FC236}">
                    <a16:creationId xmlns:a16="http://schemas.microsoft.com/office/drawing/2014/main" id="{0E6DF1C9-1A32-849E-A188-BA47316D9269}"/>
                  </a:ext>
                </a:extLst>
              </p:cNvPr>
              <p:cNvSpPr txBox="1">
                <a:spLocks/>
              </p:cNvSpPr>
              <p:nvPr/>
            </p:nvSpPr>
            <p:spPr>
              <a:xfrm>
                <a:off x="6391468" y="5780043"/>
                <a:ext cx="1994613" cy="4386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80808"/>
                    </a:solidFill>
                    <a:effectLst/>
                    <a:latin typeface="Arial Unicode MS"/>
                    <a:ea typeface="JetBrains Mono"/>
                  </a:rPr>
                  <a:t>C</a:t>
                </a:r>
                <a:r>
                  <a:rPr lang="en-US" altLang="zh-CN" dirty="0">
                    <a:solidFill>
                      <a:srgbClr val="080808"/>
                    </a:solidFill>
                    <a:latin typeface="Arial Unicode MS"/>
                    <a:ea typeface="JetBrains Mono"/>
                  </a:rPr>
                  <a:t>oncurrent Mark</a:t>
                </a:r>
                <a:endParaRPr kumimoji="0" lang="zh-CN" altLang="en-US" b="0" i="0" u="none" strike="noStrike" cap="none" normalizeH="0" baseline="0" dirty="0">
                  <a:ln>
                    <a:noFill/>
                  </a:ln>
                  <a:solidFill>
                    <a:srgbClr val="080808"/>
                  </a:solidFill>
                  <a:effectLst/>
                  <a:latin typeface="Arial Unicode MS"/>
                  <a:ea typeface="JetBrains Mono"/>
                </a:endParaRPr>
              </a:p>
              <a:p>
                <a:endParaRPr lang="en-US" altLang="zh-CN" dirty="0"/>
              </a:p>
            </p:txBody>
          </p:sp>
          <p:sp>
            <p:nvSpPr>
              <p:cNvPr id="104" name="文本占位符 2">
                <a:extLst>
                  <a:ext uri="{FF2B5EF4-FFF2-40B4-BE49-F238E27FC236}">
                    <a16:creationId xmlns:a16="http://schemas.microsoft.com/office/drawing/2014/main" id="{95AE3AB4-6DC4-4ABC-4B0B-F9EE1554177E}"/>
                  </a:ext>
                </a:extLst>
              </p:cNvPr>
              <p:cNvSpPr txBox="1">
                <a:spLocks/>
              </p:cNvSpPr>
              <p:nvPr/>
            </p:nvSpPr>
            <p:spPr>
              <a:xfrm>
                <a:off x="6294328" y="6120960"/>
                <a:ext cx="1994613" cy="4386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80808"/>
                    </a:solidFill>
                    <a:effectLst/>
                    <a:latin typeface="Arial Unicode MS"/>
                    <a:ea typeface="JetBrains Mono"/>
                  </a:rPr>
                  <a:t>年轻代垃圾回收</a:t>
                </a:r>
                <a:r>
                  <a:rPr kumimoji="0" lang="en-US" altLang="zh-CN" sz="1200" b="0" i="0" u="none" strike="noStrike" cap="none" normalizeH="0" baseline="0" dirty="0">
                    <a:ln>
                      <a:noFill/>
                    </a:ln>
                    <a:solidFill>
                      <a:srgbClr val="080808"/>
                    </a:solidFill>
                    <a:effectLst/>
                    <a:latin typeface="Arial Unicode MS"/>
                    <a:ea typeface="JetBrains Mono"/>
                  </a:rPr>
                  <a:t>+</a:t>
                </a:r>
                <a:r>
                  <a:rPr kumimoji="0" lang="zh-CN" altLang="en-US" sz="1200" b="0" i="0" u="none" strike="noStrike" cap="none" normalizeH="0" baseline="0" dirty="0">
                    <a:ln>
                      <a:noFill/>
                    </a:ln>
                    <a:solidFill>
                      <a:srgbClr val="080808"/>
                    </a:solidFill>
                    <a:effectLst/>
                    <a:latin typeface="Arial Unicode MS"/>
                    <a:ea typeface="JetBrains Mono"/>
                  </a:rPr>
                  <a:t>并发标记</a:t>
                </a:r>
                <a:endParaRPr lang="en-US" altLang="zh-CN" sz="1200" dirty="0"/>
              </a:p>
            </p:txBody>
          </p:sp>
        </p:grpSp>
        <p:sp>
          <p:nvSpPr>
            <p:cNvPr id="112" name="箭头: 右 111">
              <a:extLst>
                <a:ext uri="{FF2B5EF4-FFF2-40B4-BE49-F238E27FC236}">
                  <a16:creationId xmlns:a16="http://schemas.microsoft.com/office/drawing/2014/main" id="{D90D9C36-5E7C-4768-5D71-08DEA5FC9AA3}"/>
                </a:ext>
              </a:extLst>
            </p:cNvPr>
            <p:cNvSpPr/>
            <p:nvPr/>
          </p:nvSpPr>
          <p:spPr bwMode="auto">
            <a:xfrm rot="3080087">
              <a:off x="6447934" y="4637742"/>
              <a:ext cx="327582" cy="395998"/>
            </a:xfrm>
            <a:prstGeom prst="right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3" name="箭头: 右 112">
              <a:extLst>
                <a:ext uri="{FF2B5EF4-FFF2-40B4-BE49-F238E27FC236}">
                  <a16:creationId xmlns:a16="http://schemas.microsoft.com/office/drawing/2014/main" id="{176DF904-882D-CD57-4F0A-87D0C64567E6}"/>
                </a:ext>
              </a:extLst>
            </p:cNvPr>
            <p:cNvSpPr/>
            <p:nvPr/>
          </p:nvSpPr>
          <p:spPr bwMode="auto">
            <a:xfrm rot="10800000">
              <a:off x="5714004" y="5668815"/>
              <a:ext cx="327582" cy="395998"/>
            </a:xfrm>
            <a:prstGeom prst="right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4" name="箭头: 右 113">
              <a:extLst>
                <a:ext uri="{FF2B5EF4-FFF2-40B4-BE49-F238E27FC236}">
                  <a16:creationId xmlns:a16="http://schemas.microsoft.com/office/drawing/2014/main" id="{031D541F-5A6E-33F1-E302-7F2B16A49AF7}"/>
                </a:ext>
              </a:extLst>
            </p:cNvPr>
            <p:cNvSpPr/>
            <p:nvPr/>
          </p:nvSpPr>
          <p:spPr bwMode="auto">
            <a:xfrm rot="18490918">
              <a:off x="5036715" y="4641170"/>
              <a:ext cx="327582" cy="395998"/>
            </a:xfrm>
            <a:prstGeom prst="right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Tree>
    <p:extLst>
      <p:ext uri="{BB962C8B-B14F-4D97-AF65-F5344CB8AC3E}">
        <p14:creationId xmlns:p14="http://schemas.microsoft.com/office/powerpoint/2010/main" val="3182754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wipe(left)">
                                      <p:cBhvr>
                                        <p:cTn id="7" dur="5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wipe(left)">
                                      <p:cBhvr>
                                        <p:cTn id="12" dur="5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wipe(left)">
                                      <p:cBhvr>
                                        <p:cTn id="17" dur="5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wipe(left)">
                                      <p:cBhvr>
                                        <p:cTn id="22" dur="5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wipe(left)">
                                      <p:cBhvr>
                                        <p:cTn id="27" dur="5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3"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heel(3)">
                                      <p:cBhvr>
                                        <p:cTn id="32" dur="2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6">
                                            <p:txEl>
                                              <p:pRg st="5" end="5"/>
                                            </p:txEl>
                                          </p:spTgt>
                                        </p:tgtEl>
                                        <p:attrNameLst>
                                          <p:attrName>style.visibility</p:attrName>
                                        </p:attrNameLst>
                                      </p:cBhvr>
                                      <p:to>
                                        <p:strVal val="visible"/>
                                      </p:to>
                                    </p:set>
                                    <p:animEffect transition="in" filter="wipe(left)">
                                      <p:cBhvr>
                                        <p:cTn id="37" dur="5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097BE265-0B62-AD5E-DAB7-87EE7E4D0179}"/>
              </a:ext>
            </a:extLst>
          </p:cNvPr>
          <p:cNvSpPr/>
          <p:nvPr/>
        </p:nvSpPr>
        <p:spPr bwMode="auto">
          <a:xfrm>
            <a:off x="64342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8" name="矩形 47">
            <a:extLst>
              <a:ext uri="{FF2B5EF4-FFF2-40B4-BE49-F238E27FC236}">
                <a16:creationId xmlns:a16="http://schemas.microsoft.com/office/drawing/2014/main" id="{7B80862F-1E44-8DEC-224F-E8AAFF27968A}"/>
              </a:ext>
            </a:extLst>
          </p:cNvPr>
          <p:cNvSpPr/>
          <p:nvPr/>
        </p:nvSpPr>
        <p:spPr bwMode="auto">
          <a:xfrm>
            <a:off x="46147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3" name="矩形 62">
            <a:extLst>
              <a:ext uri="{FF2B5EF4-FFF2-40B4-BE49-F238E27FC236}">
                <a16:creationId xmlns:a16="http://schemas.microsoft.com/office/drawing/2014/main" id="{EA4EE11B-68A9-64CD-CB0F-B8293A670274}"/>
              </a:ext>
            </a:extLst>
          </p:cNvPr>
          <p:cNvSpPr/>
          <p:nvPr/>
        </p:nvSpPr>
        <p:spPr bwMode="auto">
          <a:xfrm>
            <a:off x="70407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文本占位符 2">
            <a:extLst>
              <a:ext uri="{FF2B5EF4-FFF2-40B4-BE49-F238E27FC236}">
                <a16:creationId xmlns:a16="http://schemas.microsoft.com/office/drawing/2014/main" id="{5062AE03-05DF-6CDE-6E02-B8EB69E738EE}"/>
              </a:ext>
            </a:extLst>
          </p:cNvPr>
          <p:cNvSpPr txBox="1">
            <a:spLocks/>
          </p:cNvSpPr>
          <p:nvPr/>
        </p:nvSpPr>
        <p:spPr>
          <a:xfrm>
            <a:off x="710879" y="155348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初始时，所有区域都处于空闲状态</a:t>
            </a:r>
            <a:endParaRPr lang="en-US" altLang="zh-CN" sz="1400" dirty="0"/>
          </a:p>
          <a:p>
            <a:pPr marL="285750" indent="-285750">
              <a:buFont typeface="Wingdings" panose="05000000000000000000" pitchFamily="2" charset="2"/>
              <a:buChar char="l"/>
            </a:pPr>
            <a:r>
              <a:rPr lang="zh-CN" altLang="en-US" sz="1400" dirty="0"/>
              <a:t>创建了一些对象，挑出一些空闲区域作为伊甸园区存储这些对象</a:t>
            </a:r>
            <a:endParaRPr lang="en-US" altLang="zh-CN" sz="1400" dirty="0"/>
          </a:p>
          <a:p>
            <a:pPr marL="285750" indent="-285750">
              <a:buFont typeface="Wingdings" panose="05000000000000000000" pitchFamily="2" charset="2"/>
              <a:buChar char="l"/>
            </a:pPr>
            <a:r>
              <a:rPr lang="zh-CN" altLang="en-US" sz="1400" dirty="0"/>
              <a:t>当伊甸园需要垃圾回收时，挑出一个空闲区域作为幸存区，用复制算法复制存活对象，需要暂停用户线程</a:t>
            </a:r>
          </a:p>
        </p:txBody>
      </p:sp>
    </p:spTree>
    <p:extLst>
      <p:ext uri="{BB962C8B-B14F-4D97-AF65-F5344CB8AC3E}">
        <p14:creationId xmlns:p14="http://schemas.microsoft.com/office/powerpoint/2010/main" val="16743967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097BE265-0B62-AD5E-DAB7-87EE7E4D0179}"/>
              </a:ext>
            </a:extLst>
          </p:cNvPr>
          <p:cNvSpPr/>
          <p:nvPr/>
        </p:nvSpPr>
        <p:spPr bwMode="auto">
          <a:xfrm>
            <a:off x="6434265" y="2857899"/>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8" name="矩形 47">
            <a:extLst>
              <a:ext uri="{FF2B5EF4-FFF2-40B4-BE49-F238E27FC236}">
                <a16:creationId xmlns:a16="http://schemas.microsoft.com/office/drawing/2014/main" id="{7B80862F-1E44-8DEC-224F-E8AAFF27968A}"/>
              </a:ext>
            </a:extLst>
          </p:cNvPr>
          <p:cNvSpPr/>
          <p:nvPr/>
        </p:nvSpPr>
        <p:spPr bwMode="auto">
          <a:xfrm>
            <a:off x="46147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55656"/>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3" name="矩形 62">
            <a:extLst>
              <a:ext uri="{FF2B5EF4-FFF2-40B4-BE49-F238E27FC236}">
                <a16:creationId xmlns:a16="http://schemas.microsoft.com/office/drawing/2014/main" id="{EA4EE11B-68A9-64CD-CB0F-B8293A670274}"/>
              </a:ext>
            </a:extLst>
          </p:cNvPr>
          <p:cNvSpPr/>
          <p:nvPr/>
        </p:nvSpPr>
        <p:spPr bwMode="auto">
          <a:xfrm>
            <a:off x="7040785" y="4788823"/>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文本占位符 2">
            <a:extLst>
              <a:ext uri="{FF2B5EF4-FFF2-40B4-BE49-F238E27FC236}">
                <a16:creationId xmlns:a16="http://schemas.microsoft.com/office/drawing/2014/main" id="{5062AE03-05DF-6CDE-6E02-B8EB69E738EE}"/>
              </a:ext>
            </a:extLst>
          </p:cNvPr>
          <p:cNvSpPr txBox="1">
            <a:spLocks/>
          </p:cNvSpPr>
          <p:nvPr/>
        </p:nvSpPr>
        <p:spPr>
          <a:xfrm>
            <a:off x="710879" y="155348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初始时，所有区域都处于空闲状态</a:t>
            </a:r>
            <a:endParaRPr lang="en-US" altLang="zh-CN" sz="1400" dirty="0"/>
          </a:p>
          <a:p>
            <a:pPr marL="285750" indent="-285750">
              <a:buFont typeface="Wingdings" panose="05000000000000000000" pitchFamily="2" charset="2"/>
              <a:buChar char="l"/>
            </a:pPr>
            <a:r>
              <a:rPr lang="zh-CN" altLang="en-US" sz="1400" dirty="0"/>
              <a:t>创建了一些对象，挑出一些空闲区域作为伊甸园区存储这些对象</a:t>
            </a:r>
            <a:endParaRPr lang="en-US" altLang="zh-CN" sz="1400" dirty="0"/>
          </a:p>
          <a:p>
            <a:pPr marL="285750" indent="-285750">
              <a:buFont typeface="Wingdings" panose="05000000000000000000" pitchFamily="2" charset="2"/>
              <a:buChar char="l"/>
            </a:pPr>
            <a:r>
              <a:rPr lang="zh-CN" altLang="en-US" sz="1400" dirty="0"/>
              <a:t>当伊甸园需要垃圾回收时，挑出一个空闲区域作为幸存区，用复制算法复制存活对象，需要暂停用户线程</a:t>
            </a:r>
          </a:p>
        </p:txBody>
      </p:sp>
    </p:spTree>
    <p:extLst>
      <p:ext uri="{BB962C8B-B14F-4D97-AF65-F5344CB8AC3E}">
        <p14:creationId xmlns:p14="http://schemas.microsoft.com/office/powerpoint/2010/main" val="216509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097BE265-0B62-AD5E-DAB7-87EE7E4D0179}"/>
              </a:ext>
            </a:extLst>
          </p:cNvPr>
          <p:cNvSpPr/>
          <p:nvPr/>
        </p:nvSpPr>
        <p:spPr bwMode="auto">
          <a:xfrm>
            <a:off x="6434265" y="2857899"/>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8" name="矩形 47">
            <a:extLst>
              <a:ext uri="{FF2B5EF4-FFF2-40B4-BE49-F238E27FC236}">
                <a16:creationId xmlns:a16="http://schemas.microsoft.com/office/drawing/2014/main" id="{7B80862F-1E44-8DEC-224F-E8AAFF27968A}"/>
              </a:ext>
            </a:extLst>
          </p:cNvPr>
          <p:cNvSpPr/>
          <p:nvPr/>
        </p:nvSpPr>
        <p:spPr bwMode="auto">
          <a:xfrm>
            <a:off x="46147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55656"/>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55656"/>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3" name="矩形 62">
            <a:extLst>
              <a:ext uri="{FF2B5EF4-FFF2-40B4-BE49-F238E27FC236}">
                <a16:creationId xmlns:a16="http://schemas.microsoft.com/office/drawing/2014/main" id="{EA4EE11B-68A9-64CD-CB0F-B8293A670274}"/>
              </a:ext>
            </a:extLst>
          </p:cNvPr>
          <p:cNvSpPr/>
          <p:nvPr/>
        </p:nvSpPr>
        <p:spPr bwMode="auto">
          <a:xfrm>
            <a:off x="7040785" y="4788823"/>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文本占位符 2">
            <a:extLst>
              <a:ext uri="{FF2B5EF4-FFF2-40B4-BE49-F238E27FC236}">
                <a16:creationId xmlns:a16="http://schemas.microsoft.com/office/drawing/2014/main" id="{5062AE03-05DF-6CDE-6E02-B8EB69E738EE}"/>
              </a:ext>
            </a:extLst>
          </p:cNvPr>
          <p:cNvSpPr txBox="1">
            <a:spLocks/>
          </p:cNvSpPr>
          <p:nvPr/>
        </p:nvSpPr>
        <p:spPr>
          <a:xfrm>
            <a:off x="710879" y="155348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初始时，所有区域都处于空闲状态</a:t>
            </a:r>
            <a:endParaRPr lang="en-US" altLang="zh-CN" sz="1400" dirty="0"/>
          </a:p>
          <a:p>
            <a:pPr marL="285750" indent="-285750">
              <a:buFont typeface="Wingdings" panose="05000000000000000000" pitchFamily="2" charset="2"/>
              <a:buChar char="l"/>
            </a:pPr>
            <a:r>
              <a:rPr lang="zh-CN" altLang="en-US" sz="1400" dirty="0"/>
              <a:t>创建了一些对象，挑出一些空闲区域作为伊甸园区存储这些对象</a:t>
            </a:r>
            <a:endParaRPr lang="en-US" altLang="zh-CN" sz="1400" dirty="0"/>
          </a:p>
          <a:p>
            <a:pPr marL="285750" indent="-285750">
              <a:buFont typeface="Wingdings" panose="05000000000000000000" pitchFamily="2" charset="2"/>
              <a:buChar char="l"/>
            </a:pPr>
            <a:r>
              <a:rPr lang="zh-CN" altLang="en-US" sz="1400" dirty="0"/>
              <a:t>当伊甸园需要垃圾回收时，挑出一个空闲区域作为幸存区，用复制算法复制存活对象，需要暂停用户线程</a:t>
            </a:r>
          </a:p>
        </p:txBody>
      </p:sp>
      <p:cxnSp>
        <p:nvCxnSpPr>
          <p:cNvPr id="5" name="直接箭头连接符 4">
            <a:extLst>
              <a:ext uri="{FF2B5EF4-FFF2-40B4-BE49-F238E27FC236}">
                <a16:creationId xmlns:a16="http://schemas.microsoft.com/office/drawing/2014/main" id="{B1FC9A7B-8E4E-08E0-D506-808163C69D54}"/>
              </a:ext>
            </a:extLst>
          </p:cNvPr>
          <p:cNvCxnSpPr>
            <a:stCxn id="16" idx="2"/>
            <a:endCxn id="51" idx="0"/>
          </p:cNvCxnSpPr>
          <p:nvPr/>
        </p:nvCxnSpPr>
        <p:spPr>
          <a:xfrm>
            <a:off x="6707642" y="3404653"/>
            <a:ext cx="0" cy="751003"/>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4379F3-59AC-ADD2-CE9C-E73ECBC998D9}"/>
              </a:ext>
            </a:extLst>
          </p:cNvPr>
          <p:cNvCxnSpPr>
            <a:stCxn id="49" idx="3"/>
            <a:endCxn id="51" idx="1"/>
          </p:cNvCxnSpPr>
          <p:nvPr/>
        </p:nvCxnSpPr>
        <p:spPr>
          <a:xfrm>
            <a:off x="5767979" y="4429033"/>
            <a:ext cx="66628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D96ADE4E-1049-8345-8992-4FC5F17A76A7}"/>
              </a:ext>
            </a:extLst>
          </p:cNvPr>
          <p:cNvCxnSpPr>
            <a:stCxn id="63" idx="0"/>
            <a:endCxn id="51" idx="3"/>
          </p:cNvCxnSpPr>
          <p:nvPr/>
        </p:nvCxnSpPr>
        <p:spPr>
          <a:xfrm rot="16200000" flipV="1">
            <a:off x="6967696" y="4442356"/>
            <a:ext cx="359790" cy="333143"/>
          </a:xfrm>
          <a:prstGeom prst="bentConnector2">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537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097BE265-0B62-AD5E-DAB7-87EE7E4D0179}"/>
              </a:ext>
            </a:extLst>
          </p:cNvPr>
          <p:cNvSpPr/>
          <p:nvPr/>
        </p:nvSpPr>
        <p:spPr bwMode="auto">
          <a:xfrm>
            <a:off x="643426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578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9106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8" name="矩形 47">
            <a:extLst>
              <a:ext uri="{FF2B5EF4-FFF2-40B4-BE49-F238E27FC236}">
                <a16:creationId xmlns:a16="http://schemas.microsoft.com/office/drawing/2014/main" id="{7B80862F-1E44-8DEC-224F-E8AAFF27968A}"/>
              </a:ext>
            </a:extLst>
          </p:cNvPr>
          <p:cNvSpPr/>
          <p:nvPr/>
        </p:nvSpPr>
        <p:spPr bwMode="auto">
          <a:xfrm>
            <a:off x="46147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55656"/>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55656"/>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3" name="矩形 62">
            <a:extLst>
              <a:ext uri="{FF2B5EF4-FFF2-40B4-BE49-F238E27FC236}">
                <a16:creationId xmlns:a16="http://schemas.microsoft.com/office/drawing/2014/main" id="{EA4EE11B-68A9-64CD-CB0F-B8293A670274}"/>
              </a:ext>
            </a:extLst>
          </p:cNvPr>
          <p:cNvSpPr/>
          <p:nvPr/>
        </p:nvSpPr>
        <p:spPr bwMode="auto">
          <a:xfrm>
            <a:off x="704078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8882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408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740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文本占位符 2">
            <a:extLst>
              <a:ext uri="{FF2B5EF4-FFF2-40B4-BE49-F238E27FC236}">
                <a16:creationId xmlns:a16="http://schemas.microsoft.com/office/drawing/2014/main" id="{5062AE03-05DF-6CDE-6E02-B8EB69E738EE}"/>
              </a:ext>
            </a:extLst>
          </p:cNvPr>
          <p:cNvSpPr txBox="1">
            <a:spLocks/>
          </p:cNvSpPr>
          <p:nvPr/>
        </p:nvSpPr>
        <p:spPr>
          <a:xfrm>
            <a:off x="710879" y="155348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初始时，所有区域都处于空闲状态</a:t>
            </a:r>
            <a:endParaRPr lang="en-US" altLang="zh-CN" sz="1400" dirty="0"/>
          </a:p>
          <a:p>
            <a:pPr marL="285750" indent="-285750">
              <a:buFont typeface="Wingdings" panose="05000000000000000000" pitchFamily="2" charset="2"/>
              <a:buChar char="l"/>
            </a:pPr>
            <a:r>
              <a:rPr lang="zh-CN" altLang="en-US" sz="1400" dirty="0"/>
              <a:t>创建了一些对象，挑出一些空闲区域作为伊甸园区存储这些对象</a:t>
            </a:r>
            <a:endParaRPr lang="en-US" altLang="zh-CN" sz="1400" dirty="0"/>
          </a:p>
          <a:p>
            <a:pPr marL="285750" indent="-285750">
              <a:buFont typeface="Wingdings" panose="05000000000000000000" pitchFamily="2" charset="2"/>
              <a:buChar char="l"/>
            </a:pPr>
            <a:r>
              <a:rPr lang="zh-CN" altLang="en-US" sz="1400" dirty="0"/>
              <a:t>当伊甸园需要垃圾回收时，挑出一个空闲区域作为幸存区，用复制算法复制存活对象，需要暂停用户线程</a:t>
            </a:r>
          </a:p>
        </p:txBody>
      </p:sp>
    </p:spTree>
    <p:extLst>
      <p:ext uri="{BB962C8B-B14F-4D97-AF65-F5344CB8AC3E}">
        <p14:creationId xmlns:p14="http://schemas.microsoft.com/office/powerpoint/2010/main" val="3529019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537387"/>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170554"/>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3835144"/>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120332"/>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468311"/>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文本占位符 2">
            <a:extLst>
              <a:ext uri="{FF2B5EF4-FFF2-40B4-BE49-F238E27FC236}">
                <a16:creationId xmlns:a16="http://schemas.microsoft.com/office/drawing/2014/main" id="{BDB80A52-EDC8-A1D0-1F9F-2CD6234680F2}"/>
              </a:ext>
            </a:extLst>
          </p:cNvPr>
          <p:cNvSpPr txBox="1">
            <a:spLocks/>
          </p:cNvSpPr>
          <p:nvPr/>
        </p:nvSpPr>
        <p:spPr>
          <a:xfrm>
            <a:off x="710879" y="1721597"/>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随着时间流逝，伊甸园的内存又有不足</a:t>
            </a:r>
            <a:endParaRPr lang="en-US" altLang="zh-CN" sz="1400" dirty="0"/>
          </a:p>
          <a:p>
            <a:pPr marL="285750" indent="-285750">
              <a:buFont typeface="Wingdings" panose="05000000000000000000" pitchFamily="2" charset="2"/>
              <a:buChar char="l"/>
            </a:pPr>
            <a:r>
              <a:rPr lang="zh-CN" altLang="en-US" sz="1400" dirty="0"/>
              <a:t>将伊甸园以及之前幸存区中的存活对象，采用复制算法，复制到新的幸存区，其中较老对象晋升至老年代</a:t>
            </a:r>
          </a:p>
        </p:txBody>
      </p:sp>
    </p:spTree>
    <p:extLst>
      <p:ext uri="{BB962C8B-B14F-4D97-AF65-F5344CB8AC3E}">
        <p14:creationId xmlns:p14="http://schemas.microsoft.com/office/powerpoint/2010/main" val="384698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537387"/>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170554"/>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3835144"/>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3835144"/>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120332"/>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468311"/>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3835144"/>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文本占位符 2">
            <a:extLst>
              <a:ext uri="{FF2B5EF4-FFF2-40B4-BE49-F238E27FC236}">
                <a16:creationId xmlns:a16="http://schemas.microsoft.com/office/drawing/2014/main" id="{BDB80A52-EDC8-A1D0-1F9F-2CD6234680F2}"/>
              </a:ext>
            </a:extLst>
          </p:cNvPr>
          <p:cNvSpPr txBox="1">
            <a:spLocks/>
          </p:cNvSpPr>
          <p:nvPr/>
        </p:nvSpPr>
        <p:spPr>
          <a:xfrm>
            <a:off x="710879" y="1721597"/>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随着时间流逝，伊甸园的内存又有不足</a:t>
            </a:r>
            <a:endParaRPr lang="en-US" altLang="zh-CN" sz="1400" dirty="0"/>
          </a:p>
          <a:p>
            <a:pPr marL="285750" indent="-285750">
              <a:buFont typeface="Wingdings" panose="05000000000000000000" pitchFamily="2" charset="2"/>
              <a:buChar char="l"/>
            </a:pPr>
            <a:r>
              <a:rPr lang="zh-CN" altLang="en-US" sz="1400" dirty="0"/>
              <a:t>将伊甸园以及之前幸存区中的存活对象，采用复制算法，复制到新的幸存区，其中较老对象晋升至老年代</a:t>
            </a:r>
          </a:p>
        </p:txBody>
      </p:sp>
      <p:cxnSp>
        <p:nvCxnSpPr>
          <p:cNvPr id="21" name="连接符: 肘形 20">
            <a:extLst>
              <a:ext uri="{FF2B5EF4-FFF2-40B4-BE49-F238E27FC236}">
                <a16:creationId xmlns:a16="http://schemas.microsoft.com/office/drawing/2014/main" id="{723D234B-96A7-2697-01AB-A3D86E1E7C0F}"/>
              </a:ext>
            </a:extLst>
          </p:cNvPr>
          <p:cNvCxnSpPr>
            <a:stCxn id="17" idx="1"/>
            <a:endCxn id="5" idx="0"/>
          </p:cNvCxnSpPr>
          <p:nvPr/>
        </p:nvCxnSpPr>
        <p:spPr>
          <a:xfrm rot="10800000" flipV="1">
            <a:off x="4888083" y="2810764"/>
            <a:ext cx="2152703" cy="1024380"/>
          </a:xfrm>
          <a:prstGeom prst="bentConnector2">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E22A0822-56AD-6962-DC5B-192591BD78FD}"/>
              </a:ext>
            </a:extLst>
          </p:cNvPr>
          <p:cNvCxnSpPr>
            <a:stCxn id="35" idx="2"/>
            <a:endCxn id="5" idx="1"/>
          </p:cNvCxnSpPr>
          <p:nvPr/>
        </p:nvCxnSpPr>
        <p:spPr>
          <a:xfrm rot="16200000" flipH="1">
            <a:off x="3949267" y="3443082"/>
            <a:ext cx="391213" cy="939663"/>
          </a:xfrm>
          <a:prstGeom prst="bentConnector2">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C2EDC50-8E86-9AFE-CE5C-DC7BEEA60B15}"/>
              </a:ext>
            </a:extLst>
          </p:cNvPr>
          <p:cNvCxnSpPr>
            <a:stCxn id="70" idx="0"/>
            <a:endCxn id="5" idx="2"/>
          </p:cNvCxnSpPr>
          <p:nvPr/>
        </p:nvCxnSpPr>
        <p:spPr>
          <a:xfrm flipV="1">
            <a:off x="4888082" y="4381898"/>
            <a:ext cx="0" cy="738434"/>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06FBF207-AD09-8F01-6493-7FABFFA9208B}"/>
              </a:ext>
            </a:extLst>
          </p:cNvPr>
          <p:cNvCxnSpPr>
            <a:stCxn id="3" idx="1"/>
            <a:endCxn id="5" idx="2"/>
          </p:cNvCxnSpPr>
          <p:nvPr/>
        </p:nvCxnSpPr>
        <p:spPr>
          <a:xfrm rot="10800000">
            <a:off x="4888083" y="4381898"/>
            <a:ext cx="2142461" cy="359790"/>
          </a:xfrm>
          <a:prstGeom prst="bentConnector2">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5018A18-9D86-BB09-E573-1612C583F718}"/>
              </a:ext>
            </a:extLst>
          </p:cNvPr>
          <p:cNvCxnSpPr>
            <a:stCxn id="51" idx="1"/>
            <a:endCxn id="5" idx="3"/>
          </p:cNvCxnSpPr>
          <p:nvPr/>
        </p:nvCxnSpPr>
        <p:spPr>
          <a:xfrm flipH="1">
            <a:off x="5161459" y="4108521"/>
            <a:ext cx="127280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76D86FF-5CF4-E0DC-C482-0EA88C093ACE}"/>
              </a:ext>
            </a:extLst>
          </p:cNvPr>
          <p:cNvCxnSpPr>
            <a:stCxn id="51" idx="3"/>
            <a:endCxn id="53" idx="1"/>
          </p:cNvCxnSpPr>
          <p:nvPr/>
        </p:nvCxnSpPr>
        <p:spPr>
          <a:xfrm>
            <a:off x="6981019" y="4108521"/>
            <a:ext cx="66628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76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2"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2"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right)">
                                      <p:cBhvr>
                                        <p:cTn id="16" dur="500"/>
                                        <p:tgtEl>
                                          <p:spTgt spid="29"/>
                                        </p:tgtEl>
                                      </p:cBhvr>
                                    </p:animEffect>
                                  </p:childTnLst>
                                </p:cTn>
                              </p:par>
                              <p:par>
                                <p:cTn id="17" presetID="22" presetClass="entr" presetSubtype="4"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8"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a:t>
            </a:r>
            <a:r>
              <a:rPr lang="zh-CN" altLang="en-US" dirty="0"/>
              <a:t>年轻代垃圾回收</a:t>
            </a:r>
            <a:r>
              <a:rPr lang="en-US" altLang="zh-CN" dirty="0"/>
              <a:t>)</a:t>
            </a:r>
            <a:endParaRPr lang="zh-CN" altLang="en-US" dirty="0"/>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17055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3835144"/>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3835144"/>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12033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5753499"/>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468311"/>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3835144"/>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537387"/>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0" name="文本占位符 2">
            <a:extLst>
              <a:ext uri="{FF2B5EF4-FFF2-40B4-BE49-F238E27FC236}">
                <a16:creationId xmlns:a16="http://schemas.microsoft.com/office/drawing/2014/main" id="{BDB80A52-EDC8-A1D0-1F9F-2CD6234680F2}"/>
              </a:ext>
            </a:extLst>
          </p:cNvPr>
          <p:cNvSpPr txBox="1">
            <a:spLocks/>
          </p:cNvSpPr>
          <p:nvPr/>
        </p:nvSpPr>
        <p:spPr>
          <a:xfrm>
            <a:off x="710879" y="1721597"/>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随着时间流逝，伊甸园的内存又有不足</a:t>
            </a:r>
            <a:endParaRPr lang="en-US" altLang="zh-CN" sz="1400" dirty="0"/>
          </a:p>
          <a:p>
            <a:pPr marL="285750" indent="-285750">
              <a:buFont typeface="Wingdings" panose="05000000000000000000" pitchFamily="2" charset="2"/>
              <a:buChar char="l"/>
            </a:pPr>
            <a:r>
              <a:rPr lang="zh-CN" altLang="en-US" sz="1400" dirty="0"/>
              <a:t>将伊甸园以及之前幸存区中的存活对象，采用复制算法，复制到新的幸存区，其中较老对象晋升至老年代</a:t>
            </a:r>
          </a:p>
        </p:txBody>
      </p:sp>
    </p:spTree>
    <p:extLst>
      <p:ext uri="{BB962C8B-B14F-4D97-AF65-F5344CB8AC3E}">
        <p14:creationId xmlns:p14="http://schemas.microsoft.com/office/powerpoint/2010/main" val="328856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 + Concurrent Mark (</a:t>
            </a:r>
            <a:r>
              <a:rPr lang="zh-CN" altLang="en-US" dirty="0"/>
              <a:t>年轻代垃圾回收</a:t>
            </a:r>
            <a:r>
              <a:rPr lang="en-US" altLang="zh-CN" dirty="0"/>
              <a:t>+</a:t>
            </a:r>
            <a:r>
              <a:rPr lang="zh-CN" altLang="en-US" dirty="0"/>
              <a:t>并发标记</a:t>
            </a:r>
            <a:r>
              <a:rPr lang="en-US" altLang="zh-CN" dirty="0"/>
              <a:t>)  </a:t>
            </a:r>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29618"/>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12563"/>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9" name="文本占位符 2">
            <a:extLst>
              <a:ext uri="{FF2B5EF4-FFF2-40B4-BE49-F238E27FC236}">
                <a16:creationId xmlns:a16="http://schemas.microsoft.com/office/drawing/2014/main" id="{25058871-89BF-BFC7-0CDE-4A641CAB80E3}"/>
              </a:ext>
            </a:extLst>
          </p:cNvPr>
          <p:cNvSpPr txBox="1">
            <a:spLocks/>
          </p:cNvSpPr>
          <p:nvPr/>
        </p:nvSpPr>
        <p:spPr>
          <a:xfrm>
            <a:off x="710879" y="1927111"/>
            <a:ext cx="11119758" cy="546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当老年代占用内存超过阈值</a:t>
            </a:r>
            <a:r>
              <a:rPr lang="en-US" altLang="zh-CN" sz="1400" dirty="0"/>
              <a:t>(</a:t>
            </a:r>
            <a:r>
              <a:rPr lang="zh-CN" altLang="en-US" sz="1400" dirty="0"/>
              <a:t>默认是</a:t>
            </a:r>
            <a:r>
              <a:rPr lang="en-US" altLang="zh-CN" sz="1400" dirty="0"/>
              <a:t>45%)</a:t>
            </a:r>
            <a:r>
              <a:rPr lang="zh-CN" altLang="en-US" sz="1400" dirty="0"/>
              <a:t>后，触发并发标记，这时无需暂停用户线程</a:t>
            </a:r>
            <a:endParaRPr lang="en-US" altLang="zh-CN" sz="1400" dirty="0"/>
          </a:p>
        </p:txBody>
      </p:sp>
    </p:spTree>
    <p:extLst>
      <p:ext uri="{BB962C8B-B14F-4D97-AF65-F5344CB8AC3E}">
        <p14:creationId xmlns:p14="http://schemas.microsoft.com/office/powerpoint/2010/main" val="1498649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Young Collection + Concurrent Mark (</a:t>
            </a:r>
            <a:r>
              <a:rPr lang="zh-CN" altLang="en-US" dirty="0"/>
              <a:t>年轻代垃圾回收</a:t>
            </a:r>
            <a:r>
              <a:rPr lang="en-US" altLang="zh-CN" dirty="0"/>
              <a:t>+</a:t>
            </a:r>
            <a:r>
              <a:rPr lang="zh-CN" altLang="en-US" dirty="0"/>
              <a:t>并发标记</a:t>
            </a:r>
            <a:r>
              <a:rPr lang="en-US" altLang="zh-CN" dirty="0"/>
              <a:t>)  </a:t>
            </a:r>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29618"/>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27375"/>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60542"/>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12563"/>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12563"/>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9" name="文本占位符 2">
            <a:extLst>
              <a:ext uri="{FF2B5EF4-FFF2-40B4-BE49-F238E27FC236}">
                <a16:creationId xmlns:a16="http://schemas.microsoft.com/office/drawing/2014/main" id="{25058871-89BF-BFC7-0CDE-4A641CAB80E3}"/>
              </a:ext>
            </a:extLst>
          </p:cNvPr>
          <p:cNvSpPr txBox="1">
            <a:spLocks/>
          </p:cNvSpPr>
          <p:nvPr/>
        </p:nvSpPr>
        <p:spPr>
          <a:xfrm>
            <a:off x="710878" y="1596105"/>
            <a:ext cx="10969845" cy="112824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并发标记之后，会有重新标记阶段解决漏标问题，此时需要暂停用户线程。</a:t>
            </a:r>
            <a:endParaRPr lang="en-US" altLang="zh-CN" sz="1400" dirty="0"/>
          </a:p>
          <a:p>
            <a:pPr marL="285750" indent="-285750">
              <a:buFont typeface="Wingdings" panose="05000000000000000000" pitchFamily="2" charset="2"/>
              <a:buChar char="l"/>
            </a:pPr>
            <a:r>
              <a:rPr lang="zh-CN" altLang="en-US" sz="1400" dirty="0"/>
              <a:t>这些都完成后就知道了老年代有哪些存活对象，随后进入混合收集阶段。此时不会对所有老年代区域进行回收，而是根据</a:t>
            </a:r>
            <a:r>
              <a:rPr lang="zh-CN" altLang="en-US" sz="1400" dirty="0">
                <a:solidFill>
                  <a:srgbClr val="C00000"/>
                </a:solidFill>
              </a:rPr>
              <a:t>暂停时间目标</a:t>
            </a:r>
            <a:r>
              <a:rPr lang="zh-CN" altLang="en-US" sz="1400" dirty="0"/>
              <a:t>优先回收价值高（存活对象少）的区域（这也是 </a:t>
            </a:r>
            <a:r>
              <a:rPr lang="en-US" altLang="zh-CN" sz="1400" dirty="0" err="1"/>
              <a:t>Gabage</a:t>
            </a:r>
            <a:r>
              <a:rPr lang="en-US" altLang="zh-CN" sz="1400" dirty="0"/>
              <a:t> First </a:t>
            </a:r>
            <a:r>
              <a:rPr lang="zh-CN" altLang="en-US" sz="1400" dirty="0"/>
              <a:t>名称的由来）。</a:t>
            </a:r>
            <a:endParaRPr lang="en-US" altLang="zh-CN" sz="1400" dirty="0"/>
          </a:p>
        </p:txBody>
      </p:sp>
    </p:spTree>
    <p:extLst>
      <p:ext uri="{BB962C8B-B14F-4D97-AF65-F5344CB8AC3E}">
        <p14:creationId xmlns:p14="http://schemas.microsoft.com/office/powerpoint/2010/main" val="171936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什么是程序计数器？</a:t>
            </a:r>
            <a:endParaRPr lang="zh-CN" altLang="en-US" dirty="0"/>
          </a:p>
        </p:txBody>
      </p:sp>
      <p:sp>
        <p:nvSpPr>
          <p:cNvPr id="4" name="Rectangle 1">
            <a:extLst>
              <a:ext uri="{FF2B5EF4-FFF2-40B4-BE49-F238E27FC236}">
                <a16:creationId xmlns:a16="http://schemas.microsoft.com/office/drawing/2014/main" id="{9B92436F-6A60-E1F9-C51D-9964895E4650}"/>
              </a:ext>
            </a:extLst>
          </p:cNvPr>
          <p:cNvSpPr>
            <a:spLocks noChangeArrowheads="1"/>
          </p:cNvSpPr>
          <p:nvPr/>
        </p:nvSpPr>
        <p:spPr bwMode="auto">
          <a:xfrm>
            <a:off x="805959" y="1722583"/>
            <a:ext cx="6368650"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javap -</a:t>
            </a:r>
            <a:r>
              <a:rPr lang="en-US" altLang="zh-CN" sz="1300" dirty="0">
                <a:solidFill>
                  <a:srgbClr val="080808"/>
                </a:solidFill>
                <a:latin typeface="Arial Unicode MS"/>
                <a:ea typeface="JetBrains Mono"/>
              </a:rPr>
              <a:t>v</a:t>
            </a:r>
            <a:r>
              <a:rPr kumimoji="0" lang="zh-CN" altLang="zh-CN" sz="1300" b="0" i="0" u="none" strike="noStrike" cap="none" normalizeH="0" baseline="0" dirty="0">
                <a:ln>
                  <a:noFill/>
                </a:ln>
                <a:solidFill>
                  <a:srgbClr val="080808"/>
                </a:solidFill>
                <a:effectLst/>
                <a:latin typeface="Arial Unicode MS"/>
                <a:ea typeface="JetBrains Mono"/>
              </a:rPr>
              <a:t>  xx.</a:t>
            </a:r>
            <a:r>
              <a:rPr kumimoji="0" lang="zh-CN" altLang="zh-CN" sz="1300" b="0" i="0" u="none" strike="noStrike" cap="none" normalizeH="0" baseline="0" dirty="0">
                <a:ln>
                  <a:noFill/>
                </a:ln>
                <a:solidFill>
                  <a:srgbClr val="0033B3"/>
                </a:solidFill>
                <a:effectLst/>
                <a:latin typeface="Arial Unicode MS"/>
                <a:ea typeface="JetBrains Mono"/>
              </a:rPr>
              <a:t>class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打印堆栈大小，局部变量的数量和方法的参数。</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12" name="直接箭头连接符 11">
            <a:extLst>
              <a:ext uri="{FF2B5EF4-FFF2-40B4-BE49-F238E27FC236}">
                <a16:creationId xmlns:a16="http://schemas.microsoft.com/office/drawing/2014/main" id="{30E798CC-CCF4-BF4E-5E18-64CB603270BB}"/>
              </a:ext>
            </a:extLst>
          </p:cNvPr>
          <p:cNvCxnSpPr>
            <a:cxnSpLocks/>
          </p:cNvCxnSpPr>
          <p:nvPr/>
        </p:nvCxnSpPr>
        <p:spPr>
          <a:xfrm>
            <a:off x="2180945" y="3107446"/>
            <a:ext cx="60756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1B5FC8B-067C-C41B-3F6C-CB410CD20F5D}"/>
              </a:ext>
            </a:extLst>
          </p:cNvPr>
          <p:cNvCxnSpPr>
            <a:cxnSpLocks/>
          </p:cNvCxnSpPr>
          <p:nvPr/>
        </p:nvCxnSpPr>
        <p:spPr>
          <a:xfrm>
            <a:off x="6077942" y="3110842"/>
            <a:ext cx="60756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文本占位符 2">
            <a:extLst>
              <a:ext uri="{FF2B5EF4-FFF2-40B4-BE49-F238E27FC236}">
                <a16:creationId xmlns:a16="http://schemas.microsoft.com/office/drawing/2014/main" id="{02CE9037-1C6F-2E59-7207-4DC9EFEEEBF5}"/>
              </a:ext>
            </a:extLst>
          </p:cNvPr>
          <p:cNvSpPr>
            <a:spLocks noGrp="1"/>
          </p:cNvSpPr>
          <p:nvPr>
            <p:ph type="body" sz="quarter" idx="11"/>
          </p:nvPr>
        </p:nvSpPr>
        <p:spPr>
          <a:xfrm>
            <a:off x="3606146" y="2361564"/>
            <a:ext cx="797408" cy="517190"/>
          </a:xfrm>
        </p:spPr>
        <p:txBody>
          <a:bodyPr/>
          <a:lstStyle/>
          <a:p>
            <a:r>
              <a:rPr lang="zh-CN" altLang="en-US" sz="1400" dirty="0"/>
              <a:t>线程</a:t>
            </a:r>
            <a:r>
              <a:rPr lang="en-US" altLang="zh-CN" sz="1400" dirty="0"/>
              <a:t>1</a:t>
            </a:r>
            <a:endParaRPr lang="zh-CN" altLang="en-US" sz="1400" dirty="0"/>
          </a:p>
        </p:txBody>
      </p:sp>
      <p:sp>
        <p:nvSpPr>
          <p:cNvPr id="5" name="文本占位符 2">
            <a:extLst>
              <a:ext uri="{FF2B5EF4-FFF2-40B4-BE49-F238E27FC236}">
                <a16:creationId xmlns:a16="http://schemas.microsoft.com/office/drawing/2014/main" id="{9D877E0D-4B0A-F76E-2D5C-5CDBB13AD419}"/>
              </a:ext>
            </a:extLst>
          </p:cNvPr>
          <p:cNvSpPr txBox="1">
            <a:spLocks/>
          </p:cNvSpPr>
          <p:nvPr/>
        </p:nvSpPr>
        <p:spPr>
          <a:xfrm>
            <a:off x="7499390" y="2361564"/>
            <a:ext cx="79740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线程</a:t>
            </a:r>
            <a:r>
              <a:rPr lang="en-US" altLang="zh-CN" sz="1400" dirty="0"/>
              <a:t>2</a:t>
            </a:r>
            <a:endParaRPr lang="zh-CN" altLang="en-US" sz="1400" dirty="0"/>
          </a:p>
        </p:txBody>
      </p:sp>
      <p:pic>
        <p:nvPicPr>
          <p:cNvPr id="9" name="图片 8">
            <a:extLst>
              <a:ext uri="{FF2B5EF4-FFF2-40B4-BE49-F238E27FC236}">
                <a16:creationId xmlns:a16="http://schemas.microsoft.com/office/drawing/2014/main" id="{10C83532-86F6-944C-A628-411659ACEA05}"/>
              </a:ext>
            </a:extLst>
          </p:cNvPr>
          <p:cNvPicPr>
            <a:picLocks noChangeAspect="1"/>
          </p:cNvPicPr>
          <p:nvPr/>
        </p:nvPicPr>
        <p:blipFill>
          <a:blip r:embed="rId2"/>
          <a:stretch>
            <a:fillRect/>
          </a:stretch>
        </p:blipFill>
        <p:spPr>
          <a:xfrm>
            <a:off x="2792264" y="2811143"/>
            <a:ext cx="2425173" cy="3397530"/>
          </a:xfrm>
          <a:prstGeom prst="rect">
            <a:avLst/>
          </a:prstGeom>
          <a:ln>
            <a:solidFill>
              <a:schemeClr val="tx1">
                <a:lumMod val="65000"/>
                <a:lumOff val="35000"/>
              </a:schemeClr>
            </a:solidFill>
          </a:ln>
        </p:spPr>
      </p:pic>
      <p:pic>
        <p:nvPicPr>
          <p:cNvPr id="11" name="图片 10">
            <a:extLst>
              <a:ext uri="{FF2B5EF4-FFF2-40B4-BE49-F238E27FC236}">
                <a16:creationId xmlns:a16="http://schemas.microsoft.com/office/drawing/2014/main" id="{2AA37BB2-148D-364B-17E5-AFB10E5924ED}"/>
              </a:ext>
            </a:extLst>
          </p:cNvPr>
          <p:cNvPicPr>
            <a:picLocks noChangeAspect="1"/>
          </p:cNvPicPr>
          <p:nvPr/>
        </p:nvPicPr>
        <p:blipFill>
          <a:blip r:embed="rId2"/>
          <a:stretch>
            <a:fillRect/>
          </a:stretch>
        </p:blipFill>
        <p:spPr>
          <a:xfrm>
            <a:off x="6685508" y="2811143"/>
            <a:ext cx="2425173" cy="3397530"/>
          </a:xfrm>
          <a:prstGeom prst="rect">
            <a:avLst/>
          </a:prstGeom>
          <a:ln>
            <a:solidFill>
              <a:schemeClr val="tx1">
                <a:lumMod val="65000"/>
                <a:lumOff val="35000"/>
              </a:schemeClr>
            </a:solidFill>
          </a:ln>
        </p:spPr>
      </p:pic>
    </p:spTree>
    <p:extLst>
      <p:ext uri="{BB962C8B-B14F-4D97-AF65-F5344CB8AC3E}">
        <p14:creationId xmlns:p14="http://schemas.microsoft.com/office/powerpoint/2010/main" val="1539648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3.95833E-6 7.40741E-7 L 0.00104 0.17662 " pathEditMode="relative" rAng="0" ptsTypes="AA">
                                      <p:cBhvr>
                                        <p:cTn id="19" dur="1000" fill="hold"/>
                                        <p:tgtEl>
                                          <p:spTgt spid="12"/>
                                        </p:tgtEl>
                                        <p:attrNameLst>
                                          <p:attrName>ppt_x</p:attrName>
                                          <p:attrName>ppt_y</p:attrName>
                                        </p:attrNameLst>
                                      </p:cBhvr>
                                      <p:rCtr x="52" y="88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2.5E-6 -3.7037E-6 L 2.5E-6 0.14468 " pathEditMode="relative" rAng="0" ptsTypes="AA">
                                      <p:cBhvr>
                                        <p:cTn id="36" dur="1000" fill="hold"/>
                                        <p:tgtEl>
                                          <p:spTgt spid="14"/>
                                        </p:tgtEl>
                                        <p:attrNameLst>
                                          <p:attrName>ppt_x</p:attrName>
                                          <p:attrName>ppt_y</p:attrName>
                                        </p:attrNameLst>
                                      </p:cBhvr>
                                      <p:rCtr x="0" y="722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104 0.17662 L 0.00104 0.35393 " pathEditMode="relative" rAng="0" ptsTypes="AA">
                                      <p:cBhvr>
                                        <p:cTn id="40" dur="1000" fill="hold"/>
                                        <p:tgtEl>
                                          <p:spTgt spid="12"/>
                                        </p:tgtEl>
                                        <p:attrNameLst>
                                          <p:attrName>ppt_x</p:attrName>
                                          <p:attrName>ppt_y</p:attrName>
                                        </p:attrNameLst>
                                      </p:cBhvr>
                                      <p:rCtr x="0" y="88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Mixed  Collection (</a:t>
            </a:r>
            <a:r>
              <a:rPr lang="zh-CN" altLang="en-US" dirty="0"/>
              <a:t>混合垃圾回收</a:t>
            </a:r>
            <a:r>
              <a:rPr lang="en-US" altLang="zh-CN" dirty="0"/>
              <a:t>)  </a:t>
            </a:r>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29618"/>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27375"/>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60542"/>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12563"/>
            <a:ext cx="546754" cy="546754"/>
          </a:xfrm>
          <a:prstGeom prst="rect">
            <a:avLst/>
          </a:prstGeom>
          <a:solidFill>
            <a:schemeClr val="accent2">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12563"/>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829618"/>
            <a:ext cx="546754" cy="546754"/>
          </a:xfrm>
          <a:prstGeom prst="rect">
            <a:avLst/>
          </a:prstGeom>
          <a:solidFill>
            <a:schemeClr val="accent3">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E</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9" name="文本占位符 2">
            <a:extLst>
              <a:ext uri="{FF2B5EF4-FFF2-40B4-BE49-F238E27FC236}">
                <a16:creationId xmlns:a16="http://schemas.microsoft.com/office/drawing/2014/main" id="{25058871-89BF-BFC7-0CDE-4A641CAB80E3}"/>
              </a:ext>
            </a:extLst>
          </p:cNvPr>
          <p:cNvSpPr txBox="1">
            <a:spLocks/>
          </p:cNvSpPr>
          <p:nvPr/>
        </p:nvSpPr>
        <p:spPr>
          <a:xfrm>
            <a:off x="765457" y="2075888"/>
            <a:ext cx="6871606" cy="546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混合收集阶段中，参与复制的有 </a:t>
            </a:r>
            <a:r>
              <a:rPr lang="en-US" altLang="zh-CN" sz="1400" dirty="0" err="1"/>
              <a:t>eden</a:t>
            </a:r>
            <a:r>
              <a:rPr lang="zh-CN" altLang="en-US" sz="1400" dirty="0"/>
              <a:t>、</a:t>
            </a:r>
            <a:r>
              <a:rPr lang="en-US" altLang="zh-CN" sz="1400" dirty="0"/>
              <a:t>survivor</a:t>
            </a:r>
            <a:r>
              <a:rPr lang="zh-CN" altLang="en-US" sz="1400" dirty="0"/>
              <a:t>、</a:t>
            </a:r>
            <a:r>
              <a:rPr lang="en-US" altLang="zh-CN" sz="1400" dirty="0"/>
              <a:t>old</a:t>
            </a:r>
            <a:endParaRPr lang="zh-CN" altLang="en-US" sz="1400" dirty="0"/>
          </a:p>
        </p:txBody>
      </p:sp>
      <p:cxnSp>
        <p:nvCxnSpPr>
          <p:cNvPr id="7" name="连接符: 肘形 6">
            <a:extLst>
              <a:ext uri="{FF2B5EF4-FFF2-40B4-BE49-F238E27FC236}">
                <a16:creationId xmlns:a16="http://schemas.microsoft.com/office/drawing/2014/main" id="{EFB75C62-455D-3FA9-D385-A2DDDAB4CAD0}"/>
              </a:ext>
            </a:extLst>
          </p:cNvPr>
          <p:cNvCxnSpPr>
            <a:stCxn id="74" idx="1"/>
            <a:endCxn id="50" idx="2"/>
          </p:cNvCxnSpPr>
          <p:nvPr/>
        </p:nvCxnSpPr>
        <p:spPr>
          <a:xfrm rot="10800000">
            <a:off x="6101123" y="4674130"/>
            <a:ext cx="939663" cy="1011811"/>
          </a:xfrm>
          <a:prstGeom prst="bentConnector2">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939E2DC-AE2F-4AF8-7A71-41CFBF8CF065}"/>
              </a:ext>
            </a:extLst>
          </p:cNvPr>
          <p:cNvCxnSpPr>
            <a:stCxn id="5" idx="3"/>
            <a:endCxn id="50" idx="1"/>
          </p:cNvCxnSpPr>
          <p:nvPr/>
        </p:nvCxnSpPr>
        <p:spPr>
          <a:xfrm>
            <a:off x="5161459" y="4400752"/>
            <a:ext cx="666286"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00CEA189-2D06-A3A2-3925-3CD49277ABDF}"/>
              </a:ext>
            </a:extLst>
          </p:cNvPr>
          <p:cNvCxnSpPr>
            <a:stCxn id="14" idx="2"/>
            <a:endCxn id="50" idx="0"/>
          </p:cNvCxnSpPr>
          <p:nvPr/>
        </p:nvCxnSpPr>
        <p:spPr>
          <a:xfrm rot="16200000" flipH="1">
            <a:off x="5422361" y="3448613"/>
            <a:ext cx="751003" cy="606520"/>
          </a:xfrm>
          <a:prstGeom prst="curvedConnector3">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B1600E02-E6E4-8599-A0CB-10B226934927}"/>
              </a:ext>
            </a:extLst>
          </p:cNvPr>
          <p:cNvCxnSpPr>
            <a:stCxn id="15" idx="2"/>
            <a:endCxn id="50" idx="0"/>
          </p:cNvCxnSpPr>
          <p:nvPr/>
        </p:nvCxnSpPr>
        <p:spPr>
          <a:xfrm rot="5400000">
            <a:off x="5725621" y="3751873"/>
            <a:ext cx="751003" cy="12700"/>
          </a:xfrm>
          <a:prstGeom prst="curvedConnector3">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1BD0A58F-EE19-4F4F-4531-28E0335928C2}"/>
              </a:ext>
            </a:extLst>
          </p:cNvPr>
          <p:cNvCxnSpPr>
            <a:stCxn id="6" idx="2"/>
            <a:endCxn id="50" idx="0"/>
          </p:cNvCxnSpPr>
          <p:nvPr/>
        </p:nvCxnSpPr>
        <p:spPr>
          <a:xfrm rot="5400000">
            <a:off x="6028879" y="3448615"/>
            <a:ext cx="751003" cy="606516"/>
          </a:xfrm>
          <a:prstGeom prst="curvedConnector3">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EFC0787A-54B3-2781-8CFF-FA53BC0399D0}"/>
              </a:ext>
            </a:extLst>
          </p:cNvPr>
          <p:cNvCxnSpPr>
            <a:cxnSpLocks/>
            <a:stCxn id="5" idx="3"/>
            <a:endCxn id="83" idx="1"/>
          </p:cNvCxnSpPr>
          <p:nvPr/>
        </p:nvCxnSpPr>
        <p:spPr>
          <a:xfrm>
            <a:off x="5161459" y="4400752"/>
            <a:ext cx="666286" cy="1918355"/>
          </a:xfrm>
          <a:prstGeom prst="curvedConnector3">
            <a:avLst>
              <a:gd name="adj1" fmla="val 50000"/>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A99FE922-2E71-C18E-05D6-D31EF5CFBC5C}"/>
              </a:ext>
            </a:extLst>
          </p:cNvPr>
          <p:cNvCxnSpPr>
            <a:stCxn id="60" idx="1"/>
            <a:endCxn id="83" idx="1"/>
          </p:cNvCxnSpPr>
          <p:nvPr/>
        </p:nvCxnSpPr>
        <p:spPr>
          <a:xfrm rot="10800000" flipH="1" flipV="1">
            <a:off x="5221225" y="5033919"/>
            <a:ext cx="606520" cy="1285188"/>
          </a:xfrm>
          <a:prstGeom prst="curvedConnector3">
            <a:avLst>
              <a:gd name="adj1" fmla="val 35359"/>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6A8B7064-187F-FCE9-69C7-55636213ADE9}"/>
              </a:ext>
            </a:extLst>
          </p:cNvPr>
          <p:cNvCxnSpPr>
            <a:stCxn id="70" idx="3"/>
            <a:endCxn id="82" idx="3"/>
          </p:cNvCxnSpPr>
          <p:nvPr/>
        </p:nvCxnSpPr>
        <p:spPr>
          <a:xfrm>
            <a:off x="5161459" y="5685940"/>
            <a:ext cx="606520" cy="633167"/>
          </a:xfrm>
          <a:prstGeom prst="curvedConnector3">
            <a:avLst>
              <a:gd name="adj1" fmla="val 3200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56BAD3B0-48DD-43CD-7D53-CE6AFA001226}"/>
              </a:ext>
            </a:extLst>
          </p:cNvPr>
          <p:cNvCxnSpPr>
            <a:stCxn id="52" idx="1"/>
            <a:endCxn id="83" idx="3"/>
          </p:cNvCxnSpPr>
          <p:nvPr/>
        </p:nvCxnSpPr>
        <p:spPr>
          <a:xfrm rot="10800000" flipV="1">
            <a:off x="6374499" y="4400751"/>
            <a:ext cx="666286" cy="1918355"/>
          </a:xfrm>
          <a:prstGeom prst="curvedConnector3">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311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par>
                                <p:cTn id="11" presetID="22" presetClass="entr" presetSubtype="1"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par>
                                <p:cTn id="28" presetID="22" presetClass="entr" presetSubtype="1"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Mixed  Collection (</a:t>
            </a:r>
            <a:r>
              <a:rPr lang="zh-CN" altLang="en-US" dirty="0"/>
              <a:t>混合垃圾回收</a:t>
            </a:r>
            <a:r>
              <a:rPr lang="en-US" altLang="zh-CN" dirty="0"/>
              <a:t>) </a:t>
            </a:r>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29618"/>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29" name="文本占位符 2">
            <a:extLst>
              <a:ext uri="{FF2B5EF4-FFF2-40B4-BE49-F238E27FC236}">
                <a16:creationId xmlns:a16="http://schemas.microsoft.com/office/drawing/2014/main" id="{25058871-89BF-BFC7-0CDE-4A641CAB80E3}"/>
              </a:ext>
            </a:extLst>
          </p:cNvPr>
          <p:cNvSpPr txBox="1">
            <a:spLocks/>
          </p:cNvSpPr>
          <p:nvPr/>
        </p:nvSpPr>
        <p:spPr>
          <a:xfrm>
            <a:off x="710879" y="189640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复制完成，内存得到释放。进入下一轮的新生代回收、并发标记、混合收集</a:t>
            </a:r>
          </a:p>
        </p:txBody>
      </p:sp>
    </p:spTree>
    <p:extLst>
      <p:ext uri="{BB962C8B-B14F-4D97-AF65-F5344CB8AC3E}">
        <p14:creationId xmlns:p14="http://schemas.microsoft.com/office/powerpoint/2010/main" val="281267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a:xfrm>
            <a:off x="710879" y="1002232"/>
            <a:ext cx="11119759" cy="517190"/>
          </a:xfrm>
        </p:spPr>
        <p:txBody>
          <a:bodyPr/>
          <a:lstStyle/>
          <a:p>
            <a:r>
              <a:rPr lang="en-US" altLang="zh-CN" dirty="0"/>
              <a:t>Mixed  Collection (</a:t>
            </a:r>
            <a:r>
              <a:rPr lang="zh-CN" altLang="en-US" dirty="0"/>
              <a:t>混合垃圾回收</a:t>
            </a:r>
            <a:r>
              <a:rPr lang="en-US" altLang="zh-CN" dirty="0"/>
              <a:t>) </a:t>
            </a:r>
          </a:p>
        </p:txBody>
      </p:sp>
      <p:sp>
        <p:nvSpPr>
          <p:cNvPr id="10" name="矩形 9">
            <a:extLst>
              <a:ext uri="{FF2B5EF4-FFF2-40B4-BE49-F238E27FC236}">
                <a16:creationId xmlns:a16="http://schemas.microsoft.com/office/drawing/2014/main" id="{9B38D880-AD0C-5836-2A07-39AE394E9E0D}"/>
              </a:ext>
            </a:extLst>
          </p:cNvPr>
          <p:cNvSpPr/>
          <p:nvPr/>
        </p:nvSpPr>
        <p:spPr bwMode="auto">
          <a:xfrm>
            <a:off x="2795145" y="2829618"/>
            <a:ext cx="546754" cy="546754"/>
          </a:xfrm>
          <a:prstGeom prst="rect">
            <a:avLst/>
          </a:prstGeom>
          <a:solidFill>
            <a:srgbClr val="FF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H</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FF4C50EB-1CF1-6698-1716-EAD88E14C2AB}"/>
              </a:ext>
            </a:extLst>
          </p:cNvPr>
          <p:cNvSpPr/>
          <p:nvPr/>
        </p:nvSpPr>
        <p:spPr bwMode="auto">
          <a:xfrm>
            <a:off x="3401665" y="2829618"/>
            <a:ext cx="546754" cy="546754"/>
          </a:xfrm>
          <a:prstGeom prst="rect">
            <a:avLst/>
          </a:prstGeom>
          <a:solidFill>
            <a:srgbClr val="FF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H</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2" name="矩形 11">
            <a:extLst>
              <a:ext uri="{FF2B5EF4-FFF2-40B4-BE49-F238E27FC236}">
                <a16:creationId xmlns:a16="http://schemas.microsoft.com/office/drawing/2014/main" id="{09ECFCCD-B1B8-E499-4898-FEDFEAE3A97E}"/>
              </a:ext>
            </a:extLst>
          </p:cNvPr>
          <p:cNvSpPr/>
          <p:nvPr/>
        </p:nvSpPr>
        <p:spPr bwMode="auto">
          <a:xfrm>
            <a:off x="40081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3" name="矩形 12">
            <a:extLst>
              <a:ext uri="{FF2B5EF4-FFF2-40B4-BE49-F238E27FC236}">
                <a16:creationId xmlns:a16="http://schemas.microsoft.com/office/drawing/2014/main" id="{967A0783-541F-E774-D9BD-CDB0EA6053EB}"/>
              </a:ext>
            </a:extLst>
          </p:cNvPr>
          <p:cNvSpPr/>
          <p:nvPr/>
        </p:nvSpPr>
        <p:spPr bwMode="auto">
          <a:xfrm>
            <a:off x="46147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4" name="矩形 13">
            <a:extLst>
              <a:ext uri="{FF2B5EF4-FFF2-40B4-BE49-F238E27FC236}">
                <a16:creationId xmlns:a16="http://schemas.microsoft.com/office/drawing/2014/main" id="{54603CEE-09F8-A01E-B2BA-1566909FD73C}"/>
              </a:ext>
            </a:extLst>
          </p:cNvPr>
          <p:cNvSpPr/>
          <p:nvPr/>
        </p:nvSpPr>
        <p:spPr bwMode="auto">
          <a:xfrm>
            <a:off x="522122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15" name="矩形 14">
            <a:extLst>
              <a:ext uri="{FF2B5EF4-FFF2-40B4-BE49-F238E27FC236}">
                <a16:creationId xmlns:a16="http://schemas.microsoft.com/office/drawing/2014/main" id="{74650428-159A-B7F5-0FF3-865B7927B74E}"/>
              </a:ext>
            </a:extLst>
          </p:cNvPr>
          <p:cNvSpPr/>
          <p:nvPr/>
        </p:nvSpPr>
        <p:spPr bwMode="auto">
          <a:xfrm>
            <a:off x="582774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17" name="矩形 16">
            <a:extLst>
              <a:ext uri="{FF2B5EF4-FFF2-40B4-BE49-F238E27FC236}">
                <a16:creationId xmlns:a16="http://schemas.microsoft.com/office/drawing/2014/main" id="{55AA73EC-5706-9DD9-D779-5F848E29F1AF}"/>
              </a:ext>
            </a:extLst>
          </p:cNvPr>
          <p:cNvSpPr/>
          <p:nvPr/>
        </p:nvSpPr>
        <p:spPr bwMode="auto">
          <a:xfrm>
            <a:off x="704078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8" name="矩形 17">
            <a:extLst>
              <a:ext uri="{FF2B5EF4-FFF2-40B4-BE49-F238E27FC236}">
                <a16:creationId xmlns:a16="http://schemas.microsoft.com/office/drawing/2014/main" id="{DAC640DF-4053-8FDC-AB89-18B91294E873}"/>
              </a:ext>
            </a:extLst>
          </p:cNvPr>
          <p:cNvSpPr/>
          <p:nvPr/>
        </p:nvSpPr>
        <p:spPr bwMode="auto">
          <a:xfrm>
            <a:off x="7647305"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19" name="矩形 18">
            <a:extLst>
              <a:ext uri="{FF2B5EF4-FFF2-40B4-BE49-F238E27FC236}">
                <a16:creationId xmlns:a16="http://schemas.microsoft.com/office/drawing/2014/main" id="{09E7B11F-3B27-93D0-E174-3E814D36DC27}"/>
              </a:ext>
            </a:extLst>
          </p:cNvPr>
          <p:cNvSpPr/>
          <p:nvPr/>
        </p:nvSpPr>
        <p:spPr bwMode="auto">
          <a:xfrm>
            <a:off x="8253829" y="2829618"/>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34" name="矩形 33">
            <a:extLst>
              <a:ext uri="{FF2B5EF4-FFF2-40B4-BE49-F238E27FC236}">
                <a16:creationId xmlns:a16="http://schemas.microsoft.com/office/drawing/2014/main" id="{6A50B17C-7E8D-63BA-F7C8-9D7FBBB69D43}"/>
              </a:ext>
            </a:extLst>
          </p:cNvPr>
          <p:cNvSpPr/>
          <p:nvPr/>
        </p:nvSpPr>
        <p:spPr bwMode="auto">
          <a:xfrm>
            <a:off x="279514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5" name="矩形 34">
            <a:extLst>
              <a:ext uri="{FF2B5EF4-FFF2-40B4-BE49-F238E27FC236}">
                <a16:creationId xmlns:a16="http://schemas.microsoft.com/office/drawing/2014/main" id="{A6AD063B-E8F1-F54D-606E-0196CFE21F58}"/>
              </a:ext>
            </a:extLst>
          </p:cNvPr>
          <p:cNvSpPr/>
          <p:nvPr/>
        </p:nvSpPr>
        <p:spPr bwMode="auto">
          <a:xfrm>
            <a:off x="340166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36" name="矩形 35">
            <a:extLst>
              <a:ext uri="{FF2B5EF4-FFF2-40B4-BE49-F238E27FC236}">
                <a16:creationId xmlns:a16="http://schemas.microsoft.com/office/drawing/2014/main" id="{6B5447C5-6485-5216-0BB8-ECAA99AB28BF}"/>
              </a:ext>
            </a:extLst>
          </p:cNvPr>
          <p:cNvSpPr/>
          <p:nvPr/>
        </p:nvSpPr>
        <p:spPr bwMode="auto">
          <a:xfrm>
            <a:off x="400818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7" name="矩形 36">
            <a:extLst>
              <a:ext uri="{FF2B5EF4-FFF2-40B4-BE49-F238E27FC236}">
                <a16:creationId xmlns:a16="http://schemas.microsoft.com/office/drawing/2014/main" id="{18A45A1E-6DF1-B545-1CCD-62D481B2AF22}"/>
              </a:ext>
            </a:extLst>
          </p:cNvPr>
          <p:cNvSpPr/>
          <p:nvPr/>
        </p:nvSpPr>
        <p:spPr bwMode="auto">
          <a:xfrm>
            <a:off x="46147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8" name="矩形 37">
            <a:extLst>
              <a:ext uri="{FF2B5EF4-FFF2-40B4-BE49-F238E27FC236}">
                <a16:creationId xmlns:a16="http://schemas.microsoft.com/office/drawing/2014/main" id="{38532300-80F0-4257-4AC9-B19D04C17798}"/>
              </a:ext>
            </a:extLst>
          </p:cNvPr>
          <p:cNvSpPr/>
          <p:nvPr/>
        </p:nvSpPr>
        <p:spPr bwMode="auto">
          <a:xfrm>
            <a:off x="522122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9" name="矩形 38">
            <a:extLst>
              <a:ext uri="{FF2B5EF4-FFF2-40B4-BE49-F238E27FC236}">
                <a16:creationId xmlns:a16="http://schemas.microsoft.com/office/drawing/2014/main" id="{301F51AB-8944-457B-4653-8391842C9AF6}"/>
              </a:ext>
            </a:extLst>
          </p:cNvPr>
          <p:cNvSpPr/>
          <p:nvPr/>
        </p:nvSpPr>
        <p:spPr bwMode="auto">
          <a:xfrm>
            <a:off x="582774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0" name="矩形 39">
            <a:extLst>
              <a:ext uri="{FF2B5EF4-FFF2-40B4-BE49-F238E27FC236}">
                <a16:creationId xmlns:a16="http://schemas.microsoft.com/office/drawing/2014/main" id="{0DBEA142-F7C2-7016-4F33-C6CFAD976711}"/>
              </a:ext>
            </a:extLst>
          </p:cNvPr>
          <p:cNvSpPr/>
          <p:nvPr/>
        </p:nvSpPr>
        <p:spPr bwMode="auto">
          <a:xfrm>
            <a:off x="643426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1" name="矩形 40">
            <a:extLst>
              <a:ext uri="{FF2B5EF4-FFF2-40B4-BE49-F238E27FC236}">
                <a16:creationId xmlns:a16="http://schemas.microsoft.com/office/drawing/2014/main" id="{27918F5E-2A07-B2F1-DC99-1E8422839E9A}"/>
              </a:ext>
            </a:extLst>
          </p:cNvPr>
          <p:cNvSpPr/>
          <p:nvPr/>
        </p:nvSpPr>
        <p:spPr bwMode="auto">
          <a:xfrm>
            <a:off x="7040785" y="346278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2" name="矩形 41">
            <a:extLst>
              <a:ext uri="{FF2B5EF4-FFF2-40B4-BE49-F238E27FC236}">
                <a16:creationId xmlns:a16="http://schemas.microsoft.com/office/drawing/2014/main" id="{897996F0-3629-0284-EEA0-BB855FC350B8}"/>
              </a:ext>
            </a:extLst>
          </p:cNvPr>
          <p:cNvSpPr/>
          <p:nvPr/>
        </p:nvSpPr>
        <p:spPr bwMode="auto">
          <a:xfrm>
            <a:off x="7647305"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3" name="矩形 42">
            <a:extLst>
              <a:ext uri="{FF2B5EF4-FFF2-40B4-BE49-F238E27FC236}">
                <a16:creationId xmlns:a16="http://schemas.microsoft.com/office/drawing/2014/main" id="{BE0C5C4A-880D-D525-C444-9BD66A11D43F}"/>
              </a:ext>
            </a:extLst>
          </p:cNvPr>
          <p:cNvSpPr/>
          <p:nvPr/>
        </p:nvSpPr>
        <p:spPr bwMode="auto">
          <a:xfrm>
            <a:off x="8253829" y="346278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45" name="矩形 44">
            <a:extLst>
              <a:ext uri="{FF2B5EF4-FFF2-40B4-BE49-F238E27FC236}">
                <a16:creationId xmlns:a16="http://schemas.microsoft.com/office/drawing/2014/main" id="{F4FA154A-8118-939A-2DB1-F77194DD9E18}"/>
              </a:ext>
            </a:extLst>
          </p:cNvPr>
          <p:cNvSpPr/>
          <p:nvPr/>
        </p:nvSpPr>
        <p:spPr bwMode="auto">
          <a:xfrm>
            <a:off x="279514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46" name="矩形 45">
            <a:extLst>
              <a:ext uri="{FF2B5EF4-FFF2-40B4-BE49-F238E27FC236}">
                <a16:creationId xmlns:a16="http://schemas.microsoft.com/office/drawing/2014/main" id="{8729FECE-3674-486F-ADBB-7C5154DB860A}"/>
              </a:ext>
            </a:extLst>
          </p:cNvPr>
          <p:cNvSpPr/>
          <p:nvPr/>
        </p:nvSpPr>
        <p:spPr bwMode="auto">
          <a:xfrm>
            <a:off x="340166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7" name="矩形 46">
            <a:extLst>
              <a:ext uri="{FF2B5EF4-FFF2-40B4-BE49-F238E27FC236}">
                <a16:creationId xmlns:a16="http://schemas.microsoft.com/office/drawing/2014/main" id="{8B2B9959-CBF5-4AA4-0FB5-B08A22DFA9BC}"/>
              </a:ext>
            </a:extLst>
          </p:cNvPr>
          <p:cNvSpPr/>
          <p:nvPr/>
        </p:nvSpPr>
        <p:spPr bwMode="auto">
          <a:xfrm>
            <a:off x="400818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49" name="矩形 48">
            <a:extLst>
              <a:ext uri="{FF2B5EF4-FFF2-40B4-BE49-F238E27FC236}">
                <a16:creationId xmlns:a16="http://schemas.microsoft.com/office/drawing/2014/main" id="{BD5514D9-F2EC-994C-74BC-FAB88F71E02C}"/>
              </a:ext>
            </a:extLst>
          </p:cNvPr>
          <p:cNvSpPr/>
          <p:nvPr/>
        </p:nvSpPr>
        <p:spPr bwMode="auto">
          <a:xfrm>
            <a:off x="522122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0" name="矩形 49">
            <a:extLst>
              <a:ext uri="{FF2B5EF4-FFF2-40B4-BE49-F238E27FC236}">
                <a16:creationId xmlns:a16="http://schemas.microsoft.com/office/drawing/2014/main" id="{A52058B1-2AE9-8AAF-6572-F6A976943971}"/>
              </a:ext>
            </a:extLst>
          </p:cNvPr>
          <p:cNvSpPr/>
          <p:nvPr/>
        </p:nvSpPr>
        <p:spPr bwMode="auto">
          <a:xfrm>
            <a:off x="5827745" y="4127375"/>
            <a:ext cx="546754" cy="546754"/>
          </a:xfrm>
          <a:prstGeom prst="rect">
            <a:avLst/>
          </a:prstGeom>
          <a:solidFill>
            <a:schemeClr val="accent5">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S</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1" name="矩形 50">
            <a:extLst>
              <a:ext uri="{FF2B5EF4-FFF2-40B4-BE49-F238E27FC236}">
                <a16:creationId xmlns:a16="http://schemas.microsoft.com/office/drawing/2014/main" id="{B5994664-00C9-6EC7-FB38-D5E83D166E2F}"/>
              </a:ext>
            </a:extLst>
          </p:cNvPr>
          <p:cNvSpPr/>
          <p:nvPr/>
        </p:nvSpPr>
        <p:spPr bwMode="auto">
          <a:xfrm>
            <a:off x="643426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2" name="矩形 51">
            <a:extLst>
              <a:ext uri="{FF2B5EF4-FFF2-40B4-BE49-F238E27FC236}">
                <a16:creationId xmlns:a16="http://schemas.microsoft.com/office/drawing/2014/main" id="{CA5CFCDF-84A8-5400-558F-6693BD6E8A0E}"/>
              </a:ext>
            </a:extLst>
          </p:cNvPr>
          <p:cNvSpPr/>
          <p:nvPr/>
        </p:nvSpPr>
        <p:spPr bwMode="auto">
          <a:xfrm>
            <a:off x="704078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53" name="矩形 52">
            <a:extLst>
              <a:ext uri="{FF2B5EF4-FFF2-40B4-BE49-F238E27FC236}">
                <a16:creationId xmlns:a16="http://schemas.microsoft.com/office/drawing/2014/main" id="{4DD51789-07D9-5285-B7C6-0684866C5147}"/>
              </a:ext>
            </a:extLst>
          </p:cNvPr>
          <p:cNvSpPr/>
          <p:nvPr/>
        </p:nvSpPr>
        <p:spPr bwMode="auto">
          <a:xfrm>
            <a:off x="7647305"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4" name="矩形 53">
            <a:extLst>
              <a:ext uri="{FF2B5EF4-FFF2-40B4-BE49-F238E27FC236}">
                <a16:creationId xmlns:a16="http://schemas.microsoft.com/office/drawing/2014/main" id="{46F7BBB1-13D4-F91D-58FF-7D7A59B6D6E0}"/>
              </a:ext>
            </a:extLst>
          </p:cNvPr>
          <p:cNvSpPr/>
          <p:nvPr/>
        </p:nvSpPr>
        <p:spPr bwMode="auto">
          <a:xfrm>
            <a:off x="8253829" y="4127375"/>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56" name="矩形 55">
            <a:extLst>
              <a:ext uri="{FF2B5EF4-FFF2-40B4-BE49-F238E27FC236}">
                <a16:creationId xmlns:a16="http://schemas.microsoft.com/office/drawing/2014/main" id="{65C41A61-C08F-4DB2-48E8-3BE3BCE267A6}"/>
              </a:ext>
            </a:extLst>
          </p:cNvPr>
          <p:cNvSpPr/>
          <p:nvPr/>
        </p:nvSpPr>
        <p:spPr bwMode="auto">
          <a:xfrm>
            <a:off x="279514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7" name="矩形 56">
            <a:extLst>
              <a:ext uri="{FF2B5EF4-FFF2-40B4-BE49-F238E27FC236}">
                <a16:creationId xmlns:a16="http://schemas.microsoft.com/office/drawing/2014/main" id="{AB169E14-52E4-C729-F48E-4A478341A061}"/>
              </a:ext>
            </a:extLst>
          </p:cNvPr>
          <p:cNvSpPr/>
          <p:nvPr/>
        </p:nvSpPr>
        <p:spPr bwMode="auto">
          <a:xfrm>
            <a:off x="340166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a:p>
            <a:pPr eaLnBrk="0" fontAlgn="base" hangingPunct="0">
              <a:spcBef>
                <a:spcPct val="0"/>
              </a:spcBef>
              <a:spcAft>
                <a:spcPct val="0"/>
              </a:spcAft>
            </a:pPr>
            <a:endParaRPr lang="zh-CN" altLang="en-US" sz="1300" dirty="0">
              <a:solidFill>
                <a:srgbClr val="080808"/>
              </a:solidFill>
              <a:latin typeface="Arial Unicode MS"/>
            </a:endParaRPr>
          </a:p>
        </p:txBody>
      </p:sp>
      <p:sp>
        <p:nvSpPr>
          <p:cNvPr id="58" name="矩形 57">
            <a:extLst>
              <a:ext uri="{FF2B5EF4-FFF2-40B4-BE49-F238E27FC236}">
                <a16:creationId xmlns:a16="http://schemas.microsoft.com/office/drawing/2014/main" id="{E817A40E-0A8A-FA6E-7AAD-72D61CD5B22F}"/>
              </a:ext>
            </a:extLst>
          </p:cNvPr>
          <p:cNvSpPr/>
          <p:nvPr/>
        </p:nvSpPr>
        <p:spPr bwMode="auto">
          <a:xfrm>
            <a:off x="4008185"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9" name="矩形 58">
            <a:extLst>
              <a:ext uri="{FF2B5EF4-FFF2-40B4-BE49-F238E27FC236}">
                <a16:creationId xmlns:a16="http://schemas.microsoft.com/office/drawing/2014/main" id="{CF871302-D955-0D5A-DD4B-2C8D2E92067C}"/>
              </a:ext>
            </a:extLst>
          </p:cNvPr>
          <p:cNvSpPr/>
          <p:nvPr/>
        </p:nvSpPr>
        <p:spPr bwMode="auto">
          <a:xfrm>
            <a:off x="46147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60" name="矩形 59">
            <a:extLst>
              <a:ext uri="{FF2B5EF4-FFF2-40B4-BE49-F238E27FC236}">
                <a16:creationId xmlns:a16="http://schemas.microsoft.com/office/drawing/2014/main" id="{6450B7F2-950E-FB82-CF0B-DD82261D0BAF}"/>
              </a:ext>
            </a:extLst>
          </p:cNvPr>
          <p:cNvSpPr/>
          <p:nvPr/>
        </p:nvSpPr>
        <p:spPr bwMode="auto">
          <a:xfrm>
            <a:off x="522122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1" name="矩形 60">
            <a:extLst>
              <a:ext uri="{FF2B5EF4-FFF2-40B4-BE49-F238E27FC236}">
                <a16:creationId xmlns:a16="http://schemas.microsoft.com/office/drawing/2014/main" id="{4373A0E7-6148-7C82-0762-3A3F41B56796}"/>
              </a:ext>
            </a:extLst>
          </p:cNvPr>
          <p:cNvSpPr/>
          <p:nvPr/>
        </p:nvSpPr>
        <p:spPr bwMode="auto">
          <a:xfrm>
            <a:off x="582774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2" name="矩形 61">
            <a:extLst>
              <a:ext uri="{FF2B5EF4-FFF2-40B4-BE49-F238E27FC236}">
                <a16:creationId xmlns:a16="http://schemas.microsoft.com/office/drawing/2014/main" id="{DFAB7013-6574-AB0D-9C07-86A1D6C38BEA}"/>
              </a:ext>
            </a:extLst>
          </p:cNvPr>
          <p:cNvSpPr/>
          <p:nvPr/>
        </p:nvSpPr>
        <p:spPr bwMode="auto">
          <a:xfrm>
            <a:off x="643426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4" name="矩形 63">
            <a:extLst>
              <a:ext uri="{FF2B5EF4-FFF2-40B4-BE49-F238E27FC236}">
                <a16:creationId xmlns:a16="http://schemas.microsoft.com/office/drawing/2014/main" id="{1BDDB2CE-3A6D-6EAD-3438-FAE56591723F}"/>
              </a:ext>
            </a:extLst>
          </p:cNvPr>
          <p:cNvSpPr/>
          <p:nvPr/>
        </p:nvSpPr>
        <p:spPr bwMode="auto">
          <a:xfrm>
            <a:off x="7647305"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65" name="矩形 64">
            <a:extLst>
              <a:ext uri="{FF2B5EF4-FFF2-40B4-BE49-F238E27FC236}">
                <a16:creationId xmlns:a16="http://schemas.microsoft.com/office/drawing/2014/main" id="{1DC8950A-DB86-C7F7-7500-53864EF774D1}"/>
              </a:ext>
            </a:extLst>
          </p:cNvPr>
          <p:cNvSpPr/>
          <p:nvPr/>
        </p:nvSpPr>
        <p:spPr bwMode="auto">
          <a:xfrm>
            <a:off x="8253829" y="4760542"/>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67" name="矩形 66">
            <a:extLst>
              <a:ext uri="{FF2B5EF4-FFF2-40B4-BE49-F238E27FC236}">
                <a16:creationId xmlns:a16="http://schemas.microsoft.com/office/drawing/2014/main" id="{5DE7A5CF-A385-F047-46ED-4EF04D42EC5C}"/>
              </a:ext>
            </a:extLst>
          </p:cNvPr>
          <p:cNvSpPr/>
          <p:nvPr/>
        </p:nvSpPr>
        <p:spPr bwMode="auto">
          <a:xfrm>
            <a:off x="279514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8" name="矩形 67">
            <a:extLst>
              <a:ext uri="{FF2B5EF4-FFF2-40B4-BE49-F238E27FC236}">
                <a16:creationId xmlns:a16="http://schemas.microsoft.com/office/drawing/2014/main" id="{D3B27DF7-614C-C97C-3BA3-6FC67C6D96B3}"/>
              </a:ext>
            </a:extLst>
          </p:cNvPr>
          <p:cNvSpPr/>
          <p:nvPr/>
        </p:nvSpPr>
        <p:spPr bwMode="auto">
          <a:xfrm>
            <a:off x="340166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69" name="矩形 68">
            <a:extLst>
              <a:ext uri="{FF2B5EF4-FFF2-40B4-BE49-F238E27FC236}">
                <a16:creationId xmlns:a16="http://schemas.microsoft.com/office/drawing/2014/main" id="{87344744-38E6-3084-C843-C766E3BF579B}"/>
              </a:ext>
            </a:extLst>
          </p:cNvPr>
          <p:cNvSpPr/>
          <p:nvPr/>
        </p:nvSpPr>
        <p:spPr bwMode="auto">
          <a:xfrm>
            <a:off x="4008185"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0" name="矩形 69">
            <a:extLst>
              <a:ext uri="{FF2B5EF4-FFF2-40B4-BE49-F238E27FC236}">
                <a16:creationId xmlns:a16="http://schemas.microsoft.com/office/drawing/2014/main" id="{1D410CE1-6144-5D25-7F27-2C81D8296C19}"/>
              </a:ext>
            </a:extLst>
          </p:cNvPr>
          <p:cNvSpPr/>
          <p:nvPr/>
        </p:nvSpPr>
        <p:spPr bwMode="auto">
          <a:xfrm>
            <a:off x="46147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71" name="矩形 70">
            <a:extLst>
              <a:ext uri="{FF2B5EF4-FFF2-40B4-BE49-F238E27FC236}">
                <a16:creationId xmlns:a16="http://schemas.microsoft.com/office/drawing/2014/main" id="{5C7213EC-7E66-13AF-31A0-BD4BCF5E16E6}"/>
              </a:ext>
            </a:extLst>
          </p:cNvPr>
          <p:cNvSpPr/>
          <p:nvPr/>
        </p:nvSpPr>
        <p:spPr bwMode="auto">
          <a:xfrm>
            <a:off x="522122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2" name="矩形 71">
            <a:extLst>
              <a:ext uri="{FF2B5EF4-FFF2-40B4-BE49-F238E27FC236}">
                <a16:creationId xmlns:a16="http://schemas.microsoft.com/office/drawing/2014/main" id="{976594D2-E08F-7DF6-CAC2-2EC5691F14EB}"/>
              </a:ext>
            </a:extLst>
          </p:cNvPr>
          <p:cNvSpPr/>
          <p:nvPr/>
        </p:nvSpPr>
        <p:spPr bwMode="auto">
          <a:xfrm>
            <a:off x="582774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3" name="矩形 72">
            <a:extLst>
              <a:ext uri="{FF2B5EF4-FFF2-40B4-BE49-F238E27FC236}">
                <a16:creationId xmlns:a16="http://schemas.microsoft.com/office/drawing/2014/main" id="{E7C29562-372B-DE59-FF40-29D43975FEBA}"/>
              </a:ext>
            </a:extLst>
          </p:cNvPr>
          <p:cNvSpPr/>
          <p:nvPr/>
        </p:nvSpPr>
        <p:spPr bwMode="auto">
          <a:xfrm>
            <a:off x="643426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4" name="矩形 73">
            <a:extLst>
              <a:ext uri="{FF2B5EF4-FFF2-40B4-BE49-F238E27FC236}">
                <a16:creationId xmlns:a16="http://schemas.microsoft.com/office/drawing/2014/main" id="{70D5C326-7E3C-45ED-33EB-DCD4F3AC72B8}"/>
              </a:ext>
            </a:extLst>
          </p:cNvPr>
          <p:cNvSpPr/>
          <p:nvPr/>
        </p:nvSpPr>
        <p:spPr bwMode="auto">
          <a:xfrm>
            <a:off x="704078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75" name="矩形 74">
            <a:extLst>
              <a:ext uri="{FF2B5EF4-FFF2-40B4-BE49-F238E27FC236}">
                <a16:creationId xmlns:a16="http://schemas.microsoft.com/office/drawing/2014/main" id="{15CD6692-541A-AE50-165A-F8EB577AA77C}"/>
              </a:ext>
            </a:extLst>
          </p:cNvPr>
          <p:cNvSpPr/>
          <p:nvPr/>
        </p:nvSpPr>
        <p:spPr bwMode="auto">
          <a:xfrm>
            <a:off x="7647305" y="5412563"/>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76" name="矩形 75">
            <a:extLst>
              <a:ext uri="{FF2B5EF4-FFF2-40B4-BE49-F238E27FC236}">
                <a16:creationId xmlns:a16="http://schemas.microsoft.com/office/drawing/2014/main" id="{313337A2-231E-CD6F-496F-5CC69AD3B373}"/>
              </a:ext>
            </a:extLst>
          </p:cNvPr>
          <p:cNvSpPr/>
          <p:nvPr/>
        </p:nvSpPr>
        <p:spPr bwMode="auto">
          <a:xfrm>
            <a:off x="8253829" y="5412563"/>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8" name="矩形 77">
            <a:extLst>
              <a:ext uri="{FF2B5EF4-FFF2-40B4-BE49-F238E27FC236}">
                <a16:creationId xmlns:a16="http://schemas.microsoft.com/office/drawing/2014/main" id="{C2954306-F9CF-FBF3-E489-6EAC903B7BFC}"/>
              </a:ext>
            </a:extLst>
          </p:cNvPr>
          <p:cNvSpPr/>
          <p:nvPr/>
        </p:nvSpPr>
        <p:spPr bwMode="auto">
          <a:xfrm>
            <a:off x="27951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79" name="矩形 78">
            <a:extLst>
              <a:ext uri="{FF2B5EF4-FFF2-40B4-BE49-F238E27FC236}">
                <a16:creationId xmlns:a16="http://schemas.microsoft.com/office/drawing/2014/main" id="{C0BEBFD5-FD83-2957-A5A3-4A307F23EF9C}"/>
              </a:ext>
            </a:extLst>
          </p:cNvPr>
          <p:cNvSpPr/>
          <p:nvPr/>
        </p:nvSpPr>
        <p:spPr bwMode="auto">
          <a:xfrm>
            <a:off x="340166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dirty="0">
                <a:solidFill>
                  <a:srgbClr val="080808"/>
                </a:solidFill>
                <a:latin typeface="Arial Unicode MS"/>
              </a:rPr>
              <a:t>O</a:t>
            </a:r>
            <a:endParaRPr lang="zh-CN" altLang="en-US" sz="1300" dirty="0">
              <a:solidFill>
                <a:srgbClr val="080808"/>
              </a:solidFill>
              <a:latin typeface="Arial Unicode MS"/>
            </a:endParaRPr>
          </a:p>
        </p:txBody>
      </p:sp>
      <p:sp>
        <p:nvSpPr>
          <p:cNvPr id="80" name="矩形 79">
            <a:extLst>
              <a:ext uri="{FF2B5EF4-FFF2-40B4-BE49-F238E27FC236}">
                <a16:creationId xmlns:a16="http://schemas.microsoft.com/office/drawing/2014/main" id="{E5419E8E-F94A-CA36-93B6-12DCE40B3C9E}"/>
              </a:ext>
            </a:extLst>
          </p:cNvPr>
          <p:cNvSpPr/>
          <p:nvPr/>
        </p:nvSpPr>
        <p:spPr bwMode="auto">
          <a:xfrm>
            <a:off x="400818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lang="en-US" altLang="zh-CN" sz="1300">
                <a:solidFill>
                  <a:srgbClr val="080808"/>
                </a:solidFill>
                <a:latin typeface="Arial Unicode MS"/>
              </a:rPr>
              <a:t>O</a:t>
            </a:r>
            <a:endParaRPr lang="zh-CN" altLang="en-US" sz="1300" dirty="0">
              <a:solidFill>
                <a:srgbClr val="080808"/>
              </a:solidFill>
              <a:latin typeface="Arial Unicode MS"/>
            </a:endParaRPr>
          </a:p>
        </p:txBody>
      </p:sp>
      <p:sp>
        <p:nvSpPr>
          <p:cNvPr id="81" name="矩形 80">
            <a:extLst>
              <a:ext uri="{FF2B5EF4-FFF2-40B4-BE49-F238E27FC236}">
                <a16:creationId xmlns:a16="http://schemas.microsoft.com/office/drawing/2014/main" id="{B77215D1-B7E4-48BB-04D7-8B58F156BB0C}"/>
              </a:ext>
            </a:extLst>
          </p:cNvPr>
          <p:cNvSpPr/>
          <p:nvPr/>
        </p:nvSpPr>
        <p:spPr bwMode="auto">
          <a:xfrm>
            <a:off x="461470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2" name="矩形 81">
            <a:extLst>
              <a:ext uri="{FF2B5EF4-FFF2-40B4-BE49-F238E27FC236}">
                <a16:creationId xmlns:a16="http://schemas.microsoft.com/office/drawing/2014/main" id="{2F79B2C7-EB31-2E61-9A81-D87A366B4661}"/>
              </a:ext>
            </a:extLst>
          </p:cNvPr>
          <p:cNvSpPr/>
          <p:nvPr/>
        </p:nvSpPr>
        <p:spPr bwMode="auto">
          <a:xfrm>
            <a:off x="522122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3" name="矩形 82">
            <a:extLst>
              <a:ext uri="{FF2B5EF4-FFF2-40B4-BE49-F238E27FC236}">
                <a16:creationId xmlns:a16="http://schemas.microsoft.com/office/drawing/2014/main" id="{A39521F3-1B57-2D5A-5D67-F49263906B91}"/>
              </a:ext>
            </a:extLst>
          </p:cNvPr>
          <p:cNvSpPr/>
          <p:nvPr/>
        </p:nvSpPr>
        <p:spPr bwMode="auto">
          <a:xfrm>
            <a:off x="5827745" y="6045730"/>
            <a:ext cx="546754" cy="546754"/>
          </a:xfrm>
          <a:prstGeom prst="rect">
            <a:avLst/>
          </a:prstGeom>
          <a:solidFill>
            <a:schemeClr val="accent6">
              <a:lumMod val="60000"/>
              <a:lumOff val="40000"/>
            </a:schemeClr>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O</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4" name="矩形 83">
            <a:extLst>
              <a:ext uri="{FF2B5EF4-FFF2-40B4-BE49-F238E27FC236}">
                <a16:creationId xmlns:a16="http://schemas.microsoft.com/office/drawing/2014/main" id="{A54BE4A0-FCDF-8C34-C477-59B6E459DF67}"/>
              </a:ext>
            </a:extLst>
          </p:cNvPr>
          <p:cNvSpPr/>
          <p:nvPr/>
        </p:nvSpPr>
        <p:spPr bwMode="auto">
          <a:xfrm>
            <a:off x="643426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5" name="矩形 84">
            <a:extLst>
              <a:ext uri="{FF2B5EF4-FFF2-40B4-BE49-F238E27FC236}">
                <a16:creationId xmlns:a16="http://schemas.microsoft.com/office/drawing/2014/main" id="{6362CCD3-E554-D916-74DA-2E8F3ADEC790}"/>
              </a:ext>
            </a:extLst>
          </p:cNvPr>
          <p:cNvSpPr/>
          <p:nvPr/>
        </p:nvSpPr>
        <p:spPr bwMode="auto">
          <a:xfrm>
            <a:off x="704078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6" name="矩形 85">
            <a:extLst>
              <a:ext uri="{FF2B5EF4-FFF2-40B4-BE49-F238E27FC236}">
                <a16:creationId xmlns:a16="http://schemas.microsoft.com/office/drawing/2014/main" id="{D8958226-ABB4-F69D-CE02-93D171D7382E}"/>
              </a:ext>
            </a:extLst>
          </p:cNvPr>
          <p:cNvSpPr/>
          <p:nvPr/>
        </p:nvSpPr>
        <p:spPr bwMode="auto">
          <a:xfrm>
            <a:off x="7647305"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87" name="矩形 86">
            <a:extLst>
              <a:ext uri="{FF2B5EF4-FFF2-40B4-BE49-F238E27FC236}">
                <a16:creationId xmlns:a16="http://schemas.microsoft.com/office/drawing/2014/main" id="{ACE5F1E7-C1CD-0D7D-E6C7-0383FA9840C2}"/>
              </a:ext>
            </a:extLst>
          </p:cNvPr>
          <p:cNvSpPr/>
          <p:nvPr/>
        </p:nvSpPr>
        <p:spPr bwMode="auto">
          <a:xfrm>
            <a:off x="8253829" y="6045730"/>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 name="矩形 2">
            <a:extLst>
              <a:ext uri="{FF2B5EF4-FFF2-40B4-BE49-F238E27FC236}">
                <a16:creationId xmlns:a16="http://schemas.microsoft.com/office/drawing/2014/main" id="{3143B7C7-D76F-ABFB-3BE9-E498AB593F67}"/>
              </a:ext>
            </a:extLst>
          </p:cNvPr>
          <p:cNvSpPr/>
          <p:nvPr/>
        </p:nvSpPr>
        <p:spPr bwMode="auto">
          <a:xfrm>
            <a:off x="7030543" y="4760542"/>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CF6D24AE-45BE-EBE5-1CA8-041E886E1303}"/>
              </a:ext>
            </a:extLst>
          </p:cNvPr>
          <p:cNvSpPr/>
          <p:nvPr/>
        </p:nvSpPr>
        <p:spPr bwMode="auto">
          <a:xfrm>
            <a:off x="4614705" y="4127375"/>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6" name="矩形 5">
            <a:extLst>
              <a:ext uri="{FF2B5EF4-FFF2-40B4-BE49-F238E27FC236}">
                <a16:creationId xmlns:a16="http://schemas.microsoft.com/office/drawing/2014/main" id="{323AC3B5-8E88-49FA-3EDF-42E6AFC0B9F3}"/>
              </a:ext>
            </a:extLst>
          </p:cNvPr>
          <p:cNvSpPr/>
          <p:nvPr/>
        </p:nvSpPr>
        <p:spPr bwMode="auto">
          <a:xfrm>
            <a:off x="6434261" y="2829618"/>
            <a:ext cx="546754" cy="546754"/>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eaLnBrk="0" fontAlgn="base" hangingPunct="0">
              <a:spcBef>
                <a:spcPct val="0"/>
              </a:spcBef>
              <a:spcAft>
                <a:spcPct val="0"/>
              </a:spcAft>
            </a:pPr>
            <a:endParaRPr lang="zh-CN" altLang="en-US" sz="1300" dirty="0">
              <a:solidFill>
                <a:srgbClr val="080808"/>
              </a:solidFill>
              <a:latin typeface="Arial Unicode MS"/>
            </a:endParaRPr>
          </a:p>
        </p:txBody>
      </p:sp>
      <p:sp>
        <p:nvSpPr>
          <p:cNvPr id="29" name="文本占位符 2">
            <a:extLst>
              <a:ext uri="{FF2B5EF4-FFF2-40B4-BE49-F238E27FC236}">
                <a16:creationId xmlns:a16="http://schemas.microsoft.com/office/drawing/2014/main" id="{25058871-89BF-BFC7-0CDE-4A641CAB80E3}"/>
              </a:ext>
            </a:extLst>
          </p:cNvPr>
          <p:cNvSpPr txBox="1">
            <a:spLocks/>
          </p:cNvSpPr>
          <p:nvPr/>
        </p:nvSpPr>
        <p:spPr>
          <a:xfrm>
            <a:off x="710879" y="1896406"/>
            <a:ext cx="9398524" cy="87429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复制完成，内存得到释放。进入下一轮的新生代回收、并发标记、混合收集</a:t>
            </a:r>
          </a:p>
        </p:txBody>
      </p:sp>
    </p:spTree>
    <p:extLst>
      <p:ext uri="{BB962C8B-B14F-4D97-AF65-F5344CB8AC3E}">
        <p14:creationId xmlns:p14="http://schemas.microsoft.com/office/powerpoint/2010/main" val="2222000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CD9404-963C-6DB9-DF15-1F92F3DD3620}"/>
              </a:ext>
            </a:extLst>
          </p:cNvPr>
          <p:cNvSpPr>
            <a:spLocks noGrp="1"/>
          </p:cNvSpPr>
          <p:nvPr>
            <p:ph type="body" sz="quarter" idx="10"/>
          </p:nvPr>
        </p:nvSpPr>
        <p:spPr>
          <a:xfrm>
            <a:off x="5126584" y="1463040"/>
            <a:ext cx="5760538" cy="1855195"/>
          </a:xfrm>
        </p:spPr>
        <p:txBody>
          <a:bodyPr/>
          <a:lstStyle/>
          <a:p>
            <a:pPr marL="0" indent="0">
              <a:buNone/>
            </a:pPr>
            <a:r>
              <a:rPr lang="zh-CN" altLang="en-US" sz="1800" dirty="0"/>
              <a:t>详细聊一下</a:t>
            </a:r>
            <a:r>
              <a:rPr lang="en-US" altLang="zh-CN" sz="1800" dirty="0"/>
              <a:t>G1</a:t>
            </a:r>
            <a:r>
              <a:rPr lang="zh-CN" altLang="en-US" sz="1800" dirty="0"/>
              <a:t>垃圾回收器</a:t>
            </a:r>
          </a:p>
          <a:p>
            <a:endParaRPr lang="zh-CN" altLang="en-US" dirty="0"/>
          </a:p>
        </p:txBody>
      </p:sp>
      <p:sp>
        <p:nvSpPr>
          <p:cNvPr id="3" name="文本占位符 2">
            <a:extLst>
              <a:ext uri="{FF2B5EF4-FFF2-40B4-BE49-F238E27FC236}">
                <a16:creationId xmlns:a16="http://schemas.microsoft.com/office/drawing/2014/main" id="{49D0FFE3-FE02-DA2E-8A83-9BF74FD394F4}"/>
              </a:ext>
            </a:extLst>
          </p:cNvPr>
          <p:cNvSpPr txBox="1">
            <a:spLocks/>
          </p:cNvSpPr>
          <p:nvPr/>
        </p:nvSpPr>
        <p:spPr>
          <a:xfrm>
            <a:off x="5098304" y="2428345"/>
            <a:ext cx="6590934" cy="28035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应用于新生代和老年代，</a:t>
            </a:r>
            <a:r>
              <a:rPr lang="zh-CN" altLang="en-US" sz="1400" b="1" dirty="0">
                <a:solidFill>
                  <a:srgbClr val="C00000"/>
                </a:solidFill>
              </a:rPr>
              <a:t>在</a:t>
            </a:r>
            <a:r>
              <a:rPr lang="en-US" altLang="zh-CN" sz="1400" b="1" dirty="0">
                <a:solidFill>
                  <a:srgbClr val="C00000"/>
                </a:solidFill>
              </a:rPr>
              <a:t>JDK9</a:t>
            </a:r>
            <a:r>
              <a:rPr lang="zh-CN" altLang="en-US" sz="1400" b="1" dirty="0">
                <a:solidFill>
                  <a:srgbClr val="C00000"/>
                </a:solidFill>
              </a:rPr>
              <a:t>之后默认使用</a:t>
            </a:r>
            <a:r>
              <a:rPr lang="en-US" altLang="zh-CN" sz="1400" b="1" dirty="0">
                <a:solidFill>
                  <a:srgbClr val="C00000"/>
                </a:solidFill>
              </a:rPr>
              <a:t>G1</a:t>
            </a:r>
            <a:endParaRPr lang="en-US" altLang="zh-CN" sz="1400" dirty="0"/>
          </a:p>
          <a:p>
            <a:pPr marL="285750" indent="-285750">
              <a:buFont typeface="Wingdings" panose="05000000000000000000" pitchFamily="2" charset="2"/>
              <a:buChar char="l"/>
            </a:pPr>
            <a:r>
              <a:rPr lang="zh-CN" altLang="en-US" sz="1400" dirty="0"/>
              <a:t>划分成多个区域，每个区域都可以充当 </a:t>
            </a:r>
            <a:r>
              <a:rPr lang="en-US" altLang="zh-CN" sz="1400" dirty="0" err="1"/>
              <a:t>eden</a:t>
            </a:r>
            <a:r>
              <a:rPr lang="zh-CN" altLang="en-US" sz="1400" dirty="0"/>
              <a:t>，</a:t>
            </a:r>
            <a:r>
              <a:rPr lang="en-US" altLang="zh-CN" sz="1400" dirty="0"/>
              <a:t>survivor</a:t>
            </a:r>
            <a:r>
              <a:rPr lang="zh-CN" altLang="en-US" sz="1400" dirty="0"/>
              <a:t>，</a:t>
            </a:r>
            <a:r>
              <a:rPr lang="en-US" altLang="zh-CN" sz="1400" dirty="0"/>
              <a:t>old</a:t>
            </a:r>
            <a:r>
              <a:rPr lang="zh-CN" altLang="en-US" sz="1400" dirty="0"/>
              <a:t>， </a:t>
            </a:r>
            <a:r>
              <a:rPr lang="en-US" altLang="zh-CN" sz="1400" dirty="0"/>
              <a:t>humongous</a:t>
            </a:r>
            <a:r>
              <a:rPr lang="zh-CN" altLang="en-US" sz="1400" dirty="0"/>
              <a:t>，其中 </a:t>
            </a:r>
            <a:r>
              <a:rPr lang="en-US" altLang="zh-CN" sz="1400" dirty="0"/>
              <a:t>humongous </a:t>
            </a:r>
            <a:r>
              <a:rPr lang="zh-CN" altLang="en-US" sz="1400" dirty="0"/>
              <a:t>专为大对象准备</a:t>
            </a:r>
            <a:endParaRPr lang="en-US" altLang="zh-CN" sz="1400" dirty="0"/>
          </a:p>
          <a:p>
            <a:pPr marL="285750" indent="-285750">
              <a:buFont typeface="Wingdings" panose="05000000000000000000" pitchFamily="2" charset="2"/>
              <a:buChar char="l"/>
            </a:pPr>
            <a:r>
              <a:rPr lang="zh-CN" altLang="en-US" sz="1400" dirty="0"/>
              <a:t>采用复制算法</a:t>
            </a:r>
            <a:endParaRPr lang="en-US" altLang="zh-CN" sz="1400" dirty="0"/>
          </a:p>
          <a:p>
            <a:pPr marL="285750" indent="-285750">
              <a:buFont typeface="Wingdings" panose="05000000000000000000" pitchFamily="2" charset="2"/>
              <a:buChar char="l"/>
            </a:pPr>
            <a:r>
              <a:rPr lang="zh-CN" altLang="en-US" sz="1400" dirty="0"/>
              <a:t>响应时间与吞吐量兼顾</a:t>
            </a:r>
            <a:endParaRPr lang="en-US" altLang="zh-CN" sz="1400" dirty="0"/>
          </a:p>
          <a:p>
            <a:pPr marL="285750" indent="-285750">
              <a:buFont typeface="Wingdings" panose="05000000000000000000" pitchFamily="2" charset="2"/>
              <a:buChar char="l"/>
            </a:pPr>
            <a:r>
              <a:rPr lang="zh-CN" altLang="en-US" sz="1400" dirty="0"/>
              <a:t>分成三个阶段：新生代回收</a:t>
            </a:r>
            <a:r>
              <a:rPr lang="en-US" altLang="zh-CN" sz="1400" dirty="0"/>
              <a:t>(</a:t>
            </a:r>
            <a:r>
              <a:rPr lang="en-US" altLang="zh-CN" sz="1400" dirty="0" err="1"/>
              <a:t>stw</a:t>
            </a:r>
            <a:r>
              <a:rPr lang="en-US" altLang="zh-CN" sz="1400" dirty="0"/>
              <a:t>)</a:t>
            </a:r>
            <a:r>
              <a:rPr lang="zh-CN" altLang="en-US" sz="1400" dirty="0"/>
              <a:t>、并发标记</a:t>
            </a:r>
            <a:r>
              <a:rPr lang="en-US" altLang="zh-CN" sz="1400" dirty="0"/>
              <a:t>(</a:t>
            </a:r>
            <a:r>
              <a:rPr lang="zh-CN" altLang="en-US" sz="1400" dirty="0"/>
              <a:t>重新标记</a:t>
            </a:r>
            <a:r>
              <a:rPr lang="en-US" altLang="zh-CN" sz="1400" dirty="0" err="1"/>
              <a:t>stw</a:t>
            </a:r>
            <a:r>
              <a:rPr lang="en-US" altLang="zh-CN" sz="1400" dirty="0"/>
              <a:t>)</a:t>
            </a:r>
            <a:r>
              <a:rPr lang="zh-CN" altLang="en-US" sz="1400" dirty="0"/>
              <a:t>、混合收集</a:t>
            </a:r>
            <a:endParaRPr lang="en-US" altLang="zh-CN" sz="1400" dirty="0"/>
          </a:p>
          <a:p>
            <a:pPr marL="285750" indent="-285750">
              <a:buFont typeface="Wingdings" panose="05000000000000000000" pitchFamily="2" charset="2"/>
              <a:buChar char="l"/>
            </a:pPr>
            <a:r>
              <a:rPr lang="zh-CN" altLang="en-US" sz="1400" dirty="0"/>
              <a:t>如果并发失败（即回收速度赶不上创建新对象速度），会触发 </a:t>
            </a:r>
            <a:r>
              <a:rPr lang="en-US" altLang="zh-CN" sz="1400" dirty="0"/>
              <a:t>Full GC</a:t>
            </a:r>
            <a:endParaRPr lang="zh-CN" altLang="en-US" sz="1400" dirty="0"/>
          </a:p>
        </p:txBody>
      </p:sp>
    </p:spTree>
    <p:extLst>
      <p:ext uri="{BB962C8B-B14F-4D97-AF65-F5344CB8AC3E}">
        <p14:creationId xmlns:p14="http://schemas.microsoft.com/office/powerpoint/2010/main" val="2568729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491193" y="2105339"/>
            <a:ext cx="11405049" cy="1247989"/>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800" dirty="0"/>
              <a:t>强引用、软引用、弱引用、虚引用的区别</a:t>
            </a:r>
          </a:p>
        </p:txBody>
      </p:sp>
      <p:grpSp>
        <p:nvGrpSpPr>
          <p:cNvPr id="18" name="组合 17">
            <a:extLst>
              <a:ext uri="{FF2B5EF4-FFF2-40B4-BE49-F238E27FC236}">
                <a16:creationId xmlns:a16="http://schemas.microsoft.com/office/drawing/2014/main" id="{4D1423F6-ADED-F15B-D492-4B925A43DCA9}"/>
              </a:ext>
            </a:extLst>
          </p:cNvPr>
          <p:cNvGrpSpPr/>
          <p:nvPr/>
        </p:nvGrpSpPr>
        <p:grpSpPr>
          <a:xfrm>
            <a:off x="5184742" y="4213779"/>
            <a:ext cx="2762054" cy="339365"/>
            <a:chOff x="5175315" y="4185502"/>
            <a:chExt cx="3110846" cy="452486"/>
          </a:xfrm>
          <a:solidFill>
            <a:srgbClr val="C00000"/>
          </a:solidFill>
          <a:effectLst>
            <a:outerShdw blurRad="50800" dist="38100" dir="2700000" algn="tl" rotWithShape="0">
              <a:prstClr val="black">
                <a:alpha val="40000"/>
              </a:prstClr>
            </a:outerShdw>
          </a:effectLst>
        </p:grpSpPr>
        <p:sp>
          <p:nvSpPr>
            <p:cNvPr id="5" name="星形: 五角 4">
              <a:extLst>
                <a:ext uri="{FF2B5EF4-FFF2-40B4-BE49-F238E27FC236}">
                  <a16:creationId xmlns:a16="http://schemas.microsoft.com/office/drawing/2014/main" id="{46429FDF-CE06-F7AA-B756-8213BC0C5E29}"/>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7137469"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C00000"/>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grp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7239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强引用、软引用、弱引用、虚引用的区别</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5"/>
            <a:ext cx="10698800" cy="996448"/>
          </a:xfrm>
        </p:spPr>
        <p:txBody>
          <a:bodyPr/>
          <a:lstStyle/>
          <a:p>
            <a:pPr marL="285750" indent="-285750">
              <a:buFont typeface="Wingdings" panose="05000000000000000000" pitchFamily="2" charset="2"/>
              <a:buChar char="l"/>
            </a:pPr>
            <a:r>
              <a:rPr lang="zh-CN" altLang="en-US" dirty="0">
                <a:solidFill>
                  <a:srgbClr val="C00000"/>
                </a:solidFill>
              </a:rPr>
              <a:t>强引用</a:t>
            </a:r>
            <a:r>
              <a:rPr lang="zh-CN" altLang="en-US" dirty="0">
                <a:solidFill>
                  <a:schemeClr val="tx1"/>
                </a:solidFill>
              </a:rPr>
              <a:t>：只有所有 </a:t>
            </a:r>
            <a:r>
              <a:rPr lang="en-US" altLang="zh-CN" dirty="0">
                <a:solidFill>
                  <a:schemeClr val="tx1"/>
                </a:solidFill>
              </a:rPr>
              <a:t>GC Roots </a:t>
            </a:r>
            <a:r>
              <a:rPr lang="zh-CN" altLang="en-US" dirty="0">
                <a:solidFill>
                  <a:schemeClr val="tx1"/>
                </a:solidFill>
              </a:rPr>
              <a:t>对象都不通过</a:t>
            </a:r>
            <a:r>
              <a:rPr lang="en-US" altLang="zh-CN" dirty="0">
                <a:solidFill>
                  <a:schemeClr val="tx1"/>
                </a:solidFill>
              </a:rPr>
              <a:t>【</a:t>
            </a:r>
            <a:r>
              <a:rPr lang="zh-CN" altLang="en-US" dirty="0">
                <a:solidFill>
                  <a:schemeClr val="tx1"/>
                </a:solidFill>
              </a:rPr>
              <a:t>强引用</a:t>
            </a:r>
            <a:r>
              <a:rPr lang="en-US" altLang="zh-CN" dirty="0">
                <a:solidFill>
                  <a:schemeClr val="tx1"/>
                </a:solidFill>
              </a:rPr>
              <a:t>】</a:t>
            </a:r>
            <a:r>
              <a:rPr lang="zh-CN" altLang="en-US" dirty="0">
                <a:solidFill>
                  <a:schemeClr val="tx1"/>
                </a:solidFill>
              </a:rPr>
              <a:t>引用该对象，该对象才能被垃圾回收</a:t>
            </a:r>
            <a:endParaRPr lang="zh-CN" altLang="en-US" dirty="0"/>
          </a:p>
        </p:txBody>
      </p:sp>
      <p:sp>
        <p:nvSpPr>
          <p:cNvPr id="5" name="Rectangle 2">
            <a:extLst>
              <a:ext uri="{FF2B5EF4-FFF2-40B4-BE49-F238E27FC236}">
                <a16:creationId xmlns:a16="http://schemas.microsoft.com/office/drawing/2014/main" id="{B0010878-57DA-FA1A-5111-D414E008160F}"/>
              </a:ext>
            </a:extLst>
          </p:cNvPr>
          <p:cNvSpPr>
            <a:spLocks noChangeArrowheads="1"/>
          </p:cNvSpPr>
          <p:nvPr/>
        </p:nvSpPr>
        <p:spPr bwMode="auto">
          <a:xfrm>
            <a:off x="1030236" y="2241592"/>
            <a:ext cx="5246860"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User user =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User();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D2CCA878-F71C-5A1C-4AAD-6BFCC81C8DC3}"/>
              </a:ext>
            </a:extLst>
          </p:cNvPr>
          <p:cNvSpPr/>
          <p:nvPr/>
        </p:nvSpPr>
        <p:spPr bwMode="auto">
          <a:xfrm>
            <a:off x="1379456" y="2988679"/>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GC Root </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8" name="矩形 7">
            <a:extLst>
              <a:ext uri="{FF2B5EF4-FFF2-40B4-BE49-F238E27FC236}">
                <a16:creationId xmlns:a16="http://schemas.microsoft.com/office/drawing/2014/main" id="{89F87923-4163-DA4D-C407-52C2F4506828}"/>
              </a:ext>
            </a:extLst>
          </p:cNvPr>
          <p:cNvSpPr/>
          <p:nvPr/>
        </p:nvSpPr>
        <p:spPr bwMode="auto">
          <a:xfrm>
            <a:off x="3721412" y="2988679"/>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User</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10" name="直接箭头连接符 9">
            <a:extLst>
              <a:ext uri="{FF2B5EF4-FFF2-40B4-BE49-F238E27FC236}">
                <a16:creationId xmlns:a16="http://schemas.microsoft.com/office/drawing/2014/main" id="{FAEE5898-D878-83AE-812E-9C9E6F62CABC}"/>
              </a:ext>
            </a:extLst>
          </p:cNvPr>
          <p:cNvCxnSpPr>
            <a:stCxn id="4" idx="3"/>
            <a:endCxn id="8" idx="1"/>
          </p:cNvCxnSpPr>
          <p:nvPr/>
        </p:nvCxnSpPr>
        <p:spPr>
          <a:xfrm>
            <a:off x="2477318" y="3254979"/>
            <a:ext cx="1244094"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文本占位符 2">
            <a:extLst>
              <a:ext uri="{FF2B5EF4-FFF2-40B4-BE49-F238E27FC236}">
                <a16:creationId xmlns:a16="http://schemas.microsoft.com/office/drawing/2014/main" id="{21557A4D-C4E6-892E-1815-4E0564017F49}"/>
              </a:ext>
            </a:extLst>
          </p:cNvPr>
          <p:cNvSpPr txBox="1">
            <a:spLocks/>
          </p:cNvSpPr>
          <p:nvPr/>
        </p:nvSpPr>
        <p:spPr>
          <a:xfrm>
            <a:off x="746600" y="3789471"/>
            <a:ext cx="10698800" cy="99644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solidFill>
                  <a:srgbClr val="C00000"/>
                </a:solidFill>
              </a:rPr>
              <a:t>软引用</a:t>
            </a:r>
            <a:r>
              <a:rPr lang="zh-CN" altLang="en-US" dirty="0">
                <a:solidFill>
                  <a:schemeClr val="tx1"/>
                </a:solidFill>
              </a:rPr>
              <a:t>：仅有软引用引用该对象时，在垃圾回收后，内存仍不足时会再次出发垃圾回收</a:t>
            </a:r>
            <a:endParaRPr lang="zh-CN" altLang="en-US" dirty="0"/>
          </a:p>
        </p:txBody>
      </p:sp>
      <p:sp>
        <p:nvSpPr>
          <p:cNvPr id="15" name="矩形 14">
            <a:extLst>
              <a:ext uri="{FF2B5EF4-FFF2-40B4-BE49-F238E27FC236}">
                <a16:creationId xmlns:a16="http://schemas.microsoft.com/office/drawing/2014/main" id="{CE6A56B6-B72B-6D01-5B84-60DC50EDDE89}"/>
              </a:ext>
            </a:extLst>
          </p:cNvPr>
          <p:cNvSpPr/>
          <p:nvPr/>
        </p:nvSpPr>
        <p:spPr bwMode="auto">
          <a:xfrm>
            <a:off x="1415176" y="5414823"/>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GC Root </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16" name="矩形 15">
            <a:extLst>
              <a:ext uri="{FF2B5EF4-FFF2-40B4-BE49-F238E27FC236}">
                <a16:creationId xmlns:a16="http://schemas.microsoft.com/office/drawing/2014/main" id="{2CB3B487-1FB4-0DCB-94D7-935C0B9E166F}"/>
              </a:ext>
            </a:extLst>
          </p:cNvPr>
          <p:cNvSpPr/>
          <p:nvPr/>
        </p:nvSpPr>
        <p:spPr bwMode="auto">
          <a:xfrm>
            <a:off x="3757131" y="5414823"/>
            <a:ext cx="1861243"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SoftReference</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17" name="直接箭头连接符 16">
            <a:extLst>
              <a:ext uri="{FF2B5EF4-FFF2-40B4-BE49-F238E27FC236}">
                <a16:creationId xmlns:a16="http://schemas.microsoft.com/office/drawing/2014/main" id="{71489D60-21CD-D05F-3EF1-8BA25366FFB0}"/>
              </a:ext>
            </a:extLst>
          </p:cNvPr>
          <p:cNvCxnSpPr>
            <a:cxnSpLocks/>
            <a:stCxn id="15" idx="3"/>
            <a:endCxn id="16" idx="1"/>
          </p:cNvCxnSpPr>
          <p:nvPr/>
        </p:nvCxnSpPr>
        <p:spPr>
          <a:xfrm>
            <a:off x="2513038" y="5681123"/>
            <a:ext cx="1244093"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Rectangle 3">
            <a:extLst>
              <a:ext uri="{FF2B5EF4-FFF2-40B4-BE49-F238E27FC236}">
                <a16:creationId xmlns:a16="http://schemas.microsoft.com/office/drawing/2014/main" id="{BE410589-A9CF-90C9-2DA0-5D6BE4A34289}"/>
              </a:ext>
            </a:extLst>
          </p:cNvPr>
          <p:cNvSpPr>
            <a:spLocks noChangeArrowheads="1"/>
          </p:cNvSpPr>
          <p:nvPr/>
        </p:nvSpPr>
        <p:spPr bwMode="auto">
          <a:xfrm>
            <a:off x="1030236" y="4471673"/>
            <a:ext cx="5246860" cy="540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User </a:t>
            </a:r>
            <a:r>
              <a:rPr kumimoji="0" lang="zh-CN" altLang="zh-CN" sz="1300" b="0" i="0" u="none" strike="noStrike" cap="none" normalizeH="0" baseline="0" dirty="0">
                <a:ln>
                  <a:noFill/>
                </a:ln>
                <a:solidFill>
                  <a:srgbClr val="871094"/>
                </a:solidFill>
                <a:effectLst/>
                <a:latin typeface="Arial Unicode MS"/>
                <a:ea typeface="JetBrains Mono"/>
              </a:rPr>
              <a:t>user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User();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SoftReference </a:t>
            </a:r>
            <a:r>
              <a:rPr kumimoji="0" lang="zh-CN" altLang="zh-CN" sz="1300" b="0" i="0" u="none" strike="noStrike" cap="none" normalizeH="0" baseline="0" dirty="0">
                <a:ln>
                  <a:noFill/>
                </a:ln>
                <a:solidFill>
                  <a:srgbClr val="871094"/>
                </a:solidFill>
                <a:effectLst/>
                <a:latin typeface="Arial Unicode MS"/>
                <a:ea typeface="JetBrains Mono"/>
              </a:rPr>
              <a:t>softReference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SoftReference(</a:t>
            </a:r>
            <a:r>
              <a:rPr kumimoji="0" lang="zh-CN" altLang="zh-CN" sz="1300" b="0" i="0" u="none" strike="noStrike" cap="none" normalizeH="0" baseline="0" dirty="0">
                <a:ln>
                  <a:noFill/>
                </a:ln>
                <a:solidFill>
                  <a:srgbClr val="871094"/>
                </a:solidFill>
                <a:effectLst/>
                <a:latin typeface="Arial Unicode MS"/>
                <a:ea typeface="JetBrains Mono"/>
              </a:rPr>
              <a:t>user</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矩形 18">
            <a:extLst>
              <a:ext uri="{FF2B5EF4-FFF2-40B4-BE49-F238E27FC236}">
                <a16:creationId xmlns:a16="http://schemas.microsoft.com/office/drawing/2014/main" id="{E65814B4-FD9E-C64D-D4EA-C80D79A9737B}"/>
              </a:ext>
            </a:extLst>
          </p:cNvPr>
          <p:cNvSpPr/>
          <p:nvPr/>
        </p:nvSpPr>
        <p:spPr bwMode="auto">
          <a:xfrm>
            <a:off x="7472865" y="5414913"/>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User</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22" name="直接箭头连接符 21">
            <a:extLst>
              <a:ext uri="{FF2B5EF4-FFF2-40B4-BE49-F238E27FC236}">
                <a16:creationId xmlns:a16="http://schemas.microsoft.com/office/drawing/2014/main" id="{01F9391A-C65E-8B95-7EFC-344BA6E4DDB9}"/>
              </a:ext>
            </a:extLst>
          </p:cNvPr>
          <p:cNvCxnSpPr>
            <a:stCxn id="16" idx="3"/>
            <a:endCxn id="19" idx="1"/>
          </p:cNvCxnSpPr>
          <p:nvPr/>
        </p:nvCxnSpPr>
        <p:spPr>
          <a:xfrm>
            <a:off x="5618374" y="5681123"/>
            <a:ext cx="1854491" cy="90"/>
          </a:xfrm>
          <a:prstGeom prst="straightConnector1">
            <a:avLst/>
          </a:prstGeom>
          <a:ln w="19050">
            <a:solidFill>
              <a:srgbClr val="4C525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187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p:tgtEl>
                                          <p:spTgt spid="18"/>
                                        </p:tgtEl>
                                        <p:attrNameLst>
                                          <p:attrName>ppt_y</p:attrName>
                                        </p:attrNameLst>
                                      </p:cBhvr>
                                      <p:tavLst>
                                        <p:tav tm="0">
                                          <p:val>
                                            <p:strVal val="#ppt_y-#ppt_h*1.125000"/>
                                          </p:val>
                                        </p:tav>
                                        <p:tav tm="100000">
                                          <p:val>
                                            <p:strVal val="#ppt_y"/>
                                          </p:val>
                                        </p:tav>
                                      </p:tavLst>
                                    </p:anim>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15" grpId="0" animBg="1"/>
      <p:bldP spid="16" grpId="0" animBg="1"/>
      <p:bldP spid="18" grpId="0" animBg="1"/>
      <p:bldP spid="1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强引用、软引用、弱引用、虚引用的区别</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1628043"/>
          </a:xfrm>
        </p:spPr>
        <p:txBody>
          <a:bodyPr/>
          <a:lstStyle/>
          <a:p>
            <a:r>
              <a:rPr lang="zh-CN" altLang="en-US" dirty="0">
                <a:solidFill>
                  <a:srgbClr val="C00000"/>
                </a:solidFill>
              </a:rPr>
              <a:t>弱引用：</a:t>
            </a:r>
            <a:r>
              <a:rPr lang="zh-CN" altLang="en-US" dirty="0"/>
              <a:t>仅有弱引用引用该对象时，在垃圾回收时，无论内存是否充足，都会回收弱引用对象</a:t>
            </a:r>
          </a:p>
        </p:txBody>
      </p:sp>
      <p:sp>
        <p:nvSpPr>
          <p:cNvPr id="4" name="Rectangle 1">
            <a:extLst>
              <a:ext uri="{FF2B5EF4-FFF2-40B4-BE49-F238E27FC236}">
                <a16:creationId xmlns:a16="http://schemas.microsoft.com/office/drawing/2014/main" id="{DC0519D1-D7A8-2BC9-F66C-D42B9CE61881}"/>
              </a:ext>
            </a:extLst>
          </p:cNvPr>
          <p:cNvSpPr>
            <a:spLocks noChangeArrowheads="1"/>
          </p:cNvSpPr>
          <p:nvPr/>
        </p:nvSpPr>
        <p:spPr bwMode="auto">
          <a:xfrm>
            <a:off x="782320" y="2254516"/>
            <a:ext cx="6312089" cy="540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User </a:t>
            </a:r>
            <a:r>
              <a:rPr kumimoji="0" lang="zh-CN" altLang="zh-CN" sz="1300" b="0" i="0" u="none" strike="noStrike" cap="none" normalizeH="0" baseline="0" dirty="0">
                <a:ln>
                  <a:noFill/>
                </a:ln>
                <a:solidFill>
                  <a:srgbClr val="871094"/>
                </a:solidFill>
                <a:effectLst/>
                <a:latin typeface="Arial Unicode MS"/>
                <a:ea typeface="JetBrains Mono"/>
              </a:rPr>
              <a:t>user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User();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WeakReference </a:t>
            </a:r>
            <a:r>
              <a:rPr kumimoji="0" lang="zh-CN" altLang="zh-CN" sz="1300" b="0" i="0" u="none" strike="noStrike" cap="none" normalizeH="0" baseline="0" dirty="0">
                <a:ln>
                  <a:noFill/>
                </a:ln>
                <a:solidFill>
                  <a:srgbClr val="871094"/>
                </a:solidFill>
                <a:effectLst/>
                <a:latin typeface="Arial Unicode MS"/>
                <a:ea typeface="JetBrains Mono"/>
              </a:rPr>
              <a:t>weakReference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WeakReference(</a:t>
            </a:r>
            <a:r>
              <a:rPr kumimoji="0" lang="zh-CN" altLang="zh-CN" sz="1300" b="0" i="0" u="none" strike="noStrike" cap="none" normalizeH="0" baseline="0" dirty="0">
                <a:ln>
                  <a:noFill/>
                </a:ln>
                <a:solidFill>
                  <a:srgbClr val="871094"/>
                </a:solidFill>
                <a:effectLst/>
                <a:latin typeface="Arial Unicode MS"/>
                <a:ea typeface="JetBrains Mono"/>
              </a:rPr>
              <a:t>user</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3" name="组合 12">
            <a:extLst>
              <a:ext uri="{FF2B5EF4-FFF2-40B4-BE49-F238E27FC236}">
                <a16:creationId xmlns:a16="http://schemas.microsoft.com/office/drawing/2014/main" id="{AE75A599-1C3C-7DDF-B354-33ABF988C8B2}"/>
              </a:ext>
            </a:extLst>
          </p:cNvPr>
          <p:cNvGrpSpPr/>
          <p:nvPr/>
        </p:nvGrpSpPr>
        <p:grpSpPr>
          <a:xfrm>
            <a:off x="710880" y="4502021"/>
            <a:ext cx="10309054" cy="1692771"/>
            <a:chOff x="710880" y="4502021"/>
            <a:chExt cx="10309054" cy="1692771"/>
          </a:xfrm>
        </p:grpSpPr>
        <p:sp>
          <p:nvSpPr>
            <p:cNvPr id="5" name="文本占位符 2">
              <a:extLst>
                <a:ext uri="{FF2B5EF4-FFF2-40B4-BE49-F238E27FC236}">
                  <a16:creationId xmlns:a16="http://schemas.microsoft.com/office/drawing/2014/main" id="{F6C7067C-7C47-FB4E-6C5C-E82D4850F650}"/>
                </a:ext>
              </a:extLst>
            </p:cNvPr>
            <p:cNvSpPr txBox="1">
              <a:spLocks/>
            </p:cNvSpPr>
            <p:nvPr/>
          </p:nvSpPr>
          <p:spPr>
            <a:xfrm>
              <a:off x="710880" y="5078407"/>
              <a:ext cx="3634877" cy="540001"/>
            </a:xfrm>
            <a:prstGeom prst="rect">
              <a:avLst/>
            </a:prstGeom>
            <a:solidFill>
              <a:schemeClr val="bg1">
                <a:lumMod val="95000"/>
              </a:schemeClr>
            </a:solidFill>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bg1">
                      <a:lumMod val="50000"/>
                    </a:schemeClr>
                  </a:solidFill>
                </a:rPr>
                <a:t>延伸话题：</a:t>
              </a:r>
              <a:r>
                <a:rPr lang="en-US" altLang="zh-CN" dirty="0" err="1">
                  <a:solidFill>
                    <a:schemeClr val="bg1">
                      <a:lumMod val="50000"/>
                    </a:schemeClr>
                  </a:solidFill>
                </a:rPr>
                <a:t>ThreadLocal</a:t>
              </a:r>
              <a:r>
                <a:rPr lang="zh-CN" altLang="en-US" dirty="0">
                  <a:solidFill>
                    <a:schemeClr val="bg1">
                      <a:lumMod val="50000"/>
                    </a:schemeClr>
                  </a:solidFill>
                </a:rPr>
                <a:t>内存泄漏问题</a:t>
              </a:r>
            </a:p>
          </p:txBody>
        </p:sp>
        <p:sp>
          <p:nvSpPr>
            <p:cNvPr id="6" name="Rectangle 2">
              <a:extLst>
                <a:ext uri="{FF2B5EF4-FFF2-40B4-BE49-F238E27FC236}">
                  <a16:creationId xmlns:a16="http://schemas.microsoft.com/office/drawing/2014/main" id="{DC42B5D4-1E08-2551-38F2-EF665CB4D9E6}"/>
                </a:ext>
              </a:extLst>
            </p:cNvPr>
            <p:cNvSpPr>
              <a:spLocks noChangeArrowheads="1"/>
            </p:cNvSpPr>
            <p:nvPr/>
          </p:nvSpPr>
          <p:spPr bwMode="auto">
            <a:xfrm>
              <a:off x="5740195" y="4502021"/>
              <a:ext cx="5279739" cy="169277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class </a:t>
              </a:r>
              <a:r>
                <a:rPr kumimoji="0" lang="zh-CN" altLang="zh-CN" sz="1300" b="0" i="0" u="none" strike="noStrike" cap="none" normalizeH="0" baseline="0" dirty="0">
                  <a:ln>
                    <a:noFill/>
                  </a:ln>
                  <a:solidFill>
                    <a:srgbClr val="000000"/>
                  </a:solidFill>
                  <a:effectLst/>
                  <a:latin typeface="Arial Unicode MS"/>
                  <a:ea typeface="JetBrains Mono"/>
                </a:rPr>
                <a:t>Entry </a:t>
              </a:r>
              <a:r>
                <a:rPr kumimoji="0" lang="zh-CN" altLang="zh-CN" sz="1300" b="0" i="0" u="none" strike="noStrike" cap="none" normalizeH="0" baseline="0" dirty="0">
                  <a:ln>
                    <a:noFill/>
                  </a:ln>
                  <a:solidFill>
                    <a:srgbClr val="0033B3"/>
                  </a:solidFill>
                  <a:effectLst/>
                  <a:latin typeface="Arial Unicode MS"/>
                  <a:ea typeface="JetBrains Mono"/>
                </a:rPr>
                <a:t>extends </a:t>
              </a:r>
              <a:r>
                <a:rPr kumimoji="0" lang="zh-CN" altLang="zh-CN" sz="1300" b="0" i="0" u="none" strike="noStrike" cap="none" normalizeH="0" baseline="0" dirty="0">
                  <a:ln>
                    <a:noFill/>
                  </a:ln>
                  <a:solidFill>
                    <a:srgbClr val="080808"/>
                  </a:solidFill>
                  <a:effectLst/>
                  <a:latin typeface="Arial Unicode MS"/>
                  <a:ea typeface="JetBrains Mono"/>
                </a:rPr>
                <a:t>WeakReference&lt;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0" u="none" strike="noStrike" cap="none" normalizeH="0" baseline="0" dirty="0">
                  <a:ln>
                    <a:noFill/>
                  </a:ln>
                  <a:solidFill>
                    <a:srgbClr val="871094"/>
                  </a:solidFill>
                  <a:effectLst/>
                  <a:latin typeface="Arial Unicode MS"/>
                  <a:ea typeface="JetBrains Mono"/>
                </a:rPr>
                <a:t>value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627A"/>
                  </a:solidFill>
                  <a:effectLst/>
                  <a:latin typeface="Arial Unicode MS"/>
                  <a:ea typeface="JetBrains Mono"/>
                </a:rPr>
                <a:t>Entry</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 k,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0" u="none" strike="noStrike" cap="none" normalizeH="0" baseline="0" dirty="0">
                  <a:ln>
                    <a:noFill/>
                  </a:ln>
                  <a:solidFill>
                    <a:srgbClr val="080808"/>
                  </a:solidFill>
                  <a:effectLst/>
                  <a:latin typeface="Arial Unicode MS"/>
                  <a:ea typeface="JetBrains Mono"/>
                </a:rPr>
                <a:t>v)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value </a:t>
              </a:r>
              <a:r>
                <a:rPr kumimoji="0" lang="zh-CN" altLang="zh-CN" sz="1300" b="0" i="0" u="none" strike="noStrike" cap="none" normalizeH="0" baseline="0" dirty="0">
                  <a:ln>
                    <a:noFill/>
                  </a:ln>
                  <a:solidFill>
                    <a:srgbClr val="080808"/>
                  </a:solidFill>
                  <a:effectLst/>
                  <a:latin typeface="Arial Unicode MS"/>
                  <a:ea typeface="JetBrains Mono"/>
                </a:rPr>
                <a:t>= v;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强引用，不会被回收</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箭头: 右 6">
              <a:extLst>
                <a:ext uri="{FF2B5EF4-FFF2-40B4-BE49-F238E27FC236}">
                  <a16:creationId xmlns:a16="http://schemas.microsoft.com/office/drawing/2014/main" id="{B448173C-A8CD-6AFE-C9D1-F23221388944}"/>
                </a:ext>
              </a:extLst>
            </p:cNvPr>
            <p:cNvSpPr/>
            <p:nvPr/>
          </p:nvSpPr>
          <p:spPr bwMode="auto">
            <a:xfrm>
              <a:off x="4874916" y="5078408"/>
              <a:ext cx="452487" cy="540000"/>
            </a:xfrm>
            <a:prstGeom prst="right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grpSp>
      <p:sp>
        <p:nvSpPr>
          <p:cNvPr id="8" name="矩形 7">
            <a:extLst>
              <a:ext uri="{FF2B5EF4-FFF2-40B4-BE49-F238E27FC236}">
                <a16:creationId xmlns:a16="http://schemas.microsoft.com/office/drawing/2014/main" id="{04EEE2C4-2DFB-B281-250D-A2A64761997A}"/>
              </a:ext>
            </a:extLst>
          </p:cNvPr>
          <p:cNvSpPr/>
          <p:nvPr/>
        </p:nvSpPr>
        <p:spPr bwMode="auto">
          <a:xfrm>
            <a:off x="1679126" y="3416407"/>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GC Root </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9" name="矩形 8">
            <a:extLst>
              <a:ext uri="{FF2B5EF4-FFF2-40B4-BE49-F238E27FC236}">
                <a16:creationId xmlns:a16="http://schemas.microsoft.com/office/drawing/2014/main" id="{5A823BE6-CE98-D01F-73B8-639740757A77}"/>
              </a:ext>
            </a:extLst>
          </p:cNvPr>
          <p:cNvSpPr/>
          <p:nvPr/>
        </p:nvSpPr>
        <p:spPr bwMode="auto">
          <a:xfrm>
            <a:off x="4021081" y="3416407"/>
            <a:ext cx="1861243"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WeakReference</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10" name="直接箭头连接符 9">
            <a:extLst>
              <a:ext uri="{FF2B5EF4-FFF2-40B4-BE49-F238E27FC236}">
                <a16:creationId xmlns:a16="http://schemas.microsoft.com/office/drawing/2014/main" id="{539F75A0-B65F-9538-7056-6C5E689BC602}"/>
              </a:ext>
            </a:extLst>
          </p:cNvPr>
          <p:cNvCxnSpPr>
            <a:cxnSpLocks/>
            <a:stCxn id="8" idx="3"/>
            <a:endCxn id="9" idx="1"/>
          </p:cNvCxnSpPr>
          <p:nvPr/>
        </p:nvCxnSpPr>
        <p:spPr>
          <a:xfrm>
            <a:off x="2776988" y="3682707"/>
            <a:ext cx="1244093" cy="0"/>
          </a:xfrm>
          <a:prstGeom prst="straightConnector1">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F154F77-065B-D186-6D68-A4D752277702}"/>
              </a:ext>
            </a:extLst>
          </p:cNvPr>
          <p:cNvSpPr/>
          <p:nvPr/>
        </p:nvSpPr>
        <p:spPr bwMode="auto">
          <a:xfrm>
            <a:off x="7736815" y="3416497"/>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User</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12" name="直接箭头连接符 11">
            <a:extLst>
              <a:ext uri="{FF2B5EF4-FFF2-40B4-BE49-F238E27FC236}">
                <a16:creationId xmlns:a16="http://schemas.microsoft.com/office/drawing/2014/main" id="{4775AE34-4E7D-C191-7F71-8CE59F9F6AE5}"/>
              </a:ext>
            </a:extLst>
          </p:cNvPr>
          <p:cNvCxnSpPr>
            <a:stCxn id="9" idx="3"/>
            <a:endCxn id="11" idx="1"/>
          </p:cNvCxnSpPr>
          <p:nvPr/>
        </p:nvCxnSpPr>
        <p:spPr>
          <a:xfrm>
            <a:off x="5882324" y="3682707"/>
            <a:ext cx="1854491" cy="90"/>
          </a:xfrm>
          <a:prstGeom prst="straightConnector1">
            <a:avLst/>
          </a:prstGeom>
          <a:ln w="19050">
            <a:solidFill>
              <a:srgbClr val="4C525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08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down)">
                                      <p:cBhvr>
                                        <p:cTn id="18" dur="500"/>
                                        <p:tgtEl>
                                          <p:spTgt spid="9"/>
                                        </p:tgtEl>
                                      </p:cBhvr>
                                    </p:animEffect>
                                  </p:childTnLst>
                                </p:cTn>
                              </p:par>
                              <p:par>
                                <p:cTn id="19" presetID="1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down)">
                                      <p:cBhvr>
                                        <p:cTn id="22" dur="500"/>
                                        <p:tgtEl>
                                          <p:spTgt spid="10"/>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down)">
                                      <p:cBhvr>
                                        <p:cTn id="26" dur="500"/>
                                        <p:tgtEl>
                                          <p:spTgt spid="11"/>
                                        </p:tgtEl>
                                      </p:cBhvr>
                                    </p:animEffect>
                                  </p:childTnLst>
                                </p:cTn>
                              </p:par>
                              <p:par>
                                <p:cTn id="27" presetID="1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257F7CFC-F724-654C-089E-541F85EE6706}"/>
              </a:ext>
            </a:extLst>
          </p:cNvPr>
          <p:cNvGrpSpPr/>
          <p:nvPr/>
        </p:nvGrpSpPr>
        <p:grpSpPr>
          <a:xfrm>
            <a:off x="3799435" y="3611100"/>
            <a:ext cx="2780907" cy="1968275"/>
            <a:chOff x="3846570" y="3725645"/>
            <a:chExt cx="2780907" cy="2035282"/>
          </a:xfrm>
        </p:grpSpPr>
        <p:sp>
          <p:nvSpPr>
            <p:cNvPr id="27" name="矩形: 圆角 26">
              <a:extLst>
                <a:ext uri="{FF2B5EF4-FFF2-40B4-BE49-F238E27FC236}">
                  <a16:creationId xmlns:a16="http://schemas.microsoft.com/office/drawing/2014/main" id="{45D8CE3F-8734-2A43-716C-C45564B3CE20}"/>
                </a:ext>
              </a:extLst>
            </p:cNvPr>
            <p:cNvSpPr/>
            <p:nvPr/>
          </p:nvSpPr>
          <p:spPr bwMode="auto">
            <a:xfrm>
              <a:off x="3846570" y="3794775"/>
              <a:ext cx="2780907" cy="1966152"/>
            </a:xfrm>
            <a:prstGeom prst="roundRect">
              <a:avLst/>
            </a:prstGeom>
            <a:solidFill>
              <a:schemeClr val="accent5">
                <a:lumMod val="20000"/>
                <a:lumOff val="80000"/>
              </a:schemeClr>
            </a:solidFill>
            <a:ln w="19050">
              <a:no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28" name="文本占位符 2">
              <a:extLst>
                <a:ext uri="{FF2B5EF4-FFF2-40B4-BE49-F238E27FC236}">
                  <a16:creationId xmlns:a16="http://schemas.microsoft.com/office/drawing/2014/main" id="{863EDDBF-5328-326A-9470-0046CF683DE9}"/>
                </a:ext>
              </a:extLst>
            </p:cNvPr>
            <p:cNvSpPr txBox="1">
              <a:spLocks/>
            </p:cNvSpPr>
            <p:nvPr/>
          </p:nvSpPr>
          <p:spPr>
            <a:xfrm>
              <a:off x="4804826" y="3725645"/>
              <a:ext cx="1086123" cy="48832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引用队列</a:t>
              </a:r>
            </a:p>
          </p:txBody>
        </p:sp>
      </p:grpSp>
      <p:sp>
        <p:nvSpPr>
          <p:cNvPr id="2" name="标题 1">
            <a:extLst>
              <a:ext uri="{FF2B5EF4-FFF2-40B4-BE49-F238E27FC236}">
                <a16:creationId xmlns:a16="http://schemas.microsoft.com/office/drawing/2014/main" id="{B9FA4B28-53CD-6D7A-68A4-120F8ABCFE8A}"/>
              </a:ext>
            </a:extLst>
          </p:cNvPr>
          <p:cNvSpPr>
            <a:spLocks noGrp="1"/>
          </p:cNvSpPr>
          <p:nvPr>
            <p:ph type="title"/>
          </p:nvPr>
        </p:nvSpPr>
        <p:spPr/>
        <p:txBody>
          <a:bodyPr/>
          <a:lstStyle/>
          <a:p>
            <a:r>
              <a:rPr lang="zh-CN" altLang="en-US" sz="2000" dirty="0"/>
              <a:t>强引用、软引用、弱引用、虚引用的区别</a:t>
            </a:r>
            <a:endParaRPr lang="zh-CN" altLang="en-US" dirty="0"/>
          </a:p>
        </p:txBody>
      </p:sp>
      <p:sp>
        <p:nvSpPr>
          <p:cNvPr id="3" name="文本占位符 2">
            <a:extLst>
              <a:ext uri="{FF2B5EF4-FFF2-40B4-BE49-F238E27FC236}">
                <a16:creationId xmlns:a16="http://schemas.microsoft.com/office/drawing/2014/main" id="{32F2F9AA-25CE-734B-5691-6815EC4AAD2A}"/>
              </a:ext>
            </a:extLst>
          </p:cNvPr>
          <p:cNvSpPr>
            <a:spLocks noGrp="1"/>
          </p:cNvSpPr>
          <p:nvPr>
            <p:ph type="body" sz="quarter" idx="11"/>
          </p:nvPr>
        </p:nvSpPr>
        <p:spPr>
          <a:xfrm>
            <a:off x="710880" y="1624204"/>
            <a:ext cx="10698800" cy="788495"/>
          </a:xfrm>
        </p:spPr>
        <p:txBody>
          <a:bodyPr/>
          <a:lstStyle/>
          <a:p>
            <a:r>
              <a:rPr lang="zh-CN" altLang="en-US" dirty="0">
                <a:solidFill>
                  <a:srgbClr val="C00000"/>
                </a:solidFill>
              </a:rPr>
              <a:t>虚引用：</a:t>
            </a:r>
            <a:r>
              <a:rPr lang="zh-CN" altLang="en-US" dirty="0"/>
              <a:t>必须配合引用队列使用，被引用对象回收时，会将虚引用入队，由 </a:t>
            </a:r>
            <a:r>
              <a:rPr lang="en-US" altLang="zh-CN" dirty="0"/>
              <a:t>Reference Handler </a:t>
            </a:r>
            <a:r>
              <a:rPr lang="zh-CN" altLang="en-US" dirty="0"/>
              <a:t>线程调用虚引用相关方法释放直接内存</a:t>
            </a:r>
          </a:p>
        </p:txBody>
      </p:sp>
      <p:sp>
        <p:nvSpPr>
          <p:cNvPr id="9" name="Rectangle 2">
            <a:extLst>
              <a:ext uri="{FF2B5EF4-FFF2-40B4-BE49-F238E27FC236}">
                <a16:creationId xmlns:a16="http://schemas.microsoft.com/office/drawing/2014/main" id="{9EFD7057-B992-2F74-49E1-51A739308C12}"/>
              </a:ext>
            </a:extLst>
          </p:cNvPr>
          <p:cNvSpPr>
            <a:spLocks noChangeArrowheads="1"/>
          </p:cNvSpPr>
          <p:nvPr/>
        </p:nvSpPr>
        <p:spPr bwMode="auto">
          <a:xfrm>
            <a:off x="791746" y="2607795"/>
            <a:ext cx="7839231" cy="75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User </a:t>
            </a:r>
            <a:r>
              <a:rPr kumimoji="0" lang="zh-CN" altLang="zh-CN" sz="1300" b="0" i="0" u="none" strike="noStrike" cap="none" normalizeH="0" baseline="0" dirty="0">
                <a:ln>
                  <a:noFill/>
                </a:ln>
                <a:solidFill>
                  <a:srgbClr val="871094"/>
                </a:solidFill>
                <a:effectLst/>
                <a:latin typeface="Arial Unicode MS"/>
                <a:ea typeface="JetBrains Mono"/>
              </a:rPr>
              <a:t>user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User();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ReferenceQueue </a:t>
            </a:r>
            <a:r>
              <a:rPr kumimoji="0" lang="zh-CN" altLang="zh-CN" sz="1300" b="0" i="0" u="none" strike="noStrike" cap="none" normalizeH="0" baseline="0" dirty="0">
                <a:ln>
                  <a:noFill/>
                </a:ln>
                <a:solidFill>
                  <a:srgbClr val="871094"/>
                </a:solidFill>
                <a:effectLst/>
                <a:latin typeface="Arial Unicode MS"/>
                <a:ea typeface="JetBrains Mono"/>
              </a:rPr>
              <a:t>referenceQueue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ReferenceQueue();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PhantomReference </a:t>
            </a:r>
            <a:r>
              <a:rPr kumimoji="0" lang="zh-CN" altLang="zh-CN" sz="1300" b="0" i="0" u="none" strike="noStrike" cap="none" normalizeH="0" baseline="0" dirty="0">
                <a:ln>
                  <a:noFill/>
                </a:ln>
                <a:solidFill>
                  <a:srgbClr val="871094"/>
                </a:solidFill>
                <a:effectLst/>
                <a:latin typeface="Arial Unicode MS"/>
                <a:ea typeface="JetBrains Mono"/>
              </a:rPr>
              <a:t>phantomReference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PhantomReference(</a:t>
            </a:r>
            <a:r>
              <a:rPr kumimoji="0" lang="zh-CN" altLang="zh-CN" sz="1300" b="0" i="0" u="none" strike="noStrike" cap="none" normalizeH="0" baseline="0" dirty="0">
                <a:ln>
                  <a:noFill/>
                </a:ln>
                <a:solidFill>
                  <a:srgbClr val="871094"/>
                </a:solidFill>
                <a:effectLst/>
                <a:latin typeface="Arial Unicode MS"/>
                <a:ea typeface="JetBrains Mono"/>
              </a:rPr>
              <a:t>user</a:t>
            </a:r>
            <a:r>
              <a:rPr kumimoji="0" lang="zh-CN" altLang="zh-CN" sz="1300" b="0" i="0" u="none" strike="noStrike" cap="none" normalizeH="0" baseline="0" dirty="0">
                <a:ln>
                  <a:noFill/>
                </a:ln>
                <a:solidFill>
                  <a:srgbClr val="080808"/>
                </a:solidFill>
                <a:effectLst/>
                <a:latin typeface="Arial Unicode MS"/>
                <a:ea typeface="JetBrains Mono"/>
              </a:rPr>
              <a:t>,queue);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4" name="组合 33">
            <a:extLst>
              <a:ext uri="{FF2B5EF4-FFF2-40B4-BE49-F238E27FC236}">
                <a16:creationId xmlns:a16="http://schemas.microsoft.com/office/drawing/2014/main" id="{FBEBB35B-3460-077B-CF53-C8D2F604B43C}"/>
              </a:ext>
            </a:extLst>
          </p:cNvPr>
          <p:cNvGrpSpPr/>
          <p:nvPr/>
        </p:nvGrpSpPr>
        <p:grpSpPr>
          <a:xfrm>
            <a:off x="1650846" y="4030975"/>
            <a:ext cx="7268673" cy="1343277"/>
            <a:chOff x="1650846" y="4030975"/>
            <a:chExt cx="7268673" cy="1343277"/>
          </a:xfrm>
        </p:grpSpPr>
        <p:sp>
          <p:nvSpPr>
            <p:cNvPr id="4" name="矩形 3">
              <a:extLst>
                <a:ext uri="{FF2B5EF4-FFF2-40B4-BE49-F238E27FC236}">
                  <a16:creationId xmlns:a16="http://schemas.microsoft.com/office/drawing/2014/main" id="{DC2C61D4-08C9-4BA0-01AB-9BF6A72E5EC0}"/>
                </a:ext>
              </a:extLst>
            </p:cNvPr>
            <p:cNvSpPr/>
            <p:nvPr/>
          </p:nvSpPr>
          <p:spPr bwMode="auto">
            <a:xfrm>
              <a:off x="1650846" y="4403319"/>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GC Root </a:t>
              </a:r>
              <a:endParaRPr kumimoji="0" lang="zh-CN" altLang="en-US" sz="1400" b="0" i="0" u="none" strike="noStrike" cap="none" normalizeH="0" baseline="0" dirty="0">
                <a:ln>
                  <a:noFill/>
                </a:ln>
                <a:solidFill>
                  <a:srgbClr val="080808"/>
                </a:solidFill>
                <a:effectLst/>
                <a:latin typeface="Arial Unicode MS"/>
                <a:ea typeface="JetBrains Mono"/>
              </a:endParaRPr>
            </a:p>
          </p:txBody>
        </p:sp>
        <p:sp>
          <p:nvSpPr>
            <p:cNvPr id="5" name="矩形 4">
              <a:extLst>
                <a:ext uri="{FF2B5EF4-FFF2-40B4-BE49-F238E27FC236}">
                  <a16:creationId xmlns:a16="http://schemas.microsoft.com/office/drawing/2014/main" id="{07AC6AEF-64C1-0E91-98DD-8F1EC8E0221D}"/>
                </a:ext>
              </a:extLst>
            </p:cNvPr>
            <p:cNvSpPr/>
            <p:nvPr/>
          </p:nvSpPr>
          <p:spPr bwMode="auto">
            <a:xfrm>
              <a:off x="4031846" y="4841652"/>
              <a:ext cx="2265259"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PhantomReference</a:t>
              </a:r>
              <a:r>
                <a:rPr kumimoji="0" lang="zh-CN" altLang="en-US" sz="1400" b="0" i="0" u="none" strike="noStrike" cap="none" normalizeH="0" baseline="0" dirty="0">
                  <a:ln>
                    <a:noFill/>
                  </a:ln>
                  <a:solidFill>
                    <a:srgbClr val="080808"/>
                  </a:solidFill>
                  <a:effectLst/>
                  <a:latin typeface="Arial Unicode MS"/>
                  <a:ea typeface="JetBrains Mono"/>
                </a:rPr>
                <a:t>对象</a:t>
              </a:r>
              <a:r>
                <a:rPr kumimoji="0" lang="en-US" altLang="zh-CN" sz="1400" b="0" i="0" u="none" strike="noStrike" cap="none" normalizeH="0" baseline="0" dirty="0">
                  <a:ln>
                    <a:noFill/>
                  </a:ln>
                  <a:solidFill>
                    <a:srgbClr val="C00000"/>
                  </a:solidFill>
                  <a:effectLst/>
                  <a:latin typeface="Arial Unicode MS"/>
                  <a:ea typeface="JetBrains Mono"/>
                </a:rPr>
                <a:t>Y</a:t>
              </a:r>
              <a:endParaRPr kumimoji="0" lang="zh-CN" altLang="en-US" sz="1400" b="0" i="0" u="none" strike="noStrike" cap="none" normalizeH="0" baseline="0" dirty="0">
                <a:ln>
                  <a:noFill/>
                </a:ln>
                <a:solidFill>
                  <a:srgbClr val="C00000"/>
                </a:solidFill>
                <a:effectLst/>
                <a:latin typeface="Arial Unicode MS"/>
                <a:ea typeface="JetBrains Mono"/>
              </a:endParaRPr>
            </a:p>
          </p:txBody>
        </p:sp>
        <p:sp>
          <p:nvSpPr>
            <p:cNvPr id="7" name="矩形 6">
              <a:extLst>
                <a:ext uri="{FF2B5EF4-FFF2-40B4-BE49-F238E27FC236}">
                  <a16:creationId xmlns:a16="http://schemas.microsoft.com/office/drawing/2014/main" id="{3C394600-8D29-C31E-892F-9D8012E2FC83}"/>
                </a:ext>
              </a:extLst>
            </p:cNvPr>
            <p:cNvSpPr/>
            <p:nvPr/>
          </p:nvSpPr>
          <p:spPr bwMode="auto">
            <a:xfrm>
              <a:off x="7821657" y="4030975"/>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User1</a:t>
              </a:r>
              <a:r>
                <a:rPr kumimoji="0" lang="zh-CN" altLang="en-US" sz="1400" b="0" i="0" u="none" strike="noStrike" cap="none" normalizeH="0" baseline="0" dirty="0">
                  <a:ln>
                    <a:noFill/>
                  </a:ln>
                  <a:solidFill>
                    <a:srgbClr val="080808"/>
                  </a:solidFill>
                  <a:effectLst/>
                  <a:latin typeface="Arial Unicode MS"/>
                  <a:ea typeface="JetBrains Mono"/>
                </a:rPr>
                <a:t>对象</a:t>
              </a:r>
            </a:p>
          </p:txBody>
        </p:sp>
        <p:sp>
          <p:nvSpPr>
            <p:cNvPr id="12" name="矩形 11">
              <a:extLst>
                <a:ext uri="{FF2B5EF4-FFF2-40B4-BE49-F238E27FC236}">
                  <a16:creationId xmlns:a16="http://schemas.microsoft.com/office/drawing/2014/main" id="{222F742B-DDBD-5A2A-1720-EE55900D85C1}"/>
                </a:ext>
              </a:extLst>
            </p:cNvPr>
            <p:cNvSpPr/>
            <p:nvPr/>
          </p:nvSpPr>
          <p:spPr bwMode="auto">
            <a:xfrm>
              <a:off x="4031845" y="4030976"/>
              <a:ext cx="2265260"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PhantomReference</a:t>
              </a:r>
              <a:r>
                <a:rPr kumimoji="0" lang="zh-CN" altLang="en-US" sz="1400" b="0" i="0" u="none" strike="noStrike" cap="none" normalizeH="0" baseline="0" dirty="0">
                  <a:ln>
                    <a:noFill/>
                  </a:ln>
                  <a:solidFill>
                    <a:srgbClr val="080808"/>
                  </a:solidFill>
                  <a:effectLst/>
                  <a:latin typeface="Arial Unicode MS"/>
                  <a:ea typeface="JetBrains Mono"/>
                </a:rPr>
                <a:t>对象</a:t>
              </a:r>
              <a:r>
                <a:rPr lang="en-US" altLang="zh-CN" sz="1400" dirty="0">
                  <a:solidFill>
                    <a:srgbClr val="C00000"/>
                  </a:solidFill>
                  <a:latin typeface="Arial Unicode MS"/>
                  <a:ea typeface="JetBrains Mono"/>
                </a:rPr>
                <a:t>X</a:t>
              </a:r>
              <a:endParaRPr kumimoji="0" lang="zh-CN" altLang="en-US" sz="1400" b="0" i="0" u="none" strike="noStrike" cap="none" normalizeH="0" baseline="0" dirty="0">
                <a:ln>
                  <a:noFill/>
                </a:ln>
                <a:solidFill>
                  <a:srgbClr val="C00000"/>
                </a:solidFill>
                <a:effectLst/>
                <a:latin typeface="Arial Unicode MS"/>
                <a:ea typeface="JetBrains Mono"/>
              </a:endParaRPr>
            </a:p>
          </p:txBody>
        </p:sp>
        <p:cxnSp>
          <p:nvCxnSpPr>
            <p:cNvPr id="18" name="连接符: 曲线 17">
              <a:extLst>
                <a:ext uri="{FF2B5EF4-FFF2-40B4-BE49-F238E27FC236}">
                  <a16:creationId xmlns:a16="http://schemas.microsoft.com/office/drawing/2014/main" id="{2E0F19AE-4552-D482-1233-F399310E12EF}"/>
                </a:ext>
              </a:extLst>
            </p:cNvPr>
            <p:cNvCxnSpPr>
              <a:stCxn id="4" idx="3"/>
              <a:endCxn id="12" idx="1"/>
            </p:cNvCxnSpPr>
            <p:nvPr/>
          </p:nvCxnSpPr>
          <p:spPr>
            <a:xfrm flipV="1">
              <a:off x="2748708" y="4297276"/>
              <a:ext cx="1283137" cy="372343"/>
            </a:xfrm>
            <a:prstGeom prst="curvedConnector3">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3EE20031-E35B-8BF1-49D5-4EEECA6051CC}"/>
                </a:ext>
              </a:extLst>
            </p:cNvPr>
            <p:cNvCxnSpPr>
              <a:stCxn id="4" idx="3"/>
              <a:endCxn id="5" idx="1"/>
            </p:cNvCxnSpPr>
            <p:nvPr/>
          </p:nvCxnSpPr>
          <p:spPr>
            <a:xfrm>
              <a:off x="2748708" y="4669619"/>
              <a:ext cx="1283138" cy="438333"/>
            </a:xfrm>
            <a:prstGeom prst="curvedConnector3">
              <a:avLst/>
            </a:prstGeom>
            <a:ln w="19050">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B8F0702-474A-4458-B334-D163AF2F5FAD}"/>
                </a:ext>
              </a:extLst>
            </p:cNvPr>
            <p:cNvCxnSpPr>
              <a:stCxn id="12" idx="3"/>
              <a:endCxn id="7" idx="1"/>
            </p:cNvCxnSpPr>
            <p:nvPr/>
          </p:nvCxnSpPr>
          <p:spPr>
            <a:xfrm flipV="1">
              <a:off x="6297105" y="4297275"/>
              <a:ext cx="1524552" cy="1"/>
            </a:xfrm>
            <a:prstGeom prst="straightConnector1">
              <a:avLst/>
            </a:prstGeom>
            <a:ln w="19050">
              <a:solidFill>
                <a:srgbClr val="4C525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E8E998A-EE9C-B390-1423-9933267E0447}"/>
                </a:ext>
              </a:extLst>
            </p:cNvPr>
            <p:cNvSpPr/>
            <p:nvPr/>
          </p:nvSpPr>
          <p:spPr bwMode="auto">
            <a:xfrm>
              <a:off x="7821657" y="4841652"/>
              <a:ext cx="1097862" cy="532600"/>
            </a:xfrm>
            <a:prstGeom prst="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User2</a:t>
              </a:r>
              <a:r>
                <a:rPr kumimoji="0" lang="zh-CN" altLang="en-US" sz="1400" b="0" i="0" u="none" strike="noStrike" cap="none" normalizeH="0" baseline="0" dirty="0">
                  <a:ln>
                    <a:noFill/>
                  </a:ln>
                  <a:solidFill>
                    <a:srgbClr val="080808"/>
                  </a:solidFill>
                  <a:effectLst/>
                  <a:latin typeface="Arial Unicode MS"/>
                  <a:ea typeface="JetBrains Mono"/>
                </a:rPr>
                <a:t>对象</a:t>
              </a:r>
            </a:p>
          </p:txBody>
        </p:sp>
        <p:cxnSp>
          <p:nvCxnSpPr>
            <p:cNvPr id="26" name="直接箭头连接符 25">
              <a:extLst>
                <a:ext uri="{FF2B5EF4-FFF2-40B4-BE49-F238E27FC236}">
                  <a16:creationId xmlns:a16="http://schemas.microsoft.com/office/drawing/2014/main" id="{7E4114E7-EEEE-2574-C562-BC059D6F20D8}"/>
                </a:ext>
              </a:extLst>
            </p:cNvPr>
            <p:cNvCxnSpPr>
              <a:stCxn id="5" idx="3"/>
              <a:endCxn id="24" idx="1"/>
            </p:cNvCxnSpPr>
            <p:nvPr/>
          </p:nvCxnSpPr>
          <p:spPr>
            <a:xfrm>
              <a:off x="6297105" y="5107952"/>
              <a:ext cx="1524552" cy="0"/>
            </a:xfrm>
            <a:prstGeom prst="straightConnector1">
              <a:avLst/>
            </a:prstGeom>
            <a:ln w="19050">
              <a:solidFill>
                <a:srgbClr val="4C525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箭头: 下 29">
            <a:extLst>
              <a:ext uri="{FF2B5EF4-FFF2-40B4-BE49-F238E27FC236}">
                <a16:creationId xmlns:a16="http://schemas.microsoft.com/office/drawing/2014/main" id="{9B1EE0B2-9E5C-1240-864B-FC594EC0D689}"/>
              </a:ext>
            </a:extLst>
          </p:cNvPr>
          <p:cNvSpPr/>
          <p:nvPr/>
        </p:nvSpPr>
        <p:spPr bwMode="auto">
          <a:xfrm>
            <a:off x="4933518" y="5600254"/>
            <a:ext cx="461914" cy="265006"/>
          </a:xfrm>
          <a:prstGeom prst="downArrow">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1" name="矩形: 圆角 30">
            <a:extLst>
              <a:ext uri="{FF2B5EF4-FFF2-40B4-BE49-F238E27FC236}">
                <a16:creationId xmlns:a16="http://schemas.microsoft.com/office/drawing/2014/main" id="{D31C631F-D192-3176-4261-57E1720FFB4D}"/>
              </a:ext>
            </a:extLst>
          </p:cNvPr>
          <p:cNvSpPr/>
          <p:nvPr/>
        </p:nvSpPr>
        <p:spPr bwMode="auto">
          <a:xfrm>
            <a:off x="4038885" y="5932397"/>
            <a:ext cx="2251180" cy="497271"/>
          </a:xfrm>
          <a:prstGeom prst="roundRect">
            <a:avLst/>
          </a:prstGeom>
          <a:no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80808"/>
                </a:solidFill>
                <a:effectLst/>
                <a:latin typeface="Arial Unicode MS"/>
                <a:ea typeface="JetBrains Mono"/>
              </a:rPr>
              <a:t>Reference Handler</a:t>
            </a:r>
            <a:endParaRPr kumimoji="0" lang="zh-CN" altLang="en-US" sz="1300" b="0" i="0" u="none" strike="noStrike" cap="none" normalizeH="0" baseline="0" dirty="0">
              <a:ln>
                <a:noFill/>
              </a:ln>
              <a:solidFill>
                <a:srgbClr val="080808"/>
              </a:solidFill>
              <a:effectLst/>
              <a:latin typeface="Arial Unicode MS"/>
              <a:ea typeface="JetBrains Mono"/>
            </a:endParaRPr>
          </a:p>
        </p:txBody>
      </p:sp>
      <p:sp>
        <p:nvSpPr>
          <p:cNvPr id="32" name="矩形: 圆角 31">
            <a:extLst>
              <a:ext uri="{FF2B5EF4-FFF2-40B4-BE49-F238E27FC236}">
                <a16:creationId xmlns:a16="http://schemas.microsoft.com/office/drawing/2014/main" id="{D63584C9-FF55-F1F4-C486-CF6F2C9590C2}"/>
              </a:ext>
            </a:extLst>
          </p:cNvPr>
          <p:cNvSpPr/>
          <p:nvPr/>
        </p:nvSpPr>
        <p:spPr bwMode="auto">
          <a:xfrm>
            <a:off x="9030878" y="2341495"/>
            <a:ext cx="1097861" cy="532599"/>
          </a:xfrm>
          <a:prstGeom prst="roundRect">
            <a:avLst/>
          </a:prstGeom>
          <a:solidFill>
            <a:srgbClr val="C0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solidFill>
                  <a:schemeClr val="bg1"/>
                </a:solidFill>
                <a:ea typeface="阿里巴巴普惠体" panose="00020600040101010101" pitchFamily="18" charset="-122"/>
              </a:rPr>
              <a:t>软引用</a:t>
            </a:r>
          </a:p>
        </p:txBody>
      </p:sp>
      <p:sp>
        <p:nvSpPr>
          <p:cNvPr id="33" name="矩形: 圆角 32">
            <a:extLst>
              <a:ext uri="{FF2B5EF4-FFF2-40B4-BE49-F238E27FC236}">
                <a16:creationId xmlns:a16="http://schemas.microsoft.com/office/drawing/2014/main" id="{5A3CB364-4D1A-5A39-4C67-B369FF789265}"/>
              </a:ext>
            </a:extLst>
          </p:cNvPr>
          <p:cNvSpPr/>
          <p:nvPr/>
        </p:nvSpPr>
        <p:spPr bwMode="auto">
          <a:xfrm>
            <a:off x="9030877" y="3078501"/>
            <a:ext cx="1097861" cy="532599"/>
          </a:xfrm>
          <a:prstGeom prst="roundRect">
            <a:avLst/>
          </a:prstGeom>
          <a:solidFill>
            <a:srgbClr val="C00000"/>
          </a:solidFill>
          <a:ln w="19050">
            <a:solidFill>
              <a:srgbClr val="C0000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solidFill>
                  <a:schemeClr val="bg1"/>
                </a:solidFill>
                <a:ea typeface="阿里巴巴普惠体" panose="00020600040101010101" pitchFamily="18" charset="-122"/>
              </a:rPr>
              <a:t>弱引用</a:t>
            </a:r>
          </a:p>
        </p:txBody>
      </p:sp>
    </p:spTree>
    <p:extLst>
      <p:ext uri="{BB962C8B-B14F-4D97-AF65-F5344CB8AC3E}">
        <p14:creationId xmlns:p14="http://schemas.microsoft.com/office/powerpoint/2010/main" val="318855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outVertic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down)">
                                      <p:cBhvr>
                                        <p:cTn id="24" dur="500"/>
                                        <p:tgtEl>
                                          <p:spTgt spid="30"/>
                                        </p:tgtEl>
                                      </p:cBhvr>
                                    </p:animEffect>
                                  </p:childTnLst>
                                </p:cTn>
                              </p:par>
                            </p:childTnLst>
                          </p:cTn>
                        </p:par>
                        <p:par>
                          <p:cTn id="25" fill="hold">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p:tgtEl>
                                          <p:spTgt spid="31"/>
                                        </p:tgtEl>
                                        <p:attrNameLst>
                                          <p:attrName>ppt_y</p:attrName>
                                        </p:attrNameLst>
                                      </p:cBhvr>
                                      <p:tavLst>
                                        <p:tav tm="0">
                                          <p:val>
                                            <p:strVal val="#ppt_y-#ppt_h*1.125000"/>
                                          </p:val>
                                        </p:tav>
                                        <p:tav tm="100000">
                                          <p:val>
                                            <p:strVal val="#ppt_y"/>
                                          </p:val>
                                        </p:tav>
                                      </p:tavLst>
                                    </p:anim>
                                    <p:animEffect transition="in" filter="wipe(down)">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1+#ppt_w/2"/>
                                          </p:val>
                                        </p:tav>
                                        <p:tav tm="100000">
                                          <p:val>
                                            <p:strVal val="#ppt_x"/>
                                          </p:val>
                                        </p:tav>
                                      </p:tavLst>
                                    </p:anim>
                                    <p:anim calcmode="lin" valueType="num">
                                      <p:cBhvr additive="base">
                                        <p:cTn id="35" dur="500" fill="hold"/>
                                        <p:tgtEl>
                                          <p:spTgt spid="32"/>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1+#ppt_w/2"/>
                                          </p:val>
                                        </p:tav>
                                        <p:tav tm="100000">
                                          <p:val>
                                            <p:strVal val="#ppt_x"/>
                                          </p:val>
                                        </p:tav>
                                      </p:tavLst>
                                    </p:anim>
                                    <p:anim calcmode="lin" valueType="num">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31" grpId="0" animBg="1"/>
      <p:bldP spid="32" grpId="0" animBg="1"/>
      <p:bldP spid="3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2B7381-2655-F036-63D3-B3934F66BE70}"/>
              </a:ext>
            </a:extLst>
          </p:cNvPr>
          <p:cNvSpPr>
            <a:spLocks noGrp="1"/>
          </p:cNvSpPr>
          <p:nvPr>
            <p:ph type="body" sz="quarter" idx="10"/>
          </p:nvPr>
        </p:nvSpPr>
        <p:spPr>
          <a:xfrm>
            <a:off x="5126584" y="1463040"/>
            <a:ext cx="5760538" cy="1261306"/>
          </a:xfrm>
        </p:spPr>
        <p:txBody>
          <a:bodyPr/>
          <a:lstStyle/>
          <a:p>
            <a:pPr marL="0" indent="0">
              <a:buNone/>
            </a:pPr>
            <a:r>
              <a:rPr lang="zh-CN" altLang="en-US" sz="1800" dirty="0"/>
              <a:t>强引用、软引用、弱引用、虚引用的区别</a:t>
            </a:r>
            <a:r>
              <a:rPr lang="en-US" altLang="zh-CN" sz="1800" dirty="0"/>
              <a:t>?</a:t>
            </a:r>
            <a:endParaRPr lang="zh-CN" altLang="en-US" sz="1800" dirty="0"/>
          </a:p>
          <a:p>
            <a:endParaRPr lang="zh-CN" altLang="en-US" dirty="0"/>
          </a:p>
        </p:txBody>
      </p:sp>
      <p:sp>
        <p:nvSpPr>
          <p:cNvPr id="3" name="文本占位符 2">
            <a:extLst>
              <a:ext uri="{FF2B5EF4-FFF2-40B4-BE49-F238E27FC236}">
                <a16:creationId xmlns:a16="http://schemas.microsoft.com/office/drawing/2014/main" id="{B2E83818-5EED-0317-E3AB-80ED2CF61248}"/>
              </a:ext>
            </a:extLst>
          </p:cNvPr>
          <p:cNvSpPr txBox="1">
            <a:spLocks/>
          </p:cNvSpPr>
          <p:nvPr/>
        </p:nvSpPr>
        <p:spPr>
          <a:xfrm>
            <a:off x="5126584" y="2276070"/>
            <a:ext cx="6242142" cy="33988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强引用：只要所有 </a:t>
            </a:r>
            <a:r>
              <a:rPr lang="en-US" altLang="zh-CN" sz="1400" dirty="0"/>
              <a:t>GC Roots </a:t>
            </a:r>
            <a:r>
              <a:rPr lang="zh-CN" altLang="en-US" sz="1400" dirty="0"/>
              <a:t>能找到，就不会被回收</a:t>
            </a:r>
          </a:p>
          <a:p>
            <a:pPr marL="285750" indent="-285750">
              <a:buFont typeface="Wingdings" panose="05000000000000000000" pitchFamily="2" charset="2"/>
              <a:buChar char="l"/>
            </a:pPr>
            <a:r>
              <a:rPr lang="zh-CN" altLang="en-US" sz="1400" dirty="0"/>
              <a:t>软引用：需要配合</a:t>
            </a:r>
            <a:r>
              <a:rPr lang="zh-CN" altLang="zh-CN" sz="1400" dirty="0">
                <a:solidFill>
                  <a:srgbClr val="080808"/>
                </a:solidFill>
                <a:latin typeface="Arial Unicode MS"/>
                <a:ea typeface="JetBrains Mono"/>
              </a:rPr>
              <a:t>SoftReference</a:t>
            </a:r>
            <a:r>
              <a:rPr lang="zh-CN" altLang="en-US" sz="1400" dirty="0">
                <a:solidFill>
                  <a:srgbClr val="080808"/>
                </a:solidFill>
                <a:latin typeface="Arial Unicode MS"/>
                <a:ea typeface="JetBrains Mono"/>
              </a:rPr>
              <a:t>使用，当垃圾多次回收，内存依然不够的时候会回收软引用对象</a:t>
            </a:r>
            <a:endParaRPr lang="en-US" altLang="zh-CN" sz="1400" dirty="0"/>
          </a:p>
          <a:p>
            <a:pPr marL="285750" indent="-285750">
              <a:buFont typeface="Wingdings" panose="05000000000000000000" pitchFamily="2" charset="2"/>
              <a:buChar char="l"/>
            </a:pPr>
            <a:r>
              <a:rPr lang="zh-CN" altLang="en-US" sz="1400" dirty="0"/>
              <a:t>弱引用：需要配合</a:t>
            </a:r>
            <a:r>
              <a:rPr lang="zh-CN" altLang="zh-CN" sz="1400" dirty="0">
                <a:solidFill>
                  <a:srgbClr val="080808"/>
                </a:solidFill>
                <a:latin typeface="Arial Unicode MS"/>
                <a:ea typeface="JetBrains Mono"/>
              </a:rPr>
              <a:t>WeakReference</a:t>
            </a:r>
            <a:r>
              <a:rPr lang="zh-CN" altLang="en-US" sz="1400" dirty="0">
                <a:solidFill>
                  <a:srgbClr val="080808"/>
                </a:solidFill>
                <a:latin typeface="Arial Unicode MS"/>
                <a:ea typeface="JetBrains Mono"/>
              </a:rPr>
              <a:t>使用，只要进行了垃圾回收，就会把弱引用对象回收</a:t>
            </a:r>
            <a:endParaRPr lang="zh-CN" altLang="en-US" sz="1400" dirty="0"/>
          </a:p>
          <a:p>
            <a:pPr marL="285750" indent="-285750">
              <a:buFont typeface="Wingdings" panose="05000000000000000000" pitchFamily="2" charset="2"/>
              <a:buChar char="l"/>
            </a:pPr>
            <a:r>
              <a:rPr lang="zh-CN" altLang="en-US" sz="1400" dirty="0"/>
              <a:t>虚引用：必须配合引用队列使用，被引用对象回收时，会将虚引用入队，由 </a:t>
            </a:r>
            <a:r>
              <a:rPr lang="en-US" altLang="zh-CN" sz="1400" dirty="0"/>
              <a:t>Reference Handler </a:t>
            </a:r>
            <a:r>
              <a:rPr lang="zh-CN" altLang="en-US" sz="1400" dirty="0"/>
              <a:t>线程调用虚引用相关方法释放直接内存</a:t>
            </a:r>
          </a:p>
        </p:txBody>
      </p:sp>
    </p:spTree>
    <p:extLst>
      <p:ext uri="{BB962C8B-B14F-4D97-AF65-F5344CB8AC3E}">
        <p14:creationId xmlns:p14="http://schemas.microsoft.com/office/powerpoint/2010/main" val="3049848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FF27CD1C-084D-13CA-8FD6-ACD3D743C19F}"/>
              </a:ext>
            </a:extLst>
          </p:cNvPr>
          <p:cNvSpPr/>
          <p:nvPr/>
        </p:nvSpPr>
        <p:spPr>
          <a:xfrm>
            <a:off x="373485"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2" name="文本框 21">
            <a:extLst>
              <a:ext uri="{FF2B5EF4-FFF2-40B4-BE49-F238E27FC236}">
                <a16:creationId xmlns:a16="http://schemas.microsoft.com/office/drawing/2014/main" id="{B52279D6-8536-846D-4EA8-E8B0358B7408}"/>
              </a:ext>
            </a:extLst>
          </p:cNvPr>
          <p:cNvSpPr txBox="1"/>
          <p:nvPr/>
        </p:nvSpPr>
        <p:spPr>
          <a:xfrm>
            <a:off x="1118006" y="1396239"/>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组成</a:t>
            </a:r>
            <a:endParaRPr lang="en-US" altLang="zh-CN" dirty="0"/>
          </a:p>
        </p:txBody>
      </p:sp>
      <p:sp>
        <p:nvSpPr>
          <p:cNvPr id="28" name="文本框 27">
            <a:extLst>
              <a:ext uri="{FF2B5EF4-FFF2-40B4-BE49-F238E27FC236}">
                <a16:creationId xmlns:a16="http://schemas.microsoft.com/office/drawing/2014/main" id="{82145830-9BAD-F857-9801-4DD2DA196524}"/>
              </a:ext>
            </a:extLst>
          </p:cNvPr>
          <p:cNvSpPr txBox="1"/>
          <p:nvPr/>
        </p:nvSpPr>
        <p:spPr>
          <a:xfrm>
            <a:off x="474739" y="1819947"/>
            <a:ext cx="2475852" cy="3733073"/>
          </a:xfrm>
          <a:prstGeom prst="rect">
            <a:avLst/>
          </a:prstGeom>
          <a:noFill/>
        </p:spPr>
        <p:txBody>
          <a:bodyPr wrap="square">
            <a:spAutoFit/>
          </a:bodyPr>
          <a:lstStyle/>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什么是程序计数器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你能给我详细的介绍下堆吗？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能不能介绍一下方法区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你听过直接内存吗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什么是虚拟机栈</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垃圾回收是否涉及栈内存？</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栈内存分配越大越好吗？</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方法内的局部变量是否线程安全？</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什么情况下会导致栈内存溢出？</a:t>
            </a:r>
          </a:p>
          <a:p>
            <a:pPr>
              <a:lnSpc>
                <a:spcPct val="200000"/>
              </a:lnSpc>
            </a:pPr>
            <a:r>
              <a:rPr lang="zh-CN" altLang="en-US"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堆栈的区别是什么</a:t>
            </a:r>
            <a:endParaRPr lang="en-US" altLang="zh-CN" sz="1200" dirty="0">
              <a:solidFill>
                <a:srgbClr val="8A987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CAAE5E39-895C-C476-BEEA-30E725E09B50}"/>
              </a:ext>
            </a:extLst>
          </p:cNvPr>
          <p:cNvSpPr/>
          <p:nvPr/>
        </p:nvSpPr>
        <p:spPr>
          <a:xfrm>
            <a:off x="3266266"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 name="文本框 5">
            <a:extLst>
              <a:ext uri="{FF2B5EF4-FFF2-40B4-BE49-F238E27FC236}">
                <a16:creationId xmlns:a16="http://schemas.microsoft.com/office/drawing/2014/main" id="{EC2486D6-F934-5419-DFBE-38E57CD3F065}"/>
              </a:ext>
            </a:extLst>
          </p:cNvPr>
          <p:cNvSpPr txBox="1"/>
          <p:nvPr/>
        </p:nvSpPr>
        <p:spPr>
          <a:xfrm>
            <a:off x="4002162" y="1396102"/>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类加载器</a:t>
            </a:r>
            <a:endParaRPr lang="en-US" altLang="zh-CN" dirty="0"/>
          </a:p>
        </p:txBody>
      </p:sp>
      <p:sp>
        <p:nvSpPr>
          <p:cNvPr id="7" name="文本框 6">
            <a:extLst>
              <a:ext uri="{FF2B5EF4-FFF2-40B4-BE49-F238E27FC236}">
                <a16:creationId xmlns:a16="http://schemas.microsoft.com/office/drawing/2014/main" id="{D3D132B7-09AE-F95A-78F1-CD74E394553D}"/>
              </a:ext>
            </a:extLst>
          </p:cNvPr>
          <p:cNvSpPr txBox="1"/>
          <p:nvPr/>
        </p:nvSpPr>
        <p:spPr>
          <a:xfrm>
            <a:off x="3346222" y="1893178"/>
            <a:ext cx="2475852" cy="1517082"/>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什么是类加载器，类加载器有哪些</a:t>
            </a:r>
          </a:p>
          <a:p>
            <a:pPr>
              <a:lnSpc>
                <a:spcPct val="200000"/>
              </a:lnSpc>
            </a:pPr>
            <a:r>
              <a:rPr lang="zh-CN" altLang="en-US" sz="1200" dirty="0">
                <a:solidFill>
                  <a:srgbClr val="8A987A"/>
                </a:solidFill>
                <a:ea typeface="阿里巴巴普惠体" panose="00020600040101010101" pitchFamily="18" charset="-122"/>
              </a:rPr>
              <a:t>什么是双亲委派模型？</a:t>
            </a:r>
          </a:p>
          <a:p>
            <a:pPr>
              <a:lnSpc>
                <a:spcPct val="200000"/>
              </a:lnSpc>
            </a:pP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为什么采用双亲委派机制？</a:t>
            </a:r>
          </a:p>
          <a:p>
            <a:pPr>
              <a:lnSpc>
                <a:spcPct val="200000"/>
              </a:lnSpc>
            </a:pPr>
            <a:r>
              <a:rPr lang="zh-CN" altLang="en-US" sz="1200" dirty="0">
                <a:solidFill>
                  <a:srgbClr val="8A987A"/>
                </a:solidFill>
                <a:ea typeface="阿里巴巴普惠体" panose="00020600040101010101" pitchFamily="18" charset="-122"/>
              </a:rPr>
              <a:t>说一下类装载的执行过程</a:t>
            </a:r>
            <a:endParaRPr lang="en-US" altLang="zh-CN" sz="1200" dirty="0">
              <a:solidFill>
                <a:schemeClr val="tx1">
                  <a:lumMod val="85000"/>
                  <a:lumOff val="15000"/>
                </a:schemeClr>
              </a:solidFill>
              <a:ea typeface="Alibaba PuHuiTi Medium"/>
            </a:endParaRPr>
          </a:p>
        </p:txBody>
      </p:sp>
      <p:sp>
        <p:nvSpPr>
          <p:cNvPr id="8" name="矩形: 圆角 7">
            <a:extLst>
              <a:ext uri="{FF2B5EF4-FFF2-40B4-BE49-F238E27FC236}">
                <a16:creationId xmlns:a16="http://schemas.microsoft.com/office/drawing/2014/main" id="{28C96719-691F-A559-31E1-45AEFB5C130C}"/>
              </a:ext>
            </a:extLst>
          </p:cNvPr>
          <p:cNvSpPr/>
          <p:nvPr/>
        </p:nvSpPr>
        <p:spPr>
          <a:xfrm>
            <a:off x="6159047"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9" name="文本框 8">
            <a:extLst>
              <a:ext uri="{FF2B5EF4-FFF2-40B4-BE49-F238E27FC236}">
                <a16:creationId xmlns:a16="http://schemas.microsoft.com/office/drawing/2014/main" id="{0B14238F-5C0A-838B-5BCC-46111375C40C}"/>
              </a:ext>
            </a:extLst>
          </p:cNvPr>
          <p:cNvSpPr txBox="1"/>
          <p:nvPr/>
        </p:nvSpPr>
        <p:spPr>
          <a:xfrm>
            <a:off x="6894943"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垃圾回收</a:t>
            </a:r>
            <a:endParaRPr lang="en-US" altLang="zh-CN" dirty="0"/>
          </a:p>
        </p:txBody>
      </p:sp>
      <p:sp>
        <p:nvSpPr>
          <p:cNvPr id="10" name="文本框 9">
            <a:extLst>
              <a:ext uri="{FF2B5EF4-FFF2-40B4-BE49-F238E27FC236}">
                <a16:creationId xmlns:a16="http://schemas.microsoft.com/office/drawing/2014/main" id="{3D8A4143-4D69-D9F8-7D93-CBC5B5A44A82}"/>
              </a:ext>
            </a:extLst>
          </p:cNvPr>
          <p:cNvSpPr txBox="1"/>
          <p:nvPr/>
        </p:nvSpPr>
        <p:spPr>
          <a:xfrm>
            <a:off x="6232158" y="1942724"/>
            <a:ext cx="2475852" cy="2255746"/>
          </a:xfrm>
          <a:prstGeom prst="rect">
            <a:avLst/>
          </a:prstGeom>
          <a:noFill/>
        </p:spPr>
        <p:txBody>
          <a:bodyPr wrap="square">
            <a:spAutoFit/>
          </a:bodyPr>
          <a:lstStyle/>
          <a:p>
            <a:pPr>
              <a:lnSpc>
                <a:spcPct val="200000"/>
              </a:lnSpc>
            </a:pPr>
            <a:r>
              <a:rPr lang="zh-CN" altLang="en-US" sz="1200" dirty="0">
                <a:solidFill>
                  <a:srgbClr val="8A987A"/>
                </a:solidFill>
                <a:ea typeface="阿里巴巴普惠体" panose="00020600040101010101" pitchFamily="18" charset="-122"/>
              </a:rPr>
              <a:t>强引用、软引用、弱引用、虚对象什么时候可以被垃圾器回收</a:t>
            </a:r>
          </a:p>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垃圾回收算法有哪些？</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中的分代回收</a:t>
            </a:r>
          </a:p>
          <a:p>
            <a:pPr>
              <a:lnSpc>
                <a:spcPct val="200000"/>
              </a:lnSpc>
            </a:pPr>
            <a:r>
              <a:rPr lang="zh-CN" altLang="en-US" sz="1200" dirty="0">
                <a:solidFill>
                  <a:srgbClr val="8A987A"/>
                </a:solidFill>
                <a:ea typeface="阿里巴巴普惠体" panose="00020600040101010101" pitchFamily="18" charset="-122"/>
              </a:rPr>
              <a:t>说一下</a:t>
            </a:r>
            <a:r>
              <a:rPr lang="en-US" altLang="zh-CN" sz="1200" dirty="0">
                <a:solidFill>
                  <a:srgbClr val="8A987A"/>
                </a:solidFill>
                <a:ea typeface="阿里巴巴普惠体" panose="00020600040101010101" pitchFamily="18" charset="-122"/>
              </a:rPr>
              <a:t>JVM</a:t>
            </a:r>
            <a:r>
              <a:rPr lang="zh-CN" altLang="en-US" sz="1200" dirty="0">
                <a:solidFill>
                  <a:srgbClr val="8A987A"/>
                </a:solidFill>
                <a:ea typeface="阿里巴巴普惠体" panose="00020600040101010101" pitchFamily="18" charset="-122"/>
              </a:rPr>
              <a:t>有哪些垃圾回收器？</a:t>
            </a:r>
          </a:p>
          <a:p>
            <a:pPr>
              <a:lnSpc>
                <a:spcPct val="200000"/>
              </a:lnSpc>
            </a:pPr>
            <a:r>
              <a:rPr lang="zh-CN" altLang="en-US" sz="1200" dirty="0">
                <a:solidFill>
                  <a:srgbClr val="8A987A"/>
                </a:solidFill>
                <a:ea typeface="阿里巴巴普惠体" panose="00020600040101010101" pitchFamily="18" charset="-122"/>
              </a:rPr>
              <a:t>详细聊一下</a:t>
            </a:r>
            <a:r>
              <a:rPr lang="en-US" altLang="zh-CN" sz="1200" dirty="0">
                <a:solidFill>
                  <a:srgbClr val="8A987A"/>
                </a:solidFill>
                <a:ea typeface="阿里巴巴普惠体" panose="00020600040101010101" pitchFamily="18" charset="-122"/>
              </a:rPr>
              <a:t>G1</a:t>
            </a:r>
            <a:r>
              <a:rPr lang="zh-CN" altLang="en-US" sz="1200" dirty="0">
                <a:solidFill>
                  <a:srgbClr val="8A987A"/>
                </a:solidFill>
                <a:ea typeface="阿里巴巴普惠体" panose="00020600040101010101" pitchFamily="18" charset="-122"/>
              </a:rPr>
              <a:t>垃圾回收器</a:t>
            </a:r>
            <a:endParaRPr lang="en-US" altLang="zh-CN" sz="1200" dirty="0">
              <a:solidFill>
                <a:srgbClr val="8A987A"/>
              </a:solidFill>
              <a:ea typeface="阿里巴巴普惠体" panose="00020600040101010101" pitchFamily="18" charset="-122"/>
            </a:endParaRPr>
          </a:p>
        </p:txBody>
      </p:sp>
      <p:sp>
        <p:nvSpPr>
          <p:cNvPr id="11" name="矩形: 圆角 10">
            <a:extLst>
              <a:ext uri="{FF2B5EF4-FFF2-40B4-BE49-F238E27FC236}">
                <a16:creationId xmlns:a16="http://schemas.microsoft.com/office/drawing/2014/main" id="{AD70E83F-2CBB-EB2C-A7DE-24FDC46520EB}"/>
              </a:ext>
            </a:extLst>
          </p:cNvPr>
          <p:cNvSpPr/>
          <p:nvPr/>
        </p:nvSpPr>
        <p:spPr>
          <a:xfrm>
            <a:off x="9051828" y="1341862"/>
            <a:ext cx="2577105" cy="4697695"/>
          </a:xfrm>
          <a:prstGeom prst="round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文本框 11">
            <a:extLst>
              <a:ext uri="{FF2B5EF4-FFF2-40B4-BE49-F238E27FC236}">
                <a16:creationId xmlns:a16="http://schemas.microsoft.com/office/drawing/2014/main" id="{89F150B4-DE14-B0B9-5002-D2D7B78C80A7}"/>
              </a:ext>
            </a:extLst>
          </p:cNvPr>
          <p:cNvSpPr txBox="1"/>
          <p:nvPr/>
        </p:nvSpPr>
        <p:spPr>
          <a:xfrm>
            <a:off x="9834057" y="1394298"/>
            <a:ext cx="1401876"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en-US" altLang="zh-CN" dirty="0"/>
              <a:t>JVM</a:t>
            </a:r>
            <a:r>
              <a:rPr lang="zh-CN" altLang="en-US" dirty="0"/>
              <a:t>实践</a:t>
            </a:r>
          </a:p>
        </p:txBody>
      </p:sp>
      <p:sp>
        <p:nvSpPr>
          <p:cNvPr id="13" name="文本框 12">
            <a:extLst>
              <a:ext uri="{FF2B5EF4-FFF2-40B4-BE49-F238E27FC236}">
                <a16:creationId xmlns:a16="http://schemas.microsoft.com/office/drawing/2014/main" id="{B7014DDC-4B8F-09E8-7F41-AAA568157D44}"/>
              </a:ext>
            </a:extLst>
          </p:cNvPr>
          <p:cNvSpPr txBox="1"/>
          <p:nvPr/>
        </p:nvSpPr>
        <p:spPr>
          <a:xfrm>
            <a:off x="9080248" y="1942724"/>
            <a:ext cx="2475852" cy="1886414"/>
          </a:xfrm>
          <a:prstGeom prst="rect">
            <a:avLst/>
          </a:prstGeom>
          <a:noFill/>
        </p:spPr>
        <p:txBody>
          <a:bodyPr wrap="square">
            <a:spAutoFit/>
          </a:bodyPr>
          <a:lstStyle/>
          <a:p>
            <a:pPr>
              <a:lnSpc>
                <a:spcPct val="200000"/>
              </a:lnSpc>
            </a:pP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调优的参数可以在哪里设置</a:t>
            </a:r>
          </a:p>
          <a:p>
            <a:pPr>
              <a:lnSpc>
                <a:spcPct val="200000"/>
              </a:lnSpc>
            </a:pPr>
            <a:r>
              <a:rPr lang="zh-CN" altLang="en-US" sz="1200" dirty="0">
                <a:solidFill>
                  <a:srgbClr val="8A987A"/>
                </a:solidFill>
                <a:ea typeface="阿里巴巴普惠体" panose="00020600040101010101" pitchFamily="18" charset="-122"/>
              </a:rPr>
              <a:t>用的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调优的参数都有哪些？</a:t>
            </a:r>
          </a:p>
          <a:p>
            <a:pPr>
              <a:lnSpc>
                <a:spcPct val="200000"/>
              </a:lnSpc>
            </a:pPr>
            <a:r>
              <a:rPr lang="zh-CN" altLang="en-US" sz="1200" dirty="0">
                <a:solidFill>
                  <a:srgbClr val="8A987A"/>
                </a:solidFill>
                <a:ea typeface="阿里巴巴普惠体" panose="00020600040101010101" pitchFamily="18" charset="-122"/>
              </a:rPr>
              <a:t>说一下 </a:t>
            </a:r>
            <a:r>
              <a:rPr lang="en-US" altLang="zh-CN" sz="1200" dirty="0">
                <a:solidFill>
                  <a:srgbClr val="8A987A"/>
                </a:solidFill>
                <a:ea typeface="阿里巴巴普惠体" panose="00020600040101010101" pitchFamily="18" charset="-122"/>
              </a:rPr>
              <a:t>JVM </a:t>
            </a:r>
            <a:r>
              <a:rPr lang="zh-CN" altLang="en-US" sz="1200" dirty="0">
                <a:solidFill>
                  <a:srgbClr val="8A987A"/>
                </a:solidFill>
                <a:ea typeface="阿里巴巴普惠体" panose="00020600040101010101" pitchFamily="18" charset="-122"/>
              </a:rPr>
              <a:t>调优的工具？</a:t>
            </a:r>
          </a:p>
          <a:p>
            <a:pPr>
              <a:lnSpc>
                <a:spcPct val="200000"/>
              </a:lnSpc>
            </a:pPr>
            <a:r>
              <a:rPr lang="en-US" altLang="zh-CN" sz="1200" dirty="0">
                <a:solidFill>
                  <a:srgbClr val="8A987A"/>
                </a:solidFill>
                <a:ea typeface="阿里巴巴普惠体" panose="00020600040101010101" pitchFamily="18" charset="-122"/>
              </a:rPr>
              <a:t>Java</a:t>
            </a:r>
            <a:r>
              <a:rPr lang="zh-CN" altLang="en-US" sz="1200" dirty="0">
                <a:solidFill>
                  <a:srgbClr val="8A987A"/>
                </a:solidFill>
                <a:ea typeface="阿里巴巴普惠体" panose="00020600040101010101" pitchFamily="18" charset="-122"/>
              </a:rPr>
              <a:t>内存泄露的排查思路？</a:t>
            </a:r>
          </a:p>
          <a:p>
            <a:pPr>
              <a:lnSpc>
                <a:spcPct val="200000"/>
              </a:lnSpc>
            </a:pPr>
            <a:r>
              <a:rPr lang="en-US" altLang="zh-CN" sz="1200" dirty="0">
                <a:solidFill>
                  <a:srgbClr val="8A987A"/>
                </a:solidFill>
                <a:ea typeface="阿里巴巴普惠体" panose="00020600040101010101" pitchFamily="18" charset="-122"/>
              </a:rPr>
              <a:t>CPU</a:t>
            </a:r>
            <a:r>
              <a:rPr lang="zh-CN" altLang="en-US" sz="1200" dirty="0">
                <a:solidFill>
                  <a:srgbClr val="8A987A"/>
                </a:solidFill>
                <a:ea typeface="阿里巴巴普惠体" panose="00020600040101010101" pitchFamily="18" charset="-122"/>
              </a:rPr>
              <a:t>飙高排查方案与思路？</a:t>
            </a:r>
            <a:endParaRPr lang="en-US" altLang="zh-CN" sz="1200" dirty="0">
              <a:solidFill>
                <a:srgbClr val="8A987A"/>
              </a:solidFill>
              <a:ea typeface="阿里巴巴普惠体" panose="00020600040101010101" pitchFamily="18" charset="-122"/>
            </a:endParaRPr>
          </a:p>
        </p:txBody>
      </p:sp>
      <p:sp>
        <p:nvSpPr>
          <p:cNvPr id="2" name="椭圆 1">
            <a:extLst>
              <a:ext uri="{FF2B5EF4-FFF2-40B4-BE49-F238E27FC236}">
                <a16:creationId xmlns:a16="http://schemas.microsoft.com/office/drawing/2014/main" id="{E9F0A58C-55C8-3C4A-B3A1-299A321D9467}"/>
              </a:ext>
            </a:extLst>
          </p:cNvPr>
          <p:cNvSpPr/>
          <p:nvPr/>
        </p:nvSpPr>
        <p:spPr bwMode="auto">
          <a:xfrm>
            <a:off x="5135899" y="1366835"/>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
        <p:nvSpPr>
          <p:cNvPr id="17" name="椭圆 16">
            <a:extLst>
              <a:ext uri="{FF2B5EF4-FFF2-40B4-BE49-F238E27FC236}">
                <a16:creationId xmlns:a16="http://schemas.microsoft.com/office/drawing/2014/main" id="{938C1464-3C89-A45A-3760-30CC90D959C3}"/>
              </a:ext>
            </a:extLst>
          </p:cNvPr>
          <p:cNvSpPr/>
          <p:nvPr/>
        </p:nvSpPr>
        <p:spPr bwMode="auto">
          <a:xfrm>
            <a:off x="8003097" y="1367464"/>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
        <p:nvSpPr>
          <p:cNvPr id="18" name="椭圆 17">
            <a:extLst>
              <a:ext uri="{FF2B5EF4-FFF2-40B4-BE49-F238E27FC236}">
                <a16:creationId xmlns:a16="http://schemas.microsoft.com/office/drawing/2014/main" id="{2CF5599B-0646-5D6D-9C0B-3CC8AF374F11}"/>
              </a:ext>
            </a:extLst>
          </p:cNvPr>
          <p:cNvSpPr/>
          <p:nvPr/>
        </p:nvSpPr>
        <p:spPr bwMode="auto">
          <a:xfrm>
            <a:off x="2235414" y="1366835"/>
            <a:ext cx="654623" cy="654623"/>
          </a:xfrm>
          <a:prstGeom prst="ellipse">
            <a:avLst/>
          </a:prstGeom>
          <a:noFill/>
          <a:ln w="19050">
            <a:solidFill>
              <a:srgbClr val="00B050"/>
            </a:solidFill>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B050"/>
                </a:solidFill>
                <a:effectLst/>
                <a:latin typeface="Arial Unicode MS"/>
                <a:ea typeface="JetBrains Mono"/>
              </a:rPr>
              <a:t>完成</a:t>
            </a:r>
          </a:p>
        </p:txBody>
      </p:sp>
    </p:spTree>
    <p:extLst>
      <p:ext uri="{BB962C8B-B14F-4D97-AF65-F5344CB8AC3E}">
        <p14:creationId xmlns:p14="http://schemas.microsoft.com/office/powerpoint/2010/main" val="965843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C00000"/>
          </a:solidFill>
        </a:ln>
        <a:effectLst/>
      </a:spPr>
      <a:bodyPr vert="horz" wrap="square" lIns="91440" tIns="45720" rIns="91440" bIns="45720" numCol="1" rtlCol="0" anchor="ctr" anchorCtr="1"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300" b="0" i="0" u="none" strike="noStrike" cap="none" normalizeH="0" baseline="0" dirty="0">
            <a:ln>
              <a:noFill/>
            </a:ln>
            <a:solidFill>
              <a:srgbClr val="080808"/>
            </a:solidFill>
            <a:effectLst/>
            <a:latin typeface="Arial Unicode MS"/>
            <a:ea typeface="JetBrains Mono"/>
          </a:defRPr>
        </a:defPPr>
      </a:lstStyle>
    </a:spDef>
    <a:lnDef>
      <a:spPr>
        <a:ln w="19050">
          <a:solidFill>
            <a:srgbClr val="4C5252"/>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83810</TotalTime>
  <Words>9821</Words>
  <Application>Microsoft Office PowerPoint</Application>
  <PresentationFormat>宽屏</PresentationFormat>
  <Paragraphs>1377</Paragraphs>
  <Slides>135</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135</vt:i4>
      </vt:variant>
    </vt:vector>
  </HeadingPairs>
  <TitlesOfParts>
    <vt:vector size="159" baseType="lpstr">
      <vt:lpstr>Alibaba PuHuiTi B</vt:lpstr>
      <vt:lpstr>Alibaba PuHuiTi M</vt:lpstr>
      <vt:lpstr>Alibaba PuHuiTi Medium</vt:lpstr>
      <vt:lpstr>Alibaba PuHuiTi R</vt:lpstr>
      <vt:lpstr>-apple-system</vt:lpstr>
      <vt:lpstr>Arial Unicode MS</vt:lpstr>
      <vt:lpstr>阿里巴巴普惠体</vt:lpstr>
      <vt:lpstr>等线</vt:lpstr>
      <vt:lpstr>黑体</vt:lpstr>
      <vt:lpstr>华文楷体</vt:lpstr>
      <vt:lpstr>华文楷体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JVM相关面试题</vt:lpstr>
      <vt:lpstr>为什么要学习它</vt:lpstr>
      <vt:lpstr>JVM是什么</vt:lpstr>
      <vt:lpstr>JVM由哪些部分组成，运行流程是什么？</vt:lpstr>
      <vt:lpstr>学习什么</vt:lpstr>
      <vt:lpstr>PowerPoint 演示文稿</vt:lpstr>
      <vt:lpstr>难易程度：</vt:lpstr>
      <vt:lpstr>什么是程序计数器？</vt:lpstr>
      <vt:lpstr>什么是程序计数器？</vt:lpstr>
      <vt:lpstr>PowerPoint 演示文稿</vt:lpstr>
      <vt:lpstr>难易程度：</vt:lpstr>
      <vt:lpstr>你能给我详细的介绍Java堆吗?</vt:lpstr>
      <vt:lpstr>你能给我详细的介绍Java堆吗?</vt:lpstr>
      <vt:lpstr>PowerPoint 演示文稿</vt:lpstr>
      <vt:lpstr>难易程度：</vt:lpstr>
      <vt:lpstr>什么是虚拟机栈</vt:lpstr>
      <vt:lpstr>什么是虚拟机栈</vt:lpstr>
      <vt:lpstr>什么是虚拟机栈</vt:lpstr>
      <vt:lpstr>栈内存溢出情况</vt:lpstr>
      <vt:lpstr>PowerPoint 演示文稿</vt:lpstr>
      <vt:lpstr>PowerPoint 演示文稿</vt:lpstr>
      <vt:lpstr>难易程度：</vt:lpstr>
      <vt:lpstr>能不能解释一下方法区？</vt:lpstr>
      <vt:lpstr>常量池</vt:lpstr>
      <vt:lpstr>运行时常量池</vt:lpstr>
      <vt:lpstr>PowerPoint 演示文稿</vt:lpstr>
      <vt:lpstr>难易程度：</vt:lpstr>
      <vt:lpstr>你听过直接内存吗？</vt:lpstr>
      <vt:lpstr>你听过直接内存吗？</vt:lpstr>
      <vt:lpstr>你听过直接内存吗？</vt:lpstr>
      <vt:lpstr>PowerPoint 演示文稿</vt:lpstr>
      <vt:lpstr>PowerPoint 演示文稿</vt:lpstr>
      <vt:lpstr>难易程度：</vt:lpstr>
      <vt:lpstr>什么是类加载器，类加载器有哪些</vt:lpstr>
      <vt:lpstr>什么是类加载器，类加载器有哪些</vt:lpstr>
      <vt:lpstr>PowerPoint 演示文稿</vt:lpstr>
      <vt:lpstr>难易程度：</vt:lpstr>
      <vt:lpstr>什么是双亲委派模型？</vt:lpstr>
      <vt:lpstr>JVM为什么采用双亲委派机制？</vt:lpstr>
      <vt:lpstr>PowerPoint 演示文稿</vt:lpstr>
      <vt:lpstr>难易程度：</vt:lpstr>
      <vt:lpstr>说一下类装载的执行过程？</vt:lpstr>
      <vt:lpstr>加载</vt:lpstr>
      <vt:lpstr>验证</vt:lpstr>
      <vt:lpstr>准备</vt:lpstr>
      <vt:lpstr>解析</vt:lpstr>
      <vt:lpstr>初始化</vt:lpstr>
      <vt:lpstr>初始化</vt:lpstr>
      <vt:lpstr>PowerPoint 演示文稿</vt:lpstr>
      <vt:lpstr>PowerPoint 演示文稿</vt:lpstr>
      <vt:lpstr>难易程度：</vt:lpstr>
      <vt:lpstr>对象什么时候可以被垃圾器回收</vt:lpstr>
      <vt:lpstr>引用计数法</vt:lpstr>
      <vt:lpstr>引用计数法</vt:lpstr>
      <vt:lpstr>引用计数法</vt:lpstr>
      <vt:lpstr>可达性分析算法</vt:lpstr>
      <vt:lpstr>哪些对象可以作为 GC Root ?</vt:lpstr>
      <vt:lpstr>PowerPoint 演示文稿</vt:lpstr>
      <vt:lpstr>难易程度：</vt:lpstr>
      <vt:lpstr>JVM 垃圾回收算法有哪些？</vt:lpstr>
      <vt:lpstr>标记清除算法</vt:lpstr>
      <vt:lpstr>标记整理算法</vt:lpstr>
      <vt:lpstr>复制算法</vt:lpstr>
      <vt:lpstr>PowerPoint 演示文稿</vt:lpstr>
      <vt:lpstr>难易程度：</vt:lpstr>
      <vt:lpstr>分代收集算法</vt:lpstr>
      <vt:lpstr>分代收集算法-工作机制</vt:lpstr>
      <vt:lpstr>分代收集算法-工作机制</vt:lpstr>
      <vt:lpstr>分代收集算法-工作机制</vt:lpstr>
      <vt:lpstr>分代收集算法-工作机制</vt:lpstr>
      <vt:lpstr>MinorGC、 Mixed GC 、 FullGC的区别是什么</vt:lpstr>
      <vt:lpstr>PowerPoint 演示文稿</vt:lpstr>
      <vt:lpstr>难易程度：</vt:lpstr>
      <vt:lpstr>说一下 JVM 有哪些垃圾回收器？</vt:lpstr>
      <vt:lpstr>串行垃圾收集器</vt:lpstr>
      <vt:lpstr>并行垃圾收集器</vt:lpstr>
      <vt:lpstr>CMS（并发）垃圾收集器</vt:lpstr>
      <vt:lpstr>PowerPoint 演示文稿</vt:lpstr>
      <vt:lpstr>难易程度：</vt:lpstr>
      <vt:lpstr>G1垃圾收集器</vt:lpstr>
      <vt:lpstr>Young Collection(年轻代垃圾回收)</vt:lpstr>
      <vt:lpstr>Young Collection(年轻代垃圾回收)</vt:lpstr>
      <vt:lpstr>Young Collection(年轻代垃圾回收)</vt:lpstr>
      <vt:lpstr>Young Collection(年轻代垃圾回收)</vt:lpstr>
      <vt:lpstr>Young Collection(年轻代垃圾回收)</vt:lpstr>
      <vt:lpstr>Young Collection(年轻代垃圾回收)</vt:lpstr>
      <vt:lpstr>Young Collection(年轻代垃圾回收)</vt:lpstr>
      <vt:lpstr>Young Collection + Concurrent Mark (年轻代垃圾回收+并发标记)  </vt:lpstr>
      <vt:lpstr>Young Collection + Concurrent Mark (年轻代垃圾回收+并发标记)  </vt:lpstr>
      <vt:lpstr>Mixed  Collection (混合垃圾回收)  </vt:lpstr>
      <vt:lpstr>Mixed  Collection (混合垃圾回收) </vt:lpstr>
      <vt:lpstr>Mixed  Collection (混合垃圾回收) </vt:lpstr>
      <vt:lpstr>PowerPoint 演示文稿</vt:lpstr>
      <vt:lpstr>难易程度：</vt:lpstr>
      <vt:lpstr>强引用、软引用、弱引用、虚引用的区别</vt:lpstr>
      <vt:lpstr>强引用、软引用、弱引用、虚引用的区别</vt:lpstr>
      <vt:lpstr>强引用、软引用、弱引用、虚引用的区别</vt:lpstr>
      <vt:lpstr>PowerPoint 演示文稿</vt:lpstr>
      <vt:lpstr>PowerPoint 演示文稿</vt:lpstr>
      <vt:lpstr>难易程度：</vt:lpstr>
      <vt:lpstr>JVM 调优的参数可以在哪里设置参数值</vt:lpstr>
      <vt:lpstr>JVM 调优的参数可以在哪里设置参数值</vt:lpstr>
      <vt:lpstr>JVM 调优的参数可以在哪里设置参数值</vt:lpstr>
      <vt:lpstr>PowerPoint 演示文稿</vt:lpstr>
      <vt:lpstr>难易程度：</vt:lpstr>
      <vt:lpstr>用的 JVM 调优的参数都有哪些？</vt:lpstr>
      <vt:lpstr>用的 JVM 调优的参数都有哪些？</vt:lpstr>
      <vt:lpstr>用的 JVM 调优的参数都有哪些？</vt:lpstr>
      <vt:lpstr>用的 JVM 调优的参数都有哪些？</vt:lpstr>
      <vt:lpstr>用的 JVM 调优的参数都有哪些？</vt:lpstr>
      <vt:lpstr>PowerPoint 演示文稿</vt:lpstr>
      <vt:lpstr>难易程度：</vt:lpstr>
      <vt:lpstr>说一下 JVM 调优的工具？</vt:lpstr>
      <vt:lpstr>说一下 JVM 调优的工具？</vt:lpstr>
      <vt:lpstr>说一下 JVM 调优的工具？</vt:lpstr>
      <vt:lpstr>说一下 JVM 调优的工具？</vt:lpstr>
      <vt:lpstr>说一下 JVM 调优的工具？</vt:lpstr>
      <vt:lpstr>说一下 JVM 调优的工具？</vt:lpstr>
      <vt:lpstr>说一下 JVM 调优的工具？</vt:lpstr>
      <vt:lpstr>说一下 JVM 调优的工具？</vt:lpstr>
      <vt:lpstr>PowerPoint 演示文稿</vt:lpstr>
      <vt:lpstr>难易程度：</vt:lpstr>
      <vt:lpstr>java内存泄露的排查思路？</vt:lpstr>
      <vt:lpstr>java内存泄露的排查思路？</vt:lpstr>
      <vt:lpstr>java内存泄露的排查思路？</vt:lpstr>
      <vt:lpstr>java内存泄露的排查思路？</vt:lpstr>
      <vt:lpstr>java内存泄露的排查思路？</vt:lpstr>
      <vt:lpstr>java内存泄露的排查思路？</vt:lpstr>
      <vt:lpstr>PowerPoint 演示文稿</vt:lpstr>
      <vt:lpstr>难易程度：</vt:lpstr>
      <vt:lpstr>CPU飙高排查方案与思路？</vt:lpstr>
      <vt:lpstr>CPU飙高排查方案与思路？</vt:lpstr>
      <vt:lpstr>CPU飙高排查方案与思路？</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SA9181</cp:lastModifiedBy>
  <cp:revision>3282</cp:revision>
  <dcterms:created xsi:type="dcterms:W3CDTF">2020-03-31T02:23:27Z</dcterms:created>
  <dcterms:modified xsi:type="dcterms:W3CDTF">2023-05-06T10:18:12Z</dcterms:modified>
</cp:coreProperties>
</file>