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61"/>
  </p:notesMasterIdLst>
  <p:handoutMasterIdLst>
    <p:handoutMasterId r:id="rId62"/>
  </p:handoutMasterIdLst>
  <p:sldIdLst>
    <p:sldId id="1352" r:id="rId8"/>
    <p:sldId id="1290" r:id="rId9"/>
    <p:sldId id="1286" r:id="rId10"/>
    <p:sldId id="1321" r:id="rId11"/>
    <p:sldId id="1379" r:id="rId12"/>
    <p:sldId id="1380" r:id="rId13"/>
    <p:sldId id="1345" r:id="rId14"/>
    <p:sldId id="1348" r:id="rId15"/>
    <p:sldId id="1353" r:id="rId16"/>
    <p:sldId id="1324" r:id="rId17"/>
    <p:sldId id="1391" r:id="rId18"/>
    <p:sldId id="1381" r:id="rId19"/>
    <p:sldId id="1325" r:id="rId20"/>
    <p:sldId id="1360" r:id="rId21"/>
    <p:sldId id="1361" r:id="rId22"/>
    <p:sldId id="1392" r:id="rId23"/>
    <p:sldId id="1382" r:id="rId24"/>
    <p:sldId id="1364" r:id="rId25"/>
    <p:sldId id="1329" r:id="rId26"/>
    <p:sldId id="1393" r:id="rId27"/>
    <p:sldId id="1383" r:id="rId28"/>
    <p:sldId id="1355" r:id="rId29"/>
    <p:sldId id="1356" r:id="rId30"/>
    <p:sldId id="1357" r:id="rId31"/>
    <p:sldId id="1358" r:id="rId32"/>
    <p:sldId id="1359" r:id="rId33"/>
    <p:sldId id="1368" r:id="rId34"/>
    <p:sldId id="1394" r:id="rId35"/>
    <p:sldId id="1395" r:id="rId36"/>
    <p:sldId id="1385" r:id="rId37"/>
    <p:sldId id="1332" r:id="rId38"/>
    <p:sldId id="1373" r:id="rId39"/>
    <p:sldId id="1396" r:id="rId40"/>
    <p:sldId id="1397" r:id="rId41"/>
    <p:sldId id="1384" r:id="rId42"/>
    <p:sldId id="1403" r:id="rId43"/>
    <p:sldId id="1404" r:id="rId44"/>
    <p:sldId id="1386" r:id="rId45"/>
    <p:sldId id="1398" r:id="rId46"/>
    <p:sldId id="1333" r:id="rId47"/>
    <p:sldId id="1399" r:id="rId48"/>
    <p:sldId id="1387" r:id="rId49"/>
    <p:sldId id="1335" r:id="rId50"/>
    <p:sldId id="1402" r:id="rId51"/>
    <p:sldId id="1389" r:id="rId52"/>
    <p:sldId id="1406" r:id="rId53"/>
    <p:sldId id="1405" r:id="rId54"/>
    <p:sldId id="1390" r:id="rId55"/>
    <p:sldId id="1277" r:id="rId56"/>
    <p:sldId id="1407" r:id="rId57"/>
    <p:sldId id="1408" r:id="rId58"/>
    <p:sldId id="1409" r:id="rId59"/>
    <p:sldId id="264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on" initials="m" lastIdx="1" clrIdx="0">
    <p:extLst>
      <p:ext uri="{19B8F6BF-5375-455C-9EA6-DF929625EA0E}">
        <p15:presenceInfo xmlns:p15="http://schemas.microsoft.com/office/powerpoint/2012/main" userId="mo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60004"/>
    <a:srgbClr val="00B050"/>
    <a:srgbClr val="0070C0"/>
    <a:srgbClr val="7F7F7F"/>
    <a:srgbClr val="DE1E27"/>
    <a:srgbClr val="C00000"/>
    <a:srgbClr val="C0504E"/>
    <a:srgbClr val="E66B0B"/>
    <a:srgbClr val="007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0812" autoAdjust="0"/>
  </p:normalViewPr>
  <p:slideViewPr>
    <p:cSldViewPr snapToGrid="0">
      <p:cViewPr varScale="1">
        <p:scale>
          <a:sx n="81" d="100"/>
          <a:sy n="81" d="100"/>
        </p:scale>
        <p:origin x="202" y="62"/>
      </p:cViewPr>
      <p:guideLst>
        <p:guide orient="horz" pos="30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8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37"/>
            <a:ext cx="8771021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9"/>
            <a:ext cx="10698800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 marL="0" indent="0">
              <a:buNone/>
              <a:defRPr lang="zh-CN" alt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 lIns="91420" tIns="45718" rIns="91420" bIns="45718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77245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59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DB7D-3D04-032E-4E47-5E061DE1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框架篇</a:t>
            </a:r>
          </a:p>
        </p:txBody>
      </p:sp>
    </p:spTree>
    <p:extLst>
      <p:ext uri="{BB962C8B-B14F-4D97-AF65-F5344CB8AC3E}">
        <p14:creationId xmlns:p14="http://schemas.microsoft.com/office/powerpoint/2010/main" val="321417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BDDC2-14FC-8049-40D8-A6C43939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Spring</a:t>
            </a:r>
            <a:r>
              <a:rPr lang="zh-CN" altLang="en-US" sz="2000" dirty="0"/>
              <a:t>中的事务是如何实现的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7FCDB5-505D-52D8-7C72-4F9A76AF47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401041"/>
          </a:xfrm>
        </p:spPr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支持编程式事务管理和声明式事务管理两种方式。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编程式事务控制：需使用</a:t>
            </a:r>
            <a:r>
              <a:rPr lang="en-US" altLang="zh-CN" dirty="0" err="1"/>
              <a:t>TransactionTemplate</a:t>
            </a:r>
            <a:r>
              <a:rPr lang="zh-CN" altLang="en-US" dirty="0"/>
              <a:t>来进行实现，对业务代码有侵入性，项目中很少使用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声明式事务管理：声明式事务管理建立在</a:t>
            </a:r>
            <a:r>
              <a:rPr lang="en-US" altLang="zh-CN" dirty="0"/>
              <a:t>AOP</a:t>
            </a:r>
            <a:r>
              <a:rPr lang="zh-CN" altLang="en-US" dirty="0"/>
              <a:t>之上的。其本质是通过</a:t>
            </a:r>
            <a:r>
              <a:rPr lang="en-US" altLang="zh-CN" dirty="0"/>
              <a:t>AOP</a:t>
            </a:r>
            <a:r>
              <a:rPr lang="zh-CN" altLang="en-US" dirty="0"/>
              <a:t>功能，对方法前后进行拦截，将事务处理的功能编织到拦截的方法中，也就是在目标方法开始之前加入一个事务，在执行完目标方法之后根据执行情况提交或者回滚事务。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70BD005-D86C-489A-9460-9B55B5661BDD}"/>
              </a:ext>
            </a:extLst>
          </p:cNvPr>
          <p:cNvGrpSpPr/>
          <p:nvPr/>
        </p:nvGrpSpPr>
        <p:grpSpPr>
          <a:xfrm>
            <a:off x="852282" y="3539582"/>
            <a:ext cx="10139372" cy="3175264"/>
            <a:chOff x="852282" y="3539582"/>
            <a:chExt cx="10139372" cy="3175264"/>
          </a:xfrm>
        </p:grpSpPr>
        <p:pic>
          <p:nvPicPr>
            <p:cNvPr id="33" name="图形 32" descr="用户 轮廓">
              <a:extLst>
                <a:ext uri="{FF2B5EF4-FFF2-40B4-BE49-F238E27FC236}">
                  <a16:creationId xmlns:a16="http://schemas.microsoft.com/office/drawing/2014/main" id="{67CC2353-C9F7-7EB5-D6FB-E8C7333B7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282" y="4707449"/>
              <a:ext cx="577124" cy="577124"/>
            </a:xfrm>
            <a:prstGeom prst="rect">
              <a:avLst/>
            </a:prstGeom>
          </p:spPr>
        </p:pic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86208AB-330D-08B4-78BD-33B18CE1BA7D}"/>
                </a:ext>
              </a:extLst>
            </p:cNvPr>
            <p:cNvSpPr/>
            <p:nvPr/>
          </p:nvSpPr>
          <p:spPr>
            <a:xfrm>
              <a:off x="3194283" y="4688595"/>
              <a:ext cx="2564091" cy="61053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保存用户</a:t>
              </a:r>
            </a:p>
          </p:txBody>
        </p:sp>
        <p:cxnSp>
          <p:nvCxnSpPr>
            <p:cNvPr id="38" name="连接符: 曲线 37">
              <a:extLst>
                <a:ext uri="{FF2B5EF4-FFF2-40B4-BE49-F238E27FC236}">
                  <a16:creationId xmlns:a16="http://schemas.microsoft.com/office/drawing/2014/main" id="{7A6800B8-9076-70A6-1625-BF9DE5D8A517}"/>
                </a:ext>
              </a:extLst>
            </p:cNvPr>
            <p:cNvCxnSpPr>
              <a:cxnSpLocks/>
              <a:stCxn id="33" idx="3"/>
              <a:endCxn id="36" idx="1"/>
            </p:cNvCxnSpPr>
            <p:nvPr/>
          </p:nvCxnSpPr>
          <p:spPr>
            <a:xfrm flipV="1">
              <a:off x="1429406" y="4993860"/>
              <a:ext cx="1764877" cy="215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2F270F6A-D885-1129-6B87-9E582F2808E4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4476329" y="4204337"/>
              <a:ext cx="1649689" cy="484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3C780503-39A6-4C30-3ACB-BA4592E3ED7C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4476329" y="5299125"/>
              <a:ext cx="1574275" cy="647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占位符 2">
              <a:extLst>
                <a:ext uri="{FF2B5EF4-FFF2-40B4-BE49-F238E27FC236}">
                  <a16:creationId xmlns:a16="http://schemas.microsoft.com/office/drawing/2014/main" id="{A242101A-EC5C-AD08-4AFE-BAE83F5ABE22}"/>
                </a:ext>
              </a:extLst>
            </p:cNvPr>
            <p:cNvSpPr txBox="1">
              <a:spLocks/>
            </p:cNvSpPr>
            <p:nvPr/>
          </p:nvSpPr>
          <p:spPr>
            <a:xfrm>
              <a:off x="6126018" y="3539582"/>
              <a:ext cx="1508291" cy="51719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环绕通知</a:t>
              </a:r>
            </a:p>
          </p:txBody>
        </p:sp>
        <p:sp>
          <p:nvSpPr>
            <p:cNvPr id="41" name="流程图: 文档 40">
              <a:extLst>
                <a:ext uri="{FF2B5EF4-FFF2-40B4-BE49-F238E27FC236}">
                  <a16:creationId xmlns:a16="http://schemas.microsoft.com/office/drawing/2014/main" id="{5C1FD67E-A8FD-24E5-AA12-A945B7A1E64A}"/>
                </a:ext>
              </a:extLst>
            </p:cNvPr>
            <p:cNvSpPr/>
            <p:nvPr/>
          </p:nvSpPr>
          <p:spPr>
            <a:xfrm>
              <a:off x="6126018" y="3883403"/>
              <a:ext cx="4675696" cy="2831443"/>
            </a:xfrm>
            <a:prstGeom prst="flowChart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59B8F8A4-319E-957C-CD4C-16A5B4240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1432" y="4025245"/>
              <a:ext cx="4790222" cy="21929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@Around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"pointcut()"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public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Object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627A"/>
                  </a:solidFill>
                  <a:effectLst/>
                  <a:latin typeface="Arial Unicode MS"/>
                  <a:ea typeface="JetBrains Mono"/>
                </a:rPr>
                <a:t>around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ProceedingJoinPoint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joinPoint)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throws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Throwable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{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try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{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开启事务</a:t>
              </a:r>
              <a:b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执行业务代码</a:t>
              </a:r>
              <a:b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Object proceed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= joinPoint.proceed();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提交事务</a:t>
              </a:r>
              <a:b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return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proceed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}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catch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Exception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e){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e.printStackTrace();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回滚事务</a:t>
              </a:r>
              <a:b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}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}</a:t>
              </a:r>
              <a:endPara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1" name="Rectangle 2">
            <a:extLst>
              <a:ext uri="{FF2B5EF4-FFF2-40B4-BE49-F238E27FC236}">
                <a16:creationId xmlns:a16="http://schemas.microsoft.com/office/drawing/2014/main" id="{D67A9F84-5650-4D93-BFD6-90CA994FA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283" y="4209744"/>
            <a:ext cx="1649689" cy="292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@Transactional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030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978" y="1921840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什么是</a:t>
              </a:r>
              <a:r>
                <a:rPr lang="en-US" altLang="zh-CN" sz="1400" dirty="0">
                  <a:solidFill>
                    <a:schemeClr val="tx1"/>
                  </a:solidFill>
                </a:rPr>
                <a:t>AOP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B5FB79E-1A57-6116-68C1-4F7812F269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21205" y="1859875"/>
            <a:ext cx="9573763" cy="534534"/>
          </a:xfrm>
        </p:spPr>
        <p:txBody>
          <a:bodyPr/>
          <a:lstStyle/>
          <a:p>
            <a:r>
              <a:rPr lang="zh-CN" altLang="en-US" sz="1400" dirty="0"/>
              <a:t>面向切面编程，用于将那些与业务无关，但却对多个对象产生影响的公共行为和逻辑，抽取公共模块复用，降低耦合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2459665-F042-9AFC-4B50-1DEC5ADA5EE8}"/>
              </a:ext>
            </a:extLst>
          </p:cNvPr>
          <p:cNvGrpSpPr/>
          <p:nvPr/>
        </p:nvGrpSpPr>
        <p:grpSpPr>
          <a:xfrm>
            <a:off x="1523894" y="2384981"/>
            <a:ext cx="5208416" cy="806709"/>
            <a:chOff x="1377029" y="724293"/>
            <a:chExt cx="7917419" cy="806709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1F493B4D-72B7-2157-59B1-B20EF34B612D}"/>
                </a:ext>
              </a:extLst>
            </p:cNvPr>
            <p:cNvSpPr/>
            <p:nvPr/>
          </p:nvSpPr>
          <p:spPr bwMode="auto">
            <a:xfrm flipV="1">
              <a:off x="1377029" y="724293"/>
              <a:ext cx="6950152" cy="806709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占位符 6">
              <a:extLst>
                <a:ext uri="{FF2B5EF4-FFF2-40B4-BE49-F238E27FC236}">
                  <a16:creationId xmlns:a16="http://schemas.microsoft.com/office/drawing/2014/main" id="{D882AE7C-443A-DAA5-DA32-B6CC3062DC57}"/>
                </a:ext>
              </a:extLst>
            </p:cNvPr>
            <p:cNvSpPr txBox="1">
              <a:spLocks/>
            </p:cNvSpPr>
            <p:nvPr/>
          </p:nvSpPr>
          <p:spPr>
            <a:xfrm>
              <a:off x="2435603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你们项目中有没有使用到</a:t>
              </a:r>
              <a:r>
                <a:rPr lang="en-US" altLang="zh-CN" sz="1400" dirty="0"/>
                <a:t>AOP</a:t>
              </a:r>
              <a:endParaRPr lang="en-US" altLang="zh-CN" sz="16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FFC36DA-B7A8-FD38-1172-F830F1DF820B}"/>
              </a:ext>
            </a:extLst>
          </p:cNvPr>
          <p:cNvGrpSpPr/>
          <p:nvPr/>
        </p:nvGrpSpPr>
        <p:grpSpPr>
          <a:xfrm>
            <a:off x="1536571" y="3429000"/>
            <a:ext cx="5280580" cy="1753387"/>
            <a:chOff x="1517718" y="3082564"/>
            <a:chExt cx="5280580" cy="175338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BE9CB64-5095-6B76-4103-3C3AEE0CCF51}"/>
                </a:ext>
              </a:extLst>
            </p:cNvPr>
            <p:cNvGrpSpPr/>
            <p:nvPr/>
          </p:nvGrpSpPr>
          <p:grpSpPr>
            <a:xfrm>
              <a:off x="1517718" y="3082564"/>
              <a:ext cx="5280580" cy="1730535"/>
              <a:chOff x="1267331" y="-199534"/>
              <a:chExt cx="8027117" cy="1730535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BEB90041-4CF7-2CA0-BFD6-F81445CE7C24}"/>
                  </a:ext>
                </a:extLst>
              </p:cNvPr>
              <p:cNvSpPr/>
              <p:nvPr/>
            </p:nvSpPr>
            <p:spPr bwMode="auto">
              <a:xfrm flipV="1">
                <a:off x="1267331" y="-199534"/>
                <a:ext cx="7059853" cy="1730535"/>
              </a:xfrm>
              <a:custGeom>
                <a:avLst/>
                <a:gdLst>
                  <a:gd name="connsiteX0" fmla="*/ 803381 w 5319528"/>
                  <a:gd name="connsiteY0" fmla="*/ 0 h 942071"/>
                  <a:gd name="connsiteX1" fmla="*/ 5216541 w 5319528"/>
                  <a:gd name="connsiteY1" fmla="*/ 0 h 942071"/>
                  <a:gd name="connsiteX2" fmla="*/ 5319528 w 5319528"/>
                  <a:gd name="connsiteY2" fmla="*/ 102987 h 942071"/>
                  <a:gd name="connsiteX3" fmla="*/ 5319528 w 5319528"/>
                  <a:gd name="connsiteY3" fmla="*/ 514924 h 942071"/>
                  <a:gd name="connsiteX4" fmla="*/ 5216541 w 5319528"/>
                  <a:gd name="connsiteY4" fmla="*/ 617911 h 942071"/>
                  <a:gd name="connsiteX5" fmla="*/ 875800 w 5319528"/>
                  <a:gd name="connsiteY5" fmla="*/ 617911 h 942071"/>
                  <a:gd name="connsiteX6" fmla="*/ 0 w 5319528"/>
                  <a:gd name="connsiteY6" fmla="*/ 942071 h 942071"/>
                  <a:gd name="connsiteX7" fmla="*/ 700394 w 5319528"/>
                  <a:gd name="connsiteY7" fmla="*/ 498849 h 942071"/>
                  <a:gd name="connsiteX8" fmla="*/ 700394 w 5319528"/>
                  <a:gd name="connsiteY8" fmla="*/ 102987 h 942071"/>
                  <a:gd name="connsiteX9" fmla="*/ 803381 w 5319528"/>
                  <a:gd name="connsiteY9" fmla="*/ 0 h 942071"/>
                  <a:gd name="connsiteX0" fmla="*/ 760538 w 5276685"/>
                  <a:gd name="connsiteY0" fmla="*/ 0 h 1952465"/>
                  <a:gd name="connsiteX1" fmla="*/ 5173698 w 5276685"/>
                  <a:gd name="connsiteY1" fmla="*/ 0 h 1952465"/>
                  <a:gd name="connsiteX2" fmla="*/ 5276685 w 5276685"/>
                  <a:gd name="connsiteY2" fmla="*/ 102987 h 1952465"/>
                  <a:gd name="connsiteX3" fmla="*/ 5276685 w 5276685"/>
                  <a:gd name="connsiteY3" fmla="*/ 514924 h 1952465"/>
                  <a:gd name="connsiteX4" fmla="*/ 5173698 w 5276685"/>
                  <a:gd name="connsiteY4" fmla="*/ 617911 h 1952465"/>
                  <a:gd name="connsiteX5" fmla="*/ 832957 w 5276685"/>
                  <a:gd name="connsiteY5" fmla="*/ 617911 h 1952465"/>
                  <a:gd name="connsiteX6" fmla="*/ 0 w 5276685"/>
                  <a:gd name="connsiteY6" fmla="*/ 1952465 h 1952465"/>
                  <a:gd name="connsiteX7" fmla="*/ 657551 w 5276685"/>
                  <a:gd name="connsiteY7" fmla="*/ 498849 h 1952465"/>
                  <a:gd name="connsiteX8" fmla="*/ 657551 w 5276685"/>
                  <a:gd name="connsiteY8" fmla="*/ 102987 h 1952465"/>
                  <a:gd name="connsiteX9" fmla="*/ 760538 w 5276685"/>
                  <a:gd name="connsiteY9" fmla="*/ 0 h 195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76685" h="1952465">
                    <a:moveTo>
                      <a:pt x="760538" y="0"/>
                    </a:moveTo>
                    <a:lnTo>
                      <a:pt x="5173698" y="0"/>
                    </a:lnTo>
                    <a:cubicBezTo>
                      <a:pt x="5230576" y="0"/>
                      <a:pt x="5276685" y="46109"/>
                      <a:pt x="5276685" y="102987"/>
                    </a:cubicBezTo>
                    <a:lnTo>
                      <a:pt x="5276685" y="514924"/>
                    </a:lnTo>
                    <a:cubicBezTo>
                      <a:pt x="5276685" y="571802"/>
                      <a:pt x="5230576" y="617911"/>
                      <a:pt x="5173698" y="617911"/>
                    </a:cubicBezTo>
                    <a:lnTo>
                      <a:pt x="832957" y="617911"/>
                    </a:lnTo>
                    <a:lnTo>
                      <a:pt x="0" y="1952465"/>
                    </a:lnTo>
                    <a:lnTo>
                      <a:pt x="657551" y="498849"/>
                    </a:lnTo>
                    <a:lnTo>
                      <a:pt x="657551" y="102987"/>
                    </a:lnTo>
                    <a:cubicBezTo>
                      <a:pt x="657551" y="46109"/>
                      <a:pt x="703660" y="0"/>
                      <a:pt x="760538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文本占位符 6">
                <a:extLst>
                  <a:ext uri="{FF2B5EF4-FFF2-40B4-BE49-F238E27FC236}">
                    <a16:creationId xmlns:a16="http://schemas.microsoft.com/office/drawing/2014/main" id="{FA13B0E1-8FB4-4C4B-BC6B-CADCA801D0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5603" y="1074210"/>
                <a:ext cx="6858845" cy="432223"/>
              </a:xfrm>
              <a:prstGeom prst="rect">
                <a:avLst/>
              </a:prstGeom>
            </p:spPr>
            <p:txBody>
              <a:bodyPr/>
              <a:lstStyle>
                <a:lvl1pPr marL="0" indent="0" algn="l" rtl="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defRPr>
                </a:lvl1pPr>
                <a:lvl2pPr marL="990575" indent="-38099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523962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67"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2133547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3131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71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CN" sz="1600" dirty="0"/>
              </a:p>
              <a:p>
                <a:endParaRPr lang="en-US" altLang="zh-CN" sz="1400" dirty="0"/>
              </a:p>
              <a:p>
                <a:endParaRPr lang="en-US" altLang="zh-CN" sz="1600" dirty="0"/>
              </a:p>
              <a:p>
                <a:endParaRPr lang="en-US" altLang="zh-CN" sz="1400" dirty="0"/>
              </a:p>
            </p:txBody>
          </p:sp>
        </p:grpSp>
        <p:sp>
          <p:nvSpPr>
            <p:cNvPr id="12" name="文本占位符 2">
              <a:extLst>
                <a:ext uri="{FF2B5EF4-FFF2-40B4-BE49-F238E27FC236}">
                  <a16:creationId xmlns:a16="http://schemas.microsoft.com/office/drawing/2014/main" id="{6DA15A3B-9F3A-F49B-6F7D-BE03AB7DEEB8}"/>
                </a:ext>
              </a:extLst>
            </p:cNvPr>
            <p:cNvSpPr txBox="1">
              <a:spLocks/>
            </p:cNvSpPr>
            <p:nvPr/>
          </p:nvSpPr>
          <p:spPr>
            <a:xfrm>
              <a:off x="2200315" y="4301417"/>
              <a:ext cx="3757426" cy="53453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Spring</a:t>
              </a:r>
              <a:r>
                <a:rPr lang="zh-CN" altLang="en-US" sz="1400" dirty="0"/>
                <a:t>中的事务是如何实现的</a:t>
              </a:r>
            </a:p>
          </p:txBody>
        </p:sp>
      </p:grp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B5109758-4B7B-2DFE-081F-728B735A0C68}"/>
              </a:ext>
            </a:extLst>
          </p:cNvPr>
          <p:cNvSpPr txBox="1">
            <a:spLocks/>
          </p:cNvSpPr>
          <p:nvPr/>
        </p:nvSpPr>
        <p:spPr>
          <a:xfrm>
            <a:off x="2232552" y="3313521"/>
            <a:ext cx="9513246" cy="264753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记录操作日志，缓存，</a:t>
            </a:r>
            <a:r>
              <a:rPr lang="en-US" altLang="zh-CN" sz="1400" dirty="0"/>
              <a:t>spring</a:t>
            </a:r>
            <a:r>
              <a:rPr lang="zh-CN" altLang="en-US" sz="1400" dirty="0"/>
              <a:t>实现的事务</a:t>
            </a:r>
            <a:endParaRPr lang="en-US" altLang="zh-CN" sz="1400" dirty="0"/>
          </a:p>
          <a:p>
            <a:r>
              <a:rPr lang="zh-CN" altLang="en-US" sz="1400" dirty="0"/>
              <a:t>核心是：使用</a:t>
            </a:r>
            <a:r>
              <a:rPr lang="en-US" altLang="zh-CN" sz="1400" dirty="0" err="1"/>
              <a:t>aop</a:t>
            </a:r>
            <a:r>
              <a:rPr lang="zh-CN" altLang="en-US" sz="1400" dirty="0"/>
              <a:t>中的环绕通知</a:t>
            </a:r>
            <a:r>
              <a:rPr lang="en-US" altLang="zh-CN" sz="1400" dirty="0"/>
              <a:t>+</a:t>
            </a:r>
            <a:r>
              <a:rPr lang="zh-CN" altLang="en-US" sz="1400" dirty="0"/>
              <a:t>切点表达式（找到要记录日志的方法），通过环绕通知的参数获取请求方法的参数（类、方法、注解、请求方式等），获取到这些参数以后，保存到数据库</a:t>
            </a:r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C6D5B9E3-4500-7FE4-0EC6-F4ABE5A8EDF9}"/>
              </a:ext>
            </a:extLst>
          </p:cNvPr>
          <p:cNvSpPr txBox="1">
            <a:spLocks/>
          </p:cNvSpPr>
          <p:nvPr/>
        </p:nvSpPr>
        <p:spPr>
          <a:xfrm>
            <a:off x="2213698" y="5369963"/>
            <a:ext cx="9315283" cy="10638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其本质是通过</a:t>
            </a:r>
            <a:r>
              <a:rPr lang="en-US" altLang="zh-CN" sz="1400" dirty="0"/>
              <a:t>AOP</a:t>
            </a:r>
            <a:r>
              <a:rPr lang="zh-CN" altLang="en-US" sz="1400" dirty="0"/>
              <a:t>功能，对方法前后进行拦截，在执行方法之前开启事务，在执行完目标方法之后根据执行情况提交或者回滚事务。</a:t>
            </a:r>
          </a:p>
        </p:txBody>
      </p:sp>
    </p:spTree>
    <p:extLst>
      <p:ext uri="{BB962C8B-B14F-4D97-AF65-F5344CB8AC3E}">
        <p14:creationId xmlns:p14="http://schemas.microsoft.com/office/powerpoint/2010/main" val="287899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Spring</a:t>
              </a:r>
              <a:r>
                <a:rPr lang="zh-CN" altLang="en-US" sz="1400" dirty="0">
                  <a:solidFill>
                    <a:schemeClr val="tx1"/>
                  </a:solidFill>
                </a:rPr>
                <a:t>中事务失效的场景有哪些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077764" y="1971578"/>
            <a:ext cx="5614508" cy="621311"/>
            <a:chOff x="2237315" y="2372410"/>
            <a:chExt cx="8631088" cy="2871436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37315" y="2372410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9" cy="246679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对</a:t>
              </a:r>
              <a:r>
                <a:rPr lang="en-US" altLang="zh-CN" sz="1400" dirty="0">
                  <a:solidFill>
                    <a:schemeClr val="tx1"/>
                  </a:solidFill>
                </a:rPr>
                <a:t>spring</a:t>
              </a:r>
              <a:r>
                <a:rPr lang="zh-CN" altLang="en-US" sz="1400" dirty="0">
                  <a:solidFill>
                    <a:schemeClr val="tx1"/>
                  </a:solidFill>
                </a:rPr>
                <a:t>框架的深入理解、复杂业务的编码经验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6EA9E4B1-7E8F-167B-A11F-8E83061E514A}"/>
              </a:ext>
            </a:extLst>
          </p:cNvPr>
          <p:cNvSpPr txBox="1">
            <a:spLocks/>
          </p:cNvSpPr>
          <p:nvPr/>
        </p:nvSpPr>
        <p:spPr>
          <a:xfrm>
            <a:off x="2077507" y="2841597"/>
            <a:ext cx="5399883" cy="12478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/>
              <a:t>异常捕获处理</a:t>
            </a:r>
            <a:endParaRPr lang="en-US" altLang="zh-CN" sz="14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/>
              <a:t>抛出检查异常</a:t>
            </a:r>
            <a:endParaRPr lang="en-US" altLang="zh-CN" sz="14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/>
              <a:t>非</a:t>
            </a:r>
            <a:r>
              <a:rPr lang="en-US" altLang="zh-CN" sz="1400" dirty="0"/>
              <a:t>public</a:t>
            </a:r>
            <a:r>
              <a:rPr lang="zh-CN" altLang="en-US" sz="1400" dirty="0"/>
              <a:t>方法</a:t>
            </a:r>
            <a:endParaRPr lang="en-US" altLang="zh-CN" sz="1400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41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46A68-4B29-CD2F-9667-9F00A94C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Spring</a:t>
            </a:r>
            <a:r>
              <a:rPr lang="zh-CN" altLang="en-US" sz="2000" dirty="0"/>
              <a:t>中事务失效的场景？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09C65-1BBE-79C8-D9B7-DF4FCE74A0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100142"/>
          </a:xfrm>
        </p:spPr>
        <p:txBody>
          <a:bodyPr/>
          <a:lstStyle/>
          <a:p>
            <a:r>
              <a:rPr lang="zh-CN" altLang="en-US" dirty="0"/>
              <a:t>情况一：异常捕获处理</a:t>
            </a:r>
            <a:endParaRPr lang="en-US" altLang="zh-CN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2D5A846-0C1B-754D-9D19-F24F9DC50E7C}"/>
              </a:ext>
            </a:extLst>
          </p:cNvPr>
          <p:cNvGrpSpPr/>
          <p:nvPr/>
        </p:nvGrpSpPr>
        <p:grpSpPr>
          <a:xfrm>
            <a:off x="7017410" y="2340641"/>
            <a:ext cx="4775521" cy="1250971"/>
            <a:chOff x="7017410" y="2340641"/>
            <a:chExt cx="4775521" cy="1250971"/>
          </a:xfrm>
        </p:grpSpPr>
        <p:sp>
          <p:nvSpPr>
            <p:cNvPr id="5" name="文本占位符 2">
              <a:extLst>
                <a:ext uri="{FF2B5EF4-FFF2-40B4-BE49-F238E27FC236}">
                  <a16:creationId xmlns:a16="http://schemas.microsoft.com/office/drawing/2014/main" id="{D96A0C43-DC98-336D-E032-C6C2F9E24840}"/>
                </a:ext>
              </a:extLst>
            </p:cNvPr>
            <p:cNvSpPr txBox="1">
              <a:spLocks/>
            </p:cNvSpPr>
            <p:nvPr/>
          </p:nvSpPr>
          <p:spPr>
            <a:xfrm>
              <a:off x="7036264" y="2774273"/>
              <a:ext cx="4756667" cy="817339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事务通知只有捉到了目标抛出的异常，才能进行后续的回滚处理，如果目标自己处理掉异常，事务通知无法知悉</a:t>
              </a:r>
              <a:endParaRPr lang="en-US" altLang="zh-CN" sz="1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2C4C2CD-052D-2914-D218-5449BACE88B9}"/>
                </a:ext>
              </a:extLst>
            </p:cNvPr>
            <p:cNvSpPr/>
            <p:nvPr/>
          </p:nvSpPr>
          <p:spPr bwMode="auto">
            <a:xfrm>
              <a:off x="7017410" y="2340641"/>
              <a:ext cx="1150070" cy="471340"/>
            </a:xfrm>
            <a:prstGeom prst="roundRect">
              <a:avLst/>
            </a:prstGeom>
            <a:solidFill>
              <a:srgbClr val="B6000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原因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30791FC-BB58-77D1-6F3B-AEA5E1865C90}"/>
              </a:ext>
            </a:extLst>
          </p:cNvPr>
          <p:cNvGrpSpPr/>
          <p:nvPr/>
        </p:nvGrpSpPr>
        <p:grpSpPr>
          <a:xfrm>
            <a:off x="7017410" y="4152159"/>
            <a:ext cx="4775521" cy="904973"/>
            <a:chOff x="7017410" y="2340641"/>
            <a:chExt cx="4775521" cy="904973"/>
          </a:xfrm>
        </p:grpSpPr>
        <p:sp>
          <p:nvSpPr>
            <p:cNvPr id="9" name="文本占位符 2">
              <a:extLst>
                <a:ext uri="{FF2B5EF4-FFF2-40B4-BE49-F238E27FC236}">
                  <a16:creationId xmlns:a16="http://schemas.microsoft.com/office/drawing/2014/main" id="{EC5CCA17-8BCA-2DE8-16F4-72D337D6DE38}"/>
                </a:ext>
              </a:extLst>
            </p:cNvPr>
            <p:cNvSpPr txBox="1">
              <a:spLocks/>
            </p:cNvSpPr>
            <p:nvPr/>
          </p:nvSpPr>
          <p:spPr>
            <a:xfrm>
              <a:off x="7036264" y="2774274"/>
              <a:ext cx="4756667" cy="47134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在</a:t>
              </a:r>
              <a:r>
                <a:rPr lang="en-US" altLang="zh-CN" sz="1400" dirty="0"/>
                <a:t>catch</a:t>
              </a:r>
              <a:r>
                <a:rPr lang="zh-CN" altLang="en-US" sz="1400" dirty="0"/>
                <a:t>块添加</a:t>
              </a:r>
              <a:r>
                <a:rPr lang="en-US" altLang="zh-CN" sz="1400" dirty="0"/>
                <a:t>throw new </a:t>
              </a:r>
              <a:r>
                <a:rPr lang="en-US" altLang="zh-CN" sz="1400" dirty="0" err="1"/>
                <a:t>RuntimeException</a:t>
              </a:r>
              <a:r>
                <a:rPr lang="en-US" altLang="zh-CN" sz="1400" dirty="0"/>
                <a:t>(e)</a:t>
              </a:r>
              <a:r>
                <a:rPr lang="zh-CN" altLang="en-US" sz="1400" dirty="0"/>
                <a:t>抛出</a:t>
              </a:r>
              <a:endParaRPr lang="en-US" altLang="zh-CN" sz="1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2C05383-34A4-C50D-37E0-83F68CC3E6BF}"/>
                </a:ext>
              </a:extLst>
            </p:cNvPr>
            <p:cNvSpPr/>
            <p:nvPr/>
          </p:nvSpPr>
          <p:spPr bwMode="auto">
            <a:xfrm>
              <a:off x="7017410" y="2340641"/>
              <a:ext cx="1150070" cy="471340"/>
            </a:xfrm>
            <a:prstGeom prst="round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解決</a:t>
              </a:r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16A04EFD-F084-F044-937D-5E7F1E331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1" y="2141060"/>
            <a:ext cx="5807016" cy="44935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@Transactional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update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from,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to,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Double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money)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转账的用户不能为空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Account fromAccount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accountDao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.selectById(from);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判断用户的钱是否够转账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fromAccount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.getMoney() - money &gt;=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fromAccount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.setMoney(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fromAccount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.getMoney() - money);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accountDao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.updateById(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fromAccount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异常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被转账的用户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Account toAccount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accountDao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.selectById(to);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.setMoney(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.getMoney() + money);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accountDao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.updateById(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Exception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e.printStackTrace();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03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46A68-4B29-CD2F-9667-9F00A94C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Spring</a:t>
            </a:r>
            <a:r>
              <a:rPr lang="zh-CN" altLang="en-US" sz="2000" dirty="0"/>
              <a:t>中事务失效的场景？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09C65-1BBE-79C8-D9B7-DF4FCE74A0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100142"/>
          </a:xfrm>
        </p:spPr>
        <p:txBody>
          <a:bodyPr/>
          <a:lstStyle/>
          <a:p>
            <a:r>
              <a:rPr lang="zh-CN" altLang="en-US" dirty="0"/>
              <a:t>情况二：抛出检查异常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00884F-8213-4042-E30E-230281538A78}"/>
              </a:ext>
            </a:extLst>
          </p:cNvPr>
          <p:cNvGrpSpPr/>
          <p:nvPr/>
        </p:nvGrpSpPr>
        <p:grpSpPr>
          <a:xfrm>
            <a:off x="8158053" y="2369153"/>
            <a:ext cx="3776281" cy="904973"/>
            <a:chOff x="7017410" y="2340641"/>
            <a:chExt cx="3776281" cy="904973"/>
          </a:xfrm>
        </p:grpSpPr>
        <p:sp>
          <p:nvSpPr>
            <p:cNvPr id="6" name="文本占位符 2">
              <a:extLst>
                <a:ext uri="{FF2B5EF4-FFF2-40B4-BE49-F238E27FC236}">
                  <a16:creationId xmlns:a16="http://schemas.microsoft.com/office/drawing/2014/main" id="{B589F44C-9918-183A-A60E-5EE5F1BB27CD}"/>
                </a:ext>
              </a:extLst>
            </p:cNvPr>
            <p:cNvSpPr txBox="1">
              <a:spLocks/>
            </p:cNvSpPr>
            <p:nvPr/>
          </p:nvSpPr>
          <p:spPr>
            <a:xfrm>
              <a:off x="7036264" y="2774273"/>
              <a:ext cx="3757427" cy="471341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Spring </a:t>
              </a:r>
              <a:r>
                <a:rPr lang="zh-CN" altLang="en-US" sz="1400" dirty="0"/>
                <a:t>默认只会回滚非检查异常</a:t>
              </a:r>
              <a:endParaRPr lang="en-US" altLang="zh-CN" sz="1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8A72ADD-5B82-5528-657E-F0B8B9AA643E}"/>
                </a:ext>
              </a:extLst>
            </p:cNvPr>
            <p:cNvSpPr/>
            <p:nvPr/>
          </p:nvSpPr>
          <p:spPr bwMode="auto">
            <a:xfrm>
              <a:off x="7017410" y="2340641"/>
              <a:ext cx="1150070" cy="471340"/>
            </a:xfrm>
            <a:prstGeom prst="roundRect">
              <a:avLst/>
            </a:prstGeom>
            <a:solidFill>
              <a:srgbClr val="B6000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原因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1D6F468-B107-CA9C-F57D-B0CA02EAC66E}"/>
              </a:ext>
            </a:extLst>
          </p:cNvPr>
          <p:cNvGrpSpPr/>
          <p:nvPr/>
        </p:nvGrpSpPr>
        <p:grpSpPr>
          <a:xfrm>
            <a:off x="8158053" y="4123856"/>
            <a:ext cx="3776281" cy="1250973"/>
            <a:chOff x="6734605" y="5008425"/>
            <a:chExt cx="3776281" cy="125097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F8C18D4-CA10-76E8-2095-F185F95D97BB}"/>
                </a:ext>
              </a:extLst>
            </p:cNvPr>
            <p:cNvGrpSpPr/>
            <p:nvPr/>
          </p:nvGrpSpPr>
          <p:grpSpPr>
            <a:xfrm>
              <a:off x="6734605" y="5008425"/>
              <a:ext cx="3776281" cy="1250973"/>
              <a:chOff x="7017410" y="2340641"/>
              <a:chExt cx="3776281" cy="1250973"/>
            </a:xfrm>
          </p:grpSpPr>
          <p:sp>
            <p:nvSpPr>
              <p:cNvPr id="9" name="文本占位符 2">
                <a:extLst>
                  <a:ext uri="{FF2B5EF4-FFF2-40B4-BE49-F238E27FC236}">
                    <a16:creationId xmlns:a16="http://schemas.microsoft.com/office/drawing/2014/main" id="{0707AAD3-A4B8-9CE9-5949-42D1D2781A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36264" y="2774274"/>
                <a:ext cx="3757427" cy="817340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>
                <a:lvl1pPr marL="0" indent="0" algn="l" rtl="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defRPr>
                </a:lvl1pPr>
                <a:lvl2pPr marL="990575" indent="-38099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523962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67"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2133547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3131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71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/>
                  <a:t>配置</a:t>
                </a:r>
                <a:r>
                  <a:rPr lang="en-US" altLang="zh-CN" sz="1400" dirty="0" err="1"/>
                  <a:t>rollbackFor</a:t>
                </a:r>
                <a:r>
                  <a:rPr lang="zh-CN" altLang="en-US" sz="1400" dirty="0"/>
                  <a:t>属性</a:t>
                </a:r>
                <a:endParaRPr lang="en-US" altLang="zh-CN" sz="1400" dirty="0"/>
              </a:p>
              <a:p>
                <a:endParaRPr lang="en-US" altLang="zh-CN" sz="1400" dirty="0"/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CB9883E-1478-47B5-3368-36B2E7DCFE93}"/>
                  </a:ext>
                </a:extLst>
              </p:cNvPr>
              <p:cNvSpPr/>
              <p:nvPr/>
            </p:nvSpPr>
            <p:spPr bwMode="auto">
              <a:xfrm>
                <a:off x="7017410" y="2340641"/>
                <a:ext cx="1150070" cy="471340"/>
              </a:xfrm>
              <a:prstGeom prst="roundRect">
                <a:avLst/>
              </a:prstGeom>
              <a:solidFill>
                <a:srgbClr val="00B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解決</a:t>
                </a:r>
              </a:p>
            </p:txBody>
          </p:sp>
        </p:grp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C35D4565-EB2D-2C08-CC47-21C0212EF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59" y="5855768"/>
              <a:ext cx="3657099" cy="2923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@Transactional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(rollbackFor=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Exception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class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" name="Rectangle 4">
            <a:extLst>
              <a:ext uri="{FF2B5EF4-FFF2-40B4-BE49-F238E27FC236}">
                <a16:creationId xmlns:a16="http://schemas.microsoft.com/office/drawing/2014/main" id="{A57AA739-ECF6-C3A7-C1A5-2CB20BDA9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70" y="2329027"/>
            <a:ext cx="7070104" cy="32932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@Transactional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update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from,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to,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Double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money)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FileNotFoundException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转账的用户不能为空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Account fromAccount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accountDao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.selectById(from);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判断用户的钱是否够转账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fromAccount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.getMoney() - money &gt;=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fromAccount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.setMoney(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fromAccount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.getMoney() - money);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accountDao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.updateById(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fromAccount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读取文件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FileInputStream(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"dddd"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被转账的用户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Account toAccount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accountDao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.selectById(to);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.setMoney(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.getMoney() + money);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accountDao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.updateById(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81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46A68-4B29-CD2F-9667-9F00A94C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Spring</a:t>
            </a:r>
            <a:r>
              <a:rPr lang="zh-CN" altLang="en-US" sz="2000" dirty="0"/>
              <a:t>中事务失效的场景？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09C65-1BBE-79C8-D9B7-DF4FCE74A0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100142"/>
          </a:xfrm>
        </p:spPr>
        <p:txBody>
          <a:bodyPr/>
          <a:lstStyle/>
          <a:p>
            <a:r>
              <a:rPr lang="zh-CN" altLang="en-US" dirty="0"/>
              <a:t>情况三：非</a:t>
            </a:r>
            <a:r>
              <a:rPr lang="en-US" altLang="zh-CN" dirty="0"/>
              <a:t>public</a:t>
            </a:r>
            <a:r>
              <a:rPr lang="zh-CN" altLang="en-US" dirty="0"/>
              <a:t>方法导致的事务失效</a:t>
            </a:r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2FED1C6-339D-8494-202A-1C035C1FAB44}"/>
              </a:ext>
            </a:extLst>
          </p:cNvPr>
          <p:cNvGrpSpPr/>
          <p:nvPr/>
        </p:nvGrpSpPr>
        <p:grpSpPr>
          <a:xfrm>
            <a:off x="7319068" y="2291660"/>
            <a:ext cx="4775521" cy="1250971"/>
            <a:chOff x="7017410" y="2340641"/>
            <a:chExt cx="4775521" cy="1250971"/>
          </a:xfrm>
        </p:grpSpPr>
        <p:sp>
          <p:nvSpPr>
            <p:cNvPr id="6" name="文本占位符 2">
              <a:extLst>
                <a:ext uri="{FF2B5EF4-FFF2-40B4-BE49-F238E27FC236}">
                  <a16:creationId xmlns:a16="http://schemas.microsoft.com/office/drawing/2014/main" id="{12BDED03-FF90-0698-7F52-E5248F145D98}"/>
                </a:ext>
              </a:extLst>
            </p:cNvPr>
            <p:cNvSpPr txBox="1">
              <a:spLocks/>
            </p:cNvSpPr>
            <p:nvPr/>
          </p:nvSpPr>
          <p:spPr>
            <a:xfrm>
              <a:off x="7036264" y="2774273"/>
              <a:ext cx="4756667" cy="817339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Spring </a:t>
              </a:r>
              <a:r>
                <a:rPr lang="zh-CN" altLang="en-US" sz="1400" dirty="0"/>
                <a:t>为方法创建代理、添加事务通知、前提条件都是该方法是 </a:t>
              </a:r>
              <a:r>
                <a:rPr lang="en-US" altLang="zh-CN" sz="1400" dirty="0"/>
                <a:t>public </a:t>
              </a:r>
              <a:r>
                <a:rPr lang="zh-CN" altLang="en-US" sz="1400" dirty="0"/>
                <a:t>的</a:t>
              </a:r>
              <a:endParaRPr lang="en-US" altLang="zh-CN" sz="1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0E76540-8CDB-57F3-61F4-EB83CD54267B}"/>
                </a:ext>
              </a:extLst>
            </p:cNvPr>
            <p:cNvSpPr/>
            <p:nvPr/>
          </p:nvSpPr>
          <p:spPr bwMode="auto">
            <a:xfrm>
              <a:off x="7017410" y="2340641"/>
              <a:ext cx="1150070" cy="471340"/>
            </a:xfrm>
            <a:prstGeom prst="roundRect">
              <a:avLst/>
            </a:prstGeom>
            <a:solidFill>
              <a:srgbClr val="B6000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原因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27D8314-7CAE-1CB9-FF0D-8ECF417D4215}"/>
              </a:ext>
            </a:extLst>
          </p:cNvPr>
          <p:cNvGrpSpPr/>
          <p:nvPr/>
        </p:nvGrpSpPr>
        <p:grpSpPr>
          <a:xfrm>
            <a:off x="7337922" y="4133654"/>
            <a:ext cx="4775521" cy="904973"/>
            <a:chOff x="7017410" y="2340641"/>
            <a:chExt cx="4775521" cy="904973"/>
          </a:xfrm>
        </p:grpSpPr>
        <p:sp>
          <p:nvSpPr>
            <p:cNvPr id="9" name="文本占位符 2">
              <a:extLst>
                <a:ext uri="{FF2B5EF4-FFF2-40B4-BE49-F238E27FC236}">
                  <a16:creationId xmlns:a16="http://schemas.microsoft.com/office/drawing/2014/main" id="{6B358949-3652-67C5-55FC-606A574DE261}"/>
                </a:ext>
              </a:extLst>
            </p:cNvPr>
            <p:cNvSpPr txBox="1">
              <a:spLocks/>
            </p:cNvSpPr>
            <p:nvPr/>
          </p:nvSpPr>
          <p:spPr>
            <a:xfrm>
              <a:off x="7036264" y="2774274"/>
              <a:ext cx="4756667" cy="47134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改为 </a:t>
              </a:r>
              <a:r>
                <a:rPr lang="en-US" altLang="zh-CN" sz="1400" dirty="0"/>
                <a:t>public </a:t>
              </a:r>
              <a:r>
                <a:rPr lang="zh-CN" altLang="en-US" sz="1400" dirty="0"/>
                <a:t>方法</a:t>
              </a:r>
              <a:endParaRPr lang="en-US" altLang="zh-CN" sz="1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B18D535B-0A3A-46D3-CB23-2B0BA791C71D}"/>
                </a:ext>
              </a:extLst>
            </p:cNvPr>
            <p:cNvSpPr/>
            <p:nvPr/>
          </p:nvSpPr>
          <p:spPr bwMode="auto">
            <a:xfrm>
              <a:off x="7017410" y="2340641"/>
              <a:ext cx="1150070" cy="471340"/>
            </a:xfrm>
            <a:prstGeom prst="round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解決</a:t>
              </a:r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8248D6D4-7798-FA8B-9F58-B145435F6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291660"/>
            <a:ext cx="6434638" cy="36933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@Transactional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(rollbackFor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update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from,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to,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Double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money)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FileNotFoundException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转账的用户不能为空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Account fromAccount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accountDao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.selectById(from);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判断用户的钱是否够转账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fromAccount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.getMoney() - money &gt;=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fromAccount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.setMoney(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fromAccount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.getMoney() - money);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accountDao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.updateById(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fromAccount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读取文件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FileInputStream(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"dddd"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被转账的用户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Account toAccount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accountDao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.selectById(to);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.setMoney(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.getMoney() + money);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accountDao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.updateById(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24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Spring</a:t>
              </a:r>
              <a:r>
                <a:rPr lang="zh-CN" altLang="en-US" sz="1400" dirty="0">
                  <a:solidFill>
                    <a:schemeClr val="tx1"/>
                  </a:solidFill>
                </a:rPr>
                <a:t>中事务失效的场景有哪些</a:t>
              </a:r>
            </a:p>
          </p:txBody>
        </p:sp>
      </p:grp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33E634D9-34A1-F0BB-17D8-D0DC0D70F5B8}"/>
              </a:ext>
            </a:extLst>
          </p:cNvPr>
          <p:cNvSpPr txBox="1">
            <a:spLocks/>
          </p:cNvSpPr>
          <p:nvPr/>
        </p:nvSpPr>
        <p:spPr>
          <a:xfrm>
            <a:off x="2119433" y="2028160"/>
            <a:ext cx="6704055" cy="126179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异常捕获处理，自己处理了异常，没有抛出，解决：手动抛出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抛出检查异常，配置</a:t>
            </a:r>
            <a:r>
              <a:rPr lang="en-US" altLang="zh-CN" sz="1400" dirty="0" err="1"/>
              <a:t>rollbackFor</a:t>
            </a:r>
            <a:r>
              <a:rPr lang="zh-CN" altLang="en-US" sz="1400" dirty="0"/>
              <a:t>属性为</a:t>
            </a:r>
            <a:r>
              <a:rPr lang="en-US" altLang="zh-CN" sz="1400" dirty="0"/>
              <a:t>Exception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非</a:t>
            </a:r>
            <a:r>
              <a:rPr lang="en-US" altLang="zh-CN" sz="1400" dirty="0"/>
              <a:t>public</a:t>
            </a:r>
            <a:r>
              <a:rPr lang="zh-CN" altLang="en-US" sz="1400" dirty="0"/>
              <a:t>方法导致的事务失效，改为</a:t>
            </a:r>
            <a:r>
              <a:rPr lang="en-US" altLang="zh-CN" sz="1400" dirty="0"/>
              <a:t>public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900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Spring</a:t>
              </a:r>
              <a:r>
                <a:rPr lang="zh-CN" altLang="en-US" sz="1400" dirty="0"/>
                <a:t>的</a:t>
              </a:r>
              <a:r>
                <a:rPr lang="en-US" altLang="zh-CN" sz="1400" dirty="0"/>
                <a:t>bean</a:t>
              </a:r>
              <a:r>
                <a:rPr lang="zh-CN" altLang="en-US" sz="1400" dirty="0"/>
                <a:t>的生命周期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143751" y="2087057"/>
            <a:ext cx="6132984" cy="1014362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Spring</a:t>
              </a:r>
              <a:r>
                <a:rPr lang="zh-CN" altLang="en-US" sz="1400" dirty="0">
                  <a:solidFill>
                    <a:schemeClr val="tx1"/>
                  </a:solidFill>
                </a:rPr>
                <a:t>容器是如何管理和创建</a:t>
              </a:r>
              <a:r>
                <a:rPr lang="en-US" altLang="zh-CN" sz="1400" dirty="0">
                  <a:solidFill>
                    <a:schemeClr val="tx1"/>
                  </a:solidFill>
                </a:rPr>
                <a:t>bean</a:t>
              </a:r>
              <a:r>
                <a:rPr lang="zh-CN" altLang="en-US" sz="1400" dirty="0">
                  <a:solidFill>
                    <a:schemeClr val="tx1"/>
                  </a:solidFill>
                </a:rPr>
                <a:t>实例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r>
                <a:rPr lang="zh-CN" altLang="en-US" sz="1400" dirty="0">
                  <a:solidFill>
                    <a:schemeClr val="tx1"/>
                  </a:solidFill>
                </a:rPr>
                <a:t>方便调试和解决问题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0244305-BB7D-A8E2-557D-C6D7835B8501}"/>
              </a:ext>
            </a:extLst>
          </p:cNvPr>
          <p:cNvGrpSpPr/>
          <p:nvPr/>
        </p:nvGrpSpPr>
        <p:grpSpPr>
          <a:xfrm>
            <a:off x="2168165" y="4128941"/>
            <a:ext cx="5497398" cy="557753"/>
            <a:chOff x="2168165" y="4128941"/>
            <a:chExt cx="5497398" cy="557753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936E6CBA-7080-4585-03F6-77443CF026DF}"/>
                </a:ext>
              </a:extLst>
            </p:cNvPr>
            <p:cNvSpPr/>
            <p:nvPr/>
          </p:nvSpPr>
          <p:spPr bwMode="auto">
            <a:xfrm>
              <a:off x="2168165" y="4128941"/>
              <a:ext cx="1989056" cy="556181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Bean</a:t>
              </a:r>
              <a:r>
                <a:rPr lang="zh-CN" altLang="en-US" sz="14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的流程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DD4C87B-185F-7446-80A0-FD40A157EC1B}"/>
                </a:ext>
              </a:extLst>
            </p:cNvPr>
            <p:cNvSpPr/>
            <p:nvPr/>
          </p:nvSpPr>
          <p:spPr bwMode="auto">
            <a:xfrm>
              <a:off x="5676507" y="4130513"/>
              <a:ext cx="1989056" cy="55618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代码验证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4983C80-3215-F88B-4ADF-F3066D18DE3C}"/>
                </a:ext>
              </a:extLst>
            </p:cNvPr>
            <p:cNvCxnSpPr>
              <a:stCxn id="2" idx="3"/>
              <a:endCxn id="4" idx="1"/>
            </p:cNvCxnSpPr>
            <p:nvPr/>
          </p:nvCxnSpPr>
          <p:spPr>
            <a:xfrm>
              <a:off x="4157221" y="4407032"/>
              <a:ext cx="1519286" cy="1572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06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500AE-A70C-EF3E-0AE3-E6F33FDB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BeanDefinition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56D51-83B3-E45B-C725-5E166340F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987021"/>
          </a:xfrm>
        </p:spPr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容器在进行实例化时，会将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xml</a:t>
            </a:r>
            <a:r>
              <a:rPr lang="zh-CN" altLang="en-US" dirty="0"/>
              <a:t>配置的</a:t>
            </a:r>
            <a:r>
              <a:rPr lang="en-US" altLang="zh-CN" dirty="0">
                <a:solidFill>
                  <a:srgbClr val="0070C0"/>
                </a:solidFill>
              </a:rPr>
              <a:t>&lt;bean&gt;</a:t>
            </a:r>
            <a:r>
              <a:rPr lang="zh-CN" altLang="en-US" dirty="0"/>
              <a:t>的信息封装成一个</a:t>
            </a:r>
            <a:r>
              <a:rPr lang="en-US" altLang="zh-CN" dirty="0" err="1"/>
              <a:t>BeanDefinition</a:t>
            </a:r>
            <a:r>
              <a:rPr lang="zh-CN" altLang="en-US" dirty="0"/>
              <a:t>对象，</a:t>
            </a:r>
            <a:r>
              <a:rPr lang="en-US" altLang="zh-CN" dirty="0"/>
              <a:t>Spring</a:t>
            </a:r>
            <a:r>
              <a:rPr lang="zh-CN" altLang="en-US" dirty="0"/>
              <a:t>根据</a:t>
            </a:r>
            <a:r>
              <a:rPr lang="en-US" altLang="zh-CN" dirty="0" err="1"/>
              <a:t>BeanDefinition</a:t>
            </a:r>
            <a:r>
              <a:rPr lang="zh-CN" altLang="en-US" dirty="0"/>
              <a:t>来创建</a:t>
            </a:r>
            <a:r>
              <a:rPr lang="en-US" altLang="zh-CN" dirty="0"/>
              <a:t>Bean</a:t>
            </a:r>
            <a:r>
              <a:rPr lang="zh-CN" altLang="en-US" dirty="0"/>
              <a:t>对象，里面有很多的属性用来描述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FEE67D1-8586-DF10-447D-CCDF4969E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83" y="2655948"/>
            <a:ext cx="6359222" cy="1166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bean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="userDao"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="com.itheima.dao.impl.UserDaoImpl"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lazy-init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="true"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bean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="userService"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="com.itheima.service.UserServiceImpl"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scope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="singleton"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property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="userDao"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ref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="userDao"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property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bean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9C4257-9E47-54A2-57CD-B8F4F0695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505" y="2306248"/>
            <a:ext cx="4355480" cy="3881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B9F98D48-DB6A-B22C-75CC-0CC3A18AFC1B}"/>
              </a:ext>
            </a:extLst>
          </p:cNvPr>
          <p:cNvSpPr txBox="1">
            <a:spLocks/>
          </p:cNvSpPr>
          <p:nvPr/>
        </p:nvSpPr>
        <p:spPr>
          <a:xfrm>
            <a:off x="746601" y="4106625"/>
            <a:ext cx="5164006" cy="174914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beanClassName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bean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的类名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initMethodName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：初始化方法名称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properryValues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bean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的属性值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：作用域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lazyInit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：延迟初始化</a:t>
            </a:r>
          </a:p>
        </p:txBody>
      </p:sp>
    </p:spTree>
    <p:extLst>
      <p:ext uri="{BB962C8B-B14F-4D97-AF65-F5344CB8AC3E}">
        <p14:creationId xmlns:p14="http://schemas.microsoft.com/office/powerpoint/2010/main" val="561447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179A1BE-FD29-6CC0-7668-43EA7A14653B}"/>
              </a:ext>
            </a:extLst>
          </p:cNvPr>
          <p:cNvSpPr/>
          <p:nvPr/>
        </p:nvSpPr>
        <p:spPr bwMode="auto">
          <a:xfrm>
            <a:off x="1146929" y="1244338"/>
            <a:ext cx="2557806" cy="4383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构造函数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F7FF882-9181-E49B-CB4D-4C1DFDABEFDB}"/>
              </a:ext>
            </a:extLst>
          </p:cNvPr>
          <p:cNvSpPr/>
          <p:nvPr/>
        </p:nvSpPr>
        <p:spPr bwMode="auto">
          <a:xfrm>
            <a:off x="1146929" y="1995732"/>
            <a:ext cx="2557806" cy="438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依赖注入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DCBCC32-6322-FD37-2F5E-7DFA520F9F00}"/>
              </a:ext>
            </a:extLst>
          </p:cNvPr>
          <p:cNvSpPr/>
          <p:nvPr/>
        </p:nvSpPr>
        <p:spPr bwMode="auto">
          <a:xfrm>
            <a:off x="1146929" y="2747126"/>
            <a:ext cx="2557806" cy="4383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Aware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接口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A8BCF65-AD04-9675-4959-5CAF935A1B88}"/>
              </a:ext>
            </a:extLst>
          </p:cNvPr>
          <p:cNvSpPr/>
          <p:nvPr/>
        </p:nvSpPr>
        <p:spPr bwMode="auto">
          <a:xfrm>
            <a:off x="1146929" y="3498521"/>
            <a:ext cx="2557806" cy="4383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BeanPostProcessor#before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55AD826-20E8-93E9-8CA9-9132AF0AA6A9}"/>
              </a:ext>
            </a:extLst>
          </p:cNvPr>
          <p:cNvSpPr/>
          <p:nvPr/>
        </p:nvSpPr>
        <p:spPr bwMode="auto">
          <a:xfrm>
            <a:off x="1146929" y="4249916"/>
            <a:ext cx="2557806" cy="43834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初始化方法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CE59A39-AEDB-D582-1ECE-10ADA051B4CB}"/>
              </a:ext>
            </a:extLst>
          </p:cNvPr>
          <p:cNvSpPr/>
          <p:nvPr/>
        </p:nvSpPr>
        <p:spPr bwMode="auto">
          <a:xfrm>
            <a:off x="1146929" y="5001312"/>
            <a:ext cx="2557806" cy="4383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BeanPostProcessor#after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A548DBA-AF97-D374-CE8E-2BFD3DBAB186}"/>
              </a:ext>
            </a:extLst>
          </p:cNvPr>
          <p:cNvSpPr/>
          <p:nvPr/>
        </p:nvSpPr>
        <p:spPr bwMode="auto">
          <a:xfrm>
            <a:off x="1146929" y="5752711"/>
            <a:ext cx="2557806" cy="43835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销毁</a:t>
            </a:r>
            <a:r>
              <a:rPr lang="en-US" altLang="zh-CN" sz="16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bean</a:t>
            </a:r>
            <a:endParaRPr lang="zh-CN" altLang="en-US" sz="16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AAF97DB-B575-1AF4-4CD8-113C7D03CFE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425832" y="1682685"/>
            <a:ext cx="0" cy="31304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3C4C3C1-E6F3-AB68-9429-80F18483DC86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425832" y="2434079"/>
            <a:ext cx="0" cy="31304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719C6DA-31D0-2957-5BE5-0BF6E38205AE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2425832" y="3185474"/>
            <a:ext cx="0" cy="31304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AB2F183-6565-82D4-07E2-A54F4A75A666}"/>
              </a:ext>
            </a:extLst>
          </p:cNvPr>
          <p:cNvCxnSpPr>
            <a:stCxn id="9" idx="2"/>
            <a:endCxn id="20" idx="0"/>
          </p:cNvCxnSpPr>
          <p:nvPr/>
        </p:nvCxnSpPr>
        <p:spPr>
          <a:xfrm>
            <a:off x="2425832" y="3936869"/>
            <a:ext cx="0" cy="31304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41BD6B6-DD8C-9276-8341-D0FBEA62C948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2425832" y="4688265"/>
            <a:ext cx="0" cy="31304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1AFE0B3-C1EC-2EC8-92E8-4AEB86F9F8C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2425832" y="5439662"/>
            <a:ext cx="0" cy="31304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07B93052-8F7E-6387-BA2D-A92DFCE851D2}"/>
              </a:ext>
            </a:extLst>
          </p:cNvPr>
          <p:cNvGrpSpPr/>
          <p:nvPr/>
        </p:nvGrpSpPr>
        <p:grpSpPr>
          <a:xfrm>
            <a:off x="4147796" y="2547985"/>
            <a:ext cx="7334054" cy="836629"/>
            <a:chOff x="4147796" y="2547985"/>
            <a:chExt cx="7334054" cy="836629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BE68305-BC12-8F3D-0750-F449F20F557C}"/>
                </a:ext>
              </a:extLst>
            </p:cNvPr>
            <p:cNvSpPr/>
            <p:nvPr/>
          </p:nvSpPr>
          <p:spPr bwMode="auto">
            <a:xfrm>
              <a:off x="4147796" y="2547985"/>
              <a:ext cx="7334054" cy="8366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4915C491-AA72-2786-D4A5-21D1293ACC5D}"/>
                </a:ext>
              </a:extLst>
            </p:cNvPr>
            <p:cNvSpPr/>
            <p:nvPr/>
          </p:nvSpPr>
          <p:spPr bwMode="auto">
            <a:xfrm>
              <a:off x="4259344" y="2747126"/>
              <a:ext cx="2047187" cy="43834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BeanName</a:t>
              </a:r>
              <a:r>
                <a:rPr lang="en-US" altLang="zh-CN" sz="1600" dirty="0" err="1">
                  <a:solidFill>
                    <a:srgbClr val="C00000"/>
                  </a:solidFill>
                  <a:ea typeface="阿里巴巴普惠体" panose="00020600040101010101" pitchFamily="18" charset="-122"/>
                </a:rPr>
                <a:t>Aware</a:t>
              </a:r>
              <a:endParaRPr lang="zh-CN" altLang="en-US" sz="1600" dirty="0">
                <a:solidFill>
                  <a:srgbClr val="C00000"/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89493321-0C3E-20C9-26B8-96E567AB24D8}"/>
                </a:ext>
              </a:extLst>
            </p:cNvPr>
            <p:cNvSpPr/>
            <p:nvPr/>
          </p:nvSpPr>
          <p:spPr bwMode="auto">
            <a:xfrm>
              <a:off x="6531203" y="2747126"/>
              <a:ext cx="2047187" cy="43834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BeanFactory</a:t>
              </a:r>
              <a:r>
                <a:rPr lang="en-US" altLang="zh-CN" sz="1600" dirty="0" err="1">
                  <a:solidFill>
                    <a:srgbClr val="C00000"/>
                  </a:solidFill>
                  <a:ea typeface="阿里巴巴普惠体" panose="00020600040101010101" pitchFamily="18" charset="-122"/>
                </a:rPr>
                <a:t>Aware</a:t>
              </a:r>
              <a:endParaRPr lang="zh-CN" altLang="en-US" sz="1600" dirty="0">
                <a:solidFill>
                  <a:srgbClr val="C00000"/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AE1DDD95-FB0D-25E1-7E82-3D25E38B2B8E}"/>
                </a:ext>
              </a:extLst>
            </p:cNvPr>
            <p:cNvSpPr/>
            <p:nvPr/>
          </p:nvSpPr>
          <p:spPr bwMode="auto">
            <a:xfrm>
              <a:off x="8810918" y="2747126"/>
              <a:ext cx="2538954" cy="43834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ApplicationContext</a:t>
              </a:r>
              <a:r>
                <a:rPr lang="en-US" altLang="zh-CN" sz="1600" dirty="0" err="1">
                  <a:solidFill>
                    <a:srgbClr val="C00000"/>
                  </a:solidFill>
                  <a:ea typeface="阿里巴巴普惠体" panose="00020600040101010101" pitchFamily="18" charset="-122"/>
                </a:rPr>
                <a:t>Aware</a:t>
              </a:r>
              <a:endParaRPr lang="zh-CN" altLang="en-US" sz="1600" dirty="0">
                <a:solidFill>
                  <a:srgbClr val="C00000"/>
                </a:solidFill>
                <a:ea typeface="阿里巴巴普惠体" panose="00020600040101010101" pitchFamily="18" charset="-122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1C4BE29-BA1B-5526-BF72-9964B189584C}"/>
              </a:ext>
            </a:extLst>
          </p:cNvPr>
          <p:cNvGrpSpPr/>
          <p:nvPr/>
        </p:nvGrpSpPr>
        <p:grpSpPr>
          <a:xfrm>
            <a:off x="4157223" y="4049983"/>
            <a:ext cx="4609706" cy="836629"/>
            <a:chOff x="4157223" y="4049983"/>
            <a:chExt cx="4609706" cy="836629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BA00629-5054-9D96-30A6-599E1A819D10}"/>
                </a:ext>
              </a:extLst>
            </p:cNvPr>
            <p:cNvSpPr/>
            <p:nvPr/>
          </p:nvSpPr>
          <p:spPr bwMode="auto">
            <a:xfrm>
              <a:off x="4157223" y="4049983"/>
              <a:ext cx="4609706" cy="8366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01AD5C28-121A-2F0E-236B-DF424F11EA95}"/>
                </a:ext>
              </a:extLst>
            </p:cNvPr>
            <p:cNvSpPr/>
            <p:nvPr/>
          </p:nvSpPr>
          <p:spPr bwMode="auto">
            <a:xfrm>
              <a:off x="4259343" y="4249916"/>
              <a:ext cx="2047187" cy="4383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InitializingBean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08F39187-FF65-C5DF-91A1-8F06F112C05A}"/>
                </a:ext>
              </a:extLst>
            </p:cNvPr>
            <p:cNvSpPr/>
            <p:nvPr/>
          </p:nvSpPr>
          <p:spPr bwMode="auto">
            <a:xfrm>
              <a:off x="6531202" y="4249916"/>
              <a:ext cx="2047187" cy="4383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自定义</a:t>
              </a: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init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方法</a:t>
              </a:r>
            </a:p>
          </p:txBody>
        </p:sp>
      </p:grp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2E9D26E2-3D6F-767C-6C3B-AEEA2FD3DA92}"/>
              </a:ext>
            </a:extLst>
          </p:cNvPr>
          <p:cNvSpPr/>
          <p:nvPr/>
        </p:nvSpPr>
        <p:spPr bwMode="auto">
          <a:xfrm>
            <a:off x="4259343" y="5001312"/>
            <a:ext cx="2047187" cy="4383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AOP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4D7E63D7-7FD2-077C-10BA-EAD6F4DE8FBE}"/>
              </a:ext>
            </a:extLst>
          </p:cNvPr>
          <p:cNvSpPr/>
          <p:nvPr/>
        </p:nvSpPr>
        <p:spPr bwMode="auto">
          <a:xfrm>
            <a:off x="6531202" y="5001312"/>
            <a:ext cx="2047187" cy="4383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动态代理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FD83D5B-BD24-D20C-D2C3-2B9ED8645466}"/>
              </a:ext>
            </a:extLst>
          </p:cNvPr>
          <p:cNvSpPr/>
          <p:nvPr/>
        </p:nvSpPr>
        <p:spPr bwMode="auto">
          <a:xfrm>
            <a:off x="9302685" y="4653696"/>
            <a:ext cx="2047187" cy="4383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JDK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动态代理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D4ADB0D-8F11-91F4-A46E-6552D7D1A1D6}"/>
              </a:ext>
            </a:extLst>
          </p:cNvPr>
          <p:cNvSpPr/>
          <p:nvPr/>
        </p:nvSpPr>
        <p:spPr bwMode="auto">
          <a:xfrm>
            <a:off x="9302685" y="5405092"/>
            <a:ext cx="2047187" cy="4383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CGLIB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动态代理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9FA7E5C-2998-B211-AD09-60D3D2FAF7BB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>
            <a:off x="3704735" y="2966300"/>
            <a:ext cx="44306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A6D1CF2-2938-DCA3-765D-6EDFA6498B1C}"/>
              </a:ext>
            </a:extLst>
          </p:cNvPr>
          <p:cNvCxnSpPr>
            <a:cxnSpLocks/>
            <a:stCxn id="20" idx="3"/>
            <a:endCxn id="55" idx="1"/>
          </p:cNvCxnSpPr>
          <p:nvPr/>
        </p:nvCxnSpPr>
        <p:spPr>
          <a:xfrm flipV="1">
            <a:off x="3704735" y="4468298"/>
            <a:ext cx="452488" cy="79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62A2A6A-53D1-67F8-76E3-7277481220D4}"/>
              </a:ext>
            </a:extLst>
          </p:cNvPr>
          <p:cNvCxnSpPr>
            <a:stCxn id="21" idx="3"/>
            <a:endCxn id="44" idx="1"/>
          </p:cNvCxnSpPr>
          <p:nvPr/>
        </p:nvCxnSpPr>
        <p:spPr>
          <a:xfrm flipV="1">
            <a:off x="3704735" y="5220486"/>
            <a:ext cx="55460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0CE2777-4D12-4B48-B7A5-F0427F0336C0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6306530" y="5220486"/>
            <a:ext cx="224672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A133010A-7A1B-CBF3-AB65-0E0547BA4C1C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 flipV="1">
            <a:off x="8578389" y="4872870"/>
            <a:ext cx="724296" cy="347616"/>
          </a:xfrm>
          <a:prstGeom prst="curvedConnector3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38CE0EEF-AF87-E5F7-AAA9-0C12002BA49E}"/>
              </a:ext>
            </a:extLst>
          </p:cNvPr>
          <p:cNvCxnSpPr>
            <a:stCxn id="45" idx="3"/>
            <a:endCxn id="47" idx="1"/>
          </p:cNvCxnSpPr>
          <p:nvPr/>
        </p:nvCxnSpPr>
        <p:spPr>
          <a:xfrm>
            <a:off x="8578389" y="5220486"/>
            <a:ext cx="724296" cy="403780"/>
          </a:xfrm>
          <a:prstGeom prst="curvedConnector3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F3CF8874-5F7F-CBFA-4646-2576DDF13E30}"/>
              </a:ext>
            </a:extLst>
          </p:cNvPr>
          <p:cNvSpPr/>
          <p:nvPr/>
        </p:nvSpPr>
        <p:spPr bwMode="auto">
          <a:xfrm>
            <a:off x="4730685" y="1244338"/>
            <a:ext cx="2557806" cy="43834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ea typeface="阿里巴巴普惠体" panose="00020600040101010101" pitchFamily="18" charset="-122"/>
              </a:rPr>
              <a:t>BeanDefinition</a:t>
            </a:r>
            <a:endParaRPr lang="zh-CN" altLang="en-US" sz="16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832E151-B5F5-7DA8-27B7-267AB17F0C03}"/>
              </a:ext>
            </a:extLst>
          </p:cNvPr>
          <p:cNvCxnSpPr>
            <a:stCxn id="70" idx="1"/>
            <a:endCxn id="2" idx="3"/>
          </p:cNvCxnSpPr>
          <p:nvPr/>
        </p:nvCxnSpPr>
        <p:spPr>
          <a:xfrm flipH="1">
            <a:off x="3704735" y="1463512"/>
            <a:ext cx="102595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407FA870-E1F5-597F-4967-43A38B43F8A1}"/>
              </a:ext>
            </a:extLst>
          </p:cNvPr>
          <p:cNvSpPr/>
          <p:nvPr/>
        </p:nvSpPr>
        <p:spPr bwMode="auto">
          <a:xfrm>
            <a:off x="915344" y="1878118"/>
            <a:ext cx="2982014" cy="3744776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占位符 2">
            <a:extLst>
              <a:ext uri="{FF2B5EF4-FFF2-40B4-BE49-F238E27FC236}">
                <a16:creationId xmlns:a16="http://schemas.microsoft.com/office/drawing/2014/main" id="{13F7517B-00FF-EE31-532C-4D46706142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9301" y="2559596"/>
            <a:ext cx="455005" cy="2628115"/>
          </a:xfrm>
        </p:spPr>
        <p:txBody>
          <a:bodyPr/>
          <a:lstStyle/>
          <a:p>
            <a:r>
              <a:rPr lang="zh-CN" altLang="en-US" dirty="0"/>
              <a:t>初</a:t>
            </a:r>
          </a:p>
          <a:p>
            <a:r>
              <a:rPr lang="zh-CN" altLang="en-US" dirty="0"/>
              <a:t>始</a:t>
            </a:r>
          </a:p>
          <a:p>
            <a:r>
              <a:rPr lang="zh-CN" altLang="en-US" dirty="0"/>
              <a:t>化</a:t>
            </a:r>
          </a:p>
          <a:p>
            <a:r>
              <a:rPr lang="zh-CN" altLang="en-US" dirty="0"/>
              <a:t>赋</a:t>
            </a:r>
          </a:p>
          <a:p>
            <a:r>
              <a:rPr lang="zh-CN" altLang="en-US" dirty="0"/>
              <a:t>值</a:t>
            </a:r>
          </a:p>
        </p:txBody>
      </p:sp>
      <p:sp>
        <p:nvSpPr>
          <p:cNvPr id="77" name="文本占位符 2">
            <a:extLst>
              <a:ext uri="{FF2B5EF4-FFF2-40B4-BE49-F238E27FC236}">
                <a16:creationId xmlns:a16="http://schemas.microsoft.com/office/drawing/2014/main" id="{BE7AAD9E-2C6F-5E47-01B7-F3D514223D4C}"/>
              </a:ext>
            </a:extLst>
          </p:cNvPr>
          <p:cNvSpPr txBox="1">
            <a:spLocks/>
          </p:cNvSpPr>
          <p:nvPr/>
        </p:nvSpPr>
        <p:spPr>
          <a:xfrm>
            <a:off x="3982039" y="1891960"/>
            <a:ext cx="3431518" cy="53712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C00000"/>
                </a:solidFill>
              </a:rPr>
              <a:t>Bean</a:t>
            </a:r>
            <a:r>
              <a:rPr lang="zh-CN" altLang="en-US" b="1" dirty="0">
                <a:solidFill>
                  <a:srgbClr val="C00000"/>
                </a:solidFill>
              </a:rPr>
              <a:t>的创建和初始化赋值是分开的</a:t>
            </a:r>
          </a:p>
        </p:txBody>
      </p:sp>
    </p:spTree>
    <p:extLst>
      <p:ext uri="{BB962C8B-B14F-4D97-AF65-F5344CB8AC3E}">
        <p14:creationId xmlns:p14="http://schemas.microsoft.com/office/powerpoint/2010/main" val="934089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9" grpId="0" animBg="1"/>
      <p:bldP spid="20" grpId="0" animBg="1"/>
      <p:bldP spid="21" grpId="0" animBg="1"/>
      <p:bldP spid="23" grpId="0" animBg="1"/>
      <p:bldP spid="44" grpId="0" animBg="1"/>
      <p:bldP spid="45" grpId="0" animBg="1"/>
      <p:bldP spid="46" grpId="0" animBg="1"/>
      <p:bldP spid="47" grpId="0" animBg="1"/>
      <p:bldP spid="70" grpId="0" animBg="1"/>
      <p:bldP spid="75" grpId="0" animBg="1"/>
      <p:bldP spid="76" grpId="0" uiExpand="1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11C1750-12E9-67EB-3D8A-572098B17EE9}"/>
              </a:ext>
            </a:extLst>
          </p:cNvPr>
          <p:cNvSpPr/>
          <p:nvPr/>
        </p:nvSpPr>
        <p:spPr bwMode="auto">
          <a:xfrm>
            <a:off x="1197205" y="3021837"/>
            <a:ext cx="1791092" cy="4071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Spring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B0F416F-BEBA-97B3-938B-E052E0B6A0CB}"/>
              </a:ext>
            </a:extLst>
          </p:cNvPr>
          <p:cNvSpPr/>
          <p:nvPr/>
        </p:nvSpPr>
        <p:spPr bwMode="auto">
          <a:xfrm>
            <a:off x="1225486" y="5319190"/>
            <a:ext cx="1791092" cy="4071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Mybatis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4621C86-6FAE-EF9A-A50F-D72C8EA27C14}"/>
              </a:ext>
            </a:extLst>
          </p:cNvPr>
          <p:cNvSpPr/>
          <p:nvPr/>
        </p:nvSpPr>
        <p:spPr bwMode="auto">
          <a:xfrm>
            <a:off x="3531696" y="2290006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Spring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D52D7B4-485F-1211-2C2C-25613A07EC7C}"/>
              </a:ext>
            </a:extLst>
          </p:cNvPr>
          <p:cNvSpPr/>
          <p:nvPr/>
        </p:nvSpPr>
        <p:spPr bwMode="auto">
          <a:xfrm>
            <a:off x="3531696" y="3021837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SpringMVC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1403045-C850-AB2F-5B8B-6B408559BC7C}"/>
              </a:ext>
            </a:extLst>
          </p:cNvPr>
          <p:cNvSpPr/>
          <p:nvPr/>
        </p:nvSpPr>
        <p:spPr bwMode="auto">
          <a:xfrm>
            <a:off x="3531696" y="3753668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Springboot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7FF10F04-16CF-65BF-899C-B604F0D734B1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988297" y="2493588"/>
            <a:ext cx="543399" cy="7318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23DA0FA6-BADD-4BE3-3603-4C6BA65324F9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988297" y="3225419"/>
            <a:ext cx="543399" cy="7318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528B26A-A18A-9F1A-C8D0-17AC5273BF25}"/>
              </a:ext>
            </a:extLst>
          </p:cNvPr>
          <p:cNvSpPr/>
          <p:nvPr/>
        </p:nvSpPr>
        <p:spPr bwMode="auto">
          <a:xfrm>
            <a:off x="3541123" y="4699702"/>
            <a:ext cx="1791092" cy="4071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执行流程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ECDE395-BB6A-B546-2D65-7E16F0BA5D40}"/>
              </a:ext>
            </a:extLst>
          </p:cNvPr>
          <p:cNvSpPr/>
          <p:nvPr/>
        </p:nvSpPr>
        <p:spPr bwMode="auto">
          <a:xfrm>
            <a:off x="3541123" y="5329129"/>
            <a:ext cx="1791092" cy="3912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延迟加载</a:t>
            </a:r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DECED208-C64D-7E84-8924-DC11CCD1D089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3016578" y="4903284"/>
            <a:ext cx="524545" cy="6194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9A443816-B41C-7F50-A076-3FCA9BB97FB4}"/>
              </a:ext>
            </a:extLst>
          </p:cNvPr>
          <p:cNvCxnSpPr>
            <a:stCxn id="5" idx="3"/>
            <a:endCxn id="40" idx="1"/>
          </p:cNvCxnSpPr>
          <p:nvPr/>
        </p:nvCxnSpPr>
        <p:spPr>
          <a:xfrm>
            <a:off x="3016578" y="5522772"/>
            <a:ext cx="524545" cy="19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05AEB40-FCCD-5553-D65F-6DE0D932BE57}"/>
              </a:ext>
            </a:extLst>
          </p:cNvPr>
          <p:cNvSpPr/>
          <p:nvPr/>
        </p:nvSpPr>
        <p:spPr bwMode="auto">
          <a:xfrm>
            <a:off x="6096000" y="1340617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AOP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68EDDE4D-EA04-211D-5C67-0FB2D2126C53}"/>
              </a:ext>
            </a:extLst>
          </p:cNvPr>
          <p:cNvSpPr/>
          <p:nvPr/>
        </p:nvSpPr>
        <p:spPr bwMode="auto">
          <a:xfrm>
            <a:off x="6096000" y="3757021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自动配置原理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DA6C76D-851D-517B-820C-498CE320FF02}"/>
              </a:ext>
            </a:extLst>
          </p:cNvPr>
          <p:cNvSpPr/>
          <p:nvPr/>
        </p:nvSpPr>
        <p:spPr bwMode="auto">
          <a:xfrm>
            <a:off x="6096000" y="806431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Bean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线程安全问题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8582B601-7150-70CC-268E-BB4ECCE596B9}"/>
              </a:ext>
            </a:extLst>
          </p:cNvPr>
          <p:cNvSpPr/>
          <p:nvPr/>
        </p:nvSpPr>
        <p:spPr bwMode="auto">
          <a:xfrm>
            <a:off x="3541123" y="5941871"/>
            <a:ext cx="1791092" cy="3912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一二级缓存</a:t>
            </a:r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D7ED2059-A737-2AFE-7EFA-7BFCDE21221A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2978285" y="5522771"/>
            <a:ext cx="562838" cy="6147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0D4348F-68D1-6E01-3338-02254ED5425D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988297" y="3225419"/>
            <a:ext cx="54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5449712-1EEE-F7D4-E1D5-E309C079CD3B}"/>
              </a:ext>
            </a:extLst>
          </p:cNvPr>
          <p:cNvSpPr/>
          <p:nvPr/>
        </p:nvSpPr>
        <p:spPr bwMode="auto">
          <a:xfrm>
            <a:off x="6096000" y="1874803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Bean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的生命周期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2098B1F-4A38-D75E-6004-7BA12952FECC}"/>
              </a:ext>
            </a:extLst>
          </p:cNvPr>
          <p:cNvSpPr/>
          <p:nvPr/>
        </p:nvSpPr>
        <p:spPr bwMode="auto">
          <a:xfrm>
            <a:off x="6096000" y="2408989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循序依赖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4225F30-1EFE-7D47-1FA8-23CD42950A87}"/>
              </a:ext>
            </a:extLst>
          </p:cNvPr>
          <p:cNvSpPr/>
          <p:nvPr/>
        </p:nvSpPr>
        <p:spPr bwMode="auto">
          <a:xfrm>
            <a:off x="6096000" y="3021837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执行流程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2AC48EC-F2EC-0B8A-41D6-658175448E98}"/>
              </a:ext>
            </a:extLst>
          </p:cNvPr>
          <p:cNvSpPr/>
          <p:nvPr/>
        </p:nvSpPr>
        <p:spPr bwMode="auto">
          <a:xfrm>
            <a:off x="8105480" y="1340617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事务原理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93EBA87-B577-0262-C73B-4C483800CA48}"/>
              </a:ext>
            </a:extLst>
          </p:cNvPr>
          <p:cNvSpPr/>
          <p:nvPr/>
        </p:nvSpPr>
        <p:spPr bwMode="auto">
          <a:xfrm>
            <a:off x="10103963" y="1340617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事务失效</a:t>
            </a: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C0E2B539-06AE-E62B-A799-6890EB9F3090}"/>
              </a:ext>
            </a:extLst>
          </p:cNvPr>
          <p:cNvCxnSpPr>
            <a:stCxn id="7" idx="3"/>
            <a:endCxn id="57" idx="1"/>
          </p:cNvCxnSpPr>
          <p:nvPr/>
        </p:nvCxnSpPr>
        <p:spPr>
          <a:xfrm flipV="1">
            <a:off x="5322788" y="1010013"/>
            <a:ext cx="773212" cy="14835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AA48CF20-DD3C-3A22-CCD4-FCB1C5632719}"/>
              </a:ext>
            </a:extLst>
          </p:cNvPr>
          <p:cNvCxnSpPr>
            <a:stCxn id="7" idx="3"/>
            <a:endCxn id="55" idx="1"/>
          </p:cNvCxnSpPr>
          <p:nvPr/>
        </p:nvCxnSpPr>
        <p:spPr>
          <a:xfrm flipV="1">
            <a:off x="5322788" y="1544199"/>
            <a:ext cx="773212" cy="9493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EDB71990-6BEB-58A0-ACC7-7830BA3D2748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5322788" y="2078385"/>
            <a:ext cx="773212" cy="4152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176BE155-ACB3-7ECD-B918-3A3BF08005A4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322788" y="2493588"/>
            <a:ext cx="773212" cy="1189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2AC54D6-4E3A-03AC-9C90-8F3335359A6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5322788" y="3225419"/>
            <a:ext cx="773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45EA932-52DA-F56C-D751-E42CAF057B90}"/>
              </a:ext>
            </a:extLst>
          </p:cNvPr>
          <p:cNvCxnSpPr>
            <a:stCxn id="9" idx="3"/>
            <a:endCxn id="56" idx="1"/>
          </p:cNvCxnSpPr>
          <p:nvPr/>
        </p:nvCxnSpPr>
        <p:spPr>
          <a:xfrm>
            <a:off x="5322788" y="3957250"/>
            <a:ext cx="773212" cy="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70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55" grpId="0" animBg="1"/>
      <p:bldP spid="56" grpId="0" animBg="1"/>
      <p:bldP spid="57" grpId="0" animBg="1"/>
      <p:bldP spid="83" grpId="0" animBg="1"/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Spring</a:t>
              </a:r>
              <a:r>
                <a:rPr lang="zh-CN" altLang="en-US" sz="1400" dirty="0"/>
                <a:t>的</a:t>
              </a:r>
              <a:r>
                <a:rPr lang="en-US" altLang="zh-CN" sz="1400" dirty="0"/>
                <a:t>bean</a:t>
              </a:r>
              <a:r>
                <a:rPr lang="zh-CN" altLang="en-US" sz="1400" dirty="0"/>
                <a:t>的生命周期</a:t>
              </a:r>
            </a:p>
          </p:txBody>
        </p:sp>
      </p:grp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11C408CF-AA1B-4148-6561-B298550EF9B8}"/>
              </a:ext>
            </a:extLst>
          </p:cNvPr>
          <p:cNvSpPr txBox="1">
            <a:spLocks/>
          </p:cNvSpPr>
          <p:nvPr/>
        </p:nvSpPr>
        <p:spPr>
          <a:xfrm>
            <a:off x="2100580" y="1933893"/>
            <a:ext cx="6939725" cy="27276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通过</a:t>
            </a:r>
            <a:r>
              <a:rPr lang="en-US" altLang="zh-CN" sz="1200" dirty="0" err="1"/>
              <a:t>BeanDefinition</a:t>
            </a:r>
            <a:r>
              <a:rPr lang="zh-CN" altLang="en-US" sz="1200" dirty="0"/>
              <a:t>获取</a:t>
            </a:r>
            <a:r>
              <a:rPr lang="en-US" altLang="zh-CN" sz="1200" dirty="0"/>
              <a:t>bean</a:t>
            </a:r>
            <a:r>
              <a:rPr lang="zh-CN" altLang="en-US" sz="1200" dirty="0"/>
              <a:t>的定义信息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调用构造函数实例化</a:t>
            </a:r>
            <a:r>
              <a:rPr lang="en-US" altLang="zh-CN" sz="1200" dirty="0"/>
              <a:t>bean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/>
              <a:t>bean</a:t>
            </a:r>
            <a:r>
              <a:rPr lang="zh-CN" altLang="en-US" sz="1200" dirty="0"/>
              <a:t>的依赖注入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处理</a:t>
            </a:r>
            <a:r>
              <a:rPr lang="en-US" altLang="zh-CN" sz="1200" dirty="0"/>
              <a:t>Aware</a:t>
            </a:r>
            <a:r>
              <a:rPr lang="zh-CN" altLang="en-US" sz="1200" dirty="0"/>
              <a:t>接口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BeanNameAware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BeanFactoryAware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ApplicationContextAware</a:t>
            </a:r>
            <a:r>
              <a:rPr lang="en-US" altLang="zh-CN" sz="1200" dirty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/>
              <a:t>Bean</a:t>
            </a:r>
            <a:r>
              <a:rPr lang="zh-CN" altLang="en-US" sz="1200" dirty="0"/>
              <a:t>的后置处理器</a:t>
            </a:r>
            <a:r>
              <a:rPr lang="en-US" altLang="zh-CN" sz="1200" dirty="0" err="1"/>
              <a:t>BeanPostProcessor</a:t>
            </a:r>
            <a:r>
              <a:rPr lang="en-US" altLang="zh-CN" sz="1200" dirty="0"/>
              <a:t>-</a:t>
            </a:r>
            <a:r>
              <a:rPr lang="zh-CN" altLang="en-US" sz="1200" dirty="0"/>
              <a:t>前置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初始化方法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InitializingBean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-method)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/>
              <a:t>Bean</a:t>
            </a:r>
            <a:r>
              <a:rPr lang="zh-CN" altLang="en-US" sz="1200" dirty="0"/>
              <a:t>的后置处理器</a:t>
            </a:r>
            <a:r>
              <a:rPr lang="en-US" altLang="zh-CN" sz="1200" dirty="0" err="1"/>
              <a:t>BeanPostProcessor</a:t>
            </a:r>
            <a:r>
              <a:rPr lang="en-US" altLang="zh-CN" sz="1200" dirty="0"/>
              <a:t>-</a:t>
            </a:r>
            <a:r>
              <a:rPr lang="zh-CN" altLang="en-US" sz="1200" dirty="0"/>
              <a:t>后置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销毁</a:t>
            </a:r>
            <a:r>
              <a:rPr lang="en-US" altLang="zh-CN" sz="1200" dirty="0"/>
              <a:t>bean</a:t>
            </a:r>
            <a:endParaRPr lang="zh-CN" altLang="en-US" sz="12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9AC87F4-0891-A21F-8B28-F59D3BBCD594}"/>
              </a:ext>
            </a:extLst>
          </p:cNvPr>
          <p:cNvSpPr/>
          <p:nvPr/>
        </p:nvSpPr>
        <p:spPr bwMode="auto">
          <a:xfrm>
            <a:off x="9494931" y="931236"/>
            <a:ext cx="1928211" cy="3634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构造函数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61E031C-5681-D2BA-FC0F-BC9279169D11}"/>
              </a:ext>
            </a:extLst>
          </p:cNvPr>
          <p:cNvSpPr/>
          <p:nvPr/>
        </p:nvSpPr>
        <p:spPr bwMode="auto">
          <a:xfrm>
            <a:off x="9494931" y="1478905"/>
            <a:ext cx="1928211" cy="3634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依赖注入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632BB87-D381-9C06-39E9-5ABFB9BC2936}"/>
              </a:ext>
            </a:extLst>
          </p:cNvPr>
          <p:cNvSpPr/>
          <p:nvPr/>
        </p:nvSpPr>
        <p:spPr bwMode="auto">
          <a:xfrm>
            <a:off x="9494931" y="2026574"/>
            <a:ext cx="1928211" cy="363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Aware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接口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EF99C9F-3790-AFFB-D1E3-FE2369EDDD7B}"/>
              </a:ext>
            </a:extLst>
          </p:cNvPr>
          <p:cNvSpPr/>
          <p:nvPr/>
        </p:nvSpPr>
        <p:spPr bwMode="auto">
          <a:xfrm>
            <a:off x="9494931" y="2574244"/>
            <a:ext cx="1928211" cy="3634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BeanPostProcessor#before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0BCB4FB-9D16-29B6-88F3-D1AB937E81BD}"/>
              </a:ext>
            </a:extLst>
          </p:cNvPr>
          <p:cNvSpPr/>
          <p:nvPr/>
        </p:nvSpPr>
        <p:spPr bwMode="auto">
          <a:xfrm>
            <a:off x="9494931" y="3121914"/>
            <a:ext cx="1928211" cy="3634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初始化方法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BDD5758-5DAA-3B4C-32CE-7663CBCC3874}"/>
              </a:ext>
            </a:extLst>
          </p:cNvPr>
          <p:cNvSpPr/>
          <p:nvPr/>
        </p:nvSpPr>
        <p:spPr bwMode="auto">
          <a:xfrm>
            <a:off x="9494931" y="3669585"/>
            <a:ext cx="1928211" cy="3634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BeanPostProcessor#after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5245019-FED6-C316-BCBC-E8C5DE202C46}"/>
              </a:ext>
            </a:extLst>
          </p:cNvPr>
          <p:cNvSpPr/>
          <p:nvPr/>
        </p:nvSpPr>
        <p:spPr bwMode="auto">
          <a:xfrm>
            <a:off x="9494931" y="4217256"/>
            <a:ext cx="1928211" cy="36349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销毁</a:t>
            </a:r>
            <a:r>
              <a:rPr lang="en-US" altLang="zh-CN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bean</a:t>
            </a:r>
            <a:endParaRPr lang="zh-CN" altLang="en-US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6566480-AF4E-7CE9-1A2E-D4700BF9FB3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459037" y="1294730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69B111-55E8-DBF4-07EA-831D8A01486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459037" y="1842399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8C726A8-30FB-74BC-47F8-EAF0AF04BA0B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0459037" y="2390069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88A0409-5EDA-1742-740D-EB1BD0C0E242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10459037" y="2937739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B37243-BFD6-DB95-A333-E08D2330F56D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0459037" y="3485410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9FFC4A7-6A2C-41CE-DE2E-1C55957364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459037" y="4033082"/>
            <a:ext cx="0" cy="1841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86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Spring</a:t>
              </a:r>
              <a:r>
                <a:rPr lang="zh-CN" altLang="en-US" sz="1400" dirty="0"/>
                <a:t>中的循环引用</a:t>
              </a:r>
            </a:p>
          </p:txBody>
        </p:sp>
      </p:grp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1A1F6CA-0E25-EDB5-6FAF-FD7EA1E10C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5616" y="4002166"/>
            <a:ext cx="7598004" cy="588688"/>
          </a:xfrm>
        </p:spPr>
        <p:txBody>
          <a:bodyPr/>
          <a:lstStyle/>
          <a:p>
            <a:r>
              <a:rPr lang="zh-CN" altLang="en-US" dirty="0"/>
              <a:t>在创建</a:t>
            </a:r>
            <a:r>
              <a:rPr lang="en-US" altLang="zh-CN" dirty="0"/>
              <a:t>A</a:t>
            </a:r>
            <a:r>
              <a:rPr lang="zh-CN" altLang="en-US" dirty="0"/>
              <a:t>对象的同时需要使用的</a:t>
            </a:r>
            <a:r>
              <a:rPr lang="en-US" altLang="zh-CN" dirty="0"/>
              <a:t>B</a:t>
            </a:r>
            <a:r>
              <a:rPr lang="zh-CN" altLang="en-US" dirty="0"/>
              <a:t>对象，在创建</a:t>
            </a:r>
            <a:r>
              <a:rPr lang="en-US" altLang="zh-CN" dirty="0"/>
              <a:t>B</a:t>
            </a:r>
            <a:r>
              <a:rPr lang="zh-CN" altLang="en-US" dirty="0"/>
              <a:t>对象的同时需要使用到</a:t>
            </a:r>
            <a:r>
              <a:rPr lang="en-US" altLang="zh-CN" dirty="0"/>
              <a:t>A</a:t>
            </a:r>
            <a:r>
              <a:rPr lang="zh-CN" altLang="en-US" dirty="0"/>
              <a:t>对象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8BE519-E8C1-D978-8023-56437EFD2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4238" y="2109476"/>
            <a:ext cx="3214540" cy="149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@Autowired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DFD4088-7404-549C-995E-74C3E1975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616" y="2109476"/>
            <a:ext cx="3214540" cy="149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@Autowired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77BBD4A9-B68A-1AEB-CDD3-9949CE8B4EB4}"/>
              </a:ext>
            </a:extLst>
          </p:cNvPr>
          <p:cNvCxnSpPr>
            <a:cxnSpLocks/>
          </p:cNvCxnSpPr>
          <p:nvPr/>
        </p:nvCxnSpPr>
        <p:spPr>
          <a:xfrm flipV="1">
            <a:off x="3129698" y="2460396"/>
            <a:ext cx="3223967" cy="603315"/>
          </a:xfrm>
          <a:prstGeom prst="curvedConnector3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304B979D-D2AF-2DFF-F516-56662A8AA5CE}"/>
              </a:ext>
            </a:extLst>
          </p:cNvPr>
          <p:cNvCxnSpPr>
            <a:cxnSpLocks/>
          </p:cNvCxnSpPr>
          <p:nvPr/>
        </p:nvCxnSpPr>
        <p:spPr>
          <a:xfrm rot="10800000">
            <a:off x="3242820" y="2460397"/>
            <a:ext cx="3299382" cy="603317"/>
          </a:xfrm>
          <a:prstGeom prst="curved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7CB5204-5D79-0B32-982E-23A05E06B3F4}"/>
              </a:ext>
            </a:extLst>
          </p:cNvPr>
          <p:cNvGrpSpPr/>
          <p:nvPr/>
        </p:nvGrpSpPr>
        <p:grpSpPr>
          <a:xfrm>
            <a:off x="2121031" y="5074697"/>
            <a:ext cx="2837468" cy="619092"/>
            <a:chOff x="2111604" y="5093551"/>
            <a:chExt cx="2837468" cy="61909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4E38683-9FFE-086E-0D93-53DCBF280C36}"/>
                </a:ext>
              </a:extLst>
            </p:cNvPr>
            <p:cNvSpPr/>
            <p:nvPr/>
          </p:nvSpPr>
          <p:spPr bwMode="auto">
            <a:xfrm>
              <a:off x="2111604" y="5099901"/>
              <a:ext cx="659876" cy="612742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07A187C-435B-7559-C863-14C3E738761A}"/>
                </a:ext>
              </a:extLst>
            </p:cNvPr>
            <p:cNvSpPr/>
            <p:nvPr/>
          </p:nvSpPr>
          <p:spPr bwMode="auto">
            <a:xfrm>
              <a:off x="3157979" y="5099901"/>
              <a:ext cx="659876" cy="612742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362D62B-1569-C3DD-8F26-6C78AE0B68CF}"/>
                </a:ext>
              </a:extLst>
            </p:cNvPr>
            <p:cNvSpPr/>
            <p:nvPr/>
          </p:nvSpPr>
          <p:spPr bwMode="auto">
            <a:xfrm>
              <a:off x="4289196" y="5099901"/>
              <a:ext cx="659876" cy="612742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0F88324-D939-F235-CCEC-7045687DC5B1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2771480" y="5406272"/>
              <a:ext cx="3864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49C0CC5-521F-6D46-7140-445782878B2E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>
              <a:off x="3817855" y="5406272"/>
              <a:ext cx="4713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11C3EA19-0DF8-6B29-9CD3-7B614AF462E3}"/>
                </a:ext>
              </a:extLst>
            </p:cNvPr>
            <p:cNvCxnSpPr>
              <a:stCxn id="13" idx="0"/>
              <a:endCxn id="11" idx="0"/>
            </p:cNvCxnSpPr>
            <p:nvPr/>
          </p:nvCxnSpPr>
          <p:spPr>
            <a:xfrm rot="16200000" flipV="1">
              <a:off x="3530338" y="4011105"/>
              <a:ext cx="12700" cy="2177592"/>
            </a:xfrm>
            <a:prstGeom prst="curvedConnector3">
              <a:avLst>
                <a:gd name="adj1" fmla="val 23938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2124A68-F3EF-3369-6DE7-0F7E72FC191E}"/>
              </a:ext>
            </a:extLst>
          </p:cNvPr>
          <p:cNvGrpSpPr/>
          <p:nvPr/>
        </p:nvGrpSpPr>
        <p:grpSpPr>
          <a:xfrm>
            <a:off x="6513922" y="5099900"/>
            <a:ext cx="659876" cy="612743"/>
            <a:chOff x="6429080" y="5099900"/>
            <a:chExt cx="659876" cy="612743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DA62AF6-7CE2-67FC-5B74-ADA9313B1893}"/>
                </a:ext>
              </a:extLst>
            </p:cNvPr>
            <p:cNvSpPr/>
            <p:nvPr/>
          </p:nvSpPr>
          <p:spPr bwMode="auto">
            <a:xfrm>
              <a:off x="6429080" y="5099901"/>
              <a:ext cx="659876" cy="612742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FC5F6D7B-390D-CF3F-E30F-8FD61D499747}"/>
                </a:ext>
              </a:extLst>
            </p:cNvPr>
            <p:cNvCxnSpPr>
              <a:stCxn id="14" idx="0"/>
              <a:endCxn id="14" idx="6"/>
            </p:cNvCxnSpPr>
            <p:nvPr/>
          </p:nvCxnSpPr>
          <p:spPr>
            <a:xfrm rot="16200000" flipH="1">
              <a:off x="6770801" y="5088117"/>
              <a:ext cx="306371" cy="329938"/>
            </a:xfrm>
            <a:prstGeom prst="curvedConnector4">
              <a:avLst>
                <a:gd name="adj1" fmla="val -74615"/>
                <a:gd name="adj2" fmla="val 16928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230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0EDBA-A67D-B0D2-98A8-F6076B7B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什么是</a:t>
            </a:r>
            <a:r>
              <a:rPr lang="en-US" altLang="zh-CN" sz="2000" dirty="0"/>
              <a:t>Spring</a:t>
            </a:r>
            <a:r>
              <a:rPr lang="zh-CN" altLang="en-US" sz="2000" dirty="0"/>
              <a:t>的循环依赖？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5550E6A-0770-3074-0DBC-89C21366687B}"/>
              </a:ext>
            </a:extLst>
          </p:cNvPr>
          <p:cNvSpPr/>
          <p:nvPr/>
        </p:nvSpPr>
        <p:spPr bwMode="auto">
          <a:xfrm>
            <a:off x="904974" y="1960774"/>
            <a:ext cx="1743958" cy="5171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实例化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7054345-CC4F-1EDA-70FD-8B27042387E0}"/>
              </a:ext>
            </a:extLst>
          </p:cNvPr>
          <p:cNvSpPr/>
          <p:nvPr/>
        </p:nvSpPr>
        <p:spPr bwMode="auto">
          <a:xfrm>
            <a:off x="904974" y="3174476"/>
            <a:ext cx="1743958" cy="5171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初始化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294B89C-0EFB-45F3-3C65-46412F41D4BE}"/>
              </a:ext>
            </a:extLst>
          </p:cNvPr>
          <p:cNvSpPr/>
          <p:nvPr/>
        </p:nvSpPr>
        <p:spPr bwMode="auto">
          <a:xfrm>
            <a:off x="904974" y="4614421"/>
            <a:ext cx="1743958" cy="51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实例化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76F27F3-2ED2-53BA-2D70-F859BDACAFEC}"/>
              </a:ext>
            </a:extLst>
          </p:cNvPr>
          <p:cNvSpPr/>
          <p:nvPr/>
        </p:nvSpPr>
        <p:spPr bwMode="auto">
          <a:xfrm>
            <a:off x="904974" y="5757709"/>
            <a:ext cx="1743958" cy="51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初始化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1EAFAE5-74E8-9C72-2F42-A54E89590507}"/>
              </a:ext>
            </a:extLst>
          </p:cNvPr>
          <p:cNvSpPr/>
          <p:nvPr/>
        </p:nvSpPr>
        <p:spPr bwMode="auto">
          <a:xfrm>
            <a:off x="3533897" y="1868782"/>
            <a:ext cx="2942317" cy="701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在堆中开启内存空间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19609CF-D60C-4714-DCC6-DACF0D9FDF42}"/>
              </a:ext>
            </a:extLst>
          </p:cNvPr>
          <p:cNvSpPr/>
          <p:nvPr/>
        </p:nvSpPr>
        <p:spPr bwMode="auto">
          <a:xfrm>
            <a:off x="3533897" y="3082547"/>
            <a:ext cx="2942317" cy="701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设置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属性，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类型的对象，需要到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spring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容器查找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对象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1C8711-39C5-DC4F-C0A5-4FC4FB5CF131}"/>
              </a:ext>
            </a:extLst>
          </p:cNvPr>
          <p:cNvSpPr/>
          <p:nvPr/>
        </p:nvSpPr>
        <p:spPr bwMode="auto">
          <a:xfrm>
            <a:off x="3533897" y="4522111"/>
            <a:ext cx="2942317" cy="7018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在堆中开启内存空间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4ABDBD3-46D1-A69F-5F36-7F0918C78EB9}"/>
              </a:ext>
            </a:extLst>
          </p:cNvPr>
          <p:cNvSpPr/>
          <p:nvPr/>
        </p:nvSpPr>
        <p:spPr bwMode="auto">
          <a:xfrm>
            <a:off x="3533897" y="5665399"/>
            <a:ext cx="2942317" cy="7018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设置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属性，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类型的对象，需要到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spring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容器查找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对象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C516E69-B159-FEC3-D7CE-F3AC281BB383}"/>
              </a:ext>
            </a:extLst>
          </p:cNvPr>
          <p:cNvSpPr/>
          <p:nvPr/>
        </p:nvSpPr>
        <p:spPr bwMode="auto">
          <a:xfrm>
            <a:off x="7250784" y="1960700"/>
            <a:ext cx="1743958" cy="5171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半成品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CE103E1-A02C-E249-4796-3768EE82E18E}"/>
              </a:ext>
            </a:extLst>
          </p:cNvPr>
          <p:cNvSpPr/>
          <p:nvPr/>
        </p:nvSpPr>
        <p:spPr bwMode="auto">
          <a:xfrm>
            <a:off x="7250784" y="4615096"/>
            <a:ext cx="1743958" cy="51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半成品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5" name="流程图: 决策 14">
            <a:extLst>
              <a:ext uri="{FF2B5EF4-FFF2-40B4-BE49-F238E27FC236}">
                <a16:creationId xmlns:a16="http://schemas.microsoft.com/office/drawing/2014/main" id="{EFA696BB-B72A-5E00-9E89-014A6C6F22FB}"/>
              </a:ext>
            </a:extLst>
          </p:cNvPr>
          <p:cNvSpPr/>
          <p:nvPr/>
        </p:nvSpPr>
        <p:spPr bwMode="auto">
          <a:xfrm>
            <a:off x="7390614" y="3082164"/>
            <a:ext cx="1432874" cy="701809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容器是否存在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对象</a:t>
            </a:r>
          </a:p>
        </p:txBody>
      </p:sp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CFDE1531-7260-C198-5A68-B1AA2C4E4A27}"/>
              </a:ext>
            </a:extLst>
          </p:cNvPr>
          <p:cNvSpPr/>
          <p:nvPr/>
        </p:nvSpPr>
        <p:spPr bwMode="auto">
          <a:xfrm>
            <a:off x="7406326" y="5661750"/>
            <a:ext cx="1432874" cy="701809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容器是否存在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对象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DD09EE7-8ED0-C6D2-0D87-B14558C42A0B}"/>
              </a:ext>
            </a:extLst>
          </p:cNvPr>
          <p:cNvSpPr/>
          <p:nvPr/>
        </p:nvSpPr>
        <p:spPr bwMode="auto">
          <a:xfrm>
            <a:off x="9665617" y="3172581"/>
            <a:ext cx="1743958" cy="5171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赋值并返回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21571C0-E92C-D1E2-F06A-9CBA8ED9B680}"/>
              </a:ext>
            </a:extLst>
          </p:cNvPr>
          <p:cNvSpPr/>
          <p:nvPr/>
        </p:nvSpPr>
        <p:spPr bwMode="auto">
          <a:xfrm>
            <a:off x="9665617" y="5754059"/>
            <a:ext cx="1743958" cy="51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赋值并返回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13C94DD-109D-76A2-74C7-774549DE1A17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648932" y="2219369"/>
            <a:ext cx="884965" cy="31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18125B7-5588-8787-F779-7FCBCB914146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6476214" y="2219295"/>
            <a:ext cx="774570" cy="39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ED44526-5B64-EC16-25AE-189F3C870A6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776953" y="2477964"/>
            <a:ext cx="0" cy="69651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534FA6E-9A5D-E2B9-535D-003229108C47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648932" y="3433071"/>
            <a:ext cx="884965" cy="38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6DFC71B-12C8-A19B-1D93-971DFC60BC36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6476214" y="3433069"/>
            <a:ext cx="914400" cy="38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8E668B4-D25B-125A-5A86-DF5BC86C8A84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2648932" y="4873016"/>
            <a:ext cx="88496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77B00EA-FC41-4360-F04A-FE6EFD0A8408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6476214" y="4873016"/>
            <a:ext cx="774570" cy="6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4C82353-B766-C828-01D9-15F5B4D97D6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76953" y="5131611"/>
            <a:ext cx="0" cy="62609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B4D8567-9C80-AE31-9A5C-398A00E5F2D0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2648932" y="6016304"/>
            <a:ext cx="88496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E1E2DF9-C7C1-AB31-54BB-31D57FD7A395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6476214" y="6012655"/>
            <a:ext cx="930112" cy="364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73EAD02-AC58-6998-4381-C8B5D0EB3421}"/>
              </a:ext>
            </a:extLst>
          </p:cNvPr>
          <p:cNvCxnSpPr>
            <a:endCxn id="4" idx="0"/>
          </p:cNvCxnSpPr>
          <p:nvPr/>
        </p:nvCxnSpPr>
        <p:spPr>
          <a:xfrm>
            <a:off x="1776953" y="1634079"/>
            <a:ext cx="0" cy="32669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FBBFFE5-3542-34A5-9B6E-D7820E01B23A}"/>
              </a:ext>
            </a:extLst>
          </p:cNvPr>
          <p:cNvGrpSpPr/>
          <p:nvPr/>
        </p:nvGrpSpPr>
        <p:grpSpPr>
          <a:xfrm>
            <a:off x="8823488" y="3012492"/>
            <a:ext cx="842129" cy="573680"/>
            <a:chOff x="8823488" y="3012492"/>
            <a:chExt cx="842129" cy="573680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17CB2B7-E890-4A13-6E8D-962DB8FF7C79}"/>
                </a:ext>
              </a:extLst>
            </p:cNvPr>
            <p:cNvCxnSpPr>
              <a:stCxn id="15" idx="3"/>
              <a:endCxn id="17" idx="1"/>
            </p:cNvCxnSpPr>
            <p:nvPr/>
          </p:nvCxnSpPr>
          <p:spPr>
            <a:xfrm flipV="1">
              <a:off x="8823488" y="3431176"/>
              <a:ext cx="842129" cy="1893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占位符 2">
              <a:extLst>
                <a:ext uri="{FF2B5EF4-FFF2-40B4-BE49-F238E27FC236}">
                  <a16:creationId xmlns:a16="http://schemas.microsoft.com/office/drawing/2014/main" id="{6F789A61-AB5D-5C90-013D-5B60E54D1E7F}"/>
                </a:ext>
              </a:extLst>
            </p:cNvPr>
            <p:cNvSpPr txBox="1">
              <a:spLocks/>
            </p:cNvSpPr>
            <p:nvPr/>
          </p:nvSpPr>
          <p:spPr>
            <a:xfrm>
              <a:off x="9031297" y="3012492"/>
              <a:ext cx="612743" cy="57368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是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DE2483D-A6F5-30EA-6600-EDA99F9714D4}"/>
              </a:ext>
            </a:extLst>
          </p:cNvPr>
          <p:cNvGrpSpPr/>
          <p:nvPr/>
        </p:nvGrpSpPr>
        <p:grpSpPr>
          <a:xfrm>
            <a:off x="1776953" y="3783973"/>
            <a:ext cx="6330098" cy="830448"/>
            <a:chOff x="1776953" y="3783973"/>
            <a:chExt cx="6330098" cy="830448"/>
          </a:xfrm>
        </p:grpSpPr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7A296FA1-3FF0-5890-7768-325155B97B20}"/>
                </a:ext>
              </a:extLst>
            </p:cNvPr>
            <p:cNvCxnSpPr>
              <a:stCxn id="15" idx="2"/>
              <a:endCxn id="7" idx="0"/>
            </p:cNvCxnSpPr>
            <p:nvPr/>
          </p:nvCxnSpPr>
          <p:spPr>
            <a:xfrm rot="5400000">
              <a:off x="4526778" y="1034148"/>
              <a:ext cx="830448" cy="6330098"/>
            </a:xfrm>
            <a:prstGeom prst="bentConnector3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占位符 2">
              <a:extLst>
                <a:ext uri="{FF2B5EF4-FFF2-40B4-BE49-F238E27FC236}">
                  <a16:creationId xmlns:a16="http://schemas.microsoft.com/office/drawing/2014/main" id="{8D525A2D-B9D8-C9AB-0BD8-E4DA15C216B7}"/>
                </a:ext>
              </a:extLst>
            </p:cNvPr>
            <p:cNvSpPr txBox="1">
              <a:spLocks/>
            </p:cNvSpPr>
            <p:nvPr/>
          </p:nvSpPr>
          <p:spPr>
            <a:xfrm>
              <a:off x="4852239" y="3892172"/>
              <a:ext cx="351358" cy="404140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否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8A5BD3B-07AB-349E-6420-8496B8A7D5DB}"/>
              </a:ext>
            </a:extLst>
          </p:cNvPr>
          <p:cNvGrpSpPr/>
          <p:nvPr/>
        </p:nvGrpSpPr>
        <p:grpSpPr>
          <a:xfrm>
            <a:off x="8839200" y="5581925"/>
            <a:ext cx="860980" cy="573680"/>
            <a:chOff x="8839200" y="5581925"/>
            <a:chExt cx="860980" cy="573680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3DAF366-999D-39FD-88F8-E72530640225}"/>
                </a:ext>
              </a:extLst>
            </p:cNvPr>
            <p:cNvCxnSpPr>
              <a:stCxn id="16" idx="3"/>
              <a:endCxn id="18" idx="1"/>
            </p:cNvCxnSpPr>
            <p:nvPr/>
          </p:nvCxnSpPr>
          <p:spPr>
            <a:xfrm flipV="1">
              <a:off x="8839200" y="6012654"/>
              <a:ext cx="826417" cy="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占位符 2">
              <a:extLst>
                <a:ext uri="{FF2B5EF4-FFF2-40B4-BE49-F238E27FC236}">
                  <a16:creationId xmlns:a16="http://schemas.microsoft.com/office/drawing/2014/main" id="{4EEBD6C6-7450-B3E5-0AD4-4AD0D6B3D5E1}"/>
                </a:ext>
              </a:extLst>
            </p:cNvPr>
            <p:cNvSpPr txBox="1">
              <a:spLocks/>
            </p:cNvSpPr>
            <p:nvPr/>
          </p:nvSpPr>
          <p:spPr>
            <a:xfrm>
              <a:off x="9087437" y="5581925"/>
              <a:ext cx="612743" cy="57368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是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4C0C2AE-E1BD-2FDF-2D67-FA663A8639C0}"/>
              </a:ext>
            </a:extLst>
          </p:cNvPr>
          <p:cNvGrpSpPr/>
          <p:nvPr/>
        </p:nvGrpSpPr>
        <p:grpSpPr>
          <a:xfrm>
            <a:off x="904974" y="2219370"/>
            <a:ext cx="7217789" cy="4567682"/>
            <a:chOff x="904974" y="2219370"/>
            <a:chExt cx="7217789" cy="4567682"/>
          </a:xfrm>
        </p:grpSpPr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7A62EBF4-A760-AA14-2D0C-D3E1DCAF03AB}"/>
                </a:ext>
              </a:extLst>
            </p:cNvPr>
            <p:cNvCxnSpPr>
              <a:stCxn id="16" idx="2"/>
              <a:endCxn id="4" idx="1"/>
            </p:cNvCxnSpPr>
            <p:nvPr/>
          </p:nvCxnSpPr>
          <p:spPr>
            <a:xfrm rot="5400000" flipH="1">
              <a:off x="2441774" y="682570"/>
              <a:ext cx="4144190" cy="7217789"/>
            </a:xfrm>
            <a:prstGeom prst="bentConnector4">
              <a:avLst>
                <a:gd name="adj1" fmla="val -5516"/>
                <a:gd name="adj2" fmla="val 103167"/>
              </a:avLst>
            </a:pr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占位符 2">
              <a:extLst>
                <a:ext uri="{FF2B5EF4-FFF2-40B4-BE49-F238E27FC236}">
                  <a16:creationId xmlns:a16="http://schemas.microsoft.com/office/drawing/2014/main" id="{C6F0F872-4A2C-1B04-C062-540E55356738}"/>
                </a:ext>
              </a:extLst>
            </p:cNvPr>
            <p:cNvSpPr txBox="1">
              <a:spLocks/>
            </p:cNvSpPr>
            <p:nvPr/>
          </p:nvSpPr>
          <p:spPr>
            <a:xfrm>
              <a:off x="3061353" y="6335372"/>
              <a:ext cx="306372" cy="451680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872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B69AE-4FAD-CBAE-01B5-6255636C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三级缓存解决循环依赖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53F04-7F07-C117-D204-E10DEB86CF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638229"/>
          </a:xfrm>
        </p:spPr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解决循环依赖是通过三级缓存，对应的三级缓存如下所示：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E4CEC9-01F1-A652-0256-4AB6F184D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228859"/>
            <a:ext cx="8385348" cy="2155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单实例对象注册器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DefaultSingletonBeanRegistry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SimpleAliasRegistry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SingletonBeanRegistry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static final int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SUPPRESSED_EXCEPTIONS_LIMIT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singletonObjects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ConcurrentHashMap(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256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ObjectFactory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&lt;?&gt;&gt;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singletonFactories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HashMap(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earlySingletonObjects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ConcurrentHashMap(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DBFA27A-2E16-8B70-2958-5F47821E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3959"/>
              </p:ext>
            </p:extLst>
          </p:nvPr>
        </p:nvGraphicFramePr>
        <p:xfrm>
          <a:off x="767442" y="4724546"/>
          <a:ext cx="9021555" cy="131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42">
                  <a:extLst>
                    <a:ext uri="{9D8B030D-6E8A-4147-A177-3AD203B41FA5}">
                      <a16:colId xmlns:a16="http://schemas.microsoft.com/office/drawing/2014/main" val="3806661684"/>
                    </a:ext>
                  </a:extLst>
                </a:gridCol>
                <a:gridCol w="1836867">
                  <a:extLst>
                    <a:ext uri="{9D8B030D-6E8A-4147-A177-3AD203B41FA5}">
                      <a16:colId xmlns:a16="http://schemas.microsoft.com/office/drawing/2014/main" val="2576570218"/>
                    </a:ext>
                  </a:extLst>
                </a:gridCol>
                <a:gridCol w="6171146">
                  <a:extLst>
                    <a:ext uri="{9D8B030D-6E8A-4147-A177-3AD203B41FA5}">
                      <a16:colId xmlns:a16="http://schemas.microsoft.com/office/drawing/2014/main" val="58549572"/>
                    </a:ext>
                  </a:extLst>
                </a:gridCol>
              </a:tblGrid>
              <a:tr h="329458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Alibaba PuHuiTi Medium" pitchFamily="18" charset="-122"/>
                          <a:cs typeface="+mn-cs"/>
                        </a:rPr>
                        <a:t>缓存名称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Alibaba PuHuiTi Medium" pitchFamily="18" charset="-122"/>
                          <a:cs typeface="+mn-cs"/>
                        </a:rPr>
                        <a:t>源码名称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Alibaba PuHuiTi Medium" pitchFamily="18" charset="-122"/>
                          <a:cs typeface="+mn-cs"/>
                        </a:rPr>
                        <a:t>作用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105618"/>
                  </a:ext>
                </a:extLst>
              </a:tr>
              <a:tr h="329458">
                <a:tc>
                  <a:txBody>
                    <a:bodyPr/>
                    <a:lstStyle/>
                    <a:p>
                      <a:r>
                        <a:rPr lang="zh-CN" altLang="en-US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一级缓存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singletonObjects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单例池，缓存已经经历了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完整的生命周期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，已经初始化完成的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bean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对象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974875"/>
                  </a:ext>
                </a:extLst>
              </a:tr>
              <a:tr h="329458">
                <a:tc>
                  <a:txBody>
                    <a:bodyPr/>
                    <a:lstStyle/>
                    <a:p>
                      <a:r>
                        <a:rPr lang="zh-CN" altLang="en-US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二级缓存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earlySingletonObjects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缓存早期的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bean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对象（生命周期还没走完）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435328"/>
                  </a:ext>
                </a:extLst>
              </a:tr>
              <a:tr h="329458">
                <a:tc>
                  <a:txBody>
                    <a:bodyPr/>
                    <a:lstStyle/>
                    <a:p>
                      <a:r>
                        <a:rPr lang="zh-CN" altLang="en-US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三级缓存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singletonFactories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缓存的是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ObjectFactory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，表示对象工厂，用来创建某个对象的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748854"/>
                  </a:ext>
                </a:extLst>
              </a:tr>
            </a:tbl>
          </a:graphicData>
        </a:graphic>
      </p:graphicFrame>
      <p:sp>
        <p:nvSpPr>
          <p:cNvPr id="7" name="文本占位符 2">
            <a:extLst>
              <a:ext uri="{FF2B5EF4-FFF2-40B4-BE49-F238E27FC236}">
                <a16:creationId xmlns:a16="http://schemas.microsoft.com/office/drawing/2014/main" id="{0ACAA773-EA16-95AA-E8BE-140F937D846D}"/>
              </a:ext>
            </a:extLst>
          </p:cNvPr>
          <p:cNvSpPr txBox="1">
            <a:spLocks/>
          </p:cNvSpPr>
          <p:nvPr/>
        </p:nvSpPr>
        <p:spPr>
          <a:xfrm>
            <a:off x="7743276" y="3116791"/>
            <a:ext cx="1424392" cy="4265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一级缓存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D74B279F-54F2-6C70-1B51-40CF049D6EEC}"/>
              </a:ext>
            </a:extLst>
          </p:cNvPr>
          <p:cNvSpPr txBox="1">
            <a:spLocks/>
          </p:cNvSpPr>
          <p:nvPr/>
        </p:nvSpPr>
        <p:spPr>
          <a:xfrm>
            <a:off x="7743276" y="3711782"/>
            <a:ext cx="1424392" cy="4265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二级缓存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5E55D7CE-DDE3-4D08-3F41-0056E011F4AF}"/>
              </a:ext>
            </a:extLst>
          </p:cNvPr>
          <p:cNvSpPr txBox="1">
            <a:spLocks/>
          </p:cNvSpPr>
          <p:nvPr/>
        </p:nvSpPr>
        <p:spPr>
          <a:xfrm>
            <a:off x="7743276" y="3425357"/>
            <a:ext cx="1424392" cy="4265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三级缓存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160E2F7-0716-1283-6B00-61707CA5484F}"/>
              </a:ext>
            </a:extLst>
          </p:cNvPr>
          <p:cNvSpPr/>
          <p:nvPr/>
        </p:nvSpPr>
        <p:spPr bwMode="auto">
          <a:xfrm>
            <a:off x="9494931" y="931236"/>
            <a:ext cx="1928211" cy="3634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构造函数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0213CDE-B93E-60DC-5DD3-13DBBA9A89EA}"/>
              </a:ext>
            </a:extLst>
          </p:cNvPr>
          <p:cNvSpPr/>
          <p:nvPr/>
        </p:nvSpPr>
        <p:spPr bwMode="auto">
          <a:xfrm>
            <a:off x="9494931" y="1478905"/>
            <a:ext cx="1928211" cy="3634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依赖注入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54B7EC0-D27A-280A-8D06-7778A34AA7F7}"/>
              </a:ext>
            </a:extLst>
          </p:cNvPr>
          <p:cNvSpPr/>
          <p:nvPr/>
        </p:nvSpPr>
        <p:spPr bwMode="auto">
          <a:xfrm>
            <a:off x="9494931" y="2026574"/>
            <a:ext cx="1928211" cy="363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Aware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接口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AA36375-7E96-D20F-FA88-823AE2F99F82}"/>
              </a:ext>
            </a:extLst>
          </p:cNvPr>
          <p:cNvSpPr/>
          <p:nvPr/>
        </p:nvSpPr>
        <p:spPr bwMode="auto">
          <a:xfrm>
            <a:off x="9494931" y="2574244"/>
            <a:ext cx="1928211" cy="3634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BeanPostProcessor#before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3920D16-EF6C-7010-44A4-94CA2AC6CD5A}"/>
              </a:ext>
            </a:extLst>
          </p:cNvPr>
          <p:cNvSpPr/>
          <p:nvPr/>
        </p:nvSpPr>
        <p:spPr bwMode="auto">
          <a:xfrm>
            <a:off x="9494931" y="3121914"/>
            <a:ext cx="1928211" cy="3634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初始化方法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59F6043-0CEB-8502-C34B-5C0C47BC75C1}"/>
              </a:ext>
            </a:extLst>
          </p:cNvPr>
          <p:cNvSpPr/>
          <p:nvPr/>
        </p:nvSpPr>
        <p:spPr bwMode="auto">
          <a:xfrm>
            <a:off x="9494931" y="3669585"/>
            <a:ext cx="1928211" cy="3634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BeanPostProcessor#after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AD75794-E31D-3636-CCF0-CF50C9AD3B51}"/>
              </a:ext>
            </a:extLst>
          </p:cNvPr>
          <p:cNvSpPr/>
          <p:nvPr/>
        </p:nvSpPr>
        <p:spPr bwMode="auto">
          <a:xfrm>
            <a:off x="9494931" y="4217256"/>
            <a:ext cx="1928211" cy="36349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销毁</a:t>
            </a:r>
            <a:r>
              <a:rPr lang="en-US" altLang="zh-CN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bean</a:t>
            </a:r>
            <a:endParaRPr lang="zh-CN" altLang="en-US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9999667-43F0-9010-59DB-E64BAFA87F19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10459037" y="1294730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0C93C4F-ADF5-C646-F4E0-204F8EB206B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0459037" y="1842399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2FD18FE-40CC-D5EE-3E76-D778193FE32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0459037" y="2390069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2C606C1-C8F2-C3EA-F9D4-D66DC532973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459037" y="2937739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57F3784-EF7C-83EE-62BC-0E7BCA5CE0AA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10459037" y="3485410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3D48EBA-3F97-EDFA-34E8-AAA20D529BF9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10459037" y="4033082"/>
            <a:ext cx="0" cy="1841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293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  <p:bldP spid="8" grpId="0"/>
      <p:bldP spid="9" grpId="0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B69AE-4FAD-CBAE-01B5-6255636C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三级缓存解决循环依赖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53F04-7F07-C117-D204-E10DEB86CF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651888"/>
            <a:ext cx="10698800" cy="638229"/>
          </a:xfrm>
        </p:spPr>
        <p:txBody>
          <a:bodyPr/>
          <a:lstStyle/>
          <a:p>
            <a:r>
              <a:rPr lang="zh-CN" altLang="en-US" dirty="0"/>
              <a:t>一级缓存作用：限制</a:t>
            </a:r>
            <a:r>
              <a:rPr lang="en-US" altLang="zh-CN" dirty="0"/>
              <a:t>bean</a:t>
            </a:r>
            <a:r>
              <a:rPr lang="zh-CN" altLang="en-US" dirty="0"/>
              <a:t>在</a:t>
            </a:r>
            <a:r>
              <a:rPr lang="en-US" altLang="zh-CN" dirty="0" err="1"/>
              <a:t>beanFactory</a:t>
            </a:r>
            <a:r>
              <a:rPr lang="zh-CN" altLang="en-US" dirty="0"/>
              <a:t>中只存一份，即实现</a:t>
            </a:r>
            <a:r>
              <a:rPr lang="en-US" altLang="zh-CN" dirty="0"/>
              <a:t>singleton scope</a:t>
            </a:r>
            <a:r>
              <a:rPr lang="zh-CN" altLang="en-US" dirty="0"/>
              <a:t>，解决不了循环依赖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2283C6C-58ED-12D1-89E3-E1C291B20369}"/>
              </a:ext>
            </a:extLst>
          </p:cNvPr>
          <p:cNvGrpSpPr/>
          <p:nvPr/>
        </p:nvGrpSpPr>
        <p:grpSpPr>
          <a:xfrm>
            <a:off x="672237" y="2195189"/>
            <a:ext cx="9819795" cy="4312518"/>
            <a:chOff x="672237" y="2195189"/>
            <a:chExt cx="9819795" cy="4312518"/>
          </a:xfrm>
        </p:grpSpPr>
        <p:sp>
          <p:nvSpPr>
            <p:cNvPr id="4" name="文本占位符 2">
              <a:extLst>
                <a:ext uri="{FF2B5EF4-FFF2-40B4-BE49-F238E27FC236}">
                  <a16:creationId xmlns:a16="http://schemas.microsoft.com/office/drawing/2014/main" id="{74A9038C-7FD5-EEDF-2F47-68F08C880384}"/>
                </a:ext>
              </a:extLst>
            </p:cNvPr>
            <p:cNvSpPr txBox="1">
              <a:spLocks/>
            </p:cNvSpPr>
            <p:nvPr/>
          </p:nvSpPr>
          <p:spPr>
            <a:xfrm>
              <a:off x="2029391" y="2195189"/>
              <a:ext cx="502339" cy="47031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/>
                <a:t>①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AC35AE7-0592-F390-31D9-4C2FD698F213}"/>
                </a:ext>
              </a:extLst>
            </p:cNvPr>
            <p:cNvSpPr/>
            <p:nvPr/>
          </p:nvSpPr>
          <p:spPr bwMode="auto">
            <a:xfrm>
              <a:off x="1291473" y="2592370"/>
              <a:ext cx="1429731" cy="4240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实例化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A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02242B5-96FF-7E43-1751-8BD8A41F6589}"/>
                </a:ext>
              </a:extLst>
            </p:cNvPr>
            <p:cNvSpPr/>
            <p:nvPr/>
          </p:nvSpPr>
          <p:spPr bwMode="auto">
            <a:xfrm>
              <a:off x="1291473" y="3466707"/>
              <a:ext cx="1429731" cy="4240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初始化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A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B9EF459-0355-7472-1DF3-8419AD3935F2}"/>
                </a:ext>
              </a:extLst>
            </p:cNvPr>
            <p:cNvSpPr/>
            <p:nvPr/>
          </p:nvSpPr>
          <p:spPr bwMode="auto">
            <a:xfrm>
              <a:off x="1291473" y="4614421"/>
              <a:ext cx="1429731" cy="42400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实例化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B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B6C0D752-EE70-0515-72B7-32B79B4AA93D}"/>
                </a:ext>
              </a:extLst>
            </p:cNvPr>
            <p:cNvSpPr/>
            <p:nvPr/>
          </p:nvSpPr>
          <p:spPr bwMode="auto">
            <a:xfrm>
              <a:off x="1291473" y="5465478"/>
              <a:ext cx="1429731" cy="42400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初始化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B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7E97DD8-0772-D518-32B9-3E6421825021}"/>
                </a:ext>
              </a:extLst>
            </p:cNvPr>
            <p:cNvSpPr/>
            <p:nvPr/>
          </p:nvSpPr>
          <p:spPr bwMode="auto">
            <a:xfrm>
              <a:off x="3533897" y="2519232"/>
              <a:ext cx="2412169" cy="57535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在堆中开启内存空间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D581FAD-EC6F-9119-240B-0D36C978D302}"/>
                </a:ext>
              </a:extLst>
            </p:cNvPr>
            <p:cNvSpPr/>
            <p:nvPr/>
          </p:nvSpPr>
          <p:spPr bwMode="auto">
            <a:xfrm>
              <a:off x="3533897" y="3393632"/>
              <a:ext cx="2412169" cy="57535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设置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b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属性，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b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是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B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类型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的对象，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需要到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spring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容器查找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B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对象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23F9816D-5866-B58B-8290-8A977940A819}"/>
                </a:ext>
              </a:extLst>
            </p:cNvPr>
            <p:cNvSpPr/>
            <p:nvPr/>
          </p:nvSpPr>
          <p:spPr bwMode="auto">
            <a:xfrm>
              <a:off x="3533897" y="4540965"/>
              <a:ext cx="2412169" cy="57535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在堆中开启内存空间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82D26E7-00D4-7B50-9B3A-FA1DC96534A3}"/>
                </a:ext>
              </a:extLst>
            </p:cNvPr>
            <p:cNvSpPr/>
            <p:nvPr/>
          </p:nvSpPr>
          <p:spPr bwMode="auto">
            <a:xfrm>
              <a:off x="3533897" y="5392022"/>
              <a:ext cx="2412169" cy="57535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设置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a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属性，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a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是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A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类型的对象，需要到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spring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容器查找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A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对象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0147A7C-009F-AA1D-C9AC-7ACA3A063A3D}"/>
                </a:ext>
              </a:extLst>
            </p:cNvPr>
            <p:cNvSpPr/>
            <p:nvPr/>
          </p:nvSpPr>
          <p:spPr bwMode="auto">
            <a:xfrm>
              <a:off x="6647468" y="2592296"/>
              <a:ext cx="1429731" cy="4240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半成品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A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8F3D98A-C17D-111E-B641-F5242E56E909}"/>
                </a:ext>
              </a:extLst>
            </p:cNvPr>
            <p:cNvSpPr/>
            <p:nvPr/>
          </p:nvSpPr>
          <p:spPr bwMode="auto">
            <a:xfrm>
              <a:off x="6647468" y="4615096"/>
              <a:ext cx="1429731" cy="42400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半成品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B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20" name="流程图: 决策 19">
              <a:extLst>
                <a:ext uri="{FF2B5EF4-FFF2-40B4-BE49-F238E27FC236}">
                  <a16:creationId xmlns:a16="http://schemas.microsoft.com/office/drawing/2014/main" id="{66D7735A-C81E-8567-2F75-A7CA371777CA}"/>
                </a:ext>
              </a:extLst>
            </p:cNvPr>
            <p:cNvSpPr/>
            <p:nvPr/>
          </p:nvSpPr>
          <p:spPr bwMode="auto">
            <a:xfrm>
              <a:off x="6787298" y="3267015"/>
              <a:ext cx="1289891" cy="817164"/>
            </a:xfrm>
            <a:prstGeom prst="flowChartDecisio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容器是否存在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B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对象</a:t>
              </a:r>
            </a:p>
          </p:txBody>
        </p:sp>
        <p:sp>
          <p:nvSpPr>
            <p:cNvPr id="21" name="流程图: 决策 20">
              <a:extLst>
                <a:ext uri="{FF2B5EF4-FFF2-40B4-BE49-F238E27FC236}">
                  <a16:creationId xmlns:a16="http://schemas.microsoft.com/office/drawing/2014/main" id="{7E4A00ED-9D35-90F7-2C97-8EB46FC8AA32}"/>
                </a:ext>
              </a:extLst>
            </p:cNvPr>
            <p:cNvSpPr/>
            <p:nvPr/>
          </p:nvSpPr>
          <p:spPr bwMode="auto">
            <a:xfrm>
              <a:off x="6758760" y="5253248"/>
              <a:ext cx="1318430" cy="864749"/>
            </a:xfrm>
            <a:prstGeom prst="flowChartDecisio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容器是否存在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A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对象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FD33B80-A94A-7F19-2EFB-535955403FE5}"/>
                </a:ext>
              </a:extLst>
            </p:cNvPr>
            <p:cNvSpPr/>
            <p:nvPr/>
          </p:nvSpPr>
          <p:spPr bwMode="auto">
            <a:xfrm>
              <a:off x="9062301" y="3464812"/>
              <a:ext cx="1429731" cy="4240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赋值并返回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14864A18-791C-236D-904C-3F53EDC6CE91}"/>
                </a:ext>
              </a:extLst>
            </p:cNvPr>
            <p:cNvSpPr/>
            <p:nvPr/>
          </p:nvSpPr>
          <p:spPr bwMode="auto">
            <a:xfrm>
              <a:off x="9062301" y="5471255"/>
              <a:ext cx="1429731" cy="42400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赋值并返回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5AD3722F-925B-6797-0F66-D0A3CD319321}"/>
                </a:ext>
              </a:extLst>
            </p:cNvPr>
            <p:cNvCxnSpPr>
              <a:stCxn id="10" idx="3"/>
              <a:endCxn id="14" idx="1"/>
            </p:cNvCxnSpPr>
            <p:nvPr/>
          </p:nvCxnSpPr>
          <p:spPr>
            <a:xfrm>
              <a:off x="2721204" y="2804372"/>
              <a:ext cx="812693" cy="2539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AC91540-C066-755F-78F9-24B8B7BD3F67}"/>
                </a:ext>
              </a:extLst>
            </p:cNvPr>
            <p:cNvCxnSpPr>
              <a:stCxn id="14" idx="3"/>
              <a:endCxn id="18" idx="1"/>
            </p:cNvCxnSpPr>
            <p:nvPr/>
          </p:nvCxnSpPr>
          <p:spPr>
            <a:xfrm flipV="1">
              <a:off x="5946066" y="2804298"/>
              <a:ext cx="701402" cy="2613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1DE5702-804A-E3A9-ED85-04AC6BF91EA4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2006339" y="3016373"/>
              <a:ext cx="0" cy="45033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19783A6-0F53-0FD1-B661-0ADE4738C21B}"/>
                </a:ext>
              </a:extLst>
            </p:cNvPr>
            <p:cNvCxnSpPr>
              <a:stCxn id="11" idx="3"/>
              <a:endCxn id="15" idx="1"/>
            </p:cNvCxnSpPr>
            <p:nvPr/>
          </p:nvCxnSpPr>
          <p:spPr>
            <a:xfrm>
              <a:off x="2721204" y="3678709"/>
              <a:ext cx="812693" cy="260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6ECF7FC-B1C3-5196-0A7F-A0A2215610F0}"/>
                </a:ext>
              </a:extLst>
            </p:cNvPr>
            <p:cNvCxnSpPr>
              <a:cxnSpLocks/>
              <a:stCxn id="15" idx="3"/>
              <a:endCxn id="20" idx="1"/>
            </p:cNvCxnSpPr>
            <p:nvPr/>
          </p:nvCxnSpPr>
          <p:spPr>
            <a:xfrm flipV="1">
              <a:off x="5946066" y="3675597"/>
              <a:ext cx="841232" cy="571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03E7ECA-8822-9D6B-5005-BA5B8E0A5C86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8077189" y="3675597"/>
              <a:ext cx="985112" cy="1217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AEC580F5-2880-41AD-2E6E-9874E9F879B3}"/>
                </a:ext>
              </a:extLst>
            </p:cNvPr>
            <p:cNvCxnSpPr>
              <a:cxnSpLocks/>
              <a:stCxn id="20" idx="2"/>
              <a:endCxn id="12" idx="0"/>
            </p:cNvCxnSpPr>
            <p:nvPr/>
          </p:nvCxnSpPr>
          <p:spPr>
            <a:xfrm rot="5400000">
              <a:off x="4454171" y="1636348"/>
              <a:ext cx="530242" cy="5425905"/>
            </a:xfrm>
            <a:prstGeom prst="bentConnector3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26287C5-E7EF-D5B0-0E39-22C62DAE2B98}"/>
                </a:ext>
              </a:extLst>
            </p:cNvPr>
            <p:cNvCxnSpPr>
              <a:stCxn id="12" idx="3"/>
              <a:endCxn id="16" idx="1"/>
            </p:cNvCxnSpPr>
            <p:nvPr/>
          </p:nvCxnSpPr>
          <p:spPr>
            <a:xfrm>
              <a:off x="2721204" y="4826423"/>
              <a:ext cx="812693" cy="222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C64D8A1-5EF1-55DB-9AC1-4643CE5E25F4}"/>
                </a:ext>
              </a:extLst>
            </p:cNvPr>
            <p:cNvCxnSpPr>
              <a:stCxn id="16" idx="3"/>
              <a:endCxn id="19" idx="1"/>
            </p:cNvCxnSpPr>
            <p:nvPr/>
          </p:nvCxnSpPr>
          <p:spPr>
            <a:xfrm flipV="1">
              <a:off x="5946066" y="4827098"/>
              <a:ext cx="701402" cy="154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4E42A60-682C-BA8A-B5AA-78569A6EBD8B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2006339" y="5038424"/>
              <a:ext cx="0" cy="42705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96B1FE12-F929-A54E-6299-5BCB4C57FBFA}"/>
                </a:ext>
              </a:extLst>
            </p:cNvPr>
            <p:cNvCxnSpPr>
              <a:stCxn id="13" idx="3"/>
              <a:endCxn id="17" idx="1"/>
            </p:cNvCxnSpPr>
            <p:nvPr/>
          </p:nvCxnSpPr>
          <p:spPr>
            <a:xfrm>
              <a:off x="2721204" y="5677480"/>
              <a:ext cx="812693" cy="222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60A12A4-D167-1629-B752-93401EECB1EA}"/>
                </a:ext>
              </a:extLst>
            </p:cNvPr>
            <p:cNvCxnSpPr>
              <a:cxnSpLocks/>
              <a:stCxn id="17" idx="3"/>
              <a:endCxn id="21" idx="1"/>
            </p:cNvCxnSpPr>
            <p:nvPr/>
          </p:nvCxnSpPr>
          <p:spPr>
            <a:xfrm>
              <a:off x="5946066" y="5679701"/>
              <a:ext cx="812694" cy="592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D6B7F9C-D537-EEA1-8387-D350C89EC1B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 flipV="1">
              <a:off x="8077190" y="5683257"/>
              <a:ext cx="985111" cy="236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DA9ABF37-A005-9ADD-DF04-8A69FA98BE97}"/>
                </a:ext>
              </a:extLst>
            </p:cNvPr>
            <p:cNvCxnSpPr>
              <a:cxnSpLocks/>
              <a:stCxn id="21" idx="2"/>
              <a:endCxn id="10" idx="1"/>
            </p:cNvCxnSpPr>
            <p:nvPr/>
          </p:nvCxnSpPr>
          <p:spPr>
            <a:xfrm rot="5400000" flipH="1">
              <a:off x="2697911" y="1397934"/>
              <a:ext cx="3313625" cy="6126502"/>
            </a:xfrm>
            <a:prstGeom prst="bentConnector4">
              <a:avLst>
                <a:gd name="adj1" fmla="val -6899"/>
                <a:gd name="adj2" fmla="val 103731"/>
              </a:avLst>
            </a:pr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07F4733E-3862-2D1E-6E34-60C41C69221E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006339" y="2227883"/>
              <a:ext cx="0" cy="364487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占位符 2">
              <a:extLst>
                <a:ext uri="{FF2B5EF4-FFF2-40B4-BE49-F238E27FC236}">
                  <a16:creationId xmlns:a16="http://schemas.microsoft.com/office/drawing/2014/main" id="{1BBCEDA3-CD86-AF24-5D1A-AC241C65DDC6}"/>
                </a:ext>
              </a:extLst>
            </p:cNvPr>
            <p:cNvSpPr txBox="1">
              <a:spLocks/>
            </p:cNvSpPr>
            <p:nvPr/>
          </p:nvSpPr>
          <p:spPr>
            <a:xfrm>
              <a:off x="2029391" y="3031858"/>
              <a:ext cx="502339" cy="47031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/>
                <a:t>③</a:t>
              </a:r>
            </a:p>
          </p:txBody>
        </p:sp>
        <p:sp>
          <p:nvSpPr>
            <p:cNvPr id="40" name="文本占位符 2">
              <a:extLst>
                <a:ext uri="{FF2B5EF4-FFF2-40B4-BE49-F238E27FC236}">
                  <a16:creationId xmlns:a16="http://schemas.microsoft.com/office/drawing/2014/main" id="{67F241AD-7E6C-7EBF-3A56-05B4F4A871BF}"/>
                </a:ext>
              </a:extLst>
            </p:cNvPr>
            <p:cNvSpPr txBox="1">
              <a:spLocks/>
            </p:cNvSpPr>
            <p:nvPr/>
          </p:nvSpPr>
          <p:spPr>
            <a:xfrm>
              <a:off x="2914871" y="4469874"/>
              <a:ext cx="502339" cy="47031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/>
                <a:t>④</a:t>
              </a:r>
            </a:p>
          </p:txBody>
        </p:sp>
        <p:sp>
          <p:nvSpPr>
            <p:cNvPr id="41" name="文本占位符 2">
              <a:extLst>
                <a:ext uri="{FF2B5EF4-FFF2-40B4-BE49-F238E27FC236}">
                  <a16:creationId xmlns:a16="http://schemas.microsoft.com/office/drawing/2014/main" id="{7464F37A-8FA3-93F7-02AC-A36052A59DBD}"/>
                </a:ext>
              </a:extLst>
            </p:cNvPr>
            <p:cNvSpPr txBox="1">
              <a:spLocks/>
            </p:cNvSpPr>
            <p:nvPr/>
          </p:nvSpPr>
          <p:spPr>
            <a:xfrm>
              <a:off x="1997030" y="5054537"/>
              <a:ext cx="502339" cy="47031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/>
                <a:t>⑤</a:t>
              </a:r>
            </a:p>
          </p:txBody>
        </p:sp>
        <p:sp>
          <p:nvSpPr>
            <p:cNvPr id="42" name="文本占位符 2">
              <a:extLst>
                <a:ext uri="{FF2B5EF4-FFF2-40B4-BE49-F238E27FC236}">
                  <a16:creationId xmlns:a16="http://schemas.microsoft.com/office/drawing/2014/main" id="{B7C221AF-B552-AE88-CB0C-664140037B03}"/>
                </a:ext>
              </a:extLst>
            </p:cNvPr>
            <p:cNvSpPr txBox="1">
              <a:spLocks/>
            </p:cNvSpPr>
            <p:nvPr/>
          </p:nvSpPr>
          <p:spPr>
            <a:xfrm>
              <a:off x="672237" y="4296855"/>
              <a:ext cx="502339" cy="47031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/>
                <a:t>⑥</a:t>
              </a:r>
            </a:p>
          </p:txBody>
        </p:sp>
        <p:sp>
          <p:nvSpPr>
            <p:cNvPr id="43" name="文本占位符 2">
              <a:extLst>
                <a:ext uri="{FF2B5EF4-FFF2-40B4-BE49-F238E27FC236}">
                  <a16:creationId xmlns:a16="http://schemas.microsoft.com/office/drawing/2014/main" id="{A415A5D6-E66F-A6AC-8114-CC2A69A70270}"/>
                </a:ext>
              </a:extLst>
            </p:cNvPr>
            <p:cNvSpPr txBox="1">
              <a:spLocks/>
            </p:cNvSpPr>
            <p:nvPr/>
          </p:nvSpPr>
          <p:spPr>
            <a:xfrm>
              <a:off x="2908168" y="2456310"/>
              <a:ext cx="502339" cy="47031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/>
                <a:t>②</a:t>
              </a:r>
            </a:p>
          </p:txBody>
        </p:sp>
        <p:sp>
          <p:nvSpPr>
            <p:cNvPr id="44" name="文本占位符 2">
              <a:extLst>
                <a:ext uri="{FF2B5EF4-FFF2-40B4-BE49-F238E27FC236}">
                  <a16:creationId xmlns:a16="http://schemas.microsoft.com/office/drawing/2014/main" id="{D7E2127F-2021-0CC7-BAA3-BDFDFA71C0BB}"/>
                </a:ext>
              </a:extLst>
            </p:cNvPr>
            <p:cNvSpPr txBox="1">
              <a:spLocks/>
            </p:cNvSpPr>
            <p:nvPr/>
          </p:nvSpPr>
          <p:spPr>
            <a:xfrm>
              <a:off x="8418554" y="3267015"/>
              <a:ext cx="502339" cy="47031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/>
                <a:t>是</a:t>
              </a:r>
            </a:p>
          </p:txBody>
        </p:sp>
        <p:sp>
          <p:nvSpPr>
            <p:cNvPr id="45" name="文本占位符 2">
              <a:extLst>
                <a:ext uri="{FF2B5EF4-FFF2-40B4-BE49-F238E27FC236}">
                  <a16:creationId xmlns:a16="http://schemas.microsoft.com/office/drawing/2014/main" id="{6FF1FAEC-9379-512E-6BDB-69DA407A6F00}"/>
                </a:ext>
              </a:extLst>
            </p:cNvPr>
            <p:cNvSpPr txBox="1">
              <a:spLocks/>
            </p:cNvSpPr>
            <p:nvPr/>
          </p:nvSpPr>
          <p:spPr>
            <a:xfrm>
              <a:off x="4852239" y="4099560"/>
              <a:ext cx="288050" cy="331322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/>
                <a:t>否</a:t>
              </a:r>
            </a:p>
          </p:txBody>
        </p:sp>
        <p:sp>
          <p:nvSpPr>
            <p:cNvPr id="46" name="文本占位符 2">
              <a:extLst>
                <a:ext uri="{FF2B5EF4-FFF2-40B4-BE49-F238E27FC236}">
                  <a16:creationId xmlns:a16="http://schemas.microsoft.com/office/drawing/2014/main" id="{1F670585-123F-B910-16D3-B0F15D554723}"/>
                </a:ext>
              </a:extLst>
            </p:cNvPr>
            <p:cNvSpPr txBox="1">
              <a:spLocks/>
            </p:cNvSpPr>
            <p:nvPr/>
          </p:nvSpPr>
          <p:spPr>
            <a:xfrm>
              <a:off x="8484121" y="5289694"/>
              <a:ext cx="502339" cy="47031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/>
                <a:t>是</a:t>
              </a:r>
            </a:p>
          </p:txBody>
        </p:sp>
        <p:sp>
          <p:nvSpPr>
            <p:cNvPr id="47" name="文本占位符 2">
              <a:extLst>
                <a:ext uri="{FF2B5EF4-FFF2-40B4-BE49-F238E27FC236}">
                  <a16:creationId xmlns:a16="http://schemas.microsoft.com/office/drawing/2014/main" id="{BB7DEFDF-5BDF-965A-C88A-31D70D58EFAF}"/>
                </a:ext>
              </a:extLst>
            </p:cNvPr>
            <p:cNvSpPr txBox="1">
              <a:spLocks/>
            </p:cNvSpPr>
            <p:nvPr/>
          </p:nvSpPr>
          <p:spPr>
            <a:xfrm>
              <a:off x="3061353" y="6137411"/>
              <a:ext cx="251170" cy="370296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/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713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B69AE-4FAD-CBAE-01B5-6255636C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三级缓存解决循环依赖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53F04-7F07-C117-D204-E10DEB86CF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651888"/>
            <a:ext cx="10698800" cy="638229"/>
          </a:xfrm>
        </p:spPr>
        <p:txBody>
          <a:bodyPr/>
          <a:lstStyle/>
          <a:p>
            <a:r>
              <a:rPr lang="zh-CN" altLang="en-US" dirty="0"/>
              <a:t>如果要想打破循环依赖</a:t>
            </a:r>
            <a:r>
              <a:rPr lang="en-US" altLang="zh-CN" dirty="0"/>
              <a:t>, </a:t>
            </a:r>
            <a:r>
              <a:rPr lang="zh-CN" altLang="en-US" dirty="0"/>
              <a:t>就需要一个中间人的参与</a:t>
            </a:r>
            <a:r>
              <a:rPr lang="en-US" altLang="zh-CN" dirty="0"/>
              <a:t>, </a:t>
            </a:r>
            <a:r>
              <a:rPr lang="zh-CN" altLang="en-US" dirty="0"/>
              <a:t>这个中间人就是二级缓存。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FFBE0AB5-1BB4-E469-D3A1-EDBE3CA192C4}"/>
              </a:ext>
            </a:extLst>
          </p:cNvPr>
          <p:cNvSpPr/>
          <p:nvPr/>
        </p:nvSpPr>
        <p:spPr bwMode="auto">
          <a:xfrm>
            <a:off x="780854" y="2722042"/>
            <a:ext cx="1743958" cy="51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实例化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B3064BF3-258C-F899-E2BB-6C1CF2C7149B}"/>
              </a:ext>
            </a:extLst>
          </p:cNvPr>
          <p:cNvSpPr/>
          <p:nvPr/>
        </p:nvSpPr>
        <p:spPr bwMode="auto">
          <a:xfrm>
            <a:off x="782426" y="4051170"/>
            <a:ext cx="1743958" cy="51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原始对象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C2DE0CED-F702-0CFA-83F7-4B713D156A1E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1652833" y="3239232"/>
            <a:ext cx="1572" cy="81193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9AD056D9-39A3-37A4-0788-7FAEF88E8D46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1652833" y="2099873"/>
            <a:ext cx="0" cy="62216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E578D901-2227-C32F-A1F4-63C4D9A79FEB}"/>
              </a:ext>
            </a:extLst>
          </p:cNvPr>
          <p:cNvSpPr/>
          <p:nvPr/>
        </p:nvSpPr>
        <p:spPr bwMode="auto">
          <a:xfrm>
            <a:off x="780854" y="5328030"/>
            <a:ext cx="1743958" cy="51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需要注入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BBFE585C-9F66-B15F-7F3A-8F4C7BC0D100}"/>
              </a:ext>
            </a:extLst>
          </p:cNvPr>
          <p:cNvSpPr/>
          <p:nvPr/>
        </p:nvSpPr>
        <p:spPr bwMode="auto">
          <a:xfrm>
            <a:off x="5259000" y="4046649"/>
            <a:ext cx="1743958" cy="51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原始对象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BC9E73DF-1CBC-AC1F-3ED2-3B14AB1DEBA4}"/>
              </a:ext>
            </a:extLst>
          </p:cNvPr>
          <p:cNvSpPr/>
          <p:nvPr/>
        </p:nvSpPr>
        <p:spPr bwMode="auto">
          <a:xfrm>
            <a:off x="5259000" y="2719442"/>
            <a:ext cx="1743958" cy="51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需要注入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AF1545C9-61F9-3552-24D2-646219A6BA7F}"/>
              </a:ext>
            </a:extLst>
          </p:cNvPr>
          <p:cNvSpPr/>
          <p:nvPr/>
        </p:nvSpPr>
        <p:spPr bwMode="auto">
          <a:xfrm>
            <a:off x="5259000" y="5315680"/>
            <a:ext cx="1743958" cy="51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初始化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897C4B8B-B668-D13D-8787-FDD4321B6DDF}"/>
              </a:ext>
            </a:extLst>
          </p:cNvPr>
          <p:cNvSpPr/>
          <p:nvPr/>
        </p:nvSpPr>
        <p:spPr bwMode="auto">
          <a:xfrm>
            <a:off x="7659697" y="4046649"/>
            <a:ext cx="1743958" cy="51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将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注入给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D6C339DB-205F-2607-D679-C595CD5DB513}"/>
              </a:ext>
            </a:extLst>
          </p:cNvPr>
          <p:cNvSpPr/>
          <p:nvPr/>
        </p:nvSpPr>
        <p:spPr bwMode="auto">
          <a:xfrm>
            <a:off x="7659697" y="2719442"/>
            <a:ext cx="1743958" cy="51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创建成功</a:t>
            </a: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DC98A4D6-1C02-7425-9058-4FBBB94ECCCE}"/>
              </a:ext>
            </a:extLst>
          </p:cNvPr>
          <p:cNvSpPr/>
          <p:nvPr/>
        </p:nvSpPr>
        <p:spPr bwMode="auto">
          <a:xfrm>
            <a:off x="7659697" y="5338578"/>
            <a:ext cx="1743958" cy="51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创建成功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C44AB4AB-AD39-12BF-0A7E-E7E60F5E0AE1}"/>
              </a:ext>
            </a:extLst>
          </p:cNvPr>
          <p:cNvCxnSpPr>
            <a:cxnSpLocks/>
            <a:stCxn id="84" idx="3"/>
            <a:endCxn id="123" idx="2"/>
          </p:cNvCxnSpPr>
          <p:nvPr/>
        </p:nvCxnSpPr>
        <p:spPr>
          <a:xfrm>
            <a:off x="2526384" y="4309765"/>
            <a:ext cx="454847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6A39668-DE78-97FB-0FE3-633C3AFF833F}"/>
              </a:ext>
            </a:extLst>
          </p:cNvPr>
          <p:cNvCxnSpPr>
            <a:stCxn id="124" idx="1"/>
            <a:endCxn id="123" idx="4"/>
          </p:cNvCxnSpPr>
          <p:nvPr/>
        </p:nvCxnSpPr>
        <p:spPr>
          <a:xfrm flipH="1">
            <a:off x="4263276" y="4305244"/>
            <a:ext cx="995724" cy="452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F0635A0F-7C1A-F37B-22A6-AD70C470AD8E}"/>
              </a:ext>
            </a:extLst>
          </p:cNvPr>
          <p:cNvCxnSpPr>
            <a:stCxn id="124" idx="0"/>
            <a:endCxn id="125" idx="2"/>
          </p:cNvCxnSpPr>
          <p:nvPr/>
        </p:nvCxnSpPr>
        <p:spPr>
          <a:xfrm flipV="1">
            <a:off x="6130979" y="3236632"/>
            <a:ext cx="0" cy="81001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C7C6109A-93E2-C8F2-F86E-7CF18AC51C90}"/>
              </a:ext>
            </a:extLst>
          </p:cNvPr>
          <p:cNvCxnSpPr>
            <a:stCxn id="126" idx="0"/>
            <a:endCxn id="124" idx="2"/>
          </p:cNvCxnSpPr>
          <p:nvPr/>
        </p:nvCxnSpPr>
        <p:spPr>
          <a:xfrm flipV="1">
            <a:off x="6130979" y="4563839"/>
            <a:ext cx="0" cy="75184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CB42F7C5-F000-1ADA-2383-6968B70855C1}"/>
              </a:ext>
            </a:extLst>
          </p:cNvPr>
          <p:cNvCxnSpPr>
            <a:stCxn id="125" idx="3"/>
            <a:endCxn id="128" idx="1"/>
          </p:cNvCxnSpPr>
          <p:nvPr/>
        </p:nvCxnSpPr>
        <p:spPr>
          <a:xfrm>
            <a:off x="7002958" y="2978037"/>
            <a:ext cx="65673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72199F8D-1C23-8671-B7ED-96C79667A213}"/>
              </a:ext>
            </a:extLst>
          </p:cNvPr>
          <p:cNvCxnSpPr>
            <a:stCxn id="128" idx="2"/>
            <a:endCxn id="127" idx="0"/>
          </p:cNvCxnSpPr>
          <p:nvPr/>
        </p:nvCxnSpPr>
        <p:spPr>
          <a:xfrm>
            <a:off x="8531676" y="3236632"/>
            <a:ext cx="0" cy="81001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8F1714A-BEC0-E44C-FD92-1E19CC9B3845}"/>
              </a:ext>
            </a:extLst>
          </p:cNvPr>
          <p:cNvCxnSpPr>
            <a:stCxn id="127" idx="2"/>
            <a:endCxn id="129" idx="0"/>
          </p:cNvCxnSpPr>
          <p:nvPr/>
        </p:nvCxnSpPr>
        <p:spPr>
          <a:xfrm>
            <a:off x="8531676" y="4563839"/>
            <a:ext cx="0" cy="77473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ADF721F1-0E22-F81D-8770-82D5224C43D3}"/>
              </a:ext>
            </a:extLst>
          </p:cNvPr>
          <p:cNvCxnSpPr>
            <a:stCxn id="84" idx="2"/>
            <a:endCxn id="122" idx="0"/>
          </p:cNvCxnSpPr>
          <p:nvPr/>
        </p:nvCxnSpPr>
        <p:spPr>
          <a:xfrm flipH="1">
            <a:off x="1652833" y="4568360"/>
            <a:ext cx="1572" cy="75967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EE7B0A14-08A8-2CB0-C7E6-9CC42980CFEF}"/>
              </a:ext>
            </a:extLst>
          </p:cNvPr>
          <p:cNvGrpSpPr/>
          <p:nvPr/>
        </p:nvGrpSpPr>
        <p:grpSpPr>
          <a:xfrm>
            <a:off x="2524812" y="5150742"/>
            <a:ext cx="3107187" cy="573680"/>
            <a:chOff x="2524812" y="5150742"/>
            <a:chExt cx="3107187" cy="573680"/>
          </a:xfrm>
        </p:grpSpPr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D8215591-C807-747C-3877-5DC9640113E9}"/>
                </a:ext>
              </a:extLst>
            </p:cNvPr>
            <p:cNvCxnSpPr>
              <a:stCxn id="122" idx="3"/>
              <a:endCxn id="126" idx="1"/>
            </p:cNvCxnSpPr>
            <p:nvPr/>
          </p:nvCxnSpPr>
          <p:spPr>
            <a:xfrm flipV="1">
              <a:off x="2524812" y="5574275"/>
              <a:ext cx="2734188" cy="1235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占位符 2">
              <a:extLst>
                <a:ext uri="{FF2B5EF4-FFF2-40B4-BE49-F238E27FC236}">
                  <a16:creationId xmlns:a16="http://schemas.microsoft.com/office/drawing/2014/main" id="{E97FEDF3-F2EE-A3FB-69C6-8886885BC116}"/>
                </a:ext>
              </a:extLst>
            </p:cNvPr>
            <p:cNvSpPr txBox="1">
              <a:spLocks/>
            </p:cNvSpPr>
            <p:nvPr/>
          </p:nvSpPr>
          <p:spPr>
            <a:xfrm>
              <a:off x="2665293" y="5150742"/>
              <a:ext cx="2966706" cy="57368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B</a:t>
              </a:r>
              <a:r>
                <a:rPr lang="zh-CN" altLang="en-US" sz="1400" dirty="0"/>
                <a:t>不存在，此时实例化</a:t>
              </a:r>
              <a:r>
                <a:rPr lang="en-US" altLang="zh-CN" sz="1400" dirty="0"/>
                <a:t>B</a:t>
              </a:r>
              <a:endParaRPr lang="zh-CN" altLang="en-US" sz="140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6608953-D948-3FFA-D98C-AAE8A9BEC0FD}"/>
              </a:ext>
            </a:extLst>
          </p:cNvPr>
          <p:cNvGrpSpPr/>
          <p:nvPr/>
        </p:nvGrpSpPr>
        <p:grpSpPr>
          <a:xfrm>
            <a:off x="3396790" y="2569615"/>
            <a:ext cx="2157228" cy="1421035"/>
            <a:chOff x="3396790" y="2569615"/>
            <a:chExt cx="2157228" cy="1421035"/>
          </a:xfrm>
        </p:grpSpPr>
        <p:cxnSp>
          <p:nvCxnSpPr>
            <p:cNvPr id="162" name="连接符: 肘形 161">
              <a:extLst>
                <a:ext uri="{FF2B5EF4-FFF2-40B4-BE49-F238E27FC236}">
                  <a16:creationId xmlns:a16="http://schemas.microsoft.com/office/drawing/2014/main" id="{1AF45485-4102-379E-4487-BDB65B0BF02E}"/>
                </a:ext>
              </a:extLst>
            </p:cNvPr>
            <p:cNvCxnSpPr>
              <a:stCxn id="123" idx="1"/>
              <a:endCxn id="125" idx="1"/>
            </p:cNvCxnSpPr>
            <p:nvPr/>
          </p:nvCxnSpPr>
          <p:spPr>
            <a:xfrm rot="5400000" flipH="1" flipV="1">
              <a:off x="3934321" y="2665971"/>
              <a:ext cx="1012613" cy="1636746"/>
            </a:xfrm>
            <a:prstGeom prst="bentConnector2">
              <a:avLst/>
            </a:prstGeom>
            <a:ln w="19050">
              <a:solidFill>
                <a:srgbClr val="C00000"/>
              </a:solidFill>
              <a:prstDash val="dash"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占位符 2">
              <a:extLst>
                <a:ext uri="{FF2B5EF4-FFF2-40B4-BE49-F238E27FC236}">
                  <a16:creationId xmlns:a16="http://schemas.microsoft.com/office/drawing/2014/main" id="{C8140F9F-0CF8-B910-B74C-8F2CB90F9411}"/>
                </a:ext>
              </a:extLst>
            </p:cNvPr>
            <p:cNvSpPr txBox="1">
              <a:spLocks/>
            </p:cNvSpPr>
            <p:nvPr/>
          </p:nvSpPr>
          <p:spPr>
            <a:xfrm>
              <a:off x="3396790" y="2569615"/>
              <a:ext cx="2157228" cy="57368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从二级缓存中获取</a:t>
              </a:r>
              <a:r>
                <a:rPr lang="en-US" altLang="zh-CN" sz="1400" dirty="0"/>
                <a:t>A</a:t>
              </a:r>
              <a:endParaRPr lang="zh-CN" altLang="en-US" sz="1400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25168ED-DCD3-56CC-06F5-B9245B7F5762}"/>
              </a:ext>
            </a:extLst>
          </p:cNvPr>
          <p:cNvGrpSpPr/>
          <p:nvPr/>
        </p:nvGrpSpPr>
        <p:grpSpPr>
          <a:xfrm>
            <a:off x="9403655" y="2566703"/>
            <a:ext cx="2276155" cy="1389284"/>
            <a:chOff x="9403655" y="2566703"/>
            <a:chExt cx="2276155" cy="1389284"/>
          </a:xfrm>
        </p:grpSpPr>
        <p:cxnSp>
          <p:nvCxnSpPr>
            <p:cNvPr id="155" name="连接符: 肘形 154">
              <a:extLst>
                <a:ext uri="{FF2B5EF4-FFF2-40B4-BE49-F238E27FC236}">
                  <a16:creationId xmlns:a16="http://schemas.microsoft.com/office/drawing/2014/main" id="{209235B9-5150-9DCD-7577-1679BCCFC2AB}"/>
                </a:ext>
              </a:extLst>
            </p:cNvPr>
            <p:cNvCxnSpPr>
              <a:stCxn id="128" idx="3"/>
              <a:endCxn id="130" idx="1"/>
            </p:cNvCxnSpPr>
            <p:nvPr/>
          </p:nvCxnSpPr>
          <p:spPr>
            <a:xfrm>
              <a:off x="9403655" y="2978037"/>
              <a:ext cx="1514154" cy="977950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占位符 2">
              <a:extLst>
                <a:ext uri="{FF2B5EF4-FFF2-40B4-BE49-F238E27FC236}">
                  <a16:creationId xmlns:a16="http://schemas.microsoft.com/office/drawing/2014/main" id="{35B02756-D972-DCA1-E11F-6D5D5025C3A8}"/>
                </a:ext>
              </a:extLst>
            </p:cNvPr>
            <p:cNvSpPr txBox="1">
              <a:spLocks/>
            </p:cNvSpPr>
            <p:nvPr/>
          </p:nvSpPr>
          <p:spPr>
            <a:xfrm>
              <a:off x="9409032" y="2566703"/>
              <a:ext cx="2270778" cy="57368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存储到单例池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04BCBFE-76D7-BD32-0AB9-EE19A03CF97B}"/>
              </a:ext>
            </a:extLst>
          </p:cNvPr>
          <p:cNvGrpSpPr/>
          <p:nvPr/>
        </p:nvGrpSpPr>
        <p:grpSpPr>
          <a:xfrm>
            <a:off x="9403655" y="4275102"/>
            <a:ext cx="2734188" cy="1489237"/>
            <a:chOff x="9403655" y="4275102"/>
            <a:chExt cx="2734188" cy="1489237"/>
          </a:xfrm>
        </p:grpSpPr>
        <p:cxnSp>
          <p:nvCxnSpPr>
            <p:cNvPr id="153" name="连接符: 肘形 152">
              <a:extLst>
                <a:ext uri="{FF2B5EF4-FFF2-40B4-BE49-F238E27FC236}">
                  <a16:creationId xmlns:a16="http://schemas.microsoft.com/office/drawing/2014/main" id="{E55D4D5B-E9C4-B42F-338E-19C503F1D0A5}"/>
                </a:ext>
              </a:extLst>
            </p:cNvPr>
            <p:cNvCxnSpPr>
              <a:cxnSpLocks/>
              <a:stCxn id="129" idx="3"/>
              <a:endCxn id="130" idx="4"/>
            </p:cNvCxnSpPr>
            <p:nvPr/>
          </p:nvCxnSpPr>
          <p:spPr>
            <a:xfrm flipV="1">
              <a:off x="9403655" y="4275102"/>
              <a:ext cx="2155176" cy="1322071"/>
            </a:xfrm>
            <a:prstGeom prst="bentConnector3">
              <a:avLst>
                <a:gd name="adj1" fmla="val 110607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占位符 2">
              <a:extLst>
                <a:ext uri="{FF2B5EF4-FFF2-40B4-BE49-F238E27FC236}">
                  <a16:creationId xmlns:a16="http://schemas.microsoft.com/office/drawing/2014/main" id="{44B69980-E2D6-E776-A6E4-FAF4F8CFA853}"/>
                </a:ext>
              </a:extLst>
            </p:cNvPr>
            <p:cNvSpPr txBox="1">
              <a:spLocks/>
            </p:cNvSpPr>
            <p:nvPr/>
          </p:nvSpPr>
          <p:spPr>
            <a:xfrm>
              <a:off x="9514472" y="5150742"/>
              <a:ext cx="2623371" cy="61359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存储到单例池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40175BF-5A39-B00F-8D6D-A4DA05EC4984}"/>
              </a:ext>
            </a:extLst>
          </p:cNvPr>
          <p:cNvGrpSpPr/>
          <p:nvPr/>
        </p:nvGrpSpPr>
        <p:grpSpPr>
          <a:xfrm>
            <a:off x="2775209" y="3990650"/>
            <a:ext cx="2249029" cy="1091040"/>
            <a:chOff x="2775209" y="3990650"/>
            <a:chExt cx="2249029" cy="1091040"/>
          </a:xfrm>
        </p:grpSpPr>
        <p:sp>
          <p:nvSpPr>
            <p:cNvPr id="123" name="流程图: 磁盘 122">
              <a:extLst>
                <a:ext uri="{FF2B5EF4-FFF2-40B4-BE49-F238E27FC236}">
                  <a16:creationId xmlns:a16="http://schemas.microsoft.com/office/drawing/2014/main" id="{AEF849AB-9143-14E0-CCFD-8FF25178A678}"/>
                </a:ext>
              </a:extLst>
            </p:cNvPr>
            <p:cNvSpPr/>
            <p:nvPr/>
          </p:nvSpPr>
          <p:spPr bwMode="auto">
            <a:xfrm>
              <a:off x="2981231" y="3990650"/>
              <a:ext cx="1282045" cy="638229"/>
            </a:xfrm>
            <a:prstGeom prst="flowChartMagneticDisk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170" name="文本占位符 2">
              <a:extLst>
                <a:ext uri="{FF2B5EF4-FFF2-40B4-BE49-F238E27FC236}">
                  <a16:creationId xmlns:a16="http://schemas.microsoft.com/office/drawing/2014/main" id="{6575A064-CA63-C0E9-57F5-E98EA9DEE06F}"/>
                </a:ext>
              </a:extLst>
            </p:cNvPr>
            <p:cNvSpPr txBox="1">
              <a:spLocks/>
            </p:cNvSpPr>
            <p:nvPr/>
          </p:nvSpPr>
          <p:spPr>
            <a:xfrm>
              <a:off x="2775209" y="4567201"/>
              <a:ext cx="2249029" cy="514489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err="1">
                  <a:solidFill>
                    <a:srgbClr val="C00000"/>
                  </a:solidFill>
                </a:rPr>
                <a:t>earlySingletonObjects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2254E5-041D-E261-85A4-DB151E446737}"/>
              </a:ext>
            </a:extLst>
          </p:cNvPr>
          <p:cNvGrpSpPr/>
          <p:nvPr/>
        </p:nvGrpSpPr>
        <p:grpSpPr>
          <a:xfrm>
            <a:off x="10217293" y="3955987"/>
            <a:ext cx="1615339" cy="1080528"/>
            <a:chOff x="10217293" y="3955987"/>
            <a:chExt cx="1615339" cy="1080528"/>
          </a:xfrm>
        </p:grpSpPr>
        <p:sp>
          <p:nvSpPr>
            <p:cNvPr id="130" name="流程图: 磁盘 129">
              <a:extLst>
                <a:ext uri="{FF2B5EF4-FFF2-40B4-BE49-F238E27FC236}">
                  <a16:creationId xmlns:a16="http://schemas.microsoft.com/office/drawing/2014/main" id="{A3360B3A-F308-7C9C-9051-72DB563ED16C}"/>
                </a:ext>
              </a:extLst>
            </p:cNvPr>
            <p:cNvSpPr/>
            <p:nvPr/>
          </p:nvSpPr>
          <p:spPr bwMode="auto">
            <a:xfrm>
              <a:off x="10276786" y="3955987"/>
              <a:ext cx="1282045" cy="638229"/>
            </a:xfrm>
            <a:prstGeom prst="flowChartMagneticDisk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文本占位符 2">
              <a:extLst>
                <a:ext uri="{FF2B5EF4-FFF2-40B4-BE49-F238E27FC236}">
                  <a16:creationId xmlns:a16="http://schemas.microsoft.com/office/drawing/2014/main" id="{6957A908-0E97-9B78-CF20-888AACC30842}"/>
                </a:ext>
              </a:extLst>
            </p:cNvPr>
            <p:cNvSpPr txBox="1">
              <a:spLocks/>
            </p:cNvSpPr>
            <p:nvPr/>
          </p:nvSpPr>
          <p:spPr>
            <a:xfrm>
              <a:off x="10217293" y="4522026"/>
              <a:ext cx="1615339" cy="514489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err="1">
                  <a:solidFill>
                    <a:srgbClr val="C00000"/>
                  </a:solidFill>
                </a:rPr>
                <a:t>singletonObjects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4215DD69-4B97-4B57-51C7-3E2255F35141}"/>
              </a:ext>
            </a:extLst>
          </p:cNvPr>
          <p:cNvSpPr txBox="1">
            <a:spLocks/>
          </p:cNvSpPr>
          <p:nvPr/>
        </p:nvSpPr>
        <p:spPr>
          <a:xfrm>
            <a:off x="1593317" y="2390450"/>
            <a:ext cx="1395969" cy="48725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C00000"/>
                </a:solidFill>
              </a:rPr>
              <a:t>A</a:t>
            </a:r>
            <a:r>
              <a:rPr lang="zh-CN" altLang="en-US" sz="1400" dirty="0">
                <a:solidFill>
                  <a:srgbClr val="C00000"/>
                </a:solidFill>
              </a:rPr>
              <a:t>是代理对象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D593BA-A812-A708-3C82-62E20044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598" y="3823766"/>
            <a:ext cx="730756" cy="70063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7C19BB1-BEDE-2689-7BC1-DF65E367E33B}"/>
              </a:ext>
            </a:extLst>
          </p:cNvPr>
          <p:cNvSpPr txBox="1"/>
          <p:nvPr/>
        </p:nvSpPr>
        <p:spPr>
          <a:xfrm>
            <a:off x="3106081" y="4197143"/>
            <a:ext cx="9957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原始对象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95CE5F-CB0E-B5C5-311A-20A8FD59559F}"/>
              </a:ext>
            </a:extLst>
          </p:cNvPr>
          <p:cNvSpPr txBox="1"/>
          <p:nvPr/>
        </p:nvSpPr>
        <p:spPr>
          <a:xfrm>
            <a:off x="3106081" y="4386175"/>
            <a:ext cx="9957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原始对象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682819-8B72-9E59-30B1-9E6CE89B946A}"/>
              </a:ext>
            </a:extLst>
          </p:cNvPr>
          <p:cNvSpPr txBox="1"/>
          <p:nvPr/>
        </p:nvSpPr>
        <p:spPr>
          <a:xfrm>
            <a:off x="10449611" y="4165828"/>
            <a:ext cx="9957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对象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7446AC-7199-75C5-6B7D-F4961BC0E29C}"/>
              </a:ext>
            </a:extLst>
          </p:cNvPr>
          <p:cNvSpPr txBox="1"/>
          <p:nvPr/>
        </p:nvSpPr>
        <p:spPr>
          <a:xfrm>
            <a:off x="10449611" y="4354860"/>
            <a:ext cx="9957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对象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045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22222E-6 L 0.71276 0.25092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38" y="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12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4" grpId="0"/>
      <p:bldP spid="4" grpId="1"/>
      <p:bldP spid="13" grpId="0"/>
      <p:bldP spid="13" grpId="1"/>
      <p:bldP spid="14" grpId="0"/>
      <p:bldP spid="14" grpId="1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B69AE-4FAD-CBAE-01B5-6255636C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三级缓存解决循环依赖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FFBE0AB5-1BB4-E469-D3A1-EDBE3CA192C4}"/>
              </a:ext>
            </a:extLst>
          </p:cNvPr>
          <p:cNvSpPr/>
          <p:nvPr/>
        </p:nvSpPr>
        <p:spPr bwMode="auto">
          <a:xfrm>
            <a:off x="347221" y="3325358"/>
            <a:ext cx="1743958" cy="51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实例化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B3064BF3-258C-F899-E2BB-6C1CF2C7149B}"/>
              </a:ext>
            </a:extLst>
          </p:cNvPr>
          <p:cNvSpPr/>
          <p:nvPr/>
        </p:nvSpPr>
        <p:spPr bwMode="auto">
          <a:xfrm>
            <a:off x="286154" y="4654486"/>
            <a:ext cx="1863159" cy="51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原始对象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生成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一个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ObjectFactory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对象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C2DE0CED-F702-0CFA-83F7-4B713D156A1E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 flipH="1">
            <a:off x="1217734" y="3842548"/>
            <a:ext cx="1466" cy="81193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9AD056D9-39A3-37A4-0788-7FAEF88E8D46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1219200" y="2703189"/>
            <a:ext cx="0" cy="62216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E578D901-2227-C32F-A1F4-63C4D9A79FEB}"/>
              </a:ext>
            </a:extLst>
          </p:cNvPr>
          <p:cNvSpPr/>
          <p:nvPr/>
        </p:nvSpPr>
        <p:spPr bwMode="auto">
          <a:xfrm>
            <a:off x="347221" y="5931346"/>
            <a:ext cx="1743958" cy="51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需要注入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C44AB4AB-AD39-12BF-0A7E-E7E60F5E0AE1}"/>
              </a:ext>
            </a:extLst>
          </p:cNvPr>
          <p:cNvCxnSpPr>
            <a:cxnSpLocks/>
            <a:stCxn id="84" idx="3"/>
            <a:endCxn id="123" idx="2"/>
          </p:cNvCxnSpPr>
          <p:nvPr/>
        </p:nvCxnSpPr>
        <p:spPr>
          <a:xfrm>
            <a:off x="2149313" y="4913081"/>
            <a:ext cx="39828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ADF721F1-0E22-F81D-8770-82D5224C43D3}"/>
              </a:ext>
            </a:extLst>
          </p:cNvPr>
          <p:cNvCxnSpPr>
            <a:cxnSpLocks/>
            <a:stCxn id="84" idx="2"/>
            <a:endCxn id="122" idx="0"/>
          </p:cNvCxnSpPr>
          <p:nvPr/>
        </p:nvCxnSpPr>
        <p:spPr>
          <a:xfrm>
            <a:off x="1217734" y="5171676"/>
            <a:ext cx="1466" cy="75967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20496542-573D-1590-FDF5-A33D91FEB9DD}"/>
              </a:ext>
            </a:extLst>
          </p:cNvPr>
          <p:cNvGrpSpPr/>
          <p:nvPr/>
        </p:nvGrpSpPr>
        <p:grpSpPr>
          <a:xfrm>
            <a:off x="2533085" y="4593966"/>
            <a:ext cx="1528403" cy="1016860"/>
            <a:chOff x="2533085" y="4593966"/>
            <a:chExt cx="1528403" cy="1016860"/>
          </a:xfrm>
        </p:grpSpPr>
        <p:sp>
          <p:nvSpPr>
            <p:cNvPr id="123" name="流程图: 磁盘 122">
              <a:extLst>
                <a:ext uri="{FF2B5EF4-FFF2-40B4-BE49-F238E27FC236}">
                  <a16:creationId xmlns:a16="http://schemas.microsoft.com/office/drawing/2014/main" id="{AEF849AB-9143-14E0-CCFD-8FF25178A678}"/>
                </a:ext>
              </a:extLst>
            </p:cNvPr>
            <p:cNvSpPr/>
            <p:nvPr/>
          </p:nvSpPr>
          <p:spPr bwMode="auto">
            <a:xfrm>
              <a:off x="2547598" y="4593966"/>
              <a:ext cx="1379078" cy="638229"/>
            </a:xfrm>
            <a:prstGeom prst="flowChartMagneticDisk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文本占位符 2">
              <a:extLst>
                <a:ext uri="{FF2B5EF4-FFF2-40B4-BE49-F238E27FC236}">
                  <a16:creationId xmlns:a16="http://schemas.microsoft.com/office/drawing/2014/main" id="{6575A064-CA63-C0E9-57F5-E98EA9DEE06F}"/>
                </a:ext>
              </a:extLst>
            </p:cNvPr>
            <p:cNvSpPr txBox="1">
              <a:spLocks/>
            </p:cNvSpPr>
            <p:nvPr/>
          </p:nvSpPr>
          <p:spPr>
            <a:xfrm>
              <a:off x="2533085" y="5214401"/>
              <a:ext cx="1528403" cy="396425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err="1">
                  <a:solidFill>
                    <a:srgbClr val="C00000"/>
                  </a:solidFill>
                </a:rPr>
                <a:t>singletonFactories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0A3BEC5-056B-E2FA-6AC1-DE4642339CFB}"/>
              </a:ext>
            </a:extLst>
          </p:cNvPr>
          <p:cNvSpPr/>
          <p:nvPr/>
        </p:nvSpPr>
        <p:spPr bwMode="auto">
          <a:xfrm>
            <a:off x="4578287" y="5931346"/>
            <a:ext cx="1743958" cy="51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实例化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0250BB5-A972-09DA-6354-743303322B1B}"/>
              </a:ext>
            </a:extLst>
          </p:cNvPr>
          <p:cNvSpPr/>
          <p:nvPr/>
        </p:nvSpPr>
        <p:spPr bwMode="auto">
          <a:xfrm>
            <a:off x="5679649" y="3583953"/>
            <a:ext cx="1743958" cy="51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需要注入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A0CB025-9A81-C49F-2E32-1065C3592661}"/>
              </a:ext>
            </a:extLst>
          </p:cNvPr>
          <p:cNvSpPr/>
          <p:nvPr/>
        </p:nvSpPr>
        <p:spPr bwMode="auto">
          <a:xfrm>
            <a:off x="5479329" y="2419521"/>
            <a:ext cx="2144596" cy="6826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通过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的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ObjectFactory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对象创建代理对象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BF18E15-271B-090E-8732-6095CF87E5E1}"/>
              </a:ext>
            </a:extLst>
          </p:cNvPr>
          <p:cNvSpPr/>
          <p:nvPr/>
        </p:nvSpPr>
        <p:spPr bwMode="auto">
          <a:xfrm>
            <a:off x="8026923" y="2501069"/>
            <a:ext cx="1743958" cy="51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将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的代理对象注入给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E3D382A-72B6-73B6-34F8-D6307809F393}"/>
              </a:ext>
            </a:extLst>
          </p:cNvPr>
          <p:cNvSpPr/>
          <p:nvPr/>
        </p:nvSpPr>
        <p:spPr bwMode="auto">
          <a:xfrm>
            <a:off x="8026923" y="3583953"/>
            <a:ext cx="1743958" cy="51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创建成功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2B129EC-4516-A256-2220-BAC5362403D6}"/>
              </a:ext>
            </a:extLst>
          </p:cNvPr>
          <p:cNvSpPr/>
          <p:nvPr/>
        </p:nvSpPr>
        <p:spPr bwMode="auto">
          <a:xfrm>
            <a:off x="8026923" y="4589867"/>
            <a:ext cx="1743958" cy="51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将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注入给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CD785E7-AD83-2DDC-FEC3-6FAF50C8DD1B}"/>
              </a:ext>
            </a:extLst>
          </p:cNvPr>
          <p:cNvSpPr/>
          <p:nvPr/>
        </p:nvSpPr>
        <p:spPr bwMode="auto">
          <a:xfrm>
            <a:off x="8026923" y="5931346"/>
            <a:ext cx="1743958" cy="51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创建成功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466A42A-EC0F-2CB4-82DF-EB445E4002C2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6551627" y="3102209"/>
            <a:ext cx="1" cy="4817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1C01576-A1CE-6327-0514-7ACB99AEE197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7623925" y="2759664"/>
            <a:ext cx="402998" cy="12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DB466EE-E162-C1FE-3614-41C94AA3F1D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898902" y="3018259"/>
            <a:ext cx="0" cy="5656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8B2D1E1-7A57-D833-6E9E-D7F7BBF0E55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898902" y="4101143"/>
            <a:ext cx="0" cy="48872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AF8BB59-0F1B-E089-04EB-649003C1EE90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8898902" y="5107057"/>
            <a:ext cx="0" cy="82428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8C0392C-BF46-423D-F38D-0B99ACBC4B11}"/>
              </a:ext>
            </a:extLst>
          </p:cNvPr>
          <p:cNvCxnSpPr>
            <a:stCxn id="14" idx="3"/>
            <a:endCxn id="17" idx="2"/>
          </p:cNvCxnSpPr>
          <p:nvPr/>
        </p:nvCxnSpPr>
        <p:spPr>
          <a:xfrm>
            <a:off x="9770881" y="3842548"/>
            <a:ext cx="603316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B47BF3DC-B321-EC2D-8635-4F34CA44E53C}"/>
              </a:ext>
            </a:extLst>
          </p:cNvPr>
          <p:cNvCxnSpPr>
            <a:cxnSpLocks/>
            <a:stCxn id="16" idx="3"/>
            <a:endCxn id="17" idx="4"/>
          </p:cNvCxnSpPr>
          <p:nvPr/>
        </p:nvCxnSpPr>
        <p:spPr>
          <a:xfrm flipV="1">
            <a:off x="9770881" y="3842548"/>
            <a:ext cx="1885361" cy="2347393"/>
          </a:xfrm>
          <a:prstGeom prst="curvedConnector3">
            <a:avLst>
              <a:gd name="adj1" fmla="val 11362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A171E6C-71A8-1334-3828-B96785E3C609}"/>
              </a:ext>
            </a:extLst>
          </p:cNvPr>
          <p:cNvCxnSpPr>
            <a:cxnSpLocks/>
            <a:stCxn id="11" idx="0"/>
            <a:endCxn id="52" idx="3"/>
          </p:cNvCxnSpPr>
          <p:nvPr/>
        </p:nvCxnSpPr>
        <p:spPr>
          <a:xfrm flipV="1">
            <a:off x="6551627" y="2008145"/>
            <a:ext cx="1" cy="41137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488850B-40D0-A0B1-A8E4-16091AD6038B}"/>
              </a:ext>
            </a:extLst>
          </p:cNvPr>
          <p:cNvSpPr/>
          <p:nvPr/>
        </p:nvSpPr>
        <p:spPr bwMode="auto">
          <a:xfrm>
            <a:off x="5620049" y="4655892"/>
            <a:ext cx="1863159" cy="51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原始对象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生成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一个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ObjectFactory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对象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5842EC0-751F-3A50-51C7-1C319C24F043}"/>
              </a:ext>
            </a:extLst>
          </p:cNvPr>
          <p:cNvCxnSpPr>
            <a:stCxn id="60" idx="0"/>
            <a:endCxn id="10" idx="2"/>
          </p:cNvCxnSpPr>
          <p:nvPr/>
        </p:nvCxnSpPr>
        <p:spPr>
          <a:xfrm flipH="1" flipV="1">
            <a:off x="6551628" y="4101143"/>
            <a:ext cx="1" cy="55474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F219306A-EEC4-345C-6C7D-1F57F7EC82BF}"/>
              </a:ext>
            </a:extLst>
          </p:cNvPr>
          <p:cNvCxnSpPr>
            <a:stCxn id="8" idx="3"/>
            <a:endCxn id="60" idx="2"/>
          </p:cNvCxnSpPr>
          <p:nvPr/>
        </p:nvCxnSpPr>
        <p:spPr>
          <a:xfrm flipV="1">
            <a:off x="6322245" y="5173082"/>
            <a:ext cx="229384" cy="1016859"/>
          </a:xfrm>
          <a:prstGeom prst="curved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4F3027F9-1BEF-1EFC-6C5D-A48F4E45B876}"/>
              </a:ext>
            </a:extLst>
          </p:cNvPr>
          <p:cNvGrpSpPr/>
          <p:nvPr/>
        </p:nvGrpSpPr>
        <p:grpSpPr>
          <a:xfrm>
            <a:off x="10314597" y="3523433"/>
            <a:ext cx="1412348" cy="1106270"/>
            <a:chOff x="10314597" y="3523433"/>
            <a:chExt cx="1412348" cy="1106270"/>
          </a:xfrm>
        </p:grpSpPr>
        <p:sp>
          <p:nvSpPr>
            <p:cNvPr id="17" name="流程图: 磁盘 16">
              <a:extLst>
                <a:ext uri="{FF2B5EF4-FFF2-40B4-BE49-F238E27FC236}">
                  <a16:creationId xmlns:a16="http://schemas.microsoft.com/office/drawing/2014/main" id="{61FFAC67-9BBA-8EFC-F02D-B5F62C76DF26}"/>
                </a:ext>
              </a:extLst>
            </p:cNvPr>
            <p:cNvSpPr/>
            <p:nvPr/>
          </p:nvSpPr>
          <p:spPr bwMode="auto">
            <a:xfrm>
              <a:off x="10374197" y="3523433"/>
              <a:ext cx="1282045" cy="638229"/>
            </a:xfrm>
            <a:prstGeom prst="flowChartMagneticDisk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占位符 2">
              <a:extLst>
                <a:ext uri="{FF2B5EF4-FFF2-40B4-BE49-F238E27FC236}">
                  <a16:creationId xmlns:a16="http://schemas.microsoft.com/office/drawing/2014/main" id="{7975CE3F-AE9E-BE78-CC04-21CF17EC3BF8}"/>
                </a:ext>
              </a:extLst>
            </p:cNvPr>
            <p:cNvSpPr txBox="1">
              <a:spLocks/>
            </p:cNvSpPr>
            <p:nvPr/>
          </p:nvSpPr>
          <p:spPr>
            <a:xfrm>
              <a:off x="10314597" y="4115214"/>
              <a:ext cx="1412348" cy="514489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err="1">
                  <a:solidFill>
                    <a:srgbClr val="C00000"/>
                  </a:solidFill>
                </a:rPr>
                <a:t>singletonObjects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E36AD9B-5054-8730-36F4-D725D68CA1F6}"/>
              </a:ext>
            </a:extLst>
          </p:cNvPr>
          <p:cNvGrpSpPr/>
          <p:nvPr/>
        </p:nvGrpSpPr>
        <p:grpSpPr>
          <a:xfrm>
            <a:off x="5910605" y="1369916"/>
            <a:ext cx="3531074" cy="638229"/>
            <a:chOff x="5910605" y="1369916"/>
            <a:chExt cx="3531074" cy="638229"/>
          </a:xfrm>
        </p:grpSpPr>
        <p:sp>
          <p:nvSpPr>
            <p:cNvPr id="52" name="流程图: 磁盘 51">
              <a:extLst>
                <a:ext uri="{FF2B5EF4-FFF2-40B4-BE49-F238E27FC236}">
                  <a16:creationId xmlns:a16="http://schemas.microsoft.com/office/drawing/2014/main" id="{6D2BB927-E72C-E84D-4905-25A5E030751C}"/>
                </a:ext>
              </a:extLst>
            </p:cNvPr>
            <p:cNvSpPr/>
            <p:nvPr/>
          </p:nvSpPr>
          <p:spPr bwMode="auto">
            <a:xfrm>
              <a:off x="5910605" y="1369916"/>
              <a:ext cx="1282045" cy="638229"/>
            </a:xfrm>
            <a:prstGeom prst="flowChartMagneticDisk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占位符 2">
              <a:extLst>
                <a:ext uri="{FF2B5EF4-FFF2-40B4-BE49-F238E27FC236}">
                  <a16:creationId xmlns:a16="http://schemas.microsoft.com/office/drawing/2014/main" id="{8539F7A5-90ED-75BF-276F-BE8EE8333130}"/>
                </a:ext>
              </a:extLst>
            </p:cNvPr>
            <p:cNvSpPr txBox="1">
              <a:spLocks/>
            </p:cNvSpPr>
            <p:nvPr/>
          </p:nvSpPr>
          <p:spPr>
            <a:xfrm>
              <a:off x="7192650" y="1442583"/>
              <a:ext cx="2249029" cy="514489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err="1">
                  <a:solidFill>
                    <a:srgbClr val="C00000"/>
                  </a:solidFill>
                </a:rPr>
                <a:t>earlySingletonObjects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C36039F-7DE4-67E6-BFA0-018B06DCED3C}"/>
              </a:ext>
            </a:extLst>
          </p:cNvPr>
          <p:cNvGrpSpPr/>
          <p:nvPr/>
        </p:nvGrpSpPr>
        <p:grpSpPr>
          <a:xfrm>
            <a:off x="2997587" y="3421170"/>
            <a:ext cx="3098413" cy="1172796"/>
            <a:chOff x="2997587" y="3421170"/>
            <a:chExt cx="3098413" cy="1172796"/>
          </a:xfrm>
        </p:grpSpPr>
        <p:cxnSp>
          <p:nvCxnSpPr>
            <p:cNvPr id="49" name="连接符: 曲线 48">
              <a:extLst>
                <a:ext uri="{FF2B5EF4-FFF2-40B4-BE49-F238E27FC236}">
                  <a16:creationId xmlns:a16="http://schemas.microsoft.com/office/drawing/2014/main" id="{FC4910A0-D9CF-F17C-13FB-E2798C6C2FFF}"/>
                </a:ext>
              </a:extLst>
            </p:cNvPr>
            <p:cNvCxnSpPr>
              <a:stCxn id="123" idx="1"/>
              <a:endCxn id="10" idx="1"/>
            </p:cNvCxnSpPr>
            <p:nvPr/>
          </p:nvCxnSpPr>
          <p:spPr>
            <a:xfrm rot="5400000" flipH="1" flipV="1">
              <a:off x="4082684" y="2997001"/>
              <a:ext cx="751418" cy="2442512"/>
            </a:xfrm>
            <a:prstGeom prst="curved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占位符 2">
              <a:extLst>
                <a:ext uri="{FF2B5EF4-FFF2-40B4-BE49-F238E27FC236}">
                  <a16:creationId xmlns:a16="http://schemas.microsoft.com/office/drawing/2014/main" id="{3B1E9DA1-C427-6CF4-57B3-77B7EA21E7B9}"/>
                </a:ext>
              </a:extLst>
            </p:cNvPr>
            <p:cNvSpPr txBox="1">
              <a:spLocks/>
            </p:cNvSpPr>
            <p:nvPr/>
          </p:nvSpPr>
          <p:spPr>
            <a:xfrm>
              <a:off x="2997587" y="3421170"/>
              <a:ext cx="3098413" cy="514489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solidFill>
                    <a:srgbClr val="C00000"/>
                  </a:solidFill>
                </a:rPr>
                <a:t>⑤：从三级缓存中获取</a:t>
              </a:r>
              <a:r>
                <a:rPr lang="en-US" altLang="zh-CN" sz="1200" dirty="0">
                  <a:solidFill>
                    <a:srgbClr val="C00000"/>
                  </a:solidFill>
                </a:rPr>
                <a:t>A</a:t>
              </a:r>
              <a:r>
                <a:rPr lang="zh-CN" altLang="en-US" sz="1200" dirty="0">
                  <a:solidFill>
                    <a:srgbClr val="C00000"/>
                  </a:solidFill>
                </a:rPr>
                <a:t>对象的</a:t>
              </a:r>
              <a:r>
                <a:rPr lang="en-US" altLang="zh-CN" sz="1200" dirty="0" err="1">
                  <a:solidFill>
                    <a:srgbClr val="C00000"/>
                  </a:solidFill>
                </a:rPr>
                <a:t>ObjectFactory</a:t>
              </a:r>
              <a:r>
                <a:rPr lang="zh-CN" altLang="en-US" sz="1200" dirty="0">
                  <a:solidFill>
                    <a:srgbClr val="C00000"/>
                  </a:solidFill>
                </a:rPr>
                <a:t>对象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E1531FD-E680-2C46-1B50-39B871C1FB36}"/>
              </a:ext>
            </a:extLst>
          </p:cNvPr>
          <p:cNvGrpSpPr/>
          <p:nvPr/>
        </p:nvGrpSpPr>
        <p:grpSpPr>
          <a:xfrm>
            <a:off x="2091179" y="5837407"/>
            <a:ext cx="2487108" cy="573680"/>
            <a:chOff x="2091179" y="5837407"/>
            <a:chExt cx="2487108" cy="573680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2D19AEE-7724-1713-469F-F5BDF832510F}"/>
                </a:ext>
              </a:extLst>
            </p:cNvPr>
            <p:cNvCxnSpPr>
              <a:cxnSpLocks/>
              <a:stCxn id="122" idx="3"/>
              <a:endCxn id="8" idx="1"/>
            </p:cNvCxnSpPr>
            <p:nvPr/>
          </p:nvCxnSpPr>
          <p:spPr>
            <a:xfrm>
              <a:off x="2091179" y="6189941"/>
              <a:ext cx="2487108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占位符 2">
              <a:extLst>
                <a:ext uri="{FF2B5EF4-FFF2-40B4-BE49-F238E27FC236}">
                  <a16:creationId xmlns:a16="http://schemas.microsoft.com/office/drawing/2014/main" id="{F9879511-78D6-C73A-C4D5-56A5ECEF60EF}"/>
                </a:ext>
              </a:extLst>
            </p:cNvPr>
            <p:cNvSpPr txBox="1">
              <a:spLocks/>
            </p:cNvSpPr>
            <p:nvPr/>
          </p:nvSpPr>
          <p:spPr>
            <a:xfrm>
              <a:off x="2199980" y="5837407"/>
              <a:ext cx="2147457" cy="57368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B</a:t>
              </a:r>
              <a:r>
                <a:rPr lang="zh-CN" altLang="en-US" sz="1200" dirty="0"/>
                <a:t>对象不存在，此时实例化</a:t>
              </a:r>
              <a:r>
                <a:rPr lang="en-US" altLang="zh-CN" sz="1200" dirty="0"/>
                <a:t>B</a:t>
              </a:r>
              <a:endParaRPr lang="zh-CN" altLang="en-US" sz="1200" dirty="0"/>
            </a:p>
          </p:txBody>
        </p:sp>
      </p:grp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59C8D71-E4EC-4023-B28E-09C857515232}"/>
              </a:ext>
            </a:extLst>
          </p:cNvPr>
          <p:cNvCxnSpPr>
            <a:stCxn id="60" idx="1"/>
            <a:endCxn id="123" idx="4"/>
          </p:cNvCxnSpPr>
          <p:nvPr/>
        </p:nvCxnSpPr>
        <p:spPr>
          <a:xfrm flipH="1" flipV="1">
            <a:off x="3926676" y="4913081"/>
            <a:ext cx="1693373" cy="140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6DE7D-DC2F-3929-CCFD-45B76F640AC3}"/>
              </a:ext>
            </a:extLst>
          </p:cNvPr>
          <p:cNvSpPr txBox="1"/>
          <p:nvPr/>
        </p:nvSpPr>
        <p:spPr>
          <a:xfrm>
            <a:off x="2479133" y="4753734"/>
            <a:ext cx="15526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</a:t>
            </a:r>
            <a:r>
              <a:rPr lang="en-US" altLang="zh-CN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ObjectFactory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E2E34A-4FB0-D57D-8717-86806E8F63B4}"/>
              </a:ext>
            </a:extLst>
          </p:cNvPr>
          <p:cNvSpPr txBox="1"/>
          <p:nvPr/>
        </p:nvSpPr>
        <p:spPr>
          <a:xfrm>
            <a:off x="2479132" y="4955185"/>
            <a:ext cx="15526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B-</a:t>
            </a:r>
            <a:r>
              <a:rPr lang="en-US" altLang="zh-CN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ObjectFactory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FAE7D3-C93F-BD6F-02FD-31791AB60826}"/>
              </a:ext>
            </a:extLst>
          </p:cNvPr>
          <p:cNvSpPr txBox="1"/>
          <p:nvPr/>
        </p:nvSpPr>
        <p:spPr>
          <a:xfrm>
            <a:off x="5775314" y="1649482"/>
            <a:ext cx="15526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</a:t>
            </a: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代理对象</a:t>
            </a:r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</a:t>
            </a:r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ECD62D-48DE-ABAE-7696-CEE150D7492C}"/>
              </a:ext>
            </a:extLst>
          </p:cNvPr>
          <p:cNvSpPr txBox="1"/>
          <p:nvPr/>
        </p:nvSpPr>
        <p:spPr>
          <a:xfrm>
            <a:off x="10197953" y="3711742"/>
            <a:ext cx="15526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</a:t>
            </a: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代理对象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C0F8B5-01BE-A8AD-CF80-4F15E5757094}"/>
              </a:ext>
            </a:extLst>
          </p:cNvPr>
          <p:cNvSpPr txBox="1"/>
          <p:nvPr/>
        </p:nvSpPr>
        <p:spPr>
          <a:xfrm>
            <a:off x="10197953" y="3925150"/>
            <a:ext cx="15526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351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122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60" grpId="0" animBg="1"/>
      <p:bldP spid="12" grpId="0"/>
      <p:bldP spid="12" grpId="1"/>
      <p:bldP spid="18" grpId="0"/>
      <p:bldP spid="18" grpId="1"/>
      <p:bldP spid="20" grpId="0"/>
      <p:bldP spid="20" grpId="1"/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7FF25-6E83-A700-B392-F3E94B3B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构造方法出现了循环依赖怎么解决？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111DC-FC81-0F1B-1A2C-7B415BEE6E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8226" y="4372898"/>
            <a:ext cx="1251659" cy="517190"/>
          </a:xfrm>
        </p:spPr>
        <p:txBody>
          <a:bodyPr/>
          <a:lstStyle/>
          <a:p>
            <a:r>
              <a:rPr lang="zh-CN" altLang="en-US" dirty="0"/>
              <a:t>报错信息：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8174C2-A449-CDD5-53D4-DB540D0CA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132" y="1688712"/>
            <a:ext cx="3996965" cy="22929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A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成员变量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a){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"B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的构造方法执行了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..."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a 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953DB2-804B-D042-6A21-8ADD27FC2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26" y="1688712"/>
            <a:ext cx="3996965" cy="22929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B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成员变量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b){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的构造方法执行了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..."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b 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4129562-EE9F-FE97-C186-A5D185D22AB7}"/>
              </a:ext>
            </a:extLst>
          </p:cNvPr>
          <p:cNvSpPr/>
          <p:nvPr/>
        </p:nvSpPr>
        <p:spPr bwMode="auto">
          <a:xfrm>
            <a:off x="9662930" y="905130"/>
            <a:ext cx="1928211" cy="3634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构造函数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0476C30-1B9B-1263-A139-AE642585FC96}"/>
              </a:ext>
            </a:extLst>
          </p:cNvPr>
          <p:cNvSpPr/>
          <p:nvPr/>
        </p:nvSpPr>
        <p:spPr bwMode="auto">
          <a:xfrm>
            <a:off x="9662930" y="1452799"/>
            <a:ext cx="1928211" cy="3634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依赖注入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C2C0CBB-80D9-D649-3957-A70DA3476B3C}"/>
              </a:ext>
            </a:extLst>
          </p:cNvPr>
          <p:cNvSpPr/>
          <p:nvPr/>
        </p:nvSpPr>
        <p:spPr bwMode="auto">
          <a:xfrm>
            <a:off x="9662930" y="2000468"/>
            <a:ext cx="1928211" cy="363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Aware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接口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B1A4CA2-CD8D-E4FB-DAAB-B636A5FFD10E}"/>
              </a:ext>
            </a:extLst>
          </p:cNvPr>
          <p:cNvSpPr/>
          <p:nvPr/>
        </p:nvSpPr>
        <p:spPr bwMode="auto">
          <a:xfrm>
            <a:off x="9662930" y="2548138"/>
            <a:ext cx="1928211" cy="3634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BeanPostProcessor#before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94F41AC-B9AA-DFCE-0B49-9DCE11196689}"/>
              </a:ext>
            </a:extLst>
          </p:cNvPr>
          <p:cNvSpPr/>
          <p:nvPr/>
        </p:nvSpPr>
        <p:spPr bwMode="auto">
          <a:xfrm>
            <a:off x="9662930" y="3095808"/>
            <a:ext cx="1928211" cy="3634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初始化方法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4EA6351-9CC5-87FC-38F7-6B276677D23F}"/>
              </a:ext>
            </a:extLst>
          </p:cNvPr>
          <p:cNvSpPr/>
          <p:nvPr/>
        </p:nvSpPr>
        <p:spPr bwMode="auto">
          <a:xfrm>
            <a:off x="9662930" y="3643479"/>
            <a:ext cx="1928211" cy="3634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BeanPostProcessor#after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A12CA6D-14CE-30D6-2E6F-D744868D9072}"/>
              </a:ext>
            </a:extLst>
          </p:cNvPr>
          <p:cNvSpPr/>
          <p:nvPr/>
        </p:nvSpPr>
        <p:spPr bwMode="auto">
          <a:xfrm>
            <a:off x="9662930" y="4191150"/>
            <a:ext cx="1928211" cy="36349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销毁</a:t>
            </a:r>
            <a:r>
              <a:rPr lang="en-US" altLang="zh-CN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bean</a:t>
            </a:r>
            <a:endParaRPr lang="zh-CN" altLang="en-US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95153FB-355C-C6BB-B763-5990F27144F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627036" y="1268624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8CB6CD-43BF-CCDA-6A6B-440B666E374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0627036" y="1816293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1301525-98D2-52C0-ABAA-B6EC83744BE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0627036" y="2363963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971C191-0C51-5896-EA56-8958CA52AB7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0627036" y="2911633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DEFBB77-1748-9C5B-AFCC-ACD5A7760E6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0627036" y="3459304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1DBCEF2-0422-7F9D-0248-1C186E32D50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0627036" y="4006976"/>
            <a:ext cx="0" cy="1841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73499C9B-37D3-2BA6-DB19-00B18353E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67" y="4372898"/>
            <a:ext cx="6096000" cy="4953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076B3D9A-4B62-256D-6376-0D1DEC9C84ED}"/>
              </a:ext>
            </a:extLst>
          </p:cNvPr>
          <p:cNvSpPr txBox="1">
            <a:spLocks/>
          </p:cNvSpPr>
          <p:nvPr/>
        </p:nvSpPr>
        <p:spPr>
          <a:xfrm>
            <a:off x="888226" y="5270773"/>
            <a:ext cx="1251659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解决：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D1728F3B-B734-BBA0-0642-3DC2251BF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967" y="5270773"/>
            <a:ext cx="6096000" cy="892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@Lazy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b){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"A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的构造方法执行了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..."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b 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C451092-488B-0ADC-BD70-6FCE6ED68309}"/>
              </a:ext>
            </a:extLst>
          </p:cNvPr>
          <p:cNvSpPr/>
          <p:nvPr/>
        </p:nvSpPr>
        <p:spPr bwMode="auto">
          <a:xfrm>
            <a:off x="2950590" y="5270773"/>
            <a:ext cx="622169" cy="29104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425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/>
      <p:bldP spid="22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Spring</a:t>
              </a:r>
              <a:r>
                <a:rPr lang="zh-CN" altLang="en-US" sz="1400" dirty="0"/>
                <a:t>中的循环引用</a:t>
              </a:r>
            </a:p>
          </p:txBody>
        </p:sp>
      </p:grp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CC9CB0F1-DF94-A94A-E49C-43FB4359F772}"/>
              </a:ext>
            </a:extLst>
          </p:cNvPr>
          <p:cNvSpPr txBox="1">
            <a:spLocks/>
          </p:cNvSpPr>
          <p:nvPr/>
        </p:nvSpPr>
        <p:spPr>
          <a:xfrm>
            <a:off x="1968605" y="1858479"/>
            <a:ext cx="9230439" cy="194052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dirty="0"/>
              <a:t>循环依赖：循环依赖其实就是循环引用</a:t>
            </a:r>
            <a:r>
              <a:rPr lang="en-US" altLang="zh-CN" sz="1200" dirty="0"/>
              <a:t>,</a:t>
            </a:r>
            <a:r>
              <a:rPr lang="zh-CN" altLang="en-US" sz="1200" dirty="0"/>
              <a:t>也就是两个或两个以上的</a:t>
            </a:r>
            <a:r>
              <a:rPr lang="en-US" altLang="zh-CN" sz="1200" dirty="0"/>
              <a:t>bean</a:t>
            </a:r>
            <a:r>
              <a:rPr lang="zh-CN" altLang="en-US" sz="1200" dirty="0"/>
              <a:t>互相持有对方</a:t>
            </a:r>
            <a:r>
              <a:rPr lang="en-US" altLang="zh-CN" sz="1200" dirty="0"/>
              <a:t>,</a:t>
            </a:r>
            <a:r>
              <a:rPr lang="zh-CN" altLang="en-US" sz="1200" dirty="0"/>
              <a:t>最终形成闭环。比如</a:t>
            </a:r>
            <a:r>
              <a:rPr lang="en-US" altLang="zh-CN" sz="1200" dirty="0"/>
              <a:t>A</a:t>
            </a:r>
            <a:r>
              <a:rPr lang="zh-CN" altLang="en-US" sz="1200" dirty="0"/>
              <a:t>依赖于</a:t>
            </a:r>
            <a:r>
              <a:rPr lang="en-US" altLang="zh-CN" sz="1200" dirty="0"/>
              <a:t>B,B</a:t>
            </a:r>
            <a:r>
              <a:rPr lang="zh-CN" altLang="en-US" sz="1200" dirty="0"/>
              <a:t>依赖于</a:t>
            </a:r>
            <a:r>
              <a:rPr lang="en-US" altLang="zh-CN" sz="1200" dirty="0"/>
              <a:t>A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dirty="0"/>
              <a:t>循环依赖在</a:t>
            </a:r>
            <a:r>
              <a:rPr lang="en-US" altLang="zh-CN" sz="1200" dirty="0"/>
              <a:t>spring</a:t>
            </a:r>
            <a:r>
              <a:rPr lang="zh-CN" altLang="en-US" sz="1200" dirty="0"/>
              <a:t>中是允许存在，</a:t>
            </a:r>
            <a:r>
              <a:rPr lang="en-US" altLang="zh-CN" sz="1200" dirty="0"/>
              <a:t>spring</a:t>
            </a:r>
            <a:r>
              <a:rPr lang="zh-CN" altLang="en-US" sz="1200" dirty="0"/>
              <a:t>框架依据三级缓存已经解决了大部分的循环依赖</a:t>
            </a:r>
            <a:endParaRPr lang="en-US" altLang="zh-CN" sz="1200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一级缓存：单例池，缓存已经经历了完整的生命周期，已经初始化完成的</a:t>
            </a:r>
            <a:r>
              <a:rPr lang="en-US" altLang="zh-CN" sz="1200" dirty="0"/>
              <a:t>bean</a:t>
            </a:r>
            <a:r>
              <a:rPr lang="zh-CN" altLang="en-US" sz="1200" dirty="0"/>
              <a:t>对象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二级缓存：缓存早期的</a:t>
            </a:r>
            <a:r>
              <a:rPr lang="en-US" altLang="zh-CN" sz="1200" dirty="0"/>
              <a:t>bean</a:t>
            </a:r>
            <a:r>
              <a:rPr lang="zh-CN" altLang="en-US" sz="1200" dirty="0"/>
              <a:t>对象（生命周期还没走完）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三级缓存：缓存的是</a:t>
            </a:r>
            <a:r>
              <a:rPr lang="en-US" altLang="zh-CN" sz="1200" dirty="0" err="1"/>
              <a:t>ObjectFactory</a:t>
            </a:r>
            <a:r>
              <a:rPr lang="zh-CN" altLang="en-US" sz="1200" dirty="0"/>
              <a:t>，表示对象工厂，用来创建某个对象的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E681BC1-8DB3-F5F3-FBCB-30BBB4047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661" y="3723588"/>
            <a:ext cx="6344424" cy="28751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506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600" dirty="0"/>
                <a:t>构造方法出现了循环依赖怎么解决？</a:t>
              </a:r>
              <a:endParaRPr lang="en-US" altLang="zh-CN" sz="1400" dirty="0"/>
            </a:p>
          </p:txBody>
        </p:sp>
      </p:grp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B26591F5-37B2-E193-E3F9-7637796C408A}"/>
              </a:ext>
            </a:extLst>
          </p:cNvPr>
          <p:cNvSpPr txBox="1">
            <a:spLocks/>
          </p:cNvSpPr>
          <p:nvPr/>
        </p:nvSpPr>
        <p:spPr>
          <a:xfrm>
            <a:off x="2119432" y="1915530"/>
            <a:ext cx="6713483" cy="13461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A</a:t>
            </a:r>
            <a:r>
              <a:rPr lang="zh-CN" altLang="en-US" sz="1200" dirty="0"/>
              <a:t>依赖于</a:t>
            </a:r>
            <a:r>
              <a:rPr lang="en-US" altLang="zh-CN" sz="1200" dirty="0"/>
              <a:t>B</a:t>
            </a:r>
            <a:r>
              <a:rPr lang="zh-CN" altLang="en-US" sz="1200" dirty="0"/>
              <a:t>，</a:t>
            </a:r>
            <a:r>
              <a:rPr lang="en-US" altLang="zh-CN" sz="1200" dirty="0"/>
              <a:t>B</a:t>
            </a:r>
            <a:r>
              <a:rPr lang="zh-CN" altLang="en-US" sz="1200" dirty="0"/>
              <a:t>依赖于</a:t>
            </a:r>
            <a:r>
              <a:rPr lang="en-US" altLang="zh-CN" sz="1200" dirty="0"/>
              <a:t>A</a:t>
            </a:r>
            <a:r>
              <a:rPr lang="zh-CN" altLang="en-US" sz="1200" dirty="0"/>
              <a:t>，注入的方式是构造函数</a:t>
            </a:r>
          </a:p>
          <a:p>
            <a:r>
              <a:rPr lang="zh-CN" altLang="en-US" sz="1200" b="1" dirty="0"/>
              <a:t>原因</a:t>
            </a:r>
            <a:r>
              <a:rPr lang="zh-CN" altLang="en-US" sz="1200" dirty="0"/>
              <a:t>：由于</a:t>
            </a:r>
            <a:r>
              <a:rPr lang="en-US" altLang="zh-CN" sz="1200" dirty="0"/>
              <a:t>bean</a:t>
            </a:r>
            <a:r>
              <a:rPr lang="zh-CN" altLang="en-US" sz="1200" dirty="0"/>
              <a:t>的生命周期中构造函数是第一个执行的，</a:t>
            </a:r>
            <a:r>
              <a:rPr lang="en-US" altLang="zh-CN" sz="1200" dirty="0"/>
              <a:t>spring</a:t>
            </a:r>
            <a:r>
              <a:rPr lang="zh-CN" altLang="en-US" sz="1200" dirty="0"/>
              <a:t>框架并不能解决构造函数的的依赖注入</a:t>
            </a:r>
          </a:p>
          <a:p>
            <a:r>
              <a:rPr lang="zh-CN" altLang="en-US" sz="1200" b="1" dirty="0"/>
              <a:t>解决方案</a:t>
            </a:r>
            <a:r>
              <a:rPr lang="zh-CN" altLang="en-US" sz="1200" dirty="0"/>
              <a:t>：使用</a:t>
            </a:r>
            <a:r>
              <a:rPr lang="en-US" altLang="zh-CN" sz="1200" dirty="0"/>
              <a:t>@Lazy</a:t>
            </a:r>
            <a:r>
              <a:rPr lang="zh-CN" altLang="en-US" sz="1200" dirty="0"/>
              <a:t>进行懒加载，什么时候需要对象再进行</a:t>
            </a:r>
            <a:r>
              <a:rPr lang="en-US" altLang="zh-CN" sz="1200" dirty="0"/>
              <a:t>bean</a:t>
            </a:r>
            <a:r>
              <a:rPr lang="zh-CN" altLang="en-US" sz="1200" dirty="0"/>
              <a:t>对象的创建</a:t>
            </a:r>
            <a:endParaRPr lang="en-US" altLang="zh-CN" sz="12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9105FD6-6F6C-390E-4EE9-435D7B79E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394" y="3612908"/>
            <a:ext cx="4843270" cy="892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@Lazy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b){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的构造方法执行了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..."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b 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8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Spring</a:t>
              </a:r>
              <a:r>
                <a:rPr lang="zh-CN" altLang="en-US" sz="1400" dirty="0">
                  <a:solidFill>
                    <a:schemeClr val="tx1"/>
                  </a:solidFill>
                </a:rPr>
                <a:t>框架中的单例</a:t>
              </a:r>
              <a:r>
                <a:rPr lang="en-US" altLang="zh-CN" sz="1400" dirty="0">
                  <a:solidFill>
                    <a:schemeClr val="tx1"/>
                  </a:solidFill>
                </a:rPr>
                <a:t>bean</a:t>
              </a:r>
              <a:r>
                <a:rPr lang="zh-CN" altLang="en-US" sz="1400" dirty="0">
                  <a:solidFill>
                    <a:schemeClr val="tx1"/>
                  </a:solidFill>
                </a:rPr>
                <a:t>是线程安全的吗？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181458" y="2011643"/>
            <a:ext cx="6132984" cy="514742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Spring</a:t>
              </a:r>
              <a:r>
                <a:rPr lang="zh-CN" altLang="en-US" sz="1400" dirty="0">
                  <a:solidFill>
                    <a:schemeClr val="tx1"/>
                  </a:solidFill>
                </a:rPr>
                <a:t>框架中的</a:t>
              </a:r>
              <a:r>
                <a:rPr lang="en-US" altLang="zh-CN" sz="1400" dirty="0">
                  <a:solidFill>
                    <a:schemeClr val="tx1"/>
                  </a:solidFill>
                </a:rPr>
                <a:t>bean</a:t>
              </a:r>
              <a:r>
                <a:rPr lang="zh-CN" altLang="en-US" sz="1400" dirty="0">
                  <a:solidFill>
                    <a:schemeClr val="tx1"/>
                  </a:solidFill>
                </a:rPr>
                <a:t>是单例的吗？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8AF4AFCE-F56F-584A-7626-C4A8849E87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4902" y="4515876"/>
            <a:ext cx="7122794" cy="10647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singleton : bean</a:t>
            </a:r>
            <a:r>
              <a:rPr lang="zh-CN" altLang="en-US" dirty="0"/>
              <a:t>在每个</a:t>
            </a:r>
            <a:r>
              <a:rPr lang="en-US" altLang="zh-CN" dirty="0"/>
              <a:t>Spring IOC</a:t>
            </a:r>
            <a:r>
              <a:rPr lang="zh-CN" altLang="en-US" dirty="0"/>
              <a:t>容器中只有一个实例。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prototype</a:t>
            </a:r>
            <a:r>
              <a:rPr lang="zh-CN" altLang="en-US" dirty="0"/>
              <a:t>：一个</a:t>
            </a:r>
            <a:r>
              <a:rPr lang="en-US" altLang="zh-CN" dirty="0"/>
              <a:t>bean</a:t>
            </a:r>
            <a:r>
              <a:rPr lang="zh-CN" altLang="en-US" dirty="0"/>
              <a:t>的定义可以有多个实例。 </a:t>
            </a:r>
          </a:p>
          <a:p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6E1421-1731-DCF4-64EC-4C01F276E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737" y="2796387"/>
            <a:ext cx="8147901" cy="15556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@Service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@Scope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"singleton"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UserServiceImpl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UserService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7FBB0BA-0ADF-CBC4-2B67-848A539301CC}"/>
              </a:ext>
            </a:extLst>
          </p:cNvPr>
          <p:cNvSpPr txBox="1">
            <a:spLocks/>
          </p:cNvSpPr>
          <p:nvPr/>
        </p:nvSpPr>
        <p:spPr>
          <a:xfrm>
            <a:off x="2172036" y="5674935"/>
            <a:ext cx="7122794" cy="68815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不是线程安全的</a:t>
            </a:r>
          </a:p>
        </p:txBody>
      </p:sp>
    </p:spTree>
    <p:extLst>
      <p:ext uri="{BB962C8B-B14F-4D97-AF65-F5344CB8AC3E}">
        <p14:creationId xmlns:p14="http://schemas.microsoft.com/office/powerpoint/2010/main" val="129683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SpringMVC</a:t>
              </a:r>
              <a:r>
                <a:rPr lang="zh-CN" altLang="en-US" sz="1400" dirty="0"/>
                <a:t>的执行流程知道嘛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00312" y="2011643"/>
            <a:ext cx="6132984" cy="1417358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Springmvc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的执行流程是这个框架最核心的内容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视图阶段（老旧</a:t>
              </a:r>
              <a:r>
                <a:rPr lang="en-US" altLang="zh-CN" sz="1400" dirty="0">
                  <a:solidFill>
                    <a:schemeClr val="tx1"/>
                  </a:solidFill>
                </a:rPr>
                <a:t>JSP</a:t>
              </a:r>
              <a:r>
                <a:rPr lang="zh-CN" altLang="en-US" sz="1400" dirty="0">
                  <a:solidFill>
                    <a:schemeClr val="tx1"/>
                  </a:solidFill>
                </a:rPr>
                <a:t>等）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前后端分离阶段（接口开发，异步）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77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748B-972C-5011-1A32-38A659FE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视图阶段（</a:t>
            </a:r>
            <a:r>
              <a:rPr lang="en-US" altLang="zh-CN" sz="2000" dirty="0"/>
              <a:t>JSP</a:t>
            </a:r>
            <a:r>
              <a:rPr lang="zh-CN" altLang="en-US" sz="2000" dirty="0"/>
              <a:t>）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2527D-E84D-498B-43CB-FDEF30ADB2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8821" y="2061254"/>
            <a:ext cx="1074657" cy="421215"/>
          </a:xfrm>
        </p:spPr>
        <p:txBody>
          <a:bodyPr/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请求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AF1F49-8C79-3FD4-7321-ACCADF1C56E7}"/>
              </a:ext>
            </a:extLst>
          </p:cNvPr>
          <p:cNvSpPr/>
          <p:nvPr/>
        </p:nvSpPr>
        <p:spPr bwMode="auto">
          <a:xfrm>
            <a:off x="3550764" y="2092749"/>
            <a:ext cx="2526384" cy="9898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前端控制器</a:t>
            </a:r>
            <a:endParaRPr lang="en-US" altLang="zh-CN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阿里巴巴普惠体" panose="00020600040101010101" pitchFamily="18" charset="-122"/>
              </a:rPr>
              <a:t>DispatcherServlet</a:t>
            </a:r>
            <a:endParaRPr lang="zh-CN" altLang="en-US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077247-CBA5-C871-4578-2B7106AD79F3}"/>
              </a:ext>
            </a:extLst>
          </p:cNvPr>
          <p:cNvSpPr/>
          <p:nvPr/>
        </p:nvSpPr>
        <p:spPr bwMode="auto">
          <a:xfrm>
            <a:off x="8226459" y="2092749"/>
            <a:ext cx="2526384" cy="9898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处理器映射器</a:t>
            </a:r>
            <a:endParaRPr lang="en-US" altLang="zh-CN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阿里巴巴普惠体" panose="00020600040101010101" pitchFamily="18" charset="-122"/>
              </a:rPr>
              <a:t>HandlerMapping</a:t>
            </a:r>
            <a:endParaRPr lang="zh-CN" altLang="en-US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B49529E-A874-4F5C-80FE-078DEEEDD2CA}"/>
              </a:ext>
            </a:extLst>
          </p:cNvPr>
          <p:cNvSpPr/>
          <p:nvPr/>
        </p:nvSpPr>
        <p:spPr bwMode="auto">
          <a:xfrm>
            <a:off x="8226459" y="5109326"/>
            <a:ext cx="2526384" cy="9898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处理器适配器</a:t>
            </a:r>
            <a:endParaRPr lang="en-US" altLang="zh-CN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阿里巴巴普惠体" panose="00020600040101010101" pitchFamily="18" charset="-122"/>
              </a:rPr>
              <a:t>HandlerAdaptor</a:t>
            </a:r>
            <a:endParaRPr lang="zh-CN" altLang="en-US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60D94F8-E461-565F-9D31-BBBA149343DC}"/>
              </a:ext>
            </a:extLst>
          </p:cNvPr>
          <p:cNvSpPr/>
          <p:nvPr/>
        </p:nvSpPr>
        <p:spPr bwMode="auto">
          <a:xfrm>
            <a:off x="3550764" y="5175314"/>
            <a:ext cx="2526384" cy="9898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视图解析器</a:t>
            </a:r>
            <a:endParaRPr lang="en-US" altLang="zh-CN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阿里巴巴普惠体" panose="00020600040101010101" pitchFamily="18" charset="-122"/>
              </a:rPr>
              <a:t>ViewResolver</a:t>
            </a:r>
            <a:endParaRPr lang="zh-CN" altLang="en-US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93732B1-37DA-F01D-31AF-203CFDE68A9E}"/>
              </a:ext>
            </a:extLst>
          </p:cNvPr>
          <p:cNvSpPr/>
          <p:nvPr/>
        </p:nvSpPr>
        <p:spPr bwMode="auto">
          <a:xfrm>
            <a:off x="8638095" y="3775437"/>
            <a:ext cx="1703111" cy="7712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处理器</a:t>
            </a:r>
            <a:r>
              <a:rPr lang="en-US" altLang="zh-CN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Handler</a:t>
            </a:r>
            <a:endParaRPr lang="zh-CN" altLang="en-US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E790BFE-B43D-FAC1-160F-F1598AEF2AEB}"/>
              </a:ext>
            </a:extLst>
          </p:cNvPr>
          <p:cNvSpPr/>
          <p:nvPr/>
        </p:nvSpPr>
        <p:spPr bwMode="auto">
          <a:xfrm>
            <a:off x="1314196" y="4161082"/>
            <a:ext cx="1703111" cy="7712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视图展示</a:t>
            </a:r>
            <a:r>
              <a:rPr lang="en-US" altLang="zh-CN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(JSP)</a:t>
            </a:r>
            <a:endParaRPr lang="zh-CN" altLang="en-US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AE346F8-2D81-EC34-8A2F-AE7EF43DFA85}"/>
              </a:ext>
            </a:extLst>
          </p:cNvPr>
          <p:cNvCxnSpPr/>
          <p:nvPr/>
        </p:nvCxnSpPr>
        <p:spPr>
          <a:xfrm>
            <a:off x="6077148" y="3082564"/>
            <a:ext cx="2479299" cy="192306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C329BAC-E82A-F801-DDA1-28D24AF402B3}"/>
              </a:ext>
            </a:extLst>
          </p:cNvPr>
          <p:cNvCxnSpPr/>
          <p:nvPr/>
        </p:nvCxnSpPr>
        <p:spPr>
          <a:xfrm flipH="1" flipV="1">
            <a:off x="5912154" y="3337089"/>
            <a:ext cx="2314305" cy="18382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FA2E274-1F63-CA6B-D7F5-A7CA5D70ECA2}"/>
              </a:ext>
            </a:extLst>
          </p:cNvPr>
          <p:cNvCxnSpPr/>
          <p:nvPr/>
        </p:nvCxnSpPr>
        <p:spPr>
          <a:xfrm>
            <a:off x="6059891" y="2413262"/>
            <a:ext cx="214931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A06ADFD-BBE9-CD46-DA12-F41D15528BBF}"/>
              </a:ext>
            </a:extLst>
          </p:cNvPr>
          <p:cNvCxnSpPr/>
          <p:nvPr/>
        </p:nvCxnSpPr>
        <p:spPr>
          <a:xfrm flipH="1">
            <a:off x="6059891" y="2626218"/>
            <a:ext cx="214931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F5813CB-A554-9162-E5B3-F03A61953A04}"/>
              </a:ext>
            </a:extLst>
          </p:cNvPr>
          <p:cNvCxnSpPr/>
          <p:nvPr/>
        </p:nvCxnSpPr>
        <p:spPr>
          <a:xfrm flipV="1">
            <a:off x="9266549" y="4546727"/>
            <a:ext cx="0" cy="56259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0AF9940-A16E-A075-9C7C-323EAE0D8764}"/>
              </a:ext>
            </a:extLst>
          </p:cNvPr>
          <p:cNvCxnSpPr/>
          <p:nvPr/>
        </p:nvCxnSpPr>
        <p:spPr>
          <a:xfrm>
            <a:off x="9662474" y="4546727"/>
            <a:ext cx="0" cy="56259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FF83EFC-D8A0-220C-9A66-AE90214926DC}"/>
              </a:ext>
            </a:extLst>
          </p:cNvPr>
          <p:cNvCxnSpPr/>
          <p:nvPr/>
        </p:nvCxnSpPr>
        <p:spPr>
          <a:xfrm>
            <a:off x="4958500" y="3082564"/>
            <a:ext cx="0" cy="209275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6B45F45-D7EB-9535-C561-5059E1286E15}"/>
              </a:ext>
            </a:extLst>
          </p:cNvPr>
          <p:cNvCxnSpPr/>
          <p:nvPr/>
        </p:nvCxnSpPr>
        <p:spPr>
          <a:xfrm flipV="1">
            <a:off x="4600281" y="3082564"/>
            <a:ext cx="0" cy="209275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66BAF37-C8FE-BF10-8281-28EFBB458466}"/>
              </a:ext>
            </a:extLst>
          </p:cNvPr>
          <p:cNvCxnSpPr>
            <a:endCxn id="9" idx="0"/>
          </p:cNvCxnSpPr>
          <p:nvPr/>
        </p:nvCxnSpPr>
        <p:spPr>
          <a:xfrm flipH="1">
            <a:off x="2165752" y="3082564"/>
            <a:ext cx="1520129" cy="107851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B3702C3-2466-5080-95EC-5B0767D8DD07}"/>
              </a:ext>
            </a:extLst>
          </p:cNvPr>
          <p:cNvCxnSpPr/>
          <p:nvPr/>
        </p:nvCxnSpPr>
        <p:spPr>
          <a:xfrm>
            <a:off x="1890356" y="2399217"/>
            <a:ext cx="1660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176573-BD76-B038-0850-68CDB939B36A}"/>
              </a:ext>
            </a:extLst>
          </p:cNvPr>
          <p:cNvCxnSpPr/>
          <p:nvPr/>
        </p:nvCxnSpPr>
        <p:spPr>
          <a:xfrm flipH="1">
            <a:off x="1890356" y="2714919"/>
            <a:ext cx="1660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4E304E74-BD0A-FDA7-D406-BA63EAE1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02" y="2092748"/>
            <a:ext cx="811987" cy="8119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3" name="文本占位符 2">
            <a:extLst>
              <a:ext uri="{FF2B5EF4-FFF2-40B4-BE49-F238E27FC236}">
                <a16:creationId xmlns:a16="http://schemas.microsoft.com/office/drawing/2014/main" id="{EF6F078E-EE09-A6DE-09A4-32FB79223AC1}"/>
              </a:ext>
            </a:extLst>
          </p:cNvPr>
          <p:cNvSpPr txBox="1">
            <a:spLocks/>
          </p:cNvSpPr>
          <p:nvPr/>
        </p:nvSpPr>
        <p:spPr>
          <a:xfrm>
            <a:off x="2191115" y="2387332"/>
            <a:ext cx="1074657" cy="4212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11.</a:t>
            </a:r>
            <a:r>
              <a:rPr lang="zh-CN" altLang="en-US" sz="1200" dirty="0"/>
              <a:t>请求</a:t>
            </a:r>
          </a:p>
        </p:txBody>
      </p:sp>
      <p:sp>
        <p:nvSpPr>
          <p:cNvPr id="44" name="文本占位符 2">
            <a:extLst>
              <a:ext uri="{FF2B5EF4-FFF2-40B4-BE49-F238E27FC236}">
                <a16:creationId xmlns:a16="http://schemas.microsoft.com/office/drawing/2014/main" id="{7D16C9B5-AFD4-11AB-5A28-54D66E24FBBF}"/>
              </a:ext>
            </a:extLst>
          </p:cNvPr>
          <p:cNvSpPr txBox="1">
            <a:spLocks/>
          </p:cNvSpPr>
          <p:nvPr/>
        </p:nvSpPr>
        <p:spPr>
          <a:xfrm>
            <a:off x="6403514" y="2047953"/>
            <a:ext cx="1992198" cy="4212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2.</a:t>
            </a:r>
            <a:r>
              <a:rPr lang="zh-CN" altLang="en-US" sz="1200" dirty="0"/>
              <a:t>查询</a:t>
            </a:r>
            <a:r>
              <a:rPr lang="en-US" altLang="zh-CN" sz="1200" dirty="0"/>
              <a:t>handler</a:t>
            </a:r>
            <a:endParaRPr lang="zh-CN" altLang="en-US" sz="1200" dirty="0"/>
          </a:p>
        </p:txBody>
      </p:sp>
      <p:sp>
        <p:nvSpPr>
          <p:cNvPr id="45" name="文本占位符 2">
            <a:extLst>
              <a:ext uri="{FF2B5EF4-FFF2-40B4-BE49-F238E27FC236}">
                <a16:creationId xmlns:a16="http://schemas.microsoft.com/office/drawing/2014/main" id="{5C5D2ACF-3BE7-BA37-B4BB-F1E7ECAC3D65}"/>
              </a:ext>
            </a:extLst>
          </p:cNvPr>
          <p:cNvSpPr txBox="1">
            <a:spLocks/>
          </p:cNvSpPr>
          <p:nvPr/>
        </p:nvSpPr>
        <p:spPr>
          <a:xfrm>
            <a:off x="6318888" y="2611227"/>
            <a:ext cx="1992198" cy="4212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3.</a:t>
            </a:r>
            <a:r>
              <a:rPr lang="zh-CN" altLang="en-US" sz="1200" dirty="0"/>
              <a:t>返回处理器执行链</a:t>
            </a:r>
            <a:r>
              <a:rPr lang="en-US" altLang="zh-CN" sz="1200" dirty="0" err="1"/>
              <a:t>HandlerExecutionChain</a:t>
            </a:r>
            <a:endParaRPr lang="zh-CN" altLang="en-US" sz="1200" dirty="0"/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38B13836-C7DC-047E-10EA-D15A37220D46}"/>
              </a:ext>
            </a:extLst>
          </p:cNvPr>
          <p:cNvSpPr txBox="1">
            <a:spLocks/>
          </p:cNvSpPr>
          <p:nvPr/>
        </p:nvSpPr>
        <p:spPr>
          <a:xfrm>
            <a:off x="7045765" y="3564829"/>
            <a:ext cx="1992198" cy="4212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4.</a:t>
            </a:r>
            <a:r>
              <a:rPr lang="zh-CN" altLang="en-US" sz="1200" dirty="0"/>
              <a:t>请求执行</a:t>
            </a:r>
            <a:r>
              <a:rPr lang="en-US" altLang="zh-CN" sz="1200" dirty="0"/>
              <a:t>handler</a:t>
            </a:r>
            <a:endParaRPr lang="zh-CN" altLang="en-US" sz="1200" dirty="0"/>
          </a:p>
        </p:txBody>
      </p:sp>
      <p:sp>
        <p:nvSpPr>
          <p:cNvPr id="47" name="文本占位符 2">
            <a:extLst>
              <a:ext uri="{FF2B5EF4-FFF2-40B4-BE49-F238E27FC236}">
                <a16:creationId xmlns:a16="http://schemas.microsoft.com/office/drawing/2014/main" id="{9D3C508F-A56C-AECC-2BEA-2669A99A8C18}"/>
              </a:ext>
            </a:extLst>
          </p:cNvPr>
          <p:cNvSpPr txBox="1">
            <a:spLocks/>
          </p:cNvSpPr>
          <p:nvPr/>
        </p:nvSpPr>
        <p:spPr>
          <a:xfrm>
            <a:off x="8686877" y="4678917"/>
            <a:ext cx="658229" cy="4212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5.</a:t>
            </a:r>
            <a:r>
              <a:rPr lang="zh-CN" altLang="en-US" sz="1200" dirty="0"/>
              <a:t>请求</a:t>
            </a:r>
          </a:p>
        </p:txBody>
      </p:sp>
      <p:sp>
        <p:nvSpPr>
          <p:cNvPr id="48" name="文本占位符 2">
            <a:extLst>
              <a:ext uri="{FF2B5EF4-FFF2-40B4-BE49-F238E27FC236}">
                <a16:creationId xmlns:a16="http://schemas.microsoft.com/office/drawing/2014/main" id="{C9C68641-3DDE-C38F-3528-F1FAEAE91A77}"/>
              </a:ext>
            </a:extLst>
          </p:cNvPr>
          <p:cNvSpPr txBox="1">
            <a:spLocks/>
          </p:cNvSpPr>
          <p:nvPr/>
        </p:nvSpPr>
        <p:spPr>
          <a:xfrm>
            <a:off x="9675094" y="4688111"/>
            <a:ext cx="710102" cy="4212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6.</a:t>
            </a:r>
            <a:r>
              <a:rPr lang="zh-CN" altLang="en-US" sz="1200" dirty="0"/>
              <a:t>响应</a:t>
            </a:r>
          </a:p>
        </p:txBody>
      </p:sp>
      <p:sp>
        <p:nvSpPr>
          <p:cNvPr id="49" name="文本占位符 2">
            <a:extLst>
              <a:ext uri="{FF2B5EF4-FFF2-40B4-BE49-F238E27FC236}">
                <a16:creationId xmlns:a16="http://schemas.microsoft.com/office/drawing/2014/main" id="{F62B75B8-977E-BD15-7219-3E62EB226D94}"/>
              </a:ext>
            </a:extLst>
          </p:cNvPr>
          <p:cNvSpPr txBox="1">
            <a:spLocks/>
          </p:cNvSpPr>
          <p:nvPr/>
        </p:nvSpPr>
        <p:spPr>
          <a:xfrm>
            <a:off x="6403519" y="4232633"/>
            <a:ext cx="1343346" cy="71051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7.</a:t>
            </a:r>
            <a:r>
              <a:rPr lang="zh-CN" altLang="en-US" sz="1200" dirty="0"/>
              <a:t>返回</a:t>
            </a:r>
            <a:r>
              <a:rPr lang="en-US" altLang="zh-CN" sz="1200" dirty="0" err="1"/>
              <a:t>ModelAndView</a:t>
            </a:r>
            <a:endParaRPr lang="zh-CN" altLang="en-US" sz="1200" dirty="0"/>
          </a:p>
        </p:txBody>
      </p: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AD39599A-7B07-0467-518F-FE52786CB292}"/>
              </a:ext>
            </a:extLst>
          </p:cNvPr>
          <p:cNvSpPr txBox="1">
            <a:spLocks/>
          </p:cNvSpPr>
          <p:nvPr/>
        </p:nvSpPr>
        <p:spPr>
          <a:xfrm>
            <a:off x="4958499" y="4008459"/>
            <a:ext cx="1445015" cy="71051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8.</a:t>
            </a:r>
            <a:r>
              <a:rPr lang="zh-CN" altLang="en-US" sz="1200" dirty="0"/>
              <a:t>返回视图解析器</a:t>
            </a:r>
          </a:p>
        </p:txBody>
      </p:sp>
      <p:sp>
        <p:nvSpPr>
          <p:cNvPr id="51" name="文本占位符 2">
            <a:extLst>
              <a:ext uri="{FF2B5EF4-FFF2-40B4-BE49-F238E27FC236}">
                <a16:creationId xmlns:a16="http://schemas.microsoft.com/office/drawing/2014/main" id="{75F5E67D-1A73-EE83-2F21-728A15931862}"/>
              </a:ext>
            </a:extLst>
          </p:cNvPr>
          <p:cNvSpPr txBox="1">
            <a:spLocks/>
          </p:cNvSpPr>
          <p:nvPr/>
        </p:nvSpPr>
        <p:spPr>
          <a:xfrm>
            <a:off x="3289744" y="4008459"/>
            <a:ext cx="1445015" cy="71051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9.</a:t>
            </a:r>
            <a:r>
              <a:rPr lang="zh-CN" altLang="en-US" sz="1200" dirty="0"/>
              <a:t>返回</a:t>
            </a:r>
            <a:r>
              <a:rPr lang="en-US" altLang="zh-CN" sz="1200" dirty="0"/>
              <a:t>View</a:t>
            </a:r>
            <a:r>
              <a:rPr lang="zh-CN" altLang="en-US" sz="1200" dirty="0"/>
              <a:t>对象</a:t>
            </a:r>
          </a:p>
        </p:txBody>
      </p:sp>
      <p:sp>
        <p:nvSpPr>
          <p:cNvPr id="52" name="文本占位符 2">
            <a:extLst>
              <a:ext uri="{FF2B5EF4-FFF2-40B4-BE49-F238E27FC236}">
                <a16:creationId xmlns:a16="http://schemas.microsoft.com/office/drawing/2014/main" id="{C63C24CD-5771-7B6F-B7EA-AD5F55C1EEB3}"/>
              </a:ext>
            </a:extLst>
          </p:cNvPr>
          <p:cNvSpPr txBox="1">
            <a:spLocks/>
          </p:cNvSpPr>
          <p:nvPr/>
        </p:nvSpPr>
        <p:spPr>
          <a:xfrm>
            <a:off x="2058588" y="3226033"/>
            <a:ext cx="1445015" cy="71051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10.</a:t>
            </a:r>
            <a:r>
              <a:rPr lang="zh-CN" altLang="en-US" sz="1200" dirty="0"/>
              <a:t>渲染视图</a:t>
            </a:r>
          </a:p>
        </p:txBody>
      </p:sp>
      <p:sp>
        <p:nvSpPr>
          <p:cNvPr id="53" name="文本占位符 2">
            <a:extLst>
              <a:ext uri="{FF2B5EF4-FFF2-40B4-BE49-F238E27FC236}">
                <a16:creationId xmlns:a16="http://schemas.microsoft.com/office/drawing/2014/main" id="{F10EF554-7503-EE5C-3A81-B828F71C32EC}"/>
              </a:ext>
            </a:extLst>
          </p:cNvPr>
          <p:cNvSpPr txBox="1">
            <a:spLocks/>
          </p:cNvSpPr>
          <p:nvPr/>
        </p:nvSpPr>
        <p:spPr>
          <a:xfrm>
            <a:off x="1461984" y="1669522"/>
            <a:ext cx="3272564" cy="41582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http://localhost:8080/user/getById/1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3DDA22B2-96A3-E1D8-F3A3-989222E6165D}"/>
              </a:ext>
            </a:extLst>
          </p:cNvPr>
          <p:cNvSpPr txBox="1">
            <a:spLocks/>
          </p:cNvSpPr>
          <p:nvPr/>
        </p:nvSpPr>
        <p:spPr>
          <a:xfrm>
            <a:off x="7820309" y="1613395"/>
            <a:ext cx="3619093" cy="41582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{ key:/user/getById/1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，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value:”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类名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方法名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”…}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" name="文本占位符 2">
            <a:extLst>
              <a:ext uri="{FF2B5EF4-FFF2-40B4-BE49-F238E27FC236}">
                <a16:creationId xmlns:a16="http://schemas.microsoft.com/office/drawing/2014/main" id="{41232C62-0D84-5C06-F5A8-E69C61E50EFA}"/>
              </a:ext>
            </a:extLst>
          </p:cNvPr>
          <p:cNvSpPr txBox="1">
            <a:spLocks/>
          </p:cNvSpPr>
          <p:nvPr/>
        </p:nvSpPr>
        <p:spPr>
          <a:xfrm>
            <a:off x="10752843" y="5333670"/>
            <a:ext cx="1260817" cy="10441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处理参数</a:t>
            </a:r>
            <a:endParaRPr lang="en-US" altLang="zh-CN" sz="1200" dirty="0">
              <a:solidFill>
                <a:schemeClr val="tx2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处理返回值</a:t>
            </a:r>
          </a:p>
        </p:txBody>
      </p:sp>
      <p:sp>
        <p:nvSpPr>
          <p:cNvPr id="56" name="文本占位符 2">
            <a:extLst>
              <a:ext uri="{FF2B5EF4-FFF2-40B4-BE49-F238E27FC236}">
                <a16:creationId xmlns:a16="http://schemas.microsoft.com/office/drawing/2014/main" id="{6C5C9AED-04A9-DDB2-07A5-8CFEA096FD79}"/>
              </a:ext>
            </a:extLst>
          </p:cNvPr>
          <p:cNvSpPr txBox="1">
            <a:spLocks/>
          </p:cNvSpPr>
          <p:nvPr/>
        </p:nvSpPr>
        <p:spPr>
          <a:xfrm>
            <a:off x="6114854" y="5379079"/>
            <a:ext cx="1260817" cy="10441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逻辑视图解析为真正的视图</a:t>
            </a:r>
          </a:p>
        </p:txBody>
      </p:sp>
    </p:spTree>
    <p:extLst>
      <p:ext uri="{BB962C8B-B14F-4D97-AF65-F5344CB8AC3E}">
        <p14:creationId xmlns:p14="http://schemas.microsoft.com/office/powerpoint/2010/main" val="1505645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748B-972C-5011-1A32-38A659FE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前后端分离阶段（接口开发，异步请求）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2527D-E84D-498B-43CB-FDEF30ADB2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8821" y="2061254"/>
            <a:ext cx="1074657" cy="421215"/>
          </a:xfrm>
        </p:spPr>
        <p:txBody>
          <a:bodyPr/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请求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AF1F49-8C79-3FD4-7321-ACCADF1C56E7}"/>
              </a:ext>
            </a:extLst>
          </p:cNvPr>
          <p:cNvSpPr/>
          <p:nvPr/>
        </p:nvSpPr>
        <p:spPr bwMode="auto">
          <a:xfrm>
            <a:off x="3550764" y="2092749"/>
            <a:ext cx="2526384" cy="9898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前端控制器</a:t>
            </a:r>
            <a:endParaRPr lang="en-US" altLang="zh-CN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阿里巴巴普惠体" panose="00020600040101010101" pitchFamily="18" charset="-122"/>
              </a:rPr>
              <a:t>DispatcherServlet</a:t>
            </a:r>
            <a:endParaRPr lang="zh-CN" altLang="en-US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077247-CBA5-C871-4578-2B7106AD79F3}"/>
              </a:ext>
            </a:extLst>
          </p:cNvPr>
          <p:cNvSpPr/>
          <p:nvPr/>
        </p:nvSpPr>
        <p:spPr bwMode="auto">
          <a:xfrm>
            <a:off x="8226459" y="2092749"/>
            <a:ext cx="2526384" cy="9898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处理器映射器</a:t>
            </a:r>
            <a:endParaRPr lang="en-US" altLang="zh-CN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阿里巴巴普惠体" panose="00020600040101010101" pitchFamily="18" charset="-122"/>
              </a:rPr>
              <a:t>HandlerMapping</a:t>
            </a:r>
            <a:endParaRPr lang="zh-CN" altLang="en-US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B49529E-A874-4F5C-80FE-078DEEEDD2CA}"/>
              </a:ext>
            </a:extLst>
          </p:cNvPr>
          <p:cNvSpPr/>
          <p:nvPr/>
        </p:nvSpPr>
        <p:spPr bwMode="auto">
          <a:xfrm>
            <a:off x="3533507" y="5175314"/>
            <a:ext cx="2526384" cy="9898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处理器适配器</a:t>
            </a:r>
            <a:endParaRPr lang="en-US" altLang="zh-CN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阿里巴巴普惠体" panose="00020600040101010101" pitchFamily="18" charset="-122"/>
              </a:rPr>
              <a:t>HandlerAdaptor</a:t>
            </a:r>
            <a:endParaRPr lang="zh-CN" altLang="en-US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93732B1-37DA-F01D-31AF-203CFDE68A9E}"/>
              </a:ext>
            </a:extLst>
          </p:cNvPr>
          <p:cNvSpPr/>
          <p:nvPr/>
        </p:nvSpPr>
        <p:spPr bwMode="auto">
          <a:xfrm>
            <a:off x="7667134" y="5274299"/>
            <a:ext cx="1703111" cy="7712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处理器</a:t>
            </a:r>
            <a:r>
              <a:rPr lang="en-US" altLang="zh-CN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Handler</a:t>
            </a:r>
            <a:endParaRPr lang="zh-CN" altLang="en-US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AE346F8-2D81-EC34-8A2F-AE7EF43DFA85}"/>
              </a:ext>
            </a:extLst>
          </p:cNvPr>
          <p:cNvCxnSpPr>
            <a:cxnSpLocks/>
          </p:cNvCxnSpPr>
          <p:nvPr/>
        </p:nvCxnSpPr>
        <p:spPr>
          <a:xfrm flipH="1">
            <a:off x="4790395" y="3200143"/>
            <a:ext cx="6304" cy="180401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FA2E274-1F63-CA6B-D7F5-A7CA5D70ECA2}"/>
              </a:ext>
            </a:extLst>
          </p:cNvPr>
          <p:cNvCxnSpPr/>
          <p:nvPr/>
        </p:nvCxnSpPr>
        <p:spPr>
          <a:xfrm>
            <a:off x="6059891" y="2413262"/>
            <a:ext cx="214931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A06ADFD-BBE9-CD46-DA12-F41D15528BBF}"/>
              </a:ext>
            </a:extLst>
          </p:cNvPr>
          <p:cNvCxnSpPr/>
          <p:nvPr/>
        </p:nvCxnSpPr>
        <p:spPr>
          <a:xfrm flipH="1">
            <a:off x="6059891" y="2626218"/>
            <a:ext cx="214931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F5813CB-A554-9162-E5B3-F03A61953A04}"/>
              </a:ext>
            </a:extLst>
          </p:cNvPr>
          <p:cNvCxnSpPr>
            <a:cxnSpLocks/>
          </p:cNvCxnSpPr>
          <p:nvPr/>
        </p:nvCxnSpPr>
        <p:spPr>
          <a:xfrm>
            <a:off x="6123411" y="5659944"/>
            <a:ext cx="146589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B3702C3-2466-5080-95EC-5B0767D8DD07}"/>
              </a:ext>
            </a:extLst>
          </p:cNvPr>
          <p:cNvCxnSpPr/>
          <p:nvPr/>
        </p:nvCxnSpPr>
        <p:spPr>
          <a:xfrm>
            <a:off x="1890356" y="2399217"/>
            <a:ext cx="1660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176573-BD76-B038-0850-68CDB939B36A}"/>
              </a:ext>
            </a:extLst>
          </p:cNvPr>
          <p:cNvCxnSpPr/>
          <p:nvPr/>
        </p:nvCxnSpPr>
        <p:spPr>
          <a:xfrm flipH="1">
            <a:off x="1890356" y="2714919"/>
            <a:ext cx="1660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4E304E74-BD0A-FDA7-D406-BA63EAE1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02" y="2092748"/>
            <a:ext cx="811987" cy="8119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3" name="文本占位符 2">
            <a:extLst>
              <a:ext uri="{FF2B5EF4-FFF2-40B4-BE49-F238E27FC236}">
                <a16:creationId xmlns:a16="http://schemas.microsoft.com/office/drawing/2014/main" id="{EF6F078E-EE09-A6DE-09A4-32FB79223AC1}"/>
              </a:ext>
            </a:extLst>
          </p:cNvPr>
          <p:cNvSpPr txBox="1">
            <a:spLocks/>
          </p:cNvSpPr>
          <p:nvPr/>
        </p:nvSpPr>
        <p:spPr>
          <a:xfrm>
            <a:off x="2191115" y="2387332"/>
            <a:ext cx="1074657" cy="4212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6.</a:t>
            </a:r>
            <a:r>
              <a:rPr lang="zh-CN" altLang="en-US" sz="1200" dirty="0"/>
              <a:t>响应</a:t>
            </a:r>
          </a:p>
        </p:txBody>
      </p:sp>
      <p:sp>
        <p:nvSpPr>
          <p:cNvPr id="44" name="文本占位符 2">
            <a:extLst>
              <a:ext uri="{FF2B5EF4-FFF2-40B4-BE49-F238E27FC236}">
                <a16:creationId xmlns:a16="http://schemas.microsoft.com/office/drawing/2014/main" id="{7D16C9B5-AFD4-11AB-5A28-54D66E24FBBF}"/>
              </a:ext>
            </a:extLst>
          </p:cNvPr>
          <p:cNvSpPr txBox="1">
            <a:spLocks/>
          </p:cNvSpPr>
          <p:nvPr/>
        </p:nvSpPr>
        <p:spPr>
          <a:xfrm>
            <a:off x="6403514" y="2047953"/>
            <a:ext cx="1992198" cy="4212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2.</a:t>
            </a:r>
            <a:r>
              <a:rPr lang="zh-CN" altLang="en-US" sz="1200" dirty="0"/>
              <a:t>查询</a:t>
            </a:r>
            <a:r>
              <a:rPr lang="en-US" altLang="zh-CN" sz="1200" dirty="0"/>
              <a:t>handler</a:t>
            </a:r>
            <a:endParaRPr lang="zh-CN" altLang="en-US" sz="1200" dirty="0"/>
          </a:p>
        </p:txBody>
      </p:sp>
      <p:sp>
        <p:nvSpPr>
          <p:cNvPr id="45" name="文本占位符 2">
            <a:extLst>
              <a:ext uri="{FF2B5EF4-FFF2-40B4-BE49-F238E27FC236}">
                <a16:creationId xmlns:a16="http://schemas.microsoft.com/office/drawing/2014/main" id="{5C5D2ACF-3BE7-BA37-B4BB-F1E7ECAC3D65}"/>
              </a:ext>
            </a:extLst>
          </p:cNvPr>
          <p:cNvSpPr txBox="1">
            <a:spLocks/>
          </p:cNvSpPr>
          <p:nvPr/>
        </p:nvSpPr>
        <p:spPr>
          <a:xfrm>
            <a:off x="6318888" y="2611227"/>
            <a:ext cx="1992198" cy="4212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3.</a:t>
            </a:r>
            <a:r>
              <a:rPr lang="zh-CN" altLang="en-US" sz="1200" dirty="0"/>
              <a:t>返回处理器执行链</a:t>
            </a:r>
            <a:r>
              <a:rPr lang="en-US" altLang="zh-CN" sz="1200" dirty="0" err="1"/>
              <a:t>HandlerExecutionChain</a:t>
            </a:r>
            <a:endParaRPr lang="zh-CN" altLang="en-US" sz="1200" dirty="0"/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38B13836-C7DC-047E-10EA-D15A37220D46}"/>
              </a:ext>
            </a:extLst>
          </p:cNvPr>
          <p:cNvSpPr txBox="1">
            <a:spLocks/>
          </p:cNvSpPr>
          <p:nvPr/>
        </p:nvSpPr>
        <p:spPr>
          <a:xfrm>
            <a:off x="4864159" y="3891544"/>
            <a:ext cx="1992198" cy="4212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4.</a:t>
            </a:r>
            <a:r>
              <a:rPr lang="zh-CN" altLang="en-US" sz="1200" dirty="0"/>
              <a:t>请求执行</a:t>
            </a:r>
            <a:r>
              <a:rPr lang="en-US" altLang="zh-CN" sz="1200" dirty="0"/>
              <a:t>handler</a:t>
            </a:r>
            <a:endParaRPr lang="zh-CN" altLang="en-US" sz="1200" dirty="0"/>
          </a:p>
        </p:txBody>
      </p:sp>
      <p:sp>
        <p:nvSpPr>
          <p:cNvPr id="47" name="文本占位符 2">
            <a:extLst>
              <a:ext uri="{FF2B5EF4-FFF2-40B4-BE49-F238E27FC236}">
                <a16:creationId xmlns:a16="http://schemas.microsoft.com/office/drawing/2014/main" id="{9D3C508F-A56C-AECC-2BEA-2669A99A8C18}"/>
              </a:ext>
            </a:extLst>
          </p:cNvPr>
          <p:cNvSpPr txBox="1">
            <a:spLocks/>
          </p:cNvSpPr>
          <p:nvPr/>
        </p:nvSpPr>
        <p:spPr>
          <a:xfrm>
            <a:off x="6403514" y="5175314"/>
            <a:ext cx="1764308" cy="4212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5.</a:t>
            </a:r>
            <a:r>
              <a:rPr lang="zh-CN" altLang="en-US" sz="1200" dirty="0"/>
              <a:t>请求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E932AF4B-D8CF-0DE4-AD75-7206B22484CA}"/>
              </a:ext>
            </a:extLst>
          </p:cNvPr>
          <p:cNvSpPr txBox="1">
            <a:spLocks/>
          </p:cNvSpPr>
          <p:nvPr/>
        </p:nvSpPr>
        <p:spPr>
          <a:xfrm>
            <a:off x="2331084" y="5385921"/>
            <a:ext cx="1260817" cy="10441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处理参数</a:t>
            </a:r>
            <a:endParaRPr lang="en-US" altLang="zh-CN" sz="1200" dirty="0">
              <a:solidFill>
                <a:schemeClr val="tx2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处理返回值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DEB49ECF-ADC3-3240-3135-AADAD05C6C99}"/>
              </a:ext>
            </a:extLst>
          </p:cNvPr>
          <p:cNvSpPr txBox="1">
            <a:spLocks/>
          </p:cNvSpPr>
          <p:nvPr/>
        </p:nvSpPr>
        <p:spPr>
          <a:xfrm>
            <a:off x="1461984" y="1669522"/>
            <a:ext cx="3272564" cy="41582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http://localhost:8080/user/getById/1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B9D81DFC-B27D-595E-556A-9E75D3073AEE}"/>
              </a:ext>
            </a:extLst>
          </p:cNvPr>
          <p:cNvSpPr txBox="1">
            <a:spLocks/>
          </p:cNvSpPr>
          <p:nvPr/>
        </p:nvSpPr>
        <p:spPr>
          <a:xfrm>
            <a:off x="7820309" y="1613395"/>
            <a:ext cx="3619093" cy="41582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{ key:/user/getById/1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，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value:”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类名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方法名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”…}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304BB0A8-27FE-8DCB-F4FE-0D3E43D7988E}"/>
              </a:ext>
            </a:extLst>
          </p:cNvPr>
          <p:cNvSpPr txBox="1">
            <a:spLocks/>
          </p:cNvSpPr>
          <p:nvPr/>
        </p:nvSpPr>
        <p:spPr>
          <a:xfrm>
            <a:off x="7395303" y="4543939"/>
            <a:ext cx="4593022" cy="64827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方法上添加了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@ResponseBody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通过</a:t>
            </a:r>
            <a:r>
              <a:rPr lang="en-US" altLang="zh-CN" sz="1200" dirty="0" err="1">
                <a:solidFill>
                  <a:schemeClr val="tx2">
                    <a:lumMod val="75000"/>
                  </a:schemeClr>
                </a:solidFill>
              </a:rPr>
              <a:t>HttpMessageConverter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来返回结果转换为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并响应</a:t>
            </a:r>
          </a:p>
        </p:txBody>
      </p:sp>
    </p:spTree>
    <p:extLst>
      <p:ext uri="{BB962C8B-B14F-4D97-AF65-F5344CB8AC3E}">
        <p14:creationId xmlns:p14="http://schemas.microsoft.com/office/powerpoint/2010/main" val="2637942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SpringMVC</a:t>
              </a:r>
              <a:r>
                <a:rPr lang="zh-CN" altLang="en-US" sz="1400" dirty="0"/>
                <a:t>的执行流程知道嘛</a:t>
              </a:r>
            </a:p>
          </p:txBody>
        </p:sp>
      </p:grp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22600730-F943-48BF-517C-8F31AABDB718}"/>
              </a:ext>
            </a:extLst>
          </p:cNvPr>
          <p:cNvSpPr txBox="1">
            <a:spLocks/>
          </p:cNvSpPr>
          <p:nvPr/>
        </p:nvSpPr>
        <p:spPr>
          <a:xfrm>
            <a:off x="2100580" y="1858478"/>
            <a:ext cx="8938208" cy="39295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用户发送出请求到前端控制器</a:t>
            </a:r>
            <a:r>
              <a:rPr lang="en-US" altLang="zh-CN" sz="1200" dirty="0" err="1"/>
              <a:t>DispatcherServlet</a:t>
            </a:r>
            <a:endParaRPr lang="en-US" altLang="zh-CN" sz="1200" dirty="0"/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DispatcherServlet</a:t>
            </a:r>
            <a:r>
              <a:rPr lang="zh-CN" altLang="en-US" sz="1200" dirty="0"/>
              <a:t>收到请求调用</a:t>
            </a:r>
            <a:r>
              <a:rPr lang="en-US" altLang="zh-CN" sz="1200" dirty="0" err="1"/>
              <a:t>HandlerMapping</a:t>
            </a:r>
            <a:r>
              <a:rPr lang="zh-CN" altLang="en-US" sz="1200" dirty="0"/>
              <a:t>（处理器映射器）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HandlerMapping</a:t>
            </a:r>
            <a:r>
              <a:rPr lang="zh-CN" altLang="en-US" sz="1200" dirty="0"/>
              <a:t>找到具体的处理器，生成处理器对象及处理器拦截器</a:t>
            </a:r>
            <a:r>
              <a:rPr lang="en-US" altLang="zh-CN" sz="1200" dirty="0"/>
              <a:t>(</a:t>
            </a:r>
            <a:r>
              <a:rPr lang="zh-CN" altLang="en-US" sz="1200" dirty="0"/>
              <a:t>如果有</a:t>
            </a:r>
            <a:r>
              <a:rPr lang="en-US" altLang="zh-CN" sz="1200" dirty="0"/>
              <a:t>)</a:t>
            </a:r>
            <a:r>
              <a:rPr lang="zh-CN" altLang="en-US" sz="1200" dirty="0"/>
              <a:t>，再一起返回给</a:t>
            </a:r>
            <a:r>
              <a:rPr lang="en-US" altLang="zh-CN" sz="1200" dirty="0" err="1"/>
              <a:t>DispatcherServlet</a:t>
            </a:r>
            <a:r>
              <a:rPr lang="zh-CN" altLang="en-US" sz="1200" dirty="0"/>
              <a:t>。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DispatcherServlet</a:t>
            </a:r>
            <a:r>
              <a:rPr lang="zh-CN" altLang="en-US" sz="1200" dirty="0"/>
              <a:t>调用</a:t>
            </a:r>
            <a:r>
              <a:rPr lang="en-US" altLang="zh-CN" sz="1200" dirty="0" err="1"/>
              <a:t>HandlerAdapter</a:t>
            </a:r>
            <a:r>
              <a:rPr lang="zh-CN" altLang="en-US" sz="1200" dirty="0"/>
              <a:t>（处理器适配器）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HandlerAdapter</a:t>
            </a:r>
            <a:r>
              <a:rPr lang="zh-CN" altLang="en-US" sz="1200" dirty="0"/>
              <a:t>经过适配调用具体的处理器（</a:t>
            </a:r>
            <a:r>
              <a:rPr lang="en-US" altLang="zh-CN" sz="1200" dirty="0"/>
              <a:t>Handler/Controller</a:t>
            </a:r>
            <a:r>
              <a:rPr lang="zh-CN" altLang="en-US" sz="1200" dirty="0"/>
              <a:t>）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/>
              <a:t>Controller</a:t>
            </a:r>
            <a:r>
              <a:rPr lang="zh-CN" altLang="en-US" sz="1200" dirty="0"/>
              <a:t>执行完成返回</a:t>
            </a:r>
            <a:r>
              <a:rPr lang="en-US" altLang="zh-CN" sz="1200" dirty="0" err="1"/>
              <a:t>ModelAndView</a:t>
            </a:r>
            <a:r>
              <a:rPr lang="zh-CN" altLang="en-US" sz="1200" dirty="0"/>
              <a:t>对象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HandlerAdapter</a:t>
            </a:r>
            <a:r>
              <a:rPr lang="zh-CN" altLang="en-US" sz="1200" dirty="0"/>
              <a:t>将</a:t>
            </a:r>
            <a:r>
              <a:rPr lang="en-US" altLang="zh-CN" sz="1200" dirty="0"/>
              <a:t>Controller</a:t>
            </a:r>
            <a:r>
              <a:rPr lang="zh-CN" altLang="en-US" sz="1200" dirty="0"/>
              <a:t>执行结果</a:t>
            </a:r>
            <a:r>
              <a:rPr lang="en-US" altLang="zh-CN" sz="1200" dirty="0" err="1"/>
              <a:t>ModelAndView</a:t>
            </a:r>
            <a:r>
              <a:rPr lang="zh-CN" altLang="en-US" sz="1200" dirty="0"/>
              <a:t>返回给</a:t>
            </a:r>
            <a:r>
              <a:rPr lang="en-US" altLang="zh-CN" sz="1200" dirty="0" err="1"/>
              <a:t>DispatcherServlet</a:t>
            </a:r>
            <a:endParaRPr lang="en-US" altLang="zh-CN" sz="1200" dirty="0"/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DispatcherServlet</a:t>
            </a:r>
            <a:r>
              <a:rPr lang="zh-CN" altLang="en-US" sz="1200" dirty="0"/>
              <a:t>将</a:t>
            </a:r>
            <a:r>
              <a:rPr lang="en-US" altLang="zh-CN" sz="1200" dirty="0" err="1"/>
              <a:t>ModelAndView</a:t>
            </a:r>
            <a:r>
              <a:rPr lang="zh-CN" altLang="en-US" sz="1200" dirty="0"/>
              <a:t>传给</a:t>
            </a:r>
            <a:r>
              <a:rPr lang="en-US" altLang="zh-CN" sz="1200" dirty="0" err="1"/>
              <a:t>ViewReslover</a:t>
            </a:r>
            <a:r>
              <a:rPr lang="zh-CN" altLang="en-US" sz="1200" dirty="0"/>
              <a:t>（视图解析器）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ViewReslover</a:t>
            </a:r>
            <a:r>
              <a:rPr lang="zh-CN" altLang="en-US" sz="1200" dirty="0"/>
              <a:t>解析后返回具体</a:t>
            </a:r>
            <a:r>
              <a:rPr lang="en-US" altLang="zh-CN" sz="1200" dirty="0"/>
              <a:t>View</a:t>
            </a:r>
            <a:r>
              <a:rPr lang="zh-CN" altLang="en-US" sz="1200" dirty="0"/>
              <a:t>（视图）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DispatcherServlet</a:t>
            </a:r>
            <a:r>
              <a:rPr lang="zh-CN" altLang="en-US" sz="1200" dirty="0"/>
              <a:t>根据</a:t>
            </a:r>
            <a:r>
              <a:rPr lang="en-US" altLang="zh-CN" sz="1200" dirty="0"/>
              <a:t>View</a:t>
            </a:r>
            <a:r>
              <a:rPr lang="zh-CN" altLang="en-US" sz="1200" dirty="0"/>
              <a:t>进行渲染视图（即将模型数据填充至视图中）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DispatcherServlet</a:t>
            </a:r>
            <a:r>
              <a:rPr lang="zh-CN" altLang="en-US" sz="1200" dirty="0"/>
              <a:t>响应用户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1C0B4492-5FFA-43C6-8E14-6A64998E540D}"/>
              </a:ext>
            </a:extLst>
          </p:cNvPr>
          <p:cNvSpPr txBox="1">
            <a:spLocks/>
          </p:cNvSpPr>
          <p:nvPr/>
        </p:nvSpPr>
        <p:spPr>
          <a:xfrm>
            <a:off x="5986725" y="924429"/>
            <a:ext cx="2648227" cy="49901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>
                <a:solidFill>
                  <a:srgbClr val="C00000"/>
                </a:solidFill>
              </a:rPr>
              <a:t>（版本</a:t>
            </a:r>
            <a:r>
              <a:rPr lang="en-US" altLang="zh-CN" sz="1400" dirty="0">
                <a:solidFill>
                  <a:srgbClr val="C00000"/>
                </a:solidFill>
              </a:rPr>
              <a:t>1</a:t>
            </a:r>
            <a:r>
              <a:rPr lang="zh-CN" altLang="en-US" sz="1400" dirty="0">
                <a:solidFill>
                  <a:srgbClr val="C00000"/>
                </a:solidFill>
              </a:rPr>
              <a:t>：视图版本，</a:t>
            </a:r>
            <a:r>
              <a:rPr lang="en-US" altLang="zh-CN" sz="1400" dirty="0" err="1">
                <a:solidFill>
                  <a:srgbClr val="C00000"/>
                </a:solidFill>
              </a:rPr>
              <a:t>jsp</a:t>
            </a:r>
            <a:r>
              <a:rPr lang="zh-CN" altLang="en-US" sz="1400" dirty="0">
                <a:solidFill>
                  <a:srgbClr val="C0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8802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SpringMVC</a:t>
              </a:r>
              <a:r>
                <a:rPr lang="zh-CN" altLang="en-US" sz="1400" dirty="0"/>
                <a:t>的执行流程知道嘛</a:t>
              </a:r>
            </a:p>
          </p:txBody>
        </p:sp>
      </p:grp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1C0B4492-5FFA-43C6-8E14-6A64998E540D}"/>
              </a:ext>
            </a:extLst>
          </p:cNvPr>
          <p:cNvSpPr txBox="1">
            <a:spLocks/>
          </p:cNvSpPr>
          <p:nvPr/>
        </p:nvSpPr>
        <p:spPr>
          <a:xfrm>
            <a:off x="5986725" y="924429"/>
            <a:ext cx="3119567" cy="49901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>
                <a:solidFill>
                  <a:srgbClr val="C00000"/>
                </a:solidFill>
              </a:rPr>
              <a:t>（版本</a:t>
            </a:r>
            <a:r>
              <a:rPr lang="en-US" altLang="zh-CN" sz="1400" dirty="0">
                <a:solidFill>
                  <a:srgbClr val="C00000"/>
                </a:solidFill>
              </a:rPr>
              <a:t>2</a:t>
            </a:r>
            <a:r>
              <a:rPr lang="zh-CN" altLang="en-US" sz="1400" dirty="0">
                <a:solidFill>
                  <a:srgbClr val="C00000"/>
                </a:solidFill>
              </a:rPr>
              <a:t>：前后端开发，接口开发）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6C0548-DA82-BA34-F671-5876D9C9090D}"/>
              </a:ext>
            </a:extLst>
          </p:cNvPr>
          <p:cNvSpPr txBox="1">
            <a:spLocks/>
          </p:cNvSpPr>
          <p:nvPr/>
        </p:nvSpPr>
        <p:spPr>
          <a:xfrm>
            <a:off x="2053446" y="1915039"/>
            <a:ext cx="6515519" cy="27512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用户发送出请求到前端控制器</a:t>
            </a:r>
            <a:r>
              <a:rPr lang="en-US" altLang="zh-CN" sz="1200" dirty="0" err="1"/>
              <a:t>DispatcherServlet</a:t>
            </a:r>
            <a:endParaRPr lang="en-US" altLang="zh-CN" sz="1200" dirty="0"/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DispatcherServlet</a:t>
            </a:r>
            <a:r>
              <a:rPr lang="zh-CN" altLang="en-US" sz="1200" dirty="0"/>
              <a:t>收到请求调用</a:t>
            </a:r>
            <a:r>
              <a:rPr lang="en-US" altLang="zh-CN" sz="1200" dirty="0" err="1"/>
              <a:t>HandlerMapping</a:t>
            </a:r>
            <a:r>
              <a:rPr lang="zh-CN" altLang="en-US" sz="1200" dirty="0"/>
              <a:t>（处理器映射器）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HandlerMapping</a:t>
            </a:r>
            <a:r>
              <a:rPr lang="zh-CN" altLang="en-US" sz="1200" dirty="0"/>
              <a:t>找到具体的处理器，生成处理器对象及处理器拦截器</a:t>
            </a:r>
            <a:r>
              <a:rPr lang="en-US" altLang="zh-CN" sz="1200" dirty="0"/>
              <a:t>(</a:t>
            </a:r>
            <a:r>
              <a:rPr lang="zh-CN" altLang="en-US" sz="1200" dirty="0"/>
              <a:t>如果有</a:t>
            </a:r>
            <a:r>
              <a:rPr lang="en-US" altLang="zh-CN" sz="1200" dirty="0"/>
              <a:t>)</a:t>
            </a:r>
            <a:r>
              <a:rPr lang="zh-CN" altLang="en-US" sz="1200" dirty="0"/>
              <a:t>，再一起返回给</a:t>
            </a:r>
            <a:r>
              <a:rPr lang="en-US" altLang="zh-CN" sz="1200" dirty="0" err="1"/>
              <a:t>DispatcherServlet</a:t>
            </a:r>
            <a:r>
              <a:rPr lang="zh-CN" altLang="en-US" sz="1200" dirty="0"/>
              <a:t>。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DispatcherServlet</a:t>
            </a:r>
            <a:r>
              <a:rPr lang="zh-CN" altLang="en-US" sz="1200" dirty="0"/>
              <a:t>调用</a:t>
            </a:r>
            <a:r>
              <a:rPr lang="en-US" altLang="zh-CN" sz="1200" dirty="0" err="1"/>
              <a:t>HandlerAdapter</a:t>
            </a:r>
            <a:r>
              <a:rPr lang="zh-CN" altLang="en-US" sz="1200" dirty="0"/>
              <a:t>（处理器适配器）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HandlerAdapter</a:t>
            </a:r>
            <a:r>
              <a:rPr lang="zh-CN" altLang="en-US" sz="1200" dirty="0"/>
              <a:t>经过适配调用具体的处理器（</a:t>
            </a:r>
            <a:r>
              <a:rPr lang="en-US" altLang="zh-CN" sz="1200" dirty="0"/>
              <a:t>Handler/Controller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方法上添加了</a:t>
            </a:r>
            <a:r>
              <a:rPr lang="en-US" altLang="zh-CN" sz="1200" dirty="0"/>
              <a:t>@ResponseBody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通过</a:t>
            </a:r>
            <a:r>
              <a:rPr lang="en-US" altLang="zh-CN" sz="1200" dirty="0" err="1"/>
              <a:t>HttpMessageConverter</a:t>
            </a:r>
            <a:r>
              <a:rPr lang="zh-CN" altLang="en-US" sz="1200" dirty="0"/>
              <a:t>来返回结果转换为</a:t>
            </a:r>
            <a:r>
              <a:rPr lang="en-US" altLang="zh-CN" sz="1200" dirty="0"/>
              <a:t>JSON</a:t>
            </a:r>
            <a:r>
              <a:rPr lang="zh-CN" altLang="en-US" sz="1200" dirty="0"/>
              <a:t>并响应</a:t>
            </a:r>
          </a:p>
          <a:p>
            <a:pPr marL="228600" indent="-228600">
              <a:buFont typeface="+mj-ea"/>
              <a:buAutoNum type="circleNumDbPlain"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294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Springboot</a:t>
              </a:r>
              <a:r>
                <a:rPr lang="zh-CN" altLang="en-US" sz="1400" dirty="0"/>
                <a:t>自动配置原理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134324" y="2030496"/>
            <a:ext cx="6132984" cy="552449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Springboot</a:t>
              </a:r>
              <a:r>
                <a:rPr lang="zh-CN" altLang="en-US" sz="1400" dirty="0">
                  <a:solidFill>
                    <a:schemeClr val="tx1"/>
                  </a:solidFill>
                </a:rPr>
                <a:t>中最高频的一道面试题，也是框架最核心的思想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ectangle 1">
            <a:extLst>
              <a:ext uri="{FF2B5EF4-FFF2-40B4-BE49-F238E27FC236}">
                <a16:creationId xmlns:a16="http://schemas.microsoft.com/office/drawing/2014/main" id="{B0FE9C9F-27E6-18D5-D2CE-2527D8CD9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897" y="2908422"/>
            <a:ext cx="4741682" cy="2155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@SpringBootApplication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UserApplication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args)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SpringApplication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UserApplication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,args);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C199D05-68E6-22CE-5AA4-8A9373217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068" y="2748368"/>
            <a:ext cx="4926585" cy="24762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08F4B1CC-AAFC-05FF-A31D-4D5FAA384906}"/>
              </a:ext>
            </a:extLst>
          </p:cNvPr>
          <p:cNvSpPr txBox="1">
            <a:spLocks/>
          </p:cNvSpPr>
          <p:nvPr/>
        </p:nvSpPr>
        <p:spPr>
          <a:xfrm>
            <a:off x="1902617" y="5176713"/>
            <a:ext cx="9230439" cy="159173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@SpringBootConfiguration</a:t>
            </a:r>
            <a:r>
              <a:rPr lang="zh-CN" altLang="en-US" sz="1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：该注解与 </a:t>
            </a:r>
            <a:r>
              <a:rPr lang="en-US" altLang="zh-CN" sz="1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@Configuration </a:t>
            </a:r>
            <a:r>
              <a:rPr lang="zh-CN" altLang="en-US" sz="1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注解作用相同，用来声明当前也是一个配置类</a:t>
            </a:r>
            <a:r>
              <a:rPr lang="zh-CN" altLang="en-US" sz="12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C00000"/>
                </a:solidFill>
              </a:rPr>
              <a:t>@ComponentScan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：组件扫描，默认扫描当前引导类所在包及其子包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C00000"/>
                </a:solidFill>
              </a:rPr>
              <a:t>@EnableAutoConfiguration</a:t>
            </a:r>
            <a:r>
              <a:rPr lang="zh-CN" altLang="en-US" sz="1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2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r>
              <a:rPr lang="zh-CN" altLang="en-US" sz="1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实现自动化配置的核心注解。</a:t>
            </a:r>
            <a:endParaRPr lang="en-US" altLang="zh-CN" sz="1200" b="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9C3EFB8-EBD1-E551-6099-45C8173772A4}"/>
              </a:ext>
            </a:extLst>
          </p:cNvPr>
          <p:cNvSpPr/>
          <p:nvPr/>
        </p:nvSpPr>
        <p:spPr bwMode="auto">
          <a:xfrm>
            <a:off x="2083323" y="2931736"/>
            <a:ext cx="2271860" cy="377073"/>
          </a:xfrm>
          <a:prstGeom prst="roundRect">
            <a:avLst/>
          </a:prstGeom>
          <a:solidFill>
            <a:schemeClr val="tx2">
              <a:lumMod val="50000"/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F7F8B14-DC4B-8A36-1AEA-DA4212D975FE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355183" y="3120273"/>
            <a:ext cx="210217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681E216-E1B3-FD1C-872B-6BE25E3FE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332" y="845469"/>
            <a:ext cx="4244405" cy="21334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D9C4C8-44D3-1B73-1721-B69DB1E10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91" y="1117011"/>
            <a:ext cx="5428808" cy="18526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1D0EDE-7D9D-D2AD-E4C1-1A3416BB2267}"/>
              </a:ext>
            </a:extLst>
          </p:cNvPr>
          <p:cNvSpPr/>
          <p:nvPr/>
        </p:nvSpPr>
        <p:spPr bwMode="auto">
          <a:xfrm>
            <a:off x="7418895" y="1046375"/>
            <a:ext cx="2205872" cy="216817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D86F608-718A-9C5A-6756-201222A83CAD}"/>
              </a:ext>
            </a:extLst>
          </p:cNvPr>
          <p:cNvCxnSpPr>
            <a:cxnSpLocks/>
          </p:cNvCxnSpPr>
          <p:nvPr/>
        </p:nvCxnSpPr>
        <p:spPr>
          <a:xfrm flipH="1">
            <a:off x="6718011" y="1154784"/>
            <a:ext cx="694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08214047-7435-6F83-9DDD-9F54C87B6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639" y="3881929"/>
            <a:ext cx="6657975" cy="2657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C4E833E-F36C-3046-A59D-3C76EC50C0B7}"/>
              </a:ext>
            </a:extLst>
          </p:cNvPr>
          <p:cNvCxnSpPr/>
          <p:nvPr/>
        </p:nvCxnSpPr>
        <p:spPr>
          <a:xfrm>
            <a:off x="4110087" y="2686639"/>
            <a:ext cx="0" cy="117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90A5F82-F78A-C0DC-3667-FF9FFD440C3F}"/>
              </a:ext>
            </a:extLst>
          </p:cNvPr>
          <p:cNvSpPr/>
          <p:nvPr/>
        </p:nvSpPr>
        <p:spPr bwMode="auto">
          <a:xfrm>
            <a:off x="1668544" y="5524107"/>
            <a:ext cx="2158738" cy="339365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FD2E1F6-B36A-95E6-9CD6-76C9C74DA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772" y="3610466"/>
            <a:ext cx="6052752" cy="28260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2437995-4D33-6E86-1CCB-518633EDA6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3348" y="3267550"/>
            <a:ext cx="5608652" cy="32257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CFD3E93-35CC-DAF2-D857-052AAC14CFFD}"/>
              </a:ext>
            </a:extLst>
          </p:cNvPr>
          <p:cNvSpPr/>
          <p:nvPr/>
        </p:nvSpPr>
        <p:spPr bwMode="auto">
          <a:xfrm>
            <a:off x="1503211" y="4328478"/>
            <a:ext cx="1474447" cy="339365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50DA7BA1-B4A2-4C00-62DF-4585A634DF96}"/>
              </a:ext>
            </a:extLst>
          </p:cNvPr>
          <p:cNvSpPr txBox="1">
            <a:spLocks/>
          </p:cNvSpPr>
          <p:nvPr/>
        </p:nvSpPr>
        <p:spPr>
          <a:xfrm>
            <a:off x="8508418" y="3242646"/>
            <a:ext cx="1625397" cy="3727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C00000"/>
                </a:solidFill>
              </a:rPr>
              <a:t>是一个配置类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B1D08FEA-E9E1-00E2-84C7-EE24E8A60BF5}"/>
              </a:ext>
            </a:extLst>
          </p:cNvPr>
          <p:cNvSpPr txBox="1">
            <a:spLocks/>
          </p:cNvSpPr>
          <p:nvPr/>
        </p:nvSpPr>
        <p:spPr>
          <a:xfrm>
            <a:off x="9499804" y="3640143"/>
            <a:ext cx="2764468" cy="3727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C00000"/>
                </a:solidFill>
              </a:rPr>
              <a:t>判断是否有对应字节码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C9CD5D60-3B76-ED35-81E4-93B552A662C0}"/>
              </a:ext>
            </a:extLst>
          </p:cNvPr>
          <p:cNvSpPr txBox="1">
            <a:spLocks/>
          </p:cNvSpPr>
          <p:nvPr/>
        </p:nvSpPr>
        <p:spPr>
          <a:xfrm>
            <a:off x="8745660" y="5148432"/>
            <a:ext cx="2472237" cy="3727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C00000"/>
                </a:solidFill>
              </a:rPr>
              <a:t>判断环境中没有对应的</a:t>
            </a:r>
            <a:r>
              <a:rPr lang="en-US" altLang="zh-CN" sz="1200" dirty="0">
                <a:solidFill>
                  <a:srgbClr val="C00000"/>
                </a:solidFill>
              </a:rPr>
              <a:t>bean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2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4" grpId="0" animBg="1"/>
      <p:bldP spid="25" grpId="0"/>
      <p:bldP spid="26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3904B1-41B5-E612-46C7-76161DC88E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0633" y="1935289"/>
            <a:ext cx="9611471" cy="2900662"/>
          </a:xfrm>
        </p:spPr>
        <p:txBody>
          <a:bodyPr/>
          <a:lstStyle/>
          <a:p>
            <a:r>
              <a:rPr lang="en-US" altLang="zh-CN" sz="1200" dirty="0"/>
              <a:t>1,  </a:t>
            </a:r>
            <a:r>
              <a:rPr lang="zh-CN" altLang="en-US" sz="1200" dirty="0"/>
              <a:t>在</a:t>
            </a:r>
            <a:r>
              <a:rPr lang="en-US" altLang="zh-CN" sz="1200" dirty="0"/>
              <a:t>Spring Boot</a:t>
            </a:r>
            <a:r>
              <a:rPr lang="zh-CN" altLang="en-US" sz="1200" dirty="0"/>
              <a:t>项目中的引导类上有一个注解</a:t>
            </a:r>
            <a:r>
              <a:rPr lang="en-US" altLang="zh-CN" sz="1200" dirty="0"/>
              <a:t>@SpringBootApplication</a:t>
            </a:r>
            <a:r>
              <a:rPr lang="zh-CN" altLang="en-US" sz="1200" dirty="0"/>
              <a:t>，这个注解是对三个注解进行了封装，分别是：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/>
              <a:t>@SpringBootConfiguration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/>
              <a:t>@EnableAutoConfiguration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/>
              <a:t>@ComponentScan</a:t>
            </a:r>
          </a:p>
          <a:p>
            <a:r>
              <a:rPr lang="en-US" altLang="zh-CN" sz="1200" dirty="0"/>
              <a:t>2,  </a:t>
            </a:r>
            <a:r>
              <a:rPr lang="zh-CN" altLang="en-US" sz="1200" dirty="0"/>
              <a:t>其中</a:t>
            </a:r>
            <a:r>
              <a:rPr lang="en-US" altLang="zh-CN" sz="1200" dirty="0">
                <a:solidFill>
                  <a:srgbClr val="C00000"/>
                </a:solidFill>
              </a:rPr>
              <a:t>@EnableAutoConfiguration</a:t>
            </a:r>
            <a:r>
              <a:rPr lang="zh-CN" altLang="en-US" sz="1200" dirty="0"/>
              <a:t>是实现自动化配置的核心注解。 该注解通过</a:t>
            </a:r>
            <a:r>
              <a:rPr lang="en-US" altLang="zh-CN" sz="1200" dirty="0">
                <a:solidFill>
                  <a:srgbClr val="C00000"/>
                </a:solidFill>
              </a:rPr>
              <a:t>@Import</a:t>
            </a:r>
            <a:r>
              <a:rPr lang="zh-CN" altLang="en-US" sz="1200" dirty="0"/>
              <a:t>注解导入对应的配置选择器。</a:t>
            </a:r>
            <a:endParaRPr lang="en-US" altLang="zh-CN" sz="1200" dirty="0"/>
          </a:p>
          <a:p>
            <a:r>
              <a:rPr lang="zh-CN" altLang="en-US" sz="1200" dirty="0"/>
              <a:t>内部就是读取了该项目和该项目引用的</a:t>
            </a:r>
            <a:r>
              <a:rPr lang="en-US" altLang="zh-CN" sz="1200" dirty="0"/>
              <a:t>Jar</a:t>
            </a:r>
            <a:r>
              <a:rPr lang="zh-CN" altLang="en-US" sz="1200" dirty="0"/>
              <a:t>包的的</a:t>
            </a:r>
            <a:r>
              <a:rPr lang="en-US" altLang="zh-CN" sz="1200" dirty="0" err="1"/>
              <a:t>classpath</a:t>
            </a:r>
            <a:r>
              <a:rPr lang="zh-CN" altLang="en-US" sz="1200" dirty="0"/>
              <a:t>路径下</a:t>
            </a:r>
            <a:r>
              <a:rPr lang="en-US" altLang="zh-CN" sz="1200" dirty="0">
                <a:solidFill>
                  <a:srgbClr val="C00000"/>
                </a:solidFill>
              </a:rPr>
              <a:t>META-INF/</a:t>
            </a:r>
            <a:r>
              <a:rPr lang="en-US" altLang="zh-CN" sz="1200" dirty="0" err="1">
                <a:solidFill>
                  <a:srgbClr val="C00000"/>
                </a:solidFill>
              </a:rPr>
              <a:t>spring.factories</a:t>
            </a:r>
            <a:r>
              <a:rPr lang="zh-CN" altLang="en-US" sz="1200" dirty="0"/>
              <a:t>文件中的所配置的类的全类名。 在这些配置类中所定义的</a:t>
            </a:r>
            <a:r>
              <a:rPr lang="en-US" altLang="zh-CN" sz="1200" dirty="0"/>
              <a:t>Bean</a:t>
            </a:r>
            <a:r>
              <a:rPr lang="zh-CN" altLang="en-US" sz="1200" dirty="0"/>
              <a:t>会根据条件注解</a:t>
            </a:r>
            <a:r>
              <a:rPr lang="zh-CN" altLang="en-US" sz="1200" dirty="0">
                <a:solidFill>
                  <a:srgbClr val="C00000"/>
                </a:solidFill>
              </a:rPr>
              <a:t>所指定的条件来决定</a:t>
            </a:r>
            <a:r>
              <a:rPr lang="zh-CN" altLang="en-US" sz="1200" dirty="0"/>
              <a:t>是否需要将其导入到</a:t>
            </a:r>
            <a:r>
              <a:rPr lang="en-US" altLang="zh-CN" sz="1200" dirty="0"/>
              <a:t>Spring</a:t>
            </a:r>
            <a:r>
              <a:rPr lang="zh-CN" altLang="en-US" sz="1200" dirty="0"/>
              <a:t>容器中。</a:t>
            </a:r>
            <a:endParaRPr lang="en-US" altLang="zh-CN" sz="1200" dirty="0"/>
          </a:p>
          <a:p>
            <a:r>
              <a:rPr lang="en-US" altLang="zh-CN" sz="1200" dirty="0"/>
              <a:t>3, </a:t>
            </a:r>
            <a:r>
              <a:rPr lang="zh-CN" altLang="en-US" sz="1200" dirty="0"/>
              <a:t>条件判断会有像</a:t>
            </a:r>
            <a:r>
              <a:rPr lang="en-US" altLang="zh-CN" sz="1200" dirty="0">
                <a:solidFill>
                  <a:srgbClr val="C00000"/>
                </a:solidFill>
              </a:rPr>
              <a:t>@ConditionalOnClass</a:t>
            </a:r>
            <a:r>
              <a:rPr lang="zh-CN" altLang="en-US" sz="1200" dirty="0"/>
              <a:t>这样的注解，判断是否有对应的</a:t>
            </a:r>
            <a:r>
              <a:rPr lang="en-US" altLang="zh-CN" sz="1200" dirty="0"/>
              <a:t>class</a:t>
            </a:r>
            <a:r>
              <a:rPr lang="zh-CN" altLang="en-US" sz="1200" dirty="0"/>
              <a:t>文件，如果有则加载该类，把这个配置类的所有的</a:t>
            </a:r>
            <a:r>
              <a:rPr lang="en-US" altLang="zh-CN" sz="1200" dirty="0"/>
              <a:t>Bean</a:t>
            </a:r>
            <a:r>
              <a:rPr lang="zh-CN" altLang="en-US" sz="1200" dirty="0"/>
              <a:t>放入</a:t>
            </a:r>
            <a:r>
              <a:rPr lang="en-US" altLang="zh-CN" sz="1200" dirty="0"/>
              <a:t>spring</a:t>
            </a:r>
            <a:r>
              <a:rPr lang="zh-CN" altLang="en-US" sz="1200" dirty="0"/>
              <a:t>容器中使用。</a:t>
            </a:r>
          </a:p>
        </p:txBody>
      </p:sp>
      <p:pic>
        <p:nvPicPr>
          <p:cNvPr id="5" name="图形 4" descr="穿高领毛衣戴眼镜的男人">
            <a:extLst>
              <a:ext uri="{FF2B5EF4-FFF2-40B4-BE49-F238E27FC236}">
                <a16:creationId xmlns:a16="http://schemas.microsoft.com/office/drawing/2014/main" id="{F7591504-CE98-1FC9-0A56-620B86891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8AEEB29A-4359-407B-4B00-87FEEE00531E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76884E3F-FF22-9044-E6E0-3A45A3B1638B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占位符 6">
              <a:extLst>
                <a:ext uri="{FF2B5EF4-FFF2-40B4-BE49-F238E27FC236}">
                  <a16:creationId xmlns:a16="http://schemas.microsoft.com/office/drawing/2014/main" id="{E38D0F2C-093B-37E9-4BD6-2F2FD75F6536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Springboot</a:t>
              </a:r>
              <a:r>
                <a:rPr lang="zh-CN" altLang="en-US" sz="1400" dirty="0"/>
                <a:t>自动配置原理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727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964477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Spring</a:t>
              </a:r>
              <a:r>
                <a:rPr lang="zh-CN" altLang="en-US" sz="1400" dirty="0"/>
                <a:t>框架常见</a:t>
              </a:r>
              <a:r>
                <a:rPr lang="zh-CN" altLang="en-US" sz="1400" dirty="0">
                  <a:solidFill>
                    <a:schemeClr val="tx1"/>
                  </a:solidFill>
                </a:rPr>
                <a:t>注解</a:t>
              </a:r>
              <a:r>
                <a:rPr lang="zh-CN" altLang="en-US" sz="1400" dirty="0"/>
                <a:t>（</a:t>
              </a:r>
              <a:r>
                <a:rPr lang="en-US" altLang="zh-CN" sz="1400" dirty="0"/>
                <a:t>Spring</a:t>
              </a:r>
              <a:r>
                <a:rPr lang="zh-CN" altLang="en-US" sz="1400" dirty="0"/>
                <a:t>、</a:t>
              </a:r>
              <a:r>
                <a:rPr lang="en-US" altLang="zh-CN" sz="1400" dirty="0" err="1"/>
                <a:t>Springboot</a:t>
              </a:r>
              <a:r>
                <a:rPr lang="zh-CN" altLang="en-US" sz="1400" dirty="0"/>
                <a:t>、</a:t>
              </a:r>
              <a:r>
                <a:rPr lang="en-US" altLang="zh-CN" sz="1400" dirty="0" err="1"/>
                <a:t>Springmvc</a:t>
              </a:r>
              <a:r>
                <a:rPr lang="zh-CN" altLang="en-US" sz="1400" dirty="0"/>
                <a:t>）</a:t>
              </a:r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BD18D8A-8D8F-AC0E-C148-3DB6651CBBCA}"/>
              </a:ext>
            </a:extLst>
          </p:cNvPr>
          <p:cNvSpPr/>
          <p:nvPr/>
        </p:nvSpPr>
        <p:spPr bwMode="auto">
          <a:xfrm>
            <a:off x="2200312" y="2011643"/>
            <a:ext cx="6132984" cy="141735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280694" y="2086981"/>
            <a:ext cx="5898539" cy="129744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Spring </a:t>
            </a:r>
            <a:r>
              <a:rPr lang="zh-CN" altLang="en-US" sz="1400" dirty="0">
                <a:solidFill>
                  <a:schemeClr val="tx1"/>
                </a:solidFill>
              </a:rPr>
              <a:t>的常见注解有哪些？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400" dirty="0" err="1">
                <a:solidFill>
                  <a:schemeClr val="tx1"/>
                </a:solidFill>
              </a:rPr>
              <a:t>SpringMVC</a:t>
            </a:r>
            <a:r>
              <a:rPr lang="zh-CN" altLang="en-US" sz="1400" dirty="0">
                <a:solidFill>
                  <a:schemeClr val="tx1"/>
                </a:solidFill>
              </a:rPr>
              <a:t>常见的注解有哪些？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400" dirty="0" err="1">
                <a:solidFill>
                  <a:schemeClr val="tx1"/>
                </a:solidFill>
              </a:rPr>
              <a:t>Springboot</a:t>
            </a:r>
            <a:r>
              <a:rPr lang="zh-CN" altLang="en-US" sz="1400" dirty="0">
                <a:solidFill>
                  <a:schemeClr val="tx1"/>
                </a:solidFill>
              </a:rPr>
              <a:t>常见注解有哪些？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45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B1389-DB3A-C0A2-566C-E9C91372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</a:t>
            </a:r>
            <a:r>
              <a:rPr lang="zh-CN" altLang="en-US" dirty="0"/>
              <a:t>的常见注解有哪些？</a:t>
            </a: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B133A294-FD1D-DA7C-CA1B-AE0098463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28752"/>
              </p:ext>
            </p:extLst>
          </p:nvPr>
        </p:nvGraphicFramePr>
        <p:xfrm>
          <a:off x="895067" y="1769647"/>
          <a:ext cx="8921948" cy="3708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26381">
                  <a:extLst>
                    <a:ext uri="{9D8B030D-6E8A-4147-A177-3AD203B41FA5}">
                      <a16:colId xmlns:a16="http://schemas.microsoft.com/office/drawing/2014/main" val="4283250306"/>
                    </a:ext>
                  </a:extLst>
                </a:gridCol>
                <a:gridCol w="5195567">
                  <a:extLst>
                    <a:ext uri="{9D8B030D-6E8A-4147-A177-3AD203B41FA5}">
                      <a16:colId xmlns:a16="http://schemas.microsoft.com/office/drawing/2014/main" val="249511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a typeface="Alibaba PuHuiTi Medium" pitchFamily="18" charset="-122"/>
                        </a:rPr>
                        <a:t>注解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a typeface="Alibaba PuHuiTi Medium" pitchFamily="18" charset="-122"/>
                        </a:rPr>
                        <a:t>说明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16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@Component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@Controller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@Service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@Repository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使用在类上用于实例化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Bean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19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@Autowired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使用在字段上用于根据类型依赖注入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8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@Qualifier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结合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@Autowired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一起使用用于根据名称进行依赖注入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@Scope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标注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Bean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的作用范围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5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@Configuration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指定当前类是一个 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Spring 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配置类，当创建容器时会从该类上加载注解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1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@ComponentScan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用于指定 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Spring   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在初始化容器时要扫描的包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68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@Bean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使用在方法上，标注将该方法的返回值存储到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Spring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容器中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08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@Import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使用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@Import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导入的类会被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Spring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加载到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IOC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容器中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@Aspect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@Before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@After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@Around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@Pointcut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用于切面编程（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AOP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44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464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A4D33-02EC-9619-9C26-0FDE681A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Spring</a:t>
            </a:r>
            <a:r>
              <a:rPr lang="zh-CN" altLang="en-US" sz="2000" dirty="0"/>
              <a:t>框架中的单例</a:t>
            </a:r>
            <a:r>
              <a:rPr lang="en-US" altLang="zh-CN" sz="2000" dirty="0"/>
              <a:t>bean</a:t>
            </a:r>
            <a:r>
              <a:rPr lang="zh-CN" altLang="en-US" sz="2000" dirty="0"/>
              <a:t>是线程安全的吗？</a:t>
            </a:r>
            <a:endParaRPr lang="zh-CN" altLang="en-US" dirty="0"/>
          </a:p>
        </p:txBody>
      </p:sp>
      <p:pic>
        <p:nvPicPr>
          <p:cNvPr id="4" name="图形 3" descr="用户 轮廓">
            <a:extLst>
              <a:ext uri="{FF2B5EF4-FFF2-40B4-BE49-F238E27FC236}">
                <a16:creationId xmlns:a16="http://schemas.microsoft.com/office/drawing/2014/main" id="{8D756534-D05F-44AF-6BCB-3DA21EAEA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18" y="2364417"/>
            <a:ext cx="577124" cy="577124"/>
          </a:xfrm>
          <a:prstGeom prst="rect">
            <a:avLst/>
          </a:prstGeom>
        </p:spPr>
      </p:pic>
      <p:pic>
        <p:nvPicPr>
          <p:cNvPr id="6" name="图形 5" descr="用户 轮廓">
            <a:extLst>
              <a:ext uri="{FF2B5EF4-FFF2-40B4-BE49-F238E27FC236}">
                <a16:creationId xmlns:a16="http://schemas.microsoft.com/office/drawing/2014/main" id="{BAA7AACC-673C-1B7F-8069-01418E6F8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189" y="3473003"/>
            <a:ext cx="577124" cy="577124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7A01460D-D00B-9AEF-97D5-76DAEEFB1959}"/>
              </a:ext>
            </a:extLst>
          </p:cNvPr>
          <p:cNvGrpSpPr/>
          <p:nvPr/>
        </p:nvGrpSpPr>
        <p:grpSpPr>
          <a:xfrm>
            <a:off x="3007150" y="1915407"/>
            <a:ext cx="4609708" cy="3691240"/>
            <a:chOff x="2743199" y="2266500"/>
            <a:chExt cx="4609708" cy="369124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0E83A8D-811F-66A7-F41F-9073A23849EF}"/>
                </a:ext>
              </a:extLst>
            </p:cNvPr>
            <p:cNvSpPr/>
            <p:nvPr/>
          </p:nvSpPr>
          <p:spPr>
            <a:xfrm>
              <a:off x="2743199" y="2266500"/>
              <a:ext cx="4609708" cy="36912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BDCBAB2-B2C5-F1EC-061D-C08512AB8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990" y="2462532"/>
              <a:ext cx="4366917" cy="329320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@Controller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@RequestMapping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"/user"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public class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UserController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{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private int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count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@Autowired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private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UserService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userService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@GetMapping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"/getById/{id}"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public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User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627A"/>
                  </a:solidFill>
                  <a:effectLst/>
                  <a:latin typeface="Arial Unicode MS"/>
                  <a:ea typeface="JetBrains Mono"/>
                </a:rPr>
                <a:t>getById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@PathVariable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"id"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Integer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id){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count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++;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System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zh-CN" altLang="zh-CN" sz="1300" b="0" i="1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out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.println(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count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return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userService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.getById(id);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}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}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9" name="图形 8" descr="用户 轮廓">
            <a:extLst>
              <a:ext uri="{FF2B5EF4-FFF2-40B4-BE49-F238E27FC236}">
                <a16:creationId xmlns:a16="http://schemas.microsoft.com/office/drawing/2014/main" id="{BE782616-D4AD-F6F7-CDE8-F65449BBB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189" y="4469942"/>
            <a:ext cx="577124" cy="577124"/>
          </a:xfrm>
          <a:prstGeom prst="rect">
            <a:avLst/>
          </a:prstGeom>
        </p:spPr>
      </p:pic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7165B3D-F154-999F-794B-2E09810515C6}"/>
              </a:ext>
            </a:extLst>
          </p:cNvPr>
          <p:cNvSpPr txBox="1">
            <a:spLocks/>
          </p:cNvSpPr>
          <p:nvPr/>
        </p:nvSpPr>
        <p:spPr>
          <a:xfrm>
            <a:off x="4157200" y="5710176"/>
            <a:ext cx="2309608" cy="62880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服务器中的代码片段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27FB8C14-F94E-ADCE-9F0C-1DBED8D7B83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559642" y="2652979"/>
            <a:ext cx="1447508" cy="11080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B58FF681-5F4C-8640-3E49-AE9B1A537BBB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1556313" y="3761027"/>
            <a:ext cx="1450837" cy="5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42765F6D-DF0A-A147-5527-5A7BC423CEF6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1556313" y="3761027"/>
            <a:ext cx="1450837" cy="9974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F2321661-BCD0-749C-B47F-369558C5AA8A}"/>
              </a:ext>
            </a:extLst>
          </p:cNvPr>
          <p:cNvSpPr/>
          <p:nvPr/>
        </p:nvSpPr>
        <p:spPr>
          <a:xfrm>
            <a:off x="3431357" y="3280528"/>
            <a:ext cx="1348033" cy="76160"/>
          </a:xfrm>
          <a:custGeom>
            <a:avLst/>
            <a:gdLst>
              <a:gd name="connsiteX0" fmla="*/ 0 w 1348033"/>
              <a:gd name="connsiteY0" fmla="*/ 0 h 76160"/>
              <a:gd name="connsiteX1" fmla="*/ 75415 w 1348033"/>
              <a:gd name="connsiteY1" fmla="*/ 75414 h 76160"/>
              <a:gd name="connsiteX2" fmla="*/ 282804 w 1348033"/>
              <a:gd name="connsiteY2" fmla="*/ 18853 h 76160"/>
              <a:gd name="connsiteX3" fmla="*/ 735291 w 1348033"/>
              <a:gd name="connsiteY3" fmla="*/ 28280 h 76160"/>
              <a:gd name="connsiteX4" fmla="*/ 763571 w 1348033"/>
              <a:gd name="connsiteY4" fmla="*/ 47134 h 76160"/>
              <a:gd name="connsiteX5" fmla="*/ 980388 w 1348033"/>
              <a:gd name="connsiteY5" fmla="*/ 37707 h 76160"/>
              <a:gd name="connsiteX6" fmla="*/ 1319753 w 1348033"/>
              <a:gd name="connsiteY6" fmla="*/ 9427 h 76160"/>
              <a:gd name="connsiteX7" fmla="*/ 1348033 w 1348033"/>
              <a:gd name="connsiteY7" fmla="*/ 0 h 7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8033" h="76160">
                <a:moveTo>
                  <a:pt x="0" y="0"/>
                </a:moveTo>
                <a:cubicBezTo>
                  <a:pt x="25138" y="25138"/>
                  <a:pt x="40775" y="83408"/>
                  <a:pt x="75415" y="75414"/>
                </a:cubicBezTo>
                <a:cubicBezTo>
                  <a:pt x="227010" y="40431"/>
                  <a:pt x="158192" y="60391"/>
                  <a:pt x="282804" y="18853"/>
                </a:cubicBezTo>
                <a:cubicBezTo>
                  <a:pt x="433633" y="21995"/>
                  <a:pt x="584690" y="19421"/>
                  <a:pt x="735291" y="28280"/>
                </a:cubicBezTo>
                <a:cubicBezTo>
                  <a:pt x="746601" y="28945"/>
                  <a:pt x="752250" y="46699"/>
                  <a:pt x="763571" y="47134"/>
                </a:cubicBezTo>
                <a:lnTo>
                  <a:pt x="980388" y="37707"/>
                </a:lnTo>
                <a:cubicBezTo>
                  <a:pt x="1121552" y="2415"/>
                  <a:pt x="960712" y="40201"/>
                  <a:pt x="1319753" y="9427"/>
                </a:cubicBezTo>
                <a:cubicBezTo>
                  <a:pt x="1329653" y="8578"/>
                  <a:pt x="1348033" y="0"/>
                  <a:pt x="1348033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8B409720-92B6-2294-CBDB-B85CDAFD0AD5}"/>
              </a:ext>
            </a:extLst>
          </p:cNvPr>
          <p:cNvSpPr txBox="1">
            <a:spLocks/>
          </p:cNvSpPr>
          <p:nvPr/>
        </p:nvSpPr>
        <p:spPr>
          <a:xfrm>
            <a:off x="4877196" y="2864075"/>
            <a:ext cx="2309608" cy="62880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成员方法需考虑线程安全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E5FADF19-9E64-0BDF-1821-95AD94E0F1A8}"/>
              </a:ext>
            </a:extLst>
          </p:cNvPr>
          <p:cNvSpPr txBox="1">
            <a:spLocks/>
          </p:cNvSpPr>
          <p:nvPr/>
        </p:nvSpPr>
        <p:spPr>
          <a:xfrm>
            <a:off x="7714664" y="3207003"/>
            <a:ext cx="4083397" cy="11528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Spring bean</a:t>
            </a:r>
            <a:r>
              <a:rPr lang="zh-CN" altLang="en-US" sz="1400" dirty="0"/>
              <a:t>并没有可变的状态</a:t>
            </a:r>
            <a:r>
              <a:rPr lang="en-US" altLang="zh-CN" sz="1400" dirty="0"/>
              <a:t>(</a:t>
            </a:r>
            <a:r>
              <a:rPr lang="zh-CN" altLang="en-US" sz="1400" dirty="0"/>
              <a:t>比如</a:t>
            </a:r>
            <a:r>
              <a:rPr lang="en-US" altLang="zh-CN" sz="1400" dirty="0"/>
              <a:t>Service</a:t>
            </a:r>
            <a:r>
              <a:rPr lang="zh-CN" altLang="en-US" sz="1400" dirty="0"/>
              <a:t>类和</a:t>
            </a:r>
            <a:r>
              <a:rPr lang="en-US" altLang="zh-CN" sz="1400" dirty="0"/>
              <a:t>DAO</a:t>
            </a:r>
            <a:r>
              <a:rPr lang="zh-CN" altLang="en-US" sz="1400" dirty="0"/>
              <a:t>类</a:t>
            </a:r>
            <a:r>
              <a:rPr lang="en-US" altLang="zh-CN" sz="1400" dirty="0"/>
              <a:t>)</a:t>
            </a:r>
            <a:r>
              <a:rPr lang="zh-CN" altLang="en-US" sz="1400" dirty="0"/>
              <a:t>，所以在某种程度上说</a:t>
            </a:r>
            <a:r>
              <a:rPr lang="en-US" altLang="zh-CN" sz="1400" dirty="0"/>
              <a:t>Spring</a:t>
            </a:r>
            <a:r>
              <a:rPr lang="zh-CN" altLang="en-US" sz="1400" dirty="0"/>
              <a:t>的单例</a:t>
            </a:r>
            <a:r>
              <a:rPr lang="en-US" altLang="zh-CN" sz="1400" dirty="0"/>
              <a:t>bean</a:t>
            </a:r>
            <a:r>
              <a:rPr lang="zh-CN" altLang="en-US" sz="1400" dirty="0"/>
              <a:t>是线程安全的。</a:t>
            </a:r>
          </a:p>
        </p:txBody>
      </p:sp>
    </p:spTree>
    <p:extLst>
      <p:ext uri="{BB962C8B-B14F-4D97-AF65-F5344CB8AC3E}">
        <p14:creationId xmlns:p14="http://schemas.microsoft.com/office/powerpoint/2010/main" val="312364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 animBg="1"/>
      <p:bldP spid="28" grpId="0"/>
      <p:bldP spid="2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832B2-F9B2-1F47-92D6-624C8BF8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err="1"/>
              <a:t>SpringMVC</a:t>
            </a:r>
            <a:r>
              <a:rPr lang="zh-CN" altLang="en-US" sz="2000" dirty="0"/>
              <a:t>常见的注解有哪些？</a:t>
            </a: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F0B2BBAE-EC16-514C-99F2-ABBFA0222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34231"/>
              </p:ext>
            </p:extLst>
          </p:nvPr>
        </p:nvGraphicFramePr>
        <p:xfrm>
          <a:off x="827872" y="1806914"/>
          <a:ext cx="10041234" cy="2966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59477">
                  <a:extLst>
                    <a:ext uri="{9D8B030D-6E8A-4147-A177-3AD203B41FA5}">
                      <a16:colId xmlns:a16="http://schemas.microsoft.com/office/drawing/2014/main" val="4283250306"/>
                    </a:ext>
                  </a:extLst>
                </a:gridCol>
                <a:gridCol w="7681757">
                  <a:extLst>
                    <a:ext uri="{9D8B030D-6E8A-4147-A177-3AD203B41FA5}">
                      <a16:colId xmlns:a16="http://schemas.microsoft.com/office/drawing/2014/main" val="249511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a typeface="Alibaba PuHuiTi Medium" pitchFamily="18" charset="-122"/>
                        </a:rPr>
                        <a:t>注解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a typeface="Alibaba PuHuiTi Medium" pitchFamily="18" charset="-122"/>
                        </a:rPr>
                        <a:t>说明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16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@RequestMapping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用于映射请求路径，可以定义在类上和方法上。用于类上，则表示类中的所有的方法都是以该地址作为父路径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19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@RequestBody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注解实现接收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http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请求的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json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数据，将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json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转换为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java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对象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8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@RequestParam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指定请求参数的名称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@PathViriable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从请求路径下中获取请求参数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(/user/{id})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，传递给方法的形式参数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5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@ResponseBody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注解实现将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controller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方法返回对象转化为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json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对象响应给客户端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1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@RequestHeader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获取指定的请求头数据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68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@RestController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@Controller + @ResponseBody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084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332482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832B2-F9B2-1F47-92D6-624C8BF8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err="1"/>
              <a:t>Springboot</a:t>
            </a:r>
            <a:r>
              <a:rPr lang="zh-CN" altLang="en-US" sz="2000" dirty="0"/>
              <a:t>常见注解有哪些？</a:t>
            </a: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F0B2BBAE-EC16-514C-99F2-ABBFA0222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48773"/>
              </p:ext>
            </p:extLst>
          </p:nvPr>
        </p:nvGraphicFramePr>
        <p:xfrm>
          <a:off x="837299" y="1929463"/>
          <a:ext cx="10041234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59477">
                  <a:extLst>
                    <a:ext uri="{9D8B030D-6E8A-4147-A177-3AD203B41FA5}">
                      <a16:colId xmlns:a16="http://schemas.microsoft.com/office/drawing/2014/main" val="4283250306"/>
                    </a:ext>
                  </a:extLst>
                </a:gridCol>
                <a:gridCol w="7681757">
                  <a:extLst>
                    <a:ext uri="{9D8B030D-6E8A-4147-A177-3AD203B41FA5}">
                      <a16:colId xmlns:a16="http://schemas.microsoft.com/office/drawing/2014/main" val="249511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a typeface="Alibaba PuHuiTi Medium" pitchFamily="18" charset="-122"/>
                        </a:rPr>
                        <a:t>注解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a typeface="Alibaba PuHuiTi Medium" pitchFamily="18" charset="-122"/>
                        </a:rPr>
                        <a:t>说明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16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@SpringBootConfiguration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组合了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- @Configuration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注解，实现配置文件的功能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19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@EnableAutoConfiguration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打开自动配置的功能，也可以关闭某个自动配置的选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8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@ComponentScan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Spring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组件扫描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6528"/>
                  </a:ext>
                </a:extLst>
              </a:tr>
            </a:tbl>
          </a:graphicData>
        </a:graphic>
      </p:graphicFrame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7463DB7D-7986-7D1B-A594-25427F1BA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712959"/>
              </p:ext>
            </p:extLst>
          </p:nvPr>
        </p:nvGraphicFramePr>
        <p:xfrm>
          <a:off x="3198116" y="1796423"/>
          <a:ext cx="8921948" cy="3708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26381">
                  <a:extLst>
                    <a:ext uri="{9D8B030D-6E8A-4147-A177-3AD203B41FA5}">
                      <a16:colId xmlns:a16="http://schemas.microsoft.com/office/drawing/2014/main" val="4283250306"/>
                    </a:ext>
                  </a:extLst>
                </a:gridCol>
                <a:gridCol w="5195567">
                  <a:extLst>
                    <a:ext uri="{9D8B030D-6E8A-4147-A177-3AD203B41FA5}">
                      <a16:colId xmlns:a16="http://schemas.microsoft.com/office/drawing/2014/main" val="249511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a typeface="Alibaba PuHuiTi Medium" pitchFamily="18" charset="-122"/>
                        </a:rPr>
                        <a:t>注解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a typeface="Alibaba PuHuiTi Medium" pitchFamily="18" charset="-122"/>
                        </a:rPr>
                        <a:t>说明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16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@Component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@Controller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@Service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@Repository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使用在类上用于实例化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Bean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19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@Autowired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使用在字段上用于根据类型依赖注入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8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@Qualifier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结合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@Autowired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一起使用用于根据名称进行依赖注入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@Scope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标注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Bean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的作用范围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5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@Configuration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指定当前类是一个 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Spring 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配置类，当创建容器时会从该类上加载注解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1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@ComponentScan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用于指定 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Spring   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在初始化容器时要扫描的包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68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@Bean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使用在方法上，标注将该方法的返回值存储到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Spring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容器中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08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@Import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使用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@Import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导入的类会被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Spring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加载到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IOC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容器中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@Aspect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@Before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@After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@Around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@Pointcut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用于切面编程（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AOP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442786"/>
                  </a:ext>
                </a:extLst>
              </a:tr>
            </a:tbl>
          </a:graphicData>
        </a:graphic>
      </p:graphicFrame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E7F3EE64-DB24-CBD6-EFB8-8CA92D92C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928277"/>
              </p:ext>
            </p:extLst>
          </p:nvPr>
        </p:nvGraphicFramePr>
        <p:xfrm>
          <a:off x="6931327" y="3429000"/>
          <a:ext cx="10041234" cy="2966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59477">
                  <a:extLst>
                    <a:ext uri="{9D8B030D-6E8A-4147-A177-3AD203B41FA5}">
                      <a16:colId xmlns:a16="http://schemas.microsoft.com/office/drawing/2014/main" val="4283250306"/>
                    </a:ext>
                  </a:extLst>
                </a:gridCol>
                <a:gridCol w="7681757">
                  <a:extLst>
                    <a:ext uri="{9D8B030D-6E8A-4147-A177-3AD203B41FA5}">
                      <a16:colId xmlns:a16="http://schemas.microsoft.com/office/drawing/2014/main" val="249511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a typeface="Alibaba PuHuiTi Medium" pitchFamily="18" charset="-122"/>
                        </a:rPr>
                        <a:t>注解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a typeface="Alibaba PuHuiTi Medium" pitchFamily="18" charset="-122"/>
                        </a:rPr>
                        <a:t>说明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16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@RequestMapping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用于映射请求路径，可以定义在类上和方法上。用于类上，则表示类中的所有的方法都是以该地址作为父路径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19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@RequestBody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注解实现接收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http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请求的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json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数据，将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json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转换为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java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对象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8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@RequestParam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指定请求参数的名称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@PathViriable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从请求路径下中获取请求参数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(/user/{id})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，传递给方法的形式参数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5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@ResponseBody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注解实现将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controller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方法返回对象转化为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json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对象响应给客户端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1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@RequestHeader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获取指定的请求头数据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68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@RestController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@Controller + @ResponseBody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084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5167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964477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MyBatis</a:t>
              </a:r>
              <a:r>
                <a:rPr lang="zh-CN" altLang="en-US" sz="1400" dirty="0"/>
                <a:t>执行流程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94580" y="2105910"/>
            <a:ext cx="6132984" cy="929521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理解了各个组件的关系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400" dirty="0" err="1">
                  <a:solidFill>
                    <a:schemeClr val="tx1"/>
                  </a:solidFill>
                </a:rPr>
                <a:t>Sql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的执行过程（参数映射、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sql</a:t>
              </a:r>
              <a:r>
                <a:rPr lang="zh-CN" altLang="en-US" sz="1400" dirty="0">
                  <a:solidFill>
                    <a:schemeClr val="tx1"/>
                  </a:solidFill>
                </a:rPr>
                <a:t>解析、执行和结果处理）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48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CEB55-3789-E3C1-7C62-08A5C72D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err="1"/>
              <a:t>MyBatis</a:t>
            </a:r>
            <a:r>
              <a:rPr lang="zh-CN" altLang="en-US" sz="2000" dirty="0"/>
              <a:t>执行流程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1FB020-F706-115E-B98D-04EB8B6E11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46417" y="1878386"/>
            <a:ext cx="3081634" cy="517190"/>
          </a:xfrm>
        </p:spPr>
        <p:txBody>
          <a:bodyPr/>
          <a:lstStyle/>
          <a:p>
            <a:r>
              <a:rPr lang="zh-CN" altLang="en-US" sz="1200" dirty="0"/>
              <a:t>会话工厂，全局一个，生产</a:t>
            </a:r>
            <a:r>
              <a:rPr lang="en-US" altLang="zh-CN" sz="1200" dirty="0" err="1"/>
              <a:t>sqlSession</a:t>
            </a:r>
            <a:endParaRPr lang="zh-CN" altLang="en-US" sz="1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754F99-BA3E-910A-07D6-23EBCA087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369" y="1002231"/>
            <a:ext cx="1809750" cy="2857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1592E8BD-6436-4EDF-CECD-21FC4291C2D5}"/>
              </a:ext>
            </a:extLst>
          </p:cNvPr>
          <p:cNvSpPr/>
          <p:nvPr/>
        </p:nvSpPr>
        <p:spPr bwMode="auto">
          <a:xfrm>
            <a:off x="4564144" y="1877816"/>
            <a:ext cx="2606199" cy="44098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构建会话工厂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SqlSessionFactory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84A9C79-01DC-6C12-999D-4B086326168A}"/>
              </a:ext>
            </a:extLst>
          </p:cNvPr>
          <p:cNvSpPr/>
          <p:nvPr/>
        </p:nvSpPr>
        <p:spPr bwMode="auto">
          <a:xfrm>
            <a:off x="4564144" y="2908633"/>
            <a:ext cx="2606199" cy="44098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创建会话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380BE76-0E7D-5F7B-5298-62BAAE8E472A}"/>
              </a:ext>
            </a:extLst>
          </p:cNvPr>
          <p:cNvSpPr/>
          <p:nvPr/>
        </p:nvSpPr>
        <p:spPr bwMode="auto">
          <a:xfrm>
            <a:off x="4564144" y="3939451"/>
            <a:ext cx="2606198" cy="4334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Executor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执行器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C48A237-8294-06AF-2EB1-7624D471D14B}"/>
              </a:ext>
            </a:extLst>
          </p:cNvPr>
          <p:cNvSpPr/>
          <p:nvPr/>
        </p:nvSpPr>
        <p:spPr bwMode="auto">
          <a:xfrm>
            <a:off x="4564144" y="4962734"/>
            <a:ext cx="2606198" cy="4334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MappedStatement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对象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3" name="流程图: 磁盘 12">
            <a:extLst>
              <a:ext uri="{FF2B5EF4-FFF2-40B4-BE49-F238E27FC236}">
                <a16:creationId xmlns:a16="http://schemas.microsoft.com/office/drawing/2014/main" id="{5D56052E-3632-6B25-C729-96C3F4126965}"/>
              </a:ext>
            </a:extLst>
          </p:cNvPr>
          <p:cNvSpPr/>
          <p:nvPr/>
        </p:nvSpPr>
        <p:spPr bwMode="auto">
          <a:xfrm>
            <a:off x="4921784" y="5986020"/>
            <a:ext cx="1890918" cy="575035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C1C8A58-10EC-5730-3BDC-804EF0FA8B83}"/>
              </a:ext>
            </a:extLst>
          </p:cNvPr>
          <p:cNvSpPr/>
          <p:nvPr/>
        </p:nvSpPr>
        <p:spPr bwMode="auto">
          <a:xfrm>
            <a:off x="654847" y="4648121"/>
            <a:ext cx="2606198" cy="1042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输入参数（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map,list,string,integer,pojo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）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78B5F41-87B5-3FDC-5A81-9519BD08D457}"/>
              </a:ext>
            </a:extLst>
          </p:cNvPr>
          <p:cNvSpPr/>
          <p:nvPr/>
        </p:nvSpPr>
        <p:spPr bwMode="auto">
          <a:xfrm>
            <a:off x="9032450" y="4653540"/>
            <a:ext cx="2606198" cy="10429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输出结果（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map,list,string,integer,pojo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）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D6891F4-20C5-3AEB-FA0E-EB4AFD6AD1DE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5867244" y="1287981"/>
            <a:ext cx="0" cy="58983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25DB69F-D048-35CB-DFB9-E2A08B84535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867244" y="2318798"/>
            <a:ext cx="0" cy="58983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B9D8627-5C4A-0BB8-9576-C635645814D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5867243" y="3349616"/>
            <a:ext cx="1" cy="58983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3AA214F-DF7F-4544-8A1A-3D24285297D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867243" y="4372899"/>
            <a:ext cx="0" cy="58983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327863D-5687-870D-655E-381CA504E814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3261045" y="5169611"/>
            <a:ext cx="1303099" cy="984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2EE42A5-A712-9FB3-E7B6-D6157B259D16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7170342" y="5175030"/>
            <a:ext cx="1862108" cy="442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1A9B03D-0CB0-34C2-83BC-513038899C89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>
            <a:off x="5867243" y="5396183"/>
            <a:ext cx="0" cy="58983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占位符 2">
            <a:extLst>
              <a:ext uri="{FF2B5EF4-FFF2-40B4-BE49-F238E27FC236}">
                <a16:creationId xmlns:a16="http://schemas.microsoft.com/office/drawing/2014/main" id="{4DCB0A0E-CFD1-8B50-D1F5-A9757C0095A9}"/>
              </a:ext>
            </a:extLst>
          </p:cNvPr>
          <p:cNvSpPr txBox="1">
            <a:spLocks/>
          </p:cNvSpPr>
          <p:nvPr/>
        </p:nvSpPr>
        <p:spPr>
          <a:xfrm>
            <a:off x="7346416" y="2870528"/>
            <a:ext cx="3811209" cy="71897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项目与数据库的会话，包含了执行</a:t>
            </a:r>
            <a:r>
              <a:rPr lang="en-US" altLang="zh-CN" sz="1200" dirty="0" err="1"/>
              <a:t>sql</a:t>
            </a:r>
            <a:r>
              <a:rPr lang="zh-CN" altLang="en-US" sz="1200" dirty="0"/>
              <a:t>语句的所有方法</a:t>
            </a:r>
            <a:endParaRPr lang="en-US" altLang="zh-CN" sz="1200" dirty="0"/>
          </a:p>
          <a:p>
            <a:r>
              <a:rPr lang="zh-CN" altLang="en-US" sz="1200" dirty="0"/>
              <a:t>每次操作一次会话，有多个</a:t>
            </a:r>
          </a:p>
        </p:txBody>
      </p:sp>
      <p:sp>
        <p:nvSpPr>
          <p:cNvPr id="42" name="文本占位符 2">
            <a:extLst>
              <a:ext uri="{FF2B5EF4-FFF2-40B4-BE49-F238E27FC236}">
                <a16:creationId xmlns:a16="http://schemas.microsoft.com/office/drawing/2014/main" id="{83634638-0903-01E6-CBA2-7E02915646B6}"/>
              </a:ext>
            </a:extLst>
          </p:cNvPr>
          <p:cNvSpPr txBox="1">
            <a:spLocks/>
          </p:cNvSpPr>
          <p:nvPr/>
        </p:nvSpPr>
        <p:spPr>
          <a:xfrm>
            <a:off x="7346416" y="3919626"/>
            <a:ext cx="3811209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真正执行数据库操作接口，也负责查询缓存的维护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662FE40D-FDDB-AE96-0E50-C7E5E7DF1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59" y="953858"/>
            <a:ext cx="6655951" cy="38059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72AA4870-9DE3-1E33-151C-9A5D6582F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371" y="2115266"/>
            <a:ext cx="4543366" cy="7850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438A3B42-2A0D-B936-F3B0-51C7BB06B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596" y="2916647"/>
            <a:ext cx="5276343" cy="47885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9759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1" grpId="0"/>
      <p:bldP spid="4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964477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MyBatis</a:t>
              </a:r>
              <a:r>
                <a:rPr lang="zh-CN" altLang="en-US" sz="1400" dirty="0"/>
                <a:t>执行流程</a:t>
              </a:r>
            </a:p>
          </p:txBody>
        </p:sp>
      </p:grp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CB9912E2-2DCC-E9B3-B26B-CED0A3883099}"/>
              </a:ext>
            </a:extLst>
          </p:cNvPr>
          <p:cNvSpPr txBox="1">
            <a:spLocks/>
          </p:cNvSpPr>
          <p:nvPr/>
        </p:nvSpPr>
        <p:spPr>
          <a:xfrm>
            <a:off x="2298544" y="1990453"/>
            <a:ext cx="6515519" cy="237415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读取</a:t>
            </a:r>
            <a:r>
              <a:rPr lang="en-US" altLang="zh-CN" sz="1200" dirty="0" err="1"/>
              <a:t>MyBatis</a:t>
            </a:r>
            <a:r>
              <a:rPr lang="zh-CN" altLang="en-US" sz="1200" dirty="0"/>
              <a:t>配置文件：</a:t>
            </a:r>
            <a:r>
              <a:rPr lang="en-US" altLang="zh-CN" sz="1200" dirty="0"/>
              <a:t>mybatis-config.xml</a:t>
            </a:r>
            <a:r>
              <a:rPr lang="zh-CN" altLang="en-US" sz="1200" dirty="0"/>
              <a:t>加载运行环境和映射文件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构造会话工厂</a:t>
            </a:r>
            <a:r>
              <a:rPr lang="en-US" altLang="zh-CN" sz="1200" dirty="0" err="1"/>
              <a:t>SqlSessionFactory</a:t>
            </a:r>
            <a:endParaRPr lang="en-US" altLang="zh-CN" sz="1200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会话工厂创建</a:t>
            </a:r>
            <a:r>
              <a:rPr lang="en-US" altLang="zh-CN" sz="1200" dirty="0" err="1"/>
              <a:t>SqlSession</a:t>
            </a:r>
            <a:r>
              <a:rPr lang="zh-CN" altLang="en-US" sz="1200" dirty="0"/>
              <a:t>对象（包含了执行</a:t>
            </a:r>
            <a:r>
              <a:rPr lang="en-US" altLang="zh-CN" sz="1200" dirty="0"/>
              <a:t>SQL</a:t>
            </a:r>
            <a:r>
              <a:rPr lang="zh-CN" altLang="en-US" sz="1200" dirty="0"/>
              <a:t>语句的所有方法）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操作数据库的接口，</a:t>
            </a:r>
            <a:r>
              <a:rPr lang="en-US" altLang="zh-CN" sz="1200" dirty="0"/>
              <a:t>Executor</a:t>
            </a:r>
            <a:r>
              <a:rPr lang="zh-CN" altLang="en-US" sz="1200" dirty="0"/>
              <a:t>执行器，同时负责查询缓存的维护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/>
              <a:t>Executor</a:t>
            </a:r>
            <a:r>
              <a:rPr lang="zh-CN" altLang="en-US" sz="1200" dirty="0"/>
              <a:t>接口的执行方法中有一个</a:t>
            </a:r>
            <a:r>
              <a:rPr lang="en-US" altLang="zh-CN" sz="1200" dirty="0" err="1"/>
              <a:t>MappedStatement</a:t>
            </a:r>
            <a:r>
              <a:rPr lang="zh-CN" altLang="en-US" sz="1200" dirty="0"/>
              <a:t>类型的参数，封装了映射信息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输入参数映射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输出结果映射</a:t>
            </a:r>
          </a:p>
        </p:txBody>
      </p:sp>
    </p:spTree>
    <p:extLst>
      <p:ext uri="{BB962C8B-B14F-4D97-AF65-F5344CB8AC3E}">
        <p14:creationId xmlns:p14="http://schemas.microsoft.com/office/powerpoint/2010/main" val="298055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964477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Mybatis</a:t>
              </a:r>
              <a:r>
                <a:rPr lang="zh-CN" altLang="en-US" sz="1400" dirty="0"/>
                <a:t>是否支持延迟加载？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360567" y="1917374"/>
            <a:ext cx="5284571" cy="920093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Mybatis</a:t>
              </a:r>
              <a:r>
                <a:rPr lang="zh-CN" altLang="en-US" sz="1400" dirty="0">
                  <a:solidFill>
                    <a:schemeClr val="tx1"/>
                  </a:solidFill>
                </a:rPr>
                <a:t>支持延迟记载，但默认没有开启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r>
                <a:rPr lang="zh-CN" altLang="en-US" sz="1400" dirty="0">
                  <a:solidFill>
                    <a:schemeClr val="tx1"/>
                  </a:solidFill>
                </a:rPr>
                <a:t>什么叫做延迟加载？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DFC1846-17ED-7A0E-82F7-0FFC01240E03}"/>
              </a:ext>
            </a:extLst>
          </p:cNvPr>
          <p:cNvSpPr/>
          <p:nvPr/>
        </p:nvSpPr>
        <p:spPr bwMode="auto">
          <a:xfrm>
            <a:off x="2422687" y="3110829"/>
            <a:ext cx="1828800" cy="70936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用户表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57F8201-7F33-D497-5776-86FA8DE5C072}"/>
              </a:ext>
            </a:extLst>
          </p:cNvPr>
          <p:cNvSpPr/>
          <p:nvPr/>
        </p:nvSpPr>
        <p:spPr bwMode="auto">
          <a:xfrm>
            <a:off x="6353665" y="3110829"/>
            <a:ext cx="1828800" cy="70936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订单表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35DE093-7180-AFB4-28CD-510A3D205979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4251487" y="3465513"/>
            <a:ext cx="2102178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6E55B414-61A8-EB0B-96F4-E45D6D8D40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36505" y="3110829"/>
            <a:ext cx="392056" cy="477973"/>
          </a:xfrm>
          <a:effectLst/>
        </p:spPr>
        <p:txBody>
          <a:bodyPr/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C9D3A633-991C-40A7-610B-C28286CF16B1}"/>
              </a:ext>
            </a:extLst>
          </p:cNvPr>
          <p:cNvSpPr txBox="1">
            <a:spLocks/>
          </p:cNvSpPr>
          <p:nvPr/>
        </p:nvSpPr>
        <p:spPr>
          <a:xfrm>
            <a:off x="6055878" y="3099045"/>
            <a:ext cx="392056" cy="477973"/>
          </a:xfrm>
          <a:prstGeom prst="rect">
            <a:avLst/>
          </a:prstGeom>
          <a:effectLst/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n</a:t>
            </a:r>
            <a:endParaRPr lang="zh-CN" altLang="en-US" sz="1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B4CC310-2744-5C2C-3C8C-E036A25F2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578" y="4036240"/>
            <a:ext cx="2837370" cy="159681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603190B-17DE-70AA-C105-E363EFF1B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410" y="4056041"/>
            <a:ext cx="2535367" cy="133790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C9FC90F3-9978-773A-CD92-73123C2E1038}"/>
              </a:ext>
            </a:extLst>
          </p:cNvPr>
          <p:cNvSpPr txBox="1">
            <a:spLocks/>
          </p:cNvSpPr>
          <p:nvPr/>
        </p:nvSpPr>
        <p:spPr>
          <a:xfrm>
            <a:off x="2219168" y="5797468"/>
            <a:ext cx="7961780" cy="857856"/>
          </a:xfrm>
          <a:prstGeom prst="rect">
            <a:avLst/>
          </a:prstGeom>
          <a:effectLst/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查询用户的时候，把用户所属的订单数据也查询出来，这个是立即加载</a:t>
            </a:r>
            <a:endParaRPr lang="en-US" altLang="zh-CN" sz="1400" dirty="0"/>
          </a:p>
          <a:p>
            <a:r>
              <a:rPr lang="zh-CN" altLang="en-US" sz="1400" dirty="0"/>
              <a:t>查询用户的时候，暂时不查询订单数据，当需要订单的时候，再查询订单，这个就是延迟加载</a:t>
            </a:r>
          </a:p>
        </p:txBody>
      </p:sp>
    </p:spTree>
    <p:extLst>
      <p:ext uri="{BB962C8B-B14F-4D97-AF65-F5344CB8AC3E}">
        <p14:creationId xmlns:p14="http://schemas.microsoft.com/office/powerpoint/2010/main" val="48788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build="p"/>
      <p:bldP spid="13" grpId="0"/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928CD-04F4-C357-B592-E51E5655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延迟加载的原理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9C38EB47-287A-4A8E-5B37-A72A9F2462EE}"/>
              </a:ext>
            </a:extLst>
          </p:cNvPr>
          <p:cNvSpPr txBox="1">
            <a:spLocks/>
          </p:cNvSpPr>
          <p:nvPr/>
        </p:nvSpPr>
        <p:spPr>
          <a:xfrm>
            <a:off x="729733" y="1649675"/>
            <a:ext cx="10789822" cy="1121806"/>
          </a:xfrm>
          <a:prstGeom prst="rect">
            <a:avLst/>
          </a:prstGeom>
          <a:effectLst/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1. </a:t>
            </a:r>
            <a:r>
              <a:rPr lang="zh-CN" altLang="en-US" sz="1400" dirty="0"/>
              <a:t>使用</a:t>
            </a:r>
            <a:r>
              <a:rPr lang="en-US" altLang="zh-CN" sz="1400" dirty="0">
                <a:solidFill>
                  <a:srgbClr val="C00000"/>
                </a:solidFill>
              </a:rPr>
              <a:t>CGLIB</a:t>
            </a:r>
            <a:r>
              <a:rPr lang="zh-CN" altLang="en-US" sz="1400" dirty="0"/>
              <a:t>创建目标对象的代理对象</a:t>
            </a:r>
            <a:endParaRPr lang="en-US" altLang="zh-CN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当调用目标方法</a:t>
            </a:r>
            <a:r>
              <a:rPr lang="en-US" altLang="zh-CN" sz="1400" dirty="0" err="1"/>
              <a:t>user.getOrderList</a:t>
            </a:r>
            <a:r>
              <a:rPr lang="en-US" altLang="zh-CN" sz="1400" dirty="0"/>
              <a:t>()</a:t>
            </a:r>
            <a:r>
              <a:rPr lang="zh-CN" altLang="en-US" sz="1400" dirty="0"/>
              <a:t>时，进入拦截器</a:t>
            </a:r>
            <a:r>
              <a:rPr lang="en-US" altLang="zh-CN" sz="1400" dirty="0"/>
              <a:t>invoke</a:t>
            </a:r>
            <a:r>
              <a:rPr lang="zh-CN" altLang="en-US" sz="1400" dirty="0"/>
              <a:t>方法，发现</a:t>
            </a:r>
            <a:r>
              <a:rPr lang="en-US" altLang="zh-CN" sz="1400" dirty="0" err="1"/>
              <a:t>user.getOrderList</a:t>
            </a:r>
            <a:r>
              <a:rPr lang="en-US" altLang="zh-CN" sz="1400" dirty="0"/>
              <a:t>()</a:t>
            </a:r>
            <a:r>
              <a:rPr lang="zh-CN" altLang="en-US" sz="1400" dirty="0"/>
              <a:t>是</a:t>
            </a:r>
            <a:r>
              <a:rPr lang="en-US" altLang="zh-CN" sz="1400" dirty="0"/>
              <a:t>null</a:t>
            </a:r>
            <a:r>
              <a:rPr lang="zh-CN" altLang="en-US" sz="1400" dirty="0"/>
              <a:t>值，执行</a:t>
            </a:r>
            <a:r>
              <a:rPr lang="en-US" altLang="zh-CN" sz="1400" dirty="0" err="1"/>
              <a:t>sql</a:t>
            </a:r>
            <a:r>
              <a:rPr lang="zh-CN" altLang="en-US" sz="1400" dirty="0"/>
              <a:t>查询</a:t>
            </a:r>
            <a:r>
              <a:rPr lang="en-US" altLang="zh-CN" sz="1400" dirty="0"/>
              <a:t>order</a:t>
            </a:r>
            <a:r>
              <a:rPr lang="zh-CN" altLang="en-US" sz="1400" dirty="0"/>
              <a:t>列表</a:t>
            </a:r>
            <a:endParaRPr lang="en-US" altLang="zh-CN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把</a:t>
            </a:r>
            <a:r>
              <a:rPr lang="en-US" altLang="zh-CN" sz="1400" dirty="0"/>
              <a:t>order</a:t>
            </a:r>
            <a:r>
              <a:rPr lang="zh-CN" altLang="en-US" sz="1400" dirty="0"/>
              <a:t>查询上来，然后调用</a:t>
            </a:r>
            <a:r>
              <a:rPr lang="en-US" altLang="zh-CN" sz="1400" dirty="0" err="1"/>
              <a:t>user.setOrderList</a:t>
            </a:r>
            <a:r>
              <a:rPr lang="en-US" altLang="zh-CN" sz="1400" dirty="0"/>
              <a:t>(List&lt;Order&gt; </a:t>
            </a:r>
            <a:r>
              <a:rPr lang="en-US" altLang="zh-CN" sz="1400" dirty="0" err="1"/>
              <a:t>orderList</a:t>
            </a:r>
            <a:r>
              <a:rPr lang="en-US" altLang="zh-CN" sz="1400" dirty="0"/>
              <a:t>) </a:t>
            </a:r>
            <a:r>
              <a:rPr lang="zh-CN" altLang="en-US" sz="1400" dirty="0"/>
              <a:t>，接着完成</a:t>
            </a:r>
            <a:r>
              <a:rPr lang="en-US" altLang="zh-CN" sz="1400" dirty="0" err="1"/>
              <a:t>user.getOrderList</a:t>
            </a:r>
            <a:r>
              <a:rPr lang="en-US" altLang="zh-CN" sz="1400" dirty="0"/>
              <a:t>()</a:t>
            </a:r>
            <a:r>
              <a:rPr lang="zh-CN" altLang="en-US" sz="1400" dirty="0"/>
              <a:t>方法的调用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AB74FAC-F0B8-C286-B556-B422928CC7C7}"/>
              </a:ext>
            </a:extLst>
          </p:cNvPr>
          <p:cNvGrpSpPr/>
          <p:nvPr/>
        </p:nvGrpSpPr>
        <p:grpSpPr>
          <a:xfrm>
            <a:off x="878264" y="3589256"/>
            <a:ext cx="8814060" cy="2684179"/>
            <a:chOff x="878264" y="3589256"/>
            <a:chExt cx="8814060" cy="2684179"/>
          </a:xfrm>
        </p:grpSpPr>
        <p:sp>
          <p:nvSpPr>
            <p:cNvPr id="7" name="流程图: 决策 6">
              <a:extLst>
                <a:ext uri="{FF2B5EF4-FFF2-40B4-BE49-F238E27FC236}">
                  <a16:creationId xmlns:a16="http://schemas.microsoft.com/office/drawing/2014/main" id="{22E10423-5E23-6172-E3C7-48B67A0CD187}"/>
                </a:ext>
              </a:extLst>
            </p:cNvPr>
            <p:cNvSpPr/>
            <p:nvPr/>
          </p:nvSpPr>
          <p:spPr bwMode="auto">
            <a:xfrm>
              <a:off x="5561815" y="4672143"/>
              <a:ext cx="1838225" cy="654001"/>
            </a:xfrm>
            <a:prstGeom prst="flowChartDecision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ea typeface="阿里巴巴普惠体" panose="00020600040101010101" pitchFamily="18" charset="-122"/>
                </a:rPr>
                <a:t>判断</a:t>
              </a:r>
              <a:r>
                <a:rPr lang="en-US" altLang="zh-CN" sz="1200" dirty="0" err="1">
                  <a:solidFill>
                    <a:schemeClr val="bg1"/>
                  </a:solidFill>
                  <a:ea typeface="阿里巴巴普惠体" panose="00020600040101010101" pitchFamily="18" charset="-122"/>
                </a:rPr>
                <a:t>orderList</a:t>
              </a:r>
              <a:r>
                <a:rPr lang="zh-CN" altLang="en-US" sz="1200" dirty="0">
                  <a:solidFill>
                    <a:schemeClr val="bg1"/>
                  </a:solidFill>
                  <a:ea typeface="阿里巴巴普惠体" panose="00020600040101010101" pitchFamily="18" charset="-122"/>
                </a:rPr>
                <a:t>是否为空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1ABB358-9706-6952-49BC-EEF46323FB5C}"/>
                </a:ext>
              </a:extLst>
            </p:cNvPr>
            <p:cNvSpPr/>
            <p:nvPr/>
          </p:nvSpPr>
          <p:spPr bwMode="auto">
            <a:xfrm>
              <a:off x="8059917" y="4720470"/>
              <a:ext cx="1630837" cy="550582"/>
            </a:xfrm>
            <a:prstGeom prst="round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执行</a:t>
              </a:r>
              <a:r>
                <a:rPr lang="en-US" altLang="zh-CN" sz="1200" dirty="0" err="1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sql</a:t>
              </a:r>
              <a:r>
                <a:rPr lang="zh-CN" altLang="en-US" sz="12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查询订单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4C9ED11-83F7-1B8E-A4E2-562374B64CB6}"/>
                </a:ext>
              </a:extLst>
            </p:cNvPr>
            <p:cNvSpPr/>
            <p:nvPr/>
          </p:nvSpPr>
          <p:spPr bwMode="auto">
            <a:xfrm>
              <a:off x="3272674" y="3589257"/>
              <a:ext cx="1630837" cy="550582"/>
            </a:xfrm>
            <a:prstGeom prst="round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调用目标方法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BFD4483-DA30-F3DD-8B72-A649EF04A33C}"/>
                </a:ext>
              </a:extLst>
            </p:cNvPr>
            <p:cNvSpPr/>
            <p:nvPr/>
          </p:nvSpPr>
          <p:spPr bwMode="auto">
            <a:xfrm>
              <a:off x="878264" y="3589257"/>
              <a:ext cx="1630837" cy="55058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ea typeface="阿里巴巴普惠体" panose="00020600040101010101" pitchFamily="18" charset="-122"/>
                </a:rPr>
                <a:t>给延迟加载创建代理对象</a:t>
              </a:r>
            </a:p>
          </p:txBody>
        </p:sp>
        <p:sp>
          <p:nvSpPr>
            <p:cNvPr id="15" name="文本占位符 2">
              <a:extLst>
                <a:ext uri="{FF2B5EF4-FFF2-40B4-BE49-F238E27FC236}">
                  <a16:creationId xmlns:a16="http://schemas.microsoft.com/office/drawing/2014/main" id="{7011C93B-30EC-2458-3237-E0AB89DC41FE}"/>
                </a:ext>
              </a:extLst>
            </p:cNvPr>
            <p:cNvSpPr txBox="1">
              <a:spLocks/>
            </p:cNvSpPr>
            <p:nvPr/>
          </p:nvSpPr>
          <p:spPr>
            <a:xfrm>
              <a:off x="1370756" y="4157204"/>
              <a:ext cx="901104" cy="433649"/>
            </a:xfrm>
            <a:prstGeom prst="rect">
              <a:avLst/>
            </a:prstGeom>
            <a:effectLst/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CGLIB</a:t>
              </a:r>
              <a:endParaRPr lang="zh-CN" altLang="en-US" sz="1200" dirty="0"/>
            </a:p>
          </p:txBody>
        </p:sp>
        <p:sp>
          <p:nvSpPr>
            <p:cNvPr id="16" name="文本占位符 2">
              <a:extLst>
                <a:ext uri="{FF2B5EF4-FFF2-40B4-BE49-F238E27FC236}">
                  <a16:creationId xmlns:a16="http://schemas.microsoft.com/office/drawing/2014/main" id="{B9624423-66FA-FE33-0378-A9CD6146E31D}"/>
                </a:ext>
              </a:extLst>
            </p:cNvPr>
            <p:cNvSpPr txBox="1">
              <a:spLocks/>
            </p:cNvSpPr>
            <p:nvPr/>
          </p:nvSpPr>
          <p:spPr>
            <a:xfrm>
              <a:off x="3520065" y="4128925"/>
              <a:ext cx="1381873" cy="433649"/>
            </a:xfrm>
            <a:prstGeom prst="rect">
              <a:avLst/>
            </a:prstGeom>
            <a:effectLst/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err="1"/>
                <a:t>getOrderList</a:t>
              </a:r>
              <a:endParaRPr lang="zh-CN" altLang="en-US" sz="12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33EBA57-21B0-540E-8334-399A843368FD}"/>
                </a:ext>
              </a:extLst>
            </p:cNvPr>
            <p:cNvSpPr/>
            <p:nvPr/>
          </p:nvSpPr>
          <p:spPr bwMode="auto">
            <a:xfrm>
              <a:off x="5665509" y="3589256"/>
              <a:ext cx="1630837" cy="550582"/>
            </a:xfrm>
            <a:prstGeom prst="round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代理对象</a:t>
              </a:r>
              <a:r>
                <a:rPr lang="en-US" altLang="zh-CN" sz="12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invoke</a:t>
              </a:r>
              <a:r>
                <a:rPr lang="zh-CN" altLang="en-US" sz="12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方法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4A3C5AC-5746-CDAD-D3F6-8F4B072AB70B}"/>
                </a:ext>
              </a:extLst>
            </p:cNvPr>
            <p:cNvCxnSpPr>
              <a:stCxn id="17" idx="2"/>
              <a:endCxn id="7" idx="0"/>
            </p:cNvCxnSpPr>
            <p:nvPr/>
          </p:nvCxnSpPr>
          <p:spPr>
            <a:xfrm>
              <a:off x="6480928" y="4139838"/>
              <a:ext cx="0" cy="532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6F1CA2C-520E-0025-4448-5215348432A0}"/>
                </a:ext>
              </a:extLst>
            </p:cNvPr>
            <p:cNvCxnSpPr>
              <a:stCxn id="7" idx="3"/>
              <a:endCxn id="10" idx="1"/>
            </p:cNvCxnSpPr>
            <p:nvPr/>
          </p:nvCxnSpPr>
          <p:spPr>
            <a:xfrm flipV="1">
              <a:off x="7400040" y="4995761"/>
              <a:ext cx="659877" cy="3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E5C7D2C0-A543-C934-6F4A-7DF270680415}"/>
                </a:ext>
              </a:extLst>
            </p:cNvPr>
            <p:cNvSpPr/>
            <p:nvPr/>
          </p:nvSpPr>
          <p:spPr bwMode="auto">
            <a:xfrm>
              <a:off x="8061487" y="5721282"/>
              <a:ext cx="1630837" cy="550582"/>
            </a:xfrm>
            <a:prstGeom prst="round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结果封装到</a:t>
              </a:r>
              <a:r>
                <a:rPr lang="en-US" altLang="zh-CN" sz="1200" dirty="0" err="1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orderList</a:t>
              </a:r>
              <a:r>
                <a:rPr lang="zh-CN" altLang="en-US" sz="12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属性中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EE431F0-8D10-E063-88B4-32691F6D3EC3}"/>
                </a:ext>
              </a:extLst>
            </p:cNvPr>
            <p:cNvCxnSpPr>
              <a:stCxn id="10" idx="2"/>
              <a:endCxn id="23" idx="0"/>
            </p:cNvCxnSpPr>
            <p:nvPr/>
          </p:nvCxnSpPr>
          <p:spPr>
            <a:xfrm>
              <a:off x="8875336" y="5271052"/>
              <a:ext cx="1570" cy="450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63925963-A229-3498-07C6-660519E7D2E5}"/>
                </a:ext>
              </a:extLst>
            </p:cNvPr>
            <p:cNvSpPr/>
            <p:nvPr/>
          </p:nvSpPr>
          <p:spPr bwMode="auto">
            <a:xfrm>
              <a:off x="5668648" y="5722853"/>
              <a:ext cx="1630837" cy="550582"/>
            </a:xfrm>
            <a:prstGeom prst="round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getOrderList</a:t>
              </a:r>
              <a:r>
                <a:rPr lang="zh-CN" altLang="en-US" sz="12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获取结果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E176C3A-469B-7322-D1CE-34AA52272437}"/>
                </a:ext>
              </a:extLst>
            </p:cNvPr>
            <p:cNvCxnSpPr>
              <a:stCxn id="23" idx="1"/>
              <a:endCxn id="26" idx="3"/>
            </p:cNvCxnSpPr>
            <p:nvPr/>
          </p:nvCxnSpPr>
          <p:spPr>
            <a:xfrm flipH="1">
              <a:off x="7299485" y="5996573"/>
              <a:ext cx="762002" cy="1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29E7BDB-3648-AB1A-E825-BFB991662B0B}"/>
                </a:ext>
              </a:extLst>
            </p:cNvPr>
            <p:cNvCxnSpPr>
              <a:stCxn id="7" idx="2"/>
              <a:endCxn id="26" idx="0"/>
            </p:cNvCxnSpPr>
            <p:nvPr/>
          </p:nvCxnSpPr>
          <p:spPr>
            <a:xfrm>
              <a:off x="6480928" y="5326144"/>
              <a:ext cx="3139" cy="396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8CE29ADB-449E-35F5-E867-B16B96DF0DF4}"/>
                </a:ext>
              </a:extLst>
            </p:cNvPr>
            <p:cNvCxnSpPr>
              <a:stCxn id="11" idx="3"/>
              <a:endCxn id="17" idx="1"/>
            </p:cNvCxnSpPr>
            <p:nvPr/>
          </p:nvCxnSpPr>
          <p:spPr>
            <a:xfrm flipV="1">
              <a:off x="4903511" y="3864547"/>
              <a:ext cx="7619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6D098C7-4091-23A0-19EF-D0EE25FF191B}"/>
                </a:ext>
              </a:extLst>
            </p:cNvPr>
            <p:cNvCxnSpPr>
              <a:stCxn id="14" idx="3"/>
              <a:endCxn id="11" idx="1"/>
            </p:cNvCxnSpPr>
            <p:nvPr/>
          </p:nvCxnSpPr>
          <p:spPr>
            <a:xfrm>
              <a:off x="2509101" y="3864548"/>
              <a:ext cx="7635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占位符 2">
              <a:extLst>
                <a:ext uri="{FF2B5EF4-FFF2-40B4-BE49-F238E27FC236}">
                  <a16:creationId xmlns:a16="http://schemas.microsoft.com/office/drawing/2014/main" id="{EC29D3E1-7BAC-2FBE-BB89-44A5845688B1}"/>
                </a:ext>
              </a:extLst>
            </p:cNvPr>
            <p:cNvSpPr txBox="1">
              <a:spLocks/>
            </p:cNvSpPr>
            <p:nvPr/>
          </p:nvSpPr>
          <p:spPr>
            <a:xfrm>
              <a:off x="7451044" y="4619118"/>
              <a:ext cx="410912" cy="433649"/>
            </a:xfrm>
            <a:prstGeom prst="rect">
              <a:avLst/>
            </a:prstGeom>
            <a:effectLst/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是</a:t>
              </a:r>
            </a:p>
          </p:txBody>
        </p:sp>
        <p:sp>
          <p:nvSpPr>
            <p:cNvPr id="38" name="文本占位符 2">
              <a:extLst>
                <a:ext uri="{FF2B5EF4-FFF2-40B4-BE49-F238E27FC236}">
                  <a16:creationId xmlns:a16="http://schemas.microsoft.com/office/drawing/2014/main" id="{5DD2C8A6-7B39-27E8-2F1F-90220ED94113}"/>
                </a:ext>
              </a:extLst>
            </p:cNvPr>
            <p:cNvSpPr txBox="1">
              <a:spLocks/>
            </p:cNvSpPr>
            <p:nvPr/>
          </p:nvSpPr>
          <p:spPr>
            <a:xfrm>
              <a:off x="6481654" y="5271139"/>
              <a:ext cx="410912" cy="433649"/>
            </a:xfrm>
            <a:prstGeom prst="rect">
              <a:avLst/>
            </a:prstGeom>
            <a:effectLst/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9966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964477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Mybatis</a:t>
              </a:r>
              <a:r>
                <a:rPr lang="zh-CN" altLang="en-US" sz="1400" dirty="0"/>
                <a:t>是否支持延迟加载？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288426" y="1841376"/>
            <a:ext cx="9457371" cy="158762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延迟加载的意思是：就是在需要用到数据时才进行加载，不需要用到数据时就不加载数据。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err="1">
                <a:solidFill>
                  <a:schemeClr val="tx1"/>
                </a:solidFill>
              </a:rPr>
              <a:t>Mybatis</a:t>
            </a:r>
            <a:r>
              <a:rPr lang="zh-CN" altLang="en-US" sz="1400" dirty="0">
                <a:solidFill>
                  <a:schemeClr val="tx1"/>
                </a:solidFill>
              </a:rPr>
              <a:t>支持一对一关联对象和一对多关联集合对象的延迟加载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在</a:t>
            </a:r>
            <a:r>
              <a:rPr lang="en-US" altLang="zh-CN" sz="1400" dirty="0" err="1">
                <a:solidFill>
                  <a:schemeClr val="tx1"/>
                </a:solidFill>
              </a:rPr>
              <a:t>Mybatis</a:t>
            </a:r>
            <a:r>
              <a:rPr lang="zh-CN" altLang="en-US" sz="1400" dirty="0">
                <a:solidFill>
                  <a:schemeClr val="tx1"/>
                </a:solidFill>
              </a:rPr>
              <a:t>配置文件中，可以配置是否启用延迟加载</a:t>
            </a:r>
            <a:r>
              <a:rPr lang="en-US" altLang="zh-CN" sz="1400" dirty="0" err="1">
                <a:solidFill>
                  <a:srgbClr val="C00000"/>
                </a:solidFill>
              </a:rPr>
              <a:t>lazyLoadingEnabled</a:t>
            </a:r>
            <a:r>
              <a:rPr lang="en-US" altLang="zh-CN" sz="1400" dirty="0">
                <a:solidFill>
                  <a:srgbClr val="C00000"/>
                </a:solidFill>
              </a:rPr>
              <a:t>=</a:t>
            </a:r>
            <a:r>
              <a:rPr lang="en-US" altLang="zh-CN" sz="1400" dirty="0" err="1">
                <a:solidFill>
                  <a:srgbClr val="C00000"/>
                </a:solidFill>
              </a:rPr>
              <a:t>true|false</a:t>
            </a:r>
            <a:r>
              <a:rPr lang="zh-CN" altLang="en-US" sz="1400" dirty="0">
                <a:solidFill>
                  <a:schemeClr val="tx1"/>
                </a:solidFill>
              </a:rPr>
              <a:t>，默认是关闭的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753E038-FF61-983A-9470-9448199010A2}"/>
              </a:ext>
            </a:extLst>
          </p:cNvPr>
          <p:cNvGrpSpPr/>
          <p:nvPr/>
        </p:nvGrpSpPr>
        <p:grpSpPr>
          <a:xfrm>
            <a:off x="1432874" y="2922309"/>
            <a:ext cx="6986833" cy="816136"/>
            <a:chOff x="1390570" y="743147"/>
            <a:chExt cx="7932537" cy="816136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2E645AC-363C-FAAA-6E7D-F36C491E4C85}"/>
                </a:ext>
              </a:extLst>
            </p:cNvPr>
            <p:cNvSpPr/>
            <p:nvPr/>
          </p:nvSpPr>
          <p:spPr bwMode="auto">
            <a:xfrm flipV="1">
              <a:off x="1390570" y="743147"/>
              <a:ext cx="6937744" cy="816136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占位符 6">
              <a:extLst>
                <a:ext uri="{FF2B5EF4-FFF2-40B4-BE49-F238E27FC236}">
                  <a16:creationId xmlns:a16="http://schemas.microsoft.com/office/drawing/2014/main" id="{E9D2EFF0-9503-0C3E-EAE7-9268631C6CB1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延迟加载的底层原理知道吗？</a:t>
              </a:r>
            </a:p>
          </p:txBody>
        </p:sp>
      </p:grp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4AAB52E7-799B-F86A-7581-B3252836DB5D}"/>
              </a:ext>
            </a:extLst>
          </p:cNvPr>
          <p:cNvSpPr txBox="1">
            <a:spLocks/>
          </p:cNvSpPr>
          <p:nvPr/>
        </p:nvSpPr>
        <p:spPr>
          <a:xfrm>
            <a:off x="2238021" y="3874400"/>
            <a:ext cx="9385228" cy="1121806"/>
          </a:xfrm>
          <a:prstGeom prst="rect">
            <a:avLst/>
          </a:prstGeom>
          <a:effectLst/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1. </a:t>
            </a:r>
            <a:r>
              <a:rPr lang="zh-CN" altLang="en-US" sz="1400" dirty="0"/>
              <a:t>使用</a:t>
            </a:r>
            <a:r>
              <a:rPr lang="en-US" altLang="zh-CN" sz="1400" dirty="0">
                <a:solidFill>
                  <a:srgbClr val="C00000"/>
                </a:solidFill>
              </a:rPr>
              <a:t>CGLIB</a:t>
            </a:r>
            <a:r>
              <a:rPr lang="zh-CN" altLang="en-US" sz="1400" dirty="0"/>
              <a:t>创建目标对象的代理对象</a:t>
            </a:r>
            <a:endParaRPr lang="en-US" altLang="zh-CN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当调用目标方法时，进入拦截器</a:t>
            </a:r>
            <a:r>
              <a:rPr lang="en-US" altLang="zh-CN" sz="1400" dirty="0"/>
              <a:t>invoke</a:t>
            </a:r>
            <a:r>
              <a:rPr lang="zh-CN" altLang="en-US" sz="1400" dirty="0"/>
              <a:t>方法，发现目标方法是</a:t>
            </a:r>
            <a:r>
              <a:rPr lang="en-US" altLang="zh-CN" sz="1400" dirty="0"/>
              <a:t>null</a:t>
            </a:r>
            <a:r>
              <a:rPr lang="zh-CN" altLang="en-US" sz="1400" dirty="0"/>
              <a:t>值，执行</a:t>
            </a:r>
            <a:r>
              <a:rPr lang="en-US" altLang="zh-CN" sz="1400" dirty="0" err="1"/>
              <a:t>sql</a:t>
            </a:r>
            <a:r>
              <a:rPr lang="zh-CN" altLang="en-US" sz="1400" dirty="0"/>
              <a:t>查询</a:t>
            </a:r>
            <a:endParaRPr lang="en-US" altLang="zh-CN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获取数据以后，调用</a:t>
            </a:r>
            <a:r>
              <a:rPr lang="en-US" altLang="zh-CN" sz="1400" dirty="0"/>
              <a:t>set</a:t>
            </a:r>
            <a:r>
              <a:rPr lang="zh-CN" altLang="en-US" sz="1400" dirty="0"/>
              <a:t>方法设置属性值，再继续查询目标方法，就有值了</a:t>
            </a:r>
          </a:p>
        </p:txBody>
      </p:sp>
    </p:spTree>
    <p:extLst>
      <p:ext uri="{BB962C8B-B14F-4D97-AF65-F5344CB8AC3E}">
        <p14:creationId xmlns:p14="http://schemas.microsoft.com/office/powerpoint/2010/main" val="11451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964477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Mybatis</a:t>
              </a:r>
              <a:r>
                <a:rPr lang="zh-CN" altLang="en-US" sz="1400" dirty="0"/>
                <a:t>的一级、二级缓存用过吗？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407701" y="3598682"/>
            <a:ext cx="6632604" cy="1425805"/>
            <a:chOff x="2266299" y="2633811"/>
            <a:chExt cx="9334214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9221091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本地缓存，基于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PerpetualCache</a:t>
              </a:r>
              <a:r>
                <a:rPr lang="zh-CN" altLang="en-US" sz="1400" dirty="0">
                  <a:solidFill>
                    <a:schemeClr val="tx1"/>
                  </a:solidFill>
                </a:rPr>
                <a:t>，本质是一个</a:t>
              </a:r>
              <a:r>
                <a:rPr lang="en-US" altLang="zh-CN" sz="1400" dirty="0">
                  <a:solidFill>
                    <a:schemeClr val="tx1"/>
                  </a:solidFill>
                </a:rPr>
                <a:t>HashMap</a:t>
              </a: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一级缓存：作用域是</a:t>
              </a:r>
              <a:r>
                <a:rPr lang="en-US" altLang="zh-CN" sz="1400" dirty="0">
                  <a:solidFill>
                    <a:schemeClr val="tx1"/>
                  </a:solidFill>
                </a:rPr>
                <a:t>session</a:t>
              </a:r>
              <a:r>
                <a:rPr lang="zh-CN" altLang="en-US" sz="1400" dirty="0">
                  <a:solidFill>
                    <a:schemeClr val="tx1"/>
                  </a:solidFill>
                </a:rPr>
                <a:t>级别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二级缓存：作用域是</a:t>
              </a:r>
              <a:r>
                <a:rPr lang="en-US" altLang="zh-CN" sz="1400" dirty="0">
                  <a:solidFill>
                    <a:schemeClr val="tx1"/>
                  </a:solidFill>
                </a:rPr>
                <a:t>namespace</a:t>
              </a:r>
              <a:r>
                <a:rPr lang="zh-CN" altLang="en-US" sz="1400" dirty="0">
                  <a:solidFill>
                    <a:schemeClr val="tx1"/>
                  </a:solidFill>
                </a:rPr>
                <a:t>和</a:t>
              </a:r>
              <a:r>
                <a:rPr lang="en-US" altLang="zh-CN" sz="1400" dirty="0">
                  <a:solidFill>
                    <a:schemeClr val="tx1"/>
                  </a:solidFill>
                </a:rPr>
                <a:t>mapper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的作用域，不依赖于</a:t>
              </a:r>
              <a:r>
                <a:rPr lang="en-US" altLang="zh-CN" sz="1400" dirty="0">
                  <a:solidFill>
                    <a:schemeClr val="tx1"/>
                  </a:solidFill>
                </a:rPr>
                <a:t>session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1DE44F1-70F7-55BE-95BE-18899539E0D8}"/>
              </a:ext>
            </a:extLst>
          </p:cNvPr>
          <p:cNvGrpSpPr/>
          <p:nvPr/>
        </p:nvGrpSpPr>
        <p:grpSpPr>
          <a:xfrm>
            <a:off x="2705493" y="2092748"/>
            <a:ext cx="6174555" cy="669211"/>
            <a:chOff x="3063712" y="4788814"/>
            <a:chExt cx="6174555" cy="66921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F54F0D2-B7C2-080D-DFE8-F5EBCC30458F}"/>
                </a:ext>
              </a:extLst>
            </p:cNvPr>
            <p:cNvSpPr/>
            <p:nvPr/>
          </p:nvSpPr>
          <p:spPr bwMode="auto">
            <a:xfrm>
              <a:off x="3063712" y="4798243"/>
              <a:ext cx="650449" cy="650449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</a:p>
          </p:txBody>
        </p:sp>
        <p:sp>
          <p:nvSpPr>
            <p:cNvPr id="5" name="流程图: 决策 4">
              <a:extLst>
                <a:ext uri="{FF2B5EF4-FFF2-40B4-BE49-F238E27FC236}">
                  <a16:creationId xmlns:a16="http://schemas.microsoft.com/office/drawing/2014/main" id="{D0EDF860-CB8C-81FB-8E9C-B9F968A5DE3F}"/>
                </a:ext>
              </a:extLst>
            </p:cNvPr>
            <p:cNvSpPr/>
            <p:nvPr/>
          </p:nvSpPr>
          <p:spPr bwMode="auto">
            <a:xfrm>
              <a:off x="5401559" y="4788814"/>
              <a:ext cx="1564850" cy="669210"/>
            </a:xfrm>
            <a:prstGeom prst="flowChartDecision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是否命中缓存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64B01D98-6676-2BDC-6E6B-C098A4C31413}"/>
                </a:ext>
              </a:extLst>
            </p:cNvPr>
            <p:cNvCxnSpPr>
              <a:stCxn id="4" idx="6"/>
              <a:endCxn id="5" idx="1"/>
            </p:cNvCxnSpPr>
            <p:nvPr/>
          </p:nvCxnSpPr>
          <p:spPr>
            <a:xfrm flipV="1">
              <a:off x="3714161" y="5123419"/>
              <a:ext cx="1687398" cy="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流程图: 磁盘 10">
              <a:extLst>
                <a:ext uri="{FF2B5EF4-FFF2-40B4-BE49-F238E27FC236}">
                  <a16:creationId xmlns:a16="http://schemas.microsoft.com/office/drawing/2014/main" id="{65DB6D4D-CCB6-AFF0-D863-052CDF7FD5A5}"/>
                </a:ext>
              </a:extLst>
            </p:cNvPr>
            <p:cNvSpPr/>
            <p:nvPr/>
          </p:nvSpPr>
          <p:spPr bwMode="auto">
            <a:xfrm>
              <a:off x="8323867" y="4817097"/>
              <a:ext cx="914400" cy="612648"/>
            </a:xfrm>
            <a:prstGeom prst="flowChartMagneticDisk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85C68F9-F009-30CA-848C-B1EA1EECAED5}"/>
                </a:ext>
              </a:extLst>
            </p:cNvPr>
            <p:cNvCxnSpPr>
              <a:stCxn id="5" idx="3"/>
              <a:endCxn id="11" idx="2"/>
            </p:cNvCxnSpPr>
            <p:nvPr/>
          </p:nvCxnSpPr>
          <p:spPr>
            <a:xfrm>
              <a:off x="6966409" y="5123419"/>
              <a:ext cx="1357458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CE89F431-1E2B-63F1-3D3B-8D3311F29FAA}"/>
                </a:ext>
              </a:extLst>
            </p:cNvPr>
            <p:cNvCxnSpPr>
              <a:stCxn id="11" idx="3"/>
              <a:endCxn id="5" idx="2"/>
            </p:cNvCxnSpPr>
            <p:nvPr/>
          </p:nvCxnSpPr>
          <p:spPr>
            <a:xfrm rot="5400000">
              <a:off x="7468387" y="4145343"/>
              <a:ext cx="28279" cy="2597083"/>
            </a:xfrm>
            <a:prstGeom prst="curvedConnector3">
              <a:avLst>
                <a:gd name="adj1" fmla="val 18750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曲线 22">
              <a:extLst>
                <a:ext uri="{FF2B5EF4-FFF2-40B4-BE49-F238E27FC236}">
                  <a16:creationId xmlns:a16="http://schemas.microsoft.com/office/drawing/2014/main" id="{DB9E1936-C2FC-7B11-9B9D-8260ABA90DAE}"/>
                </a:ext>
              </a:extLst>
            </p:cNvPr>
            <p:cNvCxnSpPr>
              <a:stCxn id="5" idx="2"/>
              <a:endCxn id="4" idx="4"/>
            </p:cNvCxnSpPr>
            <p:nvPr/>
          </p:nvCxnSpPr>
          <p:spPr>
            <a:xfrm rot="5400000" flipH="1">
              <a:off x="4781795" y="4055835"/>
              <a:ext cx="9332" cy="2795047"/>
            </a:xfrm>
            <a:prstGeom prst="curvedConnector3">
              <a:avLst>
                <a:gd name="adj1" fmla="val -497505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093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2DB28-8F24-77FA-01E6-37A5ADB1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一级缓存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6099A-88D5-6554-9901-8F671E34FB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73899"/>
          </a:xfrm>
        </p:spPr>
        <p:txBody>
          <a:bodyPr/>
          <a:lstStyle/>
          <a:p>
            <a:r>
              <a:rPr lang="zh-CN" altLang="en-US" dirty="0"/>
              <a:t>一级缓存</a:t>
            </a:r>
            <a:r>
              <a:rPr lang="en-US" altLang="zh-CN" dirty="0"/>
              <a:t>: </a:t>
            </a:r>
            <a:r>
              <a:rPr lang="zh-CN" altLang="en-US" dirty="0"/>
              <a:t>基于 </a:t>
            </a:r>
            <a:r>
              <a:rPr lang="en-US" altLang="zh-CN" dirty="0" err="1"/>
              <a:t>PerpetualCache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HashMap </a:t>
            </a:r>
            <a:r>
              <a:rPr lang="zh-CN" altLang="en-US" dirty="0"/>
              <a:t>本地缓存，其存储作用域为 </a:t>
            </a:r>
            <a:r>
              <a:rPr lang="en-US" altLang="zh-CN" dirty="0"/>
              <a:t>Session</a:t>
            </a:r>
            <a:r>
              <a:rPr lang="zh-CN" altLang="en-US" dirty="0"/>
              <a:t>，当</a:t>
            </a:r>
            <a:r>
              <a:rPr lang="en-US" altLang="zh-CN" dirty="0"/>
              <a:t>Session</a:t>
            </a:r>
            <a:r>
              <a:rPr lang="zh-CN" altLang="en-US" dirty="0"/>
              <a:t>进行</a:t>
            </a:r>
            <a:r>
              <a:rPr lang="en-US" altLang="zh-CN" dirty="0"/>
              <a:t>flush</a:t>
            </a:r>
            <a:r>
              <a:rPr lang="zh-CN" altLang="en-US" dirty="0"/>
              <a:t>或</a:t>
            </a:r>
            <a:r>
              <a:rPr lang="en-US" altLang="zh-CN" dirty="0"/>
              <a:t>close</a:t>
            </a:r>
            <a:r>
              <a:rPr lang="zh-CN" altLang="en-US" dirty="0"/>
              <a:t>之后，该</a:t>
            </a:r>
            <a:r>
              <a:rPr lang="en-US" altLang="zh-CN" dirty="0"/>
              <a:t>Session</a:t>
            </a:r>
            <a:r>
              <a:rPr lang="zh-CN" altLang="en-US" dirty="0"/>
              <a:t>中的所有</a:t>
            </a:r>
            <a:r>
              <a:rPr lang="en-US" altLang="zh-CN" dirty="0"/>
              <a:t>Cache</a:t>
            </a:r>
            <a:r>
              <a:rPr lang="zh-CN" altLang="en-US" dirty="0"/>
              <a:t>就将清空，默认打开一级缓存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AF1E6C-0271-63CB-4873-5CC11F2E6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67" y="2822482"/>
            <a:ext cx="6061435" cy="26930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//2.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SqlSession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对象，用它来执行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sql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SqlSession sqlSession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sqlSessionFactory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.openSession();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//3.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sql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//3.1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UserMapper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接口的代理对象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UserMapper userMapper1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sqlSession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.getMapper(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UserMapper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UserMapper userMapper2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sqlSession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.getMapper(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UserMapper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 user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userMapper1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.selectById(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"---------------------"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 user1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userMapper2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.selectById(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DC5EBB0-291A-95FC-4899-7AF3A024FA8C}"/>
              </a:ext>
            </a:extLst>
          </p:cNvPr>
          <p:cNvSpPr/>
          <p:nvPr/>
        </p:nvSpPr>
        <p:spPr bwMode="auto">
          <a:xfrm>
            <a:off x="895546" y="4242062"/>
            <a:ext cx="3082565" cy="254524"/>
          </a:xfrm>
          <a:prstGeom prst="roundRect">
            <a:avLst/>
          </a:prstGeom>
          <a:solidFill>
            <a:schemeClr val="accent2">
              <a:lumMod val="75000"/>
              <a:alpha val="3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1CC9CE-C060-AE95-BD7E-B6EFCAD1B2A7}"/>
              </a:ext>
            </a:extLst>
          </p:cNvPr>
          <p:cNvSpPr/>
          <p:nvPr/>
        </p:nvSpPr>
        <p:spPr bwMode="auto">
          <a:xfrm>
            <a:off x="895546" y="5015061"/>
            <a:ext cx="3082565" cy="254524"/>
          </a:xfrm>
          <a:prstGeom prst="roundRect">
            <a:avLst/>
          </a:prstGeom>
          <a:solidFill>
            <a:schemeClr val="accent2">
              <a:lumMod val="75000"/>
              <a:alpha val="3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385B0C4-C267-5A26-11B0-86B27F5CBB05}"/>
              </a:ext>
            </a:extLst>
          </p:cNvPr>
          <p:cNvSpPr txBox="1">
            <a:spLocks/>
          </p:cNvSpPr>
          <p:nvPr/>
        </p:nvSpPr>
        <p:spPr>
          <a:xfrm>
            <a:off x="4383155" y="4546310"/>
            <a:ext cx="2315819" cy="55246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rgbClr val="C00000"/>
                </a:solidFill>
              </a:rPr>
              <a:t>只会执行一次</a:t>
            </a:r>
            <a:r>
              <a:rPr lang="en-US" altLang="zh-CN" sz="1400" b="1" dirty="0" err="1">
                <a:solidFill>
                  <a:srgbClr val="C00000"/>
                </a:solidFill>
              </a:rPr>
              <a:t>sql</a:t>
            </a:r>
            <a:r>
              <a:rPr lang="zh-CN" altLang="en-US" sz="1400" b="1" dirty="0">
                <a:solidFill>
                  <a:srgbClr val="C00000"/>
                </a:solidFill>
              </a:rPr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3027345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Spring</a:t>
              </a:r>
              <a:r>
                <a:rPr lang="zh-CN" altLang="en-US" sz="1400" dirty="0">
                  <a:solidFill>
                    <a:schemeClr val="tx1"/>
                  </a:solidFill>
                </a:rPr>
                <a:t>框架中的单例</a:t>
              </a:r>
              <a:r>
                <a:rPr lang="en-US" altLang="zh-CN" sz="1400" dirty="0">
                  <a:solidFill>
                    <a:schemeClr val="tx1"/>
                  </a:solidFill>
                </a:rPr>
                <a:t>bean</a:t>
              </a:r>
              <a:r>
                <a:rPr lang="zh-CN" altLang="en-US" sz="1400" dirty="0">
                  <a:solidFill>
                    <a:schemeClr val="tx1"/>
                  </a:solidFill>
                </a:rPr>
                <a:t>是线程安全的吗？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280694" y="1934833"/>
            <a:ext cx="9182300" cy="22488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不是线程安全的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Spring</a:t>
            </a:r>
            <a:r>
              <a:rPr lang="zh-CN" altLang="en-US" sz="1400" dirty="0">
                <a:solidFill>
                  <a:schemeClr val="tx1"/>
                </a:solidFill>
              </a:rPr>
              <a:t>框架中有一个</a:t>
            </a:r>
            <a:r>
              <a:rPr lang="en-US" altLang="zh-CN" sz="1400" dirty="0">
                <a:solidFill>
                  <a:schemeClr val="tx1"/>
                </a:solidFill>
              </a:rPr>
              <a:t>@Scope</a:t>
            </a:r>
            <a:r>
              <a:rPr lang="zh-CN" altLang="en-US" sz="1400" dirty="0">
                <a:solidFill>
                  <a:schemeClr val="tx1"/>
                </a:solidFill>
              </a:rPr>
              <a:t>注解，默认的值就是</a:t>
            </a:r>
            <a:r>
              <a:rPr lang="en-US" altLang="zh-CN" sz="1400" dirty="0">
                <a:solidFill>
                  <a:schemeClr val="tx1"/>
                </a:solidFill>
              </a:rPr>
              <a:t>singleton</a:t>
            </a:r>
            <a:r>
              <a:rPr lang="zh-CN" altLang="en-US" sz="1400" dirty="0">
                <a:solidFill>
                  <a:schemeClr val="tx1"/>
                </a:solidFill>
              </a:rPr>
              <a:t>，单例的。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因为一般在</a:t>
            </a:r>
            <a:r>
              <a:rPr lang="en-US" altLang="zh-CN" sz="1400" dirty="0">
                <a:solidFill>
                  <a:schemeClr val="tx1"/>
                </a:solidFill>
              </a:rPr>
              <a:t>spring</a:t>
            </a:r>
            <a:r>
              <a:rPr lang="zh-CN" altLang="en-US" sz="1400" dirty="0">
                <a:solidFill>
                  <a:schemeClr val="tx1"/>
                </a:solidFill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</a:rPr>
              <a:t>bean</a:t>
            </a:r>
            <a:r>
              <a:rPr lang="zh-CN" altLang="en-US" sz="1400" dirty="0">
                <a:solidFill>
                  <a:schemeClr val="tx1"/>
                </a:solidFill>
              </a:rPr>
              <a:t>的中都是注入无状态的对象，没有线程安全问题，如果在</a:t>
            </a:r>
            <a:r>
              <a:rPr lang="en-US" altLang="zh-CN" sz="1400" dirty="0">
                <a:solidFill>
                  <a:schemeClr val="tx1"/>
                </a:solidFill>
              </a:rPr>
              <a:t>bean</a:t>
            </a:r>
            <a:r>
              <a:rPr lang="zh-CN" altLang="en-US" sz="1400" dirty="0">
                <a:solidFill>
                  <a:schemeClr val="tx1"/>
                </a:solidFill>
              </a:rPr>
              <a:t>中定义了可修改的成员变量，是要考虑线程安全问题的，可以使用多例或者加锁来解决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69DE3E7-817B-BF5C-2FC6-4BF5B0C8F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514" y="1913639"/>
            <a:ext cx="7020579" cy="41281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1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2DB28-8F24-77FA-01E6-37A5ADB1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二级缓存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6099A-88D5-6554-9901-8F671E34FB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24205"/>
            <a:ext cx="10868207" cy="870518"/>
          </a:xfrm>
        </p:spPr>
        <p:txBody>
          <a:bodyPr/>
          <a:lstStyle/>
          <a:p>
            <a:r>
              <a:rPr lang="zh-CN" altLang="en-US" dirty="0"/>
              <a:t>二级缓存是基于</a:t>
            </a:r>
            <a:r>
              <a:rPr lang="en-US" altLang="zh-CN" dirty="0"/>
              <a:t>namespace</a:t>
            </a:r>
            <a:r>
              <a:rPr lang="zh-CN" altLang="en-US" dirty="0"/>
              <a:t>和</a:t>
            </a:r>
            <a:r>
              <a:rPr lang="en-US" altLang="zh-CN" dirty="0"/>
              <a:t>mapper</a:t>
            </a:r>
            <a:r>
              <a:rPr lang="zh-CN" altLang="en-US" dirty="0"/>
              <a:t>的作用域起作用的，不是依赖于</a:t>
            </a:r>
            <a:r>
              <a:rPr lang="en-US" altLang="zh-CN" dirty="0"/>
              <a:t>SQL session</a:t>
            </a:r>
            <a:r>
              <a:rPr lang="zh-CN" altLang="en-US" dirty="0"/>
              <a:t>，默认也是采用 </a:t>
            </a:r>
            <a:r>
              <a:rPr lang="en-US" altLang="zh-CN" dirty="0" err="1"/>
              <a:t>PerpetualCache</a:t>
            </a:r>
            <a:r>
              <a:rPr lang="zh-CN" altLang="en-US" dirty="0"/>
              <a:t>，</a:t>
            </a:r>
            <a:r>
              <a:rPr lang="en-US" altLang="zh-CN" dirty="0"/>
              <a:t>HashMap </a:t>
            </a:r>
            <a:r>
              <a:rPr lang="zh-CN" altLang="en-US" dirty="0"/>
              <a:t>存储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C84503-A2D5-E377-D883-C9533755A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008" y="2525286"/>
            <a:ext cx="5794514" cy="409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//2.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SqlSession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对象，用它来执行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sql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SqlSession sqlSession1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sqlSessionFactory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.openSession();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//3.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sql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//3.1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UserMapper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接口的代理对象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UserMapper userMapper1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sqlSession1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.getMapper(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UserMapper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 user1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userMapper1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.selectById(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sqlSession1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.close();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SqlSession sqlSession2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sqlSessionFactory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.openSession();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"---------------------"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UserMapper userMapper2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sqlSession2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.getMapper(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UserMapper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 user2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userMapper2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.selectById(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//4.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关闭资源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sqlSession2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.close();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FAAA971-304E-E4A4-A02E-475F425E4956}"/>
              </a:ext>
            </a:extLst>
          </p:cNvPr>
          <p:cNvSpPr/>
          <p:nvPr/>
        </p:nvSpPr>
        <p:spPr bwMode="auto">
          <a:xfrm>
            <a:off x="856096" y="2771071"/>
            <a:ext cx="4513183" cy="254524"/>
          </a:xfrm>
          <a:prstGeom prst="roundRect">
            <a:avLst/>
          </a:prstGeom>
          <a:solidFill>
            <a:schemeClr val="accent2">
              <a:lumMod val="75000"/>
              <a:alpha val="3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0394523-2569-83BC-1B75-DEFFB634FDE8}"/>
              </a:ext>
            </a:extLst>
          </p:cNvPr>
          <p:cNvSpPr/>
          <p:nvPr/>
        </p:nvSpPr>
        <p:spPr bwMode="auto">
          <a:xfrm>
            <a:off x="879288" y="4762210"/>
            <a:ext cx="4513183" cy="254524"/>
          </a:xfrm>
          <a:prstGeom prst="roundRect">
            <a:avLst/>
          </a:prstGeom>
          <a:solidFill>
            <a:schemeClr val="accent2">
              <a:lumMod val="75000"/>
              <a:alpha val="3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82D09D2-021D-2B78-67EC-7A6A74DA92A3}"/>
              </a:ext>
            </a:extLst>
          </p:cNvPr>
          <p:cNvSpPr/>
          <p:nvPr/>
        </p:nvSpPr>
        <p:spPr bwMode="auto">
          <a:xfrm>
            <a:off x="872354" y="3970393"/>
            <a:ext cx="3082565" cy="254524"/>
          </a:xfrm>
          <a:prstGeom prst="roundRect">
            <a:avLst/>
          </a:prstGeom>
          <a:solidFill>
            <a:schemeClr val="accent2">
              <a:lumMod val="75000"/>
              <a:alpha val="3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7DD92D9-320B-54B1-BC85-0E83EB885846}"/>
              </a:ext>
            </a:extLst>
          </p:cNvPr>
          <p:cNvSpPr/>
          <p:nvPr/>
        </p:nvSpPr>
        <p:spPr bwMode="auto">
          <a:xfrm>
            <a:off x="885606" y="5544089"/>
            <a:ext cx="3082565" cy="254524"/>
          </a:xfrm>
          <a:prstGeom prst="roundRect">
            <a:avLst/>
          </a:prstGeom>
          <a:solidFill>
            <a:schemeClr val="accent2">
              <a:lumMod val="75000"/>
              <a:alpha val="3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92E2780A-B7DE-CBC6-FA15-0D651E80F2B1}"/>
              </a:ext>
            </a:extLst>
          </p:cNvPr>
          <p:cNvSpPr txBox="1">
            <a:spLocks/>
          </p:cNvSpPr>
          <p:nvPr/>
        </p:nvSpPr>
        <p:spPr>
          <a:xfrm>
            <a:off x="5218043" y="4188501"/>
            <a:ext cx="2315819" cy="55246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rgbClr val="C00000"/>
                </a:solidFill>
              </a:rPr>
              <a:t>查询两次</a:t>
            </a:r>
            <a:r>
              <a:rPr lang="en-US" altLang="zh-CN" sz="1400" b="1" dirty="0">
                <a:solidFill>
                  <a:srgbClr val="C00000"/>
                </a:solidFill>
              </a:rPr>
              <a:t>SQL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59BAA6C8-0932-2119-50C5-E59B36CDB081}"/>
              </a:ext>
            </a:extLst>
          </p:cNvPr>
          <p:cNvSpPr txBox="1">
            <a:spLocks/>
          </p:cNvSpPr>
          <p:nvPr/>
        </p:nvSpPr>
        <p:spPr>
          <a:xfrm>
            <a:off x="6738730" y="2402770"/>
            <a:ext cx="5277679" cy="121507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二级缓存默认是关闭的</a:t>
            </a:r>
            <a:endParaRPr lang="en-US" altLang="zh-CN" sz="1400" dirty="0">
              <a:solidFill>
                <a:srgbClr val="C00000"/>
              </a:solidFill>
            </a:endParaRPr>
          </a:p>
          <a:p>
            <a:r>
              <a:rPr lang="zh-CN" altLang="en-US" sz="1400" dirty="0"/>
              <a:t>开启方式，两步：</a:t>
            </a:r>
            <a:endParaRPr lang="en-US" altLang="zh-CN" sz="1400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，全局配置文件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，映射文件</a:t>
            </a:r>
            <a:endParaRPr lang="en-US" altLang="zh-CN" sz="1400" dirty="0"/>
          </a:p>
          <a:p>
            <a:r>
              <a:rPr lang="zh-CN" altLang="en-US" sz="1400" dirty="0"/>
              <a:t>使用</a:t>
            </a:r>
            <a:r>
              <a:rPr lang="en-US" altLang="zh-CN" sz="1400" dirty="0"/>
              <a:t>&lt;</a:t>
            </a:r>
            <a:r>
              <a:rPr lang="en-US" altLang="zh-CN" sz="1400" dirty="0">
                <a:solidFill>
                  <a:srgbClr val="0070C0"/>
                </a:solidFill>
              </a:rPr>
              <a:t>cache</a:t>
            </a:r>
            <a:r>
              <a:rPr lang="en-US" altLang="zh-CN" sz="1400" dirty="0"/>
              <a:t>/&gt;</a:t>
            </a:r>
            <a:r>
              <a:rPr lang="zh-CN" altLang="en-US" sz="1400" dirty="0"/>
              <a:t>标签让当前</a:t>
            </a:r>
            <a:r>
              <a:rPr lang="en-US" altLang="zh-CN" sz="1400" dirty="0"/>
              <a:t>mapper</a:t>
            </a:r>
            <a:r>
              <a:rPr lang="zh-CN" altLang="en-US" sz="1400" dirty="0"/>
              <a:t>生效二级缓存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89BD0F1-962E-85C9-50B2-E0EC913BC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915" y="3556466"/>
            <a:ext cx="3806688" cy="6924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settings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setting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="cacheEnabled"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="true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settings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462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2DB28-8F24-77FA-01E6-37A5ADB1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二级缓存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6099A-88D5-6554-9901-8F671E34FB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24205"/>
            <a:ext cx="10868207" cy="870518"/>
          </a:xfrm>
        </p:spPr>
        <p:txBody>
          <a:bodyPr/>
          <a:lstStyle/>
          <a:p>
            <a:r>
              <a:rPr lang="zh-CN" altLang="en-US" dirty="0"/>
              <a:t>注意事项：</a:t>
            </a: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59BAA6C8-0932-2119-50C5-E59B36CDB081}"/>
              </a:ext>
            </a:extLst>
          </p:cNvPr>
          <p:cNvSpPr txBox="1">
            <a:spLocks/>
          </p:cNvSpPr>
          <p:nvPr/>
        </p:nvSpPr>
        <p:spPr>
          <a:xfrm>
            <a:off x="780989" y="2213927"/>
            <a:ext cx="10455762" cy="162278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1</a:t>
            </a:r>
            <a:r>
              <a:rPr lang="zh-CN" altLang="en-US" sz="1400" dirty="0"/>
              <a:t>，对于缓存数据更新机制，当某一个作用域</a:t>
            </a:r>
            <a:r>
              <a:rPr lang="en-US" altLang="zh-CN" sz="1400" dirty="0"/>
              <a:t>(</a:t>
            </a:r>
            <a:r>
              <a:rPr lang="zh-CN" altLang="en-US" sz="1400" dirty="0"/>
              <a:t>一级缓存 </a:t>
            </a:r>
            <a:r>
              <a:rPr lang="en-US" altLang="zh-CN" sz="1400" dirty="0"/>
              <a:t>Session/</a:t>
            </a:r>
            <a:r>
              <a:rPr lang="zh-CN" altLang="en-US" sz="1400" dirty="0"/>
              <a:t>二级缓存</a:t>
            </a:r>
            <a:r>
              <a:rPr lang="en-US" altLang="zh-CN" sz="1400" dirty="0"/>
              <a:t>Namespaces)</a:t>
            </a:r>
            <a:r>
              <a:rPr lang="zh-CN" altLang="en-US" sz="1400" dirty="0"/>
              <a:t>的进行了新增、修改、删除操作后，默认该作用域下所有 </a:t>
            </a:r>
            <a:r>
              <a:rPr lang="en-US" altLang="zh-CN" sz="1400" dirty="0"/>
              <a:t>select </a:t>
            </a:r>
            <a:r>
              <a:rPr lang="zh-CN" altLang="en-US" sz="1400" dirty="0"/>
              <a:t>中的缓存将被 </a:t>
            </a:r>
            <a:r>
              <a:rPr lang="en-US" altLang="zh-CN" sz="1400" dirty="0"/>
              <a:t>clear</a:t>
            </a:r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，二级缓存需要缓存的数据实现</a:t>
            </a:r>
            <a:r>
              <a:rPr lang="en-US" altLang="zh-CN" sz="1400" dirty="0"/>
              <a:t>Serializable</a:t>
            </a:r>
            <a:r>
              <a:rPr lang="zh-CN" altLang="en-US" sz="1400" dirty="0"/>
              <a:t>接口</a:t>
            </a:r>
            <a:endParaRPr lang="en-US" altLang="zh-CN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，只有会话提交或者关闭以后，一级缓存中的数据才会转移到二级缓存中</a:t>
            </a:r>
          </a:p>
        </p:txBody>
      </p:sp>
    </p:spTree>
    <p:extLst>
      <p:ext uri="{BB962C8B-B14F-4D97-AF65-F5344CB8AC3E}">
        <p14:creationId xmlns:p14="http://schemas.microsoft.com/office/powerpoint/2010/main" val="2962645824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661" y="2129965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57354" y="1003101"/>
            <a:ext cx="6926769" cy="1132768"/>
            <a:chOff x="1458764" y="1021955"/>
            <a:chExt cx="7864343" cy="1132768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58764" y="1021955"/>
              <a:ext cx="6816037" cy="113276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770178 w 5286325"/>
                <a:gd name="connsiteY0" fmla="*/ 0 h 1241750"/>
                <a:gd name="connsiteX1" fmla="*/ 5183338 w 5286325"/>
                <a:gd name="connsiteY1" fmla="*/ 0 h 1241750"/>
                <a:gd name="connsiteX2" fmla="*/ 5286325 w 5286325"/>
                <a:gd name="connsiteY2" fmla="*/ 102987 h 1241750"/>
                <a:gd name="connsiteX3" fmla="*/ 5286325 w 5286325"/>
                <a:gd name="connsiteY3" fmla="*/ 514924 h 1241750"/>
                <a:gd name="connsiteX4" fmla="*/ 5183338 w 5286325"/>
                <a:gd name="connsiteY4" fmla="*/ 617911 h 1241750"/>
                <a:gd name="connsiteX5" fmla="*/ 842597 w 5286325"/>
                <a:gd name="connsiteY5" fmla="*/ 617911 h 1241750"/>
                <a:gd name="connsiteX6" fmla="*/ 0 w 5286325"/>
                <a:gd name="connsiteY6" fmla="*/ 1241750 h 1241750"/>
                <a:gd name="connsiteX7" fmla="*/ 667191 w 5286325"/>
                <a:gd name="connsiteY7" fmla="*/ 498849 h 1241750"/>
                <a:gd name="connsiteX8" fmla="*/ 667191 w 5286325"/>
                <a:gd name="connsiteY8" fmla="*/ 102987 h 1241750"/>
                <a:gd name="connsiteX9" fmla="*/ 770178 w 5286325"/>
                <a:gd name="connsiteY9" fmla="*/ 0 h 124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86325" h="1241750">
                  <a:moveTo>
                    <a:pt x="770178" y="0"/>
                  </a:moveTo>
                  <a:lnTo>
                    <a:pt x="5183338" y="0"/>
                  </a:lnTo>
                  <a:cubicBezTo>
                    <a:pt x="5240216" y="0"/>
                    <a:pt x="5286325" y="46109"/>
                    <a:pt x="5286325" y="102987"/>
                  </a:cubicBezTo>
                  <a:lnTo>
                    <a:pt x="5286325" y="514924"/>
                  </a:lnTo>
                  <a:cubicBezTo>
                    <a:pt x="5286325" y="571802"/>
                    <a:pt x="5240216" y="617911"/>
                    <a:pt x="5183338" y="617911"/>
                  </a:cubicBezTo>
                  <a:lnTo>
                    <a:pt x="842597" y="617911"/>
                  </a:lnTo>
                  <a:lnTo>
                    <a:pt x="0" y="1241750"/>
                  </a:lnTo>
                  <a:lnTo>
                    <a:pt x="667191" y="498849"/>
                  </a:lnTo>
                  <a:lnTo>
                    <a:pt x="667191" y="102987"/>
                  </a:lnTo>
                  <a:cubicBezTo>
                    <a:pt x="667191" y="46109"/>
                    <a:pt x="713300" y="0"/>
                    <a:pt x="770178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Mybatis</a:t>
              </a:r>
              <a:r>
                <a:rPr lang="zh-CN" altLang="en-US" sz="1400" dirty="0"/>
                <a:t>的一级、二级缓存用过吗？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365533" y="1984714"/>
            <a:ext cx="9191727" cy="14442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一级缓存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zh-CN" altLang="en-US" sz="1400" dirty="0">
                <a:solidFill>
                  <a:schemeClr val="tx1"/>
                </a:solidFill>
              </a:rPr>
              <a:t>基于 </a:t>
            </a:r>
            <a:r>
              <a:rPr lang="en-US" altLang="zh-CN" sz="1400" dirty="0" err="1">
                <a:solidFill>
                  <a:schemeClr val="tx1"/>
                </a:solidFill>
              </a:rPr>
              <a:t>PerpetualCache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>
                <a:solidFill>
                  <a:schemeClr val="tx1"/>
                </a:solidFill>
              </a:rPr>
              <a:t>的 </a:t>
            </a:r>
            <a:r>
              <a:rPr lang="en-US" altLang="zh-CN" sz="1400" dirty="0">
                <a:solidFill>
                  <a:schemeClr val="tx1"/>
                </a:solidFill>
              </a:rPr>
              <a:t>HashMap </a:t>
            </a:r>
            <a:r>
              <a:rPr lang="zh-CN" altLang="en-US" sz="1400" dirty="0">
                <a:solidFill>
                  <a:schemeClr val="tx1"/>
                </a:solidFill>
              </a:rPr>
              <a:t>本地缓存，其存储作用域为 </a:t>
            </a:r>
            <a:r>
              <a:rPr lang="en-US" altLang="zh-CN" sz="1400" dirty="0">
                <a:solidFill>
                  <a:schemeClr val="tx1"/>
                </a:solidFill>
              </a:rPr>
              <a:t>Session</a:t>
            </a:r>
            <a:r>
              <a:rPr lang="zh-CN" altLang="en-US" sz="1400" dirty="0">
                <a:solidFill>
                  <a:schemeClr val="tx1"/>
                </a:solidFill>
              </a:rPr>
              <a:t>，当</a:t>
            </a:r>
            <a:r>
              <a:rPr lang="en-US" altLang="zh-CN" sz="1400" dirty="0">
                <a:solidFill>
                  <a:schemeClr val="tx1"/>
                </a:solidFill>
              </a:rPr>
              <a:t>Session</a:t>
            </a:r>
            <a:r>
              <a:rPr lang="zh-CN" altLang="en-US" sz="1400" dirty="0">
                <a:solidFill>
                  <a:schemeClr val="tx1"/>
                </a:solidFill>
              </a:rPr>
              <a:t>进行</a:t>
            </a:r>
            <a:r>
              <a:rPr lang="en-US" altLang="zh-CN" sz="1400" dirty="0">
                <a:solidFill>
                  <a:schemeClr val="tx1"/>
                </a:solidFill>
              </a:rPr>
              <a:t>flush</a:t>
            </a:r>
            <a:r>
              <a:rPr lang="zh-CN" altLang="en-US" sz="1400" dirty="0">
                <a:solidFill>
                  <a:schemeClr val="tx1"/>
                </a:solidFill>
              </a:rPr>
              <a:t>或</a:t>
            </a:r>
            <a:r>
              <a:rPr lang="en-US" altLang="zh-CN" sz="1400" dirty="0">
                <a:solidFill>
                  <a:schemeClr val="tx1"/>
                </a:solidFill>
              </a:rPr>
              <a:t>close</a:t>
            </a:r>
            <a:r>
              <a:rPr lang="zh-CN" altLang="en-US" sz="1400" dirty="0">
                <a:solidFill>
                  <a:schemeClr val="tx1"/>
                </a:solidFill>
              </a:rPr>
              <a:t>之后，该</a:t>
            </a:r>
            <a:r>
              <a:rPr lang="en-US" altLang="zh-CN" sz="1400" dirty="0">
                <a:solidFill>
                  <a:schemeClr val="tx1"/>
                </a:solidFill>
              </a:rPr>
              <a:t>Session</a:t>
            </a:r>
            <a:r>
              <a:rPr lang="zh-CN" altLang="en-US" sz="1400" dirty="0">
                <a:solidFill>
                  <a:schemeClr val="tx1"/>
                </a:solidFill>
              </a:rPr>
              <a:t>中的所有</a:t>
            </a:r>
            <a:r>
              <a:rPr lang="en-US" altLang="zh-CN" sz="1400" dirty="0">
                <a:solidFill>
                  <a:schemeClr val="tx1"/>
                </a:solidFill>
              </a:rPr>
              <a:t>Cache</a:t>
            </a:r>
            <a:r>
              <a:rPr lang="zh-CN" altLang="en-US" sz="1400" dirty="0">
                <a:solidFill>
                  <a:schemeClr val="tx1"/>
                </a:solidFill>
              </a:rPr>
              <a:t>就将清空，默认打开一级缓存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二级缓存是基于</a:t>
            </a:r>
            <a:r>
              <a:rPr lang="en-US" altLang="zh-CN" sz="1400" dirty="0">
                <a:solidFill>
                  <a:schemeClr val="tx1"/>
                </a:solidFill>
              </a:rPr>
              <a:t>namespace</a:t>
            </a:r>
            <a:r>
              <a:rPr lang="zh-CN" altLang="en-US" sz="1400" dirty="0">
                <a:solidFill>
                  <a:schemeClr val="tx1"/>
                </a:solidFill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</a:rPr>
              <a:t>mapper</a:t>
            </a:r>
            <a:r>
              <a:rPr lang="zh-CN" altLang="en-US" sz="1400" dirty="0">
                <a:solidFill>
                  <a:schemeClr val="tx1"/>
                </a:solidFill>
              </a:rPr>
              <a:t>的作用域起作用的，不是依赖于</a:t>
            </a:r>
            <a:r>
              <a:rPr lang="en-US" altLang="zh-CN" sz="1400" dirty="0">
                <a:solidFill>
                  <a:schemeClr val="tx1"/>
                </a:solidFill>
              </a:rPr>
              <a:t>SQL session</a:t>
            </a:r>
            <a:r>
              <a:rPr lang="zh-CN" altLang="en-US" sz="1400" dirty="0">
                <a:solidFill>
                  <a:schemeClr val="tx1"/>
                </a:solidFill>
              </a:rPr>
              <a:t>，默认也是采用 </a:t>
            </a:r>
            <a:r>
              <a:rPr lang="en-US" altLang="zh-CN" sz="1400" dirty="0" err="1">
                <a:solidFill>
                  <a:schemeClr val="tx1"/>
                </a:solidFill>
              </a:rPr>
              <a:t>PerpetualCache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HashMap </a:t>
            </a:r>
            <a:r>
              <a:rPr lang="zh-CN" altLang="en-US" sz="1400" dirty="0">
                <a:solidFill>
                  <a:schemeClr val="tx1"/>
                </a:solidFill>
              </a:rPr>
              <a:t>存储。需要单独开启，一个是核心配置，一个是</a:t>
            </a:r>
            <a:r>
              <a:rPr lang="en-US" altLang="zh-CN" sz="1400" dirty="0">
                <a:solidFill>
                  <a:schemeClr val="tx1"/>
                </a:solidFill>
              </a:rPr>
              <a:t>mapper</a:t>
            </a:r>
            <a:r>
              <a:rPr lang="zh-CN" altLang="en-US" sz="1400" dirty="0">
                <a:solidFill>
                  <a:schemeClr val="tx1"/>
                </a:solidFill>
              </a:rPr>
              <a:t>映射文件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0ED50DF-FF20-18DB-11ED-6C3EF5A85282}"/>
              </a:ext>
            </a:extLst>
          </p:cNvPr>
          <p:cNvGrpSpPr/>
          <p:nvPr/>
        </p:nvGrpSpPr>
        <p:grpSpPr>
          <a:xfrm>
            <a:off x="1593132" y="3591611"/>
            <a:ext cx="6958549" cy="1108367"/>
            <a:chOff x="1401276" y="422634"/>
            <a:chExt cx="7900425" cy="1108367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3AEC525E-79D2-910E-3D5D-927D47230327}"/>
                </a:ext>
              </a:extLst>
            </p:cNvPr>
            <p:cNvSpPr/>
            <p:nvPr/>
          </p:nvSpPr>
          <p:spPr bwMode="auto">
            <a:xfrm flipV="1">
              <a:off x="1401276" y="422634"/>
              <a:ext cx="6862823" cy="1108367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729751 w 5245898"/>
                <a:gd name="connsiteY0" fmla="*/ 0 h 1146920"/>
                <a:gd name="connsiteX1" fmla="*/ 5142911 w 5245898"/>
                <a:gd name="connsiteY1" fmla="*/ 0 h 1146920"/>
                <a:gd name="connsiteX2" fmla="*/ 5245898 w 5245898"/>
                <a:gd name="connsiteY2" fmla="*/ 102987 h 1146920"/>
                <a:gd name="connsiteX3" fmla="*/ 5245898 w 5245898"/>
                <a:gd name="connsiteY3" fmla="*/ 514924 h 1146920"/>
                <a:gd name="connsiteX4" fmla="*/ 5142911 w 5245898"/>
                <a:gd name="connsiteY4" fmla="*/ 617911 h 1146920"/>
                <a:gd name="connsiteX5" fmla="*/ 802170 w 5245898"/>
                <a:gd name="connsiteY5" fmla="*/ 617911 h 1146920"/>
                <a:gd name="connsiteX6" fmla="*/ 0 w 5245898"/>
                <a:gd name="connsiteY6" fmla="*/ 1146920 h 1146920"/>
                <a:gd name="connsiteX7" fmla="*/ 626764 w 5245898"/>
                <a:gd name="connsiteY7" fmla="*/ 498849 h 1146920"/>
                <a:gd name="connsiteX8" fmla="*/ 626764 w 5245898"/>
                <a:gd name="connsiteY8" fmla="*/ 102987 h 1146920"/>
                <a:gd name="connsiteX9" fmla="*/ 729751 w 5245898"/>
                <a:gd name="connsiteY9" fmla="*/ 0 h 114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45898" h="1146920">
                  <a:moveTo>
                    <a:pt x="729751" y="0"/>
                  </a:moveTo>
                  <a:lnTo>
                    <a:pt x="5142911" y="0"/>
                  </a:lnTo>
                  <a:cubicBezTo>
                    <a:pt x="5199789" y="0"/>
                    <a:pt x="5245898" y="46109"/>
                    <a:pt x="5245898" y="102987"/>
                  </a:cubicBezTo>
                  <a:lnTo>
                    <a:pt x="5245898" y="514924"/>
                  </a:lnTo>
                  <a:cubicBezTo>
                    <a:pt x="5245898" y="571802"/>
                    <a:pt x="5199789" y="617911"/>
                    <a:pt x="5142911" y="617911"/>
                  </a:cubicBezTo>
                  <a:lnTo>
                    <a:pt x="802170" y="617911"/>
                  </a:lnTo>
                  <a:lnTo>
                    <a:pt x="0" y="1146920"/>
                  </a:lnTo>
                  <a:lnTo>
                    <a:pt x="626764" y="498849"/>
                  </a:lnTo>
                  <a:lnTo>
                    <a:pt x="626764" y="102987"/>
                  </a:lnTo>
                  <a:cubicBezTo>
                    <a:pt x="626764" y="46109"/>
                    <a:pt x="672873" y="0"/>
                    <a:pt x="72975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占位符 6">
              <a:extLst>
                <a:ext uri="{FF2B5EF4-FFF2-40B4-BE49-F238E27FC236}">
                  <a16:creationId xmlns:a16="http://schemas.microsoft.com/office/drawing/2014/main" id="{C166F879-83B1-B89C-5A52-43E48AA89512}"/>
                </a:ext>
              </a:extLst>
            </p:cNvPr>
            <p:cNvSpPr txBox="1">
              <a:spLocks/>
            </p:cNvSpPr>
            <p:nvPr/>
          </p:nvSpPr>
          <p:spPr>
            <a:xfrm>
              <a:off x="2442857" y="1017649"/>
              <a:ext cx="6858844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Mybatis</a:t>
              </a:r>
              <a:r>
                <a:rPr lang="zh-CN" altLang="en-US" sz="1400" dirty="0"/>
                <a:t>的二级缓存什么时候会清理缓存中的数据</a:t>
              </a:r>
            </a:p>
          </p:txBody>
        </p:sp>
      </p:grp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EBBDDD13-F942-91C7-B753-4EDC3A33CE27}"/>
              </a:ext>
            </a:extLst>
          </p:cNvPr>
          <p:cNvSpPr txBox="1">
            <a:spLocks/>
          </p:cNvSpPr>
          <p:nvPr/>
        </p:nvSpPr>
        <p:spPr>
          <a:xfrm>
            <a:off x="2516362" y="4935304"/>
            <a:ext cx="9191727" cy="14442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当某一个作用域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一级缓存 </a:t>
            </a:r>
            <a:r>
              <a:rPr lang="en-US" altLang="zh-CN" sz="1400" dirty="0">
                <a:solidFill>
                  <a:schemeClr val="tx1"/>
                </a:solidFill>
              </a:rPr>
              <a:t>Session/</a:t>
            </a:r>
            <a:r>
              <a:rPr lang="zh-CN" altLang="en-US" sz="1400" dirty="0">
                <a:solidFill>
                  <a:schemeClr val="tx1"/>
                </a:solidFill>
              </a:rPr>
              <a:t>二级缓存</a:t>
            </a:r>
            <a:r>
              <a:rPr lang="en-US" altLang="zh-CN" sz="1400" dirty="0">
                <a:solidFill>
                  <a:schemeClr val="tx1"/>
                </a:solidFill>
              </a:rPr>
              <a:t>Namespaces)</a:t>
            </a:r>
            <a:r>
              <a:rPr lang="zh-CN" altLang="en-US" sz="1400" dirty="0">
                <a:solidFill>
                  <a:schemeClr val="tx1"/>
                </a:solidFill>
              </a:rPr>
              <a:t>的进行了</a:t>
            </a:r>
            <a:r>
              <a:rPr lang="zh-CN" altLang="en-US" sz="1400" dirty="0">
                <a:solidFill>
                  <a:srgbClr val="C00000"/>
                </a:solidFill>
              </a:rPr>
              <a:t>新增、修改、删除</a:t>
            </a:r>
            <a:r>
              <a:rPr lang="zh-CN" altLang="en-US" sz="1400" dirty="0">
                <a:solidFill>
                  <a:schemeClr val="tx1"/>
                </a:solidFill>
              </a:rPr>
              <a:t>操作后，默认该作用域下所有 </a:t>
            </a:r>
            <a:r>
              <a:rPr lang="en-US" altLang="zh-CN" sz="1400" dirty="0">
                <a:solidFill>
                  <a:schemeClr val="tx1"/>
                </a:solidFill>
              </a:rPr>
              <a:t>select </a:t>
            </a:r>
            <a:r>
              <a:rPr lang="zh-CN" altLang="en-US" sz="1400" dirty="0">
                <a:solidFill>
                  <a:schemeClr val="tx1"/>
                </a:solidFill>
              </a:rPr>
              <a:t>中的缓存将被 </a:t>
            </a:r>
            <a:r>
              <a:rPr lang="en-US" altLang="zh-CN" sz="1400" dirty="0">
                <a:solidFill>
                  <a:schemeClr val="tx1"/>
                </a:solidFill>
              </a:rPr>
              <a:t>clear</a:t>
            </a:r>
            <a:r>
              <a:rPr lang="zh-CN" altLang="en-US" sz="1400" dirty="0">
                <a:solidFill>
                  <a:schemeClr val="tx1"/>
                </a:solidFill>
              </a:rPr>
              <a:t>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什么是</a:t>
              </a:r>
              <a:r>
                <a:rPr lang="en-US" altLang="zh-CN" sz="1400" dirty="0">
                  <a:solidFill>
                    <a:schemeClr val="tx1"/>
                  </a:solidFill>
                </a:rPr>
                <a:t>AOP</a:t>
              </a:r>
              <a:r>
                <a:rPr lang="zh-CN" altLang="en-US" sz="1400" dirty="0">
                  <a:solidFill>
                    <a:schemeClr val="tx1"/>
                  </a:solidFill>
                </a:rPr>
                <a:t>，你们项目中有没有使用到</a:t>
              </a:r>
              <a:r>
                <a:rPr lang="en-US" altLang="zh-CN" sz="1400" dirty="0">
                  <a:solidFill>
                    <a:schemeClr val="tx1"/>
                  </a:solidFill>
                </a:rPr>
                <a:t>AOP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B5FB79E-1A57-6116-68C1-4F7812F269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21206" y="1859874"/>
            <a:ext cx="9168410" cy="3861223"/>
          </a:xfrm>
        </p:spPr>
        <p:txBody>
          <a:bodyPr/>
          <a:lstStyle/>
          <a:p>
            <a:r>
              <a:rPr lang="en-US" altLang="zh-CN" sz="1400" dirty="0"/>
              <a:t>AOP</a:t>
            </a:r>
            <a:r>
              <a:rPr lang="zh-CN" altLang="en-US" sz="1400" dirty="0"/>
              <a:t>称为面向切面编程，用于将那些与业务无关，但却对多个对象产生影响的公共行为和逻辑，抽取并封装为一个可重用的模块，这个模块被命名为“切面”（</a:t>
            </a:r>
            <a:r>
              <a:rPr lang="en-US" altLang="zh-CN" sz="1400" dirty="0"/>
              <a:t>Aspect</a:t>
            </a:r>
            <a:r>
              <a:rPr lang="zh-CN" altLang="en-US" sz="1400" dirty="0"/>
              <a:t>），减少系统中的重复代码，降低了模块间的耦合度，同时提高了系统的可维护性。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常见的</a:t>
            </a:r>
            <a:r>
              <a:rPr lang="en-US" altLang="zh-CN" sz="1400" dirty="0"/>
              <a:t>AOP</a:t>
            </a:r>
            <a:r>
              <a:rPr lang="zh-CN" altLang="en-US" sz="1400" dirty="0"/>
              <a:t>使用场景：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记录操作日志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缓存处理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Spring</a:t>
            </a:r>
            <a:r>
              <a:rPr lang="zh-CN" altLang="en-US" sz="1400" dirty="0"/>
              <a:t>中内置的事务处理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195DB36-4812-68A9-0AE5-8573FDF9D683}"/>
              </a:ext>
            </a:extLst>
          </p:cNvPr>
          <p:cNvSpPr/>
          <p:nvPr/>
        </p:nvSpPr>
        <p:spPr bwMode="auto">
          <a:xfrm>
            <a:off x="6532775" y="1036948"/>
            <a:ext cx="1611984" cy="4713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AOP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的理解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05B714F-978E-5E8D-7237-B40474E471FB}"/>
              </a:ext>
            </a:extLst>
          </p:cNvPr>
          <p:cNvSpPr/>
          <p:nvPr/>
        </p:nvSpPr>
        <p:spPr bwMode="auto">
          <a:xfrm>
            <a:off x="8400853" y="1038519"/>
            <a:ext cx="1921497" cy="4713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有没有真的用过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aop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9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AF5EE-12FF-7AC6-EC14-6A579251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什么是</a:t>
            </a:r>
            <a:r>
              <a:rPr lang="en-US" altLang="zh-CN" sz="2000" dirty="0"/>
              <a:t>AOP,</a:t>
            </a:r>
            <a:r>
              <a:rPr lang="zh-CN" altLang="en-US" sz="2000" dirty="0"/>
              <a:t>你们项目中有没有使用到</a:t>
            </a:r>
            <a:r>
              <a:rPr lang="en-US" altLang="zh-CN" sz="2000" dirty="0"/>
              <a:t>AOP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2A556-BD92-D8DD-0BB0-26F3FCDF3F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17191"/>
          </a:xfrm>
        </p:spPr>
        <p:txBody>
          <a:bodyPr/>
          <a:lstStyle/>
          <a:p>
            <a:r>
              <a:rPr lang="zh-CN" altLang="en-US" dirty="0"/>
              <a:t>记录操作日志思路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D20CE7-ED00-A5ED-EB12-651F2E9DE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58" y="2358647"/>
            <a:ext cx="10110250" cy="250558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ED2D745-CA1E-2D39-5925-757677B24C6F}"/>
              </a:ext>
            </a:extLst>
          </p:cNvPr>
          <p:cNvSpPr/>
          <p:nvPr/>
        </p:nvSpPr>
        <p:spPr>
          <a:xfrm>
            <a:off x="1640264" y="2358647"/>
            <a:ext cx="7927942" cy="327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A34BD7A5-F362-6CC4-AD1F-33850AF06778}"/>
              </a:ext>
            </a:extLst>
          </p:cNvPr>
          <p:cNvSpPr txBox="1">
            <a:spLocks/>
          </p:cNvSpPr>
          <p:nvPr/>
        </p:nvSpPr>
        <p:spPr>
          <a:xfrm>
            <a:off x="710880" y="5231764"/>
            <a:ext cx="9470068" cy="124800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获取请求的用户名、请求方式、访问地址、模块名称、登录</a:t>
            </a:r>
            <a:r>
              <a:rPr lang="en-US" altLang="zh-CN" sz="1400" dirty="0" err="1"/>
              <a:t>ip</a:t>
            </a:r>
            <a:r>
              <a:rPr lang="zh-CN" altLang="en-US" sz="1400" dirty="0"/>
              <a:t>、操作时间，记录到数据库的日志表中</a:t>
            </a:r>
          </a:p>
        </p:txBody>
      </p:sp>
    </p:spTree>
    <p:extLst>
      <p:ext uri="{BB962C8B-B14F-4D97-AF65-F5344CB8AC3E}">
        <p14:creationId xmlns:p14="http://schemas.microsoft.com/office/powerpoint/2010/main" val="1041424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AF5EE-12FF-7AC6-EC14-6A579251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什么是</a:t>
            </a:r>
            <a:r>
              <a:rPr lang="en-US" altLang="zh-CN" sz="2000" dirty="0"/>
              <a:t>AOP,</a:t>
            </a:r>
            <a:r>
              <a:rPr lang="zh-CN" altLang="en-US" sz="2000" dirty="0"/>
              <a:t>你们项目中有没有使用到</a:t>
            </a:r>
            <a:r>
              <a:rPr lang="en-US" altLang="zh-CN" sz="2000" dirty="0"/>
              <a:t>AOP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2A556-BD92-D8DD-0BB0-26F3FCDF3F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17191"/>
          </a:xfrm>
        </p:spPr>
        <p:txBody>
          <a:bodyPr/>
          <a:lstStyle/>
          <a:p>
            <a:r>
              <a:rPr lang="zh-CN" altLang="en-US" dirty="0"/>
              <a:t>记录操作日志思路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D20CE7-ED00-A5ED-EB12-651F2E9DE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362" y="871945"/>
            <a:ext cx="6070863" cy="150451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图形 3" descr="用户 轮廓">
            <a:extLst>
              <a:ext uri="{FF2B5EF4-FFF2-40B4-BE49-F238E27FC236}">
                <a16:creationId xmlns:a16="http://schemas.microsoft.com/office/drawing/2014/main" id="{CFE7502E-2B18-2B46-E0F2-C69784CCE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294" y="2735378"/>
            <a:ext cx="577124" cy="577124"/>
          </a:xfrm>
          <a:prstGeom prst="rect">
            <a:avLst/>
          </a:prstGeom>
        </p:spPr>
      </p:pic>
      <p:pic>
        <p:nvPicPr>
          <p:cNvPr id="5" name="图形 4" descr="用户 轮廓">
            <a:extLst>
              <a:ext uri="{FF2B5EF4-FFF2-40B4-BE49-F238E27FC236}">
                <a16:creationId xmlns:a16="http://schemas.microsoft.com/office/drawing/2014/main" id="{CB4ADD22-7375-7ABD-EAFB-2D06D3461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294" y="3994973"/>
            <a:ext cx="577124" cy="577124"/>
          </a:xfrm>
          <a:prstGeom prst="rect">
            <a:avLst/>
          </a:prstGeom>
        </p:spPr>
      </p:pic>
      <p:pic>
        <p:nvPicPr>
          <p:cNvPr id="6" name="图形 5" descr="用户 轮廓">
            <a:extLst>
              <a:ext uri="{FF2B5EF4-FFF2-40B4-BE49-F238E27FC236}">
                <a16:creationId xmlns:a16="http://schemas.microsoft.com/office/drawing/2014/main" id="{A376540E-FBE3-42AF-0D8F-15390B250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294" y="5171477"/>
            <a:ext cx="577124" cy="57712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8BED7E4-3912-B304-B3D4-4C4AACE5A12E}"/>
              </a:ext>
            </a:extLst>
          </p:cNvPr>
          <p:cNvSpPr/>
          <p:nvPr/>
        </p:nvSpPr>
        <p:spPr>
          <a:xfrm>
            <a:off x="2630078" y="2818470"/>
            <a:ext cx="688157" cy="29301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E46278-3FCF-6425-C8CC-9729B1CA2ABB}"/>
              </a:ext>
            </a:extLst>
          </p:cNvPr>
          <p:cNvSpPr/>
          <p:nvPr/>
        </p:nvSpPr>
        <p:spPr>
          <a:xfrm>
            <a:off x="4147794" y="2818470"/>
            <a:ext cx="2564091" cy="6105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7501B2-3A9F-9F64-8DC3-AA1F0DF1AAFF}"/>
              </a:ext>
            </a:extLst>
          </p:cNvPr>
          <p:cNvSpPr/>
          <p:nvPr/>
        </p:nvSpPr>
        <p:spPr>
          <a:xfrm>
            <a:off x="4147792" y="3591670"/>
            <a:ext cx="2564091" cy="6105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新增用户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2E0888-304B-F394-7265-F66DE90078FE}"/>
              </a:ext>
            </a:extLst>
          </p:cNvPr>
          <p:cNvSpPr/>
          <p:nvPr/>
        </p:nvSpPr>
        <p:spPr>
          <a:xfrm>
            <a:off x="4147789" y="4364870"/>
            <a:ext cx="2564091" cy="6105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更新用户</a:t>
            </a: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1EBDD3F7-A2B2-1BE4-2516-130DC12FDB1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363418" y="3023940"/>
            <a:ext cx="1266660" cy="12595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33E61584-A383-A297-8286-35976C27B25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363418" y="4283535"/>
            <a:ext cx="126666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A2B7808-2C39-23B4-880F-13BB0B69C77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363418" y="4283536"/>
            <a:ext cx="1266660" cy="11765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8D60C38-CE09-7067-2023-E7C02079BEE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318235" y="3123735"/>
            <a:ext cx="829559" cy="11598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E93778D8-9063-FAD4-5B47-30931494F751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3318235" y="3896935"/>
            <a:ext cx="829557" cy="3866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C77ED601-D381-6A8E-FEBB-5A040D31AAF2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3318235" y="4283536"/>
            <a:ext cx="829554" cy="3865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12E0F793-470B-D332-D2B7-0E3E762EFFC8}"/>
              </a:ext>
            </a:extLst>
          </p:cNvPr>
          <p:cNvSpPr/>
          <p:nvPr/>
        </p:nvSpPr>
        <p:spPr>
          <a:xfrm>
            <a:off x="4147788" y="5138071"/>
            <a:ext cx="2564091" cy="6105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删除用户</a:t>
            </a: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C7673FC8-B416-21F9-F4FE-C99A662D9CA4}"/>
              </a:ext>
            </a:extLst>
          </p:cNvPr>
          <p:cNvCxnSpPr>
            <a:cxnSpLocks/>
            <a:stCxn id="7" idx="3"/>
            <a:endCxn id="31" idx="1"/>
          </p:cNvCxnSpPr>
          <p:nvPr/>
        </p:nvCxnSpPr>
        <p:spPr>
          <a:xfrm>
            <a:off x="3318235" y="4283536"/>
            <a:ext cx="829553" cy="11598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48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AF5EE-12FF-7AC6-EC14-6A579251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什么是</a:t>
            </a:r>
            <a:r>
              <a:rPr lang="en-US" altLang="zh-CN" sz="2000" dirty="0"/>
              <a:t>AOP,</a:t>
            </a:r>
            <a:r>
              <a:rPr lang="zh-CN" altLang="en-US" sz="2000" dirty="0"/>
              <a:t>你们项目中有没有使用到</a:t>
            </a:r>
            <a:r>
              <a:rPr lang="en-US" altLang="zh-CN" sz="2000" dirty="0"/>
              <a:t>AOP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2A556-BD92-D8DD-0BB0-26F3FCDF3F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17191"/>
          </a:xfrm>
        </p:spPr>
        <p:txBody>
          <a:bodyPr/>
          <a:lstStyle/>
          <a:p>
            <a:r>
              <a:rPr lang="zh-CN" altLang="en-US" dirty="0"/>
              <a:t>记录操作日志思路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D20CE7-ED00-A5ED-EB12-651F2E9DE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362" y="871945"/>
            <a:ext cx="6070863" cy="150451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图形 3" descr="用户 轮廓">
            <a:extLst>
              <a:ext uri="{FF2B5EF4-FFF2-40B4-BE49-F238E27FC236}">
                <a16:creationId xmlns:a16="http://schemas.microsoft.com/office/drawing/2014/main" id="{CFE7502E-2B18-2B46-E0F2-C69784CCE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294" y="2735378"/>
            <a:ext cx="577124" cy="577124"/>
          </a:xfrm>
          <a:prstGeom prst="rect">
            <a:avLst/>
          </a:prstGeom>
        </p:spPr>
      </p:pic>
      <p:pic>
        <p:nvPicPr>
          <p:cNvPr id="5" name="图形 4" descr="用户 轮廓">
            <a:extLst>
              <a:ext uri="{FF2B5EF4-FFF2-40B4-BE49-F238E27FC236}">
                <a16:creationId xmlns:a16="http://schemas.microsoft.com/office/drawing/2014/main" id="{CB4ADD22-7375-7ABD-EAFB-2D06D3461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294" y="3994973"/>
            <a:ext cx="577124" cy="577124"/>
          </a:xfrm>
          <a:prstGeom prst="rect">
            <a:avLst/>
          </a:prstGeom>
        </p:spPr>
      </p:pic>
      <p:pic>
        <p:nvPicPr>
          <p:cNvPr id="6" name="图形 5" descr="用户 轮廓">
            <a:extLst>
              <a:ext uri="{FF2B5EF4-FFF2-40B4-BE49-F238E27FC236}">
                <a16:creationId xmlns:a16="http://schemas.microsoft.com/office/drawing/2014/main" id="{A376540E-FBE3-42AF-0D8F-15390B250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294" y="5171477"/>
            <a:ext cx="577124" cy="57712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8BED7E4-3912-B304-B3D4-4C4AACE5A12E}"/>
              </a:ext>
            </a:extLst>
          </p:cNvPr>
          <p:cNvSpPr/>
          <p:nvPr/>
        </p:nvSpPr>
        <p:spPr>
          <a:xfrm>
            <a:off x="2630078" y="2818470"/>
            <a:ext cx="688157" cy="29301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7501B2-3A9F-9F64-8DC3-AA1F0DF1AAFF}"/>
              </a:ext>
            </a:extLst>
          </p:cNvPr>
          <p:cNvSpPr/>
          <p:nvPr/>
        </p:nvSpPr>
        <p:spPr>
          <a:xfrm>
            <a:off x="4147792" y="3978169"/>
            <a:ext cx="2564091" cy="6105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新增用户</a:t>
            </a: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1EBDD3F7-A2B2-1BE4-2516-130DC12FDB1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363418" y="3023940"/>
            <a:ext cx="1266660" cy="12595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33E61584-A383-A297-8286-35976C27B25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363418" y="4283535"/>
            <a:ext cx="126666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A2B7808-2C39-23B4-880F-13BB0B69C77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363418" y="4283536"/>
            <a:ext cx="1266660" cy="11765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E93778D8-9063-FAD4-5B47-30931494F751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3318235" y="4283434"/>
            <a:ext cx="829557" cy="1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文档 9">
            <a:extLst>
              <a:ext uri="{FF2B5EF4-FFF2-40B4-BE49-F238E27FC236}">
                <a16:creationId xmlns:a16="http://schemas.microsoft.com/office/drawing/2014/main" id="{4BC14244-A3FE-EE67-A3A2-896B4261A16F}"/>
              </a:ext>
            </a:extLst>
          </p:cNvPr>
          <p:cNvSpPr/>
          <p:nvPr/>
        </p:nvSpPr>
        <p:spPr>
          <a:xfrm>
            <a:off x="7079529" y="3195542"/>
            <a:ext cx="4675696" cy="2831443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5763782-988E-0DAA-5D56-66E1D816BDF2}"/>
              </a:ext>
            </a:extLst>
          </p:cNvPr>
          <p:cNvCxnSpPr>
            <a:cxnSpLocks/>
          </p:cNvCxnSpPr>
          <p:nvPr/>
        </p:nvCxnSpPr>
        <p:spPr>
          <a:xfrm flipV="1">
            <a:off x="5429840" y="3491861"/>
            <a:ext cx="1649689" cy="48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9570C63-8A2C-2843-C036-A0EC4C3FB3AF}"/>
              </a:ext>
            </a:extLst>
          </p:cNvPr>
          <p:cNvCxnSpPr>
            <a:cxnSpLocks/>
          </p:cNvCxnSpPr>
          <p:nvPr/>
        </p:nvCxnSpPr>
        <p:spPr>
          <a:xfrm>
            <a:off x="5429840" y="4586649"/>
            <a:ext cx="1574275" cy="64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F8D17CB2-D390-3F40-D081-8BDE7014DFAD}"/>
              </a:ext>
            </a:extLst>
          </p:cNvPr>
          <p:cNvSpPr txBox="1">
            <a:spLocks/>
          </p:cNvSpPr>
          <p:nvPr/>
        </p:nvSpPr>
        <p:spPr>
          <a:xfrm>
            <a:off x="7079529" y="2849808"/>
            <a:ext cx="1508291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环绕通知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26E2A4C-58AB-8F87-6F89-7C775B854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977" y="3312502"/>
            <a:ext cx="4518248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@Around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"pointcut()"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around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ProceedingJoinPoint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joinPoint)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获取用户名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获取请求方式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获取访问结果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获取模块名称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登录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IP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操作时间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保存到数据库（操作日志）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null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509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75000"/>
          </a:schemeClr>
        </a:solidFill>
        <a:ln w="12700">
          <a:noFill/>
        </a:ln>
      </a:spPr>
      <a:bodyPr rtlCol="0" anchor="ctr"/>
      <a:lstStyle>
        <a:defPPr algn="ctr">
          <a:defRPr sz="14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54075</TotalTime>
  <Words>5507</Words>
  <Application>Microsoft Office PowerPoint</Application>
  <PresentationFormat>宽屏</PresentationFormat>
  <Paragraphs>570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53</vt:i4>
      </vt:variant>
    </vt:vector>
  </HeadingPairs>
  <TitlesOfParts>
    <vt:vector size="77" baseType="lpstr">
      <vt:lpstr>Alibaba PuHuiTi B</vt:lpstr>
      <vt:lpstr>Alibaba PuHuiTi Medium</vt:lpstr>
      <vt:lpstr>Alibaba PuHuiTi R</vt:lpstr>
      <vt:lpstr>-apple-system</vt:lpstr>
      <vt:lpstr>Arial Unicode MS</vt:lpstr>
      <vt:lpstr>阿里巴巴普惠体</vt:lpstr>
      <vt:lpstr>等线</vt:lpstr>
      <vt:lpstr>黑体</vt:lpstr>
      <vt:lpstr>华文楷体</vt:lpstr>
      <vt:lpstr>华文楷体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框架篇</vt:lpstr>
      <vt:lpstr>PowerPoint 演示文稿</vt:lpstr>
      <vt:lpstr>PowerPoint 演示文稿</vt:lpstr>
      <vt:lpstr>Spring框架中的单例bean是线程安全的吗？</vt:lpstr>
      <vt:lpstr>PowerPoint 演示文稿</vt:lpstr>
      <vt:lpstr>PowerPoint 演示文稿</vt:lpstr>
      <vt:lpstr>什么是AOP,你们项目中有没有使用到AOP</vt:lpstr>
      <vt:lpstr>什么是AOP,你们项目中有没有使用到AOP</vt:lpstr>
      <vt:lpstr>什么是AOP,你们项目中有没有使用到AOP</vt:lpstr>
      <vt:lpstr>Spring中的事务是如何实现的</vt:lpstr>
      <vt:lpstr>PowerPoint 演示文稿</vt:lpstr>
      <vt:lpstr>PowerPoint 演示文稿</vt:lpstr>
      <vt:lpstr>Spring中事务失效的场景？</vt:lpstr>
      <vt:lpstr>Spring中事务失效的场景？</vt:lpstr>
      <vt:lpstr>Spring中事务失效的场景？</vt:lpstr>
      <vt:lpstr>PowerPoint 演示文稿</vt:lpstr>
      <vt:lpstr>PowerPoint 演示文稿</vt:lpstr>
      <vt:lpstr>BeanDefinition</vt:lpstr>
      <vt:lpstr>PowerPoint 演示文稿</vt:lpstr>
      <vt:lpstr>PowerPoint 演示文稿</vt:lpstr>
      <vt:lpstr>PowerPoint 演示文稿</vt:lpstr>
      <vt:lpstr>什么是Spring的循环依赖？</vt:lpstr>
      <vt:lpstr>三级缓存解决循环依赖</vt:lpstr>
      <vt:lpstr>三级缓存解决循环依赖</vt:lpstr>
      <vt:lpstr>三级缓存解决循环依赖</vt:lpstr>
      <vt:lpstr>三级缓存解决循环依赖</vt:lpstr>
      <vt:lpstr>构造方法出现了循环依赖怎么解决？</vt:lpstr>
      <vt:lpstr>PowerPoint 演示文稿</vt:lpstr>
      <vt:lpstr>PowerPoint 演示文稿</vt:lpstr>
      <vt:lpstr>PowerPoint 演示文稿</vt:lpstr>
      <vt:lpstr>视图阶段（JSP）</vt:lpstr>
      <vt:lpstr>前后端分离阶段（接口开发，异步请求）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Spring 的常见注解有哪些？</vt:lpstr>
      <vt:lpstr>SpringMVC常见的注解有哪些？</vt:lpstr>
      <vt:lpstr>Springboot常见注解有哪些？</vt:lpstr>
      <vt:lpstr>PowerPoint 演示文稿</vt:lpstr>
      <vt:lpstr>MyBatis执行流程</vt:lpstr>
      <vt:lpstr>PowerPoint 演示文稿</vt:lpstr>
      <vt:lpstr>PowerPoint 演示文稿</vt:lpstr>
      <vt:lpstr>延迟加载的原理</vt:lpstr>
      <vt:lpstr>PowerPoint 演示文稿</vt:lpstr>
      <vt:lpstr>PowerPoint 演示文稿</vt:lpstr>
      <vt:lpstr>一级缓存</vt:lpstr>
      <vt:lpstr>二级缓存</vt:lpstr>
      <vt:lpstr>二级缓存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SA9181</cp:lastModifiedBy>
  <cp:revision>6890</cp:revision>
  <dcterms:created xsi:type="dcterms:W3CDTF">2020-03-31T02:23:27Z</dcterms:created>
  <dcterms:modified xsi:type="dcterms:W3CDTF">2023-03-30T12:25:44Z</dcterms:modified>
</cp:coreProperties>
</file>