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3"/>
  </p:notesMasterIdLst>
  <p:handoutMasterIdLst>
    <p:handoutMasterId r:id="rId94"/>
  </p:handoutMasterIdLst>
  <p:sldIdLst>
    <p:sldId id="256" r:id="rId8"/>
    <p:sldId id="1290" r:id="rId9"/>
    <p:sldId id="1291" r:id="rId10"/>
    <p:sldId id="1285" r:id="rId11"/>
    <p:sldId id="1286" r:id="rId12"/>
    <p:sldId id="1297" r:id="rId13"/>
    <p:sldId id="1298" r:id="rId14"/>
    <p:sldId id="1299" r:id="rId15"/>
    <p:sldId id="1300" r:id="rId16"/>
    <p:sldId id="1301" r:id="rId17"/>
    <p:sldId id="1302" r:id="rId18"/>
    <p:sldId id="1303" r:id="rId19"/>
    <p:sldId id="1304" r:id="rId20"/>
    <p:sldId id="1305" r:id="rId21"/>
    <p:sldId id="1306" r:id="rId22"/>
    <p:sldId id="1294" r:id="rId23"/>
    <p:sldId id="1307" r:id="rId24"/>
    <p:sldId id="631" r:id="rId25"/>
    <p:sldId id="632" r:id="rId26"/>
    <p:sldId id="633" r:id="rId27"/>
    <p:sldId id="1309" r:id="rId28"/>
    <p:sldId id="1310" r:id="rId29"/>
    <p:sldId id="1353" r:id="rId30"/>
    <p:sldId id="1352" r:id="rId31"/>
    <p:sldId id="1313" r:id="rId32"/>
    <p:sldId id="1314" r:id="rId33"/>
    <p:sldId id="1374" r:id="rId34"/>
    <p:sldId id="1312" r:id="rId35"/>
    <p:sldId id="1315" r:id="rId36"/>
    <p:sldId id="544" r:id="rId37"/>
    <p:sldId id="485" r:id="rId38"/>
    <p:sldId id="546" r:id="rId39"/>
    <p:sldId id="547" r:id="rId40"/>
    <p:sldId id="548" r:id="rId41"/>
    <p:sldId id="1363" r:id="rId42"/>
    <p:sldId id="1320" r:id="rId43"/>
    <p:sldId id="1321" r:id="rId44"/>
    <p:sldId id="1354" r:id="rId45"/>
    <p:sldId id="1355" r:id="rId46"/>
    <p:sldId id="1322" r:id="rId47"/>
    <p:sldId id="1323" r:id="rId48"/>
    <p:sldId id="1356" r:id="rId49"/>
    <p:sldId id="1357" r:id="rId50"/>
    <p:sldId id="1346" r:id="rId51"/>
    <p:sldId id="1317" r:id="rId52"/>
    <p:sldId id="1365" r:id="rId53"/>
    <p:sldId id="1366" r:id="rId54"/>
    <p:sldId id="1367" r:id="rId55"/>
    <p:sldId id="1368" r:id="rId56"/>
    <p:sldId id="1370" r:id="rId57"/>
    <p:sldId id="1369" r:id="rId58"/>
    <p:sldId id="1372" r:id="rId59"/>
    <p:sldId id="1318" r:id="rId60"/>
    <p:sldId id="1319" r:id="rId61"/>
    <p:sldId id="1358" r:id="rId62"/>
    <p:sldId id="764" r:id="rId63"/>
    <p:sldId id="765" r:id="rId64"/>
    <p:sldId id="1359" r:id="rId65"/>
    <p:sldId id="1364" r:id="rId66"/>
    <p:sldId id="1345" r:id="rId67"/>
    <p:sldId id="1360" r:id="rId68"/>
    <p:sldId id="1324" r:id="rId69"/>
    <p:sldId id="1331" r:id="rId70"/>
    <p:sldId id="554" r:id="rId71"/>
    <p:sldId id="556" r:id="rId72"/>
    <p:sldId id="1377" r:id="rId73"/>
    <p:sldId id="562" r:id="rId74"/>
    <p:sldId id="564" r:id="rId75"/>
    <p:sldId id="1378" r:id="rId76"/>
    <p:sldId id="1379" r:id="rId77"/>
    <p:sldId id="1380" r:id="rId78"/>
    <p:sldId id="1382" r:id="rId79"/>
    <p:sldId id="580" r:id="rId80"/>
    <p:sldId id="1383" r:id="rId81"/>
    <p:sldId id="1376" r:id="rId82"/>
    <p:sldId id="1330" r:id="rId83"/>
    <p:sldId id="1337" r:id="rId84"/>
    <p:sldId id="615" r:id="rId85"/>
    <p:sldId id="616" r:id="rId86"/>
    <p:sldId id="623" r:id="rId87"/>
    <p:sldId id="627" r:id="rId88"/>
    <p:sldId id="648" r:id="rId89"/>
    <p:sldId id="1384" r:id="rId90"/>
    <p:sldId id="1385" r:id="rId91"/>
    <p:sldId id="1282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B60004"/>
    <a:srgbClr val="0070C0"/>
    <a:srgbClr val="7F7F7F"/>
    <a:srgbClr val="DE1E27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940" autoAdjust="0"/>
  </p:normalViewPr>
  <p:slideViewPr>
    <p:cSldViewPr snapToGrid="0">
      <p:cViewPr varScale="1">
        <p:scale>
          <a:sx n="81" d="100"/>
          <a:sy n="81" d="100"/>
        </p:scale>
        <p:origin x="202" y="48"/>
      </p:cViewPr>
      <p:guideLst>
        <p:guide pos="3908"/>
        <p:guide orient="horz" pos="2183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commentAuthors" Target="commentAuthor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en-US" altLang="zh-CN" sz="7200" dirty="0"/>
              <a:t>Redis</a:t>
            </a:r>
            <a:r>
              <a:rPr kumimoji="1" lang="zh-CN" altLang="en-US" sz="7200" dirty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76767"/>
              </p:ext>
            </p:extLst>
          </p:nvPr>
        </p:nvGraphicFramePr>
        <p:xfrm>
          <a:off x="1673781" y="33677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788892" y="3732076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544478" y="1772240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EB059B-57E7-4030-DCC1-F2EF02B4ABFD}"/>
              </a:ext>
            </a:extLst>
          </p:cNvPr>
          <p:cNvSpPr/>
          <p:nvPr/>
        </p:nvSpPr>
        <p:spPr bwMode="auto">
          <a:xfrm>
            <a:off x="7354478" y="1698396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F401A-6255-07D5-076B-106EB989C3B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485641" y="2122603"/>
            <a:ext cx="1302470" cy="12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52CBFB-7EE6-617B-0E8A-676D432F56C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68112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AD3A16-C52D-5769-B524-45CEAD92430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214487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CFF7A90-EA04-0350-0E58-A28202D9BB56}"/>
              </a:ext>
            </a:extLst>
          </p:cNvPr>
          <p:cNvSpPr txBox="1">
            <a:spLocks/>
          </p:cNvSpPr>
          <p:nvPr/>
        </p:nvSpPr>
        <p:spPr>
          <a:xfrm>
            <a:off x="8261333" y="2769499"/>
            <a:ext cx="99578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hash3(2)=14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DCE408E5-FDD5-D7DF-0D90-2C2AEABEEAFA}"/>
              </a:ext>
            </a:extLst>
          </p:cNvPr>
          <p:cNvSpPr txBox="1">
            <a:spLocks/>
          </p:cNvSpPr>
          <p:nvPr/>
        </p:nvSpPr>
        <p:spPr>
          <a:xfrm>
            <a:off x="7268067" y="2590393"/>
            <a:ext cx="989814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hash2(2)=12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DB86A5D7-BCE6-A1C9-44A5-DDA951C45AB5}"/>
              </a:ext>
            </a:extLst>
          </p:cNvPr>
          <p:cNvSpPr txBox="1">
            <a:spLocks/>
          </p:cNvSpPr>
          <p:nvPr/>
        </p:nvSpPr>
        <p:spPr>
          <a:xfrm>
            <a:off x="6328838" y="2866380"/>
            <a:ext cx="892093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hash1(2)=9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8EECD-E726-524C-E314-28E0B29CBC96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450969" y="2196447"/>
            <a:ext cx="1527142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09A1A6-7F11-FF34-9FA7-06E643D928F2}"/>
              </a:ext>
            </a:extLst>
          </p:cNvPr>
          <p:cNvCxnSpPr>
            <a:stCxn id="3" idx="4"/>
          </p:cNvCxnSpPr>
          <p:nvPr/>
        </p:nvCxnSpPr>
        <p:spPr>
          <a:xfrm flipH="1">
            <a:off x="3450210" y="2196447"/>
            <a:ext cx="527901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0C58CE7-F5FD-8C53-88BC-6EFF7108A88F}"/>
              </a:ext>
            </a:extLst>
          </p:cNvPr>
          <p:cNvCxnSpPr>
            <a:stCxn id="3" idx="4"/>
          </p:cNvCxnSpPr>
          <p:nvPr/>
        </p:nvCxnSpPr>
        <p:spPr>
          <a:xfrm>
            <a:off x="3978111" y="2196447"/>
            <a:ext cx="1480009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339728" y="2770540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04957" y="2617100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555028" y="273022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4657673-4E1A-C6E7-54ED-81BD2F3F6656}"/>
              </a:ext>
            </a:extLst>
          </p:cNvPr>
          <p:cNvSpPr/>
          <p:nvPr/>
        </p:nvSpPr>
        <p:spPr bwMode="auto">
          <a:xfrm>
            <a:off x="5055909" y="5301006"/>
            <a:ext cx="867266" cy="424207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A6AE6C-C658-86A2-7F42-F53CD4154111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440784" y="3742441"/>
            <a:ext cx="2048758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5AF94A-2DCF-B982-2BBE-83F73C60B60B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33014"/>
            <a:ext cx="1005526" cy="156799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011155-5374-88C8-1D5A-7BD0DAF18F15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42441"/>
            <a:ext cx="2551522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BA27902E-E075-9D9E-0FB1-F4A7AA19D9F9}"/>
              </a:ext>
            </a:extLst>
          </p:cNvPr>
          <p:cNvSpPr txBox="1">
            <a:spLocks/>
          </p:cNvSpPr>
          <p:nvPr/>
        </p:nvSpPr>
        <p:spPr>
          <a:xfrm>
            <a:off x="6096000" y="5326143"/>
            <a:ext cx="3151695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id</a:t>
            </a:r>
            <a:r>
              <a:rPr lang="zh-CN" altLang="en-US" sz="1400" dirty="0">
                <a:solidFill>
                  <a:srgbClr val="C00000"/>
                </a:solidFill>
              </a:rPr>
              <a:t>为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r>
              <a:rPr lang="zh-CN" altLang="en-US" sz="1400" dirty="0">
                <a:solidFill>
                  <a:srgbClr val="C00000"/>
                </a:solidFill>
              </a:rPr>
              <a:t>的数据不存在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FC5E131E-6246-A278-D063-3DA58A8EA78C}"/>
              </a:ext>
            </a:extLst>
          </p:cNvPr>
          <p:cNvSpPr txBox="1">
            <a:spLocks/>
          </p:cNvSpPr>
          <p:nvPr/>
        </p:nvSpPr>
        <p:spPr>
          <a:xfrm>
            <a:off x="1524000" y="6023726"/>
            <a:ext cx="8110194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/>
                </a:solidFill>
              </a:rPr>
              <a:t>误判率</a:t>
            </a:r>
            <a:r>
              <a:rPr lang="zh-CN" altLang="en-US" sz="1400" dirty="0">
                <a:solidFill>
                  <a:schemeClr val="tx1"/>
                </a:solidFill>
              </a:rPr>
              <a:t>：数组越小误判率就越大，数组越大误判率就越小，但是同时带来了更多的内存消耗。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629F6C6-8E41-D649-6FD2-D6A4162E08C2}"/>
              </a:ext>
            </a:extLst>
          </p:cNvPr>
          <p:cNvSpPr/>
          <p:nvPr/>
        </p:nvSpPr>
        <p:spPr bwMode="auto">
          <a:xfrm>
            <a:off x="9293425" y="4365212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Redisson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622A45-D0DD-8729-0A50-31ADCB8882F2}"/>
              </a:ext>
            </a:extLst>
          </p:cNvPr>
          <p:cNvSpPr/>
          <p:nvPr/>
        </p:nvSpPr>
        <p:spPr bwMode="auto">
          <a:xfrm>
            <a:off x="9293426" y="5072223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占位符 2">
            <a:extLst>
              <a:ext uri="{FF2B5EF4-FFF2-40B4-BE49-F238E27FC236}">
                <a16:creationId xmlns:a16="http://schemas.microsoft.com/office/drawing/2014/main" id="{2C7AD504-8BB2-59E5-0504-A42ACE1F0DE3}"/>
              </a:ext>
            </a:extLst>
          </p:cNvPr>
          <p:cNvSpPr txBox="1">
            <a:spLocks/>
          </p:cNvSpPr>
          <p:nvPr/>
        </p:nvSpPr>
        <p:spPr>
          <a:xfrm>
            <a:off x="7014021" y="4694207"/>
            <a:ext cx="1789211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布隆过滤器实现方案</a:t>
            </a: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479B07EB-CA26-B698-D5EC-A2C61D460FCE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8803232" y="4610309"/>
            <a:ext cx="490193" cy="334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E42BB675-27CD-D59A-0F4A-A3B761B6CD89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>
            <a:off x="8803232" y="4944489"/>
            <a:ext cx="490194" cy="372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2672EBE5-8518-B9D7-D1FA-BDD67A5F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05" y="942680"/>
            <a:ext cx="5274198" cy="54072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2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4" grpId="0"/>
      <p:bldP spid="65" grpId="0"/>
      <p:bldP spid="67" grpId="0" animBg="1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84308" y="4797300"/>
            <a:ext cx="9490909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方案二：布隆过滤器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579725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6"/>
            <a:ext cx="2440815" cy="406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53652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F8963D-1602-F688-B280-9C1BBBC7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3" y="3429000"/>
            <a:ext cx="5760538" cy="818247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的使用场景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什么是缓存穿透，怎么解决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C6E62CD-F282-7DF3-61EA-1F93B7CC1F63}"/>
              </a:ext>
            </a:extLst>
          </p:cNvPr>
          <p:cNvSpPr txBox="1">
            <a:spLocks/>
          </p:cNvSpPr>
          <p:nvPr/>
        </p:nvSpPr>
        <p:spPr>
          <a:xfrm>
            <a:off x="5317999" y="1533018"/>
            <a:ext cx="3373514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根据自己简历上的业务进行回答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分布式锁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464EB2F8-125A-E77B-07BA-0B94CA880F6A}"/>
              </a:ext>
            </a:extLst>
          </p:cNvPr>
          <p:cNvSpPr txBox="1">
            <a:spLocks/>
          </p:cNvSpPr>
          <p:nvPr/>
        </p:nvSpPr>
        <p:spPr>
          <a:xfrm>
            <a:off x="5220721" y="3916295"/>
            <a:ext cx="6248189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缓存穿透：查询一个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解决方案一：缓存空数据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解决方案二：布隆过滤器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EF848542-3853-E584-7B73-E84B28AD7F4E}"/>
              </a:ext>
            </a:extLst>
          </p:cNvPr>
          <p:cNvSpPr txBox="1">
            <a:spLocks/>
          </p:cNvSpPr>
          <p:nvPr/>
        </p:nvSpPr>
        <p:spPr>
          <a:xfrm>
            <a:off x="6511506" y="1890001"/>
            <a:ext cx="546053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穿透、击穿、雪崩、双写一致、持久化、数据过期、淘汰策略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348385EC-2323-985A-B732-9EC56AF8DE0E}"/>
              </a:ext>
            </a:extLst>
          </p:cNvPr>
          <p:cNvSpPr txBox="1">
            <a:spLocks/>
          </p:cNvSpPr>
          <p:nvPr/>
        </p:nvSpPr>
        <p:spPr>
          <a:xfrm>
            <a:off x="6490594" y="2258059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F8FFF-8C04-0DA5-4162-43596CE8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87" y="1344110"/>
            <a:ext cx="5847550" cy="4594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57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79252"/>
          </a:xfrm>
        </p:spPr>
        <p:txBody>
          <a:bodyPr/>
          <a:lstStyle/>
          <a:p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973553B-3DC3-5FB8-2FB0-08C61802C9CF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069FDF-BE28-F960-B0EE-5FD7D14E38F3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4A95AF2C-2ADB-BB2F-F638-D75A4E2A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83B3E75-433C-7E75-B42E-CB7801E2766B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AE403A0F-E337-AA41-499B-6AFEF4F08B6D}"/>
              </a:ext>
            </a:extLst>
          </p:cNvPr>
          <p:cNvSpPr/>
          <p:nvPr/>
        </p:nvSpPr>
        <p:spPr bwMode="auto">
          <a:xfrm>
            <a:off x="9662474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06233C-2EF5-2099-5CDC-7AAB8AB29D7D}"/>
              </a:ext>
            </a:extLst>
          </p:cNvPr>
          <p:cNvCxnSpPr>
            <a:cxnSpLocks/>
          </p:cNvCxnSpPr>
          <p:nvPr/>
        </p:nvCxnSpPr>
        <p:spPr>
          <a:xfrm>
            <a:off x="6589336" y="3073136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A342580-3643-020D-6AC4-A0F07C1DEA55}"/>
              </a:ext>
            </a:extLst>
          </p:cNvPr>
          <p:cNvCxnSpPr>
            <a:stCxn id="56" idx="3"/>
            <a:endCxn id="52" idx="2"/>
          </p:cNvCxnSpPr>
          <p:nvPr/>
        </p:nvCxnSpPr>
        <p:spPr>
          <a:xfrm rot="5400000">
            <a:off x="6323611" y="-510825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8801022A-356B-C613-2915-9EF33543BA01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043CBEE5-11D1-2913-8789-BA13BA7F27D6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FFA4971-C174-9B95-C615-008A3D86E25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key</a:t>
            </a:r>
            <a:r>
              <a:rPr lang="zh-CN" altLang="en-US" sz="1200" b="1" dirty="0"/>
              <a:t>过期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23E6A1C9-4DA6-9F7C-DD34-99E61ADF2AFC}"/>
              </a:ext>
            </a:extLst>
          </p:cNvPr>
          <p:cNvSpPr txBox="1">
            <a:spLocks/>
          </p:cNvSpPr>
          <p:nvPr/>
        </p:nvSpPr>
        <p:spPr>
          <a:xfrm>
            <a:off x="5228734" y="3873472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0AB0CBE-4A55-F6A3-DDAD-D4AD71980210}"/>
              </a:ext>
            </a:extLst>
          </p:cNvPr>
          <p:cNvSpPr/>
          <p:nvPr/>
        </p:nvSpPr>
        <p:spPr bwMode="auto">
          <a:xfrm>
            <a:off x="6768445" y="2705494"/>
            <a:ext cx="2309567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A79E24-DC39-9754-F73E-A197D1FC7D63}"/>
              </a:ext>
            </a:extLst>
          </p:cNvPr>
          <p:cNvSpPr/>
          <p:nvPr/>
        </p:nvSpPr>
        <p:spPr bwMode="auto">
          <a:xfrm>
            <a:off x="6711885" y="3883843"/>
            <a:ext cx="1960776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占位符 2">
            <a:extLst>
              <a:ext uri="{FF2B5EF4-FFF2-40B4-BE49-F238E27FC236}">
                <a16:creationId xmlns:a16="http://schemas.microsoft.com/office/drawing/2014/main" id="{1E7A92EA-E4D3-8BF9-8F5C-96D813DADBDB}"/>
              </a:ext>
            </a:extLst>
          </p:cNvPr>
          <p:cNvSpPr txBox="1">
            <a:spLocks/>
          </p:cNvSpPr>
          <p:nvPr/>
        </p:nvSpPr>
        <p:spPr>
          <a:xfrm>
            <a:off x="7048107" y="3298437"/>
            <a:ext cx="153028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C00000"/>
                </a:solidFill>
              </a:rPr>
              <a:t>消耗了</a:t>
            </a:r>
            <a:r>
              <a:rPr lang="en-US" altLang="zh-CN" sz="1200" b="1" dirty="0">
                <a:solidFill>
                  <a:srgbClr val="C00000"/>
                </a:solidFill>
              </a:rPr>
              <a:t>50</a:t>
            </a:r>
            <a:r>
              <a:rPr lang="zh-CN" altLang="en-US" sz="1200" b="1" dirty="0">
                <a:solidFill>
                  <a:srgbClr val="C00000"/>
                </a:solidFill>
              </a:rPr>
              <a:t>毫秒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701511-0590-AB04-E136-C6EAFF8784EB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 flipH="1">
            <a:off x="7813250" y="3044859"/>
            <a:ext cx="109979" cy="25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168DD04-35B8-126B-DEC4-FF9F19F54931}"/>
              </a:ext>
            </a:extLst>
          </p:cNvPr>
          <p:cNvCxnSpPr/>
          <p:nvPr/>
        </p:nvCxnSpPr>
        <p:spPr>
          <a:xfrm flipV="1">
            <a:off x="7682845" y="3648173"/>
            <a:ext cx="0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占位符 2">
            <a:extLst>
              <a:ext uri="{FF2B5EF4-FFF2-40B4-BE49-F238E27FC236}">
                <a16:creationId xmlns:a16="http://schemas.microsoft.com/office/drawing/2014/main" id="{14798979-45C8-1659-8D75-6B497466B615}"/>
              </a:ext>
            </a:extLst>
          </p:cNvPr>
          <p:cNvSpPr txBox="1">
            <a:spLocks/>
          </p:cNvSpPr>
          <p:nvPr/>
        </p:nvSpPr>
        <p:spPr>
          <a:xfrm>
            <a:off x="692027" y="4640781"/>
            <a:ext cx="5209153" cy="8833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解决方案一：</a:t>
            </a:r>
            <a:r>
              <a:rPr lang="zh-CN" altLang="en-US" sz="1400" dirty="0"/>
              <a:t>互斥锁</a:t>
            </a:r>
            <a:endParaRPr lang="en-US" altLang="zh-CN" sz="1400" dirty="0"/>
          </a:p>
          <a:p>
            <a:r>
              <a:rPr lang="zh-CN" altLang="en-US" sz="1400" b="1" dirty="0"/>
              <a:t>解决方案二：</a:t>
            </a:r>
            <a:r>
              <a:rPr lang="zh-CN" altLang="en-US" sz="1400" dirty="0"/>
              <a:t>逻辑过期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AA17739-F434-58A2-90DB-B8154832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6" y="789734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9" grpId="0"/>
      <p:bldP spid="60" grpId="0"/>
      <p:bldP spid="61" grpId="0"/>
      <p:bldP spid="65" grpId="0"/>
      <p:bldP spid="68" grpId="0" animBg="1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3A2598-C1B6-55B4-25A8-D605D9930E4E}"/>
              </a:ext>
            </a:extLst>
          </p:cNvPr>
          <p:cNvSpPr/>
          <p:nvPr/>
        </p:nvSpPr>
        <p:spPr>
          <a:xfrm>
            <a:off x="718520" y="1513746"/>
            <a:ext cx="3872141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16F243-CD2B-C3D4-99FC-9CA25C23EDAF}"/>
              </a:ext>
            </a:extLst>
          </p:cNvPr>
          <p:cNvSpPr/>
          <p:nvPr/>
        </p:nvSpPr>
        <p:spPr>
          <a:xfrm>
            <a:off x="958834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" name="直线连接符 8">
            <a:extLst>
              <a:ext uri="{FF2B5EF4-FFF2-40B4-BE49-F238E27FC236}">
                <a16:creationId xmlns:a16="http://schemas.microsoft.com/office/drawing/2014/main" id="{8FC5D20B-CBD8-E797-8244-52339C12A63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276466" y="2338410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A504C4B-9610-648F-BA68-40E0BD226D13}"/>
              </a:ext>
            </a:extLst>
          </p:cNvPr>
          <p:cNvSpPr/>
          <p:nvPr/>
        </p:nvSpPr>
        <p:spPr>
          <a:xfrm>
            <a:off x="1213294" y="2502261"/>
            <a:ext cx="114027" cy="329531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2DFFD8-90C5-8496-7CAB-6C91CE94D8C6}"/>
              </a:ext>
            </a:extLst>
          </p:cNvPr>
          <p:cNvSpPr/>
          <p:nvPr/>
        </p:nvSpPr>
        <p:spPr>
          <a:xfrm>
            <a:off x="1267293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4" name="肘形连接符 25">
            <a:extLst>
              <a:ext uri="{FF2B5EF4-FFF2-40B4-BE49-F238E27FC236}">
                <a16:creationId xmlns:a16="http://schemas.microsoft.com/office/drawing/2014/main" id="{F64B3128-9DAE-6648-A7BB-0435E7249B03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1242914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C96532-111A-273E-3805-241C129478DC}"/>
              </a:ext>
            </a:extLst>
          </p:cNvPr>
          <p:cNvSpPr txBox="1"/>
          <p:nvPr/>
        </p:nvSpPr>
        <p:spPr>
          <a:xfrm>
            <a:off x="1593772" y="2584658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5353E-1416-70D9-BD7A-38F67F61F4A2}"/>
              </a:ext>
            </a:extLst>
          </p:cNvPr>
          <p:cNvSpPr/>
          <p:nvPr/>
        </p:nvSpPr>
        <p:spPr>
          <a:xfrm>
            <a:off x="1275542" y="3716163"/>
            <a:ext cx="103587" cy="91989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D41BCCFD-E06E-51E9-6EF8-8DBBE9747E05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H="1">
            <a:off x="1109750" y="3906732"/>
            <a:ext cx="507632" cy="31126"/>
          </a:xfrm>
          <a:prstGeom prst="bentConnector4">
            <a:avLst>
              <a:gd name="adj1" fmla="val 4697"/>
              <a:gd name="adj2" fmla="val 83443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778B9BC-263C-1355-99CB-FF780E791B0C}"/>
              </a:ext>
            </a:extLst>
          </p:cNvPr>
          <p:cNvSpPr txBox="1"/>
          <p:nvPr/>
        </p:nvSpPr>
        <p:spPr>
          <a:xfrm>
            <a:off x="1608569" y="3754358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8BBED-D7F9-8616-67FD-7CF0245F5EB5}"/>
              </a:ext>
            </a:extLst>
          </p:cNvPr>
          <p:cNvSpPr/>
          <p:nvPr/>
        </p:nvSpPr>
        <p:spPr>
          <a:xfrm>
            <a:off x="1265755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032C3C35-603C-30CC-8361-234818C6B54F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H="1">
            <a:off x="1244469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EECA87-57FE-0ABF-E0B6-A339C95DC553}"/>
              </a:ext>
            </a:extLst>
          </p:cNvPr>
          <p:cNvSpPr txBox="1"/>
          <p:nvPr/>
        </p:nvSpPr>
        <p:spPr>
          <a:xfrm>
            <a:off x="1592234" y="3133049"/>
            <a:ext cx="88831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锁成功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B44D18-80EF-5A6E-0AFD-6384823521E5}"/>
              </a:ext>
            </a:extLst>
          </p:cNvPr>
          <p:cNvSpPr/>
          <p:nvPr/>
        </p:nvSpPr>
        <p:spPr>
          <a:xfrm>
            <a:off x="1277141" y="483420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3" name="肘形连接符 25">
            <a:extLst>
              <a:ext uri="{FF2B5EF4-FFF2-40B4-BE49-F238E27FC236}">
                <a16:creationId xmlns:a16="http://schemas.microsoft.com/office/drawing/2014/main" id="{40F89B2E-430C-2981-CB6A-F2F590F17ACE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H="1">
            <a:off x="1255855" y="486790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D4C5DC-FB0E-5385-F532-57488D223E6B}"/>
              </a:ext>
            </a:extLst>
          </p:cNvPr>
          <p:cNvSpPr txBox="1"/>
          <p:nvPr/>
        </p:nvSpPr>
        <p:spPr>
          <a:xfrm>
            <a:off x="1603619" y="4821794"/>
            <a:ext cx="920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856CB8-5EDA-6204-208F-78CE4AA2C73A}"/>
              </a:ext>
            </a:extLst>
          </p:cNvPr>
          <p:cNvSpPr/>
          <p:nvPr/>
        </p:nvSpPr>
        <p:spPr>
          <a:xfrm>
            <a:off x="1277928" y="5323322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EE0CEAAC-D3ED-56A4-2252-13575C65EB02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1264300" y="5349359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ACFF33E-DC0E-09A0-5F3B-925434E67AB6}"/>
              </a:ext>
            </a:extLst>
          </p:cNvPr>
          <p:cNvSpPr txBox="1"/>
          <p:nvPr/>
        </p:nvSpPr>
        <p:spPr>
          <a:xfrm>
            <a:off x="1504140" y="5305852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B1555A-DA71-E5EB-294F-00A0EC1C98F8}"/>
              </a:ext>
            </a:extLst>
          </p:cNvPr>
          <p:cNvSpPr/>
          <p:nvPr/>
        </p:nvSpPr>
        <p:spPr>
          <a:xfrm>
            <a:off x="2644133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C4AC497A-9148-64A7-8BC1-CDA150141F9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1765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D46CEAF-2BFB-5571-5ECF-95C51F2C4E42}"/>
              </a:ext>
            </a:extLst>
          </p:cNvPr>
          <p:cNvSpPr/>
          <p:nvPr/>
        </p:nvSpPr>
        <p:spPr>
          <a:xfrm>
            <a:off x="2898593" y="2502261"/>
            <a:ext cx="124808" cy="374416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CAAAEF-FA14-7634-FE36-B1487ED47267}"/>
              </a:ext>
            </a:extLst>
          </p:cNvPr>
          <p:cNvSpPr/>
          <p:nvPr/>
        </p:nvSpPr>
        <p:spPr>
          <a:xfrm>
            <a:off x="2952592" y="2882075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31E2DE48-2275-F8CB-BB2E-DAB66439356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2931306" y="2915771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1B4CE7-BA5D-89CB-403F-CBEB879BF75C}"/>
              </a:ext>
            </a:extLst>
          </p:cNvPr>
          <p:cNvSpPr txBox="1"/>
          <p:nvPr/>
        </p:nvSpPr>
        <p:spPr>
          <a:xfrm>
            <a:off x="3279071" y="2869663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4CBF90-773D-D76D-73F4-728204042332}"/>
              </a:ext>
            </a:extLst>
          </p:cNvPr>
          <p:cNvSpPr/>
          <p:nvPr/>
        </p:nvSpPr>
        <p:spPr>
          <a:xfrm>
            <a:off x="2951054" y="350171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5" name="肘形连接符 25">
            <a:extLst>
              <a:ext uri="{FF2B5EF4-FFF2-40B4-BE49-F238E27FC236}">
                <a16:creationId xmlns:a16="http://schemas.microsoft.com/office/drawing/2014/main" id="{6A4E4422-7BD0-FDE4-7C34-DDBA5B72FB93}"/>
              </a:ext>
            </a:extLst>
          </p:cNvPr>
          <p:cNvCxnSpPr>
            <a:cxnSpLocks/>
            <a:endCxn id="34" idx="3"/>
          </p:cNvCxnSpPr>
          <p:nvPr/>
        </p:nvCxnSpPr>
        <p:spPr>
          <a:xfrm rot="16200000" flipH="1">
            <a:off x="2929768" y="353541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80074-4C4E-B301-B5DB-B43AC24C1F4F}"/>
              </a:ext>
            </a:extLst>
          </p:cNvPr>
          <p:cNvSpPr txBox="1"/>
          <p:nvPr/>
        </p:nvSpPr>
        <p:spPr>
          <a:xfrm>
            <a:off x="3277533" y="3489304"/>
            <a:ext cx="688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互斥锁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 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738CE2-47A4-7977-AB66-17B8076F0E10}"/>
              </a:ext>
            </a:extLst>
          </p:cNvPr>
          <p:cNvSpPr/>
          <p:nvPr/>
        </p:nvSpPr>
        <p:spPr>
          <a:xfrm>
            <a:off x="2963227" y="538270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8" name="肘形连接符 25">
            <a:extLst>
              <a:ext uri="{FF2B5EF4-FFF2-40B4-BE49-F238E27FC236}">
                <a16:creationId xmlns:a16="http://schemas.microsoft.com/office/drawing/2014/main" id="{A7180FBF-D25E-B65C-AD61-85937C447520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2941941" y="541640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E1DFD61-0772-42BB-F8DF-95E8142EE580}"/>
              </a:ext>
            </a:extLst>
          </p:cNvPr>
          <p:cNvSpPr txBox="1"/>
          <p:nvPr/>
        </p:nvSpPr>
        <p:spPr>
          <a:xfrm>
            <a:off x="3289706" y="537029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缓存命中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1A57207-8E87-4153-3E03-80801D12426E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040855" y="2659325"/>
            <a:ext cx="56670" cy="1563468"/>
          </a:xfrm>
          <a:prstGeom prst="bentConnector4">
            <a:avLst>
              <a:gd name="adj1" fmla="val -1975029"/>
              <a:gd name="adj2" fmla="val 10166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E5AD972-9FC3-7656-7D2B-2269CA506E55}"/>
              </a:ext>
            </a:extLst>
          </p:cNvPr>
          <p:cNvSpPr/>
          <p:nvPr/>
        </p:nvSpPr>
        <p:spPr>
          <a:xfrm>
            <a:off x="2961933" y="3984793"/>
            <a:ext cx="135592" cy="4759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88C640-DC91-48FA-04DC-4EA1C4670B55}"/>
              </a:ext>
            </a:extLst>
          </p:cNvPr>
          <p:cNvSpPr txBox="1"/>
          <p:nvPr/>
        </p:nvSpPr>
        <p:spPr>
          <a:xfrm>
            <a:off x="3198060" y="4780367"/>
            <a:ext cx="847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重试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9D71AF-5560-1D71-93AD-138A2A0C1B76}"/>
              </a:ext>
            </a:extLst>
          </p:cNvPr>
          <p:cNvSpPr txBox="1"/>
          <p:nvPr/>
        </p:nvSpPr>
        <p:spPr>
          <a:xfrm>
            <a:off x="3872969" y="4203286"/>
            <a:ext cx="724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休眠一会儿，再重试</a:t>
            </a: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CB870930-91CF-2021-3626-F799CC95C266}"/>
              </a:ext>
            </a:extLst>
          </p:cNvPr>
          <p:cNvSpPr/>
          <p:nvPr/>
        </p:nvSpPr>
        <p:spPr>
          <a:xfrm rot="5400000">
            <a:off x="3007088" y="463082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5" name="箭头: 上弧形 44">
            <a:extLst>
              <a:ext uri="{FF2B5EF4-FFF2-40B4-BE49-F238E27FC236}">
                <a16:creationId xmlns:a16="http://schemas.microsoft.com/office/drawing/2014/main" id="{F0A4DF55-708E-A99D-AC09-BE58B509C123}"/>
              </a:ext>
            </a:extLst>
          </p:cNvPr>
          <p:cNvSpPr/>
          <p:nvPr/>
        </p:nvSpPr>
        <p:spPr>
          <a:xfrm rot="5400000">
            <a:off x="3016766" y="499654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B93AB74-996C-4B37-977F-75E65757F90A}"/>
              </a:ext>
            </a:extLst>
          </p:cNvPr>
          <p:cNvCxnSpPr/>
          <p:nvPr/>
        </p:nvCxnSpPr>
        <p:spPr>
          <a:xfrm>
            <a:off x="711200" y="523604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409D0950-7905-9533-7A74-0652620E4EE9}"/>
              </a:ext>
            </a:extLst>
          </p:cNvPr>
          <p:cNvSpPr/>
          <p:nvPr/>
        </p:nvSpPr>
        <p:spPr>
          <a:xfrm>
            <a:off x="5445211" y="1513746"/>
            <a:ext cx="6497973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占位符 1">
            <a:extLst>
              <a:ext uri="{FF2B5EF4-FFF2-40B4-BE49-F238E27FC236}">
                <a16:creationId xmlns:a16="http://schemas.microsoft.com/office/drawing/2014/main" id="{1398CCEC-C0FB-ED9A-7BF2-88DE6EF5600E}"/>
              </a:ext>
            </a:extLst>
          </p:cNvPr>
          <p:cNvSpPr txBox="1">
            <a:spLocks/>
          </p:cNvSpPr>
          <p:nvPr/>
        </p:nvSpPr>
        <p:spPr>
          <a:xfrm>
            <a:off x="7416606" y="1328182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逻辑过期</a:t>
            </a:r>
            <a:endParaRPr lang="en-US" altLang="zh-CN" sz="1400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2AEF48-B1F1-750D-C8F0-666573C1218A}"/>
              </a:ext>
            </a:extLst>
          </p:cNvPr>
          <p:cNvSpPr/>
          <p:nvPr/>
        </p:nvSpPr>
        <p:spPr>
          <a:xfrm>
            <a:off x="567609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66" name="直线连接符 8">
            <a:extLst>
              <a:ext uri="{FF2B5EF4-FFF2-40B4-BE49-F238E27FC236}">
                <a16:creationId xmlns:a16="http://schemas.microsoft.com/office/drawing/2014/main" id="{1D87B343-4435-8701-E61B-8F49777B89A5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5990755" y="233841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6243F041-8B67-8265-A698-ACCD3C0F7AA1}"/>
              </a:ext>
            </a:extLst>
          </p:cNvPr>
          <p:cNvSpPr/>
          <p:nvPr/>
        </p:nvSpPr>
        <p:spPr>
          <a:xfrm>
            <a:off x="5930558" y="2502262"/>
            <a:ext cx="115609" cy="201733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9CB8DA8-038F-A5B9-FFFD-691AE8FF6814}"/>
              </a:ext>
            </a:extLst>
          </p:cNvPr>
          <p:cNvSpPr/>
          <p:nvPr/>
        </p:nvSpPr>
        <p:spPr>
          <a:xfrm>
            <a:off x="5984557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9" name="肘形连接符 25">
            <a:extLst>
              <a:ext uri="{FF2B5EF4-FFF2-40B4-BE49-F238E27FC236}">
                <a16:creationId xmlns:a16="http://schemas.microsoft.com/office/drawing/2014/main" id="{09A695A2-4EEB-50F5-6B20-2D080B154082}"/>
              </a:ext>
            </a:extLst>
          </p:cNvPr>
          <p:cNvCxnSpPr>
            <a:cxnSpLocks/>
            <a:endCxn id="168" idx="3"/>
          </p:cNvCxnSpPr>
          <p:nvPr/>
        </p:nvCxnSpPr>
        <p:spPr>
          <a:xfrm rot="16200000" flipH="1">
            <a:off x="5960178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157EBC2-98A8-8328-4EA0-6481806841FB}"/>
              </a:ext>
            </a:extLst>
          </p:cNvPr>
          <p:cNvSpPr txBox="1"/>
          <p:nvPr/>
        </p:nvSpPr>
        <p:spPr>
          <a:xfrm>
            <a:off x="6291373" y="2422998"/>
            <a:ext cx="9929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C4480B1-A306-473A-3C1B-86B22A53E894}"/>
              </a:ext>
            </a:extLst>
          </p:cNvPr>
          <p:cNvSpPr/>
          <p:nvPr/>
        </p:nvSpPr>
        <p:spPr>
          <a:xfrm>
            <a:off x="5983019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2" name="肘形连接符 25">
            <a:extLst>
              <a:ext uri="{FF2B5EF4-FFF2-40B4-BE49-F238E27FC236}">
                <a16:creationId xmlns:a16="http://schemas.microsoft.com/office/drawing/2014/main" id="{FAB761E4-9125-E21B-0257-6AB35A05E071}"/>
              </a:ext>
            </a:extLst>
          </p:cNvPr>
          <p:cNvCxnSpPr>
            <a:cxnSpLocks/>
            <a:endCxn id="171" idx="3"/>
          </p:cNvCxnSpPr>
          <p:nvPr/>
        </p:nvCxnSpPr>
        <p:spPr>
          <a:xfrm rot="16200000" flipH="1">
            <a:off x="5961733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B5852FE-9B08-5AE0-B9D7-633FAED028F6}"/>
              </a:ext>
            </a:extLst>
          </p:cNvPr>
          <p:cNvSpPr txBox="1"/>
          <p:nvPr/>
        </p:nvSpPr>
        <p:spPr>
          <a:xfrm>
            <a:off x="6309498" y="3133049"/>
            <a:ext cx="907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锁成功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5AECAEC-4811-5DEC-80DA-68C48DBFD05F}"/>
              </a:ext>
            </a:extLst>
          </p:cNvPr>
          <p:cNvSpPr/>
          <p:nvPr/>
        </p:nvSpPr>
        <p:spPr>
          <a:xfrm>
            <a:off x="6006801" y="398874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5" name="肘形连接符 25">
            <a:extLst>
              <a:ext uri="{FF2B5EF4-FFF2-40B4-BE49-F238E27FC236}">
                <a16:creationId xmlns:a16="http://schemas.microsoft.com/office/drawing/2014/main" id="{252CA8C8-27CF-E27C-3E54-A00D4AF27922}"/>
              </a:ext>
            </a:extLst>
          </p:cNvPr>
          <p:cNvCxnSpPr>
            <a:cxnSpLocks/>
            <a:endCxn id="174" idx="3"/>
          </p:cNvCxnSpPr>
          <p:nvPr/>
        </p:nvCxnSpPr>
        <p:spPr>
          <a:xfrm rot="16200000" flipH="1">
            <a:off x="5985515" y="402244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3C44ECA-90A7-19DA-C211-D067566F5170}"/>
              </a:ext>
            </a:extLst>
          </p:cNvPr>
          <p:cNvSpPr txBox="1"/>
          <p:nvPr/>
        </p:nvSpPr>
        <p:spPr>
          <a:xfrm>
            <a:off x="6393281" y="3922295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84383E2-428A-717B-DAD9-0CDF29C7B63E}"/>
              </a:ext>
            </a:extLst>
          </p:cNvPr>
          <p:cNvSpPr/>
          <p:nvPr/>
        </p:nvSpPr>
        <p:spPr>
          <a:xfrm>
            <a:off x="900882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78" name="直线连接符 8">
            <a:extLst>
              <a:ext uri="{FF2B5EF4-FFF2-40B4-BE49-F238E27FC236}">
                <a16:creationId xmlns:a16="http://schemas.microsoft.com/office/drawing/2014/main" id="{471ADED0-EF5E-DF0E-64BC-1E3A68BBE73B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9326460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71B2E476-072E-9C49-3632-E7A2BCF81CAA}"/>
              </a:ext>
            </a:extLst>
          </p:cNvPr>
          <p:cNvSpPr/>
          <p:nvPr/>
        </p:nvSpPr>
        <p:spPr>
          <a:xfrm>
            <a:off x="9263772" y="2647672"/>
            <a:ext cx="117628" cy="213269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B2D8B54-04F8-26C6-86C5-FCF0D937CAA0}"/>
              </a:ext>
            </a:extLst>
          </p:cNvPr>
          <p:cNvSpPr/>
          <p:nvPr/>
        </p:nvSpPr>
        <p:spPr>
          <a:xfrm>
            <a:off x="9317771" y="302748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1" name="肘形连接符 25">
            <a:extLst>
              <a:ext uri="{FF2B5EF4-FFF2-40B4-BE49-F238E27FC236}">
                <a16:creationId xmlns:a16="http://schemas.microsoft.com/office/drawing/2014/main" id="{5AA70C4C-6835-F424-55DE-CF76AE8D7653}"/>
              </a:ext>
            </a:extLst>
          </p:cNvPr>
          <p:cNvCxnSpPr>
            <a:cxnSpLocks/>
            <a:endCxn id="180" idx="3"/>
          </p:cNvCxnSpPr>
          <p:nvPr/>
        </p:nvCxnSpPr>
        <p:spPr>
          <a:xfrm rot="16200000" flipH="1">
            <a:off x="9296485" y="306118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C7DF090-0E3C-8CEC-D2F3-9FA7B0988A26}"/>
              </a:ext>
            </a:extLst>
          </p:cNvPr>
          <p:cNvSpPr txBox="1"/>
          <p:nvPr/>
        </p:nvSpPr>
        <p:spPr>
          <a:xfrm>
            <a:off x="9624607" y="2856031"/>
            <a:ext cx="950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1C77BA9-62D4-B9FB-CECB-FCE9EE7A7317}"/>
              </a:ext>
            </a:extLst>
          </p:cNvPr>
          <p:cNvSpPr/>
          <p:nvPr/>
        </p:nvSpPr>
        <p:spPr>
          <a:xfrm>
            <a:off x="9316233" y="3647127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4" name="肘形连接符 25">
            <a:extLst>
              <a:ext uri="{FF2B5EF4-FFF2-40B4-BE49-F238E27FC236}">
                <a16:creationId xmlns:a16="http://schemas.microsoft.com/office/drawing/2014/main" id="{3F9A3525-E778-6A07-7C2B-4C1764C29163}"/>
              </a:ext>
            </a:extLst>
          </p:cNvPr>
          <p:cNvCxnSpPr>
            <a:cxnSpLocks/>
            <a:endCxn id="183" idx="3"/>
          </p:cNvCxnSpPr>
          <p:nvPr/>
        </p:nvCxnSpPr>
        <p:spPr>
          <a:xfrm rot="16200000" flipH="1">
            <a:off x="9294947" y="3680823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4DA47C4-09A8-0158-D712-2B9115A13E0B}"/>
              </a:ext>
            </a:extLst>
          </p:cNvPr>
          <p:cNvSpPr txBox="1"/>
          <p:nvPr/>
        </p:nvSpPr>
        <p:spPr>
          <a:xfrm>
            <a:off x="9642712" y="3634715"/>
            <a:ext cx="950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互斥锁失败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811D2F7E-B962-E5E4-609B-3DF61EF5BDA9}"/>
              </a:ext>
            </a:extLst>
          </p:cNvPr>
          <p:cNvSpPr/>
          <p:nvPr/>
        </p:nvSpPr>
        <p:spPr>
          <a:xfrm>
            <a:off x="9316233" y="418852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7" name="肘形连接符 25">
            <a:extLst>
              <a:ext uri="{FF2B5EF4-FFF2-40B4-BE49-F238E27FC236}">
                <a16:creationId xmlns:a16="http://schemas.microsoft.com/office/drawing/2014/main" id="{E3A881FA-0B55-EAF1-0406-0AB946179274}"/>
              </a:ext>
            </a:extLst>
          </p:cNvPr>
          <p:cNvCxnSpPr>
            <a:cxnSpLocks/>
            <a:endCxn id="186" idx="3"/>
          </p:cNvCxnSpPr>
          <p:nvPr/>
        </p:nvCxnSpPr>
        <p:spPr>
          <a:xfrm rot="16200000" flipH="1">
            <a:off x="9294947" y="422221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DB16ED9-21B1-0C8E-5E80-0396FEEA56A7}"/>
              </a:ext>
            </a:extLst>
          </p:cNvPr>
          <p:cNvSpPr txBox="1"/>
          <p:nvPr/>
        </p:nvSpPr>
        <p:spPr>
          <a:xfrm>
            <a:off x="9642712" y="4176111"/>
            <a:ext cx="932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885B064-0D66-57EE-BE2C-E1499C6F04A0}"/>
              </a:ext>
            </a:extLst>
          </p:cNvPr>
          <p:cNvSpPr/>
          <p:nvPr/>
        </p:nvSpPr>
        <p:spPr>
          <a:xfrm>
            <a:off x="7309979" y="195736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90" name="直线连接符 8">
            <a:extLst>
              <a:ext uri="{FF2B5EF4-FFF2-40B4-BE49-F238E27FC236}">
                <a16:creationId xmlns:a16="http://schemas.microsoft.com/office/drawing/2014/main" id="{613D2A1C-2AD8-1869-CA05-7305191B53FA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7624636" y="233851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72E94454-CD9D-E41E-35EF-19D11FF14FE3}"/>
              </a:ext>
            </a:extLst>
          </p:cNvPr>
          <p:cNvSpPr/>
          <p:nvPr/>
        </p:nvSpPr>
        <p:spPr>
          <a:xfrm>
            <a:off x="7564439" y="3634715"/>
            <a:ext cx="117629" cy="216297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7B7A16D-B747-167C-C1F4-91B99FDB4EE9}"/>
              </a:ext>
            </a:extLst>
          </p:cNvPr>
          <p:cNvSpPr/>
          <p:nvPr/>
        </p:nvSpPr>
        <p:spPr>
          <a:xfrm>
            <a:off x="7632099" y="3948242"/>
            <a:ext cx="107842" cy="6628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3" name="肘形连接符 25">
            <a:extLst>
              <a:ext uri="{FF2B5EF4-FFF2-40B4-BE49-F238E27FC236}">
                <a16:creationId xmlns:a16="http://schemas.microsoft.com/office/drawing/2014/main" id="{C2284CCF-FB40-E622-0C5E-3F2E079FA39C}"/>
              </a:ext>
            </a:extLst>
          </p:cNvPr>
          <p:cNvCxnSpPr>
            <a:cxnSpLocks/>
            <a:endCxn id="192" idx="3"/>
          </p:cNvCxnSpPr>
          <p:nvPr/>
        </p:nvCxnSpPr>
        <p:spPr>
          <a:xfrm rot="16200000" flipH="1">
            <a:off x="7532701" y="4072416"/>
            <a:ext cx="379098" cy="35382"/>
          </a:xfrm>
          <a:prstGeom prst="bentConnector4">
            <a:avLst>
              <a:gd name="adj1" fmla="val 628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99DE67D-C5C8-8A16-7079-413154330102}"/>
              </a:ext>
            </a:extLst>
          </p:cNvPr>
          <p:cNvSpPr txBox="1"/>
          <p:nvPr/>
        </p:nvSpPr>
        <p:spPr>
          <a:xfrm>
            <a:off x="7965126" y="3986437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FF12F989-75D5-BAF4-61B8-5BE2577D7263}"/>
              </a:ext>
            </a:extLst>
          </p:cNvPr>
          <p:cNvSpPr/>
          <p:nvPr/>
        </p:nvSpPr>
        <p:spPr>
          <a:xfrm>
            <a:off x="7628286" y="483431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6" name="肘形连接符 25">
            <a:extLst>
              <a:ext uri="{FF2B5EF4-FFF2-40B4-BE49-F238E27FC236}">
                <a16:creationId xmlns:a16="http://schemas.microsoft.com/office/drawing/2014/main" id="{36F2904C-AF6B-0EDC-F004-9A8D2AB06B4D}"/>
              </a:ext>
            </a:extLst>
          </p:cNvPr>
          <p:cNvCxnSpPr>
            <a:cxnSpLocks/>
            <a:endCxn id="195" idx="3"/>
          </p:cNvCxnSpPr>
          <p:nvPr/>
        </p:nvCxnSpPr>
        <p:spPr>
          <a:xfrm rot="16200000" flipH="1">
            <a:off x="7607000" y="486800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52B43D-B78E-B8B2-F124-9A2EBF201392}"/>
              </a:ext>
            </a:extLst>
          </p:cNvPr>
          <p:cNvSpPr txBox="1"/>
          <p:nvPr/>
        </p:nvSpPr>
        <p:spPr>
          <a:xfrm>
            <a:off x="7979359" y="4694848"/>
            <a:ext cx="9202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重置逻辑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过期时间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64BE66C-C564-0564-6340-04CF32BF629C}"/>
              </a:ext>
            </a:extLst>
          </p:cNvPr>
          <p:cNvSpPr/>
          <p:nvPr/>
        </p:nvSpPr>
        <p:spPr>
          <a:xfrm>
            <a:off x="7629073" y="5382804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9" name="肘形连接符 25">
            <a:extLst>
              <a:ext uri="{FF2B5EF4-FFF2-40B4-BE49-F238E27FC236}">
                <a16:creationId xmlns:a16="http://schemas.microsoft.com/office/drawing/2014/main" id="{134E1516-6A46-EB60-D922-B2E112005016}"/>
              </a:ext>
            </a:extLst>
          </p:cNvPr>
          <p:cNvCxnSpPr>
            <a:cxnSpLocks/>
            <a:endCxn id="198" idx="3"/>
          </p:cNvCxnSpPr>
          <p:nvPr/>
        </p:nvCxnSpPr>
        <p:spPr>
          <a:xfrm rot="16200000" flipH="1">
            <a:off x="7615445" y="5408841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42EEE57-58A1-6C03-23FC-4537BFF7EDDA}"/>
              </a:ext>
            </a:extLst>
          </p:cNvPr>
          <p:cNvSpPr txBox="1"/>
          <p:nvPr/>
        </p:nvSpPr>
        <p:spPr>
          <a:xfrm>
            <a:off x="7968406" y="5365334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03257C72-3806-9F6A-EA36-9BA4F682AF0C}"/>
              </a:ext>
            </a:extLst>
          </p:cNvPr>
          <p:cNvCxnSpPr/>
          <p:nvPr/>
        </p:nvCxnSpPr>
        <p:spPr>
          <a:xfrm>
            <a:off x="6039465" y="3754358"/>
            <a:ext cx="15249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00ED935-BBA7-7A6F-CF05-882A90D19969}"/>
              </a:ext>
            </a:extLst>
          </p:cNvPr>
          <p:cNvSpPr txBox="1"/>
          <p:nvPr/>
        </p:nvSpPr>
        <p:spPr>
          <a:xfrm>
            <a:off x="6324190" y="3554482"/>
            <a:ext cx="1064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开启新线程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A34091BD-41A5-F9D9-09F2-4324C4CBC3AF}"/>
              </a:ext>
            </a:extLst>
          </p:cNvPr>
          <p:cNvSpPr/>
          <p:nvPr/>
        </p:nvSpPr>
        <p:spPr>
          <a:xfrm>
            <a:off x="10467536" y="195249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4" name="直线连接符 8">
            <a:extLst>
              <a:ext uri="{FF2B5EF4-FFF2-40B4-BE49-F238E27FC236}">
                <a16:creationId xmlns:a16="http://schemas.microsoft.com/office/drawing/2014/main" id="{5161CE5A-37EE-3A0B-F3A6-C6FE8EE47124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10785168" y="233364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34D10691-DC2F-5907-2713-849031442DBA}"/>
              </a:ext>
            </a:extLst>
          </p:cNvPr>
          <p:cNvSpPr/>
          <p:nvPr/>
        </p:nvSpPr>
        <p:spPr>
          <a:xfrm>
            <a:off x="10728281" y="5365334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AEEE15C-36A9-3FE9-33E5-F6370B41F375}"/>
              </a:ext>
            </a:extLst>
          </p:cNvPr>
          <p:cNvSpPr/>
          <p:nvPr/>
        </p:nvSpPr>
        <p:spPr>
          <a:xfrm>
            <a:off x="10780742" y="547611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07" name="肘形连接符 25">
            <a:extLst>
              <a:ext uri="{FF2B5EF4-FFF2-40B4-BE49-F238E27FC236}">
                <a16:creationId xmlns:a16="http://schemas.microsoft.com/office/drawing/2014/main" id="{2C5AA750-4409-3B01-0EFC-AD46790D62DB}"/>
              </a:ext>
            </a:extLst>
          </p:cNvPr>
          <p:cNvCxnSpPr>
            <a:cxnSpLocks/>
            <a:endCxn id="206" idx="3"/>
          </p:cNvCxnSpPr>
          <p:nvPr/>
        </p:nvCxnSpPr>
        <p:spPr>
          <a:xfrm rot="16200000" flipH="1">
            <a:off x="10759456" y="55098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5927BB1-21F9-070D-6EE7-8C10EA4FBD7C}"/>
              </a:ext>
            </a:extLst>
          </p:cNvPr>
          <p:cNvSpPr txBox="1"/>
          <p:nvPr/>
        </p:nvSpPr>
        <p:spPr>
          <a:xfrm>
            <a:off x="11107221" y="5463699"/>
            <a:ext cx="9326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命中缓存，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并且没有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725EAEC-9D52-C971-0B72-D7BFFDEABBC1}"/>
              </a:ext>
            </a:extLst>
          </p:cNvPr>
          <p:cNvCxnSpPr>
            <a:cxnSpLocks/>
          </p:cNvCxnSpPr>
          <p:nvPr/>
        </p:nvCxnSpPr>
        <p:spPr>
          <a:xfrm flipV="1">
            <a:off x="5445211" y="5279284"/>
            <a:ext cx="6497973" cy="26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1" name="文本占位符 1">
            <a:extLst>
              <a:ext uri="{FF2B5EF4-FFF2-40B4-BE49-F238E27FC236}">
                <a16:creationId xmlns:a16="http://schemas.microsoft.com/office/drawing/2014/main" id="{252ADE57-ED6E-8405-3DA1-9A9F945E54E8}"/>
              </a:ext>
            </a:extLst>
          </p:cNvPr>
          <p:cNvSpPr txBox="1">
            <a:spLocks/>
          </p:cNvSpPr>
          <p:nvPr/>
        </p:nvSpPr>
        <p:spPr>
          <a:xfrm>
            <a:off x="2179423" y="1376305"/>
            <a:ext cx="950335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互斥锁</a:t>
            </a:r>
            <a:endParaRPr lang="en-US" altLang="zh-CN" sz="1400" b="1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01F76771-BE7D-F2E0-BC5C-290D813054B4}"/>
              </a:ext>
            </a:extLst>
          </p:cNvPr>
          <p:cNvSpPr/>
          <p:nvPr/>
        </p:nvSpPr>
        <p:spPr bwMode="auto">
          <a:xfrm>
            <a:off x="3704734" y="4854803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</a:t>
            </a: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0A8B0E9B-3954-FF07-CBE6-C6D3AEB88615}"/>
              </a:ext>
            </a:extLst>
          </p:cNvPr>
          <p:cNvSpPr/>
          <p:nvPr/>
        </p:nvSpPr>
        <p:spPr bwMode="auto">
          <a:xfrm>
            <a:off x="3714161" y="5373277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性能差</a:t>
            </a: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57469D6D-4DA5-9F55-0FB4-3FCB424C6A74}"/>
              </a:ext>
            </a:extLst>
          </p:cNvPr>
          <p:cNvSpPr/>
          <p:nvPr/>
        </p:nvSpPr>
        <p:spPr bwMode="auto">
          <a:xfrm>
            <a:off x="5222449" y="4845376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BCA74A9-A6C6-DD7F-A90F-CE78064DBCDD}"/>
              </a:ext>
            </a:extLst>
          </p:cNvPr>
          <p:cNvSpPr/>
          <p:nvPr/>
        </p:nvSpPr>
        <p:spPr bwMode="auto">
          <a:xfrm>
            <a:off x="5231876" y="5363850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</a:t>
            </a:r>
          </a:p>
        </p:txBody>
      </p:sp>
      <p:graphicFrame>
        <p:nvGraphicFramePr>
          <p:cNvPr id="218" name="表格 217">
            <a:extLst>
              <a:ext uri="{FF2B5EF4-FFF2-40B4-BE49-F238E27FC236}">
                <a16:creationId xmlns:a16="http://schemas.microsoft.com/office/drawing/2014/main" id="{E81B337D-D479-3BD3-E2B0-BCAD9B2E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079"/>
              </p:ext>
            </p:extLst>
          </p:nvPr>
        </p:nvGraphicFramePr>
        <p:xfrm>
          <a:off x="5715000" y="829945"/>
          <a:ext cx="5881657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102">
                  <a:extLst>
                    <a:ext uri="{9D8B030D-6E8A-4147-A177-3AD203B41FA5}">
                      <a16:colId xmlns:a16="http://schemas.microsoft.com/office/drawing/2014/main" val="777097616"/>
                    </a:ext>
                  </a:extLst>
                </a:gridCol>
                <a:gridCol w="4242555">
                  <a:extLst>
                    <a:ext uri="{9D8B030D-6E8A-4147-A177-3AD203B41FA5}">
                      <a16:colId xmlns:a16="http://schemas.microsoft.com/office/drawing/2014/main" val="3227384805"/>
                    </a:ext>
                  </a:extLst>
                </a:gridCol>
              </a:tblGrid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90928"/>
                  </a:ext>
                </a:extLst>
              </a:tr>
              <a:tr h="27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03346"/>
                  </a:ext>
                </a:extLst>
              </a:tr>
            </a:tbl>
          </a:graphicData>
        </a:graphic>
      </p:graphicFrame>
      <p:sp>
        <p:nvSpPr>
          <p:cNvPr id="219" name="Rectangle 3">
            <a:extLst>
              <a:ext uri="{FF2B5EF4-FFF2-40B4-BE49-F238E27FC236}">
                <a16:creationId xmlns:a16="http://schemas.microsoft.com/office/drawing/2014/main" id="{7AE8979C-CBE8-5B77-BE9B-D5F55D2C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280" y="1104049"/>
            <a:ext cx="414528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"123"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黑马程序员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"expire"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153213455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7E36B6-82E3-5AA1-ECCC-1C0DCE411310}"/>
              </a:ext>
            </a:extLst>
          </p:cNvPr>
          <p:cNvSpPr/>
          <p:nvPr/>
        </p:nvSpPr>
        <p:spPr bwMode="auto">
          <a:xfrm>
            <a:off x="9239838" y="1519286"/>
            <a:ext cx="1685828" cy="309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不设置过期时间</a:t>
            </a:r>
          </a:p>
        </p:txBody>
      </p:sp>
    </p:spTree>
    <p:extLst>
      <p:ext uri="{BB962C8B-B14F-4D97-AF65-F5344CB8AC3E}">
        <p14:creationId xmlns:p14="http://schemas.microsoft.com/office/powerpoint/2010/main" val="36403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0" grpId="0" animBg="1"/>
      <p:bldP spid="31" grpId="0" animBg="1"/>
      <p:bldP spid="33" grpId="0"/>
      <p:bldP spid="34" grpId="0" animBg="1"/>
      <p:bldP spid="36" grpId="0"/>
      <p:bldP spid="37" grpId="0" animBg="1"/>
      <p:bldP spid="39" grpId="0"/>
      <p:bldP spid="41" grpId="0" animBg="1"/>
      <p:bldP spid="42" grpId="0"/>
      <p:bldP spid="43" grpId="0"/>
      <p:bldP spid="44" grpId="0" animBg="1"/>
      <p:bldP spid="45" grpId="0" animBg="1"/>
      <p:bldP spid="165" grpId="0" animBg="1"/>
      <p:bldP spid="167" grpId="0" animBg="1"/>
      <p:bldP spid="168" grpId="0" animBg="1"/>
      <p:bldP spid="170" grpId="0"/>
      <p:bldP spid="171" grpId="0" animBg="1"/>
      <p:bldP spid="173" grpId="0"/>
      <p:bldP spid="174" grpId="0" animBg="1"/>
      <p:bldP spid="176" grpId="0"/>
      <p:bldP spid="177" grpId="0" animBg="1"/>
      <p:bldP spid="179" grpId="0" animBg="1"/>
      <p:bldP spid="180" grpId="0" animBg="1"/>
      <p:bldP spid="182" grpId="0"/>
      <p:bldP spid="183" grpId="0" animBg="1"/>
      <p:bldP spid="185" grpId="0"/>
      <p:bldP spid="186" grpId="0" animBg="1"/>
      <p:bldP spid="188" grpId="0"/>
      <p:bldP spid="189" grpId="0" animBg="1"/>
      <p:bldP spid="191" grpId="0" animBg="1"/>
      <p:bldP spid="192" grpId="0" animBg="1"/>
      <p:bldP spid="194" grpId="0"/>
      <p:bldP spid="195" grpId="0" animBg="1"/>
      <p:bldP spid="197" grpId="0"/>
      <p:bldP spid="198" grpId="0" animBg="1"/>
      <p:bldP spid="200" grpId="0"/>
      <p:bldP spid="202" grpId="0"/>
      <p:bldP spid="203" grpId="0" animBg="1"/>
      <p:bldP spid="205" grpId="0" animBg="1"/>
      <p:bldP spid="206" grpId="0" animBg="1"/>
      <p:bldP spid="208" grpId="0"/>
      <p:bldP spid="212" grpId="0" animBg="1"/>
      <p:bldP spid="213" grpId="0" animBg="1"/>
      <p:bldP spid="214" grpId="0" animBg="1"/>
      <p:bldP spid="215" grpId="0" animBg="1"/>
      <p:bldP spid="219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4AC3CF-A086-4B5E-1B74-D8B1B614F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195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9165-3C65-7BE9-A189-81E99595FE94}"/>
              </a:ext>
            </a:extLst>
          </p:cNvPr>
          <p:cNvSpPr txBox="1">
            <a:spLocks/>
          </p:cNvSpPr>
          <p:nvPr/>
        </p:nvSpPr>
        <p:spPr>
          <a:xfrm>
            <a:off x="5252012" y="2466271"/>
            <a:ext cx="6192128" cy="17192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解决方案一</a:t>
            </a:r>
            <a:r>
              <a:rPr lang="zh-CN" altLang="en-US" sz="1400" dirty="0"/>
              <a:t>：互斥锁，强一致，性能差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解决方案二</a:t>
            </a:r>
            <a:r>
              <a:rPr lang="zh-CN" altLang="en-US" sz="1400" dirty="0"/>
              <a:t>：逻辑过期，高可用，性能优，不能保证数据绝对一致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1B2FF-77C2-1001-47B5-AAE38A8F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83" y="1064701"/>
            <a:ext cx="6555305" cy="5373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11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缓存雪崩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656"/>
          </a:xfrm>
        </p:spPr>
        <p:txBody>
          <a:bodyPr/>
          <a:lstStyle/>
          <a:p>
            <a:r>
              <a:rPr lang="zh-CN" altLang="en-US" b="1" dirty="0"/>
              <a:t>缓存雪崩</a:t>
            </a:r>
            <a:r>
              <a:rPr lang="zh-CN" altLang="en-US" dirty="0"/>
              <a:t>是指在同一时段大量的缓存</a:t>
            </a:r>
            <a:r>
              <a:rPr lang="en-US" altLang="zh-CN" dirty="0"/>
              <a:t>key</a:t>
            </a:r>
            <a:r>
              <a:rPr lang="zh-CN" altLang="en-US" dirty="0"/>
              <a:t>同时失效或者</a:t>
            </a:r>
            <a:r>
              <a:rPr lang="en-US" altLang="zh-CN" dirty="0"/>
              <a:t>Redis</a:t>
            </a:r>
            <a:r>
              <a:rPr lang="zh-CN" altLang="en-US" dirty="0"/>
              <a:t>服务宕机，导致大量请求到达数据库，带来巨大压力。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E32E1-2FFE-49BC-810D-3644D8F0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06" y="789734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233958-818B-0463-F94A-132FDA9A9F71}"/>
              </a:ext>
            </a:extLst>
          </p:cNvPr>
          <p:cNvSpPr/>
          <p:nvPr/>
        </p:nvSpPr>
        <p:spPr bwMode="auto">
          <a:xfrm>
            <a:off x="1564850" y="2748495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824DCB-E95C-C963-F8CD-BF3FC3B897A4}"/>
              </a:ext>
            </a:extLst>
          </p:cNvPr>
          <p:cNvCxnSpPr>
            <a:cxnSpLocks/>
          </p:cNvCxnSpPr>
          <p:nvPr/>
        </p:nvCxnSpPr>
        <p:spPr>
          <a:xfrm>
            <a:off x="3469065" y="2962373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5F143DD-9148-11C9-6A55-A669E83F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16" y="2711982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313ED43-50FA-59B1-F49C-F28E58E180F7}"/>
              </a:ext>
            </a:extLst>
          </p:cNvPr>
          <p:cNvCxnSpPr>
            <a:cxnSpLocks/>
          </p:cNvCxnSpPr>
          <p:nvPr/>
        </p:nvCxnSpPr>
        <p:spPr>
          <a:xfrm flipH="1">
            <a:off x="3469065" y="3279947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A91CF623-9777-5F23-C966-09274CAAD9BF}"/>
              </a:ext>
            </a:extLst>
          </p:cNvPr>
          <p:cNvSpPr/>
          <p:nvPr/>
        </p:nvSpPr>
        <p:spPr bwMode="auto">
          <a:xfrm>
            <a:off x="9643621" y="2748495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CA4EDE-71BA-40B9-4272-7BF249CAD9A8}"/>
              </a:ext>
            </a:extLst>
          </p:cNvPr>
          <p:cNvCxnSpPr>
            <a:cxnSpLocks/>
          </p:cNvCxnSpPr>
          <p:nvPr/>
        </p:nvCxnSpPr>
        <p:spPr>
          <a:xfrm>
            <a:off x="6570483" y="3100838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D5C33C0-C01D-FBDE-302F-B584E3CB3000}"/>
              </a:ext>
            </a:extLst>
          </p:cNvPr>
          <p:cNvCxnSpPr>
            <a:stCxn id="9" idx="3"/>
            <a:endCxn id="5" idx="2"/>
          </p:cNvCxnSpPr>
          <p:nvPr/>
        </p:nvCxnSpPr>
        <p:spPr>
          <a:xfrm rot="5400000">
            <a:off x="6304758" y="-483123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F53F7723-7649-951A-C797-6F0F3A01796F}"/>
              </a:ext>
            </a:extLst>
          </p:cNvPr>
          <p:cNvSpPr txBox="1">
            <a:spLocks/>
          </p:cNvSpPr>
          <p:nvPr/>
        </p:nvSpPr>
        <p:spPr>
          <a:xfrm>
            <a:off x="3950560" y="2560212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ECA127F-7CFF-B3EB-A18A-C1A0098627CA}"/>
              </a:ext>
            </a:extLst>
          </p:cNvPr>
          <p:cNvSpPr txBox="1">
            <a:spLocks/>
          </p:cNvSpPr>
          <p:nvPr/>
        </p:nvSpPr>
        <p:spPr>
          <a:xfrm>
            <a:off x="3714889" y="2937284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1FE3CA5-545A-FE95-91DB-4D930BD782AB}"/>
              </a:ext>
            </a:extLst>
          </p:cNvPr>
          <p:cNvSpPr txBox="1">
            <a:spLocks/>
          </p:cNvSpPr>
          <p:nvPr/>
        </p:nvSpPr>
        <p:spPr>
          <a:xfrm>
            <a:off x="6800593" y="2713397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C6EAA10-34E3-4F36-5B9F-C2B2F928A08B}"/>
              </a:ext>
            </a:extLst>
          </p:cNvPr>
          <p:cNvSpPr txBox="1">
            <a:spLocks/>
          </p:cNvSpPr>
          <p:nvPr/>
        </p:nvSpPr>
        <p:spPr>
          <a:xfrm>
            <a:off x="5209881" y="390117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80880BE-59EE-79DA-749D-F0968514BA54}"/>
              </a:ext>
            </a:extLst>
          </p:cNvPr>
          <p:cNvSpPr txBox="1">
            <a:spLocks/>
          </p:cNvSpPr>
          <p:nvPr/>
        </p:nvSpPr>
        <p:spPr>
          <a:xfrm>
            <a:off x="746600" y="4421171"/>
            <a:ext cx="3542596" cy="22048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解决方案：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给不同的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TTL</a:t>
            </a:r>
            <a:r>
              <a:rPr lang="zh-CN" altLang="en-US" dirty="0"/>
              <a:t>添加随机值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利用</a:t>
            </a:r>
            <a:r>
              <a:rPr lang="en-US" altLang="zh-CN" dirty="0"/>
              <a:t>Redis</a:t>
            </a:r>
            <a:r>
              <a:rPr lang="zh-CN" altLang="en-US" dirty="0"/>
              <a:t>集群提高服务的可用性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给缓存业务添加降级限流策略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给业务添加多级缓存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D891ED9-220E-864A-794D-11CD2EE9A339}"/>
              </a:ext>
            </a:extLst>
          </p:cNvPr>
          <p:cNvSpPr txBox="1">
            <a:spLocks/>
          </p:cNvSpPr>
          <p:nvPr/>
        </p:nvSpPr>
        <p:spPr>
          <a:xfrm>
            <a:off x="5320585" y="2402313"/>
            <a:ext cx="1080215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大量</a:t>
            </a:r>
            <a:r>
              <a:rPr lang="en-US" altLang="zh-CN" sz="1200" dirty="0">
                <a:solidFill>
                  <a:srgbClr val="C00000"/>
                </a:solidFill>
              </a:rPr>
              <a:t>key</a:t>
            </a:r>
            <a:r>
              <a:rPr lang="zh-CN" altLang="en-US" sz="1200" dirty="0">
                <a:solidFill>
                  <a:srgbClr val="C00000"/>
                </a:solidFill>
              </a:rPr>
              <a:t>过期</a:t>
            </a:r>
          </a:p>
        </p:txBody>
      </p:sp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9D99DA49-8951-874E-6CC0-5C4E0A3CA64F}"/>
              </a:ext>
            </a:extLst>
          </p:cNvPr>
          <p:cNvSpPr/>
          <p:nvPr/>
        </p:nvSpPr>
        <p:spPr>
          <a:xfrm>
            <a:off x="4670806" y="2638531"/>
            <a:ext cx="2524737" cy="10653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宕机</a:t>
            </a: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711D4A03-0EA1-8A5C-96F9-98C3DE164E4C}"/>
              </a:ext>
            </a:extLst>
          </p:cNvPr>
          <p:cNvSpPr txBox="1">
            <a:spLocks/>
          </p:cNvSpPr>
          <p:nvPr/>
        </p:nvSpPr>
        <p:spPr>
          <a:xfrm>
            <a:off x="4324702" y="5241303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哨兵模式、集群模式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24C7098F-46F8-CE38-8BB3-4CE31CC0CCAF}"/>
              </a:ext>
            </a:extLst>
          </p:cNvPr>
          <p:cNvSpPr txBox="1">
            <a:spLocks/>
          </p:cNvSpPr>
          <p:nvPr/>
        </p:nvSpPr>
        <p:spPr>
          <a:xfrm>
            <a:off x="4324702" y="5665509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C00000"/>
                </a:solidFill>
              </a:rPr>
              <a:t>ngxin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spring cloud gateway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9BE6E26B-1EA7-2D35-68E8-28009308F8E0}"/>
              </a:ext>
            </a:extLst>
          </p:cNvPr>
          <p:cNvSpPr txBox="1">
            <a:spLocks/>
          </p:cNvSpPr>
          <p:nvPr/>
        </p:nvSpPr>
        <p:spPr>
          <a:xfrm>
            <a:off x="4324702" y="6165130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Guava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Caffeine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3" grpId="0"/>
      <p:bldP spid="14" grpId="0"/>
      <p:bldP spid="15" grpId="0"/>
      <p:bldP spid="22" grpId="0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F38380-D59A-708C-1243-CBFDCC515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8644" y="762648"/>
            <a:ext cx="5760538" cy="15629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缓存雪崩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15CF0-59B8-A4BD-103D-E89C189B7C18}"/>
              </a:ext>
            </a:extLst>
          </p:cNvPr>
          <p:cNvSpPr txBox="1">
            <a:spLocks/>
          </p:cNvSpPr>
          <p:nvPr/>
        </p:nvSpPr>
        <p:spPr>
          <a:xfrm>
            <a:off x="4345232" y="1630295"/>
            <a:ext cx="7434964" cy="25720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缓存雪崩</a:t>
            </a:r>
            <a:r>
              <a:rPr lang="zh-CN" altLang="en-US" sz="1400" dirty="0"/>
              <a:t>是指在同一时段大量的缓存</a:t>
            </a:r>
            <a:r>
              <a:rPr lang="en-US" altLang="zh-CN" sz="1400" dirty="0"/>
              <a:t>key</a:t>
            </a:r>
            <a:r>
              <a:rPr lang="zh-CN" altLang="en-US" sz="1400" dirty="0"/>
              <a:t>同时失效或者</a:t>
            </a:r>
            <a:r>
              <a:rPr lang="en-US" altLang="zh-CN" sz="1400" dirty="0"/>
              <a:t>Redis</a:t>
            </a:r>
            <a:r>
              <a:rPr lang="zh-CN" altLang="en-US" sz="1400" dirty="0"/>
              <a:t>服务宕机，导致大量请求到达数据库，带来巨大压力。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解决方案：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给不同的</a:t>
            </a:r>
            <a:r>
              <a:rPr lang="en-US" altLang="zh-CN" sz="1400" dirty="0"/>
              <a:t>Key</a:t>
            </a:r>
            <a:r>
              <a:rPr lang="zh-CN" altLang="en-US" sz="1400" dirty="0"/>
              <a:t>的</a:t>
            </a:r>
            <a:r>
              <a:rPr lang="en-US" altLang="zh-CN" sz="1400" dirty="0"/>
              <a:t>TTL</a:t>
            </a:r>
            <a:r>
              <a:rPr lang="zh-CN" altLang="en-US" sz="1400" dirty="0"/>
              <a:t>添加随机值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利用</a:t>
            </a:r>
            <a:r>
              <a:rPr lang="en-US" altLang="zh-CN" sz="1400" dirty="0"/>
              <a:t>Redis</a:t>
            </a:r>
            <a:r>
              <a:rPr lang="zh-CN" altLang="en-US" sz="1400" dirty="0"/>
              <a:t>集群提高服务的可用性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给缓存业务添加降级限流策略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给业务添加多级缓存</a:t>
            </a:r>
            <a:endParaRPr lang="en-US" altLang="zh-CN" sz="1400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13AD465-5781-6333-4B8D-8F58F800D6FF}"/>
              </a:ext>
            </a:extLst>
          </p:cNvPr>
          <p:cNvSpPr txBox="1">
            <a:spLocks/>
          </p:cNvSpPr>
          <p:nvPr/>
        </p:nvSpPr>
        <p:spPr>
          <a:xfrm>
            <a:off x="7166254" y="3399816"/>
            <a:ext cx="4506938" cy="539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降级可做为系统的保底策略，适用于穿透、击穿、雪崩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93DAE-B0CA-FE17-5CF7-850F2F75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42" y="979663"/>
            <a:ext cx="7196507" cy="2485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B2AECBF-07DD-A87E-3959-4424DC620B05}"/>
              </a:ext>
            </a:extLst>
          </p:cNvPr>
          <p:cNvGrpSpPr/>
          <p:nvPr/>
        </p:nvGrpSpPr>
        <p:grpSpPr>
          <a:xfrm>
            <a:off x="4364611" y="3629322"/>
            <a:ext cx="7164372" cy="2696065"/>
            <a:chOff x="4449452" y="3638748"/>
            <a:chExt cx="7164372" cy="26960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E82B9A-5ADB-E108-E68F-8BA65B4B975C}"/>
                </a:ext>
              </a:extLst>
            </p:cNvPr>
            <p:cNvSpPr/>
            <p:nvPr/>
          </p:nvSpPr>
          <p:spPr bwMode="auto">
            <a:xfrm>
              <a:off x="4449452" y="3638748"/>
              <a:ext cx="7164372" cy="26960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2">
              <a:extLst>
                <a:ext uri="{FF2B5EF4-FFF2-40B4-BE49-F238E27FC236}">
                  <a16:creationId xmlns:a16="http://schemas.microsoft.com/office/drawing/2014/main" id="{B513760B-BBE9-50B3-5628-95D224863443}"/>
                </a:ext>
              </a:extLst>
            </p:cNvPr>
            <p:cNvSpPr txBox="1">
              <a:spLocks/>
            </p:cNvSpPr>
            <p:nvPr/>
          </p:nvSpPr>
          <p:spPr>
            <a:xfrm>
              <a:off x="4696430" y="3695308"/>
              <a:ext cx="6210381" cy="22048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《</a:t>
              </a:r>
              <a:r>
                <a:rPr lang="zh-CN" altLang="en-US" b="1" dirty="0"/>
                <a:t>缓存三兄弟</a:t>
              </a:r>
              <a:r>
                <a:rPr lang="en-US" altLang="zh-CN" b="1" dirty="0"/>
                <a:t>》</a:t>
              </a:r>
            </a:p>
            <a:p>
              <a:r>
                <a:rPr lang="zh-CN" altLang="en-US" dirty="0"/>
                <a:t>穿透无中生有</a:t>
              </a:r>
              <a:r>
                <a:rPr lang="en-US" altLang="zh-CN" dirty="0"/>
                <a:t>key</a:t>
              </a:r>
              <a:r>
                <a:rPr lang="zh-CN" altLang="en-US" dirty="0"/>
                <a:t>，布隆过滤</a:t>
              </a:r>
              <a:r>
                <a:rPr lang="en-US" altLang="zh-CN" dirty="0"/>
                <a:t>null</a:t>
              </a:r>
              <a:r>
                <a:rPr lang="zh-CN" altLang="en-US" dirty="0"/>
                <a:t>隔离。</a:t>
              </a:r>
              <a:endParaRPr lang="en-US" altLang="zh-CN" dirty="0"/>
            </a:p>
            <a:p>
              <a:r>
                <a:rPr lang="zh-CN" altLang="en-US" dirty="0"/>
                <a:t>缓存击穿过期</a:t>
              </a:r>
              <a:r>
                <a:rPr lang="en-US" altLang="zh-CN" dirty="0"/>
                <a:t>key</a:t>
              </a:r>
              <a:r>
                <a:rPr lang="zh-CN" altLang="en-US" dirty="0"/>
                <a:t>， 锁与非期解难题。</a:t>
              </a:r>
              <a:endParaRPr lang="en-US" altLang="zh-CN" dirty="0"/>
            </a:p>
            <a:p>
              <a:r>
                <a:rPr lang="zh-CN" altLang="en-US" dirty="0"/>
                <a:t>雪崩大量过期</a:t>
              </a:r>
              <a:r>
                <a:rPr lang="en-US" altLang="zh-CN" dirty="0"/>
                <a:t>key</a:t>
              </a:r>
              <a:r>
                <a:rPr lang="zh-CN" altLang="en-US" dirty="0"/>
                <a:t>，过期时间要随机。</a:t>
              </a:r>
              <a:endParaRPr lang="en-US" altLang="zh-CN" dirty="0"/>
            </a:p>
            <a:p>
              <a:r>
                <a:rPr lang="zh-CN" altLang="en-US" dirty="0"/>
                <a:t>面试必考三兄弟，可用限流来保底。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71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888365" y="91945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47170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48818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49002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4815359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1327" y="38388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5326" y="40036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39346" y="40220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2395" y="39371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562581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579057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580901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572413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01EE78-F305-4A29-9F8D-31EBA7FB3580}"/>
              </a:ext>
            </a:extLst>
          </p:cNvPr>
          <p:cNvSpPr txBox="1"/>
          <p:nvPr/>
        </p:nvSpPr>
        <p:spPr>
          <a:xfrm>
            <a:off x="6278815" y="142346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74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15" grpId="0"/>
      <p:bldP spid="33" grpId="0" animBg="1"/>
      <p:bldP spid="35" grpId="0" animBg="1"/>
      <p:bldP spid="36" grpId="0" animBg="1"/>
      <p:bldP spid="38" grpId="0"/>
      <p:bldP spid="42" grpId="0" animBg="1"/>
      <p:bldP spid="43" grpId="0" animBg="1"/>
      <p:bldP spid="45" grpId="0"/>
      <p:bldP spid="46" grpId="0" animBg="1"/>
      <p:bldP spid="47" grpId="0" animBg="1"/>
      <p:bldP spid="49" grpId="0"/>
      <p:bldP spid="19" grpId="0"/>
      <p:bldP spid="19" grpId="1"/>
      <p:bldP spid="74" grpId="0"/>
      <p:bldP spid="74" grpId="1"/>
      <p:bldP spid="76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未命中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91789" y="46862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45788" y="48510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9808" y="48694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32857" y="4784559"/>
            <a:ext cx="10565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命中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33483" y="29335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87482" y="30983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11502" y="31167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74551" y="303187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91462" y="55254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45461" y="56902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9481" y="57086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32530" y="5623812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33483" y="394919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87482" y="411396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11502" y="413239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74551" y="4047518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439A55-5209-4175-B49F-5FAE26A19072}"/>
              </a:ext>
            </a:extLst>
          </p:cNvPr>
          <p:cNvSpPr txBox="1"/>
          <p:nvPr/>
        </p:nvSpPr>
        <p:spPr>
          <a:xfrm>
            <a:off x="6293138" y="142759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1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300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/>
      <p:bldP spid="45" grpId="0"/>
      <p:bldP spid="46" grpId="0" animBg="1"/>
      <p:bldP spid="47" grpId="0" animBg="1"/>
      <p:bldP spid="49" grpId="0"/>
      <p:bldP spid="50" grpId="0" animBg="1"/>
      <p:bldP spid="52" grpId="0" animBg="1"/>
      <p:bldP spid="53" grpId="0" animBg="1"/>
      <p:bldP spid="55" grpId="0"/>
      <p:bldP spid="56" grpId="0" animBg="1"/>
      <p:bldP spid="58" grpId="0" animBg="1"/>
      <p:bldP spid="59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19" grpId="0"/>
      <p:bldP spid="19" grpId="1"/>
      <p:bldP spid="19" grpId="2"/>
      <p:bldP spid="74" grpId="0"/>
      <p:bldP spid="74" grpId="1"/>
      <p:bldP spid="74" grpId="2"/>
      <p:bldP spid="74" grpId="3"/>
      <p:bldP spid="76" grpId="0" build="allAtOnce"/>
      <p:bldP spid="76" grpId="1" build="allAtOnce"/>
      <p:bldP spid="76" grpId="2" build="allAtOnce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263193" y="2557615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63193" y="5243773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50550" y="1164511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缓存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50550" y="1723104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50550" y="228169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计数器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D7C4E3-86BB-E92E-FACA-A0A3033FAB98}"/>
              </a:ext>
            </a:extLst>
          </p:cNvPr>
          <p:cNvSpPr/>
          <p:nvPr/>
        </p:nvSpPr>
        <p:spPr bwMode="auto">
          <a:xfrm>
            <a:off x="3550550" y="2840290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保存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token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E91E78-17B4-2C78-497C-A13B230EF588}"/>
              </a:ext>
            </a:extLst>
          </p:cNvPr>
          <p:cNvSpPr/>
          <p:nvPr/>
        </p:nvSpPr>
        <p:spPr bwMode="auto">
          <a:xfrm>
            <a:off x="3550550" y="3398883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消息队列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184656-FAF2-0CDA-E6CE-5FEF2F8485BA}"/>
              </a:ext>
            </a:extLst>
          </p:cNvPr>
          <p:cNvSpPr/>
          <p:nvPr/>
        </p:nvSpPr>
        <p:spPr bwMode="auto">
          <a:xfrm>
            <a:off x="3550550" y="395747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延迟队列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054285" y="1368093"/>
            <a:ext cx="496265" cy="1393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9A52511-8108-B3F1-9719-1D1D12D225D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54285" y="1926686"/>
            <a:ext cx="496265" cy="834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054285" y="2485279"/>
            <a:ext cx="496265" cy="275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D09BBFB-9872-1BA7-8698-8DA0200B817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054285" y="2761197"/>
            <a:ext cx="496265" cy="282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0A07685-DBF4-FBD5-8D55-E4D63C5C56E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4285" y="2761197"/>
            <a:ext cx="496265" cy="841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CEA560C-A8BC-3E2F-237D-3F8334B8FEF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54285" y="2761197"/>
            <a:ext cx="496265" cy="1399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281E891-C221-8556-0609-743F1739F7E8}"/>
              </a:ext>
            </a:extLst>
          </p:cNvPr>
          <p:cNvSpPr/>
          <p:nvPr/>
        </p:nvSpPr>
        <p:spPr bwMode="auto">
          <a:xfrm>
            <a:off x="565519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穿透、击穿、雪崩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208A57-945E-C349-046A-6225FE7A92C7}"/>
              </a:ext>
            </a:extLst>
          </p:cNvPr>
          <p:cNvSpPr/>
          <p:nvPr/>
        </p:nvSpPr>
        <p:spPr bwMode="auto">
          <a:xfrm>
            <a:off x="775983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双写一致、持久化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E48593B-94C4-6593-6461-4C4F538328BC}"/>
              </a:ext>
            </a:extLst>
          </p:cNvPr>
          <p:cNvSpPr/>
          <p:nvPr/>
        </p:nvSpPr>
        <p:spPr bwMode="auto">
          <a:xfrm>
            <a:off x="9864470" y="1164511"/>
            <a:ext cx="1858758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数据过期、淘汰策略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53C4D81-4FCB-26C6-18F3-200BEE397EBF}"/>
              </a:ext>
            </a:extLst>
          </p:cNvPr>
          <p:cNvSpPr/>
          <p:nvPr/>
        </p:nvSpPr>
        <p:spPr bwMode="auto">
          <a:xfrm>
            <a:off x="5655190" y="1723104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setnx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redisson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23BD16DA-48BB-83C2-A6F9-72FF104DBDAC}"/>
              </a:ext>
            </a:extLst>
          </p:cNvPr>
          <p:cNvSpPr/>
          <p:nvPr/>
        </p:nvSpPr>
        <p:spPr>
          <a:xfrm>
            <a:off x="5564015" y="2964778"/>
            <a:ext cx="496265" cy="1314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99A5AF-8804-82D9-E008-3971843175B9}"/>
              </a:ext>
            </a:extLst>
          </p:cNvPr>
          <p:cNvSpPr/>
          <p:nvPr/>
        </p:nvSpPr>
        <p:spPr bwMode="auto">
          <a:xfrm>
            <a:off x="6154131" y="342071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数据类型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50550" y="4601624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E2C4064-CF5B-9ACE-039A-C0FD9744825C}"/>
              </a:ext>
            </a:extLst>
          </p:cNvPr>
          <p:cNvSpPr/>
          <p:nvPr/>
        </p:nvSpPr>
        <p:spPr bwMode="auto">
          <a:xfrm>
            <a:off x="5564015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主从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BE6BBCB-D47A-FA7D-4C86-E3506DF718B9}"/>
              </a:ext>
            </a:extLst>
          </p:cNvPr>
          <p:cNvSpPr/>
          <p:nvPr/>
        </p:nvSpPr>
        <p:spPr bwMode="auto">
          <a:xfrm>
            <a:off x="7591301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哨兵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45837" y="5245771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4ACD260-B768-FD37-A49C-3AC6DDF7A49E}"/>
              </a:ext>
            </a:extLst>
          </p:cNvPr>
          <p:cNvSpPr/>
          <p:nvPr/>
        </p:nvSpPr>
        <p:spPr bwMode="auto">
          <a:xfrm>
            <a:off x="3545837" y="5889918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为什么快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1E49108-36E5-27D2-7D38-9088AAFD4970}"/>
              </a:ext>
            </a:extLst>
          </p:cNvPr>
          <p:cNvSpPr/>
          <p:nvPr/>
        </p:nvSpPr>
        <p:spPr bwMode="auto">
          <a:xfrm>
            <a:off x="9618588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54285" y="4805206"/>
            <a:ext cx="496265" cy="642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54285" y="5447355"/>
            <a:ext cx="491552" cy="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19C55AF-C33D-27A1-7471-E02743DD0127}"/>
              </a:ext>
            </a:extLst>
          </p:cNvPr>
          <p:cNvCxnSpPr>
            <a:stCxn id="5" idx="3"/>
            <a:endCxn id="43" idx="1"/>
          </p:cNvCxnSpPr>
          <p:nvPr/>
        </p:nvCxnSpPr>
        <p:spPr>
          <a:xfrm>
            <a:off x="3054285" y="5447355"/>
            <a:ext cx="491552" cy="646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1931B9F-1103-7707-DB04-3262DF370245}"/>
              </a:ext>
            </a:extLst>
          </p:cNvPr>
          <p:cNvSpPr txBox="1"/>
          <p:nvPr/>
        </p:nvSpPr>
        <p:spPr>
          <a:xfrm>
            <a:off x="1477613" y="2604384"/>
            <a:ext cx="122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39799FE-DCF8-05E0-C464-3F711311D07D}"/>
              </a:ext>
            </a:extLst>
          </p:cNvPr>
          <p:cNvSpPr txBox="1"/>
          <p:nvPr/>
        </p:nvSpPr>
        <p:spPr>
          <a:xfrm>
            <a:off x="1196619" y="5293465"/>
            <a:ext cx="1791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52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先删除缓存，还是先修改数据库</a:t>
            </a:r>
            <a:endParaRPr lang="en-US" altLang="zh-CN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未命中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,</a:t>
            </a: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82289" y="297220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36288" y="313697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0308" y="315540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23357" y="3070525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未命中，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43567" y="370598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97566" y="387074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21586" y="388917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84635" y="380430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82289" y="558207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36288" y="574684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0308" y="576527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23357" y="568039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43567" y="472162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97566" y="488639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21586" y="490482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84635" y="481994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7353543-F673-410D-B7B6-9D56E985B63C}"/>
              </a:ext>
            </a:extLst>
          </p:cNvPr>
          <p:cNvSpPr txBox="1"/>
          <p:nvPr/>
        </p:nvSpPr>
        <p:spPr>
          <a:xfrm>
            <a:off x="6283963" y="208542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725632"/>
                  </p:ext>
                </p:extLst>
              </p:nvPr>
            </p:nvGraphicFramePr>
            <p:xfrm>
              <a:off x="5401285" y="5501606"/>
              <a:ext cx="1532305" cy="861922"/>
            </p:xfrm>
            <a:graphic>
              <a:graphicData uri="http://schemas.microsoft.com/office/powerpoint/2016/slidezoom">
                <pslz:sldZm>
                  <pslz:sldZmObj sldId="1353" cId="3950541663">
                    <pslz:zmPr id="{3A651014-8CA4-4EFA-8FC9-B0C128DC67A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32305" cy="8619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285" y="5501606"/>
                <a:ext cx="1532305" cy="8619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48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7305 0.22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2014 L 0.00013 -0.09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/>
      <p:bldP spid="62" grpId="0" animBg="1"/>
      <p:bldP spid="63" grpId="0" animBg="1"/>
      <p:bldP spid="65" grpId="0"/>
      <p:bldP spid="19" grpId="0"/>
      <p:bldP spid="19" grpId="1"/>
      <p:bldP spid="74" grpId="0"/>
      <p:bldP spid="76" grpId="0"/>
      <p:bldP spid="77" grpId="0"/>
      <p:bldP spid="77" grpId="1"/>
      <p:bldP spid="7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037555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44232" y="4904298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E027F6-F4A7-9E24-80D7-8F6016C90E56}"/>
              </a:ext>
            </a:extLst>
          </p:cNvPr>
          <p:cNvGrpSpPr/>
          <p:nvPr/>
        </p:nvGrpSpPr>
        <p:grpSpPr>
          <a:xfrm>
            <a:off x="3425073" y="5665509"/>
            <a:ext cx="4898796" cy="593889"/>
            <a:chOff x="2266299" y="2633811"/>
            <a:chExt cx="8631088" cy="18804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19A006B-3094-5DA0-A85E-18BA173D196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1880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96CF3859-9C02-66CC-72BD-2D6970F437B1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4155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一定、一定、一定</a:t>
              </a:r>
              <a:r>
                <a:rPr lang="zh-CN" altLang="en-US" sz="1400" dirty="0">
                  <a:solidFill>
                    <a:schemeClr val="tx1"/>
                  </a:solidFill>
                </a:rPr>
                <a:t>要设置前提，先介绍自己的</a:t>
              </a:r>
              <a:r>
                <a:rPr lang="zh-CN" altLang="en-US" sz="1400" dirty="0">
                  <a:solidFill>
                    <a:srgbClr val="C00000"/>
                  </a:solidFill>
                </a:rPr>
                <a:t>业务背景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5A0360D-5CA4-C6BC-0F65-1D700E7D2EF5}"/>
              </a:ext>
            </a:extLst>
          </p:cNvPr>
          <p:cNvSpPr/>
          <p:nvPr/>
        </p:nvSpPr>
        <p:spPr bwMode="auto">
          <a:xfrm>
            <a:off x="8842343" y="5392131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一致性要求高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D32A5D8-D915-6E34-7E1E-9446C974BE02}"/>
              </a:ext>
            </a:extLst>
          </p:cNvPr>
          <p:cNvSpPr/>
          <p:nvPr/>
        </p:nvSpPr>
        <p:spPr bwMode="auto">
          <a:xfrm>
            <a:off x="8842343" y="5962453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允许延迟一致</a:t>
            </a:r>
          </a:p>
        </p:txBody>
      </p:sp>
    </p:spTree>
    <p:extLst>
      <p:ext uri="{BB962C8B-B14F-4D97-AF65-F5344CB8AC3E}">
        <p14:creationId xmlns:p14="http://schemas.microsoft.com/office/powerpoint/2010/main" val="21982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038339C0-056C-3315-FA46-5C85FFECC0A9}"/>
              </a:ext>
            </a:extLst>
          </p:cNvPr>
          <p:cNvSpPr/>
          <p:nvPr/>
        </p:nvSpPr>
        <p:spPr bwMode="auto">
          <a:xfrm>
            <a:off x="10294070" y="4883084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代码耦合性高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305067" y="3329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为什么要延迟删除？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1302282"/>
                  </p:ext>
                </p:extLst>
              </p:nvPr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84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  <p:bldP spid="12" grpId="0"/>
      <p:bldP spid="13" grpId="0"/>
      <p:bldP spid="14" grpId="0"/>
      <p:bldP spid="34" grpId="0" animBg="1"/>
      <p:bldP spid="35" grpId="0" animBg="1"/>
      <p:bldP spid="36" grpId="0" animBg="1"/>
      <p:bldP spid="62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185797" y="4511989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为什么要延时删除？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4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2CAD-3EF5-1CA4-0BC1-5093084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39C598-EF8F-46F7-9CF2-D53DF1661B68}"/>
              </a:ext>
            </a:extLst>
          </p:cNvPr>
          <p:cNvGrpSpPr/>
          <p:nvPr/>
        </p:nvGrpSpPr>
        <p:grpSpPr>
          <a:xfrm>
            <a:off x="993964" y="1353513"/>
            <a:ext cx="3948427" cy="5228727"/>
            <a:chOff x="993964" y="1353513"/>
            <a:chExt cx="3948427" cy="5228727"/>
          </a:xfrm>
        </p:grpSpPr>
        <p:cxnSp>
          <p:nvCxnSpPr>
            <p:cNvPr id="48" name="直线连接符 8">
              <a:extLst>
                <a:ext uri="{FF2B5EF4-FFF2-40B4-BE49-F238E27FC236}">
                  <a16:creationId xmlns:a16="http://schemas.microsoft.com/office/drawing/2014/main" id="{B3D49866-C04D-6925-7F9D-C997685A06B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212" y="4307079"/>
              <a:ext cx="0" cy="22129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2A602A9-D543-19FE-F166-7B350AC4ECEA}"/>
                </a:ext>
              </a:extLst>
            </p:cNvPr>
            <p:cNvGrpSpPr/>
            <p:nvPr/>
          </p:nvGrpSpPr>
          <p:grpSpPr>
            <a:xfrm>
              <a:off x="993964" y="1353513"/>
              <a:ext cx="3948427" cy="5228727"/>
              <a:chOff x="993964" y="1353513"/>
              <a:chExt cx="3948427" cy="522872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22F71A3-C7C5-EB87-B428-D1E2ECCEC1EE}"/>
                  </a:ext>
                </a:extLst>
              </p:cNvPr>
              <p:cNvSpPr/>
              <p:nvPr/>
            </p:nvSpPr>
            <p:spPr>
              <a:xfrm>
                <a:off x="1001284" y="1468418"/>
                <a:ext cx="3917957" cy="5011577"/>
              </a:xfrm>
              <a:prstGeom prst="roundRect">
                <a:avLst>
                  <a:gd name="adj" fmla="val 54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D34E6-D85F-808E-4531-0F7D81B9A082}"/>
                  </a:ext>
                </a:extLst>
              </p:cNvPr>
              <p:cNvSpPr/>
              <p:nvPr/>
            </p:nvSpPr>
            <p:spPr>
              <a:xfrm>
                <a:off x="1241598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6" name="直线连接符 8">
                <a:extLst>
                  <a:ext uri="{FF2B5EF4-FFF2-40B4-BE49-F238E27FC236}">
                    <a16:creationId xmlns:a16="http://schemas.microsoft.com/office/drawing/2014/main" id="{7D3F86B2-65EA-8B87-12A2-9BCF67CE7B6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559230" y="2395327"/>
                <a:ext cx="7077" cy="418691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89C7D8-EDE3-3061-4C92-695A7AC72E92}"/>
                  </a:ext>
                </a:extLst>
              </p:cNvPr>
              <p:cNvSpPr/>
              <p:nvPr/>
            </p:nvSpPr>
            <p:spPr>
              <a:xfrm>
                <a:off x="1496058" y="2456644"/>
                <a:ext cx="114027" cy="1860123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92654F-75CE-6918-EA92-141BF191B0AC}"/>
                  </a:ext>
                </a:extLst>
              </p:cNvPr>
              <p:cNvSpPr/>
              <p:nvPr/>
            </p:nvSpPr>
            <p:spPr>
              <a:xfrm>
                <a:off x="1550057" y="2614154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9" name="肘形连接符 25">
                <a:extLst>
                  <a:ext uri="{FF2B5EF4-FFF2-40B4-BE49-F238E27FC236}">
                    <a16:creationId xmlns:a16="http://schemas.microsoft.com/office/drawing/2014/main" id="{FA281795-B665-7E8E-159E-569BA2B8E826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rot="16200000" flipH="1">
                <a:off x="1525677" y="2577650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935895-31D5-921F-CB2F-136799C9F086}"/>
                  </a:ext>
                </a:extLst>
              </p:cNvPr>
              <p:cNvSpPr txBox="1"/>
              <p:nvPr/>
            </p:nvSpPr>
            <p:spPr>
              <a:xfrm>
                <a:off x="1688000" y="253787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4EFD796-3D8D-93A1-78BA-B2DBAF2E9064}"/>
                  </a:ext>
                </a:extLst>
              </p:cNvPr>
              <p:cNvSpPr/>
              <p:nvPr/>
            </p:nvSpPr>
            <p:spPr>
              <a:xfrm>
                <a:off x="1558306" y="3367542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1A67DA-DD87-55A3-66DD-023835F5ECDE}"/>
                  </a:ext>
                </a:extLst>
              </p:cNvPr>
              <p:cNvSpPr txBox="1"/>
              <p:nvPr/>
            </p:nvSpPr>
            <p:spPr>
              <a:xfrm>
                <a:off x="1825344" y="3330508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删除缓存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09DDD1-F1B9-F054-05C7-B3BA483549EA}"/>
                  </a:ext>
                </a:extLst>
              </p:cNvPr>
              <p:cNvSpPr/>
              <p:nvPr/>
            </p:nvSpPr>
            <p:spPr>
              <a:xfrm>
                <a:off x="1548519" y="3020097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15" name="肘形连接符 25">
                <a:extLst>
                  <a:ext uri="{FF2B5EF4-FFF2-40B4-BE49-F238E27FC236}">
                    <a16:creationId xmlns:a16="http://schemas.microsoft.com/office/drawing/2014/main" id="{D2C43F5C-E378-542B-2CE9-586706FCB834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rot="16200000" flipH="1">
                <a:off x="1527232" y="2981550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61B4D7-316E-AAB0-770E-5E38189A3936}"/>
                  </a:ext>
                </a:extLst>
              </p:cNvPr>
              <p:cNvSpPr txBox="1"/>
              <p:nvPr/>
            </p:nvSpPr>
            <p:spPr>
              <a:xfrm>
                <a:off x="1809010" y="2952414"/>
                <a:ext cx="8883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写数据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285704-F31B-8C9A-BAD5-BDAB84987A3D}"/>
                  </a:ext>
                </a:extLst>
              </p:cNvPr>
              <p:cNvSpPr/>
              <p:nvPr/>
            </p:nvSpPr>
            <p:spPr>
              <a:xfrm>
                <a:off x="1560692" y="3815384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21" name="肘形连接符 25">
                <a:extLst>
                  <a:ext uri="{FF2B5EF4-FFF2-40B4-BE49-F238E27FC236}">
                    <a16:creationId xmlns:a16="http://schemas.microsoft.com/office/drawing/2014/main" id="{A4E87C8A-E6E5-6AC1-7B49-46826416E311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rot="16200000" flipH="1">
                <a:off x="1547064" y="3841421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A4A186-0693-B603-E772-2F2DBE5B08CE}"/>
                  </a:ext>
                </a:extLst>
              </p:cNvPr>
              <p:cNvSpPr txBox="1"/>
              <p:nvPr/>
            </p:nvSpPr>
            <p:spPr>
              <a:xfrm>
                <a:off x="1730342" y="375077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释放锁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AFF4A6-7CA2-DC3B-6B35-E4D87C2166CA}"/>
                  </a:ext>
                </a:extLst>
              </p:cNvPr>
              <p:cNvSpPr/>
              <p:nvPr/>
            </p:nvSpPr>
            <p:spPr>
              <a:xfrm>
                <a:off x="2926897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24" name="直线连接符 8">
                <a:extLst>
                  <a:ext uri="{FF2B5EF4-FFF2-40B4-BE49-F238E27FC236}">
                    <a16:creationId xmlns:a16="http://schemas.microsoft.com/office/drawing/2014/main" id="{AE512FF0-954B-FB3A-7FB0-0291C974933F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3244529" y="2395327"/>
                <a:ext cx="12926" cy="40623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66328D7-C103-33A1-73C0-B165E77115C9}"/>
                  </a:ext>
                </a:extLst>
              </p:cNvPr>
              <p:cNvSpPr/>
              <p:nvPr/>
            </p:nvSpPr>
            <p:spPr>
              <a:xfrm>
                <a:off x="3181357" y="4171674"/>
                <a:ext cx="124808" cy="2324829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723B3B7-F3B0-3974-DFEC-72E25BDE2CFF}"/>
                  </a:ext>
                </a:extLst>
              </p:cNvPr>
              <p:cNvCxnSpPr/>
              <p:nvPr/>
            </p:nvCxnSpPr>
            <p:spPr>
              <a:xfrm>
                <a:off x="993964" y="4181798"/>
                <a:ext cx="38607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文本占位符 1">
                <a:extLst>
                  <a:ext uri="{FF2B5EF4-FFF2-40B4-BE49-F238E27FC236}">
                    <a16:creationId xmlns:a16="http://schemas.microsoft.com/office/drawing/2014/main" id="{0D158C34-6780-8F89-F686-B46F2E7E7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5332" y="1353513"/>
                <a:ext cx="950335" cy="490923"/>
              </a:xfrm>
              <a:prstGeom prst="rect">
                <a:avLst/>
              </a:prstGeom>
            </p:spPr>
            <p:txBody>
              <a:bodyPr lIns="91440" tIns="45720" rIns="0" bIns="45720" anchor="ctr"/>
              <a:lstStyle>
                <a:lvl1pPr marL="457189" marR="0" indent="-457189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u"/>
                  <a:tabLst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defRPr>
                </a:lvl1pPr>
                <a:lvl2pPr marL="609585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1400" b="1" dirty="0"/>
                  <a:t>分布式锁</a:t>
                </a:r>
                <a:endParaRPr lang="en-US" altLang="zh-CN" sz="1400" b="1" dirty="0"/>
              </a:p>
            </p:txBody>
          </p:sp>
          <p:cxnSp>
            <p:nvCxnSpPr>
              <p:cNvPr id="47" name="肘形连接符 25">
                <a:extLst>
                  <a:ext uri="{FF2B5EF4-FFF2-40B4-BE49-F238E27FC236}">
                    <a16:creationId xmlns:a16="http://schemas.microsoft.com/office/drawing/2014/main" id="{B4B9042B-BB69-B420-F6F8-B49D268386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28802" y="3369621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89B27D4-DAFE-0655-0D11-7212E947ED35}"/>
                  </a:ext>
                </a:extLst>
              </p:cNvPr>
              <p:cNvSpPr/>
              <p:nvPr/>
            </p:nvSpPr>
            <p:spPr>
              <a:xfrm>
                <a:off x="3253464" y="4375435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1" name="肘形连接符 25">
                <a:extLst>
                  <a:ext uri="{FF2B5EF4-FFF2-40B4-BE49-F238E27FC236}">
                    <a16:creationId xmlns:a16="http://schemas.microsoft.com/office/drawing/2014/main" id="{E75C08A1-0164-004E-31D7-93C0D0738EA5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rot="16200000" flipH="1">
                <a:off x="3229084" y="4338931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478787-9B24-392C-7C6A-548A152F1DE5}"/>
                  </a:ext>
                </a:extLst>
              </p:cNvPr>
              <p:cNvSpPr txBox="1"/>
              <p:nvPr/>
            </p:nvSpPr>
            <p:spPr>
              <a:xfrm>
                <a:off x="3391407" y="429915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23834A-134D-DDC6-2331-1C292E421FF9}"/>
                  </a:ext>
                </a:extLst>
              </p:cNvPr>
              <p:cNvSpPr/>
              <p:nvPr/>
            </p:nvSpPr>
            <p:spPr>
              <a:xfrm>
                <a:off x="3261713" y="5128823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18A6B5-511D-8519-DD09-064042D3A2FC}"/>
                  </a:ext>
                </a:extLst>
              </p:cNvPr>
              <p:cNvSpPr txBox="1"/>
              <p:nvPr/>
            </p:nvSpPr>
            <p:spPr>
              <a:xfrm>
                <a:off x="3528751" y="5091789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读数据库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267B99A-004E-6214-850F-9A8227126852}"/>
                  </a:ext>
                </a:extLst>
              </p:cNvPr>
              <p:cNvSpPr/>
              <p:nvPr/>
            </p:nvSpPr>
            <p:spPr>
              <a:xfrm>
                <a:off x="3251926" y="4781378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6" name="肘形连接符 25">
                <a:extLst>
                  <a:ext uri="{FF2B5EF4-FFF2-40B4-BE49-F238E27FC236}">
                    <a16:creationId xmlns:a16="http://schemas.microsoft.com/office/drawing/2014/main" id="{DED6858B-A978-72E9-2948-D15363E2167D}"/>
                  </a:ext>
                </a:extLst>
              </p:cNvPr>
              <p:cNvCxnSpPr>
                <a:cxnSpLocks/>
                <a:endCxn id="55" idx="3"/>
              </p:cNvCxnSpPr>
              <p:nvPr/>
            </p:nvCxnSpPr>
            <p:spPr>
              <a:xfrm rot="16200000" flipH="1">
                <a:off x="3230639" y="4742831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D6C069F-29FB-F649-587A-80D494065897}"/>
                  </a:ext>
                </a:extLst>
              </p:cNvPr>
              <p:cNvSpPr txBox="1"/>
              <p:nvPr/>
            </p:nvSpPr>
            <p:spPr>
              <a:xfrm>
                <a:off x="3512417" y="4713695"/>
                <a:ext cx="14299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读缓存，未命中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E054B3E-862D-7933-C795-950BDACF8452}"/>
                  </a:ext>
                </a:extLst>
              </p:cNvPr>
              <p:cNvSpPr/>
              <p:nvPr/>
            </p:nvSpPr>
            <p:spPr>
              <a:xfrm>
                <a:off x="3264099" y="5576665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9" name="肘形连接符 25">
                <a:extLst>
                  <a:ext uri="{FF2B5EF4-FFF2-40B4-BE49-F238E27FC236}">
                    <a16:creationId xmlns:a16="http://schemas.microsoft.com/office/drawing/2014/main" id="{BD196511-FE48-04B2-19AA-CF41E80048E1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 rot="16200000" flipH="1">
                <a:off x="3250471" y="5602702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2177AD1-E692-E0CE-2338-FEA3F06C0E40}"/>
                  </a:ext>
                </a:extLst>
              </p:cNvPr>
              <p:cNvSpPr txBox="1"/>
              <p:nvPr/>
            </p:nvSpPr>
            <p:spPr>
              <a:xfrm>
                <a:off x="3526349" y="5512060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更新缓存</a:t>
                </a:r>
              </a:p>
            </p:txBody>
          </p:sp>
          <p:cxnSp>
            <p:nvCxnSpPr>
              <p:cNvPr id="61" name="肘形连接符 25">
                <a:extLst>
                  <a:ext uri="{FF2B5EF4-FFF2-40B4-BE49-F238E27FC236}">
                    <a16:creationId xmlns:a16="http://schemas.microsoft.com/office/drawing/2014/main" id="{1D0E535F-705E-9AD0-6986-FE96CAB557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32209" y="5130902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B658C99-F06D-313C-16E5-3665194C0D07}"/>
                  </a:ext>
                </a:extLst>
              </p:cNvPr>
              <p:cNvSpPr/>
              <p:nvPr/>
            </p:nvSpPr>
            <p:spPr>
              <a:xfrm>
                <a:off x="3266029" y="6064733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63" name="肘形连接符 25">
                <a:extLst>
                  <a:ext uri="{FF2B5EF4-FFF2-40B4-BE49-F238E27FC236}">
                    <a16:creationId xmlns:a16="http://schemas.microsoft.com/office/drawing/2014/main" id="{B7FED9FF-BFF5-A803-F641-C48B7DC1AC8B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rot="16200000" flipH="1">
                <a:off x="3252401" y="6090770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EF66BAB-9A5C-1A36-C5A0-B6D5DA7BC76F}"/>
                  </a:ext>
                </a:extLst>
              </p:cNvPr>
              <p:cNvSpPr txBox="1"/>
              <p:nvPr/>
            </p:nvSpPr>
            <p:spPr>
              <a:xfrm>
                <a:off x="3424104" y="600012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5.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解锁</a:t>
                </a:r>
              </a:p>
            </p:txBody>
          </p:sp>
        </p:grpSp>
      </p:grpSp>
      <p:sp>
        <p:nvSpPr>
          <p:cNvPr id="101" name="文本占位符 1">
            <a:extLst>
              <a:ext uri="{FF2B5EF4-FFF2-40B4-BE49-F238E27FC236}">
                <a16:creationId xmlns:a16="http://schemas.microsoft.com/office/drawing/2014/main" id="{45DA385E-A319-C63F-547E-65293AB8BA14}"/>
              </a:ext>
            </a:extLst>
          </p:cNvPr>
          <p:cNvSpPr txBox="1">
            <a:spLocks/>
          </p:cNvSpPr>
          <p:nvPr/>
        </p:nvSpPr>
        <p:spPr>
          <a:xfrm>
            <a:off x="5289699" y="1762813"/>
            <a:ext cx="6324123" cy="1317985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共享锁：</a:t>
            </a:r>
            <a:r>
              <a:rPr lang="zh-CN" altLang="en-US" sz="1400" dirty="0"/>
              <a:t>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排他锁：</a:t>
            </a:r>
            <a:r>
              <a:rPr lang="zh-CN" altLang="en-US" sz="1400" dirty="0"/>
              <a:t>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  <a:endParaRPr lang="en-US" altLang="zh-CN" sz="1400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0DC2C2E-91E0-F9F1-8F31-72E70B884D19}"/>
              </a:ext>
            </a:extLst>
          </p:cNvPr>
          <p:cNvSpPr/>
          <p:nvPr/>
        </p:nvSpPr>
        <p:spPr bwMode="auto">
          <a:xfrm>
            <a:off x="5363852" y="1457603"/>
            <a:ext cx="2017336" cy="465464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阿里巴巴普惠体" panose="00020600040101010101" pitchFamily="18" charset="-122"/>
              </a:rPr>
              <a:t>读多写少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519B086-1257-B94B-FECB-BE95D2AC1657}"/>
              </a:ext>
            </a:extLst>
          </p:cNvPr>
          <p:cNvSpPr/>
          <p:nvPr/>
        </p:nvSpPr>
        <p:spPr bwMode="auto">
          <a:xfrm>
            <a:off x="6004876" y="4104120"/>
            <a:ext cx="1706251" cy="5844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读数据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5B3B1DD-D529-FC67-5C11-B4481775D94A}"/>
              </a:ext>
            </a:extLst>
          </p:cNvPr>
          <p:cNvSpPr/>
          <p:nvPr/>
        </p:nvSpPr>
        <p:spPr bwMode="auto">
          <a:xfrm>
            <a:off x="8418138" y="4059401"/>
            <a:ext cx="1706251" cy="5844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2FF82FA-AAB4-B30B-7411-8F06D61E49FF}"/>
              </a:ext>
            </a:extLst>
          </p:cNvPr>
          <p:cNvGrpSpPr/>
          <p:nvPr/>
        </p:nvGrpSpPr>
        <p:grpSpPr>
          <a:xfrm>
            <a:off x="5722070" y="3334572"/>
            <a:ext cx="2318994" cy="1562903"/>
            <a:chOff x="5175315" y="2735721"/>
            <a:chExt cx="2318994" cy="1562903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CBFF754-2DCD-B175-FBCC-4294B36ABE75}"/>
                </a:ext>
              </a:extLst>
            </p:cNvPr>
            <p:cNvGrpSpPr/>
            <p:nvPr/>
          </p:nvGrpSpPr>
          <p:grpSpPr>
            <a:xfrm>
              <a:off x="5175315" y="2735721"/>
              <a:ext cx="2318994" cy="1562903"/>
              <a:chOff x="5118754" y="2764001"/>
              <a:chExt cx="2318994" cy="1562903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A2D82CC-870D-7EA7-FE10-799F897D1484}"/>
                  </a:ext>
                </a:extLst>
              </p:cNvPr>
              <p:cNvSpPr/>
              <p:nvPr/>
            </p:nvSpPr>
            <p:spPr bwMode="auto">
              <a:xfrm>
                <a:off x="5118754" y="3148553"/>
                <a:ext cx="2318994" cy="11783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674D9A2F-55A7-5CD7-0F47-57D12AD08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764001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0324B38-0E70-C03A-C3A9-B43F1DF58E43}"/>
                </a:ext>
              </a:extLst>
            </p:cNvPr>
            <p:cNvSpPr txBox="1"/>
            <p:nvPr/>
          </p:nvSpPr>
          <p:spPr>
            <a:xfrm>
              <a:off x="6277580" y="2830149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共享锁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C78B3D7-919A-AA19-C337-01A80A1AF3EB}"/>
              </a:ext>
            </a:extLst>
          </p:cNvPr>
          <p:cNvGrpSpPr/>
          <p:nvPr/>
        </p:nvGrpSpPr>
        <p:grpSpPr>
          <a:xfrm>
            <a:off x="5354425" y="2873330"/>
            <a:ext cx="5514680" cy="2499948"/>
            <a:chOff x="5354425" y="2873330"/>
            <a:chExt cx="5514680" cy="2499948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CF9E0378-6C6E-9ED8-F1AA-91243FCBD6D8}"/>
                </a:ext>
              </a:extLst>
            </p:cNvPr>
            <p:cNvGrpSpPr/>
            <p:nvPr/>
          </p:nvGrpSpPr>
          <p:grpSpPr>
            <a:xfrm>
              <a:off x="5354425" y="2873330"/>
              <a:ext cx="5514680" cy="2499948"/>
              <a:chOff x="5354425" y="2873330"/>
              <a:chExt cx="5514680" cy="2499948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27973010-26E5-9D59-781C-DC15B2745760}"/>
                  </a:ext>
                </a:extLst>
              </p:cNvPr>
              <p:cNvSpPr/>
              <p:nvPr/>
            </p:nvSpPr>
            <p:spPr bwMode="auto">
              <a:xfrm>
                <a:off x="5354425" y="3148553"/>
                <a:ext cx="5514680" cy="22247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AA9E4F39-A30C-2476-1C68-9A9EDAB7B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25" y="2873330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E0E8E13-0EAE-709E-7354-160588DF5767}"/>
                </a:ext>
              </a:extLst>
            </p:cNvPr>
            <p:cNvSpPr txBox="1"/>
            <p:nvPr/>
          </p:nvSpPr>
          <p:spPr>
            <a:xfrm>
              <a:off x="8079671" y="2893243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排他锁</a:t>
              </a: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B01B351-F959-9C79-2138-E405DD5DA9FE}"/>
              </a:ext>
            </a:extLst>
          </p:cNvPr>
          <p:cNvSpPr/>
          <p:nvPr/>
        </p:nvSpPr>
        <p:spPr bwMode="auto">
          <a:xfrm>
            <a:off x="10108539" y="831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性能低</a:t>
            </a: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CDDAEB15-CB07-0028-8643-A662F6BC321D}"/>
              </a:ext>
            </a:extLst>
          </p:cNvPr>
          <p:cNvSpPr txBox="1">
            <a:spLocks/>
          </p:cNvSpPr>
          <p:nvPr/>
        </p:nvSpPr>
        <p:spPr>
          <a:xfrm>
            <a:off x="6096000" y="3756990"/>
            <a:ext cx="1985743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读读不互斥，写互斥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F78D92DF-DB7B-70AE-412C-A0148E8AEF4C}"/>
              </a:ext>
            </a:extLst>
          </p:cNvPr>
          <p:cNvSpPr txBox="1">
            <a:spLocks/>
          </p:cNvSpPr>
          <p:nvPr/>
        </p:nvSpPr>
        <p:spPr>
          <a:xfrm>
            <a:off x="7808844" y="3352799"/>
            <a:ext cx="838199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7CDA587-5F25-76D7-19A6-C592F72B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875" y="843280"/>
            <a:ext cx="6234694" cy="3601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02F9B99-4FFC-6327-8FB8-D08DB7FAA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216" y="3098853"/>
            <a:ext cx="6130564" cy="33809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86BA160-4DA4-6E77-A44B-60BFF62EFF43}"/>
              </a:ext>
            </a:extLst>
          </p:cNvPr>
          <p:cNvSpPr/>
          <p:nvPr/>
        </p:nvSpPr>
        <p:spPr bwMode="auto">
          <a:xfrm>
            <a:off x="8346000" y="831232"/>
            <a:ext cx="1442302" cy="1442302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ea typeface="阿里巴巴普惠体" panose="00020600040101010101" pitchFamily="18" charset="-122"/>
              </a:rPr>
              <a:t>强一致</a:t>
            </a:r>
          </a:p>
        </p:txBody>
      </p:sp>
    </p:spTree>
    <p:extLst>
      <p:ext uri="{BB962C8B-B14F-4D97-AF65-F5344CB8AC3E}">
        <p14:creationId xmlns:p14="http://schemas.microsoft.com/office/powerpoint/2010/main" val="382258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4" grpId="0" animBg="1"/>
      <p:bldP spid="105" grpId="0" animBg="1"/>
      <p:bldP spid="19" grpId="0" animBg="1"/>
      <p:bldP spid="26" grpId="0"/>
      <p:bldP spid="29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6254"/>
          </a:xfrm>
        </p:spPr>
        <p:txBody>
          <a:bodyPr/>
          <a:lstStyle/>
          <a:p>
            <a:r>
              <a:rPr lang="zh-CN" altLang="en-US" dirty="0"/>
              <a:t>异步通知保证数据的最终一致性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DD2DE7-CB8D-84F6-A6ED-81295F305DDD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1792BE-9C78-9E4A-2DA2-85883E7FF2DE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8C48F330-8292-AFE1-DFFE-362520899DFF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583228-4CFF-AF43-09EB-1BBAA87D3E9C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F5EDA7D-BA32-EA44-FD11-B4BD8CB91601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69979-210E-E994-F3C2-8727A088D52F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792BA-8401-C965-C38C-BE0876675DD2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C8E31-02E6-2E1C-8746-881906BD8A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DBEDFD-15FF-350F-9CD5-AF209C1D7B81}"/>
              </a:ext>
            </a:extLst>
          </p:cNvPr>
          <p:cNvCxnSpPr>
            <a:cxnSpLocks/>
            <a:stCxn id="4" idx="3"/>
            <a:endCxn id="17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7AD3F-FFA7-0AEB-35FA-AD419F6BEACC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发布消息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C31FBB-795B-3365-7206-8A4ECDE68F6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ACBD199-A35E-4ACC-6AE2-F6A855221707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18B83B-AC9B-47D4-EBC7-09EA797F1EEC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1A59F403-56F4-7C9E-B313-8506B9746C2B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CF847D-9F4C-7A12-1627-E78C50CC08A2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02DAD2-4578-6696-2BBE-79C7B245BE1F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E7F669-ADE0-0EED-2932-EED1BBCB0854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监听消息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E2447A-455F-485D-3E0C-67758D5E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8CCC3F71-05E9-F2D6-7012-9779EECB0320}"/>
              </a:ext>
            </a:extLst>
          </p:cNvPr>
          <p:cNvSpPr txBox="1">
            <a:spLocks/>
          </p:cNvSpPr>
          <p:nvPr/>
        </p:nvSpPr>
        <p:spPr>
          <a:xfrm>
            <a:off x="5526841" y="2959259"/>
            <a:ext cx="2442986" cy="5062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需要保证</a:t>
            </a:r>
            <a:r>
              <a:rPr lang="en-US" altLang="zh-CN" dirty="0">
                <a:solidFill>
                  <a:srgbClr val="C00000"/>
                </a:solidFill>
              </a:rPr>
              <a:t>MQ</a:t>
            </a:r>
            <a:r>
              <a:rPr lang="zh-CN" altLang="en-US" dirty="0">
                <a:solidFill>
                  <a:srgbClr val="C00000"/>
                </a:solidFill>
              </a:rPr>
              <a:t>的可靠性</a:t>
            </a:r>
          </a:p>
        </p:txBody>
      </p:sp>
    </p:spTree>
    <p:extLst>
      <p:ext uri="{BB962C8B-B14F-4D97-AF65-F5344CB8AC3E}">
        <p14:creationId xmlns:p14="http://schemas.microsoft.com/office/powerpoint/2010/main" val="341565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8FCE75F-49AB-30F8-37C4-F0B1A6C0C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24013"/>
            <a:ext cx="10698163" cy="61014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Canal</a:t>
            </a:r>
            <a:r>
              <a:rPr lang="zh-CN" altLang="en-US" dirty="0"/>
              <a:t>的异步通知：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819657-A821-226E-EF1B-0FDA90FDD2D7}"/>
              </a:ext>
            </a:extLst>
          </p:cNvPr>
          <p:cNvSpPr/>
          <p:nvPr/>
        </p:nvSpPr>
        <p:spPr>
          <a:xfrm>
            <a:off x="3094561" y="2296732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F96908-092F-C945-265E-F1D8C59AAFEB}"/>
              </a:ext>
            </a:extLst>
          </p:cNvPr>
          <p:cNvSpPr/>
          <p:nvPr/>
        </p:nvSpPr>
        <p:spPr>
          <a:xfrm>
            <a:off x="8450185" y="2296732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27A9FA8-8431-D1C1-18DD-195725EB6E4D}"/>
              </a:ext>
            </a:extLst>
          </p:cNvPr>
          <p:cNvSpPr/>
          <p:nvPr/>
        </p:nvSpPr>
        <p:spPr>
          <a:xfrm>
            <a:off x="3209503" y="4704877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3E5854-DD73-3D15-5152-2F53DC9E66C2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1451747" y="2872134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4C939E0-188B-FB3C-3D5E-15E5376DFA69}"/>
              </a:ext>
            </a:extLst>
          </p:cNvPr>
          <p:cNvSpPr/>
          <p:nvPr/>
        </p:nvSpPr>
        <p:spPr>
          <a:xfrm>
            <a:off x="1068299" y="2680410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12693-3F55-E618-48C5-976EE7D78122}"/>
              </a:ext>
            </a:extLst>
          </p:cNvPr>
          <p:cNvSpPr txBox="1"/>
          <p:nvPr/>
        </p:nvSpPr>
        <p:spPr>
          <a:xfrm>
            <a:off x="1835195" y="2558735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F3F450-7865-8242-9CF6-D3FA9AB5F7D7}"/>
              </a:ext>
            </a:extLst>
          </p:cNvPr>
          <p:cNvSpPr txBox="1"/>
          <p:nvPr/>
        </p:nvSpPr>
        <p:spPr>
          <a:xfrm>
            <a:off x="2854222" y="4089516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3587D5-C6FB-E210-8646-24FCAF0C31D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flipH="1">
            <a:off x="3971503" y="3447536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BB1914-F8F5-2D3A-C8F3-D8DAA915F366}"/>
              </a:ext>
            </a:extLst>
          </p:cNvPr>
          <p:cNvCxnSpPr>
            <a:cxnSpLocks/>
            <a:stCxn id="8" idx="4"/>
            <a:endCxn id="19" idx="3"/>
          </p:cNvCxnSpPr>
          <p:nvPr/>
        </p:nvCxnSpPr>
        <p:spPr>
          <a:xfrm flipV="1">
            <a:off x="4733503" y="3938703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281B33-EE0A-41EE-C08B-B1D5878D28A5}"/>
              </a:ext>
            </a:extLst>
          </p:cNvPr>
          <p:cNvSpPr txBox="1"/>
          <p:nvPr/>
        </p:nvSpPr>
        <p:spPr>
          <a:xfrm>
            <a:off x="5705367" y="4382698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binlog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8F85C4-D443-709B-A543-0457EB24CA69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403495" y="3447537"/>
            <a:ext cx="0" cy="1170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8D5CA0-7E79-5D0B-34E7-77DDCB28C8B8}"/>
              </a:ext>
            </a:extLst>
          </p:cNvPr>
          <p:cNvSpPr txBox="1"/>
          <p:nvPr/>
        </p:nvSpPr>
        <p:spPr>
          <a:xfrm>
            <a:off x="9610579" y="3938703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B2DA2A-6DD1-9CB4-31E3-E30A11E07A5B}"/>
              </a:ext>
            </a:extLst>
          </p:cNvPr>
          <p:cNvGrpSpPr/>
          <p:nvPr/>
        </p:nvGrpSpPr>
        <p:grpSpPr>
          <a:xfrm>
            <a:off x="5972557" y="3599490"/>
            <a:ext cx="1280950" cy="678426"/>
            <a:chOff x="5972557" y="3854014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94F1E059-E33C-34DF-0FB9-DDAC5A29A3D3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557004-A574-DD0A-33CF-5C6E335797FB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6F79E0-9714-C55B-C3F3-348F4A1142AF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flipV="1">
            <a:off x="7253507" y="2872135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7838F6-9A05-8DBD-CA87-CF33E89B8E32}"/>
              </a:ext>
            </a:extLst>
          </p:cNvPr>
          <p:cNvSpPr txBox="1"/>
          <p:nvPr/>
        </p:nvSpPr>
        <p:spPr>
          <a:xfrm>
            <a:off x="6990099" y="2813844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通知数据变更情况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130DCB5-B73E-D90A-27E2-41D6DF78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4617762"/>
            <a:ext cx="1168213" cy="11341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56165B0-BB61-2D56-BA87-D3A9979A88B5}"/>
              </a:ext>
            </a:extLst>
          </p:cNvPr>
          <p:cNvSpPr txBox="1"/>
          <p:nvPr/>
        </p:nvSpPr>
        <p:spPr>
          <a:xfrm>
            <a:off x="5168654" y="5704603"/>
            <a:ext cx="330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2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</a:t>
            </a:r>
            <a:endParaRPr lang="en-US" altLang="zh-CN" sz="12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23F5B55-C10F-FBE0-3286-107025BC5838}"/>
              </a:ext>
            </a:extLst>
          </p:cNvPr>
          <p:cNvSpPr txBox="1">
            <a:spLocks/>
          </p:cNvSpPr>
          <p:nvPr/>
        </p:nvSpPr>
        <p:spPr>
          <a:xfrm>
            <a:off x="1034491" y="6062180"/>
            <a:ext cx="10265894" cy="442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二进制日志（</a:t>
            </a:r>
            <a:r>
              <a:rPr lang="en-US" altLang="zh-CN" sz="1200" dirty="0"/>
              <a:t>BINLOG</a:t>
            </a:r>
            <a:r>
              <a:rPr lang="zh-CN" altLang="en-US" sz="1200" dirty="0"/>
              <a:t>）记录了所有的 </a:t>
            </a:r>
            <a:r>
              <a:rPr lang="en-US" altLang="zh-CN" sz="1200" dirty="0"/>
              <a:t>DDL</a:t>
            </a:r>
            <a:r>
              <a:rPr lang="zh-CN" altLang="en-US" sz="1200" dirty="0"/>
              <a:t>（数据定义语言）语句和 </a:t>
            </a:r>
            <a:r>
              <a:rPr lang="en-US" altLang="zh-CN" sz="1200" dirty="0"/>
              <a:t>DML</a:t>
            </a:r>
            <a:r>
              <a:rPr lang="zh-CN" altLang="en-US" sz="1200" dirty="0"/>
              <a:t>（数据操纵语言）语句，但不包括数据查询（</a:t>
            </a:r>
            <a:r>
              <a:rPr lang="en-US" altLang="zh-CN" sz="1200" dirty="0"/>
              <a:t>SELECT</a:t>
            </a:r>
            <a:r>
              <a:rPr lang="zh-CN" altLang="en-US" sz="1200" dirty="0"/>
              <a:t>、</a:t>
            </a:r>
            <a:r>
              <a:rPr lang="en-US" altLang="zh-CN" sz="1200" dirty="0"/>
              <a:t>SHOW</a:t>
            </a:r>
            <a:r>
              <a:rPr lang="zh-CN" altLang="en-US" sz="1200" dirty="0"/>
              <a:t>）语句。</a:t>
            </a:r>
          </a:p>
        </p:txBody>
      </p:sp>
    </p:spTree>
    <p:extLst>
      <p:ext uri="{BB962C8B-B14F-4D97-AF65-F5344CB8AC3E}">
        <p14:creationId xmlns:p14="http://schemas.microsoft.com/office/powerpoint/2010/main" val="92690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3AD6EC39-96CB-EBEB-5EFF-B53FEB4E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67" y="123855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D657393-92D1-166B-4AAA-2E3B19BA8224}"/>
              </a:ext>
            </a:extLst>
          </p:cNvPr>
          <p:cNvGrpSpPr/>
          <p:nvPr/>
        </p:nvGrpSpPr>
        <p:grpSpPr>
          <a:xfrm>
            <a:off x="1472513" y="1105296"/>
            <a:ext cx="7907155" cy="717988"/>
            <a:chOff x="1415952" y="1021955"/>
            <a:chExt cx="7907155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1647755-5461-784C-8B48-C31C9139067F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1ABD538C-EAAE-61C5-6650-4023367A025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F67CF12-7D60-06A9-293C-5AC2922F071D}"/>
              </a:ext>
            </a:extLst>
          </p:cNvPr>
          <p:cNvSpPr txBox="1">
            <a:spLocks/>
          </p:cNvSpPr>
          <p:nvPr/>
        </p:nvSpPr>
        <p:spPr>
          <a:xfrm>
            <a:off x="2723821" y="1762620"/>
            <a:ext cx="8522356" cy="14778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400" dirty="0"/>
              <a:t>介绍自己简历上的业务，我们当时是把文章的热点数据存入到了缓存中，虽然是热点数据，但是实时要求性并没有那么高，所以，我们当时采用的是异步的方案同步的数据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我们当时是把抢券的库存存入到了缓存中，这个需要实时的进行数据同步，为了保证数据的强一致，我们当时采用的是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提供的读写锁来保证数据的同步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10" name="图形 9" descr="穿高领毛衣戴眼镜的男人">
            <a:extLst>
              <a:ext uri="{FF2B5EF4-FFF2-40B4-BE49-F238E27FC236}">
                <a16:creationId xmlns:a16="http://schemas.microsoft.com/office/drawing/2014/main" id="{BC8036A9-743B-F896-9159-A03C660A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407" y="3390218"/>
            <a:ext cx="867323" cy="116706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350786-5DA3-6D5B-CEB5-ACAEA3C443A8}"/>
              </a:ext>
            </a:extLst>
          </p:cNvPr>
          <p:cNvGrpSpPr/>
          <p:nvPr/>
        </p:nvGrpSpPr>
        <p:grpSpPr>
          <a:xfrm>
            <a:off x="1415953" y="3256961"/>
            <a:ext cx="7907155" cy="717988"/>
            <a:chOff x="1415952" y="1021955"/>
            <a:chExt cx="7907155" cy="71798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6306664-D271-CFA9-16CF-44D624B6D617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占位符 6">
              <a:extLst>
                <a:ext uri="{FF2B5EF4-FFF2-40B4-BE49-F238E27FC236}">
                  <a16:creationId xmlns:a16="http://schemas.microsoft.com/office/drawing/2014/main" id="{DE3A009C-3456-3844-B537-C733C064D15C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那你来介绍一下异步的方案（你来介绍一下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读写锁的这种方案）</a:t>
              </a:r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D7175105-2E65-B712-D559-E3E02B859D0E}"/>
              </a:ext>
            </a:extLst>
          </p:cNvPr>
          <p:cNvSpPr txBox="1">
            <a:spLocks/>
          </p:cNvSpPr>
          <p:nvPr/>
        </p:nvSpPr>
        <p:spPr>
          <a:xfrm>
            <a:off x="2662237" y="3888161"/>
            <a:ext cx="9328658" cy="15617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允许延时一致的业务</a:t>
            </a:r>
            <a:r>
              <a:rPr lang="zh-CN" altLang="en-US" sz="1400" dirty="0"/>
              <a:t>，采用异步通知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使用</a:t>
            </a:r>
            <a:r>
              <a:rPr lang="en-US" altLang="zh-CN" sz="1400" dirty="0"/>
              <a:t>MQ</a:t>
            </a:r>
            <a:r>
              <a:rPr lang="zh-CN" altLang="en-US" sz="1400" dirty="0"/>
              <a:t>中间中间件，更新数据之后，通知缓存删除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利用</a:t>
            </a:r>
            <a:r>
              <a:rPr lang="en-US" altLang="zh-CN" sz="1400" dirty="0"/>
              <a:t>canal</a:t>
            </a:r>
            <a:r>
              <a:rPr lang="zh-CN" altLang="en-US" sz="1400" dirty="0"/>
              <a:t>中间件，不需要修改业务代码，伪装为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的一个从节点，</a:t>
            </a:r>
            <a:r>
              <a:rPr lang="en-US" altLang="zh-CN" sz="1400" dirty="0"/>
              <a:t>canal</a:t>
            </a:r>
            <a:r>
              <a:rPr lang="zh-CN" altLang="en-US" sz="1400" dirty="0"/>
              <a:t>通过读取</a:t>
            </a:r>
            <a:r>
              <a:rPr lang="en-US" altLang="zh-CN" sz="1400" dirty="0" err="1"/>
              <a:t>binlog</a:t>
            </a:r>
            <a:r>
              <a:rPr lang="zh-CN" altLang="en-US" sz="1400" dirty="0"/>
              <a:t>数据更新缓存</a:t>
            </a:r>
          </a:p>
          <a:p>
            <a:endParaRPr lang="en-US" altLang="zh-CN" sz="1400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F6944366-E959-D95D-78B7-744D7A2859A1}"/>
              </a:ext>
            </a:extLst>
          </p:cNvPr>
          <p:cNvSpPr txBox="1">
            <a:spLocks/>
          </p:cNvSpPr>
          <p:nvPr/>
        </p:nvSpPr>
        <p:spPr>
          <a:xfrm>
            <a:off x="2657834" y="5043341"/>
            <a:ext cx="7434964" cy="12349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强一致性的</a:t>
            </a:r>
            <a:r>
              <a:rPr lang="zh-CN" altLang="en-US" sz="1400" dirty="0"/>
              <a:t>，采用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共享锁：读锁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排他锁：独占锁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3111340-F42A-D6DA-D2B9-5A7A4C57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38" y="4448221"/>
            <a:ext cx="6046118" cy="1571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894B92-F63C-ABEC-1B23-D205A8B3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038" y="968246"/>
            <a:ext cx="6180482" cy="3347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11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1" y="5196529"/>
            <a:ext cx="5512748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做为缓存，数据的持久化是怎么做的？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746209-4C24-34D7-2104-8CD6D6F9D41C}"/>
              </a:ext>
            </a:extLst>
          </p:cNvPr>
          <p:cNvGrpSpPr/>
          <p:nvPr/>
        </p:nvGrpSpPr>
        <p:grpSpPr>
          <a:xfrm>
            <a:off x="2279553" y="5913783"/>
            <a:ext cx="8514343" cy="556591"/>
            <a:chOff x="2266299" y="2633811"/>
            <a:chExt cx="8631088" cy="26947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CBAE91-6F74-C085-9062-55171643FB6C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8FE8FC36-B569-B391-9916-1289E77FCF8C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990920"/>
              <a:ext cx="8301148" cy="205889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在</a:t>
              </a:r>
              <a:r>
                <a:rPr lang="en-US" altLang="zh-CN" sz="1400" dirty="0"/>
                <a:t>Redis</a:t>
              </a:r>
              <a:r>
                <a:rPr lang="zh-CN" altLang="en-US" sz="1400" dirty="0"/>
                <a:t>中提供了两种数据持久化的方式：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RDB   2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AOF</a:t>
              </a:r>
              <a:endParaRPr lang="zh-CN" altLang="en-US" sz="1400" dirty="0"/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5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C3409-86E4-1B87-C9AC-B584C1D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持久化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F578443-E4FB-80D5-0EB8-DE115F544037}"/>
              </a:ext>
            </a:extLst>
          </p:cNvPr>
          <p:cNvSpPr txBox="1">
            <a:spLocks/>
          </p:cNvSpPr>
          <p:nvPr/>
        </p:nvSpPr>
        <p:spPr>
          <a:xfrm>
            <a:off x="746600" y="1753412"/>
            <a:ext cx="10698800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RDB</a:t>
            </a:r>
            <a:r>
              <a:rPr lang="zh-CN" altLang="en-US" dirty="0"/>
              <a:t>全称</a:t>
            </a:r>
            <a:r>
              <a:rPr lang="en-US" altLang="zh-CN" dirty="0"/>
              <a:t>Redis Database Backup file</a:t>
            </a:r>
            <a:r>
              <a:rPr lang="zh-CN" altLang="en-US" dirty="0"/>
              <a:t>（</a:t>
            </a:r>
            <a:r>
              <a:rPr lang="en-US" altLang="zh-CN" dirty="0"/>
              <a:t>Redis</a:t>
            </a:r>
            <a:r>
              <a:rPr lang="zh-CN" altLang="en-US" dirty="0"/>
              <a:t>数据备份文件），也被叫做</a:t>
            </a:r>
            <a:r>
              <a:rPr lang="en-US" altLang="zh-CN" dirty="0"/>
              <a:t>Redis</a:t>
            </a:r>
            <a:r>
              <a:rPr lang="zh-CN" altLang="en-US" dirty="0"/>
              <a:t>数据快照。简单来说就是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把内存中的所有数据都记录到磁盘中</a:t>
            </a:r>
            <a:r>
              <a:rPr lang="zh-CN" altLang="en-US" dirty="0"/>
              <a:t>。当</a:t>
            </a:r>
            <a:r>
              <a:rPr lang="en-US" altLang="zh-CN" dirty="0"/>
              <a:t>Redis</a:t>
            </a:r>
            <a:r>
              <a:rPr lang="zh-CN" altLang="en-US" dirty="0"/>
              <a:t>实例故障重启后，从磁盘读取快照文件，恢复数据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CEB432-7A84-5A57-BC3E-1C0E997DB586}"/>
              </a:ext>
            </a:extLst>
          </p:cNvPr>
          <p:cNvGrpSpPr/>
          <p:nvPr/>
        </p:nvGrpSpPr>
        <p:grpSpPr>
          <a:xfrm>
            <a:off x="886277" y="2849945"/>
            <a:ext cx="8621381" cy="1922719"/>
            <a:chOff x="866398" y="3287267"/>
            <a:chExt cx="8621381" cy="192271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8C3A36-D4F5-B6B9-D8B6-677ADC55EE4B}"/>
                </a:ext>
              </a:extLst>
            </p:cNvPr>
            <p:cNvSpPr txBox="1"/>
            <p:nvPr/>
          </p:nvSpPr>
          <p:spPr>
            <a:xfrm>
              <a:off x="3745882" y="36097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latin typeface="Consolas" panose="020B0609020204030204" pitchFamily="49" charset="0"/>
                </a:rPr>
                <a:t>save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C3E68C0-89DE-3592-45BE-61688476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401" y="3287267"/>
              <a:ext cx="8621378" cy="19227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9B2E3CA-890D-8057-CB73-2AC11D5595BA}"/>
                </a:ext>
              </a:extLst>
            </p:cNvPr>
            <p:cNvSpPr txBox="1"/>
            <p:nvPr/>
          </p:nvSpPr>
          <p:spPr>
            <a:xfrm>
              <a:off x="3078013" y="3658908"/>
              <a:ext cx="860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FBAB34-94DE-C4CC-F1E2-5FD505C82E5B}"/>
                </a:ext>
              </a:extLst>
            </p:cNvPr>
            <p:cNvSpPr txBox="1"/>
            <p:nvPr/>
          </p:nvSpPr>
          <p:spPr>
            <a:xfrm>
              <a:off x="866398" y="3984740"/>
              <a:ext cx="1721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ok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0F5CE5-E93C-6708-7F7F-A5F519B7635E}"/>
                </a:ext>
              </a:extLst>
            </p:cNvPr>
            <p:cNvSpPr txBox="1"/>
            <p:nvPr/>
          </p:nvSpPr>
          <p:spPr>
            <a:xfrm>
              <a:off x="3938624" y="370945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由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主进程来执行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，会阻塞所有命令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14B9F0-059C-6805-3B69-8925D217F376}"/>
                </a:ext>
              </a:extLst>
            </p:cNvPr>
            <p:cNvSpPr txBox="1"/>
            <p:nvPr/>
          </p:nvSpPr>
          <p:spPr>
            <a:xfrm>
              <a:off x="866398" y="434063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</a:rPr>
                <a:t>127.0.0.1:6379&gt;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05D8AB-7F94-152E-5560-2688BB3C437E}"/>
                </a:ext>
              </a:extLst>
            </p:cNvPr>
            <p:cNvSpPr txBox="1"/>
            <p:nvPr/>
          </p:nvSpPr>
          <p:spPr>
            <a:xfrm>
              <a:off x="3078014" y="4340634"/>
              <a:ext cx="1301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bgsave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21C14E-ACA5-5C50-F3AC-FA6C69108C3D}"/>
                </a:ext>
              </a:extLst>
            </p:cNvPr>
            <p:cNvSpPr txBox="1"/>
            <p:nvPr/>
          </p:nvSpPr>
          <p:spPr>
            <a:xfrm>
              <a:off x="866398" y="4696527"/>
              <a:ext cx="52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Background saving started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DE91D4-90F0-7176-41DE-4059B2C28317}"/>
                </a:ext>
              </a:extLst>
            </p:cNvPr>
            <p:cNvSpPr txBox="1"/>
            <p:nvPr/>
          </p:nvSpPr>
          <p:spPr>
            <a:xfrm>
              <a:off x="4194119" y="440219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开启子进程执行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，避免主进程受到影响</a:t>
              </a:r>
            </a:p>
          </p:txBody>
        </p:sp>
      </p:grp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8B4E8151-7C39-97E1-93A7-EC9D8BC67CED}"/>
              </a:ext>
            </a:extLst>
          </p:cNvPr>
          <p:cNvSpPr txBox="1">
            <a:spLocks/>
          </p:cNvSpPr>
          <p:nvPr/>
        </p:nvSpPr>
        <p:spPr>
          <a:xfrm>
            <a:off x="9624107" y="2962302"/>
            <a:ext cx="374658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主动备份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A18ECC47-D4A8-490E-46CC-85FF48DAB518}"/>
              </a:ext>
            </a:extLst>
          </p:cNvPr>
          <p:cNvSpPr txBox="1">
            <a:spLocks/>
          </p:cNvSpPr>
          <p:nvPr/>
        </p:nvSpPr>
        <p:spPr>
          <a:xfrm>
            <a:off x="766478" y="4844483"/>
            <a:ext cx="8536548" cy="5027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r>
              <a:rPr lang="zh-CN" altLang="en-US" dirty="0"/>
              <a:t>内部有触发</a:t>
            </a:r>
            <a:r>
              <a:rPr lang="en-US" altLang="zh-CN" dirty="0"/>
              <a:t>RDB</a:t>
            </a:r>
            <a:r>
              <a:rPr lang="zh-CN" altLang="en-US" dirty="0"/>
              <a:t>的机制，可以在</a:t>
            </a:r>
            <a:r>
              <a:rPr lang="en-US" altLang="zh-CN" dirty="0" err="1"/>
              <a:t>redis.conf</a:t>
            </a:r>
            <a:r>
              <a:rPr lang="zh-CN" altLang="en-US" dirty="0"/>
              <a:t>文件中找到，格式如下：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FDA0ED-B092-BF0E-97F6-02FF5BA8E768}"/>
              </a:ext>
            </a:extLst>
          </p:cNvPr>
          <p:cNvSpPr txBox="1"/>
          <p:nvPr/>
        </p:nvSpPr>
        <p:spPr>
          <a:xfrm>
            <a:off x="860610" y="5480629"/>
            <a:ext cx="8661077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900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秒内，如果至少有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1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个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key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被修改，则执行</a:t>
            </a:r>
            <a:r>
              <a:rPr lang="en-US" altLang="zh-CN" sz="1600" dirty="0" err="1">
                <a:solidFill>
                  <a:srgbClr val="92D050"/>
                </a:solidFill>
                <a:latin typeface="Alibaba PuHuiTi B"/>
                <a:ea typeface="Alibaba PuHuiTi Medium"/>
              </a:rPr>
              <a:t>bgsave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900 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300 10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60 10000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6D909DCA-23C5-98C5-0D83-417AD419B756}"/>
              </a:ext>
            </a:extLst>
          </p:cNvPr>
          <p:cNvSpPr txBox="1">
            <a:spLocks/>
          </p:cNvSpPr>
          <p:nvPr/>
        </p:nvSpPr>
        <p:spPr>
          <a:xfrm>
            <a:off x="9663864" y="4900433"/>
            <a:ext cx="1974858" cy="4666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RDB</a:t>
            </a:r>
            <a:r>
              <a:rPr lang="zh-CN" altLang="en-US" dirty="0">
                <a:solidFill>
                  <a:srgbClr val="C00000"/>
                </a:solidFill>
              </a:rPr>
              <a:t>的执行原理？</a:t>
            </a:r>
          </a:p>
        </p:txBody>
      </p:sp>
    </p:spTree>
    <p:extLst>
      <p:ext uri="{BB962C8B-B14F-4D97-AF65-F5344CB8AC3E}">
        <p14:creationId xmlns:p14="http://schemas.microsoft.com/office/powerpoint/2010/main" val="410307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80893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2C8ACBB-6CC1-4F23-8EF6-A65BD98CD87D}"/>
              </a:ext>
            </a:extLst>
          </p:cNvPr>
          <p:cNvSpPr/>
          <p:nvPr/>
        </p:nvSpPr>
        <p:spPr>
          <a:xfrm>
            <a:off x="3217569" y="4027989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F4F461-4B0E-444C-A26C-5B1556BD8F55}"/>
              </a:ext>
            </a:extLst>
          </p:cNvPr>
          <p:cNvSpPr/>
          <p:nvPr/>
        </p:nvSpPr>
        <p:spPr>
          <a:xfrm>
            <a:off x="3783740" y="5168258"/>
            <a:ext cx="4424082" cy="1541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850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95D0142-265E-42B8-9B2A-2C3E7602E720}"/>
              </a:ext>
            </a:extLst>
          </p:cNvPr>
          <p:cNvSpPr/>
          <p:nvPr/>
        </p:nvSpPr>
        <p:spPr>
          <a:xfrm>
            <a:off x="5366656" y="5204013"/>
            <a:ext cx="1303085" cy="1061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AD2A26"/>
                </a:solidFill>
              </a:rPr>
              <a:t>read-only</a:t>
            </a:r>
            <a:endParaRPr lang="zh-CN" altLang="en-US" sz="1400">
              <a:solidFill>
                <a:srgbClr val="AD2A26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82AFFD-084A-428B-B88A-9754DD6A06A1}"/>
              </a:ext>
            </a:extLst>
          </p:cNvPr>
          <p:cNvSpPr/>
          <p:nvPr/>
        </p:nvSpPr>
        <p:spPr>
          <a:xfrm>
            <a:off x="7878450" y="3148775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49A3760-2DB6-4ABD-927A-9F6A5C69CC41}"/>
              </a:ext>
            </a:extLst>
          </p:cNvPr>
          <p:cNvSpPr/>
          <p:nvPr/>
        </p:nvSpPr>
        <p:spPr>
          <a:xfrm>
            <a:off x="1642492" y="3254188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的执行原理？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0417"/>
            <a:ext cx="10893516" cy="1804796"/>
          </a:xfrm>
        </p:spPr>
        <p:txBody>
          <a:bodyPr/>
          <a:lstStyle/>
          <a:p>
            <a:r>
              <a:rPr lang="en-US" altLang="zh-CN" dirty="0" err="1"/>
              <a:t>bgsave</a:t>
            </a:r>
            <a:r>
              <a:rPr lang="zh-CN" altLang="en-US" dirty="0"/>
              <a:t>开始时会</a:t>
            </a:r>
            <a:r>
              <a:rPr lang="en-US" altLang="zh-CN" dirty="0"/>
              <a:t>fork</a:t>
            </a:r>
            <a:r>
              <a:rPr lang="zh-CN" altLang="en-US" dirty="0"/>
              <a:t>主进程得到子进程，子进程</a:t>
            </a:r>
            <a:r>
              <a:rPr lang="zh-CN" altLang="en-US" dirty="0">
                <a:solidFill>
                  <a:srgbClr val="AD2A26"/>
                </a:solidFill>
              </a:rPr>
              <a:t>共享</a:t>
            </a:r>
            <a:r>
              <a:rPr lang="zh-CN" altLang="en-US" dirty="0"/>
              <a:t>主进程的内存数据。完成</a:t>
            </a:r>
            <a:r>
              <a:rPr lang="en-US" altLang="zh-CN" dirty="0"/>
              <a:t>fork</a:t>
            </a:r>
            <a:r>
              <a:rPr lang="zh-CN" altLang="en-US" dirty="0"/>
              <a:t>后读取内存数据并写入 </a:t>
            </a:r>
            <a:r>
              <a:rPr lang="en-US" altLang="zh-CN" dirty="0"/>
              <a:t>RDB 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fork</a:t>
            </a:r>
            <a:r>
              <a:rPr lang="zh-CN" altLang="en-US" dirty="0"/>
              <a:t>采用的是</a:t>
            </a:r>
            <a:r>
              <a:rPr lang="en-US" altLang="zh-CN" dirty="0"/>
              <a:t>copy-on-write</a:t>
            </a:r>
            <a:r>
              <a:rPr lang="zh-CN" altLang="en-US" dirty="0"/>
              <a:t>技术：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当主进程执行读操作时，访问共享内存；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当主进程执行写操作时，则会拷贝一份数据，执行写操作。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3219F0-4999-4625-B7C0-A61A9808A9C5}"/>
              </a:ext>
            </a:extLst>
          </p:cNvPr>
          <p:cNvSpPr/>
          <p:nvPr/>
        </p:nvSpPr>
        <p:spPr>
          <a:xfrm>
            <a:off x="2013889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4585EF7-7AE2-4008-9022-C056264A3F3C}"/>
              </a:ext>
            </a:extLst>
          </p:cNvPr>
          <p:cNvSpPr/>
          <p:nvPr/>
        </p:nvSpPr>
        <p:spPr>
          <a:xfrm>
            <a:off x="2140499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1D7BE4-559B-49AA-85B1-DA4631DA4EAC}"/>
              </a:ext>
            </a:extLst>
          </p:cNvPr>
          <p:cNvSpPr txBox="1"/>
          <p:nvPr/>
        </p:nvSpPr>
        <p:spPr>
          <a:xfrm>
            <a:off x="2614836" y="3289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主进程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E14346-330D-4AEF-A8A3-A346DADEAB70}"/>
              </a:ext>
            </a:extLst>
          </p:cNvPr>
          <p:cNvSpPr/>
          <p:nvPr/>
        </p:nvSpPr>
        <p:spPr>
          <a:xfrm>
            <a:off x="9424782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EAA8497-4D80-4382-B235-28477331A063}"/>
              </a:ext>
            </a:extLst>
          </p:cNvPr>
          <p:cNvSpPr/>
          <p:nvPr/>
        </p:nvSpPr>
        <p:spPr>
          <a:xfrm>
            <a:off x="9551392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D5C157-34F8-4D5B-9271-56D8B04786BE}"/>
              </a:ext>
            </a:extLst>
          </p:cNvPr>
          <p:cNvSpPr txBox="1"/>
          <p:nvPr/>
        </p:nvSpPr>
        <p:spPr>
          <a:xfrm>
            <a:off x="5688646" y="345815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fork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8234F5-2999-4312-B6C2-518562F58230}"/>
              </a:ext>
            </a:extLst>
          </p:cNvPr>
          <p:cNvSpPr/>
          <p:nvPr/>
        </p:nvSpPr>
        <p:spPr>
          <a:xfrm>
            <a:off x="3210886" y="4034118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2041225-9910-4275-9B8A-6DE3B63C2146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2666297" y="3863032"/>
            <a:ext cx="168629" cy="920550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ECF59B5-AEF4-415E-98D1-30C59A967F2C}"/>
              </a:ext>
            </a:extLst>
          </p:cNvPr>
          <p:cNvSpPr/>
          <p:nvPr/>
        </p:nvSpPr>
        <p:spPr>
          <a:xfrm>
            <a:off x="5517437" y="5529629"/>
            <a:ext cx="956689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AAF79F6-FA82-403F-B68F-CE76B83CD3AA}"/>
              </a:ext>
            </a:extLst>
          </p:cNvPr>
          <p:cNvSpPr/>
          <p:nvPr/>
        </p:nvSpPr>
        <p:spPr>
          <a:xfrm>
            <a:off x="5515706" y="5907591"/>
            <a:ext cx="960151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D35958-370F-44C7-A04E-EA853921DDB1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3869791" y="4407622"/>
            <a:ext cx="1647646" cy="125511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8F80250-3CDC-4568-A4F4-2E1DF3A1C538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869791" y="4407622"/>
            <a:ext cx="1645915" cy="163307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FCFAD11-441C-4A43-BF57-F76F086B737B}"/>
              </a:ext>
            </a:extLst>
          </p:cNvPr>
          <p:cNvSpPr txBox="1"/>
          <p:nvPr/>
        </p:nvSpPr>
        <p:spPr>
          <a:xfrm>
            <a:off x="4829942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3E18AF3-B6C9-49A0-8166-D8D164A09648}"/>
              </a:ext>
            </a:extLst>
          </p:cNvPr>
          <p:cNvSpPr/>
          <p:nvPr/>
        </p:nvSpPr>
        <p:spPr>
          <a:xfrm>
            <a:off x="8121773" y="4034117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550D09D3-90BA-41BF-877A-86A63AB2C61C}"/>
              </a:ext>
            </a:extLst>
          </p:cNvPr>
          <p:cNvSpPr/>
          <p:nvPr/>
        </p:nvSpPr>
        <p:spPr>
          <a:xfrm>
            <a:off x="4758652" y="3627977"/>
            <a:ext cx="2474259" cy="514001"/>
          </a:xfrm>
          <a:prstGeom prst="rightArrow">
            <a:avLst>
              <a:gd name="adj1" fmla="val 39536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D084A19-7ECA-4801-88A3-48D401D7E058}"/>
              </a:ext>
            </a:extLst>
          </p:cNvPr>
          <p:cNvSpPr txBox="1"/>
          <p:nvPr/>
        </p:nvSpPr>
        <p:spPr>
          <a:xfrm>
            <a:off x="5550788" y="40321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复制页表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04FDC3-2B16-401D-8762-0DE868A8C7A0}"/>
              </a:ext>
            </a:extLst>
          </p:cNvPr>
          <p:cNvSpPr txBox="1"/>
          <p:nvPr/>
        </p:nvSpPr>
        <p:spPr>
          <a:xfrm>
            <a:off x="8711125" y="318840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子进程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0A3BF6E-B716-4F22-9805-0C511C290FD8}"/>
              </a:ext>
            </a:extLst>
          </p:cNvPr>
          <p:cNvCxnSpPr>
            <a:cxnSpLocks/>
            <a:stCxn id="24" idx="2"/>
            <a:endCxn id="56" idx="3"/>
          </p:cNvCxnSpPr>
          <p:nvPr/>
        </p:nvCxnSpPr>
        <p:spPr>
          <a:xfrm rot="5400000">
            <a:off x="9156640" y="3863032"/>
            <a:ext cx="168628" cy="920551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38">
            <a:extLst>
              <a:ext uri="{FF2B5EF4-FFF2-40B4-BE49-F238E27FC236}">
                <a16:creationId xmlns:a16="http://schemas.microsoft.com/office/drawing/2014/main" id="{76A69AF0-E4FE-4D27-A687-30A61EEBB49D}"/>
              </a:ext>
            </a:extLst>
          </p:cNvPr>
          <p:cNvCxnSpPr>
            <a:cxnSpLocks/>
            <a:stCxn id="56" idx="1"/>
            <a:endCxn id="37" idx="3"/>
          </p:cNvCxnSpPr>
          <p:nvPr/>
        </p:nvCxnSpPr>
        <p:spPr>
          <a:xfrm flipH="1">
            <a:off x="6475857" y="4407621"/>
            <a:ext cx="1645916" cy="163307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39">
            <a:extLst>
              <a:ext uri="{FF2B5EF4-FFF2-40B4-BE49-F238E27FC236}">
                <a16:creationId xmlns:a16="http://schemas.microsoft.com/office/drawing/2014/main" id="{3221D6BF-5956-4EA3-BAE4-74B63A898479}"/>
              </a:ext>
            </a:extLst>
          </p:cNvPr>
          <p:cNvCxnSpPr>
            <a:cxnSpLocks/>
            <a:stCxn id="56" idx="1"/>
            <a:endCxn id="34" idx="3"/>
          </p:cNvCxnSpPr>
          <p:nvPr/>
        </p:nvCxnSpPr>
        <p:spPr>
          <a:xfrm flipH="1">
            <a:off x="6474126" y="4407621"/>
            <a:ext cx="1647647" cy="125511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圆柱体 73">
            <a:extLst>
              <a:ext uri="{FF2B5EF4-FFF2-40B4-BE49-F238E27FC236}">
                <a16:creationId xmlns:a16="http://schemas.microsoft.com/office/drawing/2014/main" id="{AC0FCFAA-7AA7-439A-B9C6-5E1F3FD41901}"/>
              </a:ext>
            </a:extLst>
          </p:cNvPr>
          <p:cNvSpPr/>
          <p:nvPr/>
        </p:nvSpPr>
        <p:spPr>
          <a:xfrm>
            <a:off x="10209953" y="5733319"/>
            <a:ext cx="1293357" cy="300306"/>
          </a:xfrm>
          <a:prstGeom prst="can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磁盘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C7768A2-48DE-4852-9B95-AA5160EBD39E}"/>
              </a:ext>
            </a:extLst>
          </p:cNvPr>
          <p:cNvCxnSpPr>
            <a:cxnSpLocks/>
            <a:stCxn id="24" idx="3"/>
            <a:endCxn id="74" idx="1"/>
          </p:cNvCxnSpPr>
          <p:nvPr/>
        </p:nvCxnSpPr>
        <p:spPr>
          <a:xfrm>
            <a:off x="9977675" y="3795084"/>
            <a:ext cx="878957" cy="1938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FBE3582-D2D4-451C-B53F-DDE143B8EB5C}"/>
              </a:ext>
            </a:extLst>
          </p:cNvPr>
          <p:cNvSpPr txBox="1"/>
          <p:nvPr/>
        </p:nvSpPr>
        <p:spPr>
          <a:xfrm>
            <a:off x="9711861" y="520401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替换旧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8FD5D7-C969-4F8C-9ECB-0F10389D61BD}"/>
              </a:ext>
            </a:extLst>
          </p:cNvPr>
          <p:cNvSpPr/>
          <p:nvPr/>
        </p:nvSpPr>
        <p:spPr>
          <a:xfrm>
            <a:off x="3935295" y="5935024"/>
            <a:ext cx="960151" cy="266209"/>
          </a:xfrm>
          <a:prstGeom prst="roundRect">
            <a:avLst/>
          </a:prstGeom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数据副本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82959B1-E94B-4592-B4BF-64CEAC32A249}"/>
              </a:ext>
            </a:extLst>
          </p:cNvPr>
          <p:cNvCxnSpPr>
            <a:cxnSpLocks/>
            <a:stCxn id="31" idx="2"/>
            <a:endCxn id="81" idx="1"/>
          </p:cNvCxnSpPr>
          <p:nvPr/>
        </p:nvCxnSpPr>
        <p:spPr>
          <a:xfrm rot="16200000" flipH="1">
            <a:off x="3094315" y="5227149"/>
            <a:ext cx="1287004" cy="39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C3C0CC5-BD3D-4462-8F1F-9166E9DA4204}"/>
              </a:ext>
            </a:extLst>
          </p:cNvPr>
          <p:cNvSpPr txBox="1"/>
          <p:nvPr/>
        </p:nvSpPr>
        <p:spPr>
          <a:xfrm>
            <a:off x="2979386" y="5359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89" name="箭头: 下弧形 88">
            <a:extLst>
              <a:ext uri="{FF2B5EF4-FFF2-40B4-BE49-F238E27FC236}">
                <a16:creationId xmlns:a16="http://schemas.microsoft.com/office/drawing/2014/main" id="{2441F170-E1E5-4F4D-8242-B6E460720A69}"/>
              </a:ext>
            </a:extLst>
          </p:cNvPr>
          <p:cNvSpPr/>
          <p:nvPr/>
        </p:nvSpPr>
        <p:spPr>
          <a:xfrm flipH="1">
            <a:off x="4208924" y="6194450"/>
            <a:ext cx="1762803" cy="433457"/>
          </a:xfrm>
          <a:prstGeom prst="curvedUpArrow">
            <a:avLst>
              <a:gd name="adj1" fmla="val 18892"/>
              <a:gd name="adj2" fmla="val 87605"/>
              <a:gd name="adj3" fmla="val 31204"/>
            </a:avLst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数据拷贝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84675-B4A6-4AA2-A06E-21B39C287A7D}"/>
              </a:ext>
            </a:extLst>
          </p:cNvPr>
          <p:cNvSpPr txBox="1"/>
          <p:nvPr/>
        </p:nvSpPr>
        <p:spPr>
          <a:xfrm>
            <a:off x="6606419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38" name="连接符: 肘形 39">
            <a:extLst>
              <a:ext uri="{FF2B5EF4-FFF2-40B4-BE49-F238E27FC236}">
                <a16:creationId xmlns:a16="http://schemas.microsoft.com/office/drawing/2014/main" id="{06B26044-EE28-4DB7-8CD8-84C2E65194C2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>
            <a:off x="3869791" y="4407622"/>
            <a:ext cx="545580" cy="15274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9786A6-1FC9-4925-A8A1-39E5E0B2F5A2}"/>
              </a:ext>
            </a:extLst>
          </p:cNvPr>
          <p:cNvSpPr txBox="1"/>
          <p:nvPr/>
        </p:nvSpPr>
        <p:spPr>
          <a:xfrm>
            <a:off x="4022059" y="54712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9E16C11-CBCD-955A-8DDF-72D75D7896FB}"/>
              </a:ext>
            </a:extLst>
          </p:cNvPr>
          <p:cNvSpPr txBox="1">
            <a:spLocks/>
          </p:cNvSpPr>
          <p:nvPr/>
        </p:nvSpPr>
        <p:spPr>
          <a:xfrm>
            <a:off x="502157" y="5874024"/>
            <a:ext cx="2688303" cy="616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页表：</a:t>
            </a:r>
            <a:endParaRPr lang="en-US" altLang="zh-CN" sz="1200" dirty="0"/>
          </a:p>
          <a:p>
            <a:r>
              <a:rPr lang="zh-CN" altLang="en-US" sz="1200" dirty="0"/>
              <a:t>记录虚拟地址与物理地址的映射关系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50638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40182 -0.0004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5125 -0.007704 E" pathEditMode="relative" ptsTypes="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25 0.007704 L 0 0 E" pathEditMode="relative" ptsTypes="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3148" y="93529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301682" y="10691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30" grpId="0" animBg="1"/>
      <p:bldP spid="95" grpId="0" animBg="1"/>
      <p:bldP spid="60" grpId="0" animBg="1"/>
      <p:bldP spid="59" grpId="0" animBg="1"/>
      <p:bldP spid="5" grpId="0" animBg="1"/>
      <p:bldP spid="22" grpId="0" animBg="1"/>
      <p:bldP spid="23" grpId="0"/>
      <p:bldP spid="24" grpId="0" animBg="1"/>
      <p:bldP spid="25" grpId="0" animBg="1"/>
      <p:bldP spid="29" grpId="0"/>
      <p:bldP spid="31" grpId="0" animBg="1"/>
      <p:bldP spid="34" grpId="0" animBg="1"/>
      <p:bldP spid="37" grpId="0" animBg="1"/>
      <p:bldP spid="52" grpId="0"/>
      <p:bldP spid="56" grpId="0" animBg="1"/>
      <p:bldP spid="57" grpId="0" animBg="1"/>
      <p:bldP spid="58" grpId="0"/>
      <p:bldP spid="61" grpId="0"/>
      <p:bldP spid="74" grpId="0" animBg="1"/>
      <p:bldP spid="78" grpId="0"/>
      <p:bldP spid="81" grpId="0" animBg="1"/>
      <p:bldP spid="88" grpId="0"/>
      <p:bldP spid="89" grpId="0" animBg="1"/>
      <p:bldP spid="94" grpId="0"/>
      <p:bldP spid="41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全称为</a:t>
            </a:r>
            <a:r>
              <a:rPr lang="en-US" altLang="zh-CN" dirty="0"/>
              <a:t>Append Only File</a:t>
            </a:r>
            <a:r>
              <a:rPr lang="zh-CN" altLang="en-US" dirty="0"/>
              <a:t>（追加文件）。</a:t>
            </a:r>
            <a:r>
              <a:rPr lang="en-US" altLang="zh-CN" dirty="0"/>
              <a:t>Redis</a:t>
            </a:r>
            <a:r>
              <a:rPr lang="zh-CN" altLang="en-US" dirty="0"/>
              <a:t>处理的每一个写命令都会记录在</a:t>
            </a:r>
            <a:r>
              <a:rPr lang="en-US" altLang="zh-CN" dirty="0"/>
              <a:t>AOF</a:t>
            </a:r>
            <a:r>
              <a:rPr lang="zh-CN" altLang="en-US" dirty="0"/>
              <a:t>文件，可以看做是命令日志文件。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35F8A-25DD-4265-A3A7-94E65049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2528239"/>
            <a:ext cx="3924640" cy="723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ED231-738C-4CA0-B095-5CEA61EC2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5" y="4089194"/>
            <a:ext cx="19621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391915-D8D2-4142-B090-862D5F506E62}"/>
              </a:ext>
            </a:extLst>
          </p:cNvPr>
          <p:cNvGrpSpPr/>
          <p:nvPr/>
        </p:nvGrpSpPr>
        <p:grpSpPr>
          <a:xfrm>
            <a:off x="7694408" y="3820308"/>
            <a:ext cx="1636041" cy="2111660"/>
            <a:chOff x="6414248" y="3713628"/>
            <a:chExt cx="1636041" cy="211166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7542B00-87ED-4526-AB97-4D52103D70A0}"/>
                </a:ext>
              </a:extLst>
            </p:cNvPr>
            <p:cNvSpPr/>
            <p:nvPr/>
          </p:nvSpPr>
          <p:spPr>
            <a:xfrm>
              <a:off x="6414248" y="3721249"/>
              <a:ext cx="1622312" cy="2104039"/>
            </a:xfrm>
            <a:custGeom>
              <a:avLst/>
              <a:gdLst>
                <a:gd name="connsiteX0" fmla="*/ 0 w 1622312"/>
                <a:gd name="connsiteY0" fmla="*/ 0 h 2104039"/>
                <a:gd name="connsiteX1" fmla="*/ 1091906 w 1622312"/>
                <a:gd name="connsiteY1" fmla="*/ 0 h 2104039"/>
                <a:gd name="connsiteX2" fmla="*/ 1622312 w 1622312"/>
                <a:gd name="connsiteY2" fmla="*/ 558369 h 2104039"/>
                <a:gd name="connsiteX3" fmla="*/ 1622312 w 1622312"/>
                <a:gd name="connsiteY3" fmla="*/ 2104039 h 2104039"/>
                <a:gd name="connsiteX4" fmla="*/ 0 w 1622312"/>
                <a:gd name="connsiteY4" fmla="*/ 2104039 h 210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312" h="2104039">
                  <a:moveTo>
                    <a:pt x="0" y="0"/>
                  </a:moveTo>
                  <a:lnTo>
                    <a:pt x="1091906" y="0"/>
                  </a:lnTo>
                  <a:lnTo>
                    <a:pt x="1622312" y="558369"/>
                  </a:lnTo>
                  <a:lnTo>
                    <a:pt x="1622312" y="2104039"/>
                  </a:lnTo>
                  <a:lnTo>
                    <a:pt x="0" y="2104039"/>
                  </a:lnTo>
                  <a:close/>
                </a:path>
              </a:pathLst>
            </a:custGeom>
            <a:solidFill>
              <a:srgbClr val="F5FAF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solidFill>
                  <a:srgbClr val="48504F"/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2D88ADD-4923-4182-B817-7DA80004F3A2}"/>
                </a:ext>
              </a:extLst>
            </p:cNvPr>
            <p:cNvSpPr/>
            <p:nvPr/>
          </p:nvSpPr>
          <p:spPr>
            <a:xfrm>
              <a:off x="7520638" y="3713628"/>
              <a:ext cx="529651" cy="566271"/>
            </a:xfrm>
            <a:custGeom>
              <a:avLst/>
              <a:gdLst>
                <a:gd name="connsiteX0" fmla="*/ 0 w 708461"/>
                <a:gd name="connsiteY0" fmla="*/ 0 h 753970"/>
                <a:gd name="connsiteX1" fmla="*/ 708461 w 708461"/>
                <a:gd name="connsiteY1" fmla="*/ 753970 h 753970"/>
                <a:gd name="connsiteX2" fmla="*/ 0 w 708461"/>
                <a:gd name="connsiteY2" fmla="*/ 753970 h 7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461" h="753970">
                  <a:moveTo>
                    <a:pt x="0" y="0"/>
                  </a:moveTo>
                  <a:lnTo>
                    <a:pt x="708461" y="753970"/>
                  </a:lnTo>
                  <a:lnTo>
                    <a:pt x="0" y="75397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6D9C50-1711-4A2B-B209-BC498ACD8EF1}"/>
                </a:ext>
              </a:extLst>
            </p:cNvPr>
            <p:cNvSpPr txBox="1"/>
            <p:nvPr/>
          </p:nvSpPr>
          <p:spPr>
            <a:xfrm>
              <a:off x="7451464" y="400438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AD2A26"/>
                  </a:solidFill>
                  <a:latin typeface="+mn-lt"/>
                  <a:ea typeface="+mn-ea"/>
                </a:rPr>
                <a:t>AOF</a:t>
              </a:r>
              <a:endParaRPr lang="zh-CN" altLang="en-US" sz="1400" dirty="0">
                <a:solidFill>
                  <a:srgbClr val="AD2A26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C8D72A-2944-4BE0-A676-5060815DF26F}"/>
              </a:ext>
            </a:extLst>
          </p:cNvPr>
          <p:cNvCxnSpPr>
            <a:stCxn id="6" idx="2"/>
          </p:cNvCxnSpPr>
          <p:nvPr/>
        </p:nvCxnSpPr>
        <p:spPr>
          <a:xfrm>
            <a:off x="4024800" y="3252202"/>
            <a:ext cx="0" cy="1043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56506E-D4C8-4029-900D-49226D48EE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05875" y="5041694"/>
            <a:ext cx="2674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F31EF78-82D1-45AB-8FD4-96C79CDC3C15}"/>
              </a:ext>
            </a:extLst>
          </p:cNvPr>
          <p:cNvSpPr txBox="1"/>
          <p:nvPr/>
        </p:nvSpPr>
        <p:spPr>
          <a:xfrm>
            <a:off x="7699769" y="3972007"/>
            <a:ext cx="173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59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默认是关闭的，需要修改</a:t>
            </a:r>
            <a:r>
              <a:rPr lang="en-US" altLang="zh-CN" dirty="0" err="1"/>
              <a:t>redis.conf</a:t>
            </a:r>
            <a:r>
              <a:rPr lang="zh-CN" altLang="en-US" dirty="0"/>
              <a:t>配置文件来开启</a:t>
            </a:r>
            <a:r>
              <a:rPr lang="en-US" altLang="zh-CN" dirty="0"/>
              <a:t>AOF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的命令记录的频率也可以通过</a:t>
            </a:r>
            <a:r>
              <a:rPr lang="en-US" altLang="zh-CN" dirty="0" err="1"/>
              <a:t>redis.conf</a:t>
            </a:r>
            <a:r>
              <a:rPr lang="zh-CN" altLang="en-US" dirty="0"/>
              <a:t>文件来配：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53328F-BA5F-4FE5-BD36-7D1E28C4DCC9}"/>
              </a:ext>
            </a:extLst>
          </p:cNvPr>
          <p:cNvSpPr txBox="1"/>
          <p:nvPr/>
        </p:nvSpPr>
        <p:spPr>
          <a:xfrm>
            <a:off x="782319" y="2006965"/>
            <a:ext cx="9545021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是否开启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功能，默认是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yes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文件的名称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appendfilename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"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appendonly.aof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"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C4ABC-8956-4288-B289-99814681B22A}"/>
              </a:ext>
            </a:extLst>
          </p:cNvPr>
          <p:cNvSpPr txBox="1"/>
          <p:nvPr/>
        </p:nvSpPr>
        <p:spPr>
          <a:xfrm>
            <a:off x="782319" y="3460865"/>
            <a:ext cx="9545020" cy="1384995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表示每执行一次写命令，立即记录到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always </a:t>
            </a:r>
          </a:p>
          <a:p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缓冲区，然后表示每隔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1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秒将缓冲区数据写到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文件，是默认方案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everysec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缓冲区，由操作系统决定何时将缓冲区内容写回磁盘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no</a:t>
            </a: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38154476-F4B9-4138-9819-01F80C51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04433"/>
              </p:ext>
            </p:extLst>
          </p:nvPr>
        </p:nvGraphicFramePr>
        <p:xfrm>
          <a:off x="782318" y="5049819"/>
          <a:ext cx="893990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76788">
                  <a:extLst>
                    <a:ext uri="{9D8B030D-6E8A-4147-A177-3AD203B41FA5}">
                      <a16:colId xmlns:a16="http://schemas.microsoft.com/office/drawing/2014/main" val="259750222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1874595308"/>
                    </a:ext>
                  </a:extLst>
                </a:gridCol>
                <a:gridCol w="2608730">
                  <a:extLst>
                    <a:ext uri="{9D8B030D-6E8A-4147-A177-3AD203B41FA5}">
                      <a16:colId xmlns:a16="http://schemas.microsoft.com/office/drawing/2014/main" val="2285237666"/>
                    </a:ext>
                  </a:extLst>
                </a:gridCol>
                <a:gridCol w="3119716">
                  <a:extLst>
                    <a:ext uri="{9D8B030D-6E8A-4147-A177-3AD203B41FA5}">
                      <a16:colId xmlns:a16="http://schemas.microsoft.com/office/drawing/2014/main" val="54488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配置项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刷盘时机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优点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缺点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Always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同步刷盘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可靠性高，几乎不丢数据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性能影响大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everysec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每秒刷盘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性能适中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最多丢失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秒数据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操作系统控制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性能最好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可靠性较差，可能丢失大量数据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59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491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zh-CN" altLang="en-US" dirty="0"/>
              <a:t>因为是记录命令，</a:t>
            </a:r>
            <a:r>
              <a:rPr lang="en-US" altLang="zh-CN" dirty="0"/>
              <a:t>AOF</a:t>
            </a:r>
            <a:r>
              <a:rPr lang="zh-CN" altLang="en-US" dirty="0"/>
              <a:t>文件会比</a:t>
            </a:r>
            <a:r>
              <a:rPr lang="en-US" altLang="zh-CN" dirty="0"/>
              <a:t>RDB</a:t>
            </a:r>
            <a:r>
              <a:rPr lang="zh-CN" altLang="en-US" dirty="0"/>
              <a:t>文件大的多。而且</a:t>
            </a:r>
            <a:r>
              <a:rPr lang="en-US" altLang="zh-CN" dirty="0"/>
              <a:t>AOF</a:t>
            </a:r>
            <a:r>
              <a:rPr lang="zh-CN" altLang="en-US" dirty="0"/>
              <a:t>会记录对同一个</a:t>
            </a:r>
            <a:r>
              <a:rPr lang="en-US" altLang="zh-CN" dirty="0"/>
              <a:t>key</a:t>
            </a:r>
            <a:r>
              <a:rPr lang="zh-CN" altLang="en-US" dirty="0"/>
              <a:t>的多次写操作，但只有最后一次写操作才有意义。通过执行</a:t>
            </a:r>
            <a:r>
              <a:rPr lang="en-US" altLang="zh-CN" dirty="0" err="1">
                <a:solidFill>
                  <a:srgbClr val="AD2A26"/>
                </a:solidFill>
              </a:rPr>
              <a:t>bgrewriteaof</a:t>
            </a:r>
            <a:r>
              <a:rPr lang="zh-CN" altLang="en-US" dirty="0"/>
              <a:t>命令，可以让</a:t>
            </a:r>
            <a:r>
              <a:rPr lang="en-US" altLang="zh-CN" dirty="0"/>
              <a:t>AOF</a:t>
            </a:r>
            <a:r>
              <a:rPr lang="zh-CN" altLang="en-US" dirty="0"/>
              <a:t>文件执行重写功能，用最少的命令达到相同效果。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也会在触发阈值时自动去重写</a:t>
            </a:r>
            <a:r>
              <a:rPr lang="en-US" altLang="zh-CN" dirty="0"/>
              <a:t>AOF</a:t>
            </a:r>
            <a:r>
              <a:rPr lang="zh-CN" altLang="en-US" dirty="0"/>
              <a:t>文件。阈值也可以在</a:t>
            </a:r>
            <a:r>
              <a:rPr lang="en-US" altLang="zh-CN" dirty="0" err="1"/>
              <a:t>redis.conf</a:t>
            </a:r>
            <a:r>
              <a:rPr lang="zh-CN" altLang="en-US" dirty="0"/>
              <a:t>中配置：</a:t>
            </a:r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70907-3E3F-45DD-818A-305A74AF239E}"/>
              </a:ext>
            </a:extLst>
          </p:cNvPr>
          <p:cNvGrpSpPr/>
          <p:nvPr/>
        </p:nvGrpSpPr>
        <p:grpSpPr>
          <a:xfrm>
            <a:off x="1967991" y="2574428"/>
            <a:ext cx="1796791" cy="985283"/>
            <a:chOff x="1749421" y="2580071"/>
            <a:chExt cx="2066986" cy="9852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719FA2-7EA2-457F-8F76-C62727A663E7}"/>
                </a:ext>
              </a:extLst>
            </p:cNvPr>
            <p:cNvGrpSpPr/>
            <p:nvPr/>
          </p:nvGrpSpPr>
          <p:grpSpPr>
            <a:xfrm>
              <a:off x="1749422" y="2580071"/>
              <a:ext cx="2066985" cy="985283"/>
              <a:chOff x="960120" y="2443717"/>
              <a:chExt cx="2066985" cy="9852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D31E4AC-6246-487E-BA6B-C6B0330F83BC}"/>
                  </a:ext>
                </a:extLst>
              </p:cNvPr>
              <p:cNvSpPr/>
              <p:nvPr/>
            </p:nvSpPr>
            <p:spPr>
              <a:xfrm>
                <a:off x="960120" y="2521354"/>
                <a:ext cx="2057400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047D6BA8-E0B7-4A30-8E6C-64303E3F6D0A}"/>
                  </a:ext>
                </a:extLst>
              </p:cNvPr>
              <p:cNvSpPr/>
              <p:nvPr/>
            </p:nvSpPr>
            <p:spPr>
              <a:xfrm rot="20505853">
                <a:off x="2511432" y="2443717"/>
                <a:ext cx="475535" cy="289345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80AF4-1594-4A94-AA35-9725E7E25EC1}"/>
                  </a:ext>
                </a:extLst>
              </p:cNvPr>
              <p:cNvSpPr txBox="1"/>
              <p:nvPr/>
            </p:nvSpPr>
            <p:spPr>
              <a:xfrm>
                <a:off x="2398432" y="2512139"/>
                <a:ext cx="628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993A90-EB44-4C77-AAEE-AA712DDC8255}"/>
                </a:ext>
              </a:extLst>
            </p:cNvPr>
            <p:cNvSpPr txBox="1"/>
            <p:nvPr/>
          </p:nvSpPr>
          <p:spPr>
            <a:xfrm>
              <a:off x="1749421" y="2757945"/>
              <a:ext cx="17001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set num 123</a:t>
              </a:r>
            </a:p>
            <a:p>
              <a:r>
                <a:rPr lang="en-US" altLang="zh-CN" sz="1200"/>
                <a:t>set name jack</a:t>
              </a:r>
            </a:p>
            <a:p>
              <a:r>
                <a:rPr lang="en-US" altLang="zh-CN" sz="1200"/>
                <a:t>set num 666</a:t>
              </a:r>
              <a:endParaRPr lang="zh-CN" altLang="en-US" sz="120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D03A26-02FE-42B4-8204-1379E3BBBAF8}"/>
              </a:ext>
            </a:extLst>
          </p:cNvPr>
          <p:cNvGrpSpPr/>
          <p:nvPr/>
        </p:nvGrpSpPr>
        <p:grpSpPr>
          <a:xfrm>
            <a:off x="7816147" y="2574418"/>
            <a:ext cx="2317149" cy="985302"/>
            <a:chOff x="7654782" y="2634831"/>
            <a:chExt cx="2317149" cy="98530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75CF626-2F64-47B2-83D8-9199C0CF86E5}"/>
                </a:ext>
              </a:extLst>
            </p:cNvPr>
            <p:cNvGrpSpPr/>
            <p:nvPr/>
          </p:nvGrpSpPr>
          <p:grpSpPr>
            <a:xfrm>
              <a:off x="7654782" y="2634831"/>
              <a:ext cx="2314868" cy="985302"/>
              <a:chOff x="702653" y="2443698"/>
              <a:chExt cx="2314868" cy="9853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53D8E-38E8-484F-A56D-F0BD196D7504}"/>
                  </a:ext>
                </a:extLst>
              </p:cNvPr>
              <p:cNvSpPr/>
              <p:nvPr/>
            </p:nvSpPr>
            <p:spPr>
              <a:xfrm>
                <a:off x="702653" y="2521354"/>
                <a:ext cx="2314868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EF4BD70-7C68-442D-9400-11231795C955}"/>
                  </a:ext>
                </a:extLst>
              </p:cNvPr>
              <p:cNvSpPr/>
              <p:nvPr/>
            </p:nvSpPr>
            <p:spPr>
              <a:xfrm rot="20633960">
                <a:off x="2459533" y="2443698"/>
                <a:ext cx="527876" cy="291822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380A51-9810-4B25-B3B7-2270CA7B95B1}"/>
                  </a:ext>
                </a:extLst>
              </p:cNvPr>
              <p:cNvSpPr txBox="1"/>
              <p:nvPr/>
            </p:nvSpPr>
            <p:spPr>
              <a:xfrm>
                <a:off x="2391517" y="251213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47F3EC-BB0B-491C-A0BE-20DF6AD5488F}"/>
                </a:ext>
              </a:extLst>
            </p:cNvPr>
            <p:cNvSpPr txBox="1"/>
            <p:nvPr/>
          </p:nvSpPr>
          <p:spPr>
            <a:xfrm>
              <a:off x="7654782" y="3072596"/>
              <a:ext cx="231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mset name jack num 666</a:t>
              </a:r>
              <a:endParaRPr lang="zh-CN" altLang="en-US" sz="1200"/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4A29850-1201-472B-91B1-1F275CDC7253}"/>
              </a:ext>
            </a:extLst>
          </p:cNvPr>
          <p:cNvSpPr/>
          <p:nvPr/>
        </p:nvSpPr>
        <p:spPr>
          <a:xfrm>
            <a:off x="4896235" y="2762319"/>
            <a:ext cx="1788458" cy="609500"/>
          </a:xfrm>
          <a:prstGeom prst="rightArrow">
            <a:avLst>
              <a:gd name="adj1" fmla="val 41175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bgrewirteaof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C2B0E3-E8E4-4AD8-882F-351B13969D78}"/>
              </a:ext>
            </a:extLst>
          </p:cNvPr>
          <p:cNvSpPr txBox="1"/>
          <p:nvPr/>
        </p:nvSpPr>
        <p:spPr>
          <a:xfrm>
            <a:off x="710880" y="4279688"/>
            <a:ext cx="9641542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AOF文件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比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上次文件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增长超过多少百分比则触发重写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auto-aof-rewrite-percentage 100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AOF文件体积最小多大以上才触发重写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 </a:t>
            </a:r>
            <a:b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auto-aof-rewrite-min-size 64mb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04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与</a:t>
            </a:r>
            <a:r>
              <a:rPr lang="en-US" altLang="zh-CN" dirty="0"/>
              <a:t>AOF</a:t>
            </a:r>
            <a:r>
              <a:rPr lang="zh-CN" altLang="en-US" dirty="0"/>
              <a:t>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和</a:t>
            </a:r>
            <a:r>
              <a:rPr lang="en-US" altLang="zh-CN" dirty="0"/>
              <a:t>AOF</a:t>
            </a:r>
            <a:r>
              <a:rPr lang="zh-CN" altLang="en-US" dirty="0"/>
              <a:t>各有自己的优缺点，如果对数据安全性要求较高，在实际开发中往往会</a:t>
            </a:r>
            <a:r>
              <a:rPr lang="zh-CN" altLang="en-US" b="1" dirty="0">
                <a:solidFill>
                  <a:srgbClr val="AD2A26"/>
                </a:solidFill>
              </a:rPr>
              <a:t>结合</a:t>
            </a:r>
            <a:r>
              <a:rPr lang="zh-CN" altLang="en-US" dirty="0"/>
              <a:t>两者来使用。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90C9CB9-93B5-4A0D-8AC2-E6117EF5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2826"/>
              </p:ext>
            </p:extLst>
          </p:nvPr>
        </p:nvGraphicFramePr>
        <p:xfrm>
          <a:off x="746599" y="2191208"/>
          <a:ext cx="10663081" cy="39882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89935">
                  <a:extLst>
                    <a:ext uri="{9D8B030D-6E8A-4147-A177-3AD203B41FA5}">
                      <a16:colId xmlns:a16="http://schemas.microsoft.com/office/drawing/2014/main" val="3043598894"/>
                    </a:ext>
                  </a:extLst>
                </a:gridCol>
                <a:gridCol w="4623746">
                  <a:extLst>
                    <a:ext uri="{9D8B030D-6E8A-4147-A177-3AD203B41FA5}">
                      <a16:colId xmlns:a16="http://schemas.microsoft.com/office/drawing/2014/main" val="151070133"/>
                    </a:ext>
                  </a:extLst>
                </a:gridCol>
                <a:gridCol w="4049400">
                  <a:extLst>
                    <a:ext uri="{9D8B030D-6E8A-4147-A177-3AD203B41FA5}">
                      <a16:colId xmlns:a16="http://schemas.microsoft.com/office/drawing/2014/main" val="1390655983"/>
                    </a:ext>
                  </a:extLst>
                </a:gridCol>
              </a:tblGrid>
              <a:tr h="450844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RDB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AOF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71874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持久化方式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定时对整个内存做快照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记录每一次执行的命令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2490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数据完整性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不完整，两次备份之间会丢失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相对完整，取决于刷盘策略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84548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会有压缩，文件体积小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记录命令，文件体积很大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6442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宕机恢复速度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很快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106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数据恢复优先级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低，因为数据完整性不如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高，因为数据完整性更高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11973"/>
                  </a:ext>
                </a:extLst>
              </a:tr>
              <a:tr h="704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系统资源占用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低，主要是磁盘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资源</a:t>
                      </a:r>
                      <a:endParaRPr lang="en-US" altLang="zh-CN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但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重写时会占用大量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9161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可以容忍数分钟的数据丢失，追求更快的启动速度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对数据安全性要求较高常见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90454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373B6F2-E6DF-6626-F67A-0B289056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2" y="1284028"/>
            <a:ext cx="7916310" cy="40315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79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1EE3CA-7B46-0096-C7DF-F62D67070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588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</a:rPr>
              <a:t>做为缓存，数据的持久化是怎么做的？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8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5100161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22305" y="4838720"/>
            <a:ext cx="8457191" cy="717988"/>
            <a:chOff x="1415952" y="1021955"/>
            <a:chExt cx="8328178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7279868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key</a:t>
              </a:r>
              <a:r>
                <a:rPr lang="zh-CN" altLang="en-US" sz="1400" dirty="0">
                  <a:solidFill>
                    <a:schemeClr val="tx1"/>
                  </a:solidFill>
                </a:rPr>
                <a:t>过期之后，会立即删除吗？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2281739" y="5561713"/>
            <a:ext cx="9088625" cy="928540"/>
            <a:chOff x="2266299" y="2566650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566650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Redis</a:t>
              </a:r>
              <a:r>
                <a:rPr lang="zh-CN" altLang="en-US" sz="1400" dirty="0"/>
                <a:t>对数据设置数据的有效时间，数据过期以后，就需要将数据从内存中删除掉。可以按照不同的规则进行删除，这种删除规则就被称之为数据的删除策略（数据过期策略）。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010B47-5C32-AED0-0C2A-E08C1245EDB3}"/>
              </a:ext>
            </a:extLst>
          </p:cNvPr>
          <p:cNvSpPr txBox="1"/>
          <p:nvPr/>
        </p:nvSpPr>
        <p:spPr>
          <a:xfrm>
            <a:off x="7894153" y="6047168"/>
            <a:ext cx="255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惰性删除、定期删除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0DB614-D8BB-4FB5-26EA-6B575C08E8E3}"/>
              </a:ext>
            </a:extLst>
          </p:cNvPr>
          <p:cNvSpPr/>
          <p:nvPr/>
        </p:nvSpPr>
        <p:spPr bwMode="auto">
          <a:xfrm>
            <a:off x="8726556" y="4929809"/>
            <a:ext cx="2256183" cy="46714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heima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D951-1716-A66A-CE14-087BE5D5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惰性删除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C7B23-564A-7EBA-4D01-D742071F7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0153"/>
          </a:xfrm>
        </p:spPr>
        <p:txBody>
          <a:bodyPr/>
          <a:lstStyle/>
          <a:p>
            <a:r>
              <a:rPr lang="zh-CN" altLang="en-US" dirty="0"/>
              <a:t>惰性删除：设置该</a:t>
            </a:r>
            <a:r>
              <a:rPr lang="en-US" altLang="zh-CN" dirty="0"/>
              <a:t>key</a:t>
            </a:r>
            <a:r>
              <a:rPr lang="zh-CN" altLang="en-US" dirty="0"/>
              <a:t>过期时间后，我们不去管它，当需要该</a:t>
            </a:r>
            <a:r>
              <a:rPr lang="en-US" altLang="zh-CN" dirty="0"/>
              <a:t>key</a:t>
            </a:r>
            <a:r>
              <a:rPr lang="zh-CN" altLang="en-US" dirty="0"/>
              <a:t>时，我们在检查其是否过期，如果过期，我们就删掉它，反之返回该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623FE8-371D-D7BB-A50C-7CBD8044D672}"/>
              </a:ext>
            </a:extLst>
          </p:cNvPr>
          <p:cNvGrpSpPr/>
          <p:nvPr/>
        </p:nvGrpSpPr>
        <p:grpSpPr>
          <a:xfrm>
            <a:off x="795130" y="2564296"/>
            <a:ext cx="4502426" cy="901217"/>
            <a:chOff x="745435" y="2564296"/>
            <a:chExt cx="4502426" cy="90121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CB333F2-EAC3-A698-596F-647D22F0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35" y="2811873"/>
              <a:ext cx="4502426" cy="6536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set name zhangsan  </a:t>
              </a: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  <a:t>10</a:t>
              </a:r>
              <a:b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get name   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发现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过期了，直接删除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key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8727FF-BDA7-6167-5BFF-EDC5797FFC89}"/>
                </a:ext>
              </a:extLst>
            </p:cNvPr>
            <p:cNvSpPr/>
            <p:nvPr/>
          </p:nvSpPr>
          <p:spPr bwMode="auto">
            <a:xfrm>
              <a:off x="745435" y="2564296"/>
              <a:ext cx="715617" cy="2882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例子</a:t>
              </a: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595A84B-896A-9A97-57A0-D9BDCB094C8D}"/>
              </a:ext>
            </a:extLst>
          </p:cNvPr>
          <p:cNvSpPr txBox="1">
            <a:spLocks/>
          </p:cNvSpPr>
          <p:nvPr/>
        </p:nvSpPr>
        <p:spPr>
          <a:xfrm>
            <a:off x="746600" y="3989717"/>
            <a:ext cx="10931878" cy="9301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 ：对</a:t>
            </a:r>
            <a:r>
              <a:rPr lang="en-US" altLang="zh-CN" dirty="0"/>
              <a:t>CPU</a:t>
            </a:r>
            <a:r>
              <a:rPr lang="zh-CN" altLang="en-US" dirty="0"/>
              <a:t>友好，只会在使用该</a:t>
            </a:r>
            <a:r>
              <a:rPr lang="en-US" altLang="zh-CN" dirty="0"/>
              <a:t>key</a:t>
            </a:r>
            <a:r>
              <a:rPr lang="zh-CN" altLang="en-US" dirty="0"/>
              <a:t>时才会进行过期检查，对于很多用不到的</a:t>
            </a:r>
            <a:r>
              <a:rPr lang="en-US" altLang="zh-CN" dirty="0"/>
              <a:t>key</a:t>
            </a:r>
            <a:r>
              <a:rPr lang="zh-CN" altLang="en-US" dirty="0"/>
              <a:t>不用浪费时间进行过期检查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 ：对内存不友好，如果一个</a:t>
            </a:r>
            <a:r>
              <a:rPr lang="en-US" altLang="zh-CN" dirty="0"/>
              <a:t>key</a:t>
            </a:r>
            <a:r>
              <a:rPr lang="zh-CN" altLang="en-US" dirty="0"/>
              <a:t>已经过期，但是一直没有使用，那么该</a:t>
            </a:r>
            <a:r>
              <a:rPr lang="en-US" altLang="zh-CN" dirty="0"/>
              <a:t>key</a:t>
            </a:r>
            <a:r>
              <a:rPr lang="zh-CN" altLang="en-US" dirty="0"/>
              <a:t>就会一直存在内存中，内存永远不会释放</a:t>
            </a:r>
          </a:p>
        </p:txBody>
      </p:sp>
    </p:spTree>
    <p:extLst>
      <p:ext uri="{BB962C8B-B14F-4D97-AF65-F5344CB8AC3E}">
        <p14:creationId xmlns:p14="http://schemas.microsoft.com/office/powerpoint/2010/main" val="842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61D0-2C12-6299-C4A5-F34F79C3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定期删除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A905F-5C36-CBCA-C63D-25E3506AB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009666"/>
          </a:xfrm>
        </p:spPr>
        <p:txBody>
          <a:bodyPr/>
          <a:lstStyle/>
          <a:p>
            <a:r>
              <a:rPr lang="zh-CN" altLang="en-US" dirty="0"/>
              <a:t>定期删除：每隔一段时间，我们就对一些</a:t>
            </a:r>
            <a:r>
              <a:rPr lang="en-US" altLang="zh-CN" dirty="0"/>
              <a:t>key</a:t>
            </a:r>
            <a:r>
              <a:rPr lang="zh-CN" altLang="en-US" dirty="0"/>
              <a:t>进行检查，删除里面过期的</a:t>
            </a:r>
            <a:r>
              <a:rPr lang="en-US" altLang="zh-CN" dirty="0"/>
              <a:t>key(</a:t>
            </a:r>
            <a:r>
              <a:rPr lang="zh-CN" altLang="en-US" dirty="0"/>
              <a:t>从一定数量的数据库中取出一定数量的随机</a:t>
            </a:r>
            <a:r>
              <a:rPr lang="en-US" altLang="zh-CN" dirty="0"/>
              <a:t>key</a:t>
            </a:r>
            <a:r>
              <a:rPr lang="zh-CN" altLang="en-US" dirty="0"/>
              <a:t>进行检查，并删除其中的过期</a:t>
            </a:r>
            <a:r>
              <a:rPr lang="en-US" altLang="zh-CN" dirty="0"/>
              <a:t>key)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E7B0F5E-BC49-2368-7302-ACEA1D14D1B7}"/>
              </a:ext>
            </a:extLst>
          </p:cNvPr>
          <p:cNvSpPr txBox="1">
            <a:spLocks/>
          </p:cNvSpPr>
          <p:nvPr/>
        </p:nvSpPr>
        <p:spPr>
          <a:xfrm>
            <a:off x="746600" y="2496784"/>
            <a:ext cx="10698800" cy="15484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定期清理有两种模式：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SLOW</a:t>
            </a:r>
            <a:r>
              <a:rPr lang="zh-CN" altLang="en-US" dirty="0"/>
              <a:t>模式是定时任务，执行频率默认为</a:t>
            </a:r>
            <a:r>
              <a:rPr lang="en-US" altLang="zh-CN" dirty="0"/>
              <a:t>10hz</a:t>
            </a:r>
            <a:r>
              <a:rPr lang="zh-CN" altLang="en-US" dirty="0"/>
              <a:t>，每次不超过</a:t>
            </a:r>
            <a:r>
              <a:rPr lang="en-US" altLang="zh-CN" dirty="0"/>
              <a:t>25ms</a:t>
            </a:r>
            <a:r>
              <a:rPr lang="zh-CN" altLang="en-US" dirty="0"/>
              <a:t>，以通过修改配置文件</a:t>
            </a:r>
            <a:r>
              <a:rPr lang="en-US" altLang="zh-CN" dirty="0" err="1"/>
              <a:t>redis.conf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hz</a:t>
            </a:r>
            <a:r>
              <a:rPr lang="en-US" altLang="zh-CN" dirty="0"/>
              <a:t> </a:t>
            </a:r>
            <a:r>
              <a:rPr lang="zh-CN" altLang="en-US" dirty="0"/>
              <a:t>选项来调整这个次数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FAST</a:t>
            </a:r>
            <a:r>
              <a:rPr lang="zh-CN" altLang="en-US" dirty="0"/>
              <a:t>模式执行频率不固定，但两次间隔不低于</a:t>
            </a:r>
            <a:r>
              <a:rPr lang="en-US" altLang="zh-CN" dirty="0"/>
              <a:t>2ms</a:t>
            </a:r>
            <a:r>
              <a:rPr lang="zh-CN" altLang="en-US" dirty="0"/>
              <a:t>，每次耗时不超过</a:t>
            </a:r>
            <a:r>
              <a:rPr lang="en-US" altLang="zh-CN" dirty="0"/>
              <a:t>1ms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AAED093-6E73-D704-544F-17A03647C3CB}"/>
              </a:ext>
            </a:extLst>
          </p:cNvPr>
          <p:cNvSpPr txBox="1">
            <a:spLocks/>
          </p:cNvSpPr>
          <p:nvPr/>
        </p:nvSpPr>
        <p:spPr>
          <a:xfrm>
            <a:off x="746600" y="4534306"/>
            <a:ext cx="10698800" cy="10096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651B8BC-8697-5721-EE5D-8B5E9A388BBE}"/>
              </a:ext>
            </a:extLst>
          </p:cNvPr>
          <p:cNvSpPr txBox="1">
            <a:spLocks/>
          </p:cNvSpPr>
          <p:nvPr/>
        </p:nvSpPr>
        <p:spPr>
          <a:xfrm>
            <a:off x="667087" y="4474671"/>
            <a:ext cx="10698800" cy="12800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：可以通过限制删除操作执行的时长和频率来减少删除操作对 </a:t>
            </a:r>
            <a:r>
              <a:rPr lang="en-US" altLang="zh-CN" dirty="0"/>
              <a:t>CPU </a:t>
            </a:r>
            <a:r>
              <a:rPr lang="zh-CN" altLang="en-US" dirty="0"/>
              <a:t>的影响。另外定期删除，也能有效释放过期键占用的内存。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：难以确定删除操作执行的时长和频率。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1AE08F3-3EB0-FC33-3BEF-FA6812F468D2}"/>
              </a:ext>
            </a:extLst>
          </p:cNvPr>
          <p:cNvSpPr txBox="1">
            <a:spLocks/>
          </p:cNvSpPr>
          <p:nvPr/>
        </p:nvSpPr>
        <p:spPr>
          <a:xfrm>
            <a:off x="667087" y="5935723"/>
            <a:ext cx="10698800" cy="5445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Redis</a:t>
            </a:r>
            <a:r>
              <a:rPr lang="zh-CN" altLang="en-US" b="1" dirty="0"/>
              <a:t>的过期删除策略：</a:t>
            </a:r>
            <a:r>
              <a:rPr lang="zh-CN" altLang="en-US" b="1" dirty="0">
                <a:solidFill>
                  <a:srgbClr val="C00000"/>
                </a:solidFill>
              </a:rPr>
              <a:t>惰性删除 </a:t>
            </a:r>
            <a:r>
              <a:rPr lang="en-US" altLang="zh-CN" b="1" dirty="0"/>
              <a:t>+ </a:t>
            </a:r>
            <a:r>
              <a:rPr lang="zh-CN" altLang="en-US" b="1" dirty="0">
                <a:solidFill>
                  <a:srgbClr val="C00000"/>
                </a:solidFill>
              </a:rPr>
              <a:t>定期删除</a:t>
            </a:r>
            <a:r>
              <a:rPr lang="zh-CN" altLang="en-US" b="1" dirty="0"/>
              <a:t>两种策略进行配合使用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4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0126D36-01E6-7EC3-94FF-B0AE31126B14}"/>
              </a:ext>
            </a:extLst>
          </p:cNvPr>
          <p:cNvSpPr txBox="1">
            <a:spLocks/>
          </p:cNvSpPr>
          <p:nvPr/>
        </p:nvSpPr>
        <p:spPr>
          <a:xfrm>
            <a:off x="4768775" y="1426617"/>
            <a:ext cx="5760538" cy="133646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Redis</a:t>
            </a:r>
            <a:r>
              <a:rPr lang="zh-CN" altLang="en-US"/>
              <a:t>的数据过期策略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B8C778A-257F-A65F-2595-0FC4A686E6A4}"/>
              </a:ext>
            </a:extLst>
          </p:cNvPr>
          <p:cNvSpPr txBox="1">
            <a:spLocks/>
          </p:cNvSpPr>
          <p:nvPr/>
        </p:nvSpPr>
        <p:spPr>
          <a:xfrm>
            <a:off x="4757036" y="2547609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惰性删除</a:t>
            </a:r>
            <a:r>
              <a:rPr lang="zh-CN" altLang="en-US" sz="1400" dirty="0"/>
              <a:t>：访问</a:t>
            </a:r>
            <a:r>
              <a:rPr lang="en-US" altLang="zh-CN" sz="1400" dirty="0"/>
              <a:t>key</a:t>
            </a:r>
            <a:r>
              <a:rPr lang="zh-CN" altLang="en-US" sz="1400" dirty="0"/>
              <a:t>的时候判断是否过期，如果过期，则删除</a:t>
            </a:r>
            <a:endParaRPr lang="en-US" altLang="zh-CN" sz="1400" dirty="0"/>
          </a:p>
          <a:p>
            <a:r>
              <a:rPr lang="zh-CN" altLang="en-US" sz="1400" b="1" dirty="0"/>
              <a:t>定期删除</a:t>
            </a:r>
            <a:r>
              <a:rPr lang="zh-CN" altLang="en-US" sz="1400" dirty="0"/>
              <a:t>：定期检查一定量的</a:t>
            </a:r>
            <a:r>
              <a:rPr lang="en-US" altLang="zh-CN" sz="1400" dirty="0"/>
              <a:t>key</a:t>
            </a:r>
            <a:r>
              <a:rPr lang="zh-CN" altLang="en-US" sz="1400" dirty="0"/>
              <a:t>是否过期（</a:t>
            </a:r>
            <a:r>
              <a:rPr lang="en-US" altLang="zh-CN" sz="1400" dirty="0"/>
              <a:t> SLOW</a:t>
            </a:r>
            <a:r>
              <a:rPr lang="zh-CN" altLang="en-US" sz="1400" dirty="0"/>
              <a:t>模式</a:t>
            </a:r>
            <a:r>
              <a:rPr lang="en-US" altLang="zh-CN" sz="1400" dirty="0"/>
              <a:t>+ FAST</a:t>
            </a:r>
            <a:r>
              <a:rPr lang="zh-CN" altLang="en-US" sz="1400" dirty="0"/>
              <a:t>模式）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b="1" dirty="0"/>
              <a:t>Redis</a:t>
            </a:r>
            <a:r>
              <a:rPr lang="zh-CN" altLang="en-US" sz="1400" b="1" dirty="0"/>
              <a:t>的过期删除策略：</a:t>
            </a:r>
            <a:r>
              <a:rPr lang="zh-CN" altLang="en-US" sz="1400" b="1" dirty="0">
                <a:solidFill>
                  <a:srgbClr val="C00000"/>
                </a:solidFill>
              </a:rPr>
              <a:t>惰性删除 </a:t>
            </a:r>
            <a:r>
              <a:rPr lang="en-US" altLang="zh-CN" sz="1400" b="1" dirty="0"/>
              <a:t>+ </a:t>
            </a:r>
            <a:r>
              <a:rPr lang="zh-CN" altLang="en-US" sz="1400" b="1" dirty="0">
                <a:solidFill>
                  <a:srgbClr val="C00000"/>
                </a:solidFill>
              </a:rPr>
              <a:t>定期删除</a:t>
            </a:r>
            <a:r>
              <a:rPr lang="zh-CN" altLang="en-US" sz="1400" b="1" dirty="0"/>
              <a:t>两种策略进行配合使用</a:t>
            </a:r>
            <a:endParaRPr lang="zh-CN" altLang="en-US" sz="1400" dirty="0"/>
          </a:p>
          <a:p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A15C5-2C4C-89EC-8DE6-33B15B35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55" y="1413082"/>
            <a:ext cx="6764503" cy="41048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51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394" y="2375556"/>
            <a:ext cx="6532775" cy="1423447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Redis-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</a:rPr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0" y="5196529"/>
            <a:ext cx="808626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假如缓存过多，内存是有限的，内存被占满了怎么办？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3056992" y="5929460"/>
            <a:ext cx="6124715" cy="593889"/>
            <a:chOff x="2266299" y="2633811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其实就是想问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的数据淘汰策略是什么？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FA50-828D-82D1-C6F4-CFC00BC3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B7A9E-1B6A-A7C9-CFE3-A8454FE5C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45561"/>
          </a:xfrm>
        </p:spPr>
        <p:txBody>
          <a:bodyPr/>
          <a:lstStyle/>
          <a:p>
            <a:r>
              <a:rPr lang="zh-CN" altLang="en-US" b="1" dirty="0"/>
              <a:t>数据的淘汰策略</a:t>
            </a:r>
            <a:r>
              <a:rPr lang="zh-CN" altLang="en-US" dirty="0"/>
              <a:t>：当</a:t>
            </a:r>
            <a:r>
              <a:rPr lang="en-US" altLang="zh-CN" dirty="0"/>
              <a:t>Redis</a:t>
            </a:r>
            <a:r>
              <a:rPr lang="zh-CN" altLang="en-US" dirty="0"/>
              <a:t>中的内存不够用时，此时在向</a:t>
            </a:r>
            <a:r>
              <a:rPr lang="en-US" altLang="zh-CN" dirty="0"/>
              <a:t>Redis</a:t>
            </a:r>
            <a:r>
              <a:rPr lang="zh-CN" altLang="en-US" dirty="0"/>
              <a:t>中添加新的</a:t>
            </a:r>
            <a:r>
              <a:rPr lang="en-US" altLang="zh-CN" dirty="0"/>
              <a:t>key</a:t>
            </a:r>
            <a:r>
              <a:rPr lang="zh-CN" altLang="en-US" dirty="0"/>
              <a:t>，那么</a:t>
            </a:r>
            <a:r>
              <a:rPr lang="en-US" altLang="zh-CN" dirty="0"/>
              <a:t>Redis</a:t>
            </a:r>
            <a:r>
              <a:rPr lang="zh-CN" altLang="en-US" dirty="0"/>
              <a:t>就会按照某一种规则将内存中的数据删除掉，这种数据的删除规则被称之为内存的淘汰策略。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种不同策略来选择要删除的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noeviction</a:t>
            </a:r>
            <a:r>
              <a:rPr lang="zh-CN" altLang="en-US" sz="1600" dirty="0"/>
              <a:t>： 不淘汰任何</a:t>
            </a:r>
            <a:r>
              <a:rPr lang="en-US" altLang="zh-CN" sz="1600" dirty="0"/>
              <a:t>key</a:t>
            </a:r>
            <a:r>
              <a:rPr lang="zh-CN" altLang="en-US" sz="1600" dirty="0"/>
              <a:t>，但是内存满时不允许写入新数据，</a:t>
            </a:r>
            <a:r>
              <a:rPr lang="zh-CN" altLang="en-US" sz="1600" dirty="0">
                <a:solidFill>
                  <a:srgbClr val="C00000"/>
                </a:solidFill>
              </a:rPr>
              <a:t>默认就是这种策略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ttl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，比较</a:t>
            </a:r>
            <a:r>
              <a:rPr lang="en-US" altLang="zh-CN" sz="1600" dirty="0"/>
              <a:t>key</a:t>
            </a:r>
            <a:r>
              <a:rPr lang="zh-CN" altLang="en-US" sz="1600" dirty="0"/>
              <a:t>的剩余</a:t>
            </a:r>
            <a:r>
              <a:rPr lang="en-US" altLang="zh-CN" sz="1600" dirty="0"/>
              <a:t>TTL</a:t>
            </a:r>
            <a:r>
              <a:rPr lang="zh-CN" altLang="en-US" sz="1600" dirty="0"/>
              <a:t>值，</a:t>
            </a:r>
            <a:r>
              <a:rPr lang="en-US" altLang="zh-CN" sz="1600" dirty="0"/>
              <a:t>TTL</a:t>
            </a:r>
            <a:r>
              <a:rPr lang="zh-CN" altLang="en-US" sz="1600" dirty="0"/>
              <a:t>越小越先被淘汰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</a:t>
            </a:r>
            <a:r>
              <a:rPr lang="en-US" altLang="zh-CN" sz="1600" dirty="0"/>
              <a:t>-random</a:t>
            </a:r>
            <a:r>
              <a:rPr lang="zh-CN" altLang="en-US" sz="1600" dirty="0"/>
              <a:t>：对全体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volatile-random</a:t>
            </a:r>
            <a:r>
              <a:rPr lang="zh-CN" altLang="en-US" sz="1600" dirty="0"/>
              <a:t>：对设置了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allkeys-lru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lru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allkeys-lfu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lfu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F20CB1-921C-3759-CEE5-04353781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0" y="2578557"/>
            <a:ext cx="2920216" cy="752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71BCBCF-91FE-3166-2896-1B290926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478" y="4318068"/>
            <a:ext cx="4564322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5078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LRU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ecently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sed）最近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使用。用当前时间减去最后一次访问时间，这个值越大则淘汰优先级越高。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LFU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requently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sed）最少频率使用。会统计每个key的访问频率，值越小淘汰优先级越高。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F05A5-F43D-2647-52DA-EF9B12746358}"/>
              </a:ext>
            </a:extLst>
          </p:cNvPr>
          <p:cNvSpPr txBox="1"/>
          <p:nvPr/>
        </p:nvSpPr>
        <p:spPr>
          <a:xfrm>
            <a:off x="6629398" y="3831391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key1是在3s之前访问的, key2是在9s之前访问的，删除的就是key2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DFDE6A-C765-4FC0-5335-F335169E13A1}"/>
              </a:ext>
            </a:extLst>
          </p:cNvPr>
          <p:cNvSpPr txBox="1"/>
          <p:nvPr/>
        </p:nvSpPr>
        <p:spPr>
          <a:xfrm>
            <a:off x="6609520" y="6147208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key2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 删除的就是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14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FDEF-E441-A93D-5759-02AAE1AC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  <a:r>
              <a:rPr lang="en-US" altLang="zh-CN" dirty="0"/>
              <a:t>-</a:t>
            </a:r>
            <a:r>
              <a:rPr lang="zh-CN" altLang="en-US" dirty="0"/>
              <a:t>使用建议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10509-46FA-7C7C-28D2-B0172D035B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402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优先使用 </a:t>
            </a:r>
            <a:r>
              <a:rPr lang="en-US" altLang="zh-CN" dirty="0" err="1"/>
              <a:t>allkeys-lru</a:t>
            </a:r>
            <a:r>
              <a:rPr lang="en-US" altLang="zh-CN" dirty="0"/>
              <a:t> </a:t>
            </a:r>
            <a:r>
              <a:rPr lang="zh-CN" altLang="en-US" dirty="0"/>
              <a:t>策略。充分利用 </a:t>
            </a:r>
            <a:r>
              <a:rPr lang="en-US" altLang="zh-CN" dirty="0"/>
              <a:t>LRU </a:t>
            </a:r>
            <a:r>
              <a:rPr lang="zh-CN" altLang="en-US" dirty="0"/>
              <a:t>算法的优势，把最近最常访问的数据留在缓存中。如果业务有明显的冷热数据区分，建议使用。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如果业务中数据访问频率差别不大，没有明显冷热数据区分，建议使用 </a:t>
            </a:r>
            <a:r>
              <a:rPr lang="en-US" altLang="zh-CN" dirty="0" err="1"/>
              <a:t>allkeys</a:t>
            </a:r>
            <a:r>
              <a:rPr lang="en-US" altLang="zh-CN" dirty="0"/>
              <a:t>-random</a:t>
            </a:r>
            <a:r>
              <a:rPr lang="zh-CN" altLang="en-US" dirty="0"/>
              <a:t>，随机选择淘汰。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如果业务中有置顶的需求，可以使用 </a:t>
            </a:r>
            <a:r>
              <a:rPr lang="en-US" altLang="zh-CN" dirty="0"/>
              <a:t>volatile-</a:t>
            </a:r>
            <a:r>
              <a:rPr lang="en-US" altLang="zh-CN" dirty="0" err="1"/>
              <a:t>lru</a:t>
            </a:r>
            <a:r>
              <a:rPr lang="en-US" altLang="zh-CN" dirty="0"/>
              <a:t> </a:t>
            </a:r>
            <a:r>
              <a:rPr lang="zh-CN" altLang="en-US" dirty="0"/>
              <a:t>策略，同时置顶数据不设置过期时间，这些数据就一直不被删除，会淘汰其他设置过期时间的数据。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如果业务中有短时高频访问的数据，可以使用 </a:t>
            </a:r>
            <a:r>
              <a:rPr lang="en-US" altLang="zh-CN" dirty="0" err="1"/>
              <a:t>allkeys-lfu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volatile-</a:t>
            </a:r>
            <a:r>
              <a:rPr lang="en-US" altLang="zh-CN" dirty="0" err="1"/>
              <a:t>lfu</a:t>
            </a:r>
            <a:r>
              <a:rPr lang="en-US" altLang="zh-CN" dirty="0"/>
              <a:t> </a:t>
            </a:r>
            <a:r>
              <a:rPr lang="zh-CN" altLang="en-US" dirty="0"/>
              <a:t>策略。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7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077D6-1622-485F-4060-CF7B118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关于数据淘汰策略其他的面试问题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A417-8414-51B2-7F0A-6CB4FFA2E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867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数据库有</a:t>
            </a:r>
            <a:r>
              <a:rPr lang="en-US" altLang="zh-CN" dirty="0"/>
              <a:t>1000</a:t>
            </a:r>
            <a:r>
              <a:rPr lang="zh-CN" altLang="en-US" dirty="0"/>
              <a:t>万数据 </a:t>
            </a:r>
            <a:r>
              <a:rPr lang="en-US" altLang="zh-CN" dirty="0"/>
              <a:t>,Redis</a:t>
            </a:r>
            <a:r>
              <a:rPr lang="zh-CN" altLang="en-US" dirty="0"/>
              <a:t>只能缓存</a:t>
            </a:r>
            <a:r>
              <a:rPr lang="en-US" altLang="zh-CN" dirty="0"/>
              <a:t>20w</a:t>
            </a:r>
            <a:r>
              <a:rPr lang="zh-CN" altLang="en-US" dirty="0"/>
              <a:t>数据</a:t>
            </a:r>
            <a:r>
              <a:rPr lang="en-US" altLang="zh-CN" dirty="0"/>
              <a:t>, </a:t>
            </a:r>
            <a:r>
              <a:rPr lang="zh-CN" altLang="en-US" dirty="0"/>
              <a:t>如何保证</a:t>
            </a:r>
            <a:r>
              <a:rPr lang="en-US" altLang="zh-CN" dirty="0"/>
              <a:t>Redis</a:t>
            </a:r>
            <a:r>
              <a:rPr lang="zh-CN" altLang="en-US" dirty="0"/>
              <a:t>中的数据都是热点数据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Redis</a:t>
            </a:r>
            <a:r>
              <a:rPr lang="zh-CN" altLang="en-US" dirty="0"/>
              <a:t>的内存用完了会发生什么？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89D1D96-4856-9B15-03C9-379F98962707}"/>
              </a:ext>
            </a:extLst>
          </p:cNvPr>
          <p:cNvSpPr txBox="1">
            <a:spLocks/>
          </p:cNvSpPr>
          <p:nvPr/>
        </p:nvSpPr>
        <p:spPr>
          <a:xfrm>
            <a:off x="1044774" y="2216426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allkeys-lru</a:t>
            </a:r>
            <a:r>
              <a:rPr lang="en-US" altLang="zh-CN" dirty="0"/>
              <a:t>(</a:t>
            </a:r>
            <a:r>
              <a:rPr lang="zh-CN" altLang="en-US" dirty="0"/>
              <a:t>挑选最近最少使用的数据淘汰</a:t>
            </a:r>
            <a:r>
              <a:rPr lang="en-US" altLang="zh-CN" dirty="0"/>
              <a:t>)</a:t>
            </a:r>
            <a:r>
              <a:rPr lang="zh-CN" altLang="en-US" dirty="0"/>
              <a:t>淘汰策略，留下来的都是经常访问的热点数据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06D57D-C4B8-F378-F0BC-9467A97BB8C1}"/>
              </a:ext>
            </a:extLst>
          </p:cNvPr>
          <p:cNvSpPr txBox="1">
            <a:spLocks/>
          </p:cNvSpPr>
          <p:nvPr/>
        </p:nvSpPr>
        <p:spPr>
          <a:xfrm>
            <a:off x="1024896" y="3500438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主要看数据淘汰策略是什么？如果是默认的配置（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noeviction</a:t>
            </a:r>
            <a:r>
              <a:rPr lang="en-US" altLang="zh-CN" sz="1600" dirty="0"/>
              <a:t> </a:t>
            </a:r>
            <a:r>
              <a:rPr lang="zh-CN" altLang="en-US" dirty="0"/>
              <a:t>），会直接报错</a:t>
            </a:r>
          </a:p>
        </p:txBody>
      </p:sp>
    </p:spTree>
    <p:extLst>
      <p:ext uri="{BB962C8B-B14F-4D97-AF65-F5344CB8AC3E}">
        <p14:creationId xmlns:p14="http://schemas.microsoft.com/office/powerpoint/2010/main" val="4570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7B7498-1626-267E-0DC0-FEB735E48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2900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数据淘汰策略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875135A-5491-5C32-16B5-5917D2AF5CAF}"/>
              </a:ext>
            </a:extLst>
          </p:cNvPr>
          <p:cNvSpPr txBox="1">
            <a:spLocks/>
          </p:cNvSpPr>
          <p:nvPr/>
        </p:nvSpPr>
        <p:spPr>
          <a:xfrm>
            <a:off x="5114845" y="2567488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Redis</a:t>
            </a:r>
            <a:r>
              <a:rPr lang="zh-CN" altLang="en-US" sz="1400" dirty="0"/>
              <a:t>提供了</a:t>
            </a:r>
            <a:r>
              <a:rPr lang="en-US" altLang="zh-CN" sz="1400" dirty="0"/>
              <a:t>8</a:t>
            </a:r>
            <a:r>
              <a:rPr lang="zh-CN" altLang="en-US" sz="1400" dirty="0"/>
              <a:t>种不同的数据淘汰策略，默认是</a:t>
            </a:r>
            <a:r>
              <a:rPr lang="en-US" altLang="zh-CN" sz="1400" dirty="0" err="1"/>
              <a:t>noeviction</a:t>
            </a:r>
            <a:r>
              <a:rPr lang="zh-CN" altLang="en-US" sz="1400" dirty="0"/>
              <a:t>不删除任何数据，内存不足直接报错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LRU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最少最近使用。用当前时间减去最后一次访问时间，这个值越大则淘汰优先级越高。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LFU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最少频率使用。会统计每个key的访问频率，值越小淘汰优先级越高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ea typeface="Alibaba PuHuiTi R"/>
              </a:rPr>
              <a:t>平时开发过程中用的比较多的就是</a:t>
            </a:r>
            <a:r>
              <a:rPr lang="en-US" altLang="zh-CN" sz="1400" dirty="0" err="1">
                <a:solidFill>
                  <a:srgbClr val="C00000"/>
                </a:solidFill>
              </a:rPr>
              <a:t>allkeys-lru</a:t>
            </a:r>
            <a:r>
              <a:rPr lang="zh-CN" altLang="en-US" sz="1400" dirty="0">
                <a:solidFill>
                  <a:srgbClr val="C00000"/>
                </a:solidFill>
              </a:rPr>
              <a:t>（结合自己的业务场景）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21B33-CE33-3A40-7750-527F7A40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39" y="1259165"/>
            <a:ext cx="6999543" cy="4681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14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82" y="500076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531637" y="4858599"/>
            <a:ext cx="6220886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9784EF-F082-AC11-B2C3-76233A76FDEC}"/>
              </a:ext>
            </a:extLst>
          </p:cNvPr>
          <p:cNvGrpSpPr/>
          <p:nvPr/>
        </p:nvGrpSpPr>
        <p:grpSpPr>
          <a:xfrm>
            <a:off x="2329247" y="5531554"/>
            <a:ext cx="8631088" cy="928882"/>
            <a:chOff x="2206665" y="3286242"/>
            <a:chExt cx="8631088" cy="2694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538FA2-ABDE-1FCC-CF3A-9667C58AC52B}"/>
                </a:ext>
              </a:extLst>
            </p:cNvPr>
            <p:cNvSpPr/>
            <p:nvPr/>
          </p:nvSpPr>
          <p:spPr bwMode="auto">
            <a:xfrm>
              <a:off x="2206665" y="3286242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158DAB73-A599-58E1-1FB7-656E6864078B}"/>
                </a:ext>
              </a:extLst>
            </p:cNvPr>
            <p:cNvSpPr txBox="1">
              <a:spLocks/>
            </p:cNvSpPr>
            <p:nvPr/>
          </p:nvSpPr>
          <p:spPr>
            <a:xfrm>
              <a:off x="2309849" y="3485109"/>
              <a:ext cx="8301148" cy="229406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需要结合项目中的业务进行回答，通常情况下，分布式锁使用的场景：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集群情况下的定时任务、抢单、幂等性场景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9749-4AFE-DAF1-D5EC-A1DFE1D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F2FF-278C-B194-AE70-9B2E4D3DE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56AF5-E097-CB7A-2CCD-3D341C23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69" y="1693202"/>
            <a:ext cx="5348631" cy="4856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抢购优惠券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@throws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“num”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3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优惠券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优惠券数量减一，说明抢到了优惠券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69EAA-D811-16BD-1C00-E84328E04E4F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4297F03-74AB-48F0-6C03-321F36E5250A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16DC04-B93B-A257-1DEA-F1C4FF3C87BC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18BEF821-FB38-AE04-60C9-F7889C6F1A88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2A17AD-58E0-569A-A579-A429D81D50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95FFC5-627A-B402-9E3E-DA1867371697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38F49C6-81CF-E20E-5E84-AA7D0282637F}"/>
              </a:ext>
            </a:extLst>
          </p:cNvPr>
          <p:cNvGrpSpPr/>
          <p:nvPr/>
        </p:nvGrpSpPr>
        <p:grpSpPr>
          <a:xfrm>
            <a:off x="7619479" y="5225928"/>
            <a:ext cx="560598" cy="969209"/>
            <a:chOff x="7619479" y="5225928"/>
            <a:chExt cx="560598" cy="96920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AEC49F-F1E9-27A3-E575-CE7562587456}"/>
                </a:ext>
              </a:extLst>
            </p:cNvPr>
            <p:cNvSpPr/>
            <p:nvPr/>
          </p:nvSpPr>
          <p:spPr>
            <a:xfrm>
              <a:off x="7619479" y="5858135"/>
              <a:ext cx="560598" cy="337002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结束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7168E27-854B-3A0C-53CE-2EC9FCE8ACEB}"/>
                </a:ext>
              </a:extLst>
            </p:cNvPr>
            <p:cNvCxnSpPr>
              <a:stCxn id="23" idx="2"/>
              <a:endCxn id="14" idx="0"/>
            </p:cNvCxnSpPr>
            <p:nvPr/>
          </p:nvCxnSpPr>
          <p:spPr>
            <a:xfrm flipH="1">
              <a:off x="7899778" y="5225928"/>
              <a:ext cx="4502" cy="632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870BF2F-2C85-6384-1213-6EDADABFC438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1D976BB-C3B4-88FE-07D5-5E64FBA5CDE4}"/>
              </a:ext>
            </a:extLst>
          </p:cNvPr>
          <p:cNvGrpSpPr/>
          <p:nvPr/>
        </p:nvGrpSpPr>
        <p:grpSpPr>
          <a:xfrm>
            <a:off x="8688794" y="3491214"/>
            <a:ext cx="1787049" cy="651856"/>
            <a:chOff x="8688794" y="3491214"/>
            <a:chExt cx="1787049" cy="6518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80B15B5-552E-B6C9-A744-4C88098D9A0E}"/>
                </a:ext>
              </a:extLst>
            </p:cNvPr>
            <p:cNvSpPr/>
            <p:nvPr/>
          </p:nvSpPr>
          <p:spPr>
            <a:xfrm>
              <a:off x="9443943" y="3597861"/>
              <a:ext cx="1031900" cy="545209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返回异常结果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7C9C8C9-D081-DBC0-2D2E-8182571A9DCF}"/>
                </a:ext>
              </a:extLst>
            </p:cNvPr>
            <p:cNvCxnSpPr>
              <a:stCxn id="26" idx="3"/>
              <a:endCxn id="13" idx="1"/>
            </p:cNvCxnSpPr>
            <p:nvPr/>
          </p:nvCxnSpPr>
          <p:spPr>
            <a:xfrm flipV="1">
              <a:off x="8688794" y="3870466"/>
              <a:ext cx="755149" cy="16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占位符 2">
              <a:extLst>
                <a:ext uri="{FF2B5EF4-FFF2-40B4-BE49-F238E27FC236}">
                  <a16:creationId xmlns:a16="http://schemas.microsoft.com/office/drawing/2014/main" id="{1A80C22A-054A-4A46-F95A-7901D8F5C5AB}"/>
                </a:ext>
              </a:extLst>
            </p:cNvPr>
            <p:cNvSpPr txBox="1">
              <a:spLocks/>
            </p:cNvSpPr>
            <p:nvPr/>
          </p:nvSpPr>
          <p:spPr>
            <a:xfrm>
              <a:off x="8879258" y="3491214"/>
              <a:ext cx="503734" cy="55246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否</a:t>
              </a: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C1E855-26EC-F562-C2CA-389435859125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3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6" grpId="0" animBg="1"/>
      <p:bldP spid="23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890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24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330881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28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7ED8857-F59C-2D9D-8669-6B428BBA634D}"/>
              </a:ext>
            </a:extLst>
          </p:cNvPr>
          <p:cNvCxnSpPr/>
          <p:nvPr/>
        </p:nvCxnSpPr>
        <p:spPr>
          <a:xfrm>
            <a:off x="993964" y="401923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17386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43413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2397" y="4353618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4265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9361" y="489377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9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54" grpId="0" animBg="1"/>
      <p:bldP spid="55" grpId="0" animBg="1"/>
      <p:bldP spid="57" grpId="0"/>
      <p:bldP spid="58" grpId="0" animBg="1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67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1067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417851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512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26346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33558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0017" y="337419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32795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1553" y="489987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661284" y="131695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FD81B2-1C13-7A30-5B0D-36C7CCECA20F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831C5A-CC56-D714-E38C-22FEBE11BA7A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A06D95-1553-2B54-D59A-75AB41BD2E00}"/>
              </a:ext>
            </a:extLst>
          </p:cNvPr>
          <p:cNvSpPr/>
          <p:nvPr/>
        </p:nvSpPr>
        <p:spPr bwMode="auto">
          <a:xfrm>
            <a:off x="1920240" y="437388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E0CD14-9DD4-3FC5-56C9-4B4497CD2F49}"/>
              </a:ext>
            </a:extLst>
          </p:cNvPr>
          <p:cNvSpPr/>
          <p:nvPr/>
        </p:nvSpPr>
        <p:spPr bwMode="auto">
          <a:xfrm>
            <a:off x="3634740" y="509016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C75DC1-1BD0-D569-79DA-A113E44353C4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BEE71B-284D-9531-FEEE-A11DF32BCAC7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2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36979 0.239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19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2226 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15" grpId="0"/>
      <p:bldP spid="15" grpId="1"/>
      <p:bldP spid="19" grpId="0"/>
      <p:bldP spid="19" grpId="1"/>
      <p:bldP spid="20" grpId="0" animBg="1"/>
      <p:bldP spid="21" grpId="0" animBg="1"/>
      <p:bldP spid="24" grpId="0"/>
      <p:bldP spid="24" grpId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9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801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7307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38009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7753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92691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AC8F06-3B89-19FE-ACE2-F9EEFF4EBB72}"/>
              </a:ext>
            </a:extLst>
          </p:cNvPr>
          <p:cNvGrpSpPr/>
          <p:nvPr/>
        </p:nvGrpSpPr>
        <p:grpSpPr>
          <a:xfrm>
            <a:off x="5661284" y="1296334"/>
            <a:ext cx="1322570" cy="307777"/>
            <a:chOff x="5661284" y="1296334"/>
            <a:chExt cx="1322570" cy="30777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317D3A3-6740-EFDD-A150-0B769D617B88}"/>
                </a:ext>
              </a:extLst>
            </p:cNvPr>
            <p:cNvGrpSpPr/>
            <p:nvPr/>
          </p:nvGrpSpPr>
          <p:grpSpPr>
            <a:xfrm>
              <a:off x="5661284" y="1316951"/>
              <a:ext cx="1322570" cy="277001"/>
              <a:chOff x="5307862" y="1460528"/>
              <a:chExt cx="1322570" cy="27700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40418F-770D-7B72-03B6-20100E3017CD}"/>
                  </a:ext>
                </a:extLst>
              </p:cNvPr>
              <p:cNvSpPr/>
              <p:nvPr/>
            </p:nvSpPr>
            <p:spPr>
              <a:xfrm>
                <a:off x="5907770" y="1460528"/>
                <a:ext cx="722662" cy="277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A64F962-94E2-0323-D1DD-AF305A6F9414}"/>
                  </a:ext>
                </a:extLst>
              </p:cNvPr>
              <p:cNvSpPr/>
              <p:nvPr/>
            </p:nvSpPr>
            <p:spPr>
              <a:xfrm>
                <a:off x="5307862" y="1460529"/>
                <a:ext cx="722662" cy="276999"/>
              </a:xfrm>
              <a:prstGeom prst="rect">
                <a:avLst/>
              </a:prstGeom>
              <a:solidFill>
                <a:srgbClr val="AD2A26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ea typeface="阿里巴巴普惠体" panose="00020600040101010101" pitchFamily="18" charset="-122"/>
                  </a:rPr>
                  <a:t>库存</a:t>
                </a: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3AC1E32-CAD7-0815-FD38-531262F410FC}"/>
                </a:ext>
              </a:extLst>
            </p:cNvPr>
            <p:cNvSpPr txBox="1"/>
            <p:nvPr/>
          </p:nvSpPr>
          <p:spPr>
            <a:xfrm>
              <a:off x="6518119" y="1296334"/>
              <a:ext cx="410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A6E4F4E-0C5F-EC46-7BFD-635DF4E2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93659"/>
            <a:ext cx="5580668" cy="4256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优惠券数量减一（减库存）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2776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3088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2529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44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92033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88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3274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585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3027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3511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316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5024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5537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957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776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748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720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29CC47-5B23-6694-F14D-3EEBA55DFBD2}"/>
              </a:ext>
            </a:extLst>
          </p:cNvPr>
          <p:cNvSpPr/>
          <p:nvPr/>
        </p:nvSpPr>
        <p:spPr>
          <a:xfrm>
            <a:off x="1552360" y="45273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5E750688-AD16-F716-FF3D-18385B13D4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7979" y="45584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3298F53-666C-7B9B-5DFB-2280B2E6BB61}"/>
              </a:ext>
            </a:extLst>
          </p:cNvPr>
          <p:cNvSpPr txBox="1"/>
          <p:nvPr/>
        </p:nvSpPr>
        <p:spPr>
          <a:xfrm>
            <a:off x="1747199" y="45026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</p:spTree>
    <p:extLst>
      <p:ext uri="{BB962C8B-B14F-4D97-AF65-F5344CB8AC3E}">
        <p14:creationId xmlns:p14="http://schemas.microsoft.com/office/powerpoint/2010/main" val="110601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15952" y="5149395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如果发生了缓存穿透、击穿、雪崩，该如何解决？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80FA-8441-D4C6-BAA1-F85D67F8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服务集群部署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57B837-0193-64C0-C666-7165AD8A7181}"/>
              </a:ext>
            </a:extLst>
          </p:cNvPr>
          <p:cNvGrpSpPr/>
          <p:nvPr/>
        </p:nvGrpSpPr>
        <p:grpSpPr>
          <a:xfrm>
            <a:off x="1153159" y="2290844"/>
            <a:ext cx="1416877" cy="2910397"/>
            <a:chOff x="1153159" y="2290844"/>
            <a:chExt cx="1416877" cy="2910397"/>
          </a:xfrm>
        </p:grpSpPr>
        <p:pic>
          <p:nvPicPr>
            <p:cNvPr id="4" name="图片 3" descr="卡通人物&#10;&#10;描述已自动生成">
              <a:extLst>
                <a:ext uri="{FF2B5EF4-FFF2-40B4-BE49-F238E27FC236}">
                  <a16:creationId xmlns:a16="http://schemas.microsoft.com/office/drawing/2014/main" id="{B7B58753-A91B-204C-17A1-77467D49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2290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 descr="卡通人物&#10;&#10;描述已自动生成">
              <a:extLst>
                <a:ext uri="{FF2B5EF4-FFF2-40B4-BE49-F238E27FC236}">
                  <a16:creationId xmlns:a16="http://schemas.microsoft.com/office/drawing/2014/main" id="{49A91D8B-B548-295A-5DE6-42617481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3306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EE30E202-6C10-28C4-9F94-FFA38DA9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479" y="434316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93585871-0FEC-F96C-83D5-4FBBD5E7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799" y="27480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图片 7" descr="卡通人物&#10;&#10;描述已自动生成">
              <a:extLst>
                <a:ext uri="{FF2B5EF4-FFF2-40B4-BE49-F238E27FC236}">
                  <a16:creationId xmlns:a16="http://schemas.microsoft.com/office/drawing/2014/main" id="{986DA233-43F6-1F98-96C5-C5691E5DA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959" y="384532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4B3E7F-B6CD-070F-B736-C80B0A0274E6}"/>
              </a:ext>
            </a:extLst>
          </p:cNvPr>
          <p:cNvSpPr/>
          <p:nvPr/>
        </p:nvSpPr>
        <p:spPr bwMode="auto">
          <a:xfrm>
            <a:off x="3931920" y="1611313"/>
            <a:ext cx="944880" cy="3708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FDDD14-2819-C0FA-E6FF-018F6617601B}"/>
              </a:ext>
            </a:extLst>
          </p:cNvPr>
          <p:cNvSpPr/>
          <p:nvPr/>
        </p:nvSpPr>
        <p:spPr bwMode="auto">
          <a:xfrm>
            <a:off x="6884670" y="159512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AF6F31-D09B-D57D-536C-F07B6E5156EE}"/>
              </a:ext>
            </a:extLst>
          </p:cNvPr>
          <p:cNvSpPr/>
          <p:nvPr/>
        </p:nvSpPr>
        <p:spPr bwMode="auto">
          <a:xfrm>
            <a:off x="6894830" y="2972753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E9A600-87C8-C361-1389-BA18F2EA9F8E}"/>
              </a:ext>
            </a:extLst>
          </p:cNvPr>
          <p:cNvSpPr/>
          <p:nvPr/>
        </p:nvSpPr>
        <p:spPr bwMode="auto">
          <a:xfrm>
            <a:off x="6904990" y="431800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8082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673FFA-53A2-5C76-BC46-6082F5EBA83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559876" y="3177083"/>
            <a:ext cx="1372044" cy="2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115704-8D20-6FD8-46E8-E1618474E65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570036" y="3465513"/>
            <a:ext cx="1361884" cy="80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91FB0B-5022-A3A2-EF3B-4F7C39AEF04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76800" y="2087880"/>
            <a:ext cx="2007870" cy="13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E0D98D-ECCB-95FE-893A-9FEA7D1960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76800" y="3465513"/>
            <a:ext cx="201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35EDF0-A425-0BB3-9DB6-F4E8C93572E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876800" y="3465513"/>
            <a:ext cx="2028190" cy="134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5EC9194-90EA-98F2-E692-7F34EC92A03D}"/>
              </a:ext>
            </a:extLst>
          </p:cNvPr>
          <p:cNvSpPr/>
          <p:nvPr/>
        </p:nvSpPr>
        <p:spPr>
          <a:xfrm>
            <a:off x="9357360" y="2174240"/>
            <a:ext cx="325120" cy="2733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088BA164-3256-7899-E983-48F3226F8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4240" y="3250682"/>
            <a:ext cx="2174240" cy="592222"/>
          </a:xfrm>
        </p:spPr>
        <p:txBody>
          <a:bodyPr/>
          <a:lstStyle/>
          <a:p>
            <a:r>
              <a:rPr lang="zh-CN" altLang="en-US" sz="1400" dirty="0"/>
              <a:t>同一份代码，部署在了多个</a:t>
            </a:r>
            <a:r>
              <a:rPr lang="en-US" altLang="zh-CN" sz="1400" dirty="0"/>
              <a:t>tomcat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294A9B11-795C-1382-272E-201C54D38D55}"/>
              </a:ext>
            </a:extLst>
          </p:cNvPr>
          <p:cNvSpPr txBox="1">
            <a:spLocks/>
          </p:cNvSpPr>
          <p:nvPr/>
        </p:nvSpPr>
        <p:spPr>
          <a:xfrm>
            <a:off x="5116830" y="3021129"/>
            <a:ext cx="2174240" cy="592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反向代理，负载均衡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17914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07623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414639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2081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89643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376804" y="128647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4300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4612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4053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135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8837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581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2969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281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2722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0463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652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471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443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4152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2284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4045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5159" y="41159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4090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D953994-9C69-1CA0-ABDD-4768C1918925}"/>
              </a:ext>
            </a:extLst>
          </p:cNvPr>
          <p:cNvSpPr/>
          <p:nvPr/>
        </p:nvSpPr>
        <p:spPr>
          <a:xfrm>
            <a:off x="8892538" y="486595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3399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9771" y="34307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3374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F812FF-F0F7-DA73-85CA-4A2A29E594B0}"/>
              </a:ext>
            </a:extLst>
          </p:cNvPr>
          <p:cNvSpPr/>
          <p:nvPr/>
        </p:nvSpPr>
        <p:spPr>
          <a:xfrm>
            <a:off x="8939919" y="578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1" name="肘形连接符 25">
            <a:extLst>
              <a:ext uri="{FF2B5EF4-FFF2-40B4-BE49-F238E27FC236}">
                <a16:creationId xmlns:a16="http://schemas.microsoft.com/office/drawing/2014/main" id="{E1EC6962-F7B7-4AB5-2130-0B60D9F33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2895" y="585327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CE734-91B3-960E-EF19-B77842634DC4}"/>
              </a:ext>
            </a:extLst>
          </p:cNvPr>
          <p:cNvSpPr txBox="1"/>
          <p:nvPr/>
        </p:nvSpPr>
        <p:spPr>
          <a:xfrm>
            <a:off x="9271530" y="582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C70C0-355B-A270-D4E5-C393BCC89B93}"/>
              </a:ext>
            </a:extLst>
          </p:cNvPr>
          <p:cNvSpPr/>
          <p:nvPr/>
        </p:nvSpPr>
        <p:spPr>
          <a:xfrm>
            <a:off x="8956460" y="52664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5" name="肘形连接符 25">
            <a:extLst>
              <a:ext uri="{FF2B5EF4-FFF2-40B4-BE49-F238E27FC236}">
                <a16:creationId xmlns:a16="http://schemas.microsoft.com/office/drawing/2014/main" id="{14A84449-49E0-656B-3AA4-952C63E88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25983" y="52976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DA50EC-73AB-0C74-E544-2C909350B3EF}"/>
              </a:ext>
            </a:extLst>
          </p:cNvPr>
          <p:cNvSpPr txBox="1"/>
          <p:nvPr/>
        </p:nvSpPr>
        <p:spPr>
          <a:xfrm>
            <a:off x="9277283" y="52417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57415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6347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91668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2138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右弧形 63">
            <a:extLst>
              <a:ext uri="{FF2B5EF4-FFF2-40B4-BE49-F238E27FC236}">
                <a16:creationId xmlns:a16="http://schemas.microsoft.com/office/drawing/2014/main" id="{0264FFC8-33B4-634A-1BD2-4A987E3167A9}"/>
              </a:ext>
            </a:extLst>
          </p:cNvPr>
          <p:cNvSpPr/>
          <p:nvPr/>
        </p:nvSpPr>
        <p:spPr bwMode="auto">
          <a:xfrm>
            <a:off x="8976360" y="451104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062919-97EF-09CE-302C-F997C9728300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4897C7-BA7B-9DA2-0650-A050C1384B85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80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34649 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1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3516 0.335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/>
      <p:bldP spid="6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9382" cy="227267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853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6393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495" y="37095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6839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1963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107" y="32275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1716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836991"/>
            <a:ext cx="114027" cy="48982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64537"/>
            <a:ext cx="114027" cy="40481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</a:t>
            </a:r>
            <a:r>
              <a:rPr lang="zh-CN" altLang="en-US" sz="105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5868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782019"/>
            <a:ext cx="114027" cy="53881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6DA283-6F34-DB91-DCAF-A76C7E54A72D}"/>
              </a:ext>
            </a:extLst>
          </p:cNvPr>
          <p:cNvSpPr/>
          <p:nvPr/>
        </p:nvSpPr>
        <p:spPr bwMode="auto">
          <a:xfrm>
            <a:off x="5466080" y="853440"/>
            <a:ext cx="1127760" cy="8534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E41262-1C76-75D1-5F89-22B704FAD464}"/>
              </a:ext>
            </a:extLst>
          </p:cNvPr>
          <p:cNvCxnSpPr/>
          <p:nvPr/>
        </p:nvCxnSpPr>
        <p:spPr>
          <a:xfrm flipV="1">
            <a:off x="1544320" y="1280160"/>
            <a:ext cx="3921760" cy="8331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46F7D6-C36C-AE60-4390-7AC05949D198}"/>
              </a:ext>
            </a:extLst>
          </p:cNvPr>
          <p:cNvSpPr txBox="1"/>
          <p:nvPr/>
        </p:nvSpPr>
        <p:spPr>
          <a:xfrm>
            <a:off x="1300480" y="2182614"/>
            <a:ext cx="1249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FA5BF44-68C6-6899-4778-78FF9F2CC9CB}"/>
              </a:ext>
            </a:extLst>
          </p:cNvPr>
          <p:cNvCxnSpPr/>
          <p:nvPr/>
        </p:nvCxnSpPr>
        <p:spPr>
          <a:xfrm flipH="1" flipV="1">
            <a:off x="6593840" y="1280160"/>
            <a:ext cx="665150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1255" y="590001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17579" y="5220930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5152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FECDADB-45AE-4FE6-4D8E-C89E9B41AA76}"/>
              </a:ext>
            </a:extLst>
          </p:cNvPr>
          <p:cNvSpPr/>
          <p:nvPr/>
        </p:nvSpPr>
        <p:spPr>
          <a:xfrm>
            <a:off x="7198358" y="5055216"/>
            <a:ext cx="114027" cy="139753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5177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5823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71" name="箭头: 右弧形 70">
            <a:extLst>
              <a:ext uri="{FF2B5EF4-FFF2-40B4-BE49-F238E27FC236}">
                <a16:creationId xmlns:a16="http://schemas.microsoft.com/office/drawing/2014/main" id="{93998D5F-FEAA-5E1F-9BC8-5C6872DA617F}"/>
              </a:ext>
            </a:extLst>
          </p:cNvPr>
          <p:cNvSpPr/>
          <p:nvPr/>
        </p:nvSpPr>
        <p:spPr bwMode="auto">
          <a:xfrm>
            <a:off x="7310120" y="31470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54F4419E-E984-6327-9882-6A37A2A3796D}"/>
              </a:ext>
            </a:extLst>
          </p:cNvPr>
          <p:cNvSpPr/>
          <p:nvPr/>
        </p:nvSpPr>
        <p:spPr bwMode="auto">
          <a:xfrm>
            <a:off x="7310120" y="34290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箭头: 右弧形 73">
            <a:extLst>
              <a:ext uri="{FF2B5EF4-FFF2-40B4-BE49-F238E27FC236}">
                <a16:creationId xmlns:a16="http://schemas.microsoft.com/office/drawing/2014/main" id="{CC67D89C-E730-4EDA-4742-4FF594BC26E5}"/>
              </a:ext>
            </a:extLst>
          </p:cNvPr>
          <p:cNvSpPr/>
          <p:nvPr/>
        </p:nvSpPr>
        <p:spPr bwMode="auto">
          <a:xfrm>
            <a:off x="7320280" y="37465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箭头: 右弧形 74">
            <a:extLst>
              <a:ext uri="{FF2B5EF4-FFF2-40B4-BE49-F238E27FC236}">
                <a16:creationId xmlns:a16="http://schemas.microsoft.com/office/drawing/2014/main" id="{EC4D553B-14E6-399A-A269-75BCFE804151}"/>
              </a:ext>
            </a:extLst>
          </p:cNvPr>
          <p:cNvSpPr/>
          <p:nvPr/>
        </p:nvSpPr>
        <p:spPr bwMode="auto">
          <a:xfrm>
            <a:off x="7320280" y="40284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箭头: 右弧形 75">
            <a:extLst>
              <a:ext uri="{FF2B5EF4-FFF2-40B4-BE49-F238E27FC236}">
                <a16:creationId xmlns:a16="http://schemas.microsoft.com/office/drawing/2014/main" id="{E5A7F562-D472-D480-6414-A41580E44579}"/>
              </a:ext>
            </a:extLst>
          </p:cNvPr>
          <p:cNvSpPr/>
          <p:nvPr/>
        </p:nvSpPr>
        <p:spPr bwMode="auto">
          <a:xfrm>
            <a:off x="7340600" y="43053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CE88031-7B80-C498-5201-1446EF028208}"/>
              </a:ext>
            </a:extLst>
          </p:cNvPr>
          <p:cNvSpPr/>
          <p:nvPr/>
        </p:nvSpPr>
        <p:spPr>
          <a:xfrm>
            <a:off x="1562520" y="43647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80" name="肘形连接符 25">
            <a:extLst>
              <a:ext uri="{FF2B5EF4-FFF2-40B4-BE49-F238E27FC236}">
                <a16:creationId xmlns:a16="http://schemas.microsoft.com/office/drawing/2014/main" id="{2AF74F9C-E544-2DF9-1E2A-AC1DDD328E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2043" y="43959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6D0984F-F778-F07D-0674-C9F192CF32E3}"/>
              </a:ext>
            </a:extLst>
          </p:cNvPr>
          <p:cNvSpPr txBox="1"/>
          <p:nvPr/>
        </p:nvSpPr>
        <p:spPr>
          <a:xfrm>
            <a:off x="1730943" y="4340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5307C6B-0F6E-872C-2130-FA47B0BEF648}"/>
              </a:ext>
            </a:extLst>
          </p:cNvPr>
          <p:cNvCxnSpPr>
            <a:cxnSpLocks/>
          </p:cNvCxnSpPr>
          <p:nvPr/>
        </p:nvCxnSpPr>
        <p:spPr>
          <a:xfrm>
            <a:off x="1341120" y="4927600"/>
            <a:ext cx="96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右弧形 86">
            <a:extLst>
              <a:ext uri="{FF2B5EF4-FFF2-40B4-BE49-F238E27FC236}">
                <a16:creationId xmlns:a16="http://schemas.microsoft.com/office/drawing/2014/main" id="{D56D1C16-CDB7-6701-A5B4-3B3CA556EFAF}"/>
              </a:ext>
            </a:extLst>
          </p:cNvPr>
          <p:cNvSpPr/>
          <p:nvPr/>
        </p:nvSpPr>
        <p:spPr bwMode="auto">
          <a:xfrm>
            <a:off x="7340600" y="46228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弧形 87">
            <a:extLst>
              <a:ext uri="{FF2B5EF4-FFF2-40B4-BE49-F238E27FC236}">
                <a16:creationId xmlns:a16="http://schemas.microsoft.com/office/drawing/2014/main" id="{82880D8D-6577-3C69-E1F4-0BA5B9F8C07D}"/>
              </a:ext>
            </a:extLst>
          </p:cNvPr>
          <p:cNvSpPr/>
          <p:nvPr/>
        </p:nvSpPr>
        <p:spPr bwMode="auto">
          <a:xfrm>
            <a:off x="89763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右弧形 88">
            <a:extLst>
              <a:ext uri="{FF2B5EF4-FFF2-40B4-BE49-F238E27FC236}">
                <a16:creationId xmlns:a16="http://schemas.microsoft.com/office/drawing/2014/main" id="{D14127CF-8B1D-5700-FA8E-9083E12DBFC0}"/>
              </a:ext>
            </a:extLst>
          </p:cNvPr>
          <p:cNvSpPr/>
          <p:nvPr/>
        </p:nvSpPr>
        <p:spPr bwMode="auto">
          <a:xfrm>
            <a:off x="89763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箭头: 右弧形 91">
            <a:extLst>
              <a:ext uri="{FF2B5EF4-FFF2-40B4-BE49-F238E27FC236}">
                <a16:creationId xmlns:a16="http://schemas.microsoft.com/office/drawing/2014/main" id="{886D5F18-D2D5-FD94-BC06-572751A57CF7}"/>
              </a:ext>
            </a:extLst>
          </p:cNvPr>
          <p:cNvSpPr/>
          <p:nvPr/>
        </p:nvSpPr>
        <p:spPr bwMode="auto">
          <a:xfrm>
            <a:off x="32867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箭头: 右弧形 92">
            <a:extLst>
              <a:ext uri="{FF2B5EF4-FFF2-40B4-BE49-F238E27FC236}">
                <a16:creationId xmlns:a16="http://schemas.microsoft.com/office/drawing/2014/main" id="{C39E1BC6-671F-E4AA-BE94-05C6C0A1C5FD}"/>
              </a:ext>
            </a:extLst>
          </p:cNvPr>
          <p:cNvSpPr/>
          <p:nvPr/>
        </p:nvSpPr>
        <p:spPr bwMode="auto">
          <a:xfrm>
            <a:off x="32867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弧形 93">
            <a:extLst>
              <a:ext uri="{FF2B5EF4-FFF2-40B4-BE49-F238E27FC236}">
                <a16:creationId xmlns:a16="http://schemas.microsoft.com/office/drawing/2014/main" id="{C7290F2E-9023-3A64-8677-49AC0AC417B1}"/>
              </a:ext>
            </a:extLst>
          </p:cNvPr>
          <p:cNvSpPr/>
          <p:nvPr/>
        </p:nvSpPr>
        <p:spPr bwMode="auto">
          <a:xfrm>
            <a:off x="32867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箭头: 右弧形 94">
            <a:extLst>
              <a:ext uri="{FF2B5EF4-FFF2-40B4-BE49-F238E27FC236}">
                <a16:creationId xmlns:a16="http://schemas.microsoft.com/office/drawing/2014/main" id="{EDD1B219-0300-4265-506C-F43CAC718F02}"/>
              </a:ext>
            </a:extLst>
          </p:cNvPr>
          <p:cNvSpPr/>
          <p:nvPr/>
        </p:nvSpPr>
        <p:spPr bwMode="auto">
          <a:xfrm>
            <a:off x="32867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弧形 95">
            <a:extLst>
              <a:ext uri="{FF2B5EF4-FFF2-40B4-BE49-F238E27FC236}">
                <a16:creationId xmlns:a16="http://schemas.microsoft.com/office/drawing/2014/main" id="{E6A24CB3-8751-1B82-FDA8-8C8EBB42BBB3}"/>
              </a:ext>
            </a:extLst>
          </p:cNvPr>
          <p:cNvSpPr/>
          <p:nvPr/>
        </p:nvSpPr>
        <p:spPr bwMode="auto">
          <a:xfrm>
            <a:off x="32867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2306FEE-91E5-BE4E-6290-7510C5A97293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flipV="1">
            <a:off x="3244529" y="1302026"/>
            <a:ext cx="2152419" cy="823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1866AC-787E-BF55-AFA8-60715351B720}"/>
              </a:ext>
            </a:extLst>
          </p:cNvPr>
          <p:cNvCxnSpPr>
            <a:stCxn id="30" idx="0"/>
            <a:endCxn id="5" idx="3"/>
          </p:cNvCxnSpPr>
          <p:nvPr/>
        </p:nvCxnSpPr>
        <p:spPr>
          <a:xfrm flipH="1" flipV="1">
            <a:off x="6593840" y="1280160"/>
            <a:ext cx="2350449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3638 -0.117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27" grpId="0" animBg="1"/>
      <p:bldP spid="29" grpId="0"/>
      <p:bldP spid="39" grpId="0" animBg="1"/>
      <p:bldP spid="40" grpId="0" animBg="1"/>
      <p:bldP spid="42" grpId="0"/>
      <p:bldP spid="15" grpId="0" animBg="1"/>
      <p:bldP spid="19" grpId="0" animBg="1"/>
      <p:bldP spid="21" grpId="0"/>
      <p:bldP spid="26" grpId="0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8" grpId="0"/>
      <p:bldP spid="68" grpId="1"/>
      <p:bldP spid="49" grpId="0"/>
      <p:bldP spid="70" grpId="0" animBg="1"/>
      <p:bldP spid="47" grpId="0" animBg="1"/>
      <p:bldP spid="24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8" grpId="0" animBg="1"/>
      <p:bldP spid="82" grpId="0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4865-21EE-083D-5B01-0E151324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BA02C-3BF5-73B8-E8F5-E0C2D3BDE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2222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实现分布式锁主要利用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setnx</a:t>
            </a:r>
            <a:r>
              <a:rPr lang="zh-CN" altLang="en-US" dirty="0"/>
              <a:t>命令。</a:t>
            </a:r>
            <a:r>
              <a:rPr lang="en-US" altLang="zh-CN" dirty="0" err="1"/>
              <a:t>setnx</a:t>
            </a:r>
            <a:r>
              <a:rPr lang="zh-CN" altLang="en-US" dirty="0"/>
              <a:t>是</a:t>
            </a:r>
            <a:r>
              <a:rPr lang="en-US" altLang="zh-CN" dirty="0"/>
              <a:t>SET if not exists(</a:t>
            </a:r>
            <a:r>
              <a:rPr lang="zh-CN" altLang="en-US" dirty="0"/>
              <a:t>如果不存在，则 </a:t>
            </a:r>
            <a:r>
              <a:rPr lang="en-US" altLang="zh-CN" dirty="0"/>
              <a:t>SET)</a:t>
            </a:r>
            <a:r>
              <a:rPr lang="zh-CN" altLang="en-US" dirty="0"/>
              <a:t>的简写。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DDD74B61-174E-F3B1-7986-C2EF5AC4498F}"/>
              </a:ext>
            </a:extLst>
          </p:cNvPr>
          <p:cNvSpPr txBox="1">
            <a:spLocks/>
          </p:cNvSpPr>
          <p:nvPr/>
        </p:nvSpPr>
        <p:spPr>
          <a:xfrm>
            <a:off x="1581487" y="5470647"/>
            <a:ext cx="5450656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BAE759F-1409-A6E6-F7DE-886DB155FE83}"/>
              </a:ext>
            </a:extLst>
          </p:cNvPr>
          <p:cNvGrpSpPr/>
          <p:nvPr/>
        </p:nvGrpSpPr>
        <p:grpSpPr>
          <a:xfrm>
            <a:off x="7667003" y="2036852"/>
            <a:ext cx="3150498" cy="4375209"/>
            <a:chOff x="8750369" y="2036852"/>
            <a:chExt cx="3150498" cy="437520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C950BD2-2909-B41F-25E5-C4C453818596}"/>
                </a:ext>
              </a:extLst>
            </p:cNvPr>
            <p:cNvSpPr/>
            <p:nvPr/>
          </p:nvSpPr>
          <p:spPr>
            <a:xfrm>
              <a:off x="9213416" y="203685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D80F35D-9D96-C611-1CD0-A2AC5D3E5F2F}"/>
                </a:ext>
              </a:extLst>
            </p:cNvPr>
            <p:cNvSpPr/>
            <p:nvPr/>
          </p:nvSpPr>
          <p:spPr>
            <a:xfrm>
              <a:off x="9054197" y="2649973"/>
              <a:ext cx="729843" cy="400110"/>
            </a:xfrm>
            <a:prstGeom prst="roundRect">
              <a:avLst/>
            </a:prstGeom>
            <a:solidFill>
              <a:srgbClr val="B60004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尝试获取锁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E7BA17-32F7-893B-2BDB-2B099D0C0A9B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9419118" y="2271056"/>
              <a:ext cx="1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F35D9277-F4DB-494A-B49D-A1730ABD2FA8}"/>
                </a:ext>
              </a:extLst>
            </p:cNvPr>
            <p:cNvSpPr/>
            <p:nvPr/>
          </p:nvSpPr>
          <p:spPr>
            <a:xfrm>
              <a:off x="8839893" y="3429000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判断结果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2006ED-BB17-8DE9-812D-4CADE23C7C41}"/>
                </a:ext>
              </a:extLst>
            </p:cNvPr>
            <p:cNvSpPr txBox="1"/>
            <p:nvPr/>
          </p:nvSpPr>
          <p:spPr>
            <a:xfrm>
              <a:off x="9999844" y="3414678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nil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B994D50-00DD-81C9-AB61-572A759167EE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9419869" y="3908188"/>
              <a:ext cx="2277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BFB1E0-9F4F-8BFD-25B6-99E3EDEFECA5}"/>
                </a:ext>
              </a:extLst>
            </p:cNvPr>
            <p:cNvSpPr txBox="1"/>
            <p:nvPr/>
          </p:nvSpPr>
          <p:spPr>
            <a:xfrm>
              <a:off x="9429160" y="3935169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ok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4CBE8D9-561A-FEF4-F861-5695A9CE2A0E}"/>
                </a:ext>
              </a:extLst>
            </p:cNvPr>
            <p:cNvSpPr/>
            <p:nvPr/>
          </p:nvSpPr>
          <p:spPr>
            <a:xfrm>
              <a:off x="9038485" y="4339691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9DB1B8-73DC-F3CB-8FA9-3F537581A0D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9421007" y="4739801"/>
              <a:ext cx="1139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9AFF93A-624B-AC64-1242-748DA6931E49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9419119" y="3050083"/>
              <a:ext cx="750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C2872C-A33B-6D6D-6CAA-EFB06F7D8792}"/>
                </a:ext>
              </a:extLst>
            </p:cNvPr>
            <p:cNvSpPr/>
            <p:nvPr/>
          </p:nvSpPr>
          <p:spPr>
            <a:xfrm>
              <a:off x="9026515" y="5171304"/>
              <a:ext cx="788984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执行业务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B5BEC67-C99D-42D6-F6CB-D088A5F7E4BD}"/>
                </a:ext>
              </a:extLst>
            </p:cNvPr>
            <p:cNvSpPr/>
            <p:nvPr/>
          </p:nvSpPr>
          <p:spPr>
            <a:xfrm>
              <a:off x="9124262" y="6091866"/>
              <a:ext cx="593490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FA9A7A-36D2-A8BD-2234-01AFA42AE929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9421007" y="5571414"/>
              <a:ext cx="0" cy="52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58AE778-E9B7-FF27-F879-40D68877901F}"/>
                </a:ext>
              </a:extLst>
            </p:cNvPr>
            <p:cNvSpPr/>
            <p:nvPr/>
          </p:nvSpPr>
          <p:spPr>
            <a:xfrm>
              <a:off x="11133546" y="3468539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获取锁失败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574C388-99FE-C41F-85EE-A2DD83AF3CE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9999844" y="3668594"/>
              <a:ext cx="1133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E01624B-CE5F-4056-D7F3-EB3DA6A0E9FA}"/>
                </a:ext>
              </a:extLst>
            </p:cNvPr>
            <p:cNvSpPr/>
            <p:nvPr/>
          </p:nvSpPr>
          <p:spPr>
            <a:xfrm>
              <a:off x="8750369" y="4189085"/>
              <a:ext cx="1317144" cy="1542389"/>
            </a:xfrm>
            <a:prstGeom prst="roundRect">
              <a:avLst>
                <a:gd name="adj" fmla="val 13260"/>
              </a:avLst>
            </a:prstGeom>
            <a:noFill/>
            <a:ln w="9525">
              <a:solidFill>
                <a:srgbClr val="4950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760432-E829-96B3-EFBF-28C526EF7900}"/>
                </a:ext>
              </a:extLst>
            </p:cNvPr>
            <p:cNvSpPr txBox="1"/>
            <p:nvPr/>
          </p:nvSpPr>
          <p:spPr>
            <a:xfrm>
              <a:off x="10257371" y="4544532"/>
              <a:ext cx="889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业务超时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或服务宕机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B396366-2A7A-2280-99B8-04E37B6AE004}"/>
                </a:ext>
              </a:extLst>
            </p:cNvPr>
            <p:cNvSpPr/>
            <p:nvPr/>
          </p:nvSpPr>
          <p:spPr>
            <a:xfrm>
              <a:off x="11202555" y="4795454"/>
              <a:ext cx="698312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自动</a:t>
              </a:r>
              <a:endParaRPr lang="en-US" altLang="zh-CN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E7626D9-E9A0-6D25-E362-7D8655B2AD49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10067513" y="4955552"/>
              <a:ext cx="1135042" cy="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2A7F00-FF59-8D41-A063-A255EDFA0AD6}"/>
              </a:ext>
            </a:extLst>
          </p:cNvPr>
          <p:cNvGrpSpPr/>
          <p:nvPr/>
        </p:nvGrpSpPr>
        <p:grpSpPr>
          <a:xfrm>
            <a:off x="661185" y="2141040"/>
            <a:ext cx="6026251" cy="2232178"/>
            <a:chOff x="661185" y="2141040"/>
            <a:chExt cx="6026251" cy="2232178"/>
          </a:xfrm>
        </p:grpSpPr>
        <p:sp>
          <p:nvSpPr>
            <p:cNvPr id="30" name="文本占位符 3">
              <a:extLst>
                <a:ext uri="{FF2B5EF4-FFF2-40B4-BE49-F238E27FC236}">
                  <a16:creationId xmlns:a16="http://schemas.microsoft.com/office/drawing/2014/main" id="{EE428B58-BBAC-6835-A39C-E0D37BA8E049}"/>
                </a:ext>
              </a:extLst>
            </p:cNvPr>
            <p:cNvSpPr txBox="1">
              <a:spLocks/>
            </p:cNvSpPr>
            <p:nvPr/>
          </p:nvSpPr>
          <p:spPr>
            <a:xfrm>
              <a:off x="661185" y="2141040"/>
              <a:ext cx="6026251" cy="22321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获取锁：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释放锁：</a:t>
              </a:r>
              <a:endParaRPr lang="en-US" altLang="zh-CN" dirty="0"/>
            </a:p>
            <a:p>
              <a:pPr marL="632250" lvl="1" indent="0">
                <a:buNone/>
              </a:pPr>
              <a:endPara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C6EFBC-8CEE-C31A-31F3-E7FE4066364C}"/>
                </a:ext>
              </a:extLst>
            </p:cNvPr>
            <p:cNvSpPr txBox="1"/>
            <p:nvPr/>
          </p:nvSpPr>
          <p:spPr>
            <a:xfrm>
              <a:off x="1698024" y="2583806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 dirty="0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添加锁，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NX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是互斥、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EX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是设置超时时间</a:t>
              </a:r>
              <a:endParaRPr lang="en-US" altLang="zh-CN" sz="1200" i="1" dirty="0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</a:rPr>
                <a:t>SET lock value NX EX 10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772DBDE-D87E-A377-8EC4-77C71BF88972}"/>
                </a:ext>
              </a:extLst>
            </p:cNvPr>
            <p:cNvSpPr txBox="1"/>
            <p:nvPr/>
          </p:nvSpPr>
          <p:spPr>
            <a:xfrm>
              <a:off x="1658268" y="3500438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>
                  <a:solidFill>
                    <a:srgbClr val="00B050"/>
                  </a:solidFill>
                  <a:latin typeface="+mn-lt"/>
                  <a:ea typeface="+mn-ea"/>
                </a:rPr>
                <a:t>释放锁，删除即可</a:t>
              </a:r>
              <a:endParaRPr lang="en-US" altLang="zh-CN" sz="1200" i="1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n-lt"/>
                  <a:ea typeface="+mn-ea"/>
                </a:rPr>
                <a:t>DEL key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D9287B5-982E-918E-0F02-FD4B9F693CE5}"/>
              </a:ext>
            </a:extLst>
          </p:cNvPr>
          <p:cNvSpPr/>
          <p:nvPr/>
        </p:nvSpPr>
        <p:spPr bwMode="auto">
          <a:xfrm>
            <a:off x="1908313" y="5645426"/>
            <a:ext cx="2415208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根据业务执行时间预估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9719C0-586D-A67E-B35B-2FFE07E46898}"/>
              </a:ext>
            </a:extLst>
          </p:cNvPr>
          <p:cNvSpPr/>
          <p:nvPr/>
        </p:nvSpPr>
        <p:spPr bwMode="auto">
          <a:xfrm>
            <a:off x="4631633" y="5635487"/>
            <a:ext cx="171946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给锁续期</a:t>
            </a:r>
          </a:p>
        </p:txBody>
      </p:sp>
      <p:pic>
        <p:nvPicPr>
          <p:cNvPr id="38" name="图形 37" descr="穿高领毛衣戴眼镜的男人">
            <a:extLst>
              <a:ext uri="{FF2B5EF4-FFF2-40B4-BE49-F238E27FC236}">
                <a16:creationId xmlns:a16="http://schemas.microsoft.com/office/drawing/2014/main" id="{036935A1-5A01-8AE4-F1E6-FDA5F132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68" y="4851683"/>
            <a:ext cx="867323" cy="116706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60575A-CC76-ABB6-1AF4-805B8785E932}"/>
              </a:ext>
            </a:extLst>
          </p:cNvPr>
          <p:cNvGrpSpPr/>
          <p:nvPr/>
        </p:nvGrpSpPr>
        <p:grpSpPr>
          <a:xfrm>
            <a:off x="1222514" y="4760152"/>
            <a:ext cx="6042992" cy="557285"/>
            <a:chOff x="1415952" y="994435"/>
            <a:chExt cx="7907155" cy="745508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58EAB2D-7011-F42D-5BA0-4C913C2ACD5B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占位符 6">
              <a:extLst>
                <a:ext uri="{FF2B5EF4-FFF2-40B4-BE49-F238E27FC236}">
                  <a16:creationId xmlns:a16="http://schemas.microsoft.com/office/drawing/2014/main" id="{1AFA9F4F-73AD-0DD3-1B81-771C189E79C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539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FFFAB-B3B2-1938-635E-DE083E5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redisson</a:t>
            </a:r>
            <a:r>
              <a:rPr lang="zh-CN" altLang="en-US" dirty="0">
                <a:solidFill>
                  <a:srgbClr val="C00000"/>
                </a:solidFill>
              </a:rPr>
              <a:t>实现的分布式锁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执行流程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9F34A31-9233-E4BE-0B34-95EA72BA2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3097" y="1763351"/>
            <a:ext cx="1182756" cy="433197"/>
          </a:xfrm>
        </p:spPr>
        <p:txBody>
          <a:bodyPr/>
          <a:lstStyle/>
          <a:p>
            <a:r>
              <a:rPr lang="zh-CN" altLang="en-US" sz="1400" dirty="0"/>
              <a:t>加锁成功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053A9FA3-6ACC-4027-0C40-20BCBA1D6432}"/>
              </a:ext>
            </a:extLst>
          </p:cNvPr>
          <p:cNvSpPr/>
          <p:nvPr/>
        </p:nvSpPr>
        <p:spPr bwMode="auto">
          <a:xfrm>
            <a:off x="3607905" y="2721981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579993-04C1-19DD-C6AC-5F888027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90" y="262125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45ED5F-F67A-A167-F044-7CC10702BD9D}"/>
              </a:ext>
            </a:extLst>
          </p:cNvPr>
          <p:cNvSpPr/>
          <p:nvPr/>
        </p:nvSpPr>
        <p:spPr bwMode="auto">
          <a:xfrm>
            <a:off x="6167438" y="1838738"/>
            <a:ext cx="1580321" cy="6460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 dog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看门狗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920C90-515D-5601-795A-A7195A51544F}"/>
              </a:ext>
            </a:extLst>
          </p:cNvPr>
          <p:cNvSpPr/>
          <p:nvPr/>
        </p:nvSpPr>
        <p:spPr bwMode="auto">
          <a:xfrm>
            <a:off x="5226533" y="3690730"/>
            <a:ext cx="1580321" cy="64604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释放锁</a:t>
            </a:r>
          </a:p>
        </p:txBody>
      </p:sp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F08C177D-168D-5894-E39C-BAAC8FEB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615964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BBC60104-19EC-DC26-CB24-16F182F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6" y="4792525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13F0F73-E1AD-CD27-E944-A15618188CFD}"/>
              </a:ext>
            </a:extLst>
          </p:cNvPr>
          <p:cNvSpPr/>
          <p:nvPr/>
        </p:nvSpPr>
        <p:spPr bwMode="auto">
          <a:xfrm>
            <a:off x="5877336" y="4931781"/>
            <a:ext cx="2521227" cy="58443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是否加锁成功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63B12E-F9A7-62D0-B8E4-ED89D0AD0E7B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2001076" y="3045003"/>
            <a:ext cx="1606829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B72A3CF-28C8-6F13-0570-E1D27E30840A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5002642" y="1557185"/>
            <a:ext cx="560221" cy="1769372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BF25239-2D3F-9836-0BA1-5A324EEF7242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7747759" y="2161760"/>
            <a:ext cx="2316312" cy="459490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92DAA4A-AA4C-1602-3AE9-D4A33510FE95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3129430" y="1916648"/>
            <a:ext cx="539711" cy="3654495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65A8183-FD12-FFB9-11DB-5C6A6853A727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6806854" y="3478695"/>
            <a:ext cx="3257217" cy="535057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ECB6697-A8EA-344A-CC3C-5E37F0D72F90}"/>
              </a:ext>
            </a:extLst>
          </p:cNvPr>
          <p:cNvCxnSpPr>
            <a:stCxn id="16" idx="3"/>
            <a:endCxn id="9" idx="3"/>
          </p:cNvCxnSpPr>
          <p:nvPr/>
        </p:nvCxnSpPr>
        <p:spPr>
          <a:xfrm flipV="1">
            <a:off x="8398563" y="3049973"/>
            <a:ext cx="2221688" cy="2174026"/>
          </a:xfrm>
          <a:prstGeom prst="bentConnector3">
            <a:avLst>
              <a:gd name="adj1" fmla="val 110289"/>
            </a:avLst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5">
            <a:extLst>
              <a:ext uri="{FF2B5EF4-FFF2-40B4-BE49-F238E27FC236}">
                <a16:creationId xmlns:a16="http://schemas.microsoft.com/office/drawing/2014/main" id="{8111585C-F34C-B0CA-B7C8-4DA9220896E6}"/>
              </a:ext>
            </a:extLst>
          </p:cNvPr>
          <p:cNvSpPr txBox="1">
            <a:spLocks/>
          </p:cNvSpPr>
          <p:nvPr/>
        </p:nvSpPr>
        <p:spPr>
          <a:xfrm>
            <a:off x="5575853" y="1365785"/>
            <a:ext cx="340912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每隔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releaseTime</a:t>
            </a:r>
            <a:r>
              <a:rPr lang="en-US" altLang="zh-CN" sz="1400" dirty="0"/>
              <a:t> / 3)</a:t>
            </a:r>
            <a:r>
              <a:rPr lang="zh-CN" altLang="en-US" sz="1400" dirty="0"/>
              <a:t>的时间做一次续期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676E48-11A8-6CDB-9A70-90F0ED73CBF3}"/>
              </a:ext>
            </a:extLst>
          </p:cNvPr>
          <p:cNvGrpSpPr/>
          <p:nvPr/>
        </p:nvGrpSpPr>
        <p:grpSpPr>
          <a:xfrm>
            <a:off x="4113146" y="5516216"/>
            <a:ext cx="3024805" cy="904462"/>
            <a:chOff x="4113146" y="5516216"/>
            <a:chExt cx="3024805" cy="90446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AFE6D15B-0ADA-8F3F-B003-09336147EDFB}"/>
                </a:ext>
              </a:extLst>
            </p:cNvPr>
            <p:cNvCxnSpPr>
              <a:cxnSpLocks/>
              <a:stCxn id="16" idx="2"/>
              <a:endCxn id="66" idx="2"/>
            </p:cNvCxnSpPr>
            <p:nvPr/>
          </p:nvCxnSpPr>
          <p:spPr>
            <a:xfrm rot="5400000">
              <a:off x="5609653" y="4019709"/>
              <a:ext cx="31791" cy="3024805"/>
            </a:xfrm>
            <a:prstGeom prst="bentConnector3">
              <a:avLst>
                <a:gd name="adj1" fmla="val 1381822"/>
              </a:avLst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5">
              <a:extLst>
                <a:ext uri="{FF2B5EF4-FFF2-40B4-BE49-F238E27FC236}">
                  <a16:creationId xmlns:a16="http://schemas.microsoft.com/office/drawing/2014/main" id="{734A7979-8089-4055-DE34-E6DDABC7A74D}"/>
                </a:ext>
              </a:extLst>
            </p:cNvPr>
            <p:cNvSpPr txBox="1">
              <a:spLocks/>
            </p:cNvSpPr>
            <p:nvPr/>
          </p:nvSpPr>
          <p:spPr>
            <a:xfrm>
              <a:off x="4462670" y="5987481"/>
              <a:ext cx="2564294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while</a:t>
              </a:r>
              <a:r>
                <a:rPr lang="zh-CN" altLang="en-US" sz="1400" dirty="0"/>
                <a:t>循环，不断尝试获取锁</a:t>
              </a:r>
            </a:p>
          </p:txBody>
        </p:sp>
      </p:grp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8955CB5-57F1-2E07-A86E-A4510FC25779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5884172" y="2617304"/>
            <a:ext cx="1205949" cy="940905"/>
          </a:xfrm>
          <a:prstGeom prst="bentConnector3">
            <a:avLst>
              <a:gd name="adj1" fmla="val 31868"/>
            </a:avLst>
          </a:prstGeom>
          <a:ln w="19050"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830BC0-E4F0-2081-A6C5-0D4B394C3F4B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>
            <a:off x="1954693" y="5221564"/>
            <a:ext cx="1368291" cy="342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AB05FF-0AD9-2F04-7DCB-B9F7BC80CD65}"/>
              </a:ext>
            </a:extLst>
          </p:cNvPr>
          <p:cNvGrpSpPr/>
          <p:nvPr/>
        </p:nvGrpSpPr>
        <p:grpSpPr>
          <a:xfrm>
            <a:off x="5188227" y="2637994"/>
            <a:ext cx="4319663" cy="433197"/>
            <a:chOff x="5188227" y="2637994"/>
            <a:chExt cx="4319663" cy="433197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E3DFA2-399E-F764-5A67-A7DE04C02A47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188227" y="3045003"/>
              <a:ext cx="4319663" cy="497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占位符 5">
              <a:extLst>
                <a:ext uri="{FF2B5EF4-FFF2-40B4-BE49-F238E27FC236}">
                  <a16:creationId xmlns:a16="http://schemas.microsoft.com/office/drawing/2014/main" id="{16CE8487-52AC-5BBC-D25B-97F490D38E89}"/>
                </a:ext>
              </a:extLst>
            </p:cNvPr>
            <p:cNvSpPr txBox="1">
              <a:spLocks/>
            </p:cNvSpPr>
            <p:nvPr/>
          </p:nvSpPr>
          <p:spPr>
            <a:xfrm>
              <a:off x="5504622" y="2637994"/>
              <a:ext cx="1182756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操作</a:t>
              </a:r>
              <a:r>
                <a:rPr lang="en-US" altLang="zh-CN" sz="1400" dirty="0" err="1"/>
                <a:t>redis</a:t>
              </a:r>
              <a:endParaRPr lang="zh-CN" altLang="en-US" sz="1400" dirty="0"/>
            </a:p>
          </p:txBody>
        </p:sp>
      </p:grp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732C75B0-D540-DA75-8F8C-C5253A1525A1}"/>
              </a:ext>
            </a:extLst>
          </p:cNvPr>
          <p:cNvSpPr/>
          <p:nvPr/>
        </p:nvSpPr>
        <p:spPr bwMode="auto">
          <a:xfrm>
            <a:off x="3322984" y="4901964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0CCEC84-E031-4B67-F453-574E2B327C47}"/>
              </a:ext>
            </a:extLst>
          </p:cNvPr>
          <p:cNvCxnSpPr>
            <a:stCxn id="66" idx="3"/>
            <a:endCxn id="16" idx="1"/>
          </p:cNvCxnSpPr>
          <p:nvPr/>
        </p:nvCxnSpPr>
        <p:spPr>
          <a:xfrm flipV="1">
            <a:off x="4903306" y="5223999"/>
            <a:ext cx="974030" cy="9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1ACC0091-0898-9FEF-E8FB-97B934FE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09" y="2670947"/>
            <a:ext cx="5489091" cy="2848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44C0531-5DBC-B370-0D49-A5AE9358A30F}"/>
              </a:ext>
            </a:extLst>
          </p:cNvPr>
          <p:cNvSpPr txBox="1">
            <a:spLocks/>
          </p:cNvSpPr>
          <p:nvPr/>
        </p:nvSpPr>
        <p:spPr>
          <a:xfrm>
            <a:off x="8100392" y="3880385"/>
            <a:ext cx="375699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加锁、设置过期时间等操作都是基于</a:t>
            </a:r>
            <a:r>
              <a:rPr lang="en-US" altLang="zh-CN" sz="1200" dirty="0" err="1">
                <a:solidFill>
                  <a:srgbClr val="C00000"/>
                </a:solidFill>
              </a:rPr>
              <a:t>lua</a:t>
            </a:r>
            <a:r>
              <a:rPr lang="zh-CN" altLang="en-US" sz="1200" dirty="0">
                <a:solidFill>
                  <a:srgbClr val="C00000"/>
                </a:solidFill>
              </a:rPr>
              <a:t>脚本完成</a:t>
            </a:r>
          </a:p>
        </p:txBody>
      </p:sp>
    </p:spTree>
    <p:extLst>
      <p:ext uri="{BB962C8B-B14F-4D97-AF65-F5344CB8AC3E}">
        <p14:creationId xmlns:p14="http://schemas.microsoft.com/office/powerpoint/2010/main" val="300610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1" grpId="0" animBg="1"/>
      <p:bldP spid="16" grpId="0" animBg="1"/>
      <p:bldP spid="43" grpId="0"/>
      <p:bldP spid="66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CA1E-073A-7324-9DB5-BDD67CB7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可重入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203EB-F24D-1586-FEFE-A847476D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7827" y="1793168"/>
            <a:ext cx="5781260" cy="592223"/>
          </a:xfrm>
        </p:spPr>
        <p:txBody>
          <a:bodyPr/>
          <a:lstStyle/>
          <a:p>
            <a:r>
              <a:rPr lang="zh-CN" altLang="en-US" sz="1600" dirty="0"/>
              <a:t>利用</a:t>
            </a:r>
            <a:r>
              <a:rPr lang="en-US" altLang="zh-CN" sz="1600" dirty="0">
                <a:solidFill>
                  <a:srgbClr val="C00000"/>
                </a:solidFill>
              </a:rPr>
              <a:t>hash</a:t>
            </a:r>
            <a:r>
              <a:rPr lang="zh-CN" altLang="en-US" sz="1600" dirty="0">
                <a:solidFill>
                  <a:srgbClr val="C00000"/>
                </a:solidFill>
              </a:rPr>
              <a:t>结构</a:t>
            </a:r>
            <a:r>
              <a:rPr lang="zh-CN" altLang="en-US" sz="1600" dirty="0"/>
              <a:t>记录</a:t>
            </a:r>
            <a:r>
              <a:rPr lang="zh-CN" altLang="en-US" sz="1600" dirty="0">
                <a:solidFill>
                  <a:srgbClr val="C00000"/>
                </a:solidFill>
              </a:rPr>
              <a:t>线程</a:t>
            </a:r>
            <a:r>
              <a:rPr lang="en-US" altLang="zh-CN" sz="1600" dirty="0">
                <a:solidFill>
                  <a:srgbClr val="C00000"/>
                </a:solidFill>
              </a:rPr>
              <a:t>id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C00000"/>
                </a:solidFill>
              </a:rPr>
              <a:t>重入次数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EF3006-E28F-ABB2-D6B7-C338D5EC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48" y="1737156"/>
            <a:ext cx="4472608" cy="4556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add2();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CDD9EF6-070E-78A0-6AA7-E7F3D0E4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0413"/>
              </p:ext>
            </p:extLst>
          </p:nvPr>
        </p:nvGraphicFramePr>
        <p:xfrm>
          <a:off x="5947480" y="2621819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9002A3-A06E-33BC-5C76-BC0A49A7C3CA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82E8D-C985-F792-20EE-491F2CAC05A8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7117B-D011-FFD7-EA21-460366660C8B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C5CA2-1618-1AAC-A7FA-D2FC7B5B605F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B12077-2FC1-DB1F-EA08-3BBA10EC35CE}"/>
              </a:ext>
            </a:extLst>
          </p:cNvPr>
          <p:cNvSpPr txBox="1"/>
          <p:nvPr/>
        </p:nvSpPr>
        <p:spPr>
          <a:xfrm>
            <a:off x="5846142" y="3573324"/>
            <a:ext cx="1349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heimalock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AD3EC4-1127-2BB4-9596-00EA9146DDA9}"/>
              </a:ext>
            </a:extLst>
          </p:cNvPr>
          <p:cNvSpPr txBox="1"/>
          <p:nvPr/>
        </p:nvSpPr>
        <p:spPr>
          <a:xfrm>
            <a:off x="6909628" y="3573324"/>
            <a:ext cx="1141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thread1</a:t>
            </a:r>
          </a:p>
        </p:txBody>
      </p:sp>
    </p:spTree>
    <p:extLst>
      <p:ext uri="{BB962C8B-B14F-4D97-AF65-F5344CB8AC3E}">
        <p14:creationId xmlns:p14="http://schemas.microsoft.com/office/powerpoint/2010/main" val="2809694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6" grpId="0"/>
      <p:bldP spid="6" grpId="1"/>
      <p:bldP spid="6" grpId="2"/>
      <p:bldP spid="6" grpId="3"/>
      <p:bldP spid="7" grpId="0"/>
      <p:bldP spid="7" grpId="1"/>
      <p:bldP spid="8" grpId="0"/>
      <p:bldP spid="10" grpId="0"/>
      <p:bldP spid="10" grpId="1"/>
      <p:bldP spid="11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stCxn id="2" idx="0"/>
            <a:endCxn id="55" idx="2"/>
          </p:cNvCxnSpPr>
          <p:nvPr/>
        </p:nvCxnSpPr>
        <p:spPr>
          <a:xfrm flipV="1">
            <a:off x="6828183" y="2537790"/>
            <a:ext cx="1563757" cy="7023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43B8D2B-33CA-4A64-8773-41B0A174710C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>
            <a:off x="6831496" y="4065102"/>
            <a:ext cx="1560444" cy="7023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7808632" y="27579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9E623FB-042C-47E9-8CB0-CCB754D22EA3}"/>
              </a:ext>
            </a:extLst>
          </p:cNvPr>
          <p:cNvSpPr txBox="1"/>
          <p:nvPr/>
        </p:nvSpPr>
        <p:spPr>
          <a:xfrm>
            <a:off x="7808632" y="4310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6" grpId="0" animBg="1"/>
      <p:bldP spid="58" grpId="0" animBg="1"/>
      <p:bldP spid="8" grpId="0"/>
      <p:bldP spid="9" grpId="0"/>
      <p:bldP spid="16" grpId="0"/>
      <p:bldP spid="72" grpId="0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8391940" y="2537790"/>
            <a:ext cx="0" cy="222967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8437699" y="38111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53E57-EAC6-496B-B1C1-B4F896CDD3E2}"/>
              </a:ext>
            </a:extLst>
          </p:cNvPr>
          <p:cNvSpPr txBox="1"/>
          <p:nvPr/>
        </p:nvSpPr>
        <p:spPr>
          <a:xfrm>
            <a:off x="5446643" y="4426729"/>
            <a:ext cx="21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两个线程同时持有一把锁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68C9AB-3068-4243-0E88-BB30807D1C8A}"/>
              </a:ext>
            </a:extLst>
          </p:cNvPr>
          <p:cNvSpPr/>
          <p:nvPr/>
        </p:nvSpPr>
        <p:spPr>
          <a:xfrm>
            <a:off x="871331" y="4767469"/>
            <a:ext cx="1967948" cy="8249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9663E0-0CB4-38B2-5E3E-0351B33DED00}"/>
              </a:ext>
            </a:extLst>
          </p:cNvPr>
          <p:cNvGrpSpPr/>
          <p:nvPr/>
        </p:nvGrpSpPr>
        <p:grpSpPr>
          <a:xfrm>
            <a:off x="2839279" y="4691268"/>
            <a:ext cx="4568687" cy="488675"/>
            <a:chOff x="2839279" y="4691268"/>
            <a:chExt cx="4568687" cy="48867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22B61EA-C768-426D-8D6C-6A555DED307D}"/>
                </a:ext>
              </a:extLst>
            </p:cNvPr>
            <p:cNvCxnSpPr>
              <a:cxnSpLocks/>
              <a:stCxn id="3" idx="3"/>
              <a:endCxn id="56" idx="1"/>
            </p:cNvCxnSpPr>
            <p:nvPr/>
          </p:nvCxnSpPr>
          <p:spPr>
            <a:xfrm>
              <a:off x="2839279" y="5179943"/>
              <a:ext cx="456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31F387-A675-8431-0FA3-E0664A83BAED}"/>
                </a:ext>
              </a:extLst>
            </p:cNvPr>
            <p:cNvSpPr txBox="1"/>
            <p:nvPr/>
          </p:nvSpPr>
          <p:spPr>
            <a:xfrm>
              <a:off x="3233805" y="4691268"/>
              <a:ext cx="1973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SET lock thread1 NX EX 10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2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3696-99C8-29E3-51BF-F5A591E9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主从一致性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9A494-C907-59FF-B430-9532E770E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213" y="1630017"/>
            <a:ext cx="10863474" cy="924339"/>
          </a:xfrm>
        </p:spPr>
        <p:txBody>
          <a:bodyPr/>
          <a:lstStyle/>
          <a:p>
            <a:r>
              <a:rPr lang="en-US" altLang="zh-CN" dirty="0" err="1"/>
              <a:t>RedLock</a:t>
            </a:r>
            <a:r>
              <a:rPr lang="en-US" altLang="zh-CN" dirty="0"/>
              <a:t>(</a:t>
            </a:r>
            <a:r>
              <a:rPr lang="zh-CN" altLang="en-US" dirty="0"/>
              <a:t>红锁</a:t>
            </a:r>
            <a:r>
              <a:rPr lang="en-US" altLang="zh-CN" dirty="0"/>
              <a:t>)</a:t>
            </a:r>
            <a:r>
              <a:rPr lang="zh-CN" altLang="en-US" dirty="0"/>
              <a:t>：不能只在一个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实例上创建锁，应该是在多个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</a:t>
            </a:r>
            <a:r>
              <a:rPr lang="en-US" altLang="zh-CN" dirty="0">
                <a:solidFill>
                  <a:srgbClr val="C00000"/>
                </a:solidFill>
              </a:rPr>
              <a:t>(n / 2 + 1)</a:t>
            </a:r>
            <a:r>
              <a:rPr lang="zh-CN" altLang="en-US" dirty="0"/>
              <a:t>，避免在一个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实例上加锁。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A0F73B-4AFA-9CBD-8AEE-91CF97A69134}"/>
              </a:ext>
            </a:extLst>
          </p:cNvPr>
          <p:cNvSpPr/>
          <p:nvPr/>
        </p:nvSpPr>
        <p:spPr>
          <a:xfrm>
            <a:off x="7914857" y="378681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397954-8E3C-2DFF-63FD-1F6D58E757D2}"/>
              </a:ext>
            </a:extLst>
          </p:cNvPr>
          <p:cNvSpPr/>
          <p:nvPr/>
        </p:nvSpPr>
        <p:spPr>
          <a:xfrm>
            <a:off x="7914857" y="2259500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23673C-9639-1A55-C457-125002DE22E5}"/>
              </a:ext>
            </a:extLst>
          </p:cNvPr>
          <p:cNvSpPr/>
          <p:nvPr/>
        </p:nvSpPr>
        <p:spPr>
          <a:xfrm>
            <a:off x="7914857" y="531412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 Node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9ABBCB5-F986-40D1-D719-709B7A0E9CAB}"/>
              </a:ext>
            </a:extLst>
          </p:cNvPr>
          <p:cNvSpPr/>
          <p:nvPr/>
        </p:nvSpPr>
        <p:spPr>
          <a:xfrm>
            <a:off x="1364970" y="3786812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491163-5675-EF6E-DFBE-CF8B8ADDADD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332918" y="4199286"/>
            <a:ext cx="4581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F51213-4D69-493A-FC28-7BB121431BBA}"/>
              </a:ext>
            </a:extLst>
          </p:cNvPr>
          <p:cNvSpPr txBox="1"/>
          <p:nvPr/>
        </p:nvSpPr>
        <p:spPr>
          <a:xfrm>
            <a:off x="4576129" y="379675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EA7EDC-4505-D50F-6F5F-366CF9C49A27}"/>
              </a:ext>
            </a:extLst>
          </p:cNvPr>
          <p:cNvSpPr txBox="1"/>
          <p:nvPr/>
        </p:nvSpPr>
        <p:spPr>
          <a:xfrm>
            <a:off x="8421754" y="4357843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C4311-2F95-3A39-0291-EB0F025B4E8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332918" y="4199286"/>
            <a:ext cx="4581939" cy="15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2E5CC1-54E3-88D1-B70B-F54C7CE8741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332918" y="2671974"/>
            <a:ext cx="4581939" cy="15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7F4CE-2865-6DED-AE53-E48E6BEFE7F7}"/>
              </a:ext>
            </a:extLst>
          </p:cNvPr>
          <p:cNvSpPr txBox="1"/>
          <p:nvPr/>
        </p:nvSpPr>
        <p:spPr>
          <a:xfrm>
            <a:off x="8421753" y="2830531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6B181-D6A9-A43D-3848-9C3E61C7E774}"/>
              </a:ext>
            </a:extLst>
          </p:cNvPr>
          <p:cNvSpPr txBox="1"/>
          <p:nvPr/>
        </p:nvSpPr>
        <p:spPr>
          <a:xfrm>
            <a:off x="8421752" y="5885157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F0346D-0AAF-DA6A-A184-C9FCD7BC0A95}"/>
              </a:ext>
            </a:extLst>
          </p:cNvPr>
          <p:cNvSpPr txBox="1"/>
          <p:nvPr/>
        </p:nvSpPr>
        <p:spPr>
          <a:xfrm rot="20412642">
            <a:off x="4563750" y="3018918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A39947-1880-5522-15BB-9AA0BAB80B48}"/>
              </a:ext>
            </a:extLst>
          </p:cNvPr>
          <p:cNvSpPr txBox="1"/>
          <p:nvPr/>
        </p:nvSpPr>
        <p:spPr>
          <a:xfrm rot="980350">
            <a:off x="4349560" y="444024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3D25639-CAD0-B9BD-A2BF-A883AD72F904}"/>
              </a:ext>
            </a:extLst>
          </p:cNvPr>
          <p:cNvSpPr/>
          <p:nvPr/>
        </p:nvSpPr>
        <p:spPr bwMode="auto">
          <a:xfrm>
            <a:off x="2792896" y="5158409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性能差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D641963-D018-A264-EECE-90CD03BDE860}"/>
              </a:ext>
            </a:extLst>
          </p:cNvPr>
          <p:cNvSpPr/>
          <p:nvPr/>
        </p:nvSpPr>
        <p:spPr bwMode="auto">
          <a:xfrm>
            <a:off x="4485862" y="5151782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运维繁琐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9E991D-BECE-A494-745A-D75680DA1EF4}"/>
              </a:ext>
            </a:extLst>
          </p:cNvPr>
          <p:cNvSpPr/>
          <p:nvPr/>
        </p:nvSpPr>
        <p:spPr bwMode="auto">
          <a:xfrm>
            <a:off x="1007167" y="5151781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实现复杂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8940D9-36AD-809A-8C05-945FB7AB31DB}"/>
              </a:ext>
            </a:extLst>
          </p:cNvPr>
          <p:cNvGrpSpPr/>
          <p:nvPr/>
        </p:nvGrpSpPr>
        <p:grpSpPr>
          <a:xfrm>
            <a:off x="10413169" y="4158285"/>
            <a:ext cx="1275249" cy="1198907"/>
            <a:chOff x="10413169" y="4158285"/>
            <a:chExt cx="1275249" cy="1198907"/>
          </a:xfrm>
        </p:grpSpPr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FA46ADE8-C248-E641-D9DD-82A7FA55B13A}"/>
                </a:ext>
              </a:extLst>
            </p:cNvPr>
            <p:cNvSpPr txBox="1">
              <a:spLocks/>
            </p:cNvSpPr>
            <p:nvPr/>
          </p:nvSpPr>
          <p:spPr>
            <a:xfrm>
              <a:off x="10413169" y="4158285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CP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9209F2DF-298C-48A0-3BDA-B3FA32FF4DBB}"/>
                </a:ext>
              </a:extLst>
            </p:cNvPr>
            <p:cNvSpPr txBox="1">
              <a:spLocks/>
            </p:cNvSpPr>
            <p:nvPr/>
          </p:nvSpPr>
          <p:spPr>
            <a:xfrm>
              <a:off x="10482744" y="4880114"/>
              <a:ext cx="1205674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zookeeper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3655C1-1E61-5F03-0A56-0328CF8850AF}"/>
              </a:ext>
            </a:extLst>
          </p:cNvPr>
          <p:cNvGrpSpPr/>
          <p:nvPr/>
        </p:nvGrpSpPr>
        <p:grpSpPr>
          <a:xfrm>
            <a:off x="10363473" y="2428877"/>
            <a:ext cx="1275249" cy="1169088"/>
            <a:chOff x="10363473" y="2428877"/>
            <a:chExt cx="1275249" cy="1169088"/>
          </a:xfrm>
        </p:grpSpPr>
        <p:sp>
          <p:nvSpPr>
            <p:cNvPr id="40" name="文本占位符 2">
              <a:extLst>
                <a:ext uri="{FF2B5EF4-FFF2-40B4-BE49-F238E27FC236}">
                  <a16:creationId xmlns:a16="http://schemas.microsoft.com/office/drawing/2014/main" id="{44047FE0-8A2F-CEFD-9888-B7863D7C03F4}"/>
                </a:ext>
              </a:extLst>
            </p:cNvPr>
            <p:cNvSpPr txBox="1">
              <a:spLocks/>
            </p:cNvSpPr>
            <p:nvPr/>
          </p:nvSpPr>
          <p:spPr>
            <a:xfrm>
              <a:off x="10363473" y="2428877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AP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5" name="文本占位符 2">
              <a:extLst>
                <a:ext uri="{FF2B5EF4-FFF2-40B4-BE49-F238E27FC236}">
                  <a16:creationId xmlns:a16="http://schemas.microsoft.com/office/drawing/2014/main" id="{B26A1A73-C442-39AE-1361-92F0779050DF}"/>
                </a:ext>
              </a:extLst>
            </p:cNvPr>
            <p:cNvSpPr txBox="1">
              <a:spLocks/>
            </p:cNvSpPr>
            <p:nvPr/>
          </p:nvSpPr>
          <p:spPr>
            <a:xfrm>
              <a:off x="10734260" y="3120887"/>
              <a:ext cx="725558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0016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19E084D5-198C-8A67-CC17-A25ACA5E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106487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880F45C-0315-3E0A-C790-83409A9ED732}"/>
              </a:ext>
            </a:extLst>
          </p:cNvPr>
          <p:cNvGrpSpPr/>
          <p:nvPr/>
        </p:nvGrpSpPr>
        <p:grpSpPr>
          <a:xfrm>
            <a:off x="1491880" y="922703"/>
            <a:ext cx="5992285" cy="588045"/>
            <a:chOff x="1415952" y="1021955"/>
            <a:chExt cx="7919788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D8C9FDA-66E4-294C-8F30-A8096A95E15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D9826565-CBCE-5FCE-0042-30F6F334C98F}"/>
                </a:ext>
              </a:extLst>
            </p:cNvPr>
            <p:cNvSpPr txBox="1">
              <a:spLocks/>
            </p:cNvSpPr>
            <p:nvPr/>
          </p:nvSpPr>
          <p:spPr>
            <a:xfrm>
              <a:off x="2476895" y="104064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E976F3C-D2C4-E2C7-5745-AB3464538F96}"/>
              </a:ext>
            </a:extLst>
          </p:cNvPr>
          <p:cNvSpPr txBox="1">
            <a:spLocks/>
          </p:cNvSpPr>
          <p:nvPr/>
        </p:nvSpPr>
        <p:spPr>
          <a:xfrm>
            <a:off x="4051357" y="1573576"/>
            <a:ext cx="6991017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>
                <a:solidFill>
                  <a:srgbClr val="C00000"/>
                </a:solidFill>
              </a:rPr>
              <a:t>lua</a:t>
            </a:r>
            <a:r>
              <a:rPr lang="zh-CN" altLang="en-US" sz="1400" dirty="0">
                <a:solidFill>
                  <a:srgbClr val="C00000"/>
                </a:solidFill>
              </a:rPr>
              <a:t>脚本</a:t>
            </a:r>
            <a:r>
              <a:rPr lang="zh-CN" altLang="en-US" sz="1400" dirty="0"/>
              <a:t>（保证原子性）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9" name="图形 8" descr="穿高领毛衣戴眼镜的男人">
            <a:extLst>
              <a:ext uri="{FF2B5EF4-FFF2-40B4-BE49-F238E27FC236}">
                <a16:creationId xmlns:a16="http://schemas.microsoft.com/office/drawing/2014/main" id="{A16EDEA3-F25F-B299-514D-E395B28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07" y="2575623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A80261A-9774-72D0-9C87-C9C93AAD11D2}"/>
              </a:ext>
            </a:extLst>
          </p:cNvPr>
          <p:cNvGrpSpPr/>
          <p:nvPr/>
        </p:nvGrpSpPr>
        <p:grpSpPr>
          <a:xfrm>
            <a:off x="1441175" y="2543726"/>
            <a:ext cx="6042992" cy="557285"/>
            <a:chOff x="1415952" y="994435"/>
            <a:chExt cx="7907155" cy="74550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590681B-9A84-5DD6-F4D6-CFB13D2D06D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C6055120-B8BD-D58D-F8A4-8D40A7050FD0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  <p:pic>
        <p:nvPicPr>
          <p:cNvPr id="13" name="图形 12" descr="穿高领毛衣戴眼镜的男人">
            <a:extLst>
              <a:ext uri="{FF2B5EF4-FFF2-40B4-BE49-F238E27FC236}">
                <a16:creationId xmlns:a16="http://schemas.microsoft.com/office/drawing/2014/main" id="{3331CFE2-A435-1BEE-3C62-804A2417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9" y="3960475"/>
            <a:ext cx="867323" cy="116706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2AC2E63-9BEA-FEB9-AF4D-84297CA92A27}"/>
              </a:ext>
            </a:extLst>
          </p:cNvPr>
          <p:cNvGrpSpPr/>
          <p:nvPr/>
        </p:nvGrpSpPr>
        <p:grpSpPr>
          <a:xfrm>
            <a:off x="1345097" y="3928578"/>
            <a:ext cx="6042992" cy="557285"/>
            <a:chOff x="1415952" y="994435"/>
            <a:chExt cx="7907155" cy="745508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0AE1F4A-845E-D277-EAE0-B009EB8426D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B735AFC5-7473-A13D-B41E-55829B3C1F05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的这个锁，可以重入吗？</a:t>
              </a:r>
            </a:p>
          </p:txBody>
        </p:sp>
      </p:grpSp>
      <p:pic>
        <p:nvPicPr>
          <p:cNvPr id="17" name="图形 16" descr="穿高领毛衣戴眼镜的男人">
            <a:extLst>
              <a:ext uri="{FF2B5EF4-FFF2-40B4-BE49-F238E27FC236}">
                <a16:creationId xmlns:a16="http://schemas.microsoft.com/office/drawing/2014/main" id="{32B25BB7-8105-2C85-9015-8B4E16186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03" y="5315509"/>
            <a:ext cx="867323" cy="11670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BACA39-706A-8453-DAB3-A5A25C16A90E}"/>
              </a:ext>
            </a:extLst>
          </p:cNvPr>
          <p:cNvGrpSpPr/>
          <p:nvPr/>
        </p:nvGrpSpPr>
        <p:grpSpPr>
          <a:xfrm>
            <a:off x="1338471" y="5283612"/>
            <a:ext cx="6042992" cy="557285"/>
            <a:chOff x="1415952" y="994435"/>
            <a:chExt cx="7907155" cy="745508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95A0973-A9AC-8FA6-43A2-FD134654780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占位符 6">
              <a:extLst>
                <a:ext uri="{FF2B5EF4-FFF2-40B4-BE49-F238E27FC236}">
                  <a16:creationId xmlns:a16="http://schemas.microsoft.com/office/drawing/2014/main" id="{94FC610D-F08D-D848-2520-8F15FE5DFC57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锁能解决主从数据一致的问题吗</a:t>
              </a:r>
            </a:p>
          </p:txBody>
        </p: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CD292680-C932-492D-A261-7AB973727A6D}"/>
              </a:ext>
            </a:extLst>
          </p:cNvPr>
          <p:cNvSpPr txBox="1">
            <a:spLocks/>
          </p:cNvSpPr>
          <p:nvPr/>
        </p:nvSpPr>
        <p:spPr>
          <a:xfrm>
            <a:off x="4021539" y="30347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的分布式锁中，提供了一个</a:t>
            </a:r>
            <a:r>
              <a:rPr lang="en-US" altLang="zh-CN" sz="1400" dirty="0" err="1">
                <a:solidFill>
                  <a:srgbClr val="C00000"/>
                </a:solidFill>
              </a:rPr>
              <a:t>WatchDog</a:t>
            </a:r>
            <a:r>
              <a:rPr lang="en-US" altLang="zh-CN" sz="1400" dirty="0"/>
              <a:t>(</a:t>
            </a:r>
            <a:r>
              <a:rPr lang="zh-CN" altLang="en-US" sz="1400" dirty="0"/>
              <a:t>看门狗），一个线程获取锁成功以后，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会给持有锁的线程</a:t>
            </a:r>
            <a:r>
              <a:rPr lang="zh-CN" altLang="en-US" sz="1400" dirty="0">
                <a:solidFill>
                  <a:srgbClr val="C00000"/>
                </a:solidFill>
              </a:rPr>
              <a:t>续期（默认是每隔</a:t>
            </a:r>
            <a:r>
              <a:rPr lang="en-US" altLang="zh-CN" sz="1400" dirty="0">
                <a:solidFill>
                  <a:srgbClr val="C00000"/>
                </a:solidFill>
              </a:rPr>
              <a:t>10</a:t>
            </a:r>
            <a:r>
              <a:rPr lang="zh-CN" altLang="en-US" sz="1400" dirty="0">
                <a:solidFill>
                  <a:srgbClr val="C00000"/>
                </a:solidFill>
              </a:rPr>
              <a:t>秒续期一次）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89701F83-9157-B9F5-9B4A-7764C0C83E7A}"/>
              </a:ext>
            </a:extLst>
          </p:cNvPr>
          <p:cNvSpPr txBox="1">
            <a:spLocks/>
          </p:cNvSpPr>
          <p:nvPr/>
        </p:nvSpPr>
        <p:spPr>
          <a:xfrm>
            <a:off x="4001661" y="44063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可以重入，多个锁重入需要判断是否是当前线程，在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中进行存储的时候使用的</a:t>
            </a:r>
            <a:r>
              <a:rPr lang="en-US" altLang="zh-CN" sz="1400" dirty="0">
                <a:solidFill>
                  <a:srgbClr val="C00000"/>
                </a:solidFill>
              </a:rPr>
              <a:t>hash</a:t>
            </a:r>
            <a:r>
              <a:rPr lang="zh-CN" altLang="en-US" sz="1400" dirty="0">
                <a:solidFill>
                  <a:srgbClr val="C00000"/>
                </a:solidFill>
              </a:rPr>
              <a:t>结构</a:t>
            </a:r>
            <a:r>
              <a:rPr lang="zh-CN" altLang="en-US" sz="1400" dirty="0"/>
              <a:t>，来存储</a:t>
            </a:r>
            <a:r>
              <a:rPr lang="zh-CN" altLang="en-US" sz="1400" dirty="0">
                <a:solidFill>
                  <a:srgbClr val="C00000"/>
                </a:solidFill>
              </a:rPr>
              <a:t>线程信息和重入的次数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58FBA0A-554F-5D78-6A88-BF5CF2DD1C46}"/>
              </a:ext>
            </a:extLst>
          </p:cNvPr>
          <p:cNvSpPr txBox="1">
            <a:spLocks/>
          </p:cNvSpPr>
          <p:nvPr/>
        </p:nvSpPr>
        <p:spPr>
          <a:xfrm>
            <a:off x="3981783" y="5748140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不能解决，但是可以使用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</a:t>
            </a:r>
            <a:r>
              <a:rPr lang="zh-CN" altLang="en-US" sz="1400" dirty="0">
                <a:solidFill>
                  <a:srgbClr val="C00000"/>
                </a:solidFill>
              </a:rPr>
              <a:t>红锁</a:t>
            </a:r>
            <a:r>
              <a:rPr lang="zh-CN" altLang="en-US" sz="1400" dirty="0"/>
              <a:t>来解决，但是这样的话，</a:t>
            </a:r>
            <a:r>
              <a:rPr lang="zh-CN" altLang="en-US" sz="1400" dirty="0">
                <a:solidFill>
                  <a:srgbClr val="C00000"/>
                </a:solidFill>
              </a:rPr>
              <a:t>性能就太低了</a:t>
            </a:r>
            <a:r>
              <a:rPr lang="zh-CN" altLang="en-US" sz="1400" dirty="0"/>
              <a:t>，如果业务中非要</a:t>
            </a:r>
            <a:r>
              <a:rPr lang="zh-CN" altLang="en-US" sz="1400" dirty="0">
                <a:solidFill>
                  <a:srgbClr val="C00000"/>
                </a:solidFill>
              </a:rPr>
              <a:t>保证数据的强一致性</a:t>
            </a:r>
            <a:r>
              <a:rPr lang="zh-CN" altLang="en-US" sz="1400" dirty="0"/>
              <a:t>，建议采用</a:t>
            </a:r>
            <a:r>
              <a:rPr lang="en-US" altLang="zh-CN" sz="1400" dirty="0">
                <a:solidFill>
                  <a:srgbClr val="C00000"/>
                </a:solidFill>
              </a:rPr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C4D16F8-C45F-1770-ECB5-121F41CA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32" y="921291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77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4" name="文本占位符 2">
            <a:extLst>
              <a:ext uri="{FF2B5EF4-FFF2-40B4-BE49-F238E27FC236}">
                <a16:creationId xmlns:a16="http://schemas.microsoft.com/office/drawing/2014/main" id="{1F7FEF0F-FE2F-02FD-3CBF-45F2CB5A3692}"/>
              </a:ext>
            </a:extLst>
          </p:cNvPr>
          <p:cNvSpPr txBox="1">
            <a:spLocks/>
          </p:cNvSpPr>
          <p:nvPr/>
        </p:nvSpPr>
        <p:spPr>
          <a:xfrm>
            <a:off x="750279" y="4373098"/>
            <a:ext cx="10411057" cy="5657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缓存穿透</a:t>
            </a:r>
            <a:r>
              <a:rPr lang="zh-CN" altLang="en-US" sz="1400" dirty="0"/>
              <a:t>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13279D-E031-0E13-4732-8578DE409B13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8653806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/>
          <p:nvPr/>
        </p:nvCxnSpPr>
        <p:spPr>
          <a:xfrm>
            <a:off x="6589336" y="3073136"/>
            <a:ext cx="193249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5819277" y="-6491"/>
            <a:ext cx="135526" cy="6815579"/>
          </a:xfrm>
          <a:prstGeom prst="bentConnector3">
            <a:avLst>
              <a:gd name="adj1" fmla="val 609507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4469033" y="377920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56027" y="4882143"/>
            <a:ext cx="9490909" cy="481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</a:t>
            </a:r>
            <a:r>
              <a:rPr lang="zh-CN" altLang="en-US" sz="1400" dirty="0"/>
              <a:t>：缓存空数据，查询返回的数据为空，仍把这个空结果进行缓存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文本占位符 75">
            <a:extLst>
              <a:ext uri="{FF2B5EF4-FFF2-40B4-BE49-F238E27FC236}">
                <a16:creationId xmlns:a16="http://schemas.microsoft.com/office/drawing/2014/main" id="{0DD3886A-FD25-9789-17F4-23245A25EB1C}"/>
              </a:ext>
            </a:extLst>
          </p:cNvPr>
          <p:cNvSpPr txBox="1">
            <a:spLocks/>
          </p:cNvSpPr>
          <p:nvPr/>
        </p:nvSpPr>
        <p:spPr>
          <a:xfrm>
            <a:off x="7187094" y="4829318"/>
            <a:ext cx="1787223" cy="4591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{key:1,value:</a:t>
            </a:r>
            <a:r>
              <a:rPr lang="en-US" altLang="zh-CN" sz="1400" dirty="0">
                <a:solidFill>
                  <a:srgbClr val="C00000"/>
                </a:solidFill>
              </a:rPr>
              <a:t>null</a:t>
            </a:r>
            <a:r>
              <a:rPr lang="en-US" altLang="zh-CN" sz="1400" dirty="0"/>
              <a:t>}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325201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简单</a:t>
            </a:r>
            <a:endParaRPr lang="en-US" altLang="zh-CN" sz="1400" dirty="0"/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消耗内存，可能会发生不一致的问题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47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 animBg="1"/>
      <p:bldP spid="77" grpId="0" animBg="1"/>
      <p:bldP spid="90" grpId="0" animBg="1"/>
      <p:bldP spid="98" grpId="0"/>
      <p:bldP spid="99" grpId="0"/>
      <p:bldP spid="100" grpId="0"/>
      <p:bldP spid="101" grpId="0"/>
      <p:bldP spid="3" grpId="0"/>
      <p:bldP spid="4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DE29AE-F9C7-45AE-6914-42C30AB34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7436" y="2377441"/>
            <a:ext cx="5760538" cy="614238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6E213-C9CC-CEEC-9467-B446E5038614}"/>
              </a:ext>
            </a:extLst>
          </p:cNvPr>
          <p:cNvSpPr txBox="1">
            <a:spLocks/>
          </p:cNvSpPr>
          <p:nvPr/>
        </p:nvSpPr>
        <p:spPr>
          <a:xfrm>
            <a:off x="5025393" y="2239498"/>
            <a:ext cx="6712721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脚本（保证原子性）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4AB896-EF0C-82C1-9B1E-C6962402C0E6}"/>
              </a:ext>
            </a:extLst>
          </p:cNvPr>
          <p:cNvSpPr txBox="1">
            <a:spLocks/>
          </p:cNvSpPr>
          <p:nvPr/>
        </p:nvSpPr>
        <p:spPr>
          <a:xfrm>
            <a:off x="5025392" y="4048419"/>
            <a:ext cx="6712721" cy="23315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底层基于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命令做了改进封装，使用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脚本保证命令的原子性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/>
              <a:t>hash</a:t>
            </a:r>
            <a:r>
              <a:rPr lang="zh-CN" altLang="en-US" sz="1400" dirty="0"/>
              <a:t>结构，记录线程标示和重入次数；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延续锁时间；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控制锁重试等待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Redlock</a:t>
            </a:r>
            <a:r>
              <a:rPr lang="zh-CN" altLang="en-US" sz="1400" dirty="0"/>
              <a:t>红锁解决主从数据一致的问题（不推荐）性能差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如果业务非要保证强一致性，建议采用</a:t>
            </a:r>
            <a:r>
              <a:rPr lang="en-US" altLang="zh-CN" sz="1400" dirty="0"/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6D30B0-F71E-1341-0660-0C1E970E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23" y="1120074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99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41383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集群有哪些方案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知道嘛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F4902E-E7C8-0E0E-8583-F243A096B207}"/>
              </a:ext>
            </a:extLst>
          </p:cNvPr>
          <p:cNvGrpSpPr/>
          <p:nvPr/>
        </p:nvGrpSpPr>
        <p:grpSpPr>
          <a:xfrm>
            <a:off x="2344787" y="1737343"/>
            <a:ext cx="5875387" cy="1799041"/>
            <a:chOff x="2266299" y="2633811"/>
            <a:chExt cx="8631088" cy="2694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047C210-D2E4-08BF-50EE-C3AEC120DE47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54D7D4C5-0D39-8DB3-7FFD-95728E403BC7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中提供的集群方案总共有三种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主从复制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哨兵模式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分片集群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4936E5-A64E-9A9A-579C-DC701B9C0131}"/>
              </a:ext>
            </a:extLst>
          </p:cNvPr>
          <p:cNvGrpSpPr/>
          <p:nvPr/>
        </p:nvGrpSpPr>
        <p:grpSpPr>
          <a:xfrm>
            <a:off x="2304147" y="3749023"/>
            <a:ext cx="5915293" cy="2773697"/>
            <a:chOff x="2266299" y="2633811"/>
            <a:chExt cx="8631088" cy="269477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415DEFD-BF76-471E-FEAA-72DFF9D9C075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占位符 6">
              <a:extLst>
                <a:ext uri="{FF2B5EF4-FFF2-40B4-BE49-F238E27FC236}">
                  <a16:creationId xmlns:a16="http://schemas.microsoft.com/office/drawing/2014/main" id="{8FCD2E7C-3015-5C2F-F79A-3CF4FAA47CEB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1.redis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主从数据同步的流程是什么？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3.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4.Redis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5.Redis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DD67-9AE3-8CFD-0694-CCB5FEAB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主从复制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6FD73-7E2B-5540-6197-D0E1EB723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2405"/>
          </a:xfrm>
        </p:spPr>
        <p:txBody>
          <a:bodyPr/>
          <a:lstStyle/>
          <a:p>
            <a:r>
              <a:rPr lang="zh-CN" altLang="en-US" dirty="0"/>
              <a:t>单节点</a:t>
            </a:r>
            <a:r>
              <a:rPr lang="en-US" altLang="zh-CN" dirty="0"/>
              <a:t>Redis</a:t>
            </a:r>
            <a:r>
              <a:rPr lang="zh-CN" altLang="en-US" dirty="0"/>
              <a:t>的并发能力是有上限的，要进一步提高</a:t>
            </a:r>
            <a:r>
              <a:rPr lang="en-US" altLang="zh-CN" dirty="0"/>
              <a:t>Redis</a:t>
            </a:r>
            <a:r>
              <a:rPr lang="zh-CN" altLang="en-US" dirty="0"/>
              <a:t>的并发能力，就需要搭建主从集群，实现读写分离。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iconfont-11805-5604182">
            <a:extLst>
              <a:ext uri="{FF2B5EF4-FFF2-40B4-BE49-F238E27FC236}">
                <a16:creationId xmlns:a16="http://schemas.microsoft.com/office/drawing/2014/main" id="{C2C72248-6126-E95D-733A-5C70E066AF1B}"/>
              </a:ext>
            </a:extLst>
          </p:cNvPr>
          <p:cNvSpPr/>
          <p:nvPr/>
        </p:nvSpPr>
        <p:spPr>
          <a:xfrm>
            <a:off x="1816506" y="4157049"/>
            <a:ext cx="609685" cy="494392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80A39-920E-4E9C-C232-B8BEB5C0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2432986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3FF64F-705A-FE6B-F03B-67182C088043}"/>
              </a:ext>
            </a:extLst>
          </p:cNvPr>
          <p:cNvSpPr/>
          <p:nvPr/>
        </p:nvSpPr>
        <p:spPr>
          <a:xfrm>
            <a:off x="3953433" y="4116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1DD86-B50F-645A-A6EC-3595AD5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4039888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E33D95-856D-A58E-AFC5-7DBB8CAF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5646790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30E9AD-EC00-5D18-B1ED-316F6A00BA80}"/>
              </a:ext>
            </a:extLst>
          </p:cNvPr>
          <p:cNvSpPr txBox="1"/>
          <p:nvPr/>
        </p:nvSpPr>
        <p:spPr>
          <a:xfrm>
            <a:off x="8760227" y="43033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A931A2-90A6-10D3-B1A4-ACEE699F465E}"/>
              </a:ext>
            </a:extLst>
          </p:cNvPr>
          <p:cNvSpPr txBox="1"/>
          <p:nvPr/>
        </p:nvSpPr>
        <p:spPr>
          <a:xfrm>
            <a:off x="8760227" y="269472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585371-DF57-B772-73A0-DAEC705688EC}"/>
              </a:ext>
            </a:extLst>
          </p:cNvPr>
          <p:cNvSpPr txBox="1"/>
          <p:nvPr/>
        </p:nvSpPr>
        <p:spPr>
          <a:xfrm>
            <a:off x="8760227" y="5910226"/>
            <a:ext cx="162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C5D89-F663-3366-0CB5-381024035ABE}"/>
              </a:ext>
            </a:extLst>
          </p:cNvPr>
          <p:cNvCxnSpPr>
            <a:cxnSpLocks/>
            <a:stCxn id="4" idx="88"/>
            <a:endCxn id="6" idx="1"/>
          </p:cNvCxnSpPr>
          <p:nvPr/>
        </p:nvCxnSpPr>
        <p:spPr>
          <a:xfrm>
            <a:off x="2420934" y="4454180"/>
            <a:ext cx="1532499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02D7D-F9EE-8D14-0DA5-BABBCCE458B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05716" y="4457213"/>
            <a:ext cx="24448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42148A-013C-011D-8B48-95C37A2C8AA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405716" y="2852004"/>
            <a:ext cx="2444800" cy="16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C57B9B-D0BC-D5D4-C7E3-DDA7384C226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5716" y="4457213"/>
            <a:ext cx="2444800" cy="16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ECA778-9F48-2E18-B5AA-7DB1449A4E8D}"/>
              </a:ext>
            </a:extLst>
          </p:cNvPr>
          <p:cNvSpPr txBox="1"/>
          <p:nvPr/>
        </p:nvSpPr>
        <p:spPr>
          <a:xfrm>
            <a:off x="6628116" y="44541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F51CD1-F56B-D125-7FFF-B7CFE281AFB9}"/>
              </a:ext>
            </a:extLst>
          </p:cNvPr>
          <p:cNvSpPr txBox="1"/>
          <p:nvPr/>
        </p:nvSpPr>
        <p:spPr>
          <a:xfrm>
            <a:off x="6271288" y="3071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7DFEE9-E4D7-561A-A0B1-7BC76CB4AC26}"/>
              </a:ext>
            </a:extLst>
          </p:cNvPr>
          <p:cNvSpPr txBox="1"/>
          <p:nvPr/>
        </p:nvSpPr>
        <p:spPr>
          <a:xfrm>
            <a:off x="6271288" y="5485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A47354-6AB4-2F31-598D-A801749439F7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8282105" y="3271022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9CEC92-1F1F-D1B2-89C5-382B30D379C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282105" y="4877924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923864-D2A5-E4DB-2D9D-E6C1C4402DAE}"/>
              </a:ext>
            </a:extLst>
          </p:cNvPr>
          <p:cNvSpPr txBox="1"/>
          <p:nvPr/>
        </p:nvSpPr>
        <p:spPr>
          <a:xfrm>
            <a:off x="8288296" y="34435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96ED53-FDDA-795A-7166-B11334C311B8}"/>
              </a:ext>
            </a:extLst>
          </p:cNvPr>
          <p:cNvSpPr txBox="1"/>
          <p:nvPr/>
        </p:nvSpPr>
        <p:spPr>
          <a:xfrm>
            <a:off x="8288296" y="49721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115279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1" grpId="0"/>
      <p:bldP spid="16" grpId="0"/>
      <p:bldP spid="17" grpId="0"/>
      <p:bldP spid="18" grpId="0"/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045212" y="2345551"/>
            <a:ext cx="721673" cy="4247481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45551"/>
            <a:ext cx="721672" cy="4247479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2989246" y="203777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606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770722" y="2735520"/>
            <a:ext cx="461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378C6B-2E3C-4384-9CC2-BD03AE66ADBF}"/>
              </a:ext>
            </a:extLst>
          </p:cNvPr>
          <p:cNvSpPr txBox="1"/>
          <p:nvPr/>
        </p:nvSpPr>
        <p:spPr>
          <a:xfrm>
            <a:off x="4531595" y="248265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请求数据同步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791535" y="2828839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E536B-BF2C-446B-9588-384BA5383C78}"/>
              </a:ext>
            </a:extLst>
          </p:cNvPr>
          <p:cNvSpPr txBox="1"/>
          <p:nvPr/>
        </p:nvSpPr>
        <p:spPr>
          <a:xfrm>
            <a:off x="3920591" y="2898151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判断是否是第一次同步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771900" y="3468833"/>
            <a:ext cx="4609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E38DED-EE2B-4DC0-A235-70F2FD5D371A}"/>
              </a:ext>
            </a:extLst>
          </p:cNvPr>
          <p:cNvSpPr txBox="1"/>
          <p:nvPr/>
        </p:nvSpPr>
        <p:spPr>
          <a:xfrm>
            <a:off x="3738209" y="3217990"/>
            <a:ext cx="296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的数据版本信息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791535" y="4121752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057621" y="4219345"/>
            <a:ext cx="19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bgsave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，生成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771900" y="4738638"/>
            <a:ext cx="463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4980908" y="4469753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502748"/>
            <a:ext cx="185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replicaof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命令，建立连接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800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04612" y="4725723"/>
            <a:ext cx="127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清空本地数据，加载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2847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68833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EF841396-E729-4EB2-8A57-65E7763C2132}"/>
              </a:ext>
            </a:extLst>
          </p:cNvPr>
          <p:cNvSpPr/>
          <p:nvPr/>
        </p:nvSpPr>
        <p:spPr>
          <a:xfrm>
            <a:off x="2789933" y="4467330"/>
            <a:ext cx="249776" cy="591543"/>
          </a:xfrm>
          <a:prstGeom prst="curvedRigh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084352" y="4850398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repl_</a:t>
            </a:r>
          </a:p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baklog</a:t>
            </a:r>
            <a:endParaRPr lang="zh-CN" altLang="en-US" sz="11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82FFC5-BDD1-470A-8D97-1F387C9CCC87}"/>
              </a:ext>
            </a:extLst>
          </p:cNvPr>
          <p:cNvSpPr txBox="1"/>
          <p:nvPr/>
        </p:nvSpPr>
        <p:spPr>
          <a:xfrm>
            <a:off x="1630835" y="4528576"/>
            <a:ext cx="11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期间的所有命令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3B2E82-618C-4B8E-A177-B99D8CB2E55B}"/>
              </a:ext>
            </a:extLst>
          </p:cNvPr>
          <p:cNvCxnSpPr>
            <a:cxnSpLocks/>
          </p:cNvCxnSpPr>
          <p:nvPr/>
        </p:nvCxnSpPr>
        <p:spPr>
          <a:xfrm>
            <a:off x="3771900" y="5629689"/>
            <a:ext cx="46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78BCFD-957A-49D5-B015-F320FAA1A8DF}"/>
              </a:ext>
            </a:extLst>
          </p:cNvPr>
          <p:cNvSpPr txBox="1"/>
          <p:nvPr/>
        </p:nvSpPr>
        <p:spPr>
          <a:xfrm>
            <a:off x="4772689" y="5306039"/>
            <a:ext cx="217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977F1C-5EE4-4EE6-87D5-80652287C461}"/>
              </a:ext>
            </a:extLst>
          </p:cNvPr>
          <p:cNvSpPr txBox="1"/>
          <p:nvPr/>
        </p:nvSpPr>
        <p:spPr>
          <a:xfrm>
            <a:off x="9284033" y="5807513"/>
            <a:ext cx="7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执行接收到的命令</a:t>
            </a:r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31281A9C-8B5C-417D-A65A-EDF8AF1B1BAC}"/>
              </a:ext>
            </a:extLst>
          </p:cNvPr>
          <p:cNvSpPr/>
          <p:nvPr/>
        </p:nvSpPr>
        <p:spPr>
          <a:xfrm>
            <a:off x="9102882" y="574773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64852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全量同步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0B654-4F27-421E-D902-151A497CEE20}"/>
              </a:ext>
            </a:extLst>
          </p:cNvPr>
          <p:cNvSpPr txBox="1"/>
          <p:nvPr/>
        </p:nvSpPr>
        <p:spPr>
          <a:xfrm>
            <a:off x="3817855" y="1046623"/>
            <a:ext cx="7937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Replication 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：简称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，是数据集的标记，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一致则说明是同一数据集。每一个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则会继承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13F193-8AD6-E2FA-4D1E-A2F5AEFEC0BC}"/>
              </a:ext>
            </a:extLst>
          </p:cNvPr>
          <p:cNvSpPr txBox="1"/>
          <p:nvPr/>
        </p:nvSpPr>
        <p:spPr>
          <a:xfrm>
            <a:off x="3811572" y="1558574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：偏移量，随着记录在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中的数据增多而逐渐增大。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完成同步时也会记录当前同步的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。如果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，说明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数据落后于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，需要更新。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E38C9-E437-D245-6ACD-D90043633DAE}"/>
              </a:ext>
            </a:extLst>
          </p:cNvPr>
          <p:cNvSpPr txBox="1"/>
          <p:nvPr/>
        </p:nvSpPr>
        <p:spPr>
          <a:xfrm>
            <a:off x="5857189" y="2472975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A7134B-9851-4969-18CA-A27411A84BDE}"/>
              </a:ext>
            </a:extLst>
          </p:cNvPr>
          <p:cNvSpPr txBox="1"/>
          <p:nvPr/>
        </p:nvSpPr>
        <p:spPr>
          <a:xfrm>
            <a:off x="5734641" y="2887754"/>
            <a:ext cx="2231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  <a:endParaRPr lang="en-US" altLang="zh-CN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AA5185-AE95-856B-F6BC-E3A854D4DD90}"/>
              </a:ext>
            </a:extLst>
          </p:cNvPr>
          <p:cNvSpPr txBox="1"/>
          <p:nvPr/>
        </p:nvSpPr>
        <p:spPr>
          <a:xfrm>
            <a:off x="6583049" y="3217990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00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 animBg="1"/>
      <p:bldP spid="13" grpId="0"/>
      <p:bldP spid="16" grpId="0"/>
      <p:bldP spid="23" grpId="0" animBg="1"/>
      <p:bldP spid="24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6" grpId="0" animBg="1"/>
      <p:bldP spid="38" grpId="0"/>
      <p:bldP spid="40" grpId="0"/>
      <p:bldP spid="41" grpId="0"/>
      <p:bldP spid="42" grpId="0" animBg="1"/>
      <p:bldP spid="8" grpId="0"/>
      <p:bldP spid="14" grpId="0"/>
      <p:bldP spid="26" grpId="0"/>
      <p:bldP spid="35" grpId="0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196041" y="2310200"/>
            <a:ext cx="721673" cy="3162752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10200"/>
            <a:ext cx="721672" cy="3162753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3140075" y="200242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252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926840" y="2700168"/>
            <a:ext cx="445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942364" y="279348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931920" y="3433481"/>
            <a:ext cx="444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942365" y="4066036"/>
            <a:ext cx="176186" cy="513038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157831" y="4096802"/>
            <a:ext cx="1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中获取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921760" y="4815254"/>
            <a:ext cx="4484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5161538" y="4557209"/>
            <a:ext cx="164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467396"/>
            <a:ext cx="123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44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86421" y="4760173"/>
            <a:ext cx="88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执行命令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3044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33481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212926" y="4388024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repl</a:t>
            </a:r>
            <a:r>
              <a:rPr lang="en-US" altLang="zh-CN" sz="1100" i="0" dirty="0">
                <a:solidFill>
                  <a:srgbClr val="555555"/>
                </a:solidFill>
                <a:effectLst/>
              </a:rPr>
              <a:t>_</a:t>
            </a:r>
          </a:p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baklog</a:t>
            </a:r>
            <a:endParaRPr lang="zh-CN" altLang="en-US" sz="1100" dirty="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3864"/>
            <a:ext cx="5020617" cy="418558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增量同步</a:t>
            </a:r>
            <a:r>
              <a:rPr lang="en-US" altLang="zh-CN" dirty="0"/>
              <a:t>(slave</a:t>
            </a:r>
            <a:r>
              <a:rPr lang="zh-CN" altLang="en-US" dirty="0"/>
              <a:t>重启或后期数据变化</a:t>
            </a:r>
            <a:r>
              <a:rPr lang="en-US" altLang="zh-CN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825F6-1B41-456A-AA0A-25A33873B6A8}"/>
              </a:ext>
            </a:extLst>
          </p:cNvPr>
          <p:cNvSpPr txBox="1"/>
          <p:nvPr/>
        </p:nvSpPr>
        <p:spPr>
          <a:xfrm>
            <a:off x="5357647" y="2449029"/>
            <a:ext cx="240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psync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offset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8F32E6-85A6-4D6E-BC03-A24E1AF96133}"/>
              </a:ext>
            </a:extLst>
          </p:cNvPr>
          <p:cNvSpPr txBox="1"/>
          <p:nvPr/>
        </p:nvSpPr>
        <p:spPr>
          <a:xfrm>
            <a:off x="4132431" y="2912866"/>
            <a:ext cx="1965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判断请求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7DAEE-26DF-4831-81E2-2C2DB0D8F407}"/>
              </a:ext>
            </a:extLst>
          </p:cNvPr>
          <p:cNvSpPr txBox="1"/>
          <p:nvPr/>
        </p:nvSpPr>
        <p:spPr>
          <a:xfrm>
            <a:off x="4528211" y="3191077"/>
            <a:ext cx="2842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是第一次，返回主节点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A40F9-2B38-4DB9-9BE1-AEB93999A1BA}"/>
              </a:ext>
            </a:extLst>
          </p:cNvPr>
          <p:cNvSpPr txBox="1"/>
          <p:nvPr/>
        </p:nvSpPr>
        <p:spPr>
          <a:xfrm>
            <a:off x="4532427" y="3200769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不是第一次，回复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9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8" grpId="0"/>
      <p:bldP spid="30" grpId="0"/>
      <p:bldP spid="31" grpId="0"/>
      <p:bldP spid="32" grpId="0" animBg="1"/>
      <p:bldP spid="33" grpId="0" animBg="1"/>
      <p:bldP spid="44" grpId="0"/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FCCBC873-8D65-6F70-1C23-05902BAC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B49A737-DC95-2B6E-31C4-65D203E5734C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128435F-3CC3-CB90-D235-B36275AAC04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51862C99-E1C8-4983-5CCF-1CC3C14C1B18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的主从同步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32B29202-8ADB-3F9B-3206-FDBCE28C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94" y="2932968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0D5BEEE-903F-0080-1C37-7334671607A9}"/>
              </a:ext>
            </a:extLst>
          </p:cNvPr>
          <p:cNvGrpSpPr/>
          <p:nvPr/>
        </p:nvGrpSpPr>
        <p:grpSpPr>
          <a:xfrm>
            <a:off x="1395632" y="25696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D3D5D00-CC17-5A40-9718-761DDA9C25B1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F19EEACF-3D4F-31A5-9D8A-91272EFF4C34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能说一下，主从同步数据的流程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D5F3B2D-43C6-F1D6-25F2-441EFD8C2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0" y="1725804"/>
            <a:ext cx="9398320" cy="885316"/>
          </a:xfrm>
        </p:spPr>
        <p:txBody>
          <a:bodyPr/>
          <a:lstStyle/>
          <a:p>
            <a:r>
              <a:rPr lang="zh-CN" altLang="en-US" sz="1400" dirty="0"/>
              <a:t>单节点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的并发能力是有上限的，要进一步提高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的并发能力，就需要搭建主从集群，实现读写分离。</a:t>
            </a:r>
            <a:endParaRPr lang="en-US" altLang="zh-CN" sz="1400" dirty="0"/>
          </a:p>
          <a:p>
            <a:r>
              <a:rPr lang="zh-CN" altLang="en-US" sz="1400" dirty="0"/>
              <a:t>一般都是一主多从，主节点负责写数据，从节点负责读数据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F0C80B7-90F0-B6CB-B6C4-BB5286F90BF1}"/>
              </a:ext>
            </a:extLst>
          </p:cNvPr>
          <p:cNvSpPr txBox="1">
            <a:spLocks/>
          </p:cNvSpPr>
          <p:nvPr/>
        </p:nvSpPr>
        <p:spPr>
          <a:xfrm>
            <a:off x="2295840" y="3199004"/>
            <a:ext cx="9398320" cy="2287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全量同步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、</a:t>
            </a:r>
            <a:r>
              <a:rPr lang="en-US" altLang="zh-CN" sz="1400" dirty="0"/>
              <a:t> offset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主节点判断是否是第一次请求，是第一次就与从节点同步版本信息（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和</a:t>
            </a:r>
            <a:r>
              <a:rPr lang="en-US" altLang="zh-CN" sz="1400" dirty="0"/>
              <a:t>offset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主节点执行</a:t>
            </a:r>
            <a:r>
              <a:rPr lang="en-US" altLang="zh-CN" sz="1400" dirty="0" err="1"/>
              <a:t>bgsave</a:t>
            </a:r>
            <a:r>
              <a:rPr lang="zh-CN" altLang="en-US" sz="1400" dirty="0"/>
              <a:t>，生成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文件后，发送给从节点去执行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生成执行期间，主节点会以命令的方式记录到缓冲区（一个日志文件）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把生成之后的命令日志文件发送给从节点进行同步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CC0BEDA-B080-09DF-8AC9-B37099E7A3B4}"/>
              </a:ext>
            </a:extLst>
          </p:cNvPr>
          <p:cNvSpPr txBox="1">
            <a:spLocks/>
          </p:cNvSpPr>
          <p:nvPr/>
        </p:nvSpPr>
        <p:spPr>
          <a:xfrm>
            <a:off x="2224720" y="5403724"/>
            <a:ext cx="9398320" cy="11901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增量同步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从节点请求主节点同步数据，主节点判断不是第一次请求，不是第一次就获取从节点的</a:t>
            </a:r>
            <a:r>
              <a:rPr lang="en-US" altLang="zh-CN" sz="1400" dirty="0"/>
              <a:t>offset</a:t>
            </a:r>
            <a:r>
              <a:rPr lang="zh-CN" altLang="en-US" sz="1400" dirty="0"/>
              <a:t>值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主节点从命令日志中获取</a:t>
            </a:r>
            <a:r>
              <a:rPr lang="en-US" altLang="zh-CN" sz="1400" dirty="0"/>
              <a:t>offset</a:t>
            </a:r>
            <a:r>
              <a:rPr lang="zh-CN" altLang="en-US" sz="1400" dirty="0"/>
              <a:t>值之后的数据，发送给从节点进行数据同步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35CBDEE-80D2-EFD1-D899-09DEF933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07" y="743639"/>
            <a:ext cx="6082824" cy="56915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82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2B64C3E-6A01-4252-ADC2-9CA9445B46D6}"/>
              </a:ext>
            </a:extLst>
          </p:cNvPr>
          <p:cNvSpPr/>
          <p:nvPr/>
        </p:nvSpPr>
        <p:spPr>
          <a:xfrm>
            <a:off x="8500969" y="3905207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A49E0CB-82B3-427D-8B2B-FCD5B405BB07}"/>
              </a:ext>
            </a:extLst>
          </p:cNvPr>
          <p:cNvSpPr/>
          <p:nvPr/>
        </p:nvSpPr>
        <p:spPr>
          <a:xfrm>
            <a:off x="5768786" y="224566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哨兵的作用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1761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提供了哨兵（</a:t>
            </a:r>
            <a:r>
              <a:rPr lang="en-US" altLang="zh-CN" dirty="0"/>
              <a:t>Sentinel</a:t>
            </a:r>
            <a:r>
              <a:rPr lang="zh-CN" altLang="en-US" dirty="0"/>
              <a:t>）机制来实现主从集群的自动故障恢复。哨兵的结构和作用如下：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2E58F-DBB6-4BF8-95C0-11A8AD31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16" y="393998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1DA537-4957-48C6-A558-FF239EAFE2D8}"/>
              </a:ext>
            </a:extLst>
          </p:cNvPr>
          <p:cNvSpPr/>
          <p:nvPr/>
        </p:nvSpPr>
        <p:spPr>
          <a:xfrm>
            <a:off x="5701555" y="4763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964AF-58FA-420B-9D7C-03A9F84F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83" y="4751892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ECFE26-A101-4B45-B955-CCF888F1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9" y="553729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816159-831E-4779-B547-751C08B2C614}"/>
              </a:ext>
            </a:extLst>
          </p:cNvPr>
          <p:cNvSpPr txBox="1"/>
          <p:nvPr/>
        </p:nvSpPr>
        <p:spPr>
          <a:xfrm>
            <a:off x="8693695" y="50011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801B75-BDFF-4F50-AF37-C46DFCD1A399}"/>
              </a:ext>
            </a:extLst>
          </p:cNvPr>
          <p:cNvSpPr txBox="1"/>
          <p:nvPr/>
        </p:nvSpPr>
        <p:spPr>
          <a:xfrm>
            <a:off x="9739482" y="41982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75136-7D3E-400A-A472-99302C06D656}"/>
              </a:ext>
            </a:extLst>
          </p:cNvPr>
          <p:cNvSpPr txBox="1"/>
          <p:nvPr/>
        </p:nvSpPr>
        <p:spPr>
          <a:xfrm>
            <a:off x="9743091" y="580884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A5BEBA-E3C3-48C7-BD36-4357390A9E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53838" y="5102219"/>
            <a:ext cx="1570745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B1B179-5A0E-47DB-AF82-A310D896C0E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153838" y="4290313"/>
            <a:ext cx="2569178" cy="8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113FF5-9A4D-46AD-8EFD-2C8A798AC93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153838" y="5104213"/>
            <a:ext cx="2559091" cy="7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1B110F-DAB3-4086-9A4B-56C6D2DDD8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9446256" y="4640639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2204D7-2A8B-49E5-9B67-533A5B89095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446256" y="5102219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25EFBB-7ED2-4449-B477-1E0A21138F47}"/>
              </a:ext>
            </a:extLst>
          </p:cNvPr>
          <p:cNvSpPr txBox="1"/>
          <p:nvPr/>
        </p:nvSpPr>
        <p:spPr>
          <a:xfrm>
            <a:off x="9925391" y="49411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26898C-7A28-4103-98CF-11553BFD390A}"/>
              </a:ext>
            </a:extLst>
          </p:cNvPr>
          <p:cNvSpPr/>
          <p:nvPr/>
        </p:nvSpPr>
        <p:spPr>
          <a:xfrm>
            <a:off x="6127770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ACD392-941B-4AFD-8A88-7EEB6EA5A0F3}"/>
              </a:ext>
            </a:extLst>
          </p:cNvPr>
          <p:cNvSpPr/>
          <p:nvPr/>
        </p:nvSpPr>
        <p:spPr>
          <a:xfrm>
            <a:off x="7826187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0B8564-EB4B-4872-B588-1EE33AC76704}"/>
              </a:ext>
            </a:extLst>
          </p:cNvPr>
          <p:cNvSpPr/>
          <p:nvPr/>
        </p:nvSpPr>
        <p:spPr>
          <a:xfrm>
            <a:off x="9524603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34B827AD-277F-45C4-886D-B1932A715450}"/>
              </a:ext>
            </a:extLst>
          </p:cNvPr>
          <p:cNvSpPr txBox="1">
            <a:spLocks/>
          </p:cNvSpPr>
          <p:nvPr/>
        </p:nvSpPr>
        <p:spPr>
          <a:xfrm>
            <a:off x="710879" y="2121743"/>
            <a:ext cx="4724003" cy="47362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监控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Sentinel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会不断检查您的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是否按预期工作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自动故障恢复</a:t>
            </a:r>
            <a:r>
              <a:rPr lang="zh-CN" altLang="en-US" dirty="0"/>
              <a:t>：如果</a:t>
            </a:r>
            <a:r>
              <a:rPr lang="en-US" altLang="zh-CN" dirty="0"/>
              <a:t>master</a:t>
            </a:r>
            <a:r>
              <a:rPr lang="zh-CN" altLang="en-US" dirty="0"/>
              <a:t>故障，</a:t>
            </a:r>
            <a:r>
              <a:rPr lang="en-US" altLang="zh-CN" dirty="0"/>
              <a:t>Sentinel</a:t>
            </a:r>
            <a:r>
              <a:rPr lang="zh-CN" altLang="en-US" dirty="0"/>
              <a:t>会将一个</a:t>
            </a:r>
            <a:r>
              <a:rPr lang="en-US" altLang="zh-CN" dirty="0"/>
              <a:t>slave</a:t>
            </a:r>
            <a:r>
              <a:rPr lang="zh-CN" altLang="en-US" dirty="0"/>
              <a:t>提升为</a:t>
            </a:r>
            <a:r>
              <a:rPr lang="en-US" altLang="zh-CN" dirty="0"/>
              <a:t>master</a:t>
            </a:r>
            <a:r>
              <a:rPr lang="zh-CN" altLang="en-US" dirty="0"/>
              <a:t>。当故障实例恢复后也以新的</a:t>
            </a:r>
            <a:r>
              <a:rPr lang="en-US" altLang="zh-CN" dirty="0"/>
              <a:t>master</a:t>
            </a:r>
            <a:r>
              <a:rPr lang="zh-CN" altLang="en-US" dirty="0"/>
              <a:t>为主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通知</a:t>
            </a:r>
            <a:r>
              <a:rPr lang="zh-CN" altLang="en-US" dirty="0"/>
              <a:t>：</a:t>
            </a:r>
            <a:r>
              <a:rPr lang="en-US" altLang="zh-CN" dirty="0"/>
              <a:t>Sentinel</a:t>
            </a:r>
            <a:r>
              <a:rPr lang="zh-CN" altLang="en-US" dirty="0"/>
              <a:t>充当</a:t>
            </a:r>
            <a:r>
              <a:rPr lang="en-US" altLang="zh-CN" dirty="0"/>
              <a:t>Redis</a:t>
            </a:r>
            <a:r>
              <a:rPr lang="zh-CN" altLang="en-US" dirty="0"/>
              <a:t>客户端的服务发现来源，当集群发生故障转移时，会将最新信息推送给</a:t>
            </a:r>
            <a:r>
              <a:rPr lang="en-US" altLang="zh-CN" dirty="0"/>
              <a:t>Redis</a:t>
            </a:r>
            <a:r>
              <a:rPr lang="zh-CN" altLang="en-US" dirty="0"/>
              <a:t>的客户端</a:t>
            </a:r>
            <a:endParaRPr lang="en-US" altLang="zh-CN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453C5E8-07A3-4BD1-8AA3-6C8ED524F7C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674209" y="2841317"/>
            <a:ext cx="780643" cy="134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C685AD-8506-4A7A-B023-284EE6909CCE}"/>
              </a:ext>
            </a:extLst>
          </p:cNvPr>
          <p:cNvSpPr txBox="1"/>
          <p:nvPr/>
        </p:nvSpPr>
        <p:spPr>
          <a:xfrm>
            <a:off x="8848300" y="32801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C04A8D3-9586-41D3-B6D3-FAFAEB5B2F8C}"/>
              </a:ext>
            </a:extLst>
          </p:cNvPr>
          <p:cNvCxnSpPr>
            <a:stCxn id="24" idx="2"/>
            <a:endCxn id="5" idx="0"/>
          </p:cNvCxnSpPr>
          <p:nvPr/>
        </p:nvCxnSpPr>
        <p:spPr>
          <a:xfrm flipH="1">
            <a:off x="6427697" y="3124564"/>
            <a:ext cx="1963266" cy="16391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14674-AB26-44BA-8203-CFF9BBEC7A47}"/>
              </a:ext>
            </a:extLst>
          </p:cNvPr>
          <p:cNvSpPr txBox="1"/>
          <p:nvPr/>
        </p:nvSpPr>
        <p:spPr>
          <a:xfrm>
            <a:off x="6656794" y="3685148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</p:spTree>
    <p:extLst>
      <p:ext uri="{BB962C8B-B14F-4D97-AF65-F5344CB8AC3E}">
        <p14:creationId xmlns:p14="http://schemas.microsoft.com/office/powerpoint/2010/main" val="27764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5" grpId="0" animBg="1"/>
      <p:bldP spid="8" grpId="0"/>
      <p:bldP spid="9" grpId="0"/>
      <p:bldP spid="10" grpId="0"/>
      <p:bldP spid="19" grpId="0"/>
      <p:bldP spid="20" grpId="0" animBg="1"/>
      <p:bldP spid="21" grpId="0" animBg="1"/>
      <p:bldP spid="22" grpId="0" animBg="1"/>
      <p:bldP spid="50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服务状态监控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19196"/>
          </a:xfrm>
        </p:spPr>
        <p:txBody>
          <a:bodyPr/>
          <a:lstStyle/>
          <a:p>
            <a:r>
              <a:rPr lang="en-US" altLang="zh-CN" dirty="0"/>
              <a:t>Sentinel</a:t>
            </a:r>
            <a:r>
              <a:rPr lang="zh-CN" altLang="en-US" dirty="0"/>
              <a:t>基于心跳机制监测服务状态，每隔</a:t>
            </a:r>
            <a:r>
              <a:rPr lang="en-US" altLang="zh-CN" dirty="0"/>
              <a:t>1</a:t>
            </a:r>
            <a:r>
              <a:rPr lang="zh-CN" altLang="en-US" dirty="0"/>
              <a:t>秒向集群的每个实例发送</a:t>
            </a:r>
            <a:r>
              <a:rPr lang="en-US" altLang="zh-CN" dirty="0"/>
              <a:t>ping</a:t>
            </a:r>
            <a:r>
              <a:rPr lang="zh-CN" altLang="en-US" dirty="0"/>
              <a:t>命令：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主观下线：如果某</a:t>
            </a:r>
            <a:r>
              <a:rPr lang="en-US" altLang="zh-CN" dirty="0"/>
              <a:t>sentinel</a:t>
            </a:r>
            <a:r>
              <a:rPr lang="zh-CN" altLang="en-US" dirty="0"/>
              <a:t>节点发现某实例未在规定时间响应，则认为该实例</a:t>
            </a:r>
            <a:r>
              <a:rPr lang="zh-CN" altLang="en-US" b="1" dirty="0"/>
              <a:t>主观下线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客观下线：若超过指定数量（</a:t>
            </a:r>
            <a:r>
              <a:rPr lang="en-US" altLang="zh-CN" dirty="0"/>
              <a:t>quorum</a:t>
            </a:r>
            <a:r>
              <a:rPr lang="zh-CN" altLang="en-US" dirty="0"/>
              <a:t>）的</a:t>
            </a:r>
            <a:r>
              <a:rPr lang="en-US" altLang="zh-CN" dirty="0"/>
              <a:t>sentinel</a:t>
            </a:r>
            <a:r>
              <a:rPr lang="zh-CN" altLang="en-US" dirty="0"/>
              <a:t>都认为该实例主观下线，则该实例</a:t>
            </a:r>
            <a:r>
              <a:rPr lang="zh-CN" altLang="en-US" b="1" dirty="0"/>
              <a:t>客观下线</a:t>
            </a:r>
            <a:r>
              <a:rPr lang="zh-CN" altLang="en-US" dirty="0"/>
              <a:t>。</a:t>
            </a:r>
            <a:r>
              <a:rPr lang="en-US" altLang="zh-CN" dirty="0"/>
              <a:t>quorum</a:t>
            </a:r>
            <a:r>
              <a:rPr lang="zh-CN" altLang="en-US" dirty="0"/>
              <a:t>值最好超过</a:t>
            </a:r>
            <a:r>
              <a:rPr lang="en-US" altLang="zh-CN" dirty="0"/>
              <a:t>Sentinel</a:t>
            </a:r>
            <a:r>
              <a:rPr lang="zh-CN" altLang="en-US" dirty="0"/>
              <a:t>实例数量的一半。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7DAA0A-DD0D-4631-AD59-9185C2562BBD}"/>
              </a:ext>
            </a:extLst>
          </p:cNvPr>
          <p:cNvSpPr/>
          <p:nvPr/>
        </p:nvSpPr>
        <p:spPr>
          <a:xfrm>
            <a:off x="6339255" y="5233796"/>
            <a:ext cx="5098861" cy="1212752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95D4CB4-1CBC-4789-ABCF-49C39E35C57A}"/>
              </a:ext>
            </a:extLst>
          </p:cNvPr>
          <p:cNvSpPr/>
          <p:nvPr/>
        </p:nvSpPr>
        <p:spPr>
          <a:xfrm>
            <a:off x="6258573" y="3146847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C0A4C0-94C0-45EA-A38A-567E2AC789C3}"/>
              </a:ext>
            </a:extLst>
          </p:cNvPr>
          <p:cNvGrpSpPr/>
          <p:nvPr/>
        </p:nvGrpSpPr>
        <p:grpSpPr>
          <a:xfrm>
            <a:off x="8434849" y="5457119"/>
            <a:ext cx="829073" cy="700653"/>
            <a:chOff x="8692999" y="4751892"/>
            <a:chExt cx="829073" cy="70065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91A4D7-9495-4A54-9E33-B70045FD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583" y="4751892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08270-A203-4C48-89DB-750B813AA75C}"/>
                </a:ext>
              </a:extLst>
            </p:cNvPr>
            <p:cNvSpPr txBox="1"/>
            <p:nvPr/>
          </p:nvSpPr>
          <p:spPr>
            <a:xfrm>
              <a:off x="8692999" y="5064211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master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83588C-0008-4CD7-B9EC-7EC26062CEB9}"/>
              </a:ext>
            </a:extLst>
          </p:cNvPr>
          <p:cNvGrpSpPr/>
          <p:nvPr/>
        </p:nvGrpSpPr>
        <p:grpSpPr>
          <a:xfrm>
            <a:off x="10168811" y="5457119"/>
            <a:ext cx="738138" cy="700653"/>
            <a:chOff x="9723016" y="3939986"/>
            <a:chExt cx="738138" cy="7006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6DF2743-2DFC-412A-93DE-05655CFE6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016" y="393998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E7B66B-CC08-4A9E-A5D0-42EAB0390E67}"/>
                </a:ext>
              </a:extLst>
            </p:cNvPr>
            <p:cNvSpPr txBox="1"/>
            <p:nvPr/>
          </p:nvSpPr>
          <p:spPr>
            <a:xfrm>
              <a:off x="9739482" y="425205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0779B-3D85-4A08-A4FD-3659FFF4D012}"/>
              </a:ext>
            </a:extLst>
          </p:cNvPr>
          <p:cNvGrpSpPr/>
          <p:nvPr/>
        </p:nvGrpSpPr>
        <p:grpSpPr>
          <a:xfrm>
            <a:off x="6755892" y="5457119"/>
            <a:ext cx="745299" cy="700653"/>
            <a:chOff x="9689303" y="5537296"/>
            <a:chExt cx="745299" cy="70065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FCEC577-DD4C-40AB-8FAF-27CD826A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29" y="553729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9C24EB-35FB-449A-8500-3DE8E3567C27}"/>
                </a:ext>
              </a:extLst>
            </p:cNvPr>
            <p:cNvSpPr txBox="1"/>
            <p:nvPr/>
          </p:nvSpPr>
          <p:spPr>
            <a:xfrm>
              <a:off x="9689303" y="584918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0E1479-075C-4C27-BC41-399D47D0C2CE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9188106" y="5807446"/>
            <a:ext cx="98070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D8C996-0F35-4C6D-8530-5093643D678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7501191" y="5807446"/>
            <a:ext cx="9652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35403C3-55B3-47B3-9E66-42F236DFE56B}"/>
              </a:ext>
            </a:extLst>
          </p:cNvPr>
          <p:cNvSpPr txBox="1"/>
          <p:nvPr/>
        </p:nvSpPr>
        <p:spPr>
          <a:xfrm>
            <a:off x="7714785" y="5923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03C394-15C5-4695-BFB8-96F579C7DF04}"/>
              </a:ext>
            </a:extLst>
          </p:cNvPr>
          <p:cNvSpPr/>
          <p:nvPr/>
        </p:nvSpPr>
        <p:spPr>
          <a:xfrm>
            <a:off x="6563769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B50944D-7D52-471E-81BF-CC8C38A0A49A}"/>
              </a:ext>
            </a:extLst>
          </p:cNvPr>
          <p:cNvSpPr/>
          <p:nvPr/>
        </p:nvSpPr>
        <p:spPr>
          <a:xfrm>
            <a:off x="8262186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BF5E2E-249B-4E06-A40F-5D74D6C155A8}"/>
              </a:ext>
            </a:extLst>
          </p:cNvPr>
          <p:cNvSpPr/>
          <p:nvPr/>
        </p:nvSpPr>
        <p:spPr>
          <a:xfrm>
            <a:off x="9960602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83752D-0D92-411F-A3D8-F3C29615A5A6}"/>
              </a:ext>
            </a:extLst>
          </p:cNvPr>
          <p:cNvSpPr txBox="1"/>
          <p:nvPr/>
        </p:nvSpPr>
        <p:spPr>
          <a:xfrm>
            <a:off x="9448051" y="59102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527F772-5888-472B-B7A6-B90E30D98134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>
            <a:off x="7128545" y="3833530"/>
            <a:ext cx="1698725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4708CF2-AA62-4992-9BDB-EA373BB57492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8826962" y="3833530"/>
            <a:ext cx="308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ED394D-40BB-463A-88B2-A74DB95734C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827270" y="4779420"/>
            <a:ext cx="721365" cy="67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8112A4E-45FD-4D55-9297-BB8BBC989149}"/>
              </a:ext>
            </a:extLst>
          </p:cNvPr>
          <p:cNvSpPr txBox="1"/>
          <p:nvPr/>
        </p:nvSpPr>
        <p:spPr>
          <a:xfrm>
            <a:off x="7044566" y="45516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9ABE4-1A8F-498D-A34E-5E01E8A12B43}"/>
              </a:ext>
            </a:extLst>
          </p:cNvPr>
          <p:cNvSpPr txBox="1"/>
          <p:nvPr/>
        </p:nvSpPr>
        <p:spPr>
          <a:xfrm>
            <a:off x="8530074" y="44644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up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B6CE7D-4499-4E5D-BA99-C0B201FB95D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751030" y="3833530"/>
            <a:ext cx="774348" cy="7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等号 79">
            <a:extLst>
              <a:ext uri="{FF2B5EF4-FFF2-40B4-BE49-F238E27FC236}">
                <a16:creationId xmlns:a16="http://schemas.microsoft.com/office/drawing/2014/main" id="{4DC3E6B2-6693-4EF4-8A9E-D5D12AF0AC64}"/>
              </a:ext>
            </a:extLst>
          </p:cNvPr>
          <p:cNvSpPr/>
          <p:nvPr/>
        </p:nvSpPr>
        <p:spPr>
          <a:xfrm rot="2897490">
            <a:off x="9326774" y="452981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99B0EA-0E06-4CD9-A2D1-E8EE74DAD65E}"/>
              </a:ext>
            </a:extLst>
          </p:cNvPr>
          <p:cNvSpPr txBox="1"/>
          <p:nvPr/>
        </p:nvSpPr>
        <p:spPr>
          <a:xfrm>
            <a:off x="9897438" y="45068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29157A83-5863-4543-A17F-B31FA1C9758A}"/>
              </a:ext>
            </a:extLst>
          </p:cNvPr>
          <p:cNvSpPr/>
          <p:nvPr/>
        </p:nvSpPr>
        <p:spPr>
          <a:xfrm rot="8419327">
            <a:off x="7691506" y="4530665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D06BA5F-CD21-A454-C653-ADDA8F0C1E24}"/>
              </a:ext>
            </a:extLst>
          </p:cNvPr>
          <p:cNvSpPr txBox="1">
            <a:spLocks/>
          </p:cNvSpPr>
          <p:nvPr/>
        </p:nvSpPr>
        <p:spPr>
          <a:xfrm>
            <a:off x="627610" y="3709448"/>
            <a:ext cx="10698800" cy="2719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哨兵选主规则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首先判断主与从节点断开时间长短，如超过指定值就排该从节点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然后判断从节点的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slave-priority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值，越小优先级越高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如果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slave-</a:t>
            </a:r>
            <a:r>
              <a:rPr lang="en-US" altLang="zh-CN" sz="1400" dirty="0" err="1">
                <a:solidFill>
                  <a:srgbClr val="C00000"/>
                </a:solidFill>
                <a:latin typeface="Lato" panose="020F0502020204030203" pitchFamily="34" charset="0"/>
              </a:rPr>
              <a:t>prority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一样，则判断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节点的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offset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值，越大优先级越高</a:t>
            </a:r>
            <a:endParaRPr lang="en-US" altLang="zh-CN" sz="1400" dirty="0">
              <a:solidFill>
                <a:srgbClr val="C00000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最后是判断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节点的运行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id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大小，越小优先级越高。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01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/>
      <p:bldP spid="43" grpId="0" animBg="1"/>
      <p:bldP spid="44" grpId="0" animBg="1"/>
      <p:bldP spid="45" grpId="0" animBg="1"/>
      <p:bldP spid="57" grpId="0"/>
      <p:bldP spid="71" grpId="0"/>
      <p:bldP spid="72" grpId="0"/>
      <p:bldP spid="80" grpId="0" animBg="1"/>
      <p:bldP spid="80" grpId="1" animBg="1"/>
      <p:bldP spid="81" grpId="0"/>
      <p:bldP spid="30" grpId="0" animBg="1"/>
      <p:bldP spid="30" grpId="1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4467449" y="3852385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94EEC97-DCC8-7771-1B38-70CD66A4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96" y="388716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09976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B034756-0B6B-26B7-1287-7D5F471E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9" y="548447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466017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93B10F-61CF-DF1B-87FC-59489D19EBC4}"/>
              </a:ext>
            </a:extLst>
          </p:cNvPr>
          <p:cNvSpPr txBox="1"/>
          <p:nvPr/>
        </p:nvSpPr>
        <p:spPr>
          <a:xfrm>
            <a:off x="5705962" y="414544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08B4CC-56BD-C0C5-9C31-8E9A913732CA}"/>
              </a:ext>
            </a:extLst>
          </p:cNvPr>
          <p:cNvSpPr txBox="1"/>
          <p:nvPr/>
        </p:nvSpPr>
        <p:spPr>
          <a:xfrm>
            <a:off x="5709571" y="57560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1550425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DFA12D-8B62-ED33-6575-764363CFEC9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140638" y="4237491"/>
            <a:ext cx="2548858" cy="8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63417A-2439-B8F2-6B00-D8AE5605C451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140638" y="5050481"/>
            <a:ext cx="2538771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08B6491-02F7-7D2F-10BA-BD30EFB3E5A7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412736" y="4587817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02AA42-E21C-3897-E00A-EE38AB1ECA7C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5412736" y="5049397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91DBEA-3BE5-D0D8-B967-798FAF0A5364}"/>
              </a:ext>
            </a:extLst>
          </p:cNvPr>
          <p:cNvSpPr txBox="1"/>
          <p:nvPr/>
        </p:nvSpPr>
        <p:spPr>
          <a:xfrm>
            <a:off x="5891871" y="48883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A197E51-10D7-6A54-C1B3-6B74A4A643CD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5400000">
            <a:off x="5134461" y="3278122"/>
            <a:ext cx="1144381" cy="4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5686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19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8C58981-5197-9FEC-CCF0-A55932A6B771}"/>
              </a:ext>
            </a:extLst>
          </p:cNvPr>
          <p:cNvSpPr txBox="1"/>
          <p:nvPr/>
        </p:nvSpPr>
        <p:spPr>
          <a:xfrm>
            <a:off x="3745905" y="52246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D673B4-C08D-6F4B-AEE6-D84D54ACD9FE}"/>
              </a:ext>
            </a:extLst>
          </p:cNvPr>
          <p:cNvSpPr txBox="1"/>
          <p:nvPr/>
        </p:nvSpPr>
        <p:spPr>
          <a:xfrm>
            <a:off x="3745905" y="45134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5655922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65454" y="5117812"/>
            <a:ext cx="9490909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解决方案二</a:t>
            </a:r>
            <a:r>
              <a:rPr lang="zh-CN" altLang="en-US" sz="1400" dirty="0"/>
              <a:t>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608006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5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48953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5056729" y="3852385"/>
            <a:ext cx="1272951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2306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524945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2139705" cy="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150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继续写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8026400" y="3872705"/>
            <a:ext cx="18617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63215" y="41761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03162" y="57608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9071951" y="4857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等号 23">
            <a:extLst>
              <a:ext uri="{FF2B5EF4-FFF2-40B4-BE49-F238E27FC236}">
                <a16:creationId xmlns:a16="http://schemas.microsoft.com/office/drawing/2014/main" id="{F61B4D91-5F90-174C-A1FA-FCF457EE9E0B}"/>
              </a:ext>
            </a:extLst>
          </p:cNvPr>
          <p:cNvSpPr/>
          <p:nvPr/>
        </p:nvSpPr>
        <p:spPr>
          <a:xfrm>
            <a:off x="5353687" y="312023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72E82C9-D7AC-0A0F-8079-859B8B3657D5}"/>
              </a:ext>
            </a:extLst>
          </p:cNvPr>
          <p:cNvCxnSpPr>
            <a:stCxn id="27" idx="2"/>
            <a:endCxn id="24" idx="5"/>
          </p:cNvCxnSpPr>
          <p:nvPr/>
        </p:nvCxnSpPr>
        <p:spPr>
          <a:xfrm flipH="1">
            <a:off x="5704524" y="2708004"/>
            <a:ext cx="4199" cy="4779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08E0479-58F8-8A42-5930-52DA913F300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5693205" y="3373462"/>
            <a:ext cx="11319" cy="47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067B0C8-F132-F3C2-3E80-BA97123731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F9B0C-EF92-1AC7-0CFD-FAECC64D2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194" y="5540204"/>
            <a:ext cx="6634480" cy="973718"/>
          </a:xfrm>
        </p:spPr>
        <p:txBody>
          <a:bodyPr/>
          <a:lstStyle/>
          <a:p>
            <a:r>
              <a:rPr lang="en-US" altLang="zh-CN" sz="1200" dirty="0" err="1"/>
              <a:t>redis</a:t>
            </a:r>
            <a:r>
              <a:rPr lang="zh-CN" altLang="en-US" sz="1200" dirty="0"/>
              <a:t>中有两个配置参数：</a:t>
            </a:r>
            <a:endParaRPr lang="en-US" altLang="zh-CN" sz="1200" dirty="0"/>
          </a:p>
          <a:p>
            <a:r>
              <a:rPr lang="en-US" altLang="zh-CN" sz="1200" dirty="0"/>
              <a:t>min-replicas-to-write 1   </a:t>
            </a:r>
            <a:r>
              <a:rPr lang="zh-CN" altLang="en-US" sz="1200" dirty="0"/>
              <a:t>表示最少的</a:t>
            </a:r>
            <a:r>
              <a:rPr lang="en-US" altLang="zh-CN" sz="1200" dirty="0"/>
              <a:t>salve</a:t>
            </a:r>
            <a:r>
              <a:rPr lang="zh-CN" altLang="en-US" sz="1200" dirty="0"/>
              <a:t>节点为</a:t>
            </a:r>
            <a:r>
              <a:rPr lang="en-US" altLang="zh-CN" sz="1200" dirty="0"/>
              <a:t>1</a:t>
            </a:r>
            <a:r>
              <a:rPr lang="zh-CN" altLang="en-US" sz="1200" dirty="0"/>
              <a:t>个</a:t>
            </a:r>
          </a:p>
          <a:p>
            <a:r>
              <a:rPr lang="en-US" altLang="zh-CN" sz="1200" dirty="0"/>
              <a:t>min-replicas-max-lag 5  </a:t>
            </a:r>
            <a:r>
              <a:rPr lang="zh-CN" altLang="en-US" sz="1200" dirty="0"/>
              <a:t>表示数据复制和同步的延迟不能超过</a:t>
            </a:r>
            <a:r>
              <a:rPr lang="en-US" altLang="zh-CN" sz="1200" dirty="0"/>
              <a:t>5</a:t>
            </a:r>
            <a:r>
              <a:rPr lang="zh-CN" altLang="en-US" sz="1200" dirty="0"/>
              <a:t>秒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13641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5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6858000" y="3872705"/>
            <a:ext cx="30301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73375" y="4186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23482" y="57812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8421711" y="48273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6A1F5E-EFFD-AB2B-1929-5E430F99994B}"/>
              </a:ext>
            </a:extLst>
          </p:cNvPr>
          <p:cNvCxnSpPr>
            <a:stCxn id="5" idx="2"/>
          </p:cNvCxnSpPr>
          <p:nvPr/>
        </p:nvCxnSpPr>
        <p:spPr>
          <a:xfrm flipH="1">
            <a:off x="7884160" y="4608137"/>
            <a:ext cx="1112573" cy="410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DC52E4-CB3E-CD32-1153-3D0CFA523B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30FAD2C-D27C-F9CF-6537-8B8447B4F805}"/>
              </a:ext>
            </a:extLst>
          </p:cNvPr>
          <p:cNvSpPr txBox="1"/>
          <p:nvPr/>
        </p:nvSpPr>
        <p:spPr>
          <a:xfrm>
            <a:off x="7219802" y="49480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1009A9-1CFD-E140-869E-F0BBC6447A44}"/>
              </a:ext>
            </a:extLst>
          </p:cNvPr>
          <p:cNvGrpSpPr/>
          <p:nvPr/>
        </p:nvGrpSpPr>
        <p:grpSpPr>
          <a:xfrm>
            <a:off x="3140638" y="4297680"/>
            <a:ext cx="5444562" cy="756466"/>
            <a:chOff x="3140638" y="4297680"/>
            <a:chExt cx="5444562" cy="75646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CF04739-EF6B-C6A0-067B-DC46DB2F3871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3140638" y="4297680"/>
              <a:ext cx="5444562" cy="7564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7A7DA5-0B49-D3CE-8761-60764D894715}"/>
                </a:ext>
              </a:extLst>
            </p:cNvPr>
            <p:cNvSpPr txBox="1"/>
            <p:nvPr/>
          </p:nvSpPr>
          <p:spPr>
            <a:xfrm>
              <a:off x="5122634" y="4427527"/>
              <a:ext cx="833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写数据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8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C287F-D577-FD73-9F59-A5DAD66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7600" y="1695325"/>
            <a:ext cx="10698800" cy="5805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哨兵模式：</a:t>
            </a:r>
            <a:r>
              <a:rPr lang="zh-CN" altLang="en-US" sz="1400" dirty="0"/>
              <a:t>实现主从集群的自动故障恢复（监控、自动故障恢复、通知）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3AE713-B2B1-5571-3274-A0A68DE805BE}"/>
              </a:ext>
            </a:extLst>
          </p:cNvPr>
          <p:cNvGrpSpPr/>
          <p:nvPr/>
        </p:nvGrpSpPr>
        <p:grpSpPr>
          <a:xfrm>
            <a:off x="1149133" y="1079039"/>
            <a:ext cx="7595169" cy="1802973"/>
            <a:chOff x="1446218" y="1021955"/>
            <a:chExt cx="7876889" cy="180297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613911A-22A0-07B9-E83A-DFF7FB58A398}"/>
                </a:ext>
              </a:extLst>
            </p:cNvPr>
            <p:cNvSpPr/>
            <p:nvPr/>
          </p:nvSpPr>
          <p:spPr bwMode="auto">
            <a:xfrm>
              <a:off x="1446218" y="1021955"/>
              <a:ext cx="6828580" cy="1802973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79908 w 5296055"/>
                <a:gd name="connsiteY0" fmla="*/ 0 h 1976435"/>
                <a:gd name="connsiteX1" fmla="*/ 5193068 w 5296055"/>
                <a:gd name="connsiteY1" fmla="*/ 0 h 1976435"/>
                <a:gd name="connsiteX2" fmla="*/ 5296055 w 5296055"/>
                <a:gd name="connsiteY2" fmla="*/ 102987 h 1976435"/>
                <a:gd name="connsiteX3" fmla="*/ 5296055 w 5296055"/>
                <a:gd name="connsiteY3" fmla="*/ 514924 h 1976435"/>
                <a:gd name="connsiteX4" fmla="*/ 5193068 w 5296055"/>
                <a:gd name="connsiteY4" fmla="*/ 617911 h 1976435"/>
                <a:gd name="connsiteX5" fmla="*/ 852327 w 5296055"/>
                <a:gd name="connsiteY5" fmla="*/ 617911 h 1976435"/>
                <a:gd name="connsiteX6" fmla="*/ 0 w 5296055"/>
                <a:gd name="connsiteY6" fmla="*/ 1976435 h 1976435"/>
                <a:gd name="connsiteX7" fmla="*/ 676921 w 5296055"/>
                <a:gd name="connsiteY7" fmla="*/ 498849 h 1976435"/>
                <a:gd name="connsiteX8" fmla="*/ 676921 w 5296055"/>
                <a:gd name="connsiteY8" fmla="*/ 102987 h 1976435"/>
                <a:gd name="connsiteX9" fmla="*/ 779908 w 5296055"/>
                <a:gd name="connsiteY9" fmla="*/ 0 h 1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96055" h="1976435">
                  <a:moveTo>
                    <a:pt x="779908" y="0"/>
                  </a:moveTo>
                  <a:lnTo>
                    <a:pt x="5193068" y="0"/>
                  </a:lnTo>
                  <a:cubicBezTo>
                    <a:pt x="5249946" y="0"/>
                    <a:pt x="5296055" y="46109"/>
                    <a:pt x="5296055" y="102987"/>
                  </a:cubicBezTo>
                  <a:lnTo>
                    <a:pt x="5296055" y="514924"/>
                  </a:lnTo>
                  <a:cubicBezTo>
                    <a:pt x="5296055" y="571802"/>
                    <a:pt x="5249946" y="617911"/>
                    <a:pt x="5193068" y="617911"/>
                  </a:cubicBezTo>
                  <a:lnTo>
                    <a:pt x="852327" y="617911"/>
                  </a:lnTo>
                  <a:lnTo>
                    <a:pt x="0" y="1976435"/>
                  </a:lnTo>
                  <a:lnTo>
                    <a:pt x="676921" y="498849"/>
                  </a:lnTo>
                  <a:lnTo>
                    <a:pt x="676921" y="102987"/>
                  </a:lnTo>
                  <a:cubicBezTo>
                    <a:pt x="676921" y="46109"/>
                    <a:pt x="723030" y="0"/>
                    <a:pt x="77990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7DE6DBC-45FF-0EA8-1033-BFE7D0C0A45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F937B878-E8A9-1954-434A-C141776D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95" y="2731130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6461BDC-BFC0-6D05-F6F5-ABDAA6CE0E1C}"/>
              </a:ext>
            </a:extLst>
          </p:cNvPr>
          <p:cNvGrpSpPr/>
          <p:nvPr/>
        </p:nvGrpSpPr>
        <p:grpSpPr>
          <a:xfrm>
            <a:off x="1265227" y="23550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D160443-5E07-F46B-ACC4-DB97D1631B8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E0E0AD63-0E84-7EB2-DE21-57056C1157D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6E8CC6-9700-87B3-84BF-8C563026FE11}"/>
              </a:ext>
            </a:extLst>
          </p:cNvPr>
          <p:cNvGrpSpPr/>
          <p:nvPr/>
        </p:nvGrpSpPr>
        <p:grpSpPr>
          <a:xfrm>
            <a:off x="1347556" y="3538079"/>
            <a:ext cx="7405337" cy="768656"/>
            <a:chOff x="1643092" y="816979"/>
            <a:chExt cx="7680015" cy="76865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E7020B7-270B-6280-B708-226256AA87BF}"/>
                </a:ext>
              </a:extLst>
            </p:cNvPr>
            <p:cNvSpPr/>
            <p:nvPr/>
          </p:nvSpPr>
          <p:spPr bwMode="auto">
            <a:xfrm>
              <a:off x="1643092" y="816979"/>
              <a:ext cx="6631707" cy="768656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102987 w 4619134"/>
                <a:gd name="connsiteY0" fmla="*/ 0 h 617911"/>
                <a:gd name="connsiteX1" fmla="*/ 4516147 w 4619134"/>
                <a:gd name="connsiteY1" fmla="*/ 0 h 617911"/>
                <a:gd name="connsiteX2" fmla="*/ 4619134 w 4619134"/>
                <a:gd name="connsiteY2" fmla="*/ 102987 h 617911"/>
                <a:gd name="connsiteX3" fmla="*/ 4619134 w 4619134"/>
                <a:gd name="connsiteY3" fmla="*/ 514924 h 617911"/>
                <a:gd name="connsiteX4" fmla="*/ 4516147 w 4619134"/>
                <a:gd name="connsiteY4" fmla="*/ 617911 h 617911"/>
                <a:gd name="connsiteX5" fmla="*/ 175406 w 4619134"/>
                <a:gd name="connsiteY5" fmla="*/ 617911 h 617911"/>
                <a:gd name="connsiteX6" fmla="*/ 3797 w 4619134"/>
                <a:gd name="connsiteY6" fmla="*/ 590174 h 617911"/>
                <a:gd name="connsiteX7" fmla="*/ 0 w 4619134"/>
                <a:gd name="connsiteY7" fmla="*/ 498849 h 617911"/>
                <a:gd name="connsiteX8" fmla="*/ 0 w 4619134"/>
                <a:gd name="connsiteY8" fmla="*/ 102987 h 617911"/>
                <a:gd name="connsiteX9" fmla="*/ 102987 w 4619134"/>
                <a:gd name="connsiteY9" fmla="*/ 0 h 617911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28028 w 5143365"/>
                <a:gd name="connsiteY6" fmla="*/ 814871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74974 w 5143365"/>
                <a:gd name="connsiteY6" fmla="*/ 772216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365" h="842608">
                  <a:moveTo>
                    <a:pt x="627218" y="224697"/>
                  </a:moveTo>
                  <a:lnTo>
                    <a:pt x="5040378" y="224697"/>
                  </a:lnTo>
                  <a:cubicBezTo>
                    <a:pt x="5097256" y="224697"/>
                    <a:pt x="5143365" y="270806"/>
                    <a:pt x="5143365" y="327684"/>
                  </a:cubicBezTo>
                  <a:lnTo>
                    <a:pt x="5143365" y="739621"/>
                  </a:lnTo>
                  <a:cubicBezTo>
                    <a:pt x="5143365" y="796499"/>
                    <a:pt x="5097256" y="842608"/>
                    <a:pt x="5040378" y="842608"/>
                  </a:cubicBezTo>
                  <a:lnTo>
                    <a:pt x="699637" y="842608"/>
                  </a:lnTo>
                  <a:lnTo>
                    <a:pt x="574974" y="772216"/>
                  </a:lnTo>
                  <a:lnTo>
                    <a:pt x="524231" y="723546"/>
                  </a:lnTo>
                  <a:lnTo>
                    <a:pt x="0" y="7777"/>
                  </a:lnTo>
                  <a:cubicBezTo>
                    <a:pt x="0" y="-49101"/>
                    <a:pt x="570340" y="224697"/>
                    <a:pt x="627218" y="22469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占位符 6">
              <a:extLst>
                <a:ext uri="{FF2B5EF4-FFF2-40B4-BE49-F238E27FC236}">
                  <a16:creationId xmlns:a16="http://schemas.microsoft.com/office/drawing/2014/main" id="{2433343C-3AC2-1351-722A-67E407B376ED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E39DC5AA-7C24-6F1D-865B-18B03410F0DB}"/>
              </a:ext>
            </a:extLst>
          </p:cNvPr>
          <p:cNvSpPr txBox="1">
            <a:spLocks/>
          </p:cNvSpPr>
          <p:nvPr/>
        </p:nvSpPr>
        <p:spPr>
          <a:xfrm>
            <a:off x="2153077" y="3071638"/>
            <a:ext cx="9790684" cy="5805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主从（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从）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哨兵就可以了。单节点不超过</a:t>
            </a:r>
            <a:r>
              <a:rPr lang="en-US" altLang="zh-CN" sz="1400" dirty="0">
                <a:solidFill>
                  <a:schemeClr val="tx1"/>
                </a:solidFill>
              </a:rPr>
              <a:t>10G</a:t>
            </a:r>
            <a:r>
              <a:rPr lang="zh-CN" altLang="en-US" sz="1400" dirty="0">
                <a:solidFill>
                  <a:schemeClr val="tx1"/>
                </a:solidFill>
              </a:rPr>
              <a:t>内存，如果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内存不足则可以给不同服务分配独立的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主从节点</a:t>
            </a:r>
            <a:endParaRPr lang="zh-CN" altLang="en-US" sz="1400" dirty="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68EAE56-3083-C690-3260-B513C68850C8}"/>
              </a:ext>
            </a:extLst>
          </p:cNvPr>
          <p:cNvSpPr txBox="1">
            <a:spLocks/>
          </p:cNvSpPr>
          <p:nvPr/>
        </p:nvSpPr>
        <p:spPr>
          <a:xfrm>
            <a:off x="2143650" y="4419672"/>
            <a:ext cx="9790684" cy="21696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集群脑裂</a:t>
            </a:r>
            <a:r>
              <a:rPr lang="zh-CN" altLang="en-US" sz="1400" dirty="0">
                <a:solidFill>
                  <a:schemeClr val="tx1"/>
                </a:solidFill>
              </a:rPr>
              <a:t>是由于主节点和从节点和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处于不同的网络分区，使得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没有能够心跳感知到主节点，所以通过选举的方式提升了一个从节点为主，这样就存在了两个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，就像大脑分裂了一样，这样会导致客户端还在老的主节点那里写入数据，新节点无法同步数据，当网络恢复后，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会将老的主节点降为从节点，这时再从新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同步数据，就会导致数据丢失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解决</a:t>
            </a:r>
            <a:r>
              <a:rPr lang="zh-CN" altLang="en-US" sz="1400" dirty="0">
                <a:solidFill>
                  <a:schemeClr val="tx1"/>
                </a:solidFill>
              </a:rPr>
              <a:t>：我们可以修改</a:t>
            </a:r>
            <a:r>
              <a:rPr lang="en-US" altLang="zh-CN" sz="1400" dirty="0" err="1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的配置，可以设置最少的从节点数量以及缩短主从数据同步的延迟时间，达不到要求就拒绝请求，就可以避免大量的数据丢失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C8239E-BB8A-46BF-844D-EC04B890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55" y="838190"/>
            <a:ext cx="6945633" cy="5637821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74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25B9-77D0-4449-B35A-53CA2BD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B0915-A192-4A91-90C7-BC94396E2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主从和哨兵可以解决高可用、高并发读的问题。但是依然有两个问题没有解决：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海量数据存储问题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高并发写的问题</a:t>
            </a:r>
            <a:endParaRPr lang="en-US" altLang="zh-CN" dirty="0"/>
          </a:p>
          <a:p>
            <a:r>
              <a:rPr lang="zh-CN" altLang="en-US" dirty="0"/>
              <a:t>使用分片集群可以解决上述问题，分片集群特征：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集群中有多个</a:t>
            </a:r>
            <a:r>
              <a:rPr lang="en-US" altLang="zh-CN" dirty="0"/>
              <a:t>master</a:t>
            </a:r>
            <a:r>
              <a:rPr lang="zh-CN" altLang="en-US" dirty="0"/>
              <a:t>，每个</a:t>
            </a:r>
            <a:r>
              <a:rPr lang="en-US" altLang="zh-CN" dirty="0"/>
              <a:t>master</a:t>
            </a:r>
            <a:r>
              <a:rPr lang="zh-CN" altLang="en-US" dirty="0"/>
              <a:t>保存不同数据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master</a:t>
            </a:r>
            <a:r>
              <a:rPr lang="zh-CN" altLang="en-US" dirty="0"/>
              <a:t>都可以有多个</a:t>
            </a:r>
            <a:r>
              <a:rPr lang="en-US" altLang="zh-CN" dirty="0"/>
              <a:t>slave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之间通过</a:t>
            </a:r>
            <a:r>
              <a:rPr lang="en-US" altLang="zh-CN" dirty="0"/>
              <a:t>ping</a:t>
            </a:r>
            <a:r>
              <a:rPr lang="zh-CN" altLang="en-US" dirty="0"/>
              <a:t>监测彼此健康状态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客户端请求可以访问集群任意节点，最终都会被转发到正确节点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846C2-1937-46B4-8481-CB7DD0B9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45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D18D82-FF75-4A5C-A8D2-CD0E89FA38F5}"/>
              </a:ext>
            </a:extLst>
          </p:cNvPr>
          <p:cNvSpPr/>
          <p:nvPr/>
        </p:nvSpPr>
        <p:spPr>
          <a:xfrm>
            <a:off x="7511785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E419E3-A83E-41A3-B171-35CC3B49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79E57F7-541D-4259-AA9A-E22A6C99047E}"/>
              </a:ext>
            </a:extLst>
          </p:cNvPr>
          <p:cNvSpPr/>
          <p:nvPr/>
        </p:nvSpPr>
        <p:spPr>
          <a:xfrm>
            <a:off x="688368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8EB167-CDF1-4528-BCE6-544E29814BC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7163162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99F3871-A4EB-4769-A916-BD6E9C14CC64}"/>
              </a:ext>
            </a:extLst>
          </p:cNvPr>
          <p:cNvSpPr txBox="1"/>
          <p:nvPr/>
        </p:nvSpPr>
        <p:spPr>
          <a:xfrm>
            <a:off x="7427284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9BEFE85-601A-4E2F-8AEA-3DF76F50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3CDF327-B89A-4A29-ACC3-E6834CEB0366}"/>
              </a:ext>
            </a:extLst>
          </p:cNvPr>
          <p:cNvSpPr/>
          <p:nvPr/>
        </p:nvSpPr>
        <p:spPr>
          <a:xfrm>
            <a:off x="816177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9CA4B3-320D-42EF-883A-ECCEC75D7461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7779876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CE3878D-4DE9-4A1E-AFE1-EE881337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01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5929195-10C3-4EE9-82F6-3DD2FB8C4234}"/>
              </a:ext>
            </a:extLst>
          </p:cNvPr>
          <p:cNvSpPr/>
          <p:nvPr/>
        </p:nvSpPr>
        <p:spPr>
          <a:xfrm>
            <a:off x="9784341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B307558-3860-4D42-8278-26A750A4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8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F96CECE-0597-442F-B169-8D433BA5843A}"/>
              </a:ext>
            </a:extLst>
          </p:cNvPr>
          <p:cNvSpPr/>
          <p:nvPr/>
        </p:nvSpPr>
        <p:spPr>
          <a:xfrm>
            <a:off x="915623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ED9D45-BCBB-4D65-BA10-7042AC8CDA00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H="1">
            <a:off x="9435718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F390F49-5DAC-4734-9E98-F8E13771D872}"/>
              </a:ext>
            </a:extLst>
          </p:cNvPr>
          <p:cNvSpPr txBox="1"/>
          <p:nvPr/>
        </p:nvSpPr>
        <p:spPr>
          <a:xfrm>
            <a:off x="9699840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F89D99A-D588-4E25-9701-B123F430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7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33485BA-0F73-410E-8E4E-6733AA926347}"/>
              </a:ext>
            </a:extLst>
          </p:cNvPr>
          <p:cNvSpPr/>
          <p:nvPr/>
        </p:nvSpPr>
        <p:spPr>
          <a:xfrm>
            <a:off x="1043432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E93E507-A521-4409-AC59-5830BA7D6D59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>
            <a:off x="10052432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E015CD8-8BE3-49EA-A592-A5903D1F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4" y="323870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E833389-4113-4E32-A1FF-3F6DF61E7ECF}"/>
              </a:ext>
            </a:extLst>
          </p:cNvPr>
          <p:cNvSpPr/>
          <p:nvPr/>
        </p:nvSpPr>
        <p:spPr>
          <a:xfrm>
            <a:off x="8651854" y="354912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9656C19-749D-4A56-BB00-7B3D09A2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41" y="2075746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2AADF4-FA36-4EF1-B7AB-34EF340A950A}"/>
              </a:ext>
            </a:extLst>
          </p:cNvPr>
          <p:cNvSpPr/>
          <p:nvPr/>
        </p:nvSpPr>
        <p:spPr>
          <a:xfrm>
            <a:off x="7848881" y="2386164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9A6ADB-2FF3-4F78-AA98-11321E3B5767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H="1" flipV="1">
            <a:off x="8116972" y="2696582"/>
            <a:ext cx="802973" cy="5421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3F4119-0AB2-4438-A909-F2A1A4D7785B}"/>
              </a:ext>
            </a:extLst>
          </p:cNvPr>
          <p:cNvSpPr txBox="1"/>
          <p:nvPr/>
        </p:nvSpPr>
        <p:spPr>
          <a:xfrm>
            <a:off x="8561762" y="2836392"/>
            <a:ext cx="77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33987A85-53DE-4482-BFAD-68831648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68" y="207484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4D03C5D-1BDB-46C6-AFF6-12FA642C9097}"/>
              </a:ext>
            </a:extLst>
          </p:cNvPr>
          <p:cNvSpPr/>
          <p:nvPr/>
        </p:nvSpPr>
        <p:spPr>
          <a:xfrm>
            <a:off x="9491908" y="238526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ECF13D6-004D-4F27-BF90-1FBD97AF5364}"/>
              </a:ext>
            </a:extLst>
          </p:cNvPr>
          <p:cNvCxnSpPr>
            <a:cxnSpLocks/>
            <a:stCxn id="14" idx="0"/>
            <a:endCxn id="85" idx="2"/>
          </p:cNvCxnSpPr>
          <p:nvPr/>
        </p:nvCxnSpPr>
        <p:spPr>
          <a:xfrm flipV="1">
            <a:off x="8919945" y="2695685"/>
            <a:ext cx="840054" cy="543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A4A0417-691E-4407-8AF6-D67F1BF07B71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7779876" y="3549127"/>
            <a:ext cx="820338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521542B-A372-41A7-9376-707B6C27BB02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>
            <a:off x="8099606" y="4878382"/>
            <a:ext cx="1633095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9EDD78-4724-44B9-B0D0-B8A42AC99C36}"/>
              </a:ext>
            </a:extLst>
          </p:cNvPr>
          <p:cNvCxnSpPr>
            <a:cxnSpLocks/>
            <a:stCxn id="73" idx="0"/>
            <a:endCxn id="14" idx="3"/>
          </p:cNvCxnSpPr>
          <p:nvPr/>
        </p:nvCxnSpPr>
        <p:spPr>
          <a:xfrm flipH="1" flipV="1">
            <a:off x="9239675" y="3549127"/>
            <a:ext cx="812757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46D54A-762B-4AEC-9B5E-190B67139C2C}"/>
              </a:ext>
            </a:extLst>
          </p:cNvPr>
          <p:cNvSpPr txBox="1"/>
          <p:nvPr/>
        </p:nvSpPr>
        <p:spPr>
          <a:xfrm>
            <a:off x="8184436" y="39991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64CA87-06EB-4BBC-8D6C-F35C05BE8AF6}"/>
              </a:ext>
            </a:extLst>
          </p:cNvPr>
          <p:cNvSpPr txBox="1"/>
          <p:nvPr/>
        </p:nvSpPr>
        <p:spPr>
          <a:xfrm>
            <a:off x="9266526" y="40092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6EA882-A772-4E92-A87F-936E533874CF}"/>
              </a:ext>
            </a:extLst>
          </p:cNvPr>
          <p:cNvSpPr txBox="1"/>
          <p:nvPr/>
        </p:nvSpPr>
        <p:spPr>
          <a:xfrm>
            <a:off x="8703414" y="46680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</p:spTree>
    <p:extLst>
      <p:ext uri="{BB962C8B-B14F-4D97-AF65-F5344CB8AC3E}">
        <p14:creationId xmlns:p14="http://schemas.microsoft.com/office/powerpoint/2010/main" val="599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37" grpId="0"/>
      <p:bldP spid="67" grpId="0" animBg="1"/>
      <p:bldP spid="74" grpId="0" animBg="1"/>
      <p:bldP spid="77" grpId="0" animBg="1"/>
      <p:bldP spid="79" grpId="0"/>
      <p:bldP spid="82" grpId="0" animBg="1"/>
      <p:bldP spid="15" grpId="0" animBg="1"/>
      <p:bldP spid="23" grpId="0" animBg="1"/>
      <p:bldP spid="36" grpId="0"/>
      <p:bldP spid="86" grpId="0" animBg="1"/>
      <p:bldP spid="16" grpId="0"/>
      <p:bldP spid="43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87C0-F643-1D4C-6DAF-C00CE8A3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  <a:r>
              <a:rPr lang="en-US" altLang="zh-CN" dirty="0"/>
              <a:t>-</a:t>
            </a:r>
            <a:r>
              <a:rPr lang="zh-CN" altLang="en-US" dirty="0"/>
              <a:t>数据读写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C6D99-2E40-603E-7C5A-A9BD2C50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85316"/>
          </a:xfrm>
        </p:spPr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分片集群引入了哈希槽的概念，</a:t>
            </a:r>
            <a:r>
              <a:rPr lang="en-US" altLang="zh-CN" dirty="0"/>
              <a:t>Redis </a:t>
            </a:r>
            <a:r>
              <a:rPr lang="zh-CN" altLang="en-US" dirty="0"/>
              <a:t>集群有 </a:t>
            </a:r>
            <a:r>
              <a:rPr lang="en-US" altLang="zh-CN" dirty="0"/>
              <a:t>16384 </a:t>
            </a:r>
            <a:r>
              <a:rPr lang="zh-CN" altLang="en-US" dirty="0"/>
              <a:t>个哈希槽，每个 </a:t>
            </a:r>
            <a:r>
              <a:rPr lang="en-US" altLang="zh-CN" dirty="0"/>
              <a:t>key</a:t>
            </a:r>
            <a:r>
              <a:rPr lang="zh-CN" altLang="en-US" dirty="0"/>
              <a:t>通过 </a:t>
            </a:r>
            <a:r>
              <a:rPr lang="en-US" altLang="zh-CN" dirty="0"/>
              <a:t>CRC16 </a:t>
            </a:r>
            <a:r>
              <a:rPr lang="zh-CN" altLang="en-US" dirty="0"/>
              <a:t>校验后对 </a:t>
            </a:r>
            <a:r>
              <a:rPr lang="en-US" altLang="zh-CN" dirty="0"/>
              <a:t>16384 </a:t>
            </a:r>
            <a:r>
              <a:rPr lang="zh-CN" altLang="en-US" dirty="0"/>
              <a:t>取模来决定放置哪个槽，集群的每个节点负责一部分 </a:t>
            </a:r>
            <a:r>
              <a:rPr lang="en-US" altLang="zh-CN" dirty="0"/>
              <a:t>hash </a:t>
            </a:r>
            <a:r>
              <a:rPr lang="zh-CN" altLang="en-US" dirty="0"/>
              <a:t>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7F0B2-A612-988C-1E22-988AFB26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54" y="289960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513995-21AA-B2E0-5A80-EE9D1425D3C3}"/>
              </a:ext>
            </a:extLst>
          </p:cNvPr>
          <p:cNvSpPr/>
          <p:nvPr/>
        </p:nvSpPr>
        <p:spPr>
          <a:xfrm>
            <a:off x="5186454" y="321002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EFD386-5D21-A0EB-9911-F3EE7713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74" y="404768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888408-5D74-6BF4-2D9F-2A8E086CB4A6}"/>
              </a:ext>
            </a:extLst>
          </p:cNvPr>
          <p:cNvSpPr/>
          <p:nvPr/>
        </p:nvSpPr>
        <p:spPr>
          <a:xfrm>
            <a:off x="5155974" y="435810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9AD95-9D18-8F09-FE17-75591F86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94" y="52973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52A5DC-AE9E-E07A-02A4-CC8C1CBF3D21}"/>
              </a:ext>
            </a:extLst>
          </p:cNvPr>
          <p:cNvSpPr/>
          <p:nvPr/>
        </p:nvSpPr>
        <p:spPr>
          <a:xfrm>
            <a:off x="5125494" y="56077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2B66B4E-EFD0-A91F-6F11-47E44150F2C4}"/>
              </a:ext>
            </a:extLst>
          </p:cNvPr>
          <p:cNvSpPr txBox="1">
            <a:spLocks/>
          </p:cNvSpPr>
          <p:nvPr/>
        </p:nvSpPr>
        <p:spPr>
          <a:xfrm>
            <a:off x="5120320" y="3429000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0-5460</a:t>
            </a:r>
            <a:endParaRPr lang="zh-CN" altLang="en-US" sz="14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2F860FA-025F-A6F9-5824-835E9BBA1269}"/>
              </a:ext>
            </a:extLst>
          </p:cNvPr>
          <p:cNvSpPr txBox="1">
            <a:spLocks/>
          </p:cNvSpPr>
          <p:nvPr/>
        </p:nvSpPr>
        <p:spPr>
          <a:xfrm>
            <a:off x="4988240" y="456044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5461-10922</a:t>
            </a:r>
            <a:endParaRPr lang="zh-CN" altLang="en-US" sz="14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2D6B567-2C19-1F6A-8B28-0029771A6174}"/>
              </a:ext>
            </a:extLst>
          </p:cNvPr>
          <p:cNvSpPr txBox="1">
            <a:spLocks/>
          </p:cNvSpPr>
          <p:nvPr/>
        </p:nvSpPr>
        <p:spPr>
          <a:xfrm>
            <a:off x="4866320" y="584060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10923-16383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3D69AB-6228-D58E-5135-0AD30E6D0282}"/>
              </a:ext>
            </a:extLst>
          </p:cNvPr>
          <p:cNvSpPr/>
          <p:nvPr/>
        </p:nvSpPr>
        <p:spPr bwMode="auto">
          <a:xfrm>
            <a:off x="853440" y="289560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1F8E0D-ED64-740B-0251-06858DAF7881}"/>
              </a:ext>
            </a:extLst>
          </p:cNvPr>
          <p:cNvSpPr/>
          <p:nvPr/>
        </p:nvSpPr>
        <p:spPr bwMode="auto">
          <a:xfrm>
            <a:off x="863600" y="406400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计算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C84509-F420-52C4-7FB1-696726471E5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2103120" y="342900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66C87BF5-F2F0-B22F-964B-2883946CFE68}"/>
              </a:ext>
            </a:extLst>
          </p:cNvPr>
          <p:cNvSpPr txBox="1">
            <a:spLocks/>
          </p:cNvSpPr>
          <p:nvPr/>
        </p:nvSpPr>
        <p:spPr>
          <a:xfrm>
            <a:off x="3443920" y="41946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666666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BF645DE-EA27-6B83-F5A6-1735F2905234}"/>
              </a:ext>
            </a:extLst>
          </p:cNvPr>
          <p:cNvSpPr/>
          <p:nvPr/>
        </p:nvSpPr>
        <p:spPr bwMode="auto">
          <a:xfrm>
            <a:off x="863600" y="528320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666666 % 16384 = 11306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2E668-0198-6659-5D93-929F9AD2EC4C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2103120" y="470408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611A9C-BB18-27EC-8FBE-6B71CE7FCFFF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3342640" y="5603240"/>
            <a:ext cx="1782854" cy="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BC3C288-EB51-AC05-C752-AD6E44DCCE9C}"/>
              </a:ext>
            </a:extLst>
          </p:cNvPr>
          <p:cNvSpPr/>
          <p:nvPr/>
        </p:nvSpPr>
        <p:spPr bwMode="auto">
          <a:xfrm>
            <a:off x="8087360" y="290576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{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D01EACD-76EF-7262-AEA4-8FC5E2261F22}"/>
              </a:ext>
            </a:extLst>
          </p:cNvPr>
          <p:cNvSpPr/>
          <p:nvPr/>
        </p:nvSpPr>
        <p:spPr bwMode="auto">
          <a:xfrm>
            <a:off x="8097520" y="407416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算法计算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 pitchFamily="18" charset="-122"/>
              </a:rPr>
              <a:t>aaa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83946D-D663-407D-DB6B-042578EB5AE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337040" y="343916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9879352-11FE-D017-2019-3A6F44510E60}"/>
              </a:ext>
            </a:extLst>
          </p:cNvPr>
          <p:cNvSpPr/>
          <p:nvPr/>
        </p:nvSpPr>
        <p:spPr bwMode="auto">
          <a:xfrm>
            <a:off x="8097520" y="529336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888888 % 16384 = 4152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EBF848-7B9C-9763-568C-55B66AB9A54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9337040" y="471424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73BBF3A0-9563-8609-FB01-840BEA4E94F9}"/>
              </a:ext>
            </a:extLst>
          </p:cNvPr>
          <p:cNvSpPr txBox="1">
            <a:spLocks/>
          </p:cNvSpPr>
          <p:nvPr/>
        </p:nvSpPr>
        <p:spPr>
          <a:xfrm>
            <a:off x="10616880" y="41438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888888</a:t>
            </a:r>
            <a:endParaRPr lang="zh-CN" altLang="en-US" sz="1400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417CA6-231A-3863-C188-317132F1D1CE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rot="10800000">
            <a:off x="5825916" y="3210022"/>
            <a:ext cx="2271605" cy="2403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1" grpId="0"/>
      <p:bldP spid="12" grpId="0"/>
      <p:bldP spid="13" grpId="0"/>
      <p:bldP spid="14" grpId="0" animBg="1"/>
      <p:bldP spid="15" grpId="0" animBg="1"/>
      <p:bldP spid="19" grpId="0"/>
      <p:bldP spid="21" grpId="0" animBg="1"/>
      <p:bldP spid="30" grpId="0" animBg="1"/>
      <p:bldP spid="31" grpId="0" animBg="1"/>
      <p:bldP spid="33" grpId="0" animBg="1"/>
      <p:bldP spid="3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93" y="2643146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34806" y="1021955"/>
            <a:ext cx="7605499" cy="1717229"/>
            <a:chOff x="1435505" y="1021955"/>
            <a:chExt cx="7887602" cy="17172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35505" y="1021955"/>
              <a:ext cx="6839293" cy="1717229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88216 w 5304363"/>
                <a:gd name="connsiteY0" fmla="*/ 0 h 1882442"/>
                <a:gd name="connsiteX1" fmla="*/ 5201376 w 5304363"/>
                <a:gd name="connsiteY1" fmla="*/ 0 h 1882442"/>
                <a:gd name="connsiteX2" fmla="*/ 5304363 w 5304363"/>
                <a:gd name="connsiteY2" fmla="*/ 102987 h 1882442"/>
                <a:gd name="connsiteX3" fmla="*/ 5304363 w 5304363"/>
                <a:gd name="connsiteY3" fmla="*/ 514924 h 1882442"/>
                <a:gd name="connsiteX4" fmla="*/ 5201376 w 5304363"/>
                <a:gd name="connsiteY4" fmla="*/ 617911 h 1882442"/>
                <a:gd name="connsiteX5" fmla="*/ 860635 w 5304363"/>
                <a:gd name="connsiteY5" fmla="*/ 617911 h 1882442"/>
                <a:gd name="connsiteX6" fmla="*/ 0 w 5304363"/>
                <a:gd name="connsiteY6" fmla="*/ 1882442 h 1882442"/>
                <a:gd name="connsiteX7" fmla="*/ 685229 w 5304363"/>
                <a:gd name="connsiteY7" fmla="*/ 498849 h 1882442"/>
                <a:gd name="connsiteX8" fmla="*/ 685229 w 5304363"/>
                <a:gd name="connsiteY8" fmla="*/ 102987 h 1882442"/>
                <a:gd name="connsiteX9" fmla="*/ 788216 w 5304363"/>
                <a:gd name="connsiteY9" fmla="*/ 0 h 18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4363" h="1882442">
                  <a:moveTo>
                    <a:pt x="788216" y="0"/>
                  </a:moveTo>
                  <a:lnTo>
                    <a:pt x="5201376" y="0"/>
                  </a:lnTo>
                  <a:cubicBezTo>
                    <a:pt x="5258254" y="0"/>
                    <a:pt x="5304363" y="46109"/>
                    <a:pt x="5304363" y="102987"/>
                  </a:cubicBezTo>
                  <a:lnTo>
                    <a:pt x="5304363" y="514924"/>
                  </a:lnTo>
                  <a:cubicBezTo>
                    <a:pt x="5304363" y="571802"/>
                    <a:pt x="5258254" y="617911"/>
                    <a:pt x="5201376" y="617911"/>
                  </a:cubicBezTo>
                  <a:lnTo>
                    <a:pt x="860635" y="617911"/>
                  </a:lnTo>
                  <a:lnTo>
                    <a:pt x="0" y="1882442"/>
                  </a:lnTo>
                  <a:lnTo>
                    <a:pt x="685229" y="498849"/>
                  </a:lnTo>
                  <a:lnTo>
                    <a:pt x="685229" y="102987"/>
                  </a:lnTo>
                  <a:cubicBezTo>
                    <a:pt x="685229" y="46109"/>
                    <a:pt x="731338" y="0"/>
                    <a:pt x="7882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的分片集群有什么作用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139DB1-E494-5670-422A-C9E80D65813F}"/>
              </a:ext>
            </a:extLst>
          </p:cNvPr>
          <p:cNvSpPr txBox="1"/>
          <p:nvPr/>
        </p:nvSpPr>
        <p:spPr>
          <a:xfrm>
            <a:off x="2740057" y="1693451"/>
            <a:ext cx="6711885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集群中有多个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保存不同数据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之间通过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监测彼此健康状态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客户端请求可以访问集群任意节点，最终都会被转发到正确节点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B6906B-731E-64D8-5032-614E517E3B42}"/>
              </a:ext>
            </a:extLst>
          </p:cNvPr>
          <p:cNvSpPr txBox="1"/>
          <p:nvPr/>
        </p:nvSpPr>
        <p:spPr>
          <a:xfrm>
            <a:off x="2787191" y="3993590"/>
            <a:ext cx="8722937" cy="199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分片集群引入了哈希槽的概念，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集群有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个哈希槽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个插槽分配到不同的实例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读写数据：根据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计算哈希值，对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取余（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前面有大括号，大括号的内容就是有效部分，如果没有，则以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本身做为有效部分）余数做为插槽，寻找插槽所在的实例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75EF119-E909-4ACE-4AB3-B7ABED1A039A}"/>
              </a:ext>
            </a:extLst>
          </p:cNvPr>
          <p:cNvGrpSpPr/>
          <p:nvPr/>
        </p:nvGrpSpPr>
        <p:grpSpPr>
          <a:xfrm>
            <a:off x="1625212" y="3051132"/>
            <a:ext cx="6180182" cy="710163"/>
            <a:chOff x="1625212" y="3051132"/>
            <a:chExt cx="6180182" cy="710163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8EAE4B3-E035-9FF0-15A2-FDC954546EE6}"/>
                </a:ext>
              </a:extLst>
            </p:cNvPr>
            <p:cNvSpPr/>
            <p:nvPr/>
          </p:nvSpPr>
          <p:spPr bwMode="auto">
            <a:xfrm>
              <a:off x="1625212" y="3051132"/>
              <a:ext cx="6180182" cy="710163"/>
            </a:xfrm>
            <a:custGeom>
              <a:avLst/>
              <a:gdLst>
                <a:gd name="connsiteX0" fmla="*/ 0 w 6180182"/>
                <a:gd name="connsiteY0" fmla="*/ 0 h 710163"/>
                <a:gd name="connsiteX1" fmla="*/ 1363563 w 6180182"/>
                <a:gd name="connsiteY1" fmla="*/ 172835 h 710163"/>
                <a:gd name="connsiteX2" fmla="*/ 6090626 w 6180182"/>
                <a:gd name="connsiteY2" fmla="*/ 172835 h 710163"/>
                <a:gd name="connsiteX3" fmla="*/ 6180182 w 6180182"/>
                <a:gd name="connsiteY3" fmla="*/ 262391 h 710163"/>
                <a:gd name="connsiteX4" fmla="*/ 6180182 w 6180182"/>
                <a:gd name="connsiteY4" fmla="*/ 620607 h 710163"/>
                <a:gd name="connsiteX5" fmla="*/ 6090626 w 6180182"/>
                <a:gd name="connsiteY5" fmla="*/ 710163 h 710163"/>
                <a:gd name="connsiteX6" fmla="*/ 1094422 w 6180182"/>
                <a:gd name="connsiteY6" fmla="*/ 710163 h 710163"/>
                <a:gd name="connsiteX7" fmla="*/ 1004866 w 6180182"/>
                <a:gd name="connsiteY7" fmla="*/ 620607 h 710163"/>
                <a:gd name="connsiteX8" fmla="*/ 1004866 w 6180182"/>
                <a:gd name="connsiteY8" fmla="*/ 564267 h 7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0182" h="710163">
                  <a:moveTo>
                    <a:pt x="0" y="0"/>
                  </a:moveTo>
                  <a:lnTo>
                    <a:pt x="1363563" y="172835"/>
                  </a:lnTo>
                  <a:lnTo>
                    <a:pt x="6090626" y="172835"/>
                  </a:lnTo>
                  <a:cubicBezTo>
                    <a:pt x="6140086" y="172835"/>
                    <a:pt x="6180182" y="212931"/>
                    <a:pt x="6180182" y="262391"/>
                  </a:cubicBezTo>
                  <a:lnTo>
                    <a:pt x="6180182" y="620607"/>
                  </a:lnTo>
                  <a:cubicBezTo>
                    <a:pt x="6180182" y="670067"/>
                    <a:pt x="6140086" y="710163"/>
                    <a:pt x="6090626" y="710163"/>
                  </a:cubicBezTo>
                  <a:lnTo>
                    <a:pt x="1094422" y="710163"/>
                  </a:lnTo>
                  <a:cubicBezTo>
                    <a:pt x="1044962" y="710163"/>
                    <a:pt x="1004866" y="670067"/>
                    <a:pt x="1004866" y="620607"/>
                  </a:cubicBezTo>
                  <a:lnTo>
                    <a:pt x="1004866" y="5642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1D75C250-BCA0-88D0-7BB9-33A4CEA75864}"/>
                </a:ext>
              </a:extLst>
            </p:cNvPr>
            <p:cNvSpPr txBox="1">
              <a:spLocks/>
            </p:cNvSpPr>
            <p:nvPr/>
          </p:nvSpPr>
          <p:spPr>
            <a:xfrm>
              <a:off x="2897182" y="3263800"/>
              <a:ext cx="4301286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D4BE044-D885-114D-B03F-335E6AB1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80" y="1252963"/>
            <a:ext cx="7038801" cy="3550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是单线程的，但是为什么还那么快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5A5805-54A0-F2CC-4BD6-5F392D241F1B}"/>
              </a:ext>
            </a:extLst>
          </p:cNvPr>
          <p:cNvSpPr txBox="1"/>
          <p:nvPr/>
        </p:nvSpPr>
        <p:spPr>
          <a:xfrm>
            <a:off x="2749484" y="1795440"/>
            <a:ext cx="8722937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采用单线程，避免不必要的上下文切换可竞争条件，多线程还要考虑线程安全问题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多路复用模型，非阻塞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形 2" descr="穿高领毛衣戴眼镜的男人">
            <a:extLst>
              <a:ext uri="{FF2B5EF4-FFF2-40B4-BE49-F238E27FC236}">
                <a16:creationId xmlns:a16="http://schemas.microsoft.com/office/drawing/2014/main" id="{1A8FCE73-E7B8-8023-4AC8-F7AB2422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086" y="3412671"/>
            <a:ext cx="867323" cy="116706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D83CB3D-1CF5-9F9A-01A6-F7142C392B43}"/>
              </a:ext>
            </a:extLst>
          </p:cNvPr>
          <p:cNvGrpSpPr/>
          <p:nvPr/>
        </p:nvGrpSpPr>
        <p:grpSpPr>
          <a:xfrm>
            <a:off x="1474084" y="3035818"/>
            <a:ext cx="7624353" cy="859390"/>
            <a:chOff x="1415952" y="1021955"/>
            <a:chExt cx="7907155" cy="85939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33C7E49-5C69-E391-9F98-4575577DF48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占位符 6">
              <a:extLst>
                <a:ext uri="{FF2B5EF4-FFF2-40B4-BE49-F238E27FC236}">
                  <a16:creationId xmlns:a16="http://schemas.microsoft.com/office/drawing/2014/main" id="{FAF7AAF8-03EB-15C6-4D96-F638074ADC21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F4E41-E77F-A2D6-9505-4C15C478BE08}"/>
              </a:ext>
            </a:extLst>
          </p:cNvPr>
          <p:cNvSpPr txBox="1"/>
          <p:nvPr/>
        </p:nvSpPr>
        <p:spPr>
          <a:xfrm>
            <a:off x="2589228" y="3822203"/>
            <a:ext cx="872293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是纯内存操作，执行速度非常快，它的性能瓶颈是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网络延迟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而不是执行速度，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多路复用模型主要就是实现了高效的网络请求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D939B-DF3A-3F2B-AD51-AFF121E5B7B2}"/>
              </a:ext>
            </a:extLst>
          </p:cNvPr>
          <p:cNvSpPr txBox="1"/>
          <p:nvPr/>
        </p:nvSpPr>
        <p:spPr>
          <a:xfrm>
            <a:off x="2589228" y="4614055"/>
            <a:ext cx="8722937" cy="231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 Multiplexing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网络模型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FF72-2CA0-5B4E-578B-9F5AA2A9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6505A-569F-1990-A22E-1F291C65C42A}"/>
              </a:ext>
            </a:extLst>
          </p:cNvPr>
          <p:cNvSpPr/>
          <p:nvPr/>
        </p:nvSpPr>
        <p:spPr>
          <a:xfrm>
            <a:off x="6890537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1BA8F-ACBA-A03B-9C68-7CF1E66BCC76}"/>
              </a:ext>
            </a:extLst>
          </p:cNvPr>
          <p:cNvSpPr/>
          <p:nvPr/>
        </p:nvSpPr>
        <p:spPr>
          <a:xfrm>
            <a:off x="6890538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06A6C7-4C4D-0BCC-31A9-D1F5ACA1224E}"/>
              </a:ext>
            </a:extLst>
          </p:cNvPr>
          <p:cNvSpPr/>
          <p:nvPr/>
        </p:nvSpPr>
        <p:spPr>
          <a:xfrm>
            <a:off x="6890538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5BB129-FD39-B5FE-FB91-7EA1C8A43EE6}"/>
              </a:ext>
            </a:extLst>
          </p:cNvPr>
          <p:cNvSpPr/>
          <p:nvPr/>
        </p:nvSpPr>
        <p:spPr>
          <a:xfrm>
            <a:off x="7881940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硬件设备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58F03C-594A-4BF2-7BDD-96D537E3119D}"/>
              </a:ext>
            </a:extLst>
          </p:cNvPr>
          <p:cNvSpPr/>
          <p:nvPr/>
        </p:nvSpPr>
        <p:spPr>
          <a:xfrm>
            <a:off x="7881941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内核缓冲区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52E490-68B2-7829-49C9-78CE0EA53904}"/>
              </a:ext>
            </a:extLst>
          </p:cNvPr>
          <p:cNvSpPr/>
          <p:nvPr/>
        </p:nvSpPr>
        <p:spPr>
          <a:xfrm>
            <a:off x="7881941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用户缓冲区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07FF7F-76C5-93CB-8DF4-BF1A2D340D64}"/>
              </a:ext>
            </a:extLst>
          </p:cNvPr>
          <p:cNvCxnSpPr>
            <a:cxnSpLocks/>
          </p:cNvCxnSpPr>
          <p:nvPr/>
        </p:nvCxnSpPr>
        <p:spPr>
          <a:xfrm>
            <a:off x="8440206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AB06D-A349-07AF-D0E0-04AA32FBA2B5}"/>
              </a:ext>
            </a:extLst>
          </p:cNvPr>
          <p:cNvSpPr txBox="1"/>
          <p:nvPr/>
        </p:nvSpPr>
        <p:spPr>
          <a:xfrm>
            <a:off x="8428928" y="3072217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等待数据就绪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415E94-CF89-3A0E-3B37-63FF114CC468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9411890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4D488-E389-123C-E702-5B2224A0DAEB}"/>
              </a:ext>
            </a:extLst>
          </p:cNvPr>
          <p:cNvSpPr txBox="1"/>
          <p:nvPr/>
        </p:nvSpPr>
        <p:spPr>
          <a:xfrm>
            <a:off x="9401605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6AB146-3610-14D5-2FA0-EE134E32C5EE}"/>
              </a:ext>
            </a:extLst>
          </p:cNvPr>
          <p:cNvCxnSpPr>
            <a:cxnSpLocks/>
          </p:cNvCxnSpPr>
          <p:nvPr/>
        </p:nvCxnSpPr>
        <p:spPr>
          <a:xfrm flipV="1">
            <a:off x="10218808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0CCB06-C678-64B9-D1CB-27CE726E37E1}"/>
              </a:ext>
            </a:extLst>
          </p:cNvPr>
          <p:cNvSpPr txBox="1"/>
          <p:nvPr/>
        </p:nvSpPr>
        <p:spPr>
          <a:xfrm>
            <a:off x="10258416" y="306503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读取数据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395EF39-30F1-F2A6-499D-8E9C36DCCE82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Linux</a:t>
            </a:r>
            <a:r>
              <a:rPr lang="zh-CN" altLang="en-US" sz="1400" dirty="0"/>
              <a:t>系统中一个进程使用的内存情况划分两部分：</a:t>
            </a:r>
            <a:r>
              <a:rPr lang="zh-CN" altLang="en-US" sz="1400" b="1" dirty="0"/>
              <a:t>内核空间、用户空间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用户空间</a:t>
            </a:r>
            <a:r>
              <a:rPr lang="zh-CN" altLang="en-US" sz="1400" dirty="0"/>
              <a:t>只能执行受限的命令（</a:t>
            </a:r>
            <a:r>
              <a:rPr lang="en-US" altLang="zh-CN" sz="1400" dirty="0"/>
              <a:t>Ring3</a:t>
            </a:r>
            <a:r>
              <a:rPr lang="zh-CN" altLang="en-US" sz="1400" dirty="0"/>
              <a:t>），而且不能直接调用系统资源</a:t>
            </a:r>
            <a:endParaRPr lang="en-US" altLang="zh-CN" sz="1400" dirty="0"/>
          </a:p>
          <a:p>
            <a:r>
              <a:rPr lang="zh-CN" altLang="en-US" sz="1400" dirty="0"/>
              <a:t>      必须通过内核提供的接口来访问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内核空间</a:t>
            </a:r>
            <a:r>
              <a:rPr lang="zh-CN" altLang="en-US" sz="1400" dirty="0"/>
              <a:t>可以执行特权命令（</a:t>
            </a:r>
            <a:r>
              <a:rPr lang="en-US" altLang="zh-CN" sz="1400" dirty="0"/>
              <a:t>Ring0</a:t>
            </a:r>
            <a:r>
              <a:rPr lang="zh-CN" altLang="en-US" sz="1400" dirty="0"/>
              <a:t>），调用一切系统资源</a:t>
            </a:r>
            <a:endParaRPr lang="en-US" altLang="zh-CN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97447ECA-0245-AB60-69A1-4D0200DC11D2}"/>
              </a:ext>
            </a:extLst>
          </p:cNvPr>
          <p:cNvSpPr txBox="1">
            <a:spLocks/>
          </p:cNvSpPr>
          <p:nvPr/>
        </p:nvSpPr>
        <p:spPr>
          <a:xfrm>
            <a:off x="704690" y="357907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Linux</a:t>
            </a:r>
            <a:r>
              <a:rPr lang="zh-CN" altLang="en-US" sz="1400" dirty="0"/>
              <a:t>系统为了提高</a:t>
            </a:r>
            <a:r>
              <a:rPr lang="en-US" altLang="zh-CN" sz="1400" dirty="0"/>
              <a:t>IO</a:t>
            </a:r>
            <a:r>
              <a:rPr lang="zh-CN" altLang="en-US" sz="1400" dirty="0"/>
              <a:t>效率，会在用户空间和内核空间都加入缓冲区：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写数据时，要把用户缓冲数据拷贝到内核缓冲区，然后写入设备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读数据时，要从设备读取数据到内核缓冲区，然后拷贝到用户缓冲区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53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顾名思义，阻塞</a:t>
            </a:r>
            <a:r>
              <a:rPr lang="en-US" altLang="zh-CN" dirty="0"/>
              <a:t>IO</a:t>
            </a:r>
            <a:r>
              <a:rPr lang="zh-CN" altLang="en-US" dirty="0"/>
              <a:t>就是两个阶段都必须阻塞等待：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此时用户进程也处于阻塞状态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数据到达并拷贝到内核缓冲区，代表已就绪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可以看到，阻塞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进程阻塞</a:t>
            </a:r>
            <a:endParaRPr lang="en-US" altLang="zh-CN" dirty="0"/>
          </a:p>
          <a:p>
            <a:r>
              <a:rPr lang="zh-CN" altLang="en-US" dirty="0"/>
              <a:t>等待数据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61789" y="4735218"/>
            <a:ext cx="10180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algn="l"/>
            <a:r>
              <a:rPr lang="en-US" altLang="zh-CN" dirty="0"/>
              <a:t>2.</a:t>
            </a:r>
            <a:r>
              <a:rPr lang="zh-CN" altLang="en-US" dirty="0"/>
              <a:t>从内核拷贝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数据到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49058" y="25743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返回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顾名思义，非阻塞</a:t>
            </a:r>
            <a:r>
              <a:rPr lang="en-US" altLang="zh-CN" dirty="0"/>
              <a:t>IO</a:t>
            </a:r>
            <a:r>
              <a:rPr lang="zh-CN" altLang="en-US" dirty="0"/>
              <a:t>的</a:t>
            </a:r>
            <a:r>
              <a:rPr lang="en-US" altLang="zh-CN" dirty="0" err="1"/>
              <a:t>recvfrom</a:t>
            </a:r>
            <a:r>
              <a:rPr lang="zh-CN" altLang="en-US" dirty="0"/>
              <a:t>操作会立即返回结果而不是阻塞用户进程。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返回异常给用户进程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用户进程拿到</a:t>
            </a:r>
            <a:r>
              <a:rPr lang="en-US" altLang="zh-CN" sz="1400" dirty="0"/>
              <a:t>error</a:t>
            </a:r>
            <a:r>
              <a:rPr lang="zh-CN" altLang="en-US" sz="1400" dirty="0"/>
              <a:t>后，再次尝试读取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循环往复，直到数据就绪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r>
              <a:rPr lang="zh-CN" altLang="en-US" sz="1400" dirty="0"/>
              <a:t>可以看到，非阻塞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 dirty="0"/>
              <a:t>CPU</a:t>
            </a:r>
            <a:r>
              <a:rPr lang="zh-CN" altLang="en-US" sz="1400" dirty="0"/>
              <a:t>空转，</a:t>
            </a:r>
            <a:r>
              <a:rPr lang="en-US" altLang="zh-CN" sz="1400" dirty="0"/>
              <a:t>CPU</a:t>
            </a:r>
            <a:r>
              <a:rPr lang="zh-CN" altLang="en-US" sz="1400" dirty="0"/>
              <a:t>使用率暴增。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2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31514"/>
              </p:ext>
            </p:extLst>
          </p:nvPr>
        </p:nvGraphicFramePr>
        <p:xfrm>
          <a:off x="1749196" y="28775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3241881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977F8D29-41DB-C797-BC83-576503EE59B4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3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：是利用单个线程来同时监听多个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  <a:p>
            <a:endParaRPr lang="en-US" altLang="zh-CN" sz="1400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2585588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阶段一：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用户进程调用</a:t>
            </a:r>
            <a:r>
              <a:rPr lang="en-US" altLang="zh-CN" sz="1200" dirty="0"/>
              <a:t>select</a:t>
            </a:r>
            <a:r>
              <a:rPr lang="zh-CN" altLang="en-US" sz="1200" dirty="0"/>
              <a:t>，指定要监听的</a:t>
            </a:r>
            <a:r>
              <a:rPr lang="en-US" altLang="zh-CN" sz="1200" dirty="0"/>
              <a:t>Socket</a:t>
            </a:r>
            <a:r>
              <a:rPr lang="zh-CN" altLang="en-US" sz="1200" dirty="0"/>
              <a:t>集合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内核监听对应的多个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任意一个或多个</a:t>
            </a:r>
            <a:r>
              <a:rPr lang="en-US" altLang="zh-CN" sz="1200" dirty="0"/>
              <a:t>socket</a:t>
            </a:r>
            <a:r>
              <a:rPr lang="zh-CN" altLang="en-US" sz="1200" dirty="0"/>
              <a:t>数据就绪则返回</a:t>
            </a:r>
            <a:r>
              <a:rPr lang="en-US" altLang="zh-CN" sz="1200" dirty="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此过程中用户进程阻塞</a:t>
            </a:r>
            <a:endParaRPr lang="en-US" altLang="zh-CN" sz="1200" dirty="0"/>
          </a:p>
          <a:p>
            <a:r>
              <a:rPr lang="zh-CN" altLang="en-US" sz="1400" dirty="0"/>
              <a:t>阶段二：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用户进程找到就绪的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依次调用</a:t>
            </a:r>
            <a:r>
              <a:rPr lang="en-US" altLang="zh-CN" sz="1200" dirty="0" err="1"/>
              <a:t>recvfrom</a:t>
            </a:r>
            <a:r>
              <a:rPr lang="zh-CN" altLang="en-US" sz="1200" dirty="0"/>
              <a:t>读取数据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内核将数据拷贝到用户空间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用户进程处理数据</a:t>
            </a:r>
            <a:endParaRPr lang="en-US" altLang="zh-CN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404572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2407497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2987309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4775739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5617613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2864342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267971"/>
            <a:ext cx="1043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同时监听多个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sockets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阻塞等待数据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2864342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350107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4514129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4853642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271525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38455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285650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2861250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548680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548861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262176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13137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122860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858375" y="4008260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readable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4512865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4772851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4640617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391171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资源。不过监听</a:t>
            </a:r>
            <a:r>
              <a:rPr lang="en-US" altLang="zh-CN" dirty="0"/>
              <a:t>Socket</a:t>
            </a:r>
            <a:r>
              <a:rPr lang="zh-CN" altLang="en-US" dirty="0"/>
              <a:t>的方式、通知的方式又有多种实现，常见的有：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epoll</a:t>
            </a:r>
            <a:endParaRPr lang="en-US" altLang="zh-CN" dirty="0"/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差异：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select</a:t>
            </a:r>
            <a:r>
              <a:rPr lang="zh-CN" altLang="en-US" dirty="0"/>
              <a:t>和</a:t>
            </a:r>
            <a:r>
              <a:rPr lang="en-US" altLang="zh-CN" dirty="0"/>
              <a:t>poll</a:t>
            </a:r>
            <a:r>
              <a:rPr lang="zh-CN" altLang="en-US" dirty="0"/>
              <a:t>只会通知用户进程有</a:t>
            </a:r>
            <a:r>
              <a:rPr lang="en-US" altLang="zh-CN" dirty="0"/>
              <a:t>Socket</a:t>
            </a:r>
            <a:r>
              <a:rPr lang="zh-CN" altLang="en-US" dirty="0"/>
              <a:t>就绪，但不确定具体是哪个</a:t>
            </a:r>
            <a:r>
              <a:rPr lang="en-US" altLang="zh-CN" dirty="0"/>
              <a:t>Socket </a:t>
            </a:r>
            <a:r>
              <a:rPr lang="zh-CN" altLang="en-US" dirty="0"/>
              <a:t>，需要用户进程逐个遍历</a:t>
            </a:r>
            <a:r>
              <a:rPr lang="en-US" altLang="zh-CN" dirty="0"/>
              <a:t>Socket</a:t>
            </a:r>
            <a:r>
              <a:rPr lang="zh-CN" altLang="en-US" dirty="0"/>
              <a:t>来确认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epoll</a:t>
            </a:r>
            <a:r>
              <a:rPr lang="zh-CN" altLang="en-US" dirty="0"/>
              <a:t>则会在通知用户进程</a:t>
            </a:r>
            <a:r>
              <a:rPr lang="en-US" altLang="zh-CN" dirty="0"/>
              <a:t>Socket</a:t>
            </a:r>
            <a:r>
              <a:rPr lang="zh-CN" altLang="en-US" dirty="0"/>
              <a:t>就绪的同时，把已就绪的</a:t>
            </a:r>
            <a:r>
              <a:rPr lang="en-US" altLang="zh-CN" dirty="0"/>
              <a:t>Socket</a:t>
            </a:r>
            <a:r>
              <a:rPr lang="zh-CN" altLang="en-US" dirty="0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812713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7692084" y="5367654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AD2B26"/>
                </a:solidFill>
              </a:rPr>
              <a:t>Redis</a:t>
            </a:r>
            <a:r>
              <a:rPr lang="zh-CN" altLang="en-US" sz="2400" b="1" dirty="0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47275"/>
            <a:ext cx="10698800" cy="566039"/>
          </a:xfrm>
        </p:spPr>
        <p:txBody>
          <a:bodyPr/>
          <a:lstStyle/>
          <a:p>
            <a:r>
              <a:rPr lang="en-US" altLang="zh-CN" sz="1400" dirty="0"/>
              <a:t>Redis</a:t>
            </a:r>
            <a:r>
              <a:rPr lang="zh-CN" altLang="en-US" sz="1400" dirty="0"/>
              <a:t>通过</a:t>
            </a:r>
            <a:r>
              <a:rPr lang="en-US" altLang="zh-CN" sz="1400" dirty="0"/>
              <a:t>IO</a:t>
            </a:r>
            <a:r>
              <a:rPr lang="zh-CN" altLang="en-US" sz="1400" dirty="0"/>
              <a:t>多路复用来提高网络性能，并且支持各种不同的多路复用实现，并且将这些实现进行封装， 提供了统一的高性能事件库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1097379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1097379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1097379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816465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dirty="0" err="1"/>
              <a:t>tcpAccepthandler</a:t>
            </a:r>
            <a:endParaRPr lang="zh-CN" altLang="en-US" sz="1100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8795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817242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endParaRPr lang="en-US" altLang="zh-CN" sz="11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8795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9285996" y="5560139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接收请求数据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7844637" y="5560140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把数据转为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6220021" y="5560140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选择并执行命令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把结果写入缓冲队列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9884736" y="4601440"/>
            <a:ext cx="464221" cy="1257149"/>
          </a:xfrm>
          <a:prstGeom prst="bentConnector3">
            <a:avLst>
              <a:gd name="adj1" fmla="val 149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7314783" y="5858590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817565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 dirty="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cxnSpLocks/>
            <a:endCxn id="346" idx="1"/>
          </p:cNvCxnSpPr>
          <p:nvPr/>
        </p:nvCxnSpPr>
        <p:spPr>
          <a:xfrm flipV="1">
            <a:off x="628795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46127" y="3465513"/>
            <a:ext cx="2641551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多路复用 </a:t>
            </a:r>
            <a:r>
              <a:rPr lang="en-US" altLang="zh-CN" dirty="0"/>
              <a:t>+ </a:t>
            </a:r>
            <a:r>
              <a:rPr lang="zh-CN" altLang="en-US" dirty="0"/>
              <a:t>事件派发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6B333CD-A5EC-D45C-FD82-21F2F2EE2FA3}"/>
              </a:ext>
            </a:extLst>
          </p:cNvPr>
          <p:cNvCxnSpPr>
            <a:stCxn id="2" idx="6"/>
            <a:endCxn id="86" idx="1"/>
          </p:cNvCxnSpPr>
          <p:nvPr/>
        </p:nvCxnSpPr>
        <p:spPr>
          <a:xfrm>
            <a:off x="1973999" y="2457450"/>
            <a:ext cx="1672128" cy="1329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FD6B987-8F60-DA79-4409-98ADABE79912}"/>
              </a:ext>
            </a:extLst>
          </p:cNvPr>
          <p:cNvCxnSpPr>
            <a:stCxn id="17" idx="6"/>
            <a:endCxn id="86" idx="1"/>
          </p:cNvCxnSpPr>
          <p:nvPr/>
        </p:nvCxnSpPr>
        <p:spPr>
          <a:xfrm flipV="1">
            <a:off x="1973999" y="3786523"/>
            <a:ext cx="1672128" cy="16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F76AD78-1271-1A6B-63A4-4E75E2F9A597}"/>
              </a:ext>
            </a:extLst>
          </p:cNvPr>
          <p:cNvCxnSpPr>
            <a:stCxn id="18" idx="6"/>
            <a:endCxn id="86" idx="1"/>
          </p:cNvCxnSpPr>
          <p:nvPr/>
        </p:nvCxnSpPr>
        <p:spPr>
          <a:xfrm flipV="1">
            <a:off x="1973999" y="3786523"/>
            <a:ext cx="1672128" cy="1425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42E61F-64E1-A627-BB3C-0AB560E1D9FE}"/>
              </a:ext>
            </a:extLst>
          </p:cNvPr>
          <p:cNvSpPr/>
          <p:nvPr/>
        </p:nvSpPr>
        <p:spPr bwMode="auto">
          <a:xfrm>
            <a:off x="3733014" y="5542961"/>
            <a:ext cx="1989058" cy="631595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02B04B-F0DA-9EC5-43EB-27466BD048F9}"/>
              </a:ext>
            </a:extLst>
          </p:cNvPr>
          <p:cNvCxnSpPr>
            <a:cxnSpLocks/>
            <a:stCxn id="273" idx="1"/>
            <a:endCxn id="15" idx="3"/>
          </p:cNvCxnSpPr>
          <p:nvPr/>
        </p:nvCxnSpPr>
        <p:spPr>
          <a:xfrm flipH="1">
            <a:off x="5722072" y="5858590"/>
            <a:ext cx="497949" cy="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FDEC1FA-73B5-F93A-B235-2827C3831483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44299" y="3014221"/>
            <a:ext cx="1611984" cy="34454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DD7E2CF-18DF-1239-C7E8-1DFB655667C7}"/>
              </a:ext>
            </a:extLst>
          </p:cNvPr>
          <p:cNvSpPr/>
          <p:nvPr/>
        </p:nvSpPr>
        <p:spPr bwMode="auto">
          <a:xfrm>
            <a:off x="512818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E8BB73-E0B4-CE9E-DE5B-D1B8CA4AEA8C}"/>
              </a:ext>
            </a:extLst>
          </p:cNvPr>
          <p:cNvSpPr/>
          <p:nvPr/>
        </p:nvSpPr>
        <p:spPr bwMode="auto">
          <a:xfrm>
            <a:off x="452565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4CCC43C-46B8-387C-E362-6154362F209C}"/>
              </a:ext>
            </a:extLst>
          </p:cNvPr>
          <p:cNvSpPr/>
          <p:nvPr/>
        </p:nvSpPr>
        <p:spPr bwMode="auto">
          <a:xfrm>
            <a:off x="392312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占位符 5">
            <a:extLst>
              <a:ext uri="{FF2B5EF4-FFF2-40B4-BE49-F238E27FC236}">
                <a16:creationId xmlns:a16="http://schemas.microsoft.com/office/drawing/2014/main" id="{8ACAF7CF-DCE6-C964-07F3-A3A7273385BE}"/>
              </a:ext>
            </a:extLst>
          </p:cNvPr>
          <p:cNvSpPr txBox="1">
            <a:spLocks/>
          </p:cNvSpPr>
          <p:nvPr/>
        </p:nvSpPr>
        <p:spPr>
          <a:xfrm>
            <a:off x="4487159" y="6166409"/>
            <a:ext cx="791851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缓冲区</a:t>
            </a:r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id="{3E571E1A-3488-B378-AAEC-484FD2120813}"/>
              </a:ext>
            </a:extLst>
          </p:cNvPr>
          <p:cNvSpPr txBox="1">
            <a:spLocks/>
          </p:cNvSpPr>
          <p:nvPr/>
        </p:nvSpPr>
        <p:spPr>
          <a:xfrm>
            <a:off x="6391374" y="6166409"/>
            <a:ext cx="1131216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串行执行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B89930-4694-B013-D4D4-C873CBCE03B7}"/>
              </a:ext>
            </a:extLst>
          </p:cNvPr>
          <p:cNvCxnSpPr>
            <a:stCxn id="255" idx="1"/>
            <a:endCxn id="272" idx="3"/>
          </p:cNvCxnSpPr>
          <p:nvPr/>
        </p:nvCxnSpPr>
        <p:spPr>
          <a:xfrm flipH="1">
            <a:off x="8984267" y="5858589"/>
            <a:ext cx="30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87DF3-1FC1-460D-F5C9-70EE5BE40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7449" y="1819373"/>
            <a:ext cx="9300386" cy="110196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sz="1400" b="1" dirty="0"/>
              <a:t>I/O</a:t>
            </a:r>
            <a:r>
              <a:rPr lang="zh-CN" altLang="en-US" sz="1400" b="1" dirty="0"/>
              <a:t>多路复用</a:t>
            </a:r>
            <a:endParaRPr lang="en-US" altLang="zh-CN" sz="1400" b="1" dirty="0"/>
          </a:p>
          <a:p>
            <a:r>
              <a:rPr lang="zh-CN" altLang="en-US" sz="1400" dirty="0"/>
              <a:t>是指利用单个线程来同时监听多个</a:t>
            </a:r>
            <a:r>
              <a:rPr lang="en-US" altLang="zh-CN" sz="1400" dirty="0"/>
              <a:t>Socket </a:t>
            </a:r>
            <a:r>
              <a:rPr lang="zh-CN" altLang="en-US" sz="1400" dirty="0"/>
              <a:t>，并在某个</a:t>
            </a:r>
            <a:r>
              <a:rPr lang="en-US" altLang="zh-CN" sz="1400" dirty="0"/>
              <a:t>Socket</a:t>
            </a:r>
            <a:r>
              <a:rPr lang="zh-CN" altLang="en-US" sz="1400" dirty="0"/>
              <a:t>可读、可写时得到通知，从而避免无效的等待，充分利用</a:t>
            </a:r>
            <a:r>
              <a:rPr lang="en-US" altLang="zh-CN" sz="1400" dirty="0"/>
              <a:t>CPU</a:t>
            </a:r>
            <a:r>
              <a:rPr lang="zh-CN" altLang="en-US" sz="1400" dirty="0"/>
              <a:t>资源。目前的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多路复用都是采用的</a:t>
            </a:r>
            <a:r>
              <a:rPr lang="en-US" altLang="zh-CN" sz="1400" dirty="0" err="1"/>
              <a:t>epoll</a:t>
            </a:r>
            <a:r>
              <a:rPr lang="zh-CN" altLang="en-US" sz="1400" dirty="0"/>
              <a:t>模式实现，它会在通知用户进程</a:t>
            </a:r>
            <a:r>
              <a:rPr lang="en-US" altLang="zh-CN" sz="1400" dirty="0"/>
              <a:t>Socket</a:t>
            </a:r>
            <a:r>
              <a:rPr lang="zh-CN" altLang="en-US" sz="1400" dirty="0"/>
              <a:t>就绪的同时，把已就绪的</a:t>
            </a:r>
            <a:r>
              <a:rPr lang="en-US" altLang="zh-CN" sz="1400" dirty="0"/>
              <a:t>Socket</a:t>
            </a:r>
            <a:r>
              <a:rPr lang="zh-CN" altLang="en-US" sz="1400" dirty="0"/>
              <a:t>写入用户空间，不需要挨个遍历</a:t>
            </a:r>
            <a:r>
              <a:rPr lang="en-US" altLang="zh-CN" sz="1400" dirty="0"/>
              <a:t>Socket</a:t>
            </a:r>
            <a:r>
              <a:rPr lang="zh-CN" altLang="en-US" sz="1400" dirty="0"/>
              <a:t>来判断是否就绪，提升了性能。</a:t>
            </a:r>
          </a:p>
          <a:p>
            <a:endParaRPr lang="zh-CN" altLang="en-US" sz="1200" dirty="0"/>
          </a:p>
        </p:txBody>
      </p:sp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5B3D74A0-30A2-634C-20B7-88D6DBF0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72" y="1348201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CEF9294-7DE2-5E18-D6AE-1C60C754FE43}"/>
              </a:ext>
            </a:extLst>
          </p:cNvPr>
          <p:cNvGrpSpPr/>
          <p:nvPr/>
        </p:nvGrpSpPr>
        <p:grpSpPr>
          <a:xfrm>
            <a:off x="1398670" y="971348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8307070-24D9-DC04-6CDD-40FCF890679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37C5FAB-508D-FD6E-6AE5-CDFE1CCDDDF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8FFAE38-270B-3EC9-FA60-E78112FB5D2E}"/>
              </a:ext>
            </a:extLst>
          </p:cNvPr>
          <p:cNvSpPr txBox="1">
            <a:spLocks/>
          </p:cNvSpPr>
          <p:nvPr/>
        </p:nvSpPr>
        <p:spPr>
          <a:xfrm>
            <a:off x="2181462" y="3308808"/>
            <a:ext cx="9300386" cy="2366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en-US" altLang="zh-CN" sz="1400" b="1" dirty="0"/>
              <a:t>Redis</a:t>
            </a:r>
            <a:r>
              <a:rPr lang="zh-CN" altLang="en-US" sz="1400" b="1" dirty="0"/>
              <a:t>网络模型</a:t>
            </a:r>
            <a:endParaRPr lang="en-US" altLang="zh-CN" sz="1400" b="1" dirty="0"/>
          </a:p>
          <a:p>
            <a:r>
              <a:rPr lang="zh-CN" altLang="en-US" sz="1400" dirty="0"/>
              <a:t>就是使用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多路复用结合事件的处理器来应对多个</a:t>
            </a:r>
            <a:r>
              <a:rPr lang="en-US" altLang="zh-CN" sz="1400" dirty="0"/>
              <a:t>Socket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之后，为了提升更好的性能，使用了多线程来处理回复事件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之后，将命令的转换使用了多线程，增加命令转换速度，在命令执行的时候，依然是单线程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F259CC-6FE7-6DFD-C8FB-4501A119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07" y="1007653"/>
            <a:ext cx="7041177" cy="52517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7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0AEA3C-50AC-BA32-11B8-9A7ADD47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0" y="1206769"/>
            <a:ext cx="10199340" cy="4873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16D7F7A-FC9E-70C4-3246-AD8D944951E5}"/>
              </a:ext>
            </a:extLst>
          </p:cNvPr>
          <p:cNvSpPr/>
          <p:nvPr/>
        </p:nvSpPr>
        <p:spPr bwMode="auto">
          <a:xfrm>
            <a:off x="829558" y="3776597"/>
            <a:ext cx="2762054" cy="27620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4199F3C-708B-23EA-E74F-6A3571BAA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5849" y="3579275"/>
            <a:ext cx="2911814" cy="69106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黑马虎翼老师</a:t>
            </a:r>
          </a:p>
        </p:txBody>
      </p:sp>
    </p:spTree>
    <p:extLst>
      <p:ext uri="{BB962C8B-B14F-4D97-AF65-F5344CB8AC3E}">
        <p14:creationId xmlns:p14="http://schemas.microsoft.com/office/powerpoint/2010/main" val="271505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1"/>
            <a:ext cx="8633070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92375"/>
              </p:ext>
            </p:extLst>
          </p:nvPr>
        </p:nvGraphicFramePr>
        <p:xfrm>
          <a:off x="1749196" y="44518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4816158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619893" y="2856322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3205863-D2FA-E617-F0C1-7AAF05006AF5}"/>
              </a:ext>
            </a:extLst>
          </p:cNvPr>
          <p:cNvCxnSpPr>
            <a:cxnSpLocks/>
            <a:stCxn id="3" idx="5"/>
          </p:cNvCxnSpPr>
          <p:nvPr/>
        </p:nvCxnSpPr>
        <p:spPr>
          <a:xfrm rot="16200000" flipH="1">
            <a:off x="4345459" y="3233096"/>
            <a:ext cx="1221621" cy="1192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5EA92AC-1571-48CE-E0C6-B42D619B35D9}"/>
              </a:ext>
            </a:extLst>
          </p:cNvPr>
          <p:cNvCxnSpPr>
            <a:stCxn id="3" idx="4"/>
          </p:cNvCxnSpPr>
          <p:nvPr/>
        </p:nvCxnSpPr>
        <p:spPr>
          <a:xfrm rot="5400000">
            <a:off x="3200401" y="3615180"/>
            <a:ext cx="1187777" cy="518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DFFF1C3-9C7E-A473-6B51-9C9DC630E762}"/>
              </a:ext>
            </a:extLst>
          </p:cNvPr>
          <p:cNvCxnSpPr>
            <a:cxnSpLocks/>
            <a:stCxn id="3" idx="3"/>
          </p:cNvCxnSpPr>
          <p:nvPr/>
        </p:nvCxnSpPr>
        <p:spPr>
          <a:xfrm rot="5400000">
            <a:off x="2525831" y="3218959"/>
            <a:ext cx="1221624" cy="1220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54BFA6BC-2486-C7E0-B9F3-2AE7F351C05A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424570" y="3741501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80372" y="3635195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705857" y="370118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F81A4424-23E8-7EDE-2376-F7D02BB2B4CD}"/>
              </a:ext>
            </a:extLst>
          </p:cNvPr>
          <p:cNvSpPr txBox="1">
            <a:spLocks/>
          </p:cNvSpPr>
          <p:nvPr/>
        </p:nvSpPr>
        <p:spPr>
          <a:xfrm>
            <a:off x="4621016" y="2836526"/>
            <a:ext cx="7190769" cy="7268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存储数据：</a:t>
            </a:r>
            <a:r>
              <a:rPr lang="en-US" altLang="zh-CN" sz="1200" dirty="0">
                <a:solidFill>
                  <a:schemeClr val="tx1"/>
                </a:solidFill>
              </a:rPr>
              <a:t>id</a:t>
            </a:r>
            <a:r>
              <a:rPr lang="zh-CN" altLang="en-US" sz="1200" dirty="0">
                <a:solidFill>
                  <a:schemeClr val="tx1"/>
                </a:solidFill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的数据，通过多个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值，根据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计算数组对应位置</a:t>
            </a:r>
            <a:r>
              <a:rPr lang="zh-CN" altLang="en-US" sz="1200" dirty="0">
                <a:solidFill>
                  <a:srgbClr val="C00000"/>
                </a:solidFill>
              </a:rPr>
              <a:t>改为</a:t>
            </a:r>
            <a:r>
              <a:rPr lang="en-US" altLang="zh-CN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查询数据：使用相同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值，判断对应位置是否都为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141D0C7D-73FF-3E7E-3091-C88AC5A2395D}"/>
              </a:ext>
            </a:extLst>
          </p:cNvPr>
          <p:cNvSpPr txBox="1">
            <a:spLocks/>
          </p:cNvSpPr>
          <p:nvPr/>
        </p:nvSpPr>
        <p:spPr>
          <a:xfrm>
            <a:off x="4639871" y="3215231"/>
            <a:ext cx="6021844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5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</a:ln>
      </a:spPr>
      <a:bodyPr anchor="ctr"/>
      <a:lstStyle>
        <a:defPPr algn="ctr">
          <a:defRPr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65251</TotalTime>
  <Words>9286</Words>
  <Application>Microsoft Office PowerPoint</Application>
  <PresentationFormat>宽屏</PresentationFormat>
  <Paragraphs>1379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13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Lato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Redis篇</vt:lpstr>
      <vt:lpstr>PowerPoint 演示文稿</vt:lpstr>
      <vt:lpstr>PowerPoint 演示文稿</vt:lpstr>
      <vt:lpstr>PowerPoint 演示文稿</vt:lpstr>
      <vt:lpstr>PowerPoint 演示文稿</vt:lpstr>
      <vt:lpstr>缓存穿透</vt:lpstr>
      <vt:lpstr>缓存穿透</vt:lpstr>
      <vt:lpstr>布隆过滤器</vt:lpstr>
      <vt:lpstr>布隆过滤器</vt:lpstr>
      <vt:lpstr>布隆过滤器</vt:lpstr>
      <vt:lpstr>缓存穿透</vt:lpstr>
      <vt:lpstr>PowerPoint 演示文稿</vt:lpstr>
      <vt:lpstr>缓存击穿</vt:lpstr>
      <vt:lpstr>缓存击穿</vt:lpstr>
      <vt:lpstr>PowerPoint 演示文稿</vt:lpstr>
      <vt:lpstr>缓存雪崩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双写一致</vt:lpstr>
      <vt:lpstr>双写一致</vt:lpstr>
      <vt:lpstr>双写一致</vt:lpstr>
      <vt:lpstr>双写一致</vt:lpstr>
      <vt:lpstr>双写一致</vt:lpstr>
      <vt:lpstr>PowerPoint 演示文稿</vt:lpstr>
      <vt:lpstr>PowerPoint 演示文稿</vt:lpstr>
      <vt:lpstr>Redis持久化</vt:lpstr>
      <vt:lpstr>RDB的执行原理？</vt:lpstr>
      <vt:lpstr>AOF</vt:lpstr>
      <vt:lpstr>AOF</vt:lpstr>
      <vt:lpstr>AOF</vt:lpstr>
      <vt:lpstr>RDB与AOF对比</vt:lpstr>
      <vt:lpstr>PowerPoint 演示文稿</vt:lpstr>
      <vt:lpstr>PowerPoint 演示文稿</vt:lpstr>
      <vt:lpstr>Redis数据删除策略-惰性删除</vt:lpstr>
      <vt:lpstr>Redis数据删除策略-定期删除</vt:lpstr>
      <vt:lpstr>PowerPoint 演示文稿</vt:lpstr>
      <vt:lpstr>PowerPoint 演示文稿</vt:lpstr>
      <vt:lpstr>数据淘汰策略</vt:lpstr>
      <vt:lpstr>数据淘汰策略-使用建议</vt:lpstr>
      <vt:lpstr>关于数据淘汰策略其他的面试问题</vt:lpstr>
      <vt:lpstr>PowerPoint 演示文稿</vt:lpstr>
      <vt:lpstr>PowerPoint 演示文稿</vt:lpstr>
      <vt:lpstr>抢券场景</vt:lpstr>
      <vt:lpstr>抢券执行流程</vt:lpstr>
      <vt:lpstr>抢券执行流程</vt:lpstr>
      <vt:lpstr>抢券执行流程</vt:lpstr>
      <vt:lpstr>服务集群部署</vt:lpstr>
      <vt:lpstr>抢券执行流程</vt:lpstr>
      <vt:lpstr>抢券执行流程</vt:lpstr>
      <vt:lpstr>redis分布式锁</vt:lpstr>
      <vt:lpstr>redisson实现的分布式锁-执行流程</vt:lpstr>
      <vt:lpstr>redisson实现的分布式锁-可重入</vt:lpstr>
      <vt:lpstr>PowerPoint 演示文稿</vt:lpstr>
      <vt:lpstr>PowerPoint 演示文稿</vt:lpstr>
      <vt:lpstr>redisson实现的分布式锁-主从一致性</vt:lpstr>
      <vt:lpstr>PowerPoint 演示文稿</vt:lpstr>
      <vt:lpstr>PowerPoint 演示文稿</vt:lpstr>
      <vt:lpstr>PowerPoint 演示文稿</vt:lpstr>
      <vt:lpstr>PowerPoint 演示文稿</vt:lpstr>
      <vt:lpstr>主从复制</vt:lpstr>
      <vt:lpstr>主从数据同步原理</vt:lpstr>
      <vt:lpstr>主从数据同步原理</vt:lpstr>
      <vt:lpstr>PowerPoint 演示文稿</vt:lpstr>
      <vt:lpstr>哨兵的作用</vt:lpstr>
      <vt:lpstr>服务状态监控</vt:lpstr>
      <vt:lpstr>redis集群（哨兵模式）脑裂</vt:lpstr>
      <vt:lpstr>redis集群（哨兵模式）脑裂</vt:lpstr>
      <vt:lpstr>redis集群（哨兵模式）脑裂</vt:lpstr>
      <vt:lpstr>PowerPoint 演示文稿</vt:lpstr>
      <vt:lpstr>分片集群结构</vt:lpstr>
      <vt:lpstr>分片集群结构-数据读写</vt:lpstr>
      <vt:lpstr>PowerPoint 演示文稿</vt:lpstr>
      <vt:lpstr>PowerPoint 演示文稿</vt:lpstr>
      <vt:lpstr>用户空间和内核空间</vt:lpstr>
      <vt:lpstr>阻塞IO</vt:lpstr>
      <vt:lpstr>非阻塞IO</vt:lpstr>
      <vt:lpstr>IO多路复用</vt:lpstr>
      <vt:lpstr>IO多路复用</vt:lpstr>
      <vt:lpstr>Redis网络模型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SA9181</cp:lastModifiedBy>
  <cp:revision>7300</cp:revision>
  <dcterms:created xsi:type="dcterms:W3CDTF">2020-03-31T02:23:27Z</dcterms:created>
  <dcterms:modified xsi:type="dcterms:W3CDTF">2023-03-15T10:16:40Z</dcterms:modified>
</cp:coreProperties>
</file>