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52"/>
  </p:notesMasterIdLst>
  <p:handoutMasterIdLst>
    <p:handoutMasterId r:id="rId153"/>
  </p:handoutMasterIdLst>
  <p:sldIdLst>
    <p:sldId id="1250" r:id="rId8"/>
    <p:sldId id="1462" r:id="rId9"/>
    <p:sldId id="1463" r:id="rId10"/>
    <p:sldId id="1464" r:id="rId11"/>
    <p:sldId id="1310" r:id="rId12"/>
    <p:sldId id="1254" r:id="rId13"/>
    <p:sldId id="1359" r:id="rId14"/>
    <p:sldId id="1397" r:id="rId15"/>
    <p:sldId id="1253" r:id="rId16"/>
    <p:sldId id="1398" r:id="rId17"/>
    <p:sldId id="1399" r:id="rId18"/>
    <p:sldId id="1311" r:id="rId19"/>
    <p:sldId id="1489" r:id="rId20"/>
    <p:sldId id="1312" r:id="rId21"/>
    <p:sldId id="1313" r:id="rId22"/>
    <p:sldId id="1363" r:id="rId23"/>
    <p:sldId id="1364" r:id="rId24"/>
    <p:sldId id="1365" r:id="rId25"/>
    <p:sldId id="1366" r:id="rId26"/>
    <p:sldId id="1400" r:id="rId27"/>
    <p:sldId id="1300" r:id="rId28"/>
    <p:sldId id="1317" r:id="rId29"/>
    <p:sldId id="1467" r:id="rId30"/>
    <p:sldId id="1301" r:id="rId31"/>
    <p:sldId id="1303" r:id="rId32"/>
    <p:sldId id="1302" r:id="rId33"/>
    <p:sldId id="1490" r:id="rId34"/>
    <p:sldId id="1306" r:id="rId35"/>
    <p:sldId id="1305" r:id="rId36"/>
    <p:sldId id="1314" r:id="rId37"/>
    <p:sldId id="1315" r:id="rId38"/>
    <p:sldId id="1304" r:id="rId39"/>
    <p:sldId id="1264" r:id="rId40"/>
    <p:sldId id="1318" r:id="rId41"/>
    <p:sldId id="1319" r:id="rId42"/>
    <p:sldId id="1466" r:id="rId43"/>
    <p:sldId id="1307" r:id="rId44"/>
    <p:sldId id="1468" r:id="rId45"/>
    <p:sldId id="1280" r:id="rId46"/>
    <p:sldId id="1471" r:id="rId47"/>
    <p:sldId id="1472" r:id="rId48"/>
    <p:sldId id="1401" r:id="rId49"/>
    <p:sldId id="1473" r:id="rId50"/>
    <p:sldId id="1370" r:id="rId51"/>
    <p:sldId id="1474" r:id="rId52"/>
    <p:sldId id="1475" r:id="rId53"/>
    <p:sldId id="1402" r:id="rId54"/>
    <p:sldId id="1403" r:id="rId55"/>
    <p:sldId id="1405" r:id="rId56"/>
    <p:sldId id="1408" r:id="rId57"/>
    <p:sldId id="1476" r:id="rId58"/>
    <p:sldId id="1410" r:id="rId59"/>
    <p:sldId id="1320" r:id="rId60"/>
    <p:sldId id="1321" r:id="rId61"/>
    <p:sldId id="1479" r:id="rId62"/>
    <p:sldId id="1322" r:id="rId63"/>
    <p:sldId id="1323" r:id="rId64"/>
    <p:sldId id="1375" r:id="rId65"/>
    <p:sldId id="1376" r:id="rId66"/>
    <p:sldId id="1377" r:id="rId67"/>
    <p:sldId id="1378" r:id="rId68"/>
    <p:sldId id="1481" r:id="rId69"/>
    <p:sldId id="1480" r:id="rId70"/>
    <p:sldId id="1334" r:id="rId71"/>
    <p:sldId id="1335" r:id="rId72"/>
    <p:sldId id="1411" r:id="rId73"/>
    <p:sldId id="1419" r:id="rId74"/>
    <p:sldId id="1482" r:id="rId75"/>
    <p:sldId id="1416" r:id="rId76"/>
    <p:sldId id="1417" r:id="rId77"/>
    <p:sldId id="1418" r:id="rId78"/>
    <p:sldId id="1324" r:id="rId79"/>
    <p:sldId id="1450" r:id="rId80"/>
    <p:sldId id="1414" r:id="rId81"/>
    <p:sldId id="1458" r:id="rId82"/>
    <p:sldId id="1459" r:id="rId83"/>
    <p:sldId id="1448" r:id="rId84"/>
    <p:sldId id="1326" r:id="rId85"/>
    <p:sldId id="1327" r:id="rId86"/>
    <p:sldId id="1379" r:id="rId87"/>
    <p:sldId id="1380" r:id="rId88"/>
    <p:sldId id="1461" r:id="rId89"/>
    <p:sldId id="1328" r:id="rId90"/>
    <p:sldId id="1329" r:id="rId91"/>
    <p:sldId id="1330" r:id="rId92"/>
    <p:sldId id="1331" r:id="rId93"/>
    <p:sldId id="1333" r:id="rId94"/>
    <p:sldId id="1383" r:id="rId95"/>
    <p:sldId id="1385" r:id="rId96"/>
    <p:sldId id="1483" r:id="rId97"/>
    <p:sldId id="1336" r:id="rId98"/>
    <p:sldId id="1337" r:id="rId99"/>
    <p:sldId id="1386" r:id="rId100"/>
    <p:sldId id="1388" r:id="rId101"/>
    <p:sldId id="1387" r:id="rId102"/>
    <p:sldId id="1389" r:id="rId103"/>
    <p:sldId id="1350" r:id="rId104"/>
    <p:sldId id="1439" r:id="rId105"/>
    <p:sldId id="1441" r:id="rId106"/>
    <p:sldId id="1442" r:id="rId107"/>
    <p:sldId id="1443" r:id="rId108"/>
    <p:sldId id="1444" r:id="rId109"/>
    <p:sldId id="1484" r:id="rId110"/>
    <p:sldId id="1486" r:id="rId111"/>
    <p:sldId id="1340" r:id="rId112"/>
    <p:sldId id="1390" r:id="rId113"/>
    <p:sldId id="1345" r:id="rId114"/>
    <p:sldId id="1392" r:id="rId115"/>
    <p:sldId id="1341" r:id="rId116"/>
    <p:sldId id="1423" r:id="rId117"/>
    <p:sldId id="1342" r:id="rId118"/>
    <p:sldId id="1343" r:id="rId119"/>
    <p:sldId id="1394" r:id="rId120"/>
    <p:sldId id="1338" r:id="rId121"/>
    <p:sldId id="1395" r:id="rId122"/>
    <p:sldId id="1420" r:id="rId123"/>
    <p:sldId id="1339" r:id="rId124"/>
    <p:sldId id="1396" r:id="rId125"/>
    <p:sldId id="1422" r:id="rId126"/>
    <p:sldId id="1346" r:id="rId127"/>
    <p:sldId id="1347" r:id="rId128"/>
    <p:sldId id="1488" r:id="rId129"/>
    <p:sldId id="1354" r:id="rId130"/>
    <p:sldId id="1428" r:id="rId131"/>
    <p:sldId id="1425" r:id="rId132"/>
    <p:sldId id="1447" r:id="rId133"/>
    <p:sldId id="1426" r:id="rId134"/>
    <p:sldId id="1430" r:id="rId135"/>
    <p:sldId id="1429" r:id="rId136"/>
    <p:sldId id="1431" r:id="rId137"/>
    <p:sldId id="1348" r:id="rId138"/>
    <p:sldId id="1349" r:id="rId139"/>
    <p:sldId id="1445" r:id="rId140"/>
    <p:sldId id="1446" r:id="rId141"/>
    <p:sldId id="1356" r:id="rId142"/>
    <p:sldId id="1357" r:id="rId143"/>
    <p:sldId id="1432" r:id="rId144"/>
    <p:sldId id="1433" r:id="rId145"/>
    <p:sldId id="1434" r:id="rId146"/>
    <p:sldId id="1435" r:id="rId147"/>
    <p:sldId id="1436" r:id="rId148"/>
    <p:sldId id="1437" r:id="rId149"/>
    <p:sldId id="1438" r:id="rId150"/>
    <p:sldId id="264" r:id="rId1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sup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987A"/>
    <a:srgbClr val="EDF1E9"/>
    <a:srgbClr val="CCECFF"/>
    <a:srgbClr val="FFC000"/>
    <a:srgbClr val="FFFFFF"/>
    <a:srgbClr val="B6423E"/>
    <a:srgbClr val="AD2B26"/>
    <a:srgbClr val="77933C"/>
    <a:srgbClr val="4C5252"/>
    <a:srgbClr val="B747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88149" autoAdjust="0"/>
  </p:normalViewPr>
  <p:slideViewPr>
    <p:cSldViewPr>
      <p:cViewPr varScale="1">
        <p:scale>
          <a:sx n="81" d="100"/>
          <a:sy n="81" d="100"/>
        </p:scale>
        <p:origin x="749" y="48"/>
      </p:cViewPr>
      <p:guideLst/>
    </p:cSldViewPr>
  </p:slideViewPr>
  <p:outlineViewPr>
    <p:cViewPr>
      <p:scale>
        <a:sx n="33" d="100"/>
        <a:sy n="33" d="100"/>
      </p:scale>
      <p:origin x="0" y="-54110"/>
    </p:cViewPr>
  </p:outlineViewPr>
  <p:notesTextViewPr>
    <p:cViewPr>
      <p:scale>
        <a:sx n="1" d="1"/>
        <a:sy n="1" d="1"/>
      </p:scale>
      <p:origin x="0" y="0"/>
    </p:cViewPr>
  </p:notesTextViewPr>
  <p:notesViewPr>
    <p:cSldViewPr showGuides="1">
      <p:cViewPr varScale="1">
        <p:scale>
          <a:sx n="67" d="100"/>
          <a:sy n="67" d="100"/>
        </p:scale>
        <p:origin x="3120" y="77"/>
      </p:cViewPr>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slideMaster" Target="slideMasters/slideMaster5.xml"/><Relationship Id="rId95" Type="http://schemas.openxmlformats.org/officeDocument/2006/relationships/slide" Target="slides/slide88.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presProps" Target="presProps.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51" Type="http://schemas.openxmlformats.org/officeDocument/2006/relationships/slide" Target="slides/slide144.xml"/><Relationship Id="rId156" Type="http://schemas.openxmlformats.org/officeDocument/2006/relationships/viewProps" Target="viewProp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notesMaster" Target="notesMasters/notesMaster1.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handoutMaster" Target="handoutMasters/handoutMaster1.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commentAuthors" Target="commentAuthors.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2023/5/5</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Aqs</a:t>
            </a:r>
            <a:r>
              <a:rPr lang="zh-CN" altLang="en-US" dirty="0"/>
              <a:t>是这三个单词的首字母，翻译过来叫做队列同步器，这个是不是比较抽象啊，我用一句话给大家解释一下，</a:t>
            </a:r>
            <a:r>
              <a:rPr lang="en-US" altLang="zh-CN" dirty="0" err="1"/>
              <a:t>aqs</a:t>
            </a:r>
            <a:r>
              <a:rPr lang="zh-CN" altLang="en-US" dirty="0"/>
              <a:t>呢，其实是做为一种锁来使用的，相信说要锁，大家应该想到</a:t>
            </a:r>
            <a:r>
              <a:rPr lang="en-US" altLang="zh-CN" dirty="0"/>
              <a:t>sync</a:t>
            </a:r>
          </a:p>
          <a:p>
            <a:r>
              <a:rPr lang="zh-CN" altLang="en-US" dirty="0"/>
              <a:t>那既然已经有了</a:t>
            </a:r>
            <a:r>
              <a:rPr lang="en-US" altLang="zh-CN" dirty="0"/>
              <a:t>sync</a:t>
            </a:r>
            <a:r>
              <a:rPr lang="zh-CN" altLang="en-US" dirty="0"/>
              <a:t>，为啥又提供了</a:t>
            </a:r>
            <a:r>
              <a:rPr lang="en-US" altLang="zh-CN" dirty="0" err="1"/>
              <a:t>aqs</a:t>
            </a:r>
            <a:r>
              <a:rPr lang="zh-CN" altLang="en-US" dirty="0"/>
              <a:t>呢？我们来给他们做一个对比</a:t>
            </a:r>
            <a:endParaRPr lang="en-US" altLang="zh-CN" dirty="0"/>
          </a:p>
          <a:p>
            <a:r>
              <a:rPr lang="zh-CN" altLang="en-US" dirty="0"/>
              <a:t>大家特别是要看第</a:t>
            </a:r>
            <a:r>
              <a:rPr lang="en-US" altLang="zh-CN" dirty="0"/>
              <a:t>3</a:t>
            </a:r>
            <a:r>
              <a:rPr lang="zh-CN" altLang="en-US" dirty="0"/>
              <a:t>条，是不是说</a:t>
            </a:r>
            <a:endParaRPr lang="en-US" altLang="zh-CN" dirty="0"/>
          </a:p>
          <a:p>
            <a:endParaRPr lang="en-US" altLang="zh-CN" dirty="0"/>
          </a:p>
          <a:p>
            <a:r>
              <a:rPr lang="zh-CN" altLang="en-US" dirty="0"/>
              <a:t>在</a:t>
            </a:r>
            <a:r>
              <a:rPr lang="en-US" altLang="zh-CN" dirty="0" err="1"/>
              <a:t>juc</a:t>
            </a:r>
            <a:r>
              <a:rPr lang="zh-CN" altLang="en-US" dirty="0"/>
              <a:t>中，其实提供了很多的类，都是基于</a:t>
            </a:r>
            <a:r>
              <a:rPr lang="en-US" altLang="zh-CN" dirty="0" err="1"/>
              <a:t>aqs</a:t>
            </a:r>
            <a:r>
              <a:rPr lang="zh-CN" altLang="en-US" dirty="0"/>
              <a:t>来实现的，它是作为一个基础框架使用的，比如有（这三项）不详细解释</a:t>
            </a:r>
            <a:endParaRPr lang="en-US" altLang="zh-CN" dirty="0"/>
          </a:p>
          <a:p>
            <a:endParaRPr lang="en-US" altLang="zh-CN" dirty="0"/>
          </a:p>
          <a:p>
            <a:r>
              <a:rPr lang="zh-CN" altLang="en-US" dirty="0"/>
              <a:t>好了，同学们，到目前为止呢，我们知道了</a:t>
            </a:r>
            <a:r>
              <a:rPr lang="en-US" altLang="zh-CN" dirty="0" err="1"/>
              <a:t>aqs</a:t>
            </a:r>
            <a:r>
              <a:rPr lang="zh-CN" altLang="en-US" dirty="0"/>
              <a:t>它是作为一种锁出现的  是吧，那其实呢，只知道它是一种锁，很显然是不能征服面试官的，我们还要继续深入学习</a:t>
            </a:r>
            <a:r>
              <a:rPr lang="en-US" altLang="zh-CN" dirty="0" err="1"/>
              <a:t>aqs</a:t>
            </a:r>
            <a:r>
              <a:rPr lang="zh-CN" altLang="en-US" dirty="0"/>
              <a:t>，首先，我们先来看一下</a:t>
            </a:r>
            <a:endParaRPr lang="en-US" altLang="zh-CN" dirty="0"/>
          </a:p>
          <a:p>
            <a:r>
              <a:rPr lang="en-US" altLang="zh-CN" dirty="0" err="1"/>
              <a:t>Aqs</a:t>
            </a:r>
            <a:r>
              <a:rPr lang="zh-CN" altLang="en-US" dirty="0"/>
              <a:t>的基本工作机制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73</a:t>
            </a:fld>
            <a:endParaRPr lang="zh-CN" altLang="en-US"/>
          </a:p>
        </p:txBody>
      </p:sp>
    </p:spTree>
    <p:extLst>
      <p:ext uri="{BB962C8B-B14F-4D97-AF65-F5344CB8AC3E}">
        <p14:creationId xmlns:p14="http://schemas.microsoft.com/office/powerpoint/2010/main" val="134041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资源，修改为状态</a:t>
            </a:r>
            <a:endParaRPr lang="en-US" altLang="zh-CN" dirty="0"/>
          </a:p>
          <a:p>
            <a:r>
              <a:rPr lang="en-US" altLang="zh-CN" dirty="0" err="1"/>
              <a:t>aqs</a:t>
            </a:r>
            <a:r>
              <a:rPr lang="zh-CN" altLang="en-US" dirty="0"/>
              <a:t>内部维护了一个先进先出的双向链表</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74</a:t>
            </a:fld>
            <a:endParaRPr lang="zh-CN" altLang="en-US"/>
          </a:p>
        </p:txBody>
      </p:sp>
    </p:spTree>
    <p:extLst>
      <p:ext uri="{BB962C8B-B14F-4D97-AF65-F5344CB8AC3E}">
        <p14:creationId xmlns:p14="http://schemas.microsoft.com/office/powerpoint/2010/main" val="280860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75</a:t>
            </a:fld>
            <a:endParaRPr lang="zh-CN" altLang="en-US"/>
          </a:p>
        </p:txBody>
      </p:sp>
    </p:spTree>
    <p:extLst>
      <p:ext uri="{BB962C8B-B14F-4D97-AF65-F5344CB8AC3E}">
        <p14:creationId xmlns:p14="http://schemas.microsoft.com/office/powerpoint/2010/main" val="411652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先说结论：</a:t>
            </a:r>
            <a:r>
              <a:rPr lang="en-US" altLang="zh-CN" dirty="0" err="1"/>
              <a:t>aqs</a:t>
            </a:r>
            <a:r>
              <a:rPr lang="zh-CN" altLang="en-US" dirty="0"/>
              <a:t>可以支持公平锁，也可以支持非公平锁</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76</a:t>
            </a:fld>
            <a:endParaRPr lang="zh-CN" altLang="en-US"/>
          </a:p>
        </p:txBody>
      </p:sp>
    </p:spTree>
    <p:extLst>
      <p:ext uri="{BB962C8B-B14F-4D97-AF65-F5344CB8AC3E}">
        <p14:creationId xmlns:p14="http://schemas.microsoft.com/office/powerpoint/2010/main" val="91695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132</a:t>
            </a:fld>
            <a:endParaRPr lang="zh-CN" altLang="en-US"/>
          </a:p>
        </p:txBody>
      </p:sp>
    </p:spTree>
    <p:extLst>
      <p:ext uri="{BB962C8B-B14F-4D97-AF65-F5344CB8AC3E}">
        <p14:creationId xmlns:p14="http://schemas.microsoft.com/office/powerpoint/2010/main" val="286047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7489947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538818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418829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3195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3" r:id="rId16"/>
    <p:sldLayoutId id="2147483715" r:id="rId17"/>
    <p:sldLayoutId id="2147483716" r:id="rId18"/>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25500" y="2719757"/>
            <a:ext cx="10541000" cy="1158875"/>
          </a:xfrm>
        </p:spPr>
        <p:txBody>
          <a:bodyPr/>
          <a:lstStyle/>
          <a:p>
            <a:r>
              <a:rPr kumimoji="1" lang="zh-CN" altLang="en-US" sz="5400" dirty="0"/>
              <a:t>多线程相关面试题</a:t>
            </a:r>
          </a:p>
        </p:txBody>
      </p:sp>
    </p:spTree>
    <p:extLst>
      <p:ext uri="{BB962C8B-B14F-4D97-AF65-F5344CB8AC3E}">
        <p14:creationId xmlns:p14="http://schemas.microsoft.com/office/powerpoint/2010/main" val="66317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568B8-215F-2B9F-EADA-808FBE3793EC}"/>
              </a:ext>
            </a:extLst>
          </p:cNvPr>
          <p:cNvSpPr>
            <a:spLocks noGrp="1"/>
          </p:cNvSpPr>
          <p:nvPr>
            <p:ph type="title"/>
          </p:nvPr>
        </p:nvSpPr>
        <p:spPr/>
        <p:txBody>
          <a:bodyPr/>
          <a:lstStyle/>
          <a:p>
            <a:r>
              <a:rPr lang="zh-CN" altLang="en-US" sz="2000" dirty="0"/>
              <a:t>并行和并发有什么区别？</a:t>
            </a:r>
            <a:endParaRPr lang="zh-CN" altLang="en-US" dirty="0"/>
          </a:p>
        </p:txBody>
      </p:sp>
      <p:sp>
        <p:nvSpPr>
          <p:cNvPr id="3" name="文本占位符 2">
            <a:extLst>
              <a:ext uri="{FF2B5EF4-FFF2-40B4-BE49-F238E27FC236}">
                <a16:creationId xmlns:a16="http://schemas.microsoft.com/office/drawing/2014/main" id="{C3676792-88FA-0C2F-AFAE-4C8B9A256714}"/>
              </a:ext>
            </a:extLst>
          </p:cNvPr>
          <p:cNvSpPr>
            <a:spLocks noGrp="1"/>
          </p:cNvSpPr>
          <p:nvPr>
            <p:ph type="body" sz="quarter" idx="11"/>
          </p:nvPr>
        </p:nvSpPr>
        <p:spPr>
          <a:xfrm>
            <a:off x="702809" y="2161770"/>
            <a:ext cx="10698800" cy="1996462"/>
          </a:xfrm>
        </p:spPr>
        <p:txBody>
          <a:bodyPr/>
          <a:lstStyle/>
          <a:p>
            <a:pPr marL="285750" indent="-285750">
              <a:buFont typeface="Wingdings" panose="05000000000000000000" pitchFamily="2" charset="2"/>
              <a:buChar char="l"/>
            </a:pPr>
            <a:r>
              <a:rPr lang="zh-CN" altLang="en-US" sz="1400" dirty="0"/>
              <a:t>单核</a:t>
            </a:r>
            <a:r>
              <a:rPr lang="en-US" altLang="zh-CN" sz="1400" dirty="0"/>
              <a:t>CPU</a:t>
            </a:r>
            <a:r>
              <a:rPr lang="zh-CN" altLang="en-US" sz="1400" dirty="0"/>
              <a:t>下线程实际还是串行执行的</a:t>
            </a:r>
            <a:endParaRPr lang="en-US" altLang="zh-CN" sz="1400" dirty="0"/>
          </a:p>
          <a:p>
            <a:pPr marL="285750" indent="-285750">
              <a:buFont typeface="Wingdings" panose="05000000000000000000" pitchFamily="2" charset="2"/>
              <a:buChar char="l"/>
            </a:pPr>
            <a:r>
              <a:rPr lang="zh-CN" altLang="en-US" sz="1400" dirty="0"/>
              <a:t>操作系统中有一个组件叫做任务调度器，将</a:t>
            </a:r>
            <a:r>
              <a:rPr lang="en-US" altLang="zh-CN" sz="1400" dirty="0" err="1"/>
              <a:t>cpu</a:t>
            </a:r>
            <a:r>
              <a:rPr lang="zh-CN" altLang="en-US" sz="1400" dirty="0"/>
              <a:t>的时间片（</a:t>
            </a:r>
            <a:r>
              <a:rPr lang="en-US" altLang="zh-CN" sz="1400" dirty="0"/>
              <a:t>windows</a:t>
            </a:r>
            <a:r>
              <a:rPr lang="zh-CN" altLang="en-US" sz="1400" dirty="0"/>
              <a:t>下时间片最小约为 </a:t>
            </a:r>
            <a:r>
              <a:rPr lang="en-US" altLang="zh-CN" sz="1400" dirty="0"/>
              <a:t>15 </a:t>
            </a:r>
            <a:r>
              <a:rPr lang="zh-CN" altLang="en-US" sz="1400" dirty="0"/>
              <a:t>毫秒）分给不同的程序使用，只是由于</a:t>
            </a:r>
            <a:r>
              <a:rPr lang="en-US" altLang="zh-CN" sz="1400" dirty="0" err="1"/>
              <a:t>cpu</a:t>
            </a:r>
            <a:r>
              <a:rPr lang="zh-CN" altLang="en-US" sz="1400" dirty="0"/>
              <a:t>在线程间（时间片很短）的切换非常快，人类感觉是同时运行的 。</a:t>
            </a:r>
            <a:endParaRPr lang="en-US" altLang="zh-CN" sz="1400" dirty="0"/>
          </a:p>
          <a:p>
            <a:pPr marL="285750" indent="-285750">
              <a:buFont typeface="Wingdings" panose="05000000000000000000" pitchFamily="2" charset="2"/>
              <a:buChar char="l"/>
            </a:pPr>
            <a:r>
              <a:rPr lang="zh-CN" altLang="en-US" sz="1400" dirty="0"/>
              <a:t>总结为一句话就是： </a:t>
            </a:r>
            <a:r>
              <a:rPr lang="zh-CN" altLang="en-US" sz="1400" dirty="0">
                <a:solidFill>
                  <a:srgbClr val="C00000"/>
                </a:solidFill>
              </a:rPr>
              <a:t>微观串行，宏观并行 </a:t>
            </a:r>
            <a:endParaRPr lang="en-US" altLang="zh-CN" sz="1400" dirty="0"/>
          </a:p>
          <a:p>
            <a:pPr marL="285750" indent="-285750">
              <a:buFont typeface="Wingdings" panose="05000000000000000000" pitchFamily="2" charset="2"/>
              <a:buChar char="l"/>
            </a:pPr>
            <a:r>
              <a:rPr lang="zh-CN" altLang="en-US" sz="1400" dirty="0">
                <a:solidFill>
                  <a:srgbClr val="C00000"/>
                </a:solidFill>
              </a:rPr>
              <a:t>一般会将这种线程轮流使用</a:t>
            </a:r>
            <a:r>
              <a:rPr lang="en-US" altLang="zh-CN" sz="1400" dirty="0">
                <a:solidFill>
                  <a:srgbClr val="C00000"/>
                </a:solidFill>
              </a:rPr>
              <a:t>CPU</a:t>
            </a:r>
            <a:r>
              <a:rPr lang="zh-CN" altLang="en-US" sz="1400" dirty="0">
                <a:solidFill>
                  <a:srgbClr val="C00000"/>
                </a:solidFill>
              </a:rPr>
              <a:t>的做法称为并发（</a:t>
            </a:r>
            <a:r>
              <a:rPr lang="en-US" altLang="zh-CN" sz="1400" dirty="0">
                <a:solidFill>
                  <a:srgbClr val="C00000"/>
                </a:solidFill>
              </a:rPr>
              <a:t>concurrent</a:t>
            </a:r>
            <a:r>
              <a:rPr lang="zh-CN" altLang="en-US" sz="1400" dirty="0">
                <a:solidFill>
                  <a:srgbClr val="C00000"/>
                </a:solidFill>
              </a:rPr>
              <a:t>）</a:t>
            </a:r>
          </a:p>
        </p:txBody>
      </p:sp>
      <p:graphicFrame>
        <p:nvGraphicFramePr>
          <p:cNvPr id="4" name="表格 4">
            <a:extLst>
              <a:ext uri="{FF2B5EF4-FFF2-40B4-BE49-F238E27FC236}">
                <a16:creationId xmlns:a16="http://schemas.microsoft.com/office/drawing/2014/main" id="{9ADF92F9-9C3A-B9BD-E1C8-10FB76D1B1C6}"/>
              </a:ext>
            </a:extLst>
          </p:cNvPr>
          <p:cNvGraphicFramePr>
            <a:graphicFrameLocks noGrp="1"/>
          </p:cNvGraphicFramePr>
          <p:nvPr>
            <p:extLst>
              <p:ext uri="{D42A27DB-BD31-4B8C-83A1-F6EECF244321}">
                <p14:modId xmlns:p14="http://schemas.microsoft.com/office/powerpoint/2010/main" val="240674209"/>
              </p:ext>
            </p:extLst>
          </p:nvPr>
        </p:nvGraphicFramePr>
        <p:xfrm>
          <a:off x="867610" y="4377869"/>
          <a:ext cx="3962908" cy="741680"/>
        </p:xfrm>
        <a:graphic>
          <a:graphicData uri="http://schemas.openxmlformats.org/drawingml/2006/table">
            <a:tbl>
              <a:tblPr firstRow="1" bandRow="1">
                <a:tableStyleId>{5C22544A-7EE6-4342-B048-85BDC9FD1C3A}</a:tableStyleId>
              </a:tblPr>
              <a:tblGrid>
                <a:gridCol w="990727">
                  <a:extLst>
                    <a:ext uri="{9D8B030D-6E8A-4147-A177-3AD203B41FA5}">
                      <a16:colId xmlns:a16="http://schemas.microsoft.com/office/drawing/2014/main" val="3521396232"/>
                    </a:ext>
                  </a:extLst>
                </a:gridCol>
                <a:gridCol w="990727">
                  <a:extLst>
                    <a:ext uri="{9D8B030D-6E8A-4147-A177-3AD203B41FA5}">
                      <a16:colId xmlns:a16="http://schemas.microsoft.com/office/drawing/2014/main" val="1889680538"/>
                    </a:ext>
                  </a:extLst>
                </a:gridCol>
                <a:gridCol w="990727">
                  <a:extLst>
                    <a:ext uri="{9D8B030D-6E8A-4147-A177-3AD203B41FA5}">
                      <a16:colId xmlns:a16="http://schemas.microsoft.com/office/drawing/2014/main" val="2701503746"/>
                    </a:ext>
                  </a:extLst>
                </a:gridCol>
                <a:gridCol w="990727">
                  <a:extLst>
                    <a:ext uri="{9D8B030D-6E8A-4147-A177-3AD203B41FA5}">
                      <a16:colId xmlns:a16="http://schemas.microsoft.com/office/drawing/2014/main" val="873468511"/>
                    </a:ext>
                  </a:extLst>
                </a:gridCol>
              </a:tblGrid>
              <a:tr h="370840">
                <a:tc>
                  <a:txBody>
                    <a:bodyPr/>
                    <a:lstStyle/>
                    <a:p>
                      <a:pPr algn="ctr"/>
                      <a:r>
                        <a:rPr lang="en-US" altLang="zh-CN" sz="1400" dirty="0">
                          <a:ea typeface="Alibaba PuHuiTi Medium"/>
                        </a:rPr>
                        <a:t>CPU</a:t>
                      </a:r>
                      <a:endParaRPr lang="zh-CN" altLang="en-US" sz="1400" dirty="0">
                        <a:ea typeface="Alibaba PuHuiTi Medium"/>
                      </a:endParaRPr>
                    </a:p>
                  </a:txBody>
                  <a:tcPr>
                    <a:solidFill>
                      <a:schemeClr val="accent2"/>
                    </a:solidFill>
                  </a:tcPr>
                </a:tc>
                <a:tc>
                  <a:txBody>
                    <a:bodyPr/>
                    <a:lstStyle/>
                    <a:p>
                      <a:pPr algn="ctr"/>
                      <a:r>
                        <a:rPr lang="zh-CN" altLang="en-US" sz="1400" dirty="0">
                          <a:ea typeface="Alibaba PuHuiTi Medium"/>
                        </a:rPr>
                        <a:t>时间片</a:t>
                      </a:r>
                      <a:r>
                        <a:rPr lang="en-US" altLang="zh-CN" sz="1400" dirty="0">
                          <a:ea typeface="Alibaba PuHuiTi Medium"/>
                        </a:rPr>
                        <a:t>1</a:t>
                      </a:r>
                      <a:endParaRPr lang="zh-CN" altLang="en-US" sz="1400" dirty="0">
                        <a:ea typeface="Alibaba PuHuiTi Medium"/>
                      </a:endParaRPr>
                    </a:p>
                  </a:txBody>
                  <a:tcPr>
                    <a:solidFill>
                      <a:schemeClr val="accent2"/>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Medium"/>
                        </a:rPr>
                        <a:t>时间片</a:t>
                      </a:r>
                      <a:r>
                        <a:rPr lang="en-US" altLang="zh-CN" sz="1400" dirty="0">
                          <a:ea typeface="Alibaba PuHuiTi Medium"/>
                        </a:rPr>
                        <a:t>2</a:t>
                      </a:r>
                      <a:endParaRPr lang="zh-CN" altLang="en-US" sz="1400" dirty="0">
                        <a:ea typeface="Alibaba PuHuiTi Medium"/>
                      </a:endParaRPr>
                    </a:p>
                  </a:txBody>
                  <a:tcPr>
                    <a:solidFill>
                      <a:schemeClr val="accent2"/>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Medium"/>
                        </a:rPr>
                        <a:t>时间片</a:t>
                      </a:r>
                      <a:r>
                        <a:rPr lang="en-US" altLang="zh-CN" sz="1400" dirty="0">
                          <a:ea typeface="Alibaba PuHuiTi Medium"/>
                        </a:rPr>
                        <a:t>3</a:t>
                      </a:r>
                      <a:endParaRPr lang="zh-CN" altLang="en-US" sz="1400" dirty="0">
                        <a:ea typeface="Alibaba PuHuiTi Medium"/>
                      </a:endParaRPr>
                    </a:p>
                  </a:txBody>
                  <a:tcPr>
                    <a:solidFill>
                      <a:schemeClr val="accent2"/>
                    </a:solidFill>
                  </a:tcPr>
                </a:tc>
                <a:extLst>
                  <a:ext uri="{0D108BD9-81ED-4DB2-BD59-A6C34878D82A}">
                    <a16:rowId xmlns:a16="http://schemas.microsoft.com/office/drawing/2014/main" val="912003721"/>
                  </a:ext>
                </a:extLst>
              </a:tr>
              <a:tr h="370840">
                <a:tc>
                  <a:txBody>
                    <a:bodyPr/>
                    <a:lstStyle/>
                    <a:p>
                      <a:pPr algn="ctr"/>
                      <a:r>
                        <a:rPr lang="en-US" altLang="zh-CN" sz="1400" dirty="0">
                          <a:ea typeface="Alibaba PuHuiTi Medium"/>
                        </a:rPr>
                        <a:t>core</a:t>
                      </a:r>
                      <a:endParaRPr lang="zh-CN" altLang="en-US" sz="1400" dirty="0">
                        <a:ea typeface="Alibaba PuHuiTi Medium"/>
                      </a:endParaRPr>
                    </a:p>
                  </a:txBody>
                  <a:tcPr>
                    <a:solidFill>
                      <a:schemeClr val="bg1">
                        <a:lumMod val="85000"/>
                      </a:schemeClr>
                    </a:solidFill>
                  </a:tcPr>
                </a:tc>
                <a:tc>
                  <a:txBody>
                    <a:bodyPr/>
                    <a:lstStyle/>
                    <a:p>
                      <a:pPr algn="ctr"/>
                      <a:r>
                        <a:rPr lang="zh-CN" altLang="en-US" sz="1400" dirty="0">
                          <a:ea typeface="Alibaba PuHuiTi Medium"/>
                        </a:rPr>
                        <a:t>线程</a:t>
                      </a:r>
                      <a:r>
                        <a:rPr lang="en-US" altLang="zh-CN" sz="1400" dirty="0">
                          <a:ea typeface="Alibaba PuHuiTi Medium"/>
                        </a:rPr>
                        <a:t>1</a:t>
                      </a:r>
                      <a:endParaRPr lang="zh-CN" altLang="en-US" sz="1400" dirty="0">
                        <a:ea typeface="Alibaba PuHuiTi Medium"/>
                      </a:endParaRPr>
                    </a:p>
                  </a:txBody>
                  <a:tcPr>
                    <a:solidFill>
                      <a:schemeClr val="bg1">
                        <a:lumMod val="85000"/>
                      </a:schemeClr>
                    </a:solidFill>
                  </a:tcPr>
                </a:tc>
                <a:tc>
                  <a:txBody>
                    <a:bodyPr/>
                    <a:lstStyle/>
                    <a:p>
                      <a:pPr algn="ctr"/>
                      <a:r>
                        <a:rPr lang="zh-CN" altLang="en-US" sz="1400" dirty="0">
                          <a:ea typeface="Alibaba PuHuiTi Medium"/>
                        </a:rPr>
                        <a:t>线程</a:t>
                      </a:r>
                      <a:r>
                        <a:rPr lang="en-US" altLang="zh-CN" sz="1400" dirty="0">
                          <a:ea typeface="Alibaba PuHuiTi Medium"/>
                        </a:rPr>
                        <a:t>2</a:t>
                      </a:r>
                      <a:endParaRPr lang="zh-CN" altLang="en-US" sz="1400" dirty="0">
                        <a:ea typeface="Alibaba PuHuiTi Medium"/>
                      </a:endParaRPr>
                    </a:p>
                  </a:txBody>
                  <a:tcPr>
                    <a:solidFill>
                      <a:schemeClr val="bg1">
                        <a:lumMod val="85000"/>
                      </a:schemeClr>
                    </a:solidFill>
                  </a:tcPr>
                </a:tc>
                <a:tc>
                  <a:txBody>
                    <a:bodyPr/>
                    <a:lstStyle/>
                    <a:p>
                      <a:pPr algn="ctr"/>
                      <a:r>
                        <a:rPr lang="zh-CN" altLang="en-US" sz="1400" dirty="0">
                          <a:ea typeface="Alibaba PuHuiTi Medium"/>
                        </a:rPr>
                        <a:t>线程</a:t>
                      </a:r>
                      <a:r>
                        <a:rPr lang="en-US" altLang="zh-CN" sz="1400" dirty="0">
                          <a:ea typeface="Alibaba PuHuiTi Medium"/>
                        </a:rPr>
                        <a:t>3</a:t>
                      </a:r>
                      <a:endParaRPr lang="zh-CN" altLang="en-US" sz="1400" dirty="0">
                        <a:ea typeface="Alibaba PuHuiTi Medium"/>
                      </a:endParaRPr>
                    </a:p>
                  </a:txBody>
                  <a:tcPr>
                    <a:solidFill>
                      <a:schemeClr val="bg1">
                        <a:lumMod val="85000"/>
                      </a:schemeClr>
                    </a:solidFill>
                  </a:tcPr>
                </a:tc>
                <a:extLst>
                  <a:ext uri="{0D108BD9-81ED-4DB2-BD59-A6C34878D82A}">
                    <a16:rowId xmlns:a16="http://schemas.microsoft.com/office/drawing/2014/main" val="1308294013"/>
                  </a:ext>
                </a:extLst>
              </a:tr>
            </a:tbl>
          </a:graphicData>
        </a:graphic>
      </p:graphicFrame>
      <p:cxnSp>
        <p:nvCxnSpPr>
          <p:cNvPr id="46" name="直接箭头连接符 45">
            <a:extLst>
              <a:ext uri="{FF2B5EF4-FFF2-40B4-BE49-F238E27FC236}">
                <a16:creationId xmlns:a16="http://schemas.microsoft.com/office/drawing/2014/main" id="{7C40A4D9-89BA-0785-FE49-8758F107B7BE}"/>
              </a:ext>
            </a:extLst>
          </p:cNvPr>
          <p:cNvCxnSpPr>
            <a:stCxn id="6" idx="6"/>
            <a:endCxn id="8" idx="1"/>
          </p:cNvCxnSpPr>
          <p:nvPr/>
        </p:nvCxnSpPr>
        <p:spPr>
          <a:xfrm flipV="1">
            <a:off x="6216567" y="4099282"/>
            <a:ext cx="1082289" cy="1020267"/>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组合 53">
            <a:extLst>
              <a:ext uri="{FF2B5EF4-FFF2-40B4-BE49-F238E27FC236}">
                <a16:creationId xmlns:a16="http://schemas.microsoft.com/office/drawing/2014/main" id="{747A6A41-57DD-C8A5-E67F-B97F30370218}"/>
              </a:ext>
            </a:extLst>
          </p:cNvPr>
          <p:cNvGrpSpPr/>
          <p:nvPr/>
        </p:nvGrpSpPr>
        <p:grpSpPr>
          <a:xfrm>
            <a:off x="5172451" y="4420990"/>
            <a:ext cx="1296144" cy="1260140"/>
            <a:chOff x="1307468" y="4977172"/>
            <a:chExt cx="1296144" cy="1260140"/>
          </a:xfrm>
        </p:grpSpPr>
        <p:sp>
          <p:nvSpPr>
            <p:cNvPr id="5" name="矩形 4">
              <a:extLst>
                <a:ext uri="{FF2B5EF4-FFF2-40B4-BE49-F238E27FC236}">
                  <a16:creationId xmlns:a16="http://schemas.microsoft.com/office/drawing/2014/main" id="{892A55A5-3564-CDA4-3A66-E0A1BDBA4751}"/>
                </a:ext>
              </a:extLst>
            </p:cNvPr>
            <p:cNvSpPr/>
            <p:nvPr/>
          </p:nvSpPr>
          <p:spPr>
            <a:xfrm>
              <a:off x="1307468" y="4977172"/>
              <a:ext cx="1296144" cy="126014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6" name="椭圆 5">
              <a:extLst>
                <a:ext uri="{FF2B5EF4-FFF2-40B4-BE49-F238E27FC236}">
                  <a16:creationId xmlns:a16="http://schemas.microsoft.com/office/drawing/2014/main" id="{73F1B367-E4A4-2215-DB24-43F889D56C6A}"/>
                </a:ext>
              </a:extLst>
            </p:cNvPr>
            <p:cNvSpPr/>
            <p:nvPr/>
          </p:nvSpPr>
          <p:spPr>
            <a:xfrm>
              <a:off x="1559496" y="5495694"/>
              <a:ext cx="792088" cy="360074"/>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core</a:t>
              </a:r>
              <a:endParaRPr lang="zh-CN" altLang="en-US" sz="1200" dirty="0">
                <a:solidFill>
                  <a:schemeClr val="tx1"/>
                </a:solidFill>
                <a:ea typeface="Alibaba PuHuiTi Medium"/>
              </a:endParaRPr>
            </a:p>
          </p:txBody>
        </p:sp>
        <p:sp>
          <p:nvSpPr>
            <p:cNvPr id="47" name="文本占位符 2">
              <a:extLst>
                <a:ext uri="{FF2B5EF4-FFF2-40B4-BE49-F238E27FC236}">
                  <a16:creationId xmlns:a16="http://schemas.microsoft.com/office/drawing/2014/main" id="{D52487FD-C8E0-0090-2171-5548B9BB2576}"/>
                </a:ext>
              </a:extLst>
            </p:cNvPr>
            <p:cNvSpPr txBox="1">
              <a:spLocks/>
            </p:cNvSpPr>
            <p:nvPr/>
          </p:nvSpPr>
          <p:spPr>
            <a:xfrm>
              <a:off x="1668272" y="5028498"/>
              <a:ext cx="676957" cy="2926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dirty="0"/>
                <a:t>CPU</a:t>
              </a:r>
              <a:endParaRPr lang="zh-CN" altLang="en-US" dirty="0"/>
            </a:p>
          </p:txBody>
        </p:sp>
      </p:grpSp>
      <p:grpSp>
        <p:nvGrpSpPr>
          <p:cNvPr id="51" name="组合 50">
            <a:extLst>
              <a:ext uri="{FF2B5EF4-FFF2-40B4-BE49-F238E27FC236}">
                <a16:creationId xmlns:a16="http://schemas.microsoft.com/office/drawing/2014/main" id="{014191AE-E24F-BD2D-31DA-D9FEB1C08A20}"/>
              </a:ext>
            </a:extLst>
          </p:cNvPr>
          <p:cNvGrpSpPr/>
          <p:nvPr/>
        </p:nvGrpSpPr>
        <p:grpSpPr>
          <a:xfrm>
            <a:off x="7296687" y="3782325"/>
            <a:ext cx="4652403" cy="641773"/>
            <a:chOff x="3431704" y="4338507"/>
            <a:chExt cx="4652403" cy="641773"/>
          </a:xfrm>
        </p:grpSpPr>
        <p:grpSp>
          <p:nvGrpSpPr>
            <p:cNvPr id="19" name="组合 18">
              <a:extLst>
                <a:ext uri="{FF2B5EF4-FFF2-40B4-BE49-F238E27FC236}">
                  <a16:creationId xmlns:a16="http://schemas.microsoft.com/office/drawing/2014/main" id="{432EBD08-7B70-207E-675E-2FCFAF10035F}"/>
                </a:ext>
              </a:extLst>
            </p:cNvPr>
            <p:cNvGrpSpPr/>
            <p:nvPr/>
          </p:nvGrpSpPr>
          <p:grpSpPr>
            <a:xfrm>
              <a:off x="3431704" y="4338507"/>
              <a:ext cx="3420380" cy="641773"/>
              <a:chOff x="3359696" y="4604576"/>
              <a:chExt cx="3420380" cy="641773"/>
            </a:xfrm>
          </p:grpSpPr>
          <p:sp>
            <p:nvSpPr>
              <p:cNvPr id="7" name="矩形 6">
                <a:extLst>
                  <a:ext uri="{FF2B5EF4-FFF2-40B4-BE49-F238E27FC236}">
                    <a16:creationId xmlns:a16="http://schemas.microsoft.com/office/drawing/2014/main" id="{86B9E910-5E2E-4E23-43BE-3455FC9A410A}"/>
                  </a:ext>
                </a:extLst>
              </p:cNvPr>
              <p:cNvSpPr/>
              <p:nvPr/>
            </p:nvSpPr>
            <p:spPr>
              <a:xfrm>
                <a:off x="3359696" y="4617131"/>
                <a:ext cx="3420380" cy="616663"/>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8" name="文本占位符 2">
                <a:extLst>
                  <a:ext uri="{FF2B5EF4-FFF2-40B4-BE49-F238E27FC236}">
                    <a16:creationId xmlns:a16="http://schemas.microsoft.com/office/drawing/2014/main" id="{31488015-85A6-39C3-6692-9668924070D1}"/>
                  </a:ext>
                </a:extLst>
              </p:cNvPr>
              <p:cNvSpPr txBox="1">
                <a:spLocks/>
              </p:cNvSpPr>
              <p:nvPr/>
            </p:nvSpPr>
            <p:spPr>
              <a:xfrm>
                <a:off x="3361865"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1</a:t>
                </a:r>
                <a:endParaRPr lang="zh-CN" altLang="en-US" sz="1100" dirty="0"/>
              </a:p>
            </p:txBody>
          </p:sp>
          <p:sp>
            <p:nvSpPr>
              <p:cNvPr id="9" name="文本占位符 2">
                <a:extLst>
                  <a:ext uri="{FF2B5EF4-FFF2-40B4-BE49-F238E27FC236}">
                    <a16:creationId xmlns:a16="http://schemas.microsoft.com/office/drawing/2014/main" id="{B5A50458-71A8-BE14-D676-93C37D87994B}"/>
                  </a:ext>
                </a:extLst>
              </p:cNvPr>
              <p:cNvSpPr txBox="1">
                <a:spLocks/>
              </p:cNvSpPr>
              <p:nvPr/>
            </p:nvSpPr>
            <p:spPr>
              <a:xfrm>
                <a:off x="3690084"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2</a:t>
                </a:r>
                <a:endParaRPr lang="zh-CN" altLang="en-US" sz="1100" dirty="0"/>
              </a:p>
            </p:txBody>
          </p:sp>
          <p:sp>
            <p:nvSpPr>
              <p:cNvPr id="10" name="文本占位符 2">
                <a:extLst>
                  <a:ext uri="{FF2B5EF4-FFF2-40B4-BE49-F238E27FC236}">
                    <a16:creationId xmlns:a16="http://schemas.microsoft.com/office/drawing/2014/main" id="{5CE4458A-6889-3AAE-0B53-810F2E26D103}"/>
                  </a:ext>
                </a:extLst>
              </p:cNvPr>
              <p:cNvSpPr txBox="1">
                <a:spLocks/>
              </p:cNvSpPr>
              <p:nvPr/>
            </p:nvSpPr>
            <p:spPr>
              <a:xfrm>
                <a:off x="4018303"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3</a:t>
                </a:r>
                <a:endParaRPr lang="zh-CN" altLang="en-US" sz="1100" dirty="0"/>
              </a:p>
            </p:txBody>
          </p:sp>
          <p:sp>
            <p:nvSpPr>
              <p:cNvPr id="11" name="文本占位符 2">
                <a:extLst>
                  <a:ext uri="{FF2B5EF4-FFF2-40B4-BE49-F238E27FC236}">
                    <a16:creationId xmlns:a16="http://schemas.microsoft.com/office/drawing/2014/main" id="{C9F05293-9CA4-D77E-9CE5-6883D13A8421}"/>
                  </a:ext>
                </a:extLst>
              </p:cNvPr>
              <p:cNvSpPr txBox="1">
                <a:spLocks/>
              </p:cNvSpPr>
              <p:nvPr/>
            </p:nvSpPr>
            <p:spPr>
              <a:xfrm>
                <a:off x="4346522"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4</a:t>
                </a:r>
                <a:endParaRPr lang="zh-CN" altLang="en-US" sz="1100" dirty="0"/>
              </a:p>
            </p:txBody>
          </p:sp>
          <p:sp>
            <p:nvSpPr>
              <p:cNvPr id="12" name="文本占位符 2">
                <a:extLst>
                  <a:ext uri="{FF2B5EF4-FFF2-40B4-BE49-F238E27FC236}">
                    <a16:creationId xmlns:a16="http://schemas.microsoft.com/office/drawing/2014/main" id="{6D5C4674-3D18-F735-BC63-C4D247238470}"/>
                  </a:ext>
                </a:extLst>
              </p:cNvPr>
              <p:cNvSpPr txBox="1">
                <a:spLocks/>
              </p:cNvSpPr>
              <p:nvPr/>
            </p:nvSpPr>
            <p:spPr>
              <a:xfrm>
                <a:off x="467474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5</a:t>
                </a:r>
                <a:endParaRPr lang="zh-CN" altLang="en-US" sz="1100" dirty="0"/>
              </a:p>
            </p:txBody>
          </p:sp>
          <p:sp>
            <p:nvSpPr>
              <p:cNvPr id="13" name="文本占位符 2">
                <a:extLst>
                  <a:ext uri="{FF2B5EF4-FFF2-40B4-BE49-F238E27FC236}">
                    <a16:creationId xmlns:a16="http://schemas.microsoft.com/office/drawing/2014/main" id="{1A73DDB1-B64F-27DE-7C33-DB47C7B61B06}"/>
                  </a:ext>
                </a:extLst>
              </p:cNvPr>
              <p:cNvSpPr txBox="1">
                <a:spLocks/>
              </p:cNvSpPr>
              <p:nvPr/>
            </p:nvSpPr>
            <p:spPr>
              <a:xfrm>
                <a:off x="5002960"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6</a:t>
                </a:r>
                <a:endParaRPr lang="zh-CN" altLang="en-US" sz="1100" dirty="0"/>
              </a:p>
            </p:txBody>
          </p:sp>
          <p:sp>
            <p:nvSpPr>
              <p:cNvPr id="14" name="文本占位符 2">
                <a:extLst>
                  <a:ext uri="{FF2B5EF4-FFF2-40B4-BE49-F238E27FC236}">
                    <a16:creationId xmlns:a16="http://schemas.microsoft.com/office/drawing/2014/main" id="{1478F2EA-C00C-CF43-5A4C-14AFA61EAA37}"/>
                  </a:ext>
                </a:extLst>
              </p:cNvPr>
              <p:cNvSpPr txBox="1">
                <a:spLocks/>
              </p:cNvSpPr>
              <p:nvPr/>
            </p:nvSpPr>
            <p:spPr>
              <a:xfrm>
                <a:off x="5331179"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7</a:t>
                </a:r>
                <a:endParaRPr lang="zh-CN" altLang="en-US" sz="1100" dirty="0"/>
              </a:p>
            </p:txBody>
          </p:sp>
          <p:sp>
            <p:nvSpPr>
              <p:cNvPr id="15" name="文本占位符 2">
                <a:extLst>
                  <a:ext uri="{FF2B5EF4-FFF2-40B4-BE49-F238E27FC236}">
                    <a16:creationId xmlns:a16="http://schemas.microsoft.com/office/drawing/2014/main" id="{3B73BD81-B2AF-02ED-78AA-0E623C66787E}"/>
                  </a:ext>
                </a:extLst>
              </p:cNvPr>
              <p:cNvSpPr txBox="1">
                <a:spLocks/>
              </p:cNvSpPr>
              <p:nvPr/>
            </p:nvSpPr>
            <p:spPr>
              <a:xfrm>
                <a:off x="565940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8</a:t>
                </a:r>
                <a:endParaRPr lang="zh-CN" altLang="en-US" sz="1100" dirty="0"/>
              </a:p>
            </p:txBody>
          </p:sp>
          <p:sp>
            <p:nvSpPr>
              <p:cNvPr id="16" name="文本占位符 2">
                <a:extLst>
                  <a:ext uri="{FF2B5EF4-FFF2-40B4-BE49-F238E27FC236}">
                    <a16:creationId xmlns:a16="http://schemas.microsoft.com/office/drawing/2014/main" id="{89170C53-CF10-72F0-4459-BE3FF0BDB0AB}"/>
                  </a:ext>
                </a:extLst>
              </p:cNvPr>
              <p:cNvSpPr txBox="1">
                <a:spLocks/>
              </p:cNvSpPr>
              <p:nvPr/>
            </p:nvSpPr>
            <p:spPr>
              <a:xfrm>
                <a:off x="5935066" y="4618887"/>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sz="1100" dirty="0"/>
                  <a:t>.</a:t>
                </a:r>
              </a:p>
              <a:p>
                <a:pPr>
                  <a:lnSpc>
                    <a:spcPct val="100000"/>
                  </a:lnSpc>
                </a:pPr>
                <a:r>
                  <a:rPr lang="en-US" altLang="zh-CN" sz="1100" dirty="0"/>
                  <a:t>.</a:t>
                </a:r>
              </a:p>
              <a:p>
                <a:pPr>
                  <a:lnSpc>
                    <a:spcPct val="100000"/>
                  </a:lnSpc>
                </a:pPr>
                <a:r>
                  <a:rPr lang="en-US" altLang="zh-CN" sz="1100" dirty="0"/>
                  <a:t>.</a:t>
                </a:r>
                <a:endParaRPr lang="zh-CN" altLang="en-US" sz="1100" dirty="0"/>
              </a:p>
            </p:txBody>
          </p:sp>
          <p:sp>
            <p:nvSpPr>
              <p:cNvPr id="18" name="文本占位符 2">
                <a:extLst>
                  <a:ext uri="{FF2B5EF4-FFF2-40B4-BE49-F238E27FC236}">
                    <a16:creationId xmlns:a16="http://schemas.microsoft.com/office/drawing/2014/main" id="{C12F22D2-6DBC-D3F4-1F5D-EE9985183ADB}"/>
                  </a:ext>
                </a:extLst>
              </p:cNvPr>
              <p:cNvSpPr txBox="1">
                <a:spLocks/>
              </p:cNvSpPr>
              <p:nvPr/>
            </p:nvSpPr>
            <p:spPr>
              <a:xfrm>
                <a:off x="6179310" y="4604576"/>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n</a:t>
                </a:r>
                <a:endParaRPr lang="zh-CN" altLang="en-US" sz="1100" dirty="0"/>
              </a:p>
            </p:txBody>
          </p:sp>
        </p:grpSp>
        <p:sp>
          <p:nvSpPr>
            <p:cNvPr id="48" name="文本占位符 2">
              <a:extLst>
                <a:ext uri="{FF2B5EF4-FFF2-40B4-BE49-F238E27FC236}">
                  <a16:creationId xmlns:a16="http://schemas.microsoft.com/office/drawing/2014/main" id="{F017D3A6-4381-5255-0020-97B34C916F12}"/>
                </a:ext>
              </a:extLst>
            </p:cNvPr>
            <p:cNvSpPr txBox="1">
              <a:spLocks/>
            </p:cNvSpPr>
            <p:nvPr/>
          </p:nvSpPr>
          <p:spPr>
            <a:xfrm>
              <a:off x="7073879" y="4493852"/>
              <a:ext cx="1010228" cy="375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400" dirty="0"/>
                <a:t>线程</a:t>
              </a:r>
              <a:r>
                <a:rPr lang="en-US" altLang="zh-CN" sz="1400" dirty="0"/>
                <a:t>1</a:t>
              </a:r>
              <a:endParaRPr lang="zh-CN" altLang="en-US" sz="1400" dirty="0"/>
            </a:p>
          </p:txBody>
        </p:sp>
      </p:grpSp>
      <p:grpSp>
        <p:nvGrpSpPr>
          <p:cNvPr id="52" name="组合 51">
            <a:extLst>
              <a:ext uri="{FF2B5EF4-FFF2-40B4-BE49-F238E27FC236}">
                <a16:creationId xmlns:a16="http://schemas.microsoft.com/office/drawing/2014/main" id="{FFB9C5C8-CC68-5E52-EF81-845B090BA173}"/>
              </a:ext>
            </a:extLst>
          </p:cNvPr>
          <p:cNvGrpSpPr/>
          <p:nvPr/>
        </p:nvGrpSpPr>
        <p:grpSpPr>
          <a:xfrm>
            <a:off x="7296687" y="4618625"/>
            <a:ext cx="4788929" cy="641773"/>
            <a:chOff x="3431704" y="5174807"/>
            <a:chExt cx="4788929" cy="641773"/>
          </a:xfrm>
        </p:grpSpPr>
        <p:grpSp>
          <p:nvGrpSpPr>
            <p:cNvPr id="21" name="组合 20">
              <a:extLst>
                <a:ext uri="{FF2B5EF4-FFF2-40B4-BE49-F238E27FC236}">
                  <a16:creationId xmlns:a16="http://schemas.microsoft.com/office/drawing/2014/main" id="{59BC05BF-F472-F428-3C80-759C89AE6FD2}"/>
                </a:ext>
              </a:extLst>
            </p:cNvPr>
            <p:cNvGrpSpPr/>
            <p:nvPr/>
          </p:nvGrpSpPr>
          <p:grpSpPr>
            <a:xfrm>
              <a:off x="3431704" y="5174807"/>
              <a:ext cx="3420380" cy="641773"/>
              <a:chOff x="3359696" y="4604576"/>
              <a:chExt cx="3420380" cy="641773"/>
            </a:xfrm>
          </p:grpSpPr>
          <p:sp>
            <p:nvSpPr>
              <p:cNvPr id="22" name="矩形 21">
                <a:extLst>
                  <a:ext uri="{FF2B5EF4-FFF2-40B4-BE49-F238E27FC236}">
                    <a16:creationId xmlns:a16="http://schemas.microsoft.com/office/drawing/2014/main" id="{6EC2B6FA-0955-D136-537B-CCC874BC1AC4}"/>
                  </a:ext>
                </a:extLst>
              </p:cNvPr>
              <p:cNvSpPr/>
              <p:nvPr/>
            </p:nvSpPr>
            <p:spPr>
              <a:xfrm>
                <a:off x="3359696" y="4617131"/>
                <a:ext cx="3420380" cy="616663"/>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3" name="文本占位符 2">
                <a:extLst>
                  <a:ext uri="{FF2B5EF4-FFF2-40B4-BE49-F238E27FC236}">
                    <a16:creationId xmlns:a16="http://schemas.microsoft.com/office/drawing/2014/main" id="{DCA8C259-5A51-44F1-16E8-25FDDCDC3CFE}"/>
                  </a:ext>
                </a:extLst>
              </p:cNvPr>
              <p:cNvSpPr txBox="1">
                <a:spLocks/>
              </p:cNvSpPr>
              <p:nvPr/>
            </p:nvSpPr>
            <p:spPr>
              <a:xfrm>
                <a:off x="3361865"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1</a:t>
                </a:r>
                <a:endParaRPr lang="zh-CN" altLang="en-US" sz="1100" dirty="0"/>
              </a:p>
            </p:txBody>
          </p:sp>
          <p:sp>
            <p:nvSpPr>
              <p:cNvPr id="24" name="文本占位符 2">
                <a:extLst>
                  <a:ext uri="{FF2B5EF4-FFF2-40B4-BE49-F238E27FC236}">
                    <a16:creationId xmlns:a16="http://schemas.microsoft.com/office/drawing/2014/main" id="{3C56888B-E2F2-66B9-5856-B3F9D5DAC05C}"/>
                  </a:ext>
                </a:extLst>
              </p:cNvPr>
              <p:cNvSpPr txBox="1">
                <a:spLocks/>
              </p:cNvSpPr>
              <p:nvPr/>
            </p:nvSpPr>
            <p:spPr>
              <a:xfrm>
                <a:off x="3690084"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2</a:t>
                </a:r>
                <a:endParaRPr lang="zh-CN" altLang="en-US" sz="1100" dirty="0"/>
              </a:p>
            </p:txBody>
          </p:sp>
          <p:sp>
            <p:nvSpPr>
              <p:cNvPr id="25" name="文本占位符 2">
                <a:extLst>
                  <a:ext uri="{FF2B5EF4-FFF2-40B4-BE49-F238E27FC236}">
                    <a16:creationId xmlns:a16="http://schemas.microsoft.com/office/drawing/2014/main" id="{A35FF8C6-EA3F-1CF2-B666-7FD83B9C1B99}"/>
                  </a:ext>
                </a:extLst>
              </p:cNvPr>
              <p:cNvSpPr txBox="1">
                <a:spLocks/>
              </p:cNvSpPr>
              <p:nvPr/>
            </p:nvSpPr>
            <p:spPr>
              <a:xfrm>
                <a:off x="4018303"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3</a:t>
                </a:r>
                <a:endParaRPr lang="zh-CN" altLang="en-US" sz="1100" dirty="0"/>
              </a:p>
            </p:txBody>
          </p:sp>
          <p:sp>
            <p:nvSpPr>
              <p:cNvPr id="26" name="文本占位符 2">
                <a:extLst>
                  <a:ext uri="{FF2B5EF4-FFF2-40B4-BE49-F238E27FC236}">
                    <a16:creationId xmlns:a16="http://schemas.microsoft.com/office/drawing/2014/main" id="{55B62202-92F5-055F-EFD1-9B91BD0AEE8D}"/>
                  </a:ext>
                </a:extLst>
              </p:cNvPr>
              <p:cNvSpPr txBox="1">
                <a:spLocks/>
              </p:cNvSpPr>
              <p:nvPr/>
            </p:nvSpPr>
            <p:spPr>
              <a:xfrm>
                <a:off x="4346522"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4</a:t>
                </a:r>
                <a:endParaRPr lang="zh-CN" altLang="en-US" sz="1100" dirty="0"/>
              </a:p>
            </p:txBody>
          </p:sp>
          <p:sp>
            <p:nvSpPr>
              <p:cNvPr id="27" name="文本占位符 2">
                <a:extLst>
                  <a:ext uri="{FF2B5EF4-FFF2-40B4-BE49-F238E27FC236}">
                    <a16:creationId xmlns:a16="http://schemas.microsoft.com/office/drawing/2014/main" id="{8AA0A21A-A60A-9456-8B8F-8EDE80FFB886}"/>
                  </a:ext>
                </a:extLst>
              </p:cNvPr>
              <p:cNvSpPr txBox="1">
                <a:spLocks/>
              </p:cNvSpPr>
              <p:nvPr/>
            </p:nvSpPr>
            <p:spPr>
              <a:xfrm>
                <a:off x="467474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5</a:t>
                </a:r>
                <a:endParaRPr lang="zh-CN" altLang="en-US" sz="1100" dirty="0"/>
              </a:p>
            </p:txBody>
          </p:sp>
          <p:sp>
            <p:nvSpPr>
              <p:cNvPr id="28" name="文本占位符 2">
                <a:extLst>
                  <a:ext uri="{FF2B5EF4-FFF2-40B4-BE49-F238E27FC236}">
                    <a16:creationId xmlns:a16="http://schemas.microsoft.com/office/drawing/2014/main" id="{941755C0-4E5E-CAEE-9DDB-9B415EA2EC9C}"/>
                  </a:ext>
                </a:extLst>
              </p:cNvPr>
              <p:cNvSpPr txBox="1">
                <a:spLocks/>
              </p:cNvSpPr>
              <p:nvPr/>
            </p:nvSpPr>
            <p:spPr>
              <a:xfrm>
                <a:off x="5002960"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6</a:t>
                </a:r>
                <a:endParaRPr lang="zh-CN" altLang="en-US" sz="1100" dirty="0"/>
              </a:p>
            </p:txBody>
          </p:sp>
          <p:sp>
            <p:nvSpPr>
              <p:cNvPr id="29" name="文本占位符 2">
                <a:extLst>
                  <a:ext uri="{FF2B5EF4-FFF2-40B4-BE49-F238E27FC236}">
                    <a16:creationId xmlns:a16="http://schemas.microsoft.com/office/drawing/2014/main" id="{BEF9F282-24EE-47A4-6E24-03DDA3EBAAB2}"/>
                  </a:ext>
                </a:extLst>
              </p:cNvPr>
              <p:cNvSpPr txBox="1">
                <a:spLocks/>
              </p:cNvSpPr>
              <p:nvPr/>
            </p:nvSpPr>
            <p:spPr>
              <a:xfrm>
                <a:off x="5331179"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7</a:t>
                </a:r>
                <a:endParaRPr lang="zh-CN" altLang="en-US" sz="1100" dirty="0"/>
              </a:p>
            </p:txBody>
          </p:sp>
          <p:sp>
            <p:nvSpPr>
              <p:cNvPr id="30" name="文本占位符 2">
                <a:extLst>
                  <a:ext uri="{FF2B5EF4-FFF2-40B4-BE49-F238E27FC236}">
                    <a16:creationId xmlns:a16="http://schemas.microsoft.com/office/drawing/2014/main" id="{E6178216-DF0B-7F8B-7981-CCF1E4C6990F}"/>
                  </a:ext>
                </a:extLst>
              </p:cNvPr>
              <p:cNvSpPr txBox="1">
                <a:spLocks/>
              </p:cNvSpPr>
              <p:nvPr/>
            </p:nvSpPr>
            <p:spPr>
              <a:xfrm>
                <a:off x="565940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8</a:t>
                </a:r>
                <a:endParaRPr lang="zh-CN" altLang="en-US" sz="1100" dirty="0"/>
              </a:p>
            </p:txBody>
          </p:sp>
          <p:sp>
            <p:nvSpPr>
              <p:cNvPr id="31" name="文本占位符 2">
                <a:extLst>
                  <a:ext uri="{FF2B5EF4-FFF2-40B4-BE49-F238E27FC236}">
                    <a16:creationId xmlns:a16="http://schemas.microsoft.com/office/drawing/2014/main" id="{D56D817E-ADC2-AFB7-0F22-2E5434D08254}"/>
                  </a:ext>
                </a:extLst>
              </p:cNvPr>
              <p:cNvSpPr txBox="1">
                <a:spLocks/>
              </p:cNvSpPr>
              <p:nvPr/>
            </p:nvSpPr>
            <p:spPr>
              <a:xfrm>
                <a:off x="5935066" y="4618887"/>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sz="1100" dirty="0"/>
                  <a:t>.</a:t>
                </a:r>
              </a:p>
              <a:p>
                <a:pPr>
                  <a:lnSpc>
                    <a:spcPct val="100000"/>
                  </a:lnSpc>
                </a:pPr>
                <a:r>
                  <a:rPr lang="en-US" altLang="zh-CN" sz="1100" dirty="0"/>
                  <a:t>.</a:t>
                </a:r>
              </a:p>
              <a:p>
                <a:pPr>
                  <a:lnSpc>
                    <a:spcPct val="100000"/>
                  </a:lnSpc>
                </a:pPr>
                <a:r>
                  <a:rPr lang="en-US" altLang="zh-CN" sz="1100" dirty="0"/>
                  <a:t>.</a:t>
                </a:r>
                <a:endParaRPr lang="zh-CN" altLang="en-US" sz="1100" dirty="0"/>
              </a:p>
            </p:txBody>
          </p:sp>
          <p:sp>
            <p:nvSpPr>
              <p:cNvPr id="32" name="文本占位符 2">
                <a:extLst>
                  <a:ext uri="{FF2B5EF4-FFF2-40B4-BE49-F238E27FC236}">
                    <a16:creationId xmlns:a16="http://schemas.microsoft.com/office/drawing/2014/main" id="{5EBA3376-E4AC-CA0B-596C-F30A344BF0E7}"/>
                  </a:ext>
                </a:extLst>
              </p:cNvPr>
              <p:cNvSpPr txBox="1">
                <a:spLocks/>
              </p:cNvSpPr>
              <p:nvPr/>
            </p:nvSpPr>
            <p:spPr>
              <a:xfrm>
                <a:off x="6179310" y="4604576"/>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n</a:t>
                </a:r>
                <a:endParaRPr lang="zh-CN" altLang="en-US" sz="1100" dirty="0"/>
              </a:p>
            </p:txBody>
          </p:sp>
        </p:grpSp>
        <p:sp>
          <p:nvSpPr>
            <p:cNvPr id="49" name="文本占位符 2">
              <a:extLst>
                <a:ext uri="{FF2B5EF4-FFF2-40B4-BE49-F238E27FC236}">
                  <a16:creationId xmlns:a16="http://schemas.microsoft.com/office/drawing/2014/main" id="{20C40696-6C0E-5D38-4190-3A9B43163D73}"/>
                </a:ext>
              </a:extLst>
            </p:cNvPr>
            <p:cNvSpPr txBox="1">
              <a:spLocks/>
            </p:cNvSpPr>
            <p:nvPr/>
          </p:nvSpPr>
          <p:spPr>
            <a:xfrm>
              <a:off x="7064477" y="5321116"/>
              <a:ext cx="1156156" cy="375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400" dirty="0"/>
                <a:t>线程</a:t>
              </a:r>
              <a:r>
                <a:rPr lang="en-US" altLang="zh-CN" sz="1400" dirty="0"/>
                <a:t>2</a:t>
              </a:r>
              <a:endParaRPr lang="zh-CN" altLang="en-US" sz="1400" dirty="0"/>
            </a:p>
          </p:txBody>
        </p:sp>
      </p:grpSp>
      <p:grpSp>
        <p:nvGrpSpPr>
          <p:cNvPr id="53" name="组合 52">
            <a:extLst>
              <a:ext uri="{FF2B5EF4-FFF2-40B4-BE49-F238E27FC236}">
                <a16:creationId xmlns:a16="http://schemas.microsoft.com/office/drawing/2014/main" id="{BDE0A823-24D9-0B95-9E3C-C299C5D529B9}"/>
              </a:ext>
            </a:extLst>
          </p:cNvPr>
          <p:cNvGrpSpPr/>
          <p:nvPr/>
        </p:nvGrpSpPr>
        <p:grpSpPr>
          <a:xfrm>
            <a:off x="7296687" y="5454925"/>
            <a:ext cx="4868720" cy="641773"/>
            <a:chOff x="3431704" y="6011107"/>
            <a:chExt cx="4868720" cy="641773"/>
          </a:xfrm>
        </p:grpSpPr>
        <p:grpSp>
          <p:nvGrpSpPr>
            <p:cNvPr id="33" name="组合 32">
              <a:extLst>
                <a:ext uri="{FF2B5EF4-FFF2-40B4-BE49-F238E27FC236}">
                  <a16:creationId xmlns:a16="http://schemas.microsoft.com/office/drawing/2014/main" id="{C909D214-1A50-DF27-1EEB-8DEE03C38DD2}"/>
                </a:ext>
              </a:extLst>
            </p:cNvPr>
            <p:cNvGrpSpPr/>
            <p:nvPr/>
          </p:nvGrpSpPr>
          <p:grpSpPr>
            <a:xfrm>
              <a:off x="3431704" y="6011107"/>
              <a:ext cx="3420380" cy="641773"/>
              <a:chOff x="3359696" y="4604576"/>
              <a:chExt cx="3420380" cy="641773"/>
            </a:xfrm>
          </p:grpSpPr>
          <p:sp>
            <p:nvSpPr>
              <p:cNvPr id="34" name="矩形 33">
                <a:extLst>
                  <a:ext uri="{FF2B5EF4-FFF2-40B4-BE49-F238E27FC236}">
                    <a16:creationId xmlns:a16="http://schemas.microsoft.com/office/drawing/2014/main" id="{81D68A7E-88F3-845A-E51B-EC7E764668AD}"/>
                  </a:ext>
                </a:extLst>
              </p:cNvPr>
              <p:cNvSpPr/>
              <p:nvPr/>
            </p:nvSpPr>
            <p:spPr>
              <a:xfrm>
                <a:off x="3359696" y="4617131"/>
                <a:ext cx="3420380" cy="616663"/>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5" name="文本占位符 2">
                <a:extLst>
                  <a:ext uri="{FF2B5EF4-FFF2-40B4-BE49-F238E27FC236}">
                    <a16:creationId xmlns:a16="http://schemas.microsoft.com/office/drawing/2014/main" id="{8C1450B0-F33E-C9ED-16CD-5A0142F9D066}"/>
                  </a:ext>
                </a:extLst>
              </p:cNvPr>
              <p:cNvSpPr txBox="1">
                <a:spLocks/>
              </p:cNvSpPr>
              <p:nvPr/>
            </p:nvSpPr>
            <p:spPr>
              <a:xfrm>
                <a:off x="3361865"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1</a:t>
                </a:r>
                <a:endParaRPr lang="zh-CN" altLang="en-US" sz="1100" dirty="0"/>
              </a:p>
            </p:txBody>
          </p:sp>
          <p:sp>
            <p:nvSpPr>
              <p:cNvPr id="36" name="文本占位符 2">
                <a:extLst>
                  <a:ext uri="{FF2B5EF4-FFF2-40B4-BE49-F238E27FC236}">
                    <a16:creationId xmlns:a16="http://schemas.microsoft.com/office/drawing/2014/main" id="{A5B6EE44-C9CB-5B75-69BB-14D8B3F99763}"/>
                  </a:ext>
                </a:extLst>
              </p:cNvPr>
              <p:cNvSpPr txBox="1">
                <a:spLocks/>
              </p:cNvSpPr>
              <p:nvPr/>
            </p:nvSpPr>
            <p:spPr>
              <a:xfrm>
                <a:off x="3690084"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2</a:t>
                </a:r>
                <a:endParaRPr lang="zh-CN" altLang="en-US" sz="1100" dirty="0"/>
              </a:p>
            </p:txBody>
          </p:sp>
          <p:sp>
            <p:nvSpPr>
              <p:cNvPr id="37" name="文本占位符 2">
                <a:extLst>
                  <a:ext uri="{FF2B5EF4-FFF2-40B4-BE49-F238E27FC236}">
                    <a16:creationId xmlns:a16="http://schemas.microsoft.com/office/drawing/2014/main" id="{9C27FA49-A4D7-1732-5660-6950418576FE}"/>
                  </a:ext>
                </a:extLst>
              </p:cNvPr>
              <p:cNvSpPr txBox="1">
                <a:spLocks/>
              </p:cNvSpPr>
              <p:nvPr/>
            </p:nvSpPr>
            <p:spPr>
              <a:xfrm>
                <a:off x="4018303"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3</a:t>
                </a:r>
                <a:endParaRPr lang="zh-CN" altLang="en-US" sz="1100" dirty="0"/>
              </a:p>
            </p:txBody>
          </p:sp>
          <p:sp>
            <p:nvSpPr>
              <p:cNvPr id="38" name="文本占位符 2">
                <a:extLst>
                  <a:ext uri="{FF2B5EF4-FFF2-40B4-BE49-F238E27FC236}">
                    <a16:creationId xmlns:a16="http://schemas.microsoft.com/office/drawing/2014/main" id="{2CC35AB5-56B1-73A7-681C-C158BE531DE8}"/>
                  </a:ext>
                </a:extLst>
              </p:cNvPr>
              <p:cNvSpPr txBox="1">
                <a:spLocks/>
              </p:cNvSpPr>
              <p:nvPr/>
            </p:nvSpPr>
            <p:spPr>
              <a:xfrm>
                <a:off x="4346522"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4</a:t>
                </a:r>
                <a:endParaRPr lang="zh-CN" altLang="en-US" sz="1100" dirty="0"/>
              </a:p>
            </p:txBody>
          </p:sp>
          <p:sp>
            <p:nvSpPr>
              <p:cNvPr id="39" name="文本占位符 2">
                <a:extLst>
                  <a:ext uri="{FF2B5EF4-FFF2-40B4-BE49-F238E27FC236}">
                    <a16:creationId xmlns:a16="http://schemas.microsoft.com/office/drawing/2014/main" id="{40E7E73E-E30E-41DC-9740-2A0E13B63328}"/>
                  </a:ext>
                </a:extLst>
              </p:cNvPr>
              <p:cNvSpPr txBox="1">
                <a:spLocks/>
              </p:cNvSpPr>
              <p:nvPr/>
            </p:nvSpPr>
            <p:spPr>
              <a:xfrm>
                <a:off x="467474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5</a:t>
                </a:r>
                <a:endParaRPr lang="zh-CN" altLang="en-US" sz="1100" dirty="0"/>
              </a:p>
            </p:txBody>
          </p:sp>
          <p:sp>
            <p:nvSpPr>
              <p:cNvPr id="40" name="文本占位符 2">
                <a:extLst>
                  <a:ext uri="{FF2B5EF4-FFF2-40B4-BE49-F238E27FC236}">
                    <a16:creationId xmlns:a16="http://schemas.microsoft.com/office/drawing/2014/main" id="{4FDE9B27-2612-0787-A53B-F3BD1FC21400}"/>
                  </a:ext>
                </a:extLst>
              </p:cNvPr>
              <p:cNvSpPr txBox="1">
                <a:spLocks/>
              </p:cNvSpPr>
              <p:nvPr/>
            </p:nvSpPr>
            <p:spPr>
              <a:xfrm>
                <a:off x="5002960"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6</a:t>
                </a:r>
                <a:endParaRPr lang="zh-CN" altLang="en-US" sz="1100" dirty="0"/>
              </a:p>
            </p:txBody>
          </p:sp>
          <p:sp>
            <p:nvSpPr>
              <p:cNvPr id="41" name="文本占位符 2">
                <a:extLst>
                  <a:ext uri="{FF2B5EF4-FFF2-40B4-BE49-F238E27FC236}">
                    <a16:creationId xmlns:a16="http://schemas.microsoft.com/office/drawing/2014/main" id="{E25D7E35-83D1-89FD-0500-D28C5A54FF80}"/>
                  </a:ext>
                </a:extLst>
              </p:cNvPr>
              <p:cNvSpPr txBox="1">
                <a:spLocks/>
              </p:cNvSpPr>
              <p:nvPr/>
            </p:nvSpPr>
            <p:spPr>
              <a:xfrm>
                <a:off x="5331179"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7</a:t>
                </a:r>
                <a:endParaRPr lang="zh-CN" altLang="en-US" sz="1100" dirty="0"/>
              </a:p>
            </p:txBody>
          </p:sp>
          <p:sp>
            <p:nvSpPr>
              <p:cNvPr id="42" name="文本占位符 2">
                <a:extLst>
                  <a:ext uri="{FF2B5EF4-FFF2-40B4-BE49-F238E27FC236}">
                    <a16:creationId xmlns:a16="http://schemas.microsoft.com/office/drawing/2014/main" id="{0D3001FA-ADCA-8BD8-0B1B-769ECE66037B}"/>
                  </a:ext>
                </a:extLst>
              </p:cNvPr>
              <p:cNvSpPr txBox="1">
                <a:spLocks/>
              </p:cNvSpPr>
              <p:nvPr/>
            </p:nvSpPr>
            <p:spPr>
              <a:xfrm>
                <a:off x="565940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8</a:t>
                </a:r>
                <a:endParaRPr lang="zh-CN" altLang="en-US" sz="1100" dirty="0"/>
              </a:p>
            </p:txBody>
          </p:sp>
          <p:sp>
            <p:nvSpPr>
              <p:cNvPr id="43" name="文本占位符 2">
                <a:extLst>
                  <a:ext uri="{FF2B5EF4-FFF2-40B4-BE49-F238E27FC236}">
                    <a16:creationId xmlns:a16="http://schemas.microsoft.com/office/drawing/2014/main" id="{5EBEDBD8-3E2B-C652-6300-7F156C5821AB}"/>
                  </a:ext>
                </a:extLst>
              </p:cNvPr>
              <p:cNvSpPr txBox="1">
                <a:spLocks/>
              </p:cNvSpPr>
              <p:nvPr/>
            </p:nvSpPr>
            <p:spPr>
              <a:xfrm>
                <a:off x="5935066" y="4618887"/>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sz="1100" dirty="0"/>
                  <a:t>.</a:t>
                </a:r>
              </a:p>
              <a:p>
                <a:pPr>
                  <a:lnSpc>
                    <a:spcPct val="100000"/>
                  </a:lnSpc>
                </a:pPr>
                <a:r>
                  <a:rPr lang="en-US" altLang="zh-CN" sz="1100" dirty="0"/>
                  <a:t>.</a:t>
                </a:r>
              </a:p>
              <a:p>
                <a:pPr>
                  <a:lnSpc>
                    <a:spcPct val="100000"/>
                  </a:lnSpc>
                </a:pPr>
                <a:r>
                  <a:rPr lang="en-US" altLang="zh-CN" sz="1100" dirty="0"/>
                  <a:t>.</a:t>
                </a:r>
                <a:endParaRPr lang="zh-CN" altLang="en-US" sz="1100" dirty="0"/>
              </a:p>
            </p:txBody>
          </p:sp>
          <p:sp>
            <p:nvSpPr>
              <p:cNvPr id="44" name="文本占位符 2">
                <a:extLst>
                  <a:ext uri="{FF2B5EF4-FFF2-40B4-BE49-F238E27FC236}">
                    <a16:creationId xmlns:a16="http://schemas.microsoft.com/office/drawing/2014/main" id="{ECA824B6-AC43-9FDD-5471-18F7CC7D9ACE}"/>
                  </a:ext>
                </a:extLst>
              </p:cNvPr>
              <p:cNvSpPr txBox="1">
                <a:spLocks/>
              </p:cNvSpPr>
              <p:nvPr/>
            </p:nvSpPr>
            <p:spPr>
              <a:xfrm>
                <a:off x="6179310" y="4604576"/>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n</a:t>
                </a:r>
                <a:endParaRPr lang="zh-CN" altLang="en-US" sz="1100" dirty="0"/>
              </a:p>
            </p:txBody>
          </p:sp>
        </p:grpSp>
        <p:sp>
          <p:nvSpPr>
            <p:cNvPr id="50" name="文本占位符 2">
              <a:extLst>
                <a:ext uri="{FF2B5EF4-FFF2-40B4-BE49-F238E27FC236}">
                  <a16:creationId xmlns:a16="http://schemas.microsoft.com/office/drawing/2014/main" id="{B0165DA2-A640-73FE-A3AE-76A16E9E7029}"/>
                </a:ext>
              </a:extLst>
            </p:cNvPr>
            <p:cNvSpPr txBox="1">
              <a:spLocks/>
            </p:cNvSpPr>
            <p:nvPr/>
          </p:nvSpPr>
          <p:spPr>
            <a:xfrm>
              <a:off x="7099449" y="6151187"/>
              <a:ext cx="1200975" cy="375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400" dirty="0"/>
                <a:t>线程</a:t>
              </a:r>
              <a:r>
                <a:rPr lang="en-US" altLang="zh-CN" sz="1400" dirty="0"/>
                <a:t>3</a:t>
              </a:r>
              <a:endParaRPr lang="zh-CN" altLang="en-US" sz="1400" dirty="0"/>
            </a:p>
          </p:txBody>
        </p:sp>
      </p:grpSp>
      <p:cxnSp>
        <p:nvCxnSpPr>
          <p:cNvPr id="56" name="直接箭头连接符 55">
            <a:extLst>
              <a:ext uri="{FF2B5EF4-FFF2-40B4-BE49-F238E27FC236}">
                <a16:creationId xmlns:a16="http://schemas.microsoft.com/office/drawing/2014/main" id="{10870CC5-5E28-E48E-7A8D-21AE3B2B6702}"/>
              </a:ext>
            </a:extLst>
          </p:cNvPr>
          <p:cNvCxnSpPr>
            <a:stCxn id="6" idx="6"/>
            <a:endCxn id="23" idx="1"/>
          </p:cNvCxnSpPr>
          <p:nvPr/>
        </p:nvCxnSpPr>
        <p:spPr>
          <a:xfrm flipV="1">
            <a:off x="6216567" y="4935582"/>
            <a:ext cx="1082289" cy="183967"/>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6694B241-779C-7838-582E-47C4B4CF2531}"/>
              </a:ext>
            </a:extLst>
          </p:cNvPr>
          <p:cNvCxnSpPr>
            <a:stCxn id="6" idx="6"/>
            <a:endCxn id="35" idx="1"/>
          </p:cNvCxnSpPr>
          <p:nvPr/>
        </p:nvCxnSpPr>
        <p:spPr>
          <a:xfrm>
            <a:off x="6216567" y="5119549"/>
            <a:ext cx="1082289" cy="652333"/>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8D7612C-6527-2B61-4A5F-339A1E1C2BED}"/>
              </a:ext>
            </a:extLst>
          </p:cNvPr>
          <p:cNvSpPr/>
          <p:nvPr/>
        </p:nvSpPr>
        <p:spPr>
          <a:xfrm>
            <a:off x="867610" y="1731622"/>
            <a:ext cx="1116124" cy="352950"/>
          </a:xfrm>
          <a:prstGeom prst="rect">
            <a:avLst/>
          </a:prstGeom>
          <a:solidFill>
            <a:srgbClr val="C00000"/>
          </a:solidFill>
          <a:ln>
            <a:solidFill>
              <a:srgbClr val="B7472A"/>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95000"/>
                  </a:schemeClr>
                </a:solidFill>
                <a:ea typeface="Alibaba PuHuiTi Medium"/>
              </a:rPr>
              <a:t>单核</a:t>
            </a:r>
            <a:r>
              <a:rPr lang="en-US" altLang="zh-CN" sz="1600" dirty="0">
                <a:solidFill>
                  <a:schemeClr val="bg1">
                    <a:lumMod val="95000"/>
                  </a:schemeClr>
                </a:solidFill>
                <a:ea typeface="Alibaba PuHuiTi Medium"/>
              </a:rPr>
              <a:t>CPU</a:t>
            </a:r>
            <a:endParaRPr lang="zh-CN" altLang="en-US" sz="1600" dirty="0">
              <a:solidFill>
                <a:schemeClr val="bg1">
                  <a:lumMod val="95000"/>
                </a:schemeClr>
              </a:solidFill>
              <a:ea typeface="Alibaba PuHuiTi Medium"/>
            </a:endParaRPr>
          </a:p>
        </p:txBody>
      </p:sp>
    </p:spTree>
    <p:extLst>
      <p:ext uri="{BB962C8B-B14F-4D97-AF65-F5344CB8AC3E}">
        <p14:creationId xmlns:p14="http://schemas.microsoft.com/office/powerpoint/2010/main" val="675106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par>
                                <p:cTn id="23" presetID="22" presetClass="entr" presetSubtype="8"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par>
                                <p:cTn id="26" presetID="22" presetClass="entr" presetSubtype="8"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down)">
                                      <p:cBhvr>
                                        <p:cTn id="33" dur="500"/>
                                        <p:tgtEl>
                                          <p:spTgt spid="4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46"/>
                                        </p:tgtEl>
                                        <p:attrNameLst>
                                          <p:attrName>style.visibility</p:attrName>
                                        </p:attrNameLst>
                                      </p:cBhvr>
                                      <p:to>
                                        <p:strVal val="hidden"/>
                                      </p:to>
                                    </p:set>
                                  </p:childTnLst>
                                </p:cTn>
                              </p:par>
                              <p:par>
                                <p:cTn id="38" presetID="22" presetClass="entr" presetSubtype="4"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down)">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6"/>
                                        </p:tgtEl>
                                        <p:attrNameLst>
                                          <p:attrName>style.visibility</p:attrName>
                                        </p:attrNameLst>
                                      </p:cBhvr>
                                      <p:to>
                                        <p:strVal val="hidden"/>
                                      </p:to>
                                    </p:set>
                                  </p:childTnLst>
                                </p:cTn>
                              </p:par>
                            </p:childTnLst>
                          </p:cTn>
                        </p:par>
                        <p:par>
                          <p:cTn id="45" fill="hold">
                            <p:stCondLst>
                              <p:cond delay="0"/>
                            </p:stCondLst>
                            <p:childTnLst>
                              <p:par>
                                <p:cTn id="46" presetID="22" presetClass="entr" presetSubtype="8" fill="hold" nodeType="after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wipe(left)">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fade">
                                      <p:cBhvr>
                                        <p:cTn id="53" dur="500"/>
                                        <p:tgtEl>
                                          <p:spTgt spid="3">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Effect transition="in" filter="fade">
                                      <p:cBhvr>
                                        <p:cTn id="58" dur="500"/>
                                        <p:tgtEl>
                                          <p:spTgt spid="3">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fade">
                                      <p:cBhvr>
                                        <p:cTn id="6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5F2C-F1A4-D6C9-9A44-1A2C52B88304}"/>
              </a:ext>
            </a:extLst>
          </p:cNvPr>
          <p:cNvSpPr>
            <a:spLocks noGrp="1"/>
          </p:cNvSpPr>
          <p:nvPr>
            <p:ph type="title"/>
          </p:nvPr>
        </p:nvSpPr>
        <p:spPr/>
        <p:txBody>
          <a:bodyPr/>
          <a:lstStyle/>
          <a:p>
            <a:r>
              <a:rPr lang="zh-CN" altLang="en-US" sz="2000" dirty="0">
                <a:solidFill>
                  <a:srgbClr val="AD2B26"/>
                </a:solidFill>
              </a:rPr>
              <a:t>导致并发程序出现问题的根本原因是什么</a:t>
            </a:r>
            <a:endParaRPr lang="zh-CN" altLang="en-US" dirty="0"/>
          </a:p>
        </p:txBody>
      </p:sp>
      <p:sp>
        <p:nvSpPr>
          <p:cNvPr id="3" name="文本占位符 2">
            <a:extLst>
              <a:ext uri="{FF2B5EF4-FFF2-40B4-BE49-F238E27FC236}">
                <a16:creationId xmlns:a16="http://schemas.microsoft.com/office/drawing/2014/main" id="{1FAD5F7D-1A6D-CAD5-2F52-1DF39F462A57}"/>
              </a:ext>
            </a:extLst>
          </p:cNvPr>
          <p:cNvSpPr>
            <a:spLocks noGrp="1"/>
          </p:cNvSpPr>
          <p:nvPr>
            <p:ph type="body" sz="quarter" idx="11"/>
          </p:nvPr>
        </p:nvSpPr>
        <p:spPr>
          <a:xfrm>
            <a:off x="710880" y="1624204"/>
            <a:ext cx="10698800" cy="1048711"/>
          </a:xfrm>
        </p:spPr>
        <p:txBody>
          <a:bodyPr/>
          <a:lstStyle/>
          <a:p>
            <a:r>
              <a:rPr lang="en-US" altLang="zh-CN" dirty="0"/>
              <a:t>1.synchronized</a:t>
            </a:r>
            <a:r>
              <a:rPr lang="zh-CN" altLang="en-US" dirty="0"/>
              <a:t>：同步加锁</a:t>
            </a:r>
            <a:endParaRPr lang="en-US" altLang="zh-CN" dirty="0"/>
          </a:p>
          <a:p>
            <a:r>
              <a:rPr lang="en-US" altLang="zh-CN" dirty="0"/>
              <a:t>2.JUC</a:t>
            </a:r>
            <a:r>
              <a:rPr lang="zh-CN" altLang="en-US" dirty="0"/>
              <a:t>里面的</a:t>
            </a:r>
            <a:r>
              <a:rPr lang="en-US" altLang="zh-CN" dirty="0"/>
              <a:t>lock</a:t>
            </a:r>
            <a:r>
              <a:rPr lang="zh-CN" altLang="en-US" dirty="0"/>
              <a:t>：加锁</a:t>
            </a:r>
          </a:p>
        </p:txBody>
      </p:sp>
      <p:sp>
        <p:nvSpPr>
          <p:cNvPr id="6" name="Rectangle 1">
            <a:extLst>
              <a:ext uri="{FF2B5EF4-FFF2-40B4-BE49-F238E27FC236}">
                <a16:creationId xmlns:a16="http://schemas.microsoft.com/office/drawing/2014/main" id="{C24B940C-2F3D-3B25-CDA3-DED22C5EB77F}"/>
              </a:ext>
            </a:extLst>
          </p:cNvPr>
          <p:cNvSpPr>
            <a:spLocks noChangeArrowheads="1"/>
          </p:cNvSpPr>
          <p:nvPr/>
        </p:nvSpPr>
        <p:spPr bwMode="auto">
          <a:xfrm>
            <a:off x="782320" y="2623064"/>
            <a:ext cx="7221892" cy="329320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ticketNum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C00000"/>
                </a:solidFill>
                <a:effectLst/>
                <a:latin typeface="Arial Unicode MS"/>
                <a:ea typeface="JetBrains Mono"/>
              </a:rPr>
              <a:t>synchronized</a:t>
            </a:r>
            <a:r>
              <a:rPr kumimoji="0" lang="zh-CN" altLang="zh-CN" sz="1300" b="0" i="0" u="none" strike="noStrike" cap="none" normalizeH="0" baseline="0" dirty="0">
                <a:ln>
                  <a:noFill/>
                </a:ln>
                <a:solidFill>
                  <a:srgbClr val="0033B3"/>
                </a:solidFill>
                <a:effectLst/>
                <a:latin typeface="Arial Unicode MS"/>
                <a:ea typeface="JetBrains Mono"/>
              </a:rPr>
              <a:t> void </a:t>
            </a:r>
            <a:r>
              <a:rPr kumimoji="0" lang="zh-CN" altLang="zh-CN" sz="1300" b="0" i="0" u="none" strike="noStrike" cap="none" normalizeH="0" baseline="0" dirty="0">
                <a:ln>
                  <a:noFill/>
                </a:ln>
                <a:solidFill>
                  <a:srgbClr val="00627A"/>
                </a:solidFill>
                <a:effectLst/>
                <a:latin typeface="Arial Unicode MS"/>
                <a:ea typeface="JetBrains Mono"/>
              </a:rPr>
              <a:t>getTicket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ticketNum </a:t>
            </a:r>
            <a:r>
              <a:rPr kumimoji="0" lang="zh-CN" altLang="zh-CN" sz="1300" b="0" i="0" u="none" strike="noStrike" cap="none" normalizeH="0" baseline="0" dirty="0">
                <a:ln>
                  <a:noFill/>
                </a:ln>
                <a:solidFill>
                  <a:srgbClr val="080808"/>
                </a:solidFill>
                <a:effectLst/>
                <a:latin typeface="Arial Unicode MS"/>
                <a:ea typeface="JetBrains Mono"/>
              </a:rPr>
              <a:t>&lt;=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currentThread</a:t>
            </a:r>
            <a:r>
              <a:rPr kumimoji="0" lang="zh-CN" altLang="zh-CN" sz="1300" b="0" i="0" u="none" strike="noStrike" cap="none" normalizeH="0" baseline="0" dirty="0">
                <a:ln>
                  <a:noFill/>
                </a:ln>
                <a:solidFill>
                  <a:srgbClr val="080808"/>
                </a:solidFill>
                <a:effectLst/>
                <a:latin typeface="Arial Unicode MS"/>
                <a:ea typeface="JetBrains Mono"/>
              </a:rPr>
              <a:t>().getName()+</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抢到一张票</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剩余</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ticketNum</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非原子性操作</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71094"/>
                </a:solidFill>
                <a:effectLst/>
                <a:latin typeface="Arial Unicode MS"/>
                <a:ea typeface="JetBrains Mono"/>
              </a:rPr>
              <a:t>ticketNum</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TicketDemo demo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TicketDemo();</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for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i=</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;i&lt;</a:t>
            </a:r>
            <a:r>
              <a:rPr kumimoji="0" lang="zh-CN" altLang="zh-CN" sz="1300" b="0" i="0" u="none" strike="noStrike" cap="none" normalizeH="0" baseline="0" dirty="0">
                <a:ln>
                  <a:noFill/>
                </a:ln>
                <a:solidFill>
                  <a:srgbClr val="1750EB"/>
                </a:solidFill>
                <a:effectLst/>
                <a:latin typeface="Arial Unicode MS"/>
                <a:ea typeface="JetBrains Mono"/>
              </a:rPr>
              <a:t>20</a:t>
            </a:r>
            <a:r>
              <a:rPr kumimoji="0" lang="zh-CN" altLang="zh-CN" sz="1300" b="0" i="0" u="none" strike="noStrike" cap="none" normalizeH="0" baseline="0" dirty="0">
                <a:ln>
                  <a:noFill/>
                </a:ln>
                <a:solidFill>
                  <a:srgbClr val="080808"/>
                </a:solidFill>
                <a:effectLst/>
                <a:latin typeface="Arial Unicode MS"/>
                <a:ea typeface="JetBrains Mono"/>
              </a:rPr>
              <a:t>;i++){</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a:t>
            </a:r>
            <a:r>
              <a:rPr kumimoji="0" lang="zh-CN" altLang="zh-CN" sz="1300" b="0" i="0" u="none" strike="noStrike" cap="none" normalizeH="0" baseline="0" dirty="0">
                <a:ln>
                  <a:noFill/>
                </a:ln>
                <a:solidFill>
                  <a:srgbClr val="000000"/>
                </a:solidFill>
                <a:effectLst/>
                <a:latin typeface="Arial Unicode MS"/>
                <a:ea typeface="JetBrains Mono"/>
              </a:rPr>
              <a:t>demo</a:t>
            </a:r>
            <a:r>
              <a:rPr kumimoji="0" lang="zh-CN" altLang="zh-CN" sz="1300" b="0" i="0" u="none" strike="noStrike" cap="none" normalizeH="0" baseline="0" dirty="0">
                <a:ln>
                  <a:noFill/>
                </a:ln>
                <a:solidFill>
                  <a:srgbClr val="080808"/>
                </a:solidFill>
                <a:effectLst/>
                <a:latin typeface="Arial Unicode MS"/>
                <a:ea typeface="JetBrains Mono"/>
              </a:rPr>
              <a:t>::getTicket).start();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4205255"/>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5F2C-F1A4-D6C9-9A44-1A2C52B88304}"/>
              </a:ext>
            </a:extLst>
          </p:cNvPr>
          <p:cNvSpPr>
            <a:spLocks noGrp="1"/>
          </p:cNvSpPr>
          <p:nvPr>
            <p:ph type="title"/>
          </p:nvPr>
        </p:nvSpPr>
        <p:spPr/>
        <p:txBody>
          <a:bodyPr/>
          <a:lstStyle/>
          <a:p>
            <a:r>
              <a:rPr lang="zh-CN" altLang="en-US" sz="2000" dirty="0">
                <a:solidFill>
                  <a:srgbClr val="AD2B26"/>
                </a:solidFill>
              </a:rPr>
              <a:t>导致并发程序出现问题的根本原因是什么</a:t>
            </a:r>
            <a:endParaRPr lang="zh-CN" altLang="en-US" dirty="0"/>
          </a:p>
        </p:txBody>
      </p:sp>
      <p:sp>
        <p:nvSpPr>
          <p:cNvPr id="3" name="文本占位符 2">
            <a:extLst>
              <a:ext uri="{FF2B5EF4-FFF2-40B4-BE49-F238E27FC236}">
                <a16:creationId xmlns:a16="http://schemas.microsoft.com/office/drawing/2014/main" id="{1FAD5F7D-1A6D-CAD5-2F52-1DF39F462A57}"/>
              </a:ext>
            </a:extLst>
          </p:cNvPr>
          <p:cNvSpPr>
            <a:spLocks noGrp="1"/>
          </p:cNvSpPr>
          <p:nvPr>
            <p:ph type="body" sz="quarter" idx="11"/>
          </p:nvPr>
        </p:nvSpPr>
        <p:spPr>
          <a:xfrm>
            <a:off x="710880" y="1624205"/>
            <a:ext cx="10698800" cy="517190"/>
          </a:xfrm>
        </p:spPr>
        <p:txBody>
          <a:bodyPr/>
          <a:lstStyle/>
          <a:p>
            <a:r>
              <a:rPr lang="zh-CN" altLang="en-US" dirty="0">
                <a:solidFill>
                  <a:srgbClr val="C00000"/>
                </a:solidFill>
              </a:rPr>
              <a:t>内存可见性</a:t>
            </a:r>
            <a:r>
              <a:rPr lang="zh-CN" altLang="en-US" dirty="0"/>
              <a:t>：让一个线程对共享变量的修改对另一个线程可见</a:t>
            </a:r>
          </a:p>
        </p:txBody>
      </p:sp>
      <p:sp>
        <p:nvSpPr>
          <p:cNvPr id="6" name="Rectangle 1">
            <a:extLst>
              <a:ext uri="{FF2B5EF4-FFF2-40B4-BE49-F238E27FC236}">
                <a16:creationId xmlns:a16="http://schemas.microsoft.com/office/drawing/2014/main" id="{D19F4F3C-3D6A-17FB-7354-6DC7DFF3623C}"/>
              </a:ext>
            </a:extLst>
          </p:cNvPr>
          <p:cNvSpPr>
            <a:spLocks noChangeArrowheads="1"/>
          </p:cNvSpPr>
          <p:nvPr/>
        </p:nvSpPr>
        <p:spPr bwMode="auto">
          <a:xfrm>
            <a:off x="803412" y="2285491"/>
            <a:ext cx="5292588" cy="329320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VolatileDemo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private static boolean </a:t>
            </a:r>
            <a:r>
              <a:rPr kumimoji="0" lang="zh-CN" altLang="zh-CN" sz="1300" b="0" i="1" u="none" strike="noStrike" cap="none" normalizeH="0" baseline="0" dirty="0">
                <a:ln>
                  <a:noFill/>
                </a:ln>
                <a:solidFill>
                  <a:srgbClr val="871094"/>
                </a:solidFill>
                <a:effectLst/>
                <a:latin typeface="Arial Unicode MS"/>
                <a:ea typeface="JetBrains Mono"/>
              </a:rPr>
              <a:t>flag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false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r>
              <a:rPr kumimoji="0" lang="zh-CN" altLang="zh-CN" sz="1300" b="0" i="0" u="none" strike="noStrike" cap="none" normalizeH="0" baseline="0" dirty="0">
                <a:ln>
                  <a:noFill/>
                </a:ln>
                <a:solidFill>
                  <a:srgbClr val="0033B3"/>
                </a:solidFill>
                <a:effectLst/>
                <a:latin typeface="Arial Unicode MS"/>
                <a:ea typeface="JetBrains Mono"/>
              </a:rPr>
              <a:t>throws </a:t>
            </a:r>
            <a:r>
              <a:rPr kumimoji="0" lang="zh-CN" altLang="zh-CN" sz="1300" b="0" i="0" u="none" strike="noStrike" cap="none" normalizeH="0" baseline="0" dirty="0">
                <a:ln>
                  <a:noFill/>
                </a:ln>
                <a:solidFill>
                  <a:srgbClr val="000000"/>
                </a:solidFill>
                <a:effectLst/>
                <a:latin typeface="Arial Unicode MS"/>
                <a:ea typeface="JetBrains Mono"/>
              </a:rPr>
              <a:t>InterruptedException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while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flag</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第一个线程执行完毕</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sleep</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100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flag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true</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en-US" altLang="zh-CN" sz="13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第二线程执行完毕</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9" name="组合 8">
            <a:extLst>
              <a:ext uri="{FF2B5EF4-FFF2-40B4-BE49-F238E27FC236}">
                <a16:creationId xmlns:a16="http://schemas.microsoft.com/office/drawing/2014/main" id="{08E71589-853B-93EC-5D2F-48725BABCE64}"/>
              </a:ext>
            </a:extLst>
          </p:cNvPr>
          <p:cNvGrpSpPr/>
          <p:nvPr/>
        </p:nvGrpSpPr>
        <p:grpSpPr>
          <a:xfrm>
            <a:off x="6863408" y="3032956"/>
            <a:ext cx="5328592" cy="1476164"/>
            <a:chOff x="6564052" y="3032956"/>
            <a:chExt cx="5328592" cy="1476164"/>
          </a:xfrm>
        </p:grpSpPr>
        <p:sp>
          <p:nvSpPr>
            <p:cNvPr id="7" name="箭头: 右 6">
              <a:extLst>
                <a:ext uri="{FF2B5EF4-FFF2-40B4-BE49-F238E27FC236}">
                  <a16:creationId xmlns:a16="http://schemas.microsoft.com/office/drawing/2014/main" id="{2E5C8805-829E-0EBF-A884-FC186A4DBE85}"/>
                </a:ext>
              </a:extLst>
            </p:cNvPr>
            <p:cNvSpPr/>
            <p:nvPr/>
          </p:nvSpPr>
          <p:spPr>
            <a:xfrm>
              <a:off x="6564052" y="3194013"/>
              <a:ext cx="1440160" cy="884227"/>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解决方案</a:t>
              </a:r>
            </a:p>
          </p:txBody>
        </p:sp>
        <p:sp>
          <p:nvSpPr>
            <p:cNvPr id="8" name="文本占位符 2">
              <a:extLst>
                <a:ext uri="{FF2B5EF4-FFF2-40B4-BE49-F238E27FC236}">
                  <a16:creationId xmlns:a16="http://schemas.microsoft.com/office/drawing/2014/main" id="{AEADC50D-6706-A483-4668-2A1369F51E95}"/>
                </a:ext>
              </a:extLst>
            </p:cNvPr>
            <p:cNvSpPr txBox="1">
              <a:spLocks/>
            </p:cNvSpPr>
            <p:nvPr/>
          </p:nvSpPr>
          <p:spPr>
            <a:xfrm>
              <a:off x="8400256" y="3032956"/>
              <a:ext cx="3492388" cy="14761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a:t>synchronized</a:t>
              </a:r>
            </a:p>
            <a:p>
              <a:pPr marL="285750" indent="-285750">
                <a:buFont typeface="Wingdings" panose="05000000000000000000" pitchFamily="2" charset="2"/>
                <a:buChar char="l"/>
              </a:pPr>
              <a:r>
                <a:rPr lang="en-US" altLang="zh-CN" dirty="0">
                  <a:solidFill>
                    <a:srgbClr val="C00000"/>
                  </a:solidFill>
                </a:rPr>
                <a:t>volatile</a:t>
              </a:r>
            </a:p>
            <a:p>
              <a:pPr marL="285750" indent="-285750">
                <a:buFont typeface="Wingdings" panose="05000000000000000000" pitchFamily="2" charset="2"/>
                <a:buChar char="l"/>
              </a:pPr>
              <a:r>
                <a:rPr lang="en-US" altLang="zh-CN" dirty="0"/>
                <a:t>LOCK</a:t>
              </a:r>
            </a:p>
            <a:p>
              <a:pPr marL="285750" indent="-285750">
                <a:buFont typeface="Wingdings" panose="05000000000000000000" pitchFamily="2" charset="2"/>
                <a:buChar char="l"/>
              </a:pPr>
              <a:endParaRPr lang="zh-CN" altLang="en-US" dirty="0"/>
            </a:p>
          </p:txBody>
        </p:sp>
      </p:grpSp>
    </p:spTree>
    <p:extLst>
      <p:ext uri="{BB962C8B-B14F-4D97-AF65-F5344CB8AC3E}">
        <p14:creationId xmlns:p14="http://schemas.microsoft.com/office/powerpoint/2010/main" val="27636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5F2C-F1A4-D6C9-9A44-1A2C52B88304}"/>
              </a:ext>
            </a:extLst>
          </p:cNvPr>
          <p:cNvSpPr>
            <a:spLocks noGrp="1"/>
          </p:cNvSpPr>
          <p:nvPr>
            <p:ph type="title"/>
          </p:nvPr>
        </p:nvSpPr>
        <p:spPr/>
        <p:txBody>
          <a:bodyPr/>
          <a:lstStyle/>
          <a:p>
            <a:r>
              <a:rPr lang="zh-CN" altLang="en-US" sz="2000" dirty="0">
                <a:solidFill>
                  <a:srgbClr val="AD2B26"/>
                </a:solidFill>
              </a:rPr>
              <a:t>导致并发程序出现问题的根本原因是什么</a:t>
            </a:r>
            <a:endParaRPr lang="zh-CN" altLang="en-US" dirty="0"/>
          </a:p>
        </p:txBody>
      </p:sp>
      <p:sp>
        <p:nvSpPr>
          <p:cNvPr id="3" name="文本占位符 2">
            <a:extLst>
              <a:ext uri="{FF2B5EF4-FFF2-40B4-BE49-F238E27FC236}">
                <a16:creationId xmlns:a16="http://schemas.microsoft.com/office/drawing/2014/main" id="{1FAD5F7D-1A6D-CAD5-2F52-1DF39F462A57}"/>
              </a:ext>
            </a:extLst>
          </p:cNvPr>
          <p:cNvSpPr>
            <a:spLocks noGrp="1"/>
          </p:cNvSpPr>
          <p:nvPr>
            <p:ph type="body" sz="quarter" idx="11"/>
          </p:nvPr>
        </p:nvSpPr>
        <p:spPr>
          <a:xfrm>
            <a:off x="710880" y="1624204"/>
            <a:ext cx="10698800" cy="1476163"/>
          </a:xfrm>
        </p:spPr>
        <p:txBody>
          <a:bodyPr/>
          <a:lstStyle/>
          <a:p>
            <a:r>
              <a:rPr lang="zh-CN" altLang="en-US" dirty="0">
                <a:solidFill>
                  <a:srgbClr val="C00000"/>
                </a:solidFill>
              </a:rPr>
              <a:t>有序性</a:t>
            </a:r>
          </a:p>
          <a:p>
            <a:r>
              <a:rPr lang="zh-CN" altLang="en-US" dirty="0"/>
              <a:t>指令重排：处理器为了提高程序运行效率，可能会对输入代码进行优化，它不保证程序中各个语句的执行先后顺序同代码中的顺序一致，但是它会保证程序最终执行结果和代码顺序执行的结果是一致的</a:t>
            </a:r>
          </a:p>
        </p:txBody>
      </p:sp>
      <p:grpSp>
        <p:nvGrpSpPr>
          <p:cNvPr id="5" name="组合 4">
            <a:extLst>
              <a:ext uri="{FF2B5EF4-FFF2-40B4-BE49-F238E27FC236}">
                <a16:creationId xmlns:a16="http://schemas.microsoft.com/office/drawing/2014/main" id="{90CD3429-4CA7-223B-3F30-C61C492D6635}"/>
              </a:ext>
            </a:extLst>
          </p:cNvPr>
          <p:cNvGrpSpPr/>
          <p:nvPr/>
        </p:nvGrpSpPr>
        <p:grpSpPr>
          <a:xfrm>
            <a:off x="5663952" y="4344952"/>
            <a:ext cx="4644516" cy="884227"/>
            <a:chOff x="5663952" y="4344952"/>
            <a:chExt cx="4644516" cy="884227"/>
          </a:xfrm>
        </p:grpSpPr>
        <p:sp>
          <p:nvSpPr>
            <p:cNvPr id="7" name="箭头: 右 6">
              <a:extLst>
                <a:ext uri="{FF2B5EF4-FFF2-40B4-BE49-F238E27FC236}">
                  <a16:creationId xmlns:a16="http://schemas.microsoft.com/office/drawing/2014/main" id="{2E5C8805-829E-0EBF-A884-FC186A4DBE85}"/>
                </a:ext>
              </a:extLst>
            </p:cNvPr>
            <p:cNvSpPr/>
            <p:nvPr/>
          </p:nvSpPr>
          <p:spPr>
            <a:xfrm>
              <a:off x="5663952" y="4344952"/>
              <a:ext cx="1440160" cy="884227"/>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解决方案</a:t>
              </a:r>
            </a:p>
          </p:txBody>
        </p:sp>
        <p:sp>
          <p:nvSpPr>
            <p:cNvPr id="8" name="文本占位符 2">
              <a:extLst>
                <a:ext uri="{FF2B5EF4-FFF2-40B4-BE49-F238E27FC236}">
                  <a16:creationId xmlns:a16="http://schemas.microsoft.com/office/drawing/2014/main" id="{AEADC50D-6706-A483-4668-2A1369F51E95}"/>
                </a:ext>
              </a:extLst>
            </p:cNvPr>
            <p:cNvSpPr txBox="1">
              <a:spLocks/>
            </p:cNvSpPr>
            <p:nvPr/>
          </p:nvSpPr>
          <p:spPr>
            <a:xfrm>
              <a:off x="7932204" y="4526027"/>
              <a:ext cx="2376264" cy="522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volatile</a:t>
              </a:r>
            </a:p>
            <a:p>
              <a:endParaRPr lang="en-US" altLang="zh-CN" dirty="0"/>
            </a:p>
            <a:p>
              <a:endParaRPr lang="zh-CN" altLang="en-US" dirty="0"/>
            </a:p>
          </p:txBody>
        </p:sp>
      </p:grpSp>
      <p:sp>
        <p:nvSpPr>
          <p:cNvPr id="4" name="Rectangle 1">
            <a:extLst>
              <a:ext uri="{FF2B5EF4-FFF2-40B4-BE49-F238E27FC236}">
                <a16:creationId xmlns:a16="http://schemas.microsoft.com/office/drawing/2014/main" id="{FCD26071-C042-6EB4-125D-9B72DE0D4B80}"/>
              </a:ext>
            </a:extLst>
          </p:cNvPr>
          <p:cNvSpPr>
            <a:spLocks noChangeArrowheads="1"/>
          </p:cNvSpPr>
          <p:nvPr/>
        </p:nvSpPr>
        <p:spPr bwMode="auto">
          <a:xfrm>
            <a:off x="1681017" y="3423355"/>
            <a:ext cx="2700300" cy="28931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actor1</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actor2</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II_Result </a:t>
            </a:r>
            <a:r>
              <a:rPr kumimoji="0" lang="zh-CN" altLang="zh-CN" sz="1300" b="0" i="0" u="none" strike="noStrike" cap="none" normalizeH="0" baseline="0" dirty="0">
                <a:ln>
                  <a:noFill/>
                </a:ln>
                <a:solidFill>
                  <a:srgbClr val="080808"/>
                </a:solidFill>
                <a:effectLst/>
                <a:latin typeface="Arial Unicode MS"/>
                <a:ea typeface="JetBrains Mono"/>
              </a:rPr>
              <a:t>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2334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B9590C-4418-BADB-1B4F-8E7F0731E473}"/>
              </a:ext>
            </a:extLst>
          </p:cNvPr>
          <p:cNvSpPr>
            <a:spLocks noGrp="1"/>
          </p:cNvSpPr>
          <p:nvPr>
            <p:ph type="body" sz="quarter" idx="10"/>
          </p:nvPr>
        </p:nvSpPr>
        <p:spPr>
          <a:xfrm>
            <a:off x="5126584" y="1463040"/>
            <a:ext cx="5760538" cy="2181984"/>
          </a:xfrm>
        </p:spPr>
        <p:txBody>
          <a:bodyPr/>
          <a:lstStyle/>
          <a:p>
            <a:pPr marL="0" indent="0">
              <a:buNone/>
            </a:pPr>
            <a:r>
              <a:rPr lang="zh-CN" altLang="en-US" sz="1800" dirty="0">
                <a:solidFill>
                  <a:srgbClr val="AD2B26"/>
                </a:solidFill>
              </a:rPr>
              <a:t>导致并发程序出现问题的根本原因是什么</a:t>
            </a:r>
            <a:endParaRPr lang="zh-CN" altLang="en-US" sz="1800" dirty="0"/>
          </a:p>
          <a:p>
            <a:endParaRPr lang="zh-CN" altLang="en-US" dirty="0"/>
          </a:p>
        </p:txBody>
      </p:sp>
      <p:sp>
        <p:nvSpPr>
          <p:cNvPr id="3" name="文本占位符 2">
            <a:extLst>
              <a:ext uri="{FF2B5EF4-FFF2-40B4-BE49-F238E27FC236}">
                <a16:creationId xmlns:a16="http://schemas.microsoft.com/office/drawing/2014/main" id="{CA8A52C1-B913-F7E0-777D-FC95D6CFA128}"/>
              </a:ext>
            </a:extLst>
          </p:cNvPr>
          <p:cNvSpPr txBox="1">
            <a:spLocks/>
          </p:cNvSpPr>
          <p:nvPr/>
        </p:nvSpPr>
        <p:spPr>
          <a:xfrm>
            <a:off x="5231904" y="2730468"/>
            <a:ext cx="6629428" cy="13970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r>
              <a:rPr lang="zh-CN" altLang="en-US" sz="1400" dirty="0"/>
              <a:t>原子性     </a:t>
            </a:r>
            <a:r>
              <a:rPr lang="en-US" altLang="zh-CN" sz="1400" dirty="0"/>
              <a:t>synchronized</a:t>
            </a:r>
            <a:r>
              <a:rPr lang="zh-CN" altLang="en-US" sz="1400" dirty="0"/>
              <a:t>、</a:t>
            </a:r>
            <a:r>
              <a:rPr lang="en-US" altLang="zh-CN" sz="1400" dirty="0"/>
              <a:t>lock</a:t>
            </a:r>
          </a:p>
          <a:p>
            <a:r>
              <a:rPr lang="en-US" altLang="zh-CN" sz="1400" dirty="0"/>
              <a:t>2.</a:t>
            </a:r>
            <a:r>
              <a:rPr lang="zh-CN" altLang="en-US" sz="1400" dirty="0"/>
              <a:t>内存可见性   </a:t>
            </a:r>
            <a:r>
              <a:rPr lang="en-US" altLang="zh-CN" sz="1400" dirty="0"/>
              <a:t>volatile</a:t>
            </a:r>
            <a:r>
              <a:rPr lang="zh-CN" altLang="en-US" sz="1400" dirty="0"/>
              <a:t>、</a:t>
            </a:r>
            <a:r>
              <a:rPr lang="en-US" altLang="zh-CN" sz="1400" dirty="0"/>
              <a:t>synchronized</a:t>
            </a:r>
            <a:r>
              <a:rPr lang="zh-CN" altLang="en-US" sz="1400" dirty="0"/>
              <a:t>、</a:t>
            </a:r>
            <a:r>
              <a:rPr lang="en-US" altLang="zh-CN" sz="1400" dirty="0"/>
              <a:t>lock</a:t>
            </a:r>
            <a:endParaRPr lang="zh-CN" altLang="en-US" sz="1400" dirty="0"/>
          </a:p>
          <a:p>
            <a:r>
              <a:rPr lang="en-US" altLang="zh-CN" sz="1400" dirty="0"/>
              <a:t>3.</a:t>
            </a:r>
            <a:r>
              <a:rPr lang="zh-CN" altLang="en-US" sz="1400" dirty="0"/>
              <a:t>有序性     </a:t>
            </a:r>
            <a:r>
              <a:rPr lang="en-US" altLang="zh-CN" sz="1400" dirty="0"/>
              <a:t>volatile</a:t>
            </a:r>
            <a:endParaRPr lang="zh-CN" altLang="en-US" sz="1400" dirty="0"/>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1386502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09018FCE-5F1C-1FDA-F164-2229CCACE7D0}"/>
              </a:ext>
            </a:extLst>
          </p:cNvPr>
          <p:cNvGrpSpPr/>
          <p:nvPr/>
        </p:nvGrpSpPr>
        <p:grpSpPr>
          <a:xfrm>
            <a:off x="559238" y="1196752"/>
            <a:ext cx="3316968" cy="5004556"/>
            <a:chOff x="559238" y="1196752"/>
            <a:chExt cx="3316968" cy="5004556"/>
          </a:xfrm>
        </p:grpSpPr>
        <p:sp>
          <p:nvSpPr>
            <p:cNvPr id="2" name="矩形 1">
              <a:extLst>
                <a:ext uri="{FF2B5EF4-FFF2-40B4-BE49-F238E27FC236}">
                  <a16:creationId xmlns:a16="http://schemas.microsoft.com/office/drawing/2014/main" id="{7181C26E-F33E-513A-0333-0EDF81B55523}"/>
                </a:ext>
              </a:extLst>
            </p:cNvPr>
            <p:cNvSpPr/>
            <p:nvPr/>
          </p:nvSpPr>
          <p:spPr>
            <a:xfrm>
              <a:off x="559238" y="119675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6" name="文本框 35">
              <a:extLst>
                <a:ext uri="{FF2B5EF4-FFF2-40B4-BE49-F238E27FC236}">
                  <a16:creationId xmlns:a16="http://schemas.microsoft.com/office/drawing/2014/main" id="{5928B6F1-5B7F-EDCA-3FBD-7FE55CBC37DF}"/>
                </a:ext>
              </a:extLst>
            </p:cNvPr>
            <p:cNvSpPr txBox="1"/>
            <p:nvPr/>
          </p:nvSpPr>
          <p:spPr>
            <a:xfrm>
              <a:off x="1260718"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线程的基础知识</a:t>
              </a:r>
              <a:endParaRPr lang="en-US" altLang="zh-CN" dirty="0"/>
            </a:p>
          </p:txBody>
        </p:sp>
      </p:grpSp>
      <p:grpSp>
        <p:nvGrpSpPr>
          <p:cNvPr id="42" name="组合 41">
            <a:extLst>
              <a:ext uri="{FF2B5EF4-FFF2-40B4-BE49-F238E27FC236}">
                <a16:creationId xmlns:a16="http://schemas.microsoft.com/office/drawing/2014/main" id="{E3840184-72F7-09FE-621B-161E39B746D7}"/>
              </a:ext>
            </a:extLst>
          </p:cNvPr>
          <p:cNvGrpSpPr/>
          <p:nvPr/>
        </p:nvGrpSpPr>
        <p:grpSpPr>
          <a:xfrm>
            <a:off x="4062811" y="1211542"/>
            <a:ext cx="3316968" cy="5004556"/>
            <a:chOff x="4062811" y="1211542"/>
            <a:chExt cx="3316968" cy="5004556"/>
          </a:xfrm>
        </p:grpSpPr>
        <p:sp>
          <p:nvSpPr>
            <p:cNvPr id="5" name="矩形 4">
              <a:extLst>
                <a:ext uri="{FF2B5EF4-FFF2-40B4-BE49-F238E27FC236}">
                  <a16:creationId xmlns:a16="http://schemas.microsoft.com/office/drawing/2014/main" id="{E3203FEB-B9EB-A96A-E5FF-D49C81C9AD4B}"/>
                </a:ext>
              </a:extLst>
            </p:cNvPr>
            <p:cNvSpPr/>
            <p:nvPr/>
          </p:nvSpPr>
          <p:spPr>
            <a:xfrm>
              <a:off x="4062811" y="121154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7" name="文本框 36">
              <a:extLst>
                <a:ext uri="{FF2B5EF4-FFF2-40B4-BE49-F238E27FC236}">
                  <a16:creationId xmlns:a16="http://schemas.microsoft.com/office/drawing/2014/main" id="{E244C2EE-3E88-D088-803A-7C716D7488D6}"/>
                </a:ext>
              </a:extLst>
            </p:cNvPr>
            <p:cNvSpPr txBox="1"/>
            <p:nvPr/>
          </p:nvSpPr>
          <p:spPr>
            <a:xfrm>
              <a:off x="4769173"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线程中并发安全</a:t>
              </a:r>
            </a:p>
          </p:txBody>
        </p:sp>
      </p:grpSp>
      <p:grpSp>
        <p:nvGrpSpPr>
          <p:cNvPr id="41" name="组合 40">
            <a:extLst>
              <a:ext uri="{FF2B5EF4-FFF2-40B4-BE49-F238E27FC236}">
                <a16:creationId xmlns:a16="http://schemas.microsoft.com/office/drawing/2014/main" id="{3C0A3555-E37D-C870-A197-BE03FB58448F}"/>
              </a:ext>
            </a:extLst>
          </p:cNvPr>
          <p:cNvGrpSpPr/>
          <p:nvPr/>
        </p:nvGrpSpPr>
        <p:grpSpPr>
          <a:xfrm>
            <a:off x="7657871" y="1196753"/>
            <a:ext cx="3774814" cy="2717388"/>
            <a:chOff x="7657871" y="1196753"/>
            <a:chExt cx="3774814" cy="2717388"/>
          </a:xfrm>
        </p:grpSpPr>
        <p:sp>
          <p:nvSpPr>
            <p:cNvPr id="14" name="矩形 13">
              <a:extLst>
                <a:ext uri="{FF2B5EF4-FFF2-40B4-BE49-F238E27FC236}">
                  <a16:creationId xmlns:a16="http://schemas.microsoft.com/office/drawing/2014/main" id="{DDF0A98E-3617-0729-CF23-467AA54A8C78}"/>
                </a:ext>
              </a:extLst>
            </p:cNvPr>
            <p:cNvSpPr/>
            <p:nvPr/>
          </p:nvSpPr>
          <p:spPr>
            <a:xfrm>
              <a:off x="7657871" y="1196753"/>
              <a:ext cx="3774814" cy="2717388"/>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8" name="文本框 37">
              <a:extLst>
                <a:ext uri="{FF2B5EF4-FFF2-40B4-BE49-F238E27FC236}">
                  <a16:creationId xmlns:a16="http://schemas.microsoft.com/office/drawing/2014/main" id="{1C21DB3C-BDE3-9529-DA7B-64E87F55737F}"/>
                </a:ext>
              </a:extLst>
            </p:cNvPr>
            <p:cNvSpPr txBox="1"/>
            <p:nvPr/>
          </p:nvSpPr>
          <p:spPr>
            <a:xfrm>
              <a:off x="8976320" y="1215758"/>
              <a:ext cx="1449308"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线程池</a:t>
              </a:r>
            </a:p>
          </p:txBody>
        </p:sp>
      </p:grpSp>
      <p:grpSp>
        <p:nvGrpSpPr>
          <p:cNvPr id="40" name="组合 39">
            <a:extLst>
              <a:ext uri="{FF2B5EF4-FFF2-40B4-BE49-F238E27FC236}">
                <a16:creationId xmlns:a16="http://schemas.microsoft.com/office/drawing/2014/main" id="{2933D1E6-EA77-756A-AF8B-DE8ADC9F7D9D}"/>
              </a:ext>
            </a:extLst>
          </p:cNvPr>
          <p:cNvGrpSpPr/>
          <p:nvPr/>
        </p:nvGrpSpPr>
        <p:grpSpPr>
          <a:xfrm>
            <a:off x="7673736" y="4227046"/>
            <a:ext cx="3774814" cy="1974262"/>
            <a:chOff x="7673736" y="4227046"/>
            <a:chExt cx="3774814" cy="1974262"/>
          </a:xfrm>
        </p:grpSpPr>
        <p:sp>
          <p:nvSpPr>
            <p:cNvPr id="21" name="矩形 20">
              <a:extLst>
                <a:ext uri="{FF2B5EF4-FFF2-40B4-BE49-F238E27FC236}">
                  <a16:creationId xmlns:a16="http://schemas.microsoft.com/office/drawing/2014/main" id="{222DAC7C-68C2-C868-B050-FBADA4FF1445}"/>
                </a:ext>
              </a:extLst>
            </p:cNvPr>
            <p:cNvSpPr/>
            <p:nvPr/>
          </p:nvSpPr>
          <p:spPr>
            <a:xfrm>
              <a:off x="7673736" y="4227046"/>
              <a:ext cx="3774814" cy="1974262"/>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8A987A"/>
                </a:solidFill>
              </a:endParaRPr>
            </a:p>
          </p:txBody>
        </p:sp>
        <p:sp>
          <p:nvSpPr>
            <p:cNvPr id="39" name="文本框 38">
              <a:extLst>
                <a:ext uri="{FF2B5EF4-FFF2-40B4-BE49-F238E27FC236}">
                  <a16:creationId xmlns:a16="http://schemas.microsoft.com/office/drawing/2014/main" id="{C51278DC-56E7-6A4D-B5C3-5C2084F6D65F}"/>
                </a:ext>
              </a:extLst>
            </p:cNvPr>
            <p:cNvSpPr txBox="1"/>
            <p:nvPr/>
          </p:nvSpPr>
          <p:spPr>
            <a:xfrm>
              <a:off x="8976320" y="4289699"/>
              <a:ext cx="1449308" cy="369332"/>
            </a:xfrm>
            <a:prstGeom prst="rect">
              <a:avLst/>
            </a:prstGeom>
            <a:noFill/>
          </p:spPr>
          <p:txBody>
            <a:bodyPr wrap="square">
              <a:spAutoFit/>
            </a:bodyPr>
            <a:lstStyle/>
            <a:p>
              <a:r>
                <a:rPr lang="zh-CN" altLang="en-US" b="1" dirty="0">
                  <a:solidFill>
                    <a:srgbClr val="8A987A"/>
                  </a:solidFill>
                  <a:ea typeface="Alibaba PuHuiTi Medium"/>
                </a:rPr>
                <a:t>使用场景</a:t>
              </a:r>
            </a:p>
          </p:txBody>
        </p:sp>
      </p:grpSp>
      <p:sp>
        <p:nvSpPr>
          <p:cNvPr id="3" name="文本占位符 2">
            <a:extLst>
              <a:ext uri="{FF2B5EF4-FFF2-40B4-BE49-F238E27FC236}">
                <a16:creationId xmlns:a16="http://schemas.microsoft.com/office/drawing/2014/main" id="{1A980E09-4C0E-B98D-002A-4EE41CF58E0C}"/>
              </a:ext>
            </a:extLst>
          </p:cNvPr>
          <p:cNvSpPr>
            <a:spLocks noGrp="1"/>
          </p:cNvSpPr>
          <p:nvPr>
            <p:ph type="body" sz="quarter" idx="11"/>
          </p:nvPr>
        </p:nvSpPr>
        <p:spPr>
          <a:xfrm>
            <a:off x="759315" y="1820777"/>
            <a:ext cx="1532692" cy="400639"/>
          </a:xfrm>
        </p:spPr>
        <p:txBody>
          <a:bodyPr/>
          <a:lstStyle/>
          <a:p>
            <a:r>
              <a:rPr lang="zh-CN" altLang="en-US" sz="1200" dirty="0">
                <a:solidFill>
                  <a:srgbClr val="8A987A"/>
                </a:solidFill>
              </a:rPr>
              <a:t>线程与进程的区别</a:t>
            </a:r>
          </a:p>
        </p:txBody>
      </p:sp>
      <p:sp>
        <p:nvSpPr>
          <p:cNvPr id="4" name="文本占位符 2">
            <a:extLst>
              <a:ext uri="{FF2B5EF4-FFF2-40B4-BE49-F238E27FC236}">
                <a16:creationId xmlns:a16="http://schemas.microsoft.com/office/drawing/2014/main" id="{A1F2B3D3-6017-9075-06D4-DC446CB05D10}"/>
              </a:ext>
            </a:extLst>
          </p:cNvPr>
          <p:cNvSpPr txBox="1">
            <a:spLocks/>
          </p:cNvSpPr>
          <p:nvPr/>
        </p:nvSpPr>
        <p:spPr>
          <a:xfrm>
            <a:off x="759315" y="2243958"/>
            <a:ext cx="162018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并行与并发的区别</a:t>
            </a:r>
          </a:p>
        </p:txBody>
      </p:sp>
      <p:sp>
        <p:nvSpPr>
          <p:cNvPr id="6" name="文本占位符 2">
            <a:extLst>
              <a:ext uri="{FF2B5EF4-FFF2-40B4-BE49-F238E27FC236}">
                <a16:creationId xmlns:a16="http://schemas.microsoft.com/office/drawing/2014/main" id="{B5DADA01-69AF-E35B-B95E-4E5FB86CB3B9}"/>
              </a:ext>
            </a:extLst>
          </p:cNvPr>
          <p:cNvSpPr txBox="1">
            <a:spLocks/>
          </p:cNvSpPr>
          <p:nvPr/>
        </p:nvSpPr>
        <p:spPr>
          <a:xfrm>
            <a:off x="759315" y="2667139"/>
            <a:ext cx="180020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线程创建的方式有哪些</a:t>
            </a:r>
          </a:p>
        </p:txBody>
      </p:sp>
      <p:sp>
        <p:nvSpPr>
          <p:cNvPr id="7" name="文本占位符 2">
            <a:extLst>
              <a:ext uri="{FF2B5EF4-FFF2-40B4-BE49-F238E27FC236}">
                <a16:creationId xmlns:a16="http://schemas.microsoft.com/office/drawing/2014/main" id="{FA8E1F13-02DA-96DC-BE3C-2AEDD7644F0F}"/>
              </a:ext>
            </a:extLst>
          </p:cNvPr>
          <p:cNvSpPr txBox="1">
            <a:spLocks/>
          </p:cNvSpPr>
          <p:nvPr/>
        </p:nvSpPr>
        <p:spPr>
          <a:xfrm>
            <a:off x="759315" y="5629407"/>
            <a:ext cx="219624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如何停止一个正在运行的线程</a:t>
            </a:r>
          </a:p>
        </p:txBody>
      </p:sp>
      <p:sp>
        <p:nvSpPr>
          <p:cNvPr id="8" name="文本占位符 2">
            <a:extLst>
              <a:ext uri="{FF2B5EF4-FFF2-40B4-BE49-F238E27FC236}">
                <a16:creationId xmlns:a16="http://schemas.microsoft.com/office/drawing/2014/main" id="{5C6590DA-D8BF-7D48-5C81-00B143115ABC}"/>
              </a:ext>
            </a:extLst>
          </p:cNvPr>
          <p:cNvSpPr txBox="1">
            <a:spLocks/>
          </p:cNvSpPr>
          <p:nvPr/>
        </p:nvSpPr>
        <p:spPr>
          <a:xfrm>
            <a:off x="4191115" y="3411395"/>
            <a:ext cx="21324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solidFill>
                  <a:srgbClr val="8A987A"/>
                </a:solidFill>
              </a:rPr>
              <a:t>ReentrantLock</a:t>
            </a:r>
            <a:r>
              <a:rPr lang="zh-CN" altLang="en-US" sz="1200" dirty="0">
                <a:solidFill>
                  <a:srgbClr val="8A987A"/>
                </a:solidFill>
              </a:rPr>
              <a:t>的实现原理</a:t>
            </a:r>
          </a:p>
        </p:txBody>
      </p:sp>
      <p:sp>
        <p:nvSpPr>
          <p:cNvPr id="9" name="文本占位符 2">
            <a:extLst>
              <a:ext uri="{FF2B5EF4-FFF2-40B4-BE49-F238E27FC236}">
                <a16:creationId xmlns:a16="http://schemas.microsoft.com/office/drawing/2014/main" id="{59C3F657-ED67-6D55-219A-5B46A7A6B22B}"/>
              </a:ext>
            </a:extLst>
          </p:cNvPr>
          <p:cNvSpPr txBox="1">
            <a:spLocks/>
          </p:cNvSpPr>
          <p:nvPr/>
        </p:nvSpPr>
        <p:spPr>
          <a:xfrm>
            <a:off x="759315" y="5206225"/>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线程的 </a:t>
            </a:r>
            <a:r>
              <a:rPr lang="en-US" altLang="zh-CN" sz="1200" dirty="0">
                <a:solidFill>
                  <a:srgbClr val="8A987A"/>
                </a:solidFill>
              </a:rPr>
              <a:t>run()</a:t>
            </a:r>
            <a:r>
              <a:rPr lang="zh-CN" altLang="en-US" sz="1200" dirty="0">
                <a:solidFill>
                  <a:srgbClr val="8A987A"/>
                </a:solidFill>
              </a:rPr>
              <a:t>和 </a:t>
            </a:r>
            <a:r>
              <a:rPr lang="en-US" altLang="zh-CN" sz="1200" dirty="0">
                <a:solidFill>
                  <a:srgbClr val="8A987A"/>
                </a:solidFill>
              </a:rPr>
              <a:t>start()</a:t>
            </a:r>
            <a:r>
              <a:rPr lang="zh-CN" altLang="en-US" sz="1200" dirty="0">
                <a:solidFill>
                  <a:srgbClr val="8A987A"/>
                </a:solidFill>
              </a:rPr>
              <a:t>有什么区别</a:t>
            </a:r>
          </a:p>
        </p:txBody>
      </p:sp>
      <p:sp>
        <p:nvSpPr>
          <p:cNvPr id="10" name="文本占位符 2">
            <a:extLst>
              <a:ext uri="{FF2B5EF4-FFF2-40B4-BE49-F238E27FC236}">
                <a16:creationId xmlns:a16="http://schemas.microsoft.com/office/drawing/2014/main" id="{FD84A8B0-C106-A06E-E5F6-0FA941440DC0}"/>
              </a:ext>
            </a:extLst>
          </p:cNvPr>
          <p:cNvSpPr txBox="1">
            <a:spLocks/>
          </p:cNvSpPr>
          <p:nvPr/>
        </p:nvSpPr>
        <p:spPr>
          <a:xfrm>
            <a:off x="4191115" y="2996383"/>
            <a:ext cx="1033869"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什么是</a:t>
            </a:r>
            <a:r>
              <a:rPr lang="en-US" altLang="zh-CN" sz="1200" dirty="0">
                <a:solidFill>
                  <a:srgbClr val="8A987A"/>
                </a:solidFill>
              </a:rPr>
              <a:t>AQS</a:t>
            </a:r>
            <a:endParaRPr lang="zh-CN" altLang="en-US" sz="1200" dirty="0">
              <a:solidFill>
                <a:srgbClr val="8A987A"/>
              </a:solidFill>
            </a:endParaRPr>
          </a:p>
        </p:txBody>
      </p:sp>
      <p:sp>
        <p:nvSpPr>
          <p:cNvPr id="11" name="文本占位符 2">
            <a:extLst>
              <a:ext uri="{FF2B5EF4-FFF2-40B4-BE49-F238E27FC236}">
                <a16:creationId xmlns:a16="http://schemas.microsoft.com/office/drawing/2014/main" id="{7956C4C3-E46B-1237-13E3-DD4567C0C606}"/>
              </a:ext>
            </a:extLst>
          </p:cNvPr>
          <p:cNvSpPr txBox="1">
            <a:spLocks/>
          </p:cNvSpPr>
          <p:nvPr/>
        </p:nvSpPr>
        <p:spPr>
          <a:xfrm>
            <a:off x="759315" y="4783044"/>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notify()</a:t>
            </a:r>
            <a:r>
              <a:rPr lang="zh-CN" altLang="en-US" sz="1200" dirty="0">
                <a:solidFill>
                  <a:srgbClr val="8A987A"/>
                </a:solidFill>
              </a:rPr>
              <a:t>和 </a:t>
            </a:r>
            <a:r>
              <a:rPr lang="en-US" altLang="zh-CN" sz="1200" dirty="0" err="1">
                <a:solidFill>
                  <a:srgbClr val="8A987A"/>
                </a:solidFill>
              </a:rPr>
              <a:t>notifyAll</a:t>
            </a:r>
            <a:r>
              <a:rPr lang="en-US" altLang="zh-CN" sz="1200" dirty="0">
                <a:solidFill>
                  <a:srgbClr val="8A987A"/>
                </a:solidFill>
              </a:rPr>
              <a:t>()</a:t>
            </a:r>
            <a:r>
              <a:rPr lang="zh-CN" altLang="en-US" sz="1200" dirty="0">
                <a:solidFill>
                  <a:srgbClr val="8A987A"/>
                </a:solidFill>
              </a:rPr>
              <a:t>有什么区别</a:t>
            </a:r>
          </a:p>
        </p:txBody>
      </p:sp>
      <p:sp>
        <p:nvSpPr>
          <p:cNvPr id="12" name="文本占位符 2">
            <a:extLst>
              <a:ext uri="{FF2B5EF4-FFF2-40B4-BE49-F238E27FC236}">
                <a16:creationId xmlns:a16="http://schemas.microsoft.com/office/drawing/2014/main" id="{3375903B-1784-051A-086F-E37CCDE4BF4A}"/>
              </a:ext>
            </a:extLst>
          </p:cNvPr>
          <p:cNvSpPr txBox="1">
            <a:spLocks/>
          </p:cNvSpPr>
          <p:nvPr/>
        </p:nvSpPr>
        <p:spPr>
          <a:xfrm>
            <a:off x="759315" y="4359863"/>
            <a:ext cx="29629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新建三个线程，如何保证它们按顺序执行</a:t>
            </a:r>
          </a:p>
        </p:txBody>
      </p:sp>
      <p:sp>
        <p:nvSpPr>
          <p:cNvPr id="13" name="文本占位符 2">
            <a:extLst>
              <a:ext uri="{FF2B5EF4-FFF2-40B4-BE49-F238E27FC236}">
                <a16:creationId xmlns:a16="http://schemas.microsoft.com/office/drawing/2014/main" id="{B2D52A17-BEDA-33C5-5F0C-330C73B8819A}"/>
              </a:ext>
            </a:extLst>
          </p:cNvPr>
          <p:cNvSpPr txBox="1">
            <a:spLocks/>
          </p:cNvSpPr>
          <p:nvPr/>
        </p:nvSpPr>
        <p:spPr>
          <a:xfrm>
            <a:off x="7649647" y="5266293"/>
            <a:ext cx="3197626"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如何控制某个方法允许并发访问线程的数量</a:t>
            </a:r>
          </a:p>
        </p:txBody>
      </p:sp>
      <p:sp>
        <p:nvSpPr>
          <p:cNvPr id="15" name="文本占位符 2">
            <a:extLst>
              <a:ext uri="{FF2B5EF4-FFF2-40B4-BE49-F238E27FC236}">
                <a16:creationId xmlns:a16="http://schemas.microsoft.com/office/drawing/2014/main" id="{C3955400-60CA-56BE-D6A8-080BDAAF9ED5}"/>
              </a:ext>
            </a:extLst>
          </p:cNvPr>
          <p:cNvSpPr txBox="1">
            <a:spLocks/>
          </p:cNvSpPr>
          <p:nvPr/>
        </p:nvSpPr>
        <p:spPr>
          <a:xfrm>
            <a:off x="7649647" y="3410358"/>
            <a:ext cx="274655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为什么不建议用</a:t>
            </a:r>
            <a:r>
              <a:rPr lang="en-US" altLang="zh-CN" sz="1200" dirty="0">
                <a:solidFill>
                  <a:srgbClr val="8A987A"/>
                </a:solidFill>
              </a:rPr>
              <a:t>Executors</a:t>
            </a:r>
            <a:r>
              <a:rPr lang="zh-CN" altLang="en-US" sz="1200" dirty="0">
                <a:solidFill>
                  <a:srgbClr val="8A987A"/>
                </a:solidFill>
              </a:rPr>
              <a:t>创建线程池</a:t>
            </a:r>
          </a:p>
        </p:txBody>
      </p:sp>
      <p:sp>
        <p:nvSpPr>
          <p:cNvPr id="16" name="文本占位符 2">
            <a:extLst>
              <a:ext uri="{FF2B5EF4-FFF2-40B4-BE49-F238E27FC236}">
                <a16:creationId xmlns:a16="http://schemas.microsoft.com/office/drawing/2014/main" id="{FAAB2B75-D9B6-AF0A-7414-E3F1717D689A}"/>
              </a:ext>
            </a:extLst>
          </p:cNvPr>
          <p:cNvSpPr txBox="1">
            <a:spLocks/>
          </p:cNvSpPr>
          <p:nvPr/>
        </p:nvSpPr>
        <p:spPr>
          <a:xfrm>
            <a:off x="4191115" y="2581371"/>
            <a:ext cx="132698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CAS </a:t>
            </a:r>
            <a:r>
              <a:rPr lang="zh-CN" altLang="en-US" sz="1200" dirty="0">
                <a:solidFill>
                  <a:srgbClr val="8A987A"/>
                </a:solidFill>
              </a:rPr>
              <a:t>你知道吗</a:t>
            </a:r>
          </a:p>
        </p:txBody>
      </p:sp>
      <p:sp>
        <p:nvSpPr>
          <p:cNvPr id="17" name="文本占位符 2">
            <a:extLst>
              <a:ext uri="{FF2B5EF4-FFF2-40B4-BE49-F238E27FC236}">
                <a16:creationId xmlns:a16="http://schemas.microsoft.com/office/drawing/2014/main" id="{D957D52E-B2B4-94D5-E43D-185C07CD132D}"/>
              </a:ext>
            </a:extLst>
          </p:cNvPr>
          <p:cNvSpPr txBox="1">
            <a:spLocks/>
          </p:cNvSpPr>
          <p:nvPr/>
        </p:nvSpPr>
        <p:spPr>
          <a:xfrm>
            <a:off x="4191115" y="2166359"/>
            <a:ext cx="233716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你谈谈 </a:t>
            </a:r>
            <a:r>
              <a:rPr lang="en-US" altLang="zh-CN" sz="1200" dirty="0">
                <a:solidFill>
                  <a:srgbClr val="8A987A"/>
                </a:solidFill>
              </a:rPr>
              <a:t>JMM</a:t>
            </a:r>
            <a:r>
              <a:rPr lang="zh-CN" altLang="en-US" sz="1200" dirty="0">
                <a:solidFill>
                  <a:srgbClr val="8A987A"/>
                </a:solidFill>
              </a:rPr>
              <a:t>（</a:t>
            </a:r>
            <a:r>
              <a:rPr lang="en-US" altLang="zh-CN" sz="1200" dirty="0">
                <a:solidFill>
                  <a:srgbClr val="8A987A"/>
                </a:solidFill>
              </a:rPr>
              <a:t>Java </a:t>
            </a:r>
            <a:r>
              <a:rPr lang="zh-CN" altLang="en-US" sz="1200" dirty="0">
                <a:solidFill>
                  <a:srgbClr val="8A987A"/>
                </a:solidFill>
              </a:rPr>
              <a:t>内存模型）</a:t>
            </a:r>
          </a:p>
        </p:txBody>
      </p:sp>
      <p:sp>
        <p:nvSpPr>
          <p:cNvPr id="18" name="文本占位符 2">
            <a:extLst>
              <a:ext uri="{FF2B5EF4-FFF2-40B4-BE49-F238E27FC236}">
                <a16:creationId xmlns:a16="http://schemas.microsoft.com/office/drawing/2014/main" id="{487D732E-5F5E-E956-2476-795CEC4307B1}"/>
              </a:ext>
            </a:extLst>
          </p:cNvPr>
          <p:cNvSpPr txBox="1">
            <a:spLocks/>
          </p:cNvSpPr>
          <p:nvPr/>
        </p:nvSpPr>
        <p:spPr>
          <a:xfrm>
            <a:off x="7649647" y="3000500"/>
            <a:ext cx="15675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线程池的种类有哪些</a:t>
            </a:r>
          </a:p>
        </p:txBody>
      </p:sp>
      <p:sp>
        <p:nvSpPr>
          <p:cNvPr id="19" name="文本占位符 2">
            <a:extLst>
              <a:ext uri="{FF2B5EF4-FFF2-40B4-BE49-F238E27FC236}">
                <a16:creationId xmlns:a16="http://schemas.microsoft.com/office/drawing/2014/main" id="{22FE0C4D-DE29-22CF-F8C5-4263B4350DE4}"/>
              </a:ext>
            </a:extLst>
          </p:cNvPr>
          <p:cNvSpPr txBox="1">
            <a:spLocks/>
          </p:cNvSpPr>
          <p:nvPr/>
        </p:nvSpPr>
        <p:spPr>
          <a:xfrm>
            <a:off x="4191115" y="175134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关键字的底层原理</a:t>
            </a:r>
          </a:p>
        </p:txBody>
      </p:sp>
      <p:sp>
        <p:nvSpPr>
          <p:cNvPr id="20" name="文本占位符 2">
            <a:extLst>
              <a:ext uri="{FF2B5EF4-FFF2-40B4-BE49-F238E27FC236}">
                <a16:creationId xmlns:a16="http://schemas.microsoft.com/office/drawing/2014/main" id="{4C955F90-F324-E316-BC73-7AAE42F0C34D}"/>
              </a:ext>
            </a:extLst>
          </p:cNvPr>
          <p:cNvSpPr txBox="1">
            <a:spLocks/>
          </p:cNvSpPr>
          <p:nvPr/>
        </p:nvSpPr>
        <p:spPr>
          <a:xfrm>
            <a:off x="4191115" y="4656431"/>
            <a:ext cx="14967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如何进行死锁诊断</a:t>
            </a:r>
          </a:p>
        </p:txBody>
      </p:sp>
      <p:sp>
        <p:nvSpPr>
          <p:cNvPr id="22" name="文本占位符 2">
            <a:extLst>
              <a:ext uri="{FF2B5EF4-FFF2-40B4-BE49-F238E27FC236}">
                <a16:creationId xmlns:a16="http://schemas.microsoft.com/office/drawing/2014/main" id="{2EB2F23A-1264-D9E2-E139-FA6B7043D37D}"/>
              </a:ext>
            </a:extLst>
          </p:cNvPr>
          <p:cNvSpPr txBox="1">
            <a:spLocks/>
          </p:cNvSpPr>
          <p:nvPr/>
        </p:nvSpPr>
        <p:spPr>
          <a:xfrm>
            <a:off x="4191115" y="4241419"/>
            <a:ext cx="181462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死锁产生的条件是什么</a:t>
            </a:r>
          </a:p>
        </p:txBody>
      </p:sp>
      <p:sp>
        <p:nvSpPr>
          <p:cNvPr id="23" name="文本占位符 2">
            <a:extLst>
              <a:ext uri="{FF2B5EF4-FFF2-40B4-BE49-F238E27FC236}">
                <a16:creationId xmlns:a16="http://schemas.microsoft.com/office/drawing/2014/main" id="{39E14B6A-B941-D5F4-9724-A6B20B306562}"/>
              </a:ext>
            </a:extLst>
          </p:cNvPr>
          <p:cNvSpPr txBox="1">
            <a:spLocks/>
          </p:cNvSpPr>
          <p:nvPr/>
        </p:nvSpPr>
        <p:spPr>
          <a:xfrm>
            <a:off x="759315" y="3513501"/>
            <a:ext cx="311689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线程包括哪些状态，状态之间是如何变化的</a:t>
            </a:r>
          </a:p>
        </p:txBody>
      </p:sp>
      <p:sp>
        <p:nvSpPr>
          <p:cNvPr id="24" name="文本占位符 2">
            <a:extLst>
              <a:ext uri="{FF2B5EF4-FFF2-40B4-BE49-F238E27FC236}">
                <a16:creationId xmlns:a16="http://schemas.microsoft.com/office/drawing/2014/main" id="{DF65299F-BD10-D519-8802-4D72C7A03692}"/>
              </a:ext>
            </a:extLst>
          </p:cNvPr>
          <p:cNvSpPr txBox="1">
            <a:spLocks/>
          </p:cNvSpPr>
          <p:nvPr/>
        </p:nvSpPr>
        <p:spPr>
          <a:xfrm>
            <a:off x="4191115" y="382640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和</a:t>
            </a:r>
            <a:r>
              <a:rPr lang="en-US" altLang="zh-CN" sz="1200" dirty="0">
                <a:solidFill>
                  <a:srgbClr val="8A987A"/>
                </a:solidFill>
              </a:rPr>
              <a:t>Lock</a:t>
            </a:r>
            <a:r>
              <a:rPr lang="zh-CN" altLang="en-US" sz="1200" dirty="0">
                <a:solidFill>
                  <a:srgbClr val="8A987A"/>
                </a:solidFill>
              </a:rPr>
              <a:t>有什么区别</a:t>
            </a:r>
          </a:p>
        </p:txBody>
      </p:sp>
      <p:sp>
        <p:nvSpPr>
          <p:cNvPr id="25" name="文本占位符 2">
            <a:extLst>
              <a:ext uri="{FF2B5EF4-FFF2-40B4-BE49-F238E27FC236}">
                <a16:creationId xmlns:a16="http://schemas.microsoft.com/office/drawing/2014/main" id="{0EC32B99-C876-89C6-72FD-1523FB67AB88}"/>
              </a:ext>
            </a:extLst>
          </p:cNvPr>
          <p:cNvSpPr txBox="1">
            <a:spLocks/>
          </p:cNvSpPr>
          <p:nvPr/>
        </p:nvSpPr>
        <p:spPr>
          <a:xfrm>
            <a:off x="7649647" y="1770920"/>
            <a:ext cx="398311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说一下线程池的核心参数（线程池的执行原理知道嘛）</a:t>
            </a:r>
          </a:p>
        </p:txBody>
      </p:sp>
      <p:sp>
        <p:nvSpPr>
          <p:cNvPr id="26" name="文本占位符 2">
            <a:extLst>
              <a:ext uri="{FF2B5EF4-FFF2-40B4-BE49-F238E27FC236}">
                <a16:creationId xmlns:a16="http://schemas.microsoft.com/office/drawing/2014/main" id="{A6512EA3-FA0D-53D0-2DEB-92595922D3C6}"/>
              </a:ext>
            </a:extLst>
          </p:cNvPr>
          <p:cNvSpPr txBox="1">
            <a:spLocks/>
          </p:cNvSpPr>
          <p:nvPr/>
        </p:nvSpPr>
        <p:spPr>
          <a:xfrm>
            <a:off x="4191115" y="5486455"/>
            <a:ext cx="225025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聊一下</a:t>
            </a:r>
            <a:r>
              <a:rPr lang="en-US" altLang="zh-CN" sz="1200" dirty="0" err="1">
                <a:solidFill>
                  <a:srgbClr val="8A987A"/>
                </a:solidFill>
              </a:rPr>
              <a:t>ConcurrentHashMap</a:t>
            </a:r>
            <a:r>
              <a:rPr lang="en-US" altLang="zh-CN" sz="1200" dirty="0">
                <a:solidFill>
                  <a:srgbClr val="8A987A"/>
                </a:solidFill>
              </a:rPr>
              <a:t> </a:t>
            </a:r>
            <a:endParaRPr lang="zh-CN" altLang="en-US" sz="1200" dirty="0">
              <a:solidFill>
                <a:srgbClr val="8A987A"/>
              </a:solidFill>
            </a:endParaRPr>
          </a:p>
        </p:txBody>
      </p:sp>
      <p:sp>
        <p:nvSpPr>
          <p:cNvPr id="27" name="文本占位符 2">
            <a:extLst>
              <a:ext uri="{FF2B5EF4-FFF2-40B4-BE49-F238E27FC236}">
                <a16:creationId xmlns:a16="http://schemas.microsoft.com/office/drawing/2014/main" id="{0035F3EE-0331-5F96-B7A5-80934E90353C}"/>
              </a:ext>
            </a:extLst>
          </p:cNvPr>
          <p:cNvSpPr txBox="1">
            <a:spLocks/>
          </p:cNvSpPr>
          <p:nvPr/>
        </p:nvSpPr>
        <p:spPr>
          <a:xfrm>
            <a:off x="7649647" y="4851265"/>
            <a:ext cx="342554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线程池使用场景</a:t>
            </a:r>
            <a:r>
              <a:rPr lang="en-US" altLang="zh-CN" sz="1200" dirty="0">
                <a:solidFill>
                  <a:srgbClr val="8A987A"/>
                </a:solidFill>
              </a:rPr>
              <a:t>(</a:t>
            </a:r>
            <a:r>
              <a:rPr lang="zh-CN" altLang="en-US" sz="1200" dirty="0">
                <a:solidFill>
                  <a:srgbClr val="8A987A"/>
                </a:solidFill>
              </a:rPr>
              <a:t>你们项目中哪里用到了线程池</a:t>
            </a:r>
            <a:r>
              <a:rPr lang="en-US" altLang="zh-CN" sz="1200" dirty="0">
                <a:solidFill>
                  <a:srgbClr val="8A987A"/>
                </a:solidFill>
              </a:rPr>
              <a:t>)</a:t>
            </a:r>
            <a:endParaRPr lang="zh-CN" altLang="en-US" sz="1200" dirty="0">
              <a:solidFill>
                <a:srgbClr val="8A987A"/>
              </a:solidFill>
            </a:endParaRPr>
          </a:p>
        </p:txBody>
      </p:sp>
      <p:sp>
        <p:nvSpPr>
          <p:cNvPr id="29" name="文本占位符 2">
            <a:extLst>
              <a:ext uri="{FF2B5EF4-FFF2-40B4-BE49-F238E27FC236}">
                <a16:creationId xmlns:a16="http://schemas.microsoft.com/office/drawing/2014/main" id="{B741B6CD-2F3E-56BD-5AA4-185FC8CC7C54}"/>
              </a:ext>
            </a:extLst>
          </p:cNvPr>
          <p:cNvSpPr txBox="1">
            <a:spLocks/>
          </p:cNvSpPr>
          <p:nvPr/>
        </p:nvSpPr>
        <p:spPr>
          <a:xfrm>
            <a:off x="4191115" y="5071443"/>
            <a:ext cx="204404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请谈谈你对 </a:t>
            </a:r>
            <a:r>
              <a:rPr lang="en-US" altLang="zh-CN" sz="1200" dirty="0">
                <a:solidFill>
                  <a:srgbClr val="8A987A"/>
                </a:solidFill>
              </a:rPr>
              <a:t>volatile </a:t>
            </a:r>
            <a:r>
              <a:rPr lang="zh-CN" altLang="en-US" sz="1200" dirty="0">
                <a:solidFill>
                  <a:srgbClr val="8A987A"/>
                </a:solidFill>
              </a:rPr>
              <a:t>的理解</a:t>
            </a:r>
          </a:p>
        </p:txBody>
      </p:sp>
      <p:sp>
        <p:nvSpPr>
          <p:cNvPr id="30" name="文本占位符 2">
            <a:extLst>
              <a:ext uri="{FF2B5EF4-FFF2-40B4-BE49-F238E27FC236}">
                <a16:creationId xmlns:a16="http://schemas.microsoft.com/office/drawing/2014/main" id="{871FE641-8891-7731-95D0-A5558698E71D}"/>
              </a:ext>
            </a:extLst>
          </p:cNvPr>
          <p:cNvSpPr txBox="1">
            <a:spLocks/>
          </p:cNvSpPr>
          <p:nvPr/>
        </p:nvSpPr>
        <p:spPr>
          <a:xfrm>
            <a:off x="4191115" y="5834600"/>
            <a:ext cx="306036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导致并发程序出现问题的根本原因是什么</a:t>
            </a:r>
          </a:p>
        </p:txBody>
      </p:sp>
      <p:sp>
        <p:nvSpPr>
          <p:cNvPr id="31" name="文本占位符 2">
            <a:extLst>
              <a:ext uri="{FF2B5EF4-FFF2-40B4-BE49-F238E27FC236}">
                <a16:creationId xmlns:a16="http://schemas.microsoft.com/office/drawing/2014/main" id="{DAD3DA1F-9CD7-3B04-BDB8-7208DA162668}"/>
              </a:ext>
            </a:extLst>
          </p:cNvPr>
          <p:cNvSpPr txBox="1">
            <a:spLocks/>
          </p:cNvSpPr>
          <p:nvPr/>
        </p:nvSpPr>
        <p:spPr>
          <a:xfrm>
            <a:off x="7649647" y="2590640"/>
            <a:ext cx="170823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如何确定核心线程数</a:t>
            </a:r>
          </a:p>
        </p:txBody>
      </p:sp>
      <p:sp>
        <p:nvSpPr>
          <p:cNvPr id="32" name="文本占位符 2">
            <a:extLst>
              <a:ext uri="{FF2B5EF4-FFF2-40B4-BE49-F238E27FC236}">
                <a16:creationId xmlns:a16="http://schemas.microsoft.com/office/drawing/2014/main" id="{16A79394-6CF5-6504-8673-8F723236AD90}"/>
              </a:ext>
            </a:extLst>
          </p:cNvPr>
          <p:cNvSpPr txBox="1">
            <a:spLocks/>
          </p:cNvSpPr>
          <p:nvPr/>
        </p:nvSpPr>
        <p:spPr>
          <a:xfrm>
            <a:off x="759315" y="309032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runnable </a:t>
            </a:r>
            <a:r>
              <a:rPr lang="zh-CN" altLang="en-US" sz="1200" dirty="0">
                <a:solidFill>
                  <a:srgbClr val="8A987A"/>
                </a:solidFill>
              </a:rPr>
              <a:t>和 </a:t>
            </a:r>
            <a:r>
              <a:rPr lang="en-US" altLang="zh-CN" sz="1200" dirty="0">
                <a:solidFill>
                  <a:srgbClr val="8A987A"/>
                </a:solidFill>
              </a:rPr>
              <a:t>callable </a:t>
            </a:r>
            <a:r>
              <a:rPr lang="zh-CN" altLang="en-US" sz="1200" dirty="0">
                <a:solidFill>
                  <a:srgbClr val="8A987A"/>
                </a:solidFill>
              </a:rPr>
              <a:t>有什么区别</a:t>
            </a:r>
          </a:p>
        </p:txBody>
      </p:sp>
      <p:sp>
        <p:nvSpPr>
          <p:cNvPr id="33" name="文本占位符 2">
            <a:extLst>
              <a:ext uri="{FF2B5EF4-FFF2-40B4-BE49-F238E27FC236}">
                <a16:creationId xmlns:a16="http://schemas.microsoft.com/office/drawing/2014/main" id="{B80F32B9-EA69-7F21-7DE9-95DAA5155E0C}"/>
              </a:ext>
            </a:extLst>
          </p:cNvPr>
          <p:cNvSpPr txBox="1">
            <a:spLocks/>
          </p:cNvSpPr>
          <p:nvPr/>
        </p:nvSpPr>
        <p:spPr>
          <a:xfrm>
            <a:off x="7673736" y="5686774"/>
            <a:ext cx="231307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谈谈你对</a:t>
            </a:r>
            <a:r>
              <a:rPr lang="en-US" altLang="zh-CN" sz="1200" dirty="0" err="1">
                <a:solidFill>
                  <a:srgbClr val="8A987A"/>
                </a:solidFill>
              </a:rPr>
              <a:t>ThreadLocal</a:t>
            </a:r>
            <a:r>
              <a:rPr lang="zh-CN" altLang="en-US" sz="1200" dirty="0">
                <a:solidFill>
                  <a:srgbClr val="8A987A"/>
                </a:solidFill>
              </a:rPr>
              <a:t>的理解</a:t>
            </a:r>
          </a:p>
        </p:txBody>
      </p:sp>
      <p:sp>
        <p:nvSpPr>
          <p:cNvPr id="34" name="文本占位符 2">
            <a:extLst>
              <a:ext uri="{FF2B5EF4-FFF2-40B4-BE49-F238E27FC236}">
                <a16:creationId xmlns:a16="http://schemas.microsoft.com/office/drawing/2014/main" id="{0F1F8EE9-58EA-B2A2-BB3F-FD8627000093}"/>
              </a:ext>
            </a:extLst>
          </p:cNvPr>
          <p:cNvSpPr txBox="1">
            <a:spLocks/>
          </p:cNvSpPr>
          <p:nvPr/>
        </p:nvSpPr>
        <p:spPr>
          <a:xfrm>
            <a:off x="759315" y="3936682"/>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在</a:t>
            </a:r>
            <a:r>
              <a:rPr lang="en-US" altLang="zh-CN" sz="1200" dirty="0">
                <a:solidFill>
                  <a:srgbClr val="8A987A"/>
                </a:solidFill>
              </a:rPr>
              <a:t>java</a:t>
            </a:r>
            <a:r>
              <a:rPr lang="zh-CN" altLang="en-US" sz="1200" dirty="0">
                <a:solidFill>
                  <a:srgbClr val="8A987A"/>
                </a:solidFill>
              </a:rPr>
              <a:t>中</a:t>
            </a:r>
            <a:r>
              <a:rPr lang="en-US" altLang="zh-CN" sz="1200" dirty="0">
                <a:solidFill>
                  <a:srgbClr val="8A987A"/>
                </a:solidFill>
              </a:rPr>
              <a:t>wait</a:t>
            </a:r>
            <a:r>
              <a:rPr lang="zh-CN" altLang="en-US" sz="1200" dirty="0">
                <a:solidFill>
                  <a:srgbClr val="8A987A"/>
                </a:solidFill>
              </a:rPr>
              <a:t>和</a:t>
            </a:r>
            <a:r>
              <a:rPr lang="en-US" altLang="zh-CN" sz="1200" dirty="0">
                <a:solidFill>
                  <a:srgbClr val="8A987A"/>
                </a:solidFill>
              </a:rPr>
              <a:t>sleep</a:t>
            </a:r>
            <a:r>
              <a:rPr lang="zh-CN" altLang="en-US" sz="1200" dirty="0">
                <a:solidFill>
                  <a:srgbClr val="8A987A"/>
                </a:solidFill>
              </a:rPr>
              <a:t>方法的不同</a:t>
            </a:r>
          </a:p>
        </p:txBody>
      </p:sp>
      <p:sp>
        <p:nvSpPr>
          <p:cNvPr id="35" name="文本占位符 2">
            <a:extLst>
              <a:ext uri="{FF2B5EF4-FFF2-40B4-BE49-F238E27FC236}">
                <a16:creationId xmlns:a16="http://schemas.microsoft.com/office/drawing/2014/main" id="{ADD41016-C321-5570-5665-1FAC26262F19}"/>
              </a:ext>
            </a:extLst>
          </p:cNvPr>
          <p:cNvSpPr txBox="1">
            <a:spLocks/>
          </p:cNvSpPr>
          <p:nvPr/>
        </p:nvSpPr>
        <p:spPr>
          <a:xfrm>
            <a:off x="7649647" y="218078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线程池中有哪些常见的阻塞队列</a:t>
            </a:r>
          </a:p>
        </p:txBody>
      </p:sp>
      <p:sp>
        <p:nvSpPr>
          <p:cNvPr id="28" name="椭圆 27">
            <a:extLst>
              <a:ext uri="{FF2B5EF4-FFF2-40B4-BE49-F238E27FC236}">
                <a16:creationId xmlns:a16="http://schemas.microsoft.com/office/drawing/2014/main" id="{F7B7070F-7D28-4533-F25A-E343F4BF0712}"/>
              </a:ext>
            </a:extLst>
          </p:cNvPr>
          <p:cNvSpPr/>
          <p:nvPr/>
        </p:nvSpPr>
        <p:spPr>
          <a:xfrm>
            <a:off x="3087110" y="1218726"/>
            <a:ext cx="740758" cy="7407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B050"/>
                </a:solidFill>
                <a:ea typeface="Alibaba PuHuiTi Medium"/>
              </a:rPr>
              <a:t>完成</a:t>
            </a:r>
          </a:p>
        </p:txBody>
      </p:sp>
      <p:sp>
        <p:nvSpPr>
          <p:cNvPr id="44" name="椭圆 43">
            <a:extLst>
              <a:ext uri="{FF2B5EF4-FFF2-40B4-BE49-F238E27FC236}">
                <a16:creationId xmlns:a16="http://schemas.microsoft.com/office/drawing/2014/main" id="{2C649668-5EA2-836E-C7D7-B9B378FC1BE2}"/>
              </a:ext>
            </a:extLst>
          </p:cNvPr>
          <p:cNvSpPr/>
          <p:nvPr/>
        </p:nvSpPr>
        <p:spPr>
          <a:xfrm>
            <a:off x="6577588" y="1214711"/>
            <a:ext cx="740758" cy="7407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B050"/>
                </a:solidFill>
                <a:ea typeface="Alibaba PuHuiTi Medium"/>
              </a:rPr>
              <a:t>完成</a:t>
            </a:r>
          </a:p>
        </p:txBody>
      </p:sp>
    </p:spTree>
    <p:extLst>
      <p:ext uri="{BB962C8B-B14F-4D97-AF65-F5344CB8AC3E}">
        <p14:creationId xmlns:p14="http://schemas.microsoft.com/office/powerpoint/2010/main" val="3112352567"/>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2548343" y="2705967"/>
            <a:ext cx="6872960"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4400" dirty="0">
                <a:solidFill>
                  <a:srgbClr val="AD2B26"/>
                </a:solidFill>
              </a:rPr>
              <a:t>线程池的执行原理知道嘛</a:t>
            </a:r>
            <a:endParaRPr lang="zh-CN" altLang="en-US" sz="4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 name="标题 1">
            <a:extLst>
              <a:ext uri="{FF2B5EF4-FFF2-40B4-BE49-F238E27FC236}">
                <a16:creationId xmlns:a16="http://schemas.microsoft.com/office/drawing/2014/main" id="{1AF0F914-FE5B-A253-12F0-3D17852C705B}"/>
              </a:ext>
            </a:extLst>
          </p:cNvPr>
          <p:cNvSpPr txBox="1">
            <a:spLocks/>
          </p:cNvSpPr>
          <p:nvPr/>
        </p:nvSpPr>
        <p:spPr>
          <a:xfrm>
            <a:off x="1991544" y="1712616"/>
            <a:ext cx="9708071"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说一下线程池的核心参数</a:t>
            </a:r>
            <a:endParaRPr lang="zh-CN" altLang="en-US" sz="5400" dirty="0"/>
          </a:p>
        </p:txBody>
      </p:sp>
    </p:spTree>
    <p:extLst>
      <p:ext uri="{BB962C8B-B14F-4D97-AF65-F5344CB8AC3E}">
        <p14:creationId xmlns:p14="http://schemas.microsoft.com/office/powerpoint/2010/main" val="63830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说一下线程池的核心参数</a:t>
            </a:r>
            <a:endParaRPr lang="zh-CN" altLang="en-US" dirty="0"/>
          </a:p>
        </p:txBody>
      </p:sp>
      <p:sp>
        <p:nvSpPr>
          <p:cNvPr id="8" name="Rectangle 2">
            <a:extLst>
              <a:ext uri="{FF2B5EF4-FFF2-40B4-BE49-F238E27FC236}">
                <a16:creationId xmlns:a16="http://schemas.microsoft.com/office/drawing/2014/main" id="{4A91F434-664D-1AD9-EAA7-9A08BCC24F35}"/>
              </a:ext>
            </a:extLst>
          </p:cNvPr>
          <p:cNvSpPr>
            <a:spLocks noChangeArrowheads="1"/>
          </p:cNvSpPr>
          <p:nvPr/>
        </p:nvSpPr>
        <p:spPr bwMode="auto">
          <a:xfrm>
            <a:off x="824505" y="1759114"/>
            <a:ext cx="7292831" cy="149271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ThreadPoolExecutor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corePoolSize,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maximumPoolSize,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long </a:t>
            </a:r>
            <a:r>
              <a:rPr kumimoji="0" lang="zh-CN" altLang="zh-CN" sz="1300" b="0" i="0" u="none" strike="noStrike" cap="none" normalizeH="0" baseline="0" dirty="0">
                <a:ln>
                  <a:noFill/>
                </a:ln>
                <a:solidFill>
                  <a:srgbClr val="080808"/>
                </a:solidFill>
                <a:effectLst/>
                <a:latin typeface="Arial Unicode MS"/>
                <a:ea typeface="JetBrains Mono"/>
              </a:rPr>
              <a:t>keepAliveTime,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TimeUnit </a:t>
            </a:r>
            <a:r>
              <a:rPr kumimoji="0" lang="zh-CN" altLang="zh-CN" sz="1300" b="0" i="0" u="none" strike="noStrike" cap="none" normalizeH="0" baseline="0" dirty="0">
                <a:ln>
                  <a:noFill/>
                </a:ln>
                <a:solidFill>
                  <a:srgbClr val="080808"/>
                </a:solidFill>
                <a:effectLst/>
                <a:latin typeface="Arial Unicode MS"/>
                <a:ea typeface="JetBrains Mono"/>
              </a:rPr>
              <a:t>unit,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BlockingQueue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0000"/>
                </a:solidFill>
                <a:effectLst/>
                <a:latin typeface="Arial Unicode MS"/>
                <a:ea typeface="JetBrains Mono"/>
              </a:rPr>
              <a:t>Runnable</a:t>
            </a:r>
            <a:r>
              <a:rPr kumimoji="0" lang="zh-CN" altLang="zh-CN" sz="1300" b="0" i="0" u="none" strike="noStrike" cap="none" normalizeH="0" baseline="0" dirty="0">
                <a:ln>
                  <a:noFill/>
                </a:ln>
                <a:solidFill>
                  <a:srgbClr val="080808"/>
                </a:solidFill>
                <a:effectLst/>
                <a:latin typeface="Arial Unicode MS"/>
                <a:ea typeface="JetBrains Mono"/>
              </a:rPr>
              <a:t>&gt; workQueue,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ThreadFactory </a:t>
            </a:r>
            <a:r>
              <a:rPr kumimoji="0" lang="zh-CN" altLang="zh-CN" sz="1300" b="0" i="0" u="none" strike="noStrike" cap="none" normalizeH="0" baseline="0" dirty="0">
                <a:ln>
                  <a:noFill/>
                </a:ln>
                <a:solidFill>
                  <a:srgbClr val="080808"/>
                </a:solidFill>
                <a:effectLst/>
                <a:latin typeface="Arial Unicode MS"/>
                <a:ea typeface="JetBrains Mono"/>
              </a:rPr>
              <a:t>threadFactory,</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RejectedExecutionHandler </a:t>
            </a:r>
            <a:r>
              <a:rPr kumimoji="0" lang="zh-CN" altLang="zh-CN" sz="1300" b="0" i="0" u="none" strike="noStrike" cap="none" normalizeH="0" baseline="0" dirty="0">
                <a:ln>
                  <a:noFill/>
                </a:ln>
                <a:solidFill>
                  <a:srgbClr val="080808"/>
                </a:solidFill>
                <a:effectLst/>
                <a:latin typeface="Arial Unicode MS"/>
                <a:ea typeface="JetBrains Mono"/>
              </a:rPr>
              <a:t>handler)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占位符 2">
            <a:extLst>
              <a:ext uri="{FF2B5EF4-FFF2-40B4-BE49-F238E27FC236}">
                <a16:creationId xmlns:a16="http://schemas.microsoft.com/office/drawing/2014/main" id="{5805B211-E168-39A3-13AD-8DB1694AD33C}"/>
              </a:ext>
            </a:extLst>
          </p:cNvPr>
          <p:cNvSpPr>
            <a:spLocks noGrp="1"/>
          </p:cNvSpPr>
          <p:nvPr>
            <p:ph type="body" sz="quarter" idx="11"/>
          </p:nvPr>
        </p:nvSpPr>
        <p:spPr>
          <a:xfrm>
            <a:off x="746600" y="3491522"/>
            <a:ext cx="8805784" cy="2668891"/>
          </a:xfrm>
        </p:spPr>
        <p:txBody>
          <a:bodyPr/>
          <a:lstStyle/>
          <a:p>
            <a:pPr marL="285750" indent="-285750">
              <a:buFont typeface="Wingdings" panose="05000000000000000000" pitchFamily="2" charset="2"/>
              <a:buChar char="l"/>
            </a:pPr>
            <a:r>
              <a:rPr lang="en-US" altLang="zh-CN" sz="1400" dirty="0" err="1"/>
              <a:t>corePoolSize</a:t>
            </a:r>
            <a:r>
              <a:rPr lang="en-US" altLang="zh-CN" sz="1400" dirty="0"/>
              <a:t> </a:t>
            </a:r>
            <a:r>
              <a:rPr lang="zh-CN" altLang="en-US" sz="1400" dirty="0"/>
              <a:t>核心线程数目</a:t>
            </a:r>
          </a:p>
          <a:p>
            <a:pPr marL="285750" indent="-285750">
              <a:buFont typeface="Wingdings" panose="05000000000000000000" pitchFamily="2" charset="2"/>
              <a:buChar char="l"/>
            </a:pPr>
            <a:r>
              <a:rPr lang="en-US" altLang="zh-CN" sz="1400" dirty="0" err="1"/>
              <a:t>maximumPoolSize</a:t>
            </a:r>
            <a:r>
              <a:rPr lang="en-US" altLang="zh-CN" sz="1400" dirty="0"/>
              <a:t> </a:t>
            </a:r>
            <a:r>
              <a:rPr lang="zh-CN" altLang="en-US" sz="1400" dirty="0"/>
              <a:t>最大线程数目 </a:t>
            </a:r>
            <a:r>
              <a:rPr lang="en-US" altLang="zh-CN" sz="1400" dirty="0"/>
              <a:t>= (</a:t>
            </a:r>
            <a:r>
              <a:rPr lang="zh-CN" altLang="en-US" sz="1400" dirty="0"/>
              <a:t>核心线程</a:t>
            </a:r>
            <a:r>
              <a:rPr lang="en-US" altLang="zh-CN" sz="1400" dirty="0"/>
              <a:t>+</a:t>
            </a:r>
            <a:r>
              <a:rPr lang="zh-CN" altLang="en-US" sz="1400" dirty="0"/>
              <a:t>救急线程的最大数目</a:t>
            </a:r>
            <a:r>
              <a:rPr lang="en-US" altLang="zh-CN" sz="1400" dirty="0"/>
              <a:t>)</a:t>
            </a:r>
            <a:endParaRPr lang="zh-CN" altLang="en-US" sz="1400" dirty="0"/>
          </a:p>
          <a:p>
            <a:pPr marL="285750" indent="-285750">
              <a:buFont typeface="Wingdings" panose="05000000000000000000" pitchFamily="2" charset="2"/>
              <a:buChar char="l"/>
            </a:pPr>
            <a:r>
              <a:rPr lang="en-US" altLang="zh-CN" sz="1400" dirty="0" err="1"/>
              <a:t>keepAliveTime</a:t>
            </a:r>
            <a:r>
              <a:rPr lang="en-US" altLang="zh-CN" sz="1400" dirty="0"/>
              <a:t> </a:t>
            </a:r>
            <a:r>
              <a:rPr lang="zh-CN" altLang="en-US" sz="1400" dirty="0"/>
              <a:t>生存时间 </a:t>
            </a:r>
            <a:r>
              <a:rPr lang="en-US" altLang="zh-CN" sz="1400" dirty="0"/>
              <a:t>- </a:t>
            </a:r>
            <a:r>
              <a:rPr lang="zh-CN" altLang="en-US" sz="1400" dirty="0"/>
              <a:t>救急线程的生存时间，生存时间内没有新任务，此线程资源会释放</a:t>
            </a:r>
          </a:p>
          <a:p>
            <a:pPr marL="285750" indent="-285750">
              <a:buFont typeface="Wingdings" panose="05000000000000000000" pitchFamily="2" charset="2"/>
              <a:buChar char="l"/>
            </a:pPr>
            <a:r>
              <a:rPr lang="en-US" altLang="zh-CN" sz="1400" dirty="0"/>
              <a:t>unit </a:t>
            </a:r>
            <a:r>
              <a:rPr lang="zh-CN" altLang="en-US" sz="1400" dirty="0"/>
              <a:t>时间单位 </a:t>
            </a:r>
            <a:r>
              <a:rPr lang="en-US" altLang="zh-CN" sz="1400" dirty="0"/>
              <a:t>- </a:t>
            </a:r>
            <a:r>
              <a:rPr lang="zh-CN" altLang="en-US" sz="1400" dirty="0"/>
              <a:t>救急线程的生存时间单位，如秒、毫秒等</a:t>
            </a:r>
          </a:p>
          <a:p>
            <a:pPr marL="285750" indent="-285750">
              <a:buFont typeface="Wingdings" panose="05000000000000000000" pitchFamily="2" charset="2"/>
              <a:buChar char="l"/>
            </a:pPr>
            <a:r>
              <a:rPr lang="en-US" altLang="zh-CN" sz="1400" dirty="0" err="1"/>
              <a:t>workQueue</a:t>
            </a:r>
            <a:r>
              <a:rPr lang="en-US" altLang="zh-CN" sz="1400" dirty="0"/>
              <a:t> - </a:t>
            </a:r>
            <a:r>
              <a:rPr lang="zh-CN" altLang="en-US" sz="1400" dirty="0"/>
              <a:t>当没有空闲核心线程时，新来任务会加入到此队列排队，队列满会创建救急线程执行任务</a:t>
            </a:r>
          </a:p>
          <a:p>
            <a:pPr marL="285750" indent="-285750">
              <a:buFont typeface="Wingdings" panose="05000000000000000000" pitchFamily="2" charset="2"/>
              <a:buChar char="l"/>
            </a:pPr>
            <a:r>
              <a:rPr lang="en-US" altLang="zh-CN" sz="1400" dirty="0" err="1"/>
              <a:t>threadFactory</a:t>
            </a:r>
            <a:r>
              <a:rPr lang="en-US" altLang="zh-CN" sz="1400" dirty="0"/>
              <a:t> </a:t>
            </a:r>
            <a:r>
              <a:rPr lang="zh-CN" altLang="en-US" sz="1400" dirty="0"/>
              <a:t>线程工厂 </a:t>
            </a:r>
            <a:r>
              <a:rPr lang="en-US" altLang="zh-CN" sz="1400" dirty="0"/>
              <a:t>- </a:t>
            </a:r>
            <a:r>
              <a:rPr lang="zh-CN" altLang="en-US" sz="1400" dirty="0"/>
              <a:t>可以定制线程对象的创建，例如设置线程名字、是否是守护线程等</a:t>
            </a:r>
          </a:p>
          <a:p>
            <a:pPr marL="285750" indent="-285750">
              <a:buFont typeface="Wingdings" panose="05000000000000000000" pitchFamily="2" charset="2"/>
              <a:buChar char="l"/>
            </a:pPr>
            <a:r>
              <a:rPr lang="en-US" altLang="zh-CN" sz="1400" dirty="0"/>
              <a:t>handler </a:t>
            </a:r>
            <a:r>
              <a:rPr lang="zh-CN" altLang="en-US" sz="1400" dirty="0"/>
              <a:t>拒绝策略 </a:t>
            </a:r>
            <a:r>
              <a:rPr lang="en-US" altLang="zh-CN" sz="1400" dirty="0"/>
              <a:t>- </a:t>
            </a:r>
            <a:r>
              <a:rPr lang="zh-CN" altLang="en-US" sz="1400" dirty="0"/>
              <a:t>当所有线程都在繁忙，</a:t>
            </a:r>
            <a:r>
              <a:rPr lang="en-US" altLang="zh-CN" sz="1400" dirty="0" err="1"/>
              <a:t>workQueue</a:t>
            </a:r>
            <a:r>
              <a:rPr lang="en-US" altLang="zh-CN" sz="1400" dirty="0"/>
              <a:t> </a:t>
            </a:r>
            <a:r>
              <a:rPr lang="zh-CN" altLang="en-US" sz="1400" dirty="0"/>
              <a:t>也放满时，会触发拒绝策略</a:t>
            </a:r>
          </a:p>
        </p:txBody>
      </p:sp>
    </p:spTree>
    <p:extLst>
      <p:ext uri="{BB962C8B-B14F-4D97-AF65-F5344CB8AC3E}">
        <p14:creationId xmlns:p14="http://schemas.microsoft.com/office/powerpoint/2010/main" val="1241238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left)">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wipe(left)">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线程池的执行原理知道嘛</a:t>
            </a:r>
            <a:endParaRPr lang="zh-CN" altLang="en-US" dirty="0"/>
          </a:p>
        </p:txBody>
      </p:sp>
      <p:sp>
        <p:nvSpPr>
          <p:cNvPr id="4" name="矩形: 圆角 3">
            <a:extLst>
              <a:ext uri="{FF2B5EF4-FFF2-40B4-BE49-F238E27FC236}">
                <a16:creationId xmlns:a16="http://schemas.microsoft.com/office/drawing/2014/main" id="{12E7084A-A3E0-FDEE-EB78-A7F3009ACAE2}"/>
              </a:ext>
            </a:extLst>
          </p:cNvPr>
          <p:cNvSpPr/>
          <p:nvPr/>
        </p:nvSpPr>
        <p:spPr>
          <a:xfrm>
            <a:off x="4151784" y="1003901"/>
            <a:ext cx="1404156" cy="52580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提交任务</a:t>
            </a:r>
          </a:p>
        </p:txBody>
      </p:sp>
      <p:sp>
        <p:nvSpPr>
          <p:cNvPr id="5" name="流程图: 决策 4">
            <a:extLst>
              <a:ext uri="{FF2B5EF4-FFF2-40B4-BE49-F238E27FC236}">
                <a16:creationId xmlns:a16="http://schemas.microsoft.com/office/drawing/2014/main" id="{24055158-9BB5-539D-28E5-C3100C768B60}"/>
              </a:ext>
            </a:extLst>
          </p:cNvPr>
          <p:cNvSpPr/>
          <p:nvPr/>
        </p:nvSpPr>
        <p:spPr>
          <a:xfrm>
            <a:off x="3860694" y="2075547"/>
            <a:ext cx="1992560" cy="720660"/>
          </a:xfrm>
          <a:prstGeom prst="flowChartDecision">
            <a:avLst/>
          </a:prstGeom>
          <a:solidFill>
            <a:srgbClr val="C00000"/>
          </a:solid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核心线程是否已满</a:t>
            </a:r>
          </a:p>
        </p:txBody>
      </p:sp>
      <p:cxnSp>
        <p:nvCxnSpPr>
          <p:cNvPr id="9" name="直接箭头连接符 8">
            <a:extLst>
              <a:ext uri="{FF2B5EF4-FFF2-40B4-BE49-F238E27FC236}">
                <a16:creationId xmlns:a16="http://schemas.microsoft.com/office/drawing/2014/main" id="{A7773647-B747-E000-4FFE-1342B5A90E0D}"/>
              </a:ext>
            </a:extLst>
          </p:cNvPr>
          <p:cNvCxnSpPr>
            <a:cxnSpLocks/>
            <a:stCxn id="4" idx="2"/>
            <a:endCxn id="5" idx="0"/>
          </p:cNvCxnSpPr>
          <p:nvPr/>
        </p:nvCxnSpPr>
        <p:spPr>
          <a:xfrm>
            <a:off x="4853862" y="1529706"/>
            <a:ext cx="3112" cy="545841"/>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22094160-E808-D27D-84CA-0817F207CA99}"/>
              </a:ext>
            </a:extLst>
          </p:cNvPr>
          <p:cNvGrpSpPr/>
          <p:nvPr/>
        </p:nvGrpSpPr>
        <p:grpSpPr>
          <a:xfrm>
            <a:off x="5853254" y="2026677"/>
            <a:ext cx="2191441" cy="767333"/>
            <a:chOff x="5291920" y="2738862"/>
            <a:chExt cx="2191441" cy="767333"/>
          </a:xfrm>
        </p:grpSpPr>
        <p:sp>
          <p:nvSpPr>
            <p:cNvPr id="14" name="矩形 13">
              <a:extLst>
                <a:ext uri="{FF2B5EF4-FFF2-40B4-BE49-F238E27FC236}">
                  <a16:creationId xmlns:a16="http://schemas.microsoft.com/office/drawing/2014/main" id="{6BF5261D-1F64-7EF4-42CF-C941BAD28EC5}"/>
                </a:ext>
              </a:extLst>
            </p:cNvPr>
            <p:cNvSpPr/>
            <p:nvPr/>
          </p:nvSpPr>
          <p:spPr>
            <a:xfrm>
              <a:off x="6004548" y="2785535"/>
              <a:ext cx="1478813" cy="7206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添加到工作线程并执行</a:t>
              </a:r>
            </a:p>
          </p:txBody>
        </p:sp>
        <p:grpSp>
          <p:nvGrpSpPr>
            <p:cNvPr id="30" name="组合 29">
              <a:extLst>
                <a:ext uri="{FF2B5EF4-FFF2-40B4-BE49-F238E27FC236}">
                  <a16:creationId xmlns:a16="http://schemas.microsoft.com/office/drawing/2014/main" id="{42360EB2-28BC-4497-ACB6-139461C3F014}"/>
                </a:ext>
              </a:extLst>
            </p:cNvPr>
            <p:cNvGrpSpPr/>
            <p:nvPr/>
          </p:nvGrpSpPr>
          <p:grpSpPr>
            <a:xfrm>
              <a:off x="5291920" y="2738862"/>
              <a:ext cx="712628" cy="422408"/>
              <a:chOff x="5291920" y="2738862"/>
              <a:chExt cx="712628" cy="422408"/>
            </a:xfrm>
          </p:grpSpPr>
          <p:cxnSp>
            <p:nvCxnSpPr>
              <p:cNvPr id="20" name="直接箭头连接符 19">
                <a:extLst>
                  <a:ext uri="{FF2B5EF4-FFF2-40B4-BE49-F238E27FC236}">
                    <a16:creationId xmlns:a16="http://schemas.microsoft.com/office/drawing/2014/main" id="{053E3158-B27E-AF27-DB01-C925481DF603}"/>
                  </a:ext>
                </a:extLst>
              </p:cNvPr>
              <p:cNvCxnSpPr>
                <a:cxnSpLocks/>
                <a:stCxn id="5" idx="3"/>
                <a:endCxn id="14" idx="1"/>
              </p:cNvCxnSpPr>
              <p:nvPr/>
            </p:nvCxnSpPr>
            <p:spPr>
              <a:xfrm flipV="1">
                <a:off x="5291920" y="3145865"/>
                <a:ext cx="712628" cy="2197"/>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文本占位符 2">
                <a:extLst>
                  <a:ext uri="{FF2B5EF4-FFF2-40B4-BE49-F238E27FC236}">
                    <a16:creationId xmlns:a16="http://schemas.microsoft.com/office/drawing/2014/main" id="{6EC0DD07-996D-D079-B7BA-483C96A5AAF6}"/>
                  </a:ext>
                </a:extLst>
              </p:cNvPr>
              <p:cNvSpPr txBox="1">
                <a:spLocks/>
              </p:cNvSpPr>
              <p:nvPr/>
            </p:nvSpPr>
            <p:spPr>
              <a:xfrm>
                <a:off x="5412208" y="2738862"/>
                <a:ext cx="451306" cy="4224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p>
            </p:txBody>
          </p:sp>
        </p:grpSp>
      </p:grpSp>
      <p:sp>
        <p:nvSpPr>
          <p:cNvPr id="7" name="流程图: 决策 6">
            <a:extLst>
              <a:ext uri="{FF2B5EF4-FFF2-40B4-BE49-F238E27FC236}">
                <a16:creationId xmlns:a16="http://schemas.microsoft.com/office/drawing/2014/main" id="{6C5CC911-4512-AF5D-2F54-66356072296D}"/>
              </a:ext>
            </a:extLst>
          </p:cNvPr>
          <p:cNvSpPr/>
          <p:nvPr/>
        </p:nvSpPr>
        <p:spPr>
          <a:xfrm>
            <a:off x="3863450" y="4530966"/>
            <a:ext cx="1992560" cy="720660"/>
          </a:xfrm>
          <a:prstGeom prst="flowChartDecision">
            <a:avLst/>
          </a:prstGeom>
          <a:solidFill>
            <a:srgbClr val="C00000"/>
          </a:solid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线程数是否小于最大线程数</a:t>
            </a:r>
          </a:p>
        </p:txBody>
      </p:sp>
      <p:grpSp>
        <p:nvGrpSpPr>
          <p:cNvPr id="36" name="组合 35">
            <a:extLst>
              <a:ext uri="{FF2B5EF4-FFF2-40B4-BE49-F238E27FC236}">
                <a16:creationId xmlns:a16="http://schemas.microsoft.com/office/drawing/2014/main" id="{910DFE71-67F3-E067-BCCC-83D08578F395}"/>
              </a:ext>
            </a:extLst>
          </p:cNvPr>
          <p:cNvGrpSpPr/>
          <p:nvPr/>
        </p:nvGrpSpPr>
        <p:grpSpPr>
          <a:xfrm>
            <a:off x="4841272" y="3985125"/>
            <a:ext cx="426034" cy="555211"/>
            <a:chOff x="4135731" y="4530966"/>
            <a:chExt cx="426034" cy="555211"/>
          </a:xfrm>
        </p:grpSpPr>
        <p:cxnSp>
          <p:nvCxnSpPr>
            <p:cNvPr id="13" name="直接箭头连接符 12">
              <a:extLst>
                <a:ext uri="{FF2B5EF4-FFF2-40B4-BE49-F238E27FC236}">
                  <a16:creationId xmlns:a16="http://schemas.microsoft.com/office/drawing/2014/main" id="{AD2BA9A4-D551-0786-7B53-879840E79D83}"/>
                </a:ext>
              </a:extLst>
            </p:cNvPr>
            <p:cNvCxnSpPr>
              <a:stCxn id="6" idx="2"/>
              <a:endCxn id="7" idx="0"/>
            </p:cNvCxnSpPr>
            <p:nvPr/>
          </p:nvCxnSpPr>
          <p:spPr>
            <a:xfrm>
              <a:off x="4151784" y="4530966"/>
              <a:ext cx="2405" cy="545841"/>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文本占位符 2">
              <a:extLst>
                <a:ext uri="{FF2B5EF4-FFF2-40B4-BE49-F238E27FC236}">
                  <a16:creationId xmlns:a16="http://schemas.microsoft.com/office/drawing/2014/main" id="{09E85550-4DE4-571E-8A1A-B01DCF9D712F}"/>
                </a:ext>
              </a:extLst>
            </p:cNvPr>
            <p:cNvSpPr txBox="1">
              <a:spLocks/>
            </p:cNvSpPr>
            <p:nvPr/>
          </p:nvSpPr>
          <p:spPr>
            <a:xfrm>
              <a:off x="4135731" y="4636773"/>
              <a:ext cx="426034" cy="4494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p>
          </p:txBody>
        </p:sp>
      </p:grpSp>
      <p:sp>
        <p:nvSpPr>
          <p:cNvPr id="6" name="流程图: 决策 5">
            <a:extLst>
              <a:ext uri="{FF2B5EF4-FFF2-40B4-BE49-F238E27FC236}">
                <a16:creationId xmlns:a16="http://schemas.microsoft.com/office/drawing/2014/main" id="{0C841665-4B87-7CEC-5755-B8021452F309}"/>
              </a:ext>
            </a:extLst>
          </p:cNvPr>
          <p:cNvSpPr/>
          <p:nvPr/>
        </p:nvSpPr>
        <p:spPr>
          <a:xfrm>
            <a:off x="3861045" y="3264465"/>
            <a:ext cx="1992560" cy="720660"/>
          </a:xfrm>
          <a:prstGeom prst="flowChartDecision">
            <a:avLst/>
          </a:prstGeom>
          <a:solidFill>
            <a:srgbClr val="C00000"/>
          </a:solid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阻塞队列是否已满</a:t>
            </a:r>
          </a:p>
        </p:txBody>
      </p:sp>
      <p:grpSp>
        <p:nvGrpSpPr>
          <p:cNvPr id="33" name="组合 32">
            <a:extLst>
              <a:ext uri="{FF2B5EF4-FFF2-40B4-BE49-F238E27FC236}">
                <a16:creationId xmlns:a16="http://schemas.microsoft.com/office/drawing/2014/main" id="{C85423A9-8AD9-7DEF-0B77-8D3386EF821B}"/>
              </a:ext>
            </a:extLst>
          </p:cNvPr>
          <p:cNvGrpSpPr/>
          <p:nvPr/>
        </p:nvGrpSpPr>
        <p:grpSpPr>
          <a:xfrm>
            <a:off x="4820232" y="2795501"/>
            <a:ext cx="426034" cy="486115"/>
            <a:chOff x="4114691" y="2805513"/>
            <a:chExt cx="426034" cy="486115"/>
          </a:xfrm>
        </p:grpSpPr>
        <p:cxnSp>
          <p:nvCxnSpPr>
            <p:cNvPr id="11" name="直接箭头连接符 10">
              <a:extLst>
                <a:ext uri="{FF2B5EF4-FFF2-40B4-BE49-F238E27FC236}">
                  <a16:creationId xmlns:a16="http://schemas.microsoft.com/office/drawing/2014/main" id="{2BFBEA09-127B-B9E9-0673-139DF76C6049}"/>
                </a:ext>
              </a:extLst>
            </p:cNvPr>
            <p:cNvCxnSpPr>
              <a:cxnSpLocks/>
              <a:stCxn id="5" idx="2"/>
              <a:endCxn id="6" idx="0"/>
            </p:cNvCxnSpPr>
            <p:nvPr/>
          </p:nvCxnSpPr>
          <p:spPr>
            <a:xfrm>
              <a:off x="4151433" y="2806219"/>
              <a:ext cx="351" cy="468258"/>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文本占位符 2">
              <a:extLst>
                <a:ext uri="{FF2B5EF4-FFF2-40B4-BE49-F238E27FC236}">
                  <a16:creationId xmlns:a16="http://schemas.microsoft.com/office/drawing/2014/main" id="{9FD9636A-528C-089A-3BAA-9293A5D434AF}"/>
                </a:ext>
              </a:extLst>
            </p:cNvPr>
            <p:cNvSpPr txBox="1">
              <a:spLocks/>
            </p:cNvSpPr>
            <p:nvPr/>
          </p:nvSpPr>
          <p:spPr>
            <a:xfrm>
              <a:off x="4114691" y="2805513"/>
              <a:ext cx="426034" cy="48611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p>
          </p:txBody>
        </p:sp>
      </p:grpSp>
      <p:grpSp>
        <p:nvGrpSpPr>
          <p:cNvPr id="49" name="组合 48">
            <a:extLst>
              <a:ext uri="{FF2B5EF4-FFF2-40B4-BE49-F238E27FC236}">
                <a16:creationId xmlns:a16="http://schemas.microsoft.com/office/drawing/2014/main" id="{414F4E55-BFA8-C8D9-9AD1-D3B00F1519F1}"/>
              </a:ext>
            </a:extLst>
          </p:cNvPr>
          <p:cNvGrpSpPr/>
          <p:nvPr/>
        </p:nvGrpSpPr>
        <p:grpSpPr>
          <a:xfrm>
            <a:off x="1363641" y="4528992"/>
            <a:ext cx="2499809" cy="720660"/>
            <a:chOff x="952721" y="5117090"/>
            <a:chExt cx="2499809" cy="720660"/>
          </a:xfrm>
        </p:grpSpPr>
        <p:sp>
          <p:nvSpPr>
            <p:cNvPr id="18" name="矩形 17">
              <a:extLst>
                <a:ext uri="{FF2B5EF4-FFF2-40B4-BE49-F238E27FC236}">
                  <a16:creationId xmlns:a16="http://schemas.microsoft.com/office/drawing/2014/main" id="{0E1D5B15-F107-3F1F-A247-CE7E61298E84}"/>
                </a:ext>
              </a:extLst>
            </p:cNvPr>
            <p:cNvSpPr/>
            <p:nvPr/>
          </p:nvSpPr>
          <p:spPr>
            <a:xfrm>
              <a:off x="952721" y="5117090"/>
              <a:ext cx="1478813" cy="7206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拒绝策略处理</a:t>
              </a:r>
            </a:p>
          </p:txBody>
        </p:sp>
        <p:cxnSp>
          <p:nvCxnSpPr>
            <p:cNvPr id="26" name="直接箭头连接符 25">
              <a:extLst>
                <a:ext uri="{FF2B5EF4-FFF2-40B4-BE49-F238E27FC236}">
                  <a16:creationId xmlns:a16="http://schemas.microsoft.com/office/drawing/2014/main" id="{2E5B86C2-0BFD-74A1-1EF8-11C78308F5C0}"/>
                </a:ext>
              </a:extLst>
            </p:cNvPr>
            <p:cNvCxnSpPr>
              <a:cxnSpLocks/>
              <a:stCxn id="7" idx="1"/>
              <a:endCxn id="18" idx="3"/>
            </p:cNvCxnSpPr>
            <p:nvPr/>
          </p:nvCxnSpPr>
          <p:spPr>
            <a:xfrm flipH="1" flipV="1">
              <a:off x="2431534" y="5477420"/>
              <a:ext cx="1020996" cy="197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文本占位符 2">
              <a:extLst>
                <a:ext uri="{FF2B5EF4-FFF2-40B4-BE49-F238E27FC236}">
                  <a16:creationId xmlns:a16="http://schemas.microsoft.com/office/drawing/2014/main" id="{9636B543-BE41-14D5-889D-14FD5D6A9616}"/>
                </a:ext>
              </a:extLst>
            </p:cNvPr>
            <p:cNvSpPr txBox="1">
              <a:spLocks/>
            </p:cNvSpPr>
            <p:nvPr/>
          </p:nvSpPr>
          <p:spPr>
            <a:xfrm>
              <a:off x="2642840" y="5122887"/>
              <a:ext cx="426034" cy="48611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p>
          </p:txBody>
        </p:sp>
      </p:grpSp>
      <p:grpSp>
        <p:nvGrpSpPr>
          <p:cNvPr id="43" name="组合 42">
            <a:extLst>
              <a:ext uri="{FF2B5EF4-FFF2-40B4-BE49-F238E27FC236}">
                <a16:creationId xmlns:a16="http://schemas.microsoft.com/office/drawing/2014/main" id="{143C168A-550F-771C-039F-B87A5797E401}"/>
              </a:ext>
            </a:extLst>
          </p:cNvPr>
          <p:cNvGrpSpPr/>
          <p:nvPr/>
        </p:nvGrpSpPr>
        <p:grpSpPr>
          <a:xfrm>
            <a:off x="5856010" y="4475609"/>
            <a:ext cx="2196089" cy="768887"/>
            <a:chOff x="5305952" y="5080807"/>
            <a:chExt cx="2196089" cy="768887"/>
          </a:xfrm>
        </p:grpSpPr>
        <p:sp>
          <p:nvSpPr>
            <p:cNvPr id="16" name="矩形 15">
              <a:extLst>
                <a:ext uri="{FF2B5EF4-FFF2-40B4-BE49-F238E27FC236}">
                  <a16:creationId xmlns:a16="http://schemas.microsoft.com/office/drawing/2014/main" id="{A0237FAA-2B90-17A7-9E3B-9857012AF2F0}"/>
                </a:ext>
              </a:extLst>
            </p:cNvPr>
            <p:cNvSpPr/>
            <p:nvPr/>
          </p:nvSpPr>
          <p:spPr>
            <a:xfrm>
              <a:off x="6023228" y="5129034"/>
              <a:ext cx="1478813" cy="7206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创建非核心线程执行任务</a:t>
              </a:r>
            </a:p>
          </p:txBody>
        </p:sp>
        <p:cxnSp>
          <p:nvCxnSpPr>
            <p:cNvPr id="24" name="直接箭头连接符 23">
              <a:extLst>
                <a:ext uri="{FF2B5EF4-FFF2-40B4-BE49-F238E27FC236}">
                  <a16:creationId xmlns:a16="http://schemas.microsoft.com/office/drawing/2014/main" id="{0C1C61CC-290F-B2D4-9FC6-8EA4ADE44619}"/>
                </a:ext>
              </a:extLst>
            </p:cNvPr>
            <p:cNvCxnSpPr>
              <a:cxnSpLocks/>
              <a:stCxn id="7" idx="3"/>
              <a:endCxn id="16" idx="1"/>
            </p:cNvCxnSpPr>
            <p:nvPr/>
          </p:nvCxnSpPr>
          <p:spPr>
            <a:xfrm flipV="1">
              <a:off x="5305952" y="5489364"/>
              <a:ext cx="717276" cy="713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文本占位符 2">
              <a:extLst>
                <a:ext uri="{FF2B5EF4-FFF2-40B4-BE49-F238E27FC236}">
                  <a16:creationId xmlns:a16="http://schemas.microsoft.com/office/drawing/2014/main" id="{7C30B874-49F8-6A66-2CB6-C356049231EE}"/>
                </a:ext>
              </a:extLst>
            </p:cNvPr>
            <p:cNvSpPr txBox="1">
              <a:spLocks/>
            </p:cNvSpPr>
            <p:nvPr/>
          </p:nvSpPr>
          <p:spPr>
            <a:xfrm>
              <a:off x="5440225" y="5080807"/>
              <a:ext cx="426034" cy="48611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p>
          </p:txBody>
        </p:sp>
      </p:grpSp>
      <p:sp>
        <p:nvSpPr>
          <p:cNvPr id="44" name="文本占位符 2">
            <a:extLst>
              <a:ext uri="{FF2B5EF4-FFF2-40B4-BE49-F238E27FC236}">
                <a16:creationId xmlns:a16="http://schemas.microsoft.com/office/drawing/2014/main" id="{7F8EC9C1-E4A1-D517-CD42-D0512DB75C68}"/>
              </a:ext>
            </a:extLst>
          </p:cNvPr>
          <p:cNvSpPr txBox="1">
            <a:spLocks/>
          </p:cNvSpPr>
          <p:nvPr/>
        </p:nvSpPr>
        <p:spPr>
          <a:xfrm>
            <a:off x="8401870" y="3158546"/>
            <a:ext cx="3629882" cy="10024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如果核心或临时线程执行完成任务后会检查阻塞队列中是否有需要执行的线程，如果有，则使用非核心线程执行任务</a:t>
            </a:r>
          </a:p>
        </p:txBody>
      </p:sp>
      <p:grpSp>
        <p:nvGrpSpPr>
          <p:cNvPr id="35" name="组合 34">
            <a:extLst>
              <a:ext uri="{FF2B5EF4-FFF2-40B4-BE49-F238E27FC236}">
                <a16:creationId xmlns:a16="http://schemas.microsoft.com/office/drawing/2014/main" id="{A1E68C79-3D71-8E0C-2007-C744D87B2FF4}"/>
              </a:ext>
            </a:extLst>
          </p:cNvPr>
          <p:cNvGrpSpPr/>
          <p:nvPr/>
        </p:nvGrpSpPr>
        <p:grpSpPr>
          <a:xfrm>
            <a:off x="5853605" y="3216533"/>
            <a:ext cx="2190480" cy="759362"/>
            <a:chOff x="5291004" y="3823831"/>
            <a:chExt cx="2190480" cy="759362"/>
          </a:xfrm>
        </p:grpSpPr>
        <p:sp>
          <p:nvSpPr>
            <p:cNvPr id="15" name="矩形 14">
              <a:extLst>
                <a:ext uri="{FF2B5EF4-FFF2-40B4-BE49-F238E27FC236}">
                  <a16:creationId xmlns:a16="http://schemas.microsoft.com/office/drawing/2014/main" id="{9FA9E601-A387-E3CA-9562-70F4877025AC}"/>
                </a:ext>
              </a:extLst>
            </p:cNvPr>
            <p:cNvSpPr/>
            <p:nvPr/>
          </p:nvSpPr>
          <p:spPr>
            <a:xfrm>
              <a:off x="6002671" y="3862533"/>
              <a:ext cx="1478813" cy="7206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添加任务到任务队列</a:t>
              </a:r>
            </a:p>
          </p:txBody>
        </p:sp>
        <p:cxnSp>
          <p:nvCxnSpPr>
            <p:cNvPr id="22" name="直接箭头连接符 21">
              <a:extLst>
                <a:ext uri="{FF2B5EF4-FFF2-40B4-BE49-F238E27FC236}">
                  <a16:creationId xmlns:a16="http://schemas.microsoft.com/office/drawing/2014/main" id="{C5BA0BBF-FACF-B213-93D2-36E9F8DC3E8B}"/>
                </a:ext>
              </a:extLst>
            </p:cNvPr>
            <p:cNvCxnSpPr>
              <a:cxnSpLocks/>
              <a:stCxn id="6" idx="3"/>
              <a:endCxn id="15" idx="1"/>
            </p:cNvCxnSpPr>
            <p:nvPr/>
          </p:nvCxnSpPr>
          <p:spPr>
            <a:xfrm flipV="1">
              <a:off x="5291004" y="4222863"/>
              <a:ext cx="711667" cy="923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文本占位符 2">
              <a:extLst>
                <a:ext uri="{FF2B5EF4-FFF2-40B4-BE49-F238E27FC236}">
                  <a16:creationId xmlns:a16="http://schemas.microsoft.com/office/drawing/2014/main" id="{0553CC48-B548-388D-318D-5A76901A7CD7}"/>
                </a:ext>
              </a:extLst>
            </p:cNvPr>
            <p:cNvSpPr txBox="1">
              <a:spLocks/>
            </p:cNvSpPr>
            <p:nvPr/>
          </p:nvSpPr>
          <p:spPr>
            <a:xfrm>
              <a:off x="5420452" y="3823831"/>
              <a:ext cx="451306" cy="4224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p>
          </p:txBody>
        </p:sp>
      </p:grpSp>
      <p:cxnSp>
        <p:nvCxnSpPr>
          <p:cNvPr id="29" name="直接箭头连接符 28">
            <a:extLst>
              <a:ext uri="{FF2B5EF4-FFF2-40B4-BE49-F238E27FC236}">
                <a16:creationId xmlns:a16="http://schemas.microsoft.com/office/drawing/2014/main" id="{0164FCFE-A133-BFEA-C2C0-A8CBC0FE0C30}"/>
              </a:ext>
            </a:extLst>
          </p:cNvPr>
          <p:cNvCxnSpPr>
            <a:cxnSpLocks/>
            <a:stCxn id="14" idx="2"/>
            <a:endCxn id="15" idx="0"/>
          </p:cNvCxnSpPr>
          <p:nvPr/>
        </p:nvCxnSpPr>
        <p:spPr>
          <a:xfrm flipH="1">
            <a:off x="7304679" y="2794010"/>
            <a:ext cx="610" cy="461225"/>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ABD50A1-FF76-4A1A-CBEB-50500546E3F1}"/>
              </a:ext>
            </a:extLst>
          </p:cNvPr>
          <p:cNvCxnSpPr>
            <a:cxnSpLocks/>
            <a:stCxn id="16" idx="0"/>
            <a:endCxn id="15" idx="2"/>
          </p:cNvCxnSpPr>
          <p:nvPr/>
        </p:nvCxnSpPr>
        <p:spPr>
          <a:xfrm flipH="1" flipV="1">
            <a:off x="7304679" y="3975895"/>
            <a:ext cx="8014" cy="547941"/>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文本占位符 2">
            <a:extLst>
              <a:ext uri="{FF2B5EF4-FFF2-40B4-BE49-F238E27FC236}">
                <a16:creationId xmlns:a16="http://schemas.microsoft.com/office/drawing/2014/main" id="{9B7DA907-D5C7-959E-C98F-7A26E0F72571}"/>
              </a:ext>
            </a:extLst>
          </p:cNvPr>
          <p:cNvSpPr txBox="1">
            <a:spLocks/>
          </p:cNvSpPr>
          <p:nvPr/>
        </p:nvSpPr>
        <p:spPr>
          <a:xfrm>
            <a:off x="1301582" y="5338354"/>
            <a:ext cx="5263690" cy="13158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C00000"/>
                </a:solidFill>
              </a:rPr>
              <a:t>1.AbortPolicy</a:t>
            </a:r>
            <a:r>
              <a:rPr lang="zh-CN" altLang="en-US" sz="1200" dirty="0">
                <a:solidFill>
                  <a:srgbClr val="C00000"/>
                </a:solidFill>
              </a:rPr>
              <a:t>：直接抛出异常，默认策略；</a:t>
            </a:r>
          </a:p>
          <a:p>
            <a:r>
              <a:rPr lang="en-US" altLang="zh-CN" sz="1200" dirty="0"/>
              <a:t>2.CallerRunsPolicy</a:t>
            </a:r>
            <a:r>
              <a:rPr lang="zh-CN" altLang="en-US" sz="1200" dirty="0"/>
              <a:t>：用调用者所在的线程来执行任务；</a:t>
            </a:r>
          </a:p>
          <a:p>
            <a:r>
              <a:rPr lang="en-US" altLang="zh-CN" sz="1200" dirty="0"/>
              <a:t>3.DiscardOldestPolicy</a:t>
            </a:r>
            <a:r>
              <a:rPr lang="zh-CN" altLang="en-US" sz="1200" dirty="0"/>
              <a:t>：丢弃阻塞队列中靠最前的任务，并执行当前任务；</a:t>
            </a:r>
          </a:p>
          <a:p>
            <a:r>
              <a:rPr lang="en-US" altLang="zh-CN" sz="1200" dirty="0"/>
              <a:t>4.DiscardPolicy</a:t>
            </a:r>
            <a:r>
              <a:rPr lang="zh-CN" altLang="en-US" sz="1200" dirty="0"/>
              <a:t>：直接丢弃任务；</a:t>
            </a:r>
          </a:p>
        </p:txBody>
      </p:sp>
    </p:spTree>
    <p:extLst>
      <p:ext uri="{BB962C8B-B14F-4D97-AF65-F5344CB8AC3E}">
        <p14:creationId xmlns:p14="http://schemas.microsoft.com/office/powerpoint/2010/main" val="3350508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out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par>
                          <p:cTn id="27" fill="hold">
                            <p:stCondLst>
                              <p:cond delay="500"/>
                            </p:stCondLst>
                            <p:childTnLst>
                              <p:par>
                                <p:cTn id="28" presetID="16" presetClass="entr" presetSubtype="37"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out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par>
                          <p:cTn id="41" fill="hold">
                            <p:stCondLst>
                              <p:cond delay="500"/>
                            </p:stCondLst>
                            <p:childTnLst>
                              <p:par>
                                <p:cTn id="42" presetID="16" presetClass="entr" presetSubtype="37"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out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down)">
                                      <p:cBhvr>
                                        <p:cTn id="54" dur="500"/>
                                        <p:tgtEl>
                                          <p:spTgt spid="48"/>
                                        </p:tgtEl>
                                      </p:cBhvr>
                                    </p:animEffect>
                                  </p:childTnLst>
                                </p:cTn>
                              </p:par>
                              <p:par>
                                <p:cTn id="55" presetID="22" presetClass="entr" presetSubtype="1"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up)">
                                      <p:cBhvr>
                                        <p:cTn id="57" dur="500"/>
                                        <p:tgtEl>
                                          <p:spTgt spid="29"/>
                                        </p:tgtEl>
                                      </p:cBhvr>
                                    </p:animEffect>
                                  </p:childTnLst>
                                </p:cTn>
                              </p:par>
                            </p:childTnLst>
                          </p:cTn>
                        </p:par>
                        <p:par>
                          <p:cTn id="58" fill="hold">
                            <p:stCondLst>
                              <p:cond delay="500"/>
                            </p:stCondLst>
                            <p:childTnLst>
                              <p:par>
                                <p:cTn id="59" presetID="12" presetClass="entr" presetSubtype="8"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p:tgtEl>
                                          <p:spTgt spid="44"/>
                                        </p:tgtEl>
                                        <p:attrNameLst>
                                          <p:attrName>ppt_x</p:attrName>
                                        </p:attrNameLst>
                                      </p:cBhvr>
                                      <p:tavLst>
                                        <p:tav tm="0">
                                          <p:val>
                                            <p:strVal val="#ppt_x-#ppt_w*1.125000"/>
                                          </p:val>
                                        </p:tav>
                                        <p:tav tm="100000">
                                          <p:val>
                                            <p:strVal val="#ppt_x"/>
                                          </p:val>
                                        </p:tav>
                                      </p:tavLst>
                                    </p:anim>
                                    <p:animEffect transition="in" filter="wipe(right)">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right)">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500"/>
                                        <p:tgtEl>
                                          <p:spTgt spid="65"/>
                                        </p:tgtEl>
                                        <p:attrNameLst>
                                          <p:attrName>ppt_y</p:attrName>
                                        </p:attrNameLst>
                                      </p:cBhvr>
                                      <p:tavLst>
                                        <p:tav tm="0">
                                          <p:val>
                                            <p:strVal val="#ppt_y-#ppt_h*1.125000"/>
                                          </p:val>
                                        </p:tav>
                                        <p:tav tm="100000">
                                          <p:val>
                                            <p:strVal val="#ppt_y"/>
                                          </p:val>
                                        </p:tav>
                                      </p:tavLst>
                                    </p:anim>
                                    <p:animEffect transition="in" filter="wipe(down)">
                                      <p:cBhvr>
                                        <p:cTn id="7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P spid="44" grpId="0"/>
      <p:bldP spid="6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199455" y="2018907"/>
            <a:ext cx="10516525"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线程池中有哪些常见的阻塞队列</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0818934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线程池中有哪些常见的阻塞队列</a:t>
            </a:r>
            <a:endParaRPr lang="zh-CN" altLang="en-US" sz="2000"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517191"/>
          </a:xfrm>
        </p:spPr>
        <p:txBody>
          <a:bodyPr/>
          <a:lstStyle/>
          <a:p>
            <a:r>
              <a:rPr lang="en-US" altLang="zh-CN" dirty="0" err="1"/>
              <a:t>workQueue</a:t>
            </a:r>
            <a:r>
              <a:rPr lang="en-US" altLang="zh-CN" dirty="0"/>
              <a:t> - </a:t>
            </a:r>
            <a:r>
              <a:rPr lang="zh-CN" altLang="en-US" dirty="0"/>
              <a:t>当没有空闲核心线程时，新来任务会加入到此队列排队，队列满会创建救急线程执行任务</a:t>
            </a:r>
          </a:p>
        </p:txBody>
      </p:sp>
      <p:sp>
        <p:nvSpPr>
          <p:cNvPr id="7" name="文本占位符 2">
            <a:extLst>
              <a:ext uri="{FF2B5EF4-FFF2-40B4-BE49-F238E27FC236}">
                <a16:creationId xmlns:a16="http://schemas.microsoft.com/office/drawing/2014/main" id="{AEC44B5D-7343-AF84-EFB7-FE3BE06FA0A8}"/>
              </a:ext>
            </a:extLst>
          </p:cNvPr>
          <p:cNvSpPr txBox="1">
            <a:spLocks/>
          </p:cNvSpPr>
          <p:nvPr/>
        </p:nvSpPr>
        <p:spPr>
          <a:xfrm>
            <a:off x="983432" y="2071050"/>
            <a:ext cx="10426248" cy="17281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C00000"/>
                </a:solidFill>
              </a:rPr>
              <a:t>1.ArrayBlockingQueue</a:t>
            </a:r>
            <a:r>
              <a:rPr lang="zh-CN" altLang="en-US" sz="1400" dirty="0">
                <a:solidFill>
                  <a:srgbClr val="C00000"/>
                </a:solidFill>
              </a:rPr>
              <a:t>：基于数组结构的有界阻塞队列，</a:t>
            </a:r>
            <a:r>
              <a:rPr lang="en-US" altLang="zh-CN" sz="1400" dirty="0">
                <a:solidFill>
                  <a:srgbClr val="C00000"/>
                </a:solidFill>
              </a:rPr>
              <a:t>FIFO</a:t>
            </a:r>
            <a:r>
              <a:rPr lang="zh-CN" altLang="en-US" sz="1400" dirty="0">
                <a:solidFill>
                  <a:srgbClr val="C00000"/>
                </a:solidFill>
              </a:rPr>
              <a:t>。</a:t>
            </a:r>
          </a:p>
          <a:p>
            <a:r>
              <a:rPr lang="en-US" altLang="zh-CN" sz="1400" dirty="0">
                <a:solidFill>
                  <a:srgbClr val="C00000"/>
                </a:solidFill>
              </a:rPr>
              <a:t>2.LinkedBlockingQueue</a:t>
            </a:r>
            <a:r>
              <a:rPr lang="zh-CN" altLang="en-US" sz="1400" dirty="0">
                <a:solidFill>
                  <a:srgbClr val="C00000"/>
                </a:solidFill>
              </a:rPr>
              <a:t>：基于链表结构的有界阻塞队列，</a:t>
            </a:r>
            <a:r>
              <a:rPr lang="en-US" altLang="zh-CN" sz="1400" dirty="0">
                <a:solidFill>
                  <a:srgbClr val="C00000"/>
                </a:solidFill>
              </a:rPr>
              <a:t>FIFO</a:t>
            </a:r>
            <a:r>
              <a:rPr lang="zh-CN" altLang="en-US" sz="1400" dirty="0"/>
              <a:t>。</a:t>
            </a:r>
          </a:p>
          <a:p>
            <a:r>
              <a:rPr lang="en-US" altLang="zh-CN" sz="1400" dirty="0"/>
              <a:t>3.</a:t>
            </a:r>
            <a:r>
              <a:rPr kumimoji="0" lang="zh-CN" altLang="zh-CN" sz="1400" b="0" i="0" u="none" strike="noStrike" cap="none" normalizeH="0" baseline="0" dirty="0">
                <a:ln>
                  <a:noFill/>
                </a:ln>
                <a:solidFill>
                  <a:srgbClr val="080808"/>
                </a:solidFill>
                <a:effectLst/>
                <a:latin typeface="Arial Unicode MS"/>
                <a:ea typeface="JetBrains Mono"/>
              </a:rPr>
              <a:t>DelayedWorkQueue </a:t>
            </a:r>
            <a:r>
              <a:rPr lang="zh-CN" altLang="en-US" sz="1400" dirty="0"/>
              <a:t>：是一个优先级队列，它可以保证每次出队的任务都是当前队列中执行时间最靠前的</a:t>
            </a:r>
            <a:endParaRPr lang="en-US" altLang="zh-CN" sz="1400" dirty="0"/>
          </a:p>
          <a:p>
            <a:r>
              <a:rPr lang="en-US" altLang="zh-CN" sz="1400" dirty="0"/>
              <a:t>4.SynchronousQueue</a:t>
            </a:r>
            <a:r>
              <a:rPr lang="zh-CN" altLang="en-US" sz="1400" dirty="0"/>
              <a:t>：不存储元素的阻塞队列，每个插入操作都必须等待一个移出操作。</a:t>
            </a:r>
          </a:p>
        </p:txBody>
      </p:sp>
    </p:spTree>
    <p:extLst>
      <p:ext uri="{BB962C8B-B14F-4D97-AF65-F5344CB8AC3E}">
        <p14:creationId xmlns:p14="http://schemas.microsoft.com/office/powerpoint/2010/main" val="1355979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568B8-215F-2B9F-EADA-808FBE3793EC}"/>
              </a:ext>
            </a:extLst>
          </p:cNvPr>
          <p:cNvSpPr>
            <a:spLocks noGrp="1"/>
          </p:cNvSpPr>
          <p:nvPr>
            <p:ph type="title"/>
          </p:nvPr>
        </p:nvSpPr>
        <p:spPr/>
        <p:txBody>
          <a:bodyPr/>
          <a:lstStyle/>
          <a:p>
            <a:r>
              <a:rPr lang="zh-CN" altLang="en-US" sz="2000" dirty="0"/>
              <a:t>并行和并发有什么区别？</a:t>
            </a:r>
            <a:endParaRPr lang="zh-CN" altLang="en-US" dirty="0"/>
          </a:p>
        </p:txBody>
      </p:sp>
      <p:sp>
        <p:nvSpPr>
          <p:cNvPr id="3" name="文本占位符 2">
            <a:extLst>
              <a:ext uri="{FF2B5EF4-FFF2-40B4-BE49-F238E27FC236}">
                <a16:creationId xmlns:a16="http://schemas.microsoft.com/office/drawing/2014/main" id="{C3676792-88FA-0C2F-AFAE-4C8B9A256714}"/>
              </a:ext>
            </a:extLst>
          </p:cNvPr>
          <p:cNvSpPr>
            <a:spLocks noGrp="1"/>
          </p:cNvSpPr>
          <p:nvPr>
            <p:ph type="body" sz="quarter" idx="11"/>
          </p:nvPr>
        </p:nvSpPr>
        <p:spPr>
          <a:xfrm>
            <a:off x="710880" y="2154160"/>
            <a:ext cx="10698800" cy="904695"/>
          </a:xfrm>
        </p:spPr>
        <p:txBody>
          <a:bodyPr/>
          <a:lstStyle/>
          <a:p>
            <a:r>
              <a:rPr lang="zh-CN" altLang="en-US" dirty="0"/>
              <a:t>每个核（</a:t>
            </a:r>
            <a:r>
              <a:rPr lang="en-US" altLang="zh-CN" dirty="0"/>
              <a:t>core</a:t>
            </a:r>
            <a:r>
              <a:rPr lang="zh-CN" altLang="en-US" dirty="0"/>
              <a:t>）都可以调度运行线程，这时候线程可以是并行的。</a:t>
            </a:r>
          </a:p>
        </p:txBody>
      </p:sp>
      <p:graphicFrame>
        <p:nvGraphicFramePr>
          <p:cNvPr id="4" name="表格 4">
            <a:extLst>
              <a:ext uri="{FF2B5EF4-FFF2-40B4-BE49-F238E27FC236}">
                <a16:creationId xmlns:a16="http://schemas.microsoft.com/office/drawing/2014/main" id="{9ADF92F9-9C3A-B9BD-E1C8-10FB76D1B1C6}"/>
              </a:ext>
            </a:extLst>
          </p:cNvPr>
          <p:cNvGraphicFramePr>
            <a:graphicFrameLocks noGrp="1"/>
          </p:cNvGraphicFramePr>
          <p:nvPr>
            <p:extLst>
              <p:ext uri="{D42A27DB-BD31-4B8C-83A1-F6EECF244321}">
                <p14:modId xmlns:p14="http://schemas.microsoft.com/office/powerpoint/2010/main" val="2110651759"/>
              </p:ext>
            </p:extLst>
          </p:nvPr>
        </p:nvGraphicFramePr>
        <p:xfrm>
          <a:off x="1806994" y="2623063"/>
          <a:ext cx="7025310" cy="1070853"/>
        </p:xfrm>
        <a:graphic>
          <a:graphicData uri="http://schemas.openxmlformats.org/drawingml/2006/table">
            <a:tbl>
              <a:tblPr firstRow="1" bandRow="1">
                <a:tableStyleId>{5C22544A-7EE6-4342-B048-85BDC9FD1C3A}</a:tableStyleId>
              </a:tblPr>
              <a:tblGrid>
                <a:gridCol w="1405062">
                  <a:extLst>
                    <a:ext uri="{9D8B030D-6E8A-4147-A177-3AD203B41FA5}">
                      <a16:colId xmlns:a16="http://schemas.microsoft.com/office/drawing/2014/main" val="3521396232"/>
                    </a:ext>
                  </a:extLst>
                </a:gridCol>
                <a:gridCol w="1405062">
                  <a:extLst>
                    <a:ext uri="{9D8B030D-6E8A-4147-A177-3AD203B41FA5}">
                      <a16:colId xmlns:a16="http://schemas.microsoft.com/office/drawing/2014/main" val="1889680538"/>
                    </a:ext>
                  </a:extLst>
                </a:gridCol>
                <a:gridCol w="1405062">
                  <a:extLst>
                    <a:ext uri="{9D8B030D-6E8A-4147-A177-3AD203B41FA5}">
                      <a16:colId xmlns:a16="http://schemas.microsoft.com/office/drawing/2014/main" val="2701503746"/>
                    </a:ext>
                  </a:extLst>
                </a:gridCol>
                <a:gridCol w="1405062">
                  <a:extLst>
                    <a:ext uri="{9D8B030D-6E8A-4147-A177-3AD203B41FA5}">
                      <a16:colId xmlns:a16="http://schemas.microsoft.com/office/drawing/2014/main" val="873468511"/>
                    </a:ext>
                  </a:extLst>
                </a:gridCol>
                <a:gridCol w="1405062">
                  <a:extLst>
                    <a:ext uri="{9D8B030D-6E8A-4147-A177-3AD203B41FA5}">
                      <a16:colId xmlns:a16="http://schemas.microsoft.com/office/drawing/2014/main" val="893606597"/>
                    </a:ext>
                  </a:extLst>
                </a:gridCol>
              </a:tblGrid>
              <a:tr h="356951">
                <a:tc>
                  <a:txBody>
                    <a:bodyPr/>
                    <a:lstStyle/>
                    <a:p>
                      <a:pPr algn="ctr"/>
                      <a:r>
                        <a:rPr lang="en-US" altLang="zh-CN" sz="1600" dirty="0">
                          <a:ea typeface="Alibaba PuHuiTi Medium"/>
                        </a:rPr>
                        <a:t>CPU</a:t>
                      </a:r>
                      <a:endParaRPr lang="zh-CN" altLang="en-US" sz="1600" dirty="0">
                        <a:ea typeface="Alibaba PuHuiTi Medium"/>
                      </a:endParaRPr>
                    </a:p>
                  </a:txBody>
                  <a:tcPr>
                    <a:solidFill>
                      <a:schemeClr val="accent2"/>
                    </a:solidFill>
                  </a:tcPr>
                </a:tc>
                <a:tc>
                  <a:txBody>
                    <a:bodyPr/>
                    <a:lstStyle/>
                    <a:p>
                      <a:pPr algn="ctr"/>
                      <a:r>
                        <a:rPr lang="zh-CN" altLang="en-US" sz="1600" dirty="0">
                          <a:ea typeface="Alibaba PuHuiTi Medium"/>
                        </a:rPr>
                        <a:t>时间片</a:t>
                      </a:r>
                      <a:r>
                        <a:rPr lang="en-US" altLang="zh-CN" sz="1600" dirty="0">
                          <a:ea typeface="Alibaba PuHuiTi Medium"/>
                        </a:rPr>
                        <a:t>1</a:t>
                      </a:r>
                      <a:endParaRPr lang="zh-CN" altLang="en-US" sz="1600" dirty="0">
                        <a:ea typeface="Alibaba PuHuiTi Medium"/>
                      </a:endParaRPr>
                    </a:p>
                  </a:txBody>
                  <a:tcPr>
                    <a:solidFill>
                      <a:schemeClr val="accent2"/>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dirty="0">
                          <a:ea typeface="Alibaba PuHuiTi Medium"/>
                        </a:rPr>
                        <a:t>时间片</a:t>
                      </a:r>
                      <a:r>
                        <a:rPr lang="en-US" altLang="zh-CN" sz="1600" dirty="0">
                          <a:ea typeface="Alibaba PuHuiTi Medium"/>
                        </a:rPr>
                        <a:t>2</a:t>
                      </a:r>
                      <a:endParaRPr lang="zh-CN" altLang="en-US" sz="1600" dirty="0">
                        <a:ea typeface="Alibaba PuHuiTi Medium"/>
                      </a:endParaRPr>
                    </a:p>
                  </a:txBody>
                  <a:tcPr>
                    <a:solidFill>
                      <a:schemeClr val="accent2"/>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dirty="0">
                          <a:ea typeface="Alibaba PuHuiTi Medium"/>
                        </a:rPr>
                        <a:t>时间片</a:t>
                      </a:r>
                      <a:r>
                        <a:rPr lang="en-US" altLang="zh-CN" sz="1600" dirty="0">
                          <a:ea typeface="Alibaba PuHuiTi Medium"/>
                        </a:rPr>
                        <a:t>3</a:t>
                      </a:r>
                      <a:endParaRPr lang="zh-CN" altLang="en-US" sz="1600" dirty="0">
                        <a:ea typeface="Alibaba PuHuiTi Medium"/>
                      </a:endParaRPr>
                    </a:p>
                  </a:txBody>
                  <a:tcPr>
                    <a:solidFill>
                      <a:schemeClr val="accent2"/>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dirty="0">
                          <a:ea typeface="Alibaba PuHuiTi Medium"/>
                        </a:rPr>
                        <a:t>时间片</a:t>
                      </a:r>
                      <a:r>
                        <a:rPr lang="en-US" altLang="zh-CN" sz="1600" dirty="0">
                          <a:ea typeface="Alibaba PuHuiTi Medium"/>
                        </a:rPr>
                        <a:t>4</a:t>
                      </a:r>
                      <a:endParaRPr lang="zh-CN" altLang="en-US" sz="1600" dirty="0">
                        <a:ea typeface="Alibaba PuHuiTi Medium"/>
                      </a:endParaRPr>
                    </a:p>
                  </a:txBody>
                  <a:tcPr>
                    <a:solidFill>
                      <a:schemeClr val="accent2"/>
                    </a:solidFill>
                  </a:tcPr>
                </a:tc>
                <a:extLst>
                  <a:ext uri="{0D108BD9-81ED-4DB2-BD59-A6C34878D82A}">
                    <a16:rowId xmlns:a16="http://schemas.microsoft.com/office/drawing/2014/main" val="912003721"/>
                  </a:ext>
                </a:extLst>
              </a:tr>
              <a:tr h="356951">
                <a:tc>
                  <a:txBody>
                    <a:bodyPr/>
                    <a:lstStyle/>
                    <a:p>
                      <a:pPr algn="ctr"/>
                      <a:r>
                        <a:rPr lang="en-US" altLang="zh-CN" sz="1600" dirty="0">
                          <a:ea typeface="Alibaba PuHuiTi Medium"/>
                        </a:rPr>
                        <a:t>core1</a:t>
                      </a:r>
                      <a:endParaRPr lang="zh-CN" altLang="en-US" sz="1600" dirty="0">
                        <a:ea typeface="Alibaba PuHuiTi Medium"/>
                      </a:endParaRPr>
                    </a:p>
                  </a:txBody>
                  <a:tcPr>
                    <a:solidFill>
                      <a:schemeClr val="bg1">
                        <a:lumMod val="85000"/>
                      </a:schemeClr>
                    </a:solidFill>
                  </a:tcPr>
                </a:tc>
                <a:tc>
                  <a:txBody>
                    <a:bodyPr/>
                    <a:lstStyle/>
                    <a:p>
                      <a:pPr algn="ctr"/>
                      <a:r>
                        <a:rPr lang="zh-CN" altLang="en-US" sz="1600" dirty="0">
                          <a:ea typeface="Alibaba PuHuiTi Medium"/>
                        </a:rPr>
                        <a:t>线程</a:t>
                      </a:r>
                      <a:r>
                        <a:rPr lang="en-US" altLang="zh-CN" sz="1600" dirty="0">
                          <a:ea typeface="Alibaba PuHuiTi Medium"/>
                        </a:rPr>
                        <a:t>1</a:t>
                      </a:r>
                      <a:endParaRPr lang="zh-CN" altLang="en-US" sz="1600" dirty="0">
                        <a:ea typeface="Alibaba PuHuiTi Medium"/>
                      </a:endParaRPr>
                    </a:p>
                  </a:txBody>
                  <a:tcPr>
                    <a:solidFill>
                      <a:schemeClr val="bg1">
                        <a:lumMod val="85000"/>
                      </a:schemeClr>
                    </a:solidFill>
                  </a:tcPr>
                </a:tc>
                <a:tc>
                  <a:txBody>
                    <a:bodyPr/>
                    <a:lstStyle/>
                    <a:p>
                      <a:pPr algn="ctr"/>
                      <a:r>
                        <a:rPr lang="zh-CN" altLang="en-US" sz="1600" dirty="0">
                          <a:ea typeface="Alibaba PuHuiTi Medium"/>
                        </a:rPr>
                        <a:t>线程</a:t>
                      </a:r>
                      <a:r>
                        <a:rPr lang="en-US" altLang="zh-CN" sz="1600" dirty="0">
                          <a:ea typeface="Alibaba PuHuiTi Medium"/>
                        </a:rPr>
                        <a:t>1</a:t>
                      </a:r>
                      <a:endParaRPr lang="zh-CN" altLang="en-US" sz="1600" dirty="0">
                        <a:ea typeface="Alibaba PuHuiTi Medium"/>
                      </a:endParaRPr>
                    </a:p>
                  </a:txBody>
                  <a:tcPr>
                    <a:solidFill>
                      <a:schemeClr val="bg1">
                        <a:lumMod val="85000"/>
                      </a:schemeClr>
                    </a:solidFill>
                  </a:tcPr>
                </a:tc>
                <a:tc>
                  <a:txBody>
                    <a:bodyPr/>
                    <a:lstStyle/>
                    <a:p>
                      <a:pPr algn="ctr"/>
                      <a:r>
                        <a:rPr lang="zh-CN" altLang="en-US" sz="1600" dirty="0">
                          <a:ea typeface="Alibaba PuHuiTi Medium"/>
                        </a:rPr>
                        <a:t>线程</a:t>
                      </a:r>
                      <a:r>
                        <a:rPr lang="en-US" altLang="zh-CN" sz="1600" dirty="0">
                          <a:ea typeface="Alibaba PuHuiTi Medium"/>
                        </a:rPr>
                        <a:t>3</a:t>
                      </a:r>
                      <a:endParaRPr lang="zh-CN" altLang="en-US" sz="1600" dirty="0">
                        <a:ea typeface="Alibaba PuHuiTi Medium"/>
                      </a:endParaRPr>
                    </a:p>
                  </a:txBody>
                  <a:tcPr>
                    <a:solidFill>
                      <a:schemeClr val="bg1">
                        <a:lumMod val="8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dirty="0">
                          <a:ea typeface="Alibaba PuHuiTi Medium"/>
                        </a:rPr>
                        <a:t>线程</a:t>
                      </a:r>
                      <a:r>
                        <a:rPr lang="en-US" altLang="zh-CN" sz="1600" dirty="0">
                          <a:ea typeface="Alibaba PuHuiTi Medium"/>
                        </a:rPr>
                        <a:t>3</a:t>
                      </a:r>
                      <a:endParaRPr lang="zh-CN" altLang="en-US" sz="1600" dirty="0">
                        <a:ea typeface="Alibaba PuHuiTi Medium"/>
                      </a:endParaRPr>
                    </a:p>
                  </a:txBody>
                  <a:tcPr>
                    <a:solidFill>
                      <a:schemeClr val="bg1">
                        <a:lumMod val="85000"/>
                      </a:schemeClr>
                    </a:solidFill>
                  </a:tcPr>
                </a:tc>
                <a:extLst>
                  <a:ext uri="{0D108BD9-81ED-4DB2-BD59-A6C34878D82A}">
                    <a16:rowId xmlns:a16="http://schemas.microsoft.com/office/drawing/2014/main" val="1308294013"/>
                  </a:ext>
                </a:extLst>
              </a:tr>
              <a:tr h="356951">
                <a:tc>
                  <a:txBody>
                    <a:bodyPr/>
                    <a:lstStyle/>
                    <a:p>
                      <a:pPr algn="ctr"/>
                      <a:r>
                        <a:rPr lang="en-US" altLang="zh-CN" sz="1600" dirty="0">
                          <a:ea typeface="Alibaba PuHuiTi Medium"/>
                        </a:rPr>
                        <a:t>core2</a:t>
                      </a:r>
                      <a:endParaRPr lang="zh-CN" altLang="en-US" sz="1600" dirty="0">
                        <a:ea typeface="Alibaba PuHuiTi Medium"/>
                      </a:endParaRPr>
                    </a:p>
                  </a:txBody>
                  <a:tcPr>
                    <a:solidFill>
                      <a:schemeClr val="bg1">
                        <a:lumMod val="95000"/>
                      </a:schemeClr>
                    </a:solidFill>
                  </a:tcPr>
                </a:tc>
                <a:tc>
                  <a:txBody>
                    <a:bodyPr/>
                    <a:lstStyle/>
                    <a:p>
                      <a:pPr algn="ctr"/>
                      <a:r>
                        <a:rPr lang="zh-CN" altLang="en-US" sz="1600" dirty="0">
                          <a:ea typeface="Alibaba PuHuiTi Medium"/>
                        </a:rPr>
                        <a:t>线程</a:t>
                      </a:r>
                      <a:r>
                        <a:rPr lang="en-US" altLang="zh-CN" sz="1600" dirty="0">
                          <a:ea typeface="Alibaba PuHuiTi Medium"/>
                        </a:rPr>
                        <a:t>2</a:t>
                      </a:r>
                      <a:endParaRPr lang="zh-CN" altLang="en-US" sz="1600" dirty="0">
                        <a:ea typeface="Alibaba PuHuiTi Medium"/>
                      </a:endParaRPr>
                    </a:p>
                  </a:txBody>
                  <a:tcP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dirty="0">
                          <a:ea typeface="Alibaba PuHuiTi Medium"/>
                        </a:rPr>
                        <a:t>线程</a:t>
                      </a:r>
                      <a:r>
                        <a:rPr lang="en-US" altLang="zh-CN" sz="1600" dirty="0">
                          <a:ea typeface="Alibaba PuHuiTi Medium"/>
                        </a:rPr>
                        <a:t>4</a:t>
                      </a:r>
                      <a:endParaRPr lang="zh-CN" altLang="en-US" sz="1600" dirty="0">
                        <a:ea typeface="Alibaba PuHuiTi Medium"/>
                      </a:endParaRPr>
                    </a:p>
                  </a:txBody>
                  <a:tcPr>
                    <a:solidFill>
                      <a:schemeClr val="bg1">
                        <a:lumMod val="95000"/>
                      </a:schemeClr>
                    </a:solidFill>
                  </a:tcPr>
                </a:tc>
                <a:tc>
                  <a:txBody>
                    <a:bodyPr/>
                    <a:lstStyle/>
                    <a:p>
                      <a:pPr algn="ctr"/>
                      <a:r>
                        <a:rPr lang="zh-CN" altLang="en-US" sz="1600" dirty="0">
                          <a:ea typeface="Alibaba PuHuiTi Medium"/>
                        </a:rPr>
                        <a:t>线程</a:t>
                      </a:r>
                      <a:r>
                        <a:rPr lang="en-US" altLang="zh-CN" sz="1600" dirty="0">
                          <a:ea typeface="Alibaba PuHuiTi Medium"/>
                        </a:rPr>
                        <a:t>2</a:t>
                      </a:r>
                      <a:endParaRPr lang="zh-CN" altLang="en-US" sz="1600" dirty="0">
                        <a:ea typeface="Alibaba PuHuiTi Medium"/>
                      </a:endParaRPr>
                    </a:p>
                  </a:txBody>
                  <a:tcP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dirty="0">
                          <a:ea typeface="Alibaba PuHuiTi Medium"/>
                        </a:rPr>
                        <a:t>线程</a:t>
                      </a:r>
                      <a:r>
                        <a:rPr lang="en-US" altLang="zh-CN" sz="1600" dirty="0">
                          <a:ea typeface="Alibaba PuHuiTi Medium"/>
                        </a:rPr>
                        <a:t>4</a:t>
                      </a:r>
                      <a:endParaRPr lang="zh-CN" altLang="en-US" sz="1600" dirty="0">
                        <a:ea typeface="Alibaba PuHuiTi Medium"/>
                      </a:endParaRPr>
                    </a:p>
                  </a:txBody>
                  <a:tcPr>
                    <a:solidFill>
                      <a:schemeClr val="bg1">
                        <a:lumMod val="95000"/>
                      </a:schemeClr>
                    </a:solidFill>
                  </a:tcPr>
                </a:tc>
                <a:extLst>
                  <a:ext uri="{0D108BD9-81ED-4DB2-BD59-A6C34878D82A}">
                    <a16:rowId xmlns:a16="http://schemas.microsoft.com/office/drawing/2014/main" val="447180821"/>
                  </a:ext>
                </a:extLst>
              </a:tr>
            </a:tbl>
          </a:graphicData>
        </a:graphic>
      </p:graphicFrame>
      <p:grpSp>
        <p:nvGrpSpPr>
          <p:cNvPr id="51" name="组合 50">
            <a:extLst>
              <a:ext uri="{FF2B5EF4-FFF2-40B4-BE49-F238E27FC236}">
                <a16:creationId xmlns:a16="http://schemas.microsoft.com/office/drawing/2014/main" id="{014191AE-E24F-BD2D-31DA-D9FEB1C08A20}"/>
              </a:ext>
            </a:extLst>
          </p:cNvPr>
          <p:cNvGrpSpPr/>
          <p:nvPr/>
        </p:nvGrpSpPr>
        <p:grpSpPr>
          <a:xfrm>
            <a:off x="4337092" y="3816066"/>
            <a:ext cx="4652403" cy="641773"/>
            <a:chOff x="3431704" y="4338507"/>
            <a:chExt cx="4652403" cy="641773"/>
          </a:xfrm>
        </p:grpSpPr>
        <p:grpSp>
          <p:nvGrpSpPr>
            <p:cNvPr id="19" name="组合 18">
              <a:extLst>
                <a:ext uri="{FF2B5EF4-FFF2-40B4-BE49-F238E27FC236}">
                  <a16:creationId xmlns:a16="http://schemas.microsoft.com/office/drawing/2014/main" id="{432EBD08-7B70-207E-675E-2FCFAF10035F}"/>
                </a:ext>
              </a:extLst>
            </p:cNvPr>
            <p:cNvGrpSpPr/>
            <p:nvPr/>
          </p:nvGrpSpPr>
          <p:grpSpPr>
            <a:xfrm>
              <a:off x="3431704" y="4338507"/>
              <a:ext cx="3420380" cy="641773"/>
              <a:chOff x="3359696" y="4604576"/>
              <a:chExt cx="3420380" cy="641773"/>
            </a:xfrm>
          </p:grpSpPr>
          <p:sp>
            <p:nvSpPr>
              <p:cNvPr id="7" name="矩形 6">
                <a:extLst>
                  <a:ext uri="{FF2B5EF4-FFF2-40B4-BE49-F238E27FC236}">
                    <a16:creationId xmlns:a16="http://schemas.microsoft.com/office/drawing/2014/main" id="{86B9E910-5E2E-4E23-43BE-3455FC9A410A}"/>
                  </a:ext>
                </a:extLst>
              </p:cNvPr>
              <p:cNvSpPr/>
              <p:nvPr/>
            </p:nvSpPr>
            <p:spPr>
              <a:xfrm>
                <a:off x="3359696" y="4617131"/>
                <a:ext cx="3420380" cy="616663"/>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8" name="文本占位符 2">
                <a:extLst>
                  <a:ext uri="{FF2B5EF4-FFF2-40B4-BE49-F238E27FC236}">
                    <a16:creationId xmlns:a16="http://schemas.microsoft.com/office/drawing/2014/main" id="{31488015-85A6-39C3-6692-9668924070D1}"/>
                  </a:ext>
                </a:extLst>
              </p:cNvPr>
              <p:cNvSpPr txBox="1">
                <a:spLocks/>
              </p:cNvSpPr>
              <p:nvPr/>
            </p:nvSpPr>
            <p:spPr>
              <a:xfrm>
                <a:off x="3361865"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1</a:t>
                </a:r>
                <a:endParaRPr lang="zh-CN" altLang="en-US" sz="1100" dirty="0"/>
              </a:p>
            </p:txBody>
          </p:sp>
          <p:sp>
            <p:nvSpPr>
              <p:cNvPr id="9" name="文本占位符 2">
                <a:extLst>
                  <a:ext uri="{FF2B5EF4-FFF2-40B4-BE49-F238E27FC236}">
                    <a16:creationId xmlns:a16="http://schemas.microsoft.com/office/drawing/2014/main" id="{B5A50458-71A8-BE14-D676-93C37D87994B}"/>
                  </a:ext>
                </a:extLst>
              </p:cNvPr>
              <p:cNvSpPr txBox="1">
                <a:spLocks/>
              </p:cNvSpPr>
              <p:nvPr/>
            </p:nvSpPr>
            <p:spPr>
              <a:xfrm>
                <a:off x="3690084"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2</a:t>
                </a:r>
                <a:endParaRPr lang="zh-CN" altLang="en-US" sz="1100" dirty="0"/>
              </a:p>
            </p:txBody>
          </p:sp>
          <p:sp>
            <p:nvSpPr>
              <p:cNvPr id="10" name="文本占位符 2">
                <a:extLst>
                  <a:ext uri="{FF2B5EF4-FFF2-40B4-BE49-F238E27FC236}">
                    <a16:creationId xmlns:a16="http://schemas.microsoft.com/office/drawing/2014/main" id="{5CE4458A-6889-3AAE-0B53-810F2E26D103}"/>
                  </a:ext>
                </a:extLst>
              </p:cNvPr>
              <p:cNvSpPr txBox="1">
                <a:spLocks/>
              </p:cNvSpPr>
              <p:nvPr/>
            </p:nvSpPr>
            <p:spPr>
              <a:xfrm>
                <a:off x="4018303"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3</a:t>
                </a:r>
                <a:endParaRPr lang="zh-CN" altLang="en-US" sz="1100" dirty="0"/>
              </a:p>
            </p:txBody>
          </p:sp>
          <p:sp>
            <p:nvSpPr>
              <p:cNvPr id="11" name="文本占位符 2">
                <a:extLst>
                  <a:ext uri="{FF2B5EF4-FFF2-40B4-BE49-F238E27FC236}">
                    <a16:creationId xmlns:a16="http://schemas.microsoft.com/office/drawing/2014/main" id="{C9F05293-9CA4-D77E-9CE5-6883D13A8421}"/>
                  </a:ext>
                </a:extLst>
              </p:cNvPr>
              <p:cNvSpPr txBox="1">
                <a:spLocks/>
              </p:cNvSpPr>
              <p:nvPr/>
            </p:nvSpPr>
            <p:spPr>
              <a:xfrm>
                <a:off x="4346522"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4</a:t>
                </a:r>
                <a:endParaRPr lang="zh-CN" altLang="en-US" sz="1100" dirty="0"/>
              </a:p>
            </p:txBody>
          </p:sp>
          <p:sp>
            <p:nvSpPr>
              <p:cNvPr id="12" name="文本占位符 2">
                <a:extLst>
                  <a:ext uri="{FF2B5EF4-FFF2-40B4-BE49-F238E27FC236}">
                    <a16:creationId xmlns:a16="http://schemas.microsoft.com/office/drawing/2014/main" id="{6D5C4674-3D18-F735-BC63-C4D247238470}"/>
                  </a:ext>
                </a:extLst>
              </p:cNvPr>
              <p:cNvSpPr txBox="1">
                <a:spLocks/>
              </p:cNvSpPr>
              <p:nvPr/>
            </p:nvSpPr>
            <p:spPr>
              <a:xfrm>
                <a:off x="467474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5</a:t>
                </a:r>
                <a:endParaRPr lang="zh-CN" altLang="en-US" sz="1100" dirty="0"/>
              </a:p>
            </p:txBody>
          </p:sp>
          <p:sp>
            <p:nvSpPr>
              <p:cNvPr id="13" name="文本占位符 2">
                <a:extLst>
                  <a:ext uri="{FF2B5EF4-FFF2-40B4-BE49-F238E27FC236}">
                    <a16:creationId xmlns:a16="http://schemas.microsoft.com/office/drawing/2014/main" id="{1A73DDB1-B64F-27DE-7C33-DB47C7B61B06}"/>
                  </a:ext>
                </a:extLst>
              </p:cNvPr>
              <p:cNvSpPr txBox="1">
                <a:spLocks/>
              </p:cNvSpPr>
              <p:nvPr/>
            </p:nvSpPr>
            <p:spPr>
              <a:xfrm>
                <a:off x="5002960"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6</a:t>
                </a:r>
                <a:endParaRPr lang="zh-CN" altLang="en-US" sz="1100" dirty="0"/>
              </a:p>
            </p:txBody>
          </p:sp>
          <p:sp>
            <p:nvSpPr>
              <p:cNvPr id="14" name="文本占位符 2">
                <a:extLst>
                  <a:ext uri="{FF2B5EF4-FFF2-40B4-BE49-F238E27FC236}">
                    <a16:creationId xmlns:a16="http://schemas.microsoft.com/office/drawing/2014/main" id="{1478F2EA-C00C-CF43-5A4C-14AFA61EAA37}"/>
                  </a:ext>
                </a:extLst>
              </p:cNvPr>
              <p:cNvSpPr txBox="1">
                <a:spLocks/>
              </p:cNvSpPr>
              <p:nvPr/>
            </p:nvSpPr>
            <p:spPr>
              <a:xfrm>
                <a:off x="5331179"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7</a:t>
                </a:r>
                <a:endParaRPr lang="zh-CN" altLang="en-US" sz="1100" dirty="0"/>
              </a:p>
            </p:txBody>
          </p:sp>
          <p:sp>
            <p:nvSpPr>
              <p:cNvPr id="15" name="文本占位符 2">
                <a:extLst>
                  <a:ext uri="{FF2B5EF4-FFF2-40B4-BE49-F238E27FC236}">
                    <a16:creationId xmlns:a16="http://schemas.microsoft.com/office/drawing/2014/main" id="{3B73BD81-B2AF-02ED-78AA-0E623C66787E}"/>
                  </a:ext>
                </a:extLst>
              </p:cNvPr>
              <p:cNvSpPr txBox="1">
                <a:spLocks/>
              </p:cNvSpPr>
              <p:nvPr/>
            </p:nvSpPr>
            <p:spPr>
              <a:xfrm>
                <a:off x="565940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8</a:t>
                </a:r>
                <a:endParaRPr lang="zh-CN" altLang="en-US" sz="1100" dirty="0"/>
              </a:p>
            </p:txBody>
          </p:sp>
          <p:sp>
            <p:nvSpPr>
              <p:cNvPr id="16" name="文本占位符 2">
                <a:extLst>
                  <a:ext uri="{FF2B5EF4-FFF2-40B4-BE49-F238E27FC236}">
                    <a16:creationId xmlns:a16="http://schemas.microsoft.com/office/drawing/2014/main" id="{89170C53-CF10-72F0-4459-BE3FF0BDB0AB}"/>
                  </a:ext>
                </a:extLst>
              </p:cNvPr>
              <p:cNvSpPr txBox="1">
                <a:spLocks/>
              </p:cNvSpPr>
              <p:nvPr/>
            </p:nvSpPr>
            <p:spPr>
              <a:xfrm>
                <a:off x="5935066" y="4618887"/>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sz="1100" dirty="0"/>
                  <a:t>.</a:t>
                </a:r>
              </a:p>
              <a:p>
                <a:pPr>
                  <a:lnSpc>
                    <a:spcPct val="100000"/>
                  </a:lnSpc>
                </a:pPr>
                <a:r>
                  <a:rPr lang="en-US" altLang="zh-CN" sz="1100" dirty="0"/>
                  <a:t>.</a:t>
                </a:r>
              </a:p>
              <a:p>
                <a:pPr>
                  <a:lnSpc>
                    <a:spcPct val="100000"/>
                  </a:lnSpc>
                </a:pPr>
                <a:r>
                  <a:rPr lang="en-US" altLang="zh-CN" sz="1100" dirty="0"/>
                  <a:t>.</a:t>
                </a:r>
                <a:endParaRPr lang="zh-CN" altLang="en-US" sz="1100" dirty="0"/>
              </a:p>
            </p:txBody>
          </p:sp>
          <p:sp>
            <p:nvSpPr>
              <p:cNvPr id="18" name="文本占位符 2">
                <a:extLst>
                  <a:ext uri="{FF2B5EF4-FFF2-40B4-BE49-F238E27FC236}">
                    <a16:creationId xmlns:a16="http://schemas.microsoft.com/office/drawing/2014/main" id="{C12F22D2-6DBC-D3F4-1F5D-EE9985183ADB}"/>
                  </a:ext>
                </a:extLst>
              </p:cNvPr>
              <p:cNvSpPr txBox="1">
                <a:spLocks/>
              </p:cNvSpPr>
              <p:nvPr/>
            </p:nvSpPr>
            <p:spPr>
              <a:xfrm>
                <a:off x="6179310" y="4604576"/>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n</a:t>
                </a:r>
                <a:endParaRPr lang="zh-CN" altLang="en-US" sz="1100" dirty="0"/>
              </a:p>
            </p:txBody>
          </p:sp>
        </p:grpSp>
        <p:sp>
          <p:nvSpPr>
            <p:cNvPr id="48" name="文本占位符 2">
              <a:extLst>
                <a:ext uri="{FF2B5EF4-FFF2-40B4-BE49-F238E27FC236}">
                  <a16:creationId xmlns:a16="http://schemas.microsoft.com/office/drawing/2014/main" id="{F017D3A6-4381-5255-0020-97B34C916F12}"/>
                </a:ext>
              </a:extLst>
            </p:cNvPr>
            <p:cNvSpPr txBox="1">
              <a:spLocks/>
            </p:cNvSpPr>
            <p:nvPr/>
          </p:nvSpPr>
          <p:spPr>
            <a:xfrm>
              <a:off x="7073879" y="4493852"/>
              <a:ext cx="1010228" cy="375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400" dirty="0"/>
                <a:t>线程</a:t>
              </a:r>
              <a:r>
                <a:rPr lang="en-US" altLang="zh-CN" sz="1400" dirty="0"/>
                <a:t>1</a:t>
              </a:r>
              <a:endParaRPr lang="zh-CN" altLang="en-US" sz="1400" dirty="0"/>
            </a:p>
          </p:txBody>
        </p:sp>
      </p:grpSp>
      <p:grpSp>
        <p:nvGrpSpPr>
          <p:cNvPr id="52" name="组合 51">
            <a:extLst>
              <a:ext uri="{FF2B5EF4-FFF2-40B4-BE49-F238E27FC236}">
                <a16:creationId xmlns:a16="http://schemas.microsoft.com/office/drawing/2014/main" id="{FFB9C5C8-CC68-5E52-EF81-845B090BA173}"/>
              </a:ext>
            </a:extLst>
          </p:cNvPr>
          <p:cNvGrpSpPr/>
          <p:nvPr/>
        </p:nvGrpSpPr>
        <p:grpSpPr>
          <a:xfrm>
            <a:off x="4337092" y="4499018"/>
            <a:ext cx="4788929" cy="641773"/>
            <a:chOff x="3431704" y="5174807"/>
            <a:chExt cx="4788929" cy="641773"/>
          </a:xfrm>
        </p:grpSpPr>
        <p:grpSp>
          <p:nvGrpSpPr>
            <p:cNvPr id="21" name="组合 20">
              <a:extLst>
                <a:ext uri="{FF2B5EF4-FFF2-40B4-BE49-F238E27FC236}">
                  <a16:creationId xmlns:a16="http://schemas.microsoft.com/office/drawing/2014/main" id="{59BC05BF-F472-F428-3C80-759C89AE6FD2}"/>
                </a:ext>
              </a:extLst>
            </p:cNvPr>
            <p:cNvGrpSpPr/>
            <p:nvPr/>
          </p:nvGrpSpPr>
          <p:grpSpPr>
            <a:xfrm>
              <a:off x="3431704" y="5174807"/>
              <a:ext cx="3420380" cy="641773"/>
              <a:chOff x="3359696" y="4604576"/>
              <a:chExt cx="3420380" cy="641773"/>
            </a:xfrm>
          </p:grpSpPr>
          <p:sp>
            <p:nvSpPr>
              <p:cNvPr id="22" name="矩形 21">
                <a:extLst>
                  <a:ext uri="{FF2B5EF4-FFF2-40B4-BE49-F238E27FC236}">
                    <a16:creationId xmlns:a16="http://schemas.microsoft.com/office/drawing/2014/main" id="{6EC2B6FA-0955-D136-537B-CCC874BC1AC4}"/>
                  </a:ext>
                </a:extLst>
              </p:cNvPr>
              <p:cNvSpPr/>
              <p:nvPr/>
            </p:nvSpPr>
            <p:spPr>
              <a:xfrm>
                <a:off x="3359696" y="4617131"/>
                <a:ext cx="3420380" cy="616663"/>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3" name="文本占位符 2">
                <a:extLst>
                  <a:ext uri="{FF2B5EF4-FFF2-40B4-BE49-F238E27FC236}">
                    <a16:creationId xmlns:a16="http://schemas.microsoft.com/office/drawing/2014/main" id="{DCA8C259-5A51-44F1-16E8-25FDDCDC3CFE}"/>
                  </a:ext>
                </a:extLst>
              </p:cNvPr>
              <p:cNvSpPr txBox="1">
                <a:spLocks/>
              </p:cNvSpPr>
              <p:nvPr/>
            </p:nvSpPr>
            <p:spPr>
              <a:xfrm>
                <a:off x="3361865"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1</a:t>
                </a:r>
                <a:endParaRPr lang="zh-CN" altLang="en-US" sz="1100" dirty="0"/>
              </a:p>
            </p:txBody>
          </p:sp>
          <p:sp>
            <p:nvSpPr>
              <p:cNvPr id="24" name="文本占位符 2">
                <a:extLst>
                  <a:ext uri="{FF2B5EF4-FFF2-40B4-BE49-F238E27FC236}">
                    <a16:creationId xmlns:a16="http://schemas.microsoft.com/office/drawing/2014/main" id="{3C56888B-E2F2-66B9-5856-B3F9D5DAC05C}"/>
                  </a:ext>
                </a:extLst>
              </p:cNvPr>
              <p:cNvSpPr txBox="1">
                <a:spLocks/>
              </p:cNvSpPr>
              <p:nvPr/>
            </p:nvSpPr>
            <p:spPr>
              <a:xfrm>
                <a:off x="3690084"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2</a:t>
                </a:r>
                <a:endParaRPr lang="zh-CN" altLang="en-US" sz="1100" dirty="0"/>
              </a:p>
            </p:txBody>
          </p:sp>
          <p:sp>
            <p:nvSpPr>
              <p:cNvPr id="25" name="文本占位符 2">
                <a:extLst>
                  <a:ext uri="{FF2B5EF4-FFF2-40B4-BE49-F238E27FC236}">
                    <a16:creationId xmlns:a16="http://schemas.microsoft.com/office/drawing/2014/main" id="{A35FF8C6-EA3F-1CF2-B666-7FD83B9C1B99}"/>
                  </a:ext>
                </a:extLst>
              </p:cNvPr>
              <p:cNvSpPr txBox="1">
                <a:spLocks/>
              </p:cNvSpPr>
              <p:nvPr/>
            </p:nvSpPr>
            <p:spPr>
              <a:xfrm>
                <a:off x="4018303"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3</a:t>
                </a:r>
                <a:endParaRPr lang="zh-CN" altLang="en-US" sz="1100" dirty="0"/>
              </a:p>
            </p:txBody>
          </p:sp>
          <p:sp>
            <p:nvSpPr>
              <p:cNvPr id="26" name="文本占位符 2">
                <a:extLst>
                  <a:ext uri="{FF2B5EF4-FFF2-40B4-BE49-F238E27FC236}">
                    <a16:creationId xmlns:a16="http://schemas.microsoft.com/office/drawing/2014/main" id="{55B62202-92F5-055F-EFD1-9B91BD0AEE8D}"/>
                  </a:ext>
                </a:extLst>
              </p:cNvPr>
              <p:cNvSpPr txBox="1">
                <a:spLocks/>
              </p:cNvSpPr>
              <p:nvPr/>
            </p:nvSpPr>
            <p:spPr>
              <a:xfrm>
                <a:off x="4346522"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4</a:t>
                </a:r>
                <a:endParaRPr lang="zh-CN" altLang="en-US" sz="1100" dirty="0"/>
              </a:p>
            </p:txBody>
          </p:sp>
          <p:sp>
            <p:nvSpPr>
              <p:cNvPr id="27" name="文本占位符 2">
                <a:extLst>
                  <a:ext uri="{FF2B5EF4-FFF2-40B4-BE49-F238E27FC236}">
                    <a16:creationId xmlns:a16="http://schemas.microsoft.com/office/drawing/2014/main" id="{8AA0A21A-A60A-9456-8B8F-8EDE80FFB886}"/>
                  </a:ext>
                </a:extLst>
              </p:cNvPr>
              <p:cNvSpPr txBox="1">
                <a:spLocks/>
              </p:cNvSpPr>
              <p:nvPr/>
            </p:nvSpPr>
            <p:spPr>
              <a:xfrm>
                <a:off x="467474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5</a:t>
                </a:r>
                <a:endParaRPr lang="zh-CN" altLang="en-US" sz="1100" dirty="0"/>
              </a:p>
            </p:txBody>
          </p:sp>
          <p:sp>
            <p:nvSpPr>
              <p:cNvPr id="28" name="文本占位符 2">
                <a:extLst>
                  <a:ext uri="{FF2B5EF4-FFF2-40B4-BE49-F238E27FC236}">
                    <a16:creationId xmlns:a16="http://schemas.microsoft.com/office/drawing/2014/main" id="{941755C0-4E5E-CAEE-9DDB-9B415EA2EC9C}"/>
                  </a:ext>
                </a:extLst>
              </p:cNvPr>
              <p:cNvSpPr txBox="1">
                <a:spLocks/>
              </p:cNvSpPr>
              <p:nvPr/>
            </p:nvSpPr>
            <p:spPr>
              <a:xfrm>
                <a:off x="5002960"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6</a:t>
                </a:r>
                <a:endParaRPr lang="zh-CN" altLang="en-US" sz="1100" dirty="0"/>
              </a:p>
            </p:txBody>
          </p:sp>
          <p:sp>
            <p:nvSpPr>
              <p:cNvPr id="29" name="文本占位符 2">
                <a:extLst>
                  <a:ext uri="{FF2B5EF4-FFF2-40B4-BE49-F238E27FC236}">
                    <a16:creationId xmlns:a16="http://schemas.microsoft.com/office/drawing/2014/main" id="{BEF9F282-24EE-47A4-6E24-03DDA3EBAAB2}"/>
                  </a:ext>
                </a:extLst>
              </p:cNvPr>
              <p:cNvSpPr txBox="1">
                <a:spLocks/>
              </p:cNvSpPr>
              <p:nvPr/>
            </p:nvSpPr>
            <p:spPr>
              <a:xfrm>
                <a:off x="5331179"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7</a:t>
                </a:r>
                <a:endParaRPr lang="zh-CN" altLang="en-US" sz="1100" dirty="0"/>
              </a:p>
            </p:txBody>
          </p:sp>
          <p:sp>
            <p:nvSpPr>
              <p:cNvPr id="30" name="文本占位符 2">
                <a:extLst>
                  <a:ext uri="{FF2B5EF4-FFF2-40B4-BE49-F238E27FC236}">
                    <a16:creationId xmlns:a16="http://schemas.microsoft.com/office/drawing/2014/main" id="{E6178216-DF0B-7F8B-7981-CCF1E4C6990F}"/>
                  </a:ext>
                </a:extLst>
              </p:cNvPr>
              <p:cNvSpPr txBox="1">
                <a:spLocks/>
              </p:cNvSpPr>
              <p:nvPr/>
            </p:nvSpPr>
            <p:spPr>
              <a:xfrm>
                <a:off x="565940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8</a:t>
                </a:r>
                <a:endParaRPr lang="zh-CN" altLang="en-US" sz="1100" dirty="0"/>
              </a:p>
            </p:txBody>
          </p:sp>
          <p:sp>
            <p:nvSpPr>
              <p:cNvPr id="31" name="文本占位符 2">
                <a:extLst>
                  <a:ext uri="{FF2B5EF4-FFF2-40B4-BE49-F238E27FC236}">
                    <a16:creationId xmlns:a16="http://schemas.microsoft.com/office/drawing/2014/main" id="{D56D817E-ADC2-AFB7-0F22-2E5434D08254}"/>
                  </a:ext>
                </a:extLst>
              </p:cNvPr>
              <p:cNvSpPr txBox="1">
                <a:spLocks/>
              </p:cNvSpPr>
              <p:nvPr/>
            </p:nvSpPr>
            <p:spPr>
              <a:xfrm>
                <a:off x="5935066" y="4618887"/>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sz="1100" dirty="0"/>
                  <a:t>.</a:t>
                </a:r>
              </a:p>
              <a:p>
                <a:pPr>
                  <a:lnSpc>
                    <a:spcPct val="100000"/>
                  </a:lnSpc>
                </a:pPr>
                <a:r>
                  <a:rPr lang="en-US" altLang="zh-CN" sz="1100" dirty="0"/>
                  <a:t>.</a:t>
                </a:r>
              </a:p>
              <a:p>
                <a:pPr>
                  <a:lnSpc>
                    <a:spcPct val="100000"/>
                  </a:lnSpc>
                </a:pPr>
                <a:r>
                  <a:rPr lang="en-US" altLang="zh-CN" sz="1100" dirty="0"/>
                  <a:t>.</a:t>
                </a:r>
                <a:endParaRPr lang="zh-CN" altLang="en-US" sz="1100" dirty="0"/>
              </a:p>
            </p:txBody>
          </p:sp>
          <p:sp>
            <p:nvSpPr>
              <p:cNvPr id="32" name="文本占位符 2">
                <a:extLst>
                  <a:ext uri="{FF2B5EF4-FFF2-40B4-BE49-F238E27FC236}">
                    <a16:creationId xmlns:a16="http://schemas.microsoft.com/office/drawing/2014/main" id="{5EBA3376-E4AC-CA0B-596C-F30A344BF0E7}"/>
                  </a:ext>
                </a:extLst>
              </p:cNvPr>
              <p:cNvSpPr txBox="1">
                <a:spLocks/>
              </p:cNvSpPr>
              <p:nvPr/>
            </p:nvSpPr>
            <p:spPr>
              <a:xfrm>
                <a:off x="6179310" y="4604576"/>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n</a:t>
                </a:r>
                <a:endParaRPr lang="zh-CN" altLang="en-US" sz="1100" dirty="0"/>
              </a:p>
            </p:txBody>
          </p:sp>
        </p:grpSp>
        <p:sp>
          <p:nvSpPr>
            <p:cNvPr id="49" name="文本占位符 2">
              <a:extLst>
                <a:ext uri="{FF2B5EF4-FFF2-40B4-BE49-F238E27FC236}">
                  <a16:creationId xmlns:a16="http://schemas.microsoft.com/office/drawing/2014/main" id="{20C40696-6C0E-5D38-4190-3A9B43163D73}"/>
                </a:ext>
              </a:extLst>
            </p:cNvPr>
            <p:cNvSpPr txBox="1">
              <a:spLocks/>
            </p:cNvSpPr>
            <p:nvPr/>
          </p:nvSpPr>
          <p:spPr>
            <a:xfrm>
              <a:off x="7064477" y="5321116"/>
              <a:ext cx="1156156" cy="375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400" dirty="0"/>
                <a:t>线程</a:t>
              </a:r>
              <a:r>
                <a:rPr lang="en-US" altLang="zh-CN" sz="1400" dirty="0"/>
                <a:t>2</a:t>
              </a:r>
              <a:endParaRPr lang="zh-CN" altLang="en-US" sz="1400" dirty="0"/>
            </a:p>
          </p:txBody>
        </p:sp>
      </p:grpSp>
      <p:grpSp>
        <p:nvGrpSpPr>
          <p:cNvPr id="53" name="组合 52">
            <a:extLst>
              <a:ext uri="{FF2B5EF4-FFF2-40B4-BE49-F238E27FC236}">
                <a16:creationId xmlns:a16="http://schemas.microsoft.com/office/drawing/2014/main" id="{BDE0A823-24D9-0B95-9E3C-C299C5D529B9}"/>
              </a:ext>
            </a:extLst>
          </p:cNvPr>
          <p:cNvGrpSpPr/>
          <p:nvPr/>
        </p:nvGrpSpPr>
        <p:grpSpPr>
          <a:xfrm>
            <a:off x="4337092" y="5187334"/>
            <a:ext cx="4868720" cy="641773"/>
            <a:chOff x="3431704" y="6011107"/>
            <a:chExt cx="4868720" cy="641773"/>
          </a:xfrm>
        </p:grpSpPr>
        <p:grpSp>
          <p:nvGrpSpPr>
            <p:cNvPr id="33" name="组合 32">
              <a:extLst>
                <a:ext uri="{FF2B5EF4-FFF2-40B4-BE49-F238E27FC236}">
                  <a16:creationId xmlns:a16="http://schemas.microsoft.com/office/drawing/2014/main" id="{C909D214-1A50-DF27-1EEB-8DEE03C38DD2}"/>
                </a:ext>
              </a:extLst>
            </p:cNvPr>
            <p:cNvGrpSpPr/>
            <p:nvPr/>
          </p:nvGrpSpPr>
          <p:grpSpPr>
            <a:xfrm>
              <a:off x="3431704" y="6011107"/>
              <a:ext cx="3420380" cy="641773"/>
              <a:chOff x="3359696" y="4604576"/>
              <a:chExt cx="3420380" cy="641773"/>
            </a:xfrm>
          </p:grpSpPr>
          <p:sp>
            <p:nvSpPr>
              <p:cNvPr id="34" name="矩形 33">
                <a:extLst>
                  <a:ext uri="{FF2B5EF4-FFF2-40B4-BE49-F238E27FC236}">
                    <a16:creationId xmlns:a16="http://schemas.microsoft.com/office/drawing/2014/main" id="{81D68A7E-88F3-845A-E51B-EC7E764668AD}"/>
                  </a:ext>
                </a:extLst>
              </p:cNvPr>
              <p:cNvSpPr/>
              <p:nvPr/>
            </p:nvSpPr>
            <p:spPr>
              <a:xfrm>
                <a:off x="3359696" y="4617131"/>
                <a:ext cx="3420380" cy="616663"/>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5" name="文本占位符 2">
                <a:extLst>
                  <a:ext uri="{FF2B5EF4-FFF2-40B4-BE49-F238E27FC236}">
                    <a16:creationId xmlns:a16="http://schemas.microsoft.com/office/drawing/2014/main" id="{8C1450B0-F33E-C9ED-16CD-5A0142F9D066}"/>
                  </a:ext>
                </a:extLst>
              </p:cNvPr>
              <p:cNvSpPr txBox="1">
                <a:spLocks/>
              </p:cNvSpPr>
              <p:nvPr/>
            </p:nvSpPr>
            <p:spPr>
              <a:xfrm>
                <a:off x="3361865"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1</a:t>
                </a:r>
                <a:endParaRPr lang="zh-CN" altLang="en-US" sz="1100" dirty="0"/>
              </a:p>
            </p:txBody>
          </p:sp>
          <p:sp>
            <p:nvSpPr>
              <p:cNvPr id="36" name="文本占位符 2">
                <a:extLst>
                  <a:ext uri="{FF2B5EF4-FFF2-40B4-BE49-F238E27FC236}">
                    <a16:creationId xmlns:a16="http://schemas.microsoft.com/office/drawing/2014/main" id="{A5B6EE44-C9CB-5B75-69BB-14D8B3F99763}"/>
                  </a:ext>
                </a:extLst>
              </p:cNvPr>
              <p:cNvSpPr txBox="1">
                <a:spLocks/>
              </p:cNvSpPr>
              <p:nvPr/>
            </p:nvSpPr>
            <p:spPr>
              <a:xfrm>
                <a:off x="3690084"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2</a:t>
                </a:r>
                <a:endParaRPr lang="zh-CN" altLang="en-US" sz="1100" dirty="0"/>
              </a:p>
            </p:txBody>
          </p:sp>
          <p:sp>
            <p:nvSpPr>
              <p:cNvPr id="37" name="文本占位符 2">
                <a:extLst>
                  <a:ext uri="{FF2B5EF4-FFF2-40B4-BE49-F238E27FC236}">
                    <a16:creationId xmlns:a16="http://schemas.microsoft.com/office/drawing/2014/main" id="{9C27FA49-A4D7-1732-5660-6950418576FE}"/>
                  </a:ext>
                </a:extLst>
              </p:cNvPr>
              <p:cNvSpPr txBox="1">
                <a:spLocks/>
              </p:cNvSpPr>
              <p:nvPr/>
            </p:nvSpPr>
            <p:spPr>
              <a:xfrm>
                <a:off x="4018303"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3</a:t>
                </a:r>
                <a:endParaRPr lang="zh-CN" altLang="en-US" sz="1100" dirty="0"/>
              </a:p>
            </p:txBody>
          </p:sp>
          <p:sp>
            <p:nvSpPr>
              <p:cNvPr id="38" name="文本占位符 2">
                <a:extLst>
                  <a:ext uri="{FF2B5EF4-FFF2-40B4-BE49-F238E27FC236}">
                    <a16:creationId xmlns:a16="http://schemas.microsoft.com/office/drawing/2014/main" id="{2CC35AB5-56B1-73A7-681C-C158BE531DE8}"/>
                  </a:ext>
                </a:extLst>
              </p:cNvPr>
              <p:cNvSpPr txBox="1">
                <a:spLocks/>
              </p:cNvSpPr>
              <p:nvPr/>
            </p:nvSpPr>
            <p:spPr>
              <a:xfrm>
                <a:off x="4346522"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4</a:t>
                </a:r>
                <a:endParaRPr lang="zh-CN" altLang="en-US" sz="1100" dirty="0"/>
              </a:p>
            </p:txBody>
          </p:sp>
          <p:sp>
            <p:nvSpPr>
              <p:cNvPr id="39" name="文本占位符 2">
                <a:extLst>
                  <a:ext uri="{FF2B5EF4-FFF2-40B4-BE49-F238E27FC236}">
                    <a16:creationId xmlns:a16="http://schemas.microsoft.com/office/drawing/2014/main" id="{40E7E73E-E30E-41DC-9740-2A0E13B63328}"/>
                  </a:ext>
                </a:extLst>
              </p:cNvPr>
              <p:cNvSpPr txBox="1">
                <a:spLocks/>
              </p:cNvSpPr>
              <p:nvPr/>
            </p:nvSpPr>
            <p:spPr>
              <a:xfrm>
                <a:off x="467474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5</a:t>
                </a:r>
                <a:endParaRPr lang="zh-CN" altLang="en-US" sz="1100" dirty="0"/>
              </a:p>
            </p:txBody>
          </p:sp>
          <p:sp>
            <p:nvSpPr>
              <p:cNvPr id="40" name="文本占位符 2">
                <a:extLst>
                  <a:ext uri="{FF2B5EF4-FFF2-40B4-BE49-F238E27FC236}">
                    <a16:creationId xmlns:a16="http://schemas.microsoft.com/office/drawing/2014/main" id="{4FDE9B27-2612-0787-A53B-F3BD1FC21400}"/>
                  </a:ext>
                </a:extLst>
              </p:cNvPr>
              <p:cNvSpPr txBox="1">
                <a:spLocks/>
              </p:cNvSpPr>
              <p:nvPr/>
            </p:nvSpPr>
            <p:spPr>
              <a:xfrm>
                <a:off x="5002960"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6</a:t>
                </a:r>
                <a:endParaRPr lang="zh-CN" altLang="en-US" sz="1100" dirty="0"/>
              </a:p>
            </p:txBody>
          </p:sp>
          <p:sp>
            <p:nvSpPr>
              <p:cNvPr id="41" name="文本占位符 2">
                <a:extLst>
                  <a:ext uri="{FF2B5EF4-FFF2-40B4-BE49-F238E27FC236}">
                    <a16:creationId xmlns:a16="http://schemas.microsoft.com/office/drawing/2014/main" id="{E25D7E35-83D1-89FD-0500-D28C5A54FF80}"/>
                  </a:ext>
                </a:extLst>
              </p:cNvPr>
              <p:cNvSpPr txBox="1">
                <a:spLocks/>
              </p:cNvSpPr>
              <p:nvPr/>
            </p:nvSpPr>
            <p:spPr>
              <a:xfrm>
                <a:off x="5331179"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7</a:t>
                </a:r>
                <a:endParaRPr lang="zh-CN" altLang="en-US" sz="1100" dirty="0"/>
              </a:p>
            </p:txBody>
          </p:sp>
          <p:sp>
            <p:nvSpPr>
              <p:cNvPr id="42" name="文本占位符 2">
                <a:extLst>
                  <a:ext uri="{FF2B5EF4-FFF2-40B4-BE49-F238E27FC236}">
                    <a16:creationId xmlns:a16="http://schemas.microsoft.com/office/drawing/2014/main" id="{0D3001FA-ADCA-8BD8-0B1B-769ECE66037B}"/>
                  </a:ext>
                </a:extLst>
              </p:cNvPr>
              <p:cNvSpPr txBox="1">
                <a:spLocks/>
              </p:cNvSpPr>
              <p:nvPr/>
            </p:nvSpPr>
            <p:spPr>
              <a:xfrm>
                <a:off x="565940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8</a:t>
                </a:r>
                <a:endParaRPr lang="zh-CN" altLang="en-US" sz="1100" dirty="0"/>
              </a:p>
            </p:txBody>
          </p:sp>
          <p:sp>
            <p:nvSpPr>
              <p:cNvPr id="43" name="文本占位符 2">
                <a:extLst>
                  <a:ext uri="{FF2B5EF4-FFF2-40B4-BE49-F238E27FC236}">
                    <a16:creationId xmlns:a16="http://schemas.microsoft.com/office/drawing/2014/main" id="{5EBEDBD8-3E2B-C652-6300-7F156C5821AB}"/>
                  </a:ext>
                </a:extLst>
              </p:cNvPr>
              <p:cNvSpPr txBox="1">
                <a:spLocks/>
              </p:cNvSpPr>
              <p:nvPr/>
            </p:nvSpPr>
            <p:spPr>
              <a:xfrm>
                <a:off x="5935066" y="4618887"/>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sz="1100" dirty="0"/>
                  <a:t>.</a:t>
                </a:r>
              </a:p>
              <a:p>
                <a:pPr>
                  <a:lnSpc>
                    <a:spcPct val="100000"/>
                  </a:lnSpc>
                </a:pPr>
                <a:r>
                  <a:rPr lang="en-US" altLang="zh-CN" sz="1100" dirty="0"/>
                  <a:t>.</a:t>
                </a:r>
              </a:p>
              <a:p>
                <a:pPr>
                  <a:lnSpc>
                    <a:spcPct val="100000"/>
                  </a:lnSpc>
                </a:pPr>
                <a:r>
                  <a:rPr lang="en-US" altLang="zh-CN" sz="1100" dirty="0"/>
                  <a:t>.</a:t>
                </a:r>
                <a:endParaRPr lang="zh-CN" altLang="en-US" sz="1100" dirty="0"/>
              </a:p>
            </p:txBody>
          </p:sp>
          <p:sp>
            <p:nvSpPr>
              <p:cNvPr id="44" name="文本占位符 2">
                <a:extLst>
                  <a:ext uri="{FF2B5EF4-FFF2-40B4-BE49-F238E27FC236}">
                    <a16:creationId xmlns:a16="http://schemas.microsoft.com/office/drawing/2014/main" id="{ECA824B6-AC43-9FDD-5471-18F7CC7D9ACE}"/>
                  </a:ext>
                </a:extLst>
              </p:cNvPr>
              <p:cNvSpPr txBox="1">
                <a:spLocks/>
              </p:cNvSpPr>
              <p:nvPr/>
            </p:nvSpPr>
            <p:spPr>
              <a:xfrm>
                <a:off x="6179310" y="4604576"/>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n</a:t>
                </a:r>
                <a:endParaRPr lang="zh-CN" altLang="en-US" sz="1100" dirty="0"/>
              </a:p>
            </p:txBody>
          </p:sp>
        </p:grpSp>
        <p:sp>
          <p:nvSpPr>
            <p:cNvPr id="50" name="文本占位符 2">
              <a:extLst>
                <a:ext uri="{FF2B5EF4-FFF2-40B4-BE49-F238E27FC236}">
                  <a16:creationId xmlns:a16="http://schemas.microsoft.com/office/drawing/2014/main" id="{B0165DA2-A640-73FE-A3AE-76A16E9E7029}"/>
                </a:ext>
              </a:extLst>
            </p:cNvPr>
            <p:cNvSpPr txBox="1">
              <a:spLocks/>
            </p:cNvSpPr>
            <p:nvPr/>
          </p:nvSpPr>
          <p:spPr>
            <a:xfrm>
              <a:off x="7099449" y="6151187"/>
              <a:ext cx="1200975" cy="375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400" dirty="0"/>
                <a:t>线程</a:t>
              </a:r>
              <a:r>
                <a:rPr lang="en-US" altLang="zh-CN" sz="1400" dirty="0"/>
                <a:t>3</a:t>
              </a:r>
              <a:endParaRPr lang="zh-CN" altLang="en-US" sz="1400" dirty="0"/>
            </a:p>
          </p:txBody>
        </p:sp>
      </p:grpSp>
      <p:grpSp>
        <p:nvGrpSpPr>
          <p:cNvPr id="45" name="组合 44">
            <a:extLst>
              <a:ext uri="{FF2B5EF4-FFF2-40B4-BE49-F238E27FC236}">
                <a16:creationId xmlns:a16="http://schemas.microsoft.com/office/drawing/2014/main" id="{F19FB03D-8DF3-CB17-D914-060E2940C666}"/>
              </a:ext>
            </a:extLst>
          </p:cNvPr>
          <p:cNvGrpSpPr/>
          <p:nvPr/>
        </p:nvGrpSpPr>
        <p:grpSpPr>
          <a:xfrm>
            <a:off x="1199456" y="4181137"/>
            <a:ext cx="1944216" cy="1810516"/>
            <a:chOff x="1307468" y="4248756"/>
            <a:chExt cx="1872208" cy="1743460"/>
          </a:xfrm>
        </p:grpSpPr>
        <p:grpSp>
          <p:nvGrpSpPr>
            <p:cNvPr id="54" name="组合 53">
              <a:extLst>
                <a:ext uri="{FF2B5EF4-FFF2-40B4-BE49-F238E27FC236}">
                  <a16:creationId xmlns:a16="http://schemas.microsoft.com/office/drawing/2014/main" id="{747A6A41-57DD-C8A5-E67F-B97F30370218}"/>
                </a:ext>
              </a:extLst>
            </p:cNvPr>
            <p:cNvGrpSpPr/>
            <p:nvPr/>
          </p:nvGrpSpPr>
          <p:grpSpPr>
            <a:xfrm>
              <a:off x="1307468" y="4248756"/>
              <a:ext cx="1872208" cy="1743460"/>
              <a:chOff x="1307468" y="4977172"/>
              <a:chExt cx="1296144" cy="1260140"/>
            </a:xfrm>
          </p:grpSpPr>
          <p:sp>
            <p:nvSpPr>
              <p:cNvPr id="5" name="矩形 4">
                <a:extLst>
                  <a:ext uri="{FF2B5EF4-FFF2-40B4-BE49-F238E27FC236}">
                    <a16:creationId xmlns:a16="http://schemas.microsoft.com/office/drawing/2014/main" id="{892A55A5-3564-CDA4-3A66-E0A1BDBA4751}"/>
                  </a:ext>
                </a:extLst>
              </p:cNvPr>
              <p:cNvSpPr/>
              <p:nvPr/>
            </p:nvSpPr>
            <p:spPr>
              <a:xfrm>
                <a:off x="1307468" y="4977172"/>
                <a:ext cx="1296144" cy="126014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6" name="椭圆 5">
                <a:extLst>
                  <a:ext uri="{FF2B5EF4-FFF2-40B4-BE49-F238E27FC236}">
                    <a16:creationId xmlns:a16="http://schemas.microsoft.com/office/drawing/2014/main" id="{73F1B367-E4A4-2215-DB24-43F889D56C6A}"/>
                  </a:ext>
                </a:extLst>
              </p:cNvPr>
              <p:cNvSpPr/>
              <p:nvPr/>
            </p:nvSpPr>
            <p:spPr>
              <a:xfrm>
                <a:off x="1715779" y="5355656"/>
                <a:ext cx="588723" cy="252774"/>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core1</a:t>
                </a:r>
                <a:endParaRPr lang="zh-CN" altLang="en-US" sz="1200" dirty="0">
                  <a:solidFill>
                    <a:schemeClr val="tx1"/>
                  </a:solidFill>
                  <a:ea typeface="Alibaba PuHuiTi Medium"/>
                </a:endParaRPr>
              </a:p>
            </p:txBody>
          </p:sp>
          <p:sp>
            <p:nvSpPr>
              <p:cNvPr id="47" name="文本占位符 2">
                <a:extLst>
                  <a:ext uri="{FF2B5EF4-FFF2-40B4-BE49-F238E27FC236}">
                    <a16:creationId xmlns:a16="http://schemas.microsoft.com/office/drawing/2014/main" id="{D52487FD-C8E0-0090-2171-5548B9BB2576}"/>
                  </a:ext>
                </a:extLst>
              </p:cNvPr>
              <p:cNvSpPr txBox="1">
                <a:spLocks/>
              </p:cNvSpPr>
              <p:nvPr/>
            </p:nvSpPr>
            <p:spPr>
              <a:xfrm>
                <a:off x="1769264" y="5036135"/>
                <a:ext cx="676957" cy="2926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dirty="0"/>
                  <a:t>CPU</a:t>
                </a:r>
                <a:endParaRPr lang="zh-CN" altLang="en-US" dirty="0"/>
              </a:p>
            </p:txBody>
          </p:sp>
        </p:grpSp>
        <p:sp>
          <p:nvSpPr>
            <p:cNvPr id="20" name="椭圆 19">
              <a:extLst>
                <a:ext uri="{FF2B5EF4-FFF2-40B4-BE49-F238E27FC236}">
                  <a16:creationId xmlns:a16="http://schemas.microsoft.com/office/drawing/2014/main" id="{C4A93E6C-4D84-8B9E-0DE2-0EDEE92FB22D}"/>
                </a:ext>
              </a:extLst>
            </p:cNvPr>
            <p:cNvSpPr/>
            <p:nvPr/>
          </p:nvSpPr>
          <p:spPr>
            <a:xfrm>
              <a:off x="1867673" y="5283063"/>
              <a:ext cx="850378" cy="349724"/>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core2</a:t>
              </a:r>
              <a:endParaRPr lang="zh-CN" altLang="en-US" sz="1200" dirty="0">
                <a:solidFill>
                  <a:schemeClr val="tx1"/>
                </a:solidFill>
                <a:ea typeface="Alibaba PuHuiTi Medium"/>
              </a:endParaRPr>
            </a:p>
          </p:txBody>
        </p:sp>
      </p:grpSp>
      <p:grpSp>
        <p:nvGrpSpPr>
          <p:cNvPr id="63" name="组合 62">
            <a:extLst>
              <a:ext uri="{FF2B5EF4-FFF2-40B4-BE49-F238E27FC236}">
                <a16:creationId xmlns:a16="http://schemas.microsoft.com/office/drawing/2014/main" id="{0F43F153-6120-EAD0-2FB0-17EE524B410B}"/>
              </a:ext>
            </a:extLst>
          </p:cNvPr>
          <p:cNvGrpSpPr/>
          <p:nvPr/>
        </p:nvGrpSpPr>
        <p:grpSpPr>
          <a:xfrm>
            <a:off x="4337092" y="5885173"/>
            <a:ext cx="4652403" cy="641773"/>
            <a:chOff x="3431704" y="4338507"/>
            <a:chExt cx="4652403" cy="641773"/>
          </a:xfrm>
        </p:grpSpPr>
        <p:grpSp>
          <p:nvGrpSpPr>
            <p:cNvPr id="64" name="组合 63">
              <a:extLst>
                <a:ext uri="{FF2B5EF4-FFF2-40B4-BE49-F238E27FC236}">
                  <a16:creationId xmlns:a16="http://schemas.microsoft.com/office/drawing/2014/main" id="{B3F81DDB-F593-8A69-8838-B9EDC8842762}"/>
                </a:ext>
              </a:extLst>
            </p:cNvPr>
            <p:cNvGrpSpPr/>
            <p:nvPr/>
          </p:nvGrpSpPr>
          <p:grpSpPr>
            <a:xfrm>
              <a:off x="3431704" y="4338507"/>
              <a:ext cx="3420380" cy="641773"/>
              <a:chOff x="3359696" y="4604576"/>
              <a:chExt cx="3420380" cy="641773"/>
            </a:xfrm>
          </p:grpSpPr>
          <p:sp>
            <p:nvSpPr>
              <p:cNvPr id="66" name="矩形 65">
                <a:extLst>
                  <a:ext uri="{FF2B5EF4-FFF2-40B4-BE49-F238E27FC236}">
                    <a16:creationId xmlns:a16="http://schemas.microsoft.com/office/drawing/2014/main" id="{13EDCDD8-DA1B-D13E-2E70-F660D6A43572}"/>
                  </a:ext>
                </a:extLst>
              </p:cNvPr>
              <p:cNvSpPr/>
              <p:nvPr/>
            </p:nvSpPr>
            <p:spPr>
              <a:xfrm>
                <a:off x="3359696" y="4617131"/>
                <a:ext cx="3420380" cy="616663"/>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67" name="文本占位符 2">
                <a:extLst>
                  <a:ext uri="{FF2B5EF4-FFF2-40B4-BE49-F238E27FC236}">
                    <a16:creationId xmlns:a16="http://schemas.microsoft.com/office/drawing/2014/main" id="{2530057B-A1D6-5DCA-A981-8EE3BA28A787}"/>
                  </a:ext>
                </a:extLst>
              </p:cNvPr>
              <p:cNvSpPr txBox="1">
                <a:spLocks/>
              </p:cNvSpPr>
              <p:nvPr/>
            </p:nvSpPr>
            <p:spPr>
              <a:xfrm>
                <a:off x="3361865"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1</a:t>
                </a:r>
                <a:endParaRPr lang="zh-CN" altLang="en-US" sz="1100" dirty="0"/>
              </a:p>
            </p:txBody>
          </p:sp>
          <p:sp>
            <p:nvSpPr>
              <p:cNvPr id="68" name="文本占位符 2">
                <a:extLst>
                  <a:ext uri="{FF2B5EF4-FFF2-40B4-BE49-F238E27FC236}">
                    <a16:creationId xmlns:a16="http://schemas.microsoft.com/office/drawing/2014/main" id="{1D57E99B-9F46-9B02-B298-3F05BD18E129}"/>
                  </a:ext>
                </a:extLst>
              </p:cNvPr>
              <p:cNvSpPr txBox="1">
                <a:spLocks/>
              </p:cNvSpPr>
              <p:nvPr/>
            </p:nvSpPr>
            <p:spPr>
              <a:xfrm>
                <a:off x="3690084"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2</a:t>
                </a:r>
                <a:endParaRPr lang="zh-CN" altLang="en-US" sz="1100" dirty="0"/>
              </a:p>
            </p:txBody>
          </p:sp>
          <p:sp>
            <p:nvSpPr>
              <p:cNvPr id="69" name="文本占位符 2">
                <a:extLst>
                  <a:ext uri="{FF2B5EF4-FFF2-40B4-BE49-F238E27FC236}">
                    <a16:creationId xmlns:a16="http://schemas.microsoft.com/office/drawing/2014/main" id="{D6A5EC7B-4FF8-7A5B-9D3C-DD0AC608B8CA}"/>
                  </a:ext>
                </a:extLst>
              </p:cNvPr>
              <p:cNvSpPr txBox="1">
                <a:spLocks/>
              </p:cNvSpPr>
              <p:nvPr/>
            </p:nvSpPr>
            <p:spPr>
              <a:xfrm>
                <a:off x="4018303"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3</a:t>
                </a:r>
                <a:endParaRPr lang="zh-CN" altLang="en-US" sz="1100" dirty="0"/>
              </a:p>
            </p:txBody>
          </p:sp>
          <p:sp>
            <p:nvSpPr>
              <p:cNvPr id="70" name="文本占位符 2">
                <a:extLst>
                  <a:ext uri="{FF2B5EF4-FFF2-40B4-BE49-F238E27FC236}">
                    <a16:creationId xmlns:a16="http://schemas.microsoft.com/office/drawing/2014/main" id="{673BD115-BFDE-0D17-F91A-97C96F8FCD91}"/>
                  </a:ext>
                </a:extLst>
              </p:cNvPr>
              <p:cNvSpPr txBox="1">
                <a:spLocks/>
              </p:cNvSpPr>
              <p:nvPr/>
            </p:nvSpPr>
            <p:spPr>
              <a:xfrm>
                <a:off x="4346522"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4</a:t>
                </a:r>
                <a:endParaRPr lang="zh-CN" altLang="en-US" sz="1100" dirty="0"/>
              </a:p>
            </p:txBody>
          </p:sp>
          <p:sp>
            <p:nvSpPr>
              <p:cNvPr id="71" name="文本占位符 2">
                <a:extLst>
                  <a:ext uri="{FF2B5EF4-FFF2-40B4-BE49-F238E27FC236}">
                    <a16:creationId xmlns:a16="http://schemas.microsoft.com/office/drawing/2014/main" id="{E064D7FF-668A-665D-9150-E786ED58AD60}"/>
                  </a:ext>
                </a:extLst>
              </p:cNvPr>
              <p:cNvSpPr txBox="1">
                <a:spLocks/>
              </p:cNvSpPr>
              <p:nvPr/>
            </p:nvSpPr>
            <p:spPr>
              <a:xfrm>
                <a:off x="467474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5</a:t>
                </a:r>
                <a:endParaRPr lang="zh-CN" altLang="en-US" sz="1100" dirty="0"/>
              </a:p>
            </p:txBody>
          </p:sp>
          <p:sp>
            <p:nvSpPr>
              <p:cNvPr id="72" name="文本占位符 2">
                <a:extLst>
                  <a:ext uri="{FF2B5EF4-FFF2-40B4-BE49-F238E27FC236}">
                    <a16:creationId xmlns:a16="http://schemas.microsoft.com/office/drawing/2014/main" id="{75F07406-F40A-7EF5-E16C-9733E7BDDCB9}"/>
                  </a:ext>
                </a:extLst>
              </p:cNvPr>
              <p:cNvSpPr txBox="1">
                <a:spLocks/>
              </p:cNvSpPr>
              <p:nvPr/>
            </p:nvSpPr>
            <p:spPr>
              <a:xfrm>
                <a:off x="5002960"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6</a:t>
                </a:r>
                <a:endParaRPr lang="zh-CN" altLang="en-US" sz="1100" dirty="0"/>
              </a:p>
            </p:txBody>
          </p:sp>
          <p:sp>
            <p:nvSpPr>
              <p:cNvPr id="73" name="文本占位符 2">
                <a:extLst>
                  <a:ext uri="{FF2B5EF4-FFF2-40B4-BE49-F238E27FC236}">
                    <a16:creationId xmlns:a16="http://schemas.microsoft.com/office/drawing/2014/main" id="{2B5BDAFB-5D2B-8EA3-E3DE-D2122AD70A7E}"/>
                  </a:ext>
                </a:extLst>
              </p:cNvPr>
              <p:cNvSpPr txBox="1">
                <a:spLocks/>
              </p:cNvSpPr>
              <p:nvPr/>
            </p:nvSpPr>
            <p:spPr>
              <a:xfrm>
                <a:off x="5331179"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7</a:t>
                </a:r>
                <a:endParaRPr lang="zh-CN" altLang="en-US" sz="1100" dirty="0"/>
              </a:p>
            </p:txBody>
          </p:sp>
          <p:sp>
            <p:nvSpPr>
              <p:cNvPr id="74" name="文本占位符 2">
                <a:extLst>
                  <a:ext uri="{FF2B5EF4-FFF2-40B4-BE49-F238E27FC236}">
                    <a16:creationId xmlns:a16="http://schemas.microsoft.com/office/drawing/2014/main" id="{E0545C5A-1018-9C00-8601-28C20A162AAB}"/>
                  </a:ext>
                </a:extLst>
              </p:cNvPr>
              <p:cNvSpPr txBox="1">
                <a:spLocks/>
              </p:cNvSpPr>
              <p:nvPr/>
            </p:nvSpPr>
            <p:spPr>
              <a:xfrm>
                <a:off x="5659401" y="4607802"/>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8</a:t>
                </a:r>
                <a:endParaRPr lang="zh-CN" altLang="en-US" sz="1100" dirty="0"/>
              </a:p>
            </p:txBody>
          </p:sp>
          <p:sp>
            <p:nvSpPr>
              <p:cNvPr id="75" name="文本占位符 2">
                <a:extLst>
                  <a:ext uri="{FF2B5EF4-FFF2-40B4-BE49-F238E27FC236}">
                    <a16:creationId xmlns:a16="http://schemas.microsoft.com/office/drawing/2014/main" id="{9BD12656-56B9-85E5-E310-F6370B68E9A4}"/>
                  </a:ext>
                </a:extLst>
              </p:cNvPr>
              <p:cNvSpPr txBox="1">
                <a:spLocks/>
              </p:cNvSpPr>
              <p:nvPr/>
            </p:nvSpPr>
            <p:spPr>
              <a:xfrm>
                <a:off x="5935066" y="4618887"/>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en-US" altLang="zh-CN" sz="1100" dirty="0"/>
                  <a:t>.</a:t>
                </a:r>
              </a:p>
              <a:p>
                <a:pPr>
                  <a:lnSpc>
                    <a:spcPct val="100000"/>
                  </a:lnSpc>
                </a:pPr>
                <a:r>
                  <a:rPr lang="en-US" altLang="zh-CN" sz="1100" dirty="0"/>
                  <a:t>.</a:t>
                </a:r>
              </a:p>
              <a:p>
                <a:pPr>
                  <a:lnSpc>
                    <a:spcPct val="100000"/>
                  </a:lnSpc>
                </a:pPr>
                <a:r>
                  <a:rPr lang="en-US" altLang="zh-CN" sz="1100" dirty="0"/>
                  <a:t>.</a:t>
                </a:r>
                <a:endParaRPr lang="zh-CN" altLang="en-US" sz="1100" dirty="0"/>
              </a:p>
            </p:txBody>
          </p:sp>
          <p:sp>
            <p:nvSpPr>
              <p:cNvPr id="76" name="文本占位符 2">
                <a:extLst>
                  <a:ext uri="{FF2B5EF4-FFF2-40B4-BE49-F238E27FC236}">
                    <a16:creationId xmlns:a16="http://schemas.microsoft.com/office/drawing/2014/main" id="{E2703938-F239-CC7F-66E0-4A82B0A6C155}"/>
                  </a:ext>
                </a:extLst>
              </p:cNvPr>
              <p:cNvSpPr txBox="1">
                <a:spLocks/>
              </p:cNvSpPr>
              <p:nvPr/>
            </p:nvSpPr>
            <p:spPr>
              <a:xfrm>
                <a:off x="6179310" y="4604576"/>
                <a:ext cx="321867" cy="62746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100" dirty="0"/>
                  <a:t>指</a:t>
                </a:r>
                <a:endParaRPr lang="en-US" altLang="zh-CN" sz="1100" dirty="0"/>
              </a:p>
              <a:p>
                <a:pPr>
                  <a:lnSpc>
                    <a:spcPct val="100000"/>
                  </a:lnSpc>
                </a:pPr>
                <a:r>
                  <a:rPr lang="zh-CN" altLang="en-US" sz="1100" dirty="0"/>
                  <a:t>令</a:t>
                </a:r>
                <a:endParaRPr lang="en-US" altLang="zh-CN" sz="1100" dirty="0"/>
              </a:p>
              <a:p>
                <a:pPr>
                  <a:lnSpc>
                    <a:spcPct val="100000"/>
                  </a:lnSpc>
                </a:pPr>
                <a:r>
                  <a:rPr lang="en-US" altLang="zh-CN" sz="1100" dirty="0"/>
                  <a:t>n</a:t>
                </a:r>
                <a:endParaRPr lang="zh-CN" altLang="en-US" sz="1100" dirty="0"/>
              </a:p>
            </p:txBody>
          </p:sp>
        </p:grpSp>
        <p:sp>
          <p:nvSpPr>
            <p:cNvPr id="65" name="文本占位符 2">
              <a:extLst>
                <a:ext uri="{FF2B5EF4-FFF2-40B4-BE49-F238E27FC236}">
                  <a16:creationId xmlns:a16="http://schemas.microsoft.com/office/drawing/2014/main" id="{FA630DD8-436C-D9FB-9378-518E838BFA84}"/>
                </a:ext>
              </a:extLst>
            </p:cNvPr>
            <p:cNvSpPr txBox="1">
              <a:spLocks/>
            </p:cNvSpPr>
            <p:nvPr/>
          </p:nvSpPr>
          <p:spPr>
            <a:xfrm>
              <a:off x="7073879" y="4493852"/>
              <a:ext cx="1010228" cy="375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00000"/>
                </a:lnSpc>
              </a:pPr>
              <a:r>
                <a:rPr lang="zh-CN" altLang="en-US" sz="1400" dirty="0"/>
                <a:t>线程</a:t>
              </a:r>
              <a:r>
                <a:rPr lang="en-US" altLang="zh-CN" sz="1400" dirty="0"/>
                <a:t>4</a:t>
              </a:r>
              <a:endParaRPr lang="zh-CN" altLang="en-US" sz="1400" dirty="0"/>
            </a:p>
          </p:txBody>
        </p:sp>
      </p:grpSp>
      <p:cxnSp>
        <p:nvCxnSpPr>
          <p:cNvPr id="78" name="直接箭头连接符 77">
            <a:extLst>
              <a:ext uri="{FF2B5EF4-FFF2-40B4-BE49-F238E27FC236}">
                <a16:creationId xmlns:a16="http://schemas.microsoft.com/office/drawing/2014/main" id="{B8D0C196-209B-F974-9883-D8B4CAE0C9D1}"/>
              </a:ext>
            </a:extLst>
          </p:cNvPr>
          <p:cNvCxnSpPr>
            <a:stCxn id="6" idx="6"/>
            <a:endCxn id="8" idx="1"/>
          </p:cNvCxnSpPr>
          <p:nvPr/>
        </p:nvCxnSpPr>
        <p:spPr>
          <a:xfrm flipV="1">
            <a:off x="2695008" y="4133023"/>
            <a:ext cx="1644253" cy="773492"/>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2CF816A4-9AFE-FA87-AF3E-4156A061A059}"/>
              </a:ext>
            </a:extLst>
          </p:cNvPr>
          <p:cNvCxnSpPr>
            <a:stCxn id="20" idx="6"/>
            <a:endCxn id="23" idx="1"/>
          </p:cNvCxnSpPr>
          <p:nvPr/>
        </p:nvCxnSpPr>
        <p:spPr>
          <a:xfrm flipV="1">
            <a:off x="2664292" y="4815975"/>
            <a:ext cx="1674969" cy="620838"/>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6150DEFB-F925-C100-3632-136AB551B317}"/>
              </a:ext>
            </a:extLst>
          </p:cNvPr>
          <p:cNvCxnSpPr>
            <a:stCxn id="20" idx="6"/>
            <a:endCxn id="67" idx="1"/>
          </p:cNvCxnSpPr>
          <p:nvPr/>
        </p:nvCxnSpPr>
        <p:spPr>
          <a:xfrm>
            <a:off x="2664292" y="5436813"/>
            <a:ext cx="1674969" cy="765317"/>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F06986A0-5613-4AE4-8138-7ADE6108C123}"/>
              </a:ext>
            </a:extLst>
          </p:cNvPr>
          <p:cNvCxnSpPr>
            <a:stCxn id="6" idx="6"/>
            <a:endCxn id="35" idx="1"/>
          </p:cNvCxnSpPr>
          <p:nvPr/>
        </p:nvCxnSpPr>
        <p:spPr>
          <a:xfrm>
            <a:off x="2695008" y="4906515"/>
            <a:ext cx="1644253" cy="597776"/>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8647173-4F14-25C8-5A2F-700EE27FF804}"/>
              </a:ext>
            </a:extLst>
          </p:cNvPr>
          <p:cNvSpPr/>
          <p:nvPr/>
        </p:nvSpPr>
        <p:spPr>
          <a:xfrm>
            <a:off x="782713" y="1704179"/>
            <a:ext cx="1116124" cy="352950"/>
          </a:xfrm>
          <a:prstGeom prst="rect">
            <a:avLst/>
          </a:prstGeom>
          <a:solidFill>
            <a:srgbClr val="C00000"/>
          </a:solidFill>
          <a:ln>
            <a:solidFill>
              <a:srgbClr val="B7472A"/>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lumMod val="95000"/>
                  </a:schemeClr>
                </a:solidFill>
                <a:ea typeface="Alibaba PuHuiTi Medium"/>
              </a:rPr>
              <a:t>多核</a:t>
            </a:r>
            <a:r>
              <a:rPr lang="en-US" altLang="zh-CN" sz="1600" dirty="0">
                <a:solidFill>
                  <a:schemeClr val="bg1">
                    <a:lumMod val="95000"/>
                  </a:schemeClr>
                </a:solidFill>
                <a:ea typeface="Alibaba PuHuiTi Medium"/>
              </a:rPr>
              <a:t>CPU</a:t>
            </a:r>
            <a:endParaRPr lang="zh-CN" altLang="en-US" sz="1600" dirty="0">
              <a:solidFill>
                <a:schemeClr val="bg1">
                  <a:lumMod val="95000"/>
                </a:schemeClr>
              </a:solidFill>
              <a:ea typeface="Alibaba PuHuiTi Medium"/>
            </a:endParaRPr>
          </a:p>
        </p:txBody>
      </p:sp>
    </p:spTree>
    <p:extLst>
      <p:ext uri="{BB962C8B-B14F-4D97-AF65-F5344CB8AC3E}">
        <p14:creationId xmlns:p14="http://schemas.microsoft.com/office/powerpoint/2010/main" val="3184728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left)">
                                      <p:cBhvr>
                                        <p:cTn id="21" dur="500"/>
                                        <p:tgtEl>
                                          <p:spTgt spid="51"/>
                                        </p:tgtEl>
                                      </p:cBhvr>
                                    </p:animEffect>
                                  </p:childTnLst>
                                </p:cTn>
                              </p:par>
                              <p:par>
                                <p:cTn id="22" presetID="22" presetClass="entr" presetSubtype="8"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par>
                                <p:cTn id="25" presetID="22" presetClass="entr" presetSubtype="8"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par>
                                <p:cTn id="28" presetID="22" presetClass="entr" presetSubtype="8"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left)">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down)">
                                      <p:cBhvr>
                                        <p:cTn id="35" dur="500"/>
                                        <p:tgtEl>
                                          <p:spTgt spid="78"/>
                                        </p:tgtEl>
                                      </p:cBhvr>
                                    </p:animEffect>
                                  </p:childTnLst>
                                </p:cTn>
                              </p:par>
                              <p:par>
                                <p:cTn id="36" presetID="22" presetClass="entr" presetSubtype="4" fill="hold"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down)">
                                      <p:cBhvr>
                                        <p:cTn id="38" dur="5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0"/>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left)">
                                      <p:cBhvr>
                                        <p:cTn id="45" dur="500"/>
                                        <p:tgtEl>
                                          <p:spTgt spid="82"/>
                                        </p:tgtEl>
                                      </p:cBhvr>
                                    </p:animEffect>
                                  </p:childTnLst>
                                </p:cTn>
                              </p:par>
                              <p:par>
                                <p:cTn id="46" presetID="26" presetClass="emph" presetSubtype="0" fill="hold" nodeType="withEffect">
                                  <p:stCondLst>
                                    <p:cond delay="0"/>
                                  </p:stCondLst>
                                  <p:childTnLst>
                                    <p:animEffect transition="out" filter="fade">
                                      <p:cBhvr>
                                        <p:cTn id="47" dur="500" tmFilter="0, 0; .2, .5; .8, .5; 1, 0"/>
                                        <p:tgtEl>
                                          <p:spTgt spid="78"/>
                                        </p:tgtEl>
                                      </p:cBhvr>
                                    </p:animEffect>
                                    <p:animScale>
                                      <p:cBhvr>
                                        <p:cTn id="48" dur="250" autoRev="1" fill="hold"/>
                                        <p:tgtEl>
                                          <p:spTgt spid="78"/>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down)">
                                      <p:cBhvr>
                                        <p:cTn id="53" dur="500"/>
                                        <p:tgtEl>
                                          <p:spTgt spid="80"/>
                                        </p:tgtEl>
                                      </p:cBhvr>
                                    </p:animEffect>
                                  </p:childTnLst>
                                </p:cTn>
                              </p:par>
                              <p:par>
                                <p:cTn id="54" presetID="22" presetClass="entr" presetSubtype="8"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 presetClass="exit" presetSubtype="0" fill="hold" nodeType="withEffect">
                                  <p:stCondLst>
                                    <p:cond delay="0"/>
                                  </p:stCondLst>
                                  <p:childTnLst>
                                    <p:set>
                                      <p:cBhvr>
                                        <p:cTn id="58" dur="1" fill="hold">
                                          <p:stCondLst>
                                            <p:cond delay="0"/>
                                          </p:stCondLst>
                                        </p:cTn>
                                        <p:tgtEl>
                                          <p:spTgt spid="7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wipe(left)">
                                      <p:cBhvr>
                                        <p:cTn id="65" dur="500"/>
                                        <p:tgtEl>
                                          <p:spTgt spid="82"/>
                                        </p:tgtEl>
                                      </p:cBhvr>
                                    </p:animEffect>
                                  </p:childTnLst>
                                </p:cTn>
                              </p:par>
                              <p:par>
                                <p:cTn id="66" presetID="26" presetClass="emph" presetSubtype="0" fill="hold" nodeType="withEffect">
                                  <p:stCondLst>
                                    <p:cond delay="0"/>
                                  </p:stCondLst>
                                  <p:childTnLst>
                                    <p:animEffect transition="out" filter="fade">
                                      <p:cBhvr>
                                        <p:cTn id="67" dur="500" tmFilter="0, 0; .2, .5; .8, .5; 1, 0"/>
                                        <p:tgtEl>
                                          <p:spTgt spid="84"/>
                                        </p:tgtEl>
                                      </p:cBhvr>
                                    </p:animEffect>
                                    <p:animScale>
                                      <p:cBhvr>
                                        <p:cTn id="68" dur="250" autoRev="1" fill="hold"/>
                                        <p:tgtEl>
                                          <p:spTgt spid="84"/>
                                        </p:tgtEl>
                                      </p:cBhvr>
                                      <p:by x="105000" y="105000"/>
                                    </p:animScale>
                                  </p:childTnLst>
                                </p:cTn>
                              </p:par>
                              <p:par>
                                <p:cTn id="69" presetID="1" presetClass="exit" presetSubtype="0" fill="hold" nodeType="withEffect">
                                  <p:stCondLst>
                                    <p:cond delay="0"/>
                                  </p:stCondLst>
                                  <p:childTnLst>
                                    <p:set>
                                      <p:cBhvr>
                                        <p:cTn id="70" dur="1" fill="hold">
                                          <p:stCondLst>
                                            <p:cond delay="0"/>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6951F0-67E5-C487-03D2-7B1FFF1E4CB1}"/>
              </a:ext>
            </a:extLst>
          </p:cNvPr>
          <p:cNvGrpSpPr/>
          <p:nvPr/>
        </p:nvGrpSpPr>
        <p:grpSpPr>
          <a:xfrm>
            <a:off x="998768" y="5059856"/>
            <a:ext cx="5436604" cy="1211771"/>
            <a:chOff x="998768" y="5059856"/>
            <a:chExt cx="5436604" cy="1211771"/>
          </a:xfrm>
        </p:grpSpPr>
        <p:pic>
          <p:nvPicPr>
            <p:cNvPr id="6" name="图片 5">
              <a:extLst>
                <a:ext uri="{FF2B5EF4-FFF2-40B4-BE49-F238E27FC236}">
                  <a16:creationId xmlns:a16="http://schemas.microsoft.com/office/drawing/2014/main" id="{BCD835F5-E4FB-67BE-94B6-4239394C593D}"/>
                </a:ext>
              </a:extLst>
            </p:cNvPr>
            <p:cNvPicPr>
              <a:picLocks noChangeAspect="1"/>
            </p:cNvPicPr>
            <p:nvPr/>
          </p:nvPicPr>
          <p:blipFill>
            <a:blip r:embed="rId2"/>
            <a:stretch>
              <a:fillRect/>
            </a:stretch>
          </p:blipFill>
          <p:spPr>
            <a:xfrm>
              <a:off x="998768" y="5059856"/>
              <a:ext cx="5436604" cy="616795"/>
            </a:xfrm>
            <a:prstGeom prst="rect">
              <a:avLst/>
            </a:prstGeom>
          </p:spPr>
        </p:pic>
        <p:sp>
          <p:nvSpPr>
            <p:cNvPr id="20" name="椭圆 19">
              <a:extLst>
                <a:ext uri="{FF2B5EF4-FFF2-40B4-BE49-F238E27FC236}">
                  <a16:creationId xmlns:a16="http://schemas.microsoft.com/office/drawing/2014/main" id="{09A57E9F-5771-406C-952E-32CC8BCF0739}"/>
                </a:ext>
              </a:extLst>
            </p:cNvPr>
            <p:cNvSpPr/>
            <p:nvPr/>
          </p:nvSpPr>
          <p:spPr>
            <a:xfrm>
              <a:off x="1307468" y="5911587"/>
              <a:ext cx="828092" cy="360040"/>
            </a:xfrm>
            <a:prstGeom prst="ellipse">
              <a:avLst/>
            </a:prstGeom>
            <a:solidFill>
              <a:srgbClr val="C00000"/>
            </a:solid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ea typeface="Alibaba PuHuiTi Medium"/>
                </a:rPr>
                <a:t>first</a:t>
              </a:r>
              <a:endParaRPr lang="zh-CN" altLang="en-US" dirty="0">
                <a:solidFill>
                  <a:schemeClr val="bg1"/>
                </a:solidFill>
                <a:ea typeface="Alibaba PuHuiTi Medium"/>
              </a:endParaRPr>
            </a:p>
          </p:txBody>
        </p:sp>
        <p:sp>
          <p:nvSpPr>
            <p:cNvPr id="21" name="椭圆 20">
              <a:extLst>
                <a:ext uri="{FF2B5EF4-FFF2-40B4-BE49-F238E27FC236}">
                  <a16:creationId xmlns:a16="http://schemas.microsoft.com/office/drawing/2014/main" id="{09D30DA4-BE36-B4EC-E385-3AF45A2B74C8}"/>
                </a:ext>
              </a:extLst>
            </p:cNvPr>
            <p:cNvSpPr/>
            <p:nvPr/>
          </p:nvSpPr>
          <p:spPr>
            <a:xfrm>
              <a:off x="5287914" y="5902334"/>
              <a:ext cx="828092" cy="360040"/>
            </a:xfrm>
            <a:prstGeom prst="ellipse">
              <a:avLst/>
            </a:prstGeom>
            <a:solidFill>
              <a:srgbClr val="C00000"/>
            </a:solid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ea typeface="Alibaba PuHuiTi Medium"/>
                </a:rPr>
                <a:t>last</a:t>
              </a:r>
              <a:endParaRPr lang="zh-CN" altLang="en-US" dirty="0">
                <a:solidFill>
                  <a:schemeClr val="bg1"/>
                </a:solidFill>
                <a:ea typeface="Alibaba PuHuiTi Medium"/>
              </a:endParaRPr>
            </a:p>
          </p:txBody>
        </p:sp>
        <p:cxnSp>
          <p:nvCxnSpPr>
            <p:cNvPr id="26" name="直接箭头连接符 25">
              <a:extLst>
                <a:ext uri="{FF2B5EF4-FFF2-40B4-BE49-F238E27FC236}">
                  <a16:creationId xmlns:a16="http://schemas.microsoft.com/office/drawing/2014/main" id="{585B9F09-40C7-ABC6-55B7-3D9830A273E9}"/>
                </a:ext>
              </a:extLst>
            </p:cNvPr>
            <p:cNvCxnSpPr>
              <a:cxnSpLocks/>
              <a:stCxn id="20" idx="0"/>
            </p:cNvCxnSpPr>
            <p:nvPr/>
          </p:nvCxnSpPr>
          <p:spPr>
            <a:xfrm flipV="1">
              <a:off x="1721514" y="5587501"/>
              <a:ext cx="0" cy="324086"/>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FE0D805-00FA-C66C-07AE-E6FED1CE6B15}"/>
                </a:ext>
              </a:extLst>
            </p:cNvPr>
            <p:cNvCxnSpPr>
              <a:cxnSpLocks/>
            </p:cNvCxnSpPr>
            <p:nvPr/>
          </p:nvCxnSpPr>
          <p:spPr>
            <a:xfrm flipV="1">
              <a:off x="5723106" y="5572483"/>
              <a:ext cx="0" cy="324086"/>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5" name="椭圆 14">
            <a:extLst>
              <a:ext uri="{FF2B5EF4-FFF2-40B4-BE49-F238E27FC236}">
                <a16:creationId xmlns:a16="http://schemas.microsoft.com/office/drawing/2014/main" id="{3F21D8B8-5B11-2EE5-A023-584033AED87C}"/>
              </a:ext>
            </a:extLst>
          </p:cNvPr>
          <p:cNvSpPr/>
          <p:nvPr/>
        </p:nvSpPr>
        <p:spPr>
          <a:xfrm>
            <a:off x="7123511" y="4758590"/>
            <a:ext cx="3778863" cy="112385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线程池中有哪些常见的阻塞队列</a:t>
            </a:r>
            <a:endParaRPr lang="zh-CN" altLang="en-US" sz="2000" dirty="0"/>
          </a:p>
        </p:txBody>
      </p:sp>
      <p:sp>
        <p:nvSpPr>
          <p:cNvPr id="8" name="文本占位符 2">
            <a:extLst>
              <a:ext uri="{FF2B5EF4-FFF2-40B4-BE49-F238E27FC236}">
                <a16:creationId xmlns:a16="http://schemas.microsoft.com/office/drawing/2014/main" id="{D7BD0A02-7B10-DA30-ACB2-C6C3DDBEA6C5}"/>
              </a:ext>
            </a:extLst>
          </p:cNvPr>
          <p:cNvSpPr txBox="1">
            <a:spLocks/>
          </p:cNvSpPr>
          <p:nvPr/>
        </p:nvSpPr>
        <p:spPr>
          <a:xfrm>
            <a:off x="718277" y="1706489"/>
            <a:ext cx="10137739" cy="6738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err="1"/>
              <a:t>ArrayBlockingQueue</a:t>
            </a:r>
            <a:r>
              <a:rPr lang="zh-CN" altLang="en-US" dirty="0"/>
              <a:t>的</a:t>
            </a:r>
            <a:r>
              <a:rPr lang="en-US" altLang="zh-CN" dirty="0" err="1"/>
              <a:t>LinkedBlockingQueue</a:t>
            </a:r>
            <a:r>
              <a:rPr lang="zh-CN" altLang="en-US" dirty="0"/>
              <a:t>区别</a:t>
            </a:r>
          </a:p>
        </p:txBody>
      </p:sp>
      <p:grpSp>
        <p:nvGrpSpPr>
          <p:cNvPr id="30" name="组合 29">
            <a:extLst>
              <a:ext uri="{FF2B5EF4-FFF2-40B4-BE49-F238E27FC236}">
                <a16:creationId xmlns:a16="http://schemas.microsoft.com/office/drawing/2014/main" id="{29F6267E-682A-7501-776E-0D89C9BABAC0}"/>
              </a:ext>
            </a:extLst>
          </p:cNvPr>
          <p:cNvGrpSpPr/>
          <p:nvPr/>
        </p:nvGrpSpPr>
        <p:grpSpPr>
          <a:xfrm>
            <a:off x="7572164" y="5119449"/>
            <a:ext cx="2881425" cy="468903"/>
            <a:chOff x="7930135" y="5917211"/>
            <a:chExt cx="2881425" cy="468903"/>
          </a:xfrm>
        </p:grpSpPr>
        <p:sp>
          <p:nvSpPr>
            <p:cNvPr id="9" name="矩形 8">
              <a:extLst>
                <a:ext uri="{FF2B5EF4-FFF2-40B4-BE49-F238E27FC236}">
                  <a16:creationId xmlns:a16="http://schemas.microsoft.com/office/drawing/2014/main" id="{D63B1DD9-C2B4-176C-2BCA-2CCDDF975C75}"/>
                </a:ext>
              </a:extLst>
            </p:cNvPr>
            <p:cNvSpPr/>
            <p:nvPr/>
          </p:nvSpPr>
          <p:spPr>
            <a:xfrm>
              <a:off x="7930135" y="5918062"/>
              <a:ext cx="720080" cy="46805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0</a:t>
              </a:r>
              <a:endParaRPr lang="zh-CN" altLang="en-US" dirty="0">
                <a:solidFill>
                  <a:schemeClr val="tx1"/>
                </a:solidFill>
                <a:ea typeface="Alibaba PuHuiTi Medium"/>
              </a:endParaRPr>
            </a:p>
          </p:txBody>
        </p:sp>
        <p:sp>
          <p:nvSpPr>
            <p:cNvPr id="10" name="矩形 9">
              <a:extLst>
                <a:ext uri="{FF2B5EF4-FFF2-40B4-BE49-F238E27FC236}">
                  <a16:creationId xmlns:a16="http://schemas.microsoft.com/office/drawing/2014/main" id="{F0EBAE68-0EDE-E0A9-58AA-D46FF1077E71}"/>
                </a:ext>
              </a:extLst>
            </p:cNvPr>
            <p:cNvSpPr/>
            <p:nvPr/>
          </p:nvSpPr>
          <p:spPr>
            <a:xfrm>
              <a:off x="8650834" y="5918062"/>
              <a:ext cx="720080" cy="46805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1</a:t>
              </a:r>
              <a:endParaRPr lang="zh-CN" altLang="en-US" dirty="0">
                <a:solidFill>
                  <a:schemeClr val="tx1"/>
                </a:solidFill>
                <a:ea typeface="Alibaba PuHuiTi Medium"/>
              </a:endParaRPr>
            </a:p>
          </p:txBody>
        </p:sp>
        <p:sp>
          <p:nvSpPr>
            <p:cNvPr id="11" name="矩形 10">
              <a:extLst>
                <a:ext uri="{FF2B5EF4-FFF2-40B4-BE49-F238E27FC236}">
                  <a16:creationId xmlns:a16="http://schemas.microsoft.com/office/drawing/2014/main" id="{7F14A586-11BE-85B9-CDBC-FFB6917B47EE}"/>
                </a:ext>
              </a:extLst>
            </p:cNvPr>
            <p:cNvSpPr/>
            <p:nvPr/>
          </p:nvSpPr>
          <p:spPr>
            <a:xfrm>
              <a:off x="9373472" y="5918062"/>
              <a:ext cx="720080" cy="46805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2</a:t>
              </a:r>
              <a:endParaRPr lang="zh-CN" altLang="en-US" dirty="0">
                <a:solidFill>
                  <a:schemeClr val="tx1"/>
                </a:solidFill>
                <a:ea typeface="Alibaba PuHuiTi Medium"/>
              </a:endParaRPr>
            </a:p>
          </p:txBody>
        </p:sp>
        <p:sp>
          <p:nvSpPr>
            <p:cNvPr id="13" name="矩形 12">
              <a:extLst>
                <a:ext uri="{FF2B5EF4-FFF2-40B4-BE49-F238E27FC236}">
                  <a16:creationId xmlns:a16="http://schemas.microsoft.com/office/drawing/2014/main" id="{05E30B30-D280-9DA8-6454-FA79B9652923}"/>
                </a:ext>
              </a:extLst>
            </p:cNvPr>
            <p:cNvSpPr/>
            <p:nvPr/>
          </p:nvSpPr>
          <p:spPr>
            <a:xfrm>
              <a:off x="10091480" y="5917211"/>
              <a:ext cx="720080" cy="46805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3</a:t>
              </a:r>
              <a:endParaRPr lang="zh-CN" altLang="en-US" dirty="0">
                <a:solidFill>
                  <a:schemeClr val="tx1"/>
                </a:solidFill>
                <a:ea typeface="Alibaba PuHuiTi Medium"/>
              </a:endParaRPr>
            </a:p>
          </p:txBody>
        </p:sp>
      </p:grpSp>
      <p:graphicFrame>
        <p:nvGraphicFramePr>
          <p:cNvPr id="28" name="表格 28">
            <a:extLst>
              <a:ext uri="{FF2B5EF4-FFF2-40B4-BE49-F238E27FC236}">
                <a16:creationId xmlns:a16="http://schemas.microsoft.com/office/drawing/2014/main" id="{F1C61945-3ED3-EDB6-1B83-283C493614EB}"/>
              </a:ext>
            </a:extLst>
          </p:cNvPr>
          <p:cNvGraphicFramePr>
            <a:graphicFrameLocks noGrp="1"/>
          </p:cNvGraphicFramePr>
          <p:nvPr>
            <p:extLst>
              <p:ext uri="{D42A27DB-BD31-4B8C-83A1-F6EECF244321}">
                <p14:modId xmlns:p14="http://schemas.microsoft.com/office/powerpoint/2010/main" val="3534136614"/>
              </p:ext>
            </p:extLst>
          </p:nvPr>
        </p:nvGraphicFramePr>
        <p:xfrm>
          <a:off x="1064627" y="2422730"/>
          <a:ext cx="9927917" cy="1883210"/>
        </p:xfrm>
        <a:graphic>
          <a:graphicData uri="http://schemas.openxmlformats.org/drawingml/2006/table">
            <a:tbl>
              <a:tblPr firstRow="1" bandRow="1">
                <a:tableStyleId>{5C22544A-7EE6-4342-B048-85BDC9FD1C3A}</a:tableStyleId>
              </a:tblPr>
              <a:tblGrid>
                <a:gridCol w="5509326">
                  <a:extLst>
                    <a:ext uri="{9D8B030D-6E8A-4147-A177-3AD203B41FA5}">
                      <a16:colId xmlns:a16="http://schemas.microsoft.com/office/drawing/2014/main" val="524454425"/>
                    </a:ext>
                  </a:extLst>
                </a:gridCol>
                <a:gridCol w="4418591">
                  <a:extLst>
                    <a:ext uri="{9D8B030D-6E8A-4147-A177-3AD203B41FA5}">
                      <a16:colId xmlns:a16="http://schemas.microsoft.com/office/drawing/2014/main" val="1010674238"/>
                    </a:ext>
                  </a:extLst>
                </a:gridCol>
              </a:tblGrid>
              <a:tr h="309586">
                <a:tc>
                  <a:txBody>
                    <a:bodyPr/>
                    <a:lstStyle/>
                    <a:p>
                      <a:pPr algn="ctr"/>
                      <a:r>
                        <a:rPr lang="en-US" altLang="zh-CN" sz="1600" dirty="0" err="1"/>
                        <a:t>LinkedBlockingQueue</a:t>
                      </a:r>
                      <a:endParaRPr lang="zh-CN" altLang="en-US" sz="1600" dirty="0"/>
                    </a:p>
                  </a:txBody>
                  <a:tcPr>
                    <a:solidFill>
                      <a:srgbClr val="AD2B26"/>
                    </a:solidFill>
                  </a:tcPr>
                </a:tc>
                <a:tc>
                  <a:txBody>
                    <a:bodyPr/>
                    <a:lstStyle/>
                    <a:p>
                      <a:pPr algn="ctr"/>
                      <a:r>
                        <a:rPr lang="en-US" altLang="zh-CN" sz="1600" dirty="0" err="1"/>
                        <a:t>ArrayBlockingQueue</a:t>
                      </a:r>
                      <a:endParaRPr lang="zh-CN" altLang="en-US" sz="1600" dirty="0"/>
                    </a:p>
                  </a:txBody>
                  <a:tcPr>
                    <a:solidFill>
                      <a:srgbClr val="AD2B26"/>
                    </a:solidFill>
                  </a:tcPr>
                </a:tc>
                <a:extLst>
                  <a:ext uri="{0D108BD9-81ED-4DB2-BD59-A6C34878D82A}">
                    <a16:rowId xmlns:a16="http://schemas.microsoft.com/office/drawing/2014/main" val="175416420"/>
                  </a:ext>
                </a:extLst>
              </a:tr>
              <a:tr h="309586">
                <a:tc>
                  <a:txBody>
                    <a:bodyPr/>
                    <a:lstStyle/>
                    <a:p>
                      <a:pPr algn="ctr"/>
                      <a:r>
                        <a:rPr lang="zh-CN" altLang="en-US" sz="1400" dirty="0">
                          <a:ea typeface="Alibaba PuHuiTi Medium"/>
                        </a:rPr>
                        <a:t>默认无界，支持有界</a:t>
                      </a:r>
                    </a:p>
                  </a:txBody>
                  <a:tcPr>
                    <a:solidFill>
                      <a:schemeClr val="bg1">
                        <a:lumMod val="85000"/>
                      </a:schemeClr>
                    </a:solidFill>
                  </a:tcPr>
                </a:tc>
                <a:tc>
                  <a:txBody>
                    <a:bodyPr/>
                    <a:lstStyle/>
                    <a:p>
                      <a:pPr algn="ctr"/>
                      <a:r>
                        <a:rPr lang="zh-CN" altLang="en-US" sz="1400" dirty="0">
                          <a:ea typeface="Alibaba PuHuiTi Medium"/>
                        </a:rPr>
                        <a:t>强制有界</a:t>
                      </a:r>
                    </a:p>
                  </a:txBody>
                  <a:tcPr>
                    <a:solidFill>
                      <a:schemeClr val="bg1">
                        <a:lumMod val="85000"/>
                      </a:schemeClr>
                    </a:solidFill>
                  </a:tcPr>
                </a:tc>
                <a:extLst>
                  <a:ext uri="{0D108BD9-81ED-4DB2-BD59-A6C34878D82A}">
                    <a16:rowId xmlns:a16="http://schemas.microsoft.com/office/drawing/2014/main" val="1310635769"/>
                  </a:ext>
                </a:extLst>
              </a:tr>
              <a:tr h="309586">
                <a:tc>
                  <a:txBody>
                    <a:bodyPr/>
                    <a:lstStyle/>
                    <a:p>
                      <a:pPr algn="ctr"/>
                      <a:r>
                        <a:rPr lang="zh-CN" altLang="en-US" sz="1400" dirty="0">
                          <a:ea typeface="Alibaba PuHuiTi Medium"/>
                        </a:rPr>
                        <a:t>底层是链表</a:t>
                      </a:r>
                    </a:p>
                  </a:txBody>
                  <a:tcPr>
                    <a:solidFill>
                      <a:schemeClr val="bg1">
                        <a:lumMod val="95000"/>
                      </a:schemeClr>
                    </a:solidFill>
                  </a:tcPr>
                </a:tc>
                <a:tc>
                  <a:txBody>
                    <a:bodyPr/>
                    <a:lstStyle/>
                    <a:p>
                      <a:pPr algn="ctr"/>
                      <a:r>
                        <a:rPr lang="zh-CN" altLang="en-US" sz="1400" dirty="0">
                          <a:ea typeface="Alibaba PuHuiTi Medium"/>
                        </a:rPr>
                        <a:t>底层是数组</a:t>
                      </a:r>
                    </a:p>
                  </a:txBody>
                  <a:tcPr>
                    <a:solidFill>
                      <a:schemeClr val="bg1">
                        <a:lumMod val="95000"/>
                      </a:schemeClr>
                    </a:solidFill>
                  </a:tcPr>
                </a:tc>
                <a:extLst>
                  <a:ext uri="{0D108BD9-81ED-4DB2-BD59-A6C34878D82A}">
                    <a16:rowId xmlns:a16="http://schemas.microsoft.com/office/drawing/2014/main" val="1958413491"/>
                  </a:ext>
                </a:extLst>
              </a:tr>
              <a:tr h="309586">
                <a:tc>
                  <a:txBody>
                    <a:bodyPr/>
                    <a:lstStyle/>
                    <a:p>
                      <a:pPr algn="ctr"/>
                      <a:r>
                        <a:rPr lang="zh-CN" altLang="en-US" sz="1400" dirty="0">
                          <a:ea typeface="Alibaba PuHuiTi Medium"/>
                        </a:rPr>
                        <a:t>是懒惰的，创建节点的时候添加数据</a:t>
                      </a:r>
                    </a:p>
                  </a:txBody>
                  <a:tcPr>
                    <a:solidFill>
                      <a:schemeClr val="bg1">
                        <a:lumMod val="85000"/>
                      </a:schemeClr>
                    </a:solidFill>
                  </a:tcPr>
                </a:tc>
                <a:tc>
                  <a:txBody>
                    <a:bodyPr/>
                    <a:lstStyle/>
                    <a:p>
                      <a:pPr algn="ctr"/>
                      <a:r>
                        <a:rPr lang="zh-CN" altLang="en-US" sz="1400" dirty="0">
                          <a:ea typeface="Alibaba PuHuiTi Medium"/>
                        </a:rPr>
                        <a:t>提前初始化 </a:t>
                      </a:r>
                      <a:r>
                        <a:rPr lang="en-US" altLang="zh-CN" sz="1400" dirty="0">
                          <a:ea typeface="Alibaba PuHuiTi Medium"/>
                        </a:rPr>
                        <a:t>Node </a:t>
                      </a:r>
                      <a:r>
                        <a:rPr lang="zh-CN" altLang="en-US" sz="1400" dirty="0">
                          <a:ea typeface="Alibaba PuHuiTi Medium"/>
                        </a:rPr>
                        <a:t>数组</a:t>
                      </a:r>
                    </a:p>
                  </a:txBody>
                  <a:tcPr>
                    <a:solidFill>
                      <a:schemeClr val="bg1">
                        <a:lumMod val="85000"/>
                      </a:schemeClr>
                    </a:solidFill>
                  </a:tcPr>
                </a:tc>
                <a:extLst>
                  <a:ext uri="{0D108BD9-81ED-4DB2-BD59-A6C34878D82A}">
                    <a16:rowId xmlns:a16="http://schemas.microsoft.com/office/drawing/2014/main" val="2096039577"/>
                  </a:ext>
                </a:extLst>
              </a:tr>
              <a:tr h="309586">
                <a:tc>
                  <a:txBody>
                    <a:bodyPr/>
                    <a:lstStyle/>
                    <a:p>
                      <a:pPr algn="ctr"/>
                      <a:r>
                        <a:rPr lang="zh-CN" altLang="en-US" sz="1400" dirty="0">
                          <a:ea typeface="Alibaba PuHuiTi Medium"/>
                        </a:rPr>
                        <a:t>入队会生成新 </a:t>
                      </a:r>
                      <a:r>
                        <a:rPr lang="en-US" altLang="zh-CN" sz="1400" dirty="0">
                          <a:ea typeface="Alibaba PuHuiTi Medium"/>
                        </a:rPr>
                        <a:t>Node</a:t>
                      </a:r>
                      <a:endParaRPr lang="zh-CN" altLang="en-US" sz="1400" dirty="0">
                        <a:ea typeface="Alibaba PuHuiTi Medium"/>
                      </a:endParaRPr>
                    </a:p>
                  </a:txBody>
                  <a:tcPr>
                    <a:solidFill>
                      <a:schemeClr val="bg1">
                        <a:lumMod val="95000"/>
                      </a:schemeClr>
                    </a:solidFill>
                  </a:tcPr>
                </a:tc>
                <a:tc>
                  <a:txBody>
                    <a:bodyPr/>
                    <a:lstStyle/>
                    <a:p>
                      <a:pPr algn="ctr"/>
                      <a:r>
                        <a:rPr lang="en-US" altLang="zh-CN" sz="1400" dirty="0">
                          <a:ea typeface="Alibaba PuHuiTi Medium"/>
                        </a:rPr>
                        <a:t>Node</a:t>
                      </a:r>
                      <a:r>
                        <a:rPr lang="zh-CN" altLang="en-US" sz="1400" dirty="0">
                          <a:ea typeface="Alibaba PuHuiTi Medium"/>
                        </a:rPr>
                        <a:t>需要是提前创建好的</a:t>
                      </a:r>
                    </a:p>
                  </a:txBody>
                  <a:tcPr>
                    <a:solidFill>
                      <a:schemeClr val="bg1">
                        <a:lumMod val="95000"/>
                      </a:schemeClr>
                    </a:solidFill>
                  </a:tcPr>
                </a:tc>
                <a:extLst>
                  <a:ext uri="{0D108BD9-81ED-4DB2-BD59-A6C34878D82A}">
                    <a16:rowId xmlns:a16="http://schemas.microsoft.com/office/drawing/2014/main" val="541747837"/>
                  </a:ext>
                </a:extLst>
              </a:tr>
              <a:tr h="309586">
                <a:tc>
                  <a:txBody>
                    <a:bodyPr/>
                    <a:lstStyle/>
                    <a:p>
                      <a:pPr algn="ctr"/>
                      <a:r>
                        <a:rPr lang="zh-CN" altLang="en-US" sz="1400" dirty="0">
                          <a:ea typeface="Alibaba PuHuiTi Medium"/>
                        </a:rPr>
                        <a:t>两把锁（头尾）</a:t>
                      </a:r>
                    </a:p>
                  </a:txBody>
                  <a:tcPr>
                    <a:solidFill>
                      <a:schemeClr val="bg1">
                        <a:lumMod val="85000"/>
                      </a:schemeClr>
                    </a:solidFill>
                  </a:tcPr>
                </a:tc>
                <a:tc>
                  <a:txBody>
                    <a:bodyPr/>
                    <a:lstStyle/>
                    <a:p>
                      <a:pPr algn="ctr"/>
                      <a:r>
                        <a:rPr lang="zh-CN" altLang="en-US" sz="1400" dirty="0">
                          <a:ea typeface="Alibaba PuHuiTi Medium"/>
                        </a:rPr>
                        <a:t>一把锁</a:t>
                      </a:r>
                    </a:p>
                  </a:txBody>
                  <a:tcPr>
                    <a:solidFill>
                      <a:schemeClr val="bg1">
                        <a:lumMod val="85000"/>
                      </a:schemeClr>
                    </a:solidFill>
                  </a:tcPr>
                </a:tc>
                <a:extLst>
                  <a:ext uri="{0D108BD9-81ED-4DB2-BD59-A6C34878D82A}">
                    <a16:rowId xmlns:a16="http://schemas.microsoft.com/office/drawing/2014/main" val="3403935867"/>
                  </a:ext>
                </a:extLst>
              </a:tr>
            </a:tbl>
          </a:graphicData>
        </a:graphic>
      </p:graphicFrame>
      <p:pic>
        <p:nvPicPr>
          <p:cNvPr id="7" name="图片 6">
            <a:extLst>
              <a:ext uri="{FF2B5EF4-FFF2-40B4-BE49-F238E27FC236}">
                <a16:creationId xmlns:a16="http://schemas.microsoft.com/office/drawing/2014/main" id="{3077AE88-BC6D-DF90-4927-2C1E93E6E1D8}"/>
              </a:ext>
            </a:extLst>
          </p:cNvPr>
          <p:cNvPicPr>
            <a:picLocks noChangeAspect="1"/>
          </p:cNvPicPr>
          <p:nvPr/>
        </p:nvPicPr>
        <p:blipFill>
          <a:blip r:embed="rId3"/>
          <a:stretch>
            <a:fillRect/>
          </a:stretch>
        </p:blipFill>
        <p:spPr>
          <a:xfrm>
            <a:off x="1520829" y="4782021"/>
            <a:ext cx="435163" cy="555670"/>
          </a:xfrm>
          <a:prstGeom prst="rect">
            <a:avLst/>
          </a:prstGeom>
          <a:effectLst>
            <a:outerShdw blurRad="50800" dist="38100" dir="2700000" algn="tl" rotWithShape="0">
              <a:prstClr val="black">
                <a:alpha val="40000"/>
              </a:prstClr>
            </a:outerShdw>
          </a:effectLst>
        </p:spPr>
      </p:pic>
      <p:pic>
        <p:nvPicPr>
          <p:cNvPr id="12" name="图片 11">
            <a:extLst>
              <a:ext uri="{FF2B5EF4-FFF2-40B4-BE49-F238E27FC236}">
                <a16:creationId xmlns:a16="http://schemas.microsoft.com/office/drawing/2014/main" id="{98DCA1A8-8EB7-C2E5-0807-C686E8AD6531}"/>
              </a:ext>
            </a:extLst>
          </p:cNvPr>
          <p:cNvPicPr>
            <a:picLocks noChangeAspect="1"/>
          </p:cNvPicPr>
          <p:nvPr/>
        </p:nvPicPr>
        <p:blipFill>
          <a:blip r:embed="rId3"/>
          <a:stretch>
            <a:fillRect/>
          </a:stretch>
        </p:blipFill>
        <p:spPr>
          <a:xfrm>
            <a:off x="5487932" y="4782021"/>
            <a:ext cx="435163" cy="555670"/>
          </a:xfrm>
          <a:prstGeom prst="rect">
            <a:avLst/>
          </a:prstGeom>
          <a:effectLst>
            <a:outerShdw blurRad="50800" dist="38100" dir="2700000" algn="tl" rotWithShape="0">
              <a:prstClr val="black">
                <a:alpha val="40000"/>
              </a:prstClr>
            </a:outerShdw>
          </a:effectLst>
        </p:spPr>
      </p:pic>
      <p:pic>
        <p:nvPicPr>
          <p:cNvPr id="14" name="图片 13">
            <a:extLst>
              <a:ext uri="{FF2B5EF4-FFF2-40B4-BE49-F238E27FC236}">
                <a16:creationId xmlns:a16="http://schemas.microsoft.com/office/drawing/2014/main" id="{D9F46192-A945-37DC-ECB9-270D3EC49303}"/>
              </a:ext>
            </a:extLst>
          </p:cNvPr>
          <p:cNvPicPr>
            <a:picLocks noChangeAspect="1"/>
          </p:cNvPicPr>
          <p:nvPr/>
        </p:nvPicPr>
        <p:blipFill>
          <a:blip r:embed="rId3"/>
          <a:stretch>
            <a:fillRect/>
          </a:stretch>
        </p:blipFill>
        <p:spPr>
          <a:xfrm>
            <a:off x="8795360" y="4468990"/>
            <a:ext cx="435163" cy="5556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7383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down)">
                                      <p:cBhvr>
                                        <p:cTn id="8" dur="500"/>
                                        <p:tgtEl>
                                          <p:spTgt spid="33"/>
                                        </p:tgtEl>
                                      </p:cBhvr>
                                    </p:animEffect>
                                  </p:childTnLst>
                                </p:cTn>
                              </p:par>
                              <p:par>
                                <p:cTn id="9" presetID="12" presetClass="entr" presetSubtype="1"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p:tgtEl>
                                          <p:spTgt spid="30"/>
                                        </p:tgtEl>
                                        <p:attrNameLst>
                                          <p:attrName>ppt_y</p:attrName>
                                        </p:attrNameLst>
                                      </p:cBhvr>
                                      <p:tavLst>
                                        <p:tav tm="0">
                                          <p:val>
                                            <p:strVal val="#ppt_y-#ppt_h*1.125000"/>
                                          </p:val>
                                        </p:tav>
                                        <p:tav tm="100000">
                                          <p:val>
                                            <p:strVal val="#ppt_y"/>
                                          </p:val>
                                        </p:tav>
                                      </p:tavLst>
                                    </p:anim>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strVal val="4*#ppt_w"/>
                                          </p:val>
                                        </p:tav>
                                        <p:tav tm="100000">
                                          <p:val>
                                            <p:strVal val="#ppt_w"/>
                                          </p:val>
                                        </p:tav>
                                      </p:tavLst>
                                    </p:anim>
                                    <p:anim calcmode="lin" valueType="num">
                                      <p:cBhvr>
                                        <p:cTn id="18" dur="500" fill="hold"/>
                                        <p:tgtEl>
                                          <p:spTgt spid="7"/>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4*#ppt_w"/>
                                          </p:val>
                                        </p:tav>
                                        <p:tav tm="100000">
                                          <p:val>
                                            <p:strVal val="#ppt_w"/>
                                          </p:val>
                                        </p:tav>
                                      </p:tavLst>
                                    </p:anim>
                                    <p:anim calcmode="lin" valueType="num">
                                      <p:cBhvr>
                                        <p:cTn id="22" dur="500" fill="hold"/>
                                        <p:tgtEl>
                                          <p:spTgt spid="12"/>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strVal val="4*#ppt_w"/>
                                          </p:val>
                                        </p:tav>
                                        <p:tav tm="100000">
                                          <p:val>
                                            <p:strVal val="#ppt_w"/>
                                          </p:val>
                                        </p:tav>
                                      </p:tavLst>
                                    </p:anim>
                                    <p:anim calcmode="lin" valueType="num">
                                      <p:cBhvr>
                                        <p:cTn id="28" dur="500" fill="hold"/>
                                        <p:tgtEl>
                                          <p:spTgt spid="14"/>
                                        </p:tgtEl>
                                        <p:attrNameLst>
                                          <p:attrName>ppt_h</p:attrName>
                                        </p:attrNameLst>
                                      </p:cBhvr>
                                      <p:tavLst>
                                        <p:tav tm="0">
                                          <p:val>
                                            <p:strVal val="4*#ppt_h"/>
                                          </p:val>
                                        </p:tav>
                                        <p:tav tm="100000">
                                          <p:val>
                                            <p:strVal val="#ppt_h"/>
                                          </p:val>
                                        </p:tav>
                                      </p:tavLst>
                                    </p:anim>
                                  </p:childTnLst>
                                </p:cTn>
                              </p:par>
                            </p:childTnLst>
                          </p:cTn>
                        </p:par>
                        <p:par>
                          <p:cTn id="29" fill="hold">
                            <p:stCondLst>
                              <p:cond delay="5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2658358" y="2018907"/>
            <a:ext cx="9057621"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如何确定核心线程数</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086583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如何确定核心线程数</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4521024" cy="940699"/>
          </a:xfrm>
        </p:spPr>
        <p:txBody>
          <a:bodyPr/>
          <a:lstStyle/>
          <a:p>
            <a:pPr marL="285750" indent="-285750">
              <a:buFont typeface="Wingdings" panose="05000000000000000000" pitchFamily="2" charset="2"/>
              <a:buChar char="l"/>
            </a:pPr>
            <a:r>
              <a:rPr lang="en-US" altLang="zh-CN" dirty="0"/>
              <a:t>IO</a:t>
            </a:r>
            <a:r>
              <a:rPr lang="zh-CN" altLang="en-US" dirty="0"/>
              <a:t>密集型任务</a:t>
            </a:r>
          </a:p>
          <a:p>
            <a:r>
              <a:rPr lang="zh-CN" altLang="en-US" dirty="0"/>
              <a:t>一般来说：文件读写、</a:t>
            </a:r>
            <a:r>
              <a:rPr lang="en-US" altLang="zh-CN" dirty="0"/>
              <a:t>DB</a:t>
            </a:r>
            <a:r>
              <a:rPr lang="zh-CN" altLang="en-US" dirty="0"/>
              <a:t>读写、网络请求等</a:t>
            </a:r>
          </a:p>
        </p:txBody>
      </p:sp>
      <p:sp>
        <p:nvSpPr>
          <p:cNvPr id="5" name="文本占位符 2">
            <a:extLst>
              <a:ext uri="{FF2B5EF4-FFF2-40B4-BE49-F238E27FC236}">
                <a16:creationId xmlns:a16="http://schemas.microsoft.com/office/drawing/2014/main" id="{0E8F3265-B092-4737-52CF-A2AA57A4A36B}"/>
              </a:ext>
            </a:extLst>
          </p:cNvPr>
          <p:cNvSpPr txBox="1">
            <a:spLocks/>
          </p:cNvSpPr>
          <p:nvPr/>
        </p:nvSpPr>
        <p:spPr>
          <a:xfrm>
            <a:off x="6042429" y="3292148"/>
            <a:ext cx="2700300" cy="54006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核心线程数大小设置为</a:t>
            </a:r>
            <a:r>
              <a:rPr lang="en-US" altLang="zh-CN" dirty="0">
                <a:solidFill>
                  <a:srgbClr val="C00000"/>
                </a:solidFill>
              </a:rPr>
              <a:t>N+1</a:t>
            </a:r>
            <a:endParaRPr lang="zh-CN" altLang="en-US" dirty="0">
              <a:solidFill>
                <a:srgbClr val="C00000"/>
              </a:solidFill>
            </a:endParaRPr>
          </a:p>
        </p:txBody>
      </p:sp>
      <p:sp>
        <p:nvSpPr>
          <p:cNvPr id="7" name="文本占位符 2">
            <a:extLst>
              <a:ext uri="{FF2B5EF4-FFF2-40B4-BE49-F238E27FC236}">
                <a16:creationId xmlns:a16="http://schemas.microsoft.com/office/drawing/2014/main" id="{4304D880-6024-BAD0-8CC8-1A7C8A12F971}"/>
              </a:ext>
            </a:extLst>
          </p:cNvPr>
          <p:cNvSpPr txBox="1">
            <a:spLocks/>
          </p:cNvSpPr>
          <p:nvPr/>
        </p:nvSpPr>
        <p:spPr>
          <a:xfrm>
            <a:off x="710880" y="2888940"/>
            <a:ext cx="5134720" cy="1569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a:t>CPU</a:t>
            </a:r>
            <a:r>
              <a:rPr lang="zh-CN" altLang="en-US" dirty="0"/>
              <a:t>密集型任务</a:t>
            </a:r>
          </a:p>
          <a:p>
            <a:r>
              <a:rPr lang="zh-CN" altLang="en-US" dirty="0"/>
              <a:t>一般来说：计算型代码、</a:t>
            </a:r>
            <a:r>
              <a:rPr lang="en-US" altLang="zh-CN" dirty="0"/>
              <a:t>Bitmap</a:t>
            </a:r>
            <a:r>
              <a:rPr lang="zh-CN" altLang="en-US" dirty="0"/>
              <a:t>转换、</a:t>
            </a:r>
            <a:r>
              <a:rPr lang="en-US" altLang="zh-CN" dirty="0" err="1"/>
              <a:t>Gson</a:t>
            </a:r>
            <a:r>
              <a:rPr lang="zh-CN" altLang="en-US" dirty="0"/>
              <a:t>转换等</a:t>
            </a:r>
          </a:p>
        </p:txBody>
      </p:sp>
      <p:sp>
        <p:nvSpPr>
          <p:cNvPr id="8" name="文本占位符 2">
            <a:extLst>
              <a:ext uri="{FF2B5EF4-FFF2-40B4-BE49-F238E27FC236}">
                <a16:creationId xmlns:a16="http://schemas.microsoft.com/office/drawing/2014/main" id="{54374583-53F6-E80D-DE8C-C4837C38DB8C}"/>
              </a:ext>
            </a:extLst>
          </p:cNvPr>
          <p:cNvSpPr txBox="1">
            <a:spLocks/>
          </p:cNvSpPr>
          <p:nvPr/>
        </p:nvSpPr>
        <p:spPr>
          <a:xfrm>
            <a:off x="6042429" y="2025472"/>
            <a:ext cx="3818800" cy="54006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核心线程数大小设置为</a:t>
            </a:r>
            <a:r>
              <a:rPr lang="en-US" altLang="zh-CN" dirty="0">
                <a:solidFill>
                  <a:srgbClr val="C00000"/>
                </a:solidFill>
              </a:rPr>
              <a:t>2N+1</a:t>
            </a:r>
            <a:endParaRPr lang="zh-CN" altLang="en-US" dirty="0">
              <a:solidFill>
                <a:srgbClr val="C00000"/>
              </a:solidFill>
            </a:endParaRPr>
          </a:p>
        </p:txBody>
      </p:sp>
      <p:sp>
        <p:nvSpPr>
          <p:cNvPr id="9" name="Rectangle 3">
            <a:extLst>
              <a:ext uri="{FF2B5EF4-FFF2-40B4-BE49-F238E27FC236}">
                <a16:creationId xmlns:a16="http://schemas.microsoft.com/office/drawing/2014/main" id="{72C9D05D-7B8C-7B24-3D5B-1EC68E415445}"/>
              </a:ext>
            </a:extLst>
          </p:cNvPr>
          <p:cNvSpPr>
            <a:spLocks noChangeArrowheads="1"/>
          </p:cNvSpPr>
          <p:nvPr/>
        </p:nvSpPr>
        <p:spPr bwMode="auto">
          <a:xfrm>
            <a:off x="839416" y="4316684"/>
            <a:ext cx="8004210" cy="89255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en-US"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en-US"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查看机器的</a:t>
            </a:r>
            <a:r>
              <a:rPr kumimoji="0" lang="en-US"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CPU</a:t>
            </a:r>
            <a:r>
              <a:rPr kumimoji="0" lang="zh-CN" altLang="en-US"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核数</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Runtime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getRuntime</a:t>
            </a:r>
            <a:r>
              <a:rPr kumimoji="0" lang="zh-CN" altLang="zh-CN" sz="1300" b="0" i="0" u="none" strike="noStrike" cap="none" normalizeH="0" baseline="0" dirty="0">
                <a:ln>
                  <a:noFill/>
                </a:ln>
                <a:solidFill>
                  <a:srgbClr val="080808"/>
                </a:solidFill>
                <a:effectLst/>
                <a:latin typeface="Arial Unicode MS"/>
                <a:ea typeface="JetBrains Mono"/>
              </a:rPr>
              <a:t>().availableProcessors());</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占位符 2">
            <a:extLst>
              <a:ext uri="{FF2B5EF4-FFF2-40B4-BE49-F238E27FC236}">
                <a16:creationId xmlns:a16="http://schemas.microsoft.com/office/drawing/2014/main" id="{F1D9A74B-4514-F6F1-B7C2-844FED9F6360}"/>
              </a:ext>
            </a:extLst>
          </p:cNvPr>
          <p:cNvSpPr txBox="1">
            <a:spLocks/>
          </p:cNvSpPr>
          <p:nvPr/>
        </p:nvSpPr>
        <p:spPr>
          <a:xfrm>
            <a:off x="9300356" y="4532283"/>
            <a:ext cx="2700300" cy="54006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查看机器的</a:t>
            </a:r>
            <a:r>
              <a:rPr lang="en-US" altLang="zh-CN" dirty="0">
                <a:solidFill>
                  <a:srgbClr val="C00000"/>
                </a:solidFill>
              </a:rPr>
              <a:t>CPU</a:t>
            </a:r>
            <a:r>
              <a:rPr lang="zh-CN" altLang="en-US" dirty="0">
                <a:solidFill>
                  <a:srgbClr val="C00000"/>
                </a:solidFill>
              </a:rPr>
              <a:t>核数</a:t>
            </a:r>
            <a:br>
              <a:rPr lang="zh-CN" altLang="en-US" dirty="0">
                <a:solidFill>
                  <a:srgbClr val="C00000"/>
                </a:solidFill>
              </a:rPr>
            </a:br>
            <a:endParaRPr lang="zh-CN" altLang="en-US" dirty="0">
              <a:solidFill>
                <a:srgbClr val="C00000"/>
              </a:solidFill>
            </a:endParaRPr>
          </a:p>
        </p:txBody>
      </p:sp>
    </p:spTree>
    <p:extLst>
      <p:ext uri="{BB962C8B-B14F-4D97-AF65-F5344CB8AC3E}">
        <p14:creationId xmlns:p14="http://schemas.microsoft.com/office/powerpoint/2010/main" val="4188681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AE3DD-8E33-81CC-D93E-C11BBDDBB9EC}"/>
              </a:ext>
            </a:extLst>
          </p:cNvPr>
          <p:cNvSpPr>
            <a:spLocks noGrp="1"/>
          </p:cNvSpPr>
          <p:nvPr>
            <p:ph type="title"/>
          </p:nvPr>
        </p:nvSpPr>
        <p:spPr/>
        <p:txBody>
          <a:bodyPr/>
          <a:lstStyle/>
          <a:p>
            <a:r>
              <a:rPr lang="zh-CN" altLang="en-US" sz="2000" dirty="0">
                <a:solidFill>
                  <a:srgbClr val="AD2B26"/>
                </a:solidFill>
              </a:rPr>
              <a:t>如何确定核心线程数</a:t>
            </a:r>
            <a:endParaRPr lang="zh-CN" altLang="en-US" dirty="0"/>
          </a:p>
        </p:txBody>
      </p:sp>
      <p:sp>
        <p:nvSpPr>
          <p:cNvPr id="3" name="文本占位符 2">
            <a:extLst>
              <a:ext uri="{FF2B5EF4-FFF2-40B4-BE49-F238E27FC236}">
                <a16:creationId xmlns:a16="http://schemas.microsoft.com/office/drawing/2014/main" id="{94E6443E-440B-D629-F096-9B16C245F531}"/>
              </a:ext>
            </a:extLst>
          </p:cNvPr>
          <p:cNvSpPr>
            <a:spLocks noGrp="1"/>
          </p:cNvSpPr>
          <p:nvPr>
            <p:ph type="body" sz="quarter" idx="11"/>
          </p:nvPr>
        </p:nvSpPr>
        <p:spPr>
          <a:xfrm>
            <a:off x="710880" y="1624204"/>
            <a:ext cx="10698800" cy="4231564"/>
          </a:xfrm>
        </p:spPr>
        <p:txBody>
          <a:bodyPr/>
          <a:lstStyle/>
          <a:p>
            <a:r>
              <a:rPr lang="zh-CN" altLang="en-US" dirty="0"/>
              <a:t>参考回答：</a:t>
            </a:r>
            <a:endParaRPr lang="en-US" altLang="zh-CN" dirty="0"/>
          </a:p>
          <a:p>
            <a:r>
              <a:rPr lang="zh-CN" altLang="en-US" dirty="0"/>
              <a:t>① </a:t>
            </a:r>
            <a:r>
              <a:rPr lang="zh-CN" altLang="en-US" dirty="0">
                <a:solidFill>
                  <a:srgbClr val="C00000"/>
                </a:solidFill>
              </a:rPr>
              <a:t>高并发、任务执行时间短</a:t>
            </a:r>
            <a:r>
              <a:rPr lang="zh-CN" altLang="en-US" dirty="0"/>
              <a:t> </a:t>
            </a:r>
            <a:r>
              <a:rPr lang="en-US" altLang="zh-CN" dirty="0">
                <a:sym typeface="Wingdings" panose="05000000000000000000" pitchFamily="2" charset="2"/>
              </a:rPr>
              <a:t></a:t>
            </a:r>
            <a:r>
              <a:rPr lang="zh-CN" altLang="en-US" dirty="0">
                <a:solidFill>
                  <a:srgbClr val="C00000"/>
                </a:solidFill>
              </a:rPr>
              <a:t>（</a:t>
            </a:r>
            <a:r>
              <a:rPr lang="en-US" altLang="zh-CN" dirty="0">
                <a:solidFill>
                  <a:srgbClr val="C00000"/>
                </a:solidFill>
              </a:rPr>
              <a:t> CPU</a:t>
            </a:r>
            <a:r>
              <a:rPr lang="zh-CN" altLang="en-US" dirty="0">
                <a:solidFill>
                  <a:srgbClr val="C00000"/>
                </a:solidFill>
              </a:rPr>
              <a:t>核数</a:t>
            </a:r>
            <a:r>
              <a:rPr lang="en-US" altLang="zh-CN" dirty="0">
                <a:solidFill>
                  <a:srgbClr val="C00000"/>
                </a:solidFill>
              </a:rPr>
              <a:t>+1 </a:t>
            </a:r>
            <a:r>
              <a:rPr lang="zh-CN" altLang="en-US" dirty="0"/>
              <a:t>），减少线程上下文的切换</a:t>
            </a:r>
            <a:endParaRPr lang="en-US" altLang="zh-CN" dirty="0"/>
          </a:p>
          <a:p>
            <a:r>
              <a:rPr lang="zh-CN" altLang="en-US" dirty="0"/>
              <a:t>② </a:t>
            </a:r>
            <a:r>
              <a:rPr lang="zh-CN" altLang="en-US" dirty="0">
                <a:solidFill>
                  <a:srgbClr val="C00000"/>
                </a:solidFill>
              </a:rPr>
              <a:t>并发不高、任务执行时间长</a:t>
            </a:r>
            <a:endParaRPr lang="zh-CN" altLang="en-US" dirty="0"/>
          </a:p>
          <a:p>
            <a:pPr marL="285750" indent="-285750">
              <a:buFont typeface="Wingdings" panose="05000000000000000000" pitchFamily="2" charset="2"/>
              <a:buChar char="l"/>
            </a:pPr>
            <a:r>
              <a:rPr lang="en-US" altLang="zh-CN" dirty="0">
                <a:solidFill>
                  <a:srgbClr val="C00000"/>
                </a:solidFill>
              </a:rPr>
              <a:t>IO</a:t>
            </a:r>
            <a:r>
              <a:rPr lang="zh-CN" altLang="en-US" dirty="0">
                <a:solidFill>
                  <a:srgbClr val="C00000"/>
                </a:solidFill>
              </a:rPr>
              <a:t>密集型的任务 </a:t>
            </a:r>
            <a:r>
              <a:rPr lang="en-US" altLang="zh-CN" dirty="0">
                <a:solidFill>
                  <a:srgbClr val="C00000"/>
                </a:solidFill>
                <a:sym typeface="Wingdings" panose="05000000000000000000" pitchFamily="2" charset="2"/>
              </a:rPr>
              <a:t> (</a:t>
            </a:r>
            <a:r>
              <a:rPr lang="en-US" altLang="zh-CN" dirty="0">
                <a:solidFill>
                  <a:srgbClr val="C00000"/>
                </a:solidFill>
              </a:rPr>
              <a:t>CPU</a:t>
            </a:r>
            <a:r>
              <a:rPr lang="zh-CN" altLang="en-US" dirty="0">
                <a:solidFill>
                  <a:srgbClr val="C00000"/>
                </a:solidFill>
              </a:rPr>
              <a:t>核数 </a:t>
            </a:r>
            <a:r>
              <a:rPr lang="en-US" altLang="zh-CN" dirty="0">
                <a:solidFill>
                  <a:srgbClr val="C00000"/>
                </a:solidFill>
              </a:rPr>
              <a:t>* 2 + 1)</a:t>
            </a:r>
            <a:endParaRPr lang="en-US" altLang="zh-CN" dirty="0"/>
          </a:p>
          <a:p>
            <a:pPr marL="285750" indent="-285750">
              <a:buFont typeface="Wingdings" panose="05000000000000000000" pitchFamily="2" charset="2"/>
              <a:buChar char="l"/>
            </a:pPr>
            <a:r>
              <a:rPr lang="zh-CN" altLang="en-US" dirty="0">
                <a:solidFill>
                  <a:srgbClr val="C00000"/>
                </a:solidFill>
              </a:rPr>
              <a:t>计算密集型任务 </a:t>
            </a:r>
            <a:r>
              <a:rPr lang="en-US" altLang="zh-CN" dirty="0">
                <a:sym typeface="Wingdings" panose="05000000000000000000" pitchFamily="2" charset="2"/>
              </a:rPr>
              <a:t></a:t>
            </a:r>
            <a:r>
              <a:rPr lang="zh-CN" altLang="en-US" dirty="0">
                <a:solidFill>
                  <a:srgbClr val="C00000"/>
                </a:solidFill>
              </a:rPr>
              <a:t>（</a:t>
            </a:r>
            <a:r>
              <a:rPr lang="en-US" altLang="zh-CN" dirty="0">
                <a:solidFill>
                  <a:srgbClr val="C00000"/>
                </a:solidFill>
              </a:rPr>
              <a:t> CPU</a:t>
            </a:r>
            <a:r>
              <a:rPr lang="zh-CN" altLang="en-US" dirty="0">
                <a:solidFill>
                  <a:srgbClr val="C00000"/>
                </a:solidFill>
              </a:rPr>
              <a:t>核数</a:t>
            </a:r>
            <a:r>
              <a:rPr lang="en-US" altLang="zh-CN" dirty="0">
                <a:solidFill>
                  <a:srgbClr val="C00000"/>
                </a:solidFill>
              </a:rPr>
              <a:t>+1 </a:t>
            </a:r>
            <a:r>
              <a:rPr lang="zh-CN" altLang="en-US" dirty="0"/>
              <a:t>）</a:t>
            </a:r>
            <a:endParaRPr lang="en-US" altLang="zh-CN" dirty="0"/>
          </a:p>
          <a:p>
            <a:r>
              <a:rPr lang="zh-CN" altLang="en-US" dirty="0"/>
              <a:t>③ </a:t>
            </a:r>
            <a:r>
              <a:rPr lang="zh-CN" altLang="en-US" dirty="0">
                <a:solidFill>
                  <a:srgbClr val="C00000"/>
                </a:solidFill>
              </a:rPr>
              <a:t>并发高、业务执行时间长</a:t>
            </a:r>
            <a:r>
              <a:rPr lang="zh-CN" altLang="en-US" dirty="0"/>
              <a:t>，解决这种类型任务的关键不在于线程池而在于整体架构的设计，看看这些业务里面某些数据是否能做缓存是第一步，增加服务器是第二步，至于线程池的设置，</a:t>
            </a:r>
            <a:r>
              <a:rPr lang="zh-CN" altLang="en-US" dirty="0">
                <a:solidFill>
                  <a:srgbClr val="C00000"/>
                </a:solidFill>
              </a:rPr>
              <a:t>设置参考（</a:t>
            </a:r>
            <a:r>
              <a:rPr lang="en-US" altLang="zh-CN" dirty="0">
                <a:solidFill>
                  <a:srgbClr val="C00000"/>
                </a:solidFill>
              </a:rPr>
              <a:t>2</a:t>
            </a:r>
            <a:r>
              <a:rPr lang="zh-CN" altLang="en-US" dirty="0">
                <a:solidFill>
                  <a:srgbClr val="C00000"/>
                </a:solidFill>
              </a:rPr>
              <a:t>）</a:t>
            </a:r>
            <a:endParaRPr lang="zh-CN" altLang="en-US" dirty="0"/>
          </a:p>
        </p:txBody>
      </p:sp>
    </p:spTree>
    <p:extLst>
      <p:ext uri="{BB962C8B-B14F-4D97-AF65-F5344CB8AC3E}">
        <p14:creationId xmlns:p14="http://schemas.microsoft.com/office/powerpoint/2010/main" val="4233439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2611224" y="2018907"/>
            <a:ext cx="9104755"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线程池的种类有哪些</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063778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线程池的种类有哪些</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01446" y="2041537"/>
            <a:ext cx="10698800" cy="868692"/>
          </a:xfrm>
        </p:spPr>
        <p:txBody>
          <a:bodyPr/>
          <a:lstStyle/>
          <a:p>
            <a:r>
              <a:rPr lang="en-US" altLang="zh-CN" dirty="0"/>
              <a:t>1. </a:t>
            </a:r>
            <a:r>
              <a:rPr lang="zh-CN" altLang="en-US" dirty="0"/>
              <a:t>创建使用固定线程数的线程池</a:t>
            </a:r>
          </a:p>
        </p:txBody>
      </p:sp>
      <p:sp>
        <p:nvSpPr>
          <p:cNvPr id="4" name="Rectangle 1">
            <a:extLst>
              <a:ext uri="{FF2B5EF4-FFF2-40B4-BE49-F238E27FC236}">
                <a16:creationId xmlns:a16="http://schemas.microsoft.com/office/drawing/2014/main" id="{E9EE26AE-F481-BA04-38C9-F5298B84A444}"/>
              </a:ext>
            </a:extLst>
          </p:cNvPr>
          <p:cNvSpPr>
            <a:spLocks noChangeArrowheads="1"/>
          </p:cNvSpPr>
          <p:nvPr/>
        </p:nvSpPr>
        <p:spPr bwMode="auto">
          <a:xfrm>
            <a:off x="803412" y="2597678"/>
            <a:ext cx="7591201" cy="109260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static </a:t>
            </a:r>
            <a:r>
              <a:rPr kumimoji="0" lang="zh-CN" altLang="zh-CN" sz="1300" b="0" i="0" u="none" strike="noStrike" cap="none" normalizeH="0" baseline="0" dirty="0">
                <a:ln>
                  <a:noFill/>
                </a:ln>
                <a:solidFill>
                  <a:srgbClr val="000000"/>
                </a:solidFill>
                <a:effectLst/>
                <a:latin typeface="Arial Unicode MS"/>
                <a:ea typeface="JetBrains Mono"/>
              </a:rPr>
              <a:t>ExecutorService </a:t>
            </a:r>
            <a:r>
              <a:rPr kumimoji="0" lang="zh-CN" altLang="zh-CN" sz="1300" b="0" i="0" u="none" strike="noStrike" cap="none" normalizeH="0" baseline="0" dirty="0">
                <a:ln>
                  <a:noFill/>
                </a:ln>
                <a:solidFill>
                  <a:srgbClr val="00627A"/>
                </a:solidFill>
                <a:effectLst/>
                <a:latin typeface="Arial Unicode MS"/>
                <a:ea typeface="JetBrains Mono"/>
              </a:rPr>
              <a:t>newFixedThreadPool</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nThreads)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new </a:t>
            </a:r>
            <a:r>
              <a:rPr kumimoji="0" lang="zh-CN" altLang="zh-CN" sz="1300" b="0" i="0" u="none" strike="noStrike" cap="none" normalizeH="0" baseline="0" dirty="0">
                <a:ln>
                  <a:noFill/>
                </a:ln>
                <a:solidFill>
                  <a:srgbClr val="080808"/>
                </a:solidFill>
                <a:effectLst/>
                <a:latin typeface="Arial Unicode MS"/>
                <a:ea typeface="JetBrains Mono"/>
              </a:rPr>
              <a:t>ThreadPoolExecutor(nThreads, nThreads,</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0L</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TimeUnit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MILLISECONDS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LinkedBlockingQueue&lt;</a:t>
            </a:r>
            <a:r>
              <a:rPr kumimoji="0" lang="zh-CN" altLang="zh-CN" sz="1300" b="0" i="0" u="none" strike="noStrike" cap="none" normalizeH="0" baseline="0" dirty="0">
                <a:ln>
                  <a:noFill/>
                </a:ln>
                <a:solidFill>
                  <a:srgbClr val="000000"/>
                </a:solidFill>
                <a:effectLst/>
                <a:latin typeface="Arial Unicode MS"/>
                <a:ea typeface="JetBrains Mono"/>
              </a:rPr>
              <a:t>Runnable</a:t>
            </a:r>
            <a:r>
              <a:rPr kumimoji="0" lang="zh-CN" altLang="zh-CN" sz="1300" b="0" i="0" u="none" strike="noStrike" cap="none" normalizeH="0" baseline="0" dirty="0">
                <a:ln>
                  <a:noFill/>
                </a:ln>
                <a:solidFill>
                  <a:srgbClr val="080808"/>
                </a:solidFill>
                <a:effectLst/>
                <a:latin typeface="Arial Unicode MS"/>
                <a:ea typeface="JetBrains Mono"/>
              </a:rPr>
              <a:t>&gt;());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922DFBA2-755C-D1AC-6CCA-C4E3777DEE5F}"/>
              </a:ext>
            </a:extLst>
          </p:cNvPr>
          <p:cNvSpPr txBox="1">
            <a:spLocks/>
          </p:cNvSpPr>
          <p:nvPr/>
        </p:nvSpPr>
        <p:spPr>
          <a:xfrm>
            <a:off x="803412" y="4005064"/>
            <a:ext cx="10698800" cy="8686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核心线程数与最大线程数一样，没有救急线程</a:t>
            </a:r>
            <a:endParaRPr lang="en-US" altLang="zh-CN" dirty="0"/>
          </a:p>
          <a:p>
            <a:pPr marL="285750" indent="-285750">
              <a:buFont typeface="Wingdings" panose="05000000000000000000" pitchFamily="2" charset="2"/>
              <a:buChar char="l"/>
            </a:pPr>
            <a:r>
              <a:rPr lang="zh-CN" altLang="en-US" dirty="0"/>
              <a:t>阻塞队列是</a:t>
            </a:r>
            <a:r>
              <a:rPr lang="zh-CN" altLang="zh-CN" dirty="0">
                <a:solidFill>
                  <a:srgbClr val="080808"/>
                </a:solidFill>
                <a:latin typeface="Arial Unicode MS"/>
                <a:ea typeface="JetBrains Mono"/>
              </a:rPr>
              <a:t>LinkedBlockingQueue</a:t>
            </a:r>
            <a:r>
              <a:rPr lang="zh-CN" altLang="en-US" dirty="0">
                <a:solidFill>
                  <a:srgbClr val="080808"/>
                </a:solidFill>
                <a:latin typeface="Arial Unicode MS"/>
                <a:ea typeface="JetBrains Mono"/>
              </a:rPr>
              <a:t>，最大容量为</a:t>
            </a:r>
            <a:r>
              <a:rPr lang="en-US" altLang="zh-CN" dirty="0" err="1">
                <a:solidFill>
                  <a:srgbClr val="080808"/>
                </a:solidFill>
                <a:latin typeface="Arial Unicode MS"/>
                <a:ea typeface="JetBrains Mono"/>
              </a:rPr>
              <a:t>Integer.MAX_VALUE</a:t>
            </a:r>
            <a:endParaRPr lang="zh-CN" altLang="en-US" dirty="0"/>
          </a:p>
        </p:txBody>
      </p:sp>
      <p:sp>
        <p:nvSpPr>
          <p:cNvPr id="5" name="文本占位符 2">
            <a:extLst>
              <a:ext uri="{FF2B5EF4-FFF2-40B4-BE49-F238E27FC236}">
                <a16:creationId xmlns:a16="http://schemas.microsoft.com/office/drawing/2014/main" id="{AFD0DA16-C13E-27A4-3FE9-FE75B12B48D8}"/>
              </a:ext>
            </a:extLst>
          </p:cNvPr>
          <p:cNvSpPr txBox="1">
            <a:spLocks/>
          </p:cNvSpPr>
          <p:nvPr/>
        </p:nvSpPr>
        <p:spPr>
          <a:xfrm>
            <a:off x="795243" y="5169728"/>
            <a:ext cx="5004556" cy="8686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适用于任务量已知，相对耗时的任务</a:t>
            </a:r>
          </a:p>
        </p:txBody>
      </p:sp>
      <p:sp>
        <p:nvSpPr>
          <p:cNvPr id="6" name="文本占位符 2">
            <a:extLst>
              <a:ext uri="{FF2B5EF4-FFF2-40B4-BE49-F238E27FC236}">
                <a16:creationId xmlns:a16="http://schemas.microsoft.com/office/drawing/2014/main" id="{BEF307B7-B4CC-855B-0FFC-0B347957D8D6}"/>
              </a:ext>
            </a:extLst>
          </p:cNvPr>
          <p:cNvSpPr txBox="1">
            <a:spLocks/>
          </p:cNvSpPr>
          <p:nvPr/>
        </p:nvSpPr>
        <p:spPr>
          <a:xfrm>
            <a:off x="714279" y="1519422"/>
            <a:ext cx="10698800" cy="8686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在</a:t>
            </a:r>
            <a:r>
              <a:rPr lang="en-US" altLang="zh-CN" dirty="0" err="1"/>
              <a:t>java.util.concurrent.Executors</a:t>
            </a:r>
            <a:r>
              <a:rPr lang="zh-CN" altLang="en-US" dirty="0"/>
              <a:t>类中提供了大量创建连接池的静态方法，常见就有四种</a:t>
            </a:r>
          </a:p>
        </p:txBody>
      </p:sp>
    </p:spTree>
    <p:extLst>
      <p:ext uri="{BB962C8B-B14F-4D97-AF65-F5344CB8AC3E}">
        <p14:creationId xmlns:p14="http://schemas.microsoft.com/office/powerpoint/2010/main" val="66171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p:bldP spid="5" grpId="0" build="p"/>
      <p:bldP spid="6"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线程池的种类有哪些</a:t>
            </a:r>
            <a:endParaRPr lang="zh-CN" altLang="en-US" dirty="0"/>
          </a:p>
        </p:txBody>
      </p:sp>
      <p:sp>
        <p:nvSpPr>
          <p:cNvPr id="5" name="文本占位符 2">
            <a:extLst>
              <a:ext uri="{FF2B5EF4-FFF2-40B4-BE49-F238E27FC236}">
                <a16:creationId xmlns:a16="http://schemas.microsoft.com/office/drawing/2014/main" id="{94D6A1F8-9050-BF1E-B24B-F0438BA6AEB6}"/>
              </a:ext>
            </a:extLst>
          </p:cNvPr>
          <p:cNvSpPr txBox="1">
            <a:spLocks/>
          </p:cNvSpPr>
          <p:nvPr/>
        </p:nvSpPr>
        <p:spPr>
          <a:xfrm>
            <a:off x="710880" y="1677750"/>
            <a:ext cx="10698800" cy="8686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  </a:t>
            </a:r>
            <a:r>
              <a:rPr lang="zh-CN" altLang="en-US" dirty="0"/>
              <a:t>单线程化的线程池，它只会用唯一的工作线程来执行任 务，保证所有任务按照指定顺序</a:t>
            </a:r>
            <a:r>
              <a:rPr lang="en-US" altLang="zh-CN" dirty="0"/>
              <a:t>(FIFO)</a:t>
            </a:r>
            <a:r>
              <a:rPr lang="zh-CN" altLang="en-US" dirty="0"/>
              <a:t>执行</a:t>
            </a:r>
          </a:p>
        </p:txBody>
      </p:sp>
      <p:sp>
        <p:nvSpPr>
          <p:cNvPr id="6" name="Rectangle 1">
            <a:extLst>
              <a:ext uri="{FF2B5EF4-FFF2-40B4-BE49-F238E27FC236}">
                <a16:creationId xmlns:a16="http://schemas.microsoft.com/office/drawing/2014/main" id="{3D9D8376-BA3C-0915-CF3E-4B188C08DD31}"/>
              </a:ext>
            </a:extLst>
          </p:cNvPr>
          <p:cNvSpPr>
            <a:spLocks noChangeArrowheads="1"/>
          </p:cNvSpPr>
          <p:nvPr/>
        </p:nvSpPr>
        <p:spPr bwMode="auto">
          <a:xfrm>
            <a:off x="798351" y="2334360"/>
            <a:ext cx="7591200" cy="129266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static </a:t>
            </a:r>
            <a:r>
              <a:rPr kumimoji="0" lang="zh-CN" altLang="zh-CN" sz="1300" b="0" i="0" u="none" strike="noStrike" cap="none" normalizeH="0" baseline="0" dirty="0">
                <a:ln>
                  <a:noFill/>
                </a:ln>
                <a:solidFill>
                  <a:srgbClr val="000000"/>
                </a:solidFill>
                <a:effectLst/>
                <a:latin typeface="Arial Unicode MS"/>
                <a:ea typeface="JetBrains Mono"/>
              </a:rPr>
              <a:t>ExecutorService </a:t>
            </a:r>
            <a:r>
              <a:rPr kumimoji="0" lang="zh-CN" altLang="zh-CN" sz="1300" b="0" i="0" u="none" strike="noStrike" cap="none" normalizeH="0" baseline="0" dirty="0">
                <a:ln>
                  <a:noFill/>
                </a:ln>
                <a:solidFill>
                  <a:srgbClr val="00627A"/>
                </a:solidFill>
                <a:effectLst/>
                <a:latin typeface="Arial Unicode MS"/>
                <a:ea typeface="JetBrains Mono"/>
              </a:rPr>
              <a:t>newSingleThreadExecutor</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new </a:t>
            </a:r>
            <a:r>
              <a:rPr kumimoji="0" lang="zh-CN" altLang="zh-CN" sz="1300" b="0" i="0" u="none" strike="noStrike" cap="none" normalizeH="0" baseline="0" dirty="0">
                <a:ln>
                  <a:noFill/>
                </a:ln>
                <a:solidFill>
                  <a:srgbClr val="080808"/>
                </a:solidFill>
                <a:effectLst/>
                <a:latin typeface="Arial Unicode MS"/>
                <a:ea typeface="JetBrains Mono"/>
              </a:rPr>
              <a:t>FinalizableDelegatedExecutorService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ThreadPoolExecutor(</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0L</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TimeUnit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MILLISECONDS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LinkedBlockingQueue&lt;</a:t>
            </a:r>
            <a:r>
              <a:rPr kumimoji="0" lang="zh-CN" altLang="zh-CN" sz="1300" b="0" i="0" u="none" strike="noStrike" cap="none" normalizeH="0" baseline="0" dirty="0">
                <a:ln>
                  <a:noFill/>
                </a:ln>
                <a:solidFill>
                  <a:srgbClr val="000000"/>
                </a:solidFill>
                <a:effectLst/>
                <a:latin typeface="Arial Unicode MS"/>
                <a:ea typeface="JetBrains Mono"/>
              </a:rPr>
              <a:t>Runnable</a:t>
            </a:r>
            <a:r>
              <a:rPr kumimoji="0" lang="zh-CN" altLang="zh-CN" sz="1300" b="0" i="0" u="none" strike="noStrike" cap="none" normalizeH="0" baseline="0" dirty="0">
                <a:ln>
                  <a:noFill/>
                </a:ln>
                <a:solidFill>
                  <a:srgbClr val="080808"/>
                </a:solidFill>
                <a:effectLst/>
                <a:latin typeface="Arial Unicode MS"/>
                <a:ea typeface="JetBrains Mono"/>
              </a:rPr>
              <a:t>&gt;()));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占位符 2">
            <a:extLst>
              <a:ext uri="{FF2B5EF4-FFF2-40B4-BE49-F238E27FC236}">
                <a16:creationId xmlns:a16="http://schemas.microsoft.com/office/drawing/2014/main" id="{9FEBFA03-6E1E-EB26-674F-9741D8FFBB22}"/>
              </a:ext>
            </a:extLst>
          </p:cNvPr>
          <p:cNvSpPr txBox="1">
            <a:spLocks/>
          </p:cNvSpPr>
          <p:nvPr/>
        </p:nvSpPr>
        <p:spPr>
          <a:xfrm>
            <a:off x="718158" y="3924055"/>
            <a:ext cx="10698800" cy="11881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核心线程数和最大线程数都是</a:t>
            </a:r>
            <a:r>
              <a:rPr lang="en-US" altLang="zh-CN" dirty="0"/>
              <a:t>1</a:t>
            </a:r>
          </a:p>
          <a:p>
            <a:pPr marL="285750" indent="-285750">
              <a:buFont typeface="Wingdings" panose="05000000000000000000" pitchFamily="2" charset="2"/>
              <a:buChar char="l"/>
            </a:pPr>
            <a:r>
              <a:rPr lang="zh-CN" altLang="en-US" dirty="0"/>
              <a:t>阻塞队列是</a:t>
            </a:r>
            <a:r>
              <a:rPr lang="zh-CN" altLang="zh-CN" dirty="0">
                <a:solidFill>
                  <a:srgbClr val="080808"/>
                </a:solidFill>
                <a:latin typeface="Arial Unicode MS"/>
                <a:ea typeface="JetBrains Mono"/>
              </a:rPr>
              <a:t>LinkedBlockingQueue</a:t>
            </a:r>
            <a:r>
              <a:rPr lang="zh-CN" altLang="en-US" dirty="0">
                <a:solidFill>
                  <a:srgbClr val="080808"/>
                </a:solidFill>
                <a:latin typeface="Arial Unicode MS"/>
                <a:ea typeface="JetBrains Mono"/>
              </a:rPr>
              <a:t>，最大容量为</a:t>
            </a:r>
            <a:r>
              <a:rPr lang="en-US" altLang="zh-CN" dirty="0" err="1">
                <a:solidFill>
                  <a:srgbClr val="080808"/>
                </a:solidFill>
                <a:latin typeface="Arial Unicode MS"/>
                <a:ea typeface="JetBrains Mono"/>
              </a:rPr>
              <a:t>Integer.MAX_VALUE</a:t>
            </a:r>
            <a:endParaRPr lang="zh-CN" altLang="en-US"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zh-CN" altLang="en-US" dirty="0"/>
          </a:p>
        </p:txBody>
      </p:sp>
      <p:sp>
        <p:nvSpPr>
          <p:cNvPr id="3" name="文本占位符 2">
            <a:extLst>
              <a:ext uri="{FF2B5EF4-FFF2-40B4-BE49-F238E27FC236}">
                <a16:creationId xmlns:a16="http://schemas.microsoft.com/office/drawing/2014/main" id="{9F707EC4-7FBF-4508-5F1F-7C4CF8B35972}"/>
              </a:ext>
            </a:extLst>
          </p:cNvPr>
          <p:cNvSpPr txBox="1">
            <a:spLocks/>
          </p:cNvSpPr>
          <p:nvPr/>
        </p:nvSpPr>
        <p:spPr>
          <a:xfrm>
            <a:off x="769251" y="5040577"/>
            <a:ext cx="2864840" cy="6120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适用于按照顺序执行的任务</a:t>
            </a:r>
          </a:p>
        </p:txBody>
      </p:sp>
    </p:spTree>
    <p:extLst>
      <p:ext uri="{BB962C8B-B14F-4D97-AF65-F5344CB8AC3E}">
        <p14:creationId xmlns:p14="http://schemas.microsoft.com/office/powerpoint/2010/main" val="3765983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线程池的种类有哪些</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10698800" cy="868692"/>
          </a:xfrm>
        </p:spPr>
        <p:txBody>
          <a:bodyPr/>
          <a:lstStyle/>
          <a:p>
            <a:r>
              <a:rPr lang="en-US" altLang="zh-CN" dirty="0"/>
              <a:t>3. </a:t>
            </a:r>
            <a:r>
              <a:rPr lang="zh-CN" altLang="en-US" sz="1600" dirty="0">
                <a:solidFill>
                  <a:schemeClr val="tx1">
                    <a:lumMod val="85000"/>
                    <a:lumOff val="15000"/>
                  </a:schemeClr>
                </a:solidFill>
                <a:ea typeface="阿里巴巴普惠体" panose="00020600040101010101" pitchFamily="18" charset="-122"/>
              </a:rPr>
              <a:t>可缓存线程池</a:t>
            </a:r>
            <a:endParaRPr lang="zh-CN" altLang="en-US" dirty="0"/>
          </a:p>
        </p:txBody>
      </p:sp>
      <p:sp>
        <p:nvSpPr>
          <p:cNvPr id="5" name="Rectangle 2">
            <a:extLst>
              <a:ext uri="{FF2B5EF4-FFF2-40B4-BE49-F238E27FC236}">
                <a16:creationId xmlns:a16="http://schemas.microsoft.com/office/drawing/2014/main" id="{AEA6F864-A4C0-0A27-833A-9D3EDB1E014B}"/>
              </a:ext>
            </a:extLst>
          </p:cNvPr>
          <p:cNvSpPr>
            <a:spLocks noChangeArrowheads="1"/>
          </p:cNvSpPr>
          <p:nvPr/>
        </p:nvSpPr>
        <p:spPr bwMode="auto">
          <a:xfrm>
            <a:off x="782320" y="2287948"/>
            <a:ext cx="7127478" cy="109260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static </a:t>
            </a:r>
            <a:r>
              <a:rPr kumimoji="0" lang="zh-CN" altLang="zh-CN" sz="1300" b="0" i="0" u="none" strike="noStrike" cap="none" normalizeH="0" baseline="0" dirty="0">
                <a:ln>
                  <a:noFill/>
                </a:ln>
                <a:solidFill>
                  <a:srgbClr val="000000"/>
                </a:solidFill>
                <a:effectLst/>
                <a:latin typeface="Arial Unicode MS"/>
                <a:ea typeface="JetBrains Mono"/>
              </a:rPr>
              <a:t>ExecutorService </a:t>
            </a:r>
            <a:r>
              <a:rPr kumimoji="0" lang="zh-CN" altLang="zh-CN" sz="1300" b="0" i="0" u="none" strike="noStrike" cap="none" normalizeH="0" baseline="0" dirty="0">
                <a:ln>
                  <a:noFill/>
                </a:ln>
                <a:solidFill>
                  <a:srgbClr val="00627A"/>
                </a:solidFill>
                <a:effectLst/>
                <a:latin typeface="Arial Unicode MS"/>
                <a:ea typeface="JetBrains Mono"/>
              </a:rPr>
              <a:t>newCachedThreadPool</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new </a:t>
            </a:r>
            <a:r>
              <a:rPr kumimoji="0" lang="zh-CN" altLang="zh-CN" sz="1300" b="0" i="0" u="none" strike="noStrike" cap="none" normalizeH="0" baseline="0" dirty="0">
                <a:ln>
                  <a:noFill/>
                </a:ln>
                <a:solidFill>
                  <a:srgbClr val="080808"/>
                </a:solidFill>
                <a:effectLst/>
                <a:latin typeface="Arial Unicode MS"/>
                <a:ea typeface="JetBrains Mono"/>
              </a:rPr>
              <a:t>ThreadPoolExecutor(</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Integer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MAX_VALUE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60L</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TimeUnit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SECONDS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SynchronousQueue&lt;</a:t>
            </a:r>
            <a:r>
              <a:rPr kumimoji="0" lang="zh-CN" altLang="zh-CN" sz="1300" b="0" i="0" u="none" strike="noStrike" cap="none" normalizeH="0" baseline="0" dirty="0">
                <a:ln>
                  <a:noFill/>
                </a:ln>
                <a:solidFill>
                  <a:srgbClr val="000000"/>
                </a:solidFill>
                <a:effectLst/>
                <a:latin typeface="Arial Unicode MS"/>
                <a:ea typeface="JetBrains Mono"/>
              </a:rPr>
              <a:t>Runnable</a:t>
            </a:r>
            <a:r>
              <a:rPr kumimoji="0" lang="zh-CN" altLang="zh-CN" sz="1300" b="0" i="0" u="none" strike="noStrike" cap="none" normalizeH="0" baseline="0" dirty="0">
                <a:ln>
                  <a:noFill/>
                </a:ln>
                <a:solidFill>
                  <a:srgbClr val="080808"/>
                </a:solidFill>
                <a:effectLst/>
                <a:latin typeface="Arial Unicode MS"/>
                <a:ea typeface="JetBrains Mono"/>
              </a:rPr>
              <a:t>&gt;());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占位符 2">
            <a:extLst>
              <a:ext uri="{FF2B5EF4-FFF2-40B4-BE49-F238E27FC236}">
                <a16:creationId xmlns:a16="http://schemas.microsoft.com/office/drawing/2014/main" id="{C3593CE3-02C0-9A9E-5CA9-6CC0F40821DA}"/>
              </a:ext>
            </a:extLst>
          </p:cNvPr>
          <p:cNvSpPr txBox="1">
            <a:spLocks/>
          </p:cNvSpPr>
          <p:nvPr/>
        </p:nvSpPr>
        <p:spPr>
          <a:xfrm>
            <a:off x="746600" y="3625874"/>
            <a:ext cx="10698800" cy="147846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核心线程数为</a:t>
            </a:r>
            <a:r>
              <a:rPr lang="en-US" altLang="zh-CN" dirty="0"/>
              <a:t>0</a:t>
            </a:r>
          </a:p>
          <a:p>
            <a:pPr marL="285750" indent="-285750">
              <a:buFont typeface="Wingdings" panose="05000000000000000000" pitchFamily="2" charset="2"/>
              <a:buChar char="l"/>
            </a:pPr>
            <a:r>
              <a:rPr lang="zh-CN" altLang="en-US" dirty="0"/>
              <a:t>最大线程数是</a:t>
            </a:r>
            <a:r>
              <a:rPr lang="en-US" altLang="zh-CN" dirty="0" err="1"/>
              <a:t>Integer.MAX_VALUE</a:t>
            </a:r>
            <a:endParaRPr lang="en-US" altLang="zh-CN" dirty="0"/>
          </a:p>
          <a:p>
            <a:pPr marL="285750" indent="-285750">
              <a:buFont typeface="Wingdings" panose="05000000000000000000" pitchFamily="2" charset="2"/>
              <a:buChar char="l"/>
            </a:pPr>
            <a:r>
              <a:rPr lang="zh-CN" altLang="en-US" dirty="0"/>
              <a:t>阻塞队列为</a:t>
            </a:r>
            <a:r>
              <a:rPr lang="en-US" altLang="zh-CN" dirty="0" err="1"/>
              <a:t>SynchronousQueue</a:t>
            </a:r>
            <a:r>
              <a:rPr lang="en-US" altLang="zh-CN" dirty="0"/>
              <a:t>:</a:t>
            </a:r>
            <a:r>
              <a:rPr lang="zh-CN" altLang="en-US" sz="1600" dirty="0"/>
              <a:t>不存储元素的阻塞队列，每个插入操作都必须等待一个移出操作。</a:t>
            </a:r>
            <a:endParaRPr lang="zh-CN" altLang="en-US" dirty="0"/>
          </a:p>
        </p:txBody>
      </p:sp>
      <p:sp>
        <p:nvSpPr>
          <p:cNvPr id="6" name="文本占位符 2">
            <a:extLst>
              <a:ext uri="{FF2B5EF4-FFF2-40B4-BE49-F238E27FC236}">
                <a16:creationId xmlns:a16="http://schemas.microsoft.com/office/drawing/2014/main" id="{E512AAE3-259A-BEBD-AFEB-F49D41A0F507}"/>
              </a:ext>
            </a:extLst>
          </p:cNvPr>
          <p:cNvSpPr txBox="1">
            <a:spLocks/>
          </p:cNvSpPr>
          <p:nvPr/>
        </p:nvSpPr>
        <p:spPr>
          <a:xfrm>
            <a:off x="742985" y="5207479"/>
            <a:ext cx="6519395" cy="55905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适合任务数比较密集，但每个任务执行时间较短的情况</a:t>
            </a:r>
          </a:p>
          <a:p>
            <a:endParaRPr lang="zh-CN" altLang="en-US" dirty="0">
              <a:solidFill>
                <a:srgbClr val="C00000"/>
              </a:solidFill>
            </a:endParaRPr>
          </a:p>
        </p:txBody>
      </p:sp>
    </p:spTree>
    <p:extLst>
      <p:ext uri="{BB962C8B-B14F-4D97-AF65-F5344CB8AC3E}">
        <p14:creationId xmlns:p14="http://schemas.microsoft.com/office/powerpoint/2010/main" val="4269336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4" grpId="0"/>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线程池的种类有哪些</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10698800" cy="868692"/>
          </a:xfrm>
        </p:spPr>
        <p:txBody>
          <a:bodyPr/>
          <a:lstStyle/>
          <a:p>
            <a:r>
              <a:rPr lang="en-US" altLang="zh-CN" dirty="0"/>
              <a:t>4. </a:t>
            </a:r>
            <a:r>
              <a:rPr lang="zh-CN" altLang="en-US" dirty="0"/>
              <a:t>提供了“延迟”和“周期执行”功能的</a:t>
            </a:r>
            <a:r>
              <a:rPr lang="en-US" altLang="zh-CN" dirty="0" err="1"/>
              <a:t>ThreadPoolExecutor</a:t>
            </a:r>
            <a:r>
              <a:rPr lang="zh-CN" altLang="en-US" dirty="0"/>
              <a:t>。</a:t>
            </a:r>
          </a:p>
        </p:txBody>
      </p:sp>
      <p:sp>
        <p:nvSpPr>
          <p:cNvPr id="6" name="Rectangle 2">
            <a:extLst>
              <a:ext uri="{FF2B5EF4-FFF2-40B4-BE49-F238E27FC236}">
                <a16:creationId xmlns:a16="http://schemas.microsoft.com/office/drawing/2014/main" id="{4D231267-4FCA-9488-0757-C91E2774D25F}"/>
              </a:ext>
            </a:extLst>
          </p:cNvPr>
          <p:cNvSpPr>
            <a:spLocks noChangeArrowheads="1"/>
          </p:cNvSpPr>
          <p:nvPr/>
        </p:nvSpPr>
        <p:spPr bwMode="auto">
          <a:xfrm>
            <a:off x="875420" y="2312876"/>
            <a:ext cx="10045116" cy="329320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ScheduledThreadPoolExecutor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corePoolSize)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super</a:t>
            </a:r>
            <a:r>
              <a:rPr kumimoji="0" lang="zh-CN" altLang="zh-CN" sz="1300" b="0" i="0" u="none" strike="noStrike" cap="none" normalizeH="0" baseline="0" dirty="0">
                <a:ln>
                  <a:noFill/>
                </a:ln>
                <a:solidFill>
                  <a:srgbClr val="080808"/>
                </a:solidFill>
                <a:effectLst/>
                <a:latin typeface="Arial Unicode MS"/>
                <a:ea typeface="JetBrains Mono"/>
              </a:rPr>
              <a:t>(corePoolSize, </a:t>
            </a:r>
            <a:r>
              <a:rPr kumimoji="0" lang="zh-CN" altLang="zh-CN" sz="1300" b="0" i="0" u="none" strike="noStrike" cap="none" normalizeH="0" baseline="0" dirty="0">
                <a:ln>
                  <a:noFill/>
                </a:ln>
                <a:solidFill>
                  <a:srgbClr val="000000"/>
                </a:solidFill>
                <a:effectLst/>
                <a:latin typeface="Arial Unicode MS"/>
                <a:ea typeface="JetBrains Mono"/>
              </a:rPr>
              <a:t>Integer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MAX_VALUE</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NANOSECONDS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DelayedWorkQueue());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ScheduledThreadPoolExecutor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corePoolSize,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ThreadFactory </a:t>
            </a:r>
            <a:r>
              <a:rPr kumimoji="0" lang="zh-CN" altLang="zh-CN" sz="1300" b="0" i="0" u="none" strike="noStrike" cap="none" normalizeH="0" baseline="0" dirty="0">
                <a:ln>
                  <a:noFill/>
                </a:ln>
                <a:solidFill>
                  <a:srgbClr val="080808"/>
                </a:solidFill>
                <a:effectLst/>
                <a:latin typeface="Arial Unicode MS"/>
                <a:ea typeface="JetBrains Mono"/>
              </a:rPr>
              <a:t>threadFactory)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super</a:t>
            </a:r>
            <a:r>
              <a:rPr kumimoji="0" lang="zh-CN" altLang="zh-CN" sz="1300" b="0" i="0" u="none" strike="noStrike" cap="none" normalizeH="0" baseline="0" dirty="0">
                <a:ln>
                  <a:noFill/>
                </a:ln>
                <a:solidFill>
                  <a:srgbClr val="080808"/>
                </a:solidFill>
                <a:effectLst/>
                <a:latin typeface="Arial Unicode MS"/>
                <a:ea typeface="JetBrains Mono"/>
              </a:rPr>
              <a:t>(corePoolSize, </a:t>
            </a:r>
            <a:r>
              <a:rPr kumimoji="0" lang="zh-CN" altLang="zh-CN" sz="1300" b="0" i="0" u="none" strike="noStrike" cap="none" normalizeH="0" baseline="0" dirty="0">
                <a:ln>
                  <a:noFill/>
                </a:ln>
                <a:solidFill>
                  <a:srgbClr val="000000"/>
                </a:solidFill>
                <a:effectLst/>
                <a:latin typeface="Arial Unicode MS"/>
                <a:ea typeface="JetBrains Mono"/>
              </a:rPr>
              <a:t>Integer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MAX_VALUE</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NANOSECONDS</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DelayedWorkQueue(), threadFactory);</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ScheduledThreadPoolExecutor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corePoolSize,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RejectedExecutionHandler </a:t>
            </a:r>
            <a:r>
              <a:rPr kumimoji="0" lang="zh-CN" altLang="zh-CN" sz="1300" b="0" i="0" u="none" strike="noStrike" cap="none" normalizeH="0" baseline="0" dirty="0">
                <a:ln>
                  <a:noFill/>
                </a:ln>
                <a:solidFill>
                  <a:srgbClr val="080808"/>
                </a:solidFill>
                <a:effectLst/>
                <a:latin typeface="Arial Unicode MS"/>
                <a:ea typeface="JetBrains Mono"/>
              </a:rPr>
              <a:t>handler)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super</a:t>
            </a:r>
            <a:r>
              <a:rPr kumimoji="0" lang="zh-CN" altLang="zh-CN" sz="1300" b="0" i="0" u="none" strike="noStrike" cap="none" normalizeH="0" baseline="0" dirty="0">
                <a:ln>
                  <a:noFill/>
                </a:ln>
                <a:solidFill>
                  <a:srgbClr val="080808"/>
                </a:solidFill>
                <a:effectLst/>
                <a:latin typeface="Arial Unicode MS"/>
                <a:ea typeface="JetBrains Mono"/>
              </a:rPr>
              <a:t>(corePoolSize, </a:t>
            </a:r>
            <a:r>
              <a:rPr kumimoji="0" lang="zh-CN" altLang="zh-CN" sz="1300" b="0" i="0" u="none" strike="noStrike" cap="none" normalizeH="0" baseline="0" dirty="0">
                <a:ln>
                  <a:noFill/>
                </a:ln>
                <a:solidFill>
                  <a:srgbClr val="000000"/>
                </a:solidFill>
                <a:effectLst/>
                <a:latin typeface="Arial Unicode MS"/>
                <a:ea typeface="JetBrains Mono"/>
              </a:rPr>
              <a:t>Integer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MAX_VALUE</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NANOSECONDS</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DelayedWorkQueue(), handler);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ScheduledThreadPoolExecutor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corePoolSize,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ThreadFactory </a:t>
            </a:r>
            <a:r>
              <a:rPr kumimoji="0" lang="zh-CN" altLang="zh-CN" sz="1300" b="0" i="0" u="none" strike="noStrike" cap="none" normalizeH="0" baseline="0" dirty="0">
                <a:ln>
                  <a:noFill/>
                </a:ln>
                <a:solidFill>
                  <a:srgbClr val="080808"/>
                </a:solidFill>
                <a:effectLst/>
                <a:latin typeface="Arial Unicode MS"/>
                <a:ea typeface="JetBrains Mono"/>
              </a:rPr>
              <a:t>threadFactory,</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RejectedExecutionHandler </a:t>
            </a:r>
            <a:r>
              <a:rPr kumimoji="0" lang="zh-CN" altLang="zh-CN" sz="1300" b="0" i="0" u="none" strike="noStrike" cap="none" normalizeH="0" baseline="0" dirty="0">
                <a:ln>
                  <a:noFill/>
                </a:ln>
                <a:solidFill>
                  <a:srgbClr val="080808"/>
                </a:solidFill>
                <a:effectLst/>
                <a:latin typeface="Arial Unicode MS"/>
                <a:ea typeface="JetBrains Mono"/>
              </a:rPr>
              <a:t>handler)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super</a:t>
            </a:r>
            <a:r>
              <a:rPr kumimoji="0" lang="zh-CN" altLang="zh-CN" sz="1300" b="0" i="0" u="none" strike="noStrike" cap="none" normalizeH="0" baseline="0" dirty="0">
                <a:ln>
                  <a:noFill/>
                </a:ln>
                <a:solidFill>
                  <a:srgbClr val="080808"/>
                </a:solidFill>
                <a:effectLst/>
                <a:latin typeface="Arial Unicode MS"/>
                <a:ea typeface="JetBrains Mono"/>
              </a:rPr>
              <a:t>(corePoolSize, </a:t>
            </a:r>
            <a:r>
              <a:rPr kumimoji="0" lang="zh-CN" altLang="zh-CN" sz="1300" b="0" i="0" u="none" strike="noStrike" cap="none" normalizeH="0" baseline="0" dirty="0">
                <a:ln>
                  <a:noFill/>
                </a:ln>
                <a:solidFill>
                  <a:srgbClr val="000000"/>
                </a:solidFill>
                <a:effectLst/>
                <a:latin typeface="Arial Unicode MS"/>
                <a:ea typeface="JetBrains Mono"/>
              </a:rPr>
              <a:t>Integer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MAX_VALUE</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NANOSECONDS</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DelayedWorkQueue(), threadFactory, handler);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845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947C0FC-A249-9AA5-734F-6D8481FE158C}"/>
              </a:ext>
            </a:extLst>
          </p:cNvPr>
          <p:cNvSpPr>
            <a:spLocks noGrp="1"/>
          </p:cNvSpPr>
          <p:nvPr>
            <p:ph type="body" sz="quarter" idx="10"/>
          </p:nvPr>
        </p:nvSpPr>
        <p:spPr>
          <a:xfrm>
            <a:off x="4583832" y="1448780"/>
            <a:ext cx="5760538" cy="1137868"/>
          </a:xfrm>
        </p:spPr>
        <p:txBody>
          <a:bodyPr/>
          <a:lstStyle/>
          <a:p>
            <a:pPr marL="0" indent="0">
              <a:buNone/>
            </a:pPr>
            <a:r>
              <a:rPr lang="zh-CN" altLang="en-US" sz="1800" dirty="0">
                <a:solidFill>
                  <a:srgbClr val="AD2B26"/>
                </a:solidFill>
              </a:rPr>
              <a:t>线程池的种类有哪些</a:t>
            </a:r>
            <a:endParaRPr lang="zh-CN" altLang="en-US" dirty="0"/>
          </a:p>
        </p:txBody>
      </p:sp>
      <p:sp>
        <p:nvSpPr>
          <p:cNvPr id="5" name="文本占位符 2">
            <a:extLst>
              <a:ext uri="{FF2B5EF4-FFF2-40B4-BE49-F238E27FC236}">
                <a16:creationId xmlns:a16="http://schemas.microsoft.com/office/drawing/2014/main" id="{A1385E08-30EB-6C0E-75C4-2917FA0585BE}"/>
              </a:ext>
            </a:extLst>
          </p:cNvPr>
          <p:cNvSpPr txBox="1">
            <a:spLocks/>
          </p:cNvSpPr>
          <p:nvPr/>
        </p:nvSpPr>
        <p:spPr>
          <a:xfrm>
            <a:off x="4583832" y="2420888"/>
            <a:ext cx="7092788" cy="270030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lnSpc>
                <a:spcPct val="150000"/>
              </a:lnSpc>
              <a:buFont typeface="+mj-ea"/>
              <a:buAutoNum type="circleNumDbPlain"/>
            </a:pPr>
            <a:r>
              <a:rPr lang="en-US" altLang="zh-CN" sz="1400" dirty="0" err="1">
                <a:solidFill>
                  <a:schemeClr val="tx1">
                    <a:lumMod val="85000"/>
                    <a:lumOff val="15000"/>
                  </a:schemeClr>
                </a:solidFill>
                <a:ea typeface="阿里巴巴普惠体" panose="00020600040101010101" pitchFamily="18" charset="-122"/>
              </a:rPr>
              <a:t>newFixedThreadPool</a:t>
            </a:r>
            <a:r>
              <a:rPr lang="zh-CN" altLang="en-US" sz="1400" dirty="0">
                <a:solidFill>
                  <a:schemeClr val="tx1">
                    <a:lumMod val="85000"/>
                    <a:lumOff val="15000"/>
                  </a:schemeClr>
                </a:solidFill>
                <a:ea typeface="阿里巴巴普惠体" panose="00020600040101010101" pitchFamily="18" charset="-122"/>
              </a:rPr>
              <a:t>：创建一个定长线程池，可控制线程最大并发数，超出的线程会在队列中等待</a:t>
            </a:r>
          </a:p>
          <a:p>
            <a:pPr marL="342900" indent="-342900">
              <a:lnSpc>
                <a:spcPct val="150000"/>
              </a:lnSpc>
              <a:buFont typeface="+mj-ea"/>
              <a:buAutoNum type="circleNumDbPlain"/>
            </a:pPr>
            <a:r>
              <a:rPr lang="en-US" altLang="zh-CN" sz="1400" dirty="0" err="1">
                <a:solidFill>
                  <a:schemeClr val="tx1">
                    <a:lumMod val="85000"/>
                    <a:lumOff val="15000"/>
                  </a:schemeClr>
                </a:solidFill>
                <a:ea typeface="阿里巴巴普惠体" panose="00020600040101010101" pitchFamily="18" charset="-122"/>
              </a:rPr>
              <a:t>newSingleThreadExecutor</a:t>
            </a:r>
            <a:r>
              <a:rPr lang="zh-CN" altLang="en-US" sz="1400" dirty="0">
                <a:solidFill>
                  <a:schemeClr val="tx1">
                    <a:lumMod val="85000"/>
                    <a:lumOff val="15000"/>
                  </a:schemeClr>
                </a:solidFill>
                <a:ea typeface="阿里巴巴普惠体" panose="00020600040101010101" pitchFamily="18" charset="-122"/>
              </a:rPr>
              <a:t>：创建一个单线程化的线程池，它只会用唯一的工作线程来执行任 务，保证所有任务按照指定顺序</a:t>
            </a:r>
            <a:r>
              <a:rPr lang="en-US" altLang="zh-CN" sz="1400" dirty="0">
                <a:solidFill>
                  <a:schemeClr val="tx1">
                    <a:lumMod val="85000"/>
                    <a:lumOff val="15000"/>
                  </a:schemeClr>
                </a:solidFill>
                <a:ea typeface="阿里巴巴普惠体" panose="00020600040101010101" pitchFamily="18" charset="-122"/>
              </a:rPr>
              <a:t>(FIFO)</a:t>
            </a:r>
            <a:r>
              <a:rPr lang="zh-CN" altLang="en-US" sz="1400" dirty="0">
                <a:solidFill>
                  <a:schemeClr val="tx1">
                    <a:lumMod val="85000"/>
                    <a:lumOff val="15000"/>
                  </a:schemeClr>
                </a:solidFill>
                <a:ea typeface="阿里巴巴普惠体" panose="00020600040101010101" pitchFamily="18" charset="-122"/>
              </a:rPr>
              <a:t>执行</a:t>
            </a:r>
            <a:endParaRPr lang="en-US" altLang="zh-CN" sz="1400" dirty="0">
              <a:latin typeface="Alibaba PuHuiTi Medium"/>
            </a:endParaRPr>
          </a:p>
          <a:p>
            <a:pPr marL="342900" indent="-342900">
              <a:lnSpc>
                <a:spcPct val="150000"/>
              </a:lnSpc>
              <a:buFont typeface="+mj-ea"/>
              <a:buAutoNum type="circleNumDbPlain"/>
            </a:pPr>
            <a:r>
              <a:rPr lang="en-US" altLang="zh-CN" sz="1400" dirty="0" err="1">
                <a:solidFill>
                  <a:schemeClr val="tx1">
                    <a:lumMod val="85000"/>
                    <a:lumOff val="15000"/>
                  </a:schemeClr>
                </a:solidFill>
                <a:ea typeface="阿里巴巴普惠体" panose="00020600040101010101" pitchFamily="18" charset="-122"/>
              </a:rPr>
              <a:t>newCachedThreadPool</a:t>
            </a:r>
            <a:r>
              <a:rPr lang="zh-CN" altLang="en-US" sz="1400" dirty="0">
                <a:solidFill>
                  <a:schemeClr val="tx1">
                    <a:lumMod val="85000"/>
                    <a:lumOff val="15000"/>
                  </a:schemeClr>
                </a:solidFill>
                <a:ea typeface="阿里巴巴普惠体" panose="00020600040101010101" pitchFamily="18" charset="-122"/>
              </a:rPr>
              <a:t>：创建一个可缓存线程池，如果线程池长度超过处理需要，可灵活回收空闲线程，若无可回收，则新建线程</a:t>
            </a:r>
            <a:endParaRPr lang="en-US" altLang="zh-CN" sz="1400" dirty="0">
              <a:solidFill>
                <a:schemeClr val="tx1">
                  <a:lumMod val="85000"/>
                  <a:lumOff val="15000"/>
                </a:schemeClr>
              </a:solidFill>
              <a:ea typeface="阿里巴巴普惠体" panose="00020600040101010101" pitchFamily="18" charset="-122"/>
            </a:endParaRPr>
          </a:p>
          <a:p>
            <a:pPr marL="342900" indent="-342900">
              <a:lnSpc>
                <a:spcPct val="150000"/>
              </a:lnSpc>
              <a:buFont typeface="+mj-ea"/>
              <a:buAutoNum type="circleNumDbPlain"/>
            </a:pPr>
            <a:r>
              <a:rPr lang="en-US" altLang="zh-CN" sz="1400" dirty="0" err="1">
                <a:solidFill>
                  <a:schemeClr val="tx1">
                    <a:lumMod val="85000"/>
                    <a:lumOff val="15000"/>
                  </a:schemeClr>
                </a:solidFill>
                <a:ea typeface="阿里巴巴普惠体" panose="00020600040101010101" pitchFamily="18" charset="-122"/>
              </a:rPr>
              <a:t>newScheduledThreadPool</a:t>
            </a:r>
            <a:r>
              <a:rPr lang="zh-CN" altLang="en-US" sz="1400" dirty="0">
                <a:solidFill>
                  <a:schemeClr val="tx1">
                    <a:lumMod val="85000"/>
                    <a:lumOff val="15000"/>
                  </a:schemeClr>
                </a:solidFill>
                <a:ea typeface="阿里巴巴普惠体" panose="00020600040101010101" pitchFamily="18" charset="-122"/>
              </a:rPr>
              <a:t>：可以执行延迟任务的线程池，支持定时及周期性任务执行</a:t>
            </a:r>
          </a:p>
          <a:p>
            <a:pPr marL="0" indent="0">
              <a:lnSpc>
                <a:spcPct val="150000"/>
              </a:lnSpc>
              <a:buNone/>
            </a:pPr>
            <a:endParaRPr lang="zh-CN" altLang="en-US" sz="1400" dirty="0">
              <a:solidFill>
                <a:schemeClr val="tx1">
                  <a:lumMod val="85000"/>
                  <a:lumOff val="15000"/>
                </a:schemeClr>
              </a:solidFill>
              <a:ea typeface="阿里巴巴普惠体" panose="00020600040101010101" pitchFamily="18" charset="-122"/>
            </a:endParaRPr>
          </a:p>
          <a:p>
            <a:pPr marL="0" indent="0">
              <a:lnSpc>
                <a:spcPct val="150000"/>
              </a:lnSpc>
              <a:buNone/>
            </a:pPr>
            <a:endParaRPr lang="zh-CN" altLang="en-US" sz="1400" dirty="0">
              <a:latin typeface="Alibaba PuHuiTi Medium"/>
            </a:endParaRPr>
          </a:p>
        </p:txBody>
      </p:sp>
    </p:spTree>
    <p:extLst>
      <p:ext uri="{BB962C8B-B14F-4D97-AF65-F5344CB8AC3E}">
        <p14:creationId xmlns:p14="http://schemas.microsoft.com/office/powerpoint/2010/main" val="1238609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08BED-D37B-C792-C252-97586200E7CB}"/>
              </a:ext>
            </a:extLst>
          </p:cNvPr>
          <p:cNvSpPr>
            <a:spLocks noGrp="1"/>
          </p:cNvSpPr>
          <p:nvPr>
            <p:ph type="title"/>
          </p:nvPr>
        </p:nvSpPr>
        <p:spPr/>
        <p:txBody>
          <a:bodyPr/>
          <a:lstStyle/>
          <a:p>
            <a:r>
              <a:rPr lang="zh-CN" altLang="en-US" sz="2000" dirty="0"/>
              <a:t>并行和并发有什么区别？</a:t>
            </a:r>
            <a:endParaRPr lang="zh-CN" altLang="en-US" dirty="0"/>
          </a:p>
        </p:txBody>
      </p:sp>
      <p:sp>
        <p:nvSpPr>
          <p:cNvPr id="3" name="文本占位符 2">
            <a:extLst>
              <a:ext uri="{FF2B5EF4-FFF2-40B4-BE49-F238E27FC236}">
                <a16:creationId xmlns:a16="http://schemas.microsoft.com/office/drawing/2014/main" id="{519811D6-E581-AE77-F6BE-9D3262BEFB3A}"/>
              </a:ext>
            </a:extLst>
          </p:cNvPr>
          <p:cNvSpPr>
            <a:spLocks noGrp="1"/>
          </p:cNvSpPr>
          <p:nvPr>
            <p:ph type="body" sz="quarter" idx="11"/>
          </p:nvPr>
        </p:nvSpPr>
        <p:spPr>
          <a:xfrm>
            <a:off x="710880" y="1624205"/>
            <a:ext cx="10698800" cy="1053008"/>
          </a:xfrm>
        </p:spPr>
        <p:txBody>
          <a:bodyPr/>
          <a:lstStyle/>
          <a:p>
            <a:r>
              <a:rPr lang="zh-CN" altLang="en-US" dirty="0"/>
              <a:t>并发（</a:t>
            </a:r>
            <a:r>
              <a:rPr lang="en-US" altLang="zh-CN" dirty="0"/>
              <a:t>concurrent</a:t>
            </a:r>
            <a:r>
              <a:rPr lang="zh-CN" altLang="en-US" dirty="0"/>
              <a:t>）是同一时间应对（</a:t>
            </a:r>
            <a:r>
              <a:rPr lang="en-US" altLang="zh-CN" dirty="0"/>
              <a:t>dealing with</a:t>
            </a:r>
            <a:r>
              <a:rPr lang="zh-CN" altLang="en-US" dirty="0"/>
              <a:t>）多件事情的能力</a:t>
            </a:r>
          </a:p>
          <a:p>
            <a:r>
              <a:rPr lang="zh-CN" altLang="en-US" dirty="0"/>
              <a:t>并行（</a:t>
            </a:r>
            <a:r>
              <a:rPr lang="en-US" altLang="zh-CN" dirty="0"/>
              <a:t>parallel</a:t>
            </a:r>
            <a:r>
              <a:rPr lang="zh-CN" altLang="en-US" dirty="0"/>
              <a:t>）是同一时间动手做（</a:t>
            </a:r>
            <a:r>
              <a:rPr lang="en-US" altLang="zh-CN" dirty="0"/>
              <a:t>doing</a:t>
            </a:r>
            <a:r>
              <a:rPr lang="zh-CN" altLang="en-US" dirty="0"/>
              <a:t>）多件事情的能力</a:t>
            </a:r>
          </a:p>
        </p:txBody>
      </p:sp>
      <p:sp>
        <p:nvSpPr>
          <p:cNvPr id="4" name="文本占位符 2">
            <a:extLst>
              <a:ext uri="{FF2B5EF4-FFF2-40B4-BE49-F238E27FC236}">
                <a16:creationId xmlns:a16="http://schemas.microsoft.com/office/drawing/2014/main" id="{8352B49A-4FEE-7B73-AA30-406AC5038121}"/>
              </a:ext>
            </a:extLst>
          </p:cNvPr>
          <p:cNvSpPr txBox="1">
            <a:spLocks/>
          </p:cNvSpPr>
          <p:nvPr/>
        </p:nvSpPr>
        <p:spPr>
          <a:xfrm>
            <a:off x="710880" y="3318673"/>
            <a:ext cx="10698800" cy="172423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sz="1400" dirty="0"/>
              <a:t>家庭主妇做饭、打扫卫生、给孩子喂奶，她一个人轮流交替做这多件事，这时就是并发</a:t>
            </a:r>
          </a:p>
          <a:p>
            <a:pPr marL="285750" indent="-285750">
              <a:buFont typeface="Arial" panose="020B0604020202020204" pitchFamily="34" charset="0"/>
              <a:buChar char="•"/>
            </a:pPr>
            <a:r>
              <a:rPr lang="zh-CN" altLang="en-US" sz="1400" dirty="0"/>
              <a:t>家庭主妇雇了个保姆，她们一起这些事，这时既有并发，也有并行（这时会产生竞争，例如锅只有一口，一个人用锅时，另一个人就得等待）</a:t>
            </a:r>
            <a:endParaRPr lang="en-US" altLang="zh-CN" sz="1400" dirty="0"/>
          </a:p>
          <a:p>
            <a:pPr marL="285750" indent="-285750">
              <a:buFont typeface="Arial" panose="020B0604020202020204" pitchFamily="34" charset="0"/>
              <a:buChar char="•"/>
            </a:pPr>
            <a:r>
              <a:rPr lang="zh-CN" altLang="en-US" sz="1400" dirty="0"/>
              <a:t>雇了</a:t>
            </a:r>
            <a:r>
              <a:rPr lang="en-US" altLang="zh-CN" sz="1400" dirty="0"/>
              <a:t>3</a:t>
            </a:r>
            <a:r>
              <a:rPr lang="zh-CN" altLang="en-US" sz="1400" dirty="0"/>
              <a:t>个保姆，一个专做饭、一个专打扫卫生、一个专喂奶，互不干扰，这时是并行</a:t>
            </a:r>
          </a:p>
        </p:txBody>
      </p:sp>
    </p:spTree>
    <p:extLst>
      <p:ext uri="{BB962C8B-B14F-4D97-AF65-F5344CB8AC3E}">
        <p14:creationId xmlns:p14="http://schemas.microsoft.com/office/powerpoint/2010/main" val="1915341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358218" y="2018907"/>
            <a:ext cx="12509369"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为什么不建议用</a:t>
            </a:r>
            <a:r>
              <a:rPr lang="en-US" altLang="zh-CN" sz="5400" dirty="0">
                <a:solidFill>
                  <a:srgbClr val="AD2B26"/>
                </a:solidFill>
              </a:rPr>
              <a:t>Executors</a:t>
            </a:r>
            <a:r>
              <a:rPr lang="zh-CN" altLang="en-US" sz="5400" dirty="0">
                <a:solidFill>
                  <a:srgbClr val="AD2B26"/>
                </a:solidFill>
              </a:rPr>
              <a:t>创建线程池</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65031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为什么不建议用</a:t>
            </a:r>
            <a:r>
              <a:rPr lang="en-US" altLang="zh-CN" sz="2000" dirty="0">
                <a:solidFill>
                  <a:srgbClr val="AD2B26"/>
                </a:solidFill>
              </a:rPr>
              <a:t>Executors</a:t>
            </a:r>
            <a:r>
              <a:rPr lang="zh-CN" altLang="en-US" sz="2000" dirty="0">
                <a:solidFill>
                  <a:srgbClr val="AD2B26"/>
                </a:solidFill>
              </a:rPr>
              <a:t>创建线程池</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10698800" cy="517191"/>
          </a:xfrm>
        </p:spPr>
        <p:txBody>
          <a:bodyPr/>
          <a:lstStyle/>
          <a:p>
            <a:r>
              <a:rPr lang="zh-CN" altLang="en-US" dirty="0"/>
              <a:t>参考阿里开发手册</a:t>
            </a:r>
            <a:r>
              <a:rPr lang="en-US" altLang="zh-CN" dirty="0"/>
              <a:t>《Java</a:t>
            </a:r>
            <a:r>
              <a:rPr lang="zh-CN" altLang="en-US" dirty="0"/>
              <a:t>开发手册</a:t>
            </a:r>
            <a:r>
              <a:rPr lang="en-US" altLang="zh-CN" dirty="0"/>
              <a:t>-</a:t>
            </a:r>
            <a:r>
              <a:rPr lang="zh-CN" altLang="en-US" dirty="0"/>
              <a:t>嵩山版</a:t>
            </a:r>
            <a:r>
              <a:rPr lang="en-US" altLang="zh-CN" dirty="0"/>
              <a:t>》</a:t>
            </a:r>
            <a:endParaRPr lang="zh-CN" altLang="en-US" dirty="0"/>
          </a:p>
        </p:txBody>
      </p:sp>
      <p:pic>
        <p:nvPicPr>
          <p:cNvPr id="5" name="图片 4">
            <a:extLst>
              <a:ext uri="{FF2B5EF4-FFF2-40B4-BE49-F238E27FC236}">
                <a16:creationId xmlns:a16="http://schemas.microsoft.com/office/drawing/2014/main" id="{006D8C95-13D7-3241-B990-C67B6C2A27E1}"/>
              </a:ext>
            </a:extLst>
          </p:cNvPr>
          <p:cNvPicPr>
            <a:picLocks noChangeAspect="1"/>
          </p:cNvPicPr>
          <p:nvPr/>
        </p:nvPicPr>
        <p:blipFill>
          <a:blip r:embed="rId2"/>
          <a:stretch>
            <a:fillRect/>
          </a:stretch>
        </p:blipFill>
        <p:spPr>
          <a:xfrm>
            <a:off x="839416" y="2348880"/>
            <a:ext cx="8286911" cy="24655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39455695"/>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09018FCE-5F1C-1FDA-F164-2229CCACE7D0}"/>
              </a:ext>
            </a:extLst>
          </p:cNvPr>
          <p:cNvGrpSpPr/>
          <p:nvPr/>
        </p:nvGrpSpPr>
        <p:grpSpPr>
          <a:xfrm>
            <a:off x="559238" y="1196752"/>
            <a:ext cx="3316968" cy="5004556"/>
            <a:chOff x="559238" y="1196752"/>
            <a:chExt cx="3316968" cy="5004556"/>
          </a:xfrm>
        </p:grpSpPr>
        <p:sp>
          <p:nvSpPr>
            <p:cNvPr id="2" name="矩形 1">
              <a:extLst>
                <a:ext uri="{FF2B5EF4-FFF2-40B4-BE49-F238E27FC236}">
                  <a16:creationId xmlns:a16="http://schemas.microsoft.com/office/drawing/2014/main" id="{7181C26E-F33E-513A-0333-0EDF81B55523}"/>
                </a:ext>
              </a:extLst>
            </p:cNvPr>
            <p:cNvSpPr/>
            <p:nvPr/>
          </p:nvSpPr>
          <p:spPr>
            <a:xfrm>
              <a:off x="559238" y="119675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6" name="文本框 35">
              <a:extLst>
                <a:ext uri="{FF2B5EF4-FFF2-40B4-BE49-F238E27FC236}">
                  <a16:creationId xmlns:a16="http://schemas.microsoft.com/office/drawing/2014/main" id="{5928B6F1-5B7F-EDCA-3FBD-7FE55CBC37DF}"/>
                </a:ext>
              </a:extLst>
            </p:cNvPr>
            <p:cNvSpPr txBox="1"/>
            <p:nvPr/>
          </p:nvSpPr>
          <p:spPr>
            <a:xfrm>
              <a:off x="1260718"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线程的基础知识</a:t>
              </a:r>
              <a:endParaRPr lang="en-US" altLang="zh-CN" dirty="0"/>
            </a:p>
          </p:txBody>
        </p:sp>
      </p:grpSp>
      <p:grpSp>
        <p:nvGrpSpPr>
          <p:cNvPr id="42" name="组合 41">
            <a:extLst>
              <a:ext uri="{FF2B5EF4-FFF2-40B4-BE49-F238E27FC236}">
                <a16:creationId xmlns:a16="http://schemas.microsoft.com/office/drawing/2014/main" id="{E3840184-72F7-09FE-621B-161E39B746D7}"/>
              </a:ext>
            </a:extLst>
          </p:cNvPr>
          <p:cNvGrpSpPr/>
          <p:nvPr/>
        </p:nvGrpSpPr>
        <p:grpSpPr>
          <a:xfrm>
            <a:off x="4062811" y="1211542"/>
            <a:ext cx="3316968" cy="5004556"/>
            <a:chOff x="4062811" y="1211542"/>
            <a:chExt cx="3316968" cy="5004556"/>
          </a:xfrm>
        </p:grpSpPr>
        <p:sp>
          <p:nvSpPr>
            <p:cNvPr id="5" name="矩形 4">
              <a:extLst>
                <a:ext uri="{FF2B5EF4-FFF2-40B4-BE49-F238E27FC236}">
                  <a16:creationId xmlns:a16="http://schemas.microsoft.com/office/drawing/2014/main" id="{E3203FEB-B9EB-A96A-E5FF-D49C81C9AD4B}"/>
                </a:ext>
              </a:extLst>
            </p:cNvPr>
            <p:cNvSpPr/>
            <p:nvPr/>
          </p:nvSpPr>
          <p:spPr>
            <a:xfrm>
              <a:off x="4062811" y="121154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7" name="文本框 36">
              <a:extLst>
                <a:ext uri="{FF2B5EF4-FFF2-40B4-BE49-F238E27FC236}">
                  <a16:creationId xmlns:a16="http://schemas.microsoft.com/office/drawing/2014/main" id="{E244C2EE-3E88-D088-803A-7C716D7488D6}"/>
                </a:ext>
              </a:extLst>
            </p:cNvPr>
            <p:cNvSpPr txBox="1"/>
            <p:nvPr/>
          </p:nvSpPr>
          <p:spPr>
            <a:xfrm>
              <a:off x="4769173"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线程中并发安全</a:t>
              </a:r>
            </a:p>
          </p:txBody>
        </p:sp>
      </p:grpSp>
      <p:grpSp>
        <p:nvGrpSpPr>
          <p:cNvPr id="41" name="组合 40">
            <a:extLst>
              <a:ext uri="{FF2B5EF4-FFF2-40B4-BE49-F238E27FC236}">
                <a16:creationId xmlns:a16="http://schemas.microsoft.com/office/drawing/2014/main" id="{3C0A3555-E37D-C870-A197-BE03FB58448F}"/>
              </a:ext>
            </a:extLst>
          </p:cNvPr>
          <p:cNvGrpSpPr/>
          <p:nvPr/>
        </p:nvGrpSpPr>
        <p:grpSpPr>
          <a:xfrm>
            <a:off x="7657871" y="1196753"/>
            <a:ext cx="3774814" cy="2717388"/>
            <a:chOff x="7657871" y="1196753"/>
            <a:chExt cx="3774814" cy="2717388"/>
          </a:xfrm>
        </p:grpSpPr>
        <p:sp>
          <p:nvSpPr>
            <p:cNvPr id="14" name="矩形 13">
              <a:extLst>
                <a:ext uri="{FF2B5EF4-FFF2-40B4-BE49-F238E27FC236}">
                  <a16:creationId xmlns:a16="http://schemas.microsoft.com/office/drawing/2014/main" id="{DDF0A98E-3617-0729-CF23-467AA54A8C78}"/>
                </a:ext>
              </a:extLst>
            </p:cNvPr>
            <p:cNvSpPr/>
            <p:nvPr/>
          </p:nvSpPr>
          <p:spPr>
            <a:xfrm>
              <a:off x="7657871" y="1196753"/>
              <a:ext cx="3774814" cy="2717388"/>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8" name="文本框 37">
              <a:extLst>
                <a:ext uri="{FF2B5EF4-FFF2-40B4-BE49-F238E27FC236}">
                  <a16:creationId xmlns:a16="http://schemas.microsoft.com/office/drawing/2014/main" id="{1C21DB3C-BDE3-9529-DA7B-64E87F55737F}"/>
                </a:ext>
              </a:extLst>
            </p:cNvPr>
            <p:cNvSpPr txBox="1"/>
            <p:nvPr/>
          </p:nvSpPr>
          <p:spPr>
            <a:xfrm>
              <a:off x="8976320" y="1215758"/>
              <a:ext cx="1449308"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线程池</a:t>
              </a:r>
            </a:p>
          </p:txBody>
        </p:sp>
      </p:grpSp>
      <p:grpSp>
        <p:nvGrpSpPr>
          <p:cNvPr id="40" name="组合 39">
            <a:extLst>
              <a:ext uri="{FF2B5EF4-FFF2-40B4-BE49-F238E27FC236}">
                <a16:creationId xmlns:a16="http://schemas.microsoft.com/office/drawing/2014/main" id="{2933D1E6-EA77-756A-AF8B-DE8ADC9F7D9D}"/>
              </a:ext>
            </a:extLst>
          </p:cNvPr>
          <p:cNvGrpSpPr/>
          <p:nvPr/>
        </p:nvGrpSpPr>
        <p:grpSpPr>
          <a:xfrm>
            <a:off x="7673736" y="4227046"/>
            <a:ext cx="3774814" cy="1974262"/>
            <a:chOff x="7673736" y="4227046"/>
            <a:chExt cx="3774814" cy="1974262"/>
          </a:xfrm>
        </p:grpSpPr>
        <p:sp>
          <p:nvSpPr>
            <p:cNvPr id="21" name="矩形 20">
              <a:extLst>
                <a:ext uri="{FF2B5EF4-FFF2-40B4-BE49-F238E27FC236}">
                  <a16:creationId xmlns:a16="http://schemas.microsoft.com/office/drawing/2014/main" id="{222DAC7C-68C2-C868-B050-FBADA4FF1445}"/>
                </a:ext>
              </a:extLst>
            </p:cNvPr>
            <p:cNvSpPr/>
            <p:nvPr/>
          </p:nvSpPr>
          <p:spPr>
            <a:xfrm>
              <a:off x="7673736" y="4227046"/>
              <a:ext cx="3774814" cy="1974262"/>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8A987A"/>
                </a:solidFill>
              </a:endParaRPr>
            </a:p>
          </p:txBody>
        </p:sp>
        <p:sp>
          <p:nvSpPr>
            <p:cNvPr id="39" name="文本框 38">
              <a:extLst>
                <a:ext uri="{FF2B5EF4-FFF2-40B4-BE49-F238E27FC236}">
                  <a16:creationId xmlns:a16="http://schemas.microsoft.com/office/drawing/2014/main" id="{C51278DC-56E7-6A4D-B5C3-5C2084F6D65F}"/>
                </a:ext>
              </a:extLst>
            </p:cNvPr>
            <p:cNvSpPr txBox="1"/>
            <p:nvPr/>
          </p:nvSpPr>
          <p:spPr>
            <a:xfrm>
              <a:off x="8976320" y="4289699"/>
              <a:ext cx="1449308" cy="369332"/>
            </a:xfrm>
            <a:prstGeom prst="rect">
              <a:avLst/>
            </a:prstGeom>
            <a:noFill/>
          </p:spPr>
          <p:txBody>
            <a:bodyPr wrap="square">
              <a:spAutoFit/>
            </a:bodyPr>
            <a:lstStyle/>
            <a:p>
              <a:r>
                <a:rPr lang="zh-CN" altLang="en-US" b="1" dirty="0">
                  <a:solidFill>
                    <a:srgbClr val="8A987A"/>
                  </a:solidFill>
                  <a:ea typeface="Alibaba PuHuiTi Medium"/>
                </a:rPr>
                <a:t>使用场景</a:t>
              </a:r>
            </a:p>
          </p:txBody>
        </p:sp>
      </p:grpSp>
      <p:sp>
        <p:nvSpPr>
          <p:cNvPr id="3" name="文本占位符 2">
            <a:extLst>
              <a:ext uri="{FF2B5EF4-FFF2-40B4-BE49-F238E27FC236}">
                <a16:creationId xmlns:a16="http://schemas.microsoft.com/office/drawing/2014/main" id="{1A980E09-4C0E-B98D-002A-4EE41CF58E0C}"/>
              </a:ext>
            </a:extLst>
          </p:cNvPr>
          <p:cNvSpPr>
            <a:spLocks noGrp="1"/>
          </p:cNvSpPr>
          <p:nvPr>
            <p:ph type="body" sz="quarter" idx="11"/>
          </p:nvPr>
        </p:nvSpPr>
        <p:spPr>
          <a:xfrm>
            <a:off x="759315" y="1820777"/>
            <a:ext cx="1532692" cy="400639"/>
          </a:xfrm>
        </p:spPr>
        <p:txBody>
          <a:bodyPr/>
          <a:lstStyle/>
          <a:p>
            <a:r>
              <a:rPr lang="zh-CN" altLang="en-US" sz="1200" dirty="0">
                <a:solidFill>
                  <a:srgbClr val="8A987A"/>
                </a:solidFill>
              </a:rPr>
              <a:t>线程与进程的区别</a:t>
            </a:r>
          </a:p>
        </p:txBody>
      </p:sp>
      <p:sp>
        <p:nvSpPr>
          <p:cNvPr id="4" name="文本占位符 2">
            <a:extLst>
              <a:ext uri="{FF2B5EF4-FFF2-40B4-BE49-F238E27FC236}">
                <a16:creationId xmlns:a16="http://schemas.microsoft.com/office/drawing/2014/main" id="{A1F2B3D3-6017-9075-06D4-DC446CB05D10}"/>
              </a:ext>
            </a:extLst>
          </p:cNvPr>
          <p:cNvSpPr txBox="1">
            <a:spLocks/>
          </p:cNvSpPr>
          <p:nvPr/>
        </p:nvSpPr>
        <p:spPr>
          <a:xfrm>
            <a:off x="759315" y="2243958"/>
            <a:ext cx="162018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并行与并发的区别</a:t>
            </a:r>
          </a:p>
        </p:txBody>
      </p:sp>
      <p:sp>
        <p:nvSpPr>
          <p:cNvPr id="6" name="文本占位符 2">
            <a:extLst>
              <a:ext uri="{FF2B5EF4-FFF2-40B4-BE49-F238E27FC236}">
                <a16:creationId xmlns:a16="http://schemas.microsoft.com/office/drawing/2014/main" id="{B5DADA01-69AF-E35B-B95E-4E5FB86CB3B9}"/>
              </a:ext>
            </a:extLst>
          </p:cNvPr>
          <p:cNvSpPr txBox="1">
            <a:spLocks/>
          </p:cNvSpPr>
          <p:nvPr/>
        </p:nvSpPr>
        <p:spPr>
          <a:xfrm>
            <a:off x="759315" y="2667139"/>
            <a:ext cx="180020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线程创建的方式有哪些</a:t>
            </a:r>
          </a:p>
        </p:txBody>
      </p:sp>
      <p:sp>
        <p:nvSpPr>
          <p:cNvPr id="7" name="文本占位符 2">
            <a:extLst>
              <a:ext uri="{FF2B5EF4-FFF2-40B4-BE49-F238E27FC236}">
                <a16:creationId xmlns:a16="http://schemas.microsoft.com/office/drawing/2014/main" id="{FA8E1F13-02DA-96DC-BE3C-2AEDD7644F0F}"/>
              </a:ext>
            </a:extLst>
          </p:cNvPr>
          <p:cNvSpPr txBox="1">
            <a:spLocks/>
          </p:cNvSpPr>
          <p:nvPr/>
        </p:nvSpPr>
        <p:spPr>
          <a:xfrm>
            <a:off x="759315" y="5629407"/>
            <a:ext cx="219624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如何停止一个正在运行的线程</a:t>
            </a:r>
          </a:p>
        </p:txBody>
      </p:sp>
      <p:sp>
        <p:nvSpPr>
          <p:cNvPr id="8" name="文本占位符 2">
            <a:extLst>
              <a:ext uri="{FF2B5EF4-FFF2-40B4-BE49-F238E27FC236}">
                <a16:creationId xmlns:a16="http://schemas.microsoft.com/office/drawing/2014/main" id="{5C6590DA-D8BF-7D48-5C81-00B143115ABC}"/>
              </a:ext>
            </a:extLst>
          </p:cNvPr>
          <p:cNvSpPr txBox="1">
            <a:spLocks/>
          </p:cNvSpPr>
          <p:nvPr/>
        </p:nvSpPr>
        <p:spPr>
          <a:xfrm>
            <a:off x="4191115" y="3411395"/>
            <a:ext cx="21324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solidFill>
                  <a:srgbClr val="8A987A"/>
                </a:solidFill>
              </a:rPr>
              <a:t>ReentrantLock</a:t>
            </a:r>
            <a:r>
              <a:rPr lang="zh-CN" altLang="en-US" sz="1200" dirty="0">
                <a:solidFill>
                  <a:srgbClr val="8A987A"/>
                </a:solidFill>
              </a:rPr>
              <a:t>的实现原理</a:t>
            </a:r>
          </a:p>
        </p:txBody>
      </p:sp>
      <p:sp>
        <p:nvSpPr>
          <p:cNvPr id="9" name="文本占位符 2">
            <a:extLst>
              <a:ext uri="{FF2B5EF4-FFF2-40B4-BE49-F238E27FC236}">
                <a16:creationId xmlns:a16="http://schemas.microsoft.com/office/drawing/2014/main" id="{59C3F657-ED67-6D55-219A-5B46A7A6B22B}"/>
              </a:ext>
            </a:extLst>
          </p:cNvPr>
          <p:cNvSpPr txBox="1">
            <a:spLocks/>
          </p:cNvSpPr>
          <p:nvPr/>
        </p:nvSpPr>
        <p:spPr>
          <a:xfrm>
            <a:off x="759315" y="5206225"/>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线程的 </a:t>
            </a:r>
            <a:r>
              <a:rPr lang="en-US" altLang="zh-CN" sz="1200" dirty="0">
                <a:solidFill>
                  <a:srgbClr val="8A987A"/>
                </a:solidFill>
              </a:rPr>
              <a:t>run()</a:t>
            </a:r>
            <a:r>
              <a:rPr lang="zh-CN" altLang="en-US" sz="1200" dirty="0">
                <a:solidFill>
                  <a:srgbClr val="8A987A"/>
                </a:solidFill>
              </a:rPr>
              <a:t>和 </a:t>
            </a:r>
            <a:r>
              <a:rPr lang="en-US" altLang="zh-CN" sz="1200" dirty="0">
                <a:solidFill>
                  <a:srgbClr val="8A987A"/>
                </a:solidFill>
              </a:rPr>
              <a:t>start()</a:t>
            </a:r>
            <a:r>
              <a:rPr lang="zh-CN" altLang="en-US" sz="1200" dirty="0">
                <a:solidFill>
                  <a:srgbClr val="8A987A"/>
                </a:solidFill>
              </a:rPr>
              <a:t>有什么区别</a:t>
            </a:r>
          </a:p>
        </p:txBody>
      </p:sp>
      <p:sp>
        <p:nvSpPr>
          <p:cNvPr id="10" name="文本占位符 2">
            <a:extLst>
              <a:ext uri="{FF2B5EF4-FFF2-40B4-BE49-F238E27FC236}">
                <a16:creationId xmlns:a16="http://schemas.microsoft.com/office/drawing/2014/main" id="{FD84A8B0-C106-A06E-E5F6-0FA941440DC0}"/>
              </a:ext>
            </a:extLst>
          </p:cNvPr>
          <p:cNvSpPr txBox="1">
            <a:spLocks/>
          </p:cNvSpPr>
          <p:nvPr/>
        </p:nvSpPr>
        <p:spPr>
          <a:xfrm>
            <a:off x="4191115" y="2996383"/>
            <a:ext cx="1033869"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什么是</a:t>
            </a:r>
            <a:r>
              <a:rPr lang="en-US" altLang="zh-CN" sz="1200" dirty="0">
                <a:solidFill>
                  <a:srgbClr val="8A987A"/>
                </a:solidFill>
              </a:rPr>
              <a:t>AQS</a:t>
            </a:r>
            <a:endParaRPr lang="zh-CN" altLang="en-US" sz="1200" dirty="0">
              <a:solidFill>
                <a:srgbClr val="8A987A"/>
              </a:solidFill>
            </a:endParaRPr>
          </a:p>
        </p:txBody>
      </p:sp>
      <p:sp>
        <p:nvSpPr>
          <p:cNvPr id="11" name="文本占位符 2">
            <a:extLst>
              <a:ext uri="{FF2B5EF4-FFF2-40B4-BE49-F238E27FC236}">
                <a16:creationId xmlns:a16="http://schemas.microsoft.com/office/drawing/2014/main" id="{7956C4C3-E46B-1237-13E3-DD4567C0C606}"/>
              </a:ext>
            </a:extLst>
          </p:cNvPr>
          <p:cNvSpPr txBox="1">
            <a:spLocks/>
          </p:cNvSpPr>
          <p:nvPr/>
        </p:nvSpPr>
        <p:spPr>
          <a:xfrm>
            <a:off x="759315" y="4783044"/>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notify()</a:t>
            </a:r>
            <a:r>
              <a:rPr lang="zh-CN" altLang="en-US" sz="1200" dirty="0">
                <a:solidFill>
                  <a:srgbClr val="8A987A"/>
                </a:solidFill>
              </a:rPr>
              <a:t>和 </a:t>
            </a:r>
            <a:r>
              <a:rPr lang="en-US" altLang="zh-CN" sz="1200" dirty="0" err="1">
                <a:solidFill>
                  <a:srgbClr val="8A987A"/>
                </a:solidFill>
              </a:rPr>
              <a:t>notifyAll</a:t>
            </a:r>
            <a:r>
              <a:rPr lang="en-US" altLang="zh-CN" sz="1200" dirty="0">
                <a:solidFill>
                  <a:srgbClr val="8A987A"/>
                </a:solidFill>
              </a:rPr>
              <a:t>()</a:t>
            </a:r>
            <a:r>
              <a:rPr lang="zh-CN" altLang="en-US" sz="1200" dirty="0">
                <a:solidFill>
                  <a:srgbClr val="8A987A"/>
                </a:solidFill>
              </a:rPr>
              <a:t>有什么区别</a:t>
            </a:r>
          </a:p>
        </p:txBody>
      </p:sp>
      <p:sp>
        <p:nvSpPr>
          <p:cNvPr id="12" name="文本占位符 2">
            <a:extLst>
              <a:ext uri="{FF2B5EF4-FFF2-40B4-BE49-F238E27FC236}">
                <a16:creationId xmlns:a16="http://schemas.microsoft.com/office/drawing/2014/main" id="{3375903B-1784-051A-086F-E37CCDE4BF4A}"/>
              </a:ext>
            </a:extLst>
          </p:cNvPr>
          <p:cNvSpPr txBox="1">
            <a:spLocks/>
          </p:cNvSpPr>
          <p:nvPr/>
        </p:nvSpPr>
        <p:spPr>
          <a:xfrm>
            <a:off x="759315" y="4359863"/>
            <a:ext cx="29629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新建三个线程，如何保证它们按顺序执行</a:t>
            </a:r>
          </a:p>
        </p:txBody>
      </p:sp>
      <p:sp>
        <p:nvSpPr>
          <p:cNvPr id="13" name="文本占位符 2">
            <a:extLst>
              <a:ext uri="{FF2B5EF4-FFF2-40B4-BE49-F238E27FC236}">
                <a16:creationId xmlns:a16="http://schemas.microsoft.com/office/drawing/2014/main" id="{B2D52A17-BEDA-33C5-5F0C-330C73B8819A}"/>
              </a:ext>
            </a:extLst>
          </p:cNvPr>
          <p:cNvSpPr txBox="1">
            <a:spLocks/>
          </p:cNvSpPr>
          <p:nvPr/>
        </p:nvSpPr>
        <p:spPr>
          <a:xfrm>
            <a:off x="7649647" y="5266293"/>
            <a:ext cx="3197626"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如何控制某个方法允许并发访问线程的数量</a:t>
            </a:r>
          </a:p>
        </p:txBody>
      </p:sp>
      <p:sp>
        <p:nvSpPr>
          <p:cNvPr id="15" name="文本占位符 2">
            <a:extLst>
              <a:ext uri="{FF2B5EF4-FFF2-40B4-BE49-F238E27FC236}">
                <a16:creationId xmlns:a16="http://schemas.microsoft.com/office/drawing/2014/main" id="{C3955400-60CA-56BE-D6A8-080BDAAF9ED5}"/>
              </a:ext>
            </a:extLst>
          </p:cNvPr>
          <p:cNvSpPr txBox="1">
            <a:spLocks/>
          </p:cNvSpPr>
          <p:nvPr/>
        </p:nvSpPr>
        <p:spPr>
          <a:xfrm>
            <a:off x="7649647" y="3410358"/>
            <a:ext cx="274655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为什么不建议用</a:t>
            </a:r>
            <a:r>
              <a:rPr lang="en-US" altLang="zh-CN" sz="1200" dirty="0">
                <a:solidFill>
                  <a:srgbClr val="8A987A"/>
                </a:solidFill>
              </a:rPr>
              <a:t>Executors</a:t>
            </a:r>
            <a:r>
              <a:rPr lang="zh-CN" altLang="en-US" sz="1200" dirty="0">
                <a:solidFill>
                  <a:srgbClr val="8A987A"/>
                </a:solidFill>
              </a:rPr>
              <a:t>创建线程池</a:t>
            </a:r>
          </a:p>
        </p:txBody>
      </p:sp>
      <p:sp>
        <p:nvSpPr>
          <p:cNvPr id="16" name="文本占位符 2">
            <a:extLst>
              <a:ext uri="{FF2B5EF4-FFF2-40B4-BE49-F238E27FC236}">
                <a16:creationId xmlns:a16="http://schemas.microsoft.com/office/drawing/2014/main" id="{FAAB2B75-D9B6-AF0A-7414-E3F1717D689A}"/>
              </a:ext>
            </a:extLst>
          </p:cNvPr>
          <p:cNvSpPr txBox="1">
            <a:spLocks/>
          </p:cNvSpPr>
          <p:nvPr/>
        </p:nvSpPr>
        <p:spPr>
          <a:xfrm>
            <a:off x="4191115" y="2581371"/>
            <a:ext cx="132698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CAS </a:t>
            </a:r>
            <a:r>
              <a:rPr lang="zh-CN" altLang="en-US" sz="1200" dirty="0">
                <a:solidFill>
                  <a:srgbClr val="8A987A"/>
                </a:solidFill>
              </a:rPr>
              <a:t>你知道吗</a:t>
            </a:r>
          </a:p>
        </p:txBody>
      </p:sp>
      <p:sp>
        <p:nvSpPr>
          <p:cNvPr id="17" name="文本占位符 2">
            <a:extLst>
              <a:ext uri="{FF2B5EF4-FFF2-40B4-BE49-F238E27FC236}">
                <a16:creationId xmlns:a16="http://schemas.microsoft.com/office/drawing/2014/main" id="{D957D52E-B2B4-94D5-E43D-185C07CD132D}"/>
              </a:ext>
            </a:extLst>
          </p:cNvPr>
          <p:cNvSpPr txBox="1">
            <a:spLocks/>
          </p:cNvSpPr>
          <p:nvPr/>
        </p:nvSpPr>
        <p:spPr>
          <a:xfrm>
            <a:off x="4191115" y="2166359"/>
            <a:ext cx="233716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你谈谈 </a:t>
            </a:r>
            <a:r>
              <a:rPr lang="en-US" altLang="zh-CN" sz="1200" dirty="0">
                <a:solidFill>
                  <a:srgbClr val="8A987A"/>
                </a:solidFill>
              </a:rPr>
              <a:t>JMM</a:t>
            </a:r>
            <a:r>
              <a:rPr lang="zh-CN" altLang="en-US" sz="1200" dirty="0">
                <a:solidFill>
                  <a:srgbClr val="8A987A"/>
                </a:solidFill>
              </a:rPr>
              <a:t>（</a:t>
            </a:r>
            <a:r>
              <a:rPr lang="en-US" altLang="zh-CN" sz="1200" dirty="0">
                <a:solidFill>
                  <a:srgbClr val="8A987A"/>
                </a:solidFill>
              </a:rPr>
              <a:t>Java </a:t>
            </a:r>
            <a:r>
              <a:rPr lang="zh-CN" altLang="en-US" sz="1200" dirty="0">
                <a:solidFill>
                  <a:srgbClr val="8A987A"/>
                </a:solidFill>
              </a:rPr>
              <a:t>内存模型）</a:t>
            </a:r>
          </a:p>
        </p:txBody>
      </p:sp>
      <p:sp>
        <p:nvSpPr>
          <p:cNvPr id="18" name="文本占位符 2">
            <a:extLst>
              <a:ext uri="{FF2B5EF4-FFF2-40B4-BE49-F238E27FC236}">
                <a16:creationId xmlns:a16="http://schemas.microsoft.com/office/drawing/2014/main" id="{487D732E-5F5E-E956-2476-795CEC4307B1}"/>
              </a:ext>
            </a:extLst>
          </p:cNvPr>
          <p:cNvSpPr txBox="1">
            <a:spLocks/>
          </p:cNvSpPr>
          <p:nvPr/>
        </p:nvSpPr>
        <p:spPr>
          <a:xfrm>
            <a:off x="7649647" y="3000500"/>
            <a:ext cx="15675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线程池的种类有哪些</a:t>
            </a:r>
          </a:p>
        </p:txBody>
      </p:sp>
      <p:sp>
        <p:nvSpPr>
          <p:cNvPr id="19" name="文本占位符 2">
            <a:extLst>
              <a:ext uri="{FF2B5EF4-FFF2-40B4-BE49-F238E27FC236}">
                <a16:creationId xmlns:a16="http://schemas.microsoft.com/office/drawing/2014/main" id="{22FE0C4D-DE29-22CF-F8C5-4263B4350DE4}"/>
              </a:ext>
            </a:extLst>
          </p:cNvPr>
          <p:cNvSpPr txBox="1">
            <a:spLocks/>
          </p:cNvSpPr>
          <p:nvPr/>
        </p:nvSpPr>
        <p:spPr>
          <a:xfrm>
            <a:off x="4191115" y="175134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关键字的底层原理</a:t>
            </a:r>
          </a:p>
        </p:txBody>
      </p:sp>
      <p:sp>
        <p:nvSpPr>
          <p:cNvPr id="20" name="文本占位符 2">
            <a:extLst>
              <a:ext uri="{FF2B5EF4-FFF2-40B4-BE49-F238E27FC236}">
                <a16:creationId xmlns:a16="http://schemas.microsoft.com/office/drawing/2014/main" id="{4C955F90-F324-E316-BC73-7AAE42F0C34D}"/>
              </a:ext>
            </a:extLst>
          </p:cNvPr>
          <p:cNvSpPr txBox="1">
            <a:spLocks/>
          </p:cNvSpPr>
          <p:nvPr/>
        </p:nvSpPr>
        <p:spPr>
          <a:xfrm>
            <a:off x="4191115" y="4656431"/>
            <a:ext cx="14967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如何进行死锁诊断</a:t>
            </a:r>
          </a:p>
        </p:txBody>
      </p:sp>
      <p:sp>
        <p:nvSpPr>
          <p:cNvPr id="22" name="文本占位符 2">
            <a:extLst>
              <a:ext uri="{FF2B5EF4-FFF2-40B4-BE49-F238E27FC236}">
                <a16:creationId xmlns:a16="http://schemas.microsoft.com/office/drawing/2014/main" id="{2EB2F23A-1264-D9E2-E139-FA6B7043D37D}"/>
              </a:ext>
            </a:extLst>
          </p:cNvPr>
          <p:cNvSpPr txBox="1">
            <a:spLocks/>
          </p:cNvSpPr>
          <p:nvPr/>
        </p:nvSpPr>
        <p:spPr>
          <a:xfrm>
            <a:off x="4191115" y="4241419"/>
            <a:ext cx="181462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死锁产生的条件是什么</a:t>
            </a:r>
          </a:p>
        </p:txBody>
      </p:sp>
      <p:sp>
        <p:nvSpPr>
          <p:cNvPr id="23" name="文本占位符 2">
            <a:extLst>
              <a:ext uri="{FF2B5EF4-FFF2-40B4-BE49-F238E27FC236}">
                <a16:creationId xmlns:a16="http://schemas.microsoft.com/office/drawing/2014/main" id="{39E14B6A-B941-D5F4-9724-A6B20B306562}"/>
              </a:ext>
            </a:extLst>
          </p:cNvPr>
          <p:cNvSpPr txBox="1">
            <a:spLocks/>
          </p:cNvSpPr>
          <p:nvPr/>
        </p:nvSpPr>
        <p:spPr>
          <a:xfrm>
            <a:off x="759315" y="3513501"/>
            <a:ext cx="311689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线程包括哪些状态，状态之间是如何变化的</a:t>
            </a:r>
          </a:p>
        </p:txBody>
      </p:sp>
      <p:sp>
        <p:nvSpPr>
          <p:cNvPr id="24" name="文本占位符 2">
            <a:extLst>
              <a:ext uri="{FF2B5EF4-FFF2-40B4-BE49-F238E27FC236}">
                <a16:creationId xmlns:a16="http://schemas.microsoft.com/office/drawing/2014/main" id="{DF65299F-BD10-D519-8802-4D72C7A03692}"/>
              </a:ext>
            </a:extLst>
          </p:cNvPr>
          <p:cNvSpPr txBox="1">
            <a:spLocks/>
          </p:cNvSpPr>
          <p:nvPr/>
        </p:nvSpPr>
        <p:spPr>
          <a:xfrm>
            <a:off x="4191115" y="382640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和</a:t>
            </a:r>
            <a:r>
              <a:rPr lang="en-US" altLang="zh-CN" sz="1200" dirty="0">
                <a:solidFill>
                  <a:srgbClr val="8A987A"/>
                </a:solidFill>
              </a:rPr>
              <a:t>Lock</a:t>
            </a:r>
            <a:r>
              <a:rPr lang="zh-CN" altLang="en-US" sz="1200" dirty="0">
                <a:solidFill>
                  <a:srgbClr val="8A987A"/>
                </a:solidFill>
              </a:rPr>
              <a:t>有什么区别</a:t>
            </a:r>
          </a:p>
        </p:txBody>
      </p:sp>
      <p:sp>
        <p:nvSpPr>
          <p:cNvPr id="25" name="文本占位符 2">
            <a:extLst>
              <a:ext uri="{FF2B5EF4-FFF2-40B4-BE49-F238E27FC236}">
                <a16:creationId xmlns:a16="http://schemas.microsoft.com/office/drawing/2014/main" id="{0EC32B99-C876-89C6-72FD-1523FB67AB88}"/>
              </a:ext>
            </a:extLst>
          </p:cNvPr>
          <p:cNvSpPr txBox="1">
            <a:spLocks/>
          </p:cNvSpPr>
          <p:nvPr/>
        </p:nvSpPr>
        <p:spPr>
          <a:xfrm>
            <a:off x="7649647" y="1770920"/>
            <a:ext cx="398311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说一下线程池的核心参数（线程池的执行原理知道嘛）</a:t>
            </a:r>
          </a:p>
        </p:txBody>
      </p:sp>
      <p:sp>
        <p:nvSpPr>
          <p:cNvPr id="26" name="文本占位符 2">
            <a:extLst>
              <a:ext uri="{FF2B5EF4-FFF2-40B4-BE49-F238E27FC236}">
                <a16:creationId xmlns:a16="http://schemas.microsoft.com/office/drawing/2014/main" id="{A6512EA3-FA0D-53D0-2DEB-92595922D3C6}"/>
              </a:ext>
            </a:extLst>
          </p:cNvPr>
          <p:cNvSpPr txBox="1">
            <a:spLocks/>
          </p:cNvSpPr>
          <p:nvPr/>
        </p:nvSpPr>
        <p:spPr>
          <a:xfrm>
            <a:off x="4191115" y="5486455"/>
            <a:ext cx="225025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聊一下</a:t>
            </a:r>
            <a:r>
              <a:rPr lang="en-US" altLang="zh-CN" sz="1200" dirty="0" err="1">
                <a:solidFill>
                  <a:srgbClr val="8A987A"/>
                </a:solidFill>
              </a:rPr>
              <a:t>ConcurrentHashMap</a:t>
            </a:r>
            <a:r>
              <a:rPr lang="en-US" altLang="zh-CN" sz="1200" dirty="0">
                <a:solidFill>
                  <a:srgbClr val="8A987A"/>
                </a:solidFill>
              </a:rPr>
              <a:t> </a:t>
            </a:r>
            <a:endParaRPr lang="zh-CN" altLang="en-US" sz="1200" dirty="0">
              <a:solidFill>
                <a:srgbClr val="8A987A"/>
              </a:solidFill>
            </a:endParaRPr>
          </a:p>
        </p:txBody>
      </p:sp>
      <p:sp>
        <p:nvSpPr>
          <p:cNvPr id="27" name="文本占位符 2">
            <a:extLst>
              <a:ext uri="{FF2B5EF4-FFF2-40B4-BE49-F238E27FC236}">
                <a16:creationId xmlns:a16="http://schemas.microsoft.com/office/drawing/2014/main" id="{0035F3EE-0331-5F96-B7A5-80934E90353C}"/>
              </a:ext>
            </a:extLst>
          </p:cNvPr>
          <p:cNvSpPr txBox="1">
            <a:spLocks/>
          </p:cNvSpPr>
          <p:nvPr/>
        </p:nvSpPr>
        <p:spPr>
          <a:xfrm>
            <a:off x="7649647" y="4851265"/>
            <a:ext cx="342554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线程池使用场景</a:t>
            </a:r>
            <a:r>
              <a:rPr lang="en-US" altLang="zh-CN" sz="1200" dirty="0">
                <a:solidFill>
                  <a:srgbClr val="8A987A"/>
                </a:solidFill>
              </a:rPr>
              <a:t>(</a:t>
            </a:r>
            <a:r>
              <a:rPr lang="zh-CN" altLang="en-US" sz="1200" dirty="0">
                <a:solidFill>
                  <a:srgbClr val="8A987A"/>
                </a:solidFill>
              </a:rPr>
              <a:t>你们项目中哪里用到了线程池</a:t>
            </a:r>
            <a:r>
              <a:rPr lang="en-US" altLang="zh-CN" sz="1200" dirty="0">
                <a:solidFill>
                  <a:srgbClr val="8A987A"/>
                </a:solidFill>
              </a:rPr>
              <a:t>)</a:t>
            </a:r>
            <a:endParaRPr lang="zh-CN" altLang="en-US" sz="1200" dirty="0">
              <a:solidFill>
                <a:srgbClr val="8A987A"/>
              </a:solidFill>
            </a:endParaRPr>
          </a:p>
        </p:txBody>
      </p:sp>
      <p:sp>
        <p:nvSpPr>
          <p:cNvPr id="29" name="文本占位符 2">
            <a:extLst>
              <a:ext uri="{FF2B5EF4-FFF2-40B4-BE49-F238E27FC236}">
                <a16:creationId xmlns:a16="http://schemas.microsoft.com/office/drawing/2014/main" id="{B741B6CD-2F3E-56BD-5AA4-185FC8CC7C54}"/>
              </a:ext>
            </a:extLst>
          </p:cNvPr>
          <p:cNvSpPr txBox="1">
            <a:spLocks/>
          </p:cNvSpPr>
          <p:nvPr/>
        </p:nvSpPr>
        <p:spPr>
          <a:xfrm>
            <a:off x="4191115" y="5071443"/>
            <a:ext cx="204404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请谈谈你对 </a:t>
            </a:r>
            <a:r>
              <a:rPr lang="en-US" altLang="zh-CN" sz="1200" dirty="0">
                <a:solidFill>
                  <a:srgbClr val="8A987A"/>
                </a:solidFill>
              </a:rPr>
              <a:t>volatile </a:t>
            </a:r>
            <a:r>
              <a:rPr lang="zh-CN" altLang="en-US" sz="1200" dirty="0">
                <a:solidFill>
                  <a:srgbClr val="8A987A"/>
                </a:solidFill>
              </a:rPr>
              <a:t>的理解</a:t>
            </a:r>
          </a:p>
        </p:txBody>
      </p:sp>
      <p:sp>
        <p:nvSpPr>
          <p:cNvPr id="30" name="文本占位符 2">
            <a:extLst>
              <a:ext uri="{FF2B5EF4-FFF2-40B4-BE49-F238E27FC236}">
                <a16:creationId xmlns:a16="http://schemas.microsoft.com/office/drawing/2014/main" id="{871FE641-8891-7731-95D0-A5558698E71D}"/>
              </a:ext>
            </a:extLst>
          </p:cNvPr>
          <p:cNvSpPr txBox="1">
            <a:spLocks/>
          </p:cNvSpPr>
          <p:nvPr/>
        </p:nvSpPr>
        <p:spPr>
          <a:xfrm>
            <a:off x="4191115" y="5834600"/>
            <a:ext cx="306036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导致并发程序出现问题的根本原因是什么</a:t>
            </a:r>
          </a:p>
        </p:txBody>
      </p:sp>
      <p:sp>
        <p:nvSpPr>
          <p:cNvPr id="31" name="文本占位符 2">
            <a:extLst>
              <a:ext uri="{FF2B5EF4-FFF2-40B4-BE49-F238E27FC236}">
                <a16:creationId xmlns:a16="http://schemas.microsoft.com/office/drawing/2014/main" id="{DAD3DA1F-9CD7-3B04-BDB8-7208DA162668}"/>
              </a:ext>
            </a:extLst>
          </p:cNvPr>
          <p:cNvSpPr txBox="1">
            <a:spLocks/>
          </p:cNvSpPr>
          <p:nvPr/>
        </p:nvSpPr>
        <p:spPr>
          <a:xfrm>
            <a:off x="7649647" y="2590640"/>
            <a:ext cx="170823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如何确定核心线程数</a:t>
            </a:r>
          </a:p>
        </p:txBody>
      </p:sp>
      <p:sp>
        <p:nvSpPr>
          <p:cNvPr id="32" name="文本占位符 2">
            <a:extLst>
              <a:ext uri="{FF2B5EF4-FFF2-40B4-BE49-F238E27FC236}">
                <a16:creationId xmlns:a16="http://schemas.microsoft.com/office/drawing/2014/main" id="{16A79394-6CF5-6504-8673-8F723236AD90}"/>
              </a:ext>
            </a:extLst>
          </p:cNvPr>
          <p:cNvSpPr txBox="1">
            <a:spLocks/>
          </p:cNvSpPr>
          <p:nvPr/>
        </p:nvSpPr>
        <p:spPr>
          <a:xfrm>
            <a:off x="759315" y="309032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runnable </a:t>
            </a:r>
            <a:r>
              <a:rPr lang="zh-CN" altLang="en-US" sz="1200" dirty="0">
                <a:solidFill>
                  <a:srgbClr val="8A987A"/>
                </a:solidFill>
              </a:rPr>
              <a:t>和 </a:t>
            </a:r>
            <a:r>
              <a:rPr lang="en-US" altLang="zh-CN" sz="1200" dirty="0">
                <a:solidFill>
                  <a:srgbClr val="8A987A"/>
                </a:solidFill>
              </a:rPr>
              <a:t>callable </a:t>
            </a:r>
            <a:r>
              <a:rPr lang="zh-CN" altLang="en-US" sz="1200" dirty="0">
                <a:solidFill>
                  <a:srgbClr val="8A987A"/>
                </a:solidFill>
              </a:rPr>
              <a:t>有什么区别</a:t>
            </a:r>
          </a:p>
        </p:txBody>
      </p:sp>
      <p:sp>
        <p:nvSpPr>
          <p:cNvPr id="33" name="文本占位符 2">
            <a:extLst>
              <a:ext uri="{FF2B5EF4-FFF2-40B4-BE49-F238E27FC236}">
                <a16:creationId xmlns:a16="http://schemas.microsoft.com/office/drawing/2014/main" id="{B80F32B9-EA69-7F21-7DE9-95DAA5155E0C}"/>
              </a:ext>
            </a:extLst>
          </p:cNvPr>
          <p:cNvSpPr txBox="1">
            <a:spLocks/>
          </p:cNvSpPr>
          <p:nvPr/>
        </p:nvSpPr>
        <p:spPr>
          <a:xfrm>
            <a:off x="7673736" y="5686774"/>
            <a:ext cx="231307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谈谈你对</a:t>
            </a:r>
            <a:r>
              <a:rPr lang="en-US" altLang="zh-CN" sz="1200" dirty="0" err="1">
                <a:solidFill>
                  <a:srgbClr val="8A987A"/>
                </a:solidFill>
              </a:rPr>
              <a:t>ThreadLocal</a:t>
            </a:r>
            <a:r>
              <a:rPr lang="zh-CN" altLang="en-US" sz="1200" dirty="0">
                <a:solidFill>
                  <a:srgbClr val="8A987A"/>
                </a:solidFill>
              </a:rPr>
              <a:t>的理解</a:t>
            </a:r>
          </a:p>
        </p:txBody>
      </p:sp>
      <p:sp>
        <p:nvSpPr>
          <p:cNvPr id="34" name="文本占位符 2">
            <a:extLst>
              <a:ext uri="{FF2B5EF4-FFF2-40B4-BE49-F238E27FC236}">
                <a16:creationId xmlns:a16="http://schemas.microsoft.com/office/drawing/2014/main" id="{0F1F8EE9-58EA-B2A2-BB3F-FD8627000093}"/>
              </a:ext>
            </a:extLst>
          </p:cNvPr>
          <p:cNvSpPr txBox="1">
            <a:spLocks/>
          </p:cNvSpPr>
          <p:nvPr/>
        </p:nvSpPr>
        <p:spPr>
          <a:xfrm>
            <a:off x="759315" y="3936682"/>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在</a:t>
            </a:r>
            <a:r>
              <a:rPr lang="en-US" altLang="zh-CN" sz="1200" dirty="0">
                <a:solidFill>
                  <a:srgbClr val="8A987A"/>
                </a:solidFill>
              </a:rPr>
              <a:t>java</a:t>
            </a:r>
            <a:r>
              <a:rPr lang="zh-CN" altLang="en-US" sz="1200" dirty="0">
                <a:solidFill>
                  <a:srgbClr val="8A987A"/>
                </a:solidFill>
              </a:rPr>
              <a:t>中</a:t>
            </a:r>
            <a:r>
              <a:rPr lang="en-US" altLang="zh-CN" sz="1200" dirty="0">
                <a:solidFill>
                  <a:srgbClr val="8A987A"/>
                </a:solidFill>
              </a:rPr>
              <a:t>wait</a:t>
            </a:r>
            <a:r>
              <a:rPr lang="zh-CN" altLang="en-US" sz="1200" dirty="0">
                <a:solidFill>
                  <a:srgbClr val="8A987A"/>
                </a:solidFill>
              </a:rPr>
              <a:t>和</a:t>
            </a:r>
            <a:r>
              <a:rPr lang="en-US" altLang="zh-CN" sz="1200" dirty="0">
                <a:solidFill>
                  <a:srgbClr val="8A987A"/>
                </a:solidFill>
              </a:rPr>
              <a:t>sleep</a:t>
            </a:r>
            <a:r>
              <a:rPr lang="zh-CN" altLang="en-US" sz="1200" dirty="0">
                <a:solidFill>
                  <a:srgbClr val="8A987A"/>
                </a:solidFill>
              </a:rPr>
              <a:t>方法的不同</a:t>
            </a:r>
          </a:p>
        </p:txBody>
      </p:sp>
      <p:sp>
        <p:nvSpPr>
          <p:cNvPr id="35" name="文本占位符 2">
            <a:extLst>
              <a:ext uri="{FF2B5EF4-FFF2-40B4-BE49-F238E27FC236}">
                <a16:creationId xmlns:a16="http://schemas.microsoft.com/office/drawing/2014/main" id="{ADD41016-C321-5570-5665-1FAC26262F19}"/>
              </a:ext>
            </a:extLst>
          </p:cNvPr>
          <p:cNvSpPr txBox="1">
            <a:spLocks/>
          </p:cNvSpPr>
          <p:nvPr/>
        </p:nvSpPr>
        <p:spPr>
          <a:xfrm>
            <a:off x="7649647" y="218078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线程池中有哪些常见的阻塞队列</a:t>
            </a:r>
          </a:p>
        </p:txBody>
      </p:sp>
      <p:sp>
        <p:nvSpPr>
          <p:cNvPr id="28" name="椭圆 27">
            <a:extLst>
              <a:ext uri="{FF2B5EF4-FFF2-40B4-BE49-F238E27FC236}">
                <a16:creationId xmlns:a16="http://schemas.microsoft.com/office/drawing/2014/main" id="{F7B7070F-7D28-4533-F25A-E343F4BF0712}"/>
              </a:ext>
            </a:extLst>
          </p:cNvPr>
          <p:cNvSpPr/>
          <p:nvPr/>
        </p:nvSpPr>
        <p:spPr>
          <a:xfrm>
            <a:off x="3087110" y="1218726"/>
            <a:ext cx="740758" cy="7407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B050"/>
                </a:solidFill>
                <a:ea typeface="Alibaba PuHuiTi Medium"/>
              </a:rPr>
              <a:t>完成</a:t>
            </a:r>
          </a:p>
        </p:txBody>
      </p:sp>
      <p:sp>
        <p:nvSpPr>
          <p:cNvPr id="44" name="椭圆 43">
            <a:extLst>
              <a:ext uri="{FF2B5EF4-FFF2-40B4-BE49-F238E27FC236}">
                <a16:creationId xmlns:a16="http://schemas.microsoft.com/office/drawing/2014/main" id="{2C649668-5EA2-836E-C7D7-B9B378FC1BE2}"/>
              </a:ext>
            </a:extLst>
          </p:cNvPr>
          <p:cNvSpPr/>
          <p:nvPr/>
        </p:nvSpPr>
        <p:spPr>
          <a:xfrm>
            <a:off x="6577588" y="1214711"/>
            <a:ext cx="740758" cy="7407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B050"/>
                </a:solidFill>
                <a:ea typeface="Alibaba PuHuiTi Medium"/>
              </a:rPr>
              <a:t>完成</a:t>
            </a:r>
          </a:p>
        </p:txBody>
      </p:sp>
      <p:sp>
        <p:nvSpPr>
          <p:cNvPr id="45" name="椭圆 44">
            <a:extLst>
              <a:ext uri="{FF2B5EF4-FFF2-40B4-BE49-F238E27FC236}">
                <a16:creationId xmlns:a16="http://schemas.microsoft.com/office/drawing/2014/main" id="{9D95B3CC-86BD-1171-7CE4-863DD1F626C3}"/>
              </a:ext>
            </a:extLst>
          </p:cNvPr>
          <p:cNvSpPr/>
          <p:nvPr/>
        </p:nvSpPr>
        <p:spPr>
          <a:xfrm>
            <a:off x="10627870" y="1191068"/>
            <a:ext cx="740758" cy="7407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B050"/>
                </a:solidFill>
                <a:ea typeface="Alibaba PuHuiTi Medium"/>
              </a:rPr>
              <a:t>完成</a:t>
            </a:r>
          </a:p>
        </p:txBody>
      </p:sp>
    </p:spTree>
    <p:extLst>
      <p:ext uri="{BB962C8B-B14F-4D97-AF65-F5344CB8AC3E}">
        <p14:creationId xmlns:p14="http://schemas.microsoft.com/office/powerpoint/2010/main" val="2165851263"/>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358219" y="2018907"/>
            <a:ext cx="11528982"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4000" dirty="0">
                <a:solidFill>
                  <a:srgbClr val="AD2B26"/>
                </a:solidFill>
              </a:rPr>
              <a:t>  线程池使用场景（</a:t>
            </a:r>
            <a:r>
              <a:rPr lang="en-US" altLang="zh-CN" sz="4000" dirty="0" err="1">
                <a:solidFill>
                  <a:srgbClr val="AD2B26"/>
                </a:solidFill>
              </a:rPr>
              <a:t>CountDownLatch</a:t>
            </a:r>
            <a:r>
              <a:rPr lang="zh-CN" altLang="en-US" sz="4000" dirty="0">
                <a:solidFill>
                  <a:srgbClr val="AD2B26"/>
                </a:solidFill>
              </a:rPr>
              <a:t>、</a:t>
            </a:r>
            <a:r>
              <a:rPr lang="en-US" altLang="zh-CN" sz="4000" dirty="0">
                <a:solidFill>
                  <a:srgbClr val="AD2B26"/>
                </a:solidFill>
              </a:rPr>
              <a:t>Future</a:t>
            </a:r>
            <a:r>
              <a:rPr lang="zh-CN" altLang="en-US" sz="4000" dirty="0">
                <a:solidFill>
                  <a:srgbClr val="AD2B26"/>
                </a:solidFill>
              </a:rPr>
              <a:t>）</a:t>
            </a:r>
            <a:endParaRPr lang="en-US" altLang="zh-CN" sz="4000" dirty="0">
              <a:solidFill>
                <a:srgbClr val="AD2B26"/>
              </a:solidFill>
            </a:endParaRPr>
          </a:p>
          <a:p>
            <a:r>
              <a:rPr lang="zh-CN" altLang="en-US" sz="4000" dirty="0">
                <a:solidFill>
                  <a:srgbClr val="AD2B26"/>
                </a:solidFill>
              </a:rPr>
              <a:t>               </a:t>
            </a:r>
            <a:r>
              <a:rPr lang="zh-CN" altLang="en-US" sz="3600" dirty="0">
                <a:solidFill>
                  <a:srgbClr val="AD2B26"/>
                </a:solidFill>
              </a:rPr>
              <a:t>（你们项目哪里用到了多线程）</a:t>
            </a:r>
            <a:endParaRPr lang="zh-CN" altLang="en-US" sz="40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988275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0BF6FC-88F2-FF9A-40D8-D28D125FF005}"/>
              </a:ext>
            </a:extLst>
          </p:cNvPr>
          <p:cNvSpPr>
            <a:spLocks noGrp="1"/>
          </p:cNvSpPr>
          <p:nvPr>
            <p:ph type="body" sz="quarter" idx="11"/>
          </p:nvPr>
        </p:nvSpPr>
        <p:spPr>
          <a:xfrm>
            <a:off x="710881" y="1590102"/>
            <a:ext cx="10749598" cy="2099556"/>
          </a:xfrm>
        </p:spPr>
        <p:txBody>
          <a:bodyPr/>
          <a:lstStyle/>
          <a:p>
            <a:pPr marL="0" indent="0">
              <a:buNone/>
            </a:pPr>
            <a:r>
              <a:rPr lang="en-US" altLang="zh-CN" dirty="0" err="1"/>
              <a:t>CountDownLatch</a:t>
            </a:r>
            <a:r>
              <a:rPr lang="zh-CN" altLang="en-US" dirty="0"/>
              <a:t>（闭锁</a:t>
            </a:r>
            <a:r>
              <a:rPr lang="en-US" altLang="zh-CN" dirty="0"/>
              <a:t>/</a:t>
            </a:r>
            <a:r>
              <a:rPr lang="zh-CN" altLang="en-US" dirty="0"/>
              <a:t>倒计时锁）用来进行线程同步协作，等待所有线程完成倒计时（一个或者多个线程，等待其他多个线程完成某件事情之后才能执行）</a:t>
            </a:r>
            <a:endParaRPr lang="en-US" altLang="zh-CN" dirty="0"/>
          </a:p>
          <a:p>
            <a:r>
              <a:rPr lang="zh-CN" altLang="en-US" dirty="0"/>
              <a:t>其中构造参数用来初始化等待计数值</a:t>
            </a:r>
            <a:endParaRPr lang="en-US" altLang="zh-CN" dirty="0"/>
          </a:p>
          <a:p>
            <a:r>
              <a:rPr lang="en-US" altLang="zh-CN" dirty="0"/>
              <a:t>await() </a:t>
            </a:r>
            <a:r>
              <a:rPr lang="zh-CN" altLang="en-US" dirty="0"/>
              <a:t>用来等待计数归零</a:t>
            </a:r>
            <a:endParaRPr lang="en-US" altLang="zh-CN" dirty="0"/>
          </a:p>
          <a:p>
            <a:r>
              <a:rPr lang="en-US" altLang="zh-CN" dirty="0" err="1"/>
              <a:t>countDown</a:t>
            </a:r>
            <a:r>
              <a:rPr lang="en-US" altLang="zh-CN" dirty="0"/>
              <a:t>() </a:t>
            </a:r>
            <a:r>
              <a:rPr lang="zh-CN" altLang="en-US" dirty="0"/>
              <a:t>用来让计数减一</a:t>
            </a:r>
            <a:endParaRPr lang="en-US" altLang="zh-CN" dirty="0"/>
          </a:p>
          <a:p>
            <a:pPr marL="0" indent="0">
              <a:buNone/>
            </a:pP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5A93045D-0F01-5843-FDC0-B31F6C62D116}"/>
              </a:ext>
            </a:extLst>
          </p:cNvPr>
          <p:cNvSpPr>
            <a:spLocks noGrp="1"/>
          </p:cNvSpPr>
          <p:nvPr>
            <p:ph type="title"/>
          </p:nvPr>
        </p:nvSpPr>
        <p:spPr/>
        <p:txBody>
          <a:bodyPr/>
          <a:lstStyle/>
          <a:p>
            <a:r>
              <a:rPr lang="en-US" altLang="zh-CN" sz="2000" dirty="0" err="1">
                <a:solidFill>
                  <a:srgbClr val="AD2B26"/>
                </a:solidFill>
              </a:rPr>
              <a:t>CountDownLatch</a:t>
            </a:r>
            <a:endParaRPr lang="zh-CN" altLang="en-US" dirty="0"/>
          </a:p>
        </p:txBody>
      </p:sp>
      <p:grpSp>
        <p:nvGrpSpPr>
          <p:cNvPr id="46" name="组合 45">
            <a:extLst>
              <a:ext uri="{FF2B5EF4-FFF2-40B4-BE49-F238E27FC236}">
                <a16:creationId xmlns:a16="http://schemas.microsoft.com/office/drawing/2014/main" id="{603B3C1D-742D-0767-A1BE-84BFD83C0E6D}"/>
              </a:ext>
            </a:extLst>
          </p:cNvPr>
          <p:cNvGrpSpPr/>
          <p:nvPr/>
        </p:nvGrpSpPr>
        <p:grpSpPr>
          <a:xfrm>
            <a:off x="2379030" y="3781334"/>
            <a:ext cx="7304180" cy="2843392"/>
            <a:chOff x="2379030" y="3781334"/>
            <a:chExt cx="7304180" cy="2843392"/>
          </a:xfrm>
        </p:grpSpPr>
        <p:cxnSp>
          <p:nvCxnSpPr>
            <p:cNvPr id="13" name="直接连接符 12">
              <a:extLst>
                <a:ext uri="{FF2B5EF4-FFF2-40B4-BE49-F238E27FC236}">
                  <a16:creationId xmlns:a16="http://schemas.microsoft.com/office/drawing/2014/main" id="{A8875BB0-C076-AACA-D936-9EEE9E50E380}"/>
                </a:ext>
              </a:extLst>
            </p:cNvPr>
            <p:cNvCxnSpPr/>
            <p:nvPr/>
          </p:nvCxnSpPr>
          <p:spPr>
            <a:xfrm>
              <a:off x="7865861" y="4176454"/>
              <a:ext cx="0" cy="2448272"/>
            </a:xfrm>
            <a:prstGeom prst="line">
              <a:avLst/>
            </a:prstGeom>
            <a:ln w="28575">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FC5AFB8-F7B3-F92B-189F-E8C584C081CC}"/>
                </a:ext>
              </a:extLst>
            </p:cNvPr>
            <p:cNvCxnSpPr>
              <a:cxnSpLocks/>
            </p:cNvCxnSpPr>
            <p:nvPr/>
          </p:nvCxnSpPr>
          <p:spPr>
            <a:xfrm>
              <a:off x="4805521" y="4176454"/>
              <a:ext cx="0" cy="612068"/>
            </a:xfrm>
            <a:prstGeom prst="line">
              <a:avLst/>
            </a:prstGeom>
            <a:ln w="28575">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箭头: 右 15">
              <a:extLst>
                <a:ext uri="{FF2B5EF4-FFF2-40B4-BE49-F238E27FC236}">
                  <a16:creationId xmlns:a16="http://schemas.microsoft.com/office/drawing/2014/main" id="{C8ADAB2A-425B-7287-AEFE-A7B11CB28345}"/>
                </a:ext>
              </a:extLst>
            </p:cNvPr>
            <p:cNvSpPr/>
            <p:nvPr/>
          </p:nvSpPr>
          <p:spPr>
            <a:xfrm>
              <a:off x="2981242" y="4374476"/>
              <a:ext cx="1800199" cy="21602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7" name="箭头: 右 16">
              <a:extLst>
                <a:ext uri="{FF2B5EF4-FFF2-40B4-BE49-F238E27FC236}">
                  <a16:creationId xmlns:a16="http://schemas.microsoft.com/office/drawing/2014/main" id="{1F0B88EC-FEFE-6C0D-EEBE-71505CE106F6}"/>
                </a:ext>
              </a:extLst>
            </p:cNvPr>
            <p:cNvSpPr/>
            <p:nvPr/>
          </p:nvSpPr>
          <p:spPr>
            <a:xfrm>
              <a:off x="3005323" y="5067924"/>
              <a:ext cx="3924434" cy="21602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8" name="箭头: 右 17">
              <a:extLst>
                <a:ext uri="{FF2B5EF4-FFF2-40B4-BE49-F238E27FC236}">
                  <a16:creationId xmlns:a16="http://schemas.microsoft.com/office/drawing/2014/main" id="{3E465678-60AC-3882-732B-3323D79BC5F6}"/>
                </a:ext>
              </a:extLst>
            </p:cNvPr>
            <p:cNvSpPr/>
            <p:nvPr/>
          </p:nvSpPr>
          <p:spPr>
            <a:xfrm>
              <a:off x="3015014" y="5583735"/>
              <a:ext cx="2114544" cy="21602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9" name="箭头: 右 18">
              <a:extLst>
                <a:ext uri="{FF2B5EF4-FFF2-40B4-BE49-F238E27FC236}">
                  <a16:creationId xmlns:a16="http://schemas.microsoft.com/office/drawing/2014/main" id="{1FC7F439-C61D-7A33-9AE0-B9CC3D5C6543}"/>
                </a:ext>
              </a:extLst>
            </p:cNvPr>
            <p:cNvSpPr/>
            <p:nvPr/>
          </p:nvSpPr>
          <p:spPr>
            <a:xfrm>
              <a:off x="3005322" y="6189860"/>
              <a:ext cx="4860539" cy="21602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cxnSp>
          <p:nvCxnSpPr>
            <p:cNvPr id="21" name="直接箭头连接符 20">
              <a:extLst>
                <a:ext uri="{FF2B5EF4-FFF2-40B4-BE49-F238E27FC236}">
                  <a16:creationId xmlns:a16="http://schemas.microsoft.com/office/drawing/2014/main" id="{C6542C8A-21C8-0DF6-8906-F1ECA8E5D43C}"/>
                </a:ext>
              </a:extLst>
            </p:cNvPr>
            <p:cNvCxnSpPr>
              <a:stCxn id="16" idx="3"/>
            </p:cNvCxnSpPr>
            <p:nvPr/>
          </p:nvCxnSpPr>
          <p:spPr>
            <a:xfrm flipV="1">
              <a:off x="4781441" y="4473116"/>
              <a:ext cx="3084420" cy="9372"/>
            </a:xfrm>
            <a:prstGeom prst="straightConnector1">
              <a:avLst/>
            </a:prstGeom>
            <a:ln w="28575">
              <a:solidFill>
                <a:srgbClr val="4C5252"/>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箭头: 右 21">
              <a:extLst>
                <a:ext uri="{FF2B5EF4-FFF2-40B4-BE49-F238E27FC236}">
                  <a16:creationId xmlns:a16="http://schemas.microsoft.com/office/drawing/2014/main" id="{66193BE3-CFE8-CE05-090A-9FEC9482D8E1}"/>
                </a:ext>
              </a:extLst>
            </p:cNvPr>
            <p:cNvSpPr/>
            <p:nvPr/>
          </p:nvSpPr>
          <p:spPr>
            <a:xfrm>
              <a:off x="7883011" y="4374476"/>
              <a:ext cx="1800199" cy="21602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3" name="箭头: 右 22">
              <a:extLst>
                <a:ext uri="{FF2B5EF4-FFF2-40B4-BE49-F238E27FC236}">
                  <a16:creationId xmlns:a16="http://schemas.microsoft.com/office/drawing/2014/main" id="{D64EFB30-B34C-54E7-6D04-3D81680FB7F3}"/>
                </a:ext>
              </a:extLst>
            </p:cNvPr>
            <p:cNvSpPr/>
            <p:nvPr/>
          </p:nvSpPr>
          <p:spPr>
            <a:xfrm>
              <a:off x="6929757" y="5067924"/>
              <a:ext cx="1800199" cy="21602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4" name="箭头: 右 23">
              <a:extLst>
                <a:ext uri="{FF2B5EF4-FFF2-40B4-BE49-F238E27FC236}">
                  <a16:creationId xmlns:a16="http://schemas.microsoft.com/office/drawing/2014/main" id="{78D5F82D-2A77-8ABF-C825-5B6D5B4D9C22}"/>
                </a:ext>
              </a:extLst>
            </p:cNvPr>
            <p:cNvSpPr/>
            <p:nvPr/>
          </p:nvSpPr>
          <p:spPr>
            <a:xfrm>
              <a:off x="5162834" y="5574308"/>
              <a:ext cx="1800199" cy="21602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nvGrpSpPr>
            <p:cNvPr id="28" name="组合 27">
              <a:extLst>
                <a:ext uri="{FF2B5EF4-FFF2-40B4-BE49-F238E27FC236}">
                  <a16:creationId xmlns:a16="http://schemas.microsoft.com/office/drawing/2014/main" id="{C0FC6B43-67E6-E9D4-750D-A68E6D5B785E}"/>
                </a:ext>
              </a:extLst>
            </p:cNvPr>
            <p:cNvGrpSpPr/>
            <p:nvPr/>
          </p:nvGrpSpPr>
          <p:grpSpPr>
            <a:xfrm>
              <a:off x="6996309" y="5536811"/>
              <a:ext cx="309736" cy="309736"/>
              <a:chOff x="9255342" y="4892832"/>
              <a:chExt cx="309736" cy="309736"/>
            </a:xfrm>
          </p:grpSpPr>
          <p:sp>
            <p:nvSpPr>
              <p:cNvPr id="29" name="椭圆 28">
                <a:extLst>
                  <a:ext uri="{FF2B5EF4-FFF2-40B4-BE49-F238E27FC236}">
                    <a16:creationId xmlns:a16="http://schemas.microsoft.com/office/drawing/2014/main" id="{813C8C31-9EF5-608C-4E7C-D9994B19F4A0}"/>
                  </a:ext>
                </a:extLst>
              </p:cNvPr>
              <p:cNvSpPr/>
              <p:nvPr/>
            </p:nvSpPr>
            <p:spPr>
              <a:xfrm>
                <a:off x="9255342" y="4892832"/>
                <a:ext cx="309736" cy="3097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0" name="矩形 29">
                <a:extLst>
                  <a:ext uri="{FF2B5EF4-FFF2-40B4-BE49-F238E27FC236}">
                    <a16:creationId xmlns:a16="http://schemas.microsoft.com/office/drawing/2014/main" id="{004C348C-8512-B78E-470C-F090AEA4864D}"/>
                  </a:ext>
                </a:extLst>
              </p:cNvPr>
              <p:cNvSpPr/>
              <p:nvPr/>
            </p:nvSpPr>
            <p:spPr>
              <a:xfrm>
                <a:off x="9357751" y="4996611"/>
                <a:ext cx="104918" cy="1049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grpSp>
          <p:nvGrpSpPr>
            <p:cNvPr id="31" name="组合 30">
              <a:extLst>
                <a:ext uri="{FF2B5EF4-FFF2-40B4-BE49-F238E27FC236}">
                  <a16:creationId xmlns:a16="http://schemas.microsoft.com/office/drawing/2014/main" id="{1CAD6100-54A8-9BC1-7310-662ECFB38871}"/>
                </a:ext>
              </a:extLst>
            </p:cNvPr>
            <p:cNvGrpSpPr/>
            <p:nvPr/>
          </p:nvGrpSpPr>
          <p:grpSpPr>
            <a:xfrm>
              <a:off x="7883011" y="6143004"/>
              <a:ext cx="309736" cy="309736"/>
              <a:chOff x="9255342" y="4892832"/>
              <a:chExt cx="309736" cy="309736"/>
            </a:xfrm>
          </p:grpSpPr>
          <p:sp>
            <p:nvSpPr>
              <p:cNvPr id="32" name="椭圆 31">
                <a:extLst>
                  <a:ext uri="{FF2B5EF4-FFF2-40B4-BE49-F238E27FC236}">
                    <a16:creationId xmlns:a16="http://schemas.microsoft.com/office/drawing/2014/main" id="{68EB7560-846A-19FA-A735-96B9A8E1B7B2}"/>
                  </a:ext>
                </a:extLst>
              </p:cNvPr>
              <p:cNvSpPr/>
              <p:nvPr/>
            </p:nvSpPr>
            <p:spPr>
              <a:xfrm>
                <a:off x="9255342" y="4892832"/>
                <a:ext cx="309736" cy="3097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3" name="矩形 32">
                <a:extLst>
                  <a:ext uri="{FF2B5EF4-FFF2-40B4-BE49-F238E27FC236}">
                    <a16:creationId xmlns:a16="http://schemas.microsoft.com/office/drawing/2014/main" id="{0F8F7AA1-EB92-CF41-4C3F-F6CD7E747DF5}"/>
                  </a:ext>
                </a:extLst>
              </p:cNvPr>
              <p:cNvSpPr/>
              <p:nvPr/>
            </p:nvSpPr>
            <p:spPr>
              <a:xfrm>
                <a:off x="9357751" y="4996611"/>
                <a:ext cx="104918" cy="1049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sp>
          <p:nvSpPr>
            <p:cNvPr id="34" name="文本占位符 1">
              <a:extLst>
                <a:ext uri="{FF2B5EF4-FFF2-40B4-BE49-F238E27FC236}">
                  <a16:creationId xmlns:a16="http://schemas.microsoft.com/office/drawing/2014/main" id="{91374BE5-9503-BFCF-7927-DFFD610EFB65}"/>
                </a:ext>
              </a:extLst>
            </p:cNvPr>
            <p:cNvSpPr txBox="1">
              <a:spLocks/>
            </p:cNvSpPr>
            <p:nvPr/>
          </p:nvSpPr>
          <p:spPr>
            <a:xfrm>
              <a:off x="3881341" y="3781334"/>
              <a:ext cx="2345360"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await():</a:t>
              </a:r>
              <a:r>
                <a:rPr lang="zh-CN" altLang="en-US" sz="1400" dirty="0"/>
                <a:t>等待，</a:t>
              </a:r>
              <a:r>
                <a:rPr lang="en-US" altLang="zh-CN" sz="1400" dirty="0"/>
                <a:t>count=3</a:t>
              </a:r>
              <a:endParaRPr lang="zh-CN" altLang="en-US" sz="1400" dirty="0"/>
            </a:p>
            <a:p>
              <a:pPr marL="0" indent="0">
                <a:buFont typeface="Wingdings" pitchFamily="2" charset="2"/>
                <a:buNone/>
              </a:pPr>
              <a:endParaRPr lang="zh-CN" altLang="en-US" sz="1400" dirty="0"/>
            </a:p>
            <a:p>
              <a:pPr marL="0" indent="0">
                <a:buFont typeface="Wingdings" pitchFamily="2" charset="2"/>
                <a:buNone/>
              </a:pPr>
              <a:endParaRPr lang="zh-CN" altLang="en-US" sz="1400" dirty="0"/>
            </a:p>
          </p:txBody>
        </p:sp>
        <p:sp>
          <p:nvSpPr>
            <p:cNvPr id="36" name="文本占位符 1">
              <a:extLst>
                <a:ext uri="{FF2B5EF4-FFF2-40B4-BE49-F238E27FC236}">
                  <a16:creationId xmlns:a16="http://schemas.microsoft.com/office/drawing/2014/main" id="{5BCF1D84-01EE-37C2-F7CD-E20CB3A6F373}"/>
                </a:ext>
              </a:extLst>
            </p:cNvPr>
            <p:cNvSpPr txBox="1">
              <a:spLocks/>
            </p:cNvSpPr>
            <p:nvPr/>
          </p:nvSpPr>
          <p:spPr>
            <a:xfrm>
              <a:off x="6030956" y="4077905"/>
              <a:ext cx="1186833"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zh-CN" altLang="en-US" sz="1400" dirty="0"/>
                <a:t>等待中</a:t>
              </a:r>
            </a:p>
            <a:p>
              <a:pPr marL="0" indent="0">
                <a:buFont typeface="Wingdings" pitchFamily="2" charset="2"/>
                <a:buNone/>
              </a:pPr>
              <a:endParaRPr lang="zh-CN" altLang="en-US" sz="1400" dirty="0"/>
            </a:p>
            <a:p>
              <a:pPr marL="0" indent="0">
                <a:buFont typeface="Wingdings" pitchFamily="2" charset="2"/>
                <a:buNone/>
              </a:pPr>
              <a:endParaRPr lang="zh-CN" altLang="en-US" sz="1400" dirty="0"/>
            </a:p>
          </p:txBody>
        </p:sp>
        <p:sp>
          <p:nvSpPr>
            <p:cNvPr id="37" name="文本占位符 1">
              <a:extLst>
                <a:ext uri="{FF2B5EF4-FFF2-40B4-BE49-F238E27FC236}">
                  <a16:creationId xmlns:a16="http://schemas.microsoft.com/office/drawing/2014/main" id="{40BC692C-2019-0D20-74CA-F3D4A6E76E62}"/>
                </a:ext>
              </a:extLst>
            </p:cNvPr>
            <p:cNvSpPr txBox="1">
              <a:spLocks/>
            </p:cNvSpPr>
            <p:nvPr/>
          </p:nvSpPr>
          <p:spPr>
            <a:xfrm>
              <a:off x="8425677" y="4098362"/>
              <a:ext cx="1186833"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zh-CN" altLang="en-US" sz="1400" dirty="0"/>
                <a:t>继续执行</a:t>
              </a:r>
            </a:p>
            <a:p>
              <a:pPr marL="0" indent="0">
                <a:buFont typeface="Wingdings" pitchFamily="2" charset="2"/>
                <a:buNone/>
              </a:pPr>
              <a:endParaRPr lang="zh-CN" altLang="en-US" sz="1400" dirty="0"/>
            </a:p>
          </p:txBody>
        </p:sp>
        <p:sp>
          <p:nvSpPr>
            <p:cNvPr id="38" name="文本占位符 1">
              <a:extLst>
                <a:ext uri="{FF2B5EF4-FFF2-40B4-BE49-F238E27FC236}">
                  <a16:creationId xmlns:a16="http://schemas.microsoft.com/office/drawing/2014/main" id="{C7AEAF6A-84B5-3D7F-7D61-7DEEA97D73FD}"/>
                </a:ext>
              </a:extLst>
            </p:cNvPr>
            <p:cNvSpPr txBox="1">
              <a:spLocks/>
            </p:cNvSpPr>
            <p:nvPr/>
          </p:nvSpPr>
          <p:spPr>
            <a:xfrm>
              <a:off x="6165736" y="4665332"/>
              <a:ext cx="1340088"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countdown()</a:t>
              </a:r>
              <a:endParaRPr lang="zh-CN" altLang="en-US" sz="1400" dirty="0"/>
            </a:p>
          </p:txBody>
        </p:sp>
        <p:sp>
          <p:nvSpPr>
            <p:cNvPr id="39" name="文本占位符 1">
              <a:extLst>
                <a:ext uri="{FF2B5EF4-FFF2-40B4-BE49-F238E27FC236}">
                  <a16:creationId xmlns:a16="http://schemas.microsoft.com/office/drawing/2014/main" id="{07FA5D27-4CE2-D0D1-B240-7FC30809AAD6}"/>
                </a:ext>
              </a:extLst>
            </p:cNvPr>
            <p:cNvSpPr txBox="1">
              <a:spLocks/>
            </p:cNvSpPr>
            <p:nvPr/>
          </p:nvSpPr>
          <p:spPr>
            <a:xfrm>
              <a:off x="6255254" y="5182210"/>
              <a:ext cx="1340088"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countdown()</a:t>
              </a:r>
              <a:endParaRPr lang="zh-CN" altLang="en-US" sz="1400" dirty="0"/>
            </a:p>
          </p:txBody>
        </p:sp>
        <p:sp>
          <p:nvSpPr>
            <p:cNvPr id="40" name="文本占位符 1">
              <a:extLst>
                <a:ext uri="{FF2B5EF4-FFF2-40B4-BE49-F238E27FC236}">
                  <a16:creationId xmlns:a16="http://schemas.microsoft.com/office/drawing/2014/main" id="{F0107B0E-95BD-83BF-97B1-97B35CF90124}"/>
                </a:ext>
              </a:extLst>
            </p:cNvPr>
            <p:cNvSpPr txBox="1">
              <a:spLocks/>
            </p:cNvSpPr>
            <p:nvPr/>
          </p:nvSpPr>
          <p:spPr>
            <a:xfrm>
              <a:off x="6657755" y="5841780"/>
              <a:ext cx="1340088"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countdown()</a:t>
              </a:r>
              <a:endParaRPr lang="zh-CN" altLang="en-US" sz="1400" dirty="0"/>
            </a:p>
          </p:txBody>
        </p:sp>
        <p:sp>
          <p:nvSpPr>
            <p:cNvPr id="41" name="文本占位符 1">
              <a:extLst>
                <a:ext uri="{FF2B5EF4-FFF2-40B4-BE49-F238E27FC236}">
                  <a16:creationId xmlns:a16="http://schemas.microsoft.com/office/drawing/2014/main" id="{93C3130D-B94C-F846-8461-22AA1DA8E60B}"/>
                </a:ext>
              </a:extLst>
            </p:cNvPr>
            <p:cNvSpPr txBox="1">
              <a:spLocks/>
            </p:cNvSpPr>
            <p:nvPr/>
          </p:nvSpPr>
          <p:spPr>
            <a:xfrm>
              <a:off x="7505824" y="4777440"/>
              <a:ext cx="1186833"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zh-CN" altLang="en-US" sz="1400" dirty="0"/>
                <a:t>继续执行</a:t>
              </a:r>
            </a:p>
            <a:p>
              <a:pPr marL="0" indent="0">
                <a:buFont typeface="Wingdings" pitchFamily="2" charset="2"/>
                <a:buNone/>
              </a:pPr>
              <a:endParaRPr lang="zh-CN" altLang="en-US" sz="1400" dirty="0"/>
            </a:p>
          </p:txBody>
        </p:sp>
        <p:sp>
          <p:nvSpPr>
            <p:cNvPr id="42" name="文本占位符 1">
              <a:extLst>
                <a:ext uri="{FF2B5EF4-FFF2-40B4-BE49-F238E27FC236}">
                  <a16:creationId xmlns:a16="http://schemas.microsoft.com/office/drawing/2014/main" id="{6EBADFE5-6FDF-9AE7-6521-172AFCF50EC7}"/>
                </a:ext>
              </a:extLst>
            </p:cNvPr>
            <p:cNvSpPr txBox="1">
              <a:spLocks/>
            </p:cNvSpPr>
            <p:nvPr/>
          </p:nvSpPr>
          <p:spPr>
            <a:xfrm>
              <a:off x="2379030" y="4226320"/>
              <a:ext cx="602211"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T1</a:t>
              </a:r>
              <a:endParaRPr lang="zh-CN" altLang="en-US" sz="1400" dirty="0"/>
            </a:p>
            <a:p>
              <a:pPr marL="0" indent="0">
                <a:buFont typeface="Wingdings" pitchFamily="2" charset="2"/>
                <a:buNone/>
              </a:pPr>
              <a:endParaRPr lang="zh-CN" altLang="en-US" sz="1400" dirty="0"/>
            </a:p>
            <a:p>
              <a:pPr marL="0" indent="0">
                <a:buFont typeface="Wingdings" pitchFamily="2" charset="2"/>
                <a:buNone/>
              </a:pPr>
              <a:endParaRPr lang="zh-CN" altLang="en-US" sz="1400" dirty="0"/>
            </a:p>
          </p:txBody>
        </p:sp>
        <p:sp>
          <p:nvSpPr>
            <p:cNvPr id="43" name="文本占位符 1">
              <a:extLst>
                <a:ext uri="{FF2B5EF4-FFF2-40B4-BE49-F238E27FC236}">
                  <a16:creationId xmlns:a16="http://schemas.microsoft.com/office/drawing/2014/main" id="{638902CC-8364-1285-50DB-F897661706E1}"/>
                </a:ext>
              </a:extLst>
            </p:cNvPr>
            <p:cNvSpPr txBox="1">
              <a:spLocks/>
            </p:cNvSpPr>
            <p:nvPr/>
          </p:nvSpPr>
          <p:spPr>
            <a:xfrm>
              <a:off x="2390766" y="4969172"/>
              <a:ext cx="602211"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T2</a:t>
              </a:r>
              <a:endParaRPr lang="zh-CN" altLang="en-US" sz="1400" dirty="0"/>
            </a:p>
            <a:p>
              <a:pPr marL="0" indent="0">
                <a:buFont typeface="Wingdings" pitchFamily="2" charset="2"/>
                <a:buNone/>
              </a:pPr>
              <a:endParaRPr lang="zh-CN" altLang="en-US" sz="1400" dirty="0"/>
            </a:p>
            <a:p>
              <a:pPr marL="0" indent="0">
                <a:buFont typeface="Wingdings" pitchFamily="2" charset="2"/>
                <a:buNone/>
              </a:pPr>
              <a:endParaRPr lang="zh-CN" altLang="en-US" sz="1400" dirty="0"/>
            </a:p>
          </p:txBody>
        </p:sp>
        <p:sp>
          <p:nvSpPr>
            <p:cNvPr id="44" name="文本占位符 1">
              <a:extLst>
                <a:ext uri="{FF2B5EF4-FFF2-40B4-BE49-F238E27FC236}">
                  <a16:creationId xmlns:a16="http://schemas.microsoft.com/office/drawing/2014/main" id="{C7CEEB17-7A22-99FA-F5E7-A7CD68293A67}"/>
                </a:ext>
              </a:extLst>
            </p:cNvPr>
            <p:cNvSpPr txBox="1">
              <a:spLocks/>
            </p:cNvSpPr>
            <p:nvPr/>
          </p:nvSpPr>
          <p:spPr>
            <a:xfrm>
              <a:off x="2389879" y="5485489"/>
              <a:ext cx="602211"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T3</a:t>
              </a:r>
              <a:endParaRPr lang="zh-CN" altLang="en-US" sz="1400" dirty="0"/>
            </a:p>
            <a:p>
              <a:pPr marL="0" indent="0">
                <a:buFont typeface="Wingdings" pitchFamily="2" charset="2"/>
                <a:buNone/>
              </a:pPr>
              <a:endParaRPr lang="zh-CN" altLang="en-US" sz="1400" dirty="0"/>
            </a:p>
            <a:p>
              <a:pPr marL="0" indent="0">
                <a:buFont typeface="Wingdings" pitchFamily="2" charset="2"/>
                <a:buNone/>
              </a:pPr>
              <a:endParaRPr lang="zh-CN" altLang="en-US" sz="1400" dirty="0"/>
            </a:p>
          </p:txBody>
        </p:sp>
        <p:sp>
          <p:nvSpPr>
            <p:cNvPr id="45" name="文本占位符 1">
              <a:extLst>
                <a:ext uri="{FF2B5EF4-FFF2-40B4-BE49-F238E27FC236}">
                  <a16:creationId xmlns:a16="http://schemas.microsoft.com/office/drawing/2014/main" id="{B8271C7E-BDFE-9A5C-5AE1-9D6EA74EA772}"/>
                </a:ext>
              </a:extLst>
            </p:cNvPr>
            <p:cNvSpPr txBox="1">
              <a:spLocks/>
            </p:cNvSpPr>
            <p:nvPr/>
          </p:nvSpPr>
          <p:spPr>
            <a:xfrm>
              <a:off x="2390766" y="6091682"/>
              <a:ext cx="602211" cy="41238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en-US" altLang="zh-CN" sz="1400" dirty="0"/>
                <a:t>T4</a:t>
              </a:r>
              <a:endParaRPr lang="zh-CN" altLang="en-US" sz="1400" dirty="0"/>
            </a:p>
            <a:p>
              <a:pPr marL="0" indent="0">
                <a:buFont typeface="Wingdings" pitchFamily="2" charset="2"/>
                <a:buNone/>
              </a:pPr>
              <a:endParaRPr lang="zh-CN" altLang="en-US" sz="1400" dirty="0"/>
            </a:p>
            <a:p>
              <a:pPr marL="0" indent="0">
                <a:buFont typeface="Wingdings" pitchFamily="2" charset="2"/>
                <a:buNone/>
              </a:pPr>
              <a:endParaRPr lang="zh-CN" altLang="en-US" sz="1400" dirty="0"/>
            </a:p>
          </p:txBody>
        </p:sp>
      </p:grpSp>
    </p:spTree>
    <p:extLst>
      <p:ext uri="{BB962C8B-B14F-4D97-AF65-F5344CB8AC3E}">
        <p14:creationId xmlns:p14="http://schemas.microsoft.com/office/powerpoint/2010/main" val="3951888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62293-BCC8-AFA1-C51D-3FA1B8E642EF}"/>
              </a:ext>
            </a:extLst>
          </p:cNvPr>
          <p:cNvSpPr>
            <a:spLocks noGrp="1"/>
          </p:cNvSpPr>
          <p:nvPr>
            <p:ph type="title"/>
          </p:nvPr>
        </p:nvSpPr>
        <p:spPr/>
        <p:txBody>
          <a:bodyPr/>
          <a:lstStyle/>
          <a:p>
            <a:r>
              <a:rPr lang="zh-CN" altLang="en-US" dirty="0"/>
              <a:t>多线程使用场景一（</a:t>
            </a:r>
            <a:r>
              <a:rPr lang="en-US" altLang="zh-CN" dirty="0"/>
              <a:t> es</a:t>
            </a:r>
            <a:r>
              <a:rPr lang="zh-CN" altLang="en-US" dirty="0"/>
              <a:t>数据批量导入）</a:t>
            </a:r>
          </a:p>
        </p:txBody>
      </p:sp>
      <p:sp>
        <p:nvSpPr>
          <p:cNvPr id="3" name="文本占位符 2">
            <a:extLst>
              <a:ext uri="{FF2B5EF4-FFF2-40B4-BE49-F238E27FC236}">
                <a16:creationId xmlns:a16="http://schemas.microsoft.com/office/drawing/2014/main" id="{CFAEB832-2A4D-587D-D522-F541C8E02E73}"/>
              </a:ext>
            </a:extLst>
          </p:cNvPr>
          <p:cNvSpPr>
            <a:spLocks noGrp="1"/>
          </p:cNvSpPr>
          <p:nvPr>
            <p:ph type="body" sz="quarter" idx="11"/>
          </p:nvPr>
        </p:nvSpPr>
        <p:spPr>
          <a:xfrm>
            <a:off x="710880" y="1624205"/>
            <a:ext cx="10698800" cy="1336744"/>
          </a:xfrm>
        </p:spPr>
        <p:txBody>
          <a:bodyPr/>
          <a:lstStyle/>
          <a:p>
            <a:r>
              <a:rPr lang="zh-CN" altLang="en-US" dirty="0"/>
              <a:t>在我们项目上线之前，我们需要把数据库中的数据一次性的同步到</a:t>
            </a:r>
            <a:r>
              <a:rPr lang="en-US" altLang="zh-CN" dirty="0"/>
              <a:t>es</a:t>
            </a:r>
            <a:r>
              <a:rPr lang="zh-CN" altLang="en-US" dirty="0"/>
              <a:t>索引库中，但是当时的数据好像是</a:t>
            </a:r>
            <a:r>
              <a:rPr lang="en-US" altLang="zh-CN" dirty="0"/>
              <a:t>1000</a:t>
            </a:r>
            <a:r>
              <a:rPr lang="zh-CN" altLang="en-US" dirty="0"/>
              <a:t>万左右，一次性读取数据肯定不行（</a:t>
            </a:r>
            <a:r>
              <a:rPr lang="en-US" altLang="zh-CN" dirty="0" err="1"/>
              <a:t>oom</a:t>
            </a:r>
            <a:r>
              <a:rPr lang="zh-CN" altLang="en-US" dirty="0"/>
              <a:t>异常），当时我就想到可以使用线程池的方式导入，利用</a:t>
            </a:r>
            <a:r>
              <a:rPr lang="en-US" altLang="zh-CN" dirty="0" err="1"/>
              <a:t>CountDownLatch</a:t>
            </a:r>
            <a:r>
              <a:rPr lang="zh-CN" altLang="en-US" dirty="0"/>
              <a:t>来控制，就能避免一次性加载过多，防止内存溢出</a:t>
            </a:r>
          </a:p>
        </p:txBody>
      </p:sp>
      <p:sp>
        <p:nvSpPr>
          <p:cNvPr id="7" name="箭头: 右 6">
            <a:extLst>
              <a:ext uri="{FF2B5EF4-FFF2-40B4-BE49-F238E27FC236}">
                <a16:creationId xmlns:a16="http://schemas.microsoft.com/office/drawing/2014/main" id="{2DCDC43C-E5A3-C241-8021-9114476DB20B}"/>
              </a:ext>
            </a:extLst>
          </p:cNvPr>
          <p:cNvSpPr/>
          <p:nvPr/>
        </p:nvSpPr>
        <p:spPr>
          <a:xfrm>
            <a:off x="3201169" y="4149080"/>
            <a:ext cx="720080" cy="504056"/>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nvGrpSpPr>
          <p:cNvPr id="16" name="组合 15">
            <a:extLst>
              <a:ext uri="{FF2B5EF4-FFF2-40B4-BE49-F238E27FC236}">
                <a16:creationId xmlns:a16="http://schemas.microsoft.com/office/drawing/2014/main" id="{E78760BF-D466-9211-AA87-EDE9C30EFCED}"/>
              </a:ext>
            </a:extLst>
          </p:cNvPr>
          <p:cNvGrpSpPr/>
          <p:nvPr/>
        </p:nvGrpSpPr>
        <p:grpSpPr>
          <a:xfrm>
            <a:off x="8178328" y="3843046"/>
            <a:ext cx="2885337" cy="1188132"/>
            <a:chOff x="8178328" y="3843046"/>
            <a:chExt cx="2885337" cy="1188132"/>
          </a:xfrm>
        </p:grpSpPr>
        <p:sp>
          <p:nvSpPr>
            <p:cNvPr id="6" name="箭头: 右 5">
              <a:extLst>
                <a:ext uri="{FF2B5EF4-FFF2-40B4-BE49-F238E27FC236}">
                  <a16:creationId xmlns:a16="http://schemas.microsoft.com/office/drawing/2014/main" id="{2D988D12-EE89-FAA8-7616-B2CDB3C9D481}"/>
                </a:ext>
              </a:extLst>
            </p:cNvPr>
            <p:cNvSpPr/>
            <p:nvPr/>
          </p:nvSpPr>
          <p:spPr>
            <a:xfrm>
              <a:off x="8178328" y="4149080"/>
              <a:ext cx="720080" cy="504056"/>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2" name="流程图: 磁盘 11">
              <a:extLst>
                <a:ext uri="{FF2B5EF4-FFF2-40B4-BE49-F238E27FC236}">
                  <a16:creationId xmlns:a16="http://schemas.microsoft.com/office/drawing/2014/main" id="{DC444C53-90A4-E14A-0808-4332CE0331FE}"/>
                </a:ext>
              </a:extLst>
            </p:cNvPr>
            <p:cNvSpPr/>
            <p:nvPr/>
          </p:nvSpPr>
          <p:spPr>
            <a:xfrm>
              <a:off x="9407481" y="3843046"/>
              <a:ext cx="1656184" cy="1188132"/>
            </a:xfrm>
            <a:prstGeom prst="flowChartMagneticDisk">
              <a:avLst/>
            </a:prstGeom>
            <a:solidFill>
              <a:schemeClr val="tx2">
                <a:lumMod val="40000"/>
                <a:lumOff val="6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ea typeface="Alibaba PuHuiTi Medium"/>
                </a:rPr>
                <a:t>Elasticearch</a:t>
              </a:r>
              <a:r>
                <a:rPr lang="en-US" altLang="zh-CN" sz="2000" dirty="0">
                  <a:solidFill>
                    <a:schemeClr val="tx1"/>
                  </a:solidFill>
                  <a:ea typeface="Alibaba PuHuiTi Medium"/>
                </a:rPr>
                <a:t> </a:t>
              </a:r>
              <a:endParaRPr lang="zh-CN" altLang="en-US" sz="2000" dirty="0">
                <a:solidFill>
                  <a:schemeClr val="tx1"/>
                </a:solidFill>
                <a:ea typeface="Alibaba PuHuiTi Medium"/>
              </a:endParaRPr>
            </a:p>
          </p:txBody>
        </p:sp>
      </p:grpSp>
      <p:grpSp>
        <p:nvGrpSpPr>
          <p:cNvPr id="14" name="组合 13">
            <a:extLst>
              <a:ext uri="{FF2B5EF4-FFF2-40B4-BE49-F238E27FC236}">
                <a16:creationId xmlns:a16="http://schemas.microsoft.com/office/drawing/2014/main" id="{844D50AC-21D1-81C8-78D0-3F0FB0512757}"/>
              </a:ext>
            </a:extLst>
          </p:cNvPr>
          <p:cNvGrpSpPr/>
          <p:nvPr/>
        </p:nvGrpSpPr>
        <p:grpSpPr>
          <a:xfrm>
            <a:off x="882403" y="3807042"/>
            <a:ext cx="1656184" cy="1915343"/>
            <a:chOff x="882403" y="3807042"/>
            <a:chExt cx="1656184" cy="1915343"/>
          </a:xfrm>
        </p:grpSpPr>
        <p:sp>
          <p:nvSpPr>
            <p:cNvPr id="4" name="流程图: 磁盘 3">
              <a:extLst>
                <a:ext uri="{FF2B5EF4-FFF2-40B4-BE49-F238E27FC236}">
                  <a16:creationId xmlns:a16="http://schemas.microsoft.com/office/drawing/2014/main" id="{A34A9283-5B14-3D4B-422C-3D275752495C}"/>
                </a:ext>
              </a:extLst>
            </p:cNvPr>
            <p:cNvSpPr/>
            <p:nvPr/>
          </p:nvSpPr>
          <p:spPr>
            <a:xfrm>
              <a:off x="882403" y="3807042"/>
              <a:ext cx="1656184" cy="1188132"/>
            </a:xfrm>
            <a:prstGeom prst="flowChartMagneticDisk">
              <a:avLst/>
            </a:prstGeom>
            <a:solidFill>
              <a:schemeClr val="bg1">
                <a:lumMod val="7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ea typeface="Alibaba PuHuiTi Medium"/>
                </a:rPr>
                <a:t>DB</a:t>
              </a:r>
              <a:endParaRPr lang="zh-CN" altLang="en-US" sz="2000" dirty="0">
                <a:solidFill>
                  <a:schemeClr val="tx1"/>
                </a:solidFill>
                <a:ea typeface="Alibaba PuHuiTi Medium"/>
              </a:endParaRPr>
            </a:p>
          </p:txBody>
        </p:sp>
        <p:sp>
          <p:nvSpPr>
            <p:cNvPr id="13" name="文本占位符 2">
              <a:extLst>
                <a:ext uri="{FF2B5EF4-FFF2-40B4-BE49-F238E27FC236}">
                  <a16:creationId xmlns:a16="http://schemas.microsoft.com/office/drawing/2014/main" id="{DC9F063B-6DB8-086F-39D8-8D5318B13138}"/>
                </a:ext>
              </a:extLst>
            </p:cNvPr>
            <p:cNvSpPr txBox="1">
              <a:spLocks/>
            </p:cNvSpPr>
            <p:nvPr/>
          </p:nvSpPr>
          <p:spPr>
            <a:xfrm>
              <a:off x="1263327" y="5168062"/>
              <a:ext cx="872234" cy="5543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r>
                <a:rPr lang="zh-CN" altLang="en-US" dirty="0"/>
                <a:t>千万</a:t>
              </a:r>
            </a:p>
          </p:txBody>
        </p:sp>
      </p:grpSp>
      <p:sp>
        <p:nvSpPr>
          <p:cNvPr id="9" name="矩形: 圆角 8">
            <a:extLst>
              <a:ext uri="{FF2B5EF4-FFF2-40B4-BE49-F238E27FC236}">
                <a16:creationId xmlns:a16="http://schemas.microsoft.com/office/drawing/2014/main" id="{3A1DAA2B-7124-AFD4-AFED-5FF2D87F0A74}"/>
              </a:ext>
            </a:extLst>
          </p:cNvPr>
          <p:cNvSpPr/>
          <p:nvPr/>
        </p:nvSpPr>
        <p:spPr>
          <a:xfrm>
            <a:off x="4583832" y="3566741"/>
            <a:ext cx="3096344" cy="1667054"/>
          </a:xfrm>
          <a:prstGeom prst="roundRect">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ea typeface="Alibaba PuHuiTi Medium"/>
              </a:rPr>
              <a:t>线程池、</a:t>
            </a:r>
            <a:r>
              <a:rPr lang="en-US" altLang="zh-CN" sz="2400">
                <a:solidFill>
                  <a:schemeClr val="tx1"/>
                </a:solidFill>
                <a:ea typeface="Alibaba PuHuiTi Medium"/>
              </a:rPr>
              <a:t>CountDownLatch</a:t>
            </a:r>
            <a:endParaRPr lang="zh-CN" altLang="en-US" sz="2400" dirty="0">
              <a:solidFill>
                <a:schemeClr val="tx1"/>
              </a:solidFill>
              <a:ea typeface="Alibaba PuHuiTi Medium"/>
            </a:endParaRPr>
          </a:p>
        </p:txBody>
      </p:sp>
    </p:spTree>
    <p:extLst>
      <p:ext uri="{BB962C8B-B14F-4D97-AF65-F5344CB8AC3E}">
        <p14:creationId xmlns:p14="http://schemas.microsoft.com/office/powerpoint/2010/main" val="1908451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6" presetClass="entr" presetSubtype="2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BB9D8-E4B4-648D-E7D5-1A52B1F57E16}"/>
              </a:ext>
            </a:extLst>
          </p:cNvPr>
          <p:cNvSpPr>
            <a:spLocks noGrp="1"/>
          </p:cNvSpPr>
          <p:nvPr>
            <p:ph type="title"/>
          </p:nvPr>
        </p:nvSpPr>
        <p:spPr/>
        <p:txBody>
          <a:bodyPr/>
          <a:lstStyle/>
          <a:p>
            <a:r>
              <a:rPr lang="zh-CN" altLang="en-US" dirty="0"/>
              <a:t>多线程使用场景一（</a:t>
            </a:r>
            <a:r>
              <a:rPr lang="en-US" altLang="zh-CN" dirty="0"/>
              <a:t> es</a:t>
            </a:r>
            <a:r>
              <a:rPr lang="zh-CN" altLang="en-US" dirty="0"/>
              <a:t>数据批量导入）</a:t>
            </a:r>
          </a:p>
        </p:txBody>
      </p:sp>
      <p:sp>
        <p:nvSpPr>
          <p:cNvPr id="3" name="文本占位符 2">
            <a:extLst>
              <a:ext uri="{FF2B5EF4-FFF2-40B4-BE49-F238E27FC236}">
                <a16:creationId xmlns:a16="http://schemas.microsoft.com/office/drawing/2014/main" id="{B5517599-8DD5-1A51-5417-8A5AFD6F3321}"/>
              </a:ext>
            </a:extLst>
          </p:cNvPr>
          <p:cNvSpPr>
            <a:spLocks noGrp="1"/>
          </p:cNvSpPr>
          <p:nvPr>
            <p:ph type="body" sz="quarter" idx="11"/>
          </p:nvPr>
        </p:nvSpPr>
        <p:spPr>
          <a:xfrm>
            <a:off x="11014457" y="4648368"/>
            <a:ext cx="665433" cy="436644"/>
          </a:xfrm>
        </p:spPr>
        <p:txBody>
          <a:bodyPr/>
          <a:lstStyle/>
          <a:p>
            <a:r>
              <a:rPr lang="zh-CN" altLang="en-US" sz="1400" dirty="0"/>
              <a:t>循环</a:t>
            </a:r>
          </a:p>
        </p:txBody>
      </p:sp>
      <p:sp>
        <p:nvSpPr>
          <p:cNvPr id="13" name="矩形 12">
            <a:extLst>
              <a:ext uri="{FF2B5EF4-FFF2-40B4-BE49-F238E27FC236}">
                <a16:creationId xmlns:a16="http://schemas.microsoft.com/office/drawing/2014/main" id="{9E831118-4B05-152A-CAB4-24F5D7C2914B}"/>
              </a:ext>
            </a:extLst>
          </p:cNvPr>
          <p:cNvSpPr/>
          <p:nvPr/>
        </p:nvSpPr>
        <p:spPr>
          <a:xfrm>
            <a:off x="2344771" y="2781604"/>
            <a:ext cx="1447682" cy="433691"/>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计算总页数</a:t>
            </a:r>
          </a:p>
        </p:txBody>
      </p:sp>
      <p:sp>
        <p:nvSpPr>
          <p:cNvPr id="18" name="矩形 17">
            <a:extLst>
              <a:ext uri="{FF2B5EF4-FFF2-40B4-BE49-F238E27FC236}">
                <a16:creationId xmlns:a16="http://schemas.microsoft.com/office/drawing/2014/main" id="{3779D272-8A91-9F1A-AEBA-C968D84BAC3F}"/>
              </a:ext>
            </a:extLst>
          </p:cNvPr>
          <p:cNvSpPr/>
          <p:nvPr/>
        </p:nvSpPr>
        <p:spPr>
          <a:xfrm>
            <a:off x="2353300" y="3638159"/>
            <a:ext cx="1435641" cy="465917"/>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ea typeface="Alibaba PuHuiTi Medium"/>
              </a:rPr>
              <a:t>CountDownLatch</a:t>
            </a:r>
            <a:r>
              <a:rPr lang="en-US" altLang="zh-CN" sz="1200" dirty="0">
                <a:solidFill>
                  <a:schemeClr val="tx1"/>
                </a:solidFill>
                <a:ea typeface="Alibaba PuHuiTi Medium"/>
              </a:rPr>
              <a:t>(</a:t>
            </a:r>
            <a:r>
              <a:rPr lang="zh-CN" altLang="en-US" sz="1200" dirty="0">
                <a:solidFill>
                  <a:schemeClr val="tx1"/>
                </a:solidFill>
                <a:ea typeface="Alibaba PuHuiTi Medium"/>
              </a:rPr>
              <a:t>总页数</a:t>
            </a:r>
            <a:r>
              <a:rPr lang="en-US" altLang="zh-CN" sz="1200" dirty="0">
                <a:solidFill>
                  <a:schemeClr val="tx1"/>
                </a:solidFill>
                <a:ea typeface="Alibaba PuHuiTi Medium"/>
              </a:rPr>
              <a:t>)</a:t>
            </a:r>
            <a:endParaRPr lang="zh-CN" altLang="en-US" sz="1200" dirty="0">
              <a:solidFill>
                <a:schemeClr val="tx1"/>
              </a:solidFill>
              <a:ea typeface="Alibaba PuHuiTi Medium"/>
            </a:endParaRPr>
          </a:p>
        </p:txBody>
      </p:sp>
      <p:sp>
        <p:nvSpPr>
          <p:cNvPr id="22" name="矩形 21">
            <a:extLst>
              <a:ext uri="{FF2B5EF4-FFF2-40B4-BE49-F238E27FC236}">
                <a16:creationId xmlns:a16="http://schemas.microsoft.com/office/drawing/2014/main" id="{5E3FCF51-A7F3-0BF1-0959-F2C8DBC54F77}"/>
              </a:ext>
            </a:extLst>
          </p:cNvPr>
          <p:cNvSpPr/>
          <p:nvPr/>
        </p:nvSpPr>
        <p:spPr>
          <a:xfrm>
            <a:off x="2353315" y="4600345"/>
            <a:ext cx="1435641" cy="517584"/>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分页查询文章数据</a:t>
            </a:r>
          </a:p>
        </p:txBody>
      </p:sp>
      <p:sp>
        <p:nvSpPr>
          <p:cNvPr id="151" name="矩形: 圆角 150">
            <a:extLst>
              <a:ext uri="{FF2B5EF4-FFF2-40B4-BE49-F238E27FC236}">
                <a16:creationId xmlns:a16="http://schemas.microsoft.com/office/drawing/2014/main" id="{5336C1DF-E715-8A62-63B4-92074C86C29F}"/>
              </a:ext>
            </a:extLst>
          </p:cNvPr>
          <p:cNvSpPr/>
          <p:nvPr/>
        </p:nvSpPr>
        <p:spPr>
          <a:xfrm>
            <a:off x="6077147" y="2858943"/>
            <a:ext cx="2520280" cy="858090"/>
          </a:xfrm>
          <a:prstGeom prst="round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ea typeface="Alibaba PuHuiTi Medium"/>
              </a:rPr>
              <a:t>批量导入到</a:t>
            </a:r>
            <a:r>
              <a:rPr lang="en-US" altLang="zh-CN" sz="1200" dirty="0">
                <a:solidFill>
                  <a:schemeClr val="tx1"/>
                </a:solidFill>
                <a:ea typeface="Alibaba PuHuiTi Medium"/>
              </a:rPr>
              <a:t>ES</a:t>
            </a:r>
            <a:r>
              <a:rPr lang="zh-CN" altLang="en-US" sz="1200" dirty="0">
                <a:solidFill>
                  <a:schemeClr val="tx1"/>
                </a:solidFill>
                <a:ea typeface="Alibaba PuHuiTi Medium"/>
              </a:rPr>
              <a:t>中</a:t>
            </a:r>
            <a:endParaRPr lang="en-US" altLang="zh-CN" sz="1200" dirty="0">
              <a:solidFill>
                <a:schemeClr val="tx1"/>
              </a:solidFill>
              <a:ea typeface="Alibaba PuHuiTi Medium"/>
            </a:endParaRPr>
          </a:p>
          <a:p>
            <a:r>
              <a:rPr lang="en-US" altLang="zh-CN" sz="1200" dirty="0" err="1">
                <a:solidFill>
                  <a:schemeClr val="tx1"/>
                </a:solidFill>
                <a:ea typeface="Alibaba PuHuiTi Medium"/>
              </a:rPr>
              <a:t>countDownLatch.countDown</a:t>
            </a:r>
            <a:r>
              <a:rPr lang="en-US" altLang="zh-CN" sz="1200" dirty="0">
                <a:solidFill>
                  <a:schemeClr val="tx1"/>
                </a:solidFill>
                <a:ea typeface="Alibaba PuHuiTi Medium"/>
              </a:rPr>
              <a:t>()</a:t>
            </a:r>
            <a:endParaRPr lang="zh-CN" altLang="en-US" sz="1200" dirty="0">
              <a:solidFill>
                <a:schemeClr val="tx1"/>
              </a:solidFill>
              <a:ea typeface="Alibaba PuHuiTi Medium"/>
            </a:endParaRPr>
          </a:p>
        </p:txBody>
      </p:sp>
      <p:sp>
        <p:nvSpPr>
          <p:cNvPr id="160" name="文本占位符 2">
            <a:extLst>
              <a:ext uri="{FF2B5EF4-FFF2-40B4-BE49-F238E27FC236}">
                <a16:creationId xmlns:a16="http://schemas.microsoft.com/office/drawing/2014/main" id="{9B840256-7C27-A0B1-405F-673E01C3AA01}"/>
              </a:ext>
            </a:extLst>
          </p:cNvPr>
          <p:cNvSpPr txBox="1">
            <a:spLocks/>
          </p:cNvSpPr>
          <p:nvPr/>
        </p:nvSpPr>
        <p:spPr>
          <a:xfrm>
            <a:off x="791246" y="2789068"/>
            <a:ext cx="1608533" cy="4135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固定每页</a:t>
            </a:r>
            <a:r>
              <a:rPr lang="en-US" altLang="zh-CN" sz="1400" dirty="0"/>
              <a:t>2000</a:t>
            </a:r>
            <a:r>
              <a:rPr lang="zh-CN" altLang="en-US" sz="1400" dirty="0"/>
              <a:t>条</a:t>
            </a:r>
          </a:p>
        </p:txBody>
      </p:sp>
      <p:sp>
        <p:nvSpPr>
          <p:cNvPr id="7" name="矩形: 圆角 6">
            <a:extLst>
              <a:ext uri="{FF2B5EF4-FFF2-40B4-BE49-F238E27FC236}">
                <a16:creationId xmlns:a16="http://schemas.microsoft.com/office/drawing/2014/main" id="{EBB678C9-65BA-E4B4-EFFA-3DAD0FA69A71}"/>
              </a:ext>
            </a:extLst>
          </p:cNvPr>
          <p:cNvSpPr/>
          <p:nvPr/>
        </p:nvSpPr>
        <p:spPr>
          <a:xfrm>
            <a:off x="791246" y="1856094"/>
            <a:ext cx="881802" cy="510110"/>
          </a:xfrm>
          <a:prstGeom prst="round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批量导入</a:t>
            </a:r>
          </a:p>
        </p:txBody>
      </p:sp>
      <p:grpSp>
        <p:nvGrpSpPr>
          <p:cNvPr id="55" name="组合 54">
            <a:extLst>
              <a:ext uri="{FF2B5EF4-FFF2-40B4-BE49-F238E27FC236}">
                <a16:creationId xmlns:a16="http://schemas.microsoft.com/office/drawing/2014/main" id="{2E6F106E-F06D-8F2B-8DFF-5D0BB3E534D0}"/>
              </a:ext>
            </a:extLst>
          </p:cNvPr>
          <p:cNvGrpSpPr/>
          <p:nvPr/>
        </p:nvGrpSpPr>
        <p:grpSpPr>
          <a:xfrm>
            <a:off x="7332458" y="2913783"/>
            <a:ext cx="3134535" cy="597767"/>
            <a:chOff x="7332458" y="2913783"/>
            <a:chExt cx="3134535" cy="597767"/>
          </a:xfrm>
        </p:grpSpPr>
        <p:sp>
          <p:nvSpPr>
            <p:cNvPr id="65" name="流程图: 磁盘 64">
              <a:extLst>
                <a:ext uri="{FF2B5EF4-FFF2-40B4-BE49-F238E27FC236}">
                  <a16:creationId xmlns:a16="http://schemas.microsoft.com/office/drawing/2014/main" id="{221CCFFB-E0D5-4EAE-1BC5-B11451A0A059}"/>
                </a:ext>
              </a:extLst>
            </p:cNvPr>
            <p:cNvSpPr/>
            <p:nvPr/>
          </p:nvSpPr>
          <p:spPr>
            <a:xfrm>
              <a:off x="9516380" y="2913783"/>
              <a:ext cx="950613" cy="597767"/>
            </a:xfrm>
            <a:prstGeom prst="flowChartMagneticDisk">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ES</a:t>
              </a:r>
              <a:endParaRPr lang="zh-CN" altLang="en-US" sz="1200" dirty="0">
                <a:solidFill>
                  <a:schemeClr val="tx1"/>
                </a:solidFill>
                <a:ea typeface="Alibaba PuHuiTi Medium"/>
              </a:endParaRPr>
            </a:p>
          </p:txBody>
        </p:sp>
        <p:cxnSp>
          <p:nvCxnSpPr>
            <p:cNvPr id="16" name="直接箭头连接符 15">
              <a:extLst>
                <a:ext uri="{FF2B5EF4-FFF2-40B4-BE49-F238E27FC236}">
                  <a16:creationId xmlns:a16="http://schemas.microsoft.com/office/drawing/2014/main" id="{4A03DB66-2468-A843-DCA4-07CA4F117842}"/>
                </a:ext>
              </a:extLst>
            </p:cNvPr>
            <p:cNvCxnSpPr>
              <a:cxnSpLocks/>
            </p:cNvCxnSpPr>
            <p:nvPr/>
          </p:nvCxnSpPr>
          <p:spPr>
            <a:xfrm>
              <a:off x="7332458" y="3184385"/>
              <a:ext cx="2183922" cy="1"/>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9" name="直接箭头连接符 18">
            <a:extLst>
              <a:ext uri="{FF2B5EF4-FFF2-40B4-BE49-F238E27FC236}">
                <a16:creationId xmlns:a16="http://schemas.microsoft.com/office/drawing/2014/main" id="{28726BC8-0BF4-FC66-D977-5AFF79473AC2}"/>
              </a:ext>
            </a:extLst>
          </p:cNvPr>
          <p:cNvCxnSpPr>
            <a:stCxn id="9" idx="0"/>
            <a:endCxn id="151" idx="2"/>
          </p:cNvCxnSpPr>
          <p:nvPr/>
        </p:nvCxnSpPr>
        <p:spPr>
          <a:xfrm flipV="1">
            <a:off x="7332458" y="3717033"/>
            <a:ext cx="4829" cy="882486"/>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73580E42-A47B-0F34-7A41-0384B5E87EF7}"/>
              </a:ext>
            </a:extLst>
          </p:cNvPr>
          <p:cNvGrpSpPr/>
          <p:nvPr/>
        </p:nvGrpSpPr>
        <p:grpSpPr>
          <a:xfrm>
            <a:off x="1673048" y="1849014"/>
            <a:ext cx="2116791" cy="517190"/>
            <a:chOff x="1673048" y="1849014"/>
            <a:chExt cx="2116791" cy="517190"/>
          </a:xfrm>
        </p:grpSpPr>
        <p:sp>
          <p:nvSpPr>
            <p:cNvPr id="5" name="矩形 4">
              <a:extLst>
                <a:ext uri="{FF2B5EF4-FFF2-40B4-BE49-F238E27FC236}">
                  <a16:creationId xmlns:a16="http://schemas.microsoft.com/office/drawing/2014/main" id="{8650A515-2B81-6E59-7BDA-B480C41F7DDF}"/>
                </a:ext>
              </a:extLst>
            </p:cNvPr>
            <p:cNvSpPr/>
            <p:nvPr/>
          </p:nvSpPr>
          <p:spPr>
            <a:xfrm>
              <a:off x="2342157" y="1849014"/>
              <a:ext cx="1447682" cy="517190"/>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查询总条数</a:t>
              </a:r>
            </a:p>
          </p:txBody>
        </p:sp>
        <p:cxnSp>
          <p:nvCxnSpPr>
            <p:cNvPr id="23" name="直接箭头连接符 22">
              <a:extLst>
                <a:ext uri="{FF2B5EF4-FFF2-40B4-BE49-F238E27FC236}">
                  <a16:creationId xmlns:a16="http://schemas.microsoft.com/office/drawing/2014/main" id="{3FBCF7C8-464E-1322-8D42-C8AE493F643D}"/>
                </a:ext>
              </a:extLst>
            </p:cNvPr>
            <p:cNvCxnSpPr>
              <a:stCxn id="7" idx="3"/>
              <a:endCxn id="5" idx="1"/>
            </p:cNvCxnSpPr>
            <p:nvPr/>
          </p:nvCxnSpPr>
          <p:spPr>
            <a:xfrm flipV="1">
              <a:off x="1673048" y="2107609"/>
              <a:ext cx="669109" cy="354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210FD68C-1316-D36F-844C-4319050825DD}"/>
              </a:ext>
            </a:extLst>
          </p:cNvPr>
          <p:cNvGrpSpPr/>
          <p:nvPr/>
        </p:nvGrpSpPr>
        <p:grpSpPr>
          <a:xfrm>
            <a:off x="3789839" y="1809387"/>
            <a:ext cx="1692359" cy="597767"/>
            <a:chOff x="3789839" y="1809387"/>
            <a:chExt cx="1692359" cy="597767"/>
          </a:xfrm>
        </p:grpSpPr>
        <p:sp>
          <p:nvSpPr>
            <p:cNvPr id="6" name="流程图: 磁盘 5">
              <a:extLst>
                <a:ext uri="{FF2B5EF4-FFF2-40B4-BE49-F238E27FC236}">
                  <a16:creationId xmlns:a16="http://schemas.microsoft.com/office/drawing/2014/main" id="{2C65EE78-21B9-05C1-428E-F4994FEA1C10}"/>
                </a:ext>
              </a:extLst>
            </p:cNvPr>
            <p:cNvSpPr/>
            <p:nvPr/>
          </p:nvSpPr>
          <p:spPr>
            <a:xfrm>
              <a:off x="4531585" y="1809387"/>
              <a:ext cx="950613" cy="597767"/>
            </a:xfrm>
            <a:prstGeom prst="flowChartMagneticDisk">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DB</a:t>
              </a:r>
              <a:endParaRPr lang="zh-CN" altLang="en-US" sz="1200" dirty="0">
                <a:solidFill>
                  <a:schemeClr val="tx1"/>
                </a:solidFill>
                <a:ea typeface="Alibaba PuHuiTi Medium"/>
              </a:endParaRPr>
            </a:p>
          </p:txBody>
        </p:sp>
        <p:cxnSp>
          <p:nvCxnSpPr>
            <p:cNvPr id="27" name="直接箭头连接符 26">
              <a:extLst>
                <a:ext uri="{FF2B5EF4-FFF2-40B4-BE49-F238E27FC236}">
                  <a16:creationId xmlns:a16="http://schemas.microsoft.com/office/drawing/2014/main" id="{D469643C-4E67-E098-C6CD-4B97F076B297}"/>
                </a:ext>
              </a:extLst>
            </p:cNvPr>
            <p:cNvCxnSpPr>
              <a:stCxn id="5" idx="3"/>
              <a:endCxn id="6" idx="2"/>
            </p:cNvCxnSpPr>
            <p:nvPr/>
          </p:nvCxnSpPr>
          <p:spPr>
            <a:xfrm>
              <a:off x="3789839" y="2107609"/>
              <a:ext cx="741746" cy="662"/>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0" name="直接箭头连接符 29">
            <a:extLst>
              <a:ext uri="{FF2B5EF4-FFF2-40B4-BE49-F238E27FC236}">
                <a16:creationId xmlns:a16="http://schemas.microsoft.com/office/drawing/2014/main" id="{D51810E2-7E55-7A4A-1437-DECF44DA9032}"/>
              </a:ext>
            </a:extLst>
          </p:cNvPr>
          <p:cNvCxnSpPr>
            <a:stCxn id="5" idx="2"/>
            <a:endCxn id="13" idx="0"/>
          </p:cNvCxnSpPr>
          <p:nvPr/>
        </p:nvCxnSpPr>
        <p:spPr>
          <a:xfrm>
            <a:off x="3065998" y="2366204"/>
            <a:ext cx="2614" cy="41540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2F92819-771A-AAD3-EEF6-EA4A3CEEBB36}"/>
              </a:ext>
            </a:extLst>
          </p:cNvPr>
          <p:cNvCxnSpPr>
            <a:stCxn id="13" idx="2"/>
            <a:endCxn id="18" idx="0"/>
          </p:cNvCxnSpPr>
          <p:nvPr/>
        </p:nvCxnSpPr>
        <p:spPr>
          <a:xfrm>
            <a:off x="3068612" y="3215295"/>
            <a:ext cx="2509" cy="422864"/>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07E0939-8F2E-7B56-9187-CE26C68A1DFD}"/>
              </a:ext>
            </a:extLst>
          </p:cNvPr>
          <p:cNvCxnSpPr>
            <a:stCxn id="18" idx="2"/>
            <a:endCxn id="22" idx="0"/>
          </p:cNvCxnSpPr>
          <p:nvPr/>
        </p:nvCxnSpPr>
        <p:spPr>
          <a:xfrm>
            <a:off x="3071121" y="4104076"/>
            <a:ext cx="15" cy="496269"/>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FADC9297-DAE8-26F5-5688-37684C26AFAA}"/>
              </a:ext>
            </a:extLst>
          </p:cNvPr>
          <p:cNvGrpSpPr/>
          <p:nvPr/>
        </p:nvGrpSpPr>
        <p:grpSpPr>
          <a:xfrm>
            <a:off x="3788956" y="4599519"/>
            <a:ext cx="1935644" cy="517583"/>
            <a:chOff x="3788956" y="4599519"/>
            <a:chExt cx="1935644" cy="517583"/>
          </a:xfrm>
        </p:grpSpPr>
        <p:sp>
          <p:nvSpPr>
            <p:cNvPr id="64" name="矩形 63">
              <a:extLst>
                <a:ext uri="{FF2B5EF4-FFF2-40B4-BE49-F238E27FC236}">
                  <a16:creationId xmlns:a16="http://schemas.microsoft.com/office/drawing/2014/main" id="{06BECF62-A180-B469-E814-059BDE2782B4}"/>
                </a:ext>
              </a:extLst>
            </p:cNvPr>
            <p:cNvSpPr/>
            <p:nvPr/>
          </p:nvSpPr>
          <p:spPr>
            <a:xfrm>
              <a:off x="4295800" y="4599519"/>
              <a:ext cx="1428800" cy="517583"/>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查询当前页的文章</a:t>
              </a:r>
            </a:p>
          </p:txBody>
        </p:sp>
        <p:cxnSp>
          <p:nvCxnSpPr>
            <p:cNvPr id="36" name="直接箭头连接符 35">
              <a:extLst>
                <a:ext uri="{FF2B5EF4-FFF2-40B4-BE49-F238E27FC236}">
                  <a16:creationId xmlns:a16="http://schemas.microsoft.com/office/drawing/2014/main" id="{9C358882-F7B6-741A-6C8E-E02B02D4CAD3}"/>
                </a:ext>
              </a:extLst>
            </p:cNvPr>
            <p:cNvCxnSpPr>
              <a:stCxn id="22" idx="3"/>
              <a:endCxn id="64" idx="1"/>
            </p:cNvCxnSpPr>
            <p:nvPr/>
          </p:nvCxnSpPr>
          <p:spPr>
            <a:xfrm flipV="1">
              <a:off x="3788956" y="4858311"/>
              <a:ext cx="506844" cy="826"/>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8" name="直接箭头连接符 37">
            <a:extLst>
              <a:ext uri="{FF2B5EF4-FFF2-40B4-BE49-F238E27FC236}">
                <a16:creationId xmlns:a16="http://schemas.microsoft.com/office/drawing/2014/main" id="{FF21045F-53B1-267A-2815-9B7D3E7A9264}"/>
              </a:ext>
            </a:extLst>
          </p:cNvPr>
          <p:cNvCxnSpPr>
            <a:stCxn id="64" idx="0"/>
            <a:endCxn id="6" idx="3"/>
          </p:cNvCxnSpPr>
          <p:nvPr/>
        </p:nvCxnSpPr>
        <p:spPr>
          <a:xfrm flipH="1" flipV="1">
            <a:off x="5006892" y="2407154"/>
            <a:ext cx="3308" cy="2192365"/>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240E78B6-AE2C-1EAC-F920-84D141F30423}"/>
              </a:ext>
            </a:extLst>
          </p:cNvPr>
          <p:cNvGrpSpPr/>
          <p:nvPr/>
        </p:nvGrpSpPr>
        <p:grpSpPr>
          <a:xfrm>
            <a:off x="5724600" y="4599519"/>
            <a:ext cx="2659694" cy="517583"/>
            <a:chOff x="5724600" y="4599519"/>
            <a:chExt cx="2659694" cy="517583"/>
          </a:xfrm>
        </p:grpSpPr>
        <p:sp>
          <p:nvSpPr>
            <p:cNvPr id="9" name="矩形 8">
              <a:extLst>
                <a:ext uri="{FF2B5EF4-FFF2-40B4-BE49-F238E27FC236}">
                  <a16:creationId xmlns:a16="http://schemas.microsoft.com/office/drawing/2014/main" id="{0E012C7A-4C21-3525-9479-0C43975F09B7}"/>
                </a:ext>
              </a:extLst>
            </p:cNvPr>
            <p:cNvSpPr/>
            <p:nvPr/>
          </p:nvSpPr>
          <p:spPr>
            <a:xfrm>
              <a:off x="6280622" y="4599519"/>
              <a:ext cx="2103672" cy="517583"/>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创建任务批量导入</a:t>
              </a:r>
              <a:r>
                <a:rPr lang="en-US" altLang="zh-CN" sz="1200" dirty="0">
                  <a:solidFill>
                    <a:schemeClr val="tx1"/>
                  </a:solidFill>
                  <a:ea typeface="Alibaba PuHuiTi Medium"/>
                </a:rPr>
                <a:t>ES</a:t>
              </a:r>
            </a:p>
            <a:p>
              <a:pPr algn="ctr"/>
              <a:r>
                <a:rPr lang="en-US" altLang="zh-CN" sz="1200" dirty="0">
                  <a:solidFill>
                    <a:schemeClr val="tx1"/>
                  </a:solidFill>
                  <a:ea typeface="Alibaba PuHuiTi Medium"/>
                </a:rPr>
                <a:t>(</a:t>
              </a:r>
              <a:r>
                <a:rPr lang="zh-CN" altLang="en-US" sz="1200" dirty="0">
                  <a:solidFill>
                    <a:schemeClr val="tx1"/>
                  </a:solidFill>
                  <a:ea typeface="Alibaba PuHuiTi Medium"/>
                </a:rPr>
                <a:t>文章列表，</a:t>
              </a:r>
              <a:r>
                <a:rPr lang="en-US" altLang="zh-CN" sz="1200" dirty="0" err="1">
                  <a:solidFill>
                    <a:schemeClr val="tx1"/>
                  </a:solidFill>
                  <a:ea typeface="Alibaba PuHuiTi Medium"/>
                </a:rPr>
                <a:t>countDownLatch</a:t>
              </a:r>
              <a:r>
                <a:rPr lang="en-US" altLang="zh-CN" sz="1200" dirty="0">
                  <a:solidFill>
                    <a:schemeClr val="tx1"/>
                  </a:solidFill>
                  <a:ea typeface="Alibaba PuHuiTi Medium"/>
                </a:rPr>
                <a:t>)</a:t>
              </a:r>
              <a:endParaRPr lang="zh-CN" altLang="en-US" sz="1200" dirty="0">
                <a:solidFill>
                  <a:schemeClr val="tx1"/>
                </a:solidFill>
                <a:ea typeface="Alibaba PuHuiTi Medium"/>
              </a:endParaRPr>
            </a:p>
          </p:txBody>
        </p:sp>
        <p:cxnSp>
          <p:nvCxnSpPr>
            <p:cNvPr id="40" name="直接箭头连接符 39">
              <a:extLst>
                <a:ext uri="{FF2B5EF4-FFF2-40B4-BE49-F238E27FC236}">
                  <a16:creationId xmlns:a16="http://schemas.microsoft.com/office/drawing/2014/main" id="{5DE1FC66-FD40-F38B-3EEE-3EB7CC48B59A}"/>
                </a:ext>
              </a:extLst>
            </p:cNvPr>
            <p:cNvCxnSpPr>
              <a:stCxn id="64" idx="3"/>
              <a:endCxn id="9" idx="1"/>
            </p:cNvCxnSpPr>
            <p:nvPr/>
          </p:nvCxnSpPr>
          <p:spPr>
            <a:xfrm>
              <a:off x="5724600" y="4858311"/>
              <a:ext cx="556022" cy="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4509EE05-274C-3E95-ACBF-869392D06FDC}"/>
              </a:ext>
            </a:extLst>
          </p:cNvPr>
          <p:cNvGrpSpPr/>
          <p:nvPr/>
        </p:nvGrpSpPr>
        <p:grpSpPr>
          <a:xfrm>
            <a:off x="8384294" y="4599519"/>
            <a:ext cx="2236803" cy="517583"/>
            <a:chOff x="8384294" y="4599519"/>
            <a:chExt cx="2236803" cy="517583"/>
          </a:xfrm>
        </p:grpSpPr>
        <p:sp>
          <p:nvSpPr>
            <p:cNvPr id="10" name="矩形 9">
              <a:extLst>
                <a:ext uri="{FF2B5EF4-FFF2-40B4-BE49-F238E27FC236}">
                  <a16:creationId xmlns:a16="http://schemas.microsoft.com/office/drawing/2014/main" id="{5C9E2BA5-1770-9FB6-6E2D-9B74927F65DE}"/>
                </a:ext>
              </a:extLst>
            </p:cNvPr>
            <p:cNvSpPr/>
            <p:nvPr/>
          </p:nvSpPr>
          <p:spPr>
            <a:xfrm>
              <a:off x="8940316" y="4599519"/>
              <a:ext cx="1680781" cy="517583"/>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提交到线程池执行</a:t>
              </a:r>
            </a:p>
          </p:txBody>
        </p:sp>
        <p:cxnSp>
          <p:nvCxnSpPr>
            <p:cNvPr id="42" name="直接箭头连接符 41">
              <a:extLst>
                <a:ext uri="{FF2B5EF4-FFF2-40B4-BE49-F238E27FC236}">
                  <a16:creationId xmlns:a16="http://schemas.microsoft.com/office/drawing/2014/main" id="{8DBD8887-0184-FC96-D318-CFB4602FEADD}"/>
                </a:ext>
              </a:extLst>
            </p:cNvPr>
            <p:cNvCxnSpPr>
              <a:stCxn id="9" idx="3"/>
              <a:endCxn id="10" idx="1"/>
            </p:cNvCxnSpPr>
            <p:nvPr/>
          </p:nvCxnSpPr>
          <p:spPr>
            <a:xfrm>
              <a:off x="8384294" y="4858311"/>
              <a:ext cx="556022" cy="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3" name="矩形: 圆角 42">
            <a:extLst>
              <a:ext uri="{FF2B5EF4-FFF2-40B4-BE49-F238E27FC236}">
                <a16:creationId xmlns:a16="http://schemas.microsoft.com/office/drawing/2014/main" id="{B12788F0-037E-9ABF-5A13-B97A5ADA1008}"/>
              </a:ext>
            </a:extLst>
          </p:cNvPr>
          <p:cNvSpPr/>
          <p:nvPr/>
        </p:nvSpPr>
        <p:spPr>
          <a:xfrm>
            <a:off x="6616297" y="5819035"/>
            <a:ext cx="1800200" cy="510110"/>
          </a:xfrm>
          <a:prstGeom prst="round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ea typeface="Alibaba PuHuiTi Medium"/>
              </a:rPr>
              <a:t>countDownLatch.await</a:t>
            </a:r>
            <a:r>
              <a:rPr lang="en-US" altLang="zh-CN" sz="1200" dirty="0">
                <a:solidFill>
                  <a:schemeClr val="tx1"/>
                </a:solidFill>
                <a:ea typeface="Alibaba PuHuiTi Medium"/>
              </a:rPr>
              <a:t>()</a:t>
            </a:r>
            <a:endParaRPr lang="zh-CN" altLang="en-US" sz="1200" dirty="0">
              <a:solidFill>
                <a:schemeClr val="tx1"/>
              </a:solidFill>
              <a:ea typeface="Alibaba PuHuiTi Medium"/>
            </a:endParaRPr>
          </a:p>
        </p:txBody>
      </p:sp>
      <p:sp>
        <p:nvSpPr>
          <p:cNvPr id="45" name="矩形: 圆角 44">
            <a:extLst>
              <a:ext uri="{FF2B5EF4-FFF2-40B4-BE49-F238E27FC236}">
                <a16:creationId xmlns:a16="http://schemas.microsoft.com/office/drawing/2014/main" id="{38615970-F02B-168F-72C3-9F822CBF1F2C}"/>
              </a:ext>
            </a:extLst>
          </p:cNvPr>
          <p:cNvSpPr/>
          <p:nvPr/>
        </p:nvSpPr>
        <p:spPr>
          <a:xfrm>
            <a:off x="4081449" y="4352210"/>
            <a:ext cx="6879322" cy="1028960"/>
          </a:xfrm>
          <a:prstGeom prst="roundRect">
            <a:avLst/>
          </a:prstGeom>
          <a:noFill/>
          <a:ln w="19050">
            <a:solidFill>
              <a:srgbClr val="B7472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cxnSp>
        <p:nvCxnSpPr>
          <p:cNvPr id="49" name="直接箭头连接符 48">
            <a:extLst>
              <a:ext uri="{FF2B5EF4-FFF2-40B4-BE49-F238E27FC236}">
                <a16:creationId xmlns:a16="http://schemas.microsoft.com/office/drawing/2014/main" id="{E8D0FDA3-4077-235B-BDE3-B3F052C4A86B}"/>
              </a:ext>
            </a:extLst>
          </p:cNvPr>
          <p:cNvCxnSpPr>
            <a:stCxn id="45" idx="2"/>
            <a:endCxn id="43" idx="0"/>
          </p:cNvCxnSpPr>
          <p:nvPr/>
        </p:nvCxnSpPr>
        <p:spPr>
          <a:xfrm flipH="1">
            <a:off x="7516397" y="5381170"/>
            <a:ext cx="4713" cy="437865"/>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06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childTnLst>
                          </p:cTn>
                        </p:par>
                        <p:par>
                          <p:cTn id="23" fill="hold">
                            <p:stCondLst>
                              <p:cond delay="500"/>
                            </p:stCondLst>
                            <p:childTnLst>
                              <p:par>
                                <p:cTn id="24" presetID="16" presetClass="entr" presetSubtype="37"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out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160"/>
                                        </p:tgtEl>
                                        <p:attrNameLst>
                                          <p:attrName>style.visibility</p:attrName>
                                        </p:attrNameLst>
                                      </p:cBhvr>
                                      <p:to>
                                        <p:strVal val="visible"/>
                                      </p:to>
                                    </p:set>
                                    <p:anim calcmode="lin" valueType="num">
                                      <p:cBhvr additive="base">
                                        <p:cTn id="31" dur="500"/>
                                        <p:tgtEl>
                                          <p:spTgt spid="160"/>
                                        </p:tgtEl>
                                        <p:attrNameLst>
                                          <p:attrName>ppt_x</p:attrName>
                                        </p:attrNameLst>
                                      </p:cBhvr>
                                      <p:tavLst>
                                        <p:tav tm="0">
                                          <p:val>
                                            <p:strVal val="#ppt_x+#ppt_w*1.125000"/>
                                          </p:val>
                                        </p:tav>
                                        <p:tav tm="100000">
                                          <p:val>
                                            <p:strVal val="#ppt_x"/>
                                          </p:val>
                                        </p:tav>
                                      </p:tavLst>
                                    </p:anim>
                                    <p:animEffect transition="in" filter="wipe(left)">
                                      <p:cBhvr>
                                        <p:cTn id="32" dur="500"/>
                                        <p:tgtEl>
                                          <p:spTgt spid="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childTnLst>
                          </p:cTn>
                        </p:par>
                        <p:par>
                          <p:cTn id="38" fill="hold">
                            <p:stCondLst>
                              <p:cond delay="500"/>
                            </p:stCondLst>
                            <p:childTnLst>
                              <p:par>
                                <p:cTn id="39" presetID="16" presetClass="entr" presetSubtype="37"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outVertic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childTnLst>
                          </p:cTn>
                        </p:par>
                        <p:par>
                          <p:cTn id="47" fill="hold">
                            <p:stCondLst>
                              <p:cond delay="500"/>
                            </p:stCondLst>
                            <p:childTnLst>
                              <p:par>
                                <p:cTn id="48" presetID="16" presetClass="entr" presetSubtype="37"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arn(outVertical)">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left)">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20" presetClass="entr" presetSubtype="0" fill="hold" grpId="1"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edge">
                                      <p:cBhvr>
                                        <p:cTn id="75" dur="1000"/>
                                        <p:tgtEl>
                                          <p:spTgt spid="45"/>
                                        </p:tgtEl>
                                      </p:cBhvr>
                                    </p:animEffect>
                                  </p:childTnLst>
                                </p:cTn>
                              </p:par>
                              <p:par>
                                <p:cTn id="76" presetID="20" presetClass="entr" presetSubtype="0" fill="hold" grpId="1" nodeType="withEffect">
                                  <p:stCondLst>
                                    <p:cond delay="0"/>
                                  </p:stCondLst>
                                  <p:childTnLst>
                                    <p:set>
                                      <p:cBhvr>
                                        <p:cTn id="77" dur="1" fill="hold">
                                          <p:stCondLst>
                                            <p:cond delay="0"/>
                                          </p:stCondLst>
                                        </p:cTn>
                                        <p:tgtEl>
                                          <p:spTgt spid="3">
                                            <p:txEl>
                                              <p:pRg st="0" end="0"/>
                                            </p:txEl>
                                          </p:spTgt>
                                        </p:tgtEl>
                                        <p:attrNameLst>
                                          <p:attrName>style.visibility</p:attrName>
                                        </p:attrNameLst>
                                      </p:cBhvr>
                                      <p:to>
                                        <p:strVal val="visible"/>
                                      </p:to>
                                    </p:set>
                                    <p:animEffect transition="in" filter="wedge">
                                      <p:cBhvr>
                                        <p:cTn id="78" dur="1000"/>
                                        <p:tgtEl>
                                          <p:spTgt spid="3">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down)">
                                      <p:cBhvr>
                                        <p:cTn id="83" dur="500"/>
                                        <p:tgtEl>
                                          <p:spTgt spid="19"/>
                                        </p:tgtEl>
                                      </p:cBhvr>
                                    </p:animEffect>
                                  </p:childTnLst>
                                </p:cTn>
                              </p:par>
                            </p:childTnLst>
                          </p:cTn>
                        </p:par>
                        <p:par>
                          <p:cTn id="84" fill="hold">
                            <p:stCondLst>
                              <p:cond delay="500"/>
                            </p:stCondLst>
                            <p:childTnLst>
                              <p:par>
                                <p:cTn id="85" presetID="16" presetClass="entr" presetSubtype="37" fill="hold" grpId="0" nodeType="afterEffect">
                                  <p:stCondLst>
                                    <p:cond delay="0"/>
                                  </p:stCondLst>
                                  <p:childTnLst>
                                    <p:set>
                                      <p:cBhvr>
                                        <p:cTn id="86" dur="1" fill="hold">
                                          <p:stCondLst>
                                            <p:cond delay="0"/>
                                          </p:stCondLst>
                                        </p:cTn>
                                        <p:tgtEl>
                                          <p:spTgt spid="151"/>
                                        </p:tgtEl>
                                        <p:attrNameLst>
                                          <p:attrName>style.visibility</p:attrName>
                                        </p:attrNameLst>
                                      </p:cBhvr>
                                      <p:to>
                                        <p:strVal val="visible"/>
                                      </p:to>
                                    </p:set>
                                    <p:animEffect transition="in" filter="barn(outVertical)">
                                      <p:cBhvr>
                                        <p:cTn id="87" dur="500"/>
                                        <p:tgtEl>
                                          <p:spTgt spid="15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wipe(left)">
                                      <p:cBhvr>
                                        <p:cTn id="92" dur="500"/>
                                        <p:tgtEl>
                                          <p:spTgt spid="5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up)">
                                      <p:cBhvr>
                                        <p:cTn id="97" dur="500"/>
                                        <p:tgtEl>
                                          <p:spTgt spid="49"/>
                                        </p:tgtEl>
                                      </p:cBhvr>
                                    </p:animEffect>
                                  </p:childTnLst>
                                </p:cTn>
                              </p:par>
                            </p:childTnLst>
                          </p:cTn>
                        </p:par>
                        <p:par>
                          <p:cTn id="98" fill="hold">
                            <p:stCondLst>
                              <p:cond delay="500"/>
                            </p:stCondLst>
                            <p:childTnLst>
                              <p:par>
                                <p:cTn id="99" presetID="16" presetClass="entr" presetSubtype="37" fill="hold" grpId="0" nodeType="after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barn(outVertical)">
                                      <p:cBhvr>
                                        <p:cTn id="10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13" grpId="0" animBg="1"/>
      <p:bldP spid="18" grpId="0" animBg="1"/>
      <p:bldP spid="22" grpId="0" animBg="1"/>
      <p:bldP spid="151" grpId="0" animBg="1"/>
      <p:bldP spid="160" grpId="0"/>
      <p:bldP spid="7" grpId="0" animBg="1"/>
      <p:bldP spid="43" grpId="0" animBg="1"/>
      <p:bldP spid="45" grpId="1"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62293-BCC8-AFA1-C51D-3FA1B8E642EF}"/>
              </a:ext>
            </a:extLst>
          </p:cNvPr>
          <p:cNvSpPr>
            <a:spLocks noGrp="1"/>
          </p:cNvSpPr>
          <p:nvPr>
            <p:ph type="title"/>
          </p:nvPr>
        </p:nvSpPr>
        <p:spPr/>
        <p:txBody>
          <a:bodyPr/>
          <a:lstStyle/>
          <a:p>
            <a:r>
              <a:rPr lang="zh-CN" altLang="en-US" dirty="0"/>
              <a:t>多线程使用场景二（数据汇总）</a:t>
            </a:r>
          </a:p>
        </p:txBody>
      </p:sp>
      <p:sp>
        <p:nvSpPr>
          <p:cNvPr id="3" name="文本占位符 2">
            <a:extLst>
              <a:ext uri="{FF2B5EF4-FFF2-40B4-BE49-F238E27FC236}">
                <a16:creationId xmlns:a16="http://schemas.microsoft.com/office/drawing/2014/main" id="{CFAEB832-2A4D-587D-D522-F541C8E02E73}"/>
              </a:ext>
            </a:extLst>
          </p:cNvPr>
          <p:cNvSpPr>
            <a:spLocks noGrp="1"/>
          </p:cNvSpPr>
          <p:nvPr>
            <p:ph type="body" sz="quarter" idx="11"/>
          </p:nvPr>
        </p:nvSpPr>
        <p:spPr>
          <a:xfrm>
            <a:off x="710880" y="1624205"/>
            <a:ext cx="10698800" cy="1084715"/>
          </a:xfrm>
        </p:spPr>
        <p:txBody>
          <a:bodyPr/>
          <a:lstStyle/>
          <a:p>
            <a:r>
              <a:rPr lang="zh-CN" altLang="en-US" dirty="0"/>
              <a:t>在一个电商网站中，用户下单之后，需要查询数据，数据包含了三部分：订单信息、包含的商品、物流信息；这三块信息都在不同的微服务中进行实现的，我们如何完成这个业务呢？</a:t>
            </a:r>
          </a:p>
        </p:txBody>
      </p:sp>
      <p:sp>
        <p:nvSpPr>
          <p:cNvPr id="6" name="矩形 5">
            <a:extLst>
              <a:ext uri="{FF2B5EF4-FFF2-40B4-BE49-F238E27FC236}">
                <a16:creationId xmlns:a16="http://schemas.microsoft.com/office/drawing/2014/main" id="{28B1BB96-D422-E2A7-F326-EB1989DB420D}"/>
              </a:ext>
            </a:extLst>
          </p:cNvPr>
          <p:cNvSpPr/>
          <p:nvPr/>
        </p:nvSpPr>
        <p:spPr>
          <a:xfrm>
            <a:off x="2124403" y="4320169"/>
            <a:ext cx="1764196" cy="484668"/>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ea typeface="Alibaba PuHuiTi Medium"/>
              </a:rPr>
              <a:t>商品信息</a:t>
            </a:r>
            <a:r>
              <a:rPr lang="en-US" altLang="zh-CN" sz="1200" dirty="0">
                <a:solidFill>
                  <a:schemeClr val="tx1"/>
                </a:solidFill>
                <a:ea typeface="Alibaba PuHuiTi Medium"/>
              </a:rPr>
              <a:t>(800ms)</a:t>
            </a:r>
            <a:endParaRPr lang="zh-CN" altLang="en-US" sz="1200" dirty="0">
              <a:solidFill>
                <a:schemeClr val="tx1"/>
              </a:solidFill>
              <a:ea typeface="Alibaba PuHuiTi Medium"/>
            </a:endParaRPr>
          </a:p>
        </p:txBody>
      </p:sp>
      <p:sp>
        <p:nvSpPr>
          <p:cNvPr id="15" name="矩形 14">
            <a:extLst>
              <a:ext uri="{FF2B5EF4-FFF2-40B4-BE49-F238E27FC236}">
                <a16:creationId xmlns:a16="http://schemas.microsoft.com/office/drawing/2014/main" id="{7AE0ADA8-6178-FFDD-8058-9B3F1DE13C09}"/>
              </a:ext>
            </a:extLst>
          </p:cNvPr>
          <p:cNvSpPr/>
          <p:nvPr/>
        </p:nvSpPr>
        <p:spPr>
          <a:xfrm>
            <a:off x="2109102" y="5510233"/>
            <a:ext cx="1764196" cy="484668"/>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ea typeface="Alibaba PuHuiTi Medium"/>
              </a:rPr>
              <a:t>物流信息</a:t>
            </a:r>
            <a:r>
              <a:rPr lang="en-US" altLang="zh-CN" sz="1200" dirty="0">
                <a:solidFill>
                  <a:schemeClr val="tx1"/>
                </a:solidFill>
                <a:ea typeface="Alibaba PuHuiTi Medium"/>
              </a:rPr>
              <a:t>(500ms)</a:t>
            </a:r>
            <a:endParaRPr lang="zh-CN" altLang="en-US" sz="1200" dirty="0">
              <a:solidFill>
                <a:schemeClr val="tx1"/>
              </a:solidFill>
              <a:ea typeface="Alibaba PuHuiTi Medium"/>
            </a:endParaRPr>
          </a:p>
        </p:txBody>
      </p:sp>
      <p:sp>
        <p:nvSpPr>
          <p:cNvPr id="20" name="文本占位符 2">
            <a:extLst>
              <a:ext uri="{FF2B5EF4-FFF2-40B4-BE49-F238E27FC236}">
                <a16:creationId xmlns:a16="http://schemas.microsoft.com/office/drawing/2014/main" id="{9F3AA769-45AB-8B90-EF83-24E001ADDF99}"/>
              </a:ext>
            </a:extLst>
          </p:cNvPr>
          <p:cNvSpPr txBox="1">
            <a:spLocks/>
          </p:cNvSpPr>
          <p:nvPr/>
        </p:nvSpPr>
        <p:spPr>
          <a:xfrm>
            <a:off x="2244921" y="6159068"/>
            <a:ext cx="1656184" cy="4846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共消耗：</a:t>
            </a:r>
            <a:r>
              <a:rPr lang="en-US" altLang="zh-CN" sz="1400" dirty="0"/>
              <a:t>1800ms</a:t>
            </a:r>
            <a:endParaRPr lang="zh-CN" altLang="en-US" sz="1400" dirty="0"/>
          </a:p>
        </p:txBody>
      </p:sp>
      <p:sp>
        <p:nvSpPr>
          <p:cNvPr id="21" name="椭圆 20">
            <a:extLst>
              <a:ext uri="{FF2B5EF4-FFF2-40B4-BE49-F238E27FC236}">
                <a16:creationId xmlns:a16="http://schemas.microsoft.com/office/drawing/2014/main" id="{24134E46-8D85-C46F-C107-B0C25010EEFD}"/>
              </a:ext>
            </a:extLst>
          </p:cNvPr>
          <p:cNvSpPr/>
          <p:nvPr/>
        </p:nvSpPr>
        <p:spPr>
          <a:xfrm>
            <a:off x="956974" y="3200813"/>
            <a:ext cx="453752" cy="453752"/>
          </a:xfrm>
          <a:prstGeom prst="ellipse">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S</a:t>
            </a:r>
            <a:endParaRPr lang="zh-CN" altLang="en-US" sz="1600" dirty="0">
              <a:solidFill>
                <a:schemeClr val="tx1"/>
              </a:solidFill>
              <a:ea typeface="Alibaba PuHuiTi Medium"/>
            </a:endParaRPr>
          </a:p>
        </p:txBody>
      </p:sp>
      <p:sp>
        <p:nvSpPr>
          <p:cNvPr id="27" name="矩形 26">
            <a:extLst>
              <a:ext uri="{FF2B5EF4-FFF2-40B4-BE49-F238E27FC236}">
                <a16:creationId xmlns:a16="http://schemas.microsoft.com/office/drawing/2014/main" id="{12FD751E-B48F-D195-2F4D-69D4B0F13A21}"/>
              </a:ext>
            </a:extLst>
          </p:cNvPr>
          <p:cNvSpPr/>
          <p:nvPr/>
        </p:nvSpPr>
        <p:spPr>
          <a:xfrm>
            <a:off x="7141915" y="4300004"/>
            <a:ext cx="1764196" cy="484668"/>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ea typeface="Alibaba PuHuiTi Medium"/>
              </a:rPr>
              <a:t>商品信息</a:t>
            </a:r>
            <a:r>
              <a:rPr lang="en-US" altLang="zh-CN" sz="1200" dirty="0">
                <a:solidFill>
                  <a:schemeClr val="tx1"/>
                </a:solidFill>
                <a:ea typeface="Alibaba PuHuiTi Medium"/>
              </a:rPr>
              <a:t>(800ms)</a:t>
            </a:r>
            <a:endParaRPr lang="zh-CN" altLang="en-US" sz="1200" dirty="0">
              <a:solidFill>
                <a:schemeClr val="tx1"/>
              </a:solidFill>
              <a:ea typeface="Alibaba PuHuiTi Medium"/>
            </a:endParaRPr>
          </a:p>
        </p:txBody>
      </p:sp>
      <p:sp>
        <p:nvSpPr>
          <p:cNvPr id="28" name="矩形 27">
            <a:extLst>
              <a:ext uri="{FF2B5EF4-FFF2-40B4-BE49-F238E27FC236}">
                <a16:creationId xmlns:a16="http://schemas.microsoft.com/office/drawing/2014/main" id="{F137113A-BA31-086B-A901-BF454F28B4CA}"/>
              </a:ext>
            </a:extLst>
          </p:cNvPr>
          <p:cNvSpPr/>
          <p:nvPr/>
        </p:nvSpPr>
        <p:spPr>
          <a:xfrm>
            <a:off x="7126614" y="3185355"/>
            <a:ext cx="1764196" cy="484668"/>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ea typeface="Alibaba PuHuiTi Medium"/>
              </a:rPr>
              <a:t>订单信息</a:t>
            </a:r>
            <a:r>
              <a:rPr lang="en-US" altLang="zh-CN" sz="1200" dirty="0">
                <a:solidFill>
                  <a:schemeClr val="tx1"/>
                </a:solidFill>
                <a:ea typeface="Alibaba PuHuiTi Medium"/>
              </a:rPr>
              <a:t>(500ms)</a:t>
            </a:r>
            <a:endParaRPr lang="zh-CN" altLang="en-US" sz="1200" dirty="0">
              <a:solidFill>
                <a:schemeClr val="tx1"/>
              </a:solidFill>
              <a:ea typeface="Alibaba PuHuiTi Medium"/>
            </a:endParaRPr>
          </a:p>
        </p:txBody>
      </p:sp>
      <p:sp>
        <p:nvSpPr>
          <p:cNvPr id="29" name="矩形 28">
            <a:extLst>
              <a:ext uri="{FF2B5EF4-FFF2-40B4-BE49-F238E27FC236}">
                <a16:creationId xmlns:a16="http://schemas.microsoft.com/office/drawing/2014/main" id="{D06B3D96-357D-C2BA-11D3-E7A53065C67B}"/>
              </a:ext>
            </a:extLst>
          </p:cNvPr>
          <p:cNvSpPr/>
          <p:nvPr/>
        </p:nvSpPr>
        <p:spPr>
          <a:xfrm>
            <a:off x="7141915" y="5414651"/>
            <a:ext cx="1764196" cy="484668"/>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ea typeface="Alibaba PuHuiTi Medium"/>
              </a:rPr>
              <a:t>物流信息</a:t>
            </a:r>
            <a:r>
              <a:rPr lang="en-US" altLang="zh-CN" sz="1200" dirty="0">
                <a:solidFill>
                  <a:schemeClr val="tx1"/>
                </a:solidFill>
                <a:ea typeface="Alibaba PuHuiTi Medium"/>
              </a:rPr>
              <a:t>(500ms)</a:t>
            </a:r>
            <a:endParaRPr lang="zh-CN" altLang="en-US" sz="1200" dirty="0">
              <a:solidFill>
                <a:schemeClr val="tx1"/>
              </a:solidFill>
              <a:ea typeface="Alibaba PuHuiTi Medium"/>
            </a:endParaRPr>
          </a:p>
        </p:txBody>
      </p:sp>
      <p:sp>
        <p:nvSpPr>
          <p:cNvPr id="32" name="椭圆 31">
            <a:extLst>
              <a:ext uri="{FF2B5EF4-FFF2-40B4-BE49-F238E27FC236}">
                <a16:creationId xmlns:a16="http://schemas.microsoft.com/office/drawing/2014/main" id="{42FE23CC-35C3-865D-C1D8-BFDF1CFAFB91}"/>
              </a:ext>
            </a:extLst>
          </p:cNvPr>
          <p:cNvSpPr/>
          <p:nvPr/>
        </p:nvSpPr>
        <p:spPr>
          <a:xfrm>
            <a:off x="6051953" y="4315460"/>
            <a:ext cx="453752" cy="453752"/>
          </a:xfrm>
          <a:prstGeom prst="ellipse">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S</a:t>
            </a:r>
            <a:endParaRPr lang="zh-CN" altLang="en-US" sz="1600" dirty="0">
              <a:solidFill>
                <a:schemeClr val="tx1"/>
              </a:solidFill>
              <a:ea typeface="Alibaba PuHuiTi Medium"/>
            </a:endParaRPr>
          </a:p>
        </p:txBody>
      </p:sp>
      <p:sp>
        <p:nvSpPr>
          <p:cNvPr id="44" name="椭圆 43">
            <a:extLst>
              <a:ext uri="{FF2B5EF4-FFF2-40B4-BE49-F238E27FC236}">
                <a16:creationId xmlns:a16="http://schemas.microsoft.com/office/drawing/2014/main" id="{D0EAA659-C28D-FA17-9C85-F7D1553187DD}"/>
              </a:ext>
            </a:extLst>
          </p:cNvPr>
          <p:cNvSpPr/>
          <p:nvPr/>
        </p:nvSpPr>
        <p:spPr>
          <a:xfrm>
            <a:off x="9396197" y="4243415"/>
            <a:ext cx="772967" cy="589703"/>
          </a:xfrm>
          <a:prstGeom prst="ellipse">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等待完成</a:t>
            </a:r>
          </a:p>
        </p:txBody>
      </p:sp>
      <p:sp>
        <p:nvSpPr>
          <p:cNvPr id="57" name="矩形: 圆角 56">
            <a:extLst>
              <a:ext uri="{FF2B5EF4-FFF2-40B4-BE49-F238E27FC236}">
                <a16:creationId xmlns:a16="http://schemas.microsoft.com/office/drawing/2014/main" id="{BEA93DBF-3729-8CFB-A416-A4D5E1C8A370}"/>
              </a:ext>
            </a:extLst>
          </p:cNvPr>
          <p:cNvSpPr/>
          <p:nvPr/>
        </p:nvSpPr>
        <p:spPr>
          <a:xfrm>
            <a:off x="6960096" y="2960948"/>
            <a:ext cx="2077531" cy="3198118"/>
          </a:xfrm>
          <a:prstGeom prst="round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8" name="文本占位符 2">
            <a:extLst>
              <a:ext uri="{FF2B5EF4-FFF2-40B4-BE49-F238E27FC236}">
                <a16:creationId xmlns:a16="http://schemas.microsoft.com/office/drawing/2014/main" id="{27DF1B29-D24E-0D01-A974-24AC4B63D692}"/>
              </a:ext>
            </a:extLst>
          </p:cNvPr>
          <p:cNvSpPr txBox="1">
            <a:spLocks/>
          </p:cNvSpPr>
          <p:nvPr/>
        </p:nvSpPr>
        <p:spPr>
          <a:xfrm>
            <a:off x="7644172" y="6159068"/>
            <a:ext cx="1332148" cy="4846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线程池</a:t>
            </a:r>
          </a:p>
        </p:txBody>
      </p:sp>
      <p:sp>
        <p:nvSpPr>
          <p:cNvPr id="64" name="文本占位符 2">
            <a:extLst>
              <a:ext uri="{FF2B5EF4-FFF2-40B4-BE49-F238E27FC236}">
                <a16:creationId xmlns:a16="http://schemas.microsoft.com/office/drawing/2014/main" id="{0D16B0B0-5EE7-AAA1-8704-D85BFF5B2BF6}"/>
              </a:ext>
            </a:extLst>
          </p:cNvPr>
          <p:cNvSpPr txBox="1">
            <a:spLocks/>
          </p:cNvSpPr>
          <p:nvPr/>
        </p:nvSpPr>
        <p:spPr>
          <a:xfrm>
            <a:off x="9919725" y="3773102"/>
            <a:ext cx="1288843" cy="54235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消耗</a:t>
            </a:r>
            <a:r>
              <a:rPr lang="en-US" altLang="zh-CN" sz="1400" dirty="0">
                <a:solidFill>
                  <a:srgbClr val="C00000"/>
                </a:solidFill>
              </a:rPr>
              <a:t>800ms</a:t>
            </a:r>
            <a:endParaRPr lang="zh-CN" altLang="en-US" sz="1400" dirty="0">
              <a:solidFill>
                <a:srgbClr val="C00000"/>
              </a:solidFill>
            </a:endParaRPr>
          </a:p>
        </p:txBody>
      </p:sp>
      <p:cxnSp>
        <p:nvCxnSpPr>
          <p:cNvPr id="5" name="连接符: 曲线 4">
            <a:extLst>
              <a:ext uri="{FF2B5EF4-FFF2-40B4-BE49-F238E27FC236}">
                <a16:creationId xmlns:a16="http://schemas.microsoft.com/office/drawing/2014/main" id="{EA9363CA-8420-CCBA-7B7E-938C382822CC}"/>
              </a:ext>
            </a:extLst>
          </p:cNvPr>
          <p:cNvCxnSpPr>
            <a:stCxn id="14" idx="3"/>
            <a:endCxn id="6" idx="1"/>
          </p:cNvCxnSpPr>
          <p:nvPr/>
        </p:nvCxnSpPr>
        <p:spPr>
          <a:xfrm flipH="1">
            <a:off x="2124403" y="3429000"/>
            <a:ext cx="1748895" cy="1133503"/>
          </a:xfrm>
          <a:prstGeom prst="curvedConnector5">
            <a:avLst>
              <a:gd name="adj1" fmla="val -13071"/>
              <a:gd name="adj2" fmla="val 50000"/>
              <a:gd name="adj3" fmla="val 11307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3F4B36A5-5CF1-8056-A9B8-527ED159157E}"/>
              </a:ext>
            </a:extLst>
          </p:cNvPr>
          <p:cNvCxnSpPr>
            <a:stCxn id="6" idx="3"/>
            <a:endCxn id="15" idx="1"/>
          </p:cNvCxnSpPr>
          <p:nvPr/>
        </p:nvCxnSpPr>
        <p:spPr>
          <a:xfrm flipH="1">
            <a:off x="2109102" y="4562503"/>
            <a:ext cx="1779497" cy="1190064"/>
          </a:xfrm>
          <a:prstGeom prst="curvedConnector5">
            <a:avLst>
              <a:gd name="adj1" fmla="val -12846"/>
              <a:gd name="adj2" fmla="val 50000"/>
              <a:gd name="adj3" fmla="val 112846"/>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497FFFA4-917C-8DC4-CC77-423C7A41E655}"/>
              </a:ext>
            </a:extLst>
          </p:cNvPr>
          <p:cNvSpPr/>
          <p:nvPr/>
        </p:nvSpPr>
        <p:spPr>
          <a:xfrm>
            <a:off x="2109102" y="3186666"/>
            <a:ext cx="1764196" cy="484668"/>
          </a:xfrm>
          <a:prstGeom prst="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ea typeface="Alibaba PuHuiTi Medium"/>
              </a:rPr>
              <a:t>订单信息</a:t>
            </a:r>
            <a:r>
              <a:rPr lang="en-US" altLang="zh-CN" sz="1200" dirty="0">
                <a:solidFill>
                  <a:schemeClr val="tx1"/>
                </a:solidFill>
                <a:ea typeface="Alibaba PuHuiTi Medium"/>
              </a:rPr>
              <a:t>(500ms)</a:t>
            </a:r>
            <a:endParaRPr lang="zh-CN" altLang="en-US" sz="1200" dirty="0">
              <a:solidFill>
                <a:schemeClr val="tx1"/>
              </a:solidFill>
              <a:ea typeface="Alibaba PuHuiTi Medium"/>
            </a:endParaRPr>
          </a:p>
        </p:txBody>
      </p:sp>
      <p:cxnSp>
        <p:nvCxnSpPr>
          <p:cNvPr id="7" name="直接箭头连接符 6">
            <a:extLst>
              <a:ext uri="{FF2B5EF4-FFF2-40B4-BE49-F238E27FC236}">
                <a16:creationId xmlns:a16="http://schemas.microsoft.com/office/drawing/2014/main" id="{CA0F10AC-B94D-AA44-3774-5D3C22406C16}"/>
              </a:ext>
            </a:extLst>
          </p:cNvPr>
          <p:cNvCxnSpPr>
            <a:stCxn id="21" idx="6"/>
            <a:endCxn id="14" idx="1"/>
          </p:cNvCxnSpPr>
          <p:nvPr/>
        </p:nvCxnSpPr>
        <p:spPr>
          <a:xfrm>
            <a:off x="1410726" y="3427689"/>
            <a:ext cx="698376" cy="1311"/>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A1547A35-BBF9-4697-E092-3D4CE5C01095}"/>
              </a:ext>
            </a:extLst>
          </p:cNvPr>
          <p:cNvGrpSpPr/>
          <p:nvPr/>
        </p:nvGrpSpPr>
        <p:grpSpPr>
          <a:xfrm>
            <a:off x="3873298" y="5510234"/>
            <a:ext cx="1764196" cy="484667"/>
            <a:chOff x="3873298" y="5510234"/>
            <a:chExt cx="1764196" cy="484667"/>
          </a:xfrm>
        </p:grpSpPr>
        <p:sp>
          <p:nvSpPr>
            <p:cNvPr id="26" name="矩形: 圆角 25">
              <a:extLst>
                <a:ext uri="{FF2B5EF4-FFF2-40B4-BE49-F238E27FC236}">
                  <a16:creationId xmlns:a16="http://schemas.microsoft.com/office/drawing/2014/main" id="{6B6C7504-186D-81D4-20DB-67D974338E0B}"/>
                </a:ext>
              </a:extLst>
            </p:cNvPr>
            <p:cNvSpPr/>
            <p:nvPr/>
          </p:nvSpPr>
          <p:spPr>
            <a:xfrm>
              <a:off x="4419496" y="5510234"/>
              <a:ext cx="1217998" cy="484667"/>
            </a:xfrm>
            <a:prstGeom prst="round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获得汇总结果</a:t>
              </a:r>
            </a:p>
          </p:txBody>
        </p:sp>
        <p:cxnSp>
          <p:nvCxnSpPr>
            <p:cNvPr id="10" name="直接箭头连接符 9">
              <a:extLst>
                <a:ext uri="{FF2B5EF4-FFF2-40B4-BE49-F238E27FC236}">
                  <a16:creationId xmlns:a16="http://schemas.microsoft.com/office/drawing/2014/main" id="{EA11FDC7-F231-FB67-CF4A-AAB53A0BBD51}"/>
                </a:ext>
              </a:extLst>
            </p:cNvPr>
            <p:cNvCxnSpPr>
              <a:stCxn id="15" idx="3"/>
              <a:endCxn id="26" idx="1"/>
            </p:cNvCxnSpPr>
            <p:nvPr/>
          </p:nvCxnSpPr>
          <p:spPr>
            <a:xfrm>
              <a:off x="3873298" y="5752567"/>
              <a:ext cx="546198" cy="1"/>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2" name="连接符: 曲线 11">
            <a:extLst>
              <a:ext uri="{FF2B5EF4-FFF2-40B4-BE49-F238E27FC236}">
                <a16:creationId xmlns:a16="http://schemas.microsoft.com/office/drawing/2014/main" id="{60EBE152-5C46-7841-D36F-0699F9851193}"/>
              </a:ext>
            </a:extLst>
          </p:cNvPr>
          <p:cNvCxnSpPr>
            <a:stCxn id="32" idx="6"/>
            <a:endCxn id="28" idx="1"/>
          </p:cNvCxnSpPr>
          <p:nvPr/>
        </p:nvCxnSpPr>
        <p:spPr>
          <a:xfrm flipV="1">
            <a:off x="6505705" y="3427689"/>
            <a:ext cx="620909" cy="1114647"/>
          </a:xfrm>
          <a:prstGeom prst="curvedConnector3">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06FCF0A7-DC44-4519-9621-90BD725C596D}"/>
              </a:ext>
            </a:extLst>
          </p:cNvPr>
          <p:cNvCxnSpPr>
            <a:stCxn id="32" idx="6"/>
            <a:endCxn id="29" idx="1"/>
          </p:cNvCxnSpPr>
          <p:nvPr/>
        </p:nvCxnSpPr>
        <p:spPr>
          <a:xfrm>
            <a:off x="6505705" y="4542336"/>
            <a:ext cx="636210" cy="1114649"/>
          </a:xfrm>
          <a:prstGeom prst="curvedConnector3">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4E716EA2-AFDB-989F-5171-F49FD0F31F36}"/>
              </a:ext>
            </a:extLst>
          </p:cNvPr>
          <p:cNvCxnSpPr>
            <a:stCxn id="32" idx="6"/>
            <a:endCxn id="27" idx="1"/>
          </p:cNvCxnSpPr>
          <p:nvPr/>
        </p:nvCxnSpPr>
        <p:spPr>
          <a:xfrm>
            <a:off x="6505705" y="4542336"/>
            <a:ext cx="636210" cy="2"/>
          </a:xfrm>
          <a:prstGeom prst="curvedConnector3">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EA80B52C-41E7-5F30-5F59-AAE05246EC51}"/>
              </a:ext>
            </a:extLst>
          </p:cNvPr>
          <p:cNvCxnSpPr>
            <a:stCxn id="28" idx="3"/>
            <a:endCxn id="44" idx="0"/>
          </p:cNvCxnSpPr>
          <p:nvPr/>
        </p:nvCxnSpPr>
        <p:spPr>
          <a:xfrm>
            <a:off x="8890810" y="3427689"/>
            <a:ext cx="891871" cy="815726"/>
          </a:xfrm>
          <a:prstGeom prst="curved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016113CD-418D-0E22-67BC-69B2CAD24FBD}"/>
              </a:ext>
            </a:extLst>
          </p:cNvPr>
          <p:cNvCxnSpPr>
            <a:stCxn id="29" idx="3"/>
            <a:endCxn id="44" idx="4"/>
          </p:cNvCxnSpPr>
          <p:nvPr/>
        </p:nvCxnSpPr>
        <p:spPr>
          <a:xfrm flipV="1">
            <a:off x="8906111" y="4833118"/>
            <a:ext cx="876570" cy="823867"/>
          </a:xfrm>
          <a:prstGeom prst="curved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连接符: 曲线 32">
            <a:extLst>
              <a:ext uri="{FF2B5EF4-FFF2-40B4-BE49-F238E27FC236}">
                <a16:creationId xmlns:a16="http://schemas.microsoft.com/office/drawing/2014/main" id="{060F8C9D-7896-71D8-B658-4E0FC579F780}"/>
              </a:ext>
            </a:extLst>
          </p:cNvPr>
          <p:cNvCxnSpPr>
            <a:stCxn id="27" idx="3"/>
            <a:endCxn id="44" idx="2"/>
          </p:cNvCxnSpPr>
          <p:nvPr/>
        </p:nvCxnSpPr>
        <p:spPr>
          <a:xfrm flipV="1">
            <a:off x="8906111" y="4538267"/>
            <a:ext cx="490086" cy="4071"/>
          </a:xfrm>
          <a:prstGeom prst="curvedConnector3">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92E8221D-5840-3AD4-5EE8-4403CC5D70C5}"/>
              </a:ext>
            </a:extLst>
          </p:cNvPr>
          <p:cNvGrpSpPr/>
          <p:nvPr/>
        </p:nvGrpSpPr>
        <p:grpSpPr>
          <a:xfrm>
            <a:off x="10169164" y="4300004"/>
            <a:ext cx="1576568" cy="484667"/>
            <a:chOff x="10169164" y="4300004"/>
            <a:chExt cx="1576568" cy="484667"/>
          </a:xfrm>
        </p:grpSpPr>
        <p:sp>
          <p:nvSpPr>
            <p:cNvPr id="35" name="矩形: 圆角 34">
              <a:extLst>
                <a:ext uri="{FF2B5EF4-FFF2-40B4-BE49-F238E27FC236}">
                  <a16:creationId xmlns:a16="http://schemas.microsoft.com/office/drawing/2014/main" id="{0B8646F3-3921-62EC-0DF2-342157307E6C}"/>
                </a:ext>
              </a:extLst>
            </p:cNvPr>
            <p:cNvSpPr/>
            <p:nvPr/>
          </p:nvSpPr>
          <p:spPr>
            <a:xfrm>
              <a:off x="10527734" y="4300004"/>
              <a:ext cx="1217998" cy="484667"/>
            </a:xfrm>
            <a:prstGeom prst="roundRect">
              <a:avLst/>
            </a:prstGeom>
            <a:noFill/>
            <a:ln w="12700">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获得汇总结果</a:t>
              </a:r>
            </a:p>
          </p:txBody>
        </p:sp>
        <p:cxnSp>
          <p:nvCxnSpPr>
            <p:cNvPr id="36" name="直接箭头连接符 35">
              <a:extLst>
                <a:ext uri="{FF2B5EF4-FFF2-40B4-BE49-F238E27FC236}">
                  <a16:creationId xmlns:a16="http://schemas.microsoft.com/office/drawing/2014/main" id="{AEA3969A-638A-A934-6DE9-ED6B4BEA7DCE}"/>
                </a:ext>
              </a:extLst>
            </p:cNvPr>
            <p:cNvCxnSpPr>
              <a:stCxn id="44" idx="6"/>
              <a:endCxn id="35" idx="1"/>
            </p:cNvCxnSpPr>
            <p:nvPr/>
          </p:nvCxnSpPr>
          <p:spPr>
            <a:xfrm>
              <a:off x="10169164" y="4538267"/>
              <a:ext cx="358570" cy="4071"/>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160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arn(inVertical)">
                                      <p:cBhvr>
                                        <p:cTn id="21" dur="500"/>
                                        <p:tgtEl>
                                          <p:spTgt spid="2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ppt_y</p:attrName>
                                        </p:attrNameLst>
                                      </p:cBhvr>
                                      <p:tavLst>
                                        <p:tav tm="0">
                                          <p:val>
                                            <p:strVal val="#ppt_y-#ppt_h*1.125000"/>
                                          </p:val>
                                        </p:tav>
                                        <p:tav tm="100000">
                                          <p:val>
                                            <p:strVal val="#ppt_y"/>
                                          </p:val>
                                        </p:tav>
                                      </p:tavLst>
                                    </p:anim>
                                    <p:animEffect transition="in" filter="wipe(down)">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box(in)">
                                      <p:cBhvr>
                                        <p:cTn id="65" dur="1000"/>
                                        <p:tgtEl>
                                          <p:spTgt spid="57"/>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box(in)">
                                      <p:cBhvr>
                                        <p:cTn id="68" dur="10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barn(outVertical)">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wipe(left)">
                                      <p:cBhvr>
                                        <p:cTn id="78" dur="500"/>
                                        <p:tgtEl>
                                          <p:spTgt spid="18"/>
                                        </p:tgtEl>
                                      </p:cBhvr>
                                    </p:animEffect>
                                  </p:childTnLst>
                                </p:cTn>
                              </p:par>
                              <p:par>
                                <p:cTn id="79" presetID="22" presetClass="entr" presetSubtype="8"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left)">
                                      <p:cBhvr>
                                        <p:cTn id="81" dur="500"/>
                                        <p:tgtEl>
                                          <p:spTgt spid="12"/>
                                        </p:tgtEl>
                                      </p:cBhvr>
                                    </p:animEffect>
                                  </p:childTnLst>
                                </p:cTn>
                              </p:par>
                              <p:par>
                                <p:cTn id="82" presetID="22" presetClass="entr" presetSubtype="8" fill="hold"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left)">
                                      <p:cBhvr>
                                        <p:cTn id="89" dur="500"/>
                                        <p:tgtEl>
                                          <p:spTgt spid="22"/>
                                        </p:tgtEl>
                                      </p:cBhvr>
                                    </p:animEffect>
                                  </p:childTnLst>
                                </p:cTn>
                              </p:par>
                              <p:par>
                                <p:cTn id="90" presetID="22" presetClass="entr" presetSubtype="8" fill="hold"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par>
                                <p:cTn id="93" presetID="22" presetClass="entr" presetSubtype="8"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par>
                                <p:cTn id="96" presetID="23" presetClass="entr" presetSubtype="16"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 calcmode="lin" valueType="num">
                                      <p:cBhvr>
                                        <p:cTn id="98" dur="500" fill="hold"/>
                                        <p:tgtEl>
                                          <p:spTgt spid="44"/>
                                        </p:tgtEl>
                                        <p:attrNameLst>
                                          <p:attrName>ppt_w</p:attrName>
                                        </p:attrNameLst>
                                      </p:cBhvr>
                                      <p:tavLst>
                                        <p:tav tm="0">
                                          <p:val>
                                            <p:fltVal val="0"/>
                                          </p:val>
                                        </p:tav>
                                        <p:tav tm="100000">
                                          <p:val>
                                            <p:strVal val="#ppt_w"/>
                                          </p:val>
                                        </p:tav>
                                      </p:tavLst>
                                    </p:anim>
                                    <p:anim calcmode="lin" valueType="num">
                                      <p:cBhvr>
                                        <p:cTn id="99"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left)">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p:tgtEl>
                                          <p:spTgt spid="64"/>
                                        </p:tgtEl>
                                        <p:attrNameLst>
                                          <p:attrName>ppt_y</p:attrName>
                                        </p:attrNameLst>
                                      </p:cBhvr>
                                      <p:tavLst>
                                        <p:tav tm="0">
                                          <p:val>
                                            <p:strVal val="#ppt_y+#ppt_h*1.125000"/>
                                          </p:val>
                                        </p:tav>
                                        <p:tav tm="100000">
                                          <p:val>
                                            <p:strVal val="#ppt_y"/>
                                          </p:val>
                                        </p:tav>
                                      </p:tavLst>
                                    </p:anim>
                                    <p:animEffect transition="in" filter="wipe(up)">
                                      <p:cBhvr>
                                        <p:cTn id="11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20" grpId="0"/>
      <p:bldP spid="21" grpId="0" animBg="1"/>
      <p:bldP spid="27" grpId="0" animBg="1"/>
      <p:bldP spid="28" grpId="0" animBg="1"/>
      <p:bldP spid="29" grpId="0" animBg="1"/>
      <p:bldP spid="32" grpId="0" animBg="1"/>
      <p:bldP spid="44" grpId="0" animBg="1"/>
      <p:bldP spid="57" grpId="0" animBg="1"/>
      <p:bldP spid="58" grpId="0"/>
      <p:bldP spid="64" grpId="0"/>
      <p:bldP spid="14"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62293-BCC8-AFA1-C51D-3FA1B8E642EF}"/>
              </a:ext>
            </a:extLst>
          </p:cNvPr>
          <p:cNvSpPr>
            <a:spLocks noGrp="1"/>
          </p:cNvSpPr>
          <p:nvPr>
            <p:ph type="title"/>
          </p:nvPr>
        </p:nvSpPr>
        <p:spPr/>
        <p:txBody>
          <a:bodyPr/>
          <a:lstStyle/>
          <a:p>
            <a:r>
              <a:rPr lang="zh-CN" altLang="en-US" dirty="0"/>
              <a:t>多线程使用场景二（数据汇总）</a:t>
            </a:r>
          </a:p>
        </p:txBody>
      </p:sp>
      <p:pic>
        <p:nvPicPr>
          <p:cNvPr id="8" name="图片 7">
            <a:extLst>
              <a:ext uri="{FF2B5EF4-FFF2-40B4-BE49-F238E27FC236}">
                <a16:creationId xmlns:a16="http://schemas.microsoft.com/office/drawing/2014/main" id="{878987AF-DE35-F16D-6977-44880D81E54F}"/>
              </a:ext>
            </a:extLst>
          </p:cNvPr>
          <p:cNvPicPr>
            <a:picLocks noChangeAspect="1"/>
          </p:cNvPicPr>
          <p:nvPr/>
        </p:nvPicPr>
        <p:blipFill>
          <a:blip r:embed="rId2"/>
          <a:stretch>
            <a:fillRect/>
          </a:stretch>
        </p:blipFill>
        <p:spPr>
          <a:xfrm>
            <a:off x="2387588" y="2641407"/>
            <a:ext cx="7668852" cy="3564396"/>
          </a:xfrm>
          <a:prstGeom prst="rect">
            <a:avLst/>
          </a:prstGeom>
          <a:effectLst>
            <a:outerShdw blurRad="50800" dist="38100" dir="2700000" algn="tl" rotWithShape="0">
              <a:prstClr val="black">
                <a:alpha val="40000"/>
              </a:prstClr>
            </a:outerShdw>
          </a:effectLst>
        </p:spPr>
      </p:pic>
      <p:sp>
        <p:nvSpPr>
          <p:cNvPr id="9" name="文本占位符 4">
            <a:extLst>
              <a:ext uri="{FF2B5EF4-FFF2-40B4-BE49-F238E27FC236}">
                <a16:creationId xmlns:a16="http://schemas.microsoft.com/office/drawing/2014/main" id="{92460209-A4DB-906F-FF2F-BA8A942CE90C}"/>
              </a:ext>
            </a:extLst>
          </p:cNvPr>
          <p:cNvSpPr txBox="1">
            <a:spLocks/>
          </p:cNvSpPr>
          <p:nvPr/>
        </p:nvSpPr>
        <p:spPr>
          <a:xfrm>
            <a:off x="746600" y="1736812"/>
            <a:ext cx="10698800" cy="18047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在实际开发的过程中，难免需要调用多个接口来汇总数据，如果所有接口（或部分接口）的没有依赖关系，就可以使用线程池</a:t>
            </a:r>
            <a:r>
              <a:rPr lang="en-US" altLang="zh-CN" dirty="0"/>
              <a:t>+future</a:t>
            </a:r>
            <a:r>
              <a:rPr lang="zh-CN" altLang="en-US" dirty="0"/>
              <a:t>来提升性能</a:t>
            </a:r>
            <a:endParaRPr lang="en-US" altLang="zh-CN" dirty="0"/>
          </a:p>
          <a:p>
            <a:pPr marL="285750" indent="-285750">
              <a:buFont typeface="Wingdings" panose="05000000000000000000" pitchFamily="2" charset="2"/>
              <a:buChar char="l"/>
            </a:pPr>
            <a:r>
              <a:rPr lang="zh-CN" altLang="en-US" dirty="0"/>
              <a:t>报表汇总</a:t>
            </a:r>
          </a:p>
        </p:txBody>
      </p:sp>
    </p:spTree>
    <p:extLst>
      <p:ext uri="{BB962C8B-B14F-4D97-AF65-F5344CB8AC3E}">
        <p14:creationId xmlns:p14="http://schemas.microsoft.com/office/powerpoint/2010/main" val="3502597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62293-BCC8-AFA1-C51D-3FA1B8E642EF}"/>
              </a:ext>
            </a:extLst>
          </p:cNvPr>
          <p:cNvSpPr>
            <a:spLocks noGrp="1"/>
          </p:cNvSpPr>
          <p:nvPr>
            <p:ph type="title"/>
          </p:nvPr>
        </p:nvSpPr>
        <p:spPr/>
        <p:txBody>
          <a:bodyPr/>
          <a:lstStyle/>
          <a:p>
            <a:r>
              <a:rPr lang="zh-CN" altLang="en-US" dirty="0"/>
              <a:t>多线程使用场景三（异步调用）</a:t>
            </a:r>
          </a:p>
        </p:txBody>
      </p:sp>
      <p:pic>
        <p:nvPicPr>
          <p:cNvPr id="4" name="图片 3">
            <a:extLst>
              <a:ext uri="{FF2B5EF4-FFF2-40B4-BE49-F238E27FC236}">
                <a16:creationId xmlns:a16="http://schemas.microsoft.com/office/drawing/2014/main" id="{56480C1B-D6C0-F747-8DA1-FF4F5D7AA8F9}"/>
              </a:ext>
            </a:extLst>
          </p:cNvPr>
          <p:cNvPicPr>
            <a:picLocks noChangeAspect="1"/>
          </p:cNvPicPr>
          <p:nvPr/>
        </p:nvPicPr>
        <p:blipFill>
          <a:blip r:embed="rId2"/>
          <a:stretch>
            <a:fillRect/>
          </a:stretch>
        </p:blipFill>
        <p:spPr>
          <a:xfrm>
            <a:off x="1673815" y="1633097"/>
            <a:ext cx="2055225" cy="4455728"/>
          </a:xfrm>
          <a:prstGeom prst="rect">
            <a:avLst/>
          </a:prstGeom>
          <a:ln>
            <a:solidFill>
              <a:schemeClr val="tx1"/>
            </a:solidFill>
          </a:ln>
          <a:effectLst>
            <a:outerShdw blurRad="50800" dist="38100" dir="2700000" algn="tl" rotWithShape="0">
              <a:prstClr val="black">
                <a:alpha val="40000"/>
              </a:prstClr>
            </a:outerShdw>
          </a:effectLst>
        </p:spPr>
      </p:pic>
      <p:pic>
        <p:nvPicPr>
          <p:cNvPr id="5" name="图片 4">
            <a:extLst>
              <a:ext uri="{FF2B5EF4-FFF2-40B4-BE49-F238E27FC236}">
                <a16:creationId xmlns:a16="http://schemas.microsoft.com/office/drawing/2014/main" id="{81B48CEA-CB52-6585-DC1C-D9AA1F0FFD29}"/>
              </a:ext>
            </a:extLst>
          </p:cNvPr>
          <p:cNvPicPr>
            <a:picLocks noChangeAspect="1"/>
          </p:cNvPicPr>
          <p:nvPr/>
        </p:nvPicPr>
        <p:blipFill>
          <a:blip r:embed="rId3"/>
          <a:stretch>
            <a:fillRect/>
          </a:stretch>
        </p:blipFill>
        <p:spPr>
          <a:xfrm>
            <a:off x="7689193" y="1633097"/>
            <a:ext cx="2055225" cy="4442992"/>
          </a:xfrm>
          <a:prstGeom prst="rect">
            <a:avLst/>
          </a:prstGeom>
          <a:ln>
            <a:solidFill>
              <a:schemeClr val="tx1"/>
            </a:solidFill>
          </a:ln>
          <a:effectLst>
            <a:outerShdw blurRad="50800" dist="38100" dir="2700000" algn="tl" rotWithShape="0">
              <a:prstClr val="black">
                <a:alpha val="40000"/>
              </a:prstClr>
            </a:outerShdw>
          </a:effectLst>
        </p:spPr>
      </p:pic>
      <p:grpSp>
        <p:nvGrpSpPr>
          <p:cNvPr id="10" name="组合 9">
            <a:extLst>
              <a:ext uri="{FF2B5EF4-FFF2-40B4-BE49-F238E27FC236}">
                <a16:creationId xmlns:a16="http://schemas.microsoft.com/office/drawing/2014/main" id="{BA575819-BAD5-2E03-730A-4AD67EBFBBCD}"/>
              </a:ext>
            </a:extLst>
          </p:cNvPr>
          <p:cNvGrpSpPr/>
          <p:nvPr/>
        </p:nvGrpSpPr>
        <p:grpSpPr>
          <a:xfrm>
            <a:off x="4979876" y="2747470"/>
            <a:ext cx="1692188" cy="2214246"/>
            <a:chOff x="5024896" y="3212976"/>
            <a:chExt cx="1692188" cy="2214246"/>
          </a:xfrm>
        </p:grpSpPr>
        <p:sp>
          <p:nvSpPr>
            <p:cNvPr id="6" name="箭头: 右 5">
              <a:extLst>
                <a:ext uri="{FF2B5EF4-FFF2-40B4-BE49-F238E27FC236}">
                  <a16:creationId xmlns:a16="http://schemas.microsoft.com/office/drawing/2014/main" id="{A8120927-C56D-330E-C799-5AA1111E62A2}"/>
                </a:ext>
              </a:extLst>
            </p:cNvPr>
            <p:cNvSpPr/>
            <p:nvPr/>
          </p:nvSpPr>
          <p:spPr>
            <a:xfrm>
              <a:off x="5231904" y="3212976"/>
              <a:ext cx="1224136" cy="75608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异步保存</a:t>
              </a:r>
            </a:p>
          </p:txBody>
        </p:sp>
        <p:sp>
          <p:nvSpPr>
            <p:cNvPr id="7" name="文本占位符 2">
              <a:extLst>
                <a:ext uri="{FF2B5EF4-FFF2-40B4-BE49-F238E27FC236}">
                  <a16:creationId xmlns:a16="http://schemas.microsoft.com/office/drawing/2014/main" id="{63C5934E-6668-D2AA-31A3-98A8433BE9A7}"/>
                </a:ext>
              </a:extLst>
            </p:cNvPr>
            <p:cNvSpPr txBox="1">
              <a:spLocks/>
            </p:cNvSpPr>
            <p:nvPr/>
          </p:nvSpPr>
          <p:spPr>
            <a:xfrm>
              <a:off x="5024896" y="4167082"/>
              <a:ext cx="1692188" cy="126014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在</a:t>
              </a:r>
              <a:r>
                <a:rPr lang="zh-CN" altLang="en-US" sz="1400" dirty="0">
                  <a:solidFill>
                    <a:srgbClr val="C00000"/>
                  </a:solidFill>
                </a:rPr>
                <a:t>线程池</a:t>
              </a:r>
              <a:r>
                <a:rPr lang="zh-CN" altLang="en-US" sz="1400" dirty="0"/>
                <a:t>中获取一个新的线程执行</a:t>
              </a:r>
            </a:p>
          </p:txBody>
        </p:sp>
      </p:grpSp>
    </p:spTree>
    <p:extLst>
      <p:ext uri="{BB962C8B-B14F-4D97-AF65-F5344CB8AC3E}">
        <p14:creationId xmlns:p14="http://schemas.microsoft.com/office/powerpoint/2010/main" val="1101889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24CFE95-9BD5-04B6-5B21-1674A04E186B}"/>
              </a:ext>
            </a:extLst>
          </p:cNvPr>
          <p:cNvSpPr>
            <a:spLocks noGrp="1"/>
          </p:cNvSpPr>
          <p:nvPr>
            <p:ph type="body" sz="quarter" idx="10"/>
          </p:nvPr>
        </p:nvSpPr>
        <p:spPr>
          <a:xfrm>
            <a:off x="5015880" y="1052736"/>
            <a:ext cx="5760538" cy="1425900"/>
          </a:xfrm>
        </p:spPr>
        <p:txBody>
          <a:bodyPr/>
          <a:lstStyle/>
          <a:p>
            <a:pPr marL="0" indent="0">
              <a:buNone/>
            </a:pPr>
            <a:r>
              <a:rPr lang="zh-CN" altLang="en-US" sz="1800" dirty="0"/>
              <a:t>并行和并发有什么区别</a:t>
            </a:r>
            <a:endParaRPr lang="zh-CN" altLang="en-US" dirty="0"/>
          </a:p>
        </p:txBody>
      </p:sp>
      <p:sp>
        <p:nvSpPr>
          <p:cNvPr id="5" name="文本占位符 2">
            <a:extLst>
              <a:ext uri="{FF2B5EF4-FFF2-40B4-BE49-F238E27FC236}">
                <a16:creationId xmlns:a16="http://schemas.microsoft.com/office/drawing/2014/main" id="{E5E61B7B-B85C-DF5C-8A28-5A6D8DEEACD2}"/>
              </a:ext>
            </a:extLst>
          </p:cNvPr>
          <p:cNvSpPr txBox="1">
            <a:spLocks/>
          </p:cNvSpPr>
          <p:nvPr/>
        </p:nvSpPr>
        <p:spPr>
          <a:xfrm>
            <a:off x="4979876" y="2312876"/>
            <a:ext cx="6552728" cy="1296144"/>
          </a:xfrm>
          <a:prstGeom prst="rect">
            <a:avLst/>
          </a:prstGeom>
          <a:noFill/>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现在都是多核</a:t>
            </a:r>
            <a:r>
              <a:rPr lang="en-US" altLang="zh-CN" sz="1400" dirty="0"/>
              <a:t>CPU</a:t>
            </a:r>
            <a:r>
              <a:rPr lang="zh-CN" altLang="en-US" sz="1400" dirty="0"/>
              <a:t>，在多核</a:t>
            </a:r>
            <a:r>
              <a:rPr lang="en-US" altLang="zh-CN" sz="1400" dirty="0"/>
              <a:t>CPU</a:t>
            </a:r>
            <a:r>
              <a:rPr lang="zh-CN" altLang="en-US" sz="1400" dirty="0"/>
              <a:t>下</a:t>
            </a:r>
            <a:endParaRPr lang="en-US" altLang="zh-CN" sz="1400" dirty="0"/>
          </a:p>
          <a:p>
            <a:pPr marL="285750" indent="-285750">
              <a:buFont typeface="Wingdings" panose="05000000000000000000" pitchFamily="2" charset="2"/>
              <a:buChar char="l"/>
            </a:pPr>
            <a:r>
              <a:rPr lang="zh-CN" altLang="en-US" sz="1400" dirty="0"/>
              <a:t>并发是同一时间应对多件事情的能力，多个线程轮流使用一个或多个</a:t>
            </a:r>
            <a:r>
              <a:rPr lang="en-US" altLang="zh-CN" sz="1400" dirty="0"/>
              <a:t>CPU</a:t>
            </a:r>
          </a:p>
          <a:p>
            <a:pPr marL="285750" indent="-285750">
              <a:buFont typeface="Wingdings" panose="05000000000000000000" pitchFamily="2" charset="2"/>
              <a:buChar char="l"/>
            </a:pPr>
            <a:r>
              <a:rPr lang="zh-CN" altLang="en-US" sz="1400" dirty="0"/>
              <a:t>并行是同一时间动手做多件事情的能力，</a:t>
            </a:r>
            <a:r>
              <a:rPr lang="en-US" altLang="zh-CN" sz="1400" dirty="0"/>
              <a:t>4</a:t>
            </a:r>
            <a:r>
              <a:rPr lang="zh-CN" altLang="en-US" sz="1400" dirty="0"/>
              <a:t>核</a:t>
            </a:r>
            <a:r>
              <a:rPr lang="en-US" altLang="zh-CN" sz="1400" dirty="0"/>
              <a:t>CPU</a:t>
            </a:r>
            <a:r>
              <a:rPr lang="zh-CN" altLang="en-US" sz="1400" dirty="0"/>
              <a:t>同时执行</a:t>
            </a:r>
            <a:r>
              <a:rPr lang="en-US" altLang="zh-CN" sz="1400" dirty="0"/>
              <a:t>4</a:t>
            </a:r>
            <a:r>
              <a:rPr lang="zh-CN" altLang="en-US" sz="1400" dirty="0"/>
              <a:t>个线程</a:t>
            </a:r>
          </a:p>
          <a:p>
            <a:endParaRPr lang="zh-CN" altLang="en-US" sz="1400" dirty="0"/>
          </a:p>
        </p:txBody>
      </p:sp>
    </p:spTree>
    <p:extLst>
      <p:ext uri="{BB962C8B-B14F-4D97-AF65-F5344CB8AC3E}">
        <p14:creationId xmlns:p14="http://schemas.microsoft.com/office/powerpoint/2010/main" val="3085441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22E98-DFA6-3EC8-3B3E-F2292A1F3E7F}"/>
              </a:ext>
            </a:extLst>
          </p:cNvPr>
          <p:cNvSpPr>
            <a:spLocks noGrp="1"/>
          </p:cNvSpPr>
          <p:nvPr>
            <p:ph type="body" sz="quarter" idx="10"/>
          </p:nvPr>
        </p:nvSpPr>
        <p:spPr>
          <a:xfrm>
            <a:off x="4871864" y="1556792"/>
            <a:ext cx="5760538" cy="1245880"/>
          </a:xfrm>
        </p:spPr>
        <p:txBody>
          <a:bodyPr/>
          <a:lstStyle/>
          <a:p>
            <a:pPr marL="0" indent="0">
              <a:buNone/>
            </a:pPr>
            <a:r>
              <a:rPr lang="zh-CN" altLang="en-US" dirty="0">
                <a:solidFill>
                  <a:srgbClr val="AD2B26"/>
                </a:solidFill>
              </a:rPr>
              <a:t>你</a:t>
            </a:r>
            <a:r>
              <a:rPr lang="zh-CN" altLang="en-US" sz="1800" dirty="0">
                <a:solidFill>
                  <a:srgbClr val="AD2B26"/>
                </a:solidFill>
              </a:rPr>
              <a:t>们项目哪里用到了多线程</a:t>
            </a:r>
            <a:endParaRPr lang="zh-CN" altLang="en-US" dirty="0"/>
          </a:p>
        </p:txBody>
      </p:sp>
      <p:sp>
        <p:nvSpPr>
          <p:cNvPr id="3" name="文本占位符 2">
            <a:extLst>
              <a:ext uri="{FF2B5EF4-FFF2-40B4-BE49-F238E27FC236}">
                <a16:creationId xmlns:a16="http://schemas.microsoft.com/office/drawing/2014/main" id="{40A4FAA5-80DF-54D3-5E73-876C7CDEE71F}"/>
              </a:ext>
            </a:extLst>
          </p:cNvPr>
          <p:cNvSpPr txBox="1">
            <a:spLocks/>
          </p:cNvSpPr>
          <p:nvPr/>
        </p:nvSpPr>
        <p:spPr>
          <a:xfrm>
            <a:off x="4871864" y="2708920"/>
            <a:ext cx="6588732" cy="34203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rgbClr val="C00000"/>
                </a:solidFill>
              </a:rPr>
              <a:t>批量导入</a:t>
            </a:r>
            <a:r>
              <a:rPr lang="zh-CN" altLang="en-US" sz="1400" dirty="0"/>
              <a:t>：使用了线程池</a:t>
            </a:r>
            <a:r>
              <a:rPr lang="en-US" altLang="zh-CN" sz="1400" dirty="0"/>
              <a:t>+</a:t>
            </a:r>
            <a:r>
              <a:rPr lang="en-US" altLang="zh-CN" sz="1400" dirty="0" err="1"/>
              <a:t>CountDownLatch</a:t>
            </a:r>
            <a:r>
              <a:rPr lang="zh-CN" altLang="en-US" sz="1400" dirty="0"/>
              <a:t>批量把数据库中的数据导入到了</a:t>
            </a:r>
            <a:r>
              <a:rPr lang="en-US" altLang="zh-CN" sz="1400" dirty="0"/>
              <a:t>ES(</a:t>
            </a:r>
            <a:r>
              <a:rPr lang="zh-CN" altLang="en-US" sz="1400" dirty="0"/>
              <a:t>任意</a:t>
            </a:r>
            <a:r>
              <a:rPr lang="en-US" altLang="zh-CN" sz="1400" dirty="0"/>
              <a:t>)</a:t>
            </a:r>
            <a:r>
              <a:rPr lang="zh-CN" altLang="en-US" sz="1400" dirty="0"/>
              <a:t>中，避免</a:t>
            </a:r>
            <a:r>
              <a:rPr lang="en-US" altLang="zh-CN" sz="1400" dirty="0"/>
              <a:t>OOM</a:t>
            </a:r>
          </a:p>
          <a:p>
            <a:pPr marL="285750" indent="-285750">
              <a:buFont typeface="Wingdings" panose="05000000000000000000" pitchFamily="2" charset="2"/>
              <a:buChar char="l"/>
            </a:pPr>
            <a:r>
              <a:rPr lang="zh-CN" altLang="en-US" sz="1400" dirty="0">
                <a:solidFill>
                  <a:srgbClr val="C00000"/>
                </a:solidFill>
              </a:rPr>
              <a:t>数据汇总</a:t>
            </a:r>
            <a:r>
              <a:rPr lang="zh-CN" altLang="en-US" sz="1400" dirty="0"/>
              <a:t>：调用多个接口来汇总数据，如果所有接口（或部分接口）的没有依赖关系，就可以使用线程池</a:t>
            </a:r>
            <a:r>
              <a:rPr lang="en-US" altLang="zh-CN" sz="1400" dirty="0"/>
              <a:t>+future</a:t>
            </a:r>
            <a:r>
              <a:rPr lang="zh-CN" altLang="en-US" sz="1400" dirty="0"/>
              <a:t>来提升性能</a:t>
            </a:r>
          </a:p>
          <a:p>
            <a:pPr marL="285750" indent="-285750">
              <a:buFont typeface="Wingdings" panose="05000000000000000000" pitchFamily="2" charset="2"/>
              <a:buChar char="l"/>
            </a:pPr>
            <a:r>
              <a:rPr lang="zh-CN" altLang="en-US" sz="1400" dirty="0">
                <a:solidFill>
                  <a:srgbClr val="C00000"/>
                </a:solidFill>
              </a:rPr>
              <a:t>异步线程（线程池）</a:t>
            </a:r>
            <a:r>
              <a:rPr lang="zh-CN" altLang="en-US" sz="1400" dirty="0"/>
              <a:t>：为了避免下一级方法影响上一级方法（性能考虑），可使用异步线程调用下一个方法（不需要下一级方法返回值），可以提升方法响应时间</a:t>
            </a:r>
          </a:p>
          <a:p>
            <a:pPr marL="285750" indent="-28575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2892097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84721" y="2011998"/>
            <a:ext cx="11851939"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4800" dirty="0">
                <a:solidFill>
                  <a:srgbClr val="AD2B26"/>
                </a:solidFill>
              </a:rPr>
              <a:t>如何控制某个方法允许并发访问线程的数量</a:t>
            </a:r>
            <a:endParaRPr lang="zh-CN" altLang="en-US" sz="48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804090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如何控制某个方法允许并发访问线程的数量</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752545"/>
            <a:ext cx="10698800" cy="1258120"/>
          </a:xfrm>
        </p:spPr>
        <p:txBody>
          <a:bodyPr/>
          <a:lstStyle/>
          <a:p>
            <a:r>
              <a:rPr lang="en-US" altLang="zh-CN" dirty="0"/>
              <a:t>Semaphore [ˈ</a:t>
            </a:r>
            <a:r>
              <a:rPr lang="en-US" altLang="zh-CN" dirty="0" err="1"/>
              <a:t>sɛməˌfɔr</a:t>
            </a:r>
            <a:r>
              <a:rPr lang="en-US" altLang="zh-CN" dirty="0"/>
              <a:t>] </a:t>
            </a:r>
            <a:r>
              <a:rPr lang="zh-CN" altLang="en-US" dirty="0"/>
              <a:t>信号量，是</a:t>
            </a:r>
            <a:r>
              <a:rPr lang="en-US" altLang="zh-CN" dirty="0"/>
              <a:t>JUC</a:t>
            </a:r>
            <a:r>
              <a:rPr lang="zh-CN" altLang="en-US" dirty="0"/>
              <a:t>包下的一个工具类，底层是</a:t>
            </a:r>
            <a:r>
              <a:rPr lang="en-US" altLang="zh-CN" dirty="0"/>
              <a:t>AQS</a:t>
            </a:r>
            <a:r>
              <a:rPr lang="zh-CN" altLang="en-US" dirty="0"/>
              <a:t>，我们可以通过其限制执行的线程数量</a:t>
            </a:r>
            <a:endParaRPr lang="en-US" altLang="zh-CN" dirty="0"/>
          </a:p>
          <a:p>
            <a:r>
              <a:rPr lang="zh-CN" altLang="en-US" dirty="0"/>
              <a:t>使用场景：</a:t>
            </a:r>
            <a:endParaRPr lang="en-US" altLang="zh-CN" dirty="0"/>
          </a:p>
          <a:p>
            <a:r>
              <a:rPr lang="zh-CN" altLang="en-US" dirty="0"/>
              <a:t>通常用于那些资源有明确访问数量限制的场景，常用于限流 。</a:t>
            </a:r>
          </a:p>
        </p:txBody>
      </p:sp>
      <p:grpSp>
        <p:nvGrpSpPr>
          <p:cNvPr id="13" name="组合 12">
            <a:extLst>
              <a:ext uri="{FF2B5EF4-FFF2-40B4-BE49-F238E27FC236}">
                <a16:creationId xmlns:a16="http://schemas.microsoft.com/office/drawing/2014/main" id="{39162736-D0DE-6714-92F2-784EDD58E8F5}"/>
              </a:ext>
            </a:extLst>
          </p:cNvPr>
          <p:cNvGrpSpPr/>
          <p:nvPr/>
        </p:nvGrpSpPr>
        <p:grpSpPr>
          <a:xfrm>
            <a:off x="2819636" y="3666441"/>
            <a:ext cx="7307411" cy="1258120"/>
            <a:chOff x="2819636" y="3666441"/>
            <a:chExt cx="7307411" cy="1258120"/>
          </a:xfrm>
        </p:grpSpPr>
        <p:sp>
          <p:nvSpPr>
            <p:cNvPr id="4" name="文本占位符 5">
              <a:extLst>
                <a:ext uri="{FF2B5EF4-FFF2-40B4-BE49-F238E27FC236}">
                  <a16:creationId xmlns:a16="http://schemas.microsoft.com/office/drawing/2014/main" id="{A0DF12BE-34C4-3C1F-788B-372B47B683CC}"/>
                </a:ext>
              </a:extLst>
            </p:cNvPr>
            <p:cNvSpPr txBox="1">
              <a:spLocks/>
            </p:cNvSpPr>
            <p:nvPr/>
          </p:nvSpPr>
          <p:spPr>
            <a:xfrm>
              <a:off x="8364252" y="3971465"/>
              <a:ext cx="1762795" cy="4343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停车场共</a:t>
              </a:r>
              <a:r>
                <a:rPr lang="en-US" altLang="zh-CN" dirty="0"/>
                <a:t>3</a:t>
              </a:r>
              <a:r>
                <a:rPr lang="zh-CN" altLang="en-US" dirty="0"/>
                <a:t>个车位</a:t>
              </a:r>
            </a:p>
          </p:txBody>
        </p:sp>
        <p:sp>
          <p:nvSpPr>
            <p:cNvPr id="6" name="矩形 5">
              <a:extLst>
                <a:ext uri="{FF2B5EF4-FFF2-40B4-BE49-F238E27FC236}">
                  <a16:creationId xmlns:a16="http://schemas.microsoft.com/office/drawing/2014/main" id="{C93848A5-8A4D-62FE-0C5F-F482D48F1E4B}"/>
                </a:ext>
              </a:extLst>
            </p:cNvPr>
            <p:cNvSpPr/>
            <p:nvPr/>
          </p:nvSpPr>
          <p:spPr>
            <a:xfrm>
              <a:off x="2819636" y="3666441"/>
              <a:ext cx="5544616" cy="125812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7" name="矩形: 圆角 6">
              <a:extLst>
                <a:ext uri="{FF2B5EF4-FFF2-40B4-BE49-F238E27FC236}">
                  <a16:creationId xmlns:a16="http://schemas.microsoft.com/office/drawing/2014/main" id="{162A8AA4-9B34-AF8F-B5EC-2743CE00BEDE}"/>
                </a:ext>
              </a:extLst>
            </p:cNvPr>
            <p:cNvSpPr/>
            <p:nvPr/>
          </p:nvSpPr>
          <p:spPr>
            <a:xfrm>
              <a:off x="3118005" y="3971465"/>
              <a:ext cx="1224136" cy="648072"/>
            </a:xfrm>
            <a:prstGeom prst="roundRect">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8" name="矩形: 圆角 7">
              <a:extLst>
                <a:ext uri="{FF2B5EF4-FFF2-40B4-BE49-F238E27FC236}">
                  <a16:creationId xmlns:a16="http://schemas.microsoft.com/office/drawing/2014/main" id="{508D3471-C093-2E27-F4DF-48DAFCA802BD}"/>
                </a:ext>
              </a:extLst>
            </p:cNvPr>
            <p:cNvSpPr/>
            <p:nvPr/>
          </p:nvSpPr>
          <p:spPr>
            <a:xfrm>
              <a:off x="4949651" y="3971465"/>
              <a:ext cx="1224136" cy="648072"/>
            </a:xfrm>
            <a:prstGeom prst="roundRect">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9" name="矩形: 圆角 8">
              <a:extLst>
                <a:ext uri="{FF2B5EF4-FFF2-40B4-BE49-F238E27FC236}">
                  <a16:creationId xmlns:a16="http://schemas.microsoft.com/office/drawing/2014/main" id="{9CE1FC6A-CA6F-E67A-3503-1357A3C8B1D2}"/>
                </a:ext>
              </a:extLst>
            </p:cNvPr>
            <p:cNvSpPr/>
            <p:nvPr/>
          </p:nvSpPr>
          <p:spPr>
            <a:xfrm>
              <a:off x="6825875" y="3971465"/>
              <a:ext cx="1224136" cy="648072"/>
            </a:xfrm>
            <a:prstGeom prst="roundRect">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sp>
        <p:nvSpPr>
          <p:cNvPr id="10" name="矩形: 圆角 9">
            <a:extLst>
              <a:ext uri="{FF2B5EF4-FFF2-40B4-BE49-F238E27FC236}">
                <a16:creationId xmlns:a16="http://schemas.microsoft.com/office/drawing/2014/main" id="{59B8ED2C-E7B3-78F9-9BE3-1145926DA738}"/>
              </a:ext>
            </a:extLst>
          </p:cNvPr>
          <p:cNvSpPr/>
          <p:nvPr/>
        </p:nvSpPr>
        <p:spPr>
          <a:xfrm>
            <a:off x="4949651" y="5448014"/>
            <a:ext cx="1224136" cy="648072"/>
          </a:xfrm>
          <a:prstGeom prst="roundRect">
            <a:avLst/>
          </a:prstGeom>
          <a:solidFill>
            <a:srgbClr val="C00000"/>
          </a:soli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比亚迪</a:t>
            </a:r>
          </a:p>
        </p:txBody>
      </p:sp>
      <p:sp>
        <p:nvSpPr>
          <p:cNvPr id="11" name="矩形: 圆角 10">
            <a:extLst>
              <a:ext uri="{FF2B5EF4-FFF2-40B4-BE49-F238E27FC236}">
                <a16:creationId xmlns:a16="http://schemas.microsoft.com/office/drawing/2014/main" id="{20F9A140-D8A5-E68B-2399-BFB06573CA99}"/>
              </a:ext>
            </a:extLst>
          </p:cNvPr>
          <p:cNvSpPr/>
          <p:nvPr/>
        </p:nvSpPr>
        <p:spPr>
          <a:xfrm>
            <a:off x="4949651" y="5448014"/>
            <a:ext cx="1224136" cy="648072"/>
          </a:xfrm>
          <a:prstGeom prst="roundRect">
            <a:avLst/>
          </a:prstGeom>
          <a:solidFill>
            <a:srgbClr val="C00000"/>
          </a:soli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比亚迪</a:t>
            </a:r>
          </a:p>
        </p:txBody>
      </p:sp>
      <p:sp>
        <p:nvSpPr>
          <p:cNvPr id="12" name="矩形: 圆角 11">
            <a:extLst>
              <a:ext uri="{FF2B5EF4-FFF2-40B4-BE49-F238E27FC236}">
                <a16:creationId xmlns:a16="http://schemas.microsoft.com/office/drawing/2014/main" id="{E040E9C2-2177-BA67-778F-AB06D0493E52}"/>
              </a:ext>
            </a:extLst>
          </p:cNvPr>
          <p:cNvSpPr/>
          <p:nvPr/>
        </p:nvSpPr>
        <p:spPr>
          <a:xfrm>
            <a:off x="4949651" y="5448014"/>
            <a:ext cx="1224136" cy="648072"/>
          </a:xfrm>
          <a:prstGeom prst="roundRect">
            <a:avLst/>
          </a:prstGeom>
          <a:solidFill>
            <a:srgbClr val="C00000"/>
          </a:soli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ea typeface="Alibaba PuHuiTi Medium"/>
              </a:rPr>
              <a:t>比亚迪</a:t>
            </a:r>
          </a:p>
        </p:txBody>
      </p:sp>
    </p:spTree>
    <p:extLst>
      <p:ext uri="{BB962C8B-B14F-4D97-AF65-F5344CB8AC3E}">
        <p14:creationId xmlns:p14="http://schemas.microsoft.com/office/powerpoint/2010/main" val="130432810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14:presetBounceEnd="60000">
                                      <p:stCondLst>
                                        <p:cond delay="300"/>
                                      </p:stCondLst>
                                      <p:childTnLst>
                                        <p:set>
                                          <p:cBhvr>
                                            <p:cTn id="14" dur="1" fill="hold">
                                              <p:stCondLst>
                                                <p:cond delay="0"/>
                                              </p:stCondLst>
                                            </p:cTn>
                                            <p:tgtEl>
                                              <p:spTgt spid="13"/>
                                            </p:tgtEl>
                                            <p:attrNameLst>
                                              <p:attrName>style.visibility</p:attrName>
                                            </p:attrNameLst>
                                          </p:cBhvr>
                                          <p:to>
                                            <p:strVal val="visible"/>
                                          </p:to>
                                        </p:set>
                                        <p:anim calcmode="lin" valueType="num" p14:bounceEnd="60000">
                                          <p:cBhvr additive="base">
                                            <p:cTn id="15" dur="5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42" presetClass="path" presetSubtype="0" accel="50000" decel="50000" fill="hold" grpId="0" nodeType="withEffect">
                                      <p:stCondLst>
                                        <p:cond delay="0"/>
                                      </p:stCondLst>
                                      <p:childTnLst>
                                        <p:animMotion origin="layout" path="M 2.08333E-7 3.33333E-6 L -0.15117 -0.21366 " pathEditMode="relative" rAng="0" ptsTypes="AA">
                                          <p:cBhvr>
                                            <p:cTn id="22" dur="1000" fill="hold"/>
                                            <p:tgtEl>
                                              <p:spTgt spid="10"/>
                                            </p:tgtEl>
                                            <p:attrNameLst>
                                              <p:attrName>ppt_x</p:attrName>
                                              <p:attrName>ppt_y</p:attrName>
                                            </p:attrNameLst>
                                          </p:cBhvr>
                                          <p:rCtr x="-7565" y="-10694"/>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42" presetClass="path" presetSubtype="0" accel="50000" decel="50000" fill="hold" grpId="1" nodeType="withEffect">
                                      <p:stCondLst>
                                        <p:cond delay="0"/>
                                      </p:stCondLst>
                                      <p:childTnLst>
                                        <p:animMotion origin="layout" path="M 2.08333E-7 3.33333E-6 L 0.15312 -0.21366 " pathEditMode="relative" rAng="0" ptsTypes="AA">
                                          <p:cBhvr>
                                            <p:cTn id="29" dur="1000" fill="hold"/>
                                            <p:tgtEl>
                                              <p:spTgt spid="12"/>
                                            </p:tgtEl>
                                            <p:attrNameLst>
                                              <p:attrName>ppt_x</p:attrName>
                                              <p:attrName>ppt_y</p:attrName>
                                            </p:attrNameLst>
                                          </p:cBhvr>
                                          <p:rCtr x="7656" y="-10694"/>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42" presetClass="path" presetSubtype="0" accel="50000" decel="50000" fill="hold" grpId="1" nodeType="withEffect">
                                      <p:stCondLst>
                                        <p:cond delay="0"/>
                                      </p:stCondLst>
                                      <p:childTnLst>
                                        <p:animMotion origin="layout" path="M 2.08333E-7 3.33333E-6 L 2.08333E-7 -0.21366 " pathEditMode="relative" rAng="0" ptsTypes="AA">
                                          <p:cBhvr>
                                            <p:cTn id="36" dur="1000" fill="hold"/>
                                            <p:tgtEl>
                                              <p:spTgt spid="11"/>
                                            </p:tgtEl>
                                            <p:attrNameLst>
                                              <p:attrName>ppt_x</p:attrName>
                                              <p:attrName>ppt_y</p:attrName>
                                            </p:attrNameLst>
                                          </p:cBhvr>
                                          <p:rCtr x="0" y="-10694"/>
                                        </p:animMotion>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2" nodeType="clickEffect">
                                      <p:stCondLst>
                                        <p:cond delay="0"/>
                                      </p:stCondLst>
                                      <p:childTnLst>
                                        <p:anim calcmode="lin" valueType="num">
                                          <p:cBhvr additive="base">
                                            <p:cTn id="40" dur="500"/>
                                            <p:tgtEl>
                                              <p:spTgt spid="10"/>
                                            </p:tgtEl>
                                            <p:attrNameLst>
                                              <p:attrName>ppt_x</p:attrName>
                                            </p:attrNameLst>
                                          </p:cBhvr>
                                          <p:tavLst>
                                            <p:tav tm="0">
                                              <p:val>
                                                <p:strVal val="ppt_x"/>
                                              </p:val>
                                            </p:tav>
                                            <p:tav tm="100000">
                                              <p:val>
                                                <p:strVal val="ppt_x"/>
                                              </p:val>
                                            </p:tav>
                                          </p:tavLst>
                                        </p:anim>
                                        <p:anim calcmode="lin" valueType="num">
                                          <p:cBhvr additive="base">
                                            <p:cTn id="41" dur="500"/>
                                            <p:tgtEl>
                                              <p:spTgt spid="10"/>
                                            </p:tgtEl>
                                            <p:attrNameLst>
                                              <p:attrName>ppt_y</p:attrName>
                                            </p:attrNameLst>
                                          </p:cBhvr>
                                          <p:tavLst>
                                            <p:tav tm="0">
                                              <p:val>
                                                <p:strVal val="ppt_y"/>
                                              </p:val>
                                            </p:tav>
                                            <p:tav tm="100000">
                                              <p:val>
                                                <p:strVal val="1+ppt_h/2"/>
                                              </p:val>
                                            </p:tav>
                                          </p:tavLst>
                                        </p:anim>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2" nodeType="clickEffect">
                                      <p:stCondLst>
                                        <p:cond delay="0"/>
                                      </p:stCondLst>
                                      <p:childTnLst>
                                        <p:anim calcmode="lin" valueType="num">
                                          <p:cBhvr additive="base">
                                            <p:cTn id="46" dur="500"/>
                                            <p:tgtEl>
                                              <p:spTgt spid="12"/>
                                            </p:tgtEl>
                                            <p:attrNameLst>
                                              <p:attrName>ppt_x</p:attrName>
                                            </p:attrNameLst>
                                          </p:cBhvr>
                                          <p:tavLst>
                                            <p:tav tm="0">
                                              <p:val>
                                                <p:strVal val="ppt_x"/>
                                              </p:val>
                                            </p:tav>
                                            <p:tav tm="100000">
                                              <p:val>
                                                <p:strVal val="ppt_x"/>
                                              </p:val>
                                            </p:tav>
                                          </p:tavLst>
                                        </p:anim>
                                        <p:anim calcmode="lin" valueType="num">
                                          <p:cBhvr additive="base">
                                            <p:cTn id="47" dur="500"/>
                                            <p:tgtEl>
                                              <p:spTgt spid="12"/>
                                            </p:tgtEl>
                                            <p:attrNameLst>
                                              <p:attrName>ppt_y</p:attrName>
                                            </p:attrNameLst>
                                          </p:cBhvr>
                                          <p:tavLst>
                                            <p:tav tm="0">
                                              <p:val>
                                                <p:strVal val="ppt_y"/>
                                              </p:val>
                                            </p:tav>
                                            <p:tav tm="100000">
                                              <p:val>
                                                <p:strVal val="1+ppt_h/2"/>
                                              </p:val>
                                            </p:tav>
                                          </p:tavLst>
                                        </p:anim>
                                        <p:set>
                                          <p:cBhvr>
                                            <p:cTn id="48" dur="1" fill="hold">
                                              <p:stCondLst>
                                                <p:cond delay="499"/>
                                              </p:stCondLst>
                                            </p:cTn>
                                            <p:tgtEl>
                                              <p:spTgt spid="1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2" nodeType="clickEffect">
                                      <p:stCondLst>
                                        <p:cond delay="0"/>
                                      </p:stCondLst>
                                      <p:childTnLst>
                                        <p:anim calcmode="lin" valueType="num">
                                          <p:cBhvr additive="base">
                                            <p:cTn id="52" dur="500"/>
                                            <p:tgtEl>
                                              <p:spTgt spid="11"/>
                                            </p:tgtEl>
                                            <p:attrNameLst>
                                              <p:attrName>ppt_x</p:attrName>
                                            </p:attrNameLst>
                                          </p:cBhvr>
                                          <p:tavLst>
                                            <p:tav tm="0">
                                              <p:val>
                                                <p:strVal val="ppt_x"/>
                                              </p:val>
                                            </p:tav>
                                            <p:tav tm="100000">
                                              <p:val>
                                                <p:strVal val="ppt_x"/>
                                              </p:val>
                                            </p:tav>
                                          </p:tavLst>
                                        </p:anim>
                                        <p:anim calcmode="lin" valueType="num">
                                          <p:cBhvr additive="base">
                                            <p:cTn id="53" dur="500"/>
                                            <p:tgtEl>
                                              <p:spTgt spid="11"/>
                                            </p:tgtEl>
                                            <p:attrNameLst>
                                              <p:attrName>ppt_y</p:attrName>
                                            </p:attrNameLst>
                                          </p:cBhvr>
                                          <p:tavLst>
                                            <p:tav tm="0">
                                              <p:val>
                                                <p:strVal val="ppt_y"/>
                                              </p:val>
                                            </p:tav>
                                            <p:tav tm="100000">
                                              <p:val>
                                                <p:strVal val="1+ppt_h/2"/>
                                              </p:val>
                                            </p:tav>
                                          </p:tavLst>
                                        </p:anim>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2" grpId="0" animBg="1"/>
          <p:bldP spid="12" grpId="1" animBg="1"/>
          <p:bldP spid="12" grpId="2"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3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42" presetClass="path" presetSubtype="0" accel="50000" decel="50000" fill="hold" grpId="0" nodeType="withEffect">
                                      <p:stCondLst>
                                        <p:cond delay="0"/>
                                      </p:stCondLst>
                                      <p:childTnLst>
                                        <p:animMotion origin="layout" path="M 2.08333E-7 3.33333E-6 L -0.15117 -0.21366 " pathEditMode="relative" rAng="0" ptsTypes="AA">
                                          <p:cBhvr>
                                            <p:cTn id="22" dur="1000" fill="hold"/>
                                            <p:tgtEl>
                                              <p:spTgt spid="10"/>
                                            </p:tgtEl>
                                            <p:attrNameLst>
                                              <p:attrName>ppt_x</p:attrName>
                                              <p:attrName>ppt_y</p:attrName>
                                            </p:attrNameLst>
                                          </p:cBhvr>
                                          <p:rCtr x="-7565" y="-10694"/>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42" presetClass="path" presetSubtype="0" accel="50000" decel="50000" fill="hold" grpId="1" nodeType="withEffect">
                                      <p:stCondLst>
                                        <p:cond delay="0"/>
                                      </p:stCondLst>
                                      <p:childTnLst>
                                        <p:animMotion origin="layout" path="M 2.08333E-7 3.33333E-6 L 0.15312 -0.21366 " pathEditMode="relative" rAng="0" ptsTypes="AA">
                                          <p:cBhvr>
                                            <p:cTn id="29" dur="1000" fill="hold"/>
                                            <p:tgtEl>
                                              <p:spTgt spid="12"/>
                                            </p:tgtEl>
                                            <p:attrNameLst>
                                              <p:attrName>ppt_x</p:attrName>
                                              <p:attrName>ppt_y</p:attrName>
                                            </p:attrNameLst>
                                          </p:cBhvr>
                                          <p:rCtr x="7656" y="-10694"/>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42" presetClass="path" presetSubtype="0" accel="50000" decel="50000" fill="hold" grpId="1" nodeType="withEffect">
                                      <p:stCondLst>
                                        <p:cond delay="0"/>
                                      </p:stCondLst>
                                      <p:childTnLst>
                                        <p:animMotion origin="layout" path="M 2.08333E-7 3.33333E-6 L 2.08333E-7 -0.21366 " pathEditMode="relative" rAng="0" ptsTypes="AA">
                                          <p:cBhvr>
                                            <p:cTn id="36" dur="1000" fill="hold"/>
                                            <p:tgtEl>
                                              <p:spTgt spid="11"/>
                                            </p:tgtEl>
                                            <p:attrNameLst>
                                              <p:attrName>ppt_x</p:attrName>
                                              <p:attrName>ppt_y</p:attrName>
                                            </p:attrNameLst>
                                          </p:cBhvr>
                                          <p:rCtr x="0" y="-10694"/>
                                        </p:animMotion>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3" nodeType="clickEffect">
                                      <p:stCondLst>
                                        <p:cond delay="0"/>
                                      </p:stCondLst>
                                      <p:childTnLst>
                                        <p:anim calcmode="lin" valueType="num">
                                          <p:cBhvr additive="base">
                                            <p:cTn id="40" dur="500"/>
                                            <p:tgtEl>
                                              <p:spTgt spid="10"/>
                                            </p:tgtEl>
                                            <p:attrNameLst>
                                              <p:attrName>ppt_x</p:attrName>
                                            </p:attrNameLst>
                                          </p:cBhvr>
                                          <p:tavLst>
                                            <p:tav tm="0">
                                              <p:val>
                                                <p:strVal val="ppt_x"/>
                                              </p:val>
                                            </p:tav>
                                            <p:tav tm="100000">
                                              <p:val>
                                                <p:strVal val="ppt_x"/>
                                              </p:val>
                                            </p:tav>
                                          </p:tavLst>
                                        </p:anim>
                                        <p:anim calcmode="lin" valueType="num">
                                          <p:cBhvr additive="base">
                                            <p:cTn id="41" dur="500"/>
                                            <p:tgtEl>
                                              <p:spTgt spid="10"/>
                                            </p:tgtEl>
                                            <p:attrNameLst>
                                              <p:attrName>ppt_y</p:attrName>
                                            </p:attrNameLst>
                                          </p:cBhvr>
                                          <p:tavLst>
                                            <p:tav tm="0">
                                              <p:val>
                                                <p:strVal val="ppt_y"/>
                                              </p:val>
                                            </p:tav>
                                            <p:tav tm="100000">
                                              <p:val>
                                                <p:strVal val="1+ppt_h/2"/>
                                              </p:val>
                                            </p:tav>
                                          </p:tavLst>
                                        </p:anim>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3" nodeType="clickEffect">
                                      <p:stCondLst>
                                        <p:cond delay="0"/>
                                      </p:stCondLst>
                                      <p:childTnLst>
                                        <p:anim calcmode="lin" valueType="num">
                                          <p:cBhvr additive="base">
                                            <p:cTn id="46" dur="500"/>
                                            <p:tgtEl>
                                              <p:spTgt spid="12"/>
                                            </p:tgtEl>
                                            <p:attrNameLst>
                                              <p:attrName>ppt_x</p:attrName>
                                            </p:attrNameLst>
                                          </p:cBhvr>
                                          <p:tavLst>
                                            <p:tav tm="0">
                                              <p:val>
                                                <p:strVal val="ppt_x"/>
                                              </p:val>
                                            </p:tav>
                                            <p:tav tm="100000">
                                              <p:val>
                                                <p:strVal val="ppt_x"/>
                                              </p:val>
                                            </p:tav>
                                          </p:tavLst>
                                        </p:anim>
                                        <p:anim calcmode="lin" valueType="num">
                                          <p:cBhvr additive="base">
                                            <p:cTn id="47" dur="500"/>
                                            <p:tgtEl>
                                              <p:spTgt spid="12"/>
                                            </p:tgtEl>
                                            <p:attrNameLst>
                                              <p:attrName>ppt_y</p:attrName>
                                            </p:attrNameLst>
                                          </p:cBhvr>
                                          <p:tavLst>
                                            <p:tav tm="0">
                                              <p:val>
                                                <p:strVal val="ppt_y"/>
                                              </p:val>
                                            </p:tav>
                                            <p:tav tm="100000">
                                              <p:val>
                                                <p:strVal val="1+ppt_h/2"/>
                                              </p:val>
                                            </p:tav>
                                          </p:tavLst>
                                        </p:anim>
                                        <p:set>
                                          <p:cBhvr>
                                            <p:cTn id="48" dur="1" fill="hold">
                                              <p:stCondLst>
                                                <p:cond delay="499"/>
                                              </p:stCondLst>
                                            </p:cTn>
                                            <p:tgtEl>
                                              <p:spTgt spid="1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3" nodeType="clickEffect">
                                      <p:stCondLst>
                                        <p:cond delay="0"/>
                                      </p:stCondLst>
                                      <p:childTnLst>
                                        <p:anim calcmode="lin" valueType="num">
                                          <p:cBhvr additive="base">
                                            <p:cTn id="52" dur="500"/>
                                            <p:tgtEl>
                                              <p:spTgt spid="11"/>
                                            </p:tgtEl>
                                            <p:attrNameLst>
                                              <p:attrName>ppt_x</p:attrName>
                                            </p:attrNameLst>
                                          </p:cBhvr>
                                          <p:tavLst>
                                            <p:tav tm="0">
                                              <p:val>
                                                <p:strVal val="ppt_x"/>
                                              </p:val>
                                            </p:tav>
                                            <p:tav tm="100000">
                                              <p:val>
                                                <p:strVal val="ppt_x"/>
                                              </p:val>
                                            </p:tav>
                                          </p:tavLst>
                                        </p:anim>
                                        <p:anim calcmode="lin" valueType="num">
                                          <p:cBhvr additive="base">
                                            <p:cTn id="53" dur="500"/>
                                            <p:tgtEl>
                                              <p:spTgt spid="11"/>
                                            </p:tgtEl>
                                            <p:attrNameLst>
                                              <p:attrName>ppt_y</p:attrName>
                                            </p:attrNameLst>
                                          </p:cBhvr>
                                          <p:tavLst>
                                            <p:tav tm="0">
                                              <p:val>
                                                <p:strVal val="ppt_y"/>
                                              </p:val>
                                            </p:tav>
                                            <p:tav tm="100000">
                                              <p:val>
                                                <p:strVal val="1+ppt_h/2"/>
                                              </p:val>
                                            </p:tav>
                                          </p:tavLst>
                                        </p:anim>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3" animBg="1"/>
          <p:bldP spid="11" grpId="0" animBg="1"/>
          <p:bldP spid="11" grpId="1" animBg="1"/>
          <p:bldP spid="11" grpId="3" animBg="1"/>
          <p:bldP spid="12" grpId="0" animBg="1"/>
          <p:bldP spid="12" grpId="1" animBg="1"/>
          <p:bldP spid="12" grpId="3" animBg="1"/>
        </p:bldLst>
      </p:timing>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如何控制某个方法允许并发访问线程的数量</a:t>
            </a:r>
            <a:endParaRPr lang="zh-CN" altLang="en-US" dirty="0"/>
          </a:p>
        </p:txBody>
      </p:sp>
      <p:sp>
        <p:nvSpPr>
          <p:cNvPr id="7" name="Rectangle 1">
            <a:extLst>
              <a:ext uri="{FF2B5EF4-FFF2-40B4-BE49-F238E27FC236}">
                <a16:creationId xmlns:a16="http://schemas.microsoft.com/office/drawing/2014/main" id="{0575ECE9-8F59-1BDB-F6EC-75805C4CB9E1}"/>
              </a:ext>
            </a:extLst>
          </p:cNvPr>
          <p:cNvSpPr>
            <a:spLocks noChangeArrowheads="1"/>
          </p:cNvSpPr>
          <p:nvPr/>
        </p:nvSpPr>
        <p:spPr bwMode="auto">
          <a:xfrm>
            <a:off x="6960096" y="1250865"/>
            <a:ext cx="4366997" cy="509370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C8C8C"/>
                </a:solidFill>
                <a:effectLst/>
                <a:latin typeface="Arial Unicode MS"/>
                <a:ea typeface="JetBrains Mono"/>
              </a:rPr>
              <a:t>// 1.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1300" b="0" i="1" u="none" strike="noStrike" cap="none" normalizeH="0" baseline="0" dirty="0">
                <a:ln>
                  <a:noFill/>
                </a:ln>
                <a:solidFill>
                  <a:srgbClr val="8C8C8C"/>
                </a:solidFill>
                <a:effectLst/>
                <a:latin typeface="Arial Unicode MS"/>
                <a:ea typeface="JetBrains Mono"/>
              </a:rPr>
              <a:t> semaphore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Arial Unicode MS"/>
                <a:ea typeface="JetBrains Mono"/>
              </a:rPr>
              <a:t>Semaphore semaphore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Semaphore(</a:t>
            </a:r>
            <a:r>
              <a:rPr kumimoji="0" lang="en-US" altLang="zh-CN" sz="1300" b="0" i="0" u="none" strike="noStrike" cap="none" normalizeH="0" baseline="0" dirty="0">
                <a:ln>
                  <a:noFill/>
                </a:ln>
                <a:solidFill>
                  <a:srgbClr val="1750EB"/>
                </a:solidFill>
                <a:effectLst/>
                <a:latin typeface="Arial Unicode MS"/>
                <a:ea typeface="JetBrains Mono"/>
              </a:rPr>
              <a:t>3</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2. 10</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个线程同时运行</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33B3"/>
                </a:solidFill>
                <a:effectLst/>
                <a:latin typeface="Arial Unicode MS"/>
                <a:ea typeface="JetBrains Mono"/>
              </a:rPr>
              <a:t>for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i =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 i &lt; </a:t>
            </a:r>
            <a:r>
              <a:rPr kumimoji="0" lang="zh-CN" altLang="zh-CN" sz="1300" b="0" i="0" u="none" strike="noStrike" cap="none" normalizeH="0" baseline="0" dirty="0">
                <a:ln>
                  <a:noFill/>
                </a:ln>
                <a:solidFill>
                  <a:srgbClr val="1750EB"/>
                </a:solidFill>
                <a:effectLst/>
                <a:latin typeface="Arial Unicode MS"/>
                <a:ea typeface="JetBrains Mono"/>
              </a:rPr>
              <a:t>10</a:t>
            </a:r>
            <a:r>
              <a:rPr kumimoji="0" lang="zh-CN" altLang="zh-CN" sz="1300" b="0" i="0" u="none" strike="noStrike" cap="none" normalizeH="0" baseline="0" dirty="0">
                <a:ln>
                  <a:noFill/>
                </a:ln>
                <a:solidFill>
                  <a:srgbClr val="080808"/>
                </a:solidFill>
                <a:effectLst/>
                <a:latin typeface="Arial Unicode MS"/>
                <a:ea typeface="JetBrains Mono"/>
              </a:rPr>
              <a:t>; i++)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 -&gt;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try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3.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获取许可</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en-US" altLang="zh-CN" sz="1300" b="0" i="1" u="none" strike="noStrike" cap="none" normalizeH="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51691"/>
                </a:solidFill>
                <a:effectLst/>
                <a:latin typeface="Arial Unicode MS"/>
                <a:ea typeface="JetBrains Mono"/>
              </a:rPr>
              <a:t>semaphore</a:t>
            </a:r>
            <a:r>
              <a:rPr kumimoji="0" lang="zh-CN" altLang="zh-CN" sz="1300" b="0" i="0" u="none" strike="noStrike" cap="none" normalizeH="0" baseline="0" dirty="0">
                <a:ln>
                  <a:noFill/>
                </a:ln>
                <a:solidFill>
                  <a:srgbClr val="080808"/>
                </a:solidFill>
                <a:effectLst/>
                <a:latin typeface="Arial Unicode MS"/>
                <a:ea typeface="JetBrains Mono"/>
              </a:rPr>
              <a:t>.acquire();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 </a:t>
            </a:r>
            <a:r>
              <a:rPr kumimoji="0" lang="zh-CN" altLang="zh-CN" sz="1300" b="0" i="0" u="none" strike="noStrike" cap="none" normalizeH="0" baseline="0" dirty="0">
                <a:ln>
                  <a:noFill/>
                </a:ln>
                <a:solidFill>
                  <a:srgbClr val="0033B3"/>
                </a:solidFill>
                <a:effectLst/>
                <a:latin typeface="Arial Unicode MS"/>
                <a:ea typeface="JetBrains Mono"/>
              </a:rPr>
              <a:t>catch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InterruptedException </a:t>
            </a:r>
            <a:r>
              <a:rPr kumimoji="0" lang="zh-CN" altLang="zh-CN" sz="1300" b="0" i="0" u="none" strike="noStrike" cap="none" normalizeH="0" baseline="0" dirty="0">
                <a:ln>
                  <a:noFill/>
                </a:ln>
                <a:solidFill>
                  <a:srgbClr val="080808"/>
                </a:solidFill>
                <a:effectLst/>
                <a:latin typeface="Arial Unicode MS"/>
                <a:ea typeface="JetBrains Mono"/>
              </a:rPr>
              <a:t>e)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e.printStackTrace();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try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67D17"/>
                </a:solidFill>
                <a:effectLst/>
                <a:latin typeface="Arial Unicode MS"/>
                <a:ea typeface="JetBrains Mono"/>
              </a:rPr>
              <a:t>"running..."</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try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sleep</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1000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 </a:t>
            </a:r>
            <a:r>
              <a:rPr kumimoji="0" lang="zh-CN" altLang="zh-CN" sz="1300" b="0" i="0" u="none" strike="noStrike" cap="none" normalizeH="0" baseline="0" dirty="0">
                <a:ln>
                  <a:noFill/>
                </a:ln>
                <a:solidFill>
                  <a:srgbClr val="0033B3"/>
                </a:solidFill>
                <a:effectLst/>
                <a:latin typeface="Arial Unicode MS"/>
                <a:ea typeface="JetBrains Mono"/>
              </a:rPr>
              <a:t>catch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InterruptedException </a:t>
            </a:r>
            <a:r>
              <a:rPr kumimoji="0" lang="zh-CN" altLang="zh-CN" sz="1300" b="0" i="0" u="none" strike="noStrike" cap="none" normalizeH="0" baseline="0" dirty="0">
                <a:ln>
                  <a:noFill/>
                </a:ln>
                <a:solidFill>
                  <a:srgbClr val="080808"/>
                </a:solidFill>
                <a:effectLst/>
                <a:latin typeface="Arial Unicode MS"/>
                <a:ea typeface="JetBrains Mono"/>
              </a:rPr>
              <a:t>e)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e.printStackTrace();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67D17"/>
                </a:solidFill>
                <a:effectLst/>
                <a:latin typeface="Arial Unicode MS"/>
                <a:ea typeface="JetBrains Mono"/>
              </a:rPr>
              <a:t>"end..."</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 </a:t>
            </a:r>
            <a:r>
              <a:rPr kumimoji="0" lang="zh-CN" altLang="zh-CN" sz="1300" b="0" i="0" u="none" strike="noStrike" cap="none" normalizeH="0" baseline="0" dirty="0">
                <a:ln>
                  <a:noFill/>
                </a:ln>
                <a:solidFill>
                  <a:srgbClr val="0033B3"/>
                </a:solidFill>
                <a:effectLst/>
                <a:latin typeface="Arial Unicode MS"/>
                <a:ea typeface="JetBrains Mono"/>
              </a:rPr>
              <a:t>finally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4.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释放许可</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51691"/>
                </a:solidFill>
                <a:effectLst/>
                <a:latin typeface="Arial Unicode MS"/>
                <a:ea typeface="JetBrains Mono"/>
              </a:rPr>
              <a:t>semaphore</a:t>
            </a:r>
            <a:r>
              <a:rPr kumimoji="0" lang="zh-CN" altLang="zh-CN" sz="1300" b="0" i="0" u="none" strike="noStrike" cap="none" normalizeH="0" baseline="0" dirty="0">
                <a:ln>
                  <a:noFill/>
                </a:ln>
                <a:solidFill>
                  <a:srgbClr val="080808"/>
                </a:solidFill>
                <a:effectLst/>
                <a:latin typeface="Arial Unicode MS"/>
                <a:ea typeface="JetBrains Mono"/>
              </a:rPr>
              <a:t>.release();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占位符 2">
            <a:extLst>
              <a:ext uri="{FF2B5EF4-FFF2-40B4-BE49-F238E27FC236}">
                <a16:creationId xmlns:a16="http://schemas.microsoft.com/office/drawing/2014/main" id="{6F78C40C-0742-4C7A-974F-1D839D6DCA07}"/>
              </a:ext>
            </a:extLst>
          </p:cNvPr>
          <p:cNvSpPr txBox="1">
            <a:spLocks/>
          </p:cNvSpPr>
          <p:nvPr/>
        </p:nvSpPr>
        <p:spPr>
          <a:xfrm>
            <a:off x="738005" y="1929966"/>
            <a:ext cx="6059185" cy="25562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Semaphore</a:t>
            </a:r>
            <a:r>
              <a:rPr lang="zh-CN" altLang="en-US" sz="1400" dirty="0"/>
              <a:t>使用步骤</a:t>
            </a:r>
            <a:endParaRPr lang="en-US" altLang="zh-CN" sz="1400" dirty="0"/>
          </a:p>
          <a:p>
            <a:pPr marL="285750" indent="-285750">
              <a:buFont typeface="Wingdings" panose="05000000000000000000" pitchFamily="2" charset="2"/>
              <a:buChar char="l"/>
            </a:pPr>
            <a:r>
              <a:rPr lang="zh-CN" altLang="en-US" sz="1400" dirty="0"/>
              <a:t>创建</a:t>
            </a:r>
            <a:r>
              <a:rPr lang="en-US" altLang="zh-CN" sz="1400" dirty="0"/>
              <a:t>Semaphore</a:t>
            </a:r>
            <a:r>
              <a:rPr lang="zh-CN" altLang="en-US" sz="1400" dirty="0"/>
              <a:t>对象，可以给一个容量</a:t>
            </a:r>
            <a:endParaRPr lang="en-US" altLang="zh-CN" sz="1400" dirty="0"/>
          </a:p>
          <a:p>
            <a:pPr marL="285750" indent="-285750">
              <a:buFont typeface="Wingdings" panose="05000000000000000000" pitchFamily="2" charset="2"/>
              <a:buChar char="l"/>
            </a:pPr>
            <a:r>
              <a:rPr lang="en-US" altLang="zh-CN" sz="1400" dirty="0" err="1"/>
              <a:t>semaphore.acquire</a:t>
            </a:r>
            <a:r>
              <a:rPr lang="en-US" altLang="zh-CN" sz="1400" dirty="0"/>
              <a:t>()</a:t>
            </a:r>
            <a:r>
              <a:rPr lang="zh-CN" altLang="en-US" sz="1400" dirty="0"/>
              <a:t>：</a:t>
            </a:r>
            <a:r>
              <a:rPr lang="en-US" altLang="zh-CN" sz="1400" dirty="0"/>
              <a:t> </a:t>
            </a:r>
            <a:r>
              <a:rPr lang="zh-CN" altLang="en-US" sz="1400" dirty="0"/>
              <a:t>请求一个信号量，这时候的信号量个数</a:t>
            </a:r>
            <a:r>
              <a:rPr lang="en-US" altLang="zh-CN" sz="1400" dirty="0"/>
              <a:t>-1</a:t>
            </a:r>
            <a:r>
              <a:rPr lang="zh-CN" altLang="en-US" sz="1400" dirty="0"/>
              <a:t>（一旦没有可使用的信号量，也即信号量个数变为负数时，再次请求的时候就会阻塞，直到其他线程释放了信号量）</a:t>
            </a:r>
            <a:endParaRPr lang="en-US" altLang="zh-CN" sz="1400" dirty="0"/>
          </a:p>
          <a:p>
            <a:pPr marL="285750" indent="-285750">
              <a:buFont typeface="Wingdings" panose="05000000000000000000" pitchFamily="2" charset="2"/>
              <a:buChar char="l"/>
            </a:pPr>
            <a:r>
              <a:rPr lang="en-US" altLang="zh-CN" sz="1400" dirty="0" err="1"/>
              <a:t>semaphore.release</a:t>
            </a:r>
            <a:r>
              <a:rPr lang="en-US" altLang="zh-CN" sz="1400" dirty="0"/>
              <a:t>()</a:t>
            </a:r>
            <a:r>
              <a:rPr lang="zh-CN" altLang="en-US" sz="1400" dirty="0"/>
              <a:t>：释放一个信号量，此时信号量个数</a:t>
            </a:r>
            <a:r>
              <a:rPr lang="en-US" altLang="zh-CN" sz="1400" dirty="0"/>
              <a:t>+1</a:t>
            </a:r>
            <a:endParaRPr lang="zh-CN" altLang="en-US" sz="1400" dirty="0"/>
          </a:p>
        </p:txBody>
      </p:sp>
    </p:spTree>
    <p:extLst>
      <p:ext uri="{BB962C8B-B14F-4D97-AF65-F5344CB8AC3E}">
        <p14:creationId xmlns:p14="http://schemas.microsoft.com/office/powerpoint/2010/main" val="1182529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left)">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wipe(left)">
                                      <p:cBhvr>
                                        <p:cTn id="2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FFC8ED-16A5-687B-D9F7-1FC446FC1E01}"/>
              </a:ext>
            </a:extLst>
          </p:cNvPr>
          <p:cNvSpPr>
            <a:spLocks noGrp="1"/>
          </p:cNvSpPr>
          <p:nvPr>
            <p:ph type="body" sz="quarter" idx="10"/>
          </p:nvPr>
        </p:nvSpPr>
        <p:spPr>
          <a:xfrm>
            <a:off x="5126584" y="1463040"/>
            <a:ext cx="5760538" cy="1101864"/>
          </a:xfrm>
        </p:spPr>
        <p:txBody>
          <a:bodyPr/>
          <a:lstStyle/>
          <a:p>
            <a:pPr marL="0" indent="0">
              <a:buNone/>
            </a:pPr>
            <a:r>
              <a:rPr lang="zh-CN" altLang="en-US" sz="1800" dirty="0">
                <a:solidFill>
                  <a:srgbClr val="AD2B26"/>
                </a:solidFill>
              </a:rPr>
              <a:t>如何控制某个方法允许并发访问线程的数量</a:t>
            </a:r>
            <a:endParaRPr lang="zh-CN" altLang="en-US" dirty="0"/>
          </a:p>
        </p:txBody>
      </p:sp>
      <p:sp>
        <p:nvSpPr>
          <p:cNvPr id="3" name="文本占位符 2">
            <a:extLst>
              <a:ext uri="{FF2B5EF4-FFF2-40B4-BE49-F238E27FC236}">
                <a16:creationId xmlns:a16="http://schemas.microsoft.com/office/drawing/2014/main" id="{6036707B-D4F4-18D5-B3DB-ECBEA9080ACB}"/>
              </a:ext>
            </a:extLst>
          </p:cNvPr>
          <p:cNvSpPr txBox="1">
            <a:spLocks/>
          </p:cNvSpPr>
          <p:nvPr/>
        </p:nvSpPr>
        <p:spPr>
          <a:xfrm>
            <a:off x="5231904" y="2564903"/>
            <a:ext cx="6264696" cy="212423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在多线程中提供了一个工具类</a:t>
            </a:r>
            <a:r>
              <a:rPr lang="en-US" altLang="zh-CN" sz="1400" dirty="0"/>
              <a:t>Semaphore</a:t>
            </a:r>
            <a:r>
              <a:rPr lang="zh-CN" altLang="en-US" sz="1400" dirty="0"/>
              <a:t>，信号量。在并发的情况下，可以控制方法的访问量</a:t>
            </a:r>
            <a:endParaRPr lang="en-US" altLang="zh-CN" sz="1400" dirty="0"/>
          </a:p>
          <a:p>
            <a:pPr marL="342900" indent="-342900">
              <a:buAutoNum type="arabicPeriod"/>
            </a:pPr>
            <a:r>
              <a:rPr lang="zh-CN" altLang="en-US" sz="1400" dirty="0"/>
              <a:t>创建</a:t>
            </a:r>
            <a:r>
              <a:rPr lang="en-US" altLang="zh-CN" sz="1400" dirty="0"/>
              <a:t>Semaphore</a:t>
            </a:r>
            <a:r>
              <a:rPr lang="zh-CN" altLang="en-US" sz="1400" dirty="0"/>
              <a:t>对象，可以给一个容量</a:t>
            </a:r>
            <a:endParaRPr lang="en-US" altLang="zh-CN" sz="1400" dirty="0"/>
          </a:p>
          <a:p>
            <a:pPr marL="342900" indent="-342900">
              <a:buAutoNum type="arabicPeriod"/>
            </a:pPr>
            <a:r>
              <a:rPr lang="en-US" altLang="zh-CN" sz="1400" dirty="0"/>
              <a:t>acquire()</a:t>
            </a:r>
            <a:r>
              <a:rPr lang="zh-CN" altLang="en-US" sz="1400" dirty="0"/>
              <a:t>可以请求一个信号量，这时候的信号量个数</a:t>
            </a:r>
            <a:r>
              <a:rPr lang="en-US" altLang="zh-CN" sz="1400" dirty="0"/>
              <a:t>-1</a:t>
            </a:r>
          </a:p>
          <a:p>
            <a:pPr marL="342900" indent="-342900">
              <a:buAutoNum type="arabicPeriod"/>
            </a:pPr>
            <a:r>
              <a:rPr lang="en-US" altLang="zh-CN" sz="1400" dirty="0"/>
              <a:t>release()</a:t>
            </a:r>
            <a:r>
              <a:rPr lang="zh-CN" altLang="en-US" sz="1400" dirty="0"/>
              <a:t>释放一个信号量，此时信号量个数</a:t>
            </a:r>
            <a:r>
              <a:rPr lang="en-US" altLang="zh-CN" sz="1400" dirty="0"/>
              <a:t>+1</a:t>
            </a:r>
          </a:p>
          <a:p>
            <a:pPr marL="342900" indent="-342900">
              <a:buAutoNum type="arabicPeriod"/>
            </a:pPr>
            <a:endParaRPr lang="zh-CN" altLang="en-US" sz="1400" dirty="0"/>
          </a:p>
        </p:txBody>
      </p:sp>
    </p:spTree>
    <p:extLst>
      <p:ext uri="{BB962C8B-B14F-4D97-AF65-F5344CB8AC3E}">
        <p14:creationId xmlns:p14="http://schemas.microsoft.com/office/powerpoint/2010/main" val="1438890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696825" y="2018907"/>
            <a:ext cx="11170762"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谈谈你对</a:t>
            </a:r>
            <a:r>
              <a:rPr lang="en-US" altLang="zh-CN" sz="5400" dirty="0" err="1">
                <a:solidFill>
                  <a:srgbClr val="AD2B26"/>
                </a:solidFill>
              </a:rPr>
              <a:t>ThreadLocal</a:t>
            </a:r>
            <a:r>
              <a:rPr lang="zh-CN" altLang="en-US" sz="5400" dirty="0">
                <a:solidFill>
                  <a:srgbClr val="AD2B26"/>
                </a:solidFill>
              </a:rPr>
              <a:t>的理解</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33417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ThreadLocal</a:t>
            </a:r>
            <a:r>
              <a:rPr lang="zh-CN" altLang="en-US" dirty="0">
                <a:solidFill>
                  <a:srgbClr val="AD2B26"/>
                </a:solidFill>
              </a:rPr>
              <a:t>概述</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976704"/>
          </a:xfrm>
        </p:spPr>
        <p:txBody>
          <a:bodyPr/>
          <a:lstStyle/>
          <a:p>
            <a:r>
              <a:rPr lang="en-US" altLang="zh-CN" dirty="0" err="1"/>
              <a:t>ThreadLocal</a:t>
            </a:r>
            <a:r>
              <a:rPr lang="zh-CN" altLang="en-US" dirty="0"/>
              <a:t>是多线程中对于解决线程安全的一个操作类，它会</a:t>
            </a:r>
            <a:r>
              <a:rPr lang="zh-CN" altLang="en-US" dirty="0">
                <a:solidFill>
                  <a:srgbClr val="C00000"/>
                </a:solidFill>
              </a:rPr>
              <a:t>为每个线程都分配一个独立的线程副本</a:t>
            </a:r>
            <a:r>
              <a:rPr lang="zh-CN" altLang="en-US" dirty="0"/>
              <a:t>从而解决了变量并发访问冲突的问题。</a:t>
            </a:r>
            <a:r>
              <a:rPr lang="en-US" altLang="zh-CN" dirty="0" err="1"/>
              <a:t>ThreadLocal</a:t>
            </a:r>
            <a:r>
              <a:rPr lang="en-US" altLang="zh-CN" dirty="0"/>
              <a:t> </a:t>
            </a:r>
            <a:r>
              <a:rPr lang="zh-CN" altLang="en-US" dirty="0"/>
              <a:t>同时实现了线程内的资源共享</a:t>
            </a:r>
          </a:p>
        </p:txBody>
      </p:sp>
      <p:sp>
        <p:nvSpPr>
          <p:cNvPr id="4" name="文本占位符 2">
            <a:extLst>
              <a:ext uri="{FF2B5EF4-FFF2-40B4-BE49-F238E27FC236}">
                <a16:creationId xmlns:a16="http://schemas.microsoft.com/office/drawing/2014/main" id="{EA6BE506-2F69-BBF3-2C53-F5F98DDCA4C8}"/>
              </a:ext>
            </a:extLst>
          </p:cNvPr>
          <p:cNvSpPr txBox="1">
            <a:spLocks/>
          </p:cNvSpPr>
          <p:nvPr/>
        </p:nvSpPr>
        <p:spPr>
          <a:xfrm>
            <a:off x="696253" y="2617725"/>
            <a:ext cx="10698800" cy="9767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案例：使用</a:t>
            </a:r>
            <a:r>
              <a:rPr lang="en-US" altLang="zh-CN" dirty="0"/>
              <a:t>JDBC</a:t>
            </a:r>
            <a:r>
              <a:rPr lang="zh-CN" altLang="en-US" dirty="0"/>
              <a:t>操作数据库时，会将每一个线程的</a:t>
            </a:r>
            <a:r>
              <a:rPr lang="en-US" altLang="zh-CN" dirty="0"/>
              <a:t>Connection</a:t>
            </a:r>
            <a:r>
              <a:rPr lang="zh-CN" altLang="en-US" dirty="0"/>
              <a:t>放入各自的</a:t>
            </a:r>
            <a:r>
              <a:rPr lang="en-US" altLang="zh-CN" dirty="0" err="1"/>
              <a:t>ThreadLocal</a:t>
            </a:r>
            <a:r>
              <a:rPr lang="zh-CN" altLang="en-US" dirty="0"/>
              <a:t>中，从而保证每个线程都在各自的 </a:t>
            </a:r>
            <a:r>
              <a:rPr lang="en-US" altLang="zh-CN" dirty="0"/>
              <a:t>Connection </a:t>
            </a:r>
            <a:r>
              <a:rPr lang="zh-CN" altLang="en-US" dirty="0"/>
              <a:t>上进行数据库的操作，避免</a:t>
            </a:r>
            <a:r>
              <a:rPr lang="en-US" altLang="zh-CN" dirty="0"/>
              <a:t>A</a:t>
            </a:r>
            <a:r>
              <a:rPr lang="zh-CN" altLang="en-US" dirty="0"/>
              <a:t>线程关闭了</a:t>
            </a:r>
            <a:r>
              <a:rPr lang="en-US" altLang="zh-CN" dirty="0"/>
              <a:t>B</a:t>
            </a:r>
            <a:r>
              <a:rPr lang="zh-CN" altLang="en-US" dirty="0"/>
              <a:t>线程的连接。</a:t>
            </a:r>
          </a:p>
        </p:txBody>
      </p:sp>
      <p:grpSp>
        <p:nvGrpSpPr>
          <p:cNvPr id="16" name="组合 15">
            <a:extLst>
              <a:ext uri="{FF2B5EF4-FFF2-40B4-BE49-F238E27FC236}">
                <a16:creationId xmlns:a16="http://schemas.microsoft.com/office/drawing/2014/main" id="{0AC63E58-979A-A9FE-7C39-DEEADC092424}"/>
              </a:ext>
            </a:extLst>
          </p:cNvPr>
          <p:cNvGrpSpPr/>
          <p:nvPr/>
        </p:nvGrpSpPr>
        <p:grpSpPr>
          <a:xfrm>
            <a:off x="3098916" y="3841963"/>
            <a:ext cx="5408470" cy="2719385"/>
            <a:chOff x="3098916" y="3841963"/>
            <a:chExt cx="5408470" cy="2719385"/>
          </a:xfrm>
        </p:grpSpPr>
        <p:sp>
          <p:nvSpPr>
            <p:cNvPr id="5" name="矩形: 圆角 4">
              <a:extLst>
                <a:ext uri="{FF2B5EF4-FFF2-40B4-BE49-F238E27FC236}">
                  <a16:creationId xmlns:a16="http://schemas.microsoft.com/office/drawing/2014/main" id="{43929B8F-A34D-EFD8-DFBA-177051DF6B7E}"/>
                </a:ext>
              </a:extLst>
            </p:cNvPr>
            <p:cNvSpPr/>
            <p:nvPr/>
          </p:nvSpPr>
          <p:spPr>
            <a:xfrm>
              <a:off x="3098916" y="3841963"/>
              <a:ext cx="1080120" cy="864096"/>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线程</a:t>
              </a:r>
              <a:r>
                <a:rPr lang="en-US" altLang="zh-CN" sz="1200" dirty="0">
                  <a:solidFill>
                    <a:schemeClr val="tx1"/>
                  </a:solidFill>
                  <a:ea typeface="Alibaba PuHuiTi Medium"/>
                </a:rPr>
                <a:t>A</a:t>
              </a:r>
              <a:endParaRPr lang="zh-CN" altLang="en-US" sz="1200" dirty="0">
                <a:solidFill>
                  <a:schemeClr val="tx1"/>
                </a:solidFill>
                <a:ea typeface="Alibaba PuHuiTi Medium"/>
              </a:endParaRPr>
            </a:p>
          </p:txBody>
        </p:sp>
        <p:sp>
          <p:nvSpPr>
            <p:cNvPr id="6" name="椭圆 5">
              <a:extLst>
                <a:ext uri="{FF2B5EF4-FFF2-40B4-BE49-F238E27FC236}">
                  <a16:creationId xmlns:a16="http://schemas.microsoft.com/office/drawing/2014/main" id="{C69BD31B-3E64-BA6C-80B0-4DC804AF9CCA}"/>
                </a:ext>
              </a:extLst>
            </p:cNvPr>
            <p:cNvSpPr/>
            <p:nvPr/>
          </p:nvSpPr>
          <p:spPr>
            <a:xfrm>
              <a:off x="3098916" y="5481228"/>
              <a:ext cx="1080120" cy="1080120"/>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资源</a:t>
              </a:r>
              <a:r>
                <a:rPr lang="en-US" altLang="zh-CN" sz="1200" dirty="0">
                  <a:solidFill>
                    <a:schemeClr val="tx1"/>
                  </a:solidFill>
                  <a:ea typeface="Alibaba PuHuiTi Medium"/>
                </a:rPr>
                <a:t>A</a:t>
              </a:r>
              <a:endParaRPr lang="zh-CN" altLang="en-US" sz="1200" dirty="0">
                <a:solidFill>
                  <a:schemeClr val="tx1"/>
                </a:solidFill>
                <a:ea typeface="Alibaba PuHuiTi Medium"/>
              </a:endParaRPr>
            </a:p>
          </p:txBody>
        </p:sp>
        <p:cxnSp>
          <p:nvCxnSpPr>
            <p:cNvPr id="8" name="直接箭头连接符 7">
              <a:extLst>
                <a:ext uri="{FF2B5EF4-FFF2-40B4-BE49-F238E27FC236}">
                  <a16:creationId xmlns:a16="http://schemas.microsoft.com/office/drawing/2014/main" id="{195F3474-4C3C-A93F-D6E6-7F493E98E053}"/>
                </a:ext>
              </a:extLst>
            </p:cNvPr>
            <p:cNvCxnSpPr>
              <a:stCxn id="5" idx="2"/>
              <a:endCxn id="6" idx="0"/>
            </p:cNvCxnSpPr>
            <p:nvPr/>
          </p:nvCxnSpPr>
          <p:spPr>
            <a:xfrm>
              <a:off x="3638976" y="4706059"/>
              <a:ext cx="0" cy="77516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2A37E5F1-33DA-7418-F347-5F58D48C0699}"/>
                </a:ext>
              </a:extLst>
            </p:cNvPr>
            <p:cNvSpPr/>
            <p:nvPr/>
          </p:nvSpPr>
          <p:spPr>
            <a:xfrm>
              <a:off x="5259156" y="3841963"/>
              <a:ext cx="1080120" cy="864096"/>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线程</a:t>
              </a:r>
              <a:r>
                <a:rPr lang="en-US" altLang="zh-CN" sz="1200" dirty="0">
                  <a:solidFill>
                    <a:schemeClr val="tx1"/>
                  </a:solidFill>
                  <a:ea typeface="Alibaba PuHuiTi Medium"/>
                </a:rPr>
                <a:t>B</a:t>
              </a:r>
              <a:endParaRPr lang="zh-CN" altLang="en-US" sz="1200" dirty="0">
                <a:solidFill>
                  <a:schemeClr val="tx1"/>
                </a:solidFill>
                <a:ea typeface="Alibaba PuHuiTi Medium"/>
              </a:endParaRPr>
            </a:p>
          </p:txBody>
        </p:sp>
        <p:sp>
          <p:nvSpPr>
            <p:cNvPr id="11" name="椭圆 10">
              <a:extLst>
                <a:ext uri="{FF2B5EF4-FFF2-40B4-BE49-F238E27FC236}">
                  <a16:creationId xmlns:a16="http://schemas.microsoft.com/office/drawing/2014/main" id="{E71B45CB-B487-9202-E908-8A3D65D545C0}"/>
                </a:ext>
              </a:extLst>
            </p:cNvPr>
            <p:cNvSpPr/>
            <p:nvPr/>
          </p:nvSpPr>
          <p:spPr>
            <a:xfrm>
              <a:off x="5259156" y="5481228"/>
              <a:ext cx="1080120" cy="1080120"/>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资源</a:t>
              </a:r>
              <a:r>
                <a:rPr lang="en-US" altLang="zh-CN" sz="1200" dirty="0">
                  <a:solidFill>
                    <a:schemeClr val="tx1"/>
                  </a:solidFill>
                  <a:ea typeface="Alibaba PuHuiTi Medium"/>
                </a:rPr>
                <a:t>B</a:t>
              </a:r>
              <a:endParaRPr lang="zh-CN" altLang="en-US" sz="1200" dirty="0">
                <a:solidFill>
                  <a:schemeClr val="tx1"/>
                </a:solidFill>
                <a:ea typeface="Alibaba PuHuiTi Medium"/>
              </a:endParaRPr>
            </a:p>
          </p:txBody>
        </p:sp>
        <p:cxnSp>
          <p:nvCxnSpPr>
            <p:cNvPr id="12" name="直接箭头连接符 11">
              <a:extLst>
                <a:ext uri="{FF2B5EF4-FFF2-40B4-BE49-F238E27FC236}">
                  <a16:creationId xmlns:a16="http://schemas.microsoft.com/office/drawing/2014/main" id="{E5EDB01A-4454-8C85-A646-AD5915D60289}"/>
                </a:ext>
              </a:extLst>
            </p:cNvPr>
            <p:cNvCxnSpPr>
              <a:stCxn id="10" idx="2"/>
              <a:endCxn id="11" idx="0"/>
            </p:cNvCxnSpPr>
            <p:nvPr/>
          </p:nvCxnSpPr>
          <p:spPr>
            <a:xfrm>
              <a:off x="5799216" y="4706059"/>
              <a:ext cx="0" cy="77516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64979FF-1C95-508B-D0EA-DA593595BF1D}"/>
                </a:ext>
              </a:extLst>
            </p:cNvPr>
            <p:cNvSpPr/>
            <p:nvPr/>
          </p:nvSpPr>
          <p:spPr>
            <a:xfrm>
              <a:off x="7427266" y="3841963"/>
              <a:ext cx="1080120" cy="864096"/>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线程</a:t>
              </a:r>
              <a:r>
                <a:rPr lang="en-US" altLang="zh-CN" sz="1200" dirty="0">
                  <a:solidFill>
                    <a:schemeClr val="tx1"/>
                  </a:solidFill>
                  <a:ea typeface="Alibaba PuHuiTi Medium"/>
                </a:rPr>
                <a:t>C</a:t>
              </a:r>
              <a:endParaRPr lang="zh-CN" altLang="en-US" sz="1200" dirty="0">
                <a:solidFill>
                  <a:schemeClr val="tx1"/>
                </a:solidFill>
                <a:ea typeface="Alibaba PuHuiTi Medium"/>
              </a:endParaRPr>
            </a:p>
          </p:txBody>
        </p:sp>
        <p:sp>
          <p:nvSpPr>
            <p:cNvPr id="14" name="椭圆 13">
              <a:extLst>
                <a:ext uri="{FF2B5EF4-FFF2-40B4-BE49-F238E27FC236}">
                  <a16:creationId xmlns:a16="http://schemas.microsoft.com/office/drawing/2014/main" id="{B072D0B4-841A-9DA4-85C8-E1FD9034538B}"/>
                </a:ext>
              </a:extLst>
            </p:cNvPr>
            <p:cNvSpPr/>
            <p:nvPr/>
          </p:nvSpPr>
          <p:spPr>
            <a:xfrm>
              <a:off x="7427266" y="5481228"/>
              <a:ext cx="1080120" cy="1080120"/>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资源</a:t>
              </a:r>
              <a:r>
                <a:rPr lang="en-US" altLang="zh-CN" sz="1200" dirty="0">
                  <a:solidFill>
                    <a:schemeClr val="tx1"/>
                  </a:solidFill>
                  <a:ea typeface="Alibaba PuHuiTi Medium"/>
                </a:rPr>
                <a:t>C</a:t>
              </a:r>
              <a:endParaRPr lang="zh-CN" altLang="en-US" sz="1200" dirty="0">
                <a:solidFill>
                  <a:schemeClr val="tx1"/>
                </a:solidFill>
                <a:ea typeface="Alibaba PuHuiTi Medium"/>
              </a:endParaRPr>
            </a:p>
          </p:txBody>
        </p:sp>
        <p:cxnSp>
          <p:nvCxnSpPr>
            <p:cNvPr id="15" name="直接箭头连接符 14">
              <a:extLst>
                <a:ext uri="{FF2B5EF4-FFF2-40B4-BE49-F238E27FC236}">
                  <a16:creationId xmlns:a16="http://schemas.microsoft.com/office/drawing/2014/main" id="{D29BED25-09E4-BA67-4666-79B718CF01DB}"/>
                </a:ext>
              </a:extLst>
            </p:cNvPr>
            <p:cNvCxnSpPr>
              <a:stCxn id="13" idx="2"/>
              <a:endCxn id="14" idx="0"/>
            </p:cNvCxnSpPr>
            <p:nvPr/>
          </p:nvCxnSpPr>
          <p:spPr>
            <a:xfrm>
              <a:off x="7967326" y="4706059"/>
              <a:ext cx="0" cy="77516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2350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ThreadLocal</a:t>
            </a:r>
            <a:r>
              <a:rPr lang="zh-CN" altLang="en-US" sz="2000" dirty="0">
                <a:solidFill>
                  <a:srgbClr val="AD2B26"/>
                </a:solidFill>
              </a:rPr>
              <a:t>基本使用</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836946" y="2155482"/>
            <a:ext cx="2774778" cy="1489542"/>
          </a:xfrm>
        </p:spPr>
        <p:txBody>
          <a:bodyPr/>
          <a:lstStyle/>
          <a:p>
            <a:pPr marL="285750" indent="-285750">
              <a:buFont typeface="Wingdings" panose="05000000000000000000" pitchFamily="2" charset="2"/>
              <a:buChar char="l"/>
            </a:pPr>
            <a:r>
              <a:rPr lang="en-US" altLang="zh-CN" dirty="0">
                <a:solidFill>
                  <a:schemeClr val="tx1"/>
                </a:solidFill>
              </a:rPr>
              <a:t>set(value) </a:t>
            </a:r>
            <a:r>
              <a:rPr lang="zh-CN" altLang="en-US" dirty="0">
                <a:solidFill>
                  <a:schemeClr val="tx1"/>
                </a:solidFill>
              </a:rPr>
              <a:t>设置值</a:t>
            </a:r>
            <a:endParaRPr lang="en-US" altLang="zh-CN" dirty="0">
              <a:solidFill>
                <a:schemeClr val="tx1"/>
              </a:solidFill>
            </a:endParaRPr>
          </a:p>
          <a:p>
            <a:pPr marL="285750" indent="-285750">
              <a:buFont typeface="Wingdings" panose="05000000000000000000" pitchFamily="2" charset="2"/>
              <a:buChar char="l"/>
            </a:pPr>
            <a:r>
              <a:rPr lang="en-US" altLang="zh-CN" dirty="0">
                <a:solidFill>
                  <a:schemeClr val="tx1"/>
                </a:solidFill>
              </a:rPr>
              <a:t>get() </a:t>
            </a:r>
            <a:r>
              <a:rPr lang="zh-CN" altLang="en-US" dirty="0">
                <a:solidFill>
                  <a:schemeClr val="tx1"/>
                </a:solidFill>
              </a:rPr>
              <a:t>获取值</a:t>
            </a:r>
            <a:endParaRPr lang="en-US" altLang="zh-CN" dirty="0">
              <a:solidFill>
                <a:schemeClr val="tx1"/>
              </a:solidFill>
            </a:endParaRPr>
          </a:p>
          <a:p>
            <a:pPr marL="285750" indent="-285750">
              <a:buFont typeface="Wingdings" panose="05000000000000000000" pitchFamily="2" charset="2"/>
              <a:buChar char="l"/>
            </a:pPr>
            <a:r>
              <a:rPr lang="en-US" altLang="zh-CN" dirty="0">
                <a:solidFill>
                  <a:schemeClr val="tx1"/>
                </a:solidFill>
              </a:rPr>
              <a:t>remove() </a:t>
            </a:r>
            <a:r>
              <a:rPr lang="zh-CN" altLang="en-US" dirty="0">
                <a:solidFill>
                  <a:schemeClr val="tx1"/>
                </a:solidFill>
              </a:rPr>
              <a:t>清除值</a:t>
            </a:r>
          </a:p>
        </p:txBody>
      </p:sp>
      <p:sp>
        <p:nvSpPr>
          <p:cNvPr id="5" name="Rectangle 1">
            <a:extLst>
              <a:ext uri="{FF2B5EF4-FFF2-40B4-BE49-F238E27FC236}">
                <a16:creationId xmlns:a16="http://schemas.microsoft.com/office/drawing/2014/main" id="{58968EFA-57E2-6494-7CCD-34AE22B66298}"/>
              </a:ext>
            </a:extLst>
          </p:cNvPr>
          <p:cNvSpPr>
            <a:spLocks noChangeArrowheads="1"/>
          </p:cNvSpPr>
          <p:nvPr/>
        </p:nvSpPr>
        <p:spPr bwMode="auto">
          <a:xfrm>
            <a:off x="4223792" y="1521129"/>
            <a:ext cx="7041872" cy="4693593"/>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static </a:t>
            </a:r>
            <a:r>
              <a:rPr kumimoji="0" lang="zh-CN" altLang="zh-CN" sz="1300" b="0" i="0" u="none" strike="noStrike" cap="none" normalizeH="0" baseline="0" dirty="0">
                <a:ln>
                  <a:noFill/>
                </a:ln>
                <a:solidFill>
                  <a:srgbClr val="000000"/>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1" u="none" strike="noStrike" cap="none" normalizeH="0" baseline="0" dirty="0">
                <a:ln>
                  <a:noFill/>
                </a:ln>
                <a:solidFill>
                  <a:srgbClr val="871094"/>
                </a:solidFill>
                <a:effectLst/>
                <a:latin typeface="Arial Unicode MS"/>
                <a:ea typeface="JetBrains Mono"/>
              </a:rPr>
              <a:t>threadLocal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ThreadLocal&lt;&gt;();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 -&gt;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 name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currentThread</a:t>
            </a:r>
            <a:r>
              <a:rPr kumimoji="0" lang="zh-CN" altLang="zh-CN" sz="1300" b="0" i="0" u="none" strike="noStrike" cap="none" normalizeH="0" baseline="0" dirty="0">
                <a:ln>
                  <a:noFill/>
                </a:ln>
                <a:solidFill>
                  <a:srgbClr val="080808"/>
                </a:solidFill>
                <a:effectLst/>
                <a:latin typeface="Arial Unicode MS"/>
                <a:ea typeface="JetBrains Mono"/>
              </a:rPr>
              <a:t>().getName();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.set(</a:t>
            </a:r>
            <a:r>
              <a:rPr kumimoji="0" lang="zh-CN" altLang="zh-CN" sz="1300" b="0" i="0" u="none" strike="noStrike" cap="none" normalizeH="0" baseline="0" dirty="0">
                <a:ln>
                  <a:noFill/>
                </a:ln>
                <a:solidFill>
                  <a:srgbClr val="067D17"/>
                </a:solidFill>
                <a:effectLst/>
                <a:latin typeface="Arial Unicode MS"/>
                <a:ea typeface="JetBrains Mono"/>
              </a:rPr>
              <a:t>"itcast"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080808"/>
                </a:solidFill>
                <a:effectLst/>
                <a:latin typeface="Arial Unicode MS"/>
                <a:ea typeface="JetBrains Mono"/>
              </a:rPr>
              <a:t>print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name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name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67D17"/>
                </a:solidFill>
                <a:effectLst/>
                <a:latin typeface="Arial Unicode MS"/>
                <a:ea typeface="JetBrains Mono"/>
              </a:rPr>
              <a:t>"-after remove : "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.get());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 </a:t>
            </a:r>
            <a:r>
              <a:rPr kumimoji="0" lang="zh-CN" altLang="zh-CN" sz="1300" b="0" i="0" u="none" strike="noStrike" cap="none" normalizeH="0" baseline="0" dirty="0">
                <a:ln>
                  <a:noFill/>
                </a:ln>
                <a:solidFill>
                  <a:srgbClr val="067D17"/>
                </a:solidFill>
                <a:effectLst/>
                <a:latin typeface="Arial Unicode MS"/>
                <a:ea typeface="JetBrains Mono"/>
              </a:rPr>
              <a:t>"t1"</a:t>
            </a:r>
            <a:r>
              <a:rPr kumimoji="0" lang="zh-CN" altLang="zh-CN" sz="1300" b="0" i="0" u="none" strike="noStrike" cap="none" normalizeH="0" baseline="0" dirty="0">
                <a:ln>
                  <a:noFill/>
                </a:ln>
                <a:solidFill>
                  <a:srgbClr val="080808"/>
                </a:solidFill>
                <a:effectLst/>
                <a:latin typeface="Arial Unicode MS"/>
                <a:ea typeface="JetBrains Mono"/>
              </a:rPr>
              <a:t>).start();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 -&gt;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 name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currentThread</a:t>
            </a:r>
            <a:r>
              <a:rPr kumimoji="0" lang="zh-CN" altLang="zh-CN" sz="1300" b="0" i="0" u="none" strike="noStrike" cap="none" normalizeH="0" baseline="0" dirty="0">
                <a:ln>
                  <a:noFill/>
                </a:ln>
                <a:solidFill>
                  <a:srgbClr val="080808"/>
                </a:solidFill>
                <a:effectLst/>
                <a:latin typeface="Arial Unicode MS"/>
                <a:ea typeface="JetBrains Mono"/>
              </a:rPr>
              <a:t>().getName();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.set(</a:t>
            </a:r>
            <a:r>
              <a:rPr kumimoji="0" lang="zh-CN" altLang="zh-CN" sz="1300" b="0" i="0" u="none" strike="noStrike" cap="none" normalizeH="0" baseline="0" dirty="0">
                <a:ln>
                  <a:noFill/>
                </a:ln>
                <a:solidFill>
                  <a:srgbClr val="067D17"/>
                </a:solidFill>
                <a:effectLst/>
                <a:latin typeface="Arial Unicode MS"/>
                <a:ea typeface="JetBrains Mono"/>
              </a:rPr>
              <a:t>"itheima"</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080808"/>
                </a:solidFill>
                <a:effectLst/>
                <a:latin typeface="Arial Unicode MS"/>
                <a:ea typeface="JetBrains Mono"/>
              </a:rPr>
              <a:t>print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name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name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67D17"/>
                </a:solidFill>
                <a:effectLst/>
                <a:latin typeface="Arial Unicode MS"/>
                <a:ea typeface="JetBrains Mono"/>
              </a:rPr>
              <a:t>"-after remove : "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.get());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 </a:t>
            </a:r>
            <a:r>
              <a:rPr kumimoji="0" lang="zh-CN" altLang="zh-CN" sz="1300" b="0" i="0" u="none" strike="noStrike" cap="none" normalizeH="0" baseline="0" dirty="0">
                <a:ln>
                  <a:noFill/>
                </a:ln>
                <a:solidFill>
                  <a:srgbClr val="067D17"/>
                </a:solidFill>
                <a:effectLst/>
                <a:latin typeface="Arial Unicode MS"/>
                <a:ea typeface="JetBrains Mono"/>
              </a:rPr>
              <a:t>"t2"</a:t>
            </a:r>
            <a:r>
              <a:rPr kumimoji="0" lang="zh-CN" altLang="zh-CN" sz="1300" b="0" i="0" u="none" strike="noStrike" cap="none" normalizeH="0" baseline="0" dirty="0">
                <a:ln>
                  <a:noFill/>
                </a:ln>
                <a:solidFill>
                  <a:srgbClr val="080808"/>
                </a:solidFill>
                <a:effectLst/>
                <a:latin typeface="Arial Unicode MS"/>
                <a:ea typeface="JetBrains Mono"/>
              </a:rPr>
              <a:t>).start();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static void </a:t>
            </a:r>
            <a:r>
              <a:rPr kumimoji="0" lang="zh-CN" altLang="zh-CN" sz="1300" b="0" i="0" u="none" strike="noStrike" cap="none" normalizeH="0" baseline="0" dirty="0">
                <a:ln>
                  <a:noFill/>
                </a:ln>
                <a:solidFill>
                  <a:srgbClr val="00627A"/>
                </a:solidFill>
                <a:effectLst/>
                <a:latin typeface="Arial Unicode MS"/>
                <a:ea typeface="JetBrains Mono"/>
              </a:rPr>
              <a:t>print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 </a:t>
            </a:r>
            <a:r>
              <a:rPr kumimoji="0" lang="zh-CN" altLang="zh-CN" sz="1300" b="0" i="0" u="none" strike="noStrike" cap="none" normalizeH="0" baseline="0" dirty="0">
                <a:ln>
                  <a:noFill/>
                </a:ln>
                <a:solidFill>
                  <a:srgbClr val="080808"/>
                </a:solidFill>
                <a:effectLst/>
                <a:latin typeface="Arial Unicode MS"/>
                <a:ea typeface="JetBrains Mono"/>
              </a:rPr>
              <a:t>str)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打印当前线程中本地内存中本地变量的值</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.println(str + </a:t>
            </a:r>
            <a:r>
              <a:rPr kumimoji="0" lang="zh-CN" altLang="zh-CN" sz="1300" b="0" i="0" u="none" strike="noStrike" cap="none" normalizeH="0" baseline="0" dirty="0">
                <a:ln>
                  <a:noFill/>
                </a:ln>
                <a:solidFill>
                  <a:srgbClr val="067D17"/>
                </a:solidFill>
                <a:effectLst/>
                <a:latin typeface="Arial Unicode MS"/>
                <a:ea typeface="JetBrains Mono"/>
              </a:rPr>
              <a:t>" :"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.get());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清除本地内存中的本地变量</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71094"/>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.remove();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6177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ThreadLocal</a:t>
            </a:r>
            <a:r>
              <a:rPr lang="zh-CN" altLang="en-US" sz="2000" dirty="0">
                <a:solidFill>
                  <a:srgbClr val="AD2B26"/>
                </a:solidFill>
              </a:rPr>
              <a:t>的实现原理</a:t>
            </a:r>
            <a:r>
              <a:rPr lang="en-US" altLang="zh-CN" sz="2000" dirty="0">
                <a:solidFill>
                  <a:srgbClr val="AD2B26"/>
                </a:solidFill>
              </a:rPr>
              <a:t>&amp;</a:t>
            </a:r>
            <a:r>
              <a:rPr lang="zh-CN" altLang="en-US" sz="2000" dirty="0">
                <a:solidFill>
                  <a:srgbClr val="AD2B26"/>
                </a:solidFill>
              </a:rPr>
              <a:t>源码解析</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10698800" cy="517191"/>
          </a:xfrm>
        </p:spPr>
        <p:txBody>
          <a:bodyPr/>
          <a:lstStyle/>
          <a:p>
            <a:r>
              <a:rPr lang="en-US" altLang="zh-CN" dirty="0" err="1"/>
              <a:t>ThreadLocal</a:t>
            </a:r>
            <a:r>
              <a:rPr lang="zh-CN" altLang="en-US" dirty="0"/>
              <a:t>本质来说就是一个线程内部存储类，从而让多个线程只操作自己内部的值，从而实现线程数据隔离</a:t>
            </a:r>
          </a:p>
        </p:txBody>
      </p:sp>
      <p:pic>
        <p:nvPicPr>
          <p:cNvPr id="7" name="图片 6">
            <a:extLst>
              <a:ext uri="{FF2B5EF4-FFF2-40B4-BE49-F238E27FC236}">
                <a16:creationId xmlns:a16="http://schemas.microsoft.com/office/drawing/2014/main" id="{A76C60BB-13BC-00A1-D003-1E34855D4D1B}"/>
              </a:ext>
            </a:extLst>
          </p:cNvPr>
          <p:cNvPicPr>
            <a:picLocks noChangeAspect="1"/>
          </p:cNvPicPr>
          <p:nvPr/>
        </p:nvPicPr>
        <p:blipFill>
          <a:blip r:embed="rId2"/>
          <a:stretch>
            <a:fillRect/>
          </a:stretch>
        </p:blipFill>
        <p:spPr>
          <a:xfrm>
            <a:off x="911424" y="2240868"/>
            <a:ext cx="4505151" cy="4248472"/>
          </a:xfrm>
          <a:prstGeom prst="rect">
            <a:avLst/>
          </a:prstGeom>
          <a:effectLst>
            <a:outerShdw blurRad="50800" dist="38100" dir="2700000" algn="tl" rotWithShape="0">
              <a:prstClr val="black">
                <a:alpha val="40000"/>
              </a:prstClr>
            </a:outerShdw>
          </a:effectLst>
        </p:spPr>
      </p:pic>
      <p:sp>
        <p:nvSpPr>
          <p:cNvPr id="8" name="矩形 7">
            <a:extLst>
              <a:ext uri="{FF2B5EF4-FFF2-40B4-BE49-F238E27FC236}">
                <a16:creationId xmlns:a16="http://schemas.microsoft.com/office/drawing/2014/main" id="{4C37A8DC-C7FB-5883-E222-C145F041ED95}"/>
              </a:ext>
            </a:extLst>
          </p:cNvPr>
          <p:cNvSpPr/>
          <p:nvPr/>
        </p:nvSpPr>
        <p:spPr>
          <a:xfrm>
            <a:off x="911424" y="2672916"/>
            <a:ext cx="2160240" cy="252028"/>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nvGrpSpPr>
          <p:cNvPr id="22" name="组合 21">
            <a:extLst>
              <a:ext uri="{FF2B5EF4-FFF2-40B4-BE49-F238E27FC236}">
                <a16:creationId xmlns:a16="http://schemas.microsoft.com/office/drawing/2014/main" id="{4C6586C1-18DB-E6FC-5DA9-3F44F1CDF1C5}"/>
              </a:ext>
            </a:extLst>
          </p:cNvPr>
          <p:cNvGrpSpPr/>
          <p:nvPr/>
        </p:nvGrpSpPr>
        <p:grpSpPr>
          <a:xfrm>
            <a:off x="3071664" y="2240867"/>
            <a:ext cx="8392605" cy="4248473"/>
            <a:chOff x="3071664" y="2240867"/>
            <a:chExt cx="8392605" cy="4248473"/>
          </a:xfrm>
        </p:grpSpPr>
        <p:pic>
          <p:nvPicPr>
            <p:cNvPr id="10" name="图片 9">
              <a:extLst>
                <a:ext uri="{FF2B5EF4-FFF2-40B4-BE49-F238E27FC236}">
                  <a16:creationId xmlns:a16="http://schemas.microsoft.com/office/drawing/2014/main" id="{01697C8C-1BD2-A3EB-E334-2EA988E65DF1}"/>
                </a:ext>
              </a:extLst>
            </p:cNvPr>
            <p:cNvPicPr>
              <a:picLocks noChangeAspect="1"/>
            </p:cNvPicPr>
            <p:nvPr/>
          </p:nvPicPr>
          <p:blipFill>
            <a:blip r:embed="rId3"/>
            <a:stretch>
              <a:fillRect/>
            </a:stretch>
          </p:blipFill>
          <p:spPr>
            <a:xfrm>
              <a:off x="7248165" y="2240867"/>
              <a:ext cx="4216104" cy="4248473"/>
            </a:xfrm>
            <a:prstGeom prst="rect">
              <a:avLst/>
            </a:prstGeom>
            <a:effectLst>
              <a:outerShdw blurRad="50800" dist="38100" dir="2700000" algn="tl" rotWithShape="0">
                <a:prstClr val="black">
                  <a:alpha val="40000"/>
                </a:prstClr>
              </a:outerShdw>
            </a:effectLst>
          </p:spPr>
        </p:pic>
        <p:cxnSp>
          <p:nvCxnSpPr>
            <p:cNvPr id="12" name="直接箭头连接符 11">
              <a:extLst>
                <a:ext uri="{FF2B5EF4-FFF2-40B4-BE49-F238E27FC236}">
                  <a16:creationId xmlns:a16="http://schemas.microsoft.com/office/drawing/2014/main" id="{EEEF6BF6-BBD9-5C7C-0872-96FE25564FC1}"/>
                </a:ext>
              </a:extLst>
            </p:cNvPr>
            <p:cNvCxnSpPr>
              <a:stCxn id="8" idx="3"/>
            </p:cNvCxnSpPr>
            <p:nvPr/>
          </p:nvCxnSpPr>
          <p:spPr>
            <a:xfrm>
              <a:off x="3071664" y="2798930"/>
              <a:ext cx="4176501"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文本占位符 2">
              <a:extLst>
                <a:ext uri="{FF2B5EF4-FFF2-40B4-BE49-F238E27FC236}">
                  <a16:creationId xmlns:a16="http://schemas.microsoft.com/office/drawing/2014/main" id="{AC154F40-C16A-1E73-7E15-2C3729132C18}"/>
                </a:ext>
              </a:extLst>
            </p:cNvPr>
            <p:cNvSpPr txBox="1">
              <a:spLocks/>
            </p:cNvSpPr>
            <p:nvPr/>
          </p:nvSpPr>
          <p:spPr>
            <a:xfrm>
              <a:off x="5416575" y="2924944"/>
              <a:ext cx="2018048" cy="8280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每个线程持有一个</a:t>
              </a:r>
              <a:r>
                <a:rPr lang="en-US" altLang="zh-CN" sz="1400" dirty="0" err="1"/>
                <a:t>ThreadLocalMap</a:t>
              </a:r>
              <a:r>
                <a:rPr lang="zh-CN" altLang="en-US" sz="1400" dirty="0"/>
                <a:t>对象</a:t>
              </a:r>
            </a:p>
          </p:txBody>
        </p:sp>
      </p:grpSp>
      <p:sp>
        <p:nvSpPr>
          <p:cNvPr id="15" name="矩形 14">
            <a:extLst>
              <a:ext uri="{FF2B5EF4-FFF2-40B4-BE49-F238E27FC236}">
                <a16:creationId xmlns:a16="http://schemas.microsoft.com/office/drawing/2014/main" id="{DA7CE034-3AD7-EFDF-6333-B4F71B9B9319}"/>
              </a:ext>
            </a:extLst>
          </p:cNvPr>
          <p:cNvSpPr/>
          <p:nvPr/>
        </p:nvSpPr>
        <p:spPr>
          <a:xfrm>
            <a:off x="7572164" y="5877272"/>
            <a:ext cx="1332148" cy="21602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nvGrpSpPr>
          <p:cNvPr id="23" name="组合 22">
            <a:extLst>
              <a:ext uri="{FF2B5EF4-FFF2-40B4-BE49-F238E27FC236}">
                <a16:creationId xmlns:a16="http://schemas.microsoft.com/office/drawing/2014/main" id="{70CE02D9-FC44-932C-DE3C-EB92F311D672}"/>
              </a:ext>
            </a:extLst>
          </p:cNvPr>
          <p:cNvGrpSpPr/>
          <p:nvPr/>
        </p:nvGrpSpPr>
        <p:grpSpPr>
          <a:xfrm>
            <a:off x="5521449" y="5206247"/>
            <a:ext cx="2050715" cy="1618813"/>
            <a:chOff x="5521449" y="5206247"/>
            <a:chExt cx="2050715" cy="1618813"/>
          </a:xfrm>
        </p:grpSpPr>
        <p:sp>
          <p:nvSpPr>
            <p:cNvPr id="14" name="文本占位符 2">
              <a:extLst>
                <a:ext uri="{FF2B5EF4-FFF2-40B4-BE49-F238E27FC236}">
                  <a16:creationId xmlns:a16="http://schemas.microsoft.com/office/drawing/2014/main" id="{A3BDB01D-3D23-E064-B951-A5AC43BBE473}"/>
                </a:ext>
              </a:extLst>
            </p:cNvPr>
            <p:cNvSpPr txBox="1">
              <a:spLocks/>
            </p:cNvSpPr>
            <p:nvPr/>
          </p:nvSpPr>
          <p:spPr>
            <a:xfrm>
              <a:off x="5521449" y="5206247"/>
              <a:ext cx="1621842" cy="16188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ThreadLocalMap</a:t>
              </a:r>
              <a:r>
                <a:rPr lang="zh-CN" altLang="en-US" sz="1400" dirty="0"/>
                <a:t>中为每一个线程都维护了一个数组</a:t>
              </a:r>
              <a:r>
                <a:rPr lang="en-US" altLang="zh-CN" sz="1400" dirty="0"/>
                <a:t>table(</a:t>
              </a:r>
              <a:r>
                <a:rPr lang="zh-CN" altLang="en-US" sz="1400" dirty="0"/>
                <a:t>存储数据</a:t>
              </a:r>
              <a:r>
                <a:rPr lang="en-US" altLang="zh-CN" sz="1400" dirty="0"/>
                <a:t>)</a:t>
              </a:r>
              <a:endParaRPr lang="zh-CN" altLang="en-US" sz="1400" dirty="0"/>
            </a:p>
          </p:txBody>
        </p:sp>
        <p:cxnSp>
          <p:nvCxnSpPr>
            <p:cNvPr id="17" name="直接箭头连接符 16">
              <a:extLst>
                <a:ext uri="{FF2B5EF4-FFF2-40B4-BE49-F238E27FC236}">
                  <a16:creationId xmlns:a16="http://schemas.microsoft.com/office/drawing/2014/main" id="{17B7BE75-2803-28C1-1368-89565805340D}"/>
                </a:ext>
              </a:extLst>
            </p:cNvPr>
            <p:cNvCxnSpPr>
              <a:cxnSpLocks/>
            </p:cNvCxnSpPr>
            <p:nvPr/>
          </p:nvCxnSpPr>
          <p:spPr>
            <a:xfrm flipH="1">
              <a:off x="6996100" y="5987373"/>
              <a:ext cx="576064"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4242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ThreadLocal</a:t>
            </a:r>
            <a:r>
              <a:rPr lang="zh-CN" altLang="en-US" sz="2000" dirty="0">
                <a:solidFill>
                  <a:srgbClr val="AD2B26"/>
                </a:solidFill>
              </a:rPr>
              <a:t>的实现原理</a:t>
            </a:r>
            <a:r>
              <a:rPr lang="en-US" altLang="zh-CN" sz="2000" dirty="0">
                <a:solidFill>
                  <a:srgbClr val="AD2B26"/>
                </a:solidFill>
              </a:rPr>
              <a:t>&amp;</a:t>
            </a:r>
            <a:r>
              <a:rPr lang="zh-CN" altLang="en-US" sz="2000" dirty="0">
                <a:solidFill>
                  <a:srgbClr val="AD2B26"/>
                </a:solidFill>
              </a:rPr>
              <a:t>源码解析</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3044860" cy="517191"/>
          </a:xfrm>
        </p:spPr>
        <p:txBody>
          <a:bodyPr/>
          <a:lstStyle/>
          <a:p>
            <a:r>
              <a:rPr lang="en-US" altLang="zh-CN" dirty="0"/>
              <a:t>set</a:t>
            </a:r>
            <a:r>
              <a:rPr lang="zh-CN" altLang="en-US" dirty="0"/>
              <a:t>方法</a:t>
            </a:r>
          </a:p>
        </p:txBody>
      </p:sp>
      <p:sp>
        <p:nvSpPr>
          <p:cNvPr id="5" name="Rectangle 2">
            <a:extLst>
              <a:ext uri="{FF2B5EF4-FFF2-40B4-BE49-F238E27FC236}">
                <a16:creationId xmlns:a16="http://schemas.microsoft.com/office/drawing/2014/main" id="{A16B8B18-2F8F-4C0C-9133-DF21645E5BD1}"/>
              </a:ext>
            </a:extLst>
          </p:cNvPr>
          <p:cNvSpPr>
            <a:spLocks noChangeArrowheads="1"/>
          </p:cNvSpPr>
          <p:nvPr/>
        </p:nvSpPr>
        <p:spPr bwMode="auto">
          <a:xfrm>
            <a:off x="803412" y="2203066"/>
            <a:ext cx="5004556" cy="2693045"/>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set</a:t>
            </a:r>
            <a:r>
              <a:rPr kumimoji="0" lang="zh-CN" altLang="zh-CN" sz="1300" b="0" i="0" u="none" strike="noStrike" cap="none" normalizeH="0" baseline="0" dirty="0">
                <a:ln>
                  <a:noFill/>
                </a:ln>
                <a:solidFill>
                  <a:srgbClr val="080808"/>
                </a:solidFill>
                <a:effectLst/>
                <a:latin typeface="Arial Unicode MS"/>
                <a:ea typeface="JetBrains Mono"/>
              </a:rPr>
              <a:t>(T value)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获取当前线程对象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Thread 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currentThread</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根据当前线程对象，获取</a:t>
            </a:r>
            <a:r>
              <a:rPr kumimoji="0" lang="zh-CN" altLang="zh-CN" sz="1300" b="0" i="1" u="none" strike="noStrike" cap="none" normalizeH="0" baseline="0" dirty="0">
                <a:ln>
                  <a:noFill/>
                </a:ln>
                <a:solidFill>
                  <a:srgbClr val="8C8C8C"/>
                </a:solidFill>
                <a:effectLst/>
                <a:latin typeface="Arial Unicode MS"/>
                <a:ea typeface="JetBrains Mono"/>
              </a:rPr>
              <a:t>ThreadLocal</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中的</a:t>
            </a:r>
            <a:r>
              <a:rPr kumimoji="0" lang="zh-CN" altLang="zh-CN" sz="1300" b="0" i="1" u="none" strike="noStrike" cap="none" normalizeH="0" baseline="0" dirty="0">
                <a:ln>
                  <a:noFill/>
                </a:ln>
                <a:solidFill>
                  <a:srgbClr val="8C8C8C"/>
                </a:solidFill>
                <a:effectLst/>
                <a:latin typeface="Arial Unicode MS"/>
                <a:ea typeface="JetBrains Mono"/>
              </a:rPr>
              <a:t>ThreadLocalMap</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ThreadLocalMap </a:t>
            </a:r>
            <a:r>
              <a:rPr kumimoji="0" lang="zh-CN" altLang="zh-CN" sz="1300" b="0" i="0" u="none" strike="noStrike" cap="none" normalizeH="0" baseline="0" dirty="0">
                <a:ln>
                  <a:noFill/>
                </a:ln>
                <a:solidFill>
                  <a:srgbClr val="000000"/>
                </a:solidFill>
                <a:effectLst/>
                <a:latin typeface="Arial Unicode MS"/>
                <a:ea typeface="JetBrains Mono"/>
              </a:rPr>
              <a:t>map </a:t>
            </a:r>
            <a:r>
              <a:rPr kumimoji="0" lang="zh-CN" altLang="zh-CN" sz="1300" b="0" i="0" u="none" strike="noStrike" cap="none" normalizeH="0" baseline="0" dirty="0">
                <a:ln>
                  <a:noFill/>
                </a:ln>
                <a:solidFill>
                  <a:srgbClr val="080808"/>
                </a:solidFill>
                <a:effectLst/>
                <a:latin typeface="Arial Unicode MS"/>
                <a:ea typeface="JetBrains Mono"/>
              </a:rPr>
              <a:t>= getMap(</a:t>
            </a:r>
            <a:r>
              <a:rPr kumimoji="0" lang="zh-CN" altLang="zh-CN" sz="1300" b="0" i="0" u="none" strike="noStrike" cap="none" normalizeH="0" baseline="0" dirty="0">
                <a:ln>
                  <a:noFill/>
                </a:ln>
                <a:solidFill>
                  <a:srgbClr val="000000"/>
                </a:solidFill>
                <a:effectLst/>
                <a:latin typeface="Arial Unicode MS"/>
                <a:ea typeface="JetBrains Mono"/>
              </a:rPr>
              <a:t>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如果</a:t>
            </a:r>
            <a:r>
              <a:rPr kumimoji="0" lang="zh-CN" altLang="zh-CN" sz="1300" b="0" i="1" u="none" strike="noStrike" cap="none" normalizeH="0" baseline="0" dirty="0">
                <a:ln>
                  <a:noFill/>
                </a:ln>
                <a:solidFill>
                  <a:srgbClr val="8C8C8C"/>
                </a:solidFill>
                <a:effectLst/>
                <a:latin typeface="Arial Unicode MS"/>
                <a:ea typeface="JetBrains Mono"/>
              </a:rPr>
              <a:t>map</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存在</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map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执行</a:t>
            </a:r>
            <a:r>
              <a:rPr kumimoji="0" lang="zh-CN" altLang="zh-CN" sz="1300" b="0" i="1" u="none" strike="noStrike" cap="none" normalizeH="0" baseline="0" dirty="0">
                <a:ln>
                  <a:noFill/>
                </a:ln>
                <a:solidFill>
                  <a:srgbClr val="8C8C8C"/>
                </a:solidFill>
                <a:effectLst/>
                <a:latin typeface="Arial Unicode MS"/>
                <a:ea typeface="JetBrains Mono"/>
              </a:rPr>
              <a:t>map</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中的</a:t>
            </a:r>
            <a:r>
              <a:rPr kumimoji="0" lang="zh-CN" altLang="zh-CN" sz="1300" b="0" i="1" u="none" strike="noStrike" cap="none" normalizeH="0" baseline="0" dirty="0">
                <a:ln>
                  <a:noFill/>
                </a:ln>
                <a:solidFill>
                  <a:srgbClr val="8C8C8C"/>
                </a:solidFill>
                <a:effectLst/>
                <a:latin typeface="Arial Unicode MS"/>
                <a:ea typeface="JetBrains Mono"/>
              </a:rPr>
              <a:t>set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方法，进行数据存储</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map</a:t>
            </a:r>
            <a:r>
              <a:rPr kumimoji="0" lang="zh-CN" altLang="zh-CN" sz="1300" b="0" i="0" u="none" strike="noStrike" cap="none" normalizeH="0" baseline="0" dirty="0">
                <a:ln>
                  <a:noFill/>
                </a:ln>
                <a:solidFill>
                  <a:srgbClr val="080808"/>
                </a:solidFill>
                <a:effectLst/>
                <a:latin typeface="Arial Unicode MS"/>
                <a:ea typeface="JetBrains Mono"/>
              </a:rPr>
              <a:t>.set(</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 value);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else</a:t>
            </a:r>
            <a:br>
              <a:rPr kumimoji="0" lang="zh-CN" altLang="zh-CN" sz="1300" b="0" i="0" u="none" strike="noStrike" cap="none" normalizeH="0" baseline="0" dirty="0">
                <a:ln>
                  <a:noFill/>
                </a:ln>
                <a:solidFill>
                  <a:srgbClr val="0033B3"/>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否则创建</a:t>
            </a:r>
            <a:r>
              <a:rPr kumimoji="0" lang="zh-CN" altLang="zh-CN" sz="1300" b="0" i="1" u="none" strike="noStrike" cap="none" normalizeH="0" baseline="0" dirty="0">
                <a:ln>
                  <a:noFill/>
                </a:ln>
                <a:solidFill>
                  <a:srgbClr val="8C8C8C"/>
                </a:solidFill>
                <a:effectLst/>
                <a:latin typeface="Arial Unicode MS"/>
                <a:ea typeface="JetBrains Mono"/>
              </a:rPr>
              <a:t>ThreadLocalMap</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，并存值</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createMap(</a:t>
            </a:r>
            <a:r>
              <a:rPr kumimoji="0" lang="zh-CN" altLang="zh-CN" sz="1300" b="0" i="0" u="none" strike="noStrike" cap="none" normalizeH="0" baseline="0" dirty="0">
                <a:ln>
                  <a:noFill/>
                </a:ln>
                <a:solidFill>
                  <a:srgbClr val="000000"/>
                </a:solidFill>
                <a:effectLst/>
                <a:latin typeface="Arial Unicode MS"/>
                <a:ea typeface="JetBrains Mono"/>
              </a:rPr>
              <a:t>t</a:t>
            </a:r>
            <a:r>
              <a:rPr kumimoji="0" lang="zh-CN" altLang="zh-CN" sz="1300" b="0" i="0" u="none" strike="noStrike" cap="none" normalizeH="0" baseline="0" dirty="0">
                <a:ln>
                  <a:noFill/>
                </a:ln>
                <a:solidFill>
                  <a:srgbClr val="080808"/>
                </a:solidFill>
                <a:effectLst/>
                <a:latin typeface="Arial Unicode MS"/>
                <a:ea typeface="JetBrains Mono"/>
              </a:rPr>
              <a:t>, value);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矩形 9">
            <a:extLst>
              <a:ext uri="{FF2B5EF4-FFF2-40B4-BE49-F238E27FC236}">
                <a16:creationId xmlns:a16="http://schemas.microsoft.com/office/drawing/2014/main" id="{45FB5C7E-F6D4-3025-9B73-492BF20C55F2}"/>
              </a:ext>
            </a:extLst>
          </p:cNvPr>
          <p:cNvSpPr/>
          <p:nvPr/>
        </p:nvSpPr>
        <p:spPr>
          <a:xfrm>
            <a:off x="1094963" y="4401108"/>
            <a:ext cx="1764196" cy="28803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nvGrpSpPr>
          <p:cNvPr id="17" name="组合 16">
            <a:extLst>
              <a:ext uri="{FF2B5EF4-FFF2-40B4-BE49-F238E27FC236}">
                <a16:creationId xmlns:a16="http://schemas.microsoft.com/office/drawing/2014/main" id="{DEBE4A18-C7AF-8EA9-EF1B-788512499B30}"/>
              </a:ext>
            </a:extLst>
          </p:cNvPr>
          <p:cNvGrpSpPr/>
          <p:nvPr/>
        </p:nvGrpSpPr>
        <p:grpSpPr>
          <a:xfrm>
            <a:off x="2859159" y="2203066"/>
            <a:ext cx="8385413" cy="2342058"/>
            <a:chOff x="2859159" y="2203066"/>
            <a:chExt cx="8385413" cy="2342058"/>
          </a:xfrm>
        </p:grpSpPr>
        <p:sp>
          <p:nvSpPr>
            <p:cNvPr id="6" name="Rectangle 3">
              <a:extLst>
                <a:ext uri="{FF2B5EF4-FFF2-40B4-BE49-F238E27FC236}">
                  <a16:creationId xmlns:a16="http://schemas.microsoft.com/office/drawing/2014/main" id="{EABE9707-46FA-6EB0-F30F-219564B9A136}"/>
                </a:ext>
              </a:extLst>
            </p:cNvPr>
            <p:cNvSpPr>
              <a:spLocks noChangeArrowheads="1"/>
            </p:cNvSpPr>
            <p:nvPr/>
          </p:nvSpPr>
          <p:spPr bwMode="auto">
            <a:xfrm>
              <a:off x="6477132" y="2203066"/>
              <a:ext cx="4767440" cy="69249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33B3"/>
                  </a:solidFill>
                  <a:effectLst/>
                  <a:latin typeface="Arial Unicode MS"/>
                  <a:ea typeface="JetBrains Mono"/>
                </a:rPr>
                <a:t>void </a:t>
              </a:r>
              <a:r>
                <a:rPr kumimoji="0" lang="zh-CN" altLang="zh-CN" sz="1300" b="0" i="0" u="none" strike="noStrike" cap="none" normalizeH="0" baseline="0">
                  <a:ln>
                    <a:noFill/>
                  </a:ln>
                  <a:solidFill>
                    <a:srgbClr val="00627A"/>
                  </a:solidFill>
                  <a:effectLst/>
                  <a:latin typeface="Arial Unicode MS"/>
                  <a:ea typeface="JetBrains Mono"/>
                </a:rPr>
                <a:t>createMap</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000000"/>
                  </a:solidFill>
                  <a:effectLst/>
                  <a:latin typeface="Arial Unicode MS"/>
                  <a:ea typeface="JetBrains Mono"/>
                </a:rPr>
                <a:t>Thread </a:t>
              </a:r>
              <a:r>
                <a:rPr kumimoji="0" lang="zh-CN" altLang="zh-CN" sz="1300" b="0" i="0" u="none" strike="noStrike" cap="none" normalizeH="0" baseline="0">
                  <a:ln>
                    <a:noFill/>
                  </a:ln>
                  <a:solidFill>
                    <a:srgbClr val="080808"/>
                  </a:solidFill>
                  <a:effectLst/>
                  <a:latin typeface="Arial Unicode MS"/>
                  <a:ea typeface="JetBrains Mono"/>
                </a:rPr>
                <a:t>t, </a:t>
              </a:r>
              <a:r>
                <a:rPr kumimoji="0" lang="zh-CN" altLang="zh-CN" sz="1300" b="0" i="0" u="none" strike="noStrike" cap="none" normalizeH="0" baseline="0">
                  <a:ln>
                    <a:noFill/>
                  </a:ln>
                  <a:solidFill>
                    <a:srgbClr val="007E8A"/>
                  </a:solidFill>
                  <a:effectLst/>
                  <a:latin typeface="Arial Unicode MS"/>
                  <a:ea typeface="JetBrains Mono"/>
                </a:rPr>
                <a:t>T </a:t>
              </a:r>
              <a:r>
                <a:rPr kumimoji="0" lang="zh-CN" altLang="zh-CN" sz="1300" b="0" i="0" u="none" strike="noStrike" cap="none" normalizeH="0" baseline="0">
                  <a:ln>
                    <a:noFill/>
                  </a:ln>
                  <a:solidFill>
                    <a:srgbClr val="080808"/>
                  </a:solidFill>
                  <a:effectLst/>
                  <a:latin typeface="Arial Unicode MS"/>
                  <a:ea typeface="JetBrains Mono"/>
                </a:rPr>
                <a:t>firstValue) {</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t.</a:t>
              </a:r>
              <a:r>
                <a:rPr kumimoji="0" lang="zh-CN" altLang="zh-CN" sz="1300" b="0" i="0" u="none" strike="noStrike" cap="none" normalizeH="0" baseline="0">
                  <a:ln>
                    <a:noFill/>
                  </a:ln>
                  <a:solidFill>
                    <a:srgbClr val="871094"/>
                  </a:solidFill>
                  <a:effectLst/>
                  <a:latin typeface="Arial Unicode MS"/>
                  <a:ea typeface="JetBrains Mono"/>
                </a:rPr>
                <a:t>threadLocals </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33B3"/>
                  </a:solidFill>
                  <a:effectLst/>
                  <a:latin typeface="Arial Unicode MS"/>
                  <a:ea typeface="JetBrains Mono"/>
                </a:rPr>
                <a:t>new </a:t>
              </a:r>
              <a:r>
                <a:rPr kumimoji="0" lang="zh-CN" altLang="zh-CN" sz="1300" b="0" i="0" u="none" strike="noStrike" cap="none" normalizeH="0" baseline="0">
                  <a:ln>
                    <a:noFill/>
                  </a:ln>
                  <a:solidFill>
                    <a:srgbClr val="080808"/>
                  </a:solidFill>
                  <a:effectLst/>
                  <a:latin typeface="Arial Unicode MS"/>
                  <a:ea typeface="JetBrains Mono"/>
                </a:rPr>
                <a:t>ThreadLocalMap(</a:t>
              </a:r>
              <a:r>
                <a:rPr kumimoji="0" lang="zh-CN" altLang="zh-CN" sz="1300" b="0" i="0" u="none" strike="noStrike" cap="none" normalizeH="0" baseline="0">
                  <a:ln>
                    <a:noFill/>
                  </a:ln>
                  <a:solidFill>
                    <a:srgbClr val="0033B3"/>
                  </a:solidFill>
                  <a:effectLst/>
                  <a:latin typeface="Arial Unicode MS"/>
                  <a:ea typeface="JetBrains Mono"/>
                </a:rPr>
                <a:t>this</a:t>
              </a:r>
              <a:r>
                <a:rPr kumimoji="0" lang="zh-CN" altLang="zh-CN" sz="1300" b="0" i="0" u="none" strike="noStrike" cap="none" normalizeH="0" baseline="0">
                  <a:ln>
                    <a:noFill/>
                  </a:ln>
                  <a:solidFill>
                    <a:srgbClr val="080808"/>
                  </a:solidFill>
                  <a:effectLst/>
                  <a:latin typeface="Arial Unicode MS"/>
                  <a:ea typeface="JetBrains Mono"/>
                </a:rPr>
                <a:t>, firstValue);</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12" name="直接箭头连接符 11">
              <a:extLst>
                <a:ext uri="{FF2B5EF4-FFF2-40B4-BE49-F238E27FC236}">
                  <a16:creationId xmlns:a16="http://schemas.microsoft.com/office/drawing/2014/main" id="{38A3D6C0-B411-3E84-A8B7-19428A19403F}"/>
                </a:ext>
              </a:extLst>
            </p:cNvPr>
            <p:cNvCxnSpPr>
              <a:cxnSpLocks/>
              <a:endCxn id="6" idx="1"/>
            </p:cNvCxnSpPr>
            <p:nvPr/>
          </p:nvCxnSpPr>
          <p:spPr>
            <a:xfrm flipV="1">
              <a:off x="2859159" y="2549315"/>
              <a:ext cx="3617973" cy="199580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3" name="箭头: 下 12">
            <a:extLst>
              <a:ext uri="{FF2B5EF4-FFF2-40B4-BE49-F238E27FC236}">
                <a16:creationId xmlns:a16="http://schemas.microsoft.com/office/drawing/2014/main" id="{F23C979B-2102-F86D-3C8E-7414AB67AA59}"/>
              </a:ext>
            </a:extLst>
          </p:cNvPr>
          <p:cNvSpPr/>
          <p:nvPr/>
        </p:nvSpPr>
        <p:spPr>
          <a:xfrm>
            <a:off x="8616280" y="3191878"/>
            <a:ext cx="648072" cy="474243"/>
          </a:xfrm>
          <a:prstGeom prst="down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5" name="Rectangle 5">
            <a:extLst>
              <a:ext uri="{FF2B5EF4-FFF2-40B4-BE49-F238E27FC236}">
                <a16:creationId xmlns:a16="http://schemas.microsoft.com/office/drawing/2014/main" id="{076C64C2-9922-50E3-D69E-DAF272E7CBED}"/>
              </a:ext>
            </a:extLst>
          </p:cNvPr>
          <p:cNvSpPr>
            <a:spLocks noChangeArrowheads="1"/>
          </p:cNvSpPr>
          <p:nvPr/>
        </p:nvSpPr>
        <p:spPr bwMode="auto">
          <a:xfrm>
            <a:off x="6384034" y="4077072"/>
            <a:ext cx="5328592" cy="2292935"/>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627A"/>
                </a:solidFill>
                <a:effectLst/>
                <a:latin typeface="Arial Unicode MS"/>
                <a:ea typeface="JetBrains Mono"/>
              </a:rPr>
              <a:t>ThreadLocalMap</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&lt;?&gt; firstKey, </a:t>
            </a:r>
            <a:r>
              <a:rPr kumimoji="0" lang="zh-CN" altLang="zh-CN" sz="1300" b="0" i="0" u="none" strike="noStrike" cap="none" normalizeH="0" baseline="0" dirty="0">
                <a:ln>
                  <a:noFill/>
                </a:ln>
                <a:solidFill>
                  <a:srgbClr val="000000"/>
                </a:solidFill>
                <a:effectLst/>
                <a:latin typeface="Arial Unicode MS"/>
                <a:ea typeface="JetBrains Mono"/>
              </a:rPr>
              <a:t>Object </a:t>
            </a:r>
            <a:r>
              <a:rPr kumimoji="0" lang="zh-CN" altLang="zh-CN" sz="1300" b="0" i="0" u="none" strike="noStrike" cap="none" normalizeH="0" baseline="0" dirty="0">
                <a:ln>
                  <a:noFill/>
                </a:ln>
                <a:solidFill>
                  <a:srgbClr val="080808"/>
                </a:solidFill>
                <a:effectLst/>
                <a:latin typeface="Arial Unicode MS"/>
                <a:ea typeface="JetBrains Mono"/>
              </a:rPr>
              <a:t>firstValue)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内部成员数组，</a:t>
            </a:r>
            <a:r>
              <a:rPr kumimoji="0" lang="zh-CN" altLang="zh-CN" sz="1300" b="0" i="1" u="none" strike="noStrike" cap="none" normalizeH="0" baseline="0" dirty="0">
                <a:ln>
                  <a:noFill/>
                </a:ln>
                <a:solidFill>
                  <a:srgbClr val="8C8C8C"/>
                </a:solidFill>
                <a:effectLst/>
                <a:latin typeface="Arial Unicode MS"/>
                <a:ea typeface="JetBrains Mono"/>
              </a:rPr>
              <a:t>INITIAL_CAPACITY</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值为</a:t>
            </a:r>
            <a:r>
              <a:rPr kumimoji="0" lang="zh-CN" altLang="zh-CN" sz="1300" b="0" i="1" u="none" strike="noStrike" cap="none" normalizeH="0" baseline="0" dirty="0">
                <a:ln>
                  <a:noFill/>
                </a:ln>
                <a:solidFill>
                  <a:srgbClr val="8C8C8C"/>
                </a:solidFill>
                <a:effectLst/>
                <a:latin typeface="Arial Unicode MS"/>
                <a:ea typeface="JetBrains Mono"/>
              </a:rPr>
              <a:t>16</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的常量</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table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Entry[INITIAL_CAPACITY];</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位运算，结果与取模相同，计算出需要存放的位置</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Arial Unicode MS"/>
                <a:ea typeface="JetBrains Mono"/>
              </a:rPr>
              <a:t>i </a:t>
            </a:r>
            <a:r>
              <a:rPr kumimoji="0" lang="zh-CN" altLang="zh-CN" sz="1300" b="0" i="0" u="none" strike="noStrike" cap="none" normalizeH="0" baseline="0" dirty="0">
                <a:ln>
                  <a:noFill/>
                </a:ln>
                <a:solidFill>
                  <a:srgbClr val="080808"/>
                </a:solidFill>
                <a:effectLst/>
                <a:latin typeface="Arial Unicode MS"/>
                <a:ea typeface="JetBrains Mono"/>
              </a:rPr>
              <a:t>= firstKey.</a:t>
            </a:r>
            <a:r>
              <a:rPr kumimoji="0" lang="zh-CN" altLang="zh-CN" sz="1300" b="0" i="0" u="none" strike="noStrike" cap="none" normalizeH="0" baseline="0" dirty="0">
                <a:ln>
                  <a:noFill/>
                </a:ln>
                <a:solidFill>
                  <a:srgbClr val="871094"/>
                </a:solidFill>
                <a:effectLst/>
                <a:latin typeface="Arial Unicode MS"/>
                <a:ea typeface="JetBrains Mono"/>
              </a:rPr>
              <a:t>threadLocalHashCode </a:t>
            </a:r>
            <a:r>
              <a:rPr kumimoji="0" lang="zh-CN" altLang="zh-CN" sz="1300" b="0" i="0" u="none" strike="noStrike" cap="none" normalizeH="0" baseline="0" dirty="0">
                <a:ln>
                  <a:noFill/>
                </a:ln>
                <a:solidFill>
                  <a:srgbClr val="080808"/>
                </a:solidFill>
                <a:effectLst/>
                <a:latin typeface="Arial Unicode MS"/>
                <a:ea typeface="JetBrains Mono"/>
              </a:rPr>
              <a:t>&amp; (INITIAL_CAPACITY -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table[</a:t>
            </a:r>
            <a:r>
              <a:rPr kumimoji="0" lang="zh-CN" altLang="zh-CN" sz="1300" b="0" i="0" u="none" strike="noStrike" cap="none" normalizeH="0" baseline="0" dirty="0">
                <a:ln>
                  <a:noFill/>
                </a:ln>
                <a:solidFill>
                  <a:srgbClr val="000000"/>
                </a:solidFill>
                <a:effectLst/>
                <a:latin typeface="Arial Unicode MS"/>
                <a:ea typeface="JetBrains Mono"/>
              </a:rPr>
              <a:t>i</a:t>
            </a:r>
            <a:r>
              <a:rPr kumimoji="0" lang="zh-CN" altLang="zh-CN" sz="1300" b="0" i="0" u="none" strike="noStrike" cap="none" normalizeH="0" baseline="0" dirty="0">
                <a:ln>
                  <a:noFill/>
                </a:ln>
                <a:solidFill>
                  <a:srgbClr val="080808"/>
                </a:solidFill>
                <a:effectLst/>
                <a:latin typeface="Arial Unicode MS"/>
                <a:ea typeface="JetBrains Mono"/>
              </a:rPr>
              <a:t>]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Entry(firstKey, firstValue);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size =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setThreshold(INITIAL_CAPACITY);</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2153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983538" y="2143578"/>
            <a:ext cx="9539926"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创建线程的方式有哪些？</a:t>
            </a:r>
          </a:p>
        </p:txBody>
      </p:sp>
      <p:sp>
        <p:nvSpPr>
          <p:cNvPr id="11" name="标题 1">
            <a:extLst>
              <a:ext uri="{FF2B5EF4-FFF2-40B4-BE49-F238E27FC236}">
                <a16:creationId xmlns:a16="http://schemas.microsoft.com/office/drawing/2014/main" id="{15F46F5B-E418-C488-00CE-C735B9E9BA70}"/>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57ED8186-769A-2C18-657F-5C319FEA9CE9}"/>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116FBB19-1748-6C1E-1055-C66B8371E82A}"/>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9FF39A65-5205-C065-368B-3659EA2F1304}"/>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AE5C8FC-F1A2-1510-CC97-3B1BC2FCEC48}"/>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DB480CD6-5D6C-52E6-8FD6-1AF68224F0A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E4DC9CED-429C-85EF-F1DB-967D9B95F6DF}"/>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A757173D-1E64-EEC9-AB66-58BE91C75C45}"/>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07AD055D-4AED-E013-56EA-EFB8BD014EFE}"/>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19169169-E522-4C77-07C8-B1D2FCC0F93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7BF3987D-B3C0-4D9C-A6C0-E4162C9024F6}"/>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E121A907-DF95-232F-B701-C6CEC62956FE}"/>
                </a:ext>
              </a:extLst>
            </p:cNvPr>
            <p:cNvSpPr/>
            <p:nvPr/>
          </p:nvSpPr>
          <p:spPr>
            <a:xfrm>
              <a:off x="6471628"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51F51B7C-C811-8DCA-9F34-13575291CD58}"/>
                </a:ext>
              </a:extLst>
            </p:cNvPr>
            <p:cNvSpPr/>
            <p:nvPr/>
          </p:nvSpPr>
          <p:spPr>
            <a:xfrm>
              <a:off x="7137469"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85B8A6AD-82F0-73C1-DAC5-8D8BAE43E891}"/>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23127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ThreadLocal</a:t>
            </a:r>
            <a:r>
              <a:rPr lang="zh-CN" altLang="en-US" sz="2000" dirty="0">
                <a:solidFill>
                  <a:srgbClr val="AD2B26"/>
                </a:solidFill>
              </a:rPr>
              <a:t>的实现原理</a:t>
            </a:r>
            <a:r>
              <a:rPr lang="en-US" altLang="zh-CN" sz="2000" dirty="0">
                <a:solidFill>
                  <a:srgbClr val="AD2B26"/>
                </a:solidFill>
              </a:rPr>
              <a:t>&amp;</a:t>
            </a:r>
            <a:r>
              <a:rPr lang="zh-CN" altLang="en-US" sz="2000" dirty="0">
                <a:solidFill>
                  <a:srgbClr val="AD2B26"/>
                </a:solidFill>
              </a:rPr>
              <a:t>源码解析</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5115374" cy="517190"/>
          </a:xfrm>
        </p:spPr>
        <p:txBody>
          <a:bodyPr/>
          <a:lstStyle/>
          <a:p>
            <a:r>
              <a:rPr lang="en-US" altLang="zh-CN" dirty="0"/>
              <a:t>get</a:t>
            </a:r>
            <a:r>
              <a:rPr lang="zh-CN" altLang="en-US" dirty="0"/>
              <a:t>方法</a:t>
            </a:r>
            <a:r>
              <a:rPr lang="en-US" altLang="zh-CN" dirty="0"/>
              <a:t>/remove</a:t>
            </a:r>
            <a:r>
              <a:rPr lang="zh-CN" altLang="en-US" dirty="0"/>
              <a:t>方法</a:t>
            </a:r>
          </a:p>
        </p:txBody>
      </p:sp>
      <p:sp>
        <p:nvSpPr>
          <p:cNvPr id="4" name="Rectangle 1">
            <a:extLst>
              <a:ext uri="{FF2B5EF4-FFF2-40B4-BE49-F238E27FC236}">
                <a16:creationId xmlns:a16="http://schemas.microsoft.com/office/drawing/2014/main" id="{33903085-0BC0-9B84-7B91-02D1A6BDD100}"/>
              </a:ext>
            </a:extLst>
          </p:cNvPr>
          <p:cNvSpPr>
            <a:spLocks noChangeArrowheads="1"/>
          </p:cNvSpPr>
          <p:nvPr/>
        </p:nvSpPr>
        <p:spPr bwMode="auto">
          <a:xfrm>
            <a:off x="875420" y="2456892"/>
            <a:ext cx="4536504" cy="329320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80808"/>
                </a:solidFill>
                <a:effectLst/>
                <a:latin typeface="Arial Unicode MS"/>
                <a:ea typeface="JetBrains Mono"/>
              </a:rPr>
              <a:t>T </a:t>
            </a:r>
            <a:r>
              <a:rPr kumimoji="0" lang="zh-CN" altLang="zh-CN" sz="1300" b="0" i="0" u="none" strike="noStrike" cap="none" normalizeH="0" baseline="0" dirty="0">
                <a:ln>
                  <a:noFill/>
                </a:ln>
                <a:solidFill>
                  <a:srgbClr val="00627A"/>
                </a:solidFill>
                <a:effectLst/>
                <a:latin typeface="Arial Unicode MS"/>
                <a:ea typeface="JetBrains Mono"/>
              </a:rPr>
              <a:t>get</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 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currentThread</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根据线程对象，获取对应的</a:t>
            </a:r>
            <a:r>
              <a:rPr kumimoji="0" lang="zh-CN" altLang="zh-CN" sz="1300" b="0" i="1" u="none" strike="noStrike" cap="none" normalizeH="0" baseline="0" dirty="0">
                <a:ln>
                  <a:noFill/>
                </a:ln>
                <a:solidFill>
                  <a:srgbClr val="8C8C8C"/>
                </a:solidFill>
                <a:effectLst/>
                <a:latin typeface="Arial Unicode MS"/>
                <a:ea typeface="JetBrains Mono"/>
              </a:rPr>
              <a:t>ThreadLocalMap</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ThreadLocalMap </a:t>
            </a:r>
            <a:r>
              <a:rPr kumimoji="0" lang="zh-CN" altLang="zh-CN" sz="1300" b="0" i="0" u="none" strike="noStrike" cap="none" normalizeH="0" baseline="0" dirty="0">
                <a:ln>
                  <a:noFill/>
                </a:ln>
                <a:solidFill>
                  <a:srgbClr val="000000"/>
                </a:solidFill>
                <a:effectLst/>
                <a:latin typeface="Arial Unicode MS"/>
                <a:ea typeface="JetBrains Mono"/>
              </a:rPr>
              <a:t>map </a:t>
            </a:r>
            <a:r>
              <a:rPr kumimoji="0" lang="zh-CN" altLang="zh-CN" sz="1300" b="0" i="0" u="none" strike="noStrike" cap="none" normalizeH="0" baseline="0" dirty="0">
                <a:ln>
                  <a:noFill/>
                </a:ln>
                <a:solidFill>
                  <a:srgbClr val="080808"/>
                </a:solidFill>
                <a:effectLst/>
                <a:latin typeface="Arial Unicode MS"/>
                <a:ea typeface="JetBrains Mono"/>
              </a:rPr>
              <a:t>= getMap(</a:t>
            </a:r>
            <a:r>
              <a:rPr kumimoji="0" lang="zh-CN" altLang="zh-CN" sz="1300" b="0" i="0" u="none" strike="noStrike" cap="none" normalizeH="0" baseline="0" dirty="0">
                <a:ln>
                  <a:noFill/>
                </a:ln>
                <a:solidFill>
                  <a:srgbClr val="000000"/>
                </a:solidFill>
                <a:effectLst/>
                <a:latin typeface="Arial Unicode MS"/>
                <a:ea typeface="JetBrains Mono"/>
              </a:rPr>
              <a:t>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map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a:t>
            </a:r>
            <a:r>
              <a:rPr kumimoji="0" lang="zh-CN" altLang="zh-CN" sz="1300" b="0" i="1" u="none" strike="noStrike" cap="none" normalizeH="0" baseline="0" dirty="0">
                <a:ln>
                  <a:noFill/>
                </a:ln>
                <a:solidFill>
                  <a:srgbClr val="8C8C8C"/>
                </a:solidFill>
                <a:effectLst/>
                <a:latin typeface="Arial Unicode MS"/>
                <a:ea typeface="JetBrains Mono"/>
              </a:rPr>
              <a:t>ThreadLocalMap</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中对应的</a:t>
            </a:r>
            <a:r>
              <a:rPr kumimoji="0" lang="zh-CN" altLang="zh-CN" sz="1300" b="0" i="1" u="none" strike="noStrike" cap="none" normalizeH="0" baseline="0" dirty="0">
                <a:ln>
                  <a:noFill/>
                </a:ln>
                <a:solidFill>
                  <a:srgbClr val="8C8C8C"/>
                </a:solidFill>
                <a:effectLst/>
                <a:latin typeface="Arial Unicode MS"/>
                <a:ea typeface="JetBrains Mono"/>
              </a:rPr>
              <a:t>Entry</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ThreadLocalMap.Entry </a:t>
            </a:r>
            <a:r>
              <a:rPr kumimoji="0" lang="zh-CN" altLang="zh-CN" sz="1300" b="0" i="0" u="none" strike="noStrike" cap="none" normalizeH="0" baseline="0" dirty="0">
                <a:ln>
                  <a:noFill/>
                </a:ln>
                <a:solidFill>
                  <a:srgbClr val="000000"/>
                </a:solidFill>
                <a:effectLst/>
                <a:latin typeface="Arial Unicode MS"/>
                <a:ea typeface="JetBrains Mono"/>
              </a:rPr>
              <a:t>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map</a:t>
            </a:r>
            <a:r>
              <a:rPr kumimoji="0" lang="zh-CN" altLang="zh-CN" sz="1300" b="0" i="0" u="none" strike="noStrike" cap="none" normalizeH="0" baseline="0" dirty="0">
                <a:ln>
                  <a:noFill/>
                </a:ln>
                <a:solidFill>
                  <a:srgbClr val="080808"/>
                </a:solidFill>
                <a:effectLst/>
                <a:latin typeface="Arial Unicode MS"/>
                <a:ea typeface="JetBrains Mono"/>
              </a:rPr>
              <a:t>.getEntry(</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null</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9E880D"/>
                </a:solidFill>
                <a:effectLst/>
                <a:latin typeface="Arial Unicode MS"/>
                <a:ea typeface="JetBrains Mono"/>
              </a:rPr>
              <a:t>@SuppressWarnings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Arial Unicode MS"/>
                <a:ea typeface="JetBrains Mono"/>
              </a:rPr>
              <a:t>"unchecked"</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a:t>
            </a:r>
            <a:r>
              <a:rPr kumimoji="0" lang="zh-CN" altLang="zh-CN" sz="1300" b="0" i="1" u="none" strike="noStrike" cap="none" normalizeH="0" baseline="0" dirty="0">
                <a:ln>
                  <a:noFill/>
                </a:ln>
                <a:solidFill>
                  <a:srgbClr val="8C8C8C"/>
                </a:solidFill>
                <a:effectLst/>
                <a:latin typeface="Arial Unicode MS"/>
                <a:ea typeface="JetBrains Mono"/>
              </a:rPr>
              <a:t>Entry</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中的</a:t>
            </a:r>
            <a:r>
              <a:rPr kumimoji="0" lang="zh-CN" altLang="zh-CN" sz="1300" b="0" i="1" u="none" strike="noStrike" cap="none" normalizeH="0" baseline="0" dirty="0">
                <a:ln>
                  <a:noFill/>
                </a:ln>
                <a:solidFill>
                  <a:srgbClr val="8C8C8C"/>
                </a:solidFill>
                <a:effectLst/>
                <a:latin typeface="Arial Unicode MS"/>
                <a:ea typeface="JetBrains Mono"/>
              </a:rPr>
              <a:t>value</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T </a:t>
            </a:r>
            <a:r>
              <a:rPr kumimoji="0" lang="zh-CN" altLang="zh-CN" sz="1300" b="0" i="0" u="none" strike="noStrike" cap="none" normalizeH="0" baseline="0" dirty="0">
                <a:ln>
                  <a:noFill/>
                </a:ln>
                <a:solidFill>
                  <a:srgbClr val="000000"/>
                </a:solidFill>
                <a:effectLst/>
                <a:latin typeface="Arial Unicode MS"/>
                <a:ea typeface="JetBrains Mono"/>
              </a:rPr>
              <a:t>result </a:t>
            </a:r>
            <a:r>
              <a:rPr kumimoji="0" lang="zh-CN" altLang="zh-CN" sz="1300" b="0" i="0" u="none" strike="noStrike" cap="none" normalizeH="0" baseline="0" dirty="0">
                <a:ln>
                  <a:noFill/>
                </a:ln>
                <a:solidFill>
                  <a:srgbClr val="080808"/>
                </a:solidFill>
                <a:effectLst/>
                <a:latin typeface="Arial Unicode MS"/>
                <a:ea typeface="JetBrains Mono"/>
              </a:rPr>
              <a:t>= (T)</a:t>
            </a:r>
            <a:r>
              <a:rPr kumimoji="0" lang="zh-CN" altLang="zh-CN" sz="1300" b="0" i="0" u="none" strike="noStrike" cap="none" normalizeH="0" baseline="0" dirty="0">
                <a:ln>
                  <a:noFill/>
                </a:ln>
                <a:solidFill>
                  <a:srgbClr val="000000"/>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.value;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00000"/>
                </a:solidFill>
                <a:effectLst/>
                <a:latin typeface="Arial Unicode MS"/>
                <a:ea typeface="JetBrains Mono"/>
              </a:rPr>
              <a:t>result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80808"/>
                </a:solidFill>
                <a:effectLst/>
                <a:latin typeface="Arial Unicode MS"/>
                <a:ea typeface="JetBrains Mono"/>
              </a:rPr>
              <a:t>setInitialValue();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EE784B8-AD2D-BC0A-CE16-7F2AB2557147}"/>
              </a:ext>
            </a:extLst>
          </p:cNvPr>
          <p:cNvSpPr>
            <a:spLocks noChangeArrowheads="1"/>
          </p:cNvSpPr>
          <p:nvPr/>
        </p:nvSpPr>
        <p:spPr bwMode="auto">
          <a:xfrm>
            <a:off x="6577240" y="2960948"/>
            <a:ext cx="4737616" cy="209288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private </a:t>
            </a:r>
            <a:r>
              <a:rPr kumimoji="0" lang="zh-CN" altLang="zh-CN" sz="1300" b="0" i="0" u="none" strike="noStrike" cap="none" normalizeH="0" baseline="0" dirty="0">
                <a:ln>
                  <a:noFill/>
                </a:ln>
                <a:solidFill>
                  <a:srgbClr val="080808"/>
                </a:solidFill>
                <a:effectLst/>
                <a:latin typeface="Arial Unicode MS"/>
                <a:ea typeface="JetBrains Mono"/>
              </a:rPr>
              <a:t>Entry </a:t>
            </a:r>
            <a:r>
              <a:rPr kumimoji="0" lang="zh-CN" altLang="zh-CN" sz="1300" b="0" i="0" u="none" strike="noStrike" cap="none" normalizeH="0" baseline="0" dirty="0">
                <a:ln>
                  <a:noFill/>
                </a:ln>
                <a:solidFill>
                  <a:srgbClr val="00627A"/>
                </a:solidFill>
                <a:effectLst/>
                <a:latin typeface="Arial Unicode MS"/>
                <a:ea typeface="JetBrains Mono"/>
              </a:rPr>
              <a:t>getEntry</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&lt;?&gt; key)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确定数组下标位置</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Arial Unicode MS"/>
                <a:ea typeface="JetBrains Mono"/>
              </a:rPr>
              <a:t>i </a:t>
            </a:r>
            <a:r>
              <a:rPr kumimoji="0" lang="zh-CN" altLang="zh-CN" sz="1300" b="0" i="0" u="none" strike="noStrike" cap="none" normalizeH="0" baseline="0" dirty="0">
                <a:ln>
                  <a:noFill/>
                </a:ln>
                <a:solidFill>
                  <a:srgbClr val="080808"/>
                </a:solidFill>
                <a:effectLst/>
                <a:latin typeface="Arial Unicode MS"/>
                <a:ea typeface="JetBrains Mono"/>
              </a:rPr>
              <a:t>= key.</a:t>
            </a:r>
            <a:r>
              <a:rPr kumimoji="0" lang="zh-CN" altLang="zh-CN" sz="1300" b="0" i="0" u="none" strike="noStrike" cap="none" normalizeH="0" baseline="0" dirty="0">
                <a:ln>
                  <a:noFill/>
                </a:ln>
                <a:solidFill>
                  <a:srgbClr val="871094"/>
                </a:solidFill>
                <a:effectLst/>
                <a:latin typeface="Arial Unicode MS"/>
                <a:ea typeface="JetBrains Mono"/>
              </a:rPr>
              <a:t>threadLocalHashCode </a:t>
            </a:r>
            <a:r>
              <a:rPr kumimoji="0" lang="zh-CN" altLang="zh-CN" sz="1300" b="0" i="0" u="none" strike="noStrike" cap="none" normalizeH="0" baseline="0" dirty="0">
                <a:ln>
                  <a:noFill/>
                </a:ln>
                <a:solidFill>
                  <a:srgbClr val="080808"/>
                </a:solidFill>
                <a:effectLst/>
                <a:latin typeface="Arial Unicode MS"/>
                <a:ea typeface="JetBrains Mono"/>
              </a:rPr>
              <a:t>&amp; (table.length -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得到该位置上的</a:t>
            </a:r>
            <a:r>
              <a:rPr kumimoji="0" lang="zh-CN" altLang="zh-CN" sz="1300" b="0" i="1" u="none" strike="noStrike" cap="none" normalizeH="0" baseline="0" dirty="0">
                <a:ln>
                  <a:noFill/>
                </a:ln>
                <a:solidFill>
                  <a:srgbClr val="8C8C8C"/>
                </a:solidFill>
                <a:effectLst/>
                <a:latin typeface="Arial Unicode MS"/>
                <a:ea typeface="JetBrains Mono"/>
              </a:rPr>
              <a:t>Entry</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Entry </a:t>
            </a:r>
            <a:r>
              <a:rPr kumimoji="0" lang="zh-CN" altLang="zh-CN" sz="1300" b="0" i="0" u="none" strike="noStrike" cap="none" normalizeH="0" baseline="0" dirty="0">
                <a:ln>
                  <a:noFill/>
                </a:ln>
                <a:solidFill>
                  <a:srgbClr val="000000"/>
                </a:solidFill>
                <a:effectLst/>
                <a:latin typeface="Arial Unicode MS"/>
                <a:ea typeface="JetBrains Mono"/>
              </a:rPr>
              <a:t>e </a:t>
            </a:r>
            <a:r>
              <a:rPr kumimoji="0" lang="zh-CN" altLang="zh-CN" sz="1300" b="0" i="0" u="none" strike="noStrike" cap="none" normalizeH="0" baseline="0" dirty="0">
                <a:ln>
                  <a:noFill/>
                </a:ln>
                <a:solidFill>
                  <a:srgbClr val="080808"/>
                </a:solidFill>
                <a:effectLst/>
                <a:latin typeface="Arial Unicode MS"/>
                <a:ea typeface="JetBrains Mono"/>
              </a:rPr>
              <a:t>= table[</a:t>
            </a:r>
            <a:r>
              <a:rPr kumimoji="0" lang="zh-CN" altLang="zh-CN" sz="1300" b="0" i="0" u="none" strike="noStrike" cap="none" normalizeH="0" baseline="0" dirty="0">
                <a:ln>
                  <a:noFill/>
                </a:ln>
                <a:solidFill>
                  <a:srgbClr val="000000"/>
                </a:solidFill>
                <a:effectLst/>
                <a:latin typeface="Arial Unicode MS"/>
                <a:ea typeface="JetBrains Mono"/>
              </a:rPr>
              <a:t>i</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null </a:t>
            </a:r>
            <a:r>
              <a:rPr kumimoji="0" lang="zh-CN" altLang="zh-CN" sz="1300" b="0" i="0" u="none" strike="noStrike" cap="none" normalizeH="0" baseline="0" dirty="0">
                <a:ln>
                  <a:noFill/>
                </a:ln>
                <a:solidFill>
                  <a:srgbClr val="080808"/>
                </a:solidFill>
                <a:effectLst/>
                <a:latin typeface="Arial Unicode MS"/>
                <a:ea typeface="JetBrains Mono"/>
              </a:rPr>
              <a:t>&amp;&amp; </a:t>
            </a:r>
            <a:r>
              <a:rPr kumimoji="0" lang="zh-CN" altLang="zh-CN" sz="1300" b="0" i="0" u="none" strike="noStrike" cap="none" normalizeH="0" baseline="0" dirty="0">
                <a:ln>
                  <a:noFill/>
                </a:ln>
                <a:solidFill>
                  <a:srgbClr val="000000"/>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.get() == key)</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00000"/>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else</a:t>
            </a:r>
            <a:br>
              <a:rPr kumimoji="0" lang="zh-CN" altLang="zh-CN" sz="1300" b="0" i="0" u="none" strike="noStrike" cap="none" normalizeH="0" baseline="0" dirty="0">
                <a:ln>
                  <a:noFill/>
                </a:ln>
                <a:solidFill>
                  <a:srgbClr val="0033B3"/>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        return </a:t>
            </a:r>
            <a:r>
              <a:rPr kumimoji="0" lang="zh-CN" altLang="zh-CN" sz="1300" b="0" i="0" u="none" strike="noStrike" cap="none" normalizeH="0" baseline="0" dirty="0">
                <a:ln>
                  <a:noFill/>
                </a:ln>
                <a:solidFill>
                  <a:srgbClr val="080808"/>
                </a:solidFill>
                <a:effectLst/>
                <a:latin typeface="Arial Unicode MS"/>
                <a:ea typeface="JetBrains Mono"/>
              </a:rPr>
              <a:t>getEntryAfterMiss(key, </a:t>
            </a:r>
            <a:r>
              <a:rPr kumimoji="0" lang="zh-CN" altLang="zh-CN" sz="1300" b="0" i="0" u="none" strike="noStrike" cap="none" normalizeH="0" baseline="0" dirty="0">
                <a:ln>
                  <a:noFill/>
                </a:ln>
                <a:solidFill>
                  <a:srgbClr val="000000"/>
                </a:solidFill>
                <a:effectLst/>
                <a:latin typeface="Arial Unicode MS"/>
                <a:ea typeface="JetBrains Mono"/>
              </a:rPr>
              <a:t>i</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箭头: 右 5">
            <a:extLst>
              <a:ext uri="{FF2B5EF4-FFF2-40B4-BE49-F238E27FC236}">
                <a16:creationId xmlns:a16="http://schemas.microsoft.com/office/drawing/2014/main" id="{9098E731-56A3-88B4-DD11-455ECCD9993A}"/>
              </a:ext>
            </a:extLst>
          </p:cNvPr>
          <p:cNvSpPr/>
          <p:nvPr/>
        </p:nvSpPr>
        <p:spPr>
          <a:xfrm>
            <a:off x="5826254" y="3815464"/>
            <a:ext cx="468052" cy="57606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7" name="文本占位符 2">
            <a:extLst>
              <a:ext uri="{FF2B5EF4-FFF2-40B4-BE49-F238E27FC236}">
                <a16:creationId xmlns:a16="http://schemas.microsoft.com/office/drawing/2014/main" id="{ABCD84AE-3D3D-B105-8700-0F32E54AEEA9}"/>
              </a:ext>
            </a:extLst>
          </p:cNvPr>
          <p:cNvSpPr txBox="1">
            <a:spLocks/>
          </p:cNvSpPr>
          <p:nvPr/>
        </p:nvSpPr>
        <p:spPr>
          <a:xfrm>
            <a:off x="1703796" y="6078604"/>
            <a:ext cx="824491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面试官：你对</a:t>
            </a:r>
            <a:r>
              <a:rPr lang="en-US" altLang="zh-CN" dirty="0" err="1">
                <a:solidFill>
                  <a:srgbClr val="C00000"/>
                </a:solidFill>
              </a:rPr>
              <a:t>ThreadLocal</a:t>
            </a:r>
            <a:r>
              <a:rPr lang="zh-CN" altLang="en-US" dirty="0">
                <a:solidFill>
                  <a:srgbClr val="C00000"/>
                </a:solidFill>
              </a:rPr>
              <a:t>理解的挺深的，你知道</a:t>
            </a:r>
            <a:r>
              <a:rPr lang="en-US" altLang="zh-CN" dirty="0" err="1">
                <a:solidFill>
                  <a:srgbClr val="C00000"/>
                </a:solidFill>
              </a:rPr>
              <a:t>ThreadLocal</a:t>
            </a:r>
            <a:r>
              <a:rPr lang="zh-CN" altLang="en-US" dirty="0">
                <a:solidFill>
                  <a:srgbClr val="C00000"/>
                </a:solidFill>
              </a:rPr>
              <a:t>的内存泄露问题吗？</a:t>
            </a:r>
          </a:p>
        </p:txBody>
      </p:sp>
    </p:spTree>
    <p:extLst>
      <p:ext uri="{BB962C8B-B14F-4D97-AF65-F5344CB8AC3E}">
        <p14:creationId xmlns:p14="http://schemas.microsoft.com/office/powerpoint/2010/main" val="939505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ThreadLocal</a:t>
            </a:r>
            <a:r>
              <a:rPr lang="en-US" altLang="zh-CN" sz="2000" dirty="0">
                <a:solidFill>
                  <a:srgbClr val="AD2B26"/>
                </a:solidFill>
              </a:rPr>
              <a:t>-</a:t>
            </a:r>
            <a:r>
              <a:rPr lang="zh-CN" altLang="en-US" sz="2000" dirty="0">
                <a:solidFill>
                  <a:srgbClr val="AD2B26"/>
                </a:solidFill>
              </a:rPr>
              <a:t>内存泄露问题</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7401344" cy="517190"/>
          </a:xfrm>
        </p:spPr>
        <p:txBody>
          <a:bodyPr/>
          <a:lstStyle/>
          <a:p>
            <a:r>
              <a:rPr lang="en-US" altLang="zh-CN" dirty="0"/>
              <a:t>Java</a:t>
            </a:r>
            <a:r>
              <a:rPr lang="zh-CN" altLang="en-US" dirty="0"/>
              <a:t>对象中的四种引用类型：</a:t>
            </a:r>
            <a:r>
              <a:rPr lang="zh-CN" altLang="en-US" dirty="0">
                <a:solidFill>
                  <a:srgbClr val="C00000"/>
                </a:solidFill>
              </a:rPr>
              <a:t>强引用、软引用、弱引用、虚引用</a:t>
            </a:r>
            <a:endParaRPr lang="zh-CN" altLang="en-US" dirty="0"/>
          </a:p>
        </p:txBody>
      </p:sp>
      <p:sp>
        <p:nvSpPr>
          <p:cNvPr id="7" name="文本占位符 2">
            <a:extLst>
              <a:ext uri="{FF2B5EF4-FFF2-40B4-BE49-F238E27FC236}">
                <a16:creationId xmlns:a16="http://schemas.microsoft.com/office/drawing/2014/main" id="{27E62D74-35FE-39F8-07B0-AC2249B3DF7E}"/>
              </a:ext>
            </a:extLst>
          </p:cNvPr>
          <p:cNvSpPr txBox="1">
            <a:spLocks/>
          </p:cNvSpPr>
          <p:nvPr/>
        </p:nvSpPr>
        <p:spPr>
          <a:xfrm>
            <a:off x="710880" y="2138684"/>
            <a:ext cx="11145760" cy="9001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强引用：最为普通的引用方式，表示一个对象处于</a:t>
            </a:r>
            <a:r>
              <a:rPr lang="zh-CN" altLang="en-US" dirty="0">
                <a:solidFill>
                  <a:srgbClr val="C00000"/>
                </a:solidFill>
              </a:rPr>
              <a:t>有用且必须</a:t>
            </a:r>
            <a:r>
              <a:rPr lang="zh-CN" altLang="en-US" dirty="0"/>
              <a:t>的状态，如果一个对象具有强引用，则</a:t>
            </a:r>
            <a:r>
              <a:rPr lang="en-US" altLang="zh-CN" dirty="0"/>
              <a:t>GC</a:t>
            </a:r>
            <a:r>
              <a:rPr lang="zh-CN" altLang="en-US" dirty="0"/>
              <a:t>并不会回收它。即便堆中内存不足了，宁可出现</a:t>
            </a:r>
            <a:r>
              <a:rPr lang="en-US" altLang="zh-CN" dirty="0"/>
              <a:t>OOM</a:t>
            </a:r>
            <a:r>
              <a:rPr lang="zh-CN" altLang="en-US" dirty="0"/>
              <a:t>，也不会对其进行回收</a:t>
            </a:r>
          </a:p>
        </p:txBody>
      </p:sp>
      <p:sp>
        <p:nvSpPr>
          <p:cNvPr id="8" name="Rectangle 1">
            <a:extLst>
              <a:ext uri="{FF2B5EF4-FFF2-40B4-BE49-F238E27FC236}">
                <a16:creationId xmlns:a16="http://schemas.microsoft.com/office/drawing/2014/main" id="{F2BCC14B-B1DA-CE0D-A870-0904717921A3}"/>
              </a:ext>
            </a:extLst>
          </p:cNvPr>
          <p:cNvSpPr>
            <a:spLocks noChangeArrowheads="1"/>
          </p:cNvSpPr>
          <p:nvPr/>
        </p:nvSpPr>
        <p:spPr bwMode="auto">
          <a:xfrm>
            <a:off x="1055440" y="3135526"/>
            <a:ext cx="3348372" cy="3960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80808"/>
                </a:solidFill>
                <a:effectLst/>
                <a:latin typeface="Arial Unicode MS"/>
                <a:ea typeface="JetBrains Mono"/>
              </a:rPr>
              <a:t>User </a:t>
            </a:r>
            <a:r>
              <a:rPr kumimoji="0" lang="zh-CN" altLang="zh-CN" sz="1300" b="0" i="0" u="none" strike="noStrike" cap="none" normalizeH="0" baseline="0">
                <a:ln>
                  <a:noFill/>
                </a:ln>
                <a:solidFill>
                  <a:srgbClr val="871094"/>
                </a:solidFill>
                <a:effectLst/>
                <a:latin typeface="Arial Unicode MS"/>
                <a:ea typeface="JetBrains Mono"/>
              </a:rPr>
              <a:t>user </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33B3"/>
                </a:solidFill>
                <a:effectLst/>
                <a:latin typeface="Arial Unicode MS"/>
                <a:ea typeface="JetBrains Mono"/>
              </a:rPr>
              <a:t>new </a:t>
            </a:r>
            <a:r>
              <a:rPr kumimoji="0" lang="zh-CN" altLang="zh-CN" sz="1300" b="0" i="0" u="none" strike="noStrike" cap="none" normalizeH="0" baseline="0">
                <a:ln>
                  <a:noFill/>
                </a:ln>
                <a:solidFill>
                  <a:srgbClr val="080808"/>
                </a:solidFill>
                <a:effectLst/>
                <a:latin typeface="Arial Unicode MS"/>
                <a:ea typeface="JetBrains Mono"/>
              </a:rPr>
              <a:t>User();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占位符 2">
            <a:extLst>
              <a:ext uri="{FF2B5EF4-FFF2-40B4-BE49-F238E27FC236}">
                <a16:creationId xmlns:a16="http://schemas.microsoft.com/office/drawing/2014/main" id="{25C57EB3-7D14-E33B-B46A-4EA4A353BBDD}"/>
              </a:ext>
            </a:extLst>
          </p:cNvPr>
          <p:cNvSpPr txBox="1">
            <a:spLocks/>
          </p:cNvSpPr>
          <p:nvPr/>
        </p:nvSpPr>
        <p:spPr>
          <a:xfrm>
            <a:off x="704568" y="3819216"/>
            <a:ext cx="11145760" cy="122996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弱引用：表示一个对象处于</a:t>
            </a:r>
            <a:r>
              <a:rPr lang="zh-CN" altLang="en-US" dirty="0">
                <a:solidFill>
                  <a:srgbClr val="C00000"/>
                </a:solidFill>
              </a:rPr>
              <a:t>可能有用且非必须</a:t>
            </a:r>
            <a:r>
              <a:rPr lang="zh-CN" altLang="en-US" dirty="0"/>
              <a:t>的状态。在</a:t>
            </a:r>
            <a:r>
              <a:rPr lang="en-US" altLang="zh-CN" dirty="0"/>
              <a:t>GC</a:t>
            </a:r>
            <a:r>
              <a:rPr lang="zh-CN" altLang="en-US" dirty="0"/>
              <a:t>线程扫描内存区域时，一旦发现弱引用，就会回收到弱引用相关联的对象。对于弱引用的回收，无关内存区域是否足够，一旦发现则会被回收</a:t>
            </a:r>
          </a:p>
        </p:txBody>
      </p:sp>
      <p:sp>
        <p:nvSpPr>
          <p:cNvPr id="10" name="Rectangle 2">
            <a:extLst>
              <a:ext uri="{FF2B5EF4-FFF2-40B4-BE49-F238E27FC236}">
                <a16:creationId xmlns:a16="http://schemas.microsoft.com/office/drawing/2014/main" id="{FC4BB3D1-F2FC-83DD-8AA0-661E6C0AC913}"/>
              </a:ext>
            </a:extLst>
          </p:cNvPr>
          <p:cNvSpPr>
            <a:spLocks noChangeArrowheads="1"/>
          </p:cNvSpPr>
          <p:nvPr/>
        </p:nvSpPr>
        <p:spPr bwMode="auto">
          <a:xfrm>
            <a:off x="992302" y="4844426"/>
            <a:ext cx="5051884" cy="49244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User </a:t>
            </a:r>
            <a:r>
              <a:rPr kumimoji="0" lang="zh-CN" altLang="zh-CN" sz="1300" b="0" i="0" u="none" strike="noStrike" cap="none" normalizeH="0" baseline="0" dirty="0">
                <a:ln>
                  <a:noFill/>
                </a:ln>
                <a:solidFill>
                  <a:srgbClr val="871094"/>
                </a:solidFill>
                <a:effectLst/>
                <a:latin typeface="Arial Unicode MS"/>
                <a:ea typeface="JetBrains Mono"/>
              </a:rPr>
              <a:t>user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User();</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WeakReference </a:t>
            </a:r>
            <a:r>
              <a:rPr kumimoji="0" lang="zh-CN" altLang="zh-CN" sz="1300" b="0" i="0" u="none" strike="noStrike" cap="none" normalizeH="0" baseline="0" dirty="0">
                <a:ln>
                  <a:noFill/>
                </a:ln>
                <a:solidFill>
                  <a:srgbClr val="871094"/>
                </a:solidFill>
                <a:effectLst/>
                <a:latin typeface="Arial Unicode MS"/>
                <a:ea typeface="JetBrains Mono"/>
              </a:rPr>
              <a:t>weakReference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WeakReference(</a:t>
            </a:r>
            <a:r>
              <a:rPr kumimoji="0" lang="zh-CN" altLang="zh-CN" sz="1300" b="0" i="0" u="none" strike="noStrike" cap="none" normalizeH="0" baseline="0" dirty="0">
                <a:ln>
                  <a:noFill/>
                </a:ln>
                <a:solidFill>
                  <a:srgbClr val="871094"/>
                </a:solidFill>
                <a:effectLst/>
                <a:latin typeface="Arial Unicode MS"/>
                <a:ea typeface="JetBrains Mono"/>
              </a:rPr>
              <a:t>user</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0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p:bldP spid="10"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ThreadLocal</a:t>
            </a:r>
            <a:r>
              <a:rPr lang="en-US" altLang="zh-CN" sz="2000" dirty="0">
                <a:solidFill>
                  <a:srgbClr val="AD2B26"/>
                </a:solidFill>
              </a:rPr>
              <a:t>-</a:t>
            </a:r>
            <a:r>
              <a:rPr lang="zh-CN" altLang="en-US" sz="2000" dirty="0">
                <a:solidFill>
                  <a:srgbClr val="AD2B26"/>
                </a:solidFill>
              </a:rPr>
              <a:t>内存泄露问题</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10857728" cy="1012707"/>
          </a:xfrm>
        </p:spPr>
        <p:txBody>
          <a:bodyPr/>
          <a:lstStyle/>
          <a:p>
            <a:r>
              <a:rPr lang="zh-CN" altLang="en-US" dirty="0"/>
              <a:t>每一个</a:t>
            </a:r>
            <a:r>
              <a:rPr lang="en-US" altLang="zh-CN" dirty="0"/>
              <a:t>Thread</a:t>
            </a:r>
            <a:r>
              <a:rPr lang="zh-CN" altLang="en-US" dirty="0"/>
              <a:t>维护一个</a:t>
            </a:r>
            <a:r>
              <a:rPr lang="en-US" altLang="zh-CN" dirty="0" err="1"/>
              <a:t>ThreadLocalMap</a:t>
            </a:r>
            <a:r>
              <a:rPr lang="zh-CN" altLang="en-US" dirty="0"/>
              <a:t>，在</a:t>
            </a:r>
            <a:r>
              <a:rPr lang="en-US" altLang="zh-CN" dirty="0" err="1"/>
              <a:t>ThreadLocalMap</a:t>
            </a:r>
            <a:r>
              <a:rPr lang="zh-CN" altLang="en-US" dirty="0"/>
              <a:t>中的</a:t>
            </a:r>
            <a:r>
              <a:rPr lang="en-US" altLang="zh-CN" dirty="0"/>
              <a:t>Entry</a:t>
            </a:r>
            <a:r>
              <a:rPr lang="zh-CN" altLang="en-US" dirty="0"/>
              <a:t>对象继承了</a:t>
            </a:r>
            <a:r>
              <a:rPr lang="en-US" altLang="zh-CN" dirty="0" err="1"/>
              <a:t>WeakReference</a:t>
            </a:r>
            <a:r>
              <a:rPr lang="zh-CN" altLang="en-US" dirty="0"/>
              <a:t>。其中</a:t>
            </a:r>
            <a:r>
              <a:rPr lang="en-US" altLang="zh-CN" dirty="0"/>
              <a:t>key</a:t>
            </a:r>
            <a:r>
              <a:rPr lang="zh-CN" altLang="en-US" dirty="0"/>
              <a:t>为使用</a:t>
            </a:r>
            <a:r>
              <a:rPr lang="zh-CN" altLang="en-US" dirty="0">
                <a:solidFill>
                  <a:srgbClr val="C00000"/>
                </a:solidFill>
              </a:rPr>
              <a:t>弱引用</a:t>
            </a:r>
            <a:r>
              <a:rPr lang="zh-CN" altLang="en-US" dirty="0"/>
              <a:t>的</a:t>
            </a:r>
            <a:r>
              <a:rPr lang="en-US" altLang="zh-CN" dirty="0" err="1"/>
              <a:t>ThreadLocal</a:t>
            </a:r>
            <a:r>
              <a:rPr lang="zh-CN" altLang="en-US" dirty="0"/>
              <a:t>实例，</a:t>
            </a:r>
            <a:r>
              <a:rPr lang="en-US" altLang="zh-CN" dirty="0"/>
              <a:t>value</a:t>
            </a:r>
            <a:r>
              <a:rPr lang="zh-CN" altLang="en-US" dirty="0"/>
              <a:t>为线程变量的副本</a:t>
            </a:r>
          </a:p>
        </p:txBody>
      </p:sp>
      <p:sp>
        <p:nvSpPr>
          <p:cNvPr id="4" name="Rectangle 1">
            <a:extLst>
              <a:ext uri="{FF2B5EF4-FFF2-40B4-BE49-F238E27FC236}">
                <a16:creationId xmlns:a16="http://schemas.microsoft.com/office/drawing/2014/main" id="{12172E43-B806-A654-BEFE-68FE7BC80399}"/>
              </a:ext>
            </a:extLst>
          </p:cNvPr>
          <p:cNvSpPr>
            <a:spLocks noChangeArrowheads="1"/>
          </p:cNvSpPr>
          <p:nvPr/>
        </p:nvSpPr>
        <p:spPr bwMode="auto">
          <a:xfrm>
            <a:off x="803412" y="2741693"/>
            <a:ext cx="5457128" cy="189282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static class </a:t>
            </a:r>
            <a:r>
              <a:rPr kumimoji="0" lang="zh-CN" altLang="zh-CN" sz="1300" b="0" i="0" u="none" strike="noStrike" cap="none" normalizeH="0" baseline="0" dirty="0">
                <a:ln>
                  <a:noFill/>
                </a:ln>
                <a:solidFill>
                  <a:srgbClr val="000000"/>
                </a:solidFill>
                <a:effectLst/>
                <a:latin typeface="Arial Unicode MS"/>
                <a:ea typeface="JetBrains Mono"/>
              </a:rPr>
              <a:t>Entry </a:t>
            </a:r>
            <a:r>
              <a:rPr kumimoji="0" lang="zh-CN" altLang="zh-CN" sz="1300" b="0" i="0" u="none" strike="noStrike" cap="none" normalizeH="0" baseline="0" dirty="0">
                <a:ln>
                  <a:noFill/>
                </a:ln>
                <a:solidFill>
                  <a:srgbClr val="0033B3"/>
                </a:solidFill>
                <a:effectLst/>
                <a:latin typeface="Arial Unicode MS"/>
                <a:ea typeface="JetBrains Mono"/>
              </a:rPr>
              <a:t>extends </a:t>
            </a:r>
            <a:r>
              <a:rPr kumimoji="0" lang="zh-CN" altLang="zh-CN" sz="1300" b="0" i="0" u="none" strike="noStrike" cap="none" normalizeH="0" baseline="0" dirty="0">
                <a:ln>
                  <a:noFill/>
                </a:ln>
                <a:solidFill>
                  <a:srgbClr val="080808"/>
                </a:solidFill>
                <a:effectLst/>
                <a:latin typeface="Arial Unicode MS"/>
                <a:ea typeface="JetBrains Mono"/>
              </a:rPr>
              <a:t>WeakReference&lt;</a:t>
            </a:r>
            <a:r>
              <a:rPr kumimoji="0" lang="zh-CN" altLang="zh-CN" sz="1300" b="0" i="0" u="none" strike="noStrike" cap="none" normalizeH="0" baseline="0" dirty="0">
                <a:ln>
                  <a:noFill/>
                </a:ln>
                <a:solidFill>
                  <a:srgbClr val="000000"/>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&lt;?&gt;&gt;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The value associated with this ThreadLocal. */</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Object </a:t>
            </a:r>
            <a:r>
              <a:rPr kumimoji="0" lang="zh-CN" altLang="zh-CN" sz="1300" b="0" i="0" u="none" strike="noStrike" cap="none" normalizeH="0" baseline="0" dirty="0">
                <a:ln>
                  <a:noFill/>
                </a:ln>
                <a:solidFill>
                  <a:srgbClr val="871094"/>
                </a:solidFill>
                <a:effectLst/>
                <a:latin typeface="Arial Unicode MS"/>
                <a:ea typeface="JetBrains Mono"/>
              </a:rPr>
              <a:t>value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627A"/>
                </a:solidFill>
                <a:effectLst/>
                <a:latin typeface="Arial Unicode MS"/>
                <a:ea typeface="JetBrains Mono"/>
              </a:rPr>
              <a:t>Entry</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ThreadLocal</a:t>
            </a:r>
            <a:r>
              <a:rPr kumimoji="0" lang="zh-CN" altLang="zh-CN" sz="1300" b="0" i="0" u="none" strike="noStrike" cap="none" normalizeH="0" baseline="0" dirty="0">
                <a:ln>
                  <a:noFill/>
                </a:ln>
                <a:solidFill>
                  <a:srgbClr val="080808"/>
                </a:solidFill>
                <a:effectLst/>
                <a:latin typeface="Arial Unicode MS"/>
                <a:ea typeface="JetBrains Mono"/>
              </a:rPr>
              <a:t>&lt;?&gt; k, </a:t>
            </a:r>
            <a:r>
              <a:rPr kumimoji="0" lang="zh-CN" altLang="zh-CN" sz="1300" b="0" i="0" u="none" strike="noStrike" cap="none" normalizeH="0" baseline="0" dirty="0">
                <a:ln>
                  <a:noFill/>
                </a:ln>
                <a:solidFill>
                  <a:srgbClr val="000000"/>
                </a:solidFill>
                <a:effectLst/>
                <a:latin typeface="Arial Unicode MS"/>
                <a:ea typeface="JetBrains Mono"/>
              </a:rPr>
              <a:t>Object </a:t>
            </a:r>
            <a:r>
              <a:rPr kumimoji="0" lang="zh-CN" altLang="zh-CN" sz="1300" b="0" i="0" u="none" strike="noStrike" cap="none" normalizeH="0" baseline="0" dirty="0">
                <a:ln>
                  <a:noFill/>
                </a:ln>
                <a:solidFill>
                  <a:srgbClr val="080808"/>
                </a:solidFill>
                <a:effectLst/>
                <a:latin typeface="Arial Unicode MS"/>
                <a:ea typeface="JetBrains Mono"/>
              </a:rPr>
              <a:t>v)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super</a:t>
            </a:r>
            <a:r>
              <a:rPr kumimoji="0" lang="zh-CN" altLang="zh-CN" sz="1300" b="0" i="0" u="none" strike="noStrike" cap="none" normalizeH="0" baseline="0" dirty="0">
                <a:ln>
                  <a:noFill/>
                </a:ln>
                <a:solidFill>
                  <a:srgbClr val="080808"/>
                </a:solidFill>
                <a:effectLst/>
                <a:latin typeface="Arial Unicode MS"/>
                <a:ea typeface="JetBrains Mono"/>
              </a:rPr>
              <a:t>(k);</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value </a:t>
            </a:r>
            <a:r>
              <a:rPr kumimoji="0" lang="zh-CN" altLang="zh-CN" sz="1300" b="0" i="0" u="none" strike="noStrike" cap="none" normalizeH="0" baseline="0" dirty="0">
                <a:ln>
                  <a:noFill/>
                </a:ln>
                <a:solidFill>
                  <a:srgbClr val="080808"/>
                </a:solidFill>
                <a:effectLst/>
                <a:latin typeface="Arial Unicode MS"/>
                <a:ea typeface="JetBrains Mono"/>
              </a:rPr>
              <a:t>= v;</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8C85B792-33B2-2D4E-5915-040BFCB46D0F}"/>
              </a:ext>
            </a:extLst>
          </p:cNvPr>
          <p:cNvSpPr/>
          <p:nvPr/>
        </p:nvSpPr>
        <p:spPr bwMode="auto">
          <a:xfrm>
            <a:off x="2747628" y="2741693"/>
            <a:ext cx="2844316" cy="291263"/>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a:ln>
                <a:noFill/>
              </a:ln>
              <a:solidFill>
                <a:srgbClr val="080808"/>
              </a:solidFill>
              <a:effectLst/>
              <a:latin typeface="Arial Unicode MS"/>
              <a:ea typeface="JetBrains Mono"/>
            </a:endParaRPr>
          </a:p>
        </p:txBody>
      </p:sp>
      <p:sp>
        <p:nvSpPr>
          <p:cNvPr id="11" name="矩形 10">
            <a:extLst>
              <a:ext uri="{FF2B5EF4-FFF2-40B4-BE49-F238E27FC236}">
                <a16:creationId xmlns:a16="http://schemas.microsoft.com/office/drawing/2014/main" id="{5C95217A-39AE-43B2-28E7-BCCE764DE03D}"/>
              </a:ext>
            </a:extLst>
          </p:cNvPr>
          <p:cNvSpPr/>
          <p:nvPr/>
        </p:nvSpPr>
        <p:spPr bwMode="auto">
          <a:xfrm>
            <a:off x="1199456" y="3746711"/>
            <a:ext cx="756084" cy="240758"/>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a:ln>
                <a:noFill/>
              </a:ln>
              <a:solidFill>
                <a:srgbClr val="080808"/>
              </a:solidFill>
              <a:effectLst/>
              <a:latin typeface="Arial Unicode MS"/>
              <a:ea typeface="JetBrains Mono"/>
            </a:endParaRPr>
          </a:p>
        </p:txBody>
      </p:sp>
      <p:grpSp>
        <p:nvGrpSpPr>
          <p:cNvPr id="27" name="组合 26">
            <a:extLst>
              <a:ext uri="{FF2B5EF4-FFF2-40B4-BE49-F238E27FC236}">
                <a16:creationId xmlns:a16="http://schemas.microsoft.com/office/drawing/2014/main" id="{AF4BF9B9-CD6E-BAF8-85E2-2F91C5204018}"/>
              </a:ext>
            </a:extLst>
          </p:cNvPr>
          <p:cNvGrpSpPr/>
          <p:nvPr/>
        </p:nvGrpSpPr>
        <p:grpSpPr>
          <a:xfrm>
            <a:off x="1955540" y="3032956"/>
            <a:ext cx="9037004" cy="834134"/>
            <a:chOff x="1955540" y="3032956"/>
            <a:chExt cx="9037004" cy="834134"/>
          </a:xfrm>
        </p:grpSpPr>
        <p:cxnSp>
          <p:nvCxnSpPr>
            <p:cNvPr id="13" name="直接箭头连接符 12">
              <a:extLst>
                <a:ext uri="{FF2B5EF4-FFF2-40B4-BE49-F238E27FC236}">
                  <a16:creationId xmlns:a16="http://schemas.microsoft.com/office/drawing/2014/main" id="{F8F625E6-E0C6-251D-7311-8440C4DE079C}"/>
                </a:ext>
              </a:extLst>
            </p:cNvPr>
            <p:cNvCxnSpPr>
              <a:stCxn id="6" idx="2"/>
            </p:cNvCxnSpPr>
            <p:nvPr/>
          </p:nvCxnSpPr>
          <p:spPr>
            <a:xfrm>
              <a:off x="4169786" y="3032956"/>
              <a:ext cx="2502278" cy="288032"/>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CF5AE5B-856D-4BEE-86F1-4265247F1CC1}"/>
                </a:ext>
              </a:extLst>
            </p:cNvPr>
            <p:cNvCxnSpPr>
              <a:cxnSpLocks/>
              <a:stCxn id="11" idx="3"/>
            </p:cNvCxnSpPr>
            <p:nvPr/>
          </p:nvCxnSpPr>
          <p:spPr>
            <a:xfrm flipV="1">
              <a:off x="1955540" y="3425468"/>
              <a:ext cx="4701044" cy="441622"/>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0738A08E-2334-60B0-83E6-039EAAC07AE9}"/>
                </a:ext>
              </a:extLst>
            </p:cNvPr>
            <p:cNvSpPr txBox="1">
              <a:spLocks/>
            </p:cNvSpPr>
            <p:nvPr/>
          </p:nvSpPr>
          <p:spPr>
            <a:xfrm>
              <a:off x="6744072" y="3167476"/>
              <a:ext cx="4248472" cy="5792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弱引用，内存不太够的时候，优先回收</a:t>
              </a:r>
            </a:p>
          </p:txBody>
        </p:sp>
      </p:grpSp>
      <p:sp>
        <p:nvSpPr>
          <p:cNvPr id="18" name="矩形 17">
            <a:extLst>
              <a:ext uri="{FF2B5EF4-FFF2-40B4-BE49-F238E27FC236}">
                <a16:creationId xmlns:a16="http://schemas.microsoft.com/office/drawing/2014/main" id="{FBF102BD-EC71-8691-5C73-D95C64EAD2DD}"/>
              </a:ext>
            </a:extLst>
          </p:cNvPr>
          <p:cNvSpPr/>
          <p:nvPr/>
        </p:nvSpPr>
        <p:spPr bwMode="auto">
          <a:xfrm>
            <a:off x="1194221" y="3971872"/>
            <a:ext cx="756084" cy="240758"/>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300" b="0" i="0" u="none" strike="noStrike" cap="none" normalizeH="0" baseline="0">
              <a:ln>
                <a:noFill/>
              </a:ln>
              <a:solidFill>
                <a:srgbClr val="080808"/>
              </a:solidFill>
              <a:effectLst/>
              <a:latin typeface="Arial Unicode MS"/>
              <a:ea typeface="JetBrains Mono"/>
            </a:endParaRPr>
          </a:p>
        </p:txBody>
      </p:sp>
      <p:grpSp>
        <p:nvGrpSpPr>
          <p:cNvPr id="28" name="组合 27">
            <a:extLst>
              <a:ext uri="{FF2B5EF4-FFF2-40B4-BE49-F238E27FC236}">
                <a16:creationId xmlns:a16="http://schemas.microsoft.com/office/drawing/2014/main" id="{9AAB1C48-CAE2-4180-DAA9-81B9E02B4A88}"/>
              </a:ext>
            </a:extLst>
          </p:cNvPr>
          <p:cNvGrpSpPr/>
          <p:nvPr/>
        </p:nvGrpSpPr>
        <p:grpSpPr>
          <a:xfrm>
            <a:off x="710880" y="4212630"/>
            <a:ext cx="2432792" cy="1519796"/>
            <a:chOff x="710880" y="4212630"/>
            <a:chExt cx="2432792" cy="1519796"/>
          </a:xfrm>
        </p:grpSpPr>
        <p:cxnSp>
          <p:nvCxnSpPr>
            <p:cNvPr id="20" name="直接箭头连接符 19">
              <a:extLst>
                <a:ext uri="{FF2B5EF4-FFF2-40B4-BE49-F238E27FC236}">
                  <a16:creationId xmlns:a16="http://schemas.microsoft.com/office/drawing/2014/main" id="{7AED68F4-E3AF-494C-FA9B-1D16119E509D}"/>
                </a:ext>
              </a:extLst>
            </p:cNvPr>
            <p:cNvCxnSpPr>
              <a:stCxn id="18" idx="2"/>
            </p:cNvCxnSpPr>
            <p:nvPr/>
          </p:nvCxnSpPr>
          <p:spPr>
            <a:xfrm>
              <a:off x="1572263" y="4212630"/>
              <a:ext cx="0" cy="87255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文本占位符 2">
              <a:extLst>
                <a:ext uri="{FF2B5EF4-FFF2-40B4-BE49-F238E27FC236}">
                  <a16:creationId xmlns:a16="http://schemas.microsoft.com/office/drawing/2014/main" id="{7F4976F8-F4A2-D279-7685-6E5DA552245C}"/>
                </a:ext>
              </a:extLst>
            </p:cNvPr>
            <p:cNvSpPr txBox="1">
              <a:spLocks/>
            </p:cNvSpPr>
            <p:nvPr/>
          </p:nvSpPr>
          <p:spPr>
            <a:xfrm>
              <a:off x="710880" y="5153191"/>
              <a:ext cx="2432792" cy="5792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强引用，不会被回收</a:t>
              </a:r>
            </a:p>
          </p:txBody>
        </p:sp>
      </p:grpSp>
      <p:sp>
        <p:nvSpPr>
          <p:cNvPr id="24" name="椭圆 23">
            <a:extLst>
              <a:ext uri="{FF2B5EF4-FFF2-40B4-BE49-F238E27FC236}">
                <a16:creationId xmlns:a16="http://schemas.microsoft.com/office/drawing/2014/main" id="{34F930DE-ABC1-6920-04C9-B653CB09634C}"/>
              </a:ext>
            </a:extLst>
          </p:cNvPr>
          <p:cNvSpPr/>
          <p:nvPr/>
        </p:nvSpPr>
        <p:spPr>
          <a:xfrm>
            <a:off x="4145997" y="3563409"/>
            <a:ext cx="2714598" cy="2714598"/>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solidFill>
                  <a:srgbClr val="C00000"/>
                </a:solidFill>
                <a:ea typeface="Alibaba PuHuiTi Medium"/>
              </a:rPr>
              <a:t>内存泄漏</a:t>
            </a:r>
          </a:p>
        </p:txBody>
      </p:sp>
      <p:sp>
        <p:nvSpPr>
          <p:cNvPr id="25" name="文本占位符 2">
            <a:extLst>
              <a:ext uri="{FF2B5EF4-FFF2-40B4-BE49-F238E27FC236}">
                <a16:creationId xmlns:a16="http://schemas.microsoft.com/office/drawing/2014/main" id="{6317FE67-E4B6-468A-CF93-FD33FD444C93}"/>
              </a:ext>
            </a:extLst>
          </p:cNvPr>
          <p:cNvSpPr txBox="1">
            <a:spLocks/>
          </p:cNvSpPr>
          <p:nvPr/>
        </p:nvSpPr>
        <p:spPr>
          <a:xfrm>
            <a:off x="7428148" y="5474630"/>
            <a:ext cx="3204356" cy="57923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b="1" dirty="0">
                <a:solidFill>
                  <a:srgbClr val="C00000"/>
                </a:solidFill>
              </a:rPr>
              <a:t>防止内存泄漏：务必</a:t>
            </a:r>
            <a:r>
              <a:rPr lang="en-US" altLang="zh-CN" b="1" dirty="0">
                <a:solidFill>
                  <a:srgbClr val="C00000"/>
                </a:solidFill>
              </a:rPr>
              <a:t>remove</a:t>
            </a:r>
            <a:endParaRPr lang="zh-CN" altLang="en-US" b="1" dirty="0">
              <a:solidFill>
                <a:srgbClr val="C00000"/>
              </a:solidFill>
            </a:endParaRPr>
          </a:p>
        </p:txBody>
      </p:sp>
    </p:spTree>
    <p:extLst>
      <p:ext uri="{BB962C8B-B14F-4D97-AF65-F5344CB8AC3E}">
        <p14:creationId xmlns:p14="http://schemas.microsoft.com/office/powerpoint/2010/main" val="118539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heel(1)">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heel(1)">
                                      <p:cBhvr>
                                        <p:cTn id="24" dur="1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strVal val="4*#ppt_w"/>
                                          </p:val>
                                        </p:tav>
                                        <p:tav tm="100000">
                                          <p:val>
                                            <p:strVal val="#ppt_w"/>
                                          </p:val>
                                        </p:tav>
                                      </p:tavLst>
                                    </p:anim>
                                    <p:anim calcmode="lin" valueType="num">
                                      <p:cBhvr>
                                        <p:cTn id="35" dur="500" fill="hold"/>
                                        <p:tgtEl>
                                          <p:spTgt spid="24"/>
                                        </p:tgtEl>
                                        <p:attrNameLst>
                                          <p:attrName>ppt_h</p:attrName>
                                        </p:attrNameLst>
                                      </p:cBhvr>
                                      <p:tavLst>
                                        <p:tav tm="0">
                                          <p:val>
                                            <p:strVal val="4*#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26" presetClass="emph" presetSubtype="0" repeatCount="3000" fill="hold" grpId="1" nodeType="withEffect">
                                  <p:stCondLst>
                                    <p:cond delay="0"/>
                                  </p:stCondLst>
                                  <p:childTnLst>
                                    <p:animEffect transition="out" filter="fade">
                                      <p:cBhvr>
                                        <p:cTn id="42" dur="500" tmFilter="0, 0; .2, .5; .8, .5; 1, 0"/>
                                        <p:tgtEl>
                                          <p:spTgt spid="25"/>
                                        </p:tgtEl>
                                      </p:cBhvr>
                                    </p:animEffect>
                                    <p:animScale>
                                      <p:cBhvr>
                                        <p:cTn id="43"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animBg="1"/>
      <p:bldP spid="18" grpId="0" animBg="1"/>
      <p:bldP spid="24" grpId="0" animBg="1"/>
      <p:bldP spid="25" grpId="0"/>
      <p:bldP spid="25"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A48A91-5FB7-535E-A4C9-D6ECF755CC89}"/>
              </a:ext>
            </a:extLst>
          </p:cNvPr>
          <p:cNvSpPr>
            <a:spLocks noGrp="1"/>
          </p:cNvSpPr>
          <p:nvPr>
            <p:ph type="body" sz="quarter" idx="10"/>
          </p:nvPr>
        </p:nvSpPr>
        <p:spPr>
          <a:xfrm>
            <a:off x="4826023" y="1376772"/>
            <a:ext cx="5760538" cy="1317888"/>
          </a:xfrm>
        </p:spPr>
        <p:txBody>
          <a:bodyPr/>
          <a:lstStyle/>
          <a:p>
            <a:pPr marL="0" indent="0">
              <a:buNone/>
            </a:pPr>
            <a:r>
              <a:rPr lang="zh-CN" altLang="en-US" sz="1800" dirty="0">
                <a:solidFill>
                  <a:srgbClr val="AD2B26"/>
                </a:solidFill>
              </a:rPr>
              <a:t>谈谈你对</a:t>
            </a:r>
            <a:r>
              <a:rPr lang="en-US" altLang="zh-CN" sz="1800" dirty="0" err="1">
                <a:solidFill>
                  <a:srgbClr val="AD2B26"/>
                </a:solidFill>
              </a:rPr>
              <a:t>ThreadLocal</a:t>
            </a:r>
            <a:r>
              <a:rPr lang="zh-CN" altLang="en-US" sz="1800" dirty="0">
                <a:solidFill>
                  <a:srgbClr val="AD2B26"/>
                </a:solidFill>
              </a:rPr>
              <a:t>的理解</a:t>
            </a:r>
            <a:endParaRPr lang="zh-CN" altLang="en-US" sz="1800" dirty="0"/>
          </a:p>
          <a:p>
            <a:pPr marL="0" indent="0">
              <a:buNone/>
            </a:pPr>
            <a:endParaRPr lang="zh-CN" altLang="en-US" dirty="0"/>
          </a:p>
        </p:txBody>
      </p:sp>
      <p:sp>
        <p:nvSpPr>
          <p:cNvPr id="4" name="文本占位符 2">
            <a:extLst>
              <a:ext uri="{FF2B5EF4-FFF2-40B4-BE49-F238E27FC236}">
                <a16:creationId xmlns:a16="http://schemas.microsoft.com/office/drawing/2014/main" id="{76811176-8FC9-1306-3DBE-E1B999363B23}"/>
              </a:ext>
            </a:extLst>
          </p:cNvPr>
          <p:cNvSpPr txBox="1">
            <a:spLocks/>
          </p:cNvSpPr>
          <p:nvPr/>
        </p:nvSpPr>
        <p:spPr>
          <a:xfrm>
            <a:off x="4826023" y="2168860"/>
            <a:ext cx="6876764" cy="414046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buNone/>
            </a:pPr>
            <a:r>
              <a:rPr lang="en-US" altLang="zh-CN" sz="1400" dirty="0">
                <a:solidFill>
                  <a:schemeClr val="tx1">
                    <a:lumMod val="85000"/>
                    <a:lumOff val="15000"/>
                  </a:schemeClr>
                </a:solidFill>
                <a:ea typeface="阿里巴巴普惠体" panose="00020600040101010101" pitchFamily="18" charset="-122"/>
              </a:rPr>
              <a:t>1. </a:t>
            </a:r>
            <a:r>
              <a:rPr lang="en-US" altLang="zh-CN" sz="1400" dirty="0" err="1">
                <a:solidFill>
                  <a:schemeClr val="tx1">
                    <a:lumMod val="85000"/>
                    <a:lumOff val="15000"/>
                  </a:schemeClr>
                </a:solidFill>
                <a:ea typeface="阿里巴巴普惠体" panose="00020600040101010101" pitchFamily="18" charset="-122"/>
              </a:rPr>
              <a:t>ThreadLocal</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可以实现</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资源对象</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的线程隔离，让每个线程各用各的</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资源对象</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，避免争用引发的线程安全问题</a:t>
            </a:r>
          </a:p>
          <a:p>
            <a:pPr marL="0" indent="0">
              <a:lnSpc>
                <a:spcPct val="150000"/>
              </a:lnSpc>
              <a:buNone/>
            </a:pPr>
            <a:r>
              <a:rPr lang="en-US" altLang="zh-CN" sz="1400" dirty="0">
                <a:solidFill>
                  <a:schemeClr val="tx1">
                    <a:lumMod val="85000"/>
                    <a:lumOff val="15000"/>
                  </a:schemeClr>
                </a:solidFill>
                <a:ea typeface="阿里巴巴普惠体" panose="00020600040101010101" pitchFamily="18" charset="-122"/>
              </a:rPr>
              <a:t>2.</a:t>
            </a:r>
            <a:r>
              <a:rPr lang="zh-CN" altLang="en-US" sz="1400" dirty="0">
                <a:solidFill>
                  <a:schemeClr val="tx1">
                    <a:lumMod val="85000"/>
                    <a:lumOff val="15000"/>
                  </a:schemeClr>
                </a:solidFill>
                <a:ea typeface="阿里巴巴普惠体" panose="00020600040101010101" pitchFamily="18" charset="-122"/>
              </a:rPr>
              <a:t> </a:t>
            </a:r>
            <a:r>
              <a:rPr lang="en-US" altLang="zh-CN" sz="1400" dirty="0" err="1">
                <a:solidFill>
                  <a:schemeClr val="tx1">
                    <a:lumMod val="85000"/>
                    <a:lumOff val="15000"/>
                  </a:schemeClr>
                </a:solidFill>
                <a:ea typeface="阿里巴巴普惠体" panose="00020600040101010101" pitchFamily="18" charset="-122"/>
              </a:rPr>
              <a:t>ThreadLocal</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同时实现了线程内的资源共享</a:t>
            </a:r>
            <a:endParaRPr lang="en-US" altLang="zh-CN" sz="1400" dirty="0">
              <a:solidFill>
                <a:schemeClr val="tx1">
                  <a:lumMod val="85000"/>
                  <a:lumOff val="15000"/>
                </a:schemeClr>
              </a:solidFill>
              <a:ea typeface="阿里巴巴普惠体" panose="00020600040101010101" pitchFamily="18" charset="-122"/>
            </a:endParaRPr>
          </a:p>
          <a:p>
            <a:pPr marL="0" indent="0">
              <a:lnSpc>
                <a:spcPct val="150000"/>
              </a:lnSpc>
              <a:buNone/>
            </a:pPr>
            <a:r>
              <a:rPr lang="en-US" altLang="zh-CN" sz="1400" dirty="0">
                <a:solidFill>
                  <a:schemeClr val="tx1">
                    <a:lumMod val="85000"/>
                    <a:lumOff val="15000"/>
                  </a:schemeClr>
                </a:solidFill>
                <a:ea typeface="阿里巴巴普惠体" panose="00020600040101010101" pitchFamily="18" charset="-122"/>
              </a:rPr>
              <a:t>3. </a:t>
            </a:r>
            <a:r>
              <a:rPr lang="zh-CN" altLang="en-US" sz="1400" dirty="0">
                <a:solidFill>
                  <a:schemeClr val="tx1">
                    <a:lumMod val="85000"/>
                    <a:lumOff val="15000"/>
                  </a:schemeClr>
                </a:solidFill>
                <a:ea typeface="阿里巴巴普惠体" panose="00020600040101010101" pitchFamily="18" charset="-122"/>
              </a:rPr>
              <a:t>每个线程内有一个 </a:t>
            </a:r>
            <a:r>
              <a:rPr lang="en-US" altLang="zh-CN" sz="1400" dirty="0" err="1">
                <a:solidFill>
                  <a:schemeClr val="tx1">
                    <a:lumMod val="85000"/>
                    <a:lumOff val="15000"/>
                  </a:schemeClr>
                </a:solidFill>
                <a:ea typeface="阿里巴巴普惠体" panose="00020600040101010101" pitchFamily="18" charset="-122"/>
              </a:rPr>
              <a:t>ThreadLocalMap</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类型的成员变量，用来存储资源对象</a:t>
            </a:r>
          </a:p>
          <a:p>
            <a:pPr marL="0" indent="0">
              <a:lnSpc>
                <a:spcPct val="150000"/>
              </a:lnSpc>
              <a:buNone/>
            </a:pPr>
            <a:r>
              <a:rPr lang="en-US" altLang="zh-CN" sz="1400" dirty="0">
                <a:solidFill>
                  <a:schemeClr val="tx1">
                    <a:lumMod val="85000"/>
                    <a:lumOff val="15000"/>
                  </a:schemeClr>
                </a:solidFill>
                <a:ea typeface="阿里巴巴普惠体" panose="00020600040101010101" pitchFamily="18" charset="-122"/>
              </a:rPr>
              <a:t>   a)</a:t>
            </a:r>
            <a:r>
              <a:rPr lang="zh-CN" altLang="en-US" sz="1400" dirty="0">
                <a:solidFill>
                  <a:schemeClr val="tx1">
                    <a:lumMod val="85000"/>
                    <a:lumOff val="15000"/>
                  </a:schemeClr>
                </a:solidFill>
                <a:ea typeface="阿里巴巴普惠体" panose="00020600040101010101" pitchFamily="18" charset="-122"/>
              </a:rPr>
              <a:t>调用 </a:t>
            </a:r>
            <a:r>
              <a:rPr lang="en-US" altLang="zh-CN" sz="1400" dirty="0">
                <a:solidFill>
                  <a:schemeClr val="tx1">
                    <a:lumMod val="85000"/>
                    <a:lumOff val="15000"/>
                  </a:schemeClr>
                </a:solidFill>
                <a:ea typeface="阿里巴巴普惠体" panose="00020600040101010101" pitchFamily="18" charset="-122"/>
              </a:rPr>
              <a:t>set </a:t>
            </a:r>
            <a:r>
              <a:rPr lang="zh-CN" altLang="en-US" sz="1400" dirty="0">
                <a:solidFill>
                  <a:schemeClr val="tx1">
                    <a:lumMod val="85000"/>
                    <a:lumOff val="15000"/>
                  </a:schemeClr>
                </a:solidFill>
                <a:ea typeface="阿里巴巴普惠体" panose="00020600040101010101" pitchFamily="18" charset="-122"/>
              </a:rPr>
              <a:t>方法，就是以 </a:t>
            </a:r>
            <a:r>
              <a:rPr lang="en-US" altLang="zh-CN" sz="1400" dirty="0" err="1">
                <a:solidFill>
                  <a:schemeClr val="tx1">
                    <a:lumMod val="85000"/>
                    <a:lumOff val="15000"/>
                  </a:schemeClr>
                </a:solidFill>
                <a:ea typeface="阿里巴巴普惠体" panose="00020600040101010101" pitchFamily="18" charset="-122"/>
              </a:rPr>
              <a:t>ThreadLocal</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自己作为 </a:t>
            </a:r>
            <a:r>
              <a:rPr lang="en-US" altLang="zh-CN" sz="1400" dirty="0">
                <a:solidFill>
                  <a:schemeClr val="tx1">
                    <a:lumMod val="85000"/>
                    <a:lumOff val="15000"/>
                  </a:schemeClr>
                </a:solidFill>
                <a:ea typeface="阿里巴巴普惠体" panose="00020600040101010101" pitchFamily="18" charset="-122"/>
              </a:rPr>
              <a:t>key</a:t>
            </a:r>
            <a:r>
              <a:rPr lang="zh-CN" altLang="en-US" sz="1400" dirty="0">
                <a:solidFill>
                  <a:schemeClr val="tx1">
                    <a:lumMod val="85000"/>
                    <a:lumOff val="15000"/>
                  </a:schemeClr>
                </a:solidFill>
                <a:ea typeface="阿里巴巴普惠体" panose="00020600040101010101" pitchFamily="18" charset="-122"/>
              </a:rPr>
              <a:t>，资源对象作为 </a:t>
            </a:r>
            <a:r>
              <a:rPr lang="en-US" altLang="zh-CN" sz="1400" dirty="0">
                <a:solidFill>
                  <a:schemeClr val="tx1">
                    <a:lumMod val="85000"/>
                    <a:lumOff val="15000"/>
                  </a:schemeClr>
                </a:solidFill>
                <a:ea typeface="阿里巴巴普惠体" panose="00020600040101010101" pitchFamily="18" charset="-122"/>
              </a:rPr>
              <a:t>value</a:t>
            </a:r>
            <a:r>
              <a:rPr lang="zh-CN" altLang="en-US" sz="1400" dirty="0">
                <a:solidFill>
                  <a:schemeClr val="tx1">
                    <a:lumMod val="85000"/>
                    <a:lumOff val="15000"/>
                  </a:schemeClr>
                </a:solidFill>
                <a:ea typeface="阿里巴巴普惠体" panose="00020600040101010101" pitchFamily="18" charset="-122"/>
              </a:rPr>
              <a:t>，放入当前线</a:t>
            </a:r>
            <a:endParaRPr lang="en-US" altLang="zh-CN" sz="1400" dirty="0">
              <a:solidFill>
                <a:schemeClr val="tx1">
                  <a:lumMod val="85000"/>
                  <a:lumOff val="15000"/>
                </a:schemeClr>
              </a:solidFill>
              <a:ea typeface="阿里巴巴普惠体" panose="00020600040101010101" pitchFamily="18" charset="-122"/>
            </a:endParaRPr>
          </a:p>
          <a:p>
            <a:pPr marL="0" indent="0">
              <a:lnSpc>
                <a:spcPct val="150000"/>
              </a:lnSpc>
              <a:buNone/>
            </a:pPr>
            <a:r>
              <a:rPr lang="zh-CN" altLang="en-US" sz="1400" dirty="0">
                <a:solidFill>
                  <a:schemeClr val="tx1">
                    <a:lumMod val="85000"/>
                    <a:lumOff val="15000"/>
                  </a:schemeClr>
                </a:solidFill>
                <a:ea typeface="阿里巴巴普惠体" panose="00020600040101010101" pitchFamily="18" charset="-122"/>
              </a:rPr>
              <a:t>    程的 </a:t>
            </a:r>
            <a:r>
              <a:rPr lang="en-US" altLang="zh-CN" sz="1400" dirty="0" err="1">
                <a:solidFill>
                  <a:schemeClr val="tx1">
                    <a:lumMod val="85000"/>
                    <a:lumOff val="15000"/>
                  </a:schemeClr>
                </a:solidFill>
                <a:ea typeface="阿里巴巴普惠体" panose="00020600040101010101" pitchFamily="18" charset="-122"/>
              </a:rPr>
              <a:t>ThreadLocalMap</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集合中</a:t>
            </a:r>
          </a:p>
          <a:p>
            <a:pPr marL="0" indent="0">
              <a:lnSpc>
                <a:spcPct val="150000"/>
              </a:lnSpc>
              <a:buNone/>
            </a:pPr>
            <a:r>
              <a:rPr lang="en-US" altLang="zh-CN" sz="1400" dirty="0">
                <a:solidFill>
                  <a:schemeClr val="tx1">
                    <a:lumMod val="85000"/>
                    <a:lumOff val="15000"/>
                  </a:schemeClr>
                </a:solidFill>
                <a:ea typeface="阿里巴巴普惠体" panose="00020600040101010101" pitchFamily="18" charset="-122"/>
              </a:rPr>
              <a:t>   b)</a:t>
            </a:r>
            <a:r>
              <a:rPr lang="zh-CN" altLang="en-US" sz="1400" dirty="0">
                <a:solidFill>
                  <a:schemeClr val="tx1">
                    <a:lumMod val="85000"/>
                    <a:lumOff val="15000"/>
                  </a:schemeClr>
                </a:solidFill>
                <a:ea typeface="阿里巴巴普惠体" panose="00020600040101010101" pitchFamily="18" charset="-122"/>
              </a:rPr>
              <a:t>调用 </a:t>
            </a:r>
            <a:r>
              <a:rPr lang="en-US" altLang="zh-CN" sz="1400" dirty="0">
                <a:solidFill>
                  <a:schemeClr val="tx1">
                    <a:lumMod val="85000"/>
                    <a:lumOff val="15000"/>
                  </a:schemeClr>
                </a:solidFill>
                <a:ea typeface="阿里巴巴普惠体" panose="00020600040101010101" pitchFamily="18" charset="-122"/>
              </a:rPr>
              <a:t>get </a:t>
            </a:r>
            <a:r>
              <a:rPr lang="zh-CN" altLang="en-US" sz="1400" dirty="0">
                <a:solidFill>
                  <a:schemeClr val="tx1">
                    <a:lumMod val="85000"/>
                    <a:lumOff val="15000"/>
                  </a:schemeClr>
                </a:solidFill>
                <a:ea typeface="阿里巴巴普惠体" panose="00020600040101010101" pitchFamily="18" charset="-122"/>
              </a:rPr>
              <a:t>方法，就是以 </a:t>
            </a:r>
            <a:r>
              <a:rPr lang="en-US" altLang="zh-CN" sz="1400" dirty="0" err="1">
                <a:solidFill>
                  <a:schemeClr val="tx1">
                    <a:lumMod val="85000"/>
                    <a:lumOff val="15000"/>
                  </a:schemeClr>
                </a:solidFill>
                <a:ea typeface="阿里巴巴普惠体" panose="00020600040101010101" pitchFamily="18" charset="-122"/>
              </a:rPr>
              <a:t>ThreadLocal</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自己作为 </a:t>
            </a:r>
            <a:r>
              <a:rPr lang="en-US" altLang="zh-CN" sz="1400" dirty="0">
                <a:solidFill>
                  <a:schemeClr val="tx1">
                    <a:lumMod val="85000"/>
                    <a:lumOff val="15000"/>
                  </a:schemeClr>
                </a:solidFill>
                <a:ea typeface="阿里巴巴普惠体" panose="00020600040101010101" pitchFamily="18" charset="-122"/>
              </a:rPr>
              <a:t>key</a:t>
            </a:r>
            <a:r>
              <a:rPr lang="zh-CN" altLang="en-US" sz="1400" dirty="0">
                <a:solidFill>
                  <a:schemeClr val="tx1">
                    <a:lumMod val="85000"/>
                    <a:lumOff val="15000"/>
                  </a:schemeClr>
                </a:solidFill>
                <a:ea typeface="阿里巴巴普惠体" panose="00020600040101010101" pitchFamily="18" charset="-122"/>
              </a:rPr>
              <a:t>，到当前线程中查找关联的资源值</a:t>
            </a:r>
          </a:p>
          <a:p>
            <a:pPr marL="0" indent="0">
              <a:lnSpc>
                <a:spcPct val="150000"/>
              </a:lnSpc>
              <a:buNone/>
            </a:pPr>
            <a:r>
              <a:rPr lang="en-US" altLang="zh-CN" sz="1400" dirty="0">
                <a:solidFill>
                  <a:schemeClr val="tx1">
                    <a:lumMod val="85000"/>
                    <a:lumOff val="15000"/>
                  </a:schemeClr>
                </a:solidFill>
                <a:ea typeface="阿里巴巴普惠体" panose="00020600040101010101" pitchFamily="18" charset="-122"/>
              </a:rPr>
              <a:t>   c)</a:t>
            </a:r>
            <a:r>
              <a:rPr lang="zh-CN" altLang="en-US" sz="1400" dirty="0">
                <a:solidFill>
                  <a:schemeClr val="tx1">
                    <a:lumMod val="85000"/>
                    <a:lumOff val="15000"/>
                  </a:schemeClr>
                </a:solidFill>
                <a:ea typeface="阿里巴巴普惠体" panose="00020600040101010101" pitchFamily="18" charset="-122"/>
              </a:rPr>
              <a:t>调用 </a:t>
            </a:r>
            <a:r>
              <a:rPr lang="en-US" altLang="zh-CN" sz="1400" dirty="0">
                <a:solidFill>
                  <a:schemeClr val="tx1">
                    <a:lumMod val="85000"/>
                    <a:lumOff val="15000"/>
                  </a:schemeClr>
                </a:solidFill>
                <a:ea typeface="阿里巴巴普惠体" panose="00020600040101010101" pitchFamily="18" charset="-122"/>
              </a:rPr>
              <a:t>remove </a:t>
            </a:r>
            <a:r>
              <a:rPr lang="zh-CN" altLang="en-US" sz="1400" dirty="0">
                <a:solidFill>
                  <a:schemeClr val="tx1">
                    <a:lumMod val="85000"/>
                    <a:lumOff val="15000"/>
                  </a:schemeClr>
                </a:solidFill>
                <a:ea typeface="阿里巴巴普惠体" panose="00020600040101010101" pitchFamily="18" charset="-122"/>
              </a:rPr>
              <a:t>方法，就是以 </a:t>
            </a:r>
            <a:r>
              <a:rPr lang="en-US" altLang="zh-CN" sz="1400" dirty="0" err="1">
                <a:solidFill>
                  <a:schemeClr val="tx1">
                    <a:lumMod val="85000"/>
                    <a:lumOff val="15000"/>
                  </a:schemeClr>
                </a:solidFill>
                <a:ea typeface="阿里巴巴普惠体" panose="00020600040101010101" pitchFamily="18" charset="-122"/>
              </a:rPr>
              <a:t>ThreadLocal</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自己作为 </a:t>
            </a:r>
            <a:r>
              <a:rPr lang="en-US" altLang="zh-CN" sz="1400" dirty="0">
                <a:solidFill>
                  <a:schemeClr val="tx1">
                    <a:lumMod val="85000"/>
                    <a:lumOff val="15000"/>
                  </a:schemeClr>
                </a:solidFill>
                <a:ea typeface="阿里巴巴普惠体" panose="00020600040101010101" pitchFamily="18" charset="-122"/>
              </a:rPr>
              <a:t>key</a:t>
            </a:r>
            <a:r>
              <a:rPr lang="zh-CN" altLang="en-US" sz="1400" dirty="0">
                <a:solidFill>
                  <a:schemeClr val="tx1">
                    <a:lumMod val="85000"/>
                    <a:lumOff val="15000"/>
                  </a:schemeClr>
                </a:solidFill>
                <a:ea typeface="阿里巴巴普惠体" panose="00020600040101010101" pitchFamily="18" charset="-122"/>
              </a:rPr>
              <a:t>，移除当前线程关联的资源值</a:t>
            </a:r>
            <a:endParaRPr lang="en-US" altLang="zh-CN" sz="1400" dirty="0">
              <a:solidFill>
                <a:schemeClr val="tx1">
                  <a:lumMod val="85000"/>
                  <a:lumOff val="15000"/>
                </a:schemeClr>
              </a:solidFill>
              <a:ea typeface="阿里巴巴普惠体" panose="00020600040101010101" pitchFamily="18" charset="-122"/>
            </a:endParaRPr>
          </a:p>
          <a:p>
            <a:pPr marL="0" indent="0">
              <a:lnSpc>
                <a:spcPct val="150000"/>
              </a:lnSpc>
              <a:buNone/>
            </a:pPr>
            <a:r>
              <a:rPr lang="en-US" altLang="zh-CN" sz="1400" dirty="0">
                <a:solidFill>
                  <a:schemeClr val="tx1">
                    <a:lumMod val="85000"/>
                    <a:lumOff val="15000"/>
                  </a:schemeClr>
                </a:solidFill>
                <a:ea typeface="阿里巴巴普惠体" panose="00020600040101010101" pitchFamily="18" charset="-122"/>
              </a:rPr>
              <a:t>4. </a:t>
            </a:r>
            <a:r>
              <a:rPr lang="en-US" altLang="zh-CN" sz="1400" dirty="0" err="1">
                <a:solidFill>
                  <a:schemeClr val="tx1">
                    <a:lumMod val="85000"/>
                    <a:lumOff val="15000"/>
                  </a:schemeClr>
                </a:solidFill>
                <a:ea typeface="阿里巴巴普惠体" panose="00020600040101010101" pitchFamily="18" charset="-122"/>
              </a:rPr>
              <a:t>ThreadLocal</a:t>
            </a:r>
            <a:r>
              <a:rPr lang="zh-CN" altLang="en-US" sz="1400" dirty="0">
                <a:solidFill>
                  <a:schemeClr val="tx1">
                    <a:lumMod val="85000"/>
                    <a:lumOff val="15000"/>
                  </a:schemeClr>
                </a:solidFill>
                <a:ea typeface="阿里巴巴普惠体" panose="00020600040101010101" pitchFamily="18" charset="-122"/>
              </a:rPr>
              <a:t>内存泄漏问题</a:t>
            </a:r>
            <a:endParaRPr lang="en-US" altLang="zh-CN" sz="1400" dirty="0">
              <a:solidFill>
                <a:schemeClr val="tx1">
                  <a:lumMod val="85000"/>
                  <a:lumOff val="15000"/>
                </a:schemeClr>
              </a:solidFill>
              <a:ea typeface="阿里巴巴普惠体" panose="00020600040101010101" pitchFamily="18" charset="-122"/>
            </a:endParaRPr>
          </a:p>
          <a:p>
            <a:pPr marL="0" indent="0">
              <a:lnSpc>
                <a:spcPct val="150000"/>
              </a:lnSpc>
              <a:buNone/>
            </a:pPr>
            <a:r>
              <a:rPr lang="en-US" altLang="zh-CN" sz="1400" dirty="0" err="1">
                <a:solidFill>
                  <a:schemeClr val="tx1">
                    <a:lumMod val="85000"/>
                    <a:lumOff val="15000"/>
                  </a:schemeClr>
                </a:solidFill>
                <a:ea typeface="阿里巴巴普惠体" panose="00020600040101010101" pitchFamily="18" charset="-122"/>
              </a:rPr>
              <a:t>ThreadLocalMap</a:t>
            </a:r>
            <a:r>
              <a:rPr lang="en-US" altLang="zh-CN" sz="1400" dirty="0">
                <a:solidFill>
                  <a:schemeClr val="tx1">
                    <a:lumMod val="85000"/>
                    <a:lumOff val="15000"/>
                  </a:schemeClr>
                </a:solidFill>
                <a:ea typeface="阿里巴巴普惠体" panose="00020600040101010101" pitchFamily="18" charset="-122"/>
              </a:rPr>
              <a:t> </a:t>
            </a:r>
            <a:r>
              <a:rPr lang="zh-CN" altLang="en-US" sz="1400" dirty="0">
                <a:solidFill>
                  <a:schemeClr val="tx1">
                    <a:lumMod val="85000"/>
                    <a:lumOff val="15000"/>
                  </a:schemeClr>
                </a:solidFill>
                <a:ea typeface="阿里巴巴普惠体" panose="00020600040101010101" pitchFamily="18" charset="-122"/>
              </a:rPr>
              <a:t>中的 </a:t>
            </a:r>
            <a:r>
              <a:rPr lang="en-US" altLang="zh-CN" sz="1400" dirty="0">
                <a:solidFill>
                  <a:schemeClr val="tx1">
                    <a:lumMod val="85000"/>
                    <a:lumOff val="15000"/>
                  </a:schemeClr>
                </a:solidFill>
                <a:ea typeface="阿里巴巴普惠体" panose="00020600040101010101" pitchFamily="18" charset="-122"/>
              </a:rPr>
              <a:t>key </a:t>
            </a:r>
            <a:r>
              <a:rPr lang="zh-CN" altLang="en-US" sz="1400" dirty="0">
                <a:solidFill>
                  <a:schemeClr val="tx1">
                    <a:lumMod val="85000"/>
                    <a:lumOff val="15000"/>
                  </a:schemeClr>
                </a:solidFill>
                <a:ea typeface="阿里巴巴普惠体" panose="00020600040101010101" pitchFamily="18" charset="-122"/>
              </a:rPr>
              <a:t>是弱引用，值为强引用； </a:t>
            </a:r>
            <a:r>
              <a:rPr lang="en-US" altLang="zh-CN" sz="1400" dirty="0">
                <a:solidFill>
                  <a:schemeClr val="tx1">
                    <a:lumMod val="85000"/>
                    <a:lumOff val="15000"/>
                  </a:schemeClr>
                </a:solidFill>
                <a:ea typeface="阿里巴巴普惠体" panose="00020600040101010101" pitchFamily="18" charset="-122"/>
              </a:rPr>
              <a:t>key </a:t>
            </a:r>
            <a:r>
              <a:rPr lang="zh-CN" altLang="en-US" sz="1400" dirty="0">
                <a:solidFill>
                  <a:schemeClr val="tx1">
                    <a:lumMod val="85000"/>
                    <a:lumOff val="15000"/>
                  </a:schemeClr>
                </a:solidFill>
                <a:ea typeface="阿里巴巴普惠体" panose="00020600040101010101" pitchFamily="18" charset="-122"/>
              </a:rPr>
              <a:t>会被</a:t>
            </a:r>
            <a:r>
              <a:rPr lang="en-US" altLang="zh-CN" sz="1400" dirty="0">
                <a:solidFill>
                  <a:schemeClr val="tx1">
                    <a:lumMod val="85000"/>
                    <a:lumOff val="15000"/>
                  </a:schemeClr>
                </a:solidFill>
                <a:ea typeface="阿里巴巴普惠体" panose="00020600040101010101" pitchFamily="18" charset="-122"/>
              </a:rPr>
              <a:t>GC </a:t>
            </a:r>
            <a:r>
              <a:rPr lang="zh-CN" altLang="en-US" sz="1400" dirty="0">
                <a:solidFill>
                  <a:schemeClr val="tx1">
                    <a:lumMod val="85000"/>
                    <a:lumOff val="15000"/>
                  </a:schemeClr>
                </a:solidFill>
                <a:ea typeface="阿里巴巴普惠体" panose="00020600040101010101" pitchFamily="18" charset="-122"/>
              </a:rPr>
              <a:t>释放内存，关联 </a:t>
            </a:r>
            <a:r>
              <a:rPr lang="en-US" altLang="zh-CN" sz="1400" dirty="0">
                <a:solidFill>
                  <a:schemeClr val="tx1">
                    <a:lumMod val="85000"/>
                    <a:lumOff val="15000"/>
                  </a:schemeClr>
                </a:solidFill>
                <a:ea typeface="阿里巴巴普惠体" panose="00020600040101010101" pitchFamily="18" charset="-122"/>
              </a:rPr>
              <a:t>value </a:t>
            </a:r>
            <a:r>
              <a:rPr lang="zh-CN" altLang="en-US" sz="1400" dirty="0">
                <a:solidFill>
                  <a:schemeClr val="tx1">
                    <a:lumMod val="85000"/>
                    <a:lumOff val="15000"/>
                  </a:schemeClr>
                </a:solidFill>
                <a:ea typeface="阿里巴巴普惠体" panose="00020600040101010101" pitchFamily="18" charset="-122"/>
              </a:rPr>
              <a:t>的内存并不会释放。建议主动 </a:t>
            </a:r>
            <a:r>
              <a:rPr lang="en-US" altLang="zh-CN" sz="1400" dirty="0">
                <a:solidFill>
                  <a:schemeClr val="tx1">
                    <a:lumMod val="85000"/>
                    <a:lumOff val="15000"/>
                  </a:schemeClr>
                </a:solidFill>
                <a:ea typeface="阿里巴巴普惠体" panose="00020600040101010101" pitchFamily="18" charset="-122"/>
              </a:rPr>
              <a:t>remove </a:t>
            </a:r>
            <a:r>
              <a:rPr lang="zh-CN" altLang="en-US" sz="1400" dirty="0">
                <a:solidFill>
                  <a:schemeClr val="tx1">
                    <a:lumMod val="85000"/>
                    <a:lumOff val="15000"/>
                  </a:schemeClr>
                </a:solidFill>
                <a:ea typeface="阿里巴巴普惠体" panose="00020600040101010101" pitchFamily="18" charset="-122"/>
              </a:rPr>
              <a:t>释放 </a:t>
            </a:r>
            <a:r>
              <a:rPr lang="en-US" altLang="zh-CN" sz="1400" dirty="0">
                <a:solidFill>
                  <a:schemeClr val="tx1">
                    <a:lumMod val="85000"/>
                    <a:lumOff val="15000"/>
                  </a:schemeClr>
                </a:solidFill>
                <a:ea typeface="阿里巴巴普惠体" panose="00020600040101010101" pitchFamily="18" charset="-122"/>
              </a:rPr>
              <a:t>key</a:t>
            </a:r>
            <a:r>
              <a:rPr lang="zh-CN" altLang="en-US" sz="1400" dirty="0">
                <a:solidFill>
                  <a:schemeClr val="tx1">
                    <a:lumMod val="85000"/>
                    <a:lumOff val="15000"/>
                  </a:schemeClr>
                </a:solidFill>
                <a:ea typeface="阿里巴巴普惠体" panose="00020600040101010101" pitchFamily="18" charset="-122"/>
              </a:rPr>
              <a:t>，</a:t>
            </a:r>
            <a:r>
              <a:rPr lang="en-US" altLang="zh-CN" sz="1400" dirty="0">
                <a:solidFill>
                  <a:schemeClr val="tx1">
                    <a:lumMod val="85000"/>
                    <a:lumOff val="15000"/>
                  </a:schemeClr>
                </a:solidFill>
                <a:ea typeface="阿里巴巴普惠体" panose="00020600040101010101" pitchFamily="18" charset="-122"/>
              </a:rPr>
              <a:t>value</a:t>
            </a:r>
            <a:endParaRPr lang="zh-CN" altLang="en-US" sz="1400" dirty="0">
              <a:solidFill>
                <a:schemeClr val="tx1">
                  <a:lumMod val="85000"/>
                  <a:lumOff val="15000"/>
                </a:schemeClr>
              </a:solidFill>
              <a:ea typeface="阿里巴巴普惠体" panose="00020600040101010101" pitchFamily="18" charset="-122"/>
            </a:endParaRPr>
          </a:p>
        </p:txBody>
      </p:sp>
    </p:spTree>
    <p:extLst>
      <p:ext uri="{BB962C8B-B14F-4D97-AF65-F5344CB8AC3E}">
        <p14:creationId xmlns:p14="http://schemas.microsoft.com/office/powerpoint/2010/main" val="3522572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left)">
                                      <p:cBhvr>
                                        <p:cTn id="18" dur="500"/>
                                        <p:tgtEl>
                                          <p:spTgt spid="4">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500"/>
                                        <p:tgtEl>
                                          <p:spTgt spid="4">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left)">
                                      <p:cBhvr>
                                        <p:cTn id="24" dur="500"/>
                                        <p:tgtEl>
                                          <p:spTgt spid="4">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left)">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left)">
                                      <p:cBhvr>
                                        <p:cTn id="32" dur="500"/>
                                        <p:tgtEl>
                                          <p:spTgt spid="4">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left)">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zh-CN" altLang="en-US" sz="2000" dirty="0"/>
              <a:t>创建线程的方式有哪些？</a:t>
            </a:r>
            <a:endParaRPr lang="zh-CN" altLang="en-US" dirty="0"/>
          </a:p>
        </p:txBody>
      </p:sp>
      <p:sp>
        <p:nvSpPr>
          <p:cNvPr id="3" name="文本占位符 2">
            <a:extLst>
              <a:ext uri="{FF2B5EF4-FFF2-40B4-BE49-F238E27FC236}">
                <a16:creationId xmlns:a16="http://schemas.microsoft.com/office/drawing/2014/main" id="{5E5A9E13-F861-FB2D-0C1B-E25C69A32627}"/>
              </a:ext>
            </a:extLst>
          </p:cNvPr>
          <p:cNvSpPr>
            <a:spLocks noGrp="1"/>
          </p:cNvSpPr>
          <p:nvPr>
            <p:ph type="body" sz="quarter" idx="11"/>
          </p:nvPr>
        </p:nvSpPr>
        <p:spPr>
          <a:xfrm>
            <a:off x="710880" y="1624205"/>
            <a:ext cx="10698800" cy="2401040"/>
          </a:xfrm>
        </p:spPr>
        <p:txBody>
          <a:bodyPr/>
          <a:lstStyle/>
          <a:p>
            <a:r>
              <a:rPr lang="zh-CN" altLang="en-US" dirty="0"/>
              <a:t>共有四种方式可以创建线程，分别是：</a:t>
            </a:r>
            <a:endParaRPr lang="en-US" altLang="zh-CN" dirty="0"/>
          </a:p>
          <a:p>
            <a:pPr marL="285750" indent="-285750">
              <a:buFont typeface="Wingdings" panose="05000000000000000000" pitchFamily="2" charset="2"/>
              <a:buChar char="l"/>
            </a:pPr>
            <a:r>
              <a:rPr lang="zh-CN" altLang="en-US" dirty="0"/>
              <a:t>继承</a:t>
            </a:r>
            <a:r>
              <a:rPr lang="en-US" altLang="zh-CN" dirty="0"/>
              <a:t>Thread</a:t>
            </a:r>
            <a:r>
              <a:rPr lang="zh-CN" altLang="en-US" dirty="0"/>
              <a:t>类</a:t>
            </a:r>
            <a:endParaRPr lang="en-US" altLang="zh-CN" dirty="0"/>
          </a:p>
          <a:p>
            <a:pPr marL="285750" indent="-285750">
              <a:buFont typeface="Wingdings" panose="05000000000000000000" pitchFamily="2" charset="2"/>
              <a:buChar char="l"/>
            </a:pPr>
            <a:r>
              <a:rPr lang="zh-CN" altLang="en-US" dirty="0"/>
              <a:t>实现</a:t>
            </a:r>
            <a:r>
              <a:rPr lang="en-US" altLang="zh-CN" dirty="0"/>
              <a:t>runnable</a:t>
            </a:r>
            <a:r>
              <a:rPr lang="zh-CN" altLang="en-US" dirty="0"/>
              <a:t>接口</a:t>
            </a:r>
            <a:endParaRPr lang="en-US" altLang="zh-CN" dirty="0"/>
          </a:p>
          <a:p>
            <a:pPr marL="285750" indent="-285750">
              <a:buFont typeface="Wingdings" panose="05000000000000000000" pitchFamily="2" charset="2"/>
              <a:buChar char="l"/>
            </a:pPr>
            <a:r>
              <a:rPr lang="zh-CN" altLang="en-US" dirty="0"/>
              <a:t>实现</a:t>
            </a:r>
            <a:r>
              <a:rPr lang="en-US" altLang="zh-CN" dirty="0"/>
              <a:t>Callable</a:t>
            </a:r>
            <a:r>
              <a:rPr lang="zh-CN" altLang="en-US" dirty="0"/>
              <a:t>接口</a:t>
            </a:r>
            <a:endParaRPr lang="en-US" altLang="zh-CN" dirty="0"/>
          </a:p>
          <a:p>
            <a:pPr marL="285750" indent="-285750">
              <a:buFont typeface="Wingdings" panose="05000000000000000000" pitchFamily="2" charset="2"/>
              <a:buChar char="l"/>
            </a:pPr>
            <a:r>
              <a:rPr lang="zh-CN" altLang="en-US" dirty="0"/>
              <a:t>线程池创建线程</a:t>
            </a:r>
          </a:p>
        </p:txBody>
      </p:sp>
    </p:spTree>
    <p:extLst>
      <p:ext uri="{BB962C8B-B14F-4D97-AF65-F5344CB8AC3E}">
        <p14:creationId xmlns:p14="http://schemas.microsoft.com/office/powerpoint/2010/main" val="17995283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zh-CN" altLang="en-US" dirty="0"/>
              <a:t>继承</a:t>
            </a:r>
            <a:r>
              <a:rPr lang="en-US" altLang="zh-CN" dirty="0"/>
              <a:t>Thread</a:t>
            </a:r>
            <a:r>
              <a:rPr lang="zh-CN" altLang="en-US" dirty="0"/>
              <a:t>类</a:t>
            </a:r>
            <a:endParaRPr lang="en-US" altLang="zh-CN" dirty="0"/>
          </a:p>
        </p:txBody>
      </p:sp>
      <p:sp>
        <p:nvSpPr>
          <p:cNvPr id="6" name="Rectangle 1">
            <a:extLst>
              <a:ext uri="{FF2B5EF4-FFF2-40B4-BE49-F238E27FC236}">
                <a16:creationId xmlns:a16="http://schemas.microsoft.com/office/drawing/2014/main" id="{7BC89BD1-744D-9BD8-A5D4-34FC9FC43C14}"/>
              </a:ext>
            </a:extLst>
          </p:cNvPr>
          <p:cNvSpPr>
            <a:spLocks noChangeArrowheads="1"/>
          </p:cNvSpPr>
          <p:nvPr/>
        </p:nvSpPr>
        <p:spPr bwMode="auto">
          <a:xfrm>
            <a:off x="942680" y="1793663"/>
            <a:ext cx="7447176" cy="429348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MyThread </a:t>
            </a:r>
            <a:r>
              <a:rPr kumimoji="0" lang="zh-CN" altLang="zh-CN" sz="1300" b="0" i="0" u="none" strike="noStrike" cap="none" normalizeH="0" baseline="0" dirty="0">
                <a:ln>
                  <a:noFill/>
                </a:ln>
                <a:solidFill>
                  <a:srgbClr val="0033B3"/>
                </a:solidFill>
                <a:effectLst/>
                <a:latin typeface="Arial Unicode MS"/>
                <a:ea typeface="JetBrains Mono"/>
              </a:rPr>
              <a:t>extends </a:t>
            </a:r>
            <a:r>
              <a:rPr kumimoji="0" lang="zh-CN" altLang="zh-CN" sz="1300" b="0" i="0" u="none" strike="noStrike" cap="none" normalizeH="0" baseline="0" dirty="0">
                <a:ln>
                  <a:noFill/>
                </a:ln>
                <a:solidFill>
                  <a:srgbClr val="000000"/>
                </a:solidFill>
                <a:effectLst/>
                <a:latin typeface="Arial Unicode MS"/>
                <a:ea typeface="JetBrains Mono"/>
              </a:rPr>
              <a:t>Thread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9E880D"/>
                </a:solidFill>
                <a:effectLst/>
                <a:latin typeface="Arial Unicode MS"/>
                <a:ea typeface="JetBrains Mono"/>
              </a:rPr>
              <a:t>@Override</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run</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67D17"/>
                </a:solidFill>
                <a:effectLst/>
                <a:latin typeface="Arial Unicode MS"/>
                <a:ea typeface="JetBrains Mono"/>
              </a:rPr>
              <a:t>"MyThread...run..."</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1300" b="0" i="1" u="none" strike="noStrike" cap="none" normalizeH="0" baseline="0" dirty="0">
                <a:ln>
                  <a:noFill/>
                </a:ln>
                <a:solidFill>
                  <a:srgbClr val="8C8C8C"/>
                </a:solidFill>
                <a:effectLst/>
                <a:latin typeface="Arial Unicode MS"/>
                <a:ea typeface="JetBrains Mono"/>
              </a:rPr>
              <a:t>MyThread</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MyThread t1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MyThread()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MyThread t2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MyThread()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调用</a:t>
            </a:r>
            <a:r>
              <a:rPr kumimoji="0" lang="zh-CN" altLang="zh-CN" sz="1300" b="0" i="1" u="none" strike="noStrike" cap="none" normalizeH="0" baseline="0" dirty="0">
                <a:ln>
                  <a:noFill/>
                </a:ln>
                <a:solidFill>
                  <a:srgbClr val="8C8C8C"/>
                </a:solidFill>
                <a:effectLst/>
                <a:latin typeface="Arial Unicode MS"/>
                <a:ea typeface="JetBrains Mono"/>
              </a:rPr>
              <a:t>start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方法启动线程</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t1</a:t>
            </a:r>
            <a:r>
              <a:rPr kumimoji="0" lang="zh-CN" altLang="zh-CN" sz="1300" b="0" i="0" u="none" strike="noStrike" cap="none" normalizeH="0" baseline="0" dirty="0">
                <a:ln>
                  <a:noFill/>
                </a:ln>
                <a:solidFill>
                  <a:srgbClr val="080808"/>
                </a:solidFill>
                <a:effectLst/>
                <a:latin typeface="Arial Unicode MS"/>
                <a:ea typeface="JetBrains Mono"/>
              </a:rPr>
              <a:t>.start();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t2</a:t>
            </a:r>
            <a:r>
              <a:rPr kumimoji="0" lang="zh-CN" altLang="zh-CN" sz="1300" b="0" i="0" u="none" strike="noStrike" cap="none" normalizeH="0" baseline="0" dirty="0">
                <a:ln>
                  <a:noFill/>
                </a:ln>
                <a:solidFill>
                  <a:srgbClr val="080808"/>
                </a:solidFill>
                <a:effectLst/>
                <a:latin typeface="Arial Unicode MS"/>
                <a:ea typeface="JetBrains Mono"/>
              </a:rPr>
              <a:t>.start();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2610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zh-CN" altLang="en-US" dirty="0"/>
              <a:t>实现</a:t>
            </a:r>
            <a:r>
              <a:rPr lang="en-US" altLang="zh-CN" dirty="0"/>
              <a:t>runnable</a:t>
            </a:r>
            <a:r>
              <a:rPr lang="zh-CN" altLang="en-US" dirty="0"/>
              <a:t>接口</a:t>
            </a:r>
            <a:endParaRPr lang="en-US" altLang="zh-CN" dirty="0"/>
          </a:p>
        </p:txBody>
      </p:sp>
      <p:sp>
        <p:nvSpPr>
          <p:cNvPr id="3" name="Rectangle 1">
            <a:extLst>
              <a:ext uri="{FF2B5EF4-FFF2-40B4-BE49-F238E27FC236}">
                <a16:creationId xmlns:a16="http://schemas.microsoft.com/office/drawing/2014/main" id="{60B5EA42-AA55-5E97-123B-8E41C2C27217}"/>
              </a:ext>
            </a:extLst>
          </p:cNvPr>
          <p:cNvSpPr>
            <a:spLocks noChangeArrowheads="1"/>
          </p:cNvSpPr>
          <p:nvPr/>
        </p:nvSpPr>
        <p:spPr bwMode="auto">
          <a:xfrm>
            <a:off x="791852" y="1780833"/>
            <a:ext cx="7673418" cy="449353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MyRunnable </a:t>
            </a:r>
            <a:r>
              <a:rPr kumimoji="0" lang="zh-CN" altLang="zh-CN" sz="1300" b="0" i="0" u="none" strike="noStrike" cap="none" normalizeH="0" baseline="0" dirty="0">
                <a:ln>
                  <a:noFill/>
                </a:ln>
                <a:solidFill>
                  <a:srgbClr val="0033B3"/>
                </a:solidFill>
                <a:effectLst/>
                <a:latin typeface="Arial Unicode MS"/>
                <a:ea typeface="JetBrains Mono"/>
              </a:rPr>
              <a:t>implements </a:t>
            </a:r>
            <a:r>
              <a:rPr kumimoji="0" lang="zh-CN" altLang="zh-CN" sz="1300" b="0" i="0" u="none" strike="noStrike" cap="none" normalizeH="0" baseline="0" dirty="0">
                <a:ln>
                  <a:noFill/>
                </a:ln>
                <a:solidFill>
                  <a:srgbClr val="000000"/>
                </a:solidFill>
                <a:effectLst/>
                <a:latin typeface="Arial Unicode MS"/>
                <a:ea typeface="JetBrains Mono"/>
              </a:rPr>
              <a:t>Runnable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9E880D"/>
                </a:solidFill>
                <a:effectLst/>
                <a:latin typeface="Arial Unicode MS"/>
                <a:ea typeface="JetBrains Mono"/>
              </a:rPr>
              <a:t>@Override</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run</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67D17"/>
                </a:solidFill>
                <a:effectLst/>
                <a:latin typeface="Arial Unicode MS"/>
                <a:ea typeface="JetBrains Mono"/>
              </a:rPr>
              <a:t>"MyRunnable...run..."</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1300" b="0" i="1" u="none" strike="noStrike" cap="none" normalizeH="0" baseline="0" dirty="0">
                <a:ln>
                  <a:noFill/>
                </a:ln>
                <a:solidFill>
                  <a:srgbClr val="8C8C8C"/>
                </a:solidFill>
                <a:effectLst/>
                <a:latin typeface="Arial Unicode MS"/>
                <a:ea typeface="JetBrains Mono"/>
              </a:rPr>
              <a:t>MyRunnable</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MyRunnable mr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MyRunnable();</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1300" b="0" i="1" u="none" strike="noStrike" cap="none" normalizeH="0" baseline="0" dirty="0">
                <a:ln>
                  <a:noFill/>
                </a:ln>
                <a:solidFill>
                  <a:srgbClr val="8C8C8C"/>
                </a:solidFill>
                <a:effectLst/>
                <a:latin typeface="Arial Unicode MS"/>
                <a:ea typeface="JetBrains Mono"/>
              </a:rPr>
              <a:t>Thread</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Thread t1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a:t>
            </a:r>
            <a:r>
              <a:rPr kumimoji="0" lang="zh-CN" altLang="zh-CN" sz="1300" b="0" i="0" u="none" strike="noStrike" cap="none" normalizeH="0" baseline="0" dirty="0">
                <a:ln>
                  <a:noFill/>
                </a:ln>
                <a:solidFill>
                  <a:srgbClr val="000000"/>
                </a:solidFill>
                <a:effectLst/>
                <a:latin typeface="Arial Unicode MS"/>
                <a:ea typeface="JetBrains Mono"/>
              </a:rPr>
              <a:t>mr</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 t2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a:t>
            </a:r>
            <a:r>
              <a:rPr kumimoji="0" lang="zh-CN" altLang="zh-CN" sz="1300" b="0" i="0" u="none" strike="noStrike" cap="none" normalizeH="0" baseline="0" dirty="0">
                <a:ln>
                  <a:noFill/>
                </a:ln>
                <a:solidFill>
                  <a:srgbClr val="000000"/>
                </a:solidFill>
                <a:effectLst/>
                <a:latin typeface="Arial Unicode MS"/>
                <a:ea typeface="JetBrains Mono"/>
              </a:rPr>
              <a:t>mr</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调用</a:t>
            </a:r>
            <a:r>
              <a:rPr kumimoji="0" lang="zh-CN" altLang="zh-CN" sz="1300" b="0" i="1" u="none" strike="noStrike" cap="none" normalizeH="0" baseline="0" dirty="0">
                <a:ln>
                  <a:noFill/>
                </a:ln>
                <a:solidFill>
                  <a:srgbClr val="8C8C8C"/>
                </a:solidFill>
                <a:effectLst/>
                <a:latin typeface="Arial Unicode MS"/>
                <a:ea typeface="JetBrains Mono"/>
              </a:rPr>
              <a:t>start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方法启动线程</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t1</a:t>
            </a:r>
            <a:r>
              <a:rPr kumimoji="0" lang="zh-CN" altLang="zh-CN" sz="1300" b="0" i="0" u="none" strike="noStrike" cap="none" normalizeH="0" baseline="0" dirty="0">
                <a:ln>
                  <a:noFill/>
                </a:ln>
                <a:solidFill>
                  <a:srgbClr val="080808"/>
                </a:solidFill>
                <a:effectLst/>
                <a:latin typeface="Arial Unicode MS"/>
                <a:ea typeface="JetBrains Mono"/>
              </a:rPr>
              <a:t>.start();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t2</a:t>
            </a:r>
            <a:r>
              <a:rPr kumimoji="0" lang="zh-CN" altLang="zh-CN" sz="1300" b="0" i="0" u="none" strike="noStrike" cap="none" normalizeH="0" baseline="0" dirty="0">
                <a:ln>
                  <a:noFill/>
                </a:ln>
                <a:solidFill>
                  <a:srgbClr val="080808"/>
                </a:solidFill>
                <a:effectLst/>
                <a:latin typeface="Arial Unicode MS"/>
                <a:ea typeface="JetBrains Mono"/>
              </a:rPr>
              <a:t>.start();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94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zh-CN" altLang="en-US" dirty="0"/>
              <a:t>实现</a:t>
            </a:r>
            <a:r>
              <a:rPr lang="en-US" altLang="zh-CN" dirty="0"/>
              <a:t>Callable</a:t>
            </a:r>
            <a:r>
              <a:rPr lang="zh-CN" altLang="en-US" dirty="0"/>
              <a:t>接口</a:t>
            </a:r>
            <a:endParaRPr lang="en-US" altLang="zh-CN" dirty="0"/>
          </a:p>
        </p:txBody>
      </p:sp>
      <p:sp>
        <p:nvSpPr>
          <p:cNvPr id="4" name="Rectangle 1">
            <a:extLst>
              <a:ext uri="{FF2B5EF4-FFF2-40B4-BE49-F238E27FC236}">
                <a16:creationId xmlns:a16="http://schemas.microsoft.com/office/drawing/2014/main" id="{4E6EAD14-02E5-A63B-0E54-DAF3C4BB9EE2}"/>
              </a:ext>
            </a:extLst>
          </p:cNvPr>
          <p:cNvSpPr>
            <a:spLocks noChangeArrowheads="1"/>
          </p:cNvSpPr>
          <p:nvPr/>
        </p:nvSpPr>
        <p:spPr bwMode="auto">
          <a:xfrm>
            <a:off x="710880" y="1665621"/>
            <a:ext cx="7941403" cy="489364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MyCallable </a:t>
            </a:r>
            <a:r>
              <a:rPr kumimoji="0" lang="zh-CN" altLang="zh-CN" sz="1300" b="0" i="0" u="none" strike="noStrike" cap="none" normalizeH="0" baseline="0" dirty="0">
                <a:ln>
                  <a:noFill/>
                </a:ln>
                <a:solidFill>
                  <a:srgbClr val="0033B3"/>
                </a:solidFill>
                <a:effectLst/>
                <a:latin typeface="Arial Unicode MS"/>
                <a:ea typeface="JetBrains Mono"/>
              </a:rPr>
              <a:t>implements </a:t>
            </a:r>
            <a:r>
              <a:rPr kumimoji="0" lang="zh-CN" altLang="zh-CN" sz="1300" b="0" i="0" u="none" strike="noStrike" cap="none" normalizeH="0" baseline="0" dirty="0">
                <a:ln>
                  <a:noFill/>
                </a:ln>
                <a:solidFill>
                  <a:srgbClr val="000000"/>
                </a:solidFill>
                <a:effectLst/>
                <a:latin typeface="Arial Unicode MS"/>
                <a:ea typeface="JetBrains Mono"/>
              </a:rPr>
              <a:t>Callable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9E880D"/>
                </a:solidFill>
                <a:effectLst/>
                <a:latin typeface="Arial Unicode MS"/>
                <a:ea typeface="JetBrains Mono"/>
              </a:rPr>
              <a:t>@Override</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0000"/>
                </a:solidFill>
                <a:effectLst/>
                <a:latin typeface="Arial Unicode MS"/>
                <a:ea typeface="JetBrains Mono"/>
              </a:rPr>
              <a:t>String </a:t>
            </a:r>
            <a:r>
              <a:rPr kumimoji="0" lang="zh-CN" altLang="zh-CN" sz="1300" b="0" i="0" u="none" strike="noStrike" cap="none" normalizeH="0" baseline="0" dirty="0">
                <a:ln>
                  <a:noFill/>
                </a:ln>
                <a:solidFill>
                  <a:srgbClr val="00627A"/>
                </a:solidFill>
                <a:effectLst/>
                <a:latin typeface="Arial Unicode MS"/>
                <a:ea typeface="JetBrains Mono"/>
              </a:rPr>
              <a:t>call</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throws </a:t>
            </a:r>
            <a:r>
              <a:rPr kumimoji="0" lang="zh-CN" altLang="zh-CN" sz="1300" b="0" i="0" u="none" strike="noStrike" cap="none" normalizeH="0" baseline="0" dirty="0">
                <a:ln>
                  <a:noFill/>
                </a:ln>
                <a:solidFill>
                  <a:srgbClr val="000000"/>
                </a:solidFill>
                <a:effectLst/>
                <a:latin typeface="Arial Unicode MS"/>
                <a:ea typeface="JetBrains Mono"/>
              </a:rPr>
              <a:t>Exception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currentThread</a:t>
            </a:r>
            <a:r>
              <a:rPr kumimoji="0" lang="zh-CN" altLang="zh-CN" sz="1300" b="0" i="0" u="none" strike="noStrike" cap="none" normalizeH="0" baseline="0" dirty="0">
                <a:ln>
                  <a:noFill/>
                </a:ln>
                <a:solidFill>
                  <a:srgbClr val="080808"/>
                </a:solidFill>
                <a:effectLst/>
                <a:latin typeface="Arial Unicode MS"/>
                <a:ea typeface="JetBrains Mono"/>
              </a:rPr>
              <a:t>().getName());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67D17"/>
                </a:solidFill>
                <a:effectLst/>
                <a:latin typeface="Arial Unicode MS"/>
                <a:ea typeface="JetBrains Mono"/>
              </a:rPr>
              <a:t>"ok"</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r>
              <a:rPr kumimoji="0" lang="zh-CN" altLang="zh-CN" sz="1300" b="0" i="0" u="none" strike="noStrike" cap="none" normalizeH="0" baseline="0" dirty="0">
                <a:ln>
                  <a:noFill/>
                </a:ln>
                <a:solidFill>
                  <a:srgbClr val="0033B3"/>
                </a:solidFill>
                <a:effectLst/>
                <a:latin typeface="Arial Unicode MS"/>
                <a:ea typeface="JetBrains Mono"/>
              </a:rPr>
              <a:t>throws </a:t>
            </a:r>
            <a:r>
              <a:rPr kumimoji="0" lang="zh-CN" altLang="zh-CN" sz="1300" b="0" i="0" u="none" strike="noStrike" cap="none" normalizeH="0" baseline="0" dirty="0">
                <a:ln>
                  <a:noFill/>
                </a:ln>
                <a:solidFill>
                  <a:srgbClr val="000000"/>
                </a:solidFill>
                <a:effectLst/>
                <a:latin typeface="Arial Unicode MS"/>
                <a:ea typeface="JetBrains Mono"/>
              </a:rPr>
              <a:t>ExecutionException</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InterruptedException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1300" b="0" i="1" u="none" strike="noStrike" cap="none" normalizeH="0" baseline="0" dirty="0">
                <a:ln>
                  <a:noFill/>
                </a:ln>
                <a:solidFill>
                  <a:srgbClr val="8C8C8C"/>
                </a:solidFill>
                <a:effectLst/>
                <a:latin typeface="Arial Unicode MS"/>
                <a:ea typeface="JetBrains Mono"/>
              </a:rPr>
              <a:t>MyCallable</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MyCallable mc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MyCallable()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1300" b="0" i="1" u="none" strike="noStrike" cap="none" normalizeH="0" baseline="0" dirty="0">
                <a:ln>
                  <a:noFill/>
                </a:ln>
                <a:solidFill>
                  <a:srgbClr val="8C8C8C"/>
                </a:solidFill>
                <a:effectLst/>
                <a:latin typeface="Arial Unicode MS"/>
                <a:ea typeface="JetBrains Mono"/>
              </a:rPr>
              <a:t>FutureTask</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FutureTask</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000000"/>
                </a:solidFill>
                <a:effectLst/>
                <a:latin typeface="Arial Unicode MS"/>
                <a:ea typeface="JetBrains Mono"/>
              </a:rPr>
              <a:t>ft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FutureTask&lt;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a:t>
            </a:r>
            <a:r>
              <a:rPr kumimoji="0" lang="zh-CN" altLang="zh-CN" sz="1300" b="0" i="0" u="none" strike="noStrike" cap="none" normalizeH="0" baseline="0" dirty="0">
                <a:ln>
                  <a:noFill/>
                </a:ln>
                <a:solidFill>
                  <a:srgbClr val="000000"/>
                </a:solidFill>
                <a:effectLst/>
                <a:latin typeface="Arial Unicode MS"/>
                <a:ea typeface="JetBrains Mono"/>
              </a:rPr>
              <a:t>mc</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a:t>
            </a:r>
            <a:r>
              <a:rPr kumimoji="0" lang="zh-CN" altLang="zh-CN" sz="1300" b="0" i="1" u="none" strike="noStrike" cap="none" normalizeH="0" baseline="0" dirty="0">
                <a:ln>
                  <a:noFill/>
                </a:ln>
                <a:solidFill>
                  <a:srgbClr val="8C8C8C"/>
                </a:solidFill>
                <a:effectLst/>
                <a:latin typeface="Arial Unicode MS"/>
                <a:ea typeface="JetBrains Mono"/>
              </a:rPr>
              <a:t>Thread</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Thread t1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a:t>
            </a:r>
            <a:r>
              <a:rPr kumimoji="0" lang="zh-CN" altLang="zh-CN" sz="1300" b="0" i="0" u="none" strike="noStrike" cap="none" normalizeH="0" baseline="0" dirty="0">
                <a:ln>
                  <a:noFill/>
                </a:ln>
                <a:solidFill>
                  <a:srgbClr val="000000"/>
                </a:solidFill>
                <a:effectLst/>
                <a:latin typeface="Arial Unicode MS"/>
                <a:ea typeface="JetBrains Mono"/>
              </a:rPr>
              <a:t>ft</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 t2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a:t>
            </a:r>
            <a:r>
              <a:rPr kumimoji="0" lang="zh-CN" altLang="zh-CN" sz="1300" b="0" i="0" u="none" strike="noStrike" cap="none" normalizeH="0" baseline="0" dirty="0">
                <a:ln>
                  <a:noFill/>
                </a:ln>
                <a:solidFill>
                  <a:srgbClr val="000000"/>
                </a:solidFill>
                <a:effectLst/>
                <a:latin typeface="Arial Unicode MS"/>
                <a:ea typeface="JetBrains Mono"/>
              </a:rPr>
              <a:t>ft</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调用</a:t>
            </a:r>
            <a:r>
              <a:rPr kumimoji="0" lang="zh-CN" altLang="zh-CN" sz="1300" b="0" i="1" u="none" strike="noStrike" cap="none" normalizeH="0" baseline="0" dirty="0">
                <a:ln>
                  <a:noFill/>
                </a:ln>
                <a:solidFill>
                  <a:srgbClr val="8C8C8C"/>
                </a:solidFill>
                <a:effectLst/>
                <a:latin typeface="Arial Unicode MS"/>
                <a:ea typeface="JetBrains Mono"/>
              </a:rPr>
              <a:t>start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方法启动线程</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t1</a:t>
            </a:r>
            <a:r>
              <a:rPr kumimoji="0" lang="zh-CN" altLang="zh-CN" sz="1300" b="0" i="0" u="none" strike="noStrike" cap="none" normalizeH="0" baseline="0" dirty="0">
                <a:ln>
                  <a:noFill/>
                </a:ln>
                <a:solidFill>
                  <a:srgbClr val="080808"/>
                </a:solidFill>
                <a:effectLst/>
                <a:latin typeface="Arial Unicode MS"/>
                <a:ea typeface="JetBrains Mono"/>
              </a:rPr>
              <a:t>.start();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调用</a:t>
            </a:r>
            <a:r>
              <a:rPr kumimoji="0" lang="zh-CN" altLang="zh-CN" sz="1300" b="0" i="1" u="none" strike="noStrike" cap="none" normalizeH="0" baseline="0" dirty="0">
                <a:ln>
                  <a:noFill/>
                </a:ln>
                <a:solidFill>
                  <a:srgbClr val="8C8C8C"/>
                </a:solidFill>
                <a:effectLst/>
                <a:latin typeface="Arial Unicode MS"/>
                <a:ea typeface="JetBrains Mono"/>
              </a:rPr>
              <a:t>ft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a:t>
            </a:r>
            <a:r>
              <a:rPr kumimoji="0" lang="zh-CN" altLang="zh-CN" sz="1300" b="0" i="1" u="none" strike="noStrike" cap="none" normalizeH="0" baseline="0" dirty="0">
                <a:ln>
                  <a:noFill/>
                </a:ln>
                <a:solidFill>
                  <a:srgbClr val="8C8C8C"/>
                </a:solidFill>
                <a:effectLst/>
                <a:latin typeface="Arial Unicode MS"/>
                <a:ea typeface="JetBrains Mono"/>
              </a:rPr>
              <a:t>get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方法获取执行结果</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en-US"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String result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ft</a:t>
            </a:r>
            <a:r>
              <a:rPr kumimoji="0" lang="zh-CN" altLang="zh-CN" sz="1300" b="0" i="0" u="none" strike="noStrike" cap="none" normalizeH="0" baseline="0" dirty="0">
                <a:ln>
                  <a:noFill/>
                </a:ln>
                <a:solidFill>
                  <a:srgbClr val="080808"/>
                </a:solidFill>
                <a:effectLst/>
                <a:latin typeface="Arial Unicode MS"/>
                <a:ea typeface="JetBrains Mono"/>
              </a:rPr>
              <a:t>.get();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输出</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result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3941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zh-CN" altLang="en-US" dirty="0"/>
              <a:t>线程池创建线程</a:t>
            </a:r>
          </a:p>
        </p:txBody>
      </p:sp>
      <p:sp>
        <p:nvSpPr>
          <p:cNvPr id="3" name="Rectangle 1">
            <a:extLst>
              <a:ext uri="{FF2B5EF4-FFF2-40B4-BE49-F238E27FC236}">
                <a16:creationId xmlns:a16="http://schemas.microsoft.com/office/drawing/2014/main" id="{FE925FA3-8037-7753-EDB0-5EE339D1B88D}"/>
              </a:ext>
            </a:extLst>
          </p:cNvPr>
          <p:cNvSpPr>
            <a:spLocks noChangeArrowheads="1"/>
          </p:cNvSpPr>
          <p:nvPr/>
        </p:nvSpPr>
        <p:spPr bwMode="auto">
          <a:xfrm>
            <a:off x="710880" y="1962394"/>
            <a:ext cx="8031637" cy="3893374"/>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MyExecutors </a:t>
            </a:r>
            <a:r>
              <a:rPr kumimoji="0" lang="zh-CN" altLang="zh-CN" sz="1300" b="0" i="0" u="none" strike="noStrike" cap="none" normalizeH="0" baseline="0" dirty="0">
                <a:ln>
                  <a:noFill/>
                </a:ln>
                <a:solidFill>
                  <a:srgbClr val="0033B3"/>
                </a:solidFill>
                <a:effectLst/>
                <a:latin typeface="Arial Unicode MS"/>
                <a:ea typeface="JetBrains Mono"/>
              </a:rPr>
              <a:t>implements </a:t>
            </a:r>
            <a:r>
              <a:rPr kumimoji="0" lang="zh-CN" altLang="zh-CN" sz="1300" b="0" i="0" u="none" strike="noStrike" cap="none" normalizeH="0" baseline="0" dirty="0">
                <a:ln>
                  <a:noFill/>
                </a:ln>
                <a:solidFill>
                  <a:srgbClr val="000000"/>
                </a:solidFill>
                <a:effectLst/>
                <a:latin typeface="Arial Unicode MS"/>
                <a:ea typeface="JetBrains Mono"/>
              </a:rPr>
              <a:t>Runnable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9E880D"/>
                </a:solidFill>
                <a:effectLst/>
                <a:latin typeface="Arial Unicode MS"/>
                <a:ea typeface="JetBrains Mono"/>
              </a:rPr>
              <a:t>@Override</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run</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67D17"/>
                </a:solidFill>
                <a:effectLst/>
                <a:latin typeface="Arial Unicode MS"/>
                <a:ea typeface="JetBrains Mono"/>
              </a:rPr>
              <a:t>"MyRunnable...run..."</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创建线程池对象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ExecutorService threadPool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Executors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newFixedThreadPool</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3</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threadPool</a:t>
            </a:r>
            <a:r>
              <a:rPr kumimoji="0" lang="zh-CN" altLang="zh-CN" sz="1300" b="0" i="0" u="none" strike="noStrike" cap="none" normalizeH="0" baseline="0" dirty="0">
                <a:ln>
                  <a:noFill/>
                </a:ln>
                <a:solidFill>
                  <a:srgbClr val="080808"/>
                </a:solidFill>
                <a:effectLst/>
                <a:latin typeface="Arial Unicode MS"/>
                <a:ea typeface="JetBrains Mono"/>
              </a:rPr>
              <a:t>.submit(</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00000"/>
                </a:solidFill>
                <a:effectLst/>
                <a:latin typeface="Arial Unicode MS"/>
                <a:ea typeface="JetBrains Mono"/>
              </a:rPr>
              <a:t>MyExecutors</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关闭线程池</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00000"/>
                </a:solidFill>
                <a:effectLst/>
                <a:latin typeface="Arial Unicode MS"/>
                <a:ea typeface="JetBrains Mono"/>
              </a:rPr>
              <a:t>threadPool</a:t>
            </a:r>
            <a:r>
              <a:rPr kumimoji="0" lang="zh-CN" altLang="zh-CN" sz="1300" b="0" i="0" u="none" strike="noStrike" cap="none" normalizeH="0" baseline="0" dirty="0">
                <a:ln>
                  <a:noFill/>
                </a:ln>
                <a:solidFill>
                  <a:srgbClr val="080808"/>
                </a:solidFill>
                <a:effectLst/>
                <a:latin typeface="Arial Unicode MS"/>
                <a:ea typeface="JetBrains Mono"/>
              </a:rPr>
              <a:t>.shutdown();</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7844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A980E09-4C0E-B98D-002A-4EE41CF58E0C}"/>
              </a:ext>
            </a:extLst>
          </p:cNvPr>
          <p:cNvSpPr>
            <a:spLocks noGrp="1"/>
          </p:cNvSpPr>
          <p:nvPr>
            <p:ph type="body" sz="quarter" idx="11"/>
          </p:nvPr>
        </p:nvSpPr>
        <p:spPr>
          <a:xfrm>
            <a:off x="710880" y="1624205"/>
            <a:ext cx="1532692" cy="400639"/>
          </a:xfrm>
        </p:spPr>
        <p:txBody>
          <a:bodyPr/>
          <a:lstStyle/>
          <a:p>
            <a:r>
              <a:rPr lang="zh-CN" altLang="en-US" sz="1200" dirty="0"/>
              <a:t>线程与进程的区别</a:t>
            </a:r>
          </a:p>
        </p:txBody>
      </p:sp>
      <p:sp>
        <p:nvSpPr>
          <p:cNvPr id="4" name="文本占位符 2">
            <a:extLst>
              <a:ext uri="{FF2B5EF4-FFF2-40B4-BE49-F238E27FC236}">
                <a16:creationId xmlns:a16="http://schemas.microsoft.com/office/drawing/2014/main" id="{A1F2B3D3-6017-9075-06D4-DC446CB05D10}"/>
              </a:ext>
            </a:extLst>
          </p:cNvPr>
          <p:cNvSpPr txBox="1">
            <a:spLocks/>
          </p:cNvSpPr>
          <p:nvPr/>
        </p:nvSpPr>
        <p:spPr>
          <a:xfrm>
            <a:off x="1559496" y="2240868"/>
            <a:ext cx="162018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并行与并发的区别</a:t>
            </a:r>
          </a:p>
        </p:txBody>
      </p:sp>
      <p:sp>
        <p:nvSpPr>
          <p:cNvPr id="6" name="文本占位符 2">
            <a:extLst>
              <a:ext uri="{FF2B5EF4-FFF2-40B4-BE49-F238E27FC236}">
                <a16:creationId xmlns:a16="http://schemas.microsoft.com/office/drawing/2014/main" id="{B5DADA01-69AF-E35B-B95E-4E5FB86CB3B9}"/>
              </a:ext>
            </a:extLst>
          </p:cNvPr>
          <p:cNvSpPr txBox="1">
            <a:spLocks/>
          </p:cNvSpPr>
          <p:nvPr/>
        </p:nvSpPr>
        <p:spPr>
          <a:xfrm>
            <a:off x="1307468" y="3174674"/>
            <a:ext cx="180020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线程创建的方式有哪些</a:t>
            </a:r>
          </a:p>
        </p:txBody>
      </p:sp>
      <p:sp>
        <p:nvSpPr>
          <p:cNvPr id="7" name="文本占位符 2">
            <a:extLst>
              <a:ext uri="{FF2B5EF4-FFF2-40B4-BE49-F238E27FC236}">
                <a16:creationId xmlns:a16="http://schemas.microsoft.com/office/drawing/2014/main" id="{FA8E1F13-02DA-96DC-BE3C-2AEDD7644F0F}"/>
              </a:ext>
            </a:extLst>
          </p:cNvPr>
          <p:cNvSpPr txBox="1">
            <a:spLocks/>
          </p:cNvSpPr>
          <p:nvPr/>
        </p:nvSpPr>
        <p:spPr>
          <a:xfrm>
            <a:off x="3719736" y="1732216"/>
            <a:ext cx="219624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如何停止一个正在运行的线程</a:t>
            </a:r>
          </a:p>
        </p:txBody>
      </p:sp>
      <p:sp>
        <p:nvSpPr>
          <p:cNvPr id="8" name="文本占位符 2">
            <a:extLst>
              <a:ext uri="{FF2B5EF4-FFF2-40B4-BE49-F238E27FC236}">
                <a16:creationId xmlns:a16="http://schemas.microsoft.com/office/drawing/2014/main" id="{5C6590DA-D8BF-7D48-5C81-00B143115ABC}"/>
              </a:ext>
            </a:extLst>
          </p:cNvPr>
          <p:cNvSpPr txBox="1">
            <a:spLocks/>
          </p:cNvSpPr>
          <p:nvPr/>
        </p:nvSpPr>
        <p:spPr>
          <a:xfrm>
            <a:off x="3719736" y="2132855"/>
            <a:ext cx="21324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t>ReentrantLock</a:t>
            </a:r>
            <a:r>
              <a:rPr lang="zh-CN" altLang="en-US" sz="1200" dirty="0"/>
              <a:t>的实现原理</a:t>
            </a:r>
          </a:p>
        </p:txBody>
      </p:sp>
      <p:sp>
        <p:nvSpPr>
          <p:cNvPr id="9" name="文本占位符 2">
            <a:extLst>
              <a:ext uri="{FF2B5EF4-FFF2-40B4-BE49-F238E27FC236}">
                <a16:creationId xmlns:a16="http://schemas.microsoft.com/office/drawing/2014/main" id="{59C3F657-ED67-6D55-219A-5B46A7A6B22B}"/>
              </a:ext>
            </a:extLst>
          </p:cNvPr>
          <p:cNvSpPr txBox="1">
            <a:spLocks/>
          </p:cNvSpPr>
          <p:nvPr/>
        </p:nvSpPr>
        <p:spPr>
          <a:xfrm>
            <a:off x="2747628" y="2733813"/>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线程的 </a:t>
            </a:r>
            <a:r>
              <a:rPr lang="en-US" altLang="zh-CN" sz="1200" dirty="0"/>
              <a:t>run()</a:t>
            </a:r>
            <a:r>
              <a:rPr lang="zh-CN" altLang="en-US" sz="1200" dirty="0"/>
              <a:t>和 </a:t>
            </a:r>
            <a:r>
              <a:rPr lang="en-US" altLang="zh-CN" sz="1200" dirty="0"/>
              <a:t>start()</a:t>
            </a:r>
            <a:r>
              <a:rPr lang="zh-CN" altLang="en-US" sz="1200" dirty="0"/>
              <a:t>有什么区别</a:t>
            </a:r>
          </a:p>
        </p:txBody>
      </p:sp>
      <p:sp>
        <p:nvSpPr>
          <p:cNvPr id="10" name="文本占位符 2">
            <a:extLst>
              <a:ext uri="{FF2B5EF4-FFF2-40B4-BE49-F238E27FC236}">
                <a16:creationId xmlns:a16="http://schemas.microsoft.com/office/drawing/2014/main" id="{FD84A8B0-C106-A06E-E5F6-0FA941440DC0}"/>
              </a:ext>
            </a:extLst>
          </p:cNvPr>
          <p:cNvSpPr txBox="1">
            <a:spLocks/>
          </p:cNvSpPr>
          <p:nvPr/>
        </p:nvSpPr>
        <p:spPr>
          <a:xfrm>
            <a:off x="3179676" y="3535090"/>
            <a:ext cx="1033869"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什么是</a:t>
            </a:r>
            <a:r>
              <a:rPr lang="en-US" altLang="zh-CN" sz="1200" dirty="0"/>
              <a:t>AQS</a:t>
            </a:r>
            <a:endParaRPr lang="zh-CN" altLang="en-US" sz="1200" dirty="0"/>
          </a:p>
        </p:txBody>
      </p:sp>
      <p:sp>
        <p:nvSpPr>
          <p:cNvPr id="11" name="文本占位符 2">
            <a:extLst>
              <a:ext uri="{FF2B5EF4-FFF2-40B4-BE49-F238E27FC236}">
                <a16:creationId xmlns:a16="http://schemas.microsoft.com/office/drawing/2014/main" id="{7956C4C3-E46B-1237-13E3-DD4567C0C606}"/>
              </a:ext>
            </a:extLst>
          </p:cNvPr>
          <p:cNvSpPr txBox="1">
            <a:spLocks/>
          </p:cNvSpPr>
          <p:nvPr/>
        </p:nvSpPr>
        <p:spPr>
          <a:xfrm>
            <a:off x="6093414" y="2693591"/>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notify()</a:t>
            </a:r>
            <a:r>
              <a:rPr lang="zh-CN" altLang="en-US" sz="1200" dirty="0"/>
              <a:t>和 </a:t>
            </a:r>
            <a:r>
              <a:rPr lang="en-US" altLang="zh-CN" sz="1200" dirty="0" err="1"/>
              <a:t>notifyAll</a:t>
            </a:r>
            <a:r>
              <a:rPr lang="en-US" altLang="zh-CN" sz="1200" dirty="0"/>
              <a:t>()</a:t>
            </a:r>
            <a:r>
              <a:rPr lang="zh-CN" altLang="en-US" sz="1200" dirty="0"/>
              <a:t>有什么区别</a:t>
            </a:r>
          </a:p>
        </p:txBody>
      </p:sp>
      <p:sp>
        <p:nvSpPr>
          <p:cNvPr id="12" name="文本占位符 2">
            <a:extLst>
              <a:ext uri="{FF2B5EF4-FFF2-40B4-BE49-F238E27FC236}">
                <a16:creationId xmlns:a16="http://schemas.microsoft.com/office/drawing/2014/main" id="{3375903B-1784-051A-086F-E37CCDE4BF4A}"/>
              </a:ext>
            </a:extLst>
          </p:cNvPr>
          <p:cNvSpPr txBox="1">
            <a:spLocks/>
          </p:cNvSpPr>
          <p:nvPr/>
        </p:nvSpPr>
        <p:spPr>
          <a:xfrm>
            <a:off x="6738004" y="2125430"/>
            <a:ext cx="389450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新建 </a:t>
            </a:r>
            <a:r>
              <a:rPr lang="en-US" altLang="zh-CN" sz="1200" dirty="0"/>
              <a:t>T1</a:t>
            </a:r>
            <a:r>
              <a:rPr lang="zh-CN" altLang="en-US" sz="1200" dirty="0"/>
              <a:t>、</a:t>
            </a:r>
            <a:r>
              <a:rPr lang="en-US" altLang="zh-CN" sz="1200" dirty="0"/>
              <a:t>T2</a:t>
            </a:r>
            <a:r>
              <a:rPr lang="zh-CN" altLang="en-US" sz="1200" dirty="0"/>
              <a:t>、</a:t>
            </a:r>
            <a:r>
              <a:rPr lang="en-US" altLang="zh-CN" sz="1200" dirty="0"/>
              <a:t>T3 </a:t>
            </a:r>
            <a:r>
              <a:rPr lang="zh-CN" altLang="en-US" sz="1200" dirty="0"/>
              <a:t>三个线程，如何保证它们按顺序执行</a:t>
            </a:r>
          </a:p>
        </p:txBody>
      </p:sp>
      <p:sp>
        <p:nvSpPr>
          <p:cNvPr id="13" name="文本占位符 2">
            <a:extLst>
              <a:ext uri="{FF2B5EF4-FFF2-40B4-BE49-F238E27FC236}">
                <a16:creationId xmlns:a16="http://schemas.microsoft.com/office/drawing/2014/main" id="{B2D52A17-BEDA-33C5-5F0C-330C73B8819A}"/>
              </a:ext>
            </a:extLst>
          </p:cNvPr>
          <p:cNvSpPr txBox="1">
            <a:spLocks/>
          </p:cNvSpPr>
          <p:nvPr/>
        </p:nvSpPr>
        <p:spPr>
          <a:xfrm>
            <a:off x="8587006" y="3174673"/>
            <a:ext cx="3197626"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如何控制某个方法允许并发访问线程的数量</a:t>
            </a:r>
          </a:p>
        </p:txBody>
      </p:sp>
      <p:sp>
        <p:nvSpPr>
          <p:cNvPr id="15" name="文本占位符 2">
            <a:extLst>
              <a:ext uri="{FF2B5EF4-FFF2-40B4-BE49-F238E27FC236}">
                <a16:creationId xmlns:a16="http://schemas.microsoft.com/office/drawing/2014/main" id="{C3955400-60CA-56BE-D6A8-080BDAAF9ED5}"/>
              </a:ext>
            </a:extLst>
          </p:cNvPr>
          <p:cNvSpPr txBox="1">
            <a:spLocks/>
          </p:cNvSpPr>
          <p:nvPr/>
        </p:nvSpPr>
        <p:spPr>
          <a:xfrm>
            <a:off x="4625564" y="3487639"/>
            <a:ext cx="274655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为什么不建议用</a:t>
            </a:r>
            <a:r>
              <a:rPr lang="en-US" altLang="zh-CN" sz="1200" dirty="0"/>
              <a:t>Executors</a:t>
            </a:r>
            <a:r>
              <a:rPr lang="zh-CN" altLang="en-US" sz="1200" dirty="0"/>
              <a:t>创建线程池</a:t>
            </a:r>
          </a:p>
        </p:txBody>
      </p:sp>
      <p:sp>
        <p:nvSpPr>
          <p:cNvPr id="16" name="文本占位符 2">
            <a:extLst>
              <a:ext uri="{FF2B5EF4-FFF2-40B4-BE49-F238E27FC236}">
                <a16:creationId xmlns:a16="http://schemas.microsoft.com/office/drawing/2014/main" id="{FAAB2B75-D9B6-AF0A-7414-E3F1717D689A}"/>
              </a:ext>
            </a:extLst>
          </p:cNvPr>
          <p:cNvSpPr txBox="1">
            <a:spLocks/>
          </p:cNvSpPr>
          <p:nvPr/>
        </p:nvSpPr>
        <p:spPr>
          <a:xfrm>
            <a:off x="5093053" y="4155178"/>
            <a:ext cx="132698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CAS </a:t>
            </a:r>
            <a:r>
              <a:rPr lang="zh-CN" altLang="en-US" sz="1200" dirty="0"/>
              <a:t>你知道吗</a:t>
            </a:r>
          </a:p>
        </p:txBody>
      </p:sp>
      <p:sp>
        <p:nvSpPr>
          <p:cNvPr id="17" name="文本占位符 2">
            <a:extLst>
              <a:ext uri="{FF2B5EF4-FFF2-40B4-BE49-F238E27FC236}">
                <a16:creationId xmlns:a16="http://schemas.microsoft.com/office/drawing/2014/main" id="{D957D52E-B2B4-94D5-E43D-185C07CD132D}"/>
              </a:ext>
            </a:extLst>
          </p:cNvPr>
          <p:cNvSpPr txBox="1">
            <a:spLocks/>
          </p:cNvSpPr>
          <p:nvPr/>
        </p:nvSpPr>
        <p:spPr>
          <a:xfrm>
            <a:off x="4766949" y="4737005"/>
            <a:ext cx="233716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你谈谈 </a:t>
            </a:r>
            <a:r>
              <a:rPr lang="en-US" altLang="zh-CN" sz="1200" dirty="0"/>
              <a:t>JMM</a:t>
            </a:r>
            <a:r>
              <a:rPr lang="zh-CN" altLang="en-US" sz="1200" dirty="0"/>
              <a:t>（</a:t>
            </a:r>
            <a:r>
              <a:rPr lang="en-US" altLang="zh-CN" sz="1200" dirty="0"/>
              <a:t>Java </a:t>
            </a:r>
            <a:r>
              <a:rPr lang="zh-CN" altLang="en-US" sz="1200" dirty="0"/>
              <a:t>内存模型）</a:t>
            </a:r>
          </a:p>
        </p:txBody>
      </p:sp>
      <p:sp>
        <p:nvSpPr>
          <p:cNvPr id="18" name="文本占位符 2">
            <a:extLst>
              <a:ext uri="{FF2B5EF4-FFF2-40B4-BE49-F238E27FC236}">
                <a16:creationId xmlns:a16="http://schemas.microsoft.com/office/drawing/2014/main" id="{487D732E-5F5E-E956-2476-795CEC4307B1}"/>
              </a:ext>
            </a:extLst>
          </p:cNvPr>
          <p:cNvSpPr txBox="1">
            <a:spLocks/>
          </p:cNvSpPr>
          <p:nvPr/>
        </p:nvSpPr>
        <p:spPr>
          <a:xfrm>
            <a:off x="7168696" y="5187678"/>
            <a:ext cx="15675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线程池的种类有哪些</a:t>
            </a:r>
          </a:p>
        </p:txBody>
      </p:sp>
      <p:sp>
        <p:nvSpPr>
          <p:cNvPr id="19" name="文本占位符 2">
            <a:extLst>
              <a:ext uri="{FF2B5EF4-FFF2-40B4-BE49-F238E27FC236}">
                <a16:creationId xmlns:a16="http://schemas.microsoft.com/office/drawing/2014/main" id="{22FE0C4D-DE29-22CF-F8C5-4263B4350DE4}"/>
              </a:ext>
            </a:extLst>
          </p:cNvPr>
          <p:cNvSpPr txBox="1">
            <a:spLocks/>
          </p:cNvSpPr>
          <p:nvPr/>
        </p:nvSpPr>
        <p:spPr>
          <a:xfrm>
            <a:off x="8583225" y="462933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synchronized</a:t>
            </a:r>
            <a:r>
              <a:rPr lang="zh-CN" altLang="en-US" sz="1200" dirty="0"/>
              <a:t>关键字的底层原理</a:t>
            </a:r>
          </a:p>
        </p:txBody>
      </p:sp>
      <p:sp>
        <p:nvSpPr>
          <p:cNvPr id="20" name="文本占位符 2">
            <a:extLst>
              <a:ext uri="{FF2B5EF4-FFF2-40B4-BE49-F238E27FC236}">
                <a16:creationId xmlns:a16="http://schemas.microsoft.com/office/drawing/2014/main" id="{4C955F90-F324-E316-BC73-7AAE42F0C34D}"/>
              </a:ext>
            </a:extLst>
          </p:cNvPr>
          <p:cNvSpPr txBox="1">
            <a:spLocks/>
          </p:cNvSpPr>
          <p:nvPr/>
        </p:nvSpPr>
        <p:spPr>
          <a:xfrm>
            <a:off x="5241220" y="5397552"/>
            <a:ext cx="14967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如何进行死锁诊断</a:t>
            </a:r>
          </a:p>
        </p:txBody>
      </p:sp>
      <p:sp>
        <p:nvSpPr>
          <p:cNvPr id="22" name="文本占位符 2">
            <a:extLst>
              <a:ext uri="{FF2B5EF4-FFF2-40B4-BE49-F238E27FC236}">
                <a16:creationId xmlns:a16="http://schemas.microsoft.com/office/drawing/2014/main" id="{2EB2F23A-1264-D9E2-E139-FA6B7043D37D}"/>
              </a:ext>
            </a:extLst>
          </p:cNvPr>
          <p:cNvSpPr txBox="1">
            <a:spLocks/>
          </p:cNvSpPr>
          <p:nvPr/>
        </p:nvSpPr>
        <p:spPr>
          <a:xfrm>
            <a:off x="2398924" y="3954857"/>
            <a:ext cx="181462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死锁产生的条件是什么</a:t>
            </a:r>
          </a:p>
        </p:txBody>
      </p:sp>
      <p:sp>
        <p:nvSpPr>
          <p:cNvPr id="23" name="文本占位符 2">
            <a:extLst>
              <a:ext uri="{FF2B5EF4-FFF2-40B4-BE49-F238E27FC236}">
                <a16:creationId xmlns:a16="http://schemas.microsoft.com/office/drawing/2014/main" id="{39E14B6A-B941-D5F4-9724-A6B20B306562}"/>
              </a:ext>
            </a:extLst>
          </p:cNvPr>
          <p:cNvSpPr txBox="1">
            <a:spLocks/>
          </p:cNvSpPr>
          <p:nvPr/>
        </p:nvSpPr>
        <p:spPr>
          <a:xfrm>
            <a:off x="1936265" y="1200076"/>
            <a:ext cx="311689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线程包括哪些状态，状态之间是如何变化的</a:t>
            </a:r>
          </a:p>
        </p:txBody>
      </p:sp>
      <p:sp>
        <p:nvSpPr>
          <p:cNvPr id="24" name="文本占位符 2">
            <a:extLst>
              <a:ext uri="{FF2B5EF4-FFF2-40B4-BE49-F238E27FC236}">
                <a16:creationId xmlns:a16="http://schemas.microsoft.com/office/drawing/2014/main" id="{DF65299F-BD10-D519-8802-4D72C7A03692}"/>
              </a:ext>
            </a:extLst>
          </p:cNvPr>
          <p:cNvSpPr txBox="1">
            <a:spLocks/>
          </p:cNvSpPr>
          <p:nvPr/>
        </p:nvSpPr>
        <p:spPr>
          <a:xfrm>
            <a:off x="1462124" y="4524823"/>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synchronized</a:t>
            </a:r>
            <a:r>
              <a:rPr lang="zh-CN" altLang="en-US" sz="1200" dirty="0"/>
              <a:t>和</a:t>
            </a:r>
            <a:r>
              <a:rPr lang="en-US" altLang="zh-CN" sz="1200" dirty="0"/>
              <a:t>Lock</a:t>
            </a:r>
            <a:r>
              <a:rPr lang="zh-CN" altLang="en-US" sz="1200" dirty="0"/>
              <a:t>有什么区别</a:t>
            </a:r>
          </a:p>
        </p:txBody>
      </p:sp>
      <p:sp>
        <p:nvSpPr>
          <p:cNvPr id="25" name="文本占位符 2">
            <a:extLst>
              <a:ext uri="{FF2B5EF4-FFF2-40B4-BE49-F238E27FC236}">
                <a16:creationId xmlns:a16="http://schemas.microsoft.com/office/drawing/2014/main" id="{0EC32B99-C876-89C6-72FD-1523FB67AB88}"/>
              </a:ext>
            </a:extLst>
          </p:cNvPr>
          <p:cNvSpPr txBox="1">
            <a:spLocks/>
          </p:cNvSpPr>
          <p:nvPr/>
        </p:nvSpPr>
        <p:spPr>
          <a:xfrm>
            <a:off x="378028" y="5262300"/>
            <a:ext cx="398311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说一下线程池的核心参数（线程池的执行原理知道嘛）</a:t>
            </a:r>
          </a:p>
        </p:txBody>
      </p:sp>
      <p:sp>
        <p:nvSpPr>
          <p:cNvPr id="26" name="文本占位符 2">
            <a:extLst>
              <a:ext uri="{FF2B5EF4-FFF2-40B4-BE49-F238E27FC236}">
                <a16:creationId xmlns:a16="http://schemas.microsoft.com/office/drawing/2014/main" id="{A6512EA3-FA0D-53D0-2DEB-92595922D3C6}"/>
              </a:ext>
            </a:extLst>
          </p:cNvPr>
          <p:cNvSpPr txBox="1">
            <a:spLocks/>
          </p:cNvSpPr>
          <p:nvPr/>
        </p:nvSpPr>
        <p:spPr>
          <a:xfrm>
            <a:off x="2369586" y="6285510"/>
            <a:ext cx="225025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聊一下</a:t>
            </a:r>
            <a:r>
              <a:rPr lang="en-US" altLang="zh-CN" sz="1200" dirty="0" err="1"/>
              <a:t>ConcurrentHashMap</a:t>
            </a:r>
            <a:r>
              <a:rPr lang="en-US" altLang="zh-CN" sz="1200" dirty="0"/>
              <a:t> </a:t>
            </a:r>
            <a:endParaRPr lang="zh-CN" altLang="en-US" sz="1200" dirty="0"/>
          </a:p>
        </p:txBody>
      </p:sp>
      <p:sp>
        <p:nvSpPr>
          <p:cNvPr id="27" name="文本占位符 2">
            <a:extLst>
              <a:ext uri="{FF2B5EF4-FFF2-40B4-BE49-F238E27FC236}">
                <a16:creationId xmlns:a16="http://schemas.microsoft.com/office/drawing/2014/main" id="{0035F3EE-0331-5F96-B7A5-80934E90353C}"/>
              </a:ext>
            </a:extLst>
          </p:cNvPr>
          <p:cNvSpPr txBox="1">
            <a:spLocks/>
          </p:cNvSpPr>
          <p:nvPr/>
        </p:nvSpPr>
        <p:spPr>
          <a:xfrm>
            <a:off x="1667507" y="5798191"/>
            <a:ext cx="342554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线程池使用场景</a:t>
            </a:r>
            <a:r>
              <a:rPr lang="en-US" altLang="zh-CN" sz="1200" dirty="0"/>
              <a:t>(</a:t>
            </a:r>
            <a:r>
              <a:rPr lang="zh-CN" altLang="en-US" sz="1200" dirty="0"/>
              <a:t>你们项目中哪里用到了线程池</a:t>
            </a:r>
            <a:r>
              <a:rPr lang="en-US" altLang="zh-CN" sz="1200" dirty="0"/>
              <a:t>)</a:t>
            </a:r>
            <a:endParaRPr lang="zh-CN" altLang="en-US" sz="1200" dirty="0"/>
          </a:p>
        </p:txBody>
      </p:sp>
      <p:sp>
        <p:nvSpPr>
          <p:cNvPr id="29" name="文本占位符 2">
            <a:extLst>
              <a:ext uri="{FF2B5EF4-FFF2-40B4-BE49-F238E27FC236}">
                <a16:creationId xmlns:a16="http://schemas.microsoft.com/office/drawing/2014/main" id="{B741B6CD-2F3E-56BD-5AA4-185FC8CC7C54}"/>
              </a:ext>
            </a:extLst>
          </p:cNvPr>
          <p:cNvSpPr txBox="1">
            <a:spLocks/>
          </p:cNvSpPr>
          <p:nvPr/>
        </p:nvSpPr>
        <p:spPr>
          <a:xfrm>
            <a:off x="5852153" y="5956159"/>
            <a:ext cx="204404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请谈谈你对 </a:t>
            </a:r>
            <a:r>
              <a:rPr lang="en-US" altLang="zh-CN" sz="1200" dirty="0"/>
              <a:t>volatile </a:t>
            </a:r>
            <a:r>
              <a:rPr lang="zh-CN" altLang="en-US" sz="1200" dirty="0"/>
              <a:t>的理解</a:t>
            </a:r>
          </a:p>
        </p:txBody>
      </p:sp>
      <p:sp>
        <p:nvSpPr>
          <p:cNvPr id="30" name="文本占位符 2">
            <a:extLst>
              <a:ext uri="{FF2B5EF4-FFF2-40B4-BE49-F238E27FC236}">
                <a16:creationId xmlns:a16="http://schemas.microsoft.com/office/drawing/2014/main" id="{871FE641-8891-7731-95D0-A5558698E71D}"/>
              </a:ext>
            </a:extLst>
          </p:cNvPr>
          <p:cNvSpPr txBox="1">
            <a:spLocks/>
          </p:cNvSpPr>
          <p:nvPr/>
        </p:nvSpPr>
        <p:spPr>
          <a:xfrm>
            <a:off x="8299840" y="5588317"/>
            <a:ext cx="306036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导致并发程序出现问题的根本原因是什么</a:t>
            </a:r>
          </a:p>
        </p:txBody>
      </p:sp>
      <p:sp>
        <p:nvSpPr>
          <p:cNvPr id="31" name="文本占位符 2">
            <a:extLst>
              <a:ext uri="{FF2B5EF4-FFF2-40B4-BE49-F238E27FC236}">
                <a16:creationId xmlns:a16="http://schemas.microsoft.com/office/drawing/2014/main" id="{DAD3DA1F-9CD7-3B04-BDB8-7208DA162668}"/>
              </a:ext>
            </a:extLst>
          </p:cNvPr>
          <p:cNvSpPr txBox="1">
            <a:spLocks/>
          </p:cNvSpPr>
          <p:nvPr/>
        </p:nvSpPr>
        <p:spPr>
          <a:xfrm>
            <a:off x="7546117" y="3993188"/>
            <a:ext cx="170823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如何确定核心线程数</a:t>
            </a:r>
          </a:p>
        </p:txBody>
      </p:sp>
      <p:sp>
        <p:nvSpPr>
          <p:cNvPr id="32" name="文本占位符 2">
            <a:extLst>
              <a:ext uri="{FF2B5EF4-FFF2-40B4-BE49-F238E27FC236}">
                <a16:creationId xmlns:a16="http://schemas.microsoft.com/office/drawing/2014/main" id="{16A79394-6CF5-6504-8673-8F723236AD90}"/>
              </a:ext>
            </a:extLst>
          </p:cNvPr>
          <p:cNvSpPr txBox="1">
            <a:spLocks/>
          </p:cNvSpPr>
          <p:nvPr/>
        </p:nvSpPr>
        <p:spPr>
          <a:xfrm>
            <a:off x="9372364" y="2585575"/>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runnable </a:t>
            </a:r>
            <a:r>
              <a:rPr lang="zh-CN" altLang="en-US" sz="1200" dirty="0"/>
              <a:t>和 </a:t>
            </a:r>
            <a:r>
              <a:rPr lang="en-US" altLang="zh-CN" sz="1200" dirty="0"/>
              <a:t>callable </a:t>
            </a:r>
            <a:r>
              <a:rPr lang="zh-CN" altLang="en-US" sz="1200" dirty="0"/>
              <a:t>有什么区别</a:t>
            </a:r>
          </a:p>
        </p:txBody>
      </p:sp>
      <p:sp>
        <p:nvSpPr>
          <p:cNvPr id="33" name="文本占位符 2">
            <a:extLst>
              <a:ext uri="{FF2B5EF4-FFF2-40B4-BE49-F238E27FC236}">
                <a16:creationId xmlns:a16="http://schemas.microsoft.com/office/drawing/2014/main" id="{B80F32B9-EA69-7F21-7DE9-95DAA5155E0C}"/>
              </a:ext>
            </a:extLst>
          </p:cNvPr>
          <p:cNvSpPr txBox="1">
            <a:spLocks/>
          </p:cNvSpPr>
          <p:nvPr/>
        </p:nvSpPr>
        <p:spPr>
          <a:xfrm>
            <a:off x="8139410" y="1607188"/>
            <a:ext cx="231307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谈谈你对</a:t>
            </a:r>
            <a:r>
              <a:rPr lang="en-US" altLang="zh-CN" sz="1200" dirty="0" err="1"/>
              <a:t>ThreadLocal</a:t>
            </a:r>
            <a:r>
              <a:rPr lang="zh-CN" altLang="en-US" sz="1200" dirty="0"/>
              <a:t>的理解</a:t>
            </a:r>
          </a:p>
        </p:txBody>
      </p:sp>
      <p:sp>
        <p:nvSpPr>
          <p:cNvPr id="34" name="文本占位符 2">
            <a:extLst>
              <a:ext uri="{FF2B5EF4-FFF2-40B4-BE49-F238E27FC236}">
                <a16:creationId xmlns:a16="http://schemas.microsoft.com/office/drawing/2014/main" id="{0F1F8EE9-58EA-B2A2-BB3F-FD8627000093}"/>
              </a:ext>
            </a:extLst>
          </p:cNvPr>
          <p:cNvSpPr txBox="1">
            <a:spLocks/>
          </p:cNvSpPr>
          <p:nvPr/>
        </p:nvSpPr>
        <p:spPr>
          <a:xfrm>
            <a:off x="5936941" y="130042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在</a:t>
            </a:r>
            <a:r>
              <a:rPr lang="en-US" altLang="zh-CN" sz="1200" dirty="0"/>
              <a:t>java</a:t>
            </a:r>
            <a:r>
              <a:rPr lang="zh-CN" altLang="en-US" sz="1200" dirty="0"/>
              <a:t>中</a:t>
            </a:r>
            <a:r>
              <a:rPr lang="en-US" altLang="zh-CN" sz="1200" dirty="0"/>
              <a:t>wait</a:t>
            </a:r>
            <a:r>
              <a:rPr lang="zh-CN" altLang="en-US" sz="1200" dirty="0"/>
              <a:t>和</a:t>
            </a:r>
            <a:r>
              <a:rPr lang="en-US" altLang="zh-CN" sz="1200" dirty="0"/>
              <a:t>sleep</a:t>
            </a:r>
            <a:r>
              <a:rPr lang="zh-CN" altLang="en-US" sz="1200" dirty="0"/>
              <a:t>方法的不同</a:t>
            </a:r>
          </a:p>
        </p:txBody>
      </p:sp>
      <p:sp>
        <p:nvSpPr>
          <p:cNvPr id="35" name="文本占位符 2">
            <a:extLst>
              <a:ext uri="{FF2B5EF4-FFF2-40B4-BE49-F238E27FC236}">
                <a16:creationId xmlns:a16="http://schemas.microsoft.com/office/drawing/2014/main" id="{ADD41016-C321-5570-5665-1FAC26262F19}"/>
              </a:ext>
            </a:extLst>
          </p:cNvPr>
          <p:cNvSpPr txBox="1">
            <a:spLocks/>
          </p:cNvSpPr>
          <p:nvPr/>
        </p:nvSpPr>
        <p:spPr>
          <a:xfrm>
            <a:off x="9084332" y="1147043"/>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线程池中有哪些常见的阻塞队列</a:t>
            </a:r>
          </a:p>
        </p:txBody>
      </p:sp>
      <p:sp>
        <p:nvSpPr>
          <p:cNvPr id="36" name="椭圆 35">
            <a:extLst>
              <a:ext uri="{FF2B5EF4-FFF2-40B4-BE49-F238E27FC236}">
                <a16:creationId xmlns:a16="http://schemas.microsoft.com/office/drawing/2014/main" id="{B7A6BEF1-19E8-9EAC-0D47-AA3131CB25C1}"/>
              </a:ext>
            </a:extLst>
          </p:cNvPr>
          <p:cNvSpPr/>
          <p:nvPr/>
        </p:nvSpPr>
        <p:spPr>
          <a:xfrm>
            <a:off x="3144367" y="2591612"/>
            <a:ext cx="1651879" cy="1651879"/>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C00000"/>
                </a:solidFill>
                <a:ea typeface="Alibaba PuHuiTi Medium"/>
              </a:rPr>
              <a:t>高频</a:t>
            </a:r>
          </a:p>
        </p:txBody>
      </p:sp>
      <p:sp>
        <p:nvSpPr>
          <p:cNvPr id="37" name="椭圆 36">
            <a:extLst>
              <a:ext uri="{FF2B5EF4-FFF2-40B4-BE49-F238E27FC236}">
                <a16:creationId xmlns:a16="http://schemas.microsoft.com/office/drawing/2014/main" id="{26E0733F-51BA-5292-9A59-C5D5EE66994B}"/>
              </a:ext>
            </a:extLst>
          </p:cNvPr>
          <p:cNvSpPr/>
          <p:nvPr/>
        </p:nvSpPr>
        <p:spPr>
          <a:xfrm>
            <a:off x="6788435" y="2591612"/>
            <a:ext cx="1651879" cy="1651879"/>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C00000"/>
                </a:solidFill>
                <a:ea typeface="Alibaba PuHuiTi Medium"/>
              </a:rPr>
              <a:t>难以回答</a:t>
            </a:r>
          </a:p>
        </p:txBody>
      </p:sp>
    </p:spTree>
    <p:extLst>
      <p:ext uri="{BB962C8B-B14F-4D97-AF65-F5344CB8AC3E}">
        <p14:creationId xmlns:p14="http://schemas.microsoft.com/office/powerpoint/2010/main" val="2230223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900"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900" decel="100000" fill="hold"/>
                                        <p:tgtEl>
                                          <p:spTgt spid="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900" decel="100000" fill="hold"/>
                                        <p:tgtEl>
                                          <p:spTgt spid="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900" decel="100000" fill="hold"/>
                                        <p:tgtEl>
                                          <p:spTgt spid="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900" decel="100000" fill="hold"/>
                                        <p:tgtEl>
                                          <p:spTgt spid="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900" decel="100000" fill="hold"/>
                                        <p:tgtEl>
                                          <p:spTgt spid="1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900" decel="100000" fill="hold"/>
                                        <p:tgtEl>
                                          <p:spTgt spid="1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900" decel="100000" fill="hold"/>
                                        <p:tgtEl>
                                          <p:spTgt spid="12"/>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900" decel="100000" fill="hold"/>
                                        <p:tgtEl>
                                          <p:spTgt spid="13"/>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900" decel="100000" fill="hold"/>
                                        <p:tgtEl>
                                          <p:spTgt spid="15"/>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900" decel="100000" fill="hold"/>
                                        <p:tgtEl>
                                          <p:spTgt spid="16"/>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900" decel="100000" fill="hold"/>
                                        <p:tgtEl>
                                          <p:spTgt spid="17"/>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900" decel="100000" fill="hold"/>
                                        <p:tgtEl>
                                          <p:spTgt spid="18"/>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1000"/>
                                        <p:tgtEl>
                                          <p:spTgt spid="19"/>
                                        </p:tgtEl>
                                      </p:cBhvr>
                                    </p:animEffect>
                                    <p:anim calcmode="lin" valueType="num">
                                      <p:cBhvr>
                                        <p:cTn id="92" dur="1000" fill="hold"/>
                                        <p:tgtEl>
                                          <p:spTgt spid="19"/>
                                        </p:tgtEl>
                                        <p:attrNameLst>
                                          <p:attrName>ppt_x</p:attrName>
                                        </p:attrNameLst>
                                      </p:cBhvr>
                                      <p:tavLst>
                                        <p:tav tm="0">
                                          <p:val>
                                            <p:strVal val="#ppt_x"/>
                                          </p:val>
                                        </p:tav>
                                        <p:tav tm="100000">
                                          <p:val>
                                            <p:strVal val="#ppt_x"/>
                                          </p:val>
                                        </p:tav>
                                      </p:tavLst>
                                    </p:anim>
                                    <p:anim calcmode="lin" valueType="num">
                                      <p:cBhvr>
                                        <p:cTn id="93" dur="900" decel="100000" fill="hold"/>
                                        <p:tgtEl>
                                          <p:spTgt spid="19"/>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900" decel="100000" fill="hold"/>
                                        <p:tgtEl>
                                          <p:spTgt spid="20"/>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900" decel="100000" fill="hold"/>
                                        <p:tgtEl>
                                          <p:spTgt spid="22"/>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1000"/>
                                        <p:tgtEl>
                                          <p:spTgt spid="23"/>
                                        </p:tgtEl>
                                      </p:cBhvr>
                                    </p:animEffect>
                                    <p:anim calcmode="lin" valueType="num">
                                      <p:cBhvr>
                                        <p:cTn id="110" dur="1000" fill="hold"/>
                                        <p:tgtEl>
                                          <p:spTgt spid="23"/>
                                        </p:tgtEl>
                                        <p:attrNameLst>
                                          <p:attrName>ppt_x</p:attrName>
                                        </p:attrNameLst>
                                      </p:cBhvr>
                                      <p:tavLst>
                                        <p:tav tm="0">
                                          <p:val>
                                            <p:strVal val="#ppt_x"/>
                                          </p:val>
                                        </p:tav>
                                        <p:tav tm="100000">
                                          <p:val>
                                            <p:strVal val="#ppt_x"/>
                                          </p:val>
                                        </p:tav>
                                      </p:tavLst>
                                    </p:anim>
                                    <p:anim calcmode="lin" valueType="num">
                                      <p:cBhvr>
                                        <p:cTn id="111" dur="900" decel="100000" fill="hold"/>
                                        <p:tgtEl>
                                          <p:spTgt spid="23"/>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13" presetID="37" presetClass="entr" presetSubtype="0"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fade">
                                      <p:cBhvr>
                                        <p:cTn id="115" dur="1000"/>
                                        <p:tgtEl>
                                          <p:spTgt spid="24"/>
                                        </p:tgtEl>
                                      </p:cBhvr>
                                    </p:animEffect>
                                    <p:anim calcmode="lin" valueType="num">
                                      <p:cBhvr>
                                        <p:cTn id="116" dur="1000" fill="hold"/>
                                        <p:tgtEl>
                                          <p:spTgt spid="24"/>
                                        </p:tgtEl>
                                        <p:attrNameLst>
                                          <p:attrName>ppt_x</p:attrName>
                                        </p:attrNameLst>
                                      </p:cBhvr>
                                      <p:tavLst>
                                        <p:tav tm="0">
                                          <p:val>
                                            <p:strVal val="#ppt_x"/>
                                          </p:val>
                                        </p:tav>
                                        <p:tav tm="100000">
                                          <p:val>
                                            <p:strVal val="#ppt_x"/>
                                          </p:val>
                                        </p:tav>
                                      </p:tavLst>
                                    </p:anim>
                                    <p:anim calcmode="lin" valueType="num">
                                      <p:cBhvr>
                                        <p:cTn id="117" dur="900" decel="100000" fill="hold"/>
                                        <p:tgtEl>
                                          <p:spTgt spid="24"/>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fade">
                                      <p:cBhvr>
                                        <p:cTn id="121" dur="1000"/>
                                        <p:tgtEl>
                                          <p:spTgt spid="25"/>
                                        </p:tgtEl>
                                      </p:cBhvr>
                                    </p:animEffect>
                                    <p:anim calcmode="lin" valueType="num">
                                      <p:cBhvr>
                                        <p:cTn id="122" dur="1000" fill="hold"/>
                                        <p:tgtEl>
                                          <p:spTgt spid="25"/>
                                        </p:tgtEl>
                                        <p:attrNameLst>
                                          <p:attrName>ppt_x</p:attrName>
                                        </p:attrNameLst>
                                      </p:cBhvr>
                                      <p:tavLst>
                                        <p:tav tm="0">
                                          <p:val>
                                            <p:strVal val="#ppt_x"/>
                                          </p:val>
                                        </p:tav>
                                        <p:tav tm="100000">
                                          <p:val>
                                            <p:strVal val="#ppt_x"/>
                                          </p:val>
                                        </p:tav>
                                      </p:tavLst>
                                    </p:anim>
                                    <p:anim calcmode="lin" valueType="num">
                                      <p:cBhvr>
                                        <p:cTn id="123" dur="900" decel="100000" fill="hold"/>
                                        <p:tgtEl>
                                          <p:spTgt spid="25"/>
                                        </p:tgtEl>
                                        <p:attrNameLst>
                                          <p:attrName>ppt_y</p:attrName>
                                        </p:attrNameLst>
                                      </p:cBhvr>
                                      <p:tavLst>
                                        <p:tav tm="0">
                                          <p:val>
                                            <p:strVal val="#ppt_y+1"/>
                                          </p:val>
                                        </p:tav>
                                        <p:tav tm="100000">
                                          <p:val>
                                            <p:strVal val="#ppt_y-.03"/>
                                          </p:val>
                                        </p:tav>
                                      </p:tavLst>
                                    </p:anim>
                                    <p:anim calcmode="lin" valueType="num">
                                      <p:cBhvr>
                                        <p:cTn id="12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125" presetID="37" presetClass="entr" presetSubtype="0" fill="hold" grpId="0" nodeType="with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fade">
                                      <p:cBhvr>
                                        <p:cTn id="127" dur="1000"/>
                                        <p:tgtEl>
                                          <p:spTgt spid="26"/>
                                        </p:tgtEl>
                                      </p:cBhvr>
                                    </p:animEffect>
                                    <p:anim calcmode="lin" valueType="num">
                                      <p:cBhvr>
                                        <p:cTn id="128" dur="1000" fill="hold"/>
                                        <p:tgtEl>
                                          <p:spTgt spid="26"/>
                                        </p:tgtEl>
                                        <p:attrNameLst>
                                          <p:attrName>ppt_x</p:attrName>
                                        </p:attrNameLst>
                                      </p:cBhvr>
                                      <p:tavLst>
                                        <p:tav tm="0">
                                          <p:val>
                                            <p:strVal val="#ppt_x"/>
                                          </p:val>
                                        </p:tav>
                                        <p:tav tm="100000">
                                          <p:val>
                                            <p:strVal val="#ppt_x"/>
                                          </p:val>
                                        </p:tav>
                                      </p:tavLst>
                                    </p:anim>
                                    <p:anim calcmode="lin" valueType="num">
                                      <p:cBhvr>
                                        <p:cTn id="129" dur="900" decel="100000" fill="hold"/>
                                        <p:tgtEl>
                                          <p:spTgt spid="26"/>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131" presetID="37" presetClass="entr" presetSubtype="0"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Effect transition="in" filter="fade">
                                      <p:cBhvr>
                                        <p:cTn id="133" dur="1000"/>
                                        <p:tgtEl>
                                          <p:spTgt spid="27"/>
                                        </p:tgtEl>
                                      </p:cBhvr>
                                    </p:animEffect>
                                    <p:anim calcmode="lin" valueType="num">
                                      <p:cBhvr>
                                        <p:cTn id="134" dur="1000" fill="hold"/>
                                        <p:tgtEl>
                                          <p:spTgt spid="27"/>
                                        </p:tgtEl>
                                        <p:attrNameLst>
                                          <p:attrName>ppt_x</p:attrName>
                                        </p:attrNameLst>
                                      </p:cBhvr>
                                      <p:tavLst>
                                        <p:tav tm="0">
                                          <p:val>
                                            <p:strVal val="#ppt_x"/>
                                          </p:val>
                                        </p:tav>
                                        <p:tav tm="100000">
                                          <p:val>
                                            <p:strVal val="#ppt_x"/>
                                          </p:val>
                                        </p:tav>
                                      </p:tavLst>
                                    </p:anim>
                                    <p:anim calcmode="lin" valueType="num">
                                      <p:cBhvr>
                                        <p:cTn id="135" dur="900" decel="100000" fill="hold"/>
                                        <p:tgtEl>
                                          <p:spTgt spid="27"/>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37" presetID="37" presetClass="entr" presetSubtype="0" fill="hold" grpId="0" nodeType="with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fade">
                                      <p:cBhvr>
                                        <p:cTn id="139" dur="1000"/>
                                        <p:tgtEl>
                                          <p:spTgt spid="29"/>
                                        </p:tgtEl>
                                      </p:cBhvr>
                                    </p:animEffect>
                                    <p:anim calcmode="lin" valueType="num">
                                      <p:cBhvr>
                                        <p:cTn id="140" dur="1000" fill="hold"/>
                                        <p:tgtEl>
                                          <p:spTgt spid="29"/>
                                        </p:tgtEl>
                                        <p:attrNameLst>
                                          <p:attrName>ppt_x</p:attrName>
                                        </p:attrNameLst>
                                      </p:cBhvr>
                                      <p:tavLst>
                                        <p:tav tm="0">
                                          <p:val>
                                            <p:strVal val="#ppt_x"/>
                                          </p:val>
                                        </p:tav>
                                        <p:tav tm="100000">
                                          <p:val>
                                            <p:strVal val="#ppt_x"/>
                                          </p:val>
                                        </p:tav>
                                      </p:tavLst>
                                    </p:anim>
                                    <p:anim calcmode="lin" valueType="num">
                                      <p:cBhvr>
                                        <p:cTn id="141" dur="900" decel="100000" fill="hold"/>
                                        <p:tgtEl>
                                          <p:spTgt spid="29"/>
                                        </p:tgtEl>
                                        <p:attrNameLst>
                                          <p:attrName>ppt_y</p:attrName>
                                        </p:attrNameLst>
                                      </p:cBhvr>
                                      <p:tavLst>
                                        <p:tav tm="0">
                                          <p:val>
                                            <p:strVal val="#ppt_y+1"/>
                                          </p:val>
                                        </p:tav>
                                        <p:tav tm="100000">
                                          <p:val>
                                            <p:strVal val="#ppt_y-.03"/>
                                          </p:val>
                                        </p:tav>
                                      </p:tavLst>
                                    </p:anim>
                                    <p:anim calcmode="lin" valueType="num">
                                      <p:cBhvr>
                                        <p:cTn id="142"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43" presetID="37" presetClass="entr" presetSubtype="0"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Effect transition="in" filter="fade">
                                      <p:cBhvr>
                                        <p:cTn id="145" dur="1000"/>
                                        <p:tgtEl>
                                          <p:spTgt spid="30"/>
                                        </p:tgtEl>
                                      </p:cBhvr>
                                    </p:animEffect>
                                    <p:anim calcmode="lin" valueType="num">
                                      <p:cBhvr>
                                        <p:cTn id="146" dur="1000" fill="hold"/>
                                        <p:tgtEl>
                                          <p:spTgt spid="30"/>
                                        </p:tgtEl>
                                        <p:attrNameLst>
                                          <p:attrName>ppt_x</p:attrName>
                                        </p:attrNameLst>
                                      </p:cBhvr>
                                      <p:tavLst>
                                        <p:tav tm="0">
                                          <p:val>
                                            <p:strVal val="#ppt_x"/>
                                          </p:val>
                                        </p:tav>
                                        <p:tav tm="100000">
                                          <p:val>
                                            <p:strVal val="#ppt_x"/>
                                          </p:val>
                                        </p:tav>
                                      </p:tavLst>
                                    </p:anim>
                                    <p:anim calcmode="lin" valueType="num">
                                      <p:cBhvr>
                                        <p:cTn id="147" dur="900" decel="100000" fill="hold"/>
                                        <p:tgtEl>
                                          <p:spTgt spid="30"/>
                                        </p:tgtEl>
                                        <p:attrNameLst>
                                          <p:attrName>ppt_y</p:attrName>
                                        </p:attrNameLst>
                                      </p:cBhvr>
                                      <p:tavLst>
                                        <p:tav tm="0">
                                          <p:val>
                                            <p:strVal val="#ppt_y+1"/>
                                          </p:val>
                                        </p:tav>
                                        <p:tav tm="100000">
                                          <p:val>
                                            <p:strVal val="#ppt_y-.03"/>
                                          </p:val>
                                        </p:tav>
                                      </p:tavLst>
                                    </p:anim>
                                    <p:anim calcmode="lin" valueType="num">
                                      <p:cBhvr>
                                        <p:cTn id="148"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149" presetID="37" presetClass="entr" presetSubtype="0" fill="hold" grpId="0" nodeType="withEffect">
                                  <p:stCondLst>
                                    <p:cond delay="0"/>
                                  </p:stCondLst>
                                  <p:childTnLst>
                                    <p:set>
                                      <p:cBhvr>
                                        <p:cTn id="150" dur="1" fill="hold">
                                          <p:stCondLst>
                                            <p:cond delay="0"/>
                                          </p:stCondLst>
                                        </p:cTn>
                                        <p:tgtEl>
                                          <p:spTgt spid="31"/>
                                        </p:tgtEl>
                                        <p:attrNameLst>
                                          <p:attrName>style.visibility</p:attrName>
                                        </p:attrNameLst>
                                      </p:cBhvr>
                                      <p:to>
                                        <p:strVal val="visible"/>
                                      </p:to>
                                    </p:set>
                                    <p:animEffect transition="in" filter="fade">
                                      <p:cBhvr>
                                        <p:cTn id="151" dur="1000"/>
                                        <p:tgtEl>
                                          <p:spTgt spid="31"/>
                                        </p:tgtEl>
                                      </p:cBhvr>
                                    </p:animEffect>
                                    <p:anim calcmode="lin" valueType="num">
                                      <p:cBhvr>
                                        <p:cTn id="152" dur="1000" fill="hold"/>
                                        <p:tgtEl>
                                          <p:spTgt spid="31"/>
                                        </p:tgtEl>
                                        <p:attrNameLst>
                                          <p:attrName>ppt_x</p:attrName>
                                        </p:attrNameLst>
                                      </p:cBhvr>
                                      <p:tavLst>
                                        <p:tav tm="0">
                                          <p:val>
                                            <p:strVal val="#ppt_x"/>
                                          </p:val>
                                        </p:tav>
                                        <p:tav tm="100000">
                                          <p:val>
                                            <p:strVal val="#ppt_x"/>
                                          </p:val>
                                        </p:tav>
                                      </p:tavLst>
                                    </p:anim>
                                    <p:anim calcmode="lin" valueType="num">
                                      <p:cBhvr>
                                        <p:cTn id="153" dur="900" decel="100000" fill="hold"/>
                                        <p:tgtEl>
                                          <p:spTgt spid="31"/>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55" presetID="37" presetClass="entr" presetSubtype="0"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fade">
                                      <p:cBhvr>
                                        <p:cTn id="157" dur="1000"/>
                                        <p:tgtEl>
                                          <p:spTgt spid="32"/>
                                        </p:tgtEl>
                                      </p:cBhvr>
                                    </p:animEffect>
                                    <p:anim calcmode="lin" valueType="num">
                                      <p:cBhvr>
                                        <p:cTn id="158" dur="1000" fill="hold"/>
                                        <p:tgtEl>
                                          <p:spTgt spid="32"/>
                                        </p:tgtEl>
                                        <p:attrNameLst>
                                          <p:attrName>ppt_x</p:attrName>
                                        </p:attrNameLst>
                                      </p:cBhvr>
                                      <p:tavLst>
                                        <p:tav tm="0">
                                          <p:val>
                                            <p:strVal val="#ppt_x"/>
                                          </p:val>
                                        </p:tav>
                                        <p:tav tm="100000">
                                          <p:val>
                                            <p:strVal val="#ppt_x"/>
                                          </p:val>
                                        </p:tav>
                                      </p:tavLst>
                                    </p:anim>
                                    <p:anim calcmode="lin" valueType="num">
                                      <p:cBhvr>
                                        <p:cTn id="159" dur="900" decel="100000" fill="hold"/>
                                        <p:tgtEl>
                                          <p:spTgt spid="32"/>
                                        </p:tgtEl>
                                        <p:attrNameLst>
                                          <p:attrName>ppt_y</p:attrName>
                                        </p:attrNameLst>
                                      </p:cBhvr>
                                      <p:tavLst>
                                        <p:tav tm="0">
                                          <p:val>
                                            <p:strVal val="#ppt_y+1"/>
                                          </p:val>
                                        </p:tav>
                                        <p:tav tm="100000">
                                          <p:val>
                                            <p:strVal val="#ppt_y-.03"/>
                                          </p:val>
                                        </p:tav>
                                      </p:tavLst>
                                    </p:anim>
                                    <p:anim calcmode="lin" valueType="num">
                                      <p:cBhvr>
                                        <p:cTn id="16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161" presetID="37" presetClass="entr" presetSubtype="0" fill="hold" grpId="0" nodeType="withEffect">
                                  <p:stCondLst>
                                    <p:cond delay="0"/>
                                  </p:stCondLst>
                                  <p:childTnLst>
                                    <p:set>
                                      <p:cBhvr>
                                        <p:cTn id="162" dur="1" fill="hold">
                                          <p:stCondLst>
                                            <p:cond delay="0"/>
                                          </p:stCondLst>
                                        </p:cTn>
                                        <p:tgtEl>
                                          <p:spTgt spid="33"/>
                                        </p:tgtEl>
                                        <p:attrNameLst>
                                          <p:attrName>style.visibility</p:attrName>
                                        </p:attrNameLst>
                                      </p:cBhvr>
                                      <p:to>
                                        <p:strVal val="visible"/>
                                      </p:to>
                                    </p:set>
                                    <p:animEffect transition="in" filter="fade">
                                      <p:cBhvr>
                                        <p:cTn id="163" dur="1000"/>
                                        <p:tgtEl>
                                          <p:spTgt spid="33"/>
                                        </p:tgtEl>
                                      </p:cBhvr>
                                    </p:animEffect>
                                    <p:anim calcmode="lin" valueType="num">
                                      <p:cBhvr>
                                        <p:cTn id="164" dur="1000" fill="hold"/>
                                        <p:tgtEl>
                                          <p:spTgt spid="33"/>
                                        </p:tgtEl>
                                        <p:attrNameLst>
                                          <p:attrName>ppt_x</p:attrName>
                                        </p:attrNameLst>
                                      </p:cBhvr>
                                      <p:tavLst>
                                        <p:tav tm="0">
                                          <p:val>
                                            <p:strVal val="#ppt_x"/>
                                          </p:val>
                                        </p:tav>
                                        <p:tav tm="100000">
                                          <p:val>
                                            <p:strVal val="#ppt_x"/>
                                          </p:val>
                                        </p:tav>
                                      </p:tavLst>
                                    </p:anim>
                                    <p:anim calcmode="lin" valueType="num">
                                      <p:cBhvr>
                                        <p:cTn id="165" dur="900" decel="100000" fill="hold"/>
                                        <p:tgtEl>
                                          <p:spTgt spid="33"/>
                                        </p:tgtEl>
                                        <p:attrNameLst>
                                          <p:attrName>ppt_y</p:attrName>
                                        </p:attrNameLst>
                                      </p:cBhvr>
                                      <p:tavLst>
                                        <p:tav tm="0">
                                          <p:val>
                                            <p:strVal val="#ppt_y+1"/>
                                          </p:val>
                                        </p:tav>
                                        <p:tav tm="100000">
                                          <p:val>
                                            <p:strVal val="#ppt_y-.03"/>
                                          </p:val>
                                        </p:tav>
                                      </p:tavLst>
                                    </p:anim>
                                    <p:anim calcmode="lin" valueType="num">
                                      <p:cBhvr>
                                        <p:cTn id="16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167" presetID="37" presetClass="entr" presetSubtype="0" fill="hold" grpId="0" nodeType="withEffect">
                                  <p:stCondLst>
                                    <p:cond delay="0"/>
                                  </p:stCondLst>
                                  <p:childTnLst>
                                    <p:set>
                                      <p:cBhvr>
                                        <p:cTn id="168" dur="1" fill="hold">
                                          <p:stCondLst>
                                            <p:cond delay="0"/>
                                          </p:stCondLst>
                                        </p:cTn>
                                        <p:tgtEl>
                                          <p:spTgt spid="34"/>
                                        </p:tgtEl>
                                        <p:attrNameLst>
                                          <p:attrName>style.visibility</p:attrName>
                                        </p:attrNameLst>
                                      </p:cBhvr>
                                      <p:to>
                                        <p:strVal val="visible"/>
                                      </p:to>
                                    </p:set>
                                    <p:animEffect transition="in" filter="fade">
                                      <p:cBhvr>
                                        <p:cTn id="169" dur="1000"/>
                                        <p:tgtEl>
                                          <p:spTgt spid="34"/>
                                        </p:tgtEl>
                                      </p:cBhvr>
                                    </p:animEffect>
                                    <p:anim calcmode="lin" valueType="num">
                                      <p:cBhvr>
                                        <p:cTn id="170" dur="1000" fill="hold"/>
                                        <p:tgtEl>
                                          <p:spTgt spid="34"/>
                                        </p:tgtEl>
                                        <p:attrNameLst>
                                          <p:attrName>ppt_x</p:attrName>
                                        </p:attrNameLst>
                                      </p:cBhvr>
                                      <p:tavLst>
                                        <p:tav tm="0">
                                          <p:val>
                                            <p:strVal val="#ppt_x"/>
                                          </p:val>
                                        </p:tav>
                                        <p:tav tm="100000">
                                          <p:val>
                                            <p:strVal val="#ppt_x"/>
                                          </p:val>
                                        </p:tav>
                                      </p:tavLst>
                                    </p:anim>
                                    <p:anim calcmode="lin" valueType="num">
                                      <p:cBhvr>
                                        <p:cTn id="171" dur="900" decel="100000" fill="hold"/>
                                        <p:tgtEl>
                                          <p:spTgt spid="34"/>
                                        </p:tgtEl>
                                        <p:attrNameLst>
                                          <p:attrName>ppt_y</p:attrName>
                                        </p:attrNameLst>
                                      </p:cBhvr>
                                      <p:tavLst>
                                        <p:tav tm="0">
                                          <p:val>
                                            <p:strVal val="#ppt_y+1"/>
                                          </p:val>
                                        </p:tav>
                                        <p:tav tm="100000">
                                          <p:val>
                                            <p:strVal val="#ppt_y-.03"/>
                                          </p:val>
                                        </p:tav>
                                      </p:tavLst>
                                    </p:anim>
                                    <p:anim calcmode="lin" valueType="num">
                                      <p:cBhvr>
                                        <p:cTn id="172"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173" presetID="37" presetClass="entr" presetSubtype="0" fill="hold" grpId="0" nodeType="with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fade">
                                      <p:cBhvr>
                                        <p:cTn id="175" dur="1000"/>
                                        <p:tgtEl>
                                          <p:spTgt spid="35"/>
                                        </p:tgtEl>
                                      </p:cBhvr>
                                    </p:animEffect>
                                    <p:anim calcmode="lin" valueType="num">
                                      <p:cBhvr>
                                        <p:cTn id="176" dur="1000" fill="hold"/>
                                        <p:tgtEl>
                                          <p:spTgt spid="35"/>
                                        </p:tgtEl>
                                        <p:attrNameLst>
                                          <p:attrName>ppt_x</p:attrName>
                                        </p:attrNameLst>
                                      </p:cBhvr>
                                      <p:tavLst>
                                        <p:tav tm="0">
                                          <p:val>
                                            <p:strVal val="#ppt_x"/>
                                          </p:val>
                                        </p:tav>
                                        <p:tav tm="100000">
                                          <p:val>
                                            <p:strVal val="#ppt_x"/>
                                          </p:val>
                                        </p:tav>
                                      </p:tavLst>
                                    </p:anim>
                                    <p:anim calcmode="lin" valueType="num">
                                      <p:cBhvr>
                                        <p:cTn id="177" dur="900" decel="100000" fill="hold"/>
                                        <p:tgtEl>
                                          <p:spTgt spid="35"/>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3" presetClass="entr" presetSubtype="32" fill="hold" grpId="0" nodeType="clickEffect">
                                  <p:stCondLst>
                                    <p:cond delay="0"/>
                                  </p:stCondLst>
                                  <p:childTnLst>
                                    <p:set>
                                      <p:cBhvr>
                                        <p:cTn id="182" dur="1" fill="hold">
                                          <p:stCondLst>
                                            <p:cond delay="0"/>
                                          </p:stCondLst>
                                        </p:cTn>
                                        <p:tgtEl>
                                          <p:spTgt spid="36"/>
                                        </p:tgtEl>
                                        <p:attrNameLst>
                                          <p:attrName>style.visibility</p:attrName>
                                        </p:attrNameLst>
                                      </p:cBhvr>
                                      <p:to>
                                        <p:strVal val="visible"/>
                                      </p:to>
                                    </p:set>
                                    <p:anim calcmode="lin" valueType="num">
                                      <p:cBhvr>
                                        <p:cTn id="183" dur="500" fill="hold"/>
                                        <p:tgtEl>
                                          <p:spTgt spid="36"/>
                                        </p:tgtEl>
                                        <p:attrNameLst>
                                          <p:attrName>ppt_w</p:attrName>
                                        </p:attrNameLst>
                                      </p:cBhvr>
                                      <p:tavLst>
                                        <p:tav tm="0">
                                          <p:val>
                                            <p:strVal val="4*#ppt_w"/>
                                          </p:val>
                                        </p:tav>
                                        <p:tav tm="100000">
                                          <p:val>
                                            <p:strVal val="#ppt_w"/>
                                          </p:val>
                                        </p:tav>
                                      </p:tavLst>
                                    </p:anim>
                                    <p:anim calcmode="lin" valueType="num">
                                      <p:cBhvr>
                                        <p:cTn id="184" dur="500" fill="hold"/>
                                        <p:tgtEl>
                                          <p:spTgt spid="36"/>
                                        </p:tgtEl>
                                        <p:attrNameLst>
                                          <p:attrName>ppt_h</p:attrName>
                                        </p:attrNameLst>
                                      </p:cBhvr>
                                      <p:tavLst>
                                        <p:tav tm="0">
                                          <p:val>
                                            <p:strVal val="4*#ppt_h"/>
                                          </p:val>
                                        </p:tav>
                                        <p:tav tm="100000">
                                          <p:val>
                                            <p:strVal val="#ppt_h"/>
                                          </p:val>
                                        </p:tav>
                                      </p:tavLst>
                                    </p:anim>
                                  </p:childTnLst>
                                </p:cTn>
                              </p:par>
                              <p:par>
                                <p:cTn id="185" presetID="23" presetClass="entr" presetSubtype="32" fill="hold" grpId="0" nodeType="withEffect">
                                  <p:stCondLst>
                                    <p:cond delay="0"/>
                                  </p:stCondLst>
                                  <p:childTnLst>
                                    <p:set>
                                      <p:cBhvr>
                                        <p:cTn id="186" dur="1" fill="hold">
                                          <p:stCondLst>
                                            <p:cond delay="0"/>
                                          </p:stCondLst>
                                        </p:cTn>
                                        <p:tgtEl>
                                          <p:spTgt spid="37"/>
                                        </p:tgtEl>
                                        <p:attrNameLst>
                                          <p:attrName>style.visibility</p:attrName>
                                        </p:attrNameLst>
                                      </p:cBhvr>
                                      <p:to>
                                        <p:strVal val="visible"/>
                                      </p:to>
                                    </p:set>
                                    <p:anim calcmode="lin" valueType="num">
                                      <p:cBhvr>
                                        <p:cTn id="187" dur="500" fill="hold"/>
                                        <p:tgtEl>
                                          <p:spTgt spid="37"/>
                                        </p:tgtEl>
                                        <p:attrNameLst>
                                          <p:attrName>ppt_w</p:attrName>
                                        </p:attrNameLst>
                                      </p:cBhvr>
                                      <p:tavLst>
                                        <p:tav tm="0">
                                          <p:val>
                                            <p:strVal val="4*#ppt_w"/>
                                          </p:val>
                                        </p:tav>
                                        <p:tav tm="100000">
                                          <p:val>
                                            <p:strVal val="#ppt_w"/>
                                          </p:val>
                                        </p:tav>
                                      </p:tavLst>
                                    </p:anim>
                                    <p:anim calcmode="lin" valueType="num">
                                      <p:cBhvr>
                                        <p:cTn id="188" dur="500" fill="hold"/>
                                        <p:tgtEl>
                                          <p:spTgt spid="3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9" grpId="0"/>
      <p:bldP spid="10" grpId="0"/>
      <p:bldP spid="11" grpId="0"/>
      <p:bldP spid="12" grpId="0"/>
      <p:bldP spid="13" grpId="0"/>
      <p:bldP spid="15" grpId="0"/>
      <p:bldP spid="16" grpId="0"/>
      <p:bldP spid="17" grpId="0"/>
      <p:bldP spid="18" grpId="0"/>
      <p:bldP spid="19" grpId="0"/>
      <p:bldP spid="20" grpId="0"/>
      <p:bldP spid="22" grpId="0"/>
      <p:bldP spid="23" grpId="0"/>
      <p:bldP spid="24" grpId="0"/>
      <p:bldP spid="25" grpId="0"/>
      <p:bldP spid="26" grpId="0"/>
      <p:bldP spid="27" grpId="0"/>
      <p:bldP spid="29" grpId="0"/>
      <p:bldP spid="30" grpId="0"/>
      <p:bldP spid="31" grpId="0"/>
      <p:bldP spid="32" grpId="0"/>
      <p:bldP spid="33" grpId="0"/>
      <p:bldP spid="34" grpId="0"/>
      <p:bldP spid="35" grpId="0"/>
      <p:bldP spid="36"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362C897-66F3-CD83-0695-FF966E8EC26F}"/>
              </a:ext>
            </a:extLst>
          </p:cNvPr>
          <p:cNvSpPr>
            <a:spLocks noGrp="1"/>
          </p:cNvSpPr>
          <p:nvPr>
            <p:ph type="body" sz="quarter" idx="10"/>
          </p:nvPr>
        </p:nvSpPr>
        <p:spPr>
          <a:xfrm>
            <a:off x="5126584" y="1463040"/>
            <a:ext cx="5760538" cy="2145980"/>
          </a:xfrm>
        </p:spPr>
        <p:txBody>
          <a:bodyPr/>
          <a:lstStyle/>
          <a:p>
            <a:pPr marL="0" indent="0">
              <a:buNone/>
            </a:pPr>
            <a:r>
              <a:rPr lang="zh-CN" altLang="en-US" dirty="0"/>
              <a:t>创建线程的方式有哪些？</a:t>
            </a:r>
          </a:p>
        </p:txBody>
      </p:sp>
      <p:sp>
        <p:nvSpPr>
          <p:cNvPr id="3" name="文本占位符 2">
            <a:extLst>
              <a:ext uri="{FF2B5EF4-FFF2-40B4-BE49-F238E27FC236}">
                <a16:creationId xmlns:a16="http://schemas.microsoft.com/office/drawing/2014/main" id="{D62FFC0A-1DED-36B3-BEF0-0432D807CD6E}"/>
              </a:ext>
            </a:extLst>
          </p:cNvPr>
          <p:cNvSpPr txBox="1">
            <a:spLocks/>
          </p:cNvSpPr>
          <p:nvPr/>
        </p:nvSpPr>
        <p:spPr>
          <a:xfrm>
            <a:off x="5126584" y="2924944"/>
            <a:ext cx="4176464" cy="1873891"/>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继承</a:t>
            </a:r>
            <a:r>
              <a:rPr lang="en-US" altLang="zh-CN" sz="1400" dirty="0">
                <a:solidFill>
                  <a:schemeClr val="tx1">
                    <a:lumMod val="85000"/>
                    <a:lumOff val="15000"/>
                  </a:schemeClr>
                </a:solidFill>
                <a:ea typeface="阿里巴巴普惠体" panose="00020600040101010101" pitchFamily="18" charset="-122"/>
              </a:rPr>
              <a:t>Thread</a:t>
            </a:r>
            <a:r>
              <a:rPr lang="zh-CN" altLang="en-US" sz="1400" dirty="0">
                <a:solidFill>
                  <a:schemeClr val="tx1">
                    <a:lumMod val="85000"/>
                    <a:lumOff val="15000"/>
                  </a:schemeClr>
                </a:solidFill>
                <a:ea typeface="阿里巴巴普惠体" panose="00020600040101010101" pitchFamily="18" charset="-122"/>
              </a:rPr>
              <a:t>类</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实现</a:t>
            </a:r>
            <a:r>
              <a:rPr lang="en-US" altLang="zh-CN" sz="1400" dirty="0">
                <a:solidFill>
                  <a:schemeClr val="tx1">
                    <a:lumMod val="85000"/>
                    <a:lumOff val="15000"/>
                  </a:schemeClr>
                </a:solidFill>
                <a:ea typeface="阿里巴巴普惠体" panose="00020600040101010101" pitchFamily="18" charset="-122"/>
              </a:rPr>
              <a:t>runnable</a:t>
            </a:r>
            <a:r>
              <a:rPr lang="zh-CN" altLang="en-US" sz="1400" dirty="0">
                <a:solidFill>
                  <a:schemeClr val="tx1">
                    <a:lumMod val="85000"/>
                    <a:lumOff val="15000"/>
                  </a:schemeClr>
                </a:solidFill>
                <a:ea typeface="阿里巴巴普惠体" panose="00020600040101010101" pitchFamily="18" charset="-122"/>
              </a:rPr>
              <a:t>接口</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实现</a:t>
            </a:r>
            <a:r>
              <a:rPr lang="en-US" altLang="zh-CN" sz="1400" dirty="0">
                <a:solidFill>
                  <a:schemeClr val="tx1">
                    <a:lumMod val="85000"/>
                    <a:lumOff val="15000"/>
                  </a:schemeClr>
                </a:solidFill>
                <a:ea typeface="阿里巴巴普惠体" panose="00020600040101010101" pitchFamily="18" charset="-122"/>
              </a:rPr>
              <a:t>Callable</a:t>
            </a:r>
            <a:r>
              <a:rPr lang="zh-CN" altLang="en-US" sz="1400" dirty="0">
                <a:solidFill>
                  <a:schemeClr val="tx1">
                    <a:lumMod val="85000"/>
                    <a:lumOff val="15000"/>
                  </a:schemeClr>
                </a:solidFill>
                <a:ea typeface="阿里巴巴普惠体" panose="00020600040101010101" pitchFamily="18" charset="-122"/>
              </a:rPr>
              <a:t>接口</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线程池创建线程</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项目中使用方式</a:t>
            </a:r>
            <a:r>
              <a:rPr lang="en-US" altLang="zh-CN" sz="1400" dirty="0">
                <a:solidFill>
                  <a:schemeClr val="tx1">
                    <a:lumMod val="85000"/>
                    <a:lumOff val="15000"/>
                  </a:schemeClr>
                </a:solidFill>
                <a:ea typeface="阿里巴巴普惠体" panose="00020600040101010101" pitchFamily="18" charset="-122"/>
              </a:rPr>
              <a:t>)</a:t>
            </a:r>
            <a:endParaRPr lang="zh-CN" altLang="en-US" sz="1400" dirty="0">
              <a:solidFill>
                <a:schemeClr val="tx1">
                  <a:lumMod val="85000"/>
                  <a:lumOff val="15000"/>
                </a:schemeClr>
              </a:solidFill>
              <a:ea typeface="阿里巴巴普惠体" panose="00020600040101010101" pitchFamily="18" charset="-122"/>
            </a:endParaRPr>
          </a:p>
        </p:txBody>
      </p:sp>
      <p:sp>
        <p:nvSpPr>
          <p:cNvPr id="4" name="标题 1">
            <a:extLst>
              <a:ext uri="{FF2B5EF4-FFF2-40B4-BE49-F238E27FC236}">
                <a16:creationId xmlns:a16="http://schemas.microsoft.com/office/drawing/2014/main" id="{33D64A66-AA9E-163F-C854-CBC9D142C033}"/>
              </a:ext>
            </a:extLst>
          </p:cNvPr>
          <p:cNvSpPr txBox="1">
            <a:spLocks/>
          </p:cNvSpPr>
          <p:nvPr/>
        </p:nvSpPr>
        <p:spPr>
          <a:xfrm>
            <a:off x="2875039" y="4952040"/>
            <a:ext cx="8679554" cy="88584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1600" dirty="0"/>
              <a:t>面试官追问：刚才你说过，使用</a:t>
            </a:r>
            <a:r>
              <a:rPr lang="en-US" altLang="zh-CN" sz="1600" dirty="0"/>
              <a:t>runnable</a:t>
            </a:r>
            <a:r>
              <a:rPr lang="zh-CN" altLang="en-US" sz="1600" dirty="0"/>
              <a:t>和</a:t>
            </a:r>
            <a:r>
              <a:rPr lang="en-US" altLang="zh-CN" sz="1600" dirty="0"/>
              <a:t>callable</a:t>
            </a:r>
            <a:r>
              <a:rPr lang="zh-CN" altLang="en-US" sz="1600" dirty="0"/>
              <a:t>都可以创建线程，它们有什么区别呢？</a:t>
            </a:r>
          </a:p>
        </p:txBody>
      </p:sp>
    </p:spTree>
    <p:extLst>
      <p:ext uri="{BB962C8B-B14F-4D97-AF65-F5344CB8AC3E}">
        <p14:creationId xmlns:p14="http://schemas.microsoft.com/office/powerpoint/2010/main" val="10215542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en-US" altLang="zh-CN" sz="2000" dirty="0"/>
              <a:t>runnable </a:t>
            </a:r>
            <a:r>
              <a:rPr lang="zh-CN" altLang="en-US" sz="2000" dirty="0"/>
              <a:t>和 </a:t>
            </a:r>
            <a:r>
              <a:rPr lang="en-US" altLang="zh-CN" sz="2000" dirty="0"/>
              <a:t>callable </a:t>
            </a:r>
            <a:r>
              <a:rPr lang="zh-CN" altLang="en-US" sz="2000" dirty="0"/>
              <a:t>有什么区别？</a:t>
            </a:r>
          </a:p>
        </p:txBody>
      </p:sp>
      <p:sp>
        <p:nvSpPr>
          <p:cNvPr id="3" name="文本占位符 2">
            <a:extLst>
              <a:ext uri="{FF2B5EF4-FFF2-40B4-BE49-F238E27FC236}">
                <a16:creationId xmlns:a16="http://schemas.microsoft.com/office/drawing/2014/main" id="{5E5A9E13-F861-FB2D-0C1B-E25C69A32627}"/>
              </a:ext>
            </a:extLst>
          </p:cNvPr>
          <p:cNvSpPr>
            <a:spLocks noGrp="1"/>
          </p:cNvSpPr>
          <p:nvPr>
            <p:ph type="body" sz="quarter" idx="11"/>
          </p:nvPr>
        </p:nvSpPr>
        <p:spPr>
          <a:xfrm>
            <a:off x="710880" y="1624205"/>
            <a:ext cx="10698800" cy="1804795"/>
          </a:xfrm>
        </p:spPr>
        <p:txBody>
          <a:bodyPr/>
          <a:lstStyle/>
          <a:p>
            <a:r>
              <a:rPr lang="zh-CN" altLang="en-US" dirty="0"/>
              <a:t>参考回答：</a:t>
            </a:r>
            <a:endParaRPr lang="en-US" altLang="zh-CN" dirty="0"/>
          </a:p>
          <a:p>
            <a:pPr marL="342900" indent="-342900">
              <a:buAutoNum type="arabicPeriod"/>
            </a:pPr>
            <a:r>
              <a:rPr lang="en-US" altLang="zh-CN" dirty="0"/>
              <a:t>Runnable </a:t>
            </a:r>
            <a:r>
              <a:rPr lang="zh-CN" altLang="en-US" dirty="0"/>
              <a:t>接口</a:t>
            </a:r>
            <a:r>
              <a:rPr lang="en-US" altLang="zh-CN" dirty="0"/>
              <a:t>run</a:t>
            </a:r>
            <a:r>
              <a:rPr lang="zh-CN" altLang="en-US" dirty="0"/>
              <a:t>方法没有返回值</a:t>
            </a:r>
            <a:endParaRPr lang="en-US" altLang="zh-CN" dirty="0"/>
          </a:p>
          <a:p>
            <a:pPr marL="342900" indent="-342900">
              <a:buAutoNum type="arabicPeriod"/>
            </a:pPr>
            <a:r>
              <a:rPr lang="en-US" altLang="zh-CN" dirty="0"/>
              <a:t>Callable</a:t>
            </a:r>
            <a:r>
              <a:rPr lang="zh-CN" altLang="en-US" dirty="0"/>
              <a:t>接口</a:t>
            </a:r>
            <a:r>
              <a:rPr lang="en-US" altLang="zh-CN" dirty="0"/>
              <a:t>call</a:t>
            </a:r>
            <a:r>
              <a:rPr lang="zh-CN" altLang="en-US" dirty="0"/>
              <a:t>方法有返回值，是个泛型，和</a:t>
            </a:r>
            <a:r>
              <a:rPr lang="en-US" altLang="zh-CN" dirty="0"/>
              <a:t>Future</a:t>
            </a:r>
            <a:r>
              <a:rPr lang="zh-CN" altLang="en-US" dirty="0"/>
              <a:t>、</a:t>
            </a:r>
            <a:r>
              <a:rPr lang="en-US" altLang="zh-CN" dirty="0" err="1"/>
              <a:t>FutureTask</a:t>
            </a:r>
            <a:r>
              <a:rPr lang="zh-CN" altLang="en-US" dirty="0"/>
              <a:t>配合可以用来获取异步执行的结果</a:t>
            </a:r>
            <a:endParaRPr lang="en-US" altLang="zh-CN" dirty="0"/>
          </a:p>
          <a:p>
            <a:pPr marL="342900" indent="-342900">
              <a:buFont typeface="Arial" panose="020B0604020202020204" pitchFamily="34" charset="0"/>
              <a:buAutoNum type="arabicPeriod"/>
            </a:pPr>
            <a:r>
              <a:rPr lang="en-US" altLang="zh-CN" dirty="0"/>
              <a:t>Callable</a:t>
            </a:r>
            <a:r>
              <a:rPr lang="zh-CN" altLang="en-US" dirty="0"/>
              <a:t>接口的</a:t>
            </a:r>
            <a:r>
              <a:rPr lang="en-US" altLang="zh-CN" dirty="0"/>
              <a:t>call()</a:t>
            </a:r>
            <a:r>
              <a:rPr lang="zh-CN" altLang="en-US" dirty="0"/>
              <a:t>方法允许抛出异常；而</a:t>
            </a:r>
            <a:r>
              <a:rPr lang="en-US" altLang="zh-CN" dirty="0"/>
              <a:t>Runnable</a:t>
            </a:r>
            <a:r>
              <a:rPr lang="zh-CN" altLang="en-US" dirty="0"/>
              <a:t>接口的</a:t>
            </a:r>
            <a:r>
              <a:rPr lang="en-US" altLang="zh-CN" dirty="0"/>
              <a:t>run()</a:t>
            </a:r>
            <a:r>
              <a:rPr lang="zh-CN" altLang="en-US" dirty="0"/>
              <a:t>方法的异常只能在内部消化，不能继续上抛</a:t>
            </a:r>
            <a:endParaRPr lang="en-US" altLang="zh-CN" dirty="0"/>
          </a:p>
        </p:txBody>
      </p:sp>
      <p:sp>
        <p:nvSpPr>
          <p:cNvPr id="4" name="标题 1">
            <a:extLst>
              <a:ext uri="{FF2B5EF4-FFF2-40B4-BE49-F238E27FC236}">
                <a16:creationId xmlns:a16="http://schemas.microsoft.com/office/drawing/2014/main" id="{520224A0-52ED-3C07-7130-09A7C51289AF}"/>
              </a:ext>
            </a:extLst>
          </p:cNvPr>
          <p:cNvSpPr txBox="1">
            <a:spLocks/>
          </p:cNvSpPr>
          <p:nvPr/>
        </p:nvSpPr>
        <p:spPr>
          <a:xfrm>
            <a:off x="710880" y="4041068"/>
            <a:ext cx="916554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1600" dirty="0"/>
              <a:t>面试官再追问：在启动线程的时候，可以使用</a:t>
            </a:r>
            <a:r>
              <a:rPr lang="en-US" altLang="zh-CN" sz="1600" dirty="0"/>
              <a:t>run</a:t>
            </a:r>
            <a:r>
              <a:rPr lang="zh-CN" altLang="en-US" sz="1600" dirty="0"/>
              <a:t>方法吗？</a:t>
            </a:r>
            <a:r>
              <a:rPr lang="en-US" altLang="zh-CN" sz="1600" dirty="0"/>
              <a:t>run()</a:t>
            </a:r>
            <a:r>
              <a:rPr lang="zh-CN" altLang="en-US" sz="1600" dirty="0"/>
              <a:t>和 </a:t>
            </a:r>
            <a:r>
              <a:rPr lang="en-US" altLang="zh-CN" sz="1600" dirty="0"/>
              <a:t>start()</a:t>
            </a:r>
            <a:r>
              <a:rPr lang="zh-CN" altLang="en-US" sz="1600" dirty="0"/>
              <a:t>有什么区别？</a:t>
            </a:r>
          </a:p>
        </p:txBody>
      </p:sp>
    </p:spTree>
    <p:extLst>
      <p:ext uri="{BB962C8B-B14F-4D97-AF65-F5344CB8AC3E}">
        <p14:creationId xmlns:p14="http://schemas.microsoft.com/office/powerpoint/2010/main" val="1909417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FA63C-43F5-CBB5-A513-413099FEBD07}"/>
              </a:ext>
            </a:extLst>
          </p:cNvPr>
          <p:cNvSpPr>
            <a:spLocks noGrp="1"/>
          </p:cNvSpPr>
          <p:nvPr>
            <p:ph type="title"/>
          </p:nvPr>
        </p:nvSpPr>
        <p:spPr/>
        <p:txBody>
          <a:bodyPr/>
          <a:lstStyle/>
          <a:p>
            <a:r>
              <a:rPr lang="zh-CN" altLang="en-US" sz="2000" dirty="0"/>
              <a:t>线程的 </a:t>
            </a:r>
            <a:r>
              <a:rPr lang="en-US" altLang="zh-CN" sz="2000" dirty="0"/>
              <a:t>run()</a:t>
            </a:r>
            <a:r>
              <a:rPr lang="zh-CN" altLang="en-US" sz="2000" dirty="0"/>
              <a:t>和 </a:t>
            </a:r>
            <a:r>
              <a:rPr lang="en-US" altLang="zh-CN" sz="2000" dirty="0"/>
              <a:t>start()</a:t>
            </a:r>
            <a:r>
              <a:rPr lang="zh-CN" altLang="en-US" sz="2000" dirty="0"/>
              <a:t>有什么区别？</a:t>
            </a:r>
          </a:p>
        </p:txBody>
      </p:sp>
      <p:sp>
        <p:nvSpPr>
          <p:cNvPr id="3" name="文本占位符 2">
            <a:extLst>
              <a:ext uri="{FF2B5EF4-FFF2-40B4-BE49-F238E27FC236}">
                <a16:creationId xmlns:a16="http://schemas.microsoft.com/office/drawing/2014/main" id="{2C713BCF-D620-BB51-8099-3C9CD0DF0800}"/>
              </a:ext>
            </a:extLst>
          </p:cNvPr>
          <p:cNvSpPr>
            <a:spLocks noGrp="1"/>
          </p:cNvSpPr>
          <p:nvPr>
            <p:ph type="body" sz="quarter" idx="11"/>
          </p:nvPr>
        </p:nvSpPr>
        <p:spPr>
          <a:xfrm>
            <a:off x="710880" y="1624205"/>
            <a:ext cx="10698800" cy="1166129"/>
          </a:xfrm>
        </p:spPr>
        <p:txBody>
          <a:bodyPr/>
          <a:lstStyle/>
          <a:p>
            <a:r>
              <a:rPr lang="en-US" altLang="zh-CN" b="0" i="0" dirty="0">
                <a:solidFill>
                  <a:srgbClr val="000000"/>
                </a:solidFill>
                <a:effectLst/>
                <a:latin typeface="Helvetica Neue"/>
              </a:rPr>
              <a:t>start(): </a:t>
            </a:r>
            <a:r>
              <a:rPr lang="zh-CN" altLang="en-US" b="0" i="0" dirty="0">
                <a:solidFill>
                  <a:srgbClr val="000000"/>
                </a:solidFill>
                <a:effectLst/>
                <a:latin typeface="Helvetica Neue"/>
              </a:rPr>
              <a:t>用来启动线程，通过该线程调用</a:t>
            </a:r>
            <a:r>
              <a:rPr lang="en-US" altLang="zh-CN" b="0" i="0" dirty="0">
                <a:solidFill>
                  <a:srgbClr val="000000"/>
                </a:solidFill>
                <a:effectLst/>
                <a:latin typeface="Helvetica Neue"/>
              </a:rPr>
              <a:t>run</a:t>
            </a:r>
            <a:r>
              <a:rPr lang="zh-CN" altLang="en-US" b="0" i="0" dirty="0">
                <a:solidFill>
                  <a:srgbClr val="000000"/>
                </a:solidFill>
                <a:effectLst/>
                <a:latin typeface="Helvetica Neue"/>
              </a:rPr>
              <a:t>方法执行</a:t>
            </a:r>
            <a:r>
              <a:rPr lang="en-US" altLang="zh-CN" b="0" i="0" dirty="0">
                <a:solidFill>
                  <a:srgbClr val="000000"/>
                </a:solidFill>
                <a:effectLst/>
                <a:latin typeface="Helvetica Neue"/>
              </a:rPr>
              <a:t>run</a:t>
            </a:r>
            <a:r>
              <a:rPr lang="zh-CN" altLang="en-US" b="0" i="0" dirty="0">
                <a:solidFill>
                  <a:srgbClr val="000000"/>
                </a:solidFill>
                <a:effectLst/>
                <a:latin typeface="Helvetica Neue"/>
              </a:rPr>
              <a:t>方法中所定义的逻辑代码。</a:t>
            </a:r>
            <a:r>
              <a:rPr lang="en-US" altLang="zh-CN" b="0" i="0" dirty="0">
                <a:solidFill>
                  <a:srgbClr val="000000"/>
                </a:solidFill>
                <a:effectLst/>
                <a:latin typeface="Helvetica Neue"/>
              </a:rPr>
              <a:t>start</a:t>
            </a:r>
            <a:r>
              <a:rPr lang="zh-CN" altLang="en-US" b="0" i="0" dirty="0">
                <a:solidFill>
                  <a:srgbClr val="000000"/>
                </a:solidFill>
                <a:effectLst/>
                <a:latin typeface="Helvetica Neue"/>
              </a:rPr>
              <a:t>方法只能被调用一次。</a:t>
            </a:r>
          </a:p>
          <a:p>
            <a:r>
              <a:rPr lang="en-US" altLang="zh-CN" b="0" i="0" dirty="0">
                <a:solidFill>
                  <a:srgbClr val="000000"/>
                </a:solidFill>
                <a:effectLst/>
                <a:latin typeface="Helvetica Neue"/>
              </a:rPr>
              <a:t>run(): </a:t>
            </a:r>
            <a:r>
              <a:rPr lang="zh-CN" altLang="en-US" b="0" i="0" dirty="0">
                <a:solidFill>
                  <a:srgbClr val="000000"/>
                </a:solidFill>
                <a:effectLst/>
                <a:latin typeface="Helvetica Neue"/>
              </a:rPr>
              <a:t>封装了要被线程执行的代码，可以被调用多次。</a:t>
            </a:r>
            <a:endParaRPr lang="zh-CN" altLang="en-US" dirty="0"/>
          </a:p>
        </p:txBody>
      </p:sp>
    </p:spTree>
    <p:extLst>
      <p:ext uri="{BB962C8B-B14F-4D97-AF65-F5344CB8AC3E}">
        <p14:creationId xmlns:p14="http://schemas.microsoft.com/office/powerpoint/2010/main" val="148152087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E5DDAC-6499-7B5C-76EA-195759C866CF}"/>
              </a:ext>
            </a:extLst>
          </p:cNvPr>
          <p:cNvSpPr>
            <a:spLocks noGrp="1"/>
          </p:cNvSpPr>
          <p:nvPr>
            <p:ph type="body" sz="quarter" idx="10"/>
          </p:nvPr>
        </p:nvSpPr>
        <p:spPr>
          <a:xfrm>
            <a:off x="5051884" y="1173480"/>
            <a:ext cx="5760538" cy="4511040"/>
          </a:xfrm>
        </p:spPr>
        <p:txBody>
          <a:bodyPr/>
          <a:lstStyle/>
          <a:p>
            <a:r>
              <a:rPr lang="zh-CN" altLang="en-US" sz="1800" dirty="0"/>
              <a:t>创建线程的方式有哪些？</a:t>
            </a:r>
            <a:endParaRPr lang="en-US" altLang="zh-CN" sz="1800" dirty="0"/>
          </a:p>
          <a:p>
            <a:endParaRPr lang="en-US" altLang="zh-CN" dirty="0"/>
          </a:p>
          <a:p>
            <a:endParaRPr lang="en-US" altLang="zh-CN" sz="1800" dirty="0"/>
          </a:p>
          <a:p>
            <a:r>
              <a:rPr lang="en-US" altLang="zh-CN" sz="1800" dirty="0"/>
              <a:t>runnable </a:t>
            </a:r>
            <a:r>
              <a:rPr lang="zh-CN" altLang="en-US" sz="1800" dirty="0"/>
              <a:t>和 </a:t>
            </a:r>
            <a:r>
              <a:rPr lang="en-US" altLang="zh-CN" sz="1800" dirty="0"/>
              <a:t>callable </a:t>
            </a:r>
            <a:r>
              <a:rPr lang="zh-CN" altLang="en-US" sz="1800" dirty="0"/>
              <a:t>有什么区别</a:t>
            </a:r>
            <a:endParaRPr lang="en-US" altLang="zh-CN" sz="1800" dirty="0"/>
          </a:p>
          <a:p>
            <a:endParaRPr lang="en-US" altLang="zh-CN" dirty="0"/>
          </a:p>
          <a:p>
            <a:endParaRPr lang="en-US" altLang="zh-CN" sz="1800" dirty="0"/>
          </a:p>
          <a:p>
            <a:r>
              <a:rPr lang="en-US" altLang="zh-CN" sz="1800" dirty="0"/>
              <a:t>run()</a:t>
            </a:r>
            <a:r>
              <a:rPr lang="zh-CN" altLang="en-US" sz="1800" dirty="0"/>
              <a:t>和 </a:t>
            </a:r>
            <a:r>
              <a:rPr lang="en-US" altLang="zh-CN" sz="1800" dirty="0"/>
              <a:t>start()</a:t>
            </a:r>
            <a:r>
              <a:rPr lang="zh-CN" altLang="en-US" sz="1800" dirty="0"/>
              <a:t>有什么区别？</a:t>
            </a:r>
          </a:p>
          <a:p>
            <a:endParaRPr lang="zh-CN" altLang="en-US" dirty="0"/>
          </a:p>
        </p:txBody>
      </p:sp>
      <p:sp>
        <p:nvSpPr>
          <p:cNvPr id="3" name="文本占位符 2">
            <a:extLst>
              <a:ext uri="{FF2B5EF4-FFF2-40B4-BE49-F238E27FC236}">
                <a16:creationId xmlns:a16="http://schemas.microsoft.com/office/drawing/2014/main" id="{1454CE3E-BF74-DE0B-7B31-9B08BCEC22B2}"/>
              </a:ext>
            </a:extLst>
          </p:cNvPr>
          <p:cNvSpPr txBox="1">
            <a:spLocks/>
          </p:cNvSpPr>
          <p:nvPr/>
        </p:nvSpPr>
        <p:spPr>
          <a:xfrm>
            <a:off x="5375920" y="1581666"/>
            <a:ext cx="4176464" cy="1476164"/>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继承</a:t>
            </a:r>
            <a:r>
              <a:rPr lang="en-US" altLang="zh-CN" sz="1400" dirty="0">
                <a:solidFill>
                  <a:schemeClr val="tx1">
                    <a:lumMod val="85000"/>
                    <a:lumOff val="15000"/>
                  </a:schemeClr>
                </a:solidFill>
                <a:ea typeface="阿里巴巴普惠体" panose="00020600040101010101" pitchFamily="18" charset="-122"/>
              </a:rPr>
              <a:t>Thread</a:t>
            </a:r>
            <a:r>
              <a:rPr lang="zh-CN" altLang="en-US" sz="1400" dirty="0">
                <a:solidFill>
                  <a:schemeClr val="tx1">
                    <a:lumMod val="85000"/>
                    <a:lumOff val="15000"/>
                  </a:schemeClr>
                </a:solidFill>
                <a:ea typeface="阿里巴巴普惠体" panose="00020600040101010101" pitchFamily="18" charset="-122"/>
              </a:rPr>
              <a:t>类</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实现</a:t>
            </a:r>
            <a:r>
              <a:rPr lang="en-US" altLang="zh-CN" sz="1400" dirty="0">
                <a:solidFill>
                  <a:schemeClr val="tx1">
                    <a:lumMod val="85000"/>
                    <a:lumOff val="15000"/>
                  </a:schemeClr>
                </a:solidFill>
                <a:ea typeface="阿里巴巴普惠体" panose="00020600040101010101" pitchFamily="18" charset="-122"/>
              </a:rPr>
              <a:t>runnable</a:t>
            </a:r>
            <a:r>
              <a:rPr lang="zh-CN" altLang="en-US" sz="1400" dirty="0">
                <a:solidFill>
                  <a:schemeClr val="tx1">
                    <a:lumMod val="85000"/>
                    <a:lumOff val="15000"/>
                  </a:schemeClr>
                </a:solidFill>
                <a:ea typeface="阿里巴巴普惠体" panose="00020600040101010101" pitchFamily="18" charset="-122"/>
              </a:rPr>
              <a:t>接口</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实现</a:t>
            </a:r>
            <a:r>
              <a:rPr lang="en-US" altLang="zh-CN" sz="1400" dirty="0">
                <a:solidFill>
                  <a:schemeClr val="tx1">
                    <a:lumMod val="85000"/>
                    <a:lumOff val="15000"/>
                  </a:schemeClr>
                </a:solidFill>
                <a:ea typeface="阿里巴巴普惠体" panose="00020600040101010101" pitchFamily="18" charset="-122"/>
              </a:rPr>
              <a:t>Callable</a:t>
            </a:r>
            <a:r>
              <a:rPr lang="zh-CN" altLang="en-US" sz="1400" dirty="0">
                <a:solidFill>
                  <a:schemeClr val="tx1">
                    <a:lumMod val="85000"/>
                    <a:lumOff val="15000"/>
                  </a:schemeClr>
                </a:solidFill>
                <a:ea typeface="阿里巴巴普惠体" panose="00020600040101010101" pitchFamily="18" charset="-122"/>
              </a:rPr>
              <a:t>接口</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线程池创建线程</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项目中使用方式</a:t>
            </a:r>
            <a:r>
              <a:rPr lang="en-US" altLang="zh-CN" sz="1400" dirty="0">
                <a:solidFill>
                  <a:schemeClr val="tx1">
                    <a:lumMod val="85000"/>
                    <a:lumOff val="15000"/>
                  </a:schemeClr>
                </a:solidFill>
                <a:ea typeface="阿里巴巴普惠体" panose="00020600040101010101" pitchFamily="18" charset="-122"/>
              </a:rPr>
              <a:t>)</a:t>
            </a:r>
            <a:endParaRPr lang="zh-CN" altLang="en-US" sz="1400" dirty="0">
              <a:solidFill>
                <a:schemeClr val="tx1">
                  <a:lumMod val="85000"/>
                  <a:lumOff val="15000"/>
                </a:schemeClr>
              </a:solidFill>
              <a:ea typeface="阿里巴巴普惠体" panose="00020600040101010101" pitchFamily="18" charset="-122"/>
            </a:endParaRPr>
          </a:p>
        </p:txBody>
      </p:sp>
      <p:sp>
        <p:nvSpPr>
          <p:cNvPr id="4" name="文本占位符 2">
            <a:extLst>
              <a:ext uri="{FF2B5EF4-FFF2-40B4-BE49-F238E27FC236}">
                <a16:creationId xmlns:a16="http://schemas.microsoft.com/office/drawing/2014/main" id="{C17A00CC-8FE7-DAE0-63D7-C542A73F24D3}"/>
              </a:ext>
            </a:extLst>
          </p:cNvPr>
          <p:cNvSpPr txBox="1">
            <a:spLocks/>
          </p:cNvSpPr>
          <p:nvPr/>
        </p:nvSpPr>
        <p:spPr>
          <a:xfrm>
            <a:off x="5373924" y="3400385"/>
            <a:ext cx="6410708" cy="1476164"/>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sz="1400" dirty="0">
                <a:solidFill>
                  <a:schemeClr val="tx1">
                    <a:lumMod val="85000"/>
                    <a:lumOff val="15000"/>
                  </a:schemeClr>
                </a:solidFill>
                <a:ea typeface="阿里巴巴普惠体" panose="00020600040101010101" pitchFamily="18" charset="-122"/>
              </a:rPr>
              <a:t>Runnable </a:t>
            </a:r>
            <a:r>
              <a:rPr lang="zh-CN" altLang="en-US" sz="1400" dirty="0">
                <a:solidFill>
                  <a:schemeClr val="tx1">
                    <a:lumMod val="85000"/>
                    <a:lumOff val="15000"/>
                  </a:schemeClr>
                </a:solidFill>
                <a:ea typeface="阿里巴巴普惠体" panose="00020600040101010101" pitchFamily="18" charset="-122"/>
              </a:rPr>
              <a:t>接口</a:t>
            </a:r>
            <a:r>
              <a:rPr lang="en-US" altLang="zh-CN" sz="1400" dirty="0">
                <a:solidFill>
                  <a:schemeClr val="tx1">
                    <a:lumMod val="85000"/>
                    <a:lumOff val="15000"/>
                  </a:schemeClr>
                </a:solidFill>
                <a:ea typeface="阿里巴巴普惠体" panose="00020600040101010101" pitchFamily="18" charset="-122"/>
              </a:rPr>
              <a:t>run</a:t>
            </a:r>
            <a:r>
              <a:rPr lang="zh-CN" altLang="en-US" sz="1400" dirty="0">
                <a:solidFill>
                  <a:schemeClr val="tx1">
                    <a:lumMod val="85000"/>
                    <a:lumOff val="15000"/>
                  </a:schemeClr>
                </a:solidFill>
                <a:ea typeface="阿里巴巴普惠体" panose="00020600040101010101" pitchFamily="18" charset="-122"/>
              </a:rPr>
              <a:t>方法没有返回值</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en-US" altLang="zh-CN" sz="1400" dirty="0">
                <a:solidFill>
                  <a:schemeClr val="tx1">
                    <a:lumMod val="85000"/>
                    <a:lumOff val="15000"/>
                  </a:schemeClr>
                </a:solidFill>
                <a:ea typeface="阿里巴巴普惠体" panose="00020600040101010101" pitchFamily="18" charset="-122"/>
              </a:rPr>
              <a:t>Callable</a:t>
            </a:r>
            <a:r>
              <a:rPr lang="zh-CN" altLang="en-US" sz="1400" dirty="0">
                <a:solidFill>
                  <a:schemeClr val="tx1">
                    <a:lumMod val="85000"/>
                    <a:lumOff val="15000"/>
                  </a:schemeClr>
                </a:solidFill>
                <a:ea typeface="阿里巴巴普惠体" panose="00020600040101010101" pitchFamily="18" charset="-122"/>
              </a:rPr>
              <a:t>接口</a:t>
            </a:r>
            <a:r>
              <a:rPr lang="en-US" altLang="zh-CN" sz="1400" dirty="0">
                <a:solidFill>
                  <a:schemeClr val="tx1">
                    <a:lumMod val="85000"/>
                    <a:lumOff val="15000"/>
                  </a:schemeClr>
                </a:solidFill>
                <a:ea typeface="阿里巴巴普惠体" panose="00020600040101010101" pitchFamily="18" charset="-122"/>
              </a:rPr>
              <a:t>call</a:t>
            </a:r>
            <a:r>
              <a:rPr lang="zh-CN" altLang="en-US" sz="1400" dirty="0">
                <a:solidFill>
                  <a:schemeClr val="tx1">
                    <a:lumMod val="85000"/>
                    <a:lumOff val="15000"/>
                  </a:schemeClr>
                </a:solidFill>
                <a:ea typeface="阿里巴巴普惠体" panose="00020600040101010101" pitchFamily="18" charset="-122"/>
              </a:rPr>
              <a:t>方法有返回值，需要</a:t>
            </a:r>
            <a:r>
              <a:rPr lang="en-US" altLang="zh-CN" sz="1400" dirty="0" err="1">
                <a:solidFill>
                  <a:schemeClr val="tx1">
                    <a:lumMod val="85000"/>
                    <a:lumOff val="15000"/>
                  </a:schemeClr>
                </a:solidFill>
                <a:ea typeface="阿里巴巴普惠体" panose="00020600040101010101" pitchFamily="18" charset="-122"/>
              </a:rPr>
              <a:t>FutureTask</a:t>
            </a:r>
            <a:r>
              <a:rPr lang="zh-CN" altLang="en-US" sz="1400" dirty="0">
                <a:solidFill>
                  <a:schemeClr val="tx1">
                    <a:lumMod val="85000"/>
                    <a:lumOff val="15000"/>
                  </a:schemeClr>
                </a:solidFill>
                <a:ea typeface="阿里巴巴普惠体" panose="00020600040101010101" pitchFamily="18" charset="-122"/>
              </a:rPr>
              <a:t>获取结果</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en-US" altLang="zh-CN" sz="1400" dirty="0">
                <a:solidFill>
                  <a:schemeClr val="tx1">
                    <a:lumMod val="85000"/>
                    <a:lumOff val="15000"/>
                  </a:schemeClr>
                </a:solidFill>
                <a:ea typeface="阿里巴巴普惠体" panose="00020600040101010101" pitchFamily="18" charset="-122"/>
              </a:rPr>
              <a:t>Callable</a:t>
            </a:r>
            <a:r>
              <a:rPr lang="zh-CN" altLang="en-US" sz="1400" dirty="0">
                <a:solidFill>
                  <a:schemeClr val="tx1">
                    <a:lumMod val="85000"/>
                    <a:lumOff val="15000"/>
                  </a:schemeClr>
                </a:solidFill>
                <a:ea typeface="阿里巴巴普惠体" panose="00020600040101010101" pitchFamily="18" charset="-122"/>
              </a:rPr>
              <a:t>接口的</a:t>
            </a:r>
            <a:r>
              <a:rPr lang="en-US" altLang="zh-CN" sz="1400" dirty="0">
                <a:solidFill>
                  <a:schemeClr val="tx1">
                    <a:lumMod val="85000"/>
                    <a:lumOff val="15000"/>
                  </a:schemeClr>
                </a:solidFill>
                <a:ea typeface="阿里巴巴普惠体" panose="00020600040101010101" pitchFamily="18" charset="-122"/>
              </a:rPr>
              <a:t>call()</a:t>
            </a:r>
            <a:r>
              <a:rPr lang="zh-CN" altLang="en-US" sz="1400" dirty="0">
                <a:solidFill>
                  <a:schemeClr val="tx1">
                    <a:lumMod val="85000"/>
                    <a:lumOff val="15000"/>
                  </a:schemeClr>
                </a:solidFill>
                <a:ea typeface="阿里巴巴普惠体" panose="00020600040101010101" pitchFamily="18" charset="-122"/>
              </a:rPr>
              <a:t>方法允许抛出异常；而</a:t>
            </a:r>
            <a:r>
              <a:rPr lang="en-US" altLang="zh-CN" sz="1400" dirty="0">
                <a:solidFill>
                  <a:schemeClr val="tx1">
                    <a:lumMod val="85000"/>
                    <a:lumOff val="15000"/>
                  </a:schemeClr>
                </a:solidFill>
                <a:ea typeface="阿里巴巴普惠体" panose="00020600040101010101" pitchFamily="18" charset="-122"/>
              </a:rPr>
              <a:t>Runnable</a:t>
            </a:r>
            <a:r>
              <a:rPr lang="zh-CN" altLang="en-US" sz="1400" dirty="0">
                <a:solidFill>
                  <a:schemeClr val="tx1">
                    <a:lumMod val="85000"/>
                    <a:lumOff val="15000"/>
                  </a:schemeClr>
                </a:solidFill>
                <a:ea typeface="阿里巴巴普惠体" panose="00020600040101010101" pitchFamily="18" charset="-122"/>
              </a:rPr>
              <a:t>接口的</a:t>
            </a:r>
            <a:r>
              <a:rPr lang="en-US" altLang="zh-CN" sz="1400" dirty="0">
                <a:solidFill>
                  <a:schemeClr val="tx1">
                    <a:lumMod val="85000"/>
                    <a:lumOff val="15000"/>
                  </a:schemeClr>
                </a:solidFill>
                <a:ea typeface="阿里巴巴普惠体" panose="00020600040101010101" pitchFamily="18" charset="-122"/>
              </a:rPr>
              <a:t>run()</a:t>
            </a:r>
            <a:r>
              <a:rPr lang="zh-CN" altLang="en-US" sz="1400" dirty="0">
                <a:solidFill>
                  <a:schemeClr val="tx1">
                    <a:lumMod val="85000"/>
                    <a:lumOff val="15000"/>
                  </a:schemeClr>
                </a:solidFill>
                <a:ea typeface="阿里巴巴普惠体" panose="00020600040101010101" pitchFamily="18" charset="-122"/>
              </a:rPr>
              <a:t>方法的异常只能在内部消化，不能继续上抛</a:t>
            </a:r>
          </a:p>
        </p:txBody>
      </p:sp>
      <p:sp>
        <p:nvSpPr>
          <p:cNvPr id="5" name="文本占位符 2">
            <a:extLst>
              <a:ext uri="{FF2B5EF4-FFF2-40B4-BE49-F238E27FC236}">
                <a16:creationId xmlns:a16="http://schemas.microsoft.com/office/drawing/2014/main" id="{7FFD771F-1EE1-4231-83E1-C093ABFD8B0F}"/>
              </a:ext>
            </a:extLst>
          </p:cNvPr>
          <p:cNvSpPr txBox="1">
            <a:spLocks/>
          </p:cNvSpPr>
          <p:nvPr/>
        </p:nvSpPr>
        <p:spPr>
          <a:xfrm>
            <a:off x="5373924" y="5293189"/>
            <a:ext cx="6410708" cy="1476164"/>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sz="1400" dirty="0">
                <a:solidFill>
                  <a:schemeClr val="tx1">
                    <a:lumMod val="85000"/>
                    <a:lumOff val="15000"/>
                  </a:schemeClr>
                </a:solidFill>
                <a:ea typeface="阿里巴巴普惠体" panose="00020600040101010101" pitchFamily="18" charset="-122"/>
              </a:rPr>
              <a:t>start(): </a:t>
            </a:r>
            <a:r>
              <a:rPr lang="zh-CN" altLang="en-US" sz="1400" dirty="0">
                <a:solidFill>
                  <a:schemeClr val="tx1">
                    <a:lumMod val="85000"/>
                    <a:lumOff val="15000"/>
                  </a:schemeClr>
                </a:solidFill>
                <a:ea typeface="阿里巴巴普惠体" panose="00020600040101010101" pitchFamily="18" charset="-122"/>
              </a:rPr>
              <a:t>用来启动线程，通过该线程调用</a:t>
            </a:r>
            <a:r>
              <a:rPr lang="en-US" altLang="zh-CN" sz="1400" dirty="0">
                <a:solidFill>
                  <a:schemeClr val="tx1">
                    <a:lumMod val="85000"/>
                    <a:lumOff val="15000"/>
                  </a:schemeClr>
                </a:solidFill>
                <a:ea typeface="阿里巴巴普惠体" panose="00020600040101010101" pitchFamily="18" charset="-122"/>
              </a:rPr>
              <a:t>run</a:t>
            </a:r>
            <a:r>
              <a:rPr lang="zh-CN" altLang="en-US" sz="1400" dirty="0">
                <a:solidFill>
                  <a:schemeClr val="tx1">
                    <a:lumMod val="85000"/>
                    <a:lumOff val="15000"/>
                  </a:schemeClr>
                </a:solidFill>
                <a:ea typeface="阿里巴巴普惠体" panose="00020600040101010101" pitchFamily="18" charset="-122"/>
              </a:rPr>
              <a:t>方法执行</a:t>
            </a:r>
            <a:r>
              <a:rPr lang="en-US" altLang="zh-CN" sz="1400" dirty="0">
                <a:solidFill>
                  <a:schemeClr val="tx1">
                    <a:lumMod val="85000"/>
                    <a:lumOff val="15000"/>
                  </a:schemeClr>
                </a:solidFill>
                <a:ea typeface="阿里巴巴普惠体" panose="00020600040101010101" pitchFamily="18" charset="-122"/>
              </a:rPr>
              <a:t>run</a:t>
            </a:r>
            <a:r>
              <a:rPr lang="zh-CN" altLang="en-US" sz="1400" dirty="0">
                <a:solidFill>
                  <a:schemeClr val="tx1">
                    <a:lumMod val="85000"/>
                    <a:lumOff val="15000"/>
                  </a:schemeClr>
                </a:solidFill>
                <a:ea typeface="阿里巴巴普惠体" panose="00020600040101010101" pitchFamily="18" charset="-122"/>
              </a:rPr>
              <a:t>方法中所定义的逻辑代码。</a:t>
            </a:r>
            <a:r>
              <a:rPr lang="en-US" altLang="zh-CN" sz="1400" dirty="0">
                <a:solidFill>
                  <a:schemeClr val="tx1">
                    <a:lumMod val="85000"/>
                    <a:lumOff val="15000"/>
                  </a:schemeClr>
                </a:solidFill>
                <a:ea typeface="阿里巴巴普惠体" panose="00020600040101010101" pitchFamily="18" charset="-122"/>
              </a:rPr>
              <a:t>start</a:t>
            </a:r>
            <a:r>
              <a:rPr lang="zh-CN" altLang="en-US" sz="1400" dirty="0">
                <a:solidFill>
                  <a:schemeClr val="tx1">
                    <a:lumMod val="85000"/>
                    <a:lumOff val="15000"/>
                  </a:schemeClr>
                </a:solidFill>
                <a:ea typeface="阿里巴巴普惠体" panose="00020600040101010101" pitchFamily="18" charset="-122"/>
              </a:rPr>
              <a:t>方法只能被调用一次。</a:t>
            </a:r>
          </a:p>
          <a:p>
            <a:pPr>
              <a:lnSpc>
                <a:spcPct val="150000"/>
              </a:lnSpc>
              <a:buFont typeface="Wingdings" panose="05000000000000000000" pitchFamily="2" charset="2"/>
              <a:buChar char="l"/>
            </a:pPr>
            <a:r>
              <a:rPr lang="en-US" altLang="zh-CN" sz="1400" dirty="0">
                <a:solidFill>
                  <a:schemeClr val="tx1">
                    <a:lumMod val="85000"/>
                    <a:lumOff val="15000"/>
                  </a:schemeClr>
                </a:solidFill>
                <a:ea typeface="阿里巴巴普惠体" panose="00020600040101010101" pitchFamily="18" charset="-122"/>
              </a:rPr>
              <a:t>run(): </a:t>
            </a:r>
            <a:r>
              <a:rPr lang="zh-CN" altLang="en-US" sz="1400" dirty="0">
                <a:solidFill>
                  <a:schemeClr val="tx1">
                    <a:lumMod val="85000"/>
                    <a:lumOff val="15000"/>
                  </a:schemeClr>
                </a:solidFill>
                <a:ea typeface="阿里巴巴普惠体" panose="00020600040101010101" pitchFamily="18" charset="-122"/>
              </a:rPr>
              <a:t>封装了要被线程执行的代码，可以被调用多次。</a:t>
            </a:r>
          </a:p>
        </p:txBody>
      </p:sp>
    </p:spTree>
    <p:extLst>
      <p:ext uri="{BB962C8B-B14F-4D97-AF65-F5344CB8AC3E}">
        <p14:creationId xmlns:p14="http://schemas.microsoft.com/office/powerpoint/2010/main" val="3786435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255422" y="2164554"/>
            <a:ext cx="12009748"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4800" dirty="0"/>
              <a:t>线程包括哪些状态，状态之间是如何变化的</a:t>
            </a:r>
          </a:p>
        </p:txBody>
      </p:sp>
      <p:sp>
        <p:nvSpPr>
          <p:cNvPr id="11" name="标题 1">
            <a:extLst>
              <a:ext uri="{FF2B5EF4-FFF2-40B4-BE49-F238E27FC236}">
                <a16:creationId xmlns:a16="http://schemas.microsoft.com/office/drawing/2014/main" id="{325FDDC9-FDEA-3B96-1659-3A7AB38207ED}"/>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886E09AD-A456-9B63-A194-75E9E220051E}"/>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62C33A94-54FE-65D8-E24E-72315CF28F0E}"/>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824510CC-6F39-AD60-DB8F-61247209F157}"/>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202FE877-2147-B0D1-799B-C8A65B3410E9}"/>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1BE6F821-BF3E-6269-FBC2-C3CDDEE398F5}"/>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A8A4582A-AC9D-7A09-C6BD-EFAC7FC1B881}"/>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A694D6EE-7EF1-7F2C-EF66-DB441ADD429C}"/>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B945F4A8-8853-16FD-759F-31FC3CEFB8AC}"/>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9EFD27C5-117F-E85E-F2BB-4BD48BCD4007}"/>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890C384A-6B5E-4342-141A-530B683EA2A3}"/>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F43E87FA-6ED1-C553-B957-1818CF6694AE}"/>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BD45B992-9CF0-244F-AE1A-E1234EAA39B4}"/>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A99BE6BE-9AB5-8FE1-14F8-7B3CC58D95AC}"/>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68940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par>
                                <p:cTn id="13" presetID="14"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9A46F-4507-0261-DE55-428CC3F78563}"/>
              </a:ext>
            </a:extLst>
          </p:cNvPr>
          <p:cNvSpPr>
            <a:spLocks noGrp="1"/>
          </p:cNvSpPr>
          <p:nvPr>
            <p:ph type="title"/>
          </p:nvPr>
        </p:nvSpPr>
        <p:spPr/>
        <p:txBody>
          <a:bodyPr/>
          <a:lstStyle/>
          <a:p>
            <a:r>
              <a:rPr lang="zh-CN" altLang="en-US" sz="2000" dirty="0"/>
              <a:t>线程包括哪些状态，状态之间是如何变化的</a:t>
            </a:r>
            <a:endParaRPr lang="zh-CN" altLang="en-US" dirty="0"/>
          </a:p>
        </p:txBody>
      </p:sp>
      <p:sp>
        <p:nvSpPr>
          <p:cNvPr id="3" name="文本占位符 2">
            <a:extLst>
              <a:ext uri="{FF2B5EF4-FFF2-40B4-BE49-F238E27FC236}">
                <a16:creationId xmlns:a16="http://schemas.microsoft.com/office/drawing/2014/main" id="{1D78FB50-1B45-7581-3D06-C8EC6F965BA7}"/>
              </a:ext>
            </a:extLst>
          </p:cNvPr>
          <p:cNvSpPr>
            <a:spLocks noGrp="1"/>
          </p:cNvSpPr>
          <p:nvPr>
            <p:ph type="body" sz="quarter" idx="11"/>
          </p:nvPr>
        </p:nvSpPr>
        <p:spPr>
          <a:xfrm>
            <a:off x="710880" y="1624205"/>
            <a:ext cx="10698800" cy="517190"/>
          </a:xfrm>
        </p:spPr>
        <p:txBody>
          <a:bodyPr/>
          <a:lstStyle/>
          <a:p>
            <a:r>
              <a:rPr lang="zh-CN" altLang="en-US" dirty="0"/>
              <a:t>线程的状态可以参考</a:t>
            </a:r>
            <a:r>
              <a:rPr lang="en-US" altLang="zh-CN" dirty="0"/>
              <a:t>JDK</a:t>
            </a:r>
            <a:r>
              <a:rPr lang="zh-CN" altLang="en-US" dirty="0"/>
              <a:t>中的</a:t>
            </a:r>
            <a:r>
              <a:rPr lang="en-US" altLang="zh-CN" dirty="0"/>
              <a:t>Thread</a:t>
            </a:r>
            <a:r>
              <a:rPr lang="zh-CN" altLang="en-US" dirty="0"/>
              <a:t>类中的枚举</a:t>
            </a:r>
            <a:r>
              <a:rPr lang="en-US" altLang="zh-CN" dirty="0"/>
              <a:t>State</a:t>
            </a:r>
            <a:endParaRPr lang="zh-CN" altLang="en-US" dirty="0"/>
          </a:p>
        </p:txBody>
      </p:sp>
      <p:sp>
        <p:nvSpPr>
          <p:cNvPr id="5" name="Rectangle 2">
            <a:extLst>
              <a:ext uri="{FF2B5EF4-FFF2-40B4-BE49-F238E27FC236}">
                <a16:creationId xmlns:a16="http://schemas.microsoft.com/office/drawing/2014/main" id="{E2C81CF6-0135-7203-C020-7B4F8F5638E6}"/>
              </a:ext>
            </a:extLst>
          </p:cNvPr>
          <p:cNvSpPr>
            <a:spLocks noChangeArrowheads="1"/>
          </p:cNvSpPr>
          <p:nvPr/>
        </p:nvSpPr>
        <p:spPr bwMode="auto">
          <a:xfrm>
            <a:off x="803412" y="2420888"/>
            <a:ext cx="6127421" cy="378565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enum </a:t>
            </a:r>
            <a:r>
              <a:rPr kumimoji="0" lang="zh-CN" altLang="zh-CN" sz="1200" b="0" i="0" u="none" strike="noStrike" cap="none" normalizeH="0" baseline="0" dirty="0">
                <a:ln>
                  <a:noFill/>
                </a:ln>
                <a:solidFill>
                  <a:srgbClr val="000000"/>
                </a:solidFill>
                <a:effectLst/>
                <a:latin typeface="Arial Unicode MS"/>
                <a:ea typeface="JetBrains Mono"/>
              </a:rPr>
              <a:t>State </a:t>
            </a:r>
            <a:r>
              <a:rPr kumimoji="0" lang="zh-CN" altLang="zh-CN" sz="1200" b="0" i="0" u="none" strike="noStrike" cap="none" normalizeH="0" baseline="0" dirty="0">
                <a:ln>
                  <a:noFill/>
                </a:ln>
                <a:solidFill>
                  <a:srgbClr val="080808"/>
                </a:solidFill>
                <a:effectLst/>
                <a:latin typeface="Arial Unicode MS"/>
                <a:ea typeface="JetBrains Mono"/>
              </a:rPr>
              <a:t>{</a:t>
            </a:r>
            <a:endParaRPr kumimoji="0" lang="en-US" altLang="zh-CN" sz="12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latin typeface="Arial Unicode MS"/>
                <a:ea typeface="JetBrains Mono"/>
              </a:rPr>
            </a:br>
            <a:r>
              <a:rPr kumimoji="0" lang="en-US" altLang="zh-CN" sz="1200" b="0" i="0" u="none" strike="noStrike" cap="none" normalizeH="0" baseline="0" dirty="0">
                <a:ln>
                  <a:noFill/>
                </a:ln>
                <a:solidFill>
                  <a:srgbClr val="080808"/>
                </a:solidFill>
                <a:effectLst/>
                <a:latin typeface="Arial Unicode MS"/>
                <a:ea typeface="JetBrains Mono"/>
              </a:rPr>
              <a:t>    </a:t>
            </a:r>
            <a:r>
              <a:rPr lang="en-US" altLang="zh-CN" sz="1200" i="1" dirty="0">
                <a:solidFill>
                  <a:srgbClr val="8C8C8C"/>
                </a:solidFill>
                <a:latin typeface="Arial Unicode MS"/>
                <a:ea typeface="JetBrains Mono"/>
              </a:rPr>
              <a:t>//</a:t>
            </a:r>
            <a:r>
              <a:rPr kumimoji="0" lang="zh-CN" altLang="en-US" sz="1200" b="0" i="1" u="none" strike="noStrike" cap="none" normalizeH="0" baseline="0" dirty="0">
                <a:ln>
                  <a:noFill/>
                </a:ln>
                <a:solidFill>
                  <a:srgbClr val="8C8C8C"/>
                </a:solidFill>
                <a:effectLst/>
                <a:latin typeface="Arial Unicode MS"/>
                <a:ea typeface="JetBrains Mono"/>
              </a:rPr>
              <a:t>尚未启动的线程的线程状态</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NEW</a:t>
            </a:r>
            <a:r>
              <a:rPr kumimoji="0" lang="zh-CN" altLang="zh-CN" sz="1200" b="0" i="0" u="none" strike="noStrike" cap="none" normalizeH="0" baseline="0" dirty="0">
                <a:ln>
                  <a:noFill/>
                </a:ln>
                <a:solidFill>
                  <a:srgbClr val="080808"/>
                </a:solidFill>
                <a:effectLst/>
                <a:latin typeface="Arial Unicode MS"/>
                <a:ea typeface="JetBrains Mono"/>
              </a:rPr>
              <a:t>,</a:t>
            </a:r>
            <a:endParaRPr kumimoji="0" lang="en-US" altLang="zh-CN" sz="12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latin typeface="Arial Unicode MS"/>
                <a:ea typeface="JetBrains Mono"/>
              </a:rPr>
            </a:br>
            <a:r>
              <a:rPr kumimoji="0" lang="en-US" altLang="zh-CN" sz="1200" b="0" i="0" u="none" strike="noStrike" cap="none" normalizeH="0" baseline="0" dirty="0">
                <a:ln>
                  <a:noFill/>
                </a:ln>
                <a:solidFill>
                  <a:srgbClr val="080808"/>
                </a:solidFill>
                <a:effectLst/>
                <a:latin typeface="Arial Unicode MS"/>
                <a:ea typeface="JetBrains Mono"/>
              </a:rPr>
              <a:t>    </a:t>
            </a:r>
            <a:r>
              <a:rPr lang="en-US" altLang="zh-CN" sz="1200" i="1" dirty="0">
                <a:solidFill>
                  <a:srgbClr val="8C8C8C"/>
                </a:solidFill>
                <a:latin typeface="Arial Unicode MS"/>
                <a:ea typeface="JetBrains Mono"/>
              </a:rPr>
              <a:t>//</a:t>
            </a:r>
            <a:r>
              <a:rPr kumimoji="0" lang="zh-CN" altLang="en-US" sz="1200" b="0" i="1" u="none" strike="noStrike" cap="none" normalizeH="0" baseline="0" dirty="0">
                <a:ln>
                  <a:noFill/>
                </a:ln>
                <a:solidFill>
                  <a:srgbClr val="8C8C8C"/>
                </a:solidFill>
                <a:effectLst/>
                <a:latin typeface="Arial Unicode MS"/>
                <a:ea typeface="JetBrains Mono"/>
              </a:rPr>
              <a:t>可运行线程的线程状态。</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RUNNABLE</a:t>
            </a:r>
            <a:r>
              <a:rPr kumimoji="0" lang="zh-CN" altLang="zh-CN" sz="1200" b="0" i="0" u="none" strike="noStrike" cap="none" normalizeH="0" baseline="0" dirty="0">
                <a:ln>
                  <a:noFill/>
                </a:ln>
                <a:solidFill>
                  <a:srgbClr val="080808"/>
                </a:solidFill>
                <a:effectLst/>
                <a:latin typeface="Arial Unicode MS"/>
                <a:ea typeface="JetBrains Mono"/>
              </a:rPr>
              <a:t>,</a:t>
            </a:r>
            <a:endParaRPr kumimoji="0" lang="en-US" altLang="zh-CN" sz="12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latin typeface="Arial Unicode MS"/>
                <a:ea typeface="JetBrains Mono"/>
              </a:rPr>
            </a:br>
            <a:r>
              <a:rPr kumimoji="0" lang="en-US" altLang="zh-CN" sz="1200" b="0" i="0" u="none" strike="noStrike" cap="none" normalizeH="0" baseline="0" dirty="0">
                <a:ln>
                  <a:noFill/>
                </a:ln>
                <a:solidFill>
                  <a:srgbClr val="080808"/>
                </a:solidFill>
                <a:effectLst/>
                <a:latin typeface="Arial Unicode MS"/>
                <a:ea typeface="JetBrains Mono"/>
              </a:rPr>
              <a:t>    </a:t>
            </a:r>
            <a:r>
              <a:rPr kumimoji="0" lang="en-US" altLang="zh-CN" sz="1200" b="0" i="1" u="none" strike="noStrike" cap="none" normalizeH="0" baseline="0" dirty="0">
                <a:ln>
                  <a:noFill/>
                </a:ln>
                <a:solidFill>
                  <a:srgbClr val="8C8C8C"/>
                </a:solidFill>
                <a:effectLst/>
                <a:latin typeface="Arial Unicode MS"/>
                <a:ea typeface="JetBrains Mono"/>
              </a:rPr>
              <a:t>//</a:t>
            </a:r>
            <a:r>
              <a:rPr kumimoji="0" lang="zh-CN" altLang="en-US" sz="1200" b="0" i="1" u="none" strike="noStrike" cap="none" normalizeH="0" baseline="0" dirty="0">
                <a:ln>
                  <a:noFill/>
                </a:ln>
                <a:solidFill>
                  <a:srgbClr val="8C8C8C"/>
                </a:solidFill>
                <a:effectLst/>
                <a:latin typeface="Arial Unicode MS"/>
                <a:ea typeface="JetBrains Mono"/>
              </a:rPr>
              <a:t>线程阻塞等待监视器锁的线程状态。</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BLOCKED</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en-US" altLang="zh-CN" sz="1200" b="0" i="1" u="none" strike="noStrike" cap="none" normalizeH="0" baseline="0" dirty="0">
                <a:ln>
                  <a:noFill/>
                </a:ln>
                <a:solidFill>
                  <a:srgbClr val="8C8C8C"/>
                </a:solidFill>
                <a:effectLst/>
                <a:latin typeface="Arial Unicode MS"/>
                <a:ea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a:t>
            </a:r>
            <a:r>
              <a:rPr kumimoji="0" lang="en-US" altLang="zh-CN" sz="1200" b="0" i="1" u="none" strike="noStrike" cap="none" normalizeH="0" baseline="0" dirty="0">
                <a:ln>
                  <a:noFill/>
                </a:ln>
                <a:solidFill>
                  <a:srgbClr val="8C8C8C"/>
                </a:solidFill>
                <a:effectLst/>
                <a:latin typeface="Arial Unicode MS"/>
                <a:ea typeface="JetBrains Mono"/>
              </a:rPr>
              <a:t>/</a:t>
            </a:r>
            <a:r>
              <a:rPr kumimoji="0" lang="zh-CN" altLang="en-US" sz="1200" b="0" i="1" u="none" strike="noStrike" cap="none" normalizeH="0" baseline="0" dirty="0">
                <a:ln>
                  <a:noFill/>
                </a:ln>
                <a:solidFill>
                  <a:srgbClr val="8C8C8C"/>
                </a:solidFill>
                <a:effectLst/>
                <a:latin typeface="Arial Unicode MS"/>
                <a:ea typeface="JetBrains Mono"/>
              </a:rPr>
              <a:t>等待线程的线程状态</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WAITING</a:t>
            </a:r>
            <a:r>
              <a:rPr kumimoji="0" lang="zh-CN" altLang="zh-CN" sz="1200" b="0" i="0" u="none" strike="noStrike" cap="none" normalizeH="0" baseline="0" dirty="0">
                <a:ln>
                  <a:noFill/>
                </a:ln>
                <a:solidFill>
                  <a:srgbClr val="080808"/>
                </a:solidFill>
                <a:effectLst/>
                <a:latin typeface="Arial Unicode MS"/>
                <a:ea typeface="JetBrains Mono"/>
              </a:rPr>
              <a:t>,</a:t>
            </a:r>
            <a:endParaRPr kumimoji="0" lang="en-US" altLang="zh-CN" sz="12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latin typeface="Arial Unicode MS"/>
                <a:ea typeface="JetBrains Mono"/>
              </a:rPr>
            </a:br>
            <a:r>
              <a:rPr lang="en-US" altLang="zh-CN" sz="1200" dirty="0">
                <a:solidFill>
                  <a:srgbClr val="080808"/>
                </a:solidFill>
                <a:latin typeface="Arial Unicode MS"/>
                <a:ea typeface="JetBrains Mono"/>
              </a:rPr>
              <a:t>    </a:t>
            </a:r>
            <a:r>
              <a:rPr lang="en-US" altLang="zh-CN" sz="1200" i="1" dirty="0">
                <a:solidFill>
                  <a:srgbClr val="8C8C8C"/>
                </a:solidFill>
                <a:latin typeface="Arial Unicode MS"/>
                <a:ea typeface="JetBrains Mono"/>
              </a:rPr>
              <a:t>/</a:t>
            </a:r>
            <a:r>
              <a:rPr kumimoji="0" lang="zh-CN" altLang="zh-CN" sz="1200" b="0" i="1" u="none" strike="noStrike" cap="none" normalizeH="0" baseline="0" dirty="0">
                <a:ln>
                  <a:noFill/>
                </a:ln>
                <a:solidFill>
                  <a:srgbClr val="8C8C8C"/>
                </a:solidFill>
                <a:effectLst/>
                <a:latin typeface="Arial Unicode MS"/>
                <a:ea typeface="JetBrains Mono"/>
              </a:rPr>
              <a:t>/</a:t>
            </a:r>
            <a:r>
              <a:rPr kumimoji="0" lang="zh-CN" altLang="en-US" sz="1200" b="0" i="1" u="none" strike="noStrike" cap="none" normalizeH="0" baseline="0" dirty="0">
                <a:ln>
                  <a:noFill/>
                </a:ln>
                <a:solidFill>
                  <a:srgbClr val="8C8C8C"/>
                </a:solidFill>
                <a:effectLst/>
                <a:latin typeface="Arial Unicode MS"/>
                <a:ea typeface="JetBrains Mono"/>
              </a:rPr>
              <a:t>具有指定等待时间的等待线程的线程状态</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TIMED_WAITING</a:t>
            </a:r>
            <a:r>
              <a:rPr kumimoji="0" lang="zh-CN" altLang="zh-CN" sz="1200" b="0" i="0" u="none" strike="noStrike" cap="none" normalizeH="0" baseline="0" dirty="0">
                <a:ln>
                  <a:noFill/>
                </a:ln>
                <a:solidFill>
                  <a:srgbClr val="080808"/>
                </a:solidFill>
                <a:effectLst/>
                <a:latin typeface="Arial Unicode MS"/>
                <a:ea typeface="JetBrains Mono"/>
              </a:rPr>
              <a:t>,</a:t>
            </a:r>
            <a:endParaRPr kumimoji="0" lang="en-US" altLang="zh-CN" sz="12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latin typeface="Arial Unicode MS"/>
                <a:ea typeface="JetBrains Mono"/>
              </a:rPr>
            </a:br>
            <a:r>
              <a:rPr lang="en-US" altLang="zh-CN" sz="1200" dirty="0">
                <a:solidFill>
                  <a:srgbClr val="080808"/>
                </a:solidFill>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a:t>
            </a:r>
            <a:r>
              <a:rPr lang="en-US" altLang="zh-CN" sz="1200" i="1" dirty="0">
                <a:solidFill>
                  <a:srgbClr val="8C8C8C"/>
                </a:solidFill>
                <a:latin typeface="Arial Unicode MS"/>
                <a:ea typeface="JetBrains Mono"/>
              </a:rPr>
              <a:t>/</a:t>
            </a:r>
            <a:r>
              <a:rPr kumimoji="0" lang="zh-CN" altLang="en-US" sz="1200" b="0" i="1" u="none" strike="noStrike" cap="none" normalizeH="0" baseline="0" dirty="0">
                <a:ln>
                  <a:noFill/>
                </a:ln>
                <a:solidFill>
                  <a:srgbClr val="8C8C8C"/>
                </a:solidFill>
                <a:effectLst/>
                <a:latin typeface="Arial Unicode MS"/>
                <a:ea typeface="JetBrains Mono"/>
              </a:rPr>
              <a:t>已终止线程的线程状态。线程已完成执行</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TERMINATED</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748460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箭头连接符 63">
            <a:extLst>
              <a:ext uri="{FF2B5EF4-FFF2-40B4-BE49-F238E27FC236}">
                <a16:creationId xmlns:a16="http://schemas.microsoft.com/office/drawing/2014/main" id="{87C00B4B-AB31-5192-FFB9-94825EA790F3}"/>
              </a:ext>
            </a:extLst>
          </p:cNvPr>
          <p:cNvCxnSpPr>
            <a:cxnSpLocks/>
            <a:stCxn id="56" idx="3"/>
            <a:endCxn id="57" idx="1"/>
          </p:cNvCxnSpPr>
          <p:nvPr/>
        </p:nvCxnSpPr>
        <p:spPr>
          <a:xfrm>
            <a:off x="2335490" y="5156462"/>
            <a:ext cx="1021239" cy="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68DD5131-0A85-0FEE-BEF1-FD6B3C4E9FF1}"/>
              </a:ext>
            </a:extLst>
          </p:cNvPr>
          <p:cNvCxnSpPr>
            <a:stCxn id="58" idx="3"/>
            <a:endCxn id="59" idx="1"/>
          </p:cNvCxnSpPr>
          <p:nvPr/>
        </p:nvCxnSpPr>
        <p:spPr>
          <a:xfrm>
            <a:off x="8361576" y="5156462"/>
            <a:ext cx="1054231" cy="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占位符 2">
            <a:extLst>
              <a:ext uri="{FF2B5EF4-FFF2-40B4-BE49-F238E27FC236}">
                <a16:creationId xmlns:a16="http://schemas.microsoft.com/office/drawing/2014/main" id="{AF621248-D163-67EC-E281-C6E6D337E724}"/>
              </a:ext>
            </a:extLst>
          </p:cNvPr>
          <p:cNvSpPr>
            <a:spLocks noGrp="1"/>
          </p:cNvSpPr>
          <p:nvPr>
            <p:ph type="body" sz="quarter" idx="11"/>
          </p:nvPr>
        </p:nvSpPr>
        <p:spPr>
          <a:xfrm>
            <a:off x="5027236" y="5881981"/>
            <a:ext cx="2229045" cy="360569"/>
          </a:xfrm>
        </p:spPr>
        <p:txBody>
          <a:bodyPr/>
          <a:lstStyle/>
          <a:p>
            <a:r>
              <a:rPr lang="zh-CN" altLang="en-US" sz="1400" dirty="0"/>
              <a:t>可执行（</a:t>
            </a:r>
            <a:r>
              <a:rPr lang="en-US" altLang="zh-CN" sz="1400" dirty="0">
                <a:solidFill>
                  <a:srgbClr val="AD2B26"/>
                </a:solidFill>
              </a:rPr>
              <a:t>RUNNABLE</a:t>
            </a:r>
            <a:r>
              <a:rPr lang="zh-CN" altLang="en-US" sz="1400" dirty="0"/>
              <a:t>）</a:t>
            </a:r>
          </a:p>
        </p:txBody>
      </p:sp>
      <p:grpSp>
        <p:nvGrpSpPr>
          <p:cNvPr id="4" name="组合 3">
            <a:extLst>
              <a:ext uri="{FF2B5EF4-FFF2-40B4-BE49-F238E27FC236}">
                <a16:creationId xmlns:a16="http://schemas.microsoft.com/office/drawing/2014/main" id="{E7E9585E-A064-2E5B-39DD-F0FA4528C685}"/>
              </a:ext>
            </a:extLst>
          </p:cNvPr>
          <p:cNvGrpSpPr/>
          <p:nvPr/>
        </p:nvGrpSpPr>
        <p:grpSpPr>
          <a:xfrm>
            <a:off x="808349" y="4807670"/>
            <a:ext cx="1527141" cy="1225142"/>
            <a:chOff x="808349" y="4807670"/>
            <a:chExt cx="1527141" cy="1225142"/>
          </a:xfrm>
        </p:grpSpPr>
        <p:sp>
          <p:nvSpPr>
            <p:cNvPr id="56" name="矩形: 圆角 55">
              <a:extLst>
                <a:ext uri="{FF2B5EF4-FFF2-40B4-BE49-F238E27FC236}">
                  <a16:creationId xmlns:a16="http://schemas.microsoft.com/office/drawing/2014/main" id="{84D8145A-7129-4894-3547-9C4B39D1739D}"/>
                </a:ext>
              </a:extLst>
            </p:cNvPr>
            <p:cNvSpPr/>
            <p:nvPr/>
          </p:nvSpPr>
          <p:spPr>
            <a:xfrm>
              <a:off x="808349" y="4807670"/>
              <a:ext cx="1527141" cy="697584"/>
            </a:xfrm>
            <a:prstGeom prst="round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创建线程对象</a:t>
              </a:r>
            </a:p>
          </p:txBody>
        </p:sp>
        <p:sp>
          <p:nvSpPr>
            <p:cNvPr id="89" name="文本占位符 2">
              <a:extLst>
                <a:ext uri="{FF2B5EF4-FFF2-40B4-BE49-F238E27FC236}">
                  <a16:creationId xmlns:a16="http://schemas.microsoft.com/office/drawing/2014/main" id="{C4E4DA09-7850-3CF7-DEDE-27FF459C6B7C}"/>
                </a:ext>
              </a:extLst>
            </p:cNvPr>
            <p:cNvSpPr txBox="1">
              <a:spLocks/>
            </p:cNvSpPr>
            <p:nvPr/>
          </p:nvSpPr>
          <p:spPr>
            <a:xfrm>
              <a:off x="998457" y="5611301"/>
              <a:ext cx="1337033" cy="42151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新建（</a:t>
              </a:r>
              <a:r>
                <a:rPr lang="en-US" altLang="zh-CN" sz="1400" dirty="0">
                  <a:solidFill>
                    <a:srgbClr val="AD2B26"/>
                  </a:solidFill>
                </a:rPr>
                <a:t>NEW</a:t>
              </a:r>
              <a:r>
                <a:rPr lang="zh-CN" altLang="en-US" sz="1400" dirty="0"/>
                <a:t>）</a:t>
              </a:r>
            </a:p>
          </p:txBody>
        </p:sp>
      </p:grpSp>
      <p:sp>
        <p:nvSpPr>
          <p:cNvPr id="90" name="矩形: 圆角 89">
            <a:extLst>
              <a:ext uri="{FF2B5EF4-FFF2-40B4-BE49-F238E27FC236}">
                <a16:creationId xmlns:a16="http://schemas.microsoft.com/office/drawing/2014/main" id="{80622122-4F12-9FE5-B3F3-D07CAB632433}"/>
              </a:ext>
            </a:extLst>
          </p:cNvPr>
          <p:cNvSpPr/>
          <p:nvPr/>
        </p:nvSpPr>
        <p:spPr>
          <a:xfrm>
            <a:off x="3110845" y="4628904"/>
            <a:ext cx="5580668" cy="1227488"/>
          </a:xfrm>
          <a:prstGeom prst="round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4D3761BA-6D31-D588-4851-B039495EB775}"/>
              </a:ext>
            </a:extLst>
          </p:cNvPr>
          <p:cNvGrpSpPr/>
          <p:nvPr/>
        </p:nvGrpSpPr>
        <p:grpSpPr>
          <a:xfrm>
            <a:off x="9301704" y="4807670"/>
            <a:ext cx="2036484" cy="1048721"/>
            <a:chOff x="9301704" y="4807670"/>
            <a:chExt cx="2036484" cy="1048721"/>
          </a:xfrm>
        </p:grpSpPr>
        <p:sp>
          <p:nvSpPr>
            <p:cNvPr id="59" name="矩形: 圆角 58">
              <a:extLst>
                <a:ext uri="{FF2B5EF4-FFF2-40B4-BE49-F238E27FC236}">
                  <a16:creationId xmlns:a16="http://schemas.microsoft.com/office/drawing/2014/main" id="{0DF9DB76-CDFA-22DC-70F0-38CAA89EDD8C}"/>
                </a:ext>
              </a:extLst>
            </p:cNvPr>
            <p:cNvSpPr/>
            <p:nvPr/>
          </p:nvSpPr>
          <p:spPr>
            <a:xfrm>
              <a:off x="9415807" y="4807670"/>
              <a:ext cx="1327607" cy="697584"/>
            </a:xfrm>
            <a:prstGeom prst="round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线程死亡</a:t>
              </a:r>
              <a:endParaRPr lang="en-US" altLang="zh-CN" sz="1400" dirty="0">
                <a:solidFill>
                  <a:schemeClr val="tx1">
                    <a:lumMod val="85000"/>
                    <a:lumOff val="15000"/>
                  </a:schemeClr>
                </a:solidFill>
                <a:ea typeface="阿里巴巴普惠体" panose="00020600040101010101" pitchFamily="18" charset="-122"/>
              </a:endParaRPr>
            </a:p>
            <a:p>
              <a:pPr algn="ctr"/>
              <a:r>
                <a:rPr lang="zh-CN" altLang="en-US" sz="1400" dirty="0">
                  <a:solidFill>
                    <a:schemeClr val="tx1">
                      <a:lumMod val="85000"/>
                      <a:lumOff val="15000"/>
                    </a:schemeClr>
                  </a:solidFill>
                  <a:ea typeface="阿里巴巴普惠体" panose="00020600040101010101" pitchFamily="18" charset="-122"/>
                </a:rPr>
                <a:t>变成垃圾</a:t>
              </a:r>
            </a:p>
          </p:txBody>
        </p:sp>
        <p:sp>
          <p:nvSpPr>
            <p:cNvPr id="92" name="文本占位符 2">
              <a:extLst>
                <a:ext uri="{FF2B5EF4-FFF2-40B4-BE49-F238E27FC236}">
                  <a16:creationId xmlns:a16="http://schemas.microsoft.com/office/drawing/2014/main" id="{41C13529-0131-E9C9-5939-D03DCF906020}"/>
                </a:ext>
              </a:extLst>
            </p:cNvPr>
            <p:cNvSpPr txBox="1">
              <a:spLocks/>
            </p:cNvSpPr>
            <p:nvPr/>
          </p:nvSpPr>
          <p:spPr>
            <a:xfrm>
              <a:off x="9301704" y="5495822"/>
              <a:ext cx="2036484"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死亡（</a:t>
              </a:r>
              <a:r>
                <a:rPr lang="en-US" altLang="zh-CN" sz="1400" dirty="0">
                  <a:solidFill>
                    <a:srgbClr val="AD2B26"/>
                  </a:solidFill>
                </a:rPr>
                <a:t>TERMINATED</a:t>
              </a:r>
              <a:r>
                <a:rPr lang="zh-CN" altLang="en-US" sz="1400" dirty="0"/>
                <a:t>）</a:t>
              </a:r>
            </a:p>
          </p:txBody>
        </p:sp>
      </p:grpSp>
      <p:grpSp>
        <p:nvGrpSpPr>
          <p:cNvPr id="5" name="组合 4">
            <a:extLst>
              <a:ext uri="{FF2B5EF4-FFF2-40B4-BE49-F238E27FC236}">
                <a16:creationId xmlns:a16="http://schemas.microsoft.com/office/drawing/2014/main" id="{08419A2E-9E62-A2F4-A89C-8AC9AB60A8B6}"/>
              </a:ext>
            </a:extLst>
          </p:cNvPr>
          <p:cNvGrpSpPr/>
          <p:nvPr/>
        </p:nvGrpSpPr>
        <p:grpSpPr>
          <a:xfrm>
            <a:off x="3356729" y="4807669"/>
            <a:ext cx="1322894" cy="1048723"/>
            <a:chOff x="3356729" y="4807669"/>
            <a:chExt cx="1322894" cy="1048723"/>
          </a:xfrm>
        </p:grpSpPr>
        <p:sp>
          <p:nvSpPr>
            <p:cNvPr id="57" name="矩形 56">
              <a:extLst>
                <a:ext uri="{FF2B5EF4-FFF2-40B4-BE49-F238E27FC236}">
                  <a16:creationId xmlns:a16="http://schemas.microsoft.com/office/drawing/2014/main" id="{6B014DCE-8DF3-2F10-835A-FEB2A7BBFC59}"/>
                </a:ext>
              </a:extLst>
            </p:cNvPr>
            <p:cNvSpPr/>
            <p:nvPr/>
          </p:nvSpPr>
          <p:spPr>
            <a:xfrm>
              <a:off x="3356729" y="4807669"/>
              <a:ext cx="1322894" cy="69758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有执行资格</a:t>
              </a:r>
              <a:endParaRPr lang="en-US" altLang="zh-CN" sz="1400" dirty="0">
                <a:solidFill>
                  <a:schemeClr val="tx1">
                    <a:lumMod val="85000"/>
                    <a:lumOff val="15000"/>
                  </a:schemeClr>
                </a:solidFill>
                <a:ea typeface="阿里巴巴普惠体" panose="00020600040101010101" pitchFamily="18" charset="-122"/>
              </a:endParaRPr>
            </a:p>
            <a:p>
              <a:pPr algn="ctr"/>
              <a:r>
                <a:rPr lang="zh-CN" altLang="en-US" sz="1400" dirty="0">
                  <a:solidFill>
                    <a:schemeClr val="tx1">
                      <a:lumMod val="85000"/>
                      <a:lumOff val="15000"/>
                    </a:schemeClr>
                  </a:solidFill>
                  <a:ea typeface="阿里巴巴普惠体" panose="00020600040101010101" pitchFamily="18" charset="-122"/>
                </a:rPr>
                <a:t>没有执行权</a:t>
              </a:r>
            </a:p>
          </p:txBody>
        </p:sp>
        <p:sp>
          <p:nvSpPr>
            <p:cNvPr id="93" name="文本占位符 2">
              <a:extLst>
                <a:ext uri="{FF2B5EF4-FFF2-40B4-BE49-F238E27FC236}">
                  <a16:creationId xmlns:a16="http://schemas.microsoft.com/office/drawing/2014/main" id="{39CA3340-4276-2B16-D66E-64EB0C905761}"/>
                </a:ext>
              </a:extLst>
            </p:cNvPr>
            <p:cNvSpPr txBox="1">
              <a:spLocks/>
            </p:cNvSpPr>
            <p:nvPr/>
          </p:nvSpPr>
          <p:spPr>
            <a:xfrm>
              <a:off x="3721036" y="5495823"/>
              <a:ext cx="656047"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就绪</a:t>
              </a:r>
            </a:p>
          </p:txBody>
        </p:sp>
      </p:grpSp>
      <p:grpSp>
        <p:nvGrpSpPr>
          <p:cNvPr id="12" name="组合 11">
            <a:extLst>
              <a:ext uri="{FF2B5EF4-FFF2-40B4-BE49-F238E27FC236}">
                <a16:creationId xmlns:a16="http://schemas.microsoft.com/office/drawing/2014/main" id="{38F1E579-9004-18F7-482C-76BB6FDD72B3}"/>
              </a:ext>
            </a:extLst>
          </p:cNvPr>
          <p:cNvGrpSpPr/>
          <p:nvPr/>
        </p:nvGrpSpPr>
        <p:grpSpPr>
          <a:xfrm>
            <a:off x="5123516" y="1036619"/>
            <a:ext cx="1926949" cy="1039570"/>
            <a:chOff x="5123516" y="1036619"/>
            <a:chExt cx="1926949" cy="1039570"/>
          </a:xfrm>
        </p:grpSpPr>
        <p:sp>
          <p:nvSpPr>
            <p:cNvPr id="62" name="矩形 61">
              <a:extLst>
                <a:ext uri="{FF2B5EF4-FFF2-40B4-BE49-F238E27FC236}">
                  <a16:creationId xmlns:a16="http://schemas.microsoft.com/office/drawing/2014/main" id="{785A1F39-D3FB-154F-DF9C-06E4A102E639}"/>
                </a:ext>
              </a:extLst>
            </p:cNvPr>
            <p:cNvSpPr/>
            <p:nvPr/>
          </p:nvSpPr>
          <p:spPr>
            <a:xfrm>
              <a:off x="5141537" y="1036619"/>
              <a:ext cx="1322894" cy="69758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有执行资格</a:t>
              </a:r>
              <a:endParaRPr lang="en-US" altLang="zh-CN" sz="1400" dirty="0">
                <a:solidFill>
                  <a:schemeClr val="tx1">
                    <a:lumMod val="85000"/>
                    <a:lumOff val="15000"/>
                  </a:schemeClr>
                </a:solidFill>
                <a:ea typeface="阿里巴巴普惠体" panose="00020600040101010101" pitchFamily="18" charset="-122"/>
              </a:endParaRPr>
            </a:p>
            <a:p>
              <a:pPr algn="ctr"/>
              <a:r>
                <a:rPr lang="zh-CN" altLang="en-US" sz="1400" dirty="0">
                  <a:solidFill>
                    <a:schemeClr val="tx1">
                      <a:lumMod val="85000"/>
                      <a:lumOff val="15000"/>
                    </a:schemeClr>
                  </a:solidFill>
                  <a:ea typeface="阿里巴巴普惠体" panose="00020600040101010101" pitchFamily="18" charset="-122"/>
                </a:rPr>
                <a:t>没有执行权</a:t>
              </a:r>
            </a:p>
          </p:txBody>
        </p:sp>
        <p:sp>
          <p:nvSpPr>
            <p:cNvPr id="94" name="文本占位符 2">
              <a:extLst>
                <a:ext uri="{FF2B5EF4-FFF2-40B4-BE49-F238E27FC236}">
                  <a16:creationId xmlns:a16="http://schemas.microsoft.com/office/drawing/2014/main" id="{C434351D-C737-F5B7-A290-1F9673CD5C81}"/>
                </a:ext>
              </a:extLst>
            </p:cNvPr>
            <p:cNvSpPr txBox="1">
              <a:spLocks/>
            </p:cNvSpPr>
            <p:nvPr/>
          </p:nvSpPr>
          <p:spPr>
            <a:xfrm>
              <a:off x="5123516" y="1715620"/>
              <a:ext cx="1926949"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阻塞（</a:t>
              </a:r>
              <a:r>
                <a:rPr lang="en-US" altLang="zh-CN" sz="1400" dirty="0">
                  <a:solidFill>
                    <a:srgbClr val="AD2B26"/>
                  </a:solidFill>
                </a:rPr>
                <a:t>BLOCKED</a:t>
              </a:r>
              <a:r>
                <a:rPr lang="zh-CN" altLang="en-US" sz="1400" dirty="0"/>
                <a:t>）</a:t>
              </a:r>
            </a:p>
          </p:txBody>
        </p:sp>
      </p:grpSp>
      <p:grpSp>
        <p:nvGrpSpPr>
          <p:cNvPr id="11" name="组合 10">
            <a:extLst>
              <a:ext uri="{FF2B5EF4-FFF2-40B4-BE49-F238E27FC236}">
                <a16:creationId xmlns:a16="http://schemas.microsoft.com/office/drawing/2014/main" id="{3296EEBD-8D43-62AA-6CBE-B80F3D06004D}"/>
              </a:ext>
            </a:extLst>
          </p:cNvPr>
          <p:cNvGrpSpPr/>
          <p:nvPr/>
        </p:nvGrpSpPr>
        <p:grpSpPr>
          <a:xfrm>
            <a:off x="5075894" y="2252680"/>
            <a:ext cx="1832775" cy="1098206"/>
            <a:chOff x="5075894" y="2252680"/>
            <a:chExt cx="1832775" cy="1098206"/>
          </a:xfrm>
        </p:grpSpPr>
        <p:sp>
          <p:nvSpPr>
            <p:cNvPr id="60" name="矩形 59">
              <a:extLst>
                <a:ext uri="{FF2B5EF4-FFF2-40B4-BE49-F238E27FC236}">
                  <a16:creationId xmlns:a16="http://schemas.microsoft.com/office/drawing/2014/main" id="{95870EFD-E094-586F-E764-FB90D84A7079}"/>
                </a:ext>
              </a:extLst>
            </p:cNvPr>
            <p:cNvSpPr/>
            <p:nvPr/>
          </p:nvSpPr>
          <p:spPr>
            <a:xfrm>
              <a:off x="5141537" y="2252680"/>
              <a:ext cx="1322894" cy="69758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有执行资格</a:t>
              </a:r>
              <a:endParaRPr lang="en-US" altLang="zh-CN" sz="1400" dirty="0">
                <a:solidFill>
                  <a:schemeClr val="tx1">
                    <a:lumMod val="85000"/>
                    <a:lumOff val="15000"/>
                  </a:schemeClr>
                </a:solidFill>
                <a:ea typeface="阿里巴巴普惠体" panose="00020600040101010101" pitchFamily="18" charset="-122"/>
              </a:endParaRPr>
            </a:p>
            <a:p>
              <a:pPr algn="ctr"/>
              <a:r>
                <a:rPr lang="zh-CN" altLang="en-US" sz="1400" dirty="0">
                  <a:solidFill>
                    <a:schemeClr val="tx1">
                      <a:lumMod val="85000"/>
                      <a:lumOff val="15000"/>
                    </a:schemeClr>
                  </a:solidFill>
                  <a:ea typeface="阿里巴巴普惠体" panose="00020600040101010101" pitchFamily="18" charset="-122"/>
                </a:rPr>
                <a:t>没有执行权</a:t>
              </a:r>
            </a:p>
          </p:txBody>
        </p:sp>
        <p:sp>
          <p:nvSpPr>
            <p:cNvPr id="95" name="文本占位符 2">
              <a:extLst>
                <a:ext uri="{FF2B5EF4-FFF2-40B4-BE49-F238E27FC236}">
                  <a16:creationId xmlns:a16="http://schemas.microsoft.com/office/drawing/2014/main" id="{86DF99BF-CE57-5C3F-5DC7-D61A54915FDB}"/>
                </a:ext>
              </a:extLst>
            </p:cNvPr>
            <p:cNvSpPr txBox="1">
              <a:spLocks/>
            </p:cNvSpPr>
            <p:nvPr/>
          </p:nvSpPr>
          <p:spPr>
            <a:xfrm>
              <a:off x="5075894" y="2990317"/>
              <a:ext cx="1832775"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等待（</a:t>
              </a:r>
              <a:r>
                <a:rPr lang="en-US" altLang="zh-CN" sz="1400" dirty="0">
                  <a:solidFill>
                    <a:srgbClr val="AD2B26"/>
                  </a:solidFill>
                </a:rPr>
                <a:t>WAITING</a:t>
              </a:r>
              <a:r>
                <a:rPr lang="zh-CN" altLang="en-US" sz="1400" dirty="0"/>
                <a:t>）</a:t>
              </a:r>
            </a:p>
          </p:txBody>
        </p:sp>
      </p:grpSp>
      <p:grpSp>
        <p:nvGrpSpPr>
          <p:cNvPr id="10" name="组合 9">
            <a:extLst>
              <a:ext uri="{FF2B5EF4-FFF2-40B4-BE49-F238E27FC236}">
                <a16:creationId xmlns:a16="http://schemas.microsoft.com/office/drawing/2014/main" id="{A36D5C1B-25AC-3A4D-A4BC-3D7EF6F749CC}"/>
              </a:ext>
            </a:extLst>
          </p:cNvPr>
          <p:cNvGrpSpPr/>
          <p:nvPr/>
        </p:nvGrpSpPr>
        <p:grpSpPr>
          <a:xfrm>
            <a:off x="4672161" y="3466706"/>
            <a:ext cx="2680746" cy="1034603"/>
            <a:chOff x="4672161" y="3466706"/>
            <a:chExt cx="2680746" cy="1034603"/>
          </a:xfrm>
        </p:grpSpPr>
        <p:sp>
          <p:nvSpPr>
            <p:cNvPr id="61" name="矩形 60">
              <a:extLst>
                <a:ext uri="{FF2B5EF4-FFF2-40B4-BE49-F238E27FC236}">
                  <a16:creationId xmlns:a16="http://schemas.microsoft.com/office/drawing/2014/main" id="{9A30A8FB-D796-340D-5DE8-00EDC0C32C22}"/>
                </a:ext>
              </a:extLst>
            </p:cNvPr>
            <p:cNvSpPr/>
            <p:nvPr/>
          </p:nvSpPr>
          <p:spPr>
            <a:xfrm>
              <a:off x="5141537" y="3466706"/>
              <a:ext cx="1322894" cy="69758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85000"/>
                      <a:lumOff val="15000"/>
                    </a:schemeClr>
                  </a:solidFill>
                  <a:ea typeface="阿里巴巴普惠体" panose="00020600040101010101" pitchFamily="18" charset="-122"/>
                </a:rPr>
                <a:t>有执行资格</a:t>
              </a:r>
              <a:endParaRPr lang="en-US" altLang="zh-CN" sz="1400" dirty="0">
                <a:solidFill>
                  <a:schemeClr val="tx1">
                    <a:lumMod val="85000"/>
                    <a:lumOff val="15000"/>
                  </a:schemeClr>
                </a:solidFill>
                <a:ea typeface="阿里巴巴普惠体" panose="00020600040101010101" pitchFamily="18" charset="-122"/>
              </a:endParaRPr>
            </a:p>
            <a:p>
              <a:pPr algn="ctr"/>
              <a:r>
                <a:rPr lang="zh-CN" altLang="en-US" sz="1400" dirty="0">
                  <a:solidFill>
                    <a:schemeClr val="tx1">
                      <a:lumMod val="85000"/>
                      <a:lumOff val="15000"/>
                    </a:schemeClr>
                  </a:solidFill>
                  <a:ea typeface="阿里巴巴普惠体" panose="00020600040101010101" pitchFamily="18" charset="-122"/>
                </a:rPr>
                <a:t>没有执行权</a:t>
              </a:r>
            </a:p>
          </p:txBody>
        </p:sp>
        <p:sp>
          <p:nvSpPr>
            <p:cNvPr id="96" name="文本占位符 2">
              <a:extLst>
                <a:ext uri="{FF2B5EF4-FFF2-40B4-BE49-F238E27FC236}">
                  <a16:creationId xmlns:a16="http://schemas.microsoft.com/office/drawing/2014/main" id="{67773DC9-89B1-93D8-AD6E-67963F5B5B52}"/>
                </a:ext>
              </a:extLst>
            </p:cNvPr>
            <p:cNvSpPr txBox="1">
              <a:spLocks/>
            </p:cNvSpPr>
            <p:nvPr/>
          </p:nvSpPr>
          <p:spPr>
            <a:xfrm>
              <a:off x="4672161" y="4140740"/>
              <a:ext cx="2680746"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计时等待（</a:t>
              </a:r>
              <a:r>
                <a:rPr lang="en-US" altLang="zh-CN" sz="1400" dirty="0">
                  <a:solidFill>
                    <a:srgbClr val="AD2B26"/>
                  </a:solidFill>
                </a:rPr>
                <a:t>TIMED_WAITING</a:t>
              </a:r>
              <a:r>
                <a:rPr lang="zh-CN" altLang="en-US" sz="1400" dirty="0"/>
                <a:t>）</a:t>
              </a:r>
            </a:p>
          </p:txBody>
        </p:sp>
      </p:grpSp>
      <p:grpSp>
        <p:nvGrpSpPr>
          <p:cNvPr id="6" name="组合 5">
            <a:extLst>
              <a:ext uri="{FF2B5EF4-FFF2-40B4-BE49-F238E27FC236}">
                <a16:creationId xmlns:a16="http://schemas.microsoft.com/office/drawing/2014/main" id="{AC4A3DD1-3984-4C07-FC73-4ECBE924134F}"/>
              </a:ext>
            </a:extLst>
          </p:cNvPr>
          <p:cNvGrpSpPr/>
          <p:nvPr/>
        </p:nvGrpSpPr>
        <p:grpSpPr>
          <a:xfrm>
            <a:off x="6917704" y="4807669"/>
            <a:ext cx="1443872" cy="983916"/>
            <a:chOff x="6917704" y="4807669"/>
            <a:chExt cx="1443872" cy="983916"/>
          </a:xfrm>
        </p:grpSpPr>
        <p:sp>
          <p:nvSpPr>
            <p:cNvPr id="58" name="矩形 57">
              <a:extLst>
                <a:ext uri="{FF2B5EF4-FFF2-40B4-BE49-F238E27FC236}">
                  <a16:creationId xmlns:a16="http://schemas.microsoft.com/office/drawing/2014/main" id="{322C1C1E-D122-0F3A-0EA3-03BE9755FD3C}"/>
                </a:ext>
              </a:extLst>
            </p:cNvPr>
            <p:cNvSpPr/>
            <p:nvPr/>
          </p:nvSpPr>
          <p:spPr>
            <a:xfrm>
              <a:off x="6917704" y="4807669"/>
              <a:ext cx="1443872" cy="697585"/>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libaba PuHuiTi B"/>
                </a:rPr>
                <a:t>有执行资格</a:t>
              </a:r>
              <a:endParaRPr lang="en-US" altLang="zh-CN" sz="1400" dirty="0">
                <a:solidFill>
                  <a:schemeClr val="bg1"/>
                </a:solidFill>
                <a:latin typeface="Alibaba PuHuiTi B"/>
              </a:endParaRPr>
            </a:p>
            <a:p>
              <a:pPr algn="ctr"/>
              <a:r>
                <a:rPr lang="zh-CN" altLang="en-US" sz="1400" dirty="0">
                  <a:solidFill>
                    <a:schemeClr val="bg1"/>
                  </a:solidFill>
                  <a:latin typeface="Alibaba PuHuiTi B"/>
                </a:rPr>
                <a:t>有执行权</a:t>
              </a:r>
            </a:p>
          </p:txBody>
        </p:sp>
        <p:sp>
          <p:nvSpPr>
            <p:cNvPr id="97" name="文本占位符 2">
              <a:extLst>
                <a:ext uri="{FF2B5EF4-FFF2-40B4-BE49-F238E27FC236}">
                  <a16:creationId xmlns:a16="http://schemas.microsoft.com/office/drawing/2014/main" id="{E39A3B81-2C6C-CB97-F9B8-FA2BB8C3784B}"/>
                </a:ext>
              </a:extLst>
            </p:cNvPr>
            <p:cNvSpPr txBox="1">
              <a:spLocks/>
            </p:cNvSpPr>
            <p:nvPr/>
          </p:nvSpPr>
          <p:spPr>
            <a:xfrm>
              <a:off x="7352907" y="5431016"/>
              <a:ext cx="951124"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运行</a:t>
              </a:r>
            </a:p>
          </p:txBody>
        </p:sp>
      </p:grpSp>
      <p:grpSp>
        <p:nvGrpSpPr>
          <p:cNvPr id="20" name="组合 19">
            <a:extLst>
              <a:ext uri="{FF2B5EF4-FFF2-40B4-BE49-F238E27FC236}">
                <a16:creationId xmlns:a16="http://schemas.microsoft.com/office/drawing/2014/main" id="{039A3E57-7B90-E037-2209-DDB79621411B}"/>
              </a:ext>
            </a:extLst>
          </p:cNvPr>
          <p:cNvGrpSpPr/>
          <p:nvPr/>
        </p:nvGrpSpPr>
        <p:grpSpPr>
          <a:xfrm>
            <a:off x="6464432" y="906854"/>
            <a:ext cx="1435231" cy="3900815"/>
            <a:chOff x="6464432" y="906854"/>
            <a:chExt cx="1435231" cy="3900815"/>
          </a:xfrm>
        </p:grpSpPr>
        <p:cxnSp>
          <p:nvCxnSpPr>
            <p:cNvPr id="70" name="连接符: 肘形 69">
              <a:extLst>
                <a:ext uri="{FF2B5EF4-FFF2-40B4-BE49-F238E27FC236}">
                  <a16:creationId xmlns:a16="http://schemas.microsoft.com/office/drawing/2014/main" id="{D4FF1BEC-501A-2294-41F5-C045FB4301D6}"/>
                </a:ext>
              </a:extLst>
            </p:cNvPr>
            <p:cNvCxnSpPr>
              <a:endCxn id="62" idx="3"/>
            </p:cNvCxnSpPr>
            <p:nvPr/>
          </p:nvCxnSpPr>
          <p:spPr>
            <a:xfrm rot="16200000" flipV="1">
              <a:off x="5470919" y="2378925"/>
              <a:ext cx="3422257" cy="1435231"/>
            </a:xfrm>
            <a:prstGeom prst="bent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文本占位符 2">
              <a:extLst>
                <a:ext uri="{FF2B5EF4-FFF2-40B4-BE49-F238E27FC236}">
                  <a16:creationId xmlns:a16="http://schemas.microsoft.com/office/drawing/2014/main" id="{F4ED39CB-E9C8-378E-5AFE-1271DEBE2587}"/>
                </a:ext>
              </a:extLst>
            </p:cNvPr>
            <p:cNvSpPr txBox="1">
              <a:spLocks/>
            </p:cNvSpPr>
            <p:nvPr/>
          </p:nvSpPr>
          <p:spPr>
            <a:xfrm>
              <a:off x="6621398" y="906854"/>
              <a:ext cx="1099155"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无法获得锁</a:t>
              </a:r>
            </a:p>
          </p:txBody>
        </p:sp>
      </p:grpSp>
      <p:grpSp>
        <p:nvGrpSpPr>
          <p:cNvPr id="15" name="组合 14">
            <a:extLst>
              <a:ext uri="{FF2B5EF4-FFF2-40B4-BE49-F238E27FC236}">
                <a16:creationId xmlns:a16="http://schemas.microsoft.com/office/drawing/2014/main" id="{56B4052F-D9D1-AA9B-528B-42632CF68D03}"/>
              </a:ext>
            </a:extLst>
          </p:cNvPr>
          <p:cNvGrpSpPr/>
          <p:nvPr/>
        </p:nvGrpSpPr>
        <p:grpSpPr>
          <a:xfrm>
            <a:off x="3667027" y="942354"/>
            <a:ext cx="1474510" cy="3865314"/>
            <a:chOff x="3667027" y="942354"/>
            <a:chExt cx="1474510" cy="3865314"/>
          </a:xfrm>
        </p:grpSpPr>
        <p:cxnSp>
          <p:nvCxnSpPr>
            <p:cNvPr id="76" name="连接符: 肘形 75">
              <a:extLst>
                <a:ext uri="{FF2B5EF4-FFF2-40B4-BE49-F238E27FC236}">
                  <a16:creationId xmlns:a16="http://schemas.microsoft.com/office/drawing/2014/main" id="{488C1D74-2338-C56B-D724-4D958B3B7BF9}"/>
                </a:ext>
              </a:extLst>
            </p:cNvPr>
            <p:cNvCxnSpPr>
              <a:stCxn id="62" idx="1"/>
            </p:cNvCxnSpPr>
            <p:nvPr/>
          </p:nvCxnSpPr>
          <p:spPr>
            <a:xfrm rot="10800000" flipV="1">
              <a:off x="3667027" y="1385411"/>
              <a:ext cx="1474510" cy="3422257"/>
            </a:xfrm>
            <a:prstGeom prst="bent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文本占位符 2">
              <a:extLst>
                <a:ext uri="{FF2B5EF4-FFF2-40B4-BE49-F238E27FC236}">
                  <a16:creationId xmlns:a16="http://schemas.microsoft.com/office/drawing/2014/main" id="{987796C5-A398-323B-419B-6A813792B64E}"/>
                </a:ext>
              </a:extLst>
            </p:cNvPr>
            <p:cNvSpPr txBox="1">
              <a:spLocks/>
            </p:cNvSpPr>
            <p:nvPr/>
          </p:nvSpPr>
          <p:spPr>
            <a:xfrm>
              <a:off x="4018236" y="942354"/>
              <a:ext cx="859289"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获得锁</a:t>
              </a:r>
            </a:p>
          </p:txBody>
        </p:sp>
      </p:grpSp>
      <p:grpSp>
        <p:nvGrpSpPr>
          <p:cNvPr id="19" name="组合 18">
            <a:extLst>
              <a:ext uri="{FF2B5EF4-FFF2-40B4-BE49-F238E27FC236}">
                <a16:creationId xmlns:a16="http://schemas.microsoft.com/office/drawing/2014/main" id="{0D0B8001-66D2-0F8C-7672-7748D6F49E1E}"/>
              </a:ext>
            </a:extLst>
          </p:cNvPr>
          <p:cNvGrpSpPr/>
          <p:nvPr/>
        </p:nvGrpSpPr>
        <p:grpSpPr>
          <a:xfrm>
            <a:off x="6464431" y="2132418"/>
            <a:ext cx="1175209" cy="2675251"/>
            <a:chOff x="6464431" y="2132418"/>
            <a:chExt cx="1175209" cy="2675251"/>
          </a:xfrm>
        </p:grpSpPr>
        <p:cxnSp>
          <p:nvCxnSpPr>
            <p:cNvPr id="72" name="连接符: 肘形 71">
              <a:extLst>
                <a:ext uri="{FF2B5EF4-FFF2-40B4-BE49-F238E27FC236}">
                  <a16:creationId xmlns:a16="http://schemas.microsoft.com/office/drawing/2014/main" id="{7E813C45-68A8-AA58-6BF7-94DFA9E20494}"/>
                </a:ext>
              </a:extLst>
            </p:cNvPr>
            <p:cNvCxnSpPr>
              <a:stCxn id="58" idx="0"/>
              <a:endCxn id="60" idx="3"/>
            </p:cNvCxnSpPr>
            <p:nvPr/>
          </p:nvCxnSpPr>
          <p:spPr>
            <a:xfrm rot="16200000" flipV="1">
              <a:off x="5948938" y="3116966"/>
              <a:ext cx="2206196" cy="1175209"/>
            </a:xfrm>
            <a:prstGeom prst="bent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文本占位符 2">
              <a:extLst>
                <a:ext uri="{FF2B5EF4-FFF2-40B4-BE49-F238E27FC236}">
                  <a16:creationId xmlns:a16="http://schemas.microsoft.com/office/drawing/2014/main" id="{6D821067-09C1-DE81-DA72-64530F222879}"/>
                </a:ext>
              </a:extLst>
            </p:cNvPr>
            <p:cNvSpPr txBox="1">
              <a:spLocks/>
            </p:cNvSpPr>
            <p:nvPr/>
          </p:nvSpPr>
          <p:spPr>
            <a:xfrm>
              <a:off x="6769084" y="2132418"/>
              <a:ext cx="865205"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wait()</a:t>
              </a:r>
              <a:endParaRPr lang="zh-CN" altLang="en-US" sz="1400" dirty="0"/>
            </a:p>
          </p:txBody>
        </p:sp>
      </p:grpSp>
      <p:grpSp>
        <p:nvGrpSpPr>
          <p:cNvPr id="16" name="组合 15">
            <a:extLst>
              <a:ext uri="{FF2B5EF4-FFF2-40B4-BE49-F238E27FC236}">
                <a16:creationId xmlns:a16="http://schemas.microsoft.com/office/drawing/2014/main" id="{3DBD363A-F4D6-7EDD-BAAF-AE8FC6C767E2}"/>
              </a:ext>
            </a:extLst>
          </p:cNvPr>
          <p:cNvGrpSpPr/>
          <p:nvPr/>
        </p:nvGrpSpPr>
        <p:grpSpPr>
          <a:xfrm>
            <a:off x="4018177" y="2140999"/>
            <a:ext cx="2141601" cy="2666670"/>
            <a:chOff x="4018177" y="2140999"/>
            <a:chExt cx="2141601" cy="2666670"/>
          </a:xfrm>
        </p:grpSpPr>
        <p:cxnSp>
          <p:nvCxnSpPr>
            <p:cNvPr id="80" name="连接符: 肘形 79">
              <a:extLst>
                <a:ext uri="{FF2B5EF4-FFF2-40B4-BE49-F238E27FC236}">
                  <a16:creationId xmlns:a16="http://schemas.microsoft.com/office/drawing/2014/main" id="{44F71852-B28A-E6F8-D6AC-E5448D5B3788}"/>
                </a:ext>
              </a:extLst>
            </p:cNvPr>
            <p:cNvCxnSpPr>
              <a:stCxn id="60" idx="1"/>
              <a:endCxn id="57" idx="0"/>
            </p:cNvCxnSpPr>
            <p:nvPr/>
          </p:nvCxnSpPr>
          <p:spPr>
            <a:xfrm rot="10800000" flipV="1">
              <a:off x="4018177" y="2601473"/>
              <a:ext cx="1123361" cy="2206196"/>
            </a:xfrm>
            <a:prstGeom prst="bent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占位符 2">
              <a:extLst>
                <a:ext uri="{FF2B5EF4-FFF2-40B4-BE49-F238E27FC236}">
                  <a16:creationId xmlns:a16="http://schemas.microsoft.com/office/drawing/2014/main" id="{3D6E1639-98D2-6A3F-E1E9-4B8186470D51}"/>
                </a:ext>
              </a:extLst>
            </p:cNvPr>
            <p:cNvSpPr txBox="1">
              <a:spLocks/>
            </p:cNvSpPr>
            <p:nvPr/>
          </p:nvSpPr>
          <p:spPr>
            <a:xfrm>
              <a:off x="4123294" y="2140999"/>
              <a:ext cx="2036484"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notify()</a:t>
              </a:r>
              <a:endParaRPr lang="zh-CN" altLang="en-US" sz="1400" dirty="0"/>
            </a:p>
          </p:txBody>
        </p:sp>
      </p:grpSp>
      <p:grpSp>
        <p:nvGrpSpPr>
          <p:cNvPr id="18" name="组合 17">
            <a:extLst>
              <a:ext uri="{FF2B5EF4-FFF2-40B4-BE49-F238E27FC236}">
                <a16:creationId xmlns:a16="http://schemas.microsoft.com/office/drawing/2014/main" id="{7665CEC8-BDC2-B6AB-EBC9-2955485AF379}"/>
              </a:ext>
            </a:extLst>
          </p:cNvPr>
          <p:cNvGrpSpPr/>
          <p:nvPr/>
        </p:nvGrpSpPr>
        <p:grpSpPr>
          <a:xfrm>
            <a:off x="6464431" y="3378912"/>
            <a:ext cx="1256122" cy="1428757"/>
            <a:chOff x="6464431" y="3378912"/>
            <a:chExt cx="1256122" cy="1428757"/>
          </a:xfrm>
        </p:grpSpPr>
        <p:cxnSp>
          <p:nvCxnSpPr>
            <p:cNvPr id="74" name="连接符: 肘形 73">
              <a:extLst>
                <a:ext uri="{FF2B5EF4-FFF2-40B4-BE49-F238E27FC236}">
                  <a16:creationId xmlns:a16="http://schemas.microsoft.com/office/drawing/2014/main" id="{86707F5F-9387-4765-98EF-6416B67BD3EE}"/>
                </a:ext>
              </a:extLst>
            </p:cNvPr>
            <p:cNvCxnSpPr>
              <a:cxnSpLocks/>
              <a:endCxn id="61" idx="3"/>
            </p:cNvCxnSpPr>
            <p:nvPr/>
          </p:nvCxnSpPr>
          <p:spPr>
            <a:xfrm rot="16200000" flipV="1">
              <a:off x="6412584" y="3867346"/>
              <a:ext cx="992170" cy="888476"/>
            </a:xfrm>
            <a:prstGeom prst="bent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文本占位符 2">
              <a:extLst>
                <a:ext uri="{FF2B5EF4-FFF2-40B4-BE49-F238E27FC236}">
                  <a16:creationId xmlns:a16="http://schemas.microsoft.com/office/drawing/2014/main" id="{5E24D2E2-7490-F372-6894-30F18FF05B4F}"/>
                </a:ext>
              </a:extLst>
            </p:cNvPr>
            <p:cNvSpPr txBox="1">
              <a:spLocks/>
            </p:cNvSpPr>
            <p:nvPr/>
          </p:nvSpPr>
          <p:spPr>
            <a:xfrm>
              <a:off x="6655029" y="3378912"/>
              <a:ext cx="1065524"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sleep(50)</a:t>
              </a:r>
              <a:endParaRPr lang="zh-CN" altLang="en-US" sz="1400" dirty="0"/>
            </a:p>
          </p:txBody>
        </p:sp>
      </p:grpSp>
      <p:grpSp>
        <p:nvGrpSpPr>
          <p:cNvPr id="17" name="组合 16">
            <a:extLst>
              <a:ext uri="{FF2B5EF4-FFF2-40B4-BE49-F238E27FC236}">
                <a16:creationId xmlns:a16="http://schemas.microsoft.com/office/drawing/2014/main" id="{4653E765-97CB-7A31-A3F7-D9FDA9C4F848}"/>
              </a:ext>
            </a:extLst>
          </p:cNvPr>
          <p:cNvGrpSpPr/>
          <p:nvPr/>
        </p:nvGrpSpPr>
        <p:grpSpPr>
          <a:xfrm>
            <a:off x="4253306" y="3418071"/>
            <a:ext cx="2036484" cy="1389598"/>
            <a:chOff x="4253306" y="3418071"/>
            <a:chExt cx="2036484" cy="1389598"/>
          </a:xfrm>
        </p:grpSpPr>
        <p:cxnSp>
          <p:nvCxnSpPr>
            <p:cNvPr id="82" name="连接符: 肘形 81">
              <a:extLst>
                <a:ext uri="{FF2B5EF4-FFF2-40B4-BE49-F238E27FC236}">
                  <a16:creationId xmlns:a16="http://schemas.microsoft.com/office/drawing/2014/main" id="{9E1E8E36-E0B1-534C-0EF2-C57587D19FF6}"/>
                </a:ext>
              </a:extLst>
            </p:cNvPr>
            <p:cNvCxnSpPr>
              <a:cxnSpLocks/>
              <a:stCxn id="61" idx="1"/>
            </p:cNvCxnSpPr>
            <p:nvPr/>
          </p:nvCxnSpPr>
          <p:spPr>
            <a:xfrm rot="10800000" flipV="1">
              <a:off x="4329261" y="3815499"/>
              <a:ext cx="812277" cy="992170"/>
            </a:xfrm>
            <a:prstGeom prst="bentConnector2">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文本占位符 2">
              <a:extLst>
                <a:ext uri="{FF2B5EF4-FFF2-40B4-BE49-F238E27FC236}">
                  <a16:creationId xmlns:a16="http://schemas.microsoft.com/office/drawing/2014/main" id="{4ADE90FD-D538-A118-36E2-9144FDC32FD9}"/>
                </a:ext>
              </a:extLst>
            </p:cNvPr>
            <p:cNvSpPr txBox="1">
              <a:spLocks/>
            </p:cNvSpPr>
            <p:nvPr/>
          </p:nvSpPr>
          <p:spPr>
            <a:xfrm>
              <a:off x="4253306" y="3418071"/>
              <a:ext cx="2036484"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到时间了</a:t>
              </a:r>
            </a:p>
          </p:txBody>
        </p:sp>
      </p:grpSp>
      <p:grpSp>
        <p:nvGrpSpPr>
          <p:cNvPr id="14" name="组合 13">
            <a:extLst>
              <a:ext uri="{FF2B5EF4-FFF2-40B4-BE49-F238E27FC236}">
                <a16:creationId xmlns:a16="http://schemas.microsoft.com/office/drawing/2014/main" id="{D5005FC0-FE7A-D53A-343E-3B4F4D9AA854}"/>
              </a:ext>
            </a:extLst>
          </p:cNvPr>
          <p:cNvGrpSpPr/>
          <p:nvPr/>
        </p:nvGrpSpPr>
        <p:grpSpPr>
          <a:xfrm>
            <a:off x="4679623" y="4667279"/>
            <a:ext cx="2498397" cy="360569"/>
            <a:chOff x="4679623" y="4667279"/>
            <a:chExt cx="2498397" cy="360569"/>
          </a:xfrm>
        </p:grpSpPr>
        <p:cxnSp>
          <p:nvCxnSpPr>
            <p:cNvPr id="66" name="直接箭头连接符 65">
              <a:extLst>
                <a:ext uri="{FF2B5EF4-FFF2-40B4-BE49-F238E27FC236}">
                  <a16:creationId xmlns:a16="http://schemas.microsoft.com/office/drawing/2014/main" id="{2CDB7A65-0D0E-FEE6-D1E2-143052FC3A3E}"/>
                </a:ext>
              </a:extLst>
            </p:cNvPr>
            <p:cNvCxnSpPr/>
            <p:nvPr/>
          </p:nvCxnSpPr>
          <p:spPr>
            <a:xfrm>
              <a:off x="4679623" y="5005631"/>
              <a:ext cx="2238081" cy="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文本占位符 2">
              <a:extLst>
                <a:ext uri="{FF2B5EF4-FFF2-40B4-BE49-F238E27FC236}">
                  <a16:creationId xmlns:a16="http://schemas.microsoft.com/office/drawing/2014/main" id="{C94B1739-8021-63F5-4066-FDA6376F2D43}"/>
                </a:ext>
              </a:extLst>
            </p:cNvPr>
            <p:cNvSpPr txBox="1">
              <a:spLocks/>
            </p:cNvSpPr>
            <p:nvPr/>
          </p:nvSpPr>
          <p:spPr>
            <a:xfrm>
              <a:off x="5141536" y="4667279"/>
              <a:ext cx="2036484"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抢到</a:t>
              </a:r>
              <a:r>
                <a:rPr lang="en-US" altLang="zh-CN" sz="1400" dirty="0"/>
                <a:t>CPU</a:t>
              </a:r>
              <a:r>
                <a:rPr lang="zh-CN" altLang="en-US" sz="1400" dirty="0"/>
                <a:t>执行权</a:t>
              </a:r>
            </a:p>
          </p:txBody>
        </p:sp>
      </p:grpSp>
      <p:grpSp>
        <p:nvGrpSpPr>
          <p:cNvPr id="13" name="组合 12">
            <a:extLst>
              <a:ext uri="{FF2B5EF4-FFF2-40B4-BE49-F238E27FC236}">
                <a16:creationId xmlns:a16="http://schemas.microsoft.com/office/drawing/2014/main" id="{123F2FDF-A433-5F4F-B2CD-BB980D961228}"/>
              </a:ext>
            </a:extLst>
          </p:cNvPr>
          <p:cNvGrpSpPr/>
          <p:nvPr/>
        </p:nvGrpSpPr>
        <p:grpSpPr>
          <a:xfrm>
            <a:off x="4672160" y="5242648"/>
            <a:ext cx="2385670" cy="360569"/>
            <a:chOff x="4672160" y="5242648"/>
            <a:chExt cx="2385670" cy="360569"/>
          </a:xfrm>
        </p:grpSpPr>
        <p:cxnSp>
          <p:nvCxnSpPr>
            <p:cNvPr id="84" name="直接箭头连接符 83">
              <a:extLst>
                <a:ext uri="{FF2B5EF4-FFF2-40B4-BE49-F238E27FC236}">
                  <a16:creationId xmlns:a16="http://schemas.microsoft.com/office/drawing/2014/main" id="{4888C262-ED81-357D-4E4F-DD9AF66D7224}"/>
                </a:ext>
              </a:extLst>
            </p:cNvPr>
            <p:cNvCxnSpPr/>
            <p:nvPr/>
          </p:nvCxnSpPr>
          <p:spPr>
            <a:xfrm flipH="1">
              <a:off x="4679623" y="5250727"/>
              <a:ext cx="2229046" cy="0"/>
            </a:xfrm>
            <a:prstGeom prst="straightConnector1">
              <a:avLst/>
            </a:prstGeom>
            <a:ln w="19050">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文本占位符 2">
              <a:extLst>
                <a:ext uri="{FF2B5EF4-FFF2-40B4-BE49-F238E27FC236}">
                  <a16:creationId xmlns:a16="http://schemas.microsoft.com/office/drawing/2014/main" id="{51C0AC30-7763-4FB0-F0C2-D70E7F409D2C}"/>
                </a:ext>
              </a:extLst>
            </p:cNvPr>
            <p:cNvSpPr txBox="1">
              <a:spLocks/>
            </p:cNvSpPr>
            <p:nvPr/>
          </p:nvSpPr>
          <p:spPr>
            <a:xfrm>
              <a:off x="4672160" y="5242648"/>
              <a:ext cx="2385670"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其他线程抢走了</a:t>
              </a:r>
              <a:r>
                <a:rPr lang="en-US" altLang="zh-CN" sz="1400" dirty="0"/>
                <a:t>CPU</a:t>
              </a:r>
              <a:r>
                <a:rPr lang="zh-CN" altLang="en-US" sz="1400" dirty="0"/>
                <a:t>执行权</a:t>
              </a:r>
            </a:p>
          </p:txBody>
        </p:sp>
      </p:grpSp>
      <p:sp>
        <p:nvSpPr>
          <p:cNvPr id="2" name="文本占位符 2">
            <a:extLst>
              <a:ext uri="{FF2B5EF4-FFF2-40B4-BE49-F238E27FC236}">
                <a16:creationId xmlns:a16="http://schemas.microsoft.com/office/drawing/2014/main" id="{34FCC781-4E95-8189-954E-BDEC953603E5}"/>
              </a:ext>
            </a:extLst>
          </p:cNvPr>
          <p:cNvSpPr txBox="1">
            <a:spLocks/>
          </p:cNvSpPr>
          <p:nvPr/>
        </p:nvSpPr>
        <p:spPr>
          <a:xfrm>
            <a:off x="2473018" y="4791176"/>
            <a:ext cx="753308" cy="36056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start()</a:t>
            </a:r>
            <a:endParaRPr lang="zh-CN" altLang="en-US" sz="1400" dirty="0"/>
          </a:p>
        </p:txBody>
      </p:sp>
      <p:sp>
        <p:nvSpPr>
          <p:cNvPr id="8" name="Rectangle 2">
            <a:extLst>
              <a:ext uri="{FF2B5EF4-FFF2-40B4-BE49-F238E27FC236}">
                <a16:creationId xmlns:a16="http://schemas.microsoft.com/office/drawing/2014/main" id="{B5DDB061-0A9F-EB5B-06B5-1765F5CE1C94}"/>
              </a:ext>
            </a:extLst>
          </p:cNvPr>
          <p:cNvSpPr>
            <a:spLocks noChangeArrowheads="1"/>
          </p:cNvSpPr>
          <p:nvPr/>
        </p:nvSpPr>
        <p:spPr bwMode="auto">
          <a:xfrm>
            <a:off x="8110585" y="2438570"/>
            <a:ext cx="3768318" cy="1938992"/>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static void </a:t>
            </a:r>
            <a:r>
              <a:rPr kumimoji="0" lang="zh-CN" altLang="zh-CN" sz="1200" b="0" i="0" u="none" strike="noStrike" cap="none" normalizeH="0" baseline="0" dirty="0">
                <a:ln>
                  <a:noFill/>
                </a:ln>
                <a:solidFill>
                  <a:srgbClr val="00627A"/>
                </a:solidFill>
                <a:effectLst/>
                <a:latin typeface="Arial Unicode MS"/>
                <a:ea typeface="JetBrains Mono"/>
              </a:rPr>
              <a:t>testNewRunnableTerminated</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Thread t1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Thread(() -&gt;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logger1</a:t>
            </a:r>
            <a:r>
              <a:rPr kumimoji="0" lang="zh-CN" altLang="zh-CN" sz="1200" b="0" i="0" u="none" strike="noStrike" cap="none" normalizeH="0" baseline="0" dirty="0">
                <a:ln>
                  <a:noFill/>
                </a:ln>
                <a:solidFill>
                  <a:srgbClr val="080808"/>
                </a:solidFill>
                <a:effectLst/>
                <a:latin typeface="Arial Unicode MS"/>
                <a:ea typeface="JetBrains Mono"/>
              </a:rPr>
              <a:t>.debug(</a:t>
            </a:r>
            <a:r>
              <a:rPr kumimoji="0" lang="zh-CN" altLang="zh-CN" sz="1200" b="0" i="0" u="none" strike="noStrike" cap="none" normalizeH="0" baseline="0" dirty="0">
                <a:ln>
                  <a:noFill/>
                </a:ln>
                <a:solidFill>
                  <a:srgbClr val="067D17"/>
                </a:solidFill>
                <a:effectLst/>
                <a:latin typeface="Arial Unicode MS"/>
                <a:ea typeface="JetBrains Mono"/>
              </a:rPr>
              <a:t>"running..."</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67D17"/>
                </a:solidFill>
                <a:effectLst/>
                <a:latin typeface="Arial Unicode MS"/>
                <a:ea typeface="JetBrains Mono"/>
              </a:rPr>
              <a:t>"t1"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Thread t2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Thread(() -&gt;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logger1</a:t>
            </a:r>
            <a:r>
              <a:rPr kumimoji="0" lang="zh-CN" altLang="zh-CN" sz="1200" b="0" i="0" u="none" strike="noStrike" cap="none" normalizeH="0" baseline="0" dirty="0">
                <a:ln>
                  <a:noFill/>
                </a:ln>
                <a:solidFill>
                  <a:srgbClr val="080808"/>
                </a:solidFill>
                <a:effectLst/>
                <a:latin typeface="Arial Unicode MS"/>
                <a:ea typeface="JetBrains Mono"/>
              </a:rPr>
              <a:t>.debug(</a:t>
            </a:r>
            <a:r>
              <a:rPr kumimoji="0" lang="zh-CN" altLang="zh-CN" sz="1200" b="0" i="0" u="none" strike="noStrike" cap="none" normalizeH="0" baseline="0" dirty="0">
                <a:ln>
                  <a:noFill/>
                </a:ln>
                <a:solidFill>
                  <a:srgbClr val="067D17"/>
                </a:solidFill>
                <a:effectLst/>
                <a:latin typeface="Arial Unicode MS"/>
                <a:ea typeface="JetBrains Mono"/>
              </a:rPr>
              <a:t>"running..."</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67D17"/>
                </a:solidFill>
                <a:effectLst/>
                <a:latin typeface="Arial Unicode MS"/>
                <a:ea typeface="JetBrains Mono"/>
              </a:rPr>
              <a:t>"t2"</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t1</a:t>
            </a:r>
            <a:r>
              <a:rPr kumimoji="0" lang="zh-CN" altLang="zh-CN" sz="1200" b="0" i="0" u="none" strike="noStrike" cap="none" normalizeH="0" baseline="0" dirty="0">
                <a:ln>
                  <a:noFill/>
                </a:ln>
                <a:solidFill>
                  <a:srgbClr val="080808"/>
                </a:solidFill>
                <a:effectLst/>
                <a:latin typeface="Arial Unicode MS"/>
                <a:ea typeface="JetBrains Mono"/>
              </a:rPr>
              <a:t>.start();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t2</a:t>
            </a:r>
            <a:r>
              <a:rPr kumimoji="0" lang="zh-CN" altLang="zh-CN" sz="1200" b="0" i="0" u="none" strike="noStrike" cap="none" normalizeH="0" baseline="0" dirty="0">
                <a:ln>
                  <a:noFill/>
                </a:ln>
                <a:solidFill>
                  <a:srgbClr val="080808"/>
                </a:solidFill>
                <a:effectLst/>
                <a:latin typeface="Arial Unicode MS"/>
                <a:ea typeface="JetBrains Mono"/>
              </a:rPr>
              <a:t>.start();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C8CF966A-D672-736A-260F-3C26484202C6}"/>
              </a:ext>
            </a:extLst>
          </p:cNvPr>
          <p:cNvSpPr>
            <a:spLocks noChangeArrowheads="1"/>
          </p:cNvSpPr>
          <p:nvPr/>
        </p:nvSpPr>
        <p:spPr bwMode="auto">
          <a:xfrm>
            <a:off x="8110585" y="1850044"/>
            <a:ext cx="3675668" cy="2492990"/>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33B3"/>
                </a:solidFill>
                <a:effectLst/>
                <a:latin typeface="Arial Unicode MS"/>
                <a:ea typeface="JetBrains Mono"/>
              </a:rPr>
              <a:t>private static void </a:t>
            </a:r>
            <a:r>
              <a:rPr kumimoji="0" lang="zh-CN" altLang="zh-CN" sz="1200" b="0" i="0" u="none" strike="noStrike" cap="none" normalizeH="0" baseline="0">
                <a:ln>
                  <a:noFill/>
                </a:ln>
                <a:solidFill>
                  <a:srgbClr val="00627A"/>
                </a:solidFill>
                <a:effectLst/>
                <a:latin typeface="Arial Unicode MS"/>
                <a:ea typeface="JetBrains Mono"/>
              </a:rPr>
              <a:t>testBlocked</a:t>
            </a: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Thread t1 </a:t>
            </a: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new </a:t>
            </a:r>
            <a:r>
              <a:rPr kumimoji="0" lang="zh-CN" altLang="zh-CN" sz="1200" b="0" i="0" u="none" strike="noStrike" cap="none" normalizeH="0" baseline="0">
                <a:ln>
                  <a:noFill/>
                </a:ln>
                <a:solidFill>
                  <a:srgbClr val="080808"/>
                </a:solidFill>
                <a:effectLst/>
                <a:latin typeface="Arial Unicode MS"/>
                <a:ea typeface="JetBrains Mono"/>
              </a:rPr>
              <a:t>Thread(() -&gt;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1" u="none" strike="noStrike" cap="none" normalizeH="0" baseline="0">
                <a:ln>
                  <a:noFill/>
                </a:ln>
                <a:solidFill>
                  <a:srgbClr val="871094"/>
                </a:solidFill>
                <a:effectLst/>
                <a:latin typeface="Arial Unicode MS"/>
                <a:ea typeface="JetBrains Mono"/>
              </a:rPr>
              <a:t>logger1</a:t>
            </a:r>
            <a:r>
              <a:rPr kumimoji="0" lang="zh-CN" altLang="zh-CN" sz="1200" b="0" i="0" u="none" strike="noStrike" cap="none" normalizeH="0" baseline="0">
                <a:ln>
                  <a:noFill/>
                </a:ln>
                <a:solidFill>
                  <a:srgbClr val="080808"/>
                </a:solidFill>
                <a:effectLst/>
                <a:latin typeface="Arial Unicode MS"/>
                <a:ea typeface="JetBrains Mono"/>
              </a:rPr>
              <a:t>.debug(</a:t>
            </a:r>
            <a:r>
              <a:rPr kumimoji="0" lang="zh-CN" altLang="zh-CN" sz="1200" b="0" i="0" u="none" strike="noStrike" cap="none" normalizeH="0" baseline="0">
                <a:ln>
                  <a:noFill/>
                </a:ln>
                <a:solidFill>
                  <a:srgbClr val="067D17"/>
                </a:solidFill>
                <a:effectLst/>
                <a:latin typeface="Arial Unicode MS"/>
                <a:ea typeface="JetBrains Mono"/>
              </a:rPr>
              <a:t>"before sync"</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synchronized </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1" u="none" strike="noStrike" cap="none" normalizeH="0" baseline="0">
                <a:ln>
                  <a:noFill/>
                </a:ln>
                <a:solidFill>
                  <a:srgbClr val="871094"/>
                </a:solidFill>
                <a:effectLst/>
                <a:latin typeface="Arial Unicode MS"/>
                <a:ea typeface="JetBrains Mono"/>
              </a:rPr>
              <a:t>LOCK</a:t>
            </a: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1" u="none" strike="noStrike" cap="none" normalizeH="0" baseline="0">
                <a:ln>
                  <a:noFill/>
                </a:ln>
                <a:solidFill>
                  <a:srgbClr val="871094"/>
                </a:solidFill>
                <a:effectLst/>
                <a:latin typeface="Arial Unicode MS"/>
                <a:ea typeface="JetBrains Mono"/>
              </a:rPr>
              <a:t>logger1</a:t>
            </a:r>
            <a:r>
              <a:rPr kumimoji="0" lang="zh-CN" altLang="zh-CN" sz="1200" b="0" i="0" u="none" strike="noStrike" cap="none" normalizeH="0" baseline="0">
                <a:ln>
                  <a:noFill/>
                </a:ln>
                <a:solidFill>
                  <a:srgbClr val="080808"/>
                </a:solidFill>
                <a:effectLst/>
                <a:latin typeface="Arial Unicode MS"/>
                <a:ea typeface="JetBrains Mono"/>
              </a:rPr>
              <a:t>.debug(</a:t>
            </a:r>
            <a:r>
              <a:rPr kumimoji="0" lang="zh-CN" altLang="zh-CN" sz="1200" b="0" i="0" u="none" strike="noStrike" cap="none" normalizeH="0" baseline="0">
                <a:ln>
                  <a:noFill/>
                </a:ln>
                <a:solidFill>
                  <a:srgbClr val="067D17"/>
                </a:solidFill>
                <a:effectLst/>
                <a:latin typeface="Arial Unicode MS"/>
                <a:ea typeface="JetBrains Mono"/>
              </a:rPr>
              <a:t>"in sync"</a:t>
            </a: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67D17"/>
                </a:solidFill>
                <a:effectLst/>
                <a:latin typeface="Arial Unicode MS"/>
                <a:ea typeface="JetBrains Mono"/>
              </a:rPr>
              <a:t>"t1"</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t1</a:t>
            </a:r>
            <a:r>
              <a:rPr kumimoji="0" lang="zh-CN" altLang="zh-CN" sz="1200" b="0" i="0" u="none" strike="noStrike" cap="none" normalizeH="0" baseline="0">
                <a:ln>
                  <a:noFill/>
                </a:ln>
                <a:solidFill>
                  <a:srgbClr val="080808"/>
                </a:solidFill>
                <a:effectLst/>
                <a:latin typeface="Arial Unicode MS"/>
                <a:ea typeface="JetBrains Mono"/>
              </a:rPr>
              <a:t>.start();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synchronized </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1" u="none" strike="noStrike" cap="none" normalizeH="0" baseline="0">
                <a:ln>
                  <a:noFill/>
                </a:ln>
                <a:solidFill>
                  <a:srgbClr val="871094"/>
                </a:solidFill>
                <a:effectLst/>
                <a:latin typeface="Arial Unicode MS"/>
                <a:ea typeface="JetBrains Mono"/>
              </a:rPr>
              <a:t>LOCK</a:t>
            </a: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1" u="none" strike="noStrike" cap="none" normalizeH="0" baseline="0">
                <a:ln>
                  <a:noFill/>
                </a:ln>
                <a:solidFill>
                  <a:srgbClr val="871094"/>
                </a:solidFill>
                <a:effectLst/>
                <a:latin typeface="Arial Unicode MS"/>
                <a:ea typeface="JetBrains Mono"/>
              </a:rPr>
              <a:t>main</a:t>
            </a:r>
            <a:r>
              <a:rPr kumimoji="0" lang="zh-CN" altLang="zh-CN" sz="1200" b="0" i="0" u="none" strike="noStrike" cap="none" normalizeH="0" baseline="0">
                <a:ln>
                  <a:noFill/>
                </a:ln>
                <a:solidFill>
                  <a:srgbClr val="080808"/>
                </a:solidFill>
                <a:effectLst/>
                <a:latin typeface="Arial Unicode MS"/>
                <a:ea typeface="JetBrains Mono"/>
              </a:rPr>
              <a:t>.debug(</a:t>
            </a:r>
            <a:r>
              <a:rPr kumimoji="0" lang="zh-CN" altLang="zh-CN" sz="1200" b="0" i="0" u="none" strike="noStrike" cap="none" normalizeH="0" baseline="0">
                <a:ln>
                  <a:noFill/>
                </a:ln>
                <a:solidFill>
                  <a:srgbClr val="067D17"/>
                </a:solidFill>
                <a:effectLst/>
                <a:latin typeface="Arial Unicode MS"/>
                <a:ea typeface="JetBrains Mono"/>
              </a:rPr>
              <a:t>"running..."</a:t>
            </a: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1" name="Rectangle 4">
            <a:extLst>
              <a:ext uri="{FF2B5EF4-FFF2-40B4-BE49-F238E27FC236}">
                <a16:creationId xmlns:a16="http://schemas.microsoft.com/office/drawing/2014/main" id="{0DFA90FD-CF7F-D5CD-DAC4-64C50308D1F4}"/>
              </a:ext>
            </a:extLst>
          </p:cNvPr>
          <p:cNvSpPr>
            <a:spLocks noChangeArrowheads="1"/>
          </p:cNvSpPr>
          <p:nvPr/>
        </p:nvSpPr>
        <p:spPr bwMode="auto">
          <a:xfrm>
            <a:off x="8160241" y="1483664"/>
            <a:ext cx="3576356" cy="3046988"/>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static void </a:t>
            </a:r>
            <a:r>
              <a:rPr kumimoji="0" lang="zh-CN" altLang="zh-CN" sz="1200" b="0" i="0" u="none" strike="noStrike" cap="none" normalizeH="0" baseline="0" dirty="0">
                <a:ln>
                  <a:noFill/>
                </a:ln>
                <a:solidFill>
                  <a:srgbClr val="00627A"/>
                </a:solidFill>
                <a:effectLst/>
                <a:latin typeface="Arial Unicode MS"/>
                <a:ea typeface="JetBrains Mono"/>
              </a:rPr>
              <a:t>testWaiting</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Thread t2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Thread(() -&gt;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logger1</a:t>
            </a:r>
            <a:r>
              <a:rPr kumimoji="0" lang="zh-CN" altLang="zh-CN" sz="1200" b="0" i="0" u="none" strike="noStrike" cap="none" normalizeH="0" baseline="0" dirty="0">
                <a:ln>
                  <a:noFill/>
                </a:ln>
                <a:solidFill>
                  <a:srgbClr val="080808"/>
                </a:solidFill>
                <a:effectLst/>
                <a:latin typeface="Arial Unicode MS"/>
                <a:ea typeface="JetBrains Mono"/>
              </a:rPr>
              <a:t>.debug(</a:t>
            </a:r>
            <a:r>
              <a:rPr kumimoji="0" lang="zh-CN" altLang="zh-CN" sz="1200" b="0" i="0" u="none" strike="noStrike" cap="none" normalizeH="0" baseline="0" dirty="0">
                <a:ln>
                  <a:noFill/>
                </a:ln>
                <a:solidFill>
                  <a:srgbClr val="067D17"/>
                </a:solidFill>
                <a:effectLst/>
                <a:latin typeface="Arial Unicode MS"/>
                <a:ea typeface="JetBrains Mono"/>
              </a:rPr>
              <a:t>"before waiting"</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try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.wait();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catch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InterruptedException </a:t>
            </a:r>
            <a:r>
              <a:rPr kumimoji="0" lang="zh-CN" altLang="zh-CN" sz="1200" b="0" i="0" u="none" strike="noStrike" cap="none" normalizeH="0" baseline="0" dirty="0">
                <a:ln>
                  <a:noFill/>
                </a:ln>
                <a:solidFill>
                  <a:srgbClr val="080808"/>
                </a:solidFill>
                <a:effectLst/>
                <a:latin typeface="Arial Unicode MS"/>
                <a:ea typeface="JetBrains Mono"/>
              </a:rPr>
              <a:t>e)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e.printStackTrace();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67D17"/>
                </a:solidFill>
                <a:effectLst/>
                <a:latin typeface="Arial Unicode MS"/>
                <a:ea typeface="JetBrains Mono"/>
              </a:rPr>
              <a:t>"t2"</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t2</a:t>
            </a:r>
            <a:r>
              <a:rPr kumimoji="0" lang="zh-CN" altLang="zh-CN" sz="1200" b="0" i="0" u="none" strike="noStrike" cap="none" normalizeH="0" baseline="0" dirty="0">
                <a:ln>
                  <a:noFill/>
                </a:ln>
                <a:solidFill>
                  <a:srgbClr val="080808"/>
                </a:solidFill>
                <a:effectLst/>
                <a:latin typeface="Arial Unicode MS"/>
                <a:ea typeface="JetBrains Mono"/>
              </a:rPr>
              <a:t>.start();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.notify();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0F8DBA5-9F10-7561-56FB-00F7B159E4BA}"/>
              </a:ext>
            </a:extLst>
          </p:cNvPr>
          <p:cNvSpPr>
            <a:spLocks noChangeArrowheads="1"/>
          </p:cNvSpPr>
          <p:nvPr/>
        </p:nvSpPr>
        <p:spPr bwMode="auto">
          <a:xfrm>
            <a:off x="8304031" y="1957089"/>
            <a:ext cx="3066504" cy="2123658"/>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33B3"/>
                </a:solidFill>
                <a:effectLst/>
                <a:latin typeface="Arial Unicode MS"/>
                <a:ea typeface="JetBrains Mono"/>
              </a:rPr>
              <a:t>private static void </a:t>
            </a:r>
            <a:r>
              <a:rPr kumimoji="0" lang="zh-CN" altLang="zh-CN" sz="1200" b="0" i="0" u="none" strike="noStrike" cap="none" normalizeH="0" baseline="0">
                <a:ln>
                  <a:noFill/>
                </a:ln>
                <a:solidFill>
                  <a:srgbClr val="00627A"/>
                </a:solidFill>
                <a:effectLst/>
                <a:latin typeface="Arial Unicode MS"/>
                <a:ea typeface="JetBrains Mono"/>
              </a:rPr>
              <a:t>testTimedWaiting</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Thread t1 </a:t>
            </a: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new </a:t>
            </a:r>
            <a:r>
              <a:rPr kumimoji="0" lang="zh-CN" altLang="zh-CN" sz="1200" b="0" i="0" u="none" strike="noStrike" cap="none" normalizeH="0" baseline="0">
                <a:ln>
                  <a:noFill/>
                </a:ln>
                <a:solidFill>
                  <a:srgbClr val="080808"/>
                </a:solidFill>
                <a:effectLst/>
                <a:latin typeface="Arial Unicode MS"/>
                <a:ea typeface="JetBrains Mono"/>
              </a:rPr>
              <a:t>Thread(() -&gt;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try </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Thread</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1" u="none" strike="noStrike" cap="none" normalizeH="0" baseline="0">
                <a:ln>
                  <a:noFill/>
                </a:ln>
                <a:solidFill>
                  <a:srgbClr val="080808"/>
                </a:solidFill>
                <a:effectLst/>
                <a:latin typeface="Arial Unicode MS"/>
                <a:ea typeface="JetBrains Mono"/>
              </a:rPr>
              <a:t>sleep</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0" u="none" strike="noStrike" cap="none" normalizeH="0" baseline="0">
                <a:ln>
                  <a:noFill/>
                </a:ln>
                <a:solidFill>
                  <a:srgbClr val="1750EB"/>
                </a:solidFill>
                <a:effectLst/>
                <a:latin typeface="Arial Unicode MS"/>
                <a:ea typeface="JetBrains Mono"/>
              </a:rPr>
              <a:t>500</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 </a:t>
            </a:r>
            <a:r>
              <a:rPr kumimoji="0" lang="zh-CN" altLang="zh-CN" sz="1200" b="0" i="0" u="none" strike="noStrike" cap="none" normalizeH="0" baseline="0">
                <a:ln>
                  <a:noFill/>
                </a:ln>
                <a:solidFill>
                  <a:srgbClr val="0033B3"/>
                </a:solidFill>
                <a:effectLst/>
                <a:latin typeface="Arial Unicode MS"/>
                <a:ea typeface="JetBrains Mono"/>
              </a:rPr>
              <a:t>catch </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0" u="none" strike="noStrike" cap="none" normalizeH="0" baseline="0">
                <a:ln>
                  <a:noFill/>
                </a:ln>
                <a:solidFill>
                  <a:srgbClr val="000000"/>
                </a:solidFill>
                <a:effectLst/>
                <a:latin typeface="Arial Unicode MS"/>
                <a:ea typeface="JetBrains Mono"/>
              </a:rPr>
              <a:t>InterruptedException </a:t>
            </a:r>
            <a:r>
              <a:rPr kumimoji="0" lang="zh-CN" altLang="zh-CN" sz="1200" b="0" i="0" u="none" strike="noStrike" cap="none" normalizeH="0" baseline="0">
                <a:ln>
                  <a:noFill/>
                </a:ln>
                <a:solidFill>
                  <a:srgbClr val="080808"/>
                </a:solidFill>
                <a:effectLst/>
                <a:latin typeface="Arial Unicode MS"/>
                <a:ea typeface="JetBrains Mono"/>
              </a:rPr>
              <a:t>e)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e.printStackTrace();</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1" u="none" strike="noStrike" cap="none" normalizeH="0" baseline="0">
                <a:ln>
                  <a:noFill/>
                </a:ln>
                <a:solidFill>
                  <a:srgbClr val="871094"/>
                </a:solidFill>
                <a:effectLst/>
                <a:latin typeface="Arial Unicode MS"/>
                <a:ea typeface="JetBrains Mono"/>
              </a:rPr>
              <a:t>logger1</a:t>
            </a:r>
            <a:r>
              <a:rPr kumimoji="0" lang="zh-CN" altLang="zh-CN" sz="1200" b="0" i="0" u="none" strike="noStrike" cap="none" normalizeH="0" baseline="0">
                <a:ln>
                  <a:noFill/>
                </a:ln>
                <a:solidFill>
                  <a:srgbClr val="080808"/>
                </a:solidFill>
                <a:effectLst/>
                <a:latin typeface="Arial Unicode MS"/>
                <a:ea typeface="JetBrains Mono"/>
              </a:rPr>
              <a:t>.debug(</a:t>
            </a:r>
            <a:r>
              <a:rPr kumimoji="0" lang="zh-CN" altLang="zh-CN" sz="1200" b="0" i="0" u="none" strike="noStrike" cap="none" normalizeH="0" baseline="0">
                <a:ln>
                  <a:noFill/>
                </a:ln>
                <a:solidFill>
                  <a:srgbClr val="067D17"/>
                </a:solidFill>
                <a:effectLst/>
                <a:latin typeface="Arial Unicode MS"/>
                <a:ea typeface="JetBrains Mono"/>
              </a:rPr>
              <a:t>"running..."</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67D17"/>
                </a:solidFill>
                <a:effectLst/>
                <a:latin typeface="Arial Unicode MS"/>
                <a:ea typeface="JetBrains Mono"/>
              </a:rPr>
              <a:t>"t1"</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t1</a:t>
            </a:r>
            <a:r>
              <a:rPr kumimoji="0" lang="zh-CN" altLang="zh-CN" sz="1200" b="0" i="0" u="none" strike="noStrike" cap="none" normalizeH="0" baseline="0">
                <a:ln>
                  <a:noFill/>
                </a:ln>
                <a:solidFill>
                  <a:srgbClr val="080808"/>
                </a:solidFill>
                <a:effectLst/>
                <a:latin typeface="Arial Unicode MS"/>
                <a:ea typeface="JetBrains Mono"/>
              </a:rPr>
              <a:t>.start();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8012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left)">
                                      <p:cBhvr>
                                        <p:cTn id="37" dur="500"/>
                                        <p:tgtEl>
                                          <p:spTgt spid="68"/>
                                        </p:tgtEl>
                                      </p:cBhvr>
                                    </p:animEffect>
                                  </p:childTnLst>
                                </p:cTn>
                              </p:par>
                              <p:par>
                                <p:cTn id="38" presetID="2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0"/>
                                        </p:tgtEl>
                                        <p:attrNameLst>
                                          <p:attrName>style.visibility</p:attrName>
                                        </p:attrNameLst>
                                      </p:cBhvr>
                                      <p:to>
                                        <p:strVal val="visible"/>
                                      </p:to>
                                    </p:set>
                                    <p:animEffect transition="in" filter="fade">
                                      <p:cBhvr>
                                        <p:cTn id="50" dur="1000"/>
                                        <p:tgtEl>
                                          <p:spTgt spid="90"/>
                                        </p:tgtEl>
                                      </p:cBhvr>
                                    </p:animEffect>
                                    <p:anim calcmode="lin" valueType="num">
                                      <p:cBhvr>
                                        <p:cTn id="51" dur="1000" fill="hold"/>
                                        <p:tgtEl>
                                          <p:spTgt spid="90"/>
                                        </p:tgtEl>
                                        <p:attrNameLst>
                                          <p:attrName>ppt_x</p:attrName>
                                        </p:attrNameLst>
                                      </p:cBhvr>
                                      <p:tavLst>
                                        <p:tav tm="0">
                                          <p:val>
                                            <p:strVal val="#ppt_x"/>
                                          </p:val>
                                        </p:tav>
                                        <p:tav tm="100000">
                                          <p:val>
                                            <p:strVal val="#ppt_x"/>
                                          </p:val>
                                        </p:tav>
                                      </p:tavLst>
                                    </p:anim>
                                    <p:anim calcmode="lin" valueType="num">
                                      <p:cBhvr>
                                        <p:cTn id="52" dur="1000" fill="hold"/>
                                        <p:tgtEl>
                                          <p:spTgt spid="9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7">
                                            <p:txEl>
                                              <p:pRg st="0" end="0"/>
                                            </p:txEl>
                                          </p:spTgt>
                                        </p:tgtEl>
                                        <p:attrNameLst>
                                          <p:attrName>style.visibility</p:attrName>
                                        </p:attrNameLst>
                                      </p:cBhvr>
                                      <p:to>
                                        <p:strVal val="visible"/>
                                      </p:to>
                                    </p:set>
                                    <p:animEffect transition="in" filter="fade">
                                      <p:cBhvr>
                                        <p:cTn id="55" dur="1000"/>
                                        <p:tgtEl>
                                          <p:spTgt spid="87">
                                            <p:txEl>
                                              <p:pRg st="0" end="0"/>
                                            </p:txEl>
                                          </p:spTgt>
                                        </p:tgtEl>
                                      </p:cBhvr>
                                    </p:animEffect>
                                    <p:anim calcmode="lin" valueType="num">
                                      <p:cBhvr>
                                        <p:cTn id="56" dur="1000" fill="hold"/>
                                        <p:tgtEl>
                                          <p:spTgt spid="87">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2" fill="hold" grpId="1" nodeType="clickEffect">
                                  <p:stCondLst>
                                    <p:cond delay="0"/>
                                  </p:stCondLst>
                                  <p:childTnLst>
                                    <p:anim calcmode="lin" valueType="num">
                                      <p:cBhvr additive="base">
                                        <p:cTn id="61" dur="500"/>
                                        <p:tgtEl>
                                          <p:spTgt spid="8"/>
                                        </p:tgtEl>
                                        <p:attrNameLst>
                                          <p:attrName>ppt_x</p:attrName>
                                        </p:attrNameLst>
                                      </p:cBhvr>
                                      <p:tavLst>
                                        <p:tav tm="0">
                                          <p:val>
                                            <p:strVal val="ppt_x"/>
                                          </p:val>
                                        </p:tav>
                                        <p:tav tm="100000">
                                          <p:val>
                                            <p:strVal val="1+ppt_w/2"/>
                                          </p:val>
                                        </p:tav>
                                      </p:tavLst>
                                    </p:anim>
                                    <p:anim calcmode="lin" valueType="num">
                                      <p:cBhvr additive="base">
                                        <p:cTn id="62" dur="500"/>
                                        <p:tgtEl>
                                          <p:spTgt spid="8"/>
                                        </p:tgtEl>
                                        <p:attrNameLst>
                                          <p:attrName>ppt_y</p:attrName>
                                        </p:attrNameLst>
                                      </p:cBhvr>
                                      <p:tavLst>
                                        <p:tav tm="0">
                                          <p:val>
                                            <p:strVal val="ppt_y"/>
                                          </p:val>
                                        </p:tav>
                                        <p:tav tm="100000">
                                          <p:val>
                                            <p:strVal val="ppt_y"/>
                                          </p:val>
                                        </p:tav>
                                      </p:tavLst>
                                    </p:anim>
                                    <p:set>
                                      <p:cBhvr>
                                        <p:cTn id="63" dur="1" fill="hold">
                                          <p:stCondLst>
                                            <p:cond delay="499"/>
                                          </p:stCondLst>
                                        </p:cTn>
                                        <p:tgtEl>
                                          <p:spTgt spid="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par>
                                <p:cTn id="69" presetID="22" presetClass="entr" presetSubtype="4"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additive="base">
                                        <p:cTn id="76" dur="500" fill="hold"/>
                                        <p:tgtEl>
                                          <p:spTgt spid="9"/>
                                        </p:tgtEl>
                                        <p:attrNameLst>
                                          <p:attrName>ppt_x</p:attrName>
                                        </p:attrNameLst>
                                      </p:cBhvr>
                                      <p:tavLst>
                                        <p:tav tm="0">
                                          <p:val>
                                            <p:strVal val="1+#ppt_w/2"/>
                                          </p:val>
                                        </p:tav>
                                        <p:tav tm="100000">
                                          <p:val>
                                            <p:strVal val="#ppt_x"/>
                                          </p:val>
                                        </p:tav>
                                      </p:tavLst>
                                    </p:anim>
                                    <p:anim calcmode="lin" valueType="num">
                                      <p:cBhvr additive="base">
                                        <p:cTn id="7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xit" presetSubtype="2" fill="hold" grpId="1" nodeType="clickEffect">
                                  <p:stCondLst>
                                    <p:cond delay="0"/>
                                  </p:stCondLst>
                                  <p:childTnLst>
                                    <p:anim calcmode="lin" valueType="num">
                                      <p:cBhvr additive="base">
                                        <p:cTn id="86" dur="500"/>
                                        <p:tgtEl>
                                          <p:spTgt spid="9"/>
                                        </p:tgtEl>
                                        <p:attrNameLst>
                                          <p:attrName>ppt_x</p:attrName>
                                        </p:attrNameLst>
                                      </p:cBhvr>
                                      <p:tavLst>
                                        <p:tav tm="0">
                                          <p:val>
                                            <p:strVal val="ppt_x"/>
                                          </p:val>
                                        </p:tav>
                                        <p:tav tm="100000">
                                          <p:val>
                                            <p:strVal val="1+ppt_w/2"/>
                                          </p:val>
                                        </p:tav>
                                      </p:tavLst>
                                    </p:anim>
                                    <p:anim calcmode="lin" valueType="num">
                                      <p:cBhvr additive="base">
                                        <p:cTn id="87" dur="500"/>
                                        <p:tgtEl>
                                          <p:spTgt spid="9"/>
                                        </p:tgtEl>
                                        <p:attrNameLst>
                                          <p:attrName>ppt_y</p:attrName>
                                        </p:attrNameLst>
                                      </p:cBhvr>
                                      <p:tavLst>
                                        <p:tav tm="0">
                                          <p:val>
                                            <p:strVal val="ppt_y"/>
                                          </p:val>
                                        </p:tav>
                                        <p:tav tm="100000">
                                          <p:val>
                                            <p:strVal val="ppt_y"/>
                                          </p:val>
                                        </p:tav>
                                      </p:tavLst>
                                    </p:anim>
                                    <p:set>
                                      <p:cBhvr>
                                        <p:cTn id="88" dur="1" fill="hold">
                                          <p:stCondLst>
                                            <p:cond delay="499"/>
                                          </p:stCondLst>
                                        </p:cTn>
                                        <p:tgtEl>
                                          <p:spTgt spid="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down)">
                                      <p:cBhvr>
                                        <p:cTn id="93" dur="500"/>
                                        <p:tgtEl>
                                          <p:spTgt spid="19"/>
                                        </p:tgtEl>
                                      </p:cBhvr>
                                    </p:animEffect>
                                  </p:childTnLst>
                                </p:cTn>
                              </p:par>
                              <p:par>
                                <p:cTn id="94" presetID="22" presetClass="entr" presetSubtype="4" fill="hold" nodeType="with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wipe(down)">
                                      <p:cBhvr>
                                        <p:cTn id="96" dur="500"/>
                                        <p:tgtEl>
                                          <p:spTgt spid="11"/>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additive="base">
                                        <p:cTn id="101" dur="500" fill="hold"/>
                                        <p:tgtEl>
                                          <p:spTgt spid="21"/>
                                        </p:tgtEl>
                                        <p:attrNameLst>
                                          <p:attrName>ppt_x</p:attrName>
                                        </p:attrNameLst>
                                      </p:cBhvr>
                                      <p:tavLst>
                                        <p:tav tm="0">
                                          <p:val>
                                            <p:strVal val="1+#ppt_w/2"/>
                                          </p:val>
                                        </p:tav>
                                        <p:tav tm="100000">
                                          <p:val>
                                            <p:strVal val="#ppt_x"/>
                                          </p:val>
                                        </p:tav>
                                      </p:tavLst>
                                    </p:anim>
                                    <p:anim calcmode="lin" valueType="num">
                                      <p:cBhvr additive="base">
                                        <p:cTn id="10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wipe(up)">
                                      <p:cBhvr>
                                        <p:cTn id="107" dur="500"/>
                                        <p:tgtEl>
                                          <p:spTgt spid="16"/>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xit" presetSubtype="2" fill="hold" grpId="1" nodeType="clickEffect">
                                  <p:stCondLst>
                                    <p:cond delay="0"/>
                                  </p:stCondLst>
                                  <p:childTnLst>
                                    <p:anim calcmode="lin" valueType="num">
                                      <p:cBhvr additive="base">
                                        <p:cTn id="111" dur="500"/>
                                        <p:tgtEl>
                                          <p:spTgt spid="21"/>
                                        </p:tgtEl>
                                        <p:attrNameLst>
                                          <p:attrName>ppt_x</p:attrName>
                                        </p:attrNameLst>
                                      </p:cBhvr>
                                      <p:tavLst>
                                        <p:tav tm="0">
                                          <p:val>
                                            <p:strVal val="ppt_x"/>
                                          </p:val>
                                        </p:tav>
                                        <p:tav tm="100000">
                                          <p:val>
                                            <p:strVal val="1+ppt_w/2"/>
                                          </p:val>
                                        </p:tav>
                                      </p:tavLst>
                                    </p:anim>
                                    <p:anim calcmode="lin" valueType="num">
                                      <p:cBhvr additive="base">
                                        <p:cTn id="112" dur="500"/>
                                        <p:tgtEl>
                                          <p:spTgt spid="21"/>
                                        </p:tgtEl>
                                        <p:attrNameLst>
                                          <p:attrName>ppt_y</p:attrName>
                                        </p:attrNameLst>
                                      </p:cBhvr>
                                      <p:tavLst>
                                        <p:tav tm="0">
                                          <p:val>
                                            <p:strVal val="ppt_y"/>
                                          </p:val>
                                        </p:tav>
                                        <p:tav tm="100000">
                                          <p:val>
                                            <p:strVal val="ppt_y"/>
                                          </p:val>
                                        </p:tav>
                                      </p:tavLst>
                                    </p:anim>
                                    <p:set>
                                      <p:cBhvr>
                                        <p:cTn id="113" dur="1" fill="hold">
                                          <p:stCondLst>
                                            <p:cond delay="499"/>
                                          </p:stCondLst>
                                        </p:cTn>
                                        <p:tgtEl>
                                          <p:spTgt spid="2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wipe(down)">
                                      <p:cBhvr>
                                        <p:cTn id="118" dur="500"/>
                                        <p:tgtEl>
                                          <p:spTgt spid="18"/>
                                        </p:tgtEl>
                                      </p:cBhvr>
                                    </p:animEffect>
                                  </p:childTnLst>
                                </p:cTn>
                              </p:par>
                              <p:par>
                                <p:cTn id="119" presetID="22" presetClass="entr" presetSubtype="4"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down)">
                                      <p:cBhvr>
                                        <p:cTn id="121" dur="500"/>
                                        <p:tgtEl>
                                          <p:spTgt spid="10"/>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additive="base">
                                        <p:cTn id="126" dur="500" fill="hold"/>
                                        <p:tgtEl>
                                          <p:spTgt spid="22"/>
                                        </p:tgtEl>
                                        <p:attrNameLst>
                                          <p:attrName>ppt_x</p:attrName>
                                        </p:attrNameLst>
                                      </p:cBhvr>
                                      <p:tavLst>
                                        <p:tav tm="0">
                                          <p:val>
                                            <p:strVal val="1+#ppt_w/2"/>
                                          </p:val>
                                        </p:tav>
                                        <p:tav tm="100000">
                                          <p:val>
                                            <p:strVal val="#ppt_x"/>
                                          </p:val>
                                        </p:tav>
                                      </p:tavLst>
                                    </p:anim>
                                    <p:anim calcmode="lin" valueType="num">
                                      <p:cBhvr additive="base">
                                        <p:cTn id="12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wipe(up)">
                                      <p:cBhvr>
                                        <p:cTn id="1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P spid="90" grpId="0" animBg="1"/>
      <p:bldP spid="2" grpId="0"/>
      <p:bldP spid="8" grpId="0" animBg="1"/>
      <p:bldP spid="8" grpId="1" animBg="1"/>
      <p:bldP spid="9" grpId="0" animBg="1"/>
      <p:bldP spid="9" grpId="1" animBg="1"/>
      <p:bldP spid="21" grpId="0" animBg="1"/>
      <p:bldP spid="21" grpId="1"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EDCFC87-9535-CDE0-7E6A-0DE2C0973D37}"/>
              </a:ext>
            </a:extLst>
          </p:cNvPr>
          <p:cNvSpPr>
            <a:spLocks noGrp="1"/>
          </p:cNvSpPr>
          <p:nvPr>
            <p:ph type="body" sz="quarter" idx="10"/>
          </p:nvPr>
        </p:nvSpPr>
        <p:spPr>
          <a:xfrm>
            <a:off x="4670194" y="656692"/>
            <a:ext cx="5760538" cy="2434012"/>
          </a:xfrm>
        </p:spPr>
        <p:txBody>
          <a:bodyPr/>
          <a:lstStyle/>
          <a:p>
            <a:r>
              <a:rPr lang="zh-CN" altLang="en-US" sz="1800" dirty="0"/>
              <a:t>线程包括哪些状态</a:t>
            </a:r>
            <a:endParaRPr lang="en-US" altLang="zh-CN" sz="1800" dirty="0"/>
          </a:p>
          <a:p>
            <a:endParaRPr lang="en-US" altLang="zh-CN" dirty="0"/>
          </a:p>
          <a:p>
            <a:r>
              <a:rPr lang="zh-CN" altLang="en-US" sz="1800" dirty="0"/>
              <a:t>线程状态之间是如何变化的</a:t>
            </a:r>
            <a:endParaRPr lang="zh-CN" altLang="en-US" dirty="0"/>
          </a:p>
        </p:txBody>
      </p:sp>
      <p:sp>
        <p:nvSpPr>
          <p:cNvPr id="3" name="文本占位符 2">
            <a:extLst>
              <a:ext uri="{FF2B5EF4-FFF2-40B4-BE49-F238E27FC236}">
                <a16:creationId xmlns:a16="http://schemas.microsoft.com/office/drawing/2014/main" id="{181545BA-14A6-C8E6-E89A-813BAC32310D}"/>
              </a:ext>
            </a:extLst>
          </p:cNvPr>
          <p:cNvSpPr txBox="1">
            <a:spLocks/>
          </p:cNvSpPr>
          <p:nvPr/>
        </p:nvSpPr>
        <p:spPr>
          <a:xfrm>
            <a:off x="4886218" y="1592796"/>
            <a:ext cx="6410708" cy="756084"/>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buNone/>
            </a:pPr>
            <a:r>
              <a:rPr lang="zh-CN" altLang="en-US" sz="1400" dirty="0">
                <a:solidFill>
                  <a:schemeClr val="tx1">
                    <a:lumMod val="85000"/>
                    <a:lumOff val="15000"/>
                  </a:schemeClr>
                </a:solidFill>
                <a:ea typeface="阿里巴巴普惠体" panose="00020600040101010101" pitchFamily="18" charset="-122"/>
              </a:rPr>
              <a:t>新建（</a:t>
            </a:r>
            <a:r>
              <a:rPr lang="en-US" altLang="zh-CN" sz="1400" dirty="0">
                <a:solidFill>
                  <a:schemeClr val="tx1">
                    <a:lumMod val="85000"/>
                    <a:lumOff val="15000"/>
                  </a:schemeClr>
                </a:solidFill>
                <a:ea typeface="阿里巴巴普惠体" panose="00020600040101010101" pitchFamily="18" charset="-122"/>
              </a:rPr>
              <a:t>NEW</a:t>
            </a:r>
            <a:r>
              <a:rPr lang="zh-CN" altLang="en-US" sz="1400" dirty="0">
                <a:solidFill>
                  <a:schemeClr val="tx1">
                    <a:lumMod val="85000"/>
                    <a:lumOff val="15000"/>
                  </a:schemeClr>
                </a:solidFill>
                <a:ea typeface="阿里巴巴普惠体" panose="00020600040101010101" pitchFamily="18" charset="-122"/>
              </a:rPr>
              <a:t>）、可运行（</a:t>
            </a:r>
            <a:r>
              <a:rPr lang="en-US" altLang="zh-CN" sz="1400" dirty="0">
                <a:solidFill>
                  <a:schemeClr val="tx1">
                    <a:lumMod val="85000"/>
                    <a:lumOff val="15000"/>
                  </a:schemeClr>
                </a:solidFill>
                <a:ea typeface="阿里巴巴普惠体" panose="00020600040101010101" pitchFamily="18" charset="-122"/>
              </a:rPr>
              <a:t>RUNNABLE</a:t>
            </a:r>
            <a:r>
              <a:rPr lang="zh-CN" altLang="en-US" sz="1400" dirty="0">
                <a:solidFill>
                  <a:schemeClr val="tx1">
                    <a:lumMod val="85000"/>
                    <a:lumOff val="15000"/>
                  </a:schemeClr>
                </a:solidFill>
                <a:ea typeface="阿里巴巴普惠体" panose="00020600040101010101" pitchFamily="18" charset="-122"/>
              </a:rPr>
              <a:t>）、阻塞（</a:t>
            </a:r>
            <a:r>
              <a:rPr lang="en-US" altLang="zh-CN" sz="1400" dirty="0">
                <a:solidFill>
                  <a:schemeClr val="tx1">
                    <a:lumMod val="85000"/>
                    <a:lumOff val="15000"/>
                  </a:schemeClr>
                </a:solidFill>
                <a:ea typeface="阿里巴巴普惠体" panose="00020600040101010101" pitchFamily="18" charset="-122"/>
              </a:rPr>
              <a:t>BLOCKED</a:t>
            </a:r>
            <a:r>
              <a:rPr lang="zh-CN" altLang="en-US" sz="1400" dirty="0">
                <a:solidFill>
                  <a:schemeClr val="tx1">
                    <a:lumMod val="85000"/>
                    <a:lumOff val="15000"/>
                  </a:schemeClr>
                </a:solidFill>
                <a:ea typeface="阿里巴巴普惠体" panose="00020600040101010101" pitchFamily="18" charset="-122"/>
              </a:rPr>
              <a:t>）、等待（</a:t>
            </a:r>
            <a:r>
              <a:rPr lang="en-US" altLang="zh-CN" sz="1400" dirty="0">
                <a:solidFill>
                  <a:schemeClr val="tx1">
                    <a:lumMod val="85000"/>
                    <a:lumOff val="15000"/>
                  </a:schemeClr>
                </a:solidFill>
                <a:ea typeface="阿里巴巴普惠体" panose="00020600040101010101" pitchFamily="18" charset="-122"/>
              </a:rPr>
              <a:t> WAITING </a:t>
            </a:r>
            <a:r>
              <a:rPr lang="zh-CN" altLang="en-US" sz="1400" dirty="0">
                <a:solidFill>
                  <a:schemeClr val="tx1">
                    <a:lumMod val="85000"/>
                    <a:lumOff val="15000"/>
                  </a:schemeClr>
                </a:solidFill>
                <a:ea typeface="阿里巴巴普惠体" panose="00020600040101010101" pitchFamily="18" charset="-122"/>
              </a:rPr>
              <a:t>）、时间等待（</a:t>
            </a:r>
            <a:r>
              <a:rPr lang="en-US" altLang="zh-CN" sz="1400" dirty="0">
                <a:solidFill>
                  <a:schemeClr val="tx1">
                    <a:lumMod val="85000"/>
                    <a:lumOff val="15000"/>
                  </a:schemeClr>
                </a:solidFill>
                <a:ea typeface="阿里巴巴普惠体" panose="00020600040101010101" pitchFamily="18" charset="-122"/>
              </a:rPr>
              <a:t>TIMED_WALTING</a:t>
            </a:r>
            <a:r>
              <a:rPr lang="zh-CN" altLang="en-US" sz="1400" dirty="0">
                <a:solidFill>
                  <a:schemeClr val="tx1">
                    <a:lumMod val="85000"/>
                    <a:lumOff val="15000"/>
                  </a:schemeClr>
                </a:solidFill>
                <a:ea typeface="阿里巴巴普惠体" panose="00020600040101010101" pitchFamily="18" charset="-122"/>
              </a:rPr>
              <a:t>）、终止（</a:t>
            </a:r>
            <a:r>
              <a:rPr lang="en-US" altLang="zh-CN" sz="1400" dirty="0">
                <a:solidFill>
                  <a:schemeClr val="tx1">
                    <a:lumMod val="85000"/>
                    <a:lumOff val="15000"/>
                  </a:schemeClr>
                </a:solidFill>
                <a:ea typeface="阿里巴巴普惠体" panose="00020600040101010101" pitchFamily="18" charset="-122"/>
              </a:rPr>
              <a:t>TERMINATED</a:t>
            </a:r>
            <a:r>
              <a:rPr lang="zh-CN" altLang="en-US" sz="1400" dirty="0">
                <a:solidFill>
                  <a:schemeClr val="tx1">
                    <a:lumMod val="85000"/>
                    <a:lumOff val="15000"/>
                  </a:schemeClr>
                </a:solidFill>
                <a:ea typeface="阿里巴巴普惠体" panose="00020600040101010101" pitchFamily="18" charset="-122"/>
              </a:rPr>
              <a:t>）</a:t>
            </a:r>
            <a:endParaRPr lang="en-US" altLang="zh-CN" sz="1400" dirty="0">
              <a:solidFill>
                <a:schemeClr val="tx1">
                  <a:lumMod val="85000"/>
                  <a:lumOff val="15000"/>
                </a:schemeClr>
              </a:solidFill>
              <a:ea typeface="阿里巴巴普惠体" panose="00020600040101010101" pitchFamily="18" charset="-122"/>
            </a:endParaRPr>
          </a:p>
        </p:txBody>
      </p:sp>
      <p:sp>
        <p:nvSpPr>
          <p:cNvPr id="4" name="文本占位符 2">
            <a:extLst>
              <a:ext uri="{FF2B5EF4-FFF2-40B4-BE49-F238E27FC236}">
                <a16:creationId xmlns:a16="http://schemas.microsoft.com/office/drawing/2014/main" id="{7A024CBB-13D0-78DF-38C8-3A84A7777F1C}"/>
              </a:ext>
            </a:extLst>
          </p:cNvPr>
          <p:cNvSpPr txBox="1">
            <a:spLocks/>
          </p:cNvSpPr>
          <p:nvPr/>
        </p:nvSpPr>
        <p:spPr>
          <a:xfrm>
            <a:off x="4814210" y="2852936"/>
            <a:ext cx="6768752" cy="1836204"/>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创建线程对象是</a:t>
            </a:r>
            <a:r>
              <a:rPr lang="zh-CN" altLang="en-US" sz="1400" dirty="0">
                <a:solidFill>
                  <a:srgbClr val="C00000"/>
                </a:solidFill>
                <a:ea typeface="阿里巴巴普惠体" panose="00020600040101010101" pitchFamily="18" charset="-122"/>
              </a:rPr>
              <a:t>新建状态</a:t>
            </a:r>
            <a:endParaRPr lang="en-US" altLang="zh-CN" sz="1400" dirty="0">
              <a:solidFill>
                <a:srgbClr val="C00000"/>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调用了</a:t>
            </a:r>
            <a:r>
              <a:rPr lang="en-US" altLang="zh-CN" sz="1400" dirty="0">
                <a:solidFill>
                  <a:schemeClr val="tx1">
                    <a:lumMod val="85000"/>
                    <a:lumOff val="15000"/>
                  </a:schemeClr>
                </a:solidFill>
                <a:ea typeface="阿里巴巴普惠体" panose="00020600040101010101" pitchFamily="18" charset="-122"/>
              </a:rPr>
              <a:t>start()</a:t>
            </a:r>
            <a:r>
              <a:rPr lang="zh-CN" altLang="en-US" sz="1400" dirty="0">
                <a:solidFill>
                  <a:schemeClr val="tx1">
                    <a:lumMod val="85000"/>
                    <a:lumOff val="15000"/>
                  </a:schemeClr>
                </a:solidFill>
                <a:ea typeface="阿里巴巴普惠体" panose="00020600040101010101" pitchFamily="18" charset="-122"/>
              </a:rPr>
              <a:t>方法转变为</a:t>
            </a:r>
            <a:r>
              <a:rPr lang="zh-CN" altLang="en-US" sz="1400" dirty="0">
                <a:solidFill>
                  <a:srgbClr val="C00000"/>
                </a:solidFill>
                <a:ea typeface="阿里巴巴普惠体" panose="00020600040101010101" pitchFamily="18" charset="-122"/>
              </a:rPr>
              <a:t>可执行状态</a:t>
            </a:r>
            <a:endParaRPr lang="en-US" altLang="zh-CN" sz="1400" dirty="0">
              <a:solidFill>
                <a:srgbClr val="C00000"/>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线程获取到了</a:t>
            </a:r>
            <a:r>
              <a:rPr lang="en-US" altLang="zh-CN" sz="1400" dirty="0">
                <a:solidFill>
                  <a:schemeClr val="tx1">
                    <a:lumMod val="85000"/>
                    <a:lumOff val="15000"/>
                  </a:schemeClr>
                </a:solidFill>
                <a:ea typeface="阿里巴巴普惠体" panose="00020600040101010101" pitchFamily="18" charset="-122"/>
              </a:rPr>
              <a:t>CPU</a:t>
            </a:r>
            <a:r>
              <a:rPr lang="zh-CN" altLang="en-US" sz="1400" dirty="0">
                <a:solidFill>
                  <a:schemeClr val="tx1">
                    <a:lumMod val="85000"/>
                    <a:lumOff val="15000"/>
                  </a:schemeClr>
                </a:solidFill>
                <a:ea typeface="阿里巴巴普惠体" panose="00020600040101010101" pitchFamily="18" charset="-122"/>
              </a:rPr>
              <a:t>的执行权，执行结束是</a:t>
            </a:r>
            <a:r>
              <a:rPr lang="zh-CN" altLang="en-US" sz="1400" dirty="0">
                <a:solidFill>
                  <a:srgbClr val="C00000"/>
                </a:solidFill>
                <a:ea typeface="阿里巴巴普惠体" panose="00020600040101010101" pitchFamily="18" charset="-122"/>
              </a:rPr>
              <a:t>终止状态</a:t>
            </a:r>
            <a:endParaRPr lang="en-US" altLang="zh-CN" sz="1400" dirty="0">
              <a:solidFill>
                <a:srgbClr val="C00000"/>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在可执行状态的过程中，如果没有获取</a:t>
            </a:r>
            <a:r>
              <a:rPr lang="en-US" altLang="zh-CN" sz="1400" dirty="0">
                <a:solidFill>
                  <a:schemeClr val="tx1">
                    <a:lumMod val="85000"/>
                    <a:lumOff val="15000"/>
                  </a:schemeClr>
                </a:solidFill>
                <a:ea typeface="阿里巴巴普惠体" panose="00020600040101010101" pitchFamily="18" charset="-122"/>
              </a:rPr>
              <a:t>CPU</a:t>
            </a:r>
            <a:r>
              <a:rPr lang="zh-CN" altLang="en-US" sz="1400" dirty="0">
                <a:solidFill>
                  <a:schemeClr val="tx1">
                    <a:lumMod val="85000"/>
                    <a:lumOff val="15000"/>
                  </a:schemeClr>
                </a:solidFill>
                <a:ea typeface="阿里巴巴普惠体" panose="00020600040101010101" pitchFamily="18" charset="-122"/>
              </a:rPr>
              <a:t>的执行权，可能会切换其他状态</a:t>
            </a:r>
            <a:endParaRPr lang="en-US" altLang="zh-CN" sz="1400" dirty="0">
              <a:solidFill>
                <a:schemeClr val="tx1">
                  <a:lumMod val="85000"/>
                  <a:lumOff val="15000"/>
                </a:schemeClr>
              </a:solidFill>
              <a:ea typeface="阿里巴巴普惠体" panose="00020600040101010101" pitchFamily="18" charset="-122"/>
            </a:endParaRPr>
          </a:p>
        </p:txBody>
      </p:sp>
      <p:sp>
        <p:nvSpPr>
          <p:cNvPr id="5" name="文本占位符 2">
            <a:extLst>
              <a:ext uri="{FF2B5EF4-FFF2-40B4-BE49-F238E27FC236}">
                <a16:creationId xmlns:a16="http://schemas.microsoft.com/office/drawing/2014/main" id="{10F02577-065F-C02B-6D0D-AC88085872A3}"/>
              </a:ext>
            </a:extLst>
          </p:cNvPr>
          <p:cNvSpPr txBox="1">
            <a:spLocks/>
          </p:cNvSpPr>
          <p:nvPr/>
        </p:nvSpPr>
        <p:spPr>
          <a:xfrm>
            <a:off x="5101214" y="4401108"/>
            <a:ext cx="6251370" cy="223224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u"/>
            </a:pPr>
            <a:r>
              <a:rPr lang="zh-CN" altLang="en-US" sz="1400" dirty="0">
                <a:solidFill>
                  <a:schemeClr val="tx1">
                    <a:lumMod val="85000"/>
                    <a:lumOff val="15000"/>
                  </a:schemeClr>
                </a:solidFill>
                <a:ea typeface="阿里巴巴普惠体" panose="00020600040101010101" pitchFamily="18" charset="-122"/>
              </a:rPr>
              <a:t>如果没有获取锁（</a:t>
            </a:r>
            <a:r>
              <a:rPr lang="en-US" altLang="zh-CN" sz="1400" dirty="0">
                <a:solidFill>
                  <a:schemeClr val="tx1">
                    <a:lumMod val="85000"/>
                    <a:lumOff val="15000"/>
                  </a:schemeClr>
                </a:solidFill>
                <a:ea typeface="阿里巴巴普惠体" panose="00020600040101010101" pitchFamily="18" charset="-122"/>
              </a:rPr>
              <a:t>synchronized</a:t>
            </a:r>
            <a:r>
              <a:rPr lang="zh-CN" altLang="en-US" sz="1400" dirty="0">
                <a:solidFill>
                  <a:schemeClr val="tx1">
                    <a:lumMod val="85000"/>
                    <a:lumOff val="15000"/>
                  </a:schemeClr>
                </a:solidFill>
                <a:ea typeface="阿里巴巴普惠体" panose="00020600040101010101" pitchFamily="18" charset="-122"/>
              </a:rPr>
              <a:t>或</a:t>
            </a:r>
            <a:r>
              <a:rPr lang="en-US" altLang="zh-CN" sz="1400" dirty="0">
                <a:solidFill>
                  <a:schemeClr val="tx1">
                    <a:lumMod val="85000"/>
                    <a:lumOff val="15000"/>
                  </a:schemeClr>
                </a:solidFill>
                <a:ea typeface="阿里巴巴普惠体" panose="00020600040101010101" pitchFamily="18" charset="-122"/>
              </a:rPr>
              <a:t>lock</a:t>
            </a:r>
            <a:r>
              <a:rPr lang="zh-CN" altLang="en-US" sz="1400" dirty="0">
                <a:solidFill>
                  <a:schemeClr val="tx1">
                    <a:lumMod val="85000"/>
                    <a:lumOff val="15000"/>
                  </a:schemeClr>
                </a:solidFill>
                <a:ea typeface="阿里巴巴普惠体" panose="00020600040101010101" pitchFamily="18" charset="-122"/>
              </a:rPr>
              <a:t>）进入</a:t>
            </a:r>
            <a:r>
              <a:rPr lang="zh-CN" altLang="en-US" sz="1400" dirty="0">
                <a:solidFill>
                  <a:srgbClr val="C00000"/>
                </a:solidFill>
                <a:ea typeface="阿里巴巴普惠体" panose="00020600040101010101" pitchFamily="18" charset="-122"/>
              </a:rPr>
              <a:t>阻塞状态</a:t>
            </a:r>
            <a:r>
              <a:rPr lang="zh-CN" altLang="en-US" sz="1400" dirty="0">
                <a:solidFill>
                  <a:schemeClr val="tx1">
                    <a:lumMod val="85000"/>
                    <a:lumOff val="15000"/>
                  </a:schemeClr>
                </a:solidFill>
                <a:ea typeface="阿里巴巴普惠体" panose="00020600040101010101" pitchFamily="18" charset="-122"/>
              </a:rPr>
              <a:t>，获得锁再切换为可执行状态</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u"/>
            </a:pPr>
            <a:r>
              <a:rPr lang="zh-CN" altLang="en-US" sz="1400" dirty="0">
                <a:solidFill>
                  <a:schemeClr val="tx1">
                    <a:lumMod val="85000"/>
                    <a:lumOff val="15000"/>
                  </a:schemeClr>
                </a:solidFill>
                <a:ea typeface="阿里巴巴普惠体" panose="00020600040101010101" pitchFamily="18" charset="-122"/>
              </a:rPr>
              <a:t>如果线程调用了</a:t>
            </a:r>
            <a:r>
              <a:rPr lang="en-US" altLang="zh-CN" sz="1400" dirty="0">
                <a:solidFill>
                  <a:schemeClr val="tx1">
                    <a:lumMod val="85000"/>
                    <a:lumOff val="15000"/>
                  </a:schemeClr>
                </a:solidFill>
                <a:ea typeface="阿里巴巴普惠体" panose="00020600040101010101" pitchFamily="18" charset="-122"/>
              </a:rPr>
              <a:t>wait()</a:t>
            </a:r>
            <a:r>
              <a:rPr lang="zh-CN" altLang="en-US" sz="1400" dirty="0">
                <a:solidFill>
                  <a:schemeClr val="tx1">
                    <a:lumMod val="85000"/>
                    <a:lumOff val="15000"/>
                  </a:schemeClr>
                </a:solidFill>
                <a:ea typeface="阿里巴巴普惠体" panose="00020600040101010101" pitchFamily="18" charset="-122"/>
              </a:rPr>
              <a:t>方法进入</a:t>
            </a:r>
            <a:r>
              <a:rPr lang="zh-CN" altLang="en-US" sz="1400" dirty="0">
                <a:solidFill>
                  <a:srgbClr val="C00000"/>
                </a:solidFill>
                <a:ea typeface="阿里巴巴普惠体" panose="00020600040101010101" pitchFamily="18" charset="-122"/>
              </a:rPr>
              <a:t>等待状态</a:t>
            </a:r>
            <a:r>
              <a:rPr lang="zh-CN" altLang="en-US" sz="1400" dirty="0">
                <a:solidFill>
                  <a:schemeClr val="tx1">
                    <a:lumMod val="85000"/>
                    <a:lumOff val="15000"/>
                  </a:schemeClr>
                </a:solidFill>
                <a:ea typeface="阿里巴巴普惠体" panose="00020600040101010101" pitchFamily="18" charset="-122"/>
              </a:rPr>
              <a:t>，其他线程调用</a:t>
            </a:r>
            <a:r>
              <a:rPr lang="en-US" altLang="zh-CN" sz="1400" dirty="0">
                <a:solidFill>
                  <a:schemeClr val="tx1">
                    <a:lumMod val="85000"/>
                    <a:lumOff val="15000"/>
                  </a:schemeClr>
                </a:solidFill>
                <a:ea typeface="阿里巴巴普惠体" panose="00020600040101010101" pitchFamily="18" charset="-122"/>
              </a:rPr>
              <a:t>notify()</a:t>
            </a:r>
            <a:r>
              <a:rPr lang="zh-CN" altLang="en-US" sz="1400" dirty="0">
                <a:solidFill>
                  <a:schemeClr val="tx1">
                    <a:lumMod val="85000"/>
                    <a:lumOff val="15000"/>
                  </a:schemeClr>
                </a:solidFill>
                <a:ea typeface="阿里巴巴普惠体" panose="00020600040101010101" pitchFamily="18" charset="-122"/>
              </a:rPr>
              <a:t>唤醒后可切换为可执行状态</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u"/>
            </a:pPr>
            <a:r>
              <a:rPr lang="zh-CN" altLang="en-US" sz="1400" dirty="0">
                <a:solidFill>
                  <a:schemeClr val="tx1">
                    <a:lumMod val="85000"/>
                    <a:lumOff val="15000"/>
                  </a:schemeClr>
                </a:solidFill>
                <a:ea typeface="阿里巴巴普惠体" panose="00020600040101010101" pitchFamily="18" charset="-122"/>
              </a:rPr>
              <a:t>如果线程调用了</a:t>
            </a:r>
            <a:r>
              <a:rPr lang="en-US" altLang="zh-CN" sz="1400" dirty="0">
                <a:solidFill>
                  <a:schemeClr val="tx1">
                    <a:lumMod val="85000"/>
                    <a:lumOff val="15000"/>
                  </a:schemeClr>
                </a:solidFill>
                <a:ea typeface="阿里巴巴普惠体" panose="00020600040101010101" pitchFamily="18" charset="-122"/>
              </a:rPr>
              <a:t>sleep(50)</a:t>
            </a:r>
            <a:r>
              <a:rPr lang="zh-CN" altLang="en-US" sz="1400" dirty="0">
                <a:solidFill>
                  <a:schemeClr val="tx1">
                    <a:lumMod val="85000"/>
                    <a:lumOff val="15000"/>
                  </a:schemeClr>
                </a:solidFill>
                <a:ea typeface="阿里巴巴普惠体" panose="00020600040101010101" pitchFamily="18" charset="-122"/>
              </a:rPr>
              <a:t>方法，进入</a:t>
            </a:r>
            <a:r>
              <a:rPr lang="zh-CN" altLang="en-US" sz="1400" dirty="0">
                <a:solidFill>
                  <a:srgbClr val="C00000"/>
                </a:solidFill>
                <a:ea typeface="阿里巴巴普惠体" panose="00020600040101010101" pitchFamily="18" charset="-122"/>
              </a:rPr>
              <a:t>计时等待状态</a:t>
            </a:r>
            <a:r>
              <a:rPr lang="zh-CN" altLang="en-US" sz="1400" dirty="0">
                <a:solidFill>
                  <a:schemeClr val="tx1">
                    <a:lumMod val="85000"/>
                    <a:lumOff val="15000"/>
                  </a:schemeClr>
                </a:solidFill>
                <a:ea typeface="阿里巴巴普惠体" panose="00020600040101010101" pitchFamily="18" charset="-122"/>
              </a:rPr>
              <a:t>，到时间后可切换为可执行状态</a:t>
            </a:r>
            <a:endParaRPr lang="en-US" altLang="zh-CN" sz="1400" dirty="0">
              <a:solidFill>
                <a:schemeClr val="tx1">
                  <a:lumMod val="85000"/>
                  <a:lumOff val="15000"/>
                </a:schemeClr>
              </a:solidFill>
              <a:ea typeface="阿里巴巴普惠体" panose="00020600040101010101" pitchFamily="18" charset="-122"/>
            </a:endParaRPr>
          </a:p>
        </p:txBody>
      </p:sp>
    </p:spTree>
    <p:extLst>
      <p:ext uri="{BB962C8B-B14F-4D97-AF65-F5344CB8AC3E}">
        <p14:creationId xmlns:p14="http://schemas.microsoft.com/office/powerpoint/2010/main" val="3526067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81106" y="2011998"/>
            <a:ext cx="12309209"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3600" dirty="0"/>
              <a:t>新建 </a:t>
            </a:r>
            <a:r>
              <a:rPr lang="en-US" altLang="zh-CN" sz="3600" dirty="0"/>
              <a:t>T1</a:t>
            </a:r>
            <a:r>
              <a:rPr lang="zh-CN" altLang="en-US" sz="3600" dirty="0"/>
              <a:t>、</a:t>
            </a:r>
            <a:r>
              <a:rPr lang="en-US" altLang="zh-CN" sz="3600" dirty="0"/>
              <a:t>T2</a:t>
            </a:r>
            <a:r>
              <a:rPr lang="zh-CN" altLang="en-US" sz="3600" dirty="0"/>
              <a:t>、</a:t>
            </a:r>
            <a:r>
              <a:rPr lang="en-US" altLang="zh-CN" sz="3600" dirty="0"/>
              <a:t>T3 </a:t>
            </a:r>
            <a:r>
              <a:rPr lang="zh-CN" altLang="en-US" sz="3600" dirty="0"/>
              <a:t>三个线程，如何保证它们按顺序执行？</a:t>
            </a:r>
          </a:p>
        </p:txBody>
      </p:sp>
      <p:sp>
        <p:nvSpPr>
          <p:cNvPr id="11" name="标题 1">
            <a:extLst>
              <a:ext uri="{FF2B5EF4-FFF2-40B4-BE49-F238E27FC236}">
                <a16:creationId xmlns:a16="http://schemas.microsoft.com/office/drawing/2014/main" id="{90F487C9-0206-8B79-2CAF-12C04671D3B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12" name="组合 11">
            <a:extLst>
              <a:ext uri="{FF2B5EF4-FFF2-40B4-BE49-F238E27FC236}">
                <a16:creationId xmlns:a16="http://schemas.microsoft.com/office/drawing/2014/main" id="{C024852C-B5B7-04FE-D444-1FB4976EAC57}"/>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4ADD075C-8459-1822-2A6F-26B6BC3E8C28}"/>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E80B1FB4-4089-26F9-D58B-EF80E9D12773}"/>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CAB7E7CE-42F2-218F-A684-993655BCE480}"/>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404DF028-1D59-97C0-6B07-C6DC960F8343}"/>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1627A04C-C046-53BE-EB22-D1D026EF8963}"/>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34C6A70C-1959-C14E-3CE8-F06CD4D72BC3}"/>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7C5A51FE-9D72-1593-F2B6-B10C3BC73546}"/>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360D4D7C-D7CE-98E1-BB41-12A1E1C60AB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E1EFDFB0-0B3E-FB9A-8385-154F725A887F}"/>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472F6A29-4092-498E-9373-853F1C5D8708}"/>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C66A301B-E1B9-2310-2FF2-C9FDA7E6896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768E6CA7-EAB2-3330-6064-E573FBB9A03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86620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FA63C-43F5-CBB5-A513-413099FEBD07}"/>
              </a:ext>
            </a:extLst>
          </p:cNvPr>
          <p:cNvSpPr>
            <a:spLocks noGrp="1"/>
          </p:cNvSpPr>
          <p:nvPr>
            <p:ph type="title"/>
          </p:nvPr>
        </p:nvSpPr>
        <p:spPr/>
        <p:txBody>
          <a:bodyPr/>
          <a:lstStyle/>
          <a:p>
            <a:r>
              <a:rPr lang="zh-CN" altLang="en-US" sz="2000" dirty="0"/>
              <a:t>新建 </a:t>
            </a:r>
            <a:r>
              <a:rPr lang="en-US" altLang="zh-CN" sz="2000" dirty="0"/>
              <a:t>T1</a:t>
            </a:r>
            <a:r>
              <a:rPr lang="zh-CN" altLang="en-US" sz="2000" dirty="0"/>
              <a:t>、</a:t>
            </a:r>
            <a:r>
              <a:rPr lang="en-US" altLang="zh-CN" sz="2000" dirty="0"/>
              <a:t>T2</a:t>
            </a:r>
            <a:r>
              <a:rPr lang="zh-CN" altLang="en-US" sz="2000" dirty="0"/>
              <a:t>、</a:t>
            </a:r>
            <a:r>
              <a:rPr lang="en-US" altLang="zh-CN" sz="2000" dirty="0"/>
              <a:t>T3 </a:t>
            </a:r>
            <a:r>
              <a:rPr lang="zh-CN" altLang="en-US" sz="2000" dirty="0"/>
              <a:t>三个线程，如何保证它们按顺序执行？</a:t>
            </a:r>
            <a:endParaRPr lang="zh-CN" altLang="en-US" dirty="0"/>
          </a:p>
        </p:txBody>
      </p:sp>
      <p:sp>
        <p:nvSpPr>
          <p:cNvPr id="3" name="文本占位符 2">
            <a:extLst>
              <a:ext uri="{FF2B5EF4-FFF2-40B4-BE49-F238E27FC236}">
                <a16:creationId xmlns:a16="http://schemas.microsoft.com/office/drawing/2014/main" id="{2C713BCF-D620-BB51-8099-3C9CD0DF0800}"/>
              </a:ext>
            </a:extLst>
          </p:cNvPr>
          <p:cNvSpPr>
            <a:spLocks noGrp="1"/>
          </p:cNvSpPr>
          <p:nvPr>
            <p:ph type="body" sz="quarter" idx="11"/>
          </p:nvPr>
        </p:nvSpPr>
        <p:spPr>
          <a:xfrm>
            <a:off x="710880" y="1624205"/>
            <a:ext cx="10698800" cy="546756"/>
          </a:xfrm>
        </p:spPr>
        <p:txBody>
          <a:bodyPr/>
          <a:lstStyle/>
          <a:p>
            <a:r>
              <a:rPr lang="zh-CN" altLang="en-US" dirty="0"/>
              <a:t>可以使用线程中的</a:t>
            </a:r>
            <a:r>
              <a:rPr lang="en-US" altLang="zh-CN" dirty="0"/>
              <a:t>join</a:t>
            </a:r>
            <a:r>
              <a:rPr lang="zh-CN" altLang="en-US" dirty="0"/>
              <a:t>方法解决</a:t>
            </a:r>
            <a:endParaRPr lang="en-US" altLang="zh-CN" dirty="0"/>
          </a:p>
        </p:txBody>
      </p:sp>
      <p:sp>
        <p:nvSpPr>
          <p:cNvPr id="4" name="Rectangle 1">
            <a:extLst>
              <a:ext uri="{FF2B5EF4-FFF2-40B4-BE49-F238E27FC236}">
                <a16:creationId xmlns:a16="http://schemas.microsoft.com/office/drawing/2014/main" id="{B8E47CDD-3438-AE8E-3B65-7472AED29AA6}"/>
              </a:ext>
            </a:extLst>
          </p:cNvPr>
          <p:cNvSpPr>
            <a:spLocks noChangeArrowheads="1"/>
          </p:cNvSpPr>
          <p:nvPr/>
        </p:nvSpPr>
        <p:spPr bwMode="auto">
          <a:xfrm>
            <a:off x="5195900" y="1952836"/>
            <a:ext cx="6516724" cy="433965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Unicode MS"/>
                <a:ea typeface="JetBrains Mono"/>
              </a:rPr>
              <a:t>Thread t1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Thread(() -&gt;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System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out</a:t>
            </a:r>
            <a:r>
              <a:rPr kumimoji="0" lang="zh-CN" altLang="zh-CN" sz="1200" b="0" i="0" u="none" strike="noStrike" cap="none" normalizeH="0" baseline="0" dirty="0">
                <a:ln>
                  <a:noFill/>
                </a:ln>
                <a:solidFill>
                  <a:srgbClr val="080808"/>
                </a:solidFill>
                <a:effectLst/>
                <a:latin typeface="Arial Unicode MS"/>
                <a:ea typeface="JetBrains Mono"/>
              </a:rPr>
              <a:t>.println(</a:t>
            </a:r>
            <a:r>
              <a:rPr kumimoji="0" lang="zh-CN" altLang="zh-CN" sz="1200" b="0" i="0" u="none" strike="noStrike" cap="none" normalizeH="0" baseline="0" dirty="0">
                <a:ln>
                  <a:noFill/>
                </a:ln>
                <a:solidFill>
                  <a:srgbClr val="067D17"/>
                </a:solidFill>
                <a:effectLst/>
                <a:latin typeface="Arial Unicode MS"/>
                <a:ea typeface="JetBrains Mono"/>
              </a:rPr>
              <a:t>"t1"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Thread t2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Thread(() -&gt;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try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51691"/>
                </a:solidFill>
                <a:effectLst/>
                <a:latin typeface="Arial Unicode MS"/>
                <a:ea typeface="JetBrains Mono"/>
              </a:rPr>
              <a:t>t1</a:t>
            </a:r>
            <a:r>
              <a:rPr kumimoji="0" lang="zh-CN" altLang="zh-CN" sz="1200" b="0" i="0" u="none" strike="noStrike" cap="none" normalizeH="0" baseline="0" dirty="0">
                <a:ln>
                  <a:noFill/>
                </a:ln>
                <a:solidFill>
                  <a:srgbClr val="080808"/>
                </a:solidFill>
                <a:effectLst/>
                <a:latin typeface="Arial Unicode MS"/>
                <a:ea typeface="JetBrains Mono"/>
              </a:rPr>
              <a:t>.join();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加入线程</a:t>
            </a:r>
            <a:r>
              <a:rPr kumimoji="0" lang="zh-CN" altLang="zh-CN" sz="1200" b="0" i="1" u="none" strike="noStrike" cap="none" normalizeH="0" baseline="0" dirty="0">
                <a:ln>
                  <a:noFill/>
                </a:ln>
                <a:solidFill>
                  <a:srgbClr val="8C8C8C"/>
                </a:solidFill>
                <a:effectLst/>
                <a:latin typeface="Arial Unicode MS"/>
                <a:ea typeface="JetBrains Mono"/>
              </a:rPr>
              <a:t>t1,</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只有</a:t>
            </a:r>
            <a:r>
              <a:rPr kumimoji="0" lang="zh-CN" altLang="zh-CN" sz="1200" b="0" i="1" u="none" strike="noStrike" cap="none" normalizeH="0" baseline="0" dirty="0">
                <a:ln>
                  <a:noFill/>
                </a:ln>
                <a:solidFill>
                  <a:srgbClr val="8C8C8C"/>
                </a:solidFill>
                <a:effectLst/>
                <a:latin typeface="Arial Unicode MS"/>
                <a:ea typeface="JetBrains Mono"/>
              </a:rPr>
              <a:t>t1</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线程执行完毕以后，再次执行该线程</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catch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InterruptedException </a:t>
            </a:r>
            <a:r>
              <a:rPr kumimoji="0" lang="zh-CN" altLang="zh-CN" sz="1200" b="0" i="0" u="none" strike="noStrike" cap="none" normalizeH="0" baseline="0" dirty="0">
                <a:ln>
                  <a:noFill/>
                </a:ln>
                <a:solidFill>
                  <a:srgbClr val="080808"/>
                </a:solidFill>
                <a:effectLst/>
                <a:latin typeface="Arial Unicode MS"/>
                <a:ea typeface="JetBrains Mono"/>
              </a:rPr>
              <a:t>e)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e.printStackTrace();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System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out</a:t>
            </a:r>
            <a:r>
              <a:rPr kumimoji="0" lang="zh-CN" altLang="zh-CN" sz="1200" b="0" i="0" u="none" strike="noStrike" cap="none" normalizeH="0" baseline="0" dirty="0">
                <a:ln>
                  <a:noFill/>
                </a:ln>
                <a:solidFill>
                  <a:srgbClr val="080808"/>
                </a:solidFill>
                <a:effectLst/>
                <a:latin typeface="Arial Unicode MS"/>
                <a:ea typeface="JetBrains Mono"/>
              </a:rPr>
              <a:t>.println(</a:t>
            </a:r>
            <a:r>
              <a:rPr kumimoji="0" lang="zh-CN" altLang="zh-CN" sz="1200" b="0" i="0" u="none" strike="noStrike" cap="none" normalizeH="0" baseline="0" dirty="0">
                <a:ln>
                  <a:noFill/>
                </a:ln>
                <a:solidFill>
                  <a:srgbClr val="067D17"/>
                </a:solidFill>
                <a:effectLst/>
                <a:latin typeface="Arial Unicode MS"/>
                <a:ea typeface="JetBrains Mono"/>
              </a:rPr>
              <a:t>"t2"</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Thread t3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Thread(() -&gt;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try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51691"/>
                </a:solidFill>
                <a:effectLst/>
                <a:latin typeface="Arial Unicode MS"/>
                <a:ea typeface="JetBrains Mono"/>
              </a:rPr>
              <a:t>t2</a:t>
            </a:r>
            <a:r>
              <a:rPr kumimoji="0" lang="zh-CN" altLang="zh-CN" sz="1200" b="0" i="0" u="none" strike="noStrike" cap="none" normalizeH="0" baseline="0" dirty="0">
                <a:ln>
                  <a:noFill/>
                </a:ln>
                <a:solidFill>
                  <a:srgbClr val="080808"/>
                </a:solidFill>
                <a:effectLst/>
                <a:latin typeface="Arial Unicode MS"/>
                <a:ea typeface="JetBrains Mono"/>
              </a:rPr>
              <a:t>.join();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加入线程</a:t>
            </a:r>
            <a:r>
              <a:rPr kumimoji="0" lang="zh-CN" altLang="zh-CN" sz="1200" b="0" i="1" u="none" strike="noStrike" cap="none" normalizeH="0" baseline="0" dirty="0">
                <a:ln>
                  <a:noFill/>
                </a:ln>
                <a:solidFill>
                  <a:srgbClr val="8C8C8C"/>
                </a:solidFill>
                <a:effectLst/>
                <a:latin typeface="Arial Unicode MS"/>
                <a:ea typeface="JetBrains Mono"/>
              </a:rPr>
              <a:t>t2,</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只有</a:t>
            </a:r>
            <a:r>
              <a:rPr kumimoji="0" lang="zh-CN" altLang="zh-CN" sz="1200" b="0" i="1" u="none" strike="noStrike" cap="none" normalizeH="0" baseline="0" dirty="0">
                <a:ln>
                  <a:noFill/>
                </a:ln>
                <a:solidFill>
                  <a:srgbClr val="8C8C8C"/>
                </a:solidFill>
                <a:effectLst/>
                <a:latin typeface="Arial Unicode MS"/>
                <a:ea typeface="JetBrains Mono"/>
              </a:rPr>
              <a:t>t2</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线程执行完毕以后，再次执行该线程</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catch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InterruptedException </a:t>
            </a:r>
            <a:r>
              <a:rPr kumimoji="0" lang="zh-CN" altLang="zh-CN" sz="1200" b="0" i="0" u="none" strike="noStrike" cap="none" normalizeH="0" baseline="0" dirty="0">
                <a:ln>
                  <a:noFill/>
                </a:ln>
                <a:solidFill>
                  <a:srgbClr val="080808"/>
                </a:solidFill>
                <a:effectLst/>
                <a:latin typeface="Arial Unicode MS"/>
                <a:ea typeface="JetBrains Mono"/>
              </a:rPr>
              <a:t>e)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e.printStackTrace();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System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out</a:t>
            </a:r>
            <a:r>
              <a:rPr kumimoji="0" lang="zh-CN" altLang="zh-CN" sz="1200" b="0" i="0" u="none" strike="noStrike" cap="none" normalizeH="0" baseline="0" dirty="0">
                <a:ln>
                  <a:noFill/>
                </a:ln>
                <a:solidFill>
                  <a:srgbClr val="080808"/>
                </a:solidFill>
                <a:effectLst/>
                <a:latin typeface="Arial Unicode MS"/>
                <a:ea typeface="JetBrains Mono"/>
              </a:rPr>
              <a:t>.println(</a:t>
            </a:r>
            <a:r>
              <a:rPr kumimoji="0" lang="zh-CN" altLang="zh-CN" sz="1200" b="0" i="0" u="none" strike="noStrike" cap="none" normalizeH="0" baseline="0" dirty="0">
                <a:ln>
                  <a:noFill/>
                </a:ln>
                <a:solidFill>
                  <a:srgbClr val="067D17"/>
                </a:solidFill>
                <a:effectLst/>
                <a:latin typeface="Arial Unicode MS"/>
                <a:ea typeface="JetBrains Mono"/>
              </a:rPr>
              <a:t>"t3"</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启动线程</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Arial Unicode MS"/>
                <a:ea typeface="JetBrains Mono"/>
              </a:rPr>
              <a:t>t1</a:t>
            </a:r>
            <a:r>
              <a:rPr kumimoji="0" lang="zh-CN" altLang="zh-CN" sz="1200" b="0" i="0" u="none" strike="noStrike" cap="none" normalizeH="0" baseline="0" dirty="0">
                <a:ln>
                  <a:noFill/>
                </a:ln>
                <a:solidFill>
                  <a:srgbClr val="080808"/>
                </a:solidFill>
                <a:effectLst/>
                <a:latin typeface="Arial Unicode MS"/>
                <a:ea typeface="JetBrains Mono"/>
              </a:rPr>
              <a:t>.start();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t2</a:t>
            </a:r>
            <a:r>
              <a:rPr kumimoji="0" lang="zh-CN" altLang="zh-CN" sz="1200" b="0" i="0" u="none" strike="noStrike" cap="none" normalizeH="0" baseline="0" dirty="0">
                <a:ln>
                  <a:noFill/>
                </a:ln>
                <a:solidFill>
                  <a:srgbClr val="080808"/>
                </a:solidFill>
                <a:effectLst/>
                <a:latin typeface="Arial Unicode MS"/>
                <a:ea typeface="JetBrains Mono"/>
              </a:rPr>
              <a:t>.start();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t3</a:t>
            </a:r>
            <a:r>
              <a:rPr kumimoji="0" lang="zh-CN" altLang="zh-CN" sz="1200" b="0" i="0" u="none" strike="noStrike" cap="none" normalizeH="0" baseline="0" dirty="0">
                <a:ln>
                  <a:noFill/>
                </a:ln>
                <a:solidFill>
                  <a:srgbClr val="080808"/>
                </a:solidFill>
                <a:effectLst/>
                <a:latin typeface="Arial Unicode MS"/>
                <a:ea typeface="JetBrains Mono"/>
              </a:rPr>
              <a:t>.start();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矩形: 圆角 5">
            <a:extLst>
              <a:ext uri="{FF2B5EF4-FFF2-40B4-BE49-F238E27FC236}">
                <a16:creationId xmlns:a16="http://schemas.microsoft.com/office/drawing/2014/main" id="{E9931541-0BE7-E8CA-7C3F-F02FC16B12FB}"/>
              </a:ext>
            </a:extLst>
          </p:cNvPr>
          <p:cNvSpPr/>
          <p:nvPr/>
        </p:nvSpPr>
        <p:spPr>
          <a:xfrm>
            <a:off x="5545320" y="4344112"/>
            <a:ext cx="682058" cy="286473"/>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a:extLst>
              <a:ext uri="{FF2B5EF4-FFF2-40B4-BE49-F238E27FC236}">
                <a16:creationId xmlns:a16="http://schemas.microsoft.com/office/drawing/2014/main" id="{5872C77E-4A36-5FBB-FA45-F54D4EEA3D55}"/>
              </a:ext>
            </a:extLst>
          </p:cNvPr>
          <p:cNvSpPr txBox="1">
            <a:spLocks/>
          </p:cNvSpPr>
          <p:nvPr/>
        </p:nvSpPr>
        <p:spPr>
          <a:xfrm>
            <a:off x="794944" y="2221979"/>
            <a:ext cx="3929497" cy="446375"/>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join()      </a:t>
            </a:r>
            <a:r>
              <a:rPr lang="zh-CN" altLang="en-US" dirty="0"/>
              <a:t>等待线程运行结束</a:t>
            </a:r>
          </a:p>
        </p:txBody>
      </p:sp>
      <p:sp>
        <p:nvSpPr>
          <p:cNvPr id="8" name="文本占位符 2">
            <a:extLst>
              <a:ext uri="{FF2B5EF4-FFF2-40B4-BE49-F238E27FC236}">
                <a16:creationId xmlns:a16="http://schemas.microsoft.com/office/drawing/2014/main" id="{B03527F0-1E19-DACA-A086-C827A39F39A9}"/>
              </a:ext>
            </a:extLst>
          </p:cNvPr>
          <p:cNvSpPr txBox="1">
            <a:spLocks/>
          </p:cNvSpPr>
          <p:nvPr/>
        </p:nvSpPr>
        <p:spPr>
          <a:xfrm>
            <a:off x="794944" y="2955242"/>
            <a:ext cx="3929497" cy="1729547"/>
          </a:xfrm>
          <a:prstGeom prst="rect">
            <a:avLst/>
          </a:prstGeom>
          <a:solidFill>
            <a:schemeClr val="bg1">
              <a:lumMod val="95000"/>
            </a:schemeClr>
          </a:solidFill>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小例子：</a:t>
            </a:r>
            <a:endParaRPr lang="en-US" altLang="zh-CN" sz="1400" dirty="0"/>
          </a:p>
          <a:p>
            <a:r>
              <a:rPr lang="en-US" altLang="zh-CN" sz="1400" dirty="0" err="1"/>
              <a:t>t.join</a:t>
            </a:r>
            <a:r>
              <a:rPr lang="en-US" altLang="zh-CN" sz="1400" dirty="0"/>
              <a:t>()</a:t>
            </a:r>
          </a:p>
          <a:p>
            <a:r>
              <a:rPr lang="zh-CN" altLang="en-US" sz="1400" dirty="0"/>
              <a:t>阻塞调用此方法的线程进入</a:t>
            </a:r>
            <a:r>
              <a:rPr lang="en-US" altLang="zh-CN" sz="1400" dirty="0" err="1"/>
              <a:t>timed_waiting</a:t>
            </a:r>
            <a:endParaRPr lang="en-US" altLang="zh-CN" sz="1400" dirty="0"/>
          </a:p>
          <a:p>
            <a:r>
              <a:rPr lang="zh-CN" altLang="en-US" sz="1400" dirty="0"/>
              <a:t>直到线程</a:t>
            </a:r>
            <a:r>
              <a:rPr lang="en-US" altLang="zh-CN" sz="1400" dirty="0"/>
              <a:t>t</a:t>
            </a:r>
            <a:r>
              <a:rPr lang="zh-CN" altLang="en-US" sz="1400" dirty="0"/>
              <a:t>执行完成后，此线程再继续执行</a:t>
            </a:r>
            <a:endParaRPr lang="en-US" altLang="zh-CN" sz="1400" dirty="0"/>
          </a:p>
          <a:p>
            <a:endParaRPr lang="zh-CN" altLang="en-US" sz="1400" dirty="0"/>
          </a:p>
        </p:txBody>
      </p:sp>
      <p:sp>
        <p:nvSpPr>
          <p:cNvPr id="10" name="矩形: 圆角 9">
            <a:extLst>
              <a:ext uri="{FF2B5EF4-FFF2-40B4-BE49-F238E27FC236}">
                <a16:creationId xmlns:a16="http://schemas.microsoft.com/office/drawing/2014/main" id="{BE55388E-3B12-7053-CF52-917EDF9E12DA}"/>
              </a:ext>
            </a:extLst>
          </p:cNvPr>
          <p:cNvSpPr/>
          <p:nvPr/>
        </p:nvSpPr>
        <p:spPr>
          <a:xfrm>
            <a:off x="5545320" y="2900877"/>
            <a:ext cx="682058" cy="286473"/>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331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2"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2)">
                                      <p:cBhvr>
                                        <p:cTn id="30" dur="1000"/>
                                        <p:tgtEl>
                                          <p:spTgt spid="10"/>
                                        </p:tgtEl>
                                      </p:cBhvr>
                                    </p:animEffect>
                                  </p:childTnLst>
                                </p:cTn>
                              </p:par>
                              <p:par>
                                <p:cTn id="31" presetID="21" presetClass="entr" presetSubtype="2"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heel(2)">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animBg="1"/>
      <p:bldP spid="8"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09018FCE-5F1C-1FDA-F164-2229CCACE7D0}"/>
              </a:ext>
            </a:extLst>
          </p:cNvPr>
          <p:cNvGrpSpPr/>
          <p:nvPr/>
        </p:nvGrpSpPr>
        <p:grpSpPr>
          <a:xfrm>
            <a:off x="559238" y="1196752"/>
            <a:ext cx="3316968" cy="5004556"/>
            <a:chOff x="559238" y="1196752"/>
            <a:chExt cx="3316968" cy="5004556"/>
          </a:xfrm>
        </p:grpSpPr>
        <p:sp>
          <p:nvSpPr>
            <p:cNvPr id="2" name="矩形 1">
              <a:extLst>
                <a:ext uri="{FF2B5EF4-FFF2-40B4-BE49-F238E27FC236}">
                  <a16:creationId xmlns:a16="http://schemas.microsoft.com/office/drawing/2014/main" id="{7181C26E-F33E-513A-0333-0EDF81B55523}"/>
                </a:ext>
              </a:extLst>
            </p:cNvPr>
            <p:cNvSpPr/>
            <p:nvPr/>
          </p:nvSpPr>
          <p:spPr>
            <a:xfrm>
              <a:off x="559238" y="119675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6" name="文本框 35">
              <a:extLst>
                <a:ext uri="{FF2B5EF4-FFF2-40B4-BE49-F238E27FC236}">
                  <a16:creationId xmlns:a16="http://schemas.microsoft.com/office/drawing/2014/main" id="{5928B6F1-5B7F-EDCA-3FBD-7FE55CBC37DF}"/>
                </a:ext>
              </a:extLst>
            </p:cNvPr>
            <p:cNvSpPr txBox="1"/>
            <p:nvPr/>
          </p:nvSpPr>
          <p:spPr>
            <a:xfrm>
              <a:off x="1260718"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线程的基础知识</a:t>
              </a:r>
              <a:endParaRPr lang="en-US" altLang="zh-CN" dirty="0"/>
            </a:p>
          </p:txBody>
        </p:sp>
      </p:grpSp>
      <p:grpSp>
        <p:nvGrpSpPr>
          <p:cNvPr id="42" name="组合 41">
            <a:extLst>
              <a:ext uri="{FF2B5EF4-FFF2-40B4-BE49-F238E27FC236}">
                <a16:creationId xmlns:a16="http://schemas.microsoft.com/office/drawing/2014/main" id="{E3840184-72F7-09FE-621B-161E39B746D7}"/>
              </a:ext>
            </a:extLst>
          </p:cNvPr>
          <p:cNvGrpSpPr/>
          <p:nvPr/>
        </p:nvGrpSpPr>
        <p:grpSpPr>
          <a:xfrm>
            <a:off x="4062811" y="1211542"/>
            <a:ext cx="3316968" cy="5004556"/>
            <a:chOff x="4062811" y="1211542"/>
            <a:chExt cx="3316968" cy="5004556"/>
          </a:xfrm>
        </p:grpSpPr>
        <p:sp>
          <p:nvSpPr>
            <p:cNvPr id="5" name="矩形 4">
              <a:extLst>
                <a:ext uri="{FF2B5EF4-FFF2-40B4-BE49-F238E27FC236}">
                  <a16:creationId xmlns:a16="http://schemas.microsoft.com/office/drawing/2014/main" id="{E3203FEB-B9EB-A96A-E5FF-D49C81C9AD4B}"/>
                </a:ext>
              </a:extLst>
            </p:cNvPr>
            <p:cNvSpPr/>
            <p:nvPr/>
          </p:nvSpPr>
          <p:spPr>
            <a:xfrm>
              <a:off x="4062811" y="121154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7" name="文本框 36">
              <a:extLst>
                <a:ext uri="{FF2B5EF4-FFF2-40B4-BE49-F238E27FC236}">
                  <a16:creationId xmlns:a16="http://schemas.microsoft.com/office/drawing/2014/main" id="{E244C2EE-3E88-D088-803A-7C716D7488D6}"/>
                </a:ext>
              </a:extLst>
            </p:cNvPr>
            <p:cNvSpPr txBox="1"/>
            <p:nvPr/>
          </p:nvSpPr>
          <p:spPr>
            <a:xfrm>
              <a:off x="4769173"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线程中并发安全</a:t>
              </a:r>
            </a:p>
          </p:txBody>
        </p:sp>
      </p:grpSp>
      <p:grpSp>
        <p:nvGrpSpPr>
          <p:cNvPr id="41" name="组合 40">
            <a:extLst>
              <a:ext uri="{FF2B5EF4-FFF2-40B4-BE49-F238E27FC236}">
                <a16:creationId xmlns:a16="http://schemas.microsoft.com/office/drawing/2014/main" id="{3C0A3555-E37D-C870-A197-BE03FB58448F}"/>
              </a:ext>
            </a:extLst>
          </p:cNvPr>
          <p:cNvGrpSpPr/>
          <p:nvPr/>
        </p:nvGrpSpPr>
        <p:grpSpPr>
          <a:xfrm>
            <a:off x="7657871" y="1196753"/>
            <a:ext cx="3774814" cy="2717388"/>
            <a:chOff x="7657871" y="1196753"/>
            <a:chExt cx="3774814" cy="2717388"/>
          </a:xfrm>
        </p:grpSpPr>
        <p:sp>
          <p:nvSpPr>
            <p:cNvPr id="14" name="矩形 13">
              <a:extLst>
                <a:ext uri="{FF2B5EF4-FFF2-40B4-BE49-F238E27FC236}">
                  <a16:creationId xmlns:a16="http://schemas.microsoft.com/office/drawing/2014/main" id="{DDF0A98E-3617-0729-CF23-467AA54A8C78}"/>
                </a:ext>
              </a:extLst>
            </p:cNvPr>
            <p:cNvSpPr/>
            <p:nvPr/>
          </p:nvSpPr>
          <p:spPr>
            <a:xfrm>
              <a:off x="7657871" y="1196753"/>
              <a:ext cx="3774814" cy="2717388"/>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8" name="文本框 37">
              <a:extLst>
                <a:ext uri="{FF2B5EF4-FFF2-40B4-BE49-F238E27FC236}">
                  <a16:creationId xmlns:a16="http://schemas.microsoft.com/office/drawing/2014/main" id="{1C21DB3C-BDE3-9529-DA7B-64E87F55737F}"/>
                </a:ext>
              </a:extLst>
            </p:cNvPr>
            <p:cNvSpPr txBox="1"/>
            <p:nvPr/>
          </p:nvSpPr>
          <p:spPr>
            <a:xfrm>
              <a:off x="8976320" y="1215758"/>
              <a:ext cx="1449308"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线程池</a:t>
              </a:r>
            </a:p>
          </p:txBody>
        </p:sp>
      </p:grpSp>
      <p:grpSp>
        <p:nvGrpSpPr>
          <p:cNvPr id="40" name="组合 39">
            <a:extLst>
              <a:ext uri="{FF2B5EF4-FFF2-40B4-BE49-F238E27FC236}">
                <a16:creationId xmlns:a16="http://schemas.microsoft.com/office/drawing/2014/main" id="{2933D1E6-EA77-756A-AF8B-DE8ADC9F7D9D}"/>
              </a:ext>
            </a:extLst>
          </p:cNvPr>
          <p:cNvGrpSpPr/>
          <p:nvPr/>
        </p:nvGrpSpPr>
        <p:grpSpPr>
          <a:xfrm>
            <a:off x="7673736" y="4227046"/>
            <a:ext cx="3774814" cy="1974262"/>
            <a:chOff x="7673736" y="4227046"/>
            <a:chExt cx="3774814" cy="1974262"/>
          </a:xfrm>
        </p:grpSpPr>
        <p:sp>
          <p:nvSpPr>
            <p:cNvPr id="21" name="矩形 20">
              <a:extLst>
                <a:ext uri="{FF2B5EF4-FFF2-40B4-BE49-F238E27FC236}">
                  <a16:creationId xmlns:a16="http://schemas.microsoft.com/office/drawing/2014/main" id="{222DAC7C-68C2-C868-B050-FBADA4FF1445}"/>
                </a:ext>
              </a:extLst>
            </p:cNvPr>
            <p:cNvSpPr/>
            <p:nvPr/>
          </p:nvSpPr>
          <p:spPr>
            <a:xfrm>
              <a:off x="7673736" y="4227046"/>
              <a:ext cx="3774814" cy="1974262"/>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8A987A"/>
                </a:solidFill>
              </a:endParaRPr>
            </a:p>
          </p:txBody>
        </p:sp>
        <p:sp>
          <p:nvSpPr>
            <p:cNvPr id="39" name="文本框 38">
              <a:extLst>
                <a:ext uri="{FF2B5EF4-FFF2-40B4-BE49-F238E27FC236}">
                  <a16:creationId xmlns:a16="http://schemas.microsoft.com/office/drawing/2014/main" id="{C51278DC-56E7-6A4D-B5C3-5C2084F6D65F}"/>
                </a:ext>
              </a:extLst>
            </p:cNvPr>
            <p:cNvSpPr txBox="1"/>
            <p:nvPr/>
          </p:nvSpPr>
          <p:spPr>
            <a:xfrm>
              <a:off x="8976320" y="4289699"/>
              <a:ext cx="1449308" cy="369332"/>
            </a:xfrm>
            <a:prstGeom prst="rect">
              <a:avLst/>
            </a:prstGeom>
            <a:noFill/>
          </p:spPr>
          <p:txBody>
            <a:bodyPr wrap="square">
              <a:spAutoFit/>
            </a:bodyPr>
            <a:lstStyle/>
            <a:p>
              <a:r>
                <a:rPr lang="zh-CN" altLang="en-US" b="1" dirty="0">
                  <a:solidFill>
                    <a:srgbClr val="8A987A"/>
                  </a:solidFill>
                  <a:ea typeface="Alibaba PuHuiTi Medium"/>
                </a:rPr>
                <a:t>使用场景</a:t>
              </a:r>
            </a:p>
          </p:txBody>
        </p:sp>
      </p:grpSp>
      <p:sp>
        <p:nvSpPr>
          <p:cNvPr id="3" name="文本占位符 2">
            <a:extLst>
              <a:ext uri="{FF2B5EF4-FFF2-40B4-BE49-F238E27FC236}">
                <a16:creationId xmlns:a16="http://schemas.microsoft.com/office/drawing/2014/main" id="{1A980E09-4C0E-B98D-002A-4EE41CF58E0C}"/>
              </a:ext>
            </a:extLst>
          </p:cNvPr>
          <p:cNvSpPr>
            <a:spLocks noGrp="1"/>
          </p:cNvSpPr>
          <p:nvPr>
            <p:ph type="body" sz="quarter" idx="11"/>
          </p:nvPr>
        </p:nvSpPr>
        <p:spPr>
          <a:xfrm>
            <a:off x="759315" y="1820777"/>
            <a:ext cx="1532692" cy="400639"/>
          </a:xfrm>
        </p:spPr>
        <p:txBody>
          <a:bodyPr/>
          <a:lstStyle/>
          <a:p>
            <a:r>
              <a:rPr lang="zh-CN" altLang="en-US" sz="1200" dirty="0">
                <a:solidFill>
                  <a:srgbClr val="8A987A"/>
                </a:solidFill>
              </a:rPr>
              <a:t>线程与进程的区别</a:t>
            </a:r>
          </a:p>
        </p:txBody>
      </p:sp>
      <p:sp>
        <p:nvSpPr>
          <p:cNvPr id="4" name="文本占位符 2">
            <a:extLst>
              <a:ext uri="{FF2B5EF4-FFF2-40B4-BE49-F238E27FC236}">
                <a16:creationId xmlns:a16="http://schemas.microsoft.com/office/drawing/2014/main" id="{A1F2B3D3-6017-9075-06D4-DC446CB05D10}"/>
              </a:ext>
            </a:extLst>
          </p:cNvPr>
          <p:cNvSpPr txBox="1">
            <a:spLocks/>
          </p:cNvSpPr>
          <p:nvPr/>
        </p:nvSpPr>
        <p:spPr>
          <a:xfrm>
            <a:off x="759315" y="2243958"/>
            <a:ext cx="162018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并行与并发的区别</a:t>
            </a:r>
          </a:p>
        </p:txBody>
      </p:sp>
      <p:sp>
        <p:nvSpPr>
          <p:cNvPr id="6" name="文本占位符 2">
            <a:extLst>
              <a:ext uri="{FF2B5EF4-FFF2-40B4-BE49-F238E27FC236}">
                <a16:creationId xmlns:a16="http://schemas.microsoft.com/office/drawing/2014/main" id="{B5DADA01-69AF-E35B-B95E-4E5FB86CB3B9}"/>
              </a:ext>
            </a:extLst>
          </p:cNvPr>
          <p:cNvSpPr txBox="1">
            <a:spLocks/>
          </p:cNvSpPr>
          <p:nvPr/>
        </p:nvSpPr>
        <p:spPr>
          <a:xfrm>
            <a:off x="759315" y="2667139"/>
            <a:ext cx="180020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线程创建的方式有哪些</a:t>
            </a:r>
          </a:p>
        </p:txBody>
      </p:sp>
      <p:sp>
        <p:nvSpPr>
          <p:cNvPr id="7" name="文本占位符 2">
            <a:extLst>
              <a:ext uri="{FF2B5EF4-FFF2-40B4-BE49-F238E27FC236}">
                <a16:creationId xmlns:a16="http://schemas.microsoft.com/office/drawing/2014/main" id="{FA8E1F13-02DA-96DC-BE3C-2AEDD7644F0F}"/>
              </a:ext>
            </a:extLst>
          </p:cNvPr>
          <p:cNvSpPr txBox="1">
            <a:spLocks/>
          </p:cNvSpPr>
          <p:nvPr/>
        </p:nvSpPr>
        <p:spPr>
          <a:xfrm>
            <a:off x="759315" y="5629407"/>
            <a:ext cx="219624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如何停止一个正在运行的线程</a:t>
            </a:r>
          </a:p>
        </p:txBody>
      </p:sp>
      <p:sp>
        <p:nvSpPr>
          <p:cNvPr id="8" name="文本占位符 2">
            <a:extLst>
              <a:ext uri="{FF2B5EF4-FFF2-40B4-BE49-F238E27FC236}">
                <a16:creationId xmlns:a16="http://schemas.microsoft.com/office/drawing/2014/main" id="{5C6590DA-D8BF-7D48-5C81-00B143115ABC}"/>
              </a:ext>
            </a:extLst>
          </p:cNvPr>
          <p:cNvSpPr txBox="1">
            <a:spLocks/>
          </p:cNvSpPr>
          <p:nvPr/>
        </p:nvSpPr>
        <p:spPr>
          <a:xfrm>
            <a:off x="4191115" y="3411395"/>
            <a:ext cx="21324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solidFill>
                  <a:srgbClr val="8A987A"/>
                </a:solidFill>
              </a:rPr>
              <a:t>ReentrantLock</a:t>
            </a:r>
            <a:r>
              <a:rPr lang="zh-CN" altLang="en-US" sz="1200" dirty="0">
                <a:solidFill>
                  <a:srgbClr val="8A987A"/>
                </a:solidFill>
              </a:rPr>
              <a:t>的实现原理</a:t>
            </a:r>
          </a:p>
        </p:txBody>
      </p:sp>
      <p:sp>
        <p:nvSpPr>
          <p:cNvPr id="9" name="文本占位符 2">
            <a:extLst>
              <a:ext uri="{FF2B5EF4-FFF2-40B4-BE49-F238E27FC236}">
                <a16:creationId xmlns:a16="http://schemas.microsoft.com/office/drawing/2014/main" id="{59C3F657-ED67-6D55-219A-5B46A7A6B22B}"/>
              </a:ext>
            </a:extLst>
          </p:cNvPr>
          <p:cNvSpPr txBox="1">
            <a:spLocks/>
          </p:cNvSpPr>
          <p:nvPr/>
        </p:nvSpPr>
        <p:spPr>
          <a:xfrm>
            <a:off x="759315" y="5206225"/>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线程的 </a:t>
            </a:r>
            <a:r>
              <a:rPr lang="en-US" altLang="zh-CN" sz="1200" dirty="0">
                <a:solidFill>
                  <a:srgbClr val="8A987A"/>
                </a:solidFill>
              </a:rPr>
              <a:t>run()</a:t>
            </a:r>
            <a:r>
              <a:rPr lang="zh-CN" altLang="en-US" sz="1200" dirty="0">
                <a:solidFill>
                  <a:srgbClr val="8A987A"/>
                </a:solidFill>
              </a:rPr>
              <a:t>和 </a:t>
            </a:r>
            <a:r>
              <a:rPr lang="en-US" altLang="zh-CN" sz="1200" dirty="0">
                <a:solidFill>
                  <a:srgbClr val="8A987A"/>
                </a:solidFill>
              </a:rPr>
              <a:t>start()</a:t>
            </a:r>
            <a:r>
              <a:rPr lang="zh-CN" altLang="en-US" sz="1200" dirty="0">
                <a:solidFill>
                  <a:srgbClr val="8A987A"/>
                </a:solidFill>
              </a:rPr>
              <a:t>有什么区别</a:t>
            </a:r>
          </a:p>
        </p:txBody>
      </p:sp>
      <p:sp>
        <p:nvSpPr>
          <p:cNvPr id="10" name="文本占位符 2">
            <a:extLst>
              <a:ext uri="{FF2B5EF4-FFF2-40B4-BE49-F238E27FC236}">
                <a16:creationId xmlns:a16="http://schemas.microsoft.com/office/drawing/2014/main" id="{FD84A8B0-C106-A06E-E5F6-0FA941440DC0}"/>
              </a:ext>
            </a:extLst>
          </p:cNvPr>
          <p:cNvSpPr txBox="1">
            <a:spLocks/>
          </p:cNvSpPr>
          <p:nvPr/>
        </p:nvSpPr>
        <p:spPr>
          <a:xfrm>
            <a:off x="4191115" y="2996383"/>
            <a:ext cx="1033869"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什么是</a:t>
            </a:r>
            <a:r>
              <a:rPr lang="en-US" altLang="zh-CN" sz="1200" dirty="0">
                <a:solidFill>
                  <a:srgbClr val="8A987A"/>
                </a:solidFill>
              </a:rPr>
              <a:t>AQS</a:t>
            </a:r>
            <a:endParaRPr lang="zh-CN" altLang="en-US" sz="1200" dirty="0">
              <a:solidFill>
                <a:srgbClr val="8A987A"/>
              </a:solidFill>
            </a:endParaRPr>
          </a:p>
        </p:txBody>
      </p:sp>
      <p:sp>
        <p:nvSpPr>
          <p:cNvPr id="11" name="文本占位符 2">
            <a:extLst>
              <a:ext uri="{FF2B5EF4-FFF2-40B4-BE49-F238E27FC236}">
                <a16:creationId xmlns:a16="http://schemas.microsoft.com/office/drawing/2014/main" id="{7956C4C3-E46B-1237-13E3-DD4567C0C606}"/>
              </a:ext>
            </a:extLst>
          </p:cNvPr>
          <p:cNvSpPr txBox="1">
            <a:spLocks/>
          </p:cNvSpPr>
          <p:nvPr/>
        </p:nvSpPr>
        <p:spPr>
          <a:xfrm>
            <a:off x="759315" y="4783044"/>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notify()</a:t>
            </a:r>
            <a:r>
              <a:rPr lang="zh-CN" altLang="en-US" sz="1200" dirty="0">
                <a:solidFill>
                  <a:srgbClr val="8A987A"/>
                </a:solidFill>
              </a:rPr>
              <a:t>和 </a:t>
            </a:r>
            <a:r>
              <a:rPr lang="en-US" altLang="zh-CN" sz="1200" dirty="0" err="1">
                <a:solidFill>
                  <a:srgbClr val="8A987A"/>
                </a:solidFill>
              </a:rPr>
              <a:t>notifyAll</a:t>
            </a:r>
            <a:r>
              <a:rPr lang="en-US" altLang="zh-CN" sz="1200" dirty="0">
                <a:solidFill>
                  <a:srgbClr val="8A987A"/>
                </a:solidFill>
              </a:rPr>
              <a:t>()</a:t>
            </a:r>
            <a:r>
              <a:rPr lang="zh-CN" altLang="en-US" sz="1200" dirty="0">
                <a:solidFill>
                  <a:srgbClr val="8A987A"/>
                </a:solidFill>
              </a:rPr>
              <a:t>有什么区别</a:t>
            </a:r>
          </a:p>
        </p:txBody>
      </p:sp>
      <p:sp>
        <p:nvSpPr>
          <p:cNvPr id="12" name="文本占位符 2">
            <a:extLst>
              <a:ext uri="{FF2B5EF4-FFF2-40B4-BE49-F238E27FC236}">
                <a16:creationId xmlns:a16="http://schemas.microsoft.com/office/drawing/2014/main" id="{3375903B-1784-051A-086F-E37CCDE4BF4A}"/>
              </a:ext>
            </a:extLst>
          </p:cNvPr>
          <p:cNvSpPr txBox="1">
            <a:spLocks/>
          </p:cNvSpPr>
          <p:nvPr/>
        </p:nvSpPr>
        <p:spPr>
          <a:xfrm>
            <a:off x="759315" y="4359863"/>
            <a:ext cx="29629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新建三个线程，如何保证它们按顺序执行</a:t>
            </a:r>
          </a:p>
        </p:txBody>
      </p:sp>
      <p:sp>
        <p:nvSpPr>
          <p:cNvPr id="13" name="文本占位符 2">
            <a:extLst>
              <a:ext uri="{FF2B5EF4-FFF2-40B4-BE49-F238E27FC236}">
                <a16:creationId xmlns:a16="http://schemas.microsoft.com/office/drawing/2014/main" id="{B2D52A17-BEDA-33C5-5F0C-330C73B8819A}"/>
              </a:ext>
            </a:extLst>
          </p:cNvPr>
          <p:cNvSpPr txBox="1">
            <a:spLocks/>
          </p:cNvSpPr>
          <p:nvPr/>
        </p:nvSpPr>
        <p:spPr>
          <a:xfrm>
            <a:off x="7649647" y="5266293"/>
            <a:ext cx="3197626"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如何控制某个方法允许并发访问线程的数量</a:t>
            </a:r>
          </a:p>
        </p:txBody>
      </p:sp>
      <p:sp>
        <p:nvSpPr>
          <p:cNvPr id="15" name="文本占位符 2">
            <a:extLst>
              <a:ext uri="{FF2B5EF4-FFF2-40B4-BE49-F238E27FC236}">
                <a16:creationId xmlns:a16="http://schemas.microsoft.com/office/drawing/2014/main" id="{C3955400-60CA-56BE-D6A8-080BDAAF9ED5}"/>
              </a:ext>
            </a:extLst>
          </p:cNvPr>
          <p:cNvSpPr txBox="1">
            <a:spLocks/>
          </p:cNvSpPr>
          <p:nvPr/>
        </p:nvSpPr>
        <p:spPr>
          <a:xfrm>
            <a:off x="7649647" y="3410358"/>
            <a:ext cx="274655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为什么不建议用</a:t>
            </a:r>
            <a:r>
              <a:rPr lang="en-US" altLang="zh-CN" sz="1200" dirty="0">
                <a:solidFill>
                  <a:srgbClr val="8A987A"/>
                </a:solidFill>
              </a:rPr>
              <a:t>Executors</a:t>
            </a:r>
            <a:r>
              <a:rPr lang="zh-CN" altLang="en-US" sz="1200" dirty="0">
                <a:solidFill>
                  <a:srgbClr val="8A987A"/>
                </a:solidFill>
              </a:rPr>
              <a:t>创建线程池</a:t>
            </a:r>
          </a:p>
        </p:txBody>
      </p:sp>
      <p:sp>
        <p:nvSpPr>
          <p:cNvPr id="16" name="文本占位符 2">
            <a:extLst>
              <a:ext uri="{FF2B5EF4-FFF2-40B4-BE49-F238E27FC236}">
                <a16:creationId xmlns:a16="http://schemas.microsoft.com/office/drawing/2014/main" id="{FAAB2B75-D9B6-AF0A-7414-E3F1717D689A}"/>
              </a:ext>
            </a:extLst>
          </p:cNvPr>
          <p:cNvSpPr txBox="1">
            <a:spLocks/>
          </p:cNvSpPr>
          <p:nvPr/>
        </p:nvSpPr>
        <p:spPr>
          <a:xfrm>
            <a:off x="4191115" y="2581371"/>
            <a:ext cx="132698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CAS </a:t>
            </a:r>
            <a:r>
              <a:rPr lang="zh-CN" altLang="en-US" sz="1200" dirty="0">
                <a:solidFill>
                  <a:srgbClr val="8A987A"/>
                </a:solidFill>
              </a:rPr>
              <a:t>你知道吗</a:t>
            </a:r>
          </a:p>
        </p:txBody>
      </p:sp>
      <p:sp>
        <p:nvSpPr>
          <p:cNvPr id="17" name="文本占位符 2">
            <a:extLst>
              <a:ext uri="{FF2B5EF4-FFF2-40B4-BE49-F238E27FC236}">
                <a16:creationId xmlns:a16="http://schemas.microsoft.com/office/drawing/2014/main" id="{D957D52E-B2B4-94D5-E43D-185C07CD132D}"/>
              </a:ext>
            </a:extLst>
          </p:cNvPr>
          <p:cNvSpPr txBox="1">
            <a:spLocks/>
          </p:cNvSpPr>
          <p:nvPr/>
        </p:nvSpPr>
        <p:spPr>
          <a:xfrm>
            <a:off x="4191115" y="2166359"/>
            <a:ext cx="233716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你谈谈 </a:t>
            </a:r>
            <a:r>
              <a:rPr lang="en-US" altLang="zh-CN" sz="1200" dirty="0">
                <a:solidFill>
                  <a:srgbClr val="8A987A"/>
                </a:solidFill>
              </a:rPr>
              <a:t>JMM</a:t>
            </a:r>
            <a:r>
              <a:rPr lang="zh-CN" altLang="en-US" sz="1200" dirty="0">
                <a:solidFill>
                  <a:srgbClr val="8A987A"/>
                </a:solidFill>
              </a:rPr>
              <a:t>（</a:t>
            </a:r>
            <a:r>
              <a:rPr lang="en-US" altLang="zh-CN" sz="1200" dirty="0">
                <a:solidFill>
                  <a:srgbClr val="8A987A"/>
                </a:solidFill>
              </a:rPr>
              <a:t>Java </a:t>
            </a:r>
            <a:r>
              <a:rPr lang="zh-CN" altLang="en-US" sz="1200" dirty="0">
                <a:solidFill>
                  <a:srgbClr val="8A987A"/>
                </a:solidFill>
              </a:rPr>
              <a:t>内存模型）</a:t>
            </a:r>
          </a:p>
        </p:txBody>
      </p:sp>
      <p:sp>
        <p:nvSpPr>
          <p:cNvPr id="18" name="文本占位符 2">
            <a:extLst>
              <a:ext uri="{FF2B5EF4-FFF2-40B4-BE49-F238E27FC236}">
                <a16:creationId xmlns:a16="http://schemas.microsoft.com/office/drawing/2014/main" id="{487D732E-5F5E-E956-2476-795CEC4307B1}"/>
              </a:ext>
            </a:extLst>
          </p:cNvPr>
          <p:cNvSpPr txBox="1">
            <a:spLocks/>
          </p:cNvSpPr>
          <p:nvPr/>
        </p:nvSpPr>
        <p:spPr>
          <a:xfrm>
            <a:off x="7649647" y="3000500"/>
            <a:ext cx="15675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线程池的种类有哪些</a:t>
            </a:r>
          </a:p>
        </p:txBody>
      </p:sp>
      <p:sp>
        <p:nvSpPr>
          <p:cNvPr id="19" name="文本占位符 2">
            <a:extLst>
              <a:ext uri="{FF2B5EF4-FFF2-40B4-BE49-F238E27FC236}">
                <a16:creationId xmlns:a16="http://schemas.microsoft.com/office/drawing/2014/main" id="{22FE0C4D-DE29-22CF-F8C5-4263B4350DE4}"/>
              </a:ext>
            </a:extLst>
          </p:cNvPr>
          <p:cNvSpPr txBox="1">
            <a:spLocks/>
          </p:cNvSpPr>
          <p:nvPr/>
        </p:nvSpPr>
        <p:spPr>
          <a:xfrm>
            <a:off x="4191115" y="175134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关键字的底层原理</a:t>
            </a:r>
          </a:p>
        </p:txBody>
      </p:sp>
      <p:sp>
        <p:nvSpPr>
          <p:cNvPr id="20" name="文本占位符 2">
            <a:extLst>
              <a:ext uri="{FF2B5EF4-FFF2-40B4-BE49-F238E27FC236}">
                <a16:creationId xmlns:a16="http://schemas.microsoft.com/office/drawing/2014/main" id="{4C955F90-F324-E316-BC73-7AAE42F0C34D}"/>
              </a:ext>
            </a:extLst>
          </p:cNvPr>
          <p:cNvSpPr txBox="1">
            <a:spLocks/>
          </p:cNvSpPr>
          <p:nvPr/>
        </p:nvSpPr>
        <p:spPr>
          <a:xfrm>
            <a:off x="4191115" y="4656431"/>
            <a:ext cx="14967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如何进行死锁诊断</a:t>
            </a:r>
          </a:p>
        </p:txBody>
      </p:sp>
      <p:sp>
        <p:nvSpPr>
          <p:cNvPr id="22" name="文本占位符 2">
            <a:extLst>
              <a:ext uri="{FF2B5EF4-FFF2-40B4-BE49-F238E27FC236}">
                <a16:creationId xmlns:a16="http://schemas.microsoft.com/office/drawing/2014/main" id="{2EB2F23A-1264-D9E2-E139-FA6B7043D37D}"/>
              </a:ext>
            </a:extLst>
          </p:cNvPr>
          <p:cNvSpPr txBox="1">
            <a:spLocks/>
          </p:cNvSpPr>
          <p:nvPr/>
        </p:nvSpPr>
        <p:spPr>
          <a:xfrm>
            <a:off x="4191115" y="4241419"/>
            <a:ext cx="181462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死锁产生的条件是什么</a:t>
            </a:r>
          </a:p>
        </p:txBody>
      </p:sp>
      <p:sp>
        <p:nvSpPr>
          <p:cNvPr id="23" name="文本占位符 2">
            <a:extLst>
              <a:ext uri="{FF2B5EF4-FFF2-40B4-BE49-F238E27FC236}">
                <a16:creationId xmlns:a16="http://schemas.microsoft.com/office/drawing/2014/main" id="{39E14B6A-B941-D5F4-9724-A6B20B306562}"/>
              </a:ext>
            </a:extLst>
          </p:cNvPr>
          <p:cNvSpPr txBox="1">
            <a:spLocks/>
          </p:cNvSpPr>
          <p:nvPr/>
        </p:nvSpPr>
        <p:spPr>
          <a:xfrm>
            <a:off x="759315" y="3513501"/>
            <a:ext cx="311689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线程包括哪些状态，状态之间是如何变化的</a:t>
            </a:r>
          </a:p>
        </p:txBody>
      </p:sp>
      <p:sp>
        <p:nvSpPr>
          <p:cNvPr id="24" name="文本占位符 2">
            <a:extLst>
              <a:ext uri="{FF2B5EF4-FFF2-40B4-BE49-F238E27FC236}">
                <a16:creationId xmlns:a16="http://schemas.microsoft.com/office/drawing/2014/main" id="{DF65299F-BD10-D519-8802-4D72C7A03692}"/>
              </a:ext>
            </a:extLst>
          </p:cNvPr>
          <p:cNvSpPr txBox="1">
            <a:spLocks/>
          </p:cNvSpPr>
          <p:nvPr/>
        </p:nvSpPr>
        <p:spPr>
          <a:xfrm>
            <a:off x="4191115" y="382640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和</a:t>
            </a:r>
            <a:r>
              <a:rPr lang="en-US" altLang="zh-CN" sz="1200" dirty="0">
                <a:solidFill>
                  <a:srgbClr val="8A987A"/>
                </a:solidFill>
              </a:rPr>
              <a:t>Lock</a:t>
            </a:r>
            <a:r>
              <a:rPr lang="zh-CN" altLang="en-US" sz="1200" dirty="0">
                <a:solidFill>
                  <a:srgbClr val="8A987A"/>
                </a:solidFill>
              </a:rPr>
              <a:t>有什么区别</a:t>
            </a:r>
          </a:p>
        </p:txBody>
      </p:sp>
      <p:sp>
        <p:nvSpPr>
          <p:cNvPr id="25" name="文本占位符 2">
            <a:extLst>
              <a:ext uri="{FF2B5EF4-FFF2-40B4-BE49-F238E27FC236}">
                <a16:creationId xmlns:a16="http://schemas.microsoft.com/office/drawing/2014/main" id="{0EC32B99-C876-89C6-72FD-1523FB67AB88}"/>
              </a:ext>
            </a:extLst>
          </p:cNvPr>
          <p:cNvSpPr txBox="1">
            <a:spLocks/>
          </p:cNvSpPr>
          <p:nvPr/>
        </p:nvSpPr>
        <p:spPr>
          <a:xfrm>
            <a:off x="7649647" y="1770920"/>
            <a:ext cx="398311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说一下线程池的核心参数（线程池的执行原理知道嘛）</a:t>
            </a:r>
          </a:p>
        </p:txBody>
      </p:sp>
      <p:sp>
        <p:nvSpPr>
          <p:cNvPr id="26" name="文本占位符 2">
            <a:extLst>
              <a:ext uri="{FF2B5EF4-FFF2-40B4-BE49-F238E27FC236}">
                <a16:creationId xmlns:a16="http://schemas.microsoft.com/office/drawing/2014/main" id="{A6512EA3-FA0D-53D0-2DEB-92595922D3C6}"/>
              </a:ext>
            </a:extLst>
          </p:cNvPr>
          <p:cNvSpPr txBox="1">
            <a:spLocks/>
          </p:cNvSpPr>
          <p:nvPr/>
        </p:nvSpPr>
        <p:spPr>
          <a:xfrm>
            <a:off x="4191115" y="5486455"/>
            <a:ext cx="225025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聊一下</a:t>
            </a:r>
            <a:r>
              <a:rPr lang="en-US" altLang="zh-CN" sz="1200" dirty="0" err="1">
                <a:solidFill>
                  <a:srgbClr val="8A987A"/>
                </a:solidFill>
              </a:rPr>
              <a:t>ConcurrentHashMap</a:t>
            </a:r>
            <a:r>
              <a:rPr lang="en-US" altLang="zh-CN" sz="1200" dirty="0">
                <a:solidFill>
                  <a:srgbClr val="8A987A"/>
                </a:solidFill>
              </a:rPr>
              <a:t> </a:t>
            </a:r>
            <a:endParaRPr lang="zh-CN" altLang="en-US" sz="1200" dirty="0">
              <a:solidFill>
                <a:srgbClr val="8A987A"/>
              </a:solidFill>
            </a:endParaRPr>
          </a:p>
        </p:txBody>
      </p:sp>
      <p:sp>
        <p:nvSpPr>
          <p:cNvPr id="27" name="文本占位符 2">
            <a:extLst>
              <a:ext uri="{FF2B5EF4-FFF2-40B4-BE49-F238E27FC236}">
                <a16:creationId xmlns:a16="http://schemas.microsoft.com/office/drawing/2014/main" id="{0035F3EE-0331-5F96-B7A5-80934E90353C}"/>
              </a:ext>
            </a:extLst>
          </p:cNvPr>
          <p:cNvSpPr txBox="1">
            <a:spLocks/>
          </p:cNvSpPr>
          <p:nvPr/>
        </p:nvSpPr>
        <p:spPr>
          <a:xfrm>
            <a:off x="7649647" y="4851265"/>
            <a:ext cx="342554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线程池使用场景</a:t>
            </a:r>
            <a:r>
              <a:rPr lang="en-US" altLang="zh-CN" sz="1200" dirty="0">
                <a:solidFill>
                  <a:srgbClr val="8A987A"/>
                </a:solidFill>
              </a:rPr>
              <a:t>(</a:t>
            </a:r>
            <a:r>
              <a:rPr lang="zh-CN" altLang="en-US" sz="1200" dirty="0">
                <a:solidFill>
                  <a:srgbClr val="8A987A"/>
                </a:solidFill>
              </a:rPr>
              <a:t>你们项目中哪里用到了线程池</a:t>
            </a:r>
            <a:r>
              <a:rPr lang="en-US" altLang="zh-CN" sz="1200" dirty="0">
                <a:solidFill>
                  <a:srgbClr val="8A987A"/>
                </a:solidFill>
              </a:rPr>
              <a:t>)</a:t>
            </a:r>
            <a:endParaRPr lang="zh-CN" altLang="en-US" sz="1200" dirty="0">
              <a:solidFill>
                <a:srgbClr val="8A987A"/>
              </a:solidFill>
            </a:endParaRPr>
          </a:p>
        </p:txBody>
      </p:sp>
      <p:sp>
        <p:nvSpPr>
          <p:cNvPr id="29" name="文本占位符 2">
            <a:extLst>
              <a:ext uri="{FF2B5EF4-FFF2-40B4-BE49-F238E27FC236}">
                <a16:creationId xmlns:a16="http://schemas.microsoft.com/office/drawing/2014/main" id="{B741B6CD-2F3E-56BD-5AA4-185FC8CC7C54}"/>
              </a:ext>
            </a:extLst>
          </p:cNvPr>
          <p:cNvSpPr txBox="1">
            <a:spLocks/>
          </p:cNvSpPr>
          <p:nvPr/>
        </p:nvSpPr>
        <p:spPr>
          <a:xfrm>
            <a:off x="4191115" y="5071443"/>
            <a:ext cx="204404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请谈谈你对 </a:t>
            </a:r>
            <a:r>
              <a:rPr lang="en-US" altLang="zh-CN" sz="1200" dirty="0">
                <a:solidFill>
                  <a:srgbClr val="8A987A"/>
                </a:solidFill>
              </a:rPr>
              <a:t>volatile </a:t>
            </a:r>
            <a:r>
              <a:rPr lang="zh-CN" altLang="en-US" sz="1200" dirty="0">
                <a:solidFill>
                  <a:srgbClr val="8A987A"/>
                </a:solidFill>
              </a:rPr>
              <a:t>的理解</a:t>
            </a:r>
          </a:p>
        </p:txBody>
      </p:sp>
      <p:sp>
        <p:nvSpPr>
          <p:cNvPr id="30" name="文本占位符 2">
            <a:extLst>
              <a:ext uri="{FF2B5EF4-FFF2-40B4-BE49-F238E27FC236}">
                <a16:creationId xmlns:a16="http://schemas.microsoft.com/office/drawing/2014/main" id="{871FE641-8891-7731-95D0-A5558698E71D}"/>
              </a:ext>
            </a:extLst>
          </p:cNvPr>
          <p:cNvSpPr txBox="1">
            <a:spLocks/>
          </p:cNvSpPr>
          <p:nvPr/>
        </p:nvSpPr>
        <p:spPr>
          <a:xfrm>
            <a:off x="4191115" y="5834600"/>
            <a:ext cx="306036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导致并发程序出现问题的根本原因是什么</a:t>
            </a:r>
          </a:p>
        </p:txBody>
      </p:sp>
      <p:sp>
        <p:nvSpPr>
          <p:cNvPr id="31" name="文本占位符 2">
            <a:extLst>
              <a:ext uri="{FF2B5EF4-FFF2-40B4-BE49-F238E27FC236}">
                <a16:creationId xmlns:a16="http://schemas.microsoft.com/office/drawing/2014/main" id="{DAD3DA1F-9CD7-3B04-BDB8-7208DA162668}"/>
              </a:ext>
            </a:extLst>
          </p:cNvPr>
          <p:cNvSpPr txBox="1">
            <a:spLocks/>
          </p:cNvSpPr>
          <p:nvPr/>
        </p:nvSpPr>
        <p:spPr>
          <a:xfrm>
            <a:off x="7649647" y="2590640"/>
            <a:ext cx="170823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如何确定核心线程数</a:t>
            </a:r>
          </a:p>
        </p:txBody>
      </p:sp>
      <p:sp>
        <p:nvSpPr>
          <p:cNvPr id="32" name="文本占位符 2">
            <a:extLst>
              <a:ext uri="{FF2B5EF4-FFF2-40B4-BE49-F238E27FC236}">
                <a16:creationId xmlns:a16="http://schemas.microsoft.com/office/drawing/2014/main" id="{16A79394-6CF5-6504-8673-8F723236AD90}"/>
              </a:ext>
            </a:extLst>
          </p:cNvPr>
          <p:cNvSpPr txBox="1">
            <a:spLocks/>
          </p:cNvSpPr>
          <p:nvPr/>
        </p:nvSpPr>
        <p:spPr>
          <a:xfrm>
            <a:off x="759315" y="309032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runnable </a:t>
            </a:r>
            <a:r>
              <a:rPr lang="zh-CN" altLang="en-US" sz="1200" dirty="0">
                <a:solidFill>
                  <a:srgbClr val="8A987A"/>
                </a:solidFill>
              </a:rPr>
              <a:t>和 </a:t>
            </a:r>
            <a:r>
              <a:rPr lang="en-US" altLang="zh-CN" sz="1200" dirty="0">
                <a:solidFill>
                  <a:srgbClr val="8A987A"/>
                </a:solidFill>
              </a:rPr>
              <a:t>callable </a:t>
            </a:r>
            <a:r>
              <a:rPr lang="zh-CN" altLang="en-US" sz="1200" dirty="0">
                <a:solidFill>
                  <a:srgbClr val="8A987A"/>
                </a:solidFill>
              </a:rPr>
              <a:t>有什么区别</a:t>
            </a:r>
          </a:p>
        </p:txBody>
      </p:sp>
      <p:sp>
        <p:nvSpPr>
          <p:cNvPr id="33" name="文本占位符 2">
            <a:extLst>
              <a:ext uri="{FF2B5EF4-FFF2-40B4-BE49-F238E27FC236}">
                <a16:creationId xmlns:a16="http://schemas.microsoft.com/office/drawing/2014/main" id="{B80F32B9-EA69-7F21-7DE9-95DAA5155E0C}"/>
              </a:ext>
            </a:extLst>
          </p:cNvPr>
          <p:cNvSpPr txBox="1">
            <a:spLocks/>
          </p:cNvSpPr>
          <p:nvPr/>
        </p:nvSpPr>
        <p:spPr>
          <a:xfrm>
            <a:off x="7673736" y="5686774"/>
            <a:ext cx="231307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谈谈你对</a:t>
            </a:r>
            <a:r>
              <a:rPr lang="en-US" altLang="zh-CN" sz="1200" dirty="0" err="1">
                <a:solidFill>
                  <a:srgbClr val="8A987A"/>
                </a:solidFill>
              </a:rPr>
              <a:t>ThreadLocal</a:t>
            </a:r>
            <a:r>
              <a:rPr lang="zh-CN" altLang="en-US" sz="1200" dirty="0">
                <a:solidFill>
                  <a:srgbClr val="8A987A"/>
                </a:solidFill>
              </a:rPr>
              <a:t>的理解</a:t>
            </a:r>
          </a:p>
        </p:txBody>
      </p:sp>
      <p:sp>
        <p:nvSpPr>
          <p:cNvPr id="34" name="文本占位符 2">
            <a:extLst>
              <a:ext uri="{FF2B5EF4-FFF2-40B4-BE49-F238E27FC236}">
                <a16:creationId xmlns:a16="http://schemas.microsoft.com/office/drawing/2014/main" id="{0F1F8EE9-58EA-B2A2-BB3F-FD8627000093}"/>
              </a:ext>
            </a:extLst>
          </p:cNvPr>
          <p:cNvSpPr txBox="1">
            <a:spLocks/>
          </p:cNvSpPr>
          <p:nvPr/>
        </p:nvSpPr>
        <p:spPr>
          <a:xfrm>
            <a:off x="759315" y="3936682"/>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在</a:t>
            </a:r>
            <a:r>
              <a:rPr lang="en-US" altLang="zh-CN" sz="1200" dirty="0">
                <a:solidFill>
                  <a:srgbClr val="8A987A"/>
                </a:solidFill>
              </a:rPr>
              <a:t>java</a:t>
            </a:r>
            <a:r>
              <a:rPr lang="zh-CN" altLang="en-US" sz="1200" dirty="0">
                <a:solidFill>
                  <a:srgbClr val="8A987A"/>
                </a:solidFill>
              </a:rPr>
              <a:t>中</a:t>
            </a:r>
            <a:r>
              <a:rPr lang="en-US" altLang="zh-CN" sz="1200" dirty="0">
                <a:solidFill>
                  <a:srgbClr val="8A987A"/>
                </a:solidFill>
              </a:rPr>
              <a:t>wait</a:t>
            </a:r>
            <a:r>
              <a:rPr lang="zh-CN" altLang="en-US" sz="1200" dirty="0">
                <a:solidFill>
                  <a:srgbClr val="8A987A"/>
                </a:solidFill>
              </a:rPr>
              <a:t>和</a:t>
            </a:r>
            <a:r>
              <a:rPr lang="en-US" altLang="zh-CN" sz="1200" dirty="0">
                <a:solidFill>
                  <a:srgbClr val="8A987A"/>
                </a:solidFill>
              </a:rPr>
              <a:t>sleep</a:t>
            </a:r>
            <a:r>
              <a:rPr lang="zh-CN" altLang="en-US" sz="1200" dirty="0">
                <a:solidFill>
                  <a:srgbClr val="8A987A"/>
                </a:solidFill>
              </a:rPr>
              <a:t>方法的不同</a:t>
            </a:r>
          </a:p>
        </p:txBody>
      </p:sp>
      <p:sp>
        <p:nvSpPr>
          <p:cNvPr id="35" name="文本占位符 2">
            <a:extLst>
              <a:ext uri="{FF2B5EF4-FFF2-40B4-BE49-F238E27FC236}">
                <a16:creationId xmlns:a16="http://schemas.microsoft.com/office/drawing/2014/main" id="{ADD41016-C321-5570-5665-1FAC26262F19}"/>
              </a:ext>
            </a:extLst>
          </p:cNvPr>
          <p:cNvSpPr txBox="1">
            <a:spLocks/>
          </p:cNvSpPr>
          <p:nvPr/>
        </p:nvSpPr>
        <p:spPr>
          <a:xfrm>
            <a:off x="7649647" y="218078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线程池中有哪些常见的阻塞队列</a:t>
            </a:r>
          </a:p>
        </p:txBody>
      </p:sp>
      <p:sp>
        <p:nvSpPr>
          <p:cNvPr id="64" name="任意多边形: 形状 63">
            <a:extLst>
              <a:ext uri="{FF2B5EF4-FFF2-40B4-BE49-F238E27FC236}">
                <a16:creationId xmlns:a16="http://schemas.microsoft.com/office/drawing/2014/main" id="{7C59A5FF-CEA2-73B9-BE63-AA30E66D473C}"/>
              </a:ext>
            </a:extLst>
          </p:cNvPr>
          <p:cNvSpPr/>
          <p:nvPr/>
        </p:nvSpPr>
        <p:spPr>
          <a:xfrm>
            <a:off x="5829300" y="2076367"/>
            <a:ext cx="640080" cy="34968"/>
          </a:xfrm>
          <a:custGeom>
            <a:avLst/>
            <a:gdLst>
              <a:gd name="connsiteX0" fmla="*/ 0 w 640080"/>
              <a:gd name="connsiteY0" fmla="*/ 19133 h 34968"/>
              <a:gd name="connsiteX1" fmla="*/ 304800 w 640080"/>
              <a:gd name="connsiteY1" fmla="*/ 34373 h 34968"/>
              <a:gd name="connsiteX2" fmla="*/ 571500 w 640080"/>
              <a:gd name="connsiteY2" fmla="*/ 26753 h 34968"/>
              <a:gd name="connsiteX3" fmla="*/ 640080 w 640080"/>
              <a:gd name="connsiteY3" fmla="*/ 11513 h 34968"/>
            </a:gdLst>
            <a:ahLst/>
            <a:cxnLst>
              <a:cxn ang="0">
                <a:pos x="connsiteX0" y="connsiteY0"/>
              </a:cxn>
              <a:cxn ang="0">
                <a:pos x="connsiteX1" y="connsiteY1"/>
              </a:cxn>
              <a:cxn ang="0">
                <a:pos x="connsiteX2" y="connsiteY2"/>
              </a:cxn>
              <a:cxn ang="0">
                <a:pos x="connsiteX3" y="connsiteY3"/>
              </a:cxn>
            </a:cxnLst>
            <a:rect l="l" t="t" r="r" b="b"/>
            <a:pathLst>
              <a:path w="640080" h="34968">
                <a:moveTo>
                  <a:pt x="0" y="19133"/>
                </a:moveTo>
                <a:cubicBezTo>
                  <a:pt x="101600" y="24213"/>
                  <a:pt x="203082" y="33017"/>
                  <a:pt x="304800" y="34373"/>
                </a:cubicBezTo>
                <a:cubicBezTo>
                  <a:pt x="393728" y="35559"/>
                  <a:pt x="483028" y="35827"/>
                  <a:pt x="571500" y="26753"/>
                </a:cubicBezTo>
                <a:cubicBezTo>
                  <a:pt x="699734" y="13601"/>
                  <a:pt x="500403" y="-16422"/>
                  <a:pt x="640080" y="11513"/>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E47991C6-54C7-E028-51AF-FF1DA5B90413}"/>
              </a:ext>
            </a:extLst>
          </p:cNvPr>
          <p:cNvSpPr/>
          <p:nvPr/>
        </p:nvSpPr>
        <p:spPr>
          <a:xfrm>
            <a:off x="5471160" y="3749040"/>
            <a:ext cx="609600" cy="10208"/>
          </a:xfrm>
          <a:custGeom>
            <a:avLst/>
            <a:gdLst>
              <a:gd name="connsiteX0" fmla="*/ 0 w 609600"/>
              <a:gd name="connsiteY0" fmla="*/ 0 h 10208"/>
              <a:gd name="connsiteX1" fmla="*/ 609600 w 609600"/>
              <a:gd name="connsiteY1" fmla="*/ 7620 h 10208"/>
            </a:gdLst>
            <a:ahLst/>
            <a:cxnLst>
              <a:cxn ang="0">
                <a:pos x="connsiteX0" y="connsiteY0"/>
              </a:cxn>
              <a:cxn ang="0">
                <a:pos x="connsiteX1" y="connsiteY1"/>
              </a:cxn>
            </a:cxnLst>
            <a:rect l="l" t="t" r="r" b="b"/>
            <a:pathLst>
              <a:path w="609600" h="10208">
                <a:moveTo>
                  <a:pt x="0" y="0"/>
                </a:moveTo>
                <a:cubicBezTo>
                  <a:pt x="289284" y="17017"/>
                  <a:pt x="86285" y="7620"/>
                  <a:pt x="609600" y="7620"/>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FF9CACB7-23C9-71BF-7501-0E91294941CA}"/>
              </a:ext>
            </a:extLst>
          </p:cNvPr>
          <p:cNvSpPr/>
          <p:nvPr/>
        </p:nvSpPr>
        <p:spPr>
          <a:xfrm>
            <a:off x="5067300" y="5394960"/>
            <a:ext cx="1021080" cy="7620"/>
          </a:xfrm>
          <a:custGeom>
            <a:avLst/>
            <a:gdLst>
              <a:gd name="connsiteX0" fmla="*/ 0 w 1021080"/>
              <a:gd name="connsiteY0" fmla="*/ 0 h 7620"/>
              <a:gd name="connsiteX1" fmla="*/ 1021080 w 1021080"/>
              <a:gd name="connsiteY1" fmla="*/ 7620 h 7620"/>
            </a:gdLst>
            <a:ahLst/>
            <a:cxnLst>
              <a:cxn ang="0">
                <a:pos x="connsiteX0" y="connsiteY0"/>
              </a:cxn>
              <a:cxn ang="0">
                <a:pos x="connsiteX1" y="connsiteY1"/>
              </a:cxn>
            </a:cxnLst>
            <a:rect l="l" t="t" r="r" b="b"/>
            <a:pathLst>
              <a:path w="1021080" h="7620">
                <a:moveTo>
                  <a:pt x="0" y="0"/>
                </a:moveTo>
                <a:lnTo>
                  <a:pt x="1021080" y="7620"/>
                </a:ln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a:extLst>
              <a:ext uri="{FF2B5EF4-FFF2-40B4-BE49-F238E27FC236}">
                <a16:creationId xmlns:a16="http://schemas.microsoft.com/office/drawing/2014/main" id="{05A91D57-AC87-BCCF-E338-174959340227}"/>
              </a:ext>
            </a:extLst>
          </p:cNvPr>
          <p:cNvSpPr/>
          <p:nvPr/>
        </p:nvSpPr>
        <p:spPr>
          <a:xfrm>
            <a:off x="10187940" y="2118360"/>
            <a:ext cx="586740" cy="15240"/>
          </a:xfrm>
          <a:custGeom>
            <a:avLst/>
            <a:gdLst>
              <a:gd name="connsiteX0" fmla="*/ 0 w 586740"/>
              <a:gd name="connsiteY0" fmla="*/ 0 h 15240"/>
              <a:gd name="connsiteX1" fmla="*/ 586740 w 586740"/>
              <a:gd name="connsiteY1" fmla="*/ 15240 h 15240"/>
            </a:gdLst>
            <a:ahLst/>
            <a:cxnLst>
              <a:cxn ang="0">
                <a:pos x="connsiteX0" y="connsiteY0"/>
              </a:cxn>
              <a:cxn ang="0">
                <a:pos x="connsiteX1" y="connsiteY1"/>
              </a:cxn>
            </a:cxnLst>
            <a:rect l="l" t="t" r="r" b="b"/>
            <a:pathLst>
              <a:path w="586740" h="15240">
                <a:moveTo>
                  <a:pt x="0" y="0"/>
                </a:moveTo>
                <a:lnTo>
                  <a:pt x="586740" y="15240"/>
                </a:ln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a:extLst>
              <a:ext uri="{FF2B5EF4-FFF2-40B4-BE49-F238E27FC236}">
                <a16:creationId xmlns:a16="http://schemas.microsoft.com/office/drawing/2014/main" id="{B72943D5-127D-7CC2-5920-DE6FA1391CED}"/>
              </a:ext>
            </a:extLst>
          </p:cNvPr>
          <p:cNvSpPr/>
          <p:nvPr/>
        </p:nvSpPr>
        <p:spPr>
          <a:xfrm>
            <a:off x="8168640" y="4808220"/>
            <a:ext cx="2821998" cy="457200"/>
          </a:xfrm>
          <a:custGeom>
            <a:avLst/>
            <a:gdLst>
              <a:gd name="connsiteX0" fmla="*/ 83820 w 2821998"/>
              <a:gd name="connsiteY0" fmla="*/ 373380 h 457200"/>
              <a:gd name="connsiteX1" fmla="*/ 121920 w 2821998"/>
              <a:gd name="connsiteY1" fmla="*/ 419100 h 457200"/>
              <a:gd name="connsiteX2" fmla="*/ 152400 w 2821998"/>
              <a:gd name="connsiteY2" fmla="*/ 449580 h 457200"/>
              <a:gd name="connsiteX3" fmla="*/ 205740 w 2821998"/>
              <a:gd name="connsiteY3" fmla="*/ 426720 h 457200"/>
              <a:gd name="connsiteX4" fmla="*/ 228600 w 2821998"/>
              <a:gd name="connsiteY4" fmla="*/ 419100 h 457200"/>
              <a:gd name="connsiteX5" fmla="*/ 327660 w 2821998"/>
              <a:gd name="connsiteY5" fmla="*/ 426720 h 457200"/>
              <a:gd name="connsiteX6" fmla="*/ 411480 w 2821998"/>
              <a:gd name="connsiteY6" fmla="*/ 411480 h 457200"/>
              <a:gd name="connsiteX7" fmla="*/ 914400 w 2821998"/>
              <a:gd name="connsiteY7" fmla="*/ 449580 h 457200"/>
              <a:gd name="connsiteX8" fmla="*/ 1120140 w 2821998"/>
              <a:gd name="connsiteY8" fmla="*/ 457200 h 457200"/>
              <a:gd name="connsiteX9" fmla="*/ 2705100 w 2821998"/>
              <a:gd name="connsiteY9" fmla="*/ 411480 h 457200"/>
              <a:gd name="connsiteX10" fmla="*/ 2796540 w 2821998"/>
              <a:gd name="connsiteY10" fmla="*/ 365760 h 457200"/>
              <a:gd name="connsiteX11" fmla="*/ 2758440 w 2821998"/>
              <a:gd name="connsiteY11" fmla="*/ 175260 h 457200"/>
              <a:gd name="connsiteX12" fmla="*/ 2148840 w 2821998"/>
              <a:gd name="connsiteY12" fmla="*/ 15240 h 457200"/>
              <a:gd name="connsiteX13" fmla="*/ 1737360 w 2821998"/>
              <a:gd name="connsiteY13" fmla="*/ 0 h 457200"/>
              <a:gd name="connsiteX14" fmla="*/ 175260 w 2821998"/>
              <a:gd name="connsiteY14" fmla="*/ 22860 h 457200"/>
              <a:gd name="connsiteX15" fmla="*/ 121920 w 2821998"/>
              <a:gd name="connsiteY15" fmla="*/ 38100 h 457200"/>
              <a:gd name="connsiteX16" fmla="*/ 60960 w 2821998"/>
              <a:gd name="connsiteY16" fmla="*/ 76200 h 457200"/>
              <a:gd name="connsiteX17" fmla="*/ 22860 w 2821998"/>
              <a:gd name="connsiteY17" fmla="*/ 144780 h 457200"/>
              <a:gd name="connsiteX18" fmla="*/ 0 w 2821998"/>
              <a:gd name="connsiteY18" fmla="*/ 289560 h 457200"/>
              <a:gd name="connsiteX19" fmla="*/ 53340 w 2821998"/>
              <a:gd name="connsiteY19" fmla="*/ 419100 h 457200"/>
              <a:gd name="connsiteX20" fmla="*/ 60960 w 2821998"/>
              <a:gd name="connsiteY20" fmla="*/ 42672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21998" h="457200">
                <a:moveTo>
                  <a:pt x="83820" y="373380"/>
                </a:moveTo>
                <a:cubicBezTo>
                  <a:pt x="96520" y="388620"/>
                  <a:pt x="108649" y="404355"/>
                  <a:pt x="121920" y="419100"/>
                </a:cubicBezTo>
                <a:cubicBezTo>
                  <a:pt x="131532" y="429780"/>
                  <a:pt x="138091" y="448279"/>
                  <a:pt x="152400" y="449580"/>
                </a:cubicBezTo>
                <a:cubicBezTo>
                  <a:pt x="171665" y="451331"/>
                  <a:pt x="187779" y="433904"/>
                  <a:pt x="205740" y="426720"/>
                </a:cubicBezTo>
                <a:cubicBezTo>
                  <a:pt x="213198" y="423737"/>
                  <a:pt x="220980" y="421640"/>
                  <a:pt x="228600" y="419100"/>
                </a:cubicBezTo>
                <a:cubicBezTo>
                  <a:pt x="261620" y="421640"/>
                  <a:pt x="294571" y="428099"/>
                  <a:pt x="327660" y="426720"/>
                </a:cubicBezTo>
                <a:cubicBezTo>
                  <a:pt x="356033" y="425538"/>
                  <a:pt x="383103" y="410374"/>
                  <a:pt x="411480" y="411480"/>
                </a:cubicBezTo>
                <a:cubicBezTo>
                  <a:pt x="579473" y="418025"/>
                  <a:pt x="746628" y="438756"/>
                  <a:pt x="914400" y="449580"/>
                </a:cubicBezTo>
                <a:cubicBezTo>
                  <a:pt x="982885" y="453998"/>
                  <a:pt x="1051560" y="454660"/>
                  <a:pt x="1120140" y="457200"/>
                </a:cubicBezTo>
                <a:cubicBezTo>
                  <a:pt x="1648460" y="441960"/>
                  <a:pt x="2177345" y="440267"/>
                  <a:pt x="2705100" y="411480"/>
                </a:cubicBezTo>
                <a:cubicBezTo>
                  <a:pt x="2739127" y="409624"/>
                  <a:pt x="2796540" y="365760"/>
                  <a:pt x="2796540" y="365760"/>
                </a:cubicBezTo>
                <a:cubicBezTo>
                  <a:pt x="2823133" y="299277"/>
                  <a:pt x="2850279" y="255619"/>
                  <a:pt x="2758440" y="175260"/>
                </a:cubicBezTo>
                <a:cubicBezTo>
                  <a:pt x="2615752" y="50408"/>
                  <a:pt x="2312927" y="21317"/>
                  <a:pt x="2148840" y="15240"/>
                </a:cubicBezTo>
                <a:lnTo>
                  <a:pt x="1737360" y="0"/>
                </a:lnTo>
                <a:lnTo>
                  <a:pt x="175260" y="22860"/>
                </a:lnTo>
                <a:cubicBezTo>
                  <a:pt x="156774" y="23296"/>
                  <a:pt x="138677" y="30280"/>
                  <a:pt x="121920" y="38100"/>
                </a:cubicBezTo>
                <a:cubicBezTo>
                  <a:pt x="100206" y="48233"/>
                  <a:pt x="81280" y="63500"/>
                  <a:pt x="60960" y="76200"/>
                </a:cubicBezTo>
                <a:cubicBezTo>
                  <a:pt x="44099" y="98682"/>
                  <a:pt x="27517" y="115288"/>
                  <a:pt x="22860" y="144780"/>
                </a:cubicBezTo>
                <a:cubicBezTo>
                  <a:pt x="-2924" y="308076"/>
                  <a:pt x="35075" y="201872"/>
                  <a:pt x="0" y="289560"/>
                </a:cubicBezTo>
                <a:cubicBezTo>
                  <a:pt x="18379" y="381457"/>
                  <a:pt x="1151" y="349514"/>
                  <a:pt x="53340" y="419100"/>
                </a:cubicBezTo>
                <a:cubicBezTo>
                  <a:pt x="55495" y="421974"/>
                  <a:pt x="58420" y="424180"/>
                  <a:pt x="60960" y="426720"/>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43C1C03B-4DBC-5758-7F71-2B83DAF7F2D2}"/>
              </a:ext>
            </a:extLst>
          </p:cNvPr>
          <p:cNvSpPr/>
          <p:nvPr/>
        </p:nvSpPr>
        <p:spPr>
          <a:xfrm>
            <a:off x="4747260" y="5813882"/>
            <a:ext cx="1539240" cy="48015"/>
          </a:xfrm>
          <a:custGeom>
            <a:avLst/>
            <a:gdLst>
              <a:gd name="connsiteX0" fmla="*/ 0 w 1539240"/>
              <a:gd name="connsiteY0" fmla="*/ 15418 h 48015"/>
              <a:gd name="connsiteX1" fmla="*/ 662940 w 1539240"/>
              <a:gd name="connsiteY1" fmla="*/ 23038 h 48015"/>
              <a:gd name="connsiteX2" fmla="*/ 1226820 w 1539240"/>
              <a:gd name="connsiteY2" fmla="*/ 38278 h 48015"/>
              <a:gd name="connsiteX3" fmla="*/ 1379220 w 1539240"/>
              <a:gd name="connsiteY3" fmla="*/ 23038 h 48015"/>
              <a:gd name="connsiteX4" fmla="*/ 1539240 w 1539240"/>
              <a:gd name="connsiteY4" fmla="*/ 178 h 48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240" h="48015">
                <a:moveTo>
                  <a:pt x="0" y="15418"/>
                </a:moveTo>
                <a:cubicBezTo>
                  <a:pt x="220980" y="17958"/>
                  <a:pt x="442064" y="15796"/>
                  <a:pt x="662940" y="23038"/>
                </a:cubicBezTo>
                <a:cubicBezTo>
                  <a:pt x="1359399" y="45873"/>
                  <a:pt x="472810" y="57612"/>
                  <a:pt x="1226820" y="38278"/>
                </a:cubicBezTo>
                <a:cubicBezTo>
                  <a:pt x="1277192" y="34403"/>
                  <a:pt x="1329212" y="32563"/>
                  <a:pt x="1379220" y="23038"/>
                </a:cubicBezTo>
                <a:cubicBezTo>
                  <a:pt x="1518793" y="-3547"/>
                  <a:pt x="1441951" y="178"/>
                  <a:pt x="1539240" y="178"/>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BF6FD5BC-2731-2235-5F4A-4E54F807BA03}"/>
              </a:ext>
            </a:extLst>
          </p:cNvPr>
          <p:cNvSpPr/>
          <p:nvPr/>
        </p:nvSpPr>
        <p:spPr>
          <a:xfrm>
            <a:off x="4076029" y="4229100"/>
            <a:ext cx="1936151" cy="815340"/>
          </a:xfrm>
          <a:custGeom>
            <a:avLst/>
            <a:gdLst>
              <a:gd name="connsiteX0" fmla="*/ 198791 w 1936151"/>
              <a:gd name="connsiteY0" fmla="*/ 60960 h 815340"/>
              <a:gd name="connsiteX1" fmla="*/ 46391 w 1936151"/>
              <a:gd name="connsiteY1" fmla="*/ 205740 h 815340"/>
              <a:gd name="connsiteX2" fmla="*/ 8291 w 1936151"/>
              <a:gd name="connsiteY2" fmla="*/ 289560 h 815340"/>
              <a:gd name="connsiteX3" fmla="*/ 671 w 1936151"/>
              <a:gd name="connsiteY3" fmla="*/ 358140 h 815340"/>
              <a:gd name="connsiteX4" fmla="*/ 61631 w 1936151"/>
              <a:gd name="connsiteY4" fmla="*/ 571500 h 815340"/>
              <a:gd name="connsiteX5" fmla="*/ 92111 w 1936151"/>
              <a:gd name="connsiteY5" fmla="*/ 601980 h 815340"/>
              <a:gd name="connsiteX6" fmla="*/ 130211 w 1936151"/>
              <a:gd name="connsiteY6" fmla="*/ 647700 h 815340"/>
              <a:gd name="connsiteX7" fmla="*/ 236891 w 1936151"/>
              <a:gd name="connsiteY7" fmla="*/ 716280 h 815340"/>
              <a:gd name="connsiteX8" fmla="*/ 290231 w 1936151"/>
              <a:gd name="connsiteY8" fmla="*/ 746760 h 815340"/>
              <a:gd name="connsiteX9" fmla="*/ 389291 w 1936151"/>
              <a:gd name="connsiteY9" fmla="*/ 769620 h 815340"/>
              <a:gd name="connsiteX10" fmla="*/ 617891 w 1936151"/>
              <a:gd name="connsiteY10" fmla="*/ 815340 h 815340"/>
              <a:gd name="connsiteX11" fmla="*/ 1303691 w 1936151"/>
              <a:gd name="connsiteY11" fmla="*/ 807720 h 815340"/>
              <a:gd name="connsiteX12" fmla="*/ 1501811 w 1936151"/>
              <a:gd name="connsiteY12" fmla="*/ 777240 h 815340"/>
              <a:gd name="connsiteX13" fmla="*/ 1646591 w 1936151"/>
              <a:gd name="connsiteY13" fmla="*/ 716280 h 815340"/>
              <a:gd name="connsiteX14" fmla="*/ 1837091 w 1936151"/>
              <a:gd name="connsiteY14" fmla="*/ 518160 h 815340"/>
              <a:gd name="connsiteX15" fmla="*/ 1936151 w 1936151"/>
              <a:gd name="connsiteY15" fmla="*/ 365760 h 815340"/>
              <a:gd name="connsiteX16" fmla="*/ 1882811 w 1936151"/>
              <a:gd name="connsiteY16" fmla="*/ 106680 h 815340"/>
              <a:gd name="connsiteX17" fmla="*/ 1852331 w 1936151"/>
              <a:gd name="connsiteY17" fmla="*/ 99060 h 815340"/>
              <a:gd name="connsiteX18" fmla="*/ 1684691 w 1936151"/>
              <a:gd name="connsiteY18" fmla="*/ 53340 h 815340"/>
              <a:gd name="connsiteX19" fmla="*/ 1075091 w 1936151"/>
              <a:gd name="connsiteY19" fmla="*/ 45720 h 815340"/>
              <a:gd name="connsiteX20" fmla="*/ 854111 w 1936151"/>
              <a:gd name="connsiteY20" fmla="*/ 30480 h 815340"/>
              <a:gd name="connsiteX21" fmla="*/ 724571 w 1936151"/>
              <a:gd name="connsiteY21" fmla="*/ 22860 h 815340"/>
              <a:gd name="connsiteX22" fmla="*/ 640751 w 1936151"/>
              <a:gd name="connsiteY22" fmla="*/ 7620 h 815340"/>
              <a:gd name="connsiteX23" fmla="*/ 572171 w 1936151"/>
              <a:gd name="connsiteY23" fmla="*/ 0 h 815340"/>
              <a:gd name="connsiteX24" fmla="*/ 153071 w 1936151"/>
              <a:gd name="connsiteY24" fmla="*/ 45720 h 815340"/>
              <a:gd name="connsiteX25" fmla="*/ 137831 w 1936151"/>
              <a:gd name="connsiteY25" fmla="*/ 99060 h 8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36151" h="815340">
                <a:moveTo>
                  <a:pt x="198791" y="60960"/>
                </a:moveTo>
                <a:cubicBezTo>
                  <a:pt x="34662" y="167161"/>
                  <a:pt x="94216" y="92154"/>
                  <a:pt x="46391" y="205740"/>
                </a:cubicBezTo>
                <a:cubicBezTo>
                  <a:pt x="34481" y="234026"/>
                  <a:pt x="20991" y="261620"/>
                  <a:pt x="8291" y="289560"/>
                </a:cubicBezTo>
                <a:cubicBezTo>
                  <a:pt x="5751" y="312420"/>
                  <a:pt x="-2369" y="335341"/>
                  <a:pt x="671" y="358140"/>
                </a:cubicBezTo>
                <a:cubicBezTo>
                  <a:pt x="3355" y="378268"/>
                  <a:pt x="31247" y="523754"/>
                  <a:pt x="61631" y="571500"/>
                </a:cubicBezTo>
                <a:cubicBezTo>
                  <a:pt x="69345" y="583622"/>
                  <a:pt x="82499" y="591300"/>
                  <a:pt x="92111" y="601980"/>
                </a:cubicBezTo>
                <a:cubicBezTo>
                  <a:pt x="105382" y="616725"/>
                  <a:pt x="115634" y="634244"/>
                  <a:pt x="130211" y="647700"/>
                </a:cubicBezTo>
                <a:cubicBezTo>
                  <a:pt x="181438" y="694987"/>
                  <a:pt x="184125" y="687868"/>
                  <a:pt x="236891" y="716280"/>
                </a:cubicBezTo>
                <a:cubicBezTo>
                  <a:pt x="254921" y="725989"/>
                  <a:pt x="271218" y="739155"/>
                  <a:pt x="290231" y="746760"/>
                </a:cubicBezTo>
                <a:cubicBezTo>
                  <a:pt x="321841" y="759404"/>
                  <a:pt x="356570" y="761440"/>
                  <a:pt x="389291" y="769620"/>
                </a:cubicBezTo>
                <a:cubicBezTo>
                  <a:pt x="562365" y="812888"/>
                  <a:pt x="443417" y="792077"/>
                  <a:pt x="617891" y="815340"/>
                </a:cubicBezTo>
                <a:lnTo>
                  <a:pt x="1303691" y="807720"/>
                </a:lnTo>
                <a:cubicBezTo>
                  <a:pt x="1361847" y="806580"/>
                  <a:pt x="1447892" y="795213"/>
                  <a:pt x="1501811" y="777240"/>
                </a:cubicBezTo>
                <a:cubicBezTo>
                  <a:pt x="1551487" y="760681"/>
                  <a:pt x="1598331" y="736600"/>
                  <a:pt x="1646591" y="716280"/>
                </a:cubicBezTo>
                <a:cubicBezTo>
                  <a:pt x="1687997" y="674874"/>
                  <a:pt x="1789132" y="579821"/>
                  <a:pt x="1837091" y="518160"/>
                </a:cubicBezTo>
                <a:cubicBezTo>
                  <a:pt x="1881045" y="461648"/>
                  <a:pt x="1899675" y="426553"/>
                  <a:pt x="1936151" y="365760"/>
                </a:cubicBezTo>
                <a:cubicBezTo>
                  <a:pt x="1918371" y="279400"/>
                  <a:pt x="1909247" y="190795"/>
                  <a:pt x="1882811" y="106680"/>
                </a:cubicBezTo>
                <a:cubicBezTo>
                  <a:pt x="1879671" y="96689"/>
                  <a:pt x="1862266" y="102372"/>
                  <a:pt x="1852331" y="99060"/>
                </a:cubicBezTo>
                <a:cubicBezTo>
                  <a:pt x="1789336" y="78062"/>
                  <a:pt x="1752377" y="55571"/>
                  <a:pt x="1684691" y="53340"/>
                </a:cubicBezTo>
                <a:cubicBezTo>
                  <a:pt x="1481585" y="46644"/>
                  <a:pt x="1278291" y="48260"/>
                  <a:pt x="1075091" y="45720"/>
                </a:cubicBezTo>
                <a:lnTo>
                  <a:pt x="854111" y="30480"/>
                </a:lnTo>
                <a:cubicBezTo>
                  <a:pt x="810948" y="27665"/>
                  <a:pt x="767579" y="27468"/>
                  <a:pt x="724571" y="22860"/>
                </a:cubicBezTo>
                <a:cubicBezTo>
                  <a:pt x="696335" y="19835"/>
                  <a:pt x="668835" y="11833"/>
                  <a:pt x="640751" y="7620"/>
                </a:cubicBezTo>
                <a:cubicBezTo>
                  <a:pt x="618005" y="4208"/>
                  <a:pt x="595031" y="2540"/>
                  <a:pt x="572171" y="0"/>
                </a:cubicBezTo>
                <a:cubicBezTo>
                  <a:pt x="432471" y="15240"/>
                  <a:pt x="290082" y="14472"/>
                  <a:pt x="153071" y="45720"/>
                </a:cubicBezTo>
                <a:cubicBezTo>
                  <a:pt x="135042" y="49832"/>
                  <a:pt x="137831" y="99060"/>
                  <a:pt x="137831" y="99060"/>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形状 71">
            <a:extLst>
              <a:ext uri="{FF2B5EF4-FFF2-40B4-BE49-F238E27FC236}">
                <a16:creationId xmlns:a16="http://schemas.microsoft.com/office/drawing/2014/main" id="{38225FC0-93A5-CC4A-9172-9978C8E14646}"/>
              </a:ext>
            </a:extLst>
          </p:cNvPr>
          <p:cNvSpPr/>
          <p:nvPr/>
        </p:nvSpPr>
        <p:spPr>
          <a:xfrm>
            <a:off x="7619995" y="2529840"/>
            <a:ext cx="1606631" cy="419100"/>
          </a:xfrm>
          <a:custGeom>
            <a:avLst/>
            <a:gdLst>
              <a:gd name="connsiteX0" fmla="*/ 220985 w 1606631"/>
              <a:gd name="connsiteY0" fmla="*/ 0 h 419100"/>
              <a:gd name="connsiteX1" fmla="*/ 83825 w 1606631"/>
              <a:gd name="connsiteY1" fmla="*/ 30480 h 419100"/>
              <a:gd name="connsiteX2" fmla="*/ 53345 w 1606631"/>
              <a:gd name="connsiteY2" fmla="*/ 53340 h 419100"/>
              <a:gd name="connsiteX3" fmla="*/ 7625 w 1606631"/>
              <a:gd name="connsiteY3" fmla="*/ 129540 h 419100"/>
              <a:gd name="connsiteX4" fmla="*/ 15245 w 1606631"/>
              <a:gd name="connsiteY4" fmla="*/ 243840 h 419100"/>
              <a:gd name="connsiteX5" fmla="*/ 60965 w 1606631"/>
              <a:gd name="connsiteY5" fmla="*/ 281940 h 419100"/>
              <a:gd name="connsiteX6" fmla="*/ 91445 w 1606631"/>
              <a:gd name="connsiteY6" fmla="*/ 312420 h 419100"/>
              <a:gd name="connsiteX7" fmla="*/ 152405 w 1606631"/>
              <a:gd name="connsiteY7" fmla="*/ 335280 h 419100"/>
              <a:gd name="connsiteX8" fmla="*/ 243845 w 1606631"/>
              <a:gd name="connsiteY8" fmla="*/ 365760 h 419100"/>
              <a:gd name="connsiteX9" fmla="*/ 373385 w 1606631"/>
              <a:gd name="connsiteY9" fmla="*/ 381000 h 419100"/>
              <a:gd name="connsiteX10" fmla="*/ 510545 w 1606631"/>
              <a:gd name="connsiteY10" fmla="*/ 388620 h 419100"/>
              <a:gd name="connsiteX11" fmla="*/ 769625 w 1606631"/>
              <a:gd name="connsiteY11" fmla="*/ 396240 h 419100"/>
              <a:gd name="connsiteX12" fmla="*/ 937265 w 1606631"/>
              <a:gd name="connsiteY12" fmla="*/ 419100 h 419100"/>
              <a:gd name="connsiteX13" fmla="*/ 1501145 w 1606631"/>
              <a:gd name="connsiteY13" fmla="*/ 403860 h 419100"/>
              <a:gd name="connsiteX14" fmla="*/ 1569725 w 1606631"/>
              <a:gd name="connsiteY14" fmla="*/ 358140 h 419100"/>
              <a:gd name="connsiteX15" fmla="*/ 1584965 w 1606631"/>
              <a:gd name="connsiteY15" fmla="*/ 160020 h 419100"/>
              <a:gd name="connsiteX16" fmla="*/ 1516385 w 1606631"/>
              <a:gd name="connsiteY16" fmla="*/ 129540 h 419100"/>
              <a:gd name="connsiteX17" fmla="*/ 1264925 w 1606631"/>
              <a:gd name="connsiteY17" fmla="*/ 76200 h 419100"/>
              <a:gd name="connsiteX18" fmla="*/ 1104905 w 1606631"/>
              <a:gd name="connsiteY18" fmla="*/ 68580 h 419100"/>
              <a:gd name="connsiteX19" fmla="*/ 99065 w 1606631"/>
              <a:gd name="connsiteY19" fmla="*/ 6858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06631" h="419100">
                <a:moveTo>
                  <a:pt x="220985" y="0"/>
                </a:moveTo>
                <a:cubicBezTo>
                  <a:pt x="183751" y="7447"/>
                  <a:pt x="106293" y="22550"/>
                  <a:pt x="83825" y="30480"/>
                </a:cubicBezTo>
                <a:cubicBezTo>
                  <a:pt x="71849" y="34707"/>
                  <a:pt x="63505" y="45720"/>
                  <a:pt x="53345" y="53340"/>
                </a:cubicBezTo>
                <a:cubicBezTo>
                  <a:pt x="38105" y="78740"/>
                  <a:pt x="19498" y="102402"/>
                  <a:pt x="7625" y="129540"/>
                </a:cubicBezTo>
                <a:cubicBezTo>
                  <a:pt x="-6043" y="160781"/>
                  <a:pt x="-15" y="217135"/>
                  <a:pt x="15245" y="243840"/>
                </a:cubicBezTo>
                <a:cubicBezTo>
                  <a:pt x="25087" y="261064"/>
                  <a:pt x="46220" y="268669"/>
                  <a:pt x="60965" y="281940"/>
                </a:cubicBezTo>
                <a:cubicBezTo>
                  <a:pt x="71645" y="291552"/>
                  <a:pt x="79034" y="305180"/>
                  <a:pt x="91445" y="312420"/>
                </a:cubicBezTo>
                <a:cubicBezTo>
                  <a:pt x="110191" y="323355"/>
                  <a:pt x="131922" y="328111"/>
                  <a:pt x="152405" y="335280"/>
                </a:cubicBezTo>
                <a:cubicBezTo>
                  <a:pt x="182730" y="345894"/>
                  <a:pt x="212383" y="359251"/>
                  <a:pt x="243845" y="365760"/>
                </a:cubicBezTo>
                <a:cubicBezTo>
                  <a:pt x="286421" y="374569"/>
                  <a:pt x="330066" y="377287"/>
                  <a:pt x="373385" y="381000"/>
                </a:cubicBezTo>
                <a:cubicBezTo>
                  <a:pt x="419008" y="384911"/>
                  <a:pt x="464788" y="386860"/>
                  <a:pt x="510545" y="388620"/>
                </a:cubicBezTo>
                <a:lnTo>
                  <a:pt x="769625" y="396240"/>
                </a:lnTo>
                <a:cubicBezTo>
                  <a:pt x="825505" y="403860"/>
                  <a:pt x="880895" y="417366"/>
                  <a:pt x="937265" y="419100"/>
                </a:cubicBezTo>
                <a:lnTo>
                  <a:pt x="1501145" y="403860"/>
                </a:lnTo>
                <a:cubicBezTo>
                  <a:pt x="1524005" y="388620"/>
                  <a:pt x="1550298" y="377567"/>
                  <a:pt x="1569725" y="358140"/>
                </a:cubicBezTo>
                <a:cubicBezTo>
                  <a:pt x="1619934" y="307931"/>
                  <a:pt x="1612649" y="217905"/>
                  <a:pt x="1584965" y="160020"/>
                </a:cubicBezTo>
                <a:cubicBezTo>
                  <a:pt x="1574172" y="137452"/>
                  <a:pt x="1540025" y="137723"/>
                  <a:pt x="1516385" y="129540"/>
                </a:cubicBezTo>
                <a:cubicBezTo>
                  <a:pt x="1411028" y="93070"/>
                  <a:pt x="1373747" y="85023"/>
                  <a:pt x="1264925" y="76200"/>
                </a:cubicBezTo>
                <a:cubicBezTo>
                  <a:pt x="1211699" y="71884"/>
                  <a:pt x="1158304" y="68929"/>
                  <a:pt x="1104905" y="68580"/>
                </a:cubicBezTo>
                <a:lnTo>
                  <a:pt x="99065" y="68580"/>
                </a:ln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a:extLst>
              <a:ext uri="{FF2B5EF4-FFF2-40B4-BE49-F238E27FC236}">
                <a16:creationId xmlns:a16="http://schemas.microsoft.com/office/drawing/2014/main" id="{7E83808F-7CA0-560E-F47C-B98F7876810F}"/>
              </a:ext>
            </a:extLst>
          </p:cNvPr>
          <p:cNvSpPr/>
          <p:nvPr/>
        </p:nvSpPr>
        <p:spPr>
          <a:xfrm>
            <a:off x="7795967" y="6032381"/>
            <a:ext cx="1960775" cy="123322"/>
          </a:xfrm>
          <a:custGeom>
            <a:avLst/>
            <a:gdLst>
              <a:gd name="connsiteX0" fmla="*/ 0 w 1960775"/>
              <a:gd name="connsiteY0" fmla="*/ 10200 h 123322"/>
              <a:gd name="connsiteX1" fmla="*/ 273377 w 1960775"/>
              <a:gd name="connsiteY1" fmla="*/ 76188 h 123322"/>
              <a:gd name="connsiteX2" fmla="*/ 301658 w 1960775"/>
              <a:gd name="connsiteY2" fmla="*/ 113895 h 123322"/>
              <a:gd name="connsiteX3" fmla="*/ 377072 w 1960775"/>
              <a:gd name="connsiteY3" fmla="*/ 66761 h 123322"/>
              <a:gd name="connsiteX4" fmla="*/ 405353 w 1960775"/>
              <a:gd name="connsiteY4" fmla="*/ 57334 h 123322"/>
              <a:gd name="connsiteX5" fmla="*/ 433633 w 1960775"/>
              <a:gd name="connsiteY5" fmla="*/ 66761 h 123322"/>
              <a:gd name="connsiteX6" fmla="*/ 452487 w 1960775"/>
              <a:gd name="connsiteY6" fmla="*/ 113895 h 123322"/>
              <a:gd name="connsiteX7" fmla="*/ 820132 w 1960775"/>
              <a:gd name="connsiteY7" fmla="*/ 76188 h 123322"/>
              <a:gd name="connsiteX8" fmla="*/ 1150070 w 1960775"/>
              <a:gd name="connsiteY8" fmla="*/ 95042 h 123322"/>
              <a:gd name="connsiteX9" fmla="*/ 1291472 w 1960775"/>
              <a:gd name="connsiteY9" fmla="*/ 85615 h 123322"/>
              <a:gd name="connsiteX10" fmla="*/ 1395167 w 1960775"/>
              <a:gd name="connsiteY10" fmla="*/ 95042 h 123322"/>
              <a:gd name="connsiteX11" fmla="*/ 1715678 w 1960775"/>
              <a:gd name="connsiteY11" fmla="*/ 123322 h 123322"/>
              <a:gd name="connsiteX12" fmla="*/ 1819373 w 1960775"/>
              <a:gd name="connsiteY12" fmla="*/ 95042 h 123322"/>
              <a:gd name="connsiteX13" fmla="*/ 1951348 w 1960775"/>
              <a:gd name="connsiteY13" fmla="*/ 774 h 123322"/>
              <a:gd name="connsiteX14" fmla="*/ 1960775 w 1960775"/>
              <a:gd name="connsiteY14" fmla="*/ 774 h 12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0775" h="123322">
                <a:moveTo>
                  <a:pt x="0" y="10200"/>
                </a:moveTo>
                <a:cubicBezTo>
                  <a:pt x="140953" y="122963"/>
                  <a:pt x="54083" y="87730"/>
                  <a:pt x="273377" y="76188"/>
                </a:cubicBezTo>
                <a:cubicBezTo>
                  <a:pt x="282804" y="88757"/>
                  <a:pt x="286011" y="115317"/>
                  <a:pt x="301658" y="113895"/>
                </a:cubicBezTo>
                <a:cubicBezTo>
                  <a:pt x="331180" y="111211"/>
                  <a:pt x="351048" y="80956"/>
                  <a:pt x="377072" y="66761"/>
                </a:cubicBezTo>
                <a:cubicBezTo>
                  <a:pt x="385796" y="62003"/>
                  <a:pt x="395926" y="60476"/>
                  <a:pt x="405353" y="57334"/>
                </a:cubicBezTo>
                <a:cubicBezTo>
                  <a:pt x="414780" y="60476"/>
                  <a:pt x="427272" y="59127"/>
                  <a:pt x="433633" y="66761"/>
                </a:cubicBezTo>
                <a:cubicBezTo>
                  <a:pt x="444466" y="79761"/>
                  <a:pt x="435696" y="111796"/>
                  <a:pt x="452487" y="113895"/>
                </a:cubicBezTo>
                <a:cubicBezTo>
                  <a:pt x="481247" y="117490"/>
                  <a:pt x="770857" y="81985"/>
                  <a:pt x="820132" y="76188"/>
                </a:cubicBezTo>
                <a:cubicBezTo>
                  <a:pt x="930111" y="82473"/>
                  <a:pt x="1039933" y="92839"/>
                  <a:pt x="1150070" y="95042"/>
                </a:cubicBezTo>
                <a:cubicBezTo>
                  <a:pt x="1197299" y="95987"/>
                  <a:pt x="1244233" y="85615"/>
                  <a:pt x="1291472" y="85615"/>
                </a:cubicBezTo>
                <a:cubicBezTo>
                  <a:pt x="1326180" y="85615"/>
                  <a:pt x="1360562" y="92380"/>
                  <a:pt x="1395167" y="95042"/>
                </a:cubicBezTo>
                <a:cubicBezTo>
                  <a:pt x="1669331" y="116131"/>
                  <a:pt x="1396994" y="89776"/>
                  <a:pt x="1715678" y="123322"/>
                </a:cubicBezTo>
                <a:cubicBezTo>
                  <a:pt x="1750243" y="113895"/>
                  <a:pt x="1786701" y="109744"/>
                  <a:pt x="1819373" y="95042"/>
                </a:cubicBezTo>
                <a:cubicBezTo>
                  <a:pt x="1895960" y="60578"/>
                  <a:pt x="1892469" y="40026"/>
                  <a:pt x="1951348" y="774"/>
                </a:cubicBezTo>
                <a:cubicBezTo>
                  <a:pt x="1953963" y="-969"/>
                  <a:pt x="1957633" y="774"/>
                  <a:pt x="1960775" y="774"/>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530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out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arn(outHorizontal)">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left)">
                                      <p:cBhvr>
                                        <p:cTn id="31" dur="500"/>
                                        <p:tgtEl>
                                          <p:spTgt spid="6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left)">
                                      <p:cBhvr>
                                        <p:cTn id="39" dur="500"/>
                                        <p:tgtEl>
                                          <p:spTgt spid="70"/>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left)">
                                      <p:cBhvr>
                                        <p:cTn id="43" dur="500"/>
                                        <p:tgtEl>
                                          <p:spTgt spid="68"/>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down)">
                                      <p:cBhvr>
                                        <p:cTn id="56" dur="500"/>
                                        <p:tgtEl>
                                          <p:spTgt spid="6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wipe(down)">
                                      <p:cBhvr>
                                        <p:cTn id="6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8" grpId="0" animBg="1"/>
      <p:bldP spid="69" grpId="0" animBg="1"/>
      <p:bldP spid="70" grpId="0" animBg="1"/>
      <p:bldP spid="71" grpId="0" animBg="1"/>
      <p:bldP spid="72" grpId="0" animBg="1"/>
      <p:bldP spid="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471340" y="2047808"/>
            <a:ext cx="12358540"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6000" dirty="0"/>
              <a:t>notify()</a:t>
            </a:r>
            <a:r>
              <a:rPr lang="zh-CN" altLang="en-US" sz="6000" dirty="0"/>
              <a:t>和 </a:t>
            </a:r>
            <a:r>
              <a:rPr lang="en-US" altLang="zh-CN" sz="6000" dirty="0" err="1"/>
              <a:t>notifyAll</a:t>
            </a:r>
            <a:r>
              <a:rPr lang="en-US" altLang="zh-CN" sz="6000" dirty="0"/>
              <a:t>()</a:t>
            </a:r>
            <a:r>
              <a:rPr lang="zh-CN" altLang="en-US" sz="6000" dirty="0"/>
              <a:t>有什么区别？</a:t>
            </a:r>
          </a:p>
        </p:txBody>
      </p:sp>
      <p:sp>
        <p:nvSpPr>
          <p:cNvPr id="11" name="标题 1">
            <a:extLst>
              <a:ext uri="{FF2B5EF4-FFF2-40B4-BE49-F238E27FC236}">
                <a16:creationId xmlns:a16="http://schemas.microsoft.com/office/drawing/2014/main" id="{90F487C9-0206-8B79-2CAF-12C04671D3B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12" name="组合 11">
            <a:extLst>
              <a:ext uri="{FF2B5EF4-FFF2-40B4-BE49-F238E27FC236}">
                <a16:creationId xmlns:a16="http://schemas.microsoft.com/office/drawing/2014/main" id="{C024852C-B5B7-04FE-D444-1FB4976EAC57}"/>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4ADD075C-8459-1822-2A6F-26B6BC3E8C28}"/>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E80B1FB4-4089-26F9-D58B-EF80E9D12773}"/>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CAB7E7CE-42F2-218F-A684-993655BCE480}"/>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404DF028-1D59-97C0-6B07-C6DC960F8343}"/>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1627A04C-C046-53BE-EB22-D1D026EF8963}"/>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34C6A70C-1959-C14E-3CE8-F06CD4D72BC3}"/>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7C5A51FE-9D72-1593-F2B6-B10C3BC73546}"/>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360D4D7C-D7CE-98E1-BB41-12A1E1C60AB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E1EFDFB0-0B3E-FB9A-8385-154F725A887F}"/>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472F6A29-4092-498E-9373-853F1C5D8708}"/>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C66A301B-E1B9-2310-2FF2-C9FDA7E6896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768E6CA7-EAB2-3330-6064-E573FBB9A03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859182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FA63C-43F5-CBB5-A513-413099FEBD07}"/>
              </a:ext>
            </a:extLst>
          </p:cNvPr>
          <p:cNvSpPr>
            <a:spLocks noGrp="1"/>
          </p:cNvSpPr>
          <p:nvPr>
            <p:ph type="title"/>
          </p:nvPr>
        </p:nvSpPr>
        <p:spPr/>
        <p:txBody>
          <a:bodyPr/>
          <a:lstStyle/>
          <a:p>
            <a:r>
              <a:rPr lang="en-US" altLang="zh-CN" sz="2000" dirty="0"/>
              <a:t>notify()</a:t>
            </a:r>
            <a:r>
              <a:rPr lang="zh-CN" altLang="en-US" sz="2000" dirty="0"/>
              <a:t>和 </a:t>
            </a:r>
            <a:r>
              <a:rPr lang="en-US" altLang="zh-CN" sz="2000" dirty="0" err="1"/>
              <a:t>notifyAll</a:t>
            </a:r>
            <a:r>
              <a:rPr lang="en-US" altLang="zh-CN" sz="2000" dirty="0"/>
              <a:t>()</a:t>
            </a:r>
            <a:r>
              <a:rPr lang="zh-CN" altLang="en-US" sz="2000" dirty="0"/>
              <a:t>有什么区别？</a:t>
            </a:r>
          </a:p>
        </p:txBody>
      </p:sp>
      <p:sp>
        <p:nvSpPr>
          <p:cNvPr id="3" name="文本占位符 2">
            <a:extLst>
              <a:ext uri="{FF2B5EF4-FFF2-40B4-BE49-F238E27FC236}">
                <a16:creationId xmlns:a16="http://schemas.microsoft.com/office/drawing/2014/main" id="{2C713BCF-D620-BB51-8099-3C9CD0DF0800}"/>
              </a:ext>
            </a:extLst>
          </p:cNvPr>
          <p:cNvSpPr>
            <a:spLocks noGrp="1"/>
          </p:cNvSpPr>
          <p:nvPr>
            <p:ph type="body" sz="quarter" idx="11"/>
          </p:nvPr>
        </p:nvSpPr>
        <p:spPr>
          <a:xfrm>
            <a:off x="710880" y="1624205"/>
            <a:ext cx="10698800" cy="1307532"/>
          </a:xfrm>
        </p:spPr>
        <p:txBody>
          <a:bodyPr/>
          <a:lstStyle/>
          <a:p>
            <a:pPr marL="285750" indent="-285750">
              <a:buFont typeface="Wingdings" panose="05000000000000000000" pitchFamily="2" charset="2"/>
              <a:buChar char="l"/>
            </a:pPr>
            <a:r>
              <a:rPr lang="en-US" altLang="zh-CN" b="0" i="0" dirty="0" err="1">
                <a:solidFill>
                  <a:srgbClr val="000000"/>
                </a:solidFill>
                <a:effectLst/>
                <a:latin typeface="Helvetica Neue"/>
              </a:rPr>
              <a:t>notifyAll</a:t>
            </a:r>
            <a:r>
              <a:rPr lang="zh-CN" altLang="en-US" b="0" i="0" dirty="0">
                <a:solidFill>
                  <a:srgbClr val="000000"/>
                </a:solidFill>
                <a:effectLst/>
                <a:latin typeface="Helvetica Neue"/>
              </a:rPr>
              <a:t>：唤醒所有</a:t>
            </a:r>
            <a:r>
              <a:rPr lang="en-US" altLang="zh-CN" b="0" i="0" dirty="0">
                <a:solidFill>
                  <a:srgbClr val="000000"/>
                </a:solidFill>
                <a:effectLst/>
                <a:latin typeface="Helvetica Neue"/>
              </a:rPr>
              <a:t>wait</a:t>
            </a:r>
            <a:r>
              <a:rPr lang="zh-CN" altLang="en-US" b="0" i="0" dirty="0">
                <a:solidFill>
                  <a:srgbClr val="000000"/>
                </a:solidFill>
                <a:effectLst/>
                <a:latin typeface="Helvetica Neue"/>
              </a:rPr>
              <a:t>的线程</a:t>
            </a:r>
          </a:p>
          <a:p>
            <a:pPr marL="285750" indent="-285750">
              <a:buFont typeface="Wingdings" panose="05000000000000000000" pitchFamily="2" charset="2"/>
              <a:buChar char="l"/>
            </a:pPr>
            <a:r>
              <a:rPr lang="en-US" altLang="zh-CN" b="0" i="0" dirty="0">
                <a:solidFill>
                  <a:srgbClr val="000000"/>
                </a:solidFill>
                <a:effectLst/>
                <a:latin typeface="Helvetica Neue"/>
              </a:rPr>
              <a:t>notify</a:t>
            </a:r>
            <a:r>
              <a:rPr lang="zh-CN" altLang="en-US" b="0" i="0" dirty="0">
                <a:solidFill>
                  <a:srgbClr val="000000"/>
                </a:solidFill>
                <a:effectLst/>
                <a:latin typeface="Helvetica Neue"/>
              </a:rPr>
              <a:t>：只随机唤醒一个 </a:t>
            </a:r>
            <a:r>
              <a:rPr lang="en-US" altLang="zh-CN" b="0" i="0" dirty="0">
                <a:solidFill>
                  <a:srgbClr val="000000"/>
                </a:solidFill>
                <a:effectLst/>
                <a:latin typeface="Helvetica Neue"/>
              </a:rPr>
              <a:t>wait </a:t>
            </a:r>
            <a:r>
              <a:rPr lang="zh-CN" altLang="en-US" b="0" i="0" dirty="0">
                <a:solidFill>
                  <a:srgbClr val="000000"/>
                </a:solidFill>
                <a:effectLst/>
                <a:latin typeface="Helvetica Neue"/>
              </a:rPr>
              <a:t>线程</a:t>
            </a:r>
            <a:endParaRPr lang="zh-CN" altLang="en-US" dirty="0"/>
          </a:p>
        </p:txBody>
      </p:sp>
    </p:spTree>
    <p:extLst>
      <p:ext uri="{BB962C8B-B14F-4D97-AF65-F5344CB8AC3E}">
        <p14:creationId xmlns:p14="http://schemas.microsoft.com/office/powerpoint/2010/main" val="374498995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579317" y="2146056"/>
            <a:ext cx="11112949"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4800" dirty="0"/>
              <a:t>java</a:t>
            </a:r>
            <a:r>
              <a:rPr lang="zh-CN" altLang="en-US" sz="4800" dirty="0"/>
              <a:t>中</a:t>
            </a:r>
            <a:r>
              <a:rPr lang="en-US" altLang="zh-CN" sz="4800" dirty="0"/>
              <a:t>wait</a:t>
            </a:r>
            <a:r>
              <a:rPr lang="zh-CN" altLang="en-US" sz="4800" dirty="0"/>
              <a:t>和</a:t>
            </a:r>
            <a:r>
              <a:rPr lang="en-US" altLang="zh-CN" sz="4800" dirty="0"/>
              <a:t>sleep</a:t>
            </a:r>
            <a:r>
              <a:rPr lang="zh-CN" altLang="en-US" sz="4800" dirty="0"/>
              <a:t>方法的不同？</a:t>
            </a:r>
          </a:p>
        </p:txBody>
      </p:sp>
      <p:sp>
        <p:nvSpPr>
          <p:cNvPr id="11" name="标题 1">
            <a:extLst>
              <a:ext uri="{FF2B5EF4-FFF2-40B4-BE49-F238E27FC236}">
                <a16:creationId xmlns:a16="http://schemas.microsoft.com/office/drawing/2014/main" id="{8FF2A5F3-9DAD-F95F-EA38-9FA92F8CF6AD}"/>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12" name="组合 11">
            <a:extLst>
              <a:ext uri="{FF2B5EF4-FFF2-40B4-BE49-F238E27FC236}">
                <a16:creationId xmlns:a16="http://schemas.microsoft.com/office/drawing/2014/main" id="{5DEC56EC-971E-C6D5-7FF7-30B385B7BB18}"/>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56217241-4F03-8633-53DB-6222CE43E047}"/>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128D7B6-4614-6996-B2C9-F5D67051B81F}"/>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19CCF3C6-AA53-935E-563A-38A8A8C8670D}"/>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AE90F904-67BF-202F-CC33-952C9D432624}"/>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6555A375-19CC-E4DF-72BA-934D01B67BE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BA853B3F-6CE9-E1FA-11F7-41E101F358C3}"/>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B046EC9B-51BF-1B26-8CB4-7FEFCD7CFB68}"/>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E2A866E3-469C-165C-4215-E947CE15CE9A}"/>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13C05162-DDD3-705A-959B-CDCA7496B49E}"/>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EE90A1E7-49F0-718B-F359-EEC4ADAD5BA9}"/>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653E760D-DDB7-A6F5-42A8-9BB856C2868A}"/>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A68C8380-47D3-7E92-9B6E-6E8032D96E0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10457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8"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C76CD-1200-9183-363C-C9CDE4693F1C}"/>
              </a:ext>
            </a:extLst>
          </p:cNvPr>
          <p:cNvSpPr>
            <a:spLocks noGrp="1"/>
          </p:cNvSpPr>
          <p:nvPr>
            <p:ph type="title"/>
          </p:nvPr>
        </p:nvSpPr>
        <p:spPr/>
        <p:txBody>
          <a:bodyPr/>
          <a:lstStyle/>
          <a:p>
            <a:r>
              <a:rPr lang="zh-CN" altLang="en-US" sz="2000" dirty="0"/>
              <a:t>在</a:t>
            </a:r>
            <a:r>
              <a:rPr lang="en-US" altLang="zh-CN" sz="2000" dirty="0"/>
              <a:t>java</a:t>
            </a:r>
            <a:r>
              <a:rPr lang="zh-CN" altLang="en-US" sz="2000" dirty="0"/>
              <a:t>中</a:t>
            </a:r>
            <a:r>
              <a:rPr lang="en-US" altLang="zh-CN" sz="2000" dirty="0"/>
              <a:t>wait</a:t>
            </a:r>
            <a:r>
              <a:rPr lang="zh-CN" altLang="en-US" sz="2000" dirty="0"/>
              <a:t>和</a:t>
            </a:r>
            <a:r>
              <a:rPr lang="en-US" altLang="zh-CN" sz="2000" dirty="0"/>
              <a:t>sleep</a:t>
            </a:r>
            <a:r>
              <a:rPr lang="zh-CN" altLang="en-US" sz="2000" dirty="0"/>
              <a:t>方法的不同？</a:t>
            </a:r>
            <a:endParaRPr lang="zh-CN" altLang="en-US" dirty="0"/>
          </a:p>
        </p:txBody>
      </p:sp>
      <p:sp>
        <p:nvSpPr>
          <p:cNvPr id="3" name="文本占位符 2">
            <a:extLst>
              <a:ext uri="{FF2B5EF4-FFF2-40B4-BE49-F238E27FC236}">
                <a16:creationId xmlns:a16="http://schemas.microsoft.com/office/drawing/2014/main" id="{05DB7221-6D42-41D2-D880-E8DB725CD226}"/>
              </a:ext>
            </a:extLst>
          </p:cNvPr>
          <p:cNvSpPr>
            <a:spLocks noGrp="1"/>
          </p:cNvSpPr>
          <p:nvPr>
            <p:ph type="body" sz="quarter" idx="11"/>
          </p:nvPr>
        </p:nvSpPr>
        <p:spPr>
          <a:xfrm>
            <a:off x="710880" y="1536238"/>
            <a:ext cx="10698800" cy="1043582"/>
          </a:xfrm>
        </p:spPr>
        <p:txBody>
          <a:bodyPr/>
          <a:lstStyle/>
          <a:p>
            <a:r>
              <a:rPr lang="zh-CN" altLang="en-US" sz="1400" b="1" dirty="0"/>
              <a:t>共同点</a:t>
            </a:r>
          </a:p>
          <a:p>
            <a:r>
              <a:rPr lang="en-US" altLang="zh-CN" sz="1400" dirty="0"/>
              <a:t>wait() </a:t>
            </a:r>
            <a:r>
              <a:rPr lang="zh-CN" altLang="en-US" sz="1400" dirty="0"/>
              <a:t>，</a:t>
            </a:r>
            <a:r>
              <a:rPr lang="en-US" altLang="zh-CN" sz="1400" dirty="0"/>
              <a:t>wait(long) </a:t>
            </a:r>
            <a:r>
              <a:rPr lang="zh-CN" altLang="en-US" sz="1400" dirty="0"/>
              <a:t>和 </a:t>
            </a:r>
            <a:r>
              <a:rPr lang="en-US" altLang="zh-CN" sz="1400" dirty="0"/>
              <a:t>sleep(long) </a:t>
            </a:r>
            <a:r>
              <a:rPr lang="zh-CN" altLang="en-US" sz="1400" dirty="0"/>
              <a:t>的效果都是让当前线程暂时放弃 </a:t>
            </a:r>
            <a:r>
              <a:rPr lang="en-US" altLang="zh-CN" sz="1400" dirty="0"/>
              <a:t>CPU </a:t>
            </a:r>
            <a:r>
              <a:rPr lang="zh-CN" altLang="en-US" sz="1400" dirty="0"/>
              <a:t>的使用权，进入阻塞状态</a:t>
            </a:r>
          </a:p>
          <a:p>
            <a:endParaRPr lang="zh-CN" altLang="en-US" sz="1400" dirty="0"/>
          </a:p>
        </p:txBody>
      </p:sp>
      <p:sp>
        <p:nvSpPr>
          <p:cNvPr id="4" name="文本占位符 2">
            <a:extLst>
              <a:ext uri="{FF2B5EF4-FFF2-40B4-BE49-F238E27FC236}">
                <a16:creationId xmlns:a16="http://schemas.microsoft.com/office/drawing/2014/main" id="{4CDBBCCC-A4CF-65AC-71AD-07DC92952B92}"/>
              </a:ext>
            </a:extLst>
          </p:cNvPr>
          <p:cNvSpPr txBox="1">
            <a:spLocks/>
          </p:cNvSpPr>
          <p:nvPr/>
        </p:nvSpPr>
        <p:spPr>
          <a:xfrm>
            <a:off x="710880" y="2332925"/>
            <a:ext cx="10698800" cy="4372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b="1" dirty="0"/>
              <a:t>不同点</a:t>
            </a:r>
          </a:p>
          <a:p>
            <a:r>
              <a:rPr lang="en-US" altLang="zh-CN" sz="1400" dirty="0"/>
              <a:t>1.</a:t>
            </a:r>
            <a:r>
              <a:rPr lang="zh-CN" altLang="en-US" sz="1400" dirty="0"/>
              <a:t>方法归属不同</a:t>
            </a:r>
          </a:p>
          <a:p>
            <a:pPr marL="285750" indent="-285750">
              <a:buFont typeface="Wingdings" panose="05000000000000000000" pitchFamily="2" charset="2"/>
              <a:buChar char="l"/>
            </a:pPr>
            <a:r>
              <a:rPr lang="en-US" altLang="zh-CN" sz="1400" dirty="0"/>
              <a:t>sleep(long) </a:t>
            </a:r>
            <a:r>
              <a:rPr lang="zh-CN" altLang="en-US" sz="1400" dirty="0"/>
              <a:t>是 </a:t>
            </a:r>
            <a:r>
              <a:rPr lang="en-US" altLang="zh-CN" sz="1400" dirty="0"/>
              <a:t>Thread </a:t>
            </a:r>
            <a:r>
              <a:rPr lang="zh-CN" altLang="en-US" sz="1400" dirty="0"/>
              <a:t>的静态方法</a:t>
            </a:r>
          </a:p>
          <a:p>
            <a:pPr marL="285750" indent="-285750">
              <a:buFont typeface="Wingdings" panose="05000000000000000000" pitchFamily="2" charset="2"/>
              <a:buChar char="l"/>
            </a:pPr>
            <a:r>
              <a:rPr lang="zh-CN" altLang="en-US" sz="1400" dirty="0"/>
              <a:t>而 </a:t>
            </a:r>
            <a:r>
              <a:rPr lang="en-US" altLang="zh-CN" sz="1400" dirty="0"/>
              <a:t>wait()</a:t>
            </a:r>
            <a:r>
              <a:rPr lang="zh-CN" altLang="en-US" sz="1400" dirty="0"/>
              <a:t>，</a:t>
            </a:r>
            <a:r>
              <a:rPr lang="en-US" altLang="zh-CN" sz="1400" dirty="0"/>
              <a:t>wait(long) </a:t>
            </a:r>
            <a:r>
              <a:rPr lang="zh-CN" altLang="en-US" sz="1400" dirty="0"/>
              <a:t>都是 </a:t>
            </a:r>
            <a:r>
              <a:rPr lang="en-US" altLang="zh-CN" sz="1400" dirty="0"/>
              <a:t>Object </a:t>
            </a:r>
            <a:r>
              <a:rPr lang="zh-CN" altLang="en-US" sz="1400" dirty="0"/>
              <a:t>的成员方法，每个对象都有</a:t>
            </a:r>
          </a:p>
          <a:p>
            <a:r>
              <a:rPr lang="en-US" altLang="zh-CN" sz="1400" dirty="0"/>
              <a:t>2.</a:t>
            </a:r>
            <a:r>
              <a:rPr lang="zh-CN" altLang="en-US" sz="1400" dirty="0"/>
              <a:t>醒来时机不同</a:t>
            </a:r>
          </a:p>
          <a:p>
            <a:pPr marL="285750" indent="-285750">
              <a:buFont typeface="Wingdings" panose="05000000000000000000" pitchFamily="2" charset="2"/>
              <a:buChar char="l"/>
            </a:pPr>
            <a:r>
              <a:rPr lang="zh-CN" altLang="en-US" sz="1400" dirty="0"/>
              <a:t>执行 </a:t>
            </a:r>
            <a:r>
              <a:rPr lang="en-US" altLang="zh-CN" sz="1400" dirty="0"/>
              <a:t>sleep(long) </a:t>
            </a:r>
            <a:r>
              <a:rPr lang="zh-CN" altLang="en-US" sz="1400" dirty="0"/>
              <a:t>和 </a:t>
            </a:r>
            <a:r>
              <a:rPr lang="en-US" altLang="zh-CN" sz="1400" dirty="0"/>
              <a:t>wait(long) </a:t>
            </a:r>
            <a:r>
              <a:rPr lang="zh-CN" altLang="en-US" sz="1400" dirty="0"/>
              <a:t>的线程都会在等待相应毫秒后醒来</a:t>
            </a:r>
          </a:p>
          <a:p>
            <a:pPr marL="285750" indent="-285750">
              <a:buFont typeface="Wingdings" panose="05000000000000000000" pitchFamily="2" charset="2"/>
              <a:buChar char="l"/>
            </a:pPr>
            <a:r>
              <a:rPr lang="en-US" altLang="zh-CN" sz="1400" dirty="0"/>
              <a:t>wait(long) </a:t>
            </a:r>
            <a:r>
              <a:rPr lang="zh-CN" altLang="en-US" sz="1400" dirty="0"/>
              <a:t>和 </a:t>
            </a:r>
            <a:r>
              <a:rPr lang="en-US" altLang="zh-CN" sz="1400" dirty="0"/>
              <a:t>wait() </a:t>
            </a:r>
            <a:r>
              <a:rPr lang="zh-CN" altLang="en-US" sz="1400" dirty="0"/>
              <a:t>还可以被 </a:t>
            </a:r>
            <a:r>
              <a:rPr lang="en-US" altLang="zh-CN" sz="1400" dirty="0"/>
              <a:t>notify </a:t>
            </a:r>
            <a:r>
              <a:rPr lang="zh-CN" altLang="en-US" sz="1400" dirty="0"/>
              <a:t>唤醒，</a:t>
            </a:r>
            <a:r>
              <a:rPr lang="en-US" altLang="zh-CN" sz="1400" dirty="0"/>
              <a:t>wait() </a:t>
            </a:r>
            <a:r>
              <a:rPr lang="zh-CN" altLang="en-US" sz="1400" dirty="0"/>
              <a:t>如果不唤醒就一直等下去</a:t>
            </a:r>
          </a:p>
          <a:p>
            <a:pPr marL="285750" indent="-285750">
              <a:buFont typeface="Wingdings" panose="05000000000000000000" pitchFamily="2" charset="2"/>
              <a:buChar char="l"/>
            </a:pPr>
            <a:r>
              <a:rPr lang="zh-CN" altLang="en-US" sz="1400" dirty="0"/>
              <a:t>它们都可以被打断唤醒</a:t>
            </a:r>
            <a:endParaRPr lang="en-US" altLang="zh-CN" sz="1400" dirty="0"/>
          </a:p>
          <a:p>
            <a:r>
              <a:rPr lang="en-US" altLang="zh-CN" sz="1400" dirty="0"/>
              <a:t>3.</a:t>
            </a:r>
            <a:r>
              <a:rPr lang="zh-CN" altLang="en-US" sz="1400" dirty="0"/>
              <a:t> 锁特性不同（重点）</a:t>
            </a:r>
          </a:p>
          <a:p>
            <a:pPr marL="285750" indent="-285750">
              <a:buFont typeface="Wingdings" panose="05000000000000000000" pitchFamily="2" charset="2"/>
              <a:buChar char="l"/>
            </a:pPr>
            <a:r>
              <a:rPr lang="en-US" altLang="zh-CN" sz="1400" dirty="0"/>
              <a:t>wait </a:t>
            </a:r>
            <a:r>
              <a:rPr lang="zh-CN" altLang="en-US" sz="1400" dirty="0"/>
              <a:t>方法的调用必须先获取 </a:t>
            </a:r>
            <a:r>
              <a:rPr lang="en-US" altLang="zh-CN" sz="1400" dirty="0"/>
              <a:t>wait </a:t>
            </a:r>
            <a:r>
              <a:rPr lang="zh-CN" altLang="en-US" sz="1400" dirty="0"/>
              <a:t>对象的锁，而 </a:t>
            </a:r>
            <a:r>
              <a:rPr lang="en-US" altLang="zh-CN" sz="1400" dirty="0"/>
              <a:t>sleep </a:t>
            </a:r>
            <a:r>
              <a:rPr lang="zh-CN" altLang="en-US" sz="1400" dirty="0"/>
              <a:t>则无此限制</a:t>
            </a:r>
          </a:p>
          <a:p>
            <a:pPr marL="285750" indent="-285750">
              <a:buFont typeface="Wingdings" panose="05000000000000000000" pitchFamily="2" charset="2"/>
              <a:buChar char="l"/>
            </a:pPr>
            <a:r>
              <a:rPr lang="en-US" altLang="zh-CN" sz="1400" dirty="0"/>
              <a:t>wait </a:t>
            </a:r>
            <a:r>
              <a:rPr lang="zh-CN" altLang="en-US" sz="1400" dirty="0"/>
              <a:t>方法执行后会释放对象锁，允许其它线程获得该对象锁（我放弃 </a:t>
            </a:r>
            <a:r>
              <a:rPr lang="en-US" altLang="zh-CN" sz="1400" dirty="0" err="1"/>
              <a:t>cpu</a:t>
            </a:r>
            <a:r>
              <a:rPr lang="zh-CN" altLang="en-US" sz="1400" dirty="0"/>
              <a:t>，但你们还可以用）</a:t>
            </a:r>
          </a:p>
          <a:p>
            <a:pPr marL="285750" indent="-285750">
              <a:buFont typeface="Wingdings" panose="05000000000000000000" pitchFamily="2" charset="2"/>
              <a:buChar char="l"/>
            </a:pPr>
            <a:r>
              <a:rPr lang="zh-CN" altLang="en-US" sz="1400" dirty="0"/>
              <a:t>而 </a:t>
            </a:r>
            <a:r>
              <a:rPr lang="en-US" altLang="zh-CN" sz="1400" dirty="0"/>
              <a:t>sleep </a:t>
            </a:r>
            <a:r>
              <a:rPr lang="zh-CN" altLang="en-US" sz="1400" dirty="0"/>
              <a:t>如果在 </a:t>
            </a:r>
            <a:r>
              <a:rPr lang="en-US" altLang="zh-CN" sz="1400" dirty="0"/>
              <a:t>synchronized </a:t>
            </a:r>
            <a:r>
              <a:rPr lang="zh-CN" altLang="en-US" sz="1400" dirty="0"/>
              <a:t>代码块中执行，并不会释放对象锁（我放弃 </a:t>
            </a:r>
            <a:r>
              <a:rPr lang="en-US" altLang="zh-CN" sz="1400" dirty="0" err="1"/>
              <a:t>cpu</a:t>
            </a:r>
            <a:r>
              <a:rPr lang="zh-CN" altLang="en-US" sz="1400" dirty="0"/>
              <a:t>，你们也用不了）</a:t>
            </a:r>
          </a:p>
          <a:p>
            <a:endParaRPr lang="zh-CN" altLang="en-US" sz="1400" dirty="0"/>
          </a:p>
          <a:p>
            <a:endParaRPr lang="zh-CN" altLang="en-US" sz="1400" dirty="0"/>
          </a:p>
        </p:txBody>
      </p:sp>
    </p:spTree>
    <p:extLst>
      <p:ext uri="{BB962C8B-B14F-4D97-AF65-F5344CB8AC3E}">
        <p14:creationId xmlns:p14="http://schemas.microsoft.com/office/powerpoint/2010/main" val="644944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wipe(left)">
                                      <p:cBhvr>
                                        <p:cTn id="20" dur="500"/>
                                        <p:tgtEl>
                                          <p:spTgt spid="4">
                                            <p:txEl>
                                              <p:pRg st="5" end="5"/>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left)">
                                      <p:cBhvr>
                                        <p:cTn id="23" dur="500"/>
                                        <p:tgtEl>
                                          <p:spTgt spid="4">
                                            <p:txEl>
                                              <p:pRg st="6" end="6"/>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wipe(left)">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wipe(left)">
                                      <p:cBhvr>
                                        <p:cTn id="31" dur="500"/>
                                        <p:tgtEl>
                                          <p:spTgt spid="4">
                                            <p:txEl>
                                              <p:pRg st="9" end="9"/>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wipe(left)">
                                      <p:cBhvr>
                                        <p:cTn id="34" dur="500"/>
                                        <p:tgtEl>
                                          <p:spTgt spid="4">
                                            <p:txEl>
                                              <p:pRg st="10" end="10"/>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wipe(left)">
                                      <p:cBhvr>
                                        <p:cTn id="3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956522" y="2063370"/>
            <a:ext cx="12358540"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如何停止一个正在运行的线程？</a:t>
            </a:r>
          </a:p>
        </p:txBody>
      </p:sp>
      <p:sp>
        <p:nvSpPr>
          <p:cNvPr id="11" name="标题 1">
            <a:extLst>
              <a:ext uri="{FF2B5EF4-FFF2-40B4-BE49-F238E27FC236}">
                <a16:creationId xmlns:a16="http://schemas.microsoft.com/office/drawing/2014/main" id="{90F487C9-0206-8B79-2CAF-12C04671D3B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12" name="组合 11">
            <a:extLst>
              <a:ext uri="{FF2B5EF4-FFF2-40B4-BE49-F238E27FC236}">
                <a16:creationId xmlns:a16="http://schemas.microsoft.com/office/drawing/2014/main" id="{C024852C-B5B7-04FE-D444-1FB4976EAC57}"/>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4ADD075C-8459-1822-2A6F-26B6BC3E8C28}"/>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E80B1FB4-4089-26F9-D58B-EF80E9D12773}"/>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CAB7E7CE-42F2-218F-A684-993655BCE480}"/>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404DF028-1D59-97C0-6B07-C6DC960F8343}"/>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1627A04C-C046-53BE-EB22-D1D026EF8963}"/>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34C6A70C-1959-C14E-3CE8-F06CD4D72BC3}"/>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7C5A51FE-9D72-1593-F2B6-B10C3BC73546}"/>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360D4D7C-D7CE-98E1-BB41-12A1E1C60AB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E1EFDFB0-0B3E-FB9A-8385-154F725A887F}"/>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472F6A29-4092-498E-9373-853F1C5D8708}"/>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C66A301B-E1B9-2310-2FF2-C9FDA7E6896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768E6CA7-EAB2-3330-6064-E573FBB9A03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045505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FA63C-43F5-CBB5-A513-413099FEBD07}"/>
              </a:ext>
            </a:extLst>
          </p:cNvPr>
          <p:cNvSpPr>
            <a:spLocks noGrp="1"/>
          </p:cNvSpPr>
          <p:nvPr>
            <p:ph type="title"/>
          </p:nvPr>
        </p:nvSpPr>
        <p:spPr/>
        <p:txBody>
          <a:bodyPr/>
          <a:lstStyle/>
          <a:p>
            <a:r>
              <a:rPr lang="zh-CN" altLang="en-US" sz="2000" dirty="0"/>
              <a:t>如何停止一个正在运行的线程？</a:t>
            </a:r>
          </a:p>
        </p:txBody>
      </p:sp>
      <p:sp>
        <p:nvSpPr>
          <p:cNvPr id="3" name="文本占位符 2">
            <a:extLst>
              <a:ext uri="{FF2B5EF4-FFF2-40B4-BE49-F238E27FC236}">
                <a16:creationId xmlns:a16="http://schemas.microsoft.com/office/drawing/2014/main" id="{2C713BCF-D620-BB51-8099-3C9CD0DF0800}"/>
              </a:ext>
            </a:extLst>
          </p:cNvPr>
          <p:cNvSpPr>
            <a:spLocks noGrp="1"/>
          </p:cNvSpPr>
          <p:nvPr>
            <p:ph type="body" sz="quarter" idx="11"/>
          </p:nvPr>
        </p:nvSpPr>
        <p:spPr>
          <a:xfrm>
            <a:off x="710880" y="1624204"/>
            <a:ext cx="10698800" cy="3042063"/>
          </a:xfrm>
        </p:spPr>
        <p:txBody>
          <a:bodyPr/>
          <a:lstStyle/>
          <a:p>
            <a:r>
              <a:rPr lang="zh-CN" altLang="en-US" b="0" i="0" dirty="0">
                <a:solidFill>
                  <a:srgbClr val="000000"/>
                </a:solidFill>
                <a:effectLst/>
                <a:latin typeface="Helvetica Neue"/>
              </a:rPr>
              <a:t>有三种方式可以停止线程</a:t>
            </a:r>
          </a:p>
          <a:p>
            <a:pPr marL="285750" indent="-285750">
              <a:buFont typeface="Wingdings" panose="05000000000000000000" pitchFamily="2" charset="2"/>
              <a:buChar char="l"/>
            </a:pPr>
            <a:r>
              <a:rPr lang="zh-CN" altLang="en-US" b="0" i="0" dirty="0">
                <a:solidFill>
                  <a:srgbClr val="000000"/>
                </a:solidFill>
                <a:effectLst/>
                <a:latin typeface="Helvetica Neue"/>
              </a:rPr>
              <a:t>使用退出标志，使线程正常退出，也就是当</a:t>
            </a:r>
            <a:r>
              <a:rPr lang="en-US" altLang="zh-CN" b="0" i="0" dirty="0">
                <a:solidFill>
                  <a:srgbClr val="000000"/>
                </a:solidFill>
                <a:effectLst/>
                <a:latin typeface="Helvetica Neue"/>
              </a:rPr>
              <a:t>run</a:t>
            </a:r>
            <a:r>
              <a:rPr lang="zh-CN" altLang="en-US" b="0" i="0" dirty="0">
                <a:solidFill>
                  <a:srgbClr val="000000"/>
                </a:solidFill>
                <a:effectLst/>
                <a:latin typeface="Helvetica Neue"/>
              </a:rPr>
              <a:t>方法完成后线程终止</a:t>
            </a:r>
          </a:p>
          <a:p>
            <a:pPr marL="285750" indent="-285750">
              <a:buFont typeface="Wingdings" panose="05000000000000000000" pitchFamily="2" charset="2"/>
              <a:buChar char="l"/>
            </a:pPr>
            <a:r>
              <a:rPr lang="zh-CN" altLang="en-US" b="0" i="0" dirty="0">
                <a:solidFill>
                  <a:srgbClr val="000000"/>
                </a:solidFill>
                <a:effectLst/>
                <a:latin typeface="Helvetica Neue"/>
              </a:rPr>
              <a:t>使用</a:t>
            </a:r>
            <a:r>
              <a:rPr lang="en-US" altLang="zh-CN" b="0" i="0" dirty="0">
                <a:solidFill>
                  <a:srgbClr val="000000"/>
                </a:solidFill>
                <a:effectLst/>
                <a:latin typeface="Helvetica Neue"/>
              </a:rPr>
              <a:t>stop</a:t>
            </a:r>
            <a:r>
              <a:rPr lang="zh-CN" altLang="en-US" b="0" i="0" dirty="0">
                <a:solidFill>
                  <a:srgbClr val="000000"/>
                </a:solidFill>
                <a:effectLst/>
                <a:latin typeface="Helvetica Neue"/>
              </a:rPr>
              <a:t>方法强行终止（不推荐，方法已作废）</a:t>
            </a:r>
          </a:p>
          <a:p>
            <a:pPr marL="285750" indent="-285750">
              <a:buFont typeface="Wingdings" panose="05000000000000000000" pitchFamily="2" charset="2"/>
              <a:buChar char="l"/>
            </a:pPr>
            <a:r>
              <a:rPr lang="zh-CN" altLang="en-US" b="0" i="0" dirty="0">
                <a:solidFill>
                  <a:srgbClr val="000000"/>
                </a:solidFill>
                <a:effectLst/>
                <a:latin typeface="Helvetica Neue"/>
              </a:rPr>
              <a:t>使用</a:t>
            </a:r>
            <a:r>
              <a:rPr lang="en-US" altLang="zh-CN" b="0" i="0" dirty="0">
                <a:solidFill>
                  <a:srgbClr val="000000"/>
                </a:solidFill>
                <a:effectLst/>
                <a:latin typeface="Helvetica Neue"/>
              </a:rPr>
              <a:t>interrupt</a:t>
            </a:r>
            <a:r>
              <a:rPr lang="zh-CN" altLang="en-US" b="0" i="0" dirty="0">
                <a:solidFill>
                  <a:srgbClr val="000000"/>
                </a:solidFill>
                <a:effectLst/>
                <a:latin typeface="Helvetica Neue"/>
              </a:rPr>
              <a:t>方法中断线程</a:t>
            </a:r>
            <a:endParaRPr lang="zh-CN" altLang="en-US" dirty="0"/>
          </a:p>
        </p:txBody>
      </p:sp>
      <p:sp>
        <p:nvSpPr>
          <p:cNvPr id="4" name="文本占位符 2">
            <a:extLst>
              <a:ext uri="{FF2B5EF4-FFF2-40B4-BE49-F238E27FC236}">
                <a16:creationId xmlns:a16="http://schemas.microsoft.com/office/drawing/2014/main" id="{D707EC38-0C56-BEDA-DF55-6DA44E6B71D8}"/>
              </a:ext>
            </a:extLst>
          </p:cNvPr>
          <p:cNvSpPr txBox="1">
            <a:spLocks/>
          </p:cNvSpPr>
          <p:nvPr/>
        </p:nvSpPr>
        <p:spPr>
          <a:xfrm>
            <a:off x="1055440" y="3356993"/>
            <a:ext cx="10698800" cy="11881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u"/>
            </a:pPr>
            <a:r>
              <a:rPr lang="zh-CN" altLang="en-US" sz="1400" dirty="0"/>
              <a:t>打断阻塞的线程（</a:t>
            </a:r>
            <a:r>
              <a:rPr lang="en-US" altLang="zh-CN" sz="1400" dirty="0"/>
              <a:t> sleep</a:t>
            </a:r>
            <a:r>
              <a:rPr lang="zh-CN" altLang="en-US" sz="1400" dirty="0"/>
              <a:t>，</a:t>
            </a:r>
            <a:r>
              <a:rPr lang="en-US" altLang="zh-CN" sz="1400" dirty="0"/>
              <a:t>wait</a:t>
            </a:r>
            <a:r>
              <a:rPr lang="zh-CN" altLang="en-US" sz="1400" dirty="0"/>
              <a:t>，</a:t>
            </a:r>
            <a:r>
              <a:rPr lang="en-US" altLang="zh-CN" sz="1400" dirty="0"/>
              <a:t>join </a:t>
            </a:r>
            <a:r>
              <a:rPr lang="zh-CN" altLang="en-US" sz="1400" dirty="0"/>
              <a:t>）的线程，线程会抛出</a:t>
            </a:r>
            <a:r>
              <a:rPr lang="en-US" altLang="zh-CN" sz="1400" b="0" i="0" dirty="0" err="1">
                <a:solidFill>
                  <a:srgbClr val="000000"/>
                </a:solidFill>
                <a:effectLst/>
                <a:latin typeface="Helvetica Neue"/>
              </a:rPr>
              <a:t>InterruptedException</a:t>
            </a:r>
            <a:r>
              <a:rPr lang="zh-CN" altLang="en-US" sz="1400" b="0" i="0" dirty="0">
                <a:solidFill>
                  <a:srgbClr val="000000"/>
                </a:solidFill>
                <a:effectLst/>
                <a:latin typeface="Helvetica Neue"/>
              </a:rPr>
              <a:t>异常</a:t>
            </a:r>
            <a:endParaRPr lang="en-US" altLang="zh-CN" sz="1400" b="0" i="0" dirty="0">
              <a:solidFill>
                <a:srgbClr val="000000"/>
              </a:solidFill>
              <a:effectLst/>
              <a:latin typeface="Helvetica Neue"/>
            </a:endParaRPr>
          </a:p>
          <a:p>
            <a:pPr marL="285750" indent="-285750">
              <a:buFont typeface="Wingdings" panose="05000000000000000000" pitchFamily="2" charset="2"/>
              <a:buChar char="u"/>
            </a:pPr>
            <a:r>
              <a:rPr lang="zh-CN" altLang="en-US" sz="1400" dirty="0">
                <a:solidFill>
                  <a:srgbClr val="000000"/>
                </a:solidFill>
                <a:latin typeface="Helvetica Neue"/>
              </a:rPr>
              <a:t>打断正常的线程，可以根据打断状态来标记是否退出线程</a:t>
            </a:r>
            <a:endParaRPr lang="zh-CN" altLang="en-US" sz="1400" dirty="0"/>
          </a:p>
        </p:txBody>
      </p:sp>
    </p:spTree>
    <p:extLst>
      <p:ext uri="{BB962C8B-B14F-4D97-AF65-F5344CB8AC3E}">
        <p14:creationId xmlns:p14="http://schemas.microsoft.com/office/powerpoint/2010/main" val="2910532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left)">
                                      <p:cBhvr>
                                        <p:cTn id="3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09018FCE-5F1C-1FDA-F164-2229CCACE7D0}"/>
              </a:ext>
            </a:extLst>
          </p:cNvPr>
          <p:cNvGrpSpPr/>
          <p:nvPr/>
        </p:nvGrpSpPr>
        <p:grpSpPr>
          <a:xfrm>
            <a:off x="559238" y="1196752"/>
            <a:ext cx="3316968" cy="5004556"/>
            <a:chOff x="559238" y="1196752"/>
            <a:chExt cx="3316968" cy="5004556"/>
          </a:xfrm>
        </p:grpSpPr>
        <p:sp>
          <p:nvSpPr>
            <p:cNvPr id="2" name="矩形 1">
              <a:extLst>
                <a:ext uri="{FF2B5EF4-FFF2-40B4-BE49-F238E27FC236}">
                  <a16:creationId xmlns:a16="http://schemas.microsoft.com/office/drawing/2014/main" id="{7181C26E-F33E-513A-0333-0EDF81B55523}"/>
                </a:ext>
              </a:extLst>
            </p:cNvPr>
            <p:cNvSpPr/>
            <p:nvPr/>
          </p:nvSpPr>
          <p:spPr>
            <a:xfrm>
              <a:off x="559238" y="119675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6" name="文本框 35">
              <a:extLst>
                <a:ext uri="{FF2B5EF4-FFF2-40B4-BE49-F238E27FC236}">
                  <a16:creationId xmlns:a16="http://schemas.microsoft.com/office/drawing/2014/main" id="{5928B6F1-5B7F-EDCA-3FBD-7FE55CBC37DF}"/>
                </a:ext>
              </a:extLst>
            </p:cNvPr>
            <p:cNvSpPr txBox="1"/>
            <p:nvPr/>
          </p:nvSpPr>
          <p:spPr>
            <a:xfrm>
              <a:off x="1260718"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线程的基础知识</a:t>
              </a:r>
              <a:endParaRPr lang="en-US" altLang="zh-CN" dirty="0"/>
            </a:p>
          </p:txBody>
        </p:sp>
      </p:grpSp>
      <p:grpSp>
        <p:nvGrpSpPr>
          <p:cNvPr id="42" name="组合 41">
            <a:extLst>
              <a:ext uri="{FF2B5EF4-FFF2-40B4-BE49-F238E27FC236}">
                <a16:creationId xmlns:a16="http://schemas.microsoft.com/office/drawing/2014/main" id="{E3840184-72F7-09FE-621B-161E39B746D7}"/>
              </a:ext>
            </a:extLst>
          </p:cNvPr>
          <p:cNvGrpSpPr/>
          <p:nvPr/>
        </p:nvGrpSpPr>
        <p:grpSpPr>
          <a:xfrm>
            <a:off x="4062811" y="1211542"/>
            <a:ext cx="3316968" cy="5004556"/>
            <a:chOff x="4062811" y="1211542"/>
            <a:chExt cx="3316968" cy="5004556"/>
          </a:xfrm>
        </p:grpSpPr>
        <p:sp>
          <p:nvSpPr>
            <p:cNvPr id="5" name="矩形 4">
              <a:extLst>
                <a:ext uri="{FF2B5EF4-FFF2-40B4-BE49-F238E27FC236}">
                  <a16:creationId xmlns:a16="http://schemas.microsoft.com/office/drawing/2014/main" id="{E3203FEB-B9EB-A96A-E5FF-D49C81C9AD4B}"/>
                </a:ext>
              </a:extLst>
            </p:cNvPr>
            <p:cNvSpPr/>
            <p:nvPr/>
          </p:nvSpPr>
          <p:spPr>
            <a:xfrm>
              <a:off x="4062811" y="121154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7" name="文本框 36">
              <a:extLst>
                <a:ext uri="{FF2B5EF4-FFF2-40B4-BE49-F238E27FC236}">
                  <a16:creationId xmlns:a16="http://schemas.microsoft.com/office/drawing/2014/main" id="{E244C2EE-3E88-D088-803A-7C716D7488D6}"/>
                </a:ext>
              </a:extLst>
            </p:cNvPr>
            <p:cNvSpPr txBox="1"/>
            <p:nvPr/>
          </p:nvSpPr>
          <p:spPr>
            <a:xfrm>
              <a:off x="4769173"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线程中并发安全</a:t>
              </a:r>
            </a:p>
          </p:txBody>
        </p:sp>
      </p:grpSp>
      <p:grpSp>
        <p:nvGrpSpPr>
          <p:cNvPr id="41" name="组合 40">
            <a:extLst>
              <a:ext uri="{FF2B5EF4-FFF2-40B4-BE49-F238E27FC236}">
                <a16:creationId xmlns:a16="http://schemas.microsoft.com/office/drawing/2014/main" id="{3C0A3555-E37D-C870-A197-BE03FB58448F}"/>
              </a:ext>
            </a:extLst>
          </p:cNvPr>
          <p:cNvGrpSpPr/>
          <p:nvPr/>
        </p:nvGrpSpPr>
        <p:grpSpPr>
          <a:xfrm>
            <a:off x="7657871" y="1196753"/>
            <a:ext cx="3774814" cy="2717388"/>
            <a:chOff x="7657871" y="1196753"/>
            <a:chExt cx="3774814" cy="2717388"/>
          </a:xfrm>
        </p:grpSpPr>
        <p:sp>
          <p:nvSpPr>
            <p:cNvPr id="14" name="矩形 13">
              <a:extLst>
                <a:ext uri="{FF2B5EF4-FFF2-40B4-BE49-F238E27FC236}">
                  <a16:creationId xmlns:a16="http://schemas.microsoft.com/office/drawing/2014/main" id="{DDF0A98E-3617-0729-CF23-467AA54A8C78}"/>
                </a:ext>
              </a:extLst>
            </p:cNvPr>
            <p:cNvSpPr/>
            <p:nvPr/>
          </p:nvSpPr>
          <p:spPr>
            <a:xfrm>
              <a:off x="7657871" y="1196753"/>
              <a:ext cx="3774814" cy="2717388"/>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8" name="文本框 37">
              <a:extLst>
                <a:ext uri="{FF2B5EF4-FFF2-40B4-BE49-F238E27FC236}">
                  <a16:creationId xmlns:a16="http://schemas.microsoft.com/office/drawing/2014/main" id="{1C21DB3C-BDE3-9529-DA7B-64E87F55737F}"/>
                </a:ext>
              </a:extLst>
            </p:cNvPr>
            <p:cNvSpPr txBox="1"/>
            <p:nvPr/>
          </p:nvSpPr>
          <p:spPr>
            <a:xfrm>
              <a:off x="8976320" y="1215758"/>
              <a:ext cx="1449308"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线程池</a:t>
              </a:r>
            </a:p>
          </p:txBody>
        </p:sp>
      </p:grpSp>
      <p:grpSp>
        <p:nvGrpSpPr>
          <p:cNvPr id="40" name="组合 39">
            <a:extLst>
              <a:ext uri="{FF2B5EF4-FFF2-40B4-BE49-F238E27FC236}">
                <a16:creationId xmlns:a16="http://schemas.microsoft.com/office/drawing/2014/main" id="{2933D1E6-EA77-756A-AF8B-DE8ADC9F7D9D}"/>
              </a:ext>
            </a:extLst>
          </p:cNvPr>
          <p:cNvGrpSpPr/>
          <p:nvPr/>
        </p:nvGrpSpPr>
        <p:grpSpPr>
          <a:xfrm>
            <a:off x="7673736" y="4227046"/>
            <a:ext cx="3774814" cy="1974262"/>
            <a:chOff x="7673736" y="4227046"/>
            <a:chExt cx="3774814" cy="1974262"/>
          </a:xfrm>
        </p:grpSpPr>
        <p:sp>
          <p:nvSpPr>
            <p:cNvPr id="21" name="矩形 20">
              <a:extLst>
                <a:ext uri="{FF2B5EF4-FFF2-40B4-BE49-F238E27FC236}">
                  <a16:creationId xmlns:a16="http://schemas.microsoft.com/office/drawing/2014/main" id="{222DAC7C-68C2-C868-B050-FBADA4FF1445}"/>
                </a:ext>
              </a:extLst>
            </p:cNvPr>
            <p:cNvSpPr/>
            <p:nvPr/>
          </p:nvSpPr>
          <p:spPr>
            <a:xfrm>
              <a:off x="7673736" y="4227046"/>
              <a:ext cx="3774814" cy="1974262"/>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8A987A"/>
                </a:solidFill>
              </a:endParaRPr>
            </a:p>
          </p:txBody>
        </p:sp>
        <p:sp>
          <p:nvSpPr>
            <p:cNvPr id="39" name="文本框 38">
              <a:extLst>
                <a:ext uri="{FF2B5EF4-FFF2-40B4-BE49-F238E27FC236}">
                  <a16:creationId xmlns:a16="http://schemas.microsoft.com/office/drawing/2014/main" id="{C51278DC-56E7-6A4D-B5C3-5C2084F6D65F}"/>
                </a:ext>
              </a:extLst>
            </p:cNvPr>
            <p:cNvSpPr txBox="1"/>
            <p:nvPr/>
          </p:nvSpPr>
          <p:spPr>
            <a:xfrm>
              <a:off x="8976320" y="4289699"/>
              <a:ext cx="1449308" cy="369332"/>
            </a:xfrm>
            <a:prstGeom prst="rect">
              <a:avLst/>
            </a:prstGeom>
            <a:noFill/>
          </p:spPr>
          <p:txBody>
            <a:bodyPr wrap="square">
              <a:spAutoFit/>
            </a:bodyPr>
            <a:lstStyle/>
            <a:p>
              <a:r>
                <a:rPr lang="zh-CN" altLang="en-US" b="1" dirty="0">
                  <a:solidFill>
                    <a:srgbClr val="8A987A"/>
                  </a:solidFill>
                  <a:ea typeface="Alibaba PuHuiTi Medium"/>
                </a:rPr>
                <a:t>使用场景</a:t>
              </a:r>
            </a:p>
          </p:txBody>
        </p:sp>
      </p:grpSp>
      <p:sp>
        <p:nvSpPr>
          <p:cNvPr id="3" name="文本占位符 2">
            <a:extLst>
              <a:ext uri="{FF2B5EF4-FFF2-40B4-BE49-F238E27FC236}">
                <a16:creationId xmlns:a16="http://schemas.microsoft.com/office/drawing/2014/main" id="{1A980E09-4C0E-B98D-002A-4EE41CF58E0C}"/>
              </a:ext>
            </a:extLst>
          </p:cNvPr>
          <p:cNvSpPr>
            <a:spLocks noGrp="1"/>
          </p:cNvSpPr>
          <p:nvPr>
            <p:ph type="body" sz="quarter" idx="11"/>
          </p:nvPr>
        </p:nvSpPr>
        <p:spPr>
          <a:xfrm>
            <a:off x="759315" y="1820777"/>
            <a:ext cx="1532692" cy="400639"/>
          </a:xfrm>
        </p:spPr>
        <p:txBody>
          <a:bodyPr/>
          <a:lstStyle/>
          <a:p>
            <a:r>
              <a:rPr lang="zh-CN" altLang="en-US" sz="1200" dirty="0">
                <a:solidFill>
                  <a:srgbClr val="8A987A"/>
                </a:solidFill>
              </a:rPr>
              <a:t>线程与进程的区别</a:t>
            </a:r>
          </a:p>
        </p:txBody>
      </p:sp>
      <p:sp>
        <p:nvSpPr>
          <p:cNvPr id="4" name="文本占位符 2">
            <a:extLst>
              <a:ext uri="{FF2B5EF4-FFF2-40B4-BE49-F238E27FC236}">
                <a16:creationId xmlns:a16="http://schemas.microsoft.com/office/drawing/2014/main" id="{A1F2B3D3-6017-9075-06D4-DC446CB05D10}"/>
              </a:ext>
            </a:extLst>
          </p:cNvPr>
          <p:cNvSpPr txBox="1">
            <a:spLocks/>
          </p:cNvSpPr>
          <p:nvPr/>
        </p:nvSpPr>
        <p:spPr>
          <a:xfrm>
            <a:off x="759315" y="2243958"/>
            <a:ext cx="162018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并行与并发的区别</a:t>
            </a:r>
          </a:p>
        </p:txBody>
      </p:sp>
      <p:sp>
        <p:nvSpPr>
          <p:cNvPr id="6" name="文本占位符 2">
            <a:extLst>
              <a:ext uri="{FF2B5EF4-FFF2-40B4-BE49-F238E27FC236}">
                <a16:creationId xmlns:a16="http://schemas.microsoft.com/office/drawing/2014/main" id="{B5DADA01-69AF-E35B-B95E-4E5FB86CB3B9}"/>
              </a:ext>
            </a:extLst>
          </p:cNvPr>
          <p:cNvSpPr txBox="1">
            <a:spLocks/>
          </p:cNvSpPr>
          <p:nvPr/>
        </p:nvSpPr>
        <p:spPr>
          <a:xfrm>
            <a:off x="759315" y="2667139"/>
            <a:ext cx="180020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线程创建的方式有哪些</a:t>
            </a:r>
          </a:p>
        </p:txBody>
      </p:sp>
      <p:sp>
        <p:nvSpPr>
          <p:cNvPr id="7" name="文本占位符 2">
            <a:extLst>
              <a:ext uri="{FF2B5EF4-FFF2-40B4-BE49-F238E27FC236}">
                <a16:creationId xmlns:a16="http://schemas.microsoft.com/office/drawing/2014/main" id="{FA8E1F13-02DA-96DC-BE3C-2AEDD7644F0F}"/>
              </a:ext>
            </a:extLst>
          </p:cNvPr>
          <p:cNvSpPr txBox="1">
            <a:spLocks/>
          </p:cNvSpPr>
          <p:nvPr/>
        </p:nvSpPr>
        <p:spPr>
          <a:xfrm>
            <a:off x="759315" y="5629407"/>
            <a:ext cx="219624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如何停止一个正在运行的线程</a:t>
            </a:r>
          </a:p>
        </p:txBody>
      </p:sp>
      <p:sp>
        <p:nvSpPr>
          <p:cNvPr id="8" name="文本占位符 2">
            <a:extLst>
              <a:ext uri="{FF2B5EF4-FFF2-40B4-BE49-F238E27FC236}">
                <a16:creationId xmlns:a16="http://schemas.microsoft.com/office/drawing/2014/main" id="{5C6590DA-D8BF-7D48-5C81-00B143115ABC}"/>
              </a:ext>
            </a:extLst>
          </p:cNvPr>
          <p:cNvSpPr txBox="1">
            <a:spLocks/>
          </p:cNvSpPr>
          <p:nvPr/>
        </p:nvSpPr>
        <p:spPr>
          <a:xfrm>
            <a:off x="4191115" y="3411395"/>
            <a:ext cx="21324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solidFill>
                  <a:srgbClr val="8A987A"/>
                </a:solidFill>
              </a:rPr>
              <a:t>ReentrantLock</a:t>
            </a:r>
            <a:r>
              <a:rPr lang="zh-CN" altLang="en-US" sz="1200" dirty="0">
                <a:solidFill>
                  <a:srgbClr val="8A987A"/>
                </a:solidFill>
              </a:rPr>
              <a:t>的实现原理</a:t>
            </a:r>
          </a:p>
        </p:txBody>
      </p:sp>
      <p:sp>
        <p:nvSpPr>
          <p:cNvPr id="9" name="文本占位符 2">
            <a:extLst>
              <a:ext uri="{FF2B5EF4-FFF2-40B4-BE49-F238E27FC236}">
                <a16:creationId xmlns:a16="http://schemas.microsoft.com/office/drawing/2014/main" id="{59C3F657-ED67-6D55-219A-5B46A7A6B22B}"/>
              </a:ext>
            </a:extLst>
          </p:cNvPr>
          <p:cNvSpPr txBox="1">
            <a:spLocks/>
          </p:cNvSpPr>
          <p:nvPr/>
        </p:nvSpPr>
        <p:spPr>
          <a:xfrm>
            <a:off x="759315" y="5206225"/>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线程的 </a:t>
            </a:r>
            <a:r>
              <a:rPr lang="en-US" altLang="zh-CN" sz="1200" dirty="0">
                <a:solidFill>
                  <a:srgbClr val="8A987A"/>
                </a:solidFill>
              </a:rPr>
              <a:t>run()</a:t>
            </a:r>
            <a:r>
              <a:rPr lang="zh-CN" altLang="en-US" sz="1200" dirty="0">
                <a:solidFill>
                  <a:srgbClr val="8A987A"/>
                </a:solidFill>
              </a:rPr>
              <a:t>和 </a:t>
            </a:r>
            <a:r>
              <a:rPr lang="en-US" altLang="zh-CN" sz="1200" dirty="0">
                <a:solidFill>
                  <a:srgbClr val="8A987A"/>
                </a:solidFill>
              </a:rPr>
              <a:t>start()</a:t>
            </a:r>
            <a:r>
              <a:rPr lang="zh-CN" altLang="en-US" sz="1200" dirty="0">
                <a:solidFill>
                  <a:srgbClr val="8A987A"/>
                </a:solidFill>
              </a:rPr>
              <a:t>有什么区别</a:t>
            </a:r>
          </a:p>
        </p:txBody>
      </p:sp>
      <p:sp>
        <p:nvSpPr>
          <p:cNvPr id="10" name="文本占位符 2">
            <a:extLst>
              <a:ext uri="{FF2B5EF4-FFF2-40B4-BE49-F238E27FC236}">
                <a16:creationId xmlns:a16="http://schemas.microsoft.com/office/drawing/2014/main" id="{FD84A8B0-C106-A06E-E5F6-0FA941440DC0}"/>
              </a:ext>
            </a:extLst>
          </p:cNvPr>
          <p:cNvSpPr txBox="1">
            <a:spLocks/>
          </p:cNvSpPr>
          <p:nvPr/>
        </p:nvSpPr>
        <p:spPr>
          <a:xfrm>
            <a:off x="4191115" y="2996383"/>
            <a:ext cx="1033869"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什么是</a:t>
            </a:r>
            <a:r>
              <a:rPr lang="en-US" altLang="zh-CN" sz="1200" dirty="0">
                <a:solidFill>
                  <a:srgbClr val="8A987A"/>
                </a:solidFill>
              </a:rPr>
              <a:t>AQS</a:t>
            </a:r>
            <a:endParaRPr lang="zh-CN" altLang="en-US" sz="1200" dirty="0">
              <a:solidFill>
                <a:srgbClr val="8A987A"/>
              </a:solidFill>
            </a:endParaRPr>
          </a:p>
        </p:txBody>
      </p:sp>
      <p:sp>
        <p:nvSpPr>
          <p:cNvPr id="11" name="文本占位符 2">
            <a:extLst>
              <a:ext uri="{FF2B5EF4-FFF2-40B4-BE49-F238E27FC236}">
                <a16:creationId xmlns:a16="http://schemas.microsoft.com/office/drawing/2014/main" id="{7956C4C3-E46B-1237-13E3-DD4567C0C606}"/>
              </a:ext>
            </a:extLst>
          </p:cNvPr>
          <p:cNvSpPr txBox="1">
            <a:spLocks/>
          </p:cNvSpPr>
          <p:nvPr/>
        </p:nvSpPr>
        <p:spPr>
          <a:xfrm>
            <a:off x="759315" y="4783044"/>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notify()</a:t>
            </a:r>
            <a:r>
              <a:rPr lang="zh-CN" altLang="en-US" sz="1200" dirty="0">
                <a:solidFill>
                  <a:srgbClr val="8A987A"/>
                </a:solidFill>
              </a:rPr>
              <a:t>和 </a:t>
            </a:r>
            <a:r>
              <a:rPr lang="en-US" altLang="zh-CN" sz="1200" dirty="0" err="1">
                <a:solidFill>
                  <a:srgbClr val="8A987A"/>
                </a:solidFill>
              </a:rPr>
              <a:t>notifyAll</a:t>
            </a:r>
            <a:r>
              <a:rPr lang="en-US" altLang="zh-CN" sz="1200" dirty="0">
                <a:solidFill>
                  <a:srgbClr val="8A987A"/>
                </a:solidFill>
              </a:rPr>
              <a:t>()</a:t>
            </a:r>
            <a:r>
              <a:rPr lang="zh-CN" altLang="en-US" sz="1200" dirty="0">
                <a:solidFill>
                  <a:srgbClr val="8A987A"/>
                </a:solidFill>
              </a:rPr>
              <a:t>有什么区别</a:t>
            </a:r>
          </a:p>
        </p:txBody>
      </p:sp>
      <p:sp>
        <p:nvSpPr>
          <p:cNvPr id="12" name="文本占位符 2">
            <a:extLst>
              <a:ext uri="{FF2B5EF4-FFF2-40B4-BE49-F238E27FC236}">
                <a16:creationId xmlns:a16="http://schemas.microsoft.com/office/drawing/2014/main" id="{3375903B-1784-051A-086F-E37CCDE4BF4A}"/>
              </a:ext>
            </a:extLst>
          </p:cNvPr>
          <p:cNvSpPr txBox="1">
            <a:spLocks/>
          </p:cNvSpPr>
          <p:nvPr/>
        </p:nvSpPr>
        <p:spPr>
          <a:xfrm>
            <a:off x="759315" y="4359863"/>
            <a:ext cx="296291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新建三个线程，如何保证它们按顺序执行</a:t>
            </a:r>
          </a:p>
        </p:txBody>
      </p:sp>
      <p:sp>
        <p:nvSpPr>
          <p:cNvPr id="13" name="文本占位符 2">
            <a:extLst>
              <a:ext uri="{FF2B5EF4-FFF2-40B4-BE49-F238E27FC236}">
                <a16:creationId xmlns:a16="http://schemas.microsoft.com/office/drawing/2014/main" id="{B2D52A17-BEDA-33C5-5F0C-330C73B8819A}"/>
              </a:ext>
            </a:extLst>
          </p:cNvPr>
          <p:cNvSpPr txBox="1">
            <a:spLocks/>
          </p:cNvSpPr>
          <p:nvPr/>
        </p:nvSpPr>
        <p:spPr>
          <a:xfrm>
            <a:off x="7649647" y="5266293"/>
            <a:ext cx="3197626"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如何控制某个方法允许并发访问线程的数量</a:t>
            </a:r>
          </a:p>
        </p:txBody>
      </p:sp>
      <p:sp>
        <p:nvSpPr>
          <p:cNvPr id="15" name="文本占位符 2">
            <a:extLst>
              <a:ext uri="{FF2B5EF4-FFF2-40B4-BE49-F238E27FC236}">
                <a16:creationId xmlns:a16="http://schemas.microsoft.com/office/drawing/2014/main" id="{C3955400-60CA-56BE-D6A8-080BDAAF9ED5}"/>
              </a:ext>
            </a:extLst>
          </p:cNvPr>
          <p:cNvSpPr txBox="1">
            <a:spLocks/>
          </p:cNvSpPr>
          <p:nvPr/>
        </p:nvSpPr>
        <p:spPr>
          <a:xfrm>
            <a:off x="7649647" y="3410358"/>
            <a:ext cx="274655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为什么不建议用</a:t>
            </a:r>
            <a:r>
              <a:rPr lang="en-US" altLang="zh-CN" sz="1200" dirty="0">
                <a:solidFill>
                  <a:srgbClr val="8A987A"/>
                </a:solidFill>
              </a:rPr>
              <a:t>Executors</a:t>
            </a:r>
            <a:r>
              <a:rPr lang="zh-CN" altLang="en-US" sz="1200" dirty="0">
                <a:solidFill>
                  <a:srgbClr val="8A987A"/>
                </a:solidFill>
              </a:rPr>
              <a:t>创建线程池</a:t>
            </a:r>
          </a:p>
        </p:txBody>
      </p:sp>
      <p:sp>
        <p:nvSpPr>
          <p:cNvPr id="16" name="文本占位符 2">
            <a:extLst>
              <a:ext uri="{FF2B5EF4-FFF2-40B4-BE49-F238E27FC236}">
                <a16:creationId xmlns:a16="http://schemas.microsoft.com/office/drawing/2014/main" id="{FAAB2B75-D9B6-AF0A-7414-E3F1717D689A}"/>
              </a:ext>
            </a:extLst>
          </p:cNvPr>
          <p:cNvSpPr txBox="1">
            <a:spLocks/>
          </p:cNvSpPr>
          <p:nvPr/>
        </p:nvSpPr>
        <p:spPr>
          <a:xfrm>
            <a:off x="4191115" y="2581371"/>
            <a:ext cx="132698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CAS </a:t>
            </a:r>
            <a:r>
              <a:rPr lang="zh-CN" altLang="en-US" sz="1200" dirty="0">
                <a:solidFill>
                  <a:srgbClr val="8A987A"/>
                </a:solidFill>
              </a:rPr>
              <a:t>你知道吗</a:t>
            </a:r>
          </a:p>
        </p:txBody>
      </p:sp>
      <p:sp>
        <p:nvSpPr>
          <p:cNvPr id="17" name="文本占位符 2">
            <a:extLst>
              <a:ext uri="{FF2B5EF4-FFF2-40B4-BE49-F238E27FC236}">
                <a16:creationId xmlns:a16="http://schemas.microsoft.com/office/drawing/2014/main" id="{D957D52E-B2B4-94D5-E43D-185C07CD132D}"/>
              </a:ext>
            </a:extLst>
          </p:cNvPr>
          <p:cNvSpPr txBox="1">
            <a:spLocks/>
          </p:cNvSpPr>
          <p:nvPr/>
        </p:nvSpPr>
        <p:spPr>
          <a:xfrm>
            <a:off x="4191115" y="2166359"/>
            <a:ext cx="233716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你谈谈 </a:t>
            </a:r>
            <a:r>
              <a:rPr lang="en-US" altLang="zh-CN" sz="1200" dirty="0">
                <a:solidFill>
                  <a:srgbClr val="8A987A"/>
                </a:solidFill>
              </a:rPr>
              <a:t>JMM</a:t>
            </a:r>
            <a:r>
              <a:rPr lang="zh-CN" altLang="en-US" sz="1200" dirty="0">
                <a:solidFill>
                  <a:srgbClr val="8A987A"/>
                </a:solidFill>
              </a:rPr>
              <a:t>（</a:t>
            </a:r>
            <a:r>
              <a:rPr lang="en-US" altLang="zh-CN" sz="1200" dirty="0">
                <a:solidFill>
                  <a:srgbClr val="8A987A"/>
                </a:solidFill>
              </a:rPr>
              <a:t>Java </a:t>
            </a:r>
            <a:r>
              <a:rPr lang="zh-CN" altLang="en-US" sz="1200" dirty="0">
                <a:solidFill>
                  <a:srgbClr val="8A987A"/>
                </a:solidFill>
              </a:rPr>
              <a:t>内存模型）</a:t>
            </a:r>
          </a:p>
        </p:txBody>
      </p:sp>
      <p:sp>
        <p:nvSpPr>
          <p:cNvPr id="18" name="文本占位符 2">
            <a:extLst>
              <a:ext uri="{FF2B5EF4-FFF2-40B4-BE49-F238E27FC236}">
                <a16:creationId xmlns:a16="http://schemas.microsoft.com/office/drawing/2014/main" id="{487D732E-5F5E-E956-2476-795CEC4307B1}"/>
              </a:ext>
            </a:extLst>
          </p:cNvPr>
          <p:cNvSpPr txBox="1">
            <a:spLocks/>
          </p:cNvSpPr>
          <p:nvPr/>
        </p:nvSpPr>
        <p:spPr>
          <a:xfrm>
            <a:off x="7649647" y="3000500"/>
            <a:ext cx="15675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线程池的种类有哪些</a:t>
            </a:r>
          </a:p>
        </p:txBody>
      </p:sp>
      <p:sp>
        <p:nvSpPr>
          <p:cNvPr id="19" name="文本占位符 2">
            <a:extLst>
              <a:ext uri="{FF2B5EF4-FFF2-40B4-BE49-F238E27FC236}">
                <a16:creationId xmlns:a16="http://schemas.microsoft.com/office/drawing/2014/main" id="{22FE0C4D-DE29-22CF-F8C5-4263B4350DE4}"/>
              </a:ext>
            </a:extLst>
          </p:cNvPr>
          <p:cNvSpPr txBox="1">
            <a:spLocks/>
          </p:cNvSpPr>
          <p:nvPr/>
        </p:nvSpPr>
        <p:spPr>
          <a:xfrm>
            <a:off x="4191115" y="175134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关键字的底层原理</a:t>
            </a:r>
          </a:p>
        </p:txBody>
      </p:sp>
      <p:sp>
        <p:nvSpPr>
          <p:cNvPr id="20" name="文本占位符 2">
            <a:extLst>
              <a:ext uri="{FF2B5EF4-FFF2-40B4-BE49-F238E27FC236}">
                <a16:creationId xmlns:a16="http://schemas.microsoft.com/office/drawing/2014/main" id="{4C955F90-F324-E316-BC73-7AAE42F0C34D}"/>
              </a:ext>
            </a:extLst>
          </p:cNvPr>
          <p:cNvSpPr txBox="1">
            <a:spLocks/>
          </p:cNvSpPr>
          <p:nvPr/>
        </p:nvSpPr>
        <p:spPr>
          <a:xfrm>
            <a:off x="4191115" y="4656431"/>
            <a:ext cx="149678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如何进行死锁诊断</a:t>
            </a:r>
          </a:p>
        </p:txBody>
      </p:sp>
      <p:sp>
        <p:nvSpPr>
          <p:cNvPr id="22" name="文本占位符 2">
            <a:extLst>
              <a:ext uri="{FF2B5EF4-FFF2-40B4-BE49-F238E27FC236}">
                <a16:creationId xmlns:a16="http://schemas.microsoft.com/office/drawing/2014/main" id="{2EB2F23A-1264-D9E2-E139-FA6B7043D37D}"/>
              </a:ext>
            </a:extLst>
          </p:cNvPr>
          <p:cNvSpPr txBox="1">
            <a:spLocks/>
          </p:cNvSpPr>
          <p:nvPr/>
        </p:nvSpPr>
        <p:spPr>
          <a:xfrm>
            <a:off x="4191115" y="4241419"/>
            <a:ext cx="181462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死锁产生的条件是什么</a:t>
            </a:r>
          </a:p>
        </p:txBody>
      </p:sp>
      <p:sp>
        <p:nvSpPr>
          <p:cNvPr id="23" name="文本占位符 2">
            <a:extLst>
              <a:ext uri="{FF2B5EF4-FFF2-40B4-BE49-F238E27FC236}">
                <a16:creationId xmlns:a16="http://schemas.microsoft.com/office/drawing/2014/main" id="{39E14B6A-B941-D5F4-9724-A6B20B306562}"/>
              </a:ext>
            </a:extLst>
          </p:cNvPr>
          <p:cNvSpPr txBox="1">
            <a:spLocks/>
          </p:cNvSpPr>
          <p:nvPr/>
        </p:nvSpPr>
        <p:spPr>
          <a:xfrm>
            <a:off x="759315" y="3513501"/>
            <a:ext cx="311689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线程包括哪些状态，状态之间是如何变化的</a:t>
            </a:r>
          </a:p>
        </p:txBody>
      </p:sp>
      <p:sp>
        <p:nvSpPr>
          <p:cNvPr id="24" name="文本占位符 2">
            <a:extLst>
              <a:ext uri="{FF2B5EF4-FFF2-40B4-BE49-F238E27FC236}">
                <a16:creationId xmlns:a16="http://schemas.microsoft.com/office/drawing/2014/main" id="{DF65299F-BD10-D519-8802-4D72C7A03692}"/>
              </a:ext>
            </a:extLst>
          </p:cNvPr>
          <p:cNvSpPr txBox="1">
            <a:spLocks/>
          </p:cNvSpPr>
          <p:nvPr/>
        </p:nvSpPr>
        <p:spPr>
          <a:xfrm>
            <a:off x="4191115" y="3826407"/>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synchronized</a:t>
            </a:r>
            <a:r>
              <a:rPr lang="zh-CN" altLang="en-US" sz="1200" dirty="0">
                <a:solidFill>
                  <a:srgbClr val="8A987A"/>
                </a:solidFill>
              </a:rPr>
              <a:t>和</a:t>
            </a:r>
            <a:r>
              <a:rPr lang="en-US" altLang="zh-CN" sz="1200" dirty="0">
                <a:solidFill>
                  <a:srgbClr val="8A987A"/>
                </a:solidFill>
              </a:rPr>
              <a:t>Lock</a:t>
            </a:r>
            <a:r>
              <a:rPr lang="zh-CN" altLang="en-US" sz="1200" dirty="0">
                <a:solidFill>
                  <a:srgbClr val="8A987A"/>
                </a:solidFill>
              </a:rPr>
              <a:t>有什么区别</a:t>
            </a:r>
          </a:p>
        </p:txBody>
      </p:sp>
      <p:sp>
        <p:nvSpPr>
          <p:cNvPr id="25" name="文本占位符 2">
            <a:extLst>
              <a:ext uri="{FF2B5EF4-FFF2-40B4-BE49-F238E27FC236}">
                <a16:creationId xmlns:a16="http://schemas.microsoft.com/office/drawing/2014/main" id="{0EC32B99-C876-89C6-72FD-1523FB67AB88}"/>
              </a:ext>
            </a:extLst>
          </p:cNvPr>
          <p:cNvSpPr txBox="1">
            <a:spLocks/>
          </p:cNvSpPr>
          <p:nvPr/>
        </p:nvSpPr>
        <p:spPr>
          <a:xfrm>
            <a:off x="7649647" y="1770920"/>
            <a:ext cx="398311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说一下线程池的核心参数（线程池的执行原理知道嘛）</a:t>
            </a:r>
          </a:p>
        </p:txBody>
      </p:sp>
      <p:sp>
        <p:nvSpPr>
          <p:cNvPr id="26" name="文本占位符 2">
            <a:extLst>
              <a:ext uri="{FF2B5EF4-FFF2-40B4-BE49-F238E27FC236}">
                <a16:creationId xmlns:a16="http://schemas.microsoft.com/office/drawing/2014/main" id="{A6512EA3-FA0D-53D0-2DEB-92595922D3C6}"/>
              </a:ext>
            </a:extLst>
          </p:cNvPr>
          <p:cNvSpPr txBox="1">
            <a:spLocks/>
          </p:cNvSpPr>
          <p:nvPr/>
        </p:nvSpPr>
        <p:spPr>
          <a:xfrm>
            <a:off x="4191115" y="5486455"/>
            <a:ext cx="225025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聊一下</a:t>
            </a:r>
            <a:r>
              <a:rPr lang="en-US" altLang="zh-CN" sz="1200" dirty="0" err="1">
                <a:solidFill>
                  <a:srgbClr val="8A987A"/>
                </a:solidFill>
              </a:rPr>
              <a:t>ConcurrentHashMap</a:t>
            </a:r>
            <a:r>
              <a:rPr lang="en-US" altLang="zh-CN" sz="1200" dirty="0">
                <a:solidFill>
                  <a:srgbClr val="8A987A"/>
                </a:solidFill>
              </a:rPr>
              <a:t> </a:t>
            </a:r>
            <a:endParaRPr lang="zh-CN" altLang="en-US" sz="1200" dirty="0">
              <a:solidFill>
                <a:srgbClr val="8A987A"/>
              </a:solidFill>
            </a:endParaRPr>
          </a:p>
        </p:txBody>
      </p:sp>
      <p:sp>
        <p:nvSpPr>
          <p:cNvPr id="27" name="文本占位符 2">
            <a:extLst>
              <a:ext uri="{FF2B5EF4-FFF2-40B4-BE49-F238E27FC236}">
                <a16:creationId xmlns:a16="http://schemas.microsoft.com/office/drawing/2014/main" id="{0035F3EE-0331-5F96-B7A5-80934E90353C}"/>
              </a:ext>
            </a:extLst>
          </p:cNvPr>
          <p:cNvSpPr txBox="1">
            <a:spLocks/>
          </p:cNvSpPr>
          <p:nvPr/>
        </p:nvSpPr>
        <p:spPr>
          <a:xfrm>
            <a:off x="7649647" y="4851265"/>
            <a:ext cx="342554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线程池使用场景</a:t>
            </a:r>
            <a:r>
              <a:rPr lang="en-US" altLang="zh-CN" sz="1200" dirty="0">
                <a:solidFill>
                  <a:srgbClr val="8A987A"/>
                </a:solidFill>
              </a:rPr>
              <a:t>(</a:t>
            </a:r>
            <a:r>
              <a:rPr lang="zh-CN" altLang="en-US" sz="1200" dirty="0">
                <a:solidFill>
                  <a:srgbClr val="8A987A"/>
                </a:solidFill>
              </a:rPr>
              <a:t>你们项目中哪里用到了线程池</a:t>
            </a:r>
            <a:r>
              <a:rPr lang="en-US" altLang="zh-CN" sz="1200" dirty="0">
                <a:solidFill>
                  <a:srgbClr val="8A987A"/>
                </a:solidFill>
              </a:rPr>
              <a:t>)</a:t>
            </a:r>
            <a:endParaRPr lang="zh-CN" altLang="en-US" sz="1200" dirty="0">
              <a:solidFill>
                <a:srgbClr val="8A987A"/>
              </a:solidFill>
            </a:endParaRPr>
          </a:p>
        </p:txBody>
      </p:sp>
      <p:sp>
        <p:nvSpPr>
          <p:cNvPr id="29" name="文本占位符 2">
            <a:extLst>
              <a:ext uri="{FF2B5EF4-FFF2-40B4-BE49-F238E27FC236}">
                <a16:creationId xmlns:a16="http://schemas.microsoft.com/office/drawing/2014/main" id="{B741B6CD-2F3E-56BD-5AA4-185FC8CC7C54}"/>
              </a:ext>
            </a:extLst>
          </p:cNvPr>
          <p:cNvSpPr txBox="1">
            <a:spLocks/>
          </p:cNvSpPr>
          <p:nvPr/>
        </p:nvSpPr>
        <p:spPr>
          <a:xfrm>
            <a:off x="4191115" y="5071443"/>
            <a:ext cx="204404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请谈谈你对 </a:t>
            </a:r>
            <a:r>
              <a:rPr lang="en-US" altLang="zh-CN" sz="1200" dirty="0">
                <a:solidFill>
                  <a:srgbClr val="8A987A"/>
                </a:solidFill>
              </a:rPr>
              <a:t>volatile </a:t>
            </a:r>
            <a:r>
              <a:rPr lang="zh-CN" altLang="en-US" sz="1200" dirty="0">
                <a:solidFill>
                  <a:srgbClr val="8A987A"/>
                </a:solidFill>
              </a:rPr>
              <a:t>的理解</a:t>
            </a:r>
          </a:p>
        </p:txBody>
      </p:sp>
      <p:sp>
        <p:nvSpPr>
          <p:cNvPr id="30" name="文本占位符 2">
            <a:extLst>
              <a:ext uri="{FF2B5EF4-FFF2-40B4-BE49-F238E27FC236}">
                <a16:creationId xmlns:a16="http://schemas.microsoft.com/office/drawing/2014/main" id="{871FE641-8891-7731-95D0-A5558698E71D}"/>
              </a:ext>
            </a:extLst>
          </p:cNvPr>
          <p:cNvSpPr txBox="1">
            <a:spLocks/>
          </p:cNvSpPr>
          <p:nvPr/>
        </p:nvSpPr>
        <p:spPr>
          <a:xfrm>
            <a:off x="4191115" y="5834600"/>
            <a:ext cx="306036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导致并发程序出现问题的根本原因是什么</a:t>
            </a:r>
          </a:p>
        </p:txBody>
      </p:sp>
      <p:sp>
        <p:nvSpPr>
          <p:cNvPr id="31" name="文本占位符 2">
            <a:extLst>
              <a:ext uri="{FF2B5EF4-FFF2-40B4-BE49-F238E27FC236}">
                <a16:creationId xmlns:a16="http://schemas.microsoft.com/office/drawing/2014/main" id="{DAD3DA1F-9CD7-3B04-BDB8-7208DA162668}"/>
              </a:ext>
            </a:extLst>
          </p:cNvPr>
          <p:cNvSpPr txBox="1">
            <a:spLocks/>
          </p:cNvSpPr>
          <p:nvPr/>
        </p:nvSpPr>
        <p:spPr>
          <a:xfrm>
            <a:off x="7649647" y="2590640"/>
            <a:ext cx="170823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如何确定核心线程数</a:t>
            </a:r>
          </a:p>
        </p:txBody>
      </p:sp>
      <p:sp>
        <p:nvSpPr>
          <p:cNvPr id="32" name="文本占位符 2">
            <a:extLst>
              <a:ext uri="{FF2B5EF4-FFF2-40B4-BE49-F238E27FC236}">
                <a16:creationId xmlns:a16="http://schemas.microsoft.com/office/drawing/2014/main" id="{16A79394-6CF5-6504-8673-8F723236AD90}"/>
              </a:ext>
            </a:extLst>
          </p:cNvPr>
          <p:cNvSpPr txBox="1">
            <a:spLocks/>
          </p:cNvSpPr>
          <p:nvPr/>
        </p:nvSpPr>
        <p:spPr>
          <a:xfrm>
            <a:off x="759315" y="309032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8A987A"/>
                </a:solidFill>
              </a:rPr>
              <a:t>runnable </a:t>
            </a:r>
            <a:r>
              <a:rPr lang="zh-CN" altLang="en-US" sz="1200" dirty="0">
                <a:solidFill>
                  <a:srgbClr val="8A987A"/>
                </a:solidFill>
              </a:rPr>
              <a:t>和 </a:t>
            </a:r>
            <a:r>
              <a:rPr lang="en-US" altLang="zh-CN" sz="1200" dirty="0">
                <a:solidFill>
                  <a:srgbClr val="8A987A"/>
                </a:solidFill>
              </a:rPr>
              <a:t>callable </a:t>
            </a:r>
            <a:r>
              <a:rPr lang="zh-CN" altLang="en-US" sz="1200" dirty="0">
                <a:solidFill>
                  <a:srgbClr val="8A987A"/>
                </a:solidFill>
              </a:rPr>
              <a:t>有什么区别</a:t>
            </a:r>
          </a:p>
        </p:txBody>
      </p:sp>
      <p:sp>
        <p:nvSpPr>
          <p:cNvPr id="33" name="文本占位符 2">
            <a:extLst>
              <a:ext uri="{FF2B5EF4-FFF2-40B4-BE49-F238E27FC236}">
                <a16:creationId xmlns:a16="http://schemas.microsoft.com/office/drawing/2014/main" id="{B80F32B9-EA69-7F21-7DE9-95DAA5155E0C}"/>
              </a:ext>
            </a:extLst>
          </p:cNvPr>
          <p:cNvSpPr txBox="1">
            <a:spLocks/>
          </p:cNvSpPr>
          <p:nvPr/>
        </p:nvSpPr>
        <p:spPr>
          <a:xfrm>
            <a:off x="7673736" y="5686774"/>
            <a:ext cx="2313074"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谈谈你对</a:t>
            </a:r>
            <a:r>
              <a:rPr lang="en-US" altLang="zh-CN" sz="1200" dirty="0" err="1">
                <a:solidFill>
                  <a:srgbClr val="8A987A"/>
                </a:solidFill>
              </a:rPr>
              <a:t>ThreadLocal</a:t>
            </a:r>
            <a:r>
              <a:rPr lang="zh-CN" altLang="en-US" sz="1200" dirty="0">
                <a:solidFill>
                  <a:srgbClr val="8A987A"/>
                </a:solidFill>
              </a:rPr>
              <a:t>的理解</a:t>
            </a:r>
          </a:p>
        </p:txBody>
      </p:sp>
      <p:sp>
        <p:nvSpPr>
          <p:cNvPr id="34" name="文本占位符 2">
            <a:extLst>
              <a:ext uri="{FF2B5EF4-FFF2-40B4-BE49-F238E27FC236}">
                <a16:creationId xmlns:a16="http://schemas.microsoft.com/office/drawing/2014/main" id="{0F1F8EE9-58EA-B2A2-BB3F-FD8627000093}"/>
              </a:ext>
            </a:extLst>
          </p:cNvPr>
          <p:cNvSpPr txBox="1">
            <a:spLocks/>
          </p:cNvSpPr>
          <p:nvPr/>
        </p:nvSpPr>
        <p:spPr>
          <a:xfrm>
            <a:off x="759315" y="3936682"/>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在</a:t>
            </a:r>
            <a:r>
              <a:rPr lang="en-US" altLang="zh-CN" sz="1200" dirty="0">
                <a:solidFill>
                  <a:srgbClr val="8A987A"/>
                </a:solidFill>
              </a:rPr>
              <a:t>java</a:t>
            </a:r>
            <a:r>
              <a:rPr lang="zh-CN" altLang="en-US" sz="1200" dirty="0">
                <a:solidFill>
                  <a:srgbClr val="8A987A"/>
                </a:solidFill>
              </a:rPr>
              <a:t>中</a:t>
            </a:r>
            <a:r>
              <a:rPr lang="en-US" altLang="zh-CN" sz="1200" dirty="0">
                <a:solidFill>
                  <a:srgbClr val="8A987A"/>
                </a:solidFill>
              </a:rPr>
              <a:t>wait</a:t>
            </a:r>
            <a:r>
              <a:rPr lang="zh-CN" altLang="en-US" sz="1200" dirty="0">
                <a:solidFill>
                  <a:srgbClr val="8A987A"/>
                </a:solidFill>
              </a:rPr>
              <a:t>和</a:t>
            </a:r>
            <a:r>
              <a:rPr lang="en-US" altLang="zh-CN" sz="1200" dirty="0">
                <a:solidFill>
                  <a:srgbClr val="8A987A"/>
                </a:solidFill>
              </a:rPr>
              <a:t>sleep</a:t>
            </a:r>
            <a:r>
              <a:rPr lang="zh-CN" altLang="en-US" sz="1200" dirty="0">
                <a:solidFill>
                  <a:srgbClr val="8A987A"/>
                </a:solidFill>
              </a:rPr>
              <a:t>方法的不同</a:t>
            </a:r>
          </a:p>
        </p:txBody>
      </p:sp>
      <p:sp>
        <p:nvSpPr>
          <p:cNvPr id="35" name="文本占位符 2">
            <a:extLst>
              <a:ext uri="{FF2B5EF4-FFF2-40B4-BE49-F238E27FC236}">
                <a16:creationId xmlns:a16="http://schemas.microsoft.com/office/drawing/2014/main" id="{ADD41016-C321-5570-5665-1FAC26262F19}"/>
              </a:ext>
            </a:extLst>
          </p:cNvPr>
          <p:cNvSpPr txBox="1">
            <a:spLocks/>
          </p:cNvSpPr>
          <p:nvPr/>
        </p:nvSpPr>
        <p:spPr>
          <a:xfrm>
            <a:off x="7649647" y="2180780"/>
            <a:ext cx="2493592"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8A987A"/>
                </a:solidFill>
              </a:rPr>
              <a:t>线程池中有哪些常见的阻塞队列</a:t>
            </a:r>
          </a:p>
        </p:txBody>
      </p:sp>
      <p:sp>
        <p:nvSpPr>
          <p:cNvPr id="28" name="椭圆 27">
            <a:extLst>
              <a:ext uri="{FF2B5EF4-FFF2-40B4-BE49-F238E27FC236}">
                <a16:creationId xmlns:a16="http://schemas.microsoft.com/office/drawing/2014/main" id="{F7B7070F-7D28-4533-F25A-E343F4BF0712}"/>
              </a:ext>
            </a:extLst>
          </p:cNvPr>
          <p:cNvSpPr/>
          <p:nvPr/>
        </p:nvSpPr>
        <p:spPr>
          <a:xfrm>
            <a:off x="3087110" y="1218726"/>
            <a:ext cx="740758" cy="7407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B050"/>
                </a:solidFill>
                <a:ea typeface="Alibaba PuHuiTi Medium"/>
              </a:rPr>
              <a:t>完成</a:t>
            </a:r>
          </a:p>
        </p:txBody>
      </p:sp>
    </p:spTree>
    <p:extLst>
      <p:ext uri="{BB962C8B-B14F-4D97-AF65-F5344CB8AC3E}">
        <p14:creationId xmlns:p14="http://schemas.microsoft.com/office/powerpoint/2010/main" val="1720694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strVal val="4*#ppt_w"/>
                                          </p:val>
                                        </p:tav>
                                        <p:tav tm="100000">
                                          <p:val>
                                            <p:strVal val="#ppt_w"/>
                                          </p:val>
                                        </p:tav>
                                      </p:tavLst>
                                    </p:anim>
                                    <p:anim calcmode="lin" valueType="num">
                                      <p:cBhvr>
                                        <p:cTn id="8" dur="500" fill="hold"/>
                                        <p:tgtEl>
                                          <p:spTgt spid="2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066932" y="2011998"/>
            <a:ext cx="10342748"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5400" dirty="0">
                <a:solidFill>
                  <a:srgbClr val="AD2B26"/>
                </a:solidFill>
              </a:rPr>
              <a:t>synchronized</a:t>
            </a:r>
            <a:r>
              <a:rPr lang="zh-CN" altLang="en-US" sz="5400" dirty="0">
                <a:solidFill>
                  <a:srgbClr val="AD2B26"/>
                </a:solidFill>
              </a:rPr>
              <a:t>关键字的底层原理</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286973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D86C6-DE16-AA06-D281-2A5744552952}"/>
              </a:ext>
            </a:extLst>
          </p:cNvPr>
          <p:cNvSpPr>
            <a:spLocks noGrp="1"/>
          </p:cNvSpPr>
          <p:nvPr>
            <p:ph type="title"/>
          </p:nvPr>
        </p:nvSpPr>
        <p:spPr/>
        <p:txBody>
          <a:bodyPr/>
          <a:lstStyle/>
          <a:p>
            <a:r>
              <a:rPr lang="zh-CN" altLang="en-US" dirty="0"/>
              <a:t>基本使用回顾</a:t>
            </a:r>
          </a:p>
        </p:txBody>
      </p:sp>
      <p:sp>
        <p:nvSpPr>
          <p:cNvPr id="3" name="文本占位符 2">
            <a:extLst>
              <a:ext uri="{FF2B5EF4-FFF2-40B4-BE49-F238E27FC236}">
                <a16:creationId xmlns:a16="http://schemas.microsoft.com/office/drawing/2014/main" id="{F5498FD3-5E7D-EB26-14BF-8E06F48EFEB5}"/>
              </a:ext>
            </a:extLst>
          </p:cNvPr>
          <p:cNvSpPr>
            <a:spLocks noGrp="1"/>
          </p:cNvSpPr>
          <p:nvPr>
            <p:ph type="body" sz="quarter" idx="11"/>
          </p:nvPr>
        </p:nvSpPr>
        <p:spPr>
          <a:xfrm>
            <a:off x="7555216" y="2132856"/>
            <a:ext cx="4265420" cy="2042899"/>
          </a:xfrm>
        </p:spPr>
        <p:txBody>
          <a:bodyPr/>
          <a:lstStyle/>
          <a:p>
            <a:r>
              <a:rPr lang="en-US" altLang="zh-CN" sz="1400" dirty="0"/>
              <a:t>Synchronized【</a:t>
            </a:r>
            <a:r>
              <a:rPr lang="zh-CN" altLang="en-US" sz="1400" dirty="0"/>
              <a:t>对象锁</a:t>
            </a:r>
            <a:r>
              <a:rPr lang="en-US" altLang="zh-CN" sz="1400" dirty="0"/>
              <a:t>】</a:t>
            </a:r>
            <a:r>
              <a:rPr lang="zh-CN" altLang="en-US" sz="1400" dirty="0"/>
              <a:t>采用互斥的方式让同一时刻至多只有一个线程能持有</a:t>
            </a:r>
            <a:r>
              <a:rPr lang="en-US" altLang="zh-CN" sz="1400" dirty="0"/>
              <a:t>【</a:t>
            </a:r>
            <a:r>
              <a:rPr lang="zh-CN" altLang="en-US" sz="1400" dirty="0"/>
              <a:t>对象锁</a:t>
            </a:r>
            <a:r>
              <a:rPr lang="en-US" altLang="zh-CN" sz="1400" dirty="0"/>
              <a:t>】</a:t>
            </a:r>
            <a:r>
              <a:rPr lang="zh-CN" altLang="en-US" sz="1400" dirty="0"/>
              <a:t>，其它线程再想获取这个</a:t>
            </a:r>
            <a:r>
              <a:rPr lang="en-US" altLang="zh-CN" sz="1400" dirty="0"/>
              <a:t>【</a:t>
            </a:r>
            <a:r>
              <a:rPr lang="zh-CN" altLang="en-US" sz="1400" dirty="0"/>
              <a:t>对象锁</a:t>
            </a:r>
            <a:r>
              <a:rPr lang="en-US" altLang="zh-CN" sz="1400" dirty="0"/>
              <a:t>】</a:t>
            </a:r>
            <a:r>
              <a:rPr lang="zh-CN" altLang="en-US" sz="1400" dirty="0"/>
              <a:t>时就会阻塞住</a:t>
            </a:r>
          </a:p>
        </p:txBody>
      </p:sp>
      <p:sp>
        <p:nvSpPr>
          <p:cNvPr id="4" name="Rectangle 1">
            <a:extLst>
              <a:ext uri="{FF2B5EF4-FFF2-40B4-BE49-F238E27FC236}">
                <a16:creationId xmlns:a16="http://schemas.microsoft.com/office/drawing/2014/main" id="{6243592F-1664-D61F-34FB-911933924090}"/>
              </a:ext>
            </a:extLst>
          </p:cNvPr>
          <p:cNvSpPr>
            <a:spLocks noChangeArrowheads="1"/>
          </p:cNvSpPr>
          <p:nvPr/>
        </p:nvSpPr>
        <p:spPr bwMode="auto">
          <a:xfrm>
            <a:off x="786464" y="1624204"/>
            <a:ext cx="6768752" cy="4708981"/>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class </a:t>
            </a:r>
            <a:r>
              <a:rPr kumimoji="0" lang="zh-CN" altLang="zh-CN" sz="1200" b="0" i="0" u="none" strike="noStrike" cap="none" normalizeH="0" baseline="0" dirty="0">
                <a:ln>
                  <a:noFill/>
                </a:ln>
                <a:solidFill>
                  <a:srgbClr val="000000"/>
                </a:solidFill>
                <a:effectLst/>
                <a:latin typeface="Arial Unicode MS"/>
                <a:ea typeface="JetBrains Mono"/>
              </a:rPr>
              <a:t>TicketDemo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static </a:t>
            </a:r>
            <a:r>
              <a:rPr kumimoji="0" lang="zh-CN" altLang="zh-CN" sz="1200" b="0" i="0" u="none" strike="noStrike" cap="none" normalizeH="0" baseline="0" dirty="0">
                <a:ln>
                  <a:noFill/>
                </a:ln>
                <a:solidFill>
                  <a:srgbClr val="000000"/>
                </a:solidFill>
                <a:effectLst/>
                <a:latin typeface="Arial Unicode MS"/>
                <a:ea typeface="JetBrains Mono"/>
              </a:rPr>
              <a:t>Object </a:t>
            </a:r>
            <a:r>
              <a:rPr kumimoji="0" lang="zh-CN" altLang="zh-CN" sz="1200" b="0" i="1" u="none" strike="noStrike" cap="none" normalizeH="0" baseline="0" dirty="0">
                <a:ln>
                  <a:noFill/>
                </a:ln>
                <a:solidFill>
                  <a:srgbClr val="871094"/>
                </a:solidFill>
                <a:effectLst/>
                <a:latin typeface="Arial Unicode MS"/>
                <a:ea typeface="JetBrains Mono"/>
              </a:rPr>
              <a:t>lock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871094"/>
                </a:solidFill>
                <a:effectLst/>
                <a:latin typeface="Arial Unicode MS"/>
                <a:ea typeface="JetBrains Mono"/>
              </a:rPr>
              <a:t>ticketNum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10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public void </a:t>
            </a:r>
            <a:r>
              <a:rPr kumimoji="0" lang="zh-CN" altLang="zh-CN" sz="1200" b="0" i="0" u="none" strike="noStrike" cap="none" normalizeH="0" baseline="0" dirty="0">
                <a:ln>
                  <a:noFill/>
                </a:ln>
                <a:solidFill>
                  <a:srgbClr val="00627A"/>
                </a:solidFill>
                <a:effectLst/>
                <a:latin typeface="Arial Unicode MS"/>
                <a:ea typeface="JetBrains Mono"/>
              </a:rPr>
              <a:t>getTicket</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ticketNum </a:t>
            </a:r>
            <a:r>
              <a:rPr kumimoji="0" lang="zh-CN" altLang="zh-CN" sz="1200" b="0" i="0" u="none" strike="noStrike" cap="none" normalizeH="0" baseline="0" dirty="0">
                <a:ln>
                  <a:noFill/>
                </a:ln>
                <a:solidFill>
                  <a:srgbClr val="080808"/>
                </a:solidFill>
                <a:effectLst/>
                <a:latin typeface="Arial Unicode MS"/>
                <a:ea typeface="JetBrains Mono"/>
              </a:rPr>
              <a:t>&lt;=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System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out</a:t>
            </a:r>
            <a:r>
              <a:rPr kumimoji="0" lang="zh-CN" altLang="zh-CN" sz="1200" b="0" i="0" u="none" strike="noStrike" cap="none" normalizeH="0" baseline="0" dirty="0">
                <a:ln>
                  <a:noFill/>
                </a:ln>
                <a:solidFill>
                  <a:srgbClr val="080808"/>
                </a:solidFill>
                <a:effectLst/>
                <a:latin typeface="Arial Unicode MS"/>
                <a:ea typeface="JetBrains Mono"/>
              </a:rPr>
              <a:t>.println(</a:t>
            </a:r>
            <a:r>
              <a:rPr kumimoji="0" lang="zh-CN" altLang="zh-CN" sz="1200" b="0" i="0" u="none" strike="noStrike" cap="none" normalizeH="0" baseline="0" dirty="0">
                <a:ln>
                  <a:noFill/>
                </a:ln>
                <a:solidFill>
                  <a:srgbClr val="000000"/>
                </a:solidFill>
                <a:effectLst/>
                <a:latin typeface="Arial Unicode MS"/>
                <a:ea typeface="JetBrains Mono"/>
              </a:rPr>
              <a:t>Thread</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currentThread</a:t>
            </a:r>
            <a:r>
              <a:rPr kumimoji="0" lang="zh-CN" altLang="zh-CN" sz="1200" b="0" i="0" u="none" strike="noStrike" cap="none" normalizeH="0" baseline="0" dirty="0">
                <a:ln>
                  <a:noFill/>
                </a:ln>
                <a:solidFill>
                  <a:srgbClr val="080808"/>
                </a:solidFill>
                <a:effectLst/>
                <a:latin typeface="Arial Unicode MS"/>
                <a:ea typeface="JetBrains Mono"/>
              </a:rPr>
              <a:t>().getName() + </a:t>
            </a:r>
            <a:r>
              <a:rPr kumimoji="0" lang="zh-CN" altLang="zh-CN" sz="1200" b="0" i="0" u="none" strike="noStrike" cap="none" normalizeH="0" baseline="0" dirty="0">
                <a:ln>
                  <a:noFill/>
                </a:ln>
                <a:solidFill>
                  <a:srgbClr val="067D17"/>
                </a:solidFill>
                <a:effectLst/>
                <a:latin typeface="Arial Unicode MS"/>
                <a:ea typeface="JetBrains Mono"/>
              </a:rPr>
              <a:t>"</a:t>
            </a:r>
            <a:r>
              <a:rPr kumimoji="0" lang="zh-CN" altLang="zh-CN" sz="12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抢到一张票</a:t>
            </a:r>
            <a:r>
              <a:rPr kumimoji="0" lang="zh-CN" altLang="zh-CN" sz="1200" b="0" i="0" u="none" strike="noStrike" cap="none" normalizeH="0" baseline="0" dirty="0">
                <a:ln>
                  <a:noFill/>
                </a:ln>
                <a:solidFill>
                  <a:srgbClr val="067D17"/>
                </a:solidFill>
                <a:effectLst/>
                <a:latin typeface="Arial Unicode MS"/>
                <a:ea typeface="JetBrains Mono"/>
              </a:rPr>
              <a:t>,</a:t>
            </a:r>
            <a:r>
              <a:rPr kumimoji="0" lang="zh-CN" altLang="zh-CN" sz="12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剩余</a:t>
            </a:r>
            <a:r>
              <a:rPr kumimoji="0" lang="zh-CN" altLang="zh-CN" sz="1200" b="0" i="0" u="none" strike="noStrike" cap="none" normalizeH="0" baseline="0" dirty="0">
                <a:ln>
                  <a:noFill/>
                </a:ln>
                <a:solidFill>
                  <a:srgbClr val="067D17"/>
                </a:solidFill>
                <a:effectLst/>
                <a:latin typeface="Arial Unicode MS"/>
                <a:ea typeface="JetBrains Mono"/>
              </a:rPr>
              <a:t>:"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ticketNum</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非原子性操作</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871094"/>
                </a:solidFill>
                <a:effectLst/>
                <a:latin typeface="Arial Unicode MS"/>
                <a:ea typeface="JetBrains Mono"/>
              </a:rPr>
              <a:t>ticketNum</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0627A"/>
                </a:solidFill>
                <a:effectLst/>
                <a:latin typeface="Arial Unicode MS"/>
                <a:ea typeface="JetBrains Mono"/>
              </a:rPr>
              <a:t>main</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String</a:t>
            </a:r>
            <a:r>
              <a:rPr kumimoji="0" lang="zh-CN" altLang="zh-CN" sz="1200" b="0" i="0" u="none" strike="noStrike" cap="none" normalizeH="0" baseline="0" dirty="0">
                <a:ln>
                  <a:noFill/>
                </a:ln>
                <a:solidFill>
                  <a:srgbClr val="080808"/>
                </a:solidFill>
                <a:effectLst/>
                <a:latin typeface="Arial Unicode MS"/>
                <a:ea typeface="JetBrains Mono"/>
              </a:rPr>
              <a:t>[] args)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TicketDemo ticketDemo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TicketDemo();</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 i &lt; </a:t>
            </a:r>
            <a:r>
              <a:rPr kumimoji="0" lang="zh-CN" altLang="zh-CN" sz="1200" b="0" i="0" u="none" strike="noStrike" cap="none" normalizeH="0" baseline="0" dirty="0">
                <a:ln>
                  <a:noFill/>
                </a:ln>
                <a:solidFill>
                  <a:srgbClr val="1750EB"/>
                </a:solidFill>
                <a:effectLst/>
                <a:latin typeface="Arial Unicode MS"/>
                <a:ea typeface="JetBrains Mono"/>
              </a:rPr>
              <a:t>20</a:t>
            </a:r>
            <a:r>
              <a:rPr kumimoji="0" lang="zh-CN" altLang="zh-CN" sz="1200" b="0" i="0" u="none" strike="noStrike" cap="none" normalizeH="0" baseline="0" dirty="0">
                <a:ln>
                  <a:noFill/>
                </a:ln>
                <a:solidFill>
                  <a:srgbClr val="080808"/>
                </a:solidFill>
                <a:effectLst/>
                <a:latin typeface="Arial Unicode MS"/>
                <a:ea typeface="JetBrains Mono"/>
              </a:rPr>
              <a:t>; i++)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Thread(() -&gt;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51691"/>
                </a:solidFill>
                <a:effectLst/>
                <a:latin typeface="Arial Unicode MS"/>
                <a:ea typeface="JetBrains Mono"/>
              </a:rPr>
              <a:t>ticketDemo</a:t>
            </a:r>
            <a:r>
              <a:rPr kumimoji="0" lang="zh-CN" altLang="zh-CN" sz="1200" b="0" i="0" u="none" strike="noStrike" cap="none" normalizeH="0" baseline="0" dirty="0">
                <a:ln>
                  <a:noFill/>
                </a:ln>
                <a:solidFill>
                  <a:srgbClr val="080808"/>
                </a:solidFill>
                <a:effectLst/>
                <a:latin typeface="Arial Unicode MS"/>
                <a:ea typeface="JetBrains Mono"/>
              </a:rPr>
              <a:t>.getTicket();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}).start();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026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dirty="0"/>
              <a:t>Monitor</a:t>
            </a:r>
            <a:endParaRPr lang="zh-CN" altLang="en-US" dirty="0"/>
          </a:p>
        </p:txBody>
      </p:sp>
      <p:sp>
        <p:nvSpPr>
          <p:cNvPr id="6" name="文本占位符 5">
            <a:extLst>
              <a:ext uri="{FF2B5EF4-FFF2-40B4-BE49-F238E27FC236}">
                <a16:creationId xmlns:a16="http://schemas.microsoft.com/office/drawing/2014/main" id="{E9711BE9-D38C-A1A0-4292-560FB7CB1A39}"/>
              </a:ext>
            </a:extLst>
          </p:cNvPr>
          <p:cNvSpPr>
            <a:spLocks noGrp="1"/>
          </p:cNvSpPr>
          <p:nvPr>
            <p:ph type="body" sz="quarter" idx="11"/>
          </p:nvPr>
        </p:nvSpPr>
        <p:spPr>
          <a:xfrm>
            <a:off x="839416" y="4054897"/>
            <a:ext cx="4269906" cy="517191"/>
          </a:xfrm>
        </p:spPr>
        <p:txBody>
          <a:bodyPr/>
          <a:lstStyle/>
          <a:p>
            <a:r>
              <a:rPr lang="en-US" altLang="zh-CN" dirty="0" err="1">
                <a:solidFill>
                  <a:schemeClr val="tx1"/>
                </a:solidFill>
              </a:rPr>
              <a:t>javap</a:t>
            </a:r>
            <a:r>
              <a:rPr lang="en-US" altLang="zh-CN" dirty="0">
                <a:solidFill>
                  <a:schemeClr val="tx1"/>
                </a:solidFill>
              </a:rPr>
              <a:t> -v </a:t>
            </a:r>
            <a:r>
              <a:rPr lang="en-US" altLang="zh-CN" dirty="0" err="1">
                <a:solidFill>
                  <a:schemeClr val="tx1"/>
                </a:solidFill>
              </a:rPr>
              <a:t>xx.class</a:t>
            </a:r>
            <a:r>
              <a:rPr lang="en-US" altLang="zh-CN" dirty="0">
                <a:solidFill>
                  <a:schemeClr val="tx1"/>
                </a:solidFill>
              </a:rPr>
              <a:t>   </a:t>
            </a:r>
            <a:r>
              <a:rPr lang="zh-CN" altLang="en-US" dirty="0">
                <a:solidFill>
                  <a:schemeClr val="tx1"/>
                </a:solidFill>
              </a:rPr>
              <a:t>查看</a:t>
            </a:r>
            <a:r>
              <a:rPr lang="en-US" altLang="zh-CN" dirty="0">
                <a:solidFill>
                  <a:schemeClr val="tx1"/>
                </a:solidFill>
              </a:rPr>
              <a:t>class</a:t>
            </a:r>
            <a:r>
              <a:rPr lang="zh-CN" altLang="en-US" dirty="0">
                <a:solidFill>
                  <a:schemeClr val="tx1"/>
                </a:solidFill>
              </a:rPr>
              <a:t>字节码信息</a:t>
            </a:r>
          </a:p>
        </p:txBody>
      </p:sp>
      <p:sp>
        <p:nvSpPr>
          <p:cNvPr id="3" name="文本占位符 5">
            <a:extLst>
              <a:ext uri="{FF2B5EF4-FFF2-40B4-BE49-F238E27FC236}">
                <a16:creationId xmlns:a16="http://schemas.microsoft.com/office/drawing/2014/main" id="{E6048DEF-B033-4F6D-804A-2810220B5E72}"/>
              </a:ext>
            </a:extLst>
          </p:cNvPr>
          <p:cNvSpPr txBox="1">
            <a:spLocks/>
          </p:cNvSpPr>
          <p:nvPr/>
        </p:nvSpPr>
        <p:spPr>
          <a:xfrm>
            <a:off x="5746979" y="1275595"/>
            <a:ext cx="2527799"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class</a:t>
            </a:r>
            <a:r>
              <a:rPr lang="zh-CN" altLang="en-US" dirty="0">
                <a:solidFill>
                  <a:srgbClr val="C00000"/>
                </a:solidFill>
              </a:rPr>
              <a:t>反汇编</a:t>
            </a:r>
          </a:p>
        </p:txBody>
      </p:sp>
      <p:pic>
        <p:nvPicPr>
          <p:cNvPr id="15" name="图片 14">
            <a:extLst>
              <a:ext uri="{FF2B5EF4-FFF2-40B4-BE49-F238E27FC236}">
                <a16:creationId xmlns:a16="http://schemas.microsoft.com/office/drawing/2014/main" id="{8E8434C7-5215-63B9-B374-EFE32B4217F8}"/>
              </a:ext>
            </a:extLst>
          </p:cNvPr>
          <p:cNvPicPr>
            <a:picLocks noChangeAspect="1"/>
          </p:cNvPicPr>
          <p:nvPr/>
        </p:nvPicPr>
        <p:blipFill>
          <a:blip r:embed="rId2"/>
          <a:stretch>
            <a:fillRect/>
          </a:stretch>
        </p:blipFill>
        <p:spPr>
          <a:xfrm>
            <a:off x="5746979" y="1791225"/>
            <a:ext cx="6262531" cy="4559980"/>
          </a:xfrm>
          <a:prstGeom prst="rect">
            <a:avLst/>
          </a:prstGeom>
          <a:ln>
            <a:solidFill>
              <a:schemeClr val="tx1"/>
            </a:solidFill>
          </a:ln>
          <a:effectLst>
            <a:outerShdw blurRad="50800" dist="38100" dir="5400000" algn="t" rotWithShape="0">
              <a:prstClr val="black">
                <a:alpha val="40000"/>
              </a:prstClr>
            </a:outerShdw>
          </a:effectLst>
        </p:spPr>
      </p:pic>
      <p:sp>
        <p:nvSpPr>
          <p:cNvPr id="16" name="文本占位符 5">
            <a:extLst>
              <a:ext uri="{FF2B5EF4-FFF2-40B4-BE49-F238E27FC236}">
                <a16:creationId xmlns:a16="http://schemas.microsoft.com/office/drawing/2014/main" id="{B1A4B44C-18D1-CCC2-1015-A2751E52CAE1}"/>
              </a:ext>
            </a:extLst>
          </p:cNvPr>
          <p:cNvSpPr txBox="1">
            <a:spLocks/>
          </p:cNvSpPr>
          <p:nvPr/>
        </p:nvSpPr>
        <p:spPr>
          <a:xfrm>
            <a:off x="7679713" y="3324490"/>
            <a:ext cx="4674344"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上锁（对象锁）</a:t>
            </a:r>
          </a:p>
        </p:txBody>
      </p:sp>
      <p:sp>
        <p:nvSpPr>
          <p:cNvPr id="17" name="文本占位符 5">
            <a:extLst>
              <a:ext uri="{FF2B5EF4-FFF2-40B4-BE49-F238E27FC236}">
                <a16:creationId xmlns:a16="http://schemas.microsoft.com/office/drawing/2014/main" id="{78904A60-D263-EB71-5A25-02AA608ADD1D}"/>
              </a:ext>
            </a:extLst>
          </p:cNvPr>
          <p:cNvSpPr txBox="1">
            <a:spLocks/>
          </p:cNvSpPr>
          <p:nvPr/>
        </p:nvSpPr>
        <p:spPr>
          <a:xfrm>
            <a:off x="7686943" y="4579251"/>
            <a:ext cx="4674344"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解锁（对象锁）</a:t>
            </a:r>
          </a:p>
        </p:txBody>
      </p:sp>
      <p:sp>
        <p:nvSpPr>
          <p:cNvPr id="18" name="文本占位符 5">
            <a:extLst>
              <a:ext uri="{FF2B5EF4-FFF2-40B4-BE49-F238E27FC236}">
                <a16:creationId xmlns:a16="http://schemas.microsoft.com/office/drawing/2014/main" id="{D8206E1A-63A5-AF9A-FD9C-987256D3A1A2}"/>
              </a:ext>
            </a:extLst>
          </p:cNvPr>
          <p:cNvSpPr txBox="1">
            <a:spLocks/>
          </p:cNvSpPr>
          <p:nvPr/>
        </p:nvSpPr>
        <p:spPr>
          <a:xfrm>
            <a:off x="7686943" y="5436947"/>
            <a:ext cx="4674344"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解锁（对象锁）</a:t>
            </a:r>
          </a:p>
        </p:txBody>
      </p:sp>
      <p:sp>
        <p:nvSpPr>
          <p:cNvPr id="19" name="Rectangle 1">
            <a:extLst>
              <a:ext uri="{FF2B5EF4-FFF2-40B4-BE49-F238E27FC236}">
                <a16:creationId xmlns:a16="http://schemas.microsoft.com/office/drawing/2014/main" id="{B6D519D0-A0DA-074B-07DD-1CF0D67A82EF}"/>
              </a:ext>
            </a:extLst>
          </p:cNvPr>
          <p:cNvSpPr>
            <a:spLocks noChangeArrowheads="1"/>
          </p:cNvSpPr>
          <p:nvPr/>
        </p:nvSpPr>
        <p:spPr bwMode="auto">
          <a:xfrm>
            <a:off x="889990" y="1748800"/>
            <a:ext cx="4461282" cy="2092881"/>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class </a:t>
            </a:r>
            <a:r>
              <a:rPr kumimoji="0" lang="zh-CN" altLang="zh-CN" sz="1300" b="0" i="0" u="none" strike="noStrike" cap="none" normalizeH="0" baseline="0" dirty="0">
                <a:ln>
                  <a:noFill/>
                </a:ln>
                <a:solidFill>
                  <a:srgbClr val="000000"/>
                </a:solidFill>
                <a:effectLst/>
                <a:latin typeface="Arial Unicode MS"/>
                <a:ea typeface="JetBrains Mono"/>
              </a:rPr>
              <a:t>SyncTest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static final </a:t>
            </a:r>
            <a:r>
              <a:rPr kumimoji="0" lang="zh-CN" altLang="zh-CN" sz="1300" b="0" i="0" u="none" strike="noStrike" cap="none" normalizeH="0" baseline="0" dirty="0">
                <a:ln>
                  <a:noFill/>
                </a:ln>
                <a:solidFill>
                  <a:srgbClr val="000000"/>
                </a:solidFill>
                <a:effectLst/>
                <a:latin typeface="Arial Unicode MS"/>
                <a:ea typeface="JetBrains Mono"/>
              </a:rPr>
              <a:t>Object </a:t>
            </a:r>
            <a:r>
              <a:rPr kumimoji="0" lang="zh-CN" altLang="zh-CN" sz="1300" b="0" i="1" u="none" strike="noStrike" cap="none" normalizeH="0" baseline="0" dirty="0">
                <a:ln>
                  <a:noFill/>
                </a:ln>
                <a:solidFill>
                  <a:srgbClr val="871094"/>
                </a:solidFill>
                <a:effectLst/>
                <a:latin typeface="Arial Unicode MS"/>
                <a:ea typeface="JetBrains Mono"/>
              </a:rPr>
              <a:t>lock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Object();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static int </a:t>
            </a:r>
            <a:r>
              <a:rPr kumimoji="0" lang="zh-CN" altLang="zh-CN" sz="1300" b="0" i="1" u="none" strike="noStrike" cap="none" normalizeH="0" baseline="0" dirty="0">
                <a:ln>
                  <a:noFill/>
                </a:ln>
                <a:solidFill>
                  <a:srgbClr val="871094"/>
                </a:solidFill>
                <a:effectLst/>
                <a:latin typeface="Arial Unicode MS"/>
                <a:ea typeface="JetBrains Mono"/>
              </a:rPr>
              <a:t>counter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synchronized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lock</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counter</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任意多边形: 形状 19">
            <a:extLst>
              <a:ext uri="{FF2B5EF4-FFF2-40B4-BE49-F238E27FC236}">
                <a16:creationId xmlns:a16="http://schemas.microsoft.com/office/drawing/2014/main" id="{38C07E96-81DC-0D48-6129-1B1942931828}"/>
              </a:ext>
            </a:extLst>
          </p:cNvPr>
          <p:cNvSpPr/>
          <p:nvPr/>
        </p:nvSpPr>
        <p:spPr>
          <a:xfrm>
            <a:off x="6570482" y="3676454"/>
            <a:ext cx="970961" cy="9537"/>
          </a:xfrm>
          <a:custGeom>
            <a:avLst/>
            <a:gdLst>
              <a:gd name="connsiteX0" fmla="*/ 0 w 970961"/>
              <a:gd name="connsiteY0" fmla="*/ 0 h 9537"/>
              <a:gd name="connsiteX1" fmla="*/ 970961 w 970961"/>
              <a:gd name="connsiteY1" fmla="*/ 9426 h 9537"/>
            </a:gdLst>
            <a:ahLst/>
            <a:cxnLst>
              <a:cxn ang="0">
                <a:pos x="connsiteX0" y="connsiteY0"/>
              </a:cxn>
              <a:cxn ang="0">
                <a:pos x="connsiteX1" y="connsiteY1"/>
              </a:cxn>
            </a:cxnLst>
            <a:rect l="l" t="t" r="r" b="b"/>
            <a:pathLst>
              <a:path w="970961" h="9537">
                <a:moveTo>
                  <a:pt x="0" y="0"/>
                </a:moveTo>
                <a:cubicBezTo>
                  <a:pt x="732135" y="11263"/>
                  <a:pt x="408471" y="9426"/>
                  <a:pt x="970961" y="9426"/>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8459022D-4313-0C8B-E3AE-45B440FD5F82}"/>
              </a:ext>
            </a:extLst>
          </p:cNvPr>
          <p:cNvSpPr/>
          <p:nvPr/>
        </p:nvSpPr>
        <p:spPr>
          <a:xfrm>
            <a:off x="6598763" y="4949072"/>
            <a:ext cx="904973" cy="20010"/>
          </a:xfrm>
          <a:custGeom>
            <a:avLst/>
            <a:gdLst>
              <a:gd name="connsiteX0" fmla="*/ 0 w 904973"/>
              <a:gd name="connsiteY0" fmla="*/ 0 h 20010"/>
              <a:gd name="connsiteX1" fmla="*/ 575035 w 904973"/>
              <a:gd name="connsiteY1" fmla="*/ 9427 h 20010"/>
              <a:gd name="connsiteX2" fmla="*/ 631596 w 904973"/>
              <a:gd name="connsiteY2" fmla="*/ 18854 h 20010"/>
              <a:gd name="connsiteX3" fmla="*/ 904973 w 904973"/>
              <a:gd name="connsiteY3" fmla="*/ 18854 h 20010"/>
            </a:gdLst>
            <a:ahLst/>
            <a:cxnLst>
              <a:cxn ang="0">
                <a:pos x="connsiteX0" y="connsiteY0"/>
              </a:cxn>
              <a:cxn ang="0">
                <a:pos x="connsiteX1" y="connsiteY1"/>
              </a:cxn>
              <a:cxn ang="0">
                <a:pos x="connsiteX2" y="connsiteY2"/>
              </a:cxn>
              <a:cxn ang="0">
                <a:pos x="connsiteX3" y="connsiteY3"/>
              </a:cxn>
            </a:cxnLst>
            <a:rect l="l" t="t" r="r" b="b"/>
            <a:pathLst>
              <a:path w="904973" h="20010">
                <a:moveTo>
                  <a:pt x="0" y="0"/>
                </a:moveTo>
                <a:lnTo>
                  <a:pt x="575035" y="9427"/>
                </a:lnTo>
                <a:cubicBezTo>
                  <a:pt x="594140" y="9997"/>
                  <a:pt x="612490" y="18308"/>
                  <a:pt x="631596" y="18854"/>
                </a:cubicBezTo>
                <a:cubicBezTo>
                  <a:pt x="722684" y="21457"/>
                  <a:pt x="813847" y="18854"/>
                  <a:pt x="904973" y="18854"/>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B8D15962-970F-5904-CA6E-A9AAC176EA9E}"/>
              </a:ext>
            </a:extLst>
          </p:cNvPr>
          <p:cNvSpPr/>
          <p:nvPr/>
        </p:nvSpPr>
        <p:spPr>
          <a:xfrm>
            <a:off x="6579909" y="5758560"/>
            <a:ext cx="952107" cy="29498"/>
          </a:xfrm>
          <a:custGeom>
            <a:avLst/>
            <a:gdLst>
              <a:gd name="connsiteX0" fmla="*/ 0 w 952107"/>
              <a:gd name="connsiteY0" fmla="*/ 29498 h 29498"/>
              <a:gd name="connsiteX1" fmla="*/ 245097 w 952107"/>
              <a:gd name="connsiteY1" fmla="*/ 1217 h 29498"/>
              <a:gd name="connsiteX2" fmla="*/ 952107 w 952107"/>
              <a:gd name="connsiteY2" fmla="*/ 1217 h 29498"/>
            </a:gdLst>
            <a:ahLst/>
            <a:cxnLst>
              <a:cxn ang="0">
                <a:pos x="connsiteX0" y="connsiteY0"/>
              </a:cxn>
              <a:cxn ang="0">
                <a:pos x="connsiteX1" y="connsiteY1"/>
              </a:cxn>
              <a:cxn ang="0">
                <a:pos x="connsiteX2" y="connsiteY2"/>
              </a:cxn>
            </a:cxnLst>
            <a:rect l="l" t="t" r="r" b="b"/>
            <a:pathLst>
              <a:path w="952107" h="29498">
                <a:moveTo>
                  <a:pt x="0" y="29498"/>
                </a:moveTo>
                <a:cubicBezTo>
                  <a:pt x="40996" y="24032"/>
                  <a:pt x="192443" y="1829"/>
                  <a:pt x="245097" y="1217"/>
                </a:cubicBezTo>
                <a:cubicBezTo>
                  <a:pt x="480751" y="-1523"/>
                  <a:pt x="716437" y="1217"/>
                  <a:pt x="952107" y="1217"/>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6407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1+#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p:tgtEl>
                                          <p:spTgt spid="16"/>
                                        </p:tgtEl>
                                        <p:attrNameLst>
                                          <p:attrName>ppt_x</p:attrName>
                                        </p:attrNameLst>
                                      </p:cBhvr>
                                      <p:tavLst>
                                        <p:tav tm="0">
                                          <p:val>
                                            <p:strVal val="#ppt_x-#ppt_w*1.125000"/>
                                          </p:val>
                                        </p:tav>
                                        <p:tav tm="100000">
                                          <p:val>
                                            <p:strVal val="#ppt_x"/>
                                          </p:val>
                                        </p:tav>
                                      </p:tavLst>
                                    </p:anim>
                                    <p:animEffect transition="in" filter="wipe(righ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p:bldP spid="16" grpId="0"/>
      <p:bldP spid="17" grpId="0"/>
      <p:bldP spid="18" grpId="0"/>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FBA4D3B-E302-9DA9-82E8-E7A7483E2C9A}"/>
              </a:ext>
            </a:extLst>
          </p:cNvPr>
          <p:cNvGrpSpPr/>
          <p:nvPr/>
        </p:nvGrpSpPr>
        <p:grpSpPr>
          <a:xfrm>
            <a:off x="559238" y="1196752"/>
            <a:ext cx="5536762" cy="5004556"/>
            <a:chOff x="559238" y="1196752"/>
            <a:chExt cx="3316968" cy="5004556"/>
          </a:xfrm>
        </p:grpSpPr>
        <p:sp>
          <p:nvSpPr>
            <p:cNvPr id="5" name="矩形 4">
              <a:extLst>
                <a:ext uri="{FF2B5EF4-FFF2-40B4-BE49-F238E27FC236}">
                  <a16:creationId xmlns:a16="http://schemas.microsoft.com/office/drawing/2014/main" id="{20E01440-DDAF-1D1C-FD01-B6129F5E1B0D}"/>
                </a:ext>
              </a:extLst>
            </p:cNvPr>
            <p:cNvSpPr/>
            <p:nvPr/>
          </p:nvSpPr>
          <p:spPr>
            <a:xfrm>
              <a:off x="559238" y="1196752"/>
              <a:ext cx="3316968" cy="5004556"/>
            </a:xfrm>
            <a:prstGeom prst="rect">
              <a:avLst/>
            </a:prstGeom>
            <a:solidFill>
              <a:srgbClr val="EDF1E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6" name="文本框 5">
              <a:extLst>
                <a:ext uri="{FF2B5EF4-FFF2-40B4-BE49-F238E27FC236}">
                  <a16:creationId xmlns:a16="http://schemas.microsoft.com/office/drawing/2014/main" id="{927AB16B-A622-146D-27D6-57C07B5775DE}"/>
                </a:ext>
              </a:extLst>
            </p:cNvPr>
            <p:cNvSpPr txBox="1"/>
            <p:nvPr/>
          </p:nvSpPr>
          <p:spPr>
            <a:xfrm>
              <a:off x="1260718" y="1215758"/>
              <a:ext cx="1992189" cy="369332"/>
            </a:xfrm>
            <a:prstGeom prst="rect">
              <a:avLst/>
            </a:prstGeom>
            <a:noFill/>
          </p:spPr>
          <p:txBody>
            <a:bodyPr wrap="square">
              <a:spAutoFit/>
            </a:bodyPr>
            <a:lstStyle>
              <a:defPPr>
                <a:defRPr lang="zh-CN"/>
              </a:defPPr>
              <a:lvl1pPr>
                <a:defRPr b="1">
                  <a:solidFill>
                    <a:srgbClr val="8A987A"/>
                  </a:solidFill>
                  <a:ea typeface="Alibaba PuHuiTi Medium"/>
                </a:defRPr>
              </a:lvl1pPr>
            </a:lstStyle>
            <a:p>
              <a:r>
                <a:rPr lang="zh-CN" altLang="en-US" dirty="0"/>
                <a:t>               线程的基础知识</a:t>
              </a:r>
              <a:endParaRPr lang="en-US" altLang="zh-CN" dirty="0"/>
            </a:p>
          </p:txBody>
        </p:sp>
      </p:grpSp>
      <p:sp>
        <p:nvSpPr>
          <p:cNvPr id="7" name="文本占位符 2">
            <a:extLst>
              <a:ext uri="{FF2B5EF4-FFF2-40B4-BE49-F238E27FC236}">
                <a16:creationId xmlns:a16="http://schemas.microsoft.com/office/drawing/2014/main" id="{014EE5DA-3B64-4261-652F-1046AA643424}"/>
              </a:ext>
            </a:extLst>
          </p:cNvPr>
          <p:cNvSpPr>
            <a:spLocks noGrp="1"/>
          </p:cNvSpPr>
          <p:nvPr>
            <p:ph type="body" sz="quarter" idx="11"/>
          </p:nvPr>
        </p:nvSpPr>
        <p:spPr>
          <a:xfrm>
            <a:off x="759314" y="1820777"/>
            <a:ext cx="2492369" cy="400639"/>
          </a:xfrm>
        </p:spPr>
        <p:txBody>
          <a:bodyPr/>
          <a:lstStyle/>
          <a:p>
            <a:r>
              <a:rPr lang="zh-CN" altLang="en-US" sz="1400" dirty="0">
                <a:solidFill>
                  <a:srgbClr val="8A987A"/>
                </a:solidFill>
              </a:rPr>
              <a:t>线程与进程的区别</a:t>
            </a:r>
          </a:p>
        </p:txBody>
      </p:sp>
      <p:sp>
        <p:nvSpPr>
          <p:cNvPr id="8" name="文本占位符 2">
            <a:extLst>
              <a:ext uri="{FF2B5EF4-FFF2-40B4-BE49-F238E27FC236}">
                <a16:creationId xmlns:a16="http://schemas.microsoft.com/office/drawing/2014/main" id="{A3E57237-EEBC-D47C-2C98-563F8896466E}"/>
              </a:ext>
            </a:extLst>
          </p:cNvPr>
          <p:cNvSpPr txBox="1">
            <a:spLocks/>
          </p:cNvSpPr>
          <p:nvPr/>
        </p:nvSpPr>
        <p:spPr>
          <a:xfrm>
            <a:off x="759315" y="2243958"/>
            <a:ext cx="162018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8A987A"/>
                </a:solidFill>
              </a:rPr>
              <a:t>并行与并发的区别</a:t>
            </a:r>
          </a:p>
        </p:txBody>
      </p:sp>
      <p:sp>
        <p:nvSpPr>
          <p:cNvPr id="9" name="文本占位符 2">
            <a:extLst>
              <a:ext uri="{FF2B5EF4-FFF2-40B4-BE49-F238E27FC236}">
                <a16:creationId xmlns:a16="http://schemas.microsoft.com/office/drawing/2014/main" id="{CAD22BF5-1124-29EF-9044-B6F693ED42F6}"/>
              </a:ext>
            </a:extLst>
          </p:cNvPr>
          <p:cNvSpPr txBox="1">
            <a:spLocks/>
          </p:cNvSpPr>
          <p:nvPr/>
        </p:nvSpPr>
        <p:spPr>
          <a:xfrm>
            <a:off x="759314" y="2667139"/>
            <a:ext cx="242036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8A987A"/>
                </a:solidFill>
              </a:rPr>
              <a:t>线程创建的方式有哪些</a:t>
            </a:r>
          </a:p>
        </p:txBody>
      </p:sp>
      <p:sp>
        <p:nvSpPr>
          <p:cNvPr id="10" name="文本占位符 2">
            <a:extLst>
              <a:ext uri="{FF2B5EF4-FFF2-40B4-BE49-F238E27FC236}">
                <a16:creationId xmlns:a16="http://schemas.microsoft.com/office/drawing/2014/main" id="{58AEF345-0B37-7E41-F99E-BBFDEEE3B308}"/>
              </a:ext>
            </a:extLst>
          </p:cNvPr>
          <p:cNvSpPr txBox="1">
            <a:spLocks/>
          </p:cNvSpPr>
          <p:nvPr/>
        </p:nvSpPr>
        <p:spPr>
          <a:xfrm>
            <a:off x="759314" y="5629407"/>
            <a:ext cx="350048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8A987A"/>
                </a:solidFill>
              </a:rPr>
              <a:t>如何停止一个正在运行的线程</a:t>
            </a:r>
          </a:p>
        </p:txBody>
      </p:sp>
      <p:sp>
        <p:nvSpPr>
          <p:cNvPr id="11" name="文本占位符 2">
            <a:extLst>
              <a:ext uri="{FF2B5EF4-FFF2-40B4-BE49-F238E27FC236}">
                <a16:creationId xmlns:a16="http://schemas.microsoft.com/office/drawing/2014/main" id="{028CDF1E-5CCA-4C02-70CF-6C73D1FB8F4F}"/>
              </a:ext>
            </a:extLst>
          </p:cNvPr>
          <p:cNvSpPr txBox="1">
            <a:spLocks/>
          </p:cNvSpPr>
          <p:nvPr/>
        </p:nvSpPr>
        <p:spPr>
          <a:xfrm>
            <a:off x="759314" y="5206225"/>
            <a:ext cx="3320461"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8A987A"/>
                </a:solidFill>
              </a:rPr>
              <a:t>线程的 </a:t>
            </a:r>
            <a:r>
              <a:rPr lang="en-US" altLang="zh-CN" sz="1400" dirty="0">
                <a:solidFill>
                  <a:srgbClr val="8A987A"/>
                </a:solidFill>
              </a:rPr>
              <a:t>run()</a:t>
            </a:r>
            <a:r>
              <a:rPr lang="zh-CN" altLang="en-US" sz="1400" dirty="0">
                <a:solidFill>
                  <a:srgbClr val="8A987A"/>
                </a:solidFill>
              </a:rPr>
              <a:t>和 </a:t>
            </a:r>
            <a:r>
              <a:rPr lang="en-US" altLang="zh-CN" sz="1400" dirty="0">
                <a:solidFill>
                  <a:srgbClr val="8A987A"/>
                </a:solidFill>
              </a:rPr>
              <a:t>start()</a:t>
            </a:r>
            <a:r>
              <a:rPr lang="zh-CN" altLang="en-US" sz="1400" dirty="0">
                <a:solidFill>
                  <a:srgbClr val="8A987A"/>
                </a:solidFill>
              </a:rPr>
              <a:t>有什么区别</a:t>
            </a:r>
          </a:p>
        </p:txBody>
      </p:sp>
      <p:sp>
        <p:nvSpPr>
          <p:cNvPr id="12" name="文本占位符 2">
            <a:extLst>
              <a:ext uri="{FF2B5EF4-FFF2-40B4-BE49-F238E27FC236}">
                <a16:creationId xmlns:a16="http://schemas.microsoft.com/office/drawing/2014/main" id="{8BD7529B-E44A-F81F-770C-CE68E926BC14}"/>
              </a:ext>
            </a:extLst>
          </p:cNvPr>
          <p:cNvSpPr txBox="1">
            <a:spLocks/>
          </p:cNvSpPr>
          <p:nvPr/>
        </p:nvSpPr>
        <p:spPr>
          <a:xfrm>
            <a:off x="759314" y="4783044"/>
            <a:ext cx="3608493"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8A987A"/>
                </a:solidFill>
              </a:rPr>
              <a:t>notify()</a:t>
            </a:r>
            <a:r>
              <a:rPr lang="zh-CN" altLang="en-US" sz="1400" dirty="0">
                <a:solidFill>
                  <a:srgbClr val="8A987A"/>
                </a:solidFill>
              </a:rPr>
              <a:t>和 </a:t>
            </a:r>
            <a:r>
              <a:rPr lang="en-US" altLang="zh-CN" sz="1400" dirty="0" err="1">
                <a:solidFill>
                  <a:srgbClr val="8A987A"/>
                </a:solidFill>
              </a:rPr>
              <a:t>notifyAll</a:t>
            </a:r>
            <a:r>
              <a:rPr lang="en-US" altLang="zh-CN" sz="1400" dirty="0">
                <a:solidFill>
                  <a:srgbClr val="8A987A"/>
                </a:solidFill>
              </a:rPr>
              <a:t>()</a:t>
            </a:r>
            <a:r>
              <a:rPr lang="zh-CN" altLang="en-US" sz="1400" dirty="0">
                <a:solidFill>
                  <a:srgbClr val="8A987A"/>
                </a:solidFill>
              </a:rPr>
              <a:t>有什么区别</a:t>
            </a:r>
          </a:p>
        </p:txBody>
      </p:sp>
      <p:sp>
        <p:nvSpPr>
          <p:cNvPr id="13" name="文本占位符 2">
            <a:extLst>
              <a:ext uri="{FF2B5EF4-FFF2-40B4-BE49-F238E27FC236}">
                <a16:creationId xmlns:a16="http://schemas.microsoft.com/office/drawing/2014/main" id="{6B91B779-3B5B-EA5E-1413-398AE1D56937}"/>
              </a:ext>
            </a:extLst>
          </p:cNvPr>
          <p:cNvSpPr txBox="1">
            <a:spLocks/>
          </p:cNvSpPr>
          <p:nvPr/>
        </p:nvSpPr>
        <p:spPr>
          <a:xfrm>
            <a:off x="759315" y="4359863"/>
            <a:ext cx="4364577"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8A987A"/>
                </a:solidFill>
              </a:rPr>
              <a:t>新建三个线程，如何保证它们按顺序执行</a:t>
            </a:r>
          </a:p>
        </p:txBody>
      </p:sp>
      <p:sp>
        <p:nvSpPr>
          <p:cNvPr id="14" name="文本占位符 2">
            <a:extLst>
              <a:ext uri="{FF2B5EF4-FFF2-40B4-BE49-F238E27FC236}">
                <a16:creationId xmlns:a16="http://schemas.microsoft.com/office/drawing/2014/main" id="{2F942720-6010-828E-6185-62D0AA07B407}"/>
              </a:ext>
            </a:extLst>
          </p:cNvPr>
          <p:cNvSpPr txBox="1">
            <a:spLocks/>
          </p:cNvSpPr>
          <p:nvPr/>
        </p:nvSpPr>
        <p:spPr>
          <a:xfrm>
            <a:off x="759315" y="3513501"/>
            <a:ext cx="3896525"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8A987A"/>
                </a:solidFill>
              </a:rPr>
              <a:t>线程包括哪些状态，状态之间是如何变化的</a:t>
            </a:r>
          </a:p>
        </p:txBody>
      </p:sp>
      <p:sp>
        <p:nvSpPr>
          <p:cNvPr id="15" name="文本占位符 2">
            <a:extLst>
              <a:ext uri="{FF2B5EF4-FFF2-40B4-BE49-F238E27FC236}">
                <a16:creationId xmlns:a16="http://schemas.microsoft.com/office/drawing/2014/main" id="{A5035D47-2B48-82A6-CCD8-AAE261D679DC}"/>
              </a:ext>
            </a:extLst>
          </p:cNvPr>
          <p:cNvSpPr txBox="1">
            <a:spLocks/>
          </p:cNvSpPr>
          <p:nvPr/>
        </p:nvSpPr>
        <p:spPr>
          <a:xfrm>
            <a:off x="759315" y="3090320"/>
            <a:ext cx="3116890"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8A987A"/>
                </a:solidFill>
              </a:rPr>
              <a:t>runnable </a:t>
            </a:r>
            <a:r>
              <a:rPr lang="zh-CN" altLang="en-US" sz="1400" dirty="0">
                <a:solidFill>
                  <a:srgbClr val="8A987A"/>
                </a:solidFill>
              </a:rPr>
              <a:t>和 </a:t>
            </a:r>
            <a:r>
              <a:rPr lang="en-US" altLang="zh-CN" sz="1400" dirty="0">
                <a:solidFill>
                  <a:srgbClr val="8A987A"/>
                </a:solidFill>
              </a:rPr>
              <a:t>callable </a:t>
            </a:r>
            <a:r>
              <a:rPr lang="zh-CN" altLang="en-US" sz="1400" dirty="0">
                <a:solidFill>
                  <a:srgbClr val="8A987A"/>
                </a:solidFill>
              </a:rPr>
              <a:t>有什么区别</a:t>
            </a:r>
          </a:p>
        </p:txBody>
      </p:sp>
      <p:sp>
        <p:nvSpPr>
          <p:cNvPr id="16" name="文本占位符 2">
            <a:extLst>
              <a:ext uri="{FF2B5EF4-FFF2-40B4-BE49-F238E27FC236}">
                <a16:creationId xmlns:a16="http://schemas.microsoft.com/office/drawing/2014/main" id="{DFFF519A-815A-B13A-CAE0-B3DCC55C9D4B}"/>
              </a:ext>
            </a:extLst>
          </p:cNvPr>
          <p:cNvSpPr txBox="1">
            <a:spLocks/>
          </p:cNvSpPr>
          <p:nvPr/>
        </p:nvSpPr>
        <p:spPr>
          <a:xfrm>
            <a:off x="759314" y="3936682"/>
            <a:ext cx="3392469" cy="4006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8A987A"/>
                </a:solidFill>
              </a:rPr>
              <a:t>在</a:t>
            </a:r>
            <a:r>
              <a:rPr lang="en-US" altLang="zh-CN" sz="1400" dirty="0">
                <a:solidFill>
                  <a:srgbClr val="8A987A"/>
                </a:solidFill>
              </a:rPr>
              <a:t>java</a:t>
            </a:r>
            <a:r>
              <a:rPr lang="zh-CN" altLang="en-US" sz="1400" dirty="0">
                <a:solidFill>
                  <a:srgbClr val="8A987A"/>
                </a:solidFill>
              </a:rPr>
              <a:t>中</a:t>
            </a:r>
            <a:r>
              <a:rPr lang="en-US" altLang="zh-CN" sz="1400" dirty="0">
                <a:solidFill>
                  <a:srgbClr val="8A987A"/>
                </a:solidFill>
              </a:rPr>
              <a:t>wait</a:t>
            </a:r>
            <a:r>
              <a:rPr lang="zh-CN" altLang="en-US" sz="1400" dirty="0">
                <a:solidFill>
                  <a:srgbClr val="8A987A"/>
                </a:solidFill>
              </a:rPr>
              <a:t>和</a:t>
            </a:r>
            <a:r>
              <a:rPr lang="en-US" altLang="zh-CN" sz="1400" dirty="0">
                <a:solidFill>
                  <a:srgbClr val="8A987A"/>
                </a:solidFill>
              </a:rPr>
              <a:t>sleep</a:t>
            </a:r>
            <a:r>
              <a:rPr lang="zh-CN" altLang="en-US" sz="1400" dirty="0">
                <a:solidFill>
                  <a:srgbClr val="8A987A"/>
                </a:solidFill>
              </a:rPr>
              <a:t>方法的不同</a:t>
            </a:r>
          </a:p>
        </p:txBody>
      </p:sp>
    </p:spTree>
    <p:extLst>
      <p:ext uri="{BB962C8B-B14F-4D97-AF65-F5344CB8AC3E}">
        <p14:creationId xmlns:p14="http://schemas.microsoft.com/office/powerpoint/2010/main" val="1289522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en-US" altLang="zh-CN" dirty="0"/>
              <a:t>Monitor</a:t>
            </a:r>
            <a:endParaRPr lang="zh-CN" altLang="en-US" dirty="0"/>
          </a:p>
        </p:txBody>
      </p:sp>
      <p:grpSp>
        <p:nvGrpSpPr>
          <p:cNvPr id="62" name="组合 61">
            <a:extLst>
              <a:ext uri="{FF2B5EF4-FFF2-40B4-BE49-F238E27FC236}">
                <a16:creationId xmlns:a16="http://schemas.microsoft.com/office/drawing/2014/main" id="{778F3C7C-B07B-9817-CDB0-ECEC15A0B008}"/>
              </a:ext>
            </a:extLst>
          </p:cNvPr>
          <p:cNvGrpSpPr/>
          <p:nvPr/>
        </p:nvGrpSpPr>
        <p:grpSpPr>
          <a:xfrm>
            <a:off x="4961228" y="2624875"/>
            <a:ext cx="2068706" cy="2145475"/>
            <a:chOff x="4961228" y="2624875"/>
            <a:chExt cx="2068706" cy="2145475"/>
          </a:xfrm>
        </p:grpSpPr>
        <p:sp>
          <p:nvSpPr>
            <p:cNvPr id="9" name="矩形 8">
              <a:extLst>
                <a:ext uri="{FF2B5EF4-FFF2-40B4-BE49-F238E27FC236}">
                  <a16:creationId xmlns:a16="http://schemas.microsoft.com/office/drawing/2014/main" id="{77A48C9C-9D63-2E0A-025B-3F7920642521}"/>
                </a:ext>
              </a:extLst>
            </p:cNvPr>
            <p:cNvSpPr/>
            <p:nvPr/>
          </p:nvSpPr>
          <p:spPr>
            <a:xfrm>
              <a:off x="4961228" y="2646019"/>
              <a:ext cx="2068706" cy="212433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2">
              <a:extLst>
                <a:ext uri="{FF2B5EF4-FFF2-40B4-BE49-F238E27FC236}">
                  <a16:creationId xmlns:a16="http://schemas.microsoft.com/office/drawing/2014/main" id="{D84E2526-0C4C-A3DF-97B9-3F89827405E4}"/>
                </a:ext>
              </a:extLst>
            </p:cNvPr>
            <p:cNvSpPr txBox="1">
              <a:spLocks/>
            </p:cNvSpPr>
            <p:nvPr/>
          </p:nvSpPr>
          <p:spPr>
            <a:xfrm>
              <a:off x="5298982" y="2624875"/>
              <a:ext cx="1473961" cy="4967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Monitor</a:t>
              </a:r>
              <a:r>
                <a:rPr lang="zh-CN" altLang="en-US" dirty="0"/>
                <a:t>结构</a:t>
              </a:r>
            </a:p>
          </p:txBody>
        </p:sp>
        <p:sp>
          <p:nvSpPr>
            <p:cNvPr id="6" name="矩形 5">
              <a:extLst>
                <a:ext uri="{FF2B5EF4-FFF2-40B4-BE49-F238E27FC236}">
                  <a16:creationId xmlns:a16="http://schemas.microsoft.com/office/drawing/2014/main" id="{1BDB8483-5BEE-B210-8302-20E4A6139086}"/>
                </a:ext>
              </a:extLst>
            </p:cNvPr>
            <p:cNvSpPr/>
            <p:nvPr/>
          </p:nvSpPr>
          <p:spPr>
            <a:xfrm>
              <a:off x="5277025" y="3193411"/>
              <a:ext cx="1379871" cy="317052"/>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ea typeface="Alibaba PuHuiTi Medium"/>
                </a:rPr>
                <a:t>WaitSet</a:t>
              </a:r>
              <a:endParaRPr lang="zh-CN" altLang="en-US" dirty="0">
                <a:solidFill>
                  <a:schemeClr val="tx1"/>
                </a:solidFill>
                <a:ea typeface="Alibaba PuHuiTi Medium"/>
              </a:endParaRPr>
            </a:p>
          </p:txBody>
        </p:sp>
        <p:sp>
          <p:nvSpPr>
            <p:cNvPr id="7" name="矩形 6">
              <a:extLst>
                <a:ext uri="{FF2B5EF4-FFF2-40B4-BE49-F238E27FC236}">
                  <a16:creationId xmlns:a16="http://schemas.microsoft.com/office/drawing/2014/main" id="{5728D102-EB2A-8A89-B359-A4EAFCF5846C}"/>
                </a:ext>
              </a:extLst>
            </p:cNvPr>
            <p:cNvSpPr/>
            <p:nvPr/>
          </p:nvSpPr>
          <p:spPr>
            <a:xfrm>
              <a:off x="5285092" y="3721618"/>
              <a:ext cx="1371804" cy="336237"/>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ea typeface="Alibaba PuHuiTi Medium"/>
                </a:rPr>
                <a:t>EntryList</a:t>
              </a:r>
              <a:endParaRPr lang="zh-CN" altLang="en-US" dirty="0">
                <a:solidFill>
                  <a:schemeClr val="tx1"/>
                </a:solidFill>
                <a:ea typeface="Alibaba PuHuiTi Medium"/>
              </a:endParaRPr>
            </a:p>
          </p:txBody>
        </p:sp>
        <p:sp>
          <p:nvSpPr>
            <p:cNvPr id="8" name="矩形 7">
              <a:extLst>
                <a:ext uri="{FF2B5EF4-FFF2-40B4-BE49-F238E27FC236}">
                  <a16:creationId xmlns:a16="http://schemas.microsoft.com/office/drawing/2014/main" id="{C2C02B29-B971-426D-9599-270A0BCD8D71}"/>
                </a:ext>
              </a:extLst>
            </p:cNvPr>
            <p:cNvSpPr/>
            <p:nvPr/>
          </p:nvSpPr>
          <p:spPr>
            <a:xfrm>
              <a:off x="5285092" y="4222048"/>
              <a:ext cx="1371804" cy="336238"/>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Owner</a:t>
              </a:r>
              <a:endParaRPr lang="zh-CN" altLang="en-US" dirty="0">
                <a:solidFill>
                  <a:schemeClr val="tx1"/>
                </a:solidFill>
                <a:ea typeface="Alibaba PuHuiTi Medium"/>
              </a:endParaRPr>
            </a:p>
          </p:txBody>
        </p:sp>
      </p:grpSp>
      <p:grpSp>
        <p:nvGrpSpPr>
          <p:cNvPr id="68" name="组合 67">
            <a:extLst>
              <a:ext uri="{FF2B5EF4-FFF2-40B4-BE49-F238E27FC236}">
                <a16:creationId xmlns:a16="http://schemas.microsoft.com/office/drawing/2014/main" id="{523242B9-5230-31D0-6F21-1FCD360F6171}"/>
              </a:ext>
            </a:extLst>
          </p:cNvPr>
          <p:cNvGrpSpPr/>
          <p:nvPr/>
        </p:nvGrpSpPr>
        <p:grpSpPr>
          <a:xfrm>
            <a:off x="607486" y="2563924"/>
            <a:ext cx="3420380" cy="1177981"/>
            <a:chOff x="607486" y="2563924"/>
            <a:chExt cx="3420380" cy="1177981"/>
          </a:xfrm>
        </p:grpSpPr>
        <p:sp>
          <p:nvSpPr>
            <p:cNvPr id="14" name="椭圆 13">
              <a:extLst>
                <a:ext uri="{FF2B5EF4-FFF2-40B4-BE49-F238E27FC236}">
                  <a16:creationId xmlns:a16="http://schemas.microsoft.com/office/drawing/2014/main" id="{3AA0BE5D-4A7F-A640-9028-A1CD51BF977A}"/>
                </a:ext>
              </a:extLst>
            </p:cNvPr>
            <p:cNvSpPr/>
            <p:nvPr/>
          </p:nvSpPr>
          <p:spPr>
            <a:xfrm>
              <a:off x="607486" y="2961074"/>
              <a:ext cx="3420380" cy="78083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3537625-B7E5-C373-4A31-F421BCA6FE06}"/>
                </a:ext>
              </a:extLst>
            </p:cNvPr>
            <p:cNvSpPr/>
            <p:nvPr/>
          </p:nvSpPr>
          <p:spPr>
            <a:xfrm>
              <a:off x="1063920" y="3193677"/>
              <a:ext cx="1220093" cy="292548"/>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Thread-5</a:t>
              </a:r>
              <a:endParaRPr lang="zh-CN" altLang="en-US" dirty="0">
                <a:solidFill>
                  <a:schemeClr val="tx1"/>
                </a:solidFill>
                <a:ea typeface="Alibaba PuHuiTi Medium"/>
              </a:endParaRPr>
            </a:p>
          </p:txBody>
        </p:sp>
        <p:sp>
          <p:nvSpPr>
            <p:cNvPr id="16" name="矩形 15">
              <a:extLst>
                <a:ext uri="{FF2B5EF4-FFF2-40B4-BE49-F238E27FC236}">
                  <a16:creationId xmlns:a16="http://schemas.microsoft.com/office/drawing/2014/main" id="{DB7AD118-F6B9-3BC9-94BF-25B99152578C}"/>
                </a:ext>
              </a:extLst>
            </p:cNvPr>
            <p:cNvSpPr/>
            <p:nvPr/>
          </p:nvSpPr>
          <p:spPr>
            <a:xfrm>
              <a:off x="2470193" y="3186340"/>
              <a:ext cx="1024752" cy="324123"/>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Thread-6</a:t>
              </a:r>
              <a:endParaRPr lang="zh-CN" altLang="en-US" dirty="0">
                <a:solidFill>
                  <a:schemeClr val="tx1"/>
                </a:solidFill>
                <a:ea typeface="Alibaba PuHuiTi Medium"/>
              </a:endParaRPr>
            </a:p>
          </p:txBody>
        </p:sp>
        <p:sp>
          <p:nvSpPr>
            <p:cNvPr id="18" name="文本占位符 2">
              <a:extLst>
                <a:ext uri="{FF2B5EF4-FFF2-40B4-BE49-F238E27FC236}">
                  <a16:creationId xmlns:a16="http://schemas.microsoft.com/office/drawing/2014/main" id="{9E1465B2-0715-2B38-FE88-96CB115A6123}"/>
                </a:ext>
              </a:extLst>
            </p:cNvPr>
            <p:cNvSpPr txBox="1">
              <a:spLocks/>
            </p:cNvSpPr>
            <p:nvPr/>
          </p:nvSpPr>
          <p:spPr>
            <a:xfrm>
              <a:off x="1910769" y="2563924"/>
              <a:ext cx="1121791" cy="3665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WAITING</a:t>
              </a:r>
              <a:endParaRPr lang="zh-CN" altLang="en-US" sz="1400" dirty="0"/>
            </a:p>
          </p:txBody>
        </p:sp>
      </p:grpSp>
      <p:sp>
        <p:nvSpPr>
          <p:cNvPr id="20" name="矩形 19">
            <a:extLst>
              <a:ext uri="{FF2B5EF4-FFF2-40B4-BE49-F238E27FC236}">
                <a16:creationId xmlns:a16="http://schemas.microsoft.com/office/drawing/2014/main" id="{1406D3C0-1524-7F25-9AAB-91A9360F0E1D}"/>
              </a:ext>
            </a:extLst>
          </p:cNvPr>
          <p:cNvSpPr/>
          <p:nvPr/>
        </p:nvSpPr>
        <p:spPr>
          <a:xfrm>
            <a:off x="7364717" y="3686657"/>
            <a:ext cx="1062776" cy="410187"/>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Thread-2</a:t>
            </a:r>
            <a:endParaRPr lang="zh-CN" altLang="en-US" dirty="0">
              <a:solidFill>
                <a:schemeClr val="tx1"/>
              </a:solidFill>
              <a:ea typeface="Alibaba PuHuiTi Medium"/>
            </a:endParaRPr>
          </a:p>
        </p:txBody>
      </p:sp>
      <p:sp>
        <p:nvSpPr>
          <p:cNvPr id="21" name="矩形 20">
            <a:extLst>
              <a:ext uri="{FF2B5EF4-FFF2-40B4-BE49-F238E27FC236}">
                <a16:creationId xmlns:a16="http://schemas.microsoft.com/office/drawing/2014/main" id="{6BD19864-2258-1E4B-076D-38A865E4320F}"/>
              </a:ext>
            </a:extLst>
          </p:cNvPr>
          <p:cNvSpPr/>
          <p:nvPr/>
        </p:nvSpPr>
        <p:spPr>
          <a:xfrm>
            <a:off x="8427493" y="3681931"/>
            <a:ext cx="1073821" cy="414289"/>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Thread-3</a:t>
            </a:r>
            <a:endParaRPr lang="zh-CN" altLang="en-US" dirty="0">
              <a:solidFill>
                <a:schemeClr val="tx1"/>
              </a:solidFill>
              <a:ea typeface="Alibaba PuHuiTi Medium"/>
            </a:endParaRPr>
          </a:p>
        </p:txBody>
      </p:sp>
      <p:sp>
        <p:nvSpPr>
          <p:cNvPr id="22" name="矩形 21">
            <a:extLst>
              <a:ext uri="{FF2B5EF4-FFF2-40B4-BE49-F238E27FC236}">
                <a16:creationId xmlns:a16="http://schemas.microsoft.com/office/drawing/2014/main" id="{A4F0700B-71FF-A105-5AC3-9C0D72FD4044}"/>
              </a:ext>
            </a:extLst>
          </p:cNvPr>
          <p:cNvSpPr/>
          <p:nvPr/>
        </p:nvSpPr>
        <p:spPr>
          <a:xfrm>
            <a:off x="9506848" y="3681931"/>
            <a:ext cx="1073821" cy="414289"/>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Thread-4</a:t>
            </a:r>
            <a:endParaRPr lang="zh-CN" altLang="en-US" dirty="0">
              <a:solidFill>
                <a:schemeClr val="tx1"/>
              </a:solidFill>
              <a:ea typeface="Alibaba PuHuiTi Medium"/>
            </a:endParaRPr>
          </a:p>
        </p:txBody>
      </p:sp>
      <p:sp>
        <p:nvSpPr>
          <p:cNvPr id="24" name="文本占位符 2">
            <a:extLst>
              <a:ext uri="{FF2B5EF4-FFF2-40B4-BE49-F238E27FC236}">
                <a16:creationId xmlns:a16="http://schemas.microsoft.com/office/drawing/2014/main" id="{D6529F41-F939-7615-7813-17E831118807}"/>
              </a:ext>
            </a:extLst>
          </p:cNvPr>
          <p:cNvSpPr txBox="1">
            <a:spLocks/>
          </p:cNvSpPr>
          <p:nvPr/>
        </p:nvSpPr>
        <p:spPr>
          <a:xfrm>
            <a:off x="8435787" y="3258727"/>
            <a:ext cx="1073821" cy="46442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BLOCKED</a:t>
            </a:r>
            <a:endParaRPr lang="zh-CN" altLang="en-US" sz="1400" dirty="0"/>
          </a:p>
        </p:txBody>
      </p:sp>
      <p:cxnSp>
        <p:nvCxnSpPr>
          <p:cNvPr id="35" name="直接箭头连接符 34">
            <a:extLst>
              <a:ext uri="{FF2B5EF4-FFF2-40B4-BE49-F238E27FC236}">
                <a16:creationId xmlns:a16="http://schemas.microsoft.com/office/drawing/2014/main" id="{8E8570A0-417D-95CC-2180-7A76DF5659AD}"/>
              </a:ext>
            </a:extLst>
          </p:cNvPr>
          <p:cNvCxnSpPr>
            <a:cxnSpLocks/>
          </p:cNvCxnSpPr>
          <p:nvPr/>
        </p:nvCxnSpPr>
        <p:spPr>
          <a:xfrm flipH="1">
            <a:off x="4387709" y="4390167"/>
            <a:ext cx="898041"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9EE7689-5B8E-EC4C-FDFF-4F8F3966BE91}"/>
              </a:ext>
            </a:extLst>
          </p:cNvPr>
          <p:cNvCxnSpPr>
            <a:cxnSpLocks/>
            <a:stCxn id="6" idx="1"/>
            <a:endCxn id="14" idx="6"/>
          </p:cNvCxnSpPr>
          <p:nvPr/>
        </p:nvCxnSpPr>
        <p:spPr>
          <a:xfrm flipH="1" flipV="1">
            <a:off x="4027866" y="3351490"/>
            <a:ext cx="1249159" cy="447"/>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A7351EA-C358-27B2-23A9-3B6E0BFFD850}"/>
              </a:ext>
            </a:extLst>
          </p:cNvPr>
          <p:cNvCxnSpPr>
            <a:cxnSpLocks/>
            <a:stCxn id="7" idx="3"/>
            <a:endCxn id="20" idx="1"/>
          </p:cNvCxnSpPr>
          <p:nvPr/>
        </p:nvCxnSpPr>
        <p:spPr>
          <a:xfrm>
            <a:off x="6656896" y="3889737"/>
            <a:ext cx="707821" cy="201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1">
            <a:extLst>
              <a:ext uri="{FF2B5EF4-FFF2-40B4-BE49-F238E27FC236}">
                <a16:creationId xmlns:a16="http://schemas.microsoft.com/office/drawing/2014/main" id="{7A634DED-49E1-E6DA-BF1A-9CED24E85378}"/>
              </a:ext>
            </a:extLst>
          </p:cNvPr>
          <p:cNvSpPr>
            <a:spLocks noChangeArrowheads="1"/>
          </p:cNvSpPr>
          <p:nvPr/>
        </p:nvSpPr>
        <p:spPr bwMode="auto">
          <a:xfrm>
            <a:off x="8091641" y="1108671"/>
            <a:ext cx="3420380" cy="1938992"/>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class </a:t>
            </a:r>
            <a:r>
              <a:rPr kumimoji="0" lang="zh-CN" altLang="zh-CN" sz="1200" b="0" i="0" u="none" strike="noStrike" cap="none" normalizeH="0" baseline="0" dirty="0">
                <a:ln>
                  <a:noFill/>
                </a:ln>
                <a:solidFill>
                  <a:srgbClr val="000000"/>
                </a:solidFill>
                <a:effectLst/>
                <a:latin typeface="Arial Unicode MS"/>
                <a:ea typeface="JetBrains Mono"/>
              </a:rPr>
              <a:t>SyncTest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static final </a:t>
            </a:r>
            <a:r>
              <a:rPr kumimoji="0" lang="zh-CN" altLang="zh-CN" sz="1200" b="0" i="0" u="none" strike="noStrike" cap="none" normalizeH="0" baseline="0" dirty="0">
                <a:ln>
                  <a:noFill/>
                </a:ln>
                <a:solidFill>
                  <a:srgbClr val="000000"/>
                </a:solidFill>
                <a:effectLst/>
                <a:latin typeface="Arial Unicode MS"/>
                <a:ea typeface="JetBrains Mono"/>
              </a:rPr>
              <a:t>Object </a:t>
            </a:r>
            <a:r>
              <a:rPr kumimoji="0" lang="zh-CN" altLang="zh-CN" sz="1200" b="0" i="1" u="none" strike="noStrike" cap="none" normalizeH="0" baseline="0" dirty="0">
                <a:ln>
                  <a:noFill/>
                </a:ln>
                <a:solidFill>
                  <a:srgbClr val="871094"/>
                </a:solidFill>
                <a:effectLst/>
                <a:latin typeface="Arial Unicode MS"/>
                <a:ea typeface="JetBrains Mono"/>
              </a:rPr>
              <a:t>lock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static int </a:t>
            </a:r>
            <a:r>
              <a:rPr kumimoji="0" lang="zh-CN" altLang="zh-CN" sz="1200" b="0" i="1" u="none" strike="noStrike" cap="none" normalizeH="0" baseline="0" dirty="0">
                <a:ln>
                  <a:noFill/>
                </a:ln>
                <a:solidFill>
                  <a:srgbClr val="871094"/>
                </a:solidFill>
                <a:effectLst/>
                <a:latin typeface="Arial Unicode MS"/>
                <a:ea typeface="JetBrains Mono"/>
              </a:rPr>
              <a:t>counter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0627A"/>
                </a:solidFill>
                <a:effectLst/>
                <a:latin typeface="Arial Unicode MS"/>
                <a:ea typeface="JetBrains Mono"/>
              </a:rPr>
              <a:t>main</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String</a:t>
            </a:r>
            <a:r>
              <a:rPr kumimoji="0" lang="zh-CN" altLang="zh-CN" sz="1200" b="0" i="0" u="none" strike="noStrike" cap="none" normalizeH="0" baseline="0" dirty="0">
                <a:ln>
                  <a:noFill/>
                </a:ln>
                <a:solidFill>
                  <a:srgbClr val="080808"/>
                </a:solidFill>
                <a:effectLst/>
                <a:latin typeface="Arial Unicode MS"/>
                <a:ea typeface="JetBrains Mono"/>
              </a:rPr>
              <a:t>[] args)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counter</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5" name="文本占位符 2">
            <a:extLst>
              <a:ext uri="{FF2B5EF4-FFF2-40B4-BE49-F238E27FC236}">
                <a16:creationId xmlns:a16="http://schemas.microsoft.com/office/drawing/2014/main" id="{A5FC44E1-82BF-DDD8-4913-4EDBE98B2558}"/>
              </a:ext>
            </a:extLst>
          </p:cNvPr>
          <p:cNvSpPr txBox="1">
            <a:spLocks/>
          </p:cNvSpPr>
          <p:nvPr/>
        </p:nvSpPr>
        <p:spPr>
          <a:xfrm>
            <a:off x="1345106" y="5000292"/>
            <a:ext cx="6947138" cy="121171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Owner</a:t>
            </a:r>
            <a:r>
              <a:rPr lang="zh-CN" altLang="en-US" sz="1400" dirty="0"/>
              <a:t>：存储当前获取锁的线程的，只能有一个线程可以获取</a:t>
            </a:r>
            <a:endParaRPr lang="en-US" altLang="zh-CN" sz="1400" dirty="0"/>
          </a:p>
          <a:p>
            <a:pPr marL="285750" indent="-285750">
              <a:buFont typeface="Wingdings" panose="05000000000000000000" pitchFamily="2" charset="2"/>
              <a:buChar char="l"/>
            </a:pPr>
            <a:r>
              <a:rPr lang="en-US" altLang="zh-CN" sz="1400" dirty="0" err="1"/>
              <a:t>EntryList</a:t>
            </a:r>
            <a:r>
              <a:rPr lang="zh-CN" altLang="en-US" sz="1400" dirty="0"/>
              <a:t>：关联没有抢到锁的线程，处于</a:t>
            </a:r>
            <a:r>
              <a:rPr lang="en-US" altLang="zh-CN" sz="1400" dirty="0"/>
              <a:t>Blocked</a:t>
            </a:r>
            <a:r>
              <a:rPr lang="zh-CN" altLang="en-US" sz="1400" dirty="0"/>
              <a:t>状态的线程</a:t>
            </a:r>
            <a:endParaRPr lang="en-US" altLang="zh-CN" sz="1400" dirty="0"/>
          </a:p>
          <a:p>
            <a:pPr marL="285750" indent="-285750">
              <a:buFont typeface="Wingdings" panose="05000000000000000000" pitchFamily="2" charset="2"/>
              <a:buChar char="l"/>
            </a:pPr>
            <a:r>
              <a:rPr lang="en-US" altLang="zh-CN" sz="1400" dirty="0" err="1"/>
              <a:t>WaitSet</a:t>
            </a:r>
            <a:r>
              <a:rPr lang="zh-CN" altLang="en-US" sz="1400" dirty="0"/>
              <a:t>：关联调用了</a:t>
            </a:r>
            <a:r>
              <a:rPr lang="en-US" altLang="zh-CN" sz="1400" dirty="0"/>
              <a:t>wait</a:t>
            </a:r>
            <a:r>
              <a:rPr lang="zh-CN" altLang="en-US" sz="1400" dirty="0"/>
              <a:t>方法的线程，处于</a:t>
            </a:r>
            <a:r>
              <a:rPr lang="en-US" altLang="zh-CN" sz="1400" dirty="0"/>
              <a:t>Waiting</a:t>
            </a:r>
            <a:r>
              <a:rPr lang="zh-CN" altLang="en-US" sz="1400" dirty="0"/>
              <a:t>状态的线程</a:t>
            </a:r>
          </a:p>
          <a:p>
            <a:pPr marL="285750" indent="-285750">
              <a:buFont typeface="Wingdings" panose="05000000000000000000" pitchFamily="2" charset="2"/>
              <a:buChar char="l"/>
            </a:pPr>
            <a:endParaRPr lang="zh-CN" altLang="en-US" sz="1400" dirty="0"/>
          </a:p>
        </p:txBody>
      </p:sp>
      <p:cxnSp>
        <p:nvCxnSpPr>
          <p:cNvPr id="57" name="连接符: 肘形 56">
            <a:extLst>
              <a:ext uri="{FF2B5EF4-FFF2-40B4-BE49-F238E27FC236}">
                <a16:creationId xmlns:a16="http://schemas.microsoft.com/office/drawing/2014/main" id="{5256C34B-7FE2-F6AA-5C7D-FF9D28AD0178}"/>
              </a:ext>
            </a:extLst>
          </p:cNvPr>
          <p:cNvCxnSpPr>
            <a:cxnSpLocks/>
            <a:endCxn id="9" idx="0"/>
          </p:cNvCxnSpPr>
          <p:nvPr/>
        </p:nvCxnSpPr>
        <p:spPr>
          <a:xfrm rot="10800000" flipV="1">
            <a:off x="5995582" y="2132855"/>
            <a:ext cx="3505733" cy="513163"/>
          </a:xfrm>
          <a:prstGeom prst="bentConnector2">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本占位符 2">
            <a:extLst>
              <a:ext uri="{FF2B5EF4-FFF2-40B4-BE49-F238E27FC236}">
                <a16:creationId xmlns:a16="http://schemas.microsoft.com/office/drawing/2014/main" id="{0D37059C-F60E-16D6-5430-233860D418F2}"/>
              </a:ext>
            </a:extLst>
          </p:cNvPr>
          <p:cNvSpPr>
            <a:spLocks noGrp="1"/>
          </p:cNvSpPr>
          <p:nvPr>
            <p:ph type="body" sz="quarter" idx="11"/>
          </p:nvPr>
        </p:nvSpPr>
        <p:spPr>
          <a:xfrm>
            <a:off x="710880" y="1624205"/>
            <a:ext cx="4917068" cy="569659"/>
          </a:xfrm>
        </p:spPr>
        <p:txBody>
          <a:bodyPr/>
          <a:lstStyle/>
          <a:p>
            <a:r>
              <a:rPr lang="en-US" altLang="zh-CN" sz="1400" dirty="0"/>
              <a:t>Monitor </a:t>
            </a:r>
            <a:r>
              <a:rPr lang="zh-CN" altLang="en-US" sz="1400" dirty="0"/>
              <a:t>被翻译为监视器，是由</a:t>
            </a:r>
            <a:r>
              <a:rPr lang="en-US" altLang="zh-CN" sz="1400" dirty="0" err="1"/>
              <a:t>jvm</a:t>
            </a:r>
            <a:r>
              <a:rPr lang="zh-CN" altLang="en-US" sz="1400" dirty="0"/>
              <a:t>提供，</a:t>
            </a:r>
            <a:r>
              <a:rPr lang="en-US" altLang="zh-CN" sz="1400" dirty="0" err="1"/>
              <a:t>c++</a:t>
            </a:r>
            <a:r>
              <a:rPr lang="zh-CN" altLang="en-US" sz="1400" dirty="0"/>
              <a:t>语言实现</a:t>
            </a:r>
          </a:p>
        </p:txBody>
      </p:sp>
      <p:sp>
        <p:nvSpPr>
          <p:cNvPr id="61" name="矩形: 圆角 60">
            <a:extLst>
              <a:ext uri="{FF2B5EF4-FFF2-40B4-BE49-F238E27FC236}">
                <a16:creationId xmlns:a16="http://schemas.microsoft.com/office/drawing/2014/main" id="{BE8A5051-2A5C-BA23-E5B9-A77850D456B6}"/>
              </a:ext>
            </a:extLst>
          </p:cNvPr>
          <p:cNvSpPr/>
          <p:nvPr/>
        </p:nvSpPr>
        <p:spPr>
          <a:xfrm>
            <a:off x="9501313" y="2060848"/>
            <a:ext cx="303099" cy="216024"/>
          </a:xfrm>
          <a:prstGeom prst="roundRect">
            <a:avLst/>
          </a:prstGeom>
          <a:noFill/>
          <a:ln w="9525">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63" name="矩形 62">
            <a:extLst>
              <a:ext uri="{FF2B5EF4-FFF2-40B4-BE49-F238E27FC236}">
                <a16:creationId xmlns:a16="http://schemas.microsoft.com/office/drawing/2014/main" id="{20AE5AF8-90C7-DDA9-A93F-1C2BBA42AF56}"/>
              </a:ext>
            </a:extLst>
          </p:cNvPr>
          <p:cNvSpPr/>
          <p:nvPr/>
        </p:nvSpPr>
        <p:spPr>
          <a:xfrm>
            <a:off x="6724821" y="1503428"/>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Thread-1</a:t>
            </a:r>
            <a:endParaRPr lang="zh-CN" altLang="en-US" dirty="0">
              <a:solidFill>
                <a:schemeClr val="tx1"/>
              </a:solidFill>
              <a:ea typeface="Alibaba PuHuiTi Medium"/>
            </a:endParaRPr>
          </a:p>
        </p:txBody>
      </p:sp>
      <p:sp>
        <p:nvSpPr>
          <p:cNvPr id="67" name="矩形 66">
            <a:extLst>
              <a:ext uri="{FF2B5EF4-FFF2-40B4-BE49-F238E27FC236}">
                <a16:creationId xmlns:a16="http://schemas.microsoft.com/office/drawing/2014/main" id="{DF5A1540-FD28-BE52-804C-37839B9AEAD9}"/>
              </a:ext>
            </a:extLst>
          </p:cNvPr>
          <p:cNvSpPr/>
          <p:nvPr/>
        </p:nvSpPr>
        <p:spPr>
          <a:xfrm>
            <a:off x="6724820" y="1498534"/>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Thread-2</a:t>
            </a:r>
            <a:endParaRPr lang="zh-CN" altLang="en-US" dirty="0">
              <a:solidFill>
                <a:schemeClr val="tx1"/>
              </a:solidFill>
              <a:ea typeface="Alibaba PuHuiTi Medium"/>
            </a:endParaRPr>
          </a:p>
        </p:txBody>
      </p:sp>
    </p:spTree>
    <p:extLst>
      <p:ext uri="{BB962C8B-B14F-4D97-AF65-F5344CB8AC3E}">
        <p14:creationId xmlns:p14="http://schemas.microsoft.com/office/powerpoint/2010/main" val="665326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p:tgtEl>
                                          <p:spTgt spid="63"/>
                                        </p:tgtEl>
                                        <p:attrNameLst>
                                          <p:attrName>ppt_x</p:attrName>
                                        </p:attrNameLst>
                                      </p:cBhvr>
                                      <p:tavLst>
                                        <p:tav tm="0">
                                          <p:val>
                                            <p:strVal val="#ppt_x-#ppt_w*1.125000"/>
                                          </p:val>
                                        </p:tav>
                                        <p:tav tm="100000">
                                          <p:val>
                                            <p:strVal val="#ppt_x"/>
                                          </p:val>
                                        </p:tav>
                                      </p:tavLst>
                                    </p:anim>
                                    <p:animEffect transition="in" filter="wipe(right)">
                                      <p:cBhvr>
                                        <p:cTn id="13" dur="500"/>
                                        <p:tgtEl>
                                          <p:spTgt spid="6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2"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heel(2)">
                                      <p:cBhvr>
                                        <p:cTn id="18" dur="500"/>
                                        <p:tgtEl>
                                          <p:spTgt spid="61"/>
                                        </p:tgtEl>
                                      </p:cBhvr>
                                    </p:animEffect>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right)">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2.29167E-6 4.81481E-6 L -0.28451 0.39236 " pathEditMode="relative" rAng="0" ptsTypes="AA">
                                      <p:cBhvr>
                                        <p:cTn id="26" dur="1000" fill="hold"/>
                                        <p:tgtEl>
                                          <p:spTgt spid="63"/>
                                        </p:tgtEl>
                                        <p:attrNameLst>
                                          <p:attrName>ppt_x</p:attrName>
                                          <p:attrName>ppt_y</p:attrName>
                                        </p:attrNameLst>
                                      </p:cBhvr>
                                      <p:rCtr x="-14232" y="19606"/>
                                    </p:animMotion>
                                  </p:childTnLst>
                                </p:cTn>
                              </p:par>
                            </p:childTnLst>
                          </p:cTn>
                        </p:par>
                        <p:par>
                          <p:cTn id="27" fill="hold">
                            <p:stCondLst>
                              <p:cond delay="1000"/>
                            </p:stCondLst>
                            <p:childTnLst>
                              <p:par>
                                <p:cTn id="28" presetID="22" presetClass="entr" presetSubtype="2"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right)">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2" nodeType="clickEffect">
                                  <p:stCondLst>
                                    <p:cond delay="0"/>
                                  </p:stCondLst>
                                  <p:childTnLst>
                                    <p:set>
                                      <p:cBhvr>
                                        <p:cTn id="34" dur="1" fill="hold">
                                          <p:stCondLst>
                                            <p:cond delay="0"/>
                                          </p:stCondLst>
                                        </p:cTn>
                                        <p:tgtEl>
                                          <p:spTgt spid="67"/>
                                        </p:tgtEl>
                                        <p:attrNameLst>
                                          <p:attrName>style.visibility</p:attrName>
                                        </p:attrNameLst>
                                      </p:cBhvr>
                                      <p:to>
                                        <p:strVal val="visible"/>
                                      </p:to>
                                    </p:set>
                                    <p:anim calcmode="lin" valueType="num">
                                      <p:cBhvr additive="base">
                                        <p:cTn id="35" dur="500"/>
                                        <p:tgtEl>
                                          <p:spTgt spid="67"/>
                                        </p:tgtEl>
                                        <p:attrNameLst>
                                          <p:attrName>ppt_x</p:attrName>
                                        </p:attrNameLst>
                                      </p:cBhvr>
                                      <p:tavLst>
                                        <p:tav tm="0">
                                          <p:val>
                                            <p:strVal val="#ppt_x-#ppt_w*1.125000"/>
                                          </p:val>
                                        </p:tav>
                                        <p:tav tm="100000">
                                          <p:val>
                                            <p:strVal val="#ppt_x"/>
                                          </p:val>
                                        </p:tav>
                                      </p:tavLst>
                                    </p:anim>
                                    <p:animEffect transition="in" filter="wipe(right)">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0" nodeType="clickEffect">
                                  <p:stCondLst>
                                    <p:cond delay="0"/>
                                  </p:stCondLst>
                                  <p:childTnLst>
                                    <p:animMotion origin="layout" path="M 2.29167E-6 -7.40741E-7 L 0.04896 0.31921 " pathEditMode="relative" rAng="0" ptsTypes="AA">
                                      <p:cBhvr>
                                        <p:cTn id="40" dur="1000" fill="hold"/>
                                        <p:tgtEl>
                                          <p:spTgt spid="67"/>
                                        </p:tgtEl>
                                        <p:attrNameLst>
                                          <p:attrName>ppt_x</p:attrName>
                                          <p:attrName>ppt_y</p:attrName>
                                        </p:attrNameLst>
                                      </p:cBhvr>
                                      <p:rCtr x="2448" y="15949"/>
                                    </p:animMotion>
                                  </p:childTnLst>
                                </p:cTn>
                              </p:par>
                              <p:par>
                                <p:cTn id="41" presetID="53" presetClass="exit" presetSubtype="32" fill="hold" grpId="1" nodeType="withEffect">
                                  <p:stCondLst>
                                    <p:cond delay="500"/>
                                  </p:stCondLst>
                                  <p:childTnLst>
                                    <p:anim calcmode="lin" valueType="num">
                                      <p:cBhvr>
                                        <p:cTn id="42" dur="500"/>
                                        <p:tgtEl>
                                          <p:spTgt spid="67"/>
                                        </p:tgtEl>
                                        <p:attrNameLst>
                                          <p:attrName>ppt_w</p:attrName>
                                        </p:attrNameLst>
                                      </p:cBhvr>
                                      <p:tavLst>
                                        <p:tav tm="0">
                                          <p:val>
                                            <p:strVal val="ppt_w"/>
                                          </p:val>
                                        </p:tav>
                                        <p:tav tm="100000">
                                          <p:val>
                                            <p:fltVal val="0"/>
                                          </p:val>
                                        </p:tav>
                                      </p:tavLst>
                                    </p:anim>
                                    <p:anim calcmode="lin" valueType="num">
                                      <p:cBhvr>
                                        <p:cTn id="43" dur="500"/>
                                        <p:tgtEl>
                                          <p:spTgt spid="67"/>
                                        </p:tgtEl>
                                        <p:attrNameLst>
                                          <p:attrName>ppt_h</p:attrName>
                                        </p:attrNameLst>
                                      </p:cBhvr>
                                      <p:tavLst>
                                        <p:tav tm="0">
                                          <p:val>
                                            <p:strVal val="ppt_h"/>
                                          </p:val>
                                        </p:tav>
                                        <p:tav tm="100000">
                                          <p:val>
                                            <p:fltVal val="0"/>
                                          </p:val>
                                        </p:tav>
                                      </p:tavLst>
                                    </p:anim>
                                    <p:animEffect transition="out" filter="fade">
                                      <p:cBhvr>
                                        <p:cTn id="44" dur="500"/>
                                        <p:tgtEl>
                                          <p:spTgt spid="67"/>
                                        </p:tgtEl>
                                      </p:cBhvr>
                                    </p:animEffect>
                                    <p:set>
                                      <p:cBhvr>
                                        <p:cTn id="45" dur="1" fill="hold">
                                          <p:stCondLst>
                                            <p:cond delay="499"/>
                                          </p:stCondLst>
                                        </p:cTn>
                                        <p:tgtEl>
                                          <p:spTgt spid="67"/>
                                        </p:tgtEl>
                                        <p:attrNameLst>
                                          <p:attrName>style.visibility</p:attrName>
                                        </p:attrNameLst>
                                      </p:cBhvr>
                                      <p:to>
                                        <p:strVal val="hidden"/>
                                      </p:to>
                                    </p:set>
                                  </p:childTnLst>
                                </p:cTn>
                              </p:par>
                              <p:par>
                                <p:cTn id="46" presetID="53" presetClass="entr" presetSubtype="16" fill="hold" grpId="0" nodeType="withEffect">
                                  <p:stCondLst>
                                    <p:cond delay="50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p:tgtEl>
                                          <p:spTgt spid="21"/>
                                        </p:tgtEl>
                                        <p:attrNameLst>
                                          <p:attrName>ppt_x</p:attrName>
                                        </p:attrNameLst>
                                      </p:cBhvr>
                                      <p:tavLst>
                                        <p:tav tm="0">
                                          <p:val>
                                            <p:strVal val="#ppt_x-#ppt_w*1.125000"/>
                                          </p:val>
                                        </p:tav>
                                        <p:tav tm="100000">
                                          <p:val>
                                            <p:strVal val="#ppt_x"/>
                                          </p:val>
                                        </p:tav>
                                      </p:tavLst>
                                    </p:anim>
                                    <p:animEffect transition="in" filter="wipe(right)">
                                      <p:cBhvr>
                                        <p:cTn id="60" dur="500"/>
                                        <p:tgtEl>
                                          <p:spTgt spid="21"/>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p:tgtEl>
                                          <p:spTgt spid="22"/>
                                        </p:tgtEl>
                                        <p:attrNameLst>
                                          <p:attrName>ppt_x</p:attrName>
                                        </p:attrNameLst>
                                      </p:cBhvr>
                                      <p:tavLst>
                                        <p:tav tm="0">
                                          <p:val>
                                            <p:strVal val="#ppt_x-#ppt_w*1.125000"/>
                                          </p:val>
                                        </p:tav>
                                        <p:tav tm="100000">
                                          <p:val>
                                            <p:strVal val="#ppt_x"/>
                                          </p:val>
                                        </p:tav>
                                      </p:tavLst>
                                    </p:anim>
                                    <p:animEffect transition="in" filter="wipe(right)">
                                      <p:cBhvr>
                                        <p:cTn id="64" dur="500"/>
                                        <p:tgtEl>
                                          <p:spTgt spid="22"/>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p:tgtEl>
                                          <p:spTgt spid="24"/>
                                        </p:tgtEl>
                                        <p:attrNameLst>
                                          <p:attrName>ppt_x</p:attrName>
                                        </p:attrNameLst>
                                      </p:cBhvr>
                                      <p:tavLst>
                                        <p:tav tm="0">
                                          <p:val>
                                            <p:strVal val="#ppt_x-#ppt_w*1.125000"/>
                                          </p:val>
                                        </p:tav>
                                        <p:tav tm="100000">
                                          <p:val>
                                            <p:strVal val="#ppt_x"/>
                                          </p:val>
                                        </p:tav>
                                      </p:tavLst>
                                    </p:anim>
                                    <p:animEffect transition="in" filter="wipe(right)">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right)">
                                      <p:cBhvr>
                                        <p:cTn id="73" dur="500"/>
                                        <p:tgtEl>
                                          <p:spTgt spid="37"/>
                                        </p:tgtEl>
                                      </p:cBhvr>
                                    </p:animEffect>
                                  </p:childTnLst>
                                </p:cTn>
                              </p:par>
                            </p:childTnLst>
                          </p:cTn>
                        </p:par>
                        <p:par>
                          <p:cTn id="74" fill="hold">
                            <p:stCondLst>
                              <p:cond delay="500"/>
                            </p:stCondLst>
                            <p:childTnLst>
                              <p:par>
                                <p:cTn id="75" presetID="16" presetClass="entr" presetSubtype="26"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barn(inHorizontal)">
                                      <p:cBhvr>
                                        <p:cTn id="77" dur="500"/>
                                        <p:tgtEl>
                                          <p:spTgt spid="6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p:bldP spid="55" grpId="0"/>
      <p:bldP spid="61" grpId="0" animBg="1"/>
      <p:bldP spid="63" grpId="0" animBg="1"/>
      <p:bldP spid="63" grpId="1" animBg="1"/>
      <p:bldP spid="67" grpId="0" animBg="1"/>
      <p:bldP spid="67" grpId="1" animBg="1"/>
      <p:bldP spid="67"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E39E334-0578-2732-A9F4-60BA1B0D1931}"/>
              </a:ext>
            </a:extLst>
          </p:cNvPr>
          <p:cNvSpPr>
            <a:spLocks noGrp="1"/>
          </p:cNvSpPr>
          <p:nvPr>
            <p:ph type="body" sz="quarter" idx="10"/>
          </p:nvPr>
        </p:nvSpPr>
        <p:spPr>
          <a:xfrm>
            <a:off x="5126584" y="1049626"/>
            <a:ext cx="5760538" cy="2217988"/>
          </a:xfrm>
        </p:spPr>
        <p:txBody>
          <a:bodyPr/>
          <a:lstStyle/>
          <a:p>
            <a:pPr marL="0" indent="0">
              <a:buNone/>
            </a:pPr>
            <a:r>
              <a:rPr lang="en-US" altLang="zh-CN" sz="1800" dirty="0">
                <a:solidFill>
                  <a:srgbClr val="AD2B26"/>
                </a:solidFill>
              </a:rPr>
              <a:t>synchronized</a:t>
            </a:r>
            <a:r>
              <a:rPr lang="zh-CN" altLang="en-US" sz="1800" dirty="0">
                <a:solidFill>
                  <a:srgbClr val="AD2B26"/>
                </a:solidFill>
              </a:rPr>
              <a:t>关键字的底层原理</a:t>
            </a:r>
            <a:endParaRPr lang="zh-CN" altLang="en-US" sz="1800" dirty="0"/>
          </a:p>
          <a:p>
            <a:pPr marL="0" indent="0">
              <a:buNone/>
            </a:pPr>
            <a:endParaRPr lang="zh-CN" altLang="en-US" dirty="0"/>
          </a:p>
        </p:txBody>
      </p:sp>
      <p:sp>
        <p:nvSpPr>
          <p:cNvPr id="3" name="文本占位符 2">
            <a:extLst>
              <a:ext uri="{FF2B5EF4-FFF2-40B4-BE49-F238E27FC236}">
                <a16:creationId xmlns:a16="http://schemas.microsoft.com/office/drawing/2014/main" id="{CAA70147-E025-66EB-EA39-6CB734AB42C8}"/>
              </a:ext>
            </a:extLst>
          </p:cNvPr>
          <p:cNvSpPr txBox="1">
            <a:spLocks/>
          </p:cNvSpPr>
          <p:nvPr/>
        </p:nvSpPr>
        <p:spPr>
          <a:xfrm>
            <a:off x="5339916" y="2168860"/>
            <a:ext cx="6012668" cy="3456384"/>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sz="1400" dirty="0">
                <a:solidFill>
                  <a:schemeClr val="tx1">
                    <a:lumMod val="85000"/>
                    <a:lumOff val="15000"/>
                  </a:schemeClr>
                </a:solidFill>
                <a:ea typeface="阿里巴巴普惠体" panose="00020600040101010101" pitchFamily="18" charset="-122"/>
              </a:rPr>
              <a:t>Synchronized【</a:t>
            </a:r>
            <a:r>
              <a:rPr lang="zh-CN" altLang="en-US" sz="1400" dirty="0">
                <a:solidFill>
                  <a:schemeClr val="tx1">
                    <a:lumMod val="85000"/>
                    <a:lumOff val="15000"/>
                  </a:schemeClr>
                </a:solidFill>
                <a:ea typeface="阿里巴巴普惠体" panose="00020600040101010101" pitchFamily="18" charset="-122"/>
              </a:rPr>
              <a:t>对象锁</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采用互斥的方式让同一时刻至多只有一个线程能持有</a:t>
            </a:r>
            <a:r>
              <a:rPr lang="en-US" altLang="zh-CN" sz="1400" dirty="0">
                <a:solidFill>
                  <a:schemeClr val="tx1">
                    <a:lumMod val="85000"/>
                    <a:lumOff val="15000"/>
                  </a:schemeClr>
                </a:solidFill>
                <a:ea typeface="阿里巴巴普惠体" panose="00020600040101010101" pitchFamily="18" charset="-122"/>
              </a:rPr>
              <a:t>【</a:t>
            </a:r>
            <a:r>
              <a:rPr lang="zh-CN" altLang="en-US" sz="1400" dirty="0">
                <a:solidFill>
                  <a:schemeClr val="tx1">
                    <a:lumMod val="85000"/>
                    <a:lumOff val="15000"/>
                  </a:schemeClr>
                </a:solidFill>
                <a:ea typeface="阿里巴巴普惠体" panose="00020600040101010101" pitchFamily="18" charset="-122"/>
              </a:rPr>
              <a:t>对象锁</a:t>
            </a:r>
            <a:r>
              <a:rPr lang="en-US" altLang="zh-CN" sz="1400" dirty="0">
                <a:solidFill>
                  <a:schemeClr val="tx1">
                    <a:lumMod val="85000"/>
                    <a:lumOff val="15000"/>
                  </a:schemeClr>
                </a:solidFill>
                <a:ea typeface="阿里巴巴普惠体" panose="00020600040101010101" pitchFamily="18" charset="-122"/>
              </a:rPr>
              <a:t>】</a:t>
            </a: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它的底层由</a:t>
            </a:r>
            <a:r>
              <a:rPr lang="en-US" altLang="zh-CN" sz="1400" dirty="0">
                <a:solidFill>
                  <a:schemeClr val="tx1">
                    <a:lumMod val="85000"/>
                    <a:lumOff val="15000"/>
                  </a:schemeClr>
                </a:solidFill>
                <a:ea typeface="阿里巴巴普惠体" panose="00020600040101010101" pitchFamily="18" charset="-122"/>
              </a:rPr>
              <a:t>monitor</a:t>
            </a:r>
            <a:r>
              <a:rPr lang="zh-CN" altLang="en-US" sz="1400" dirty="0">
                <a:solidFill>
                  <a:schemeClr val="tx1">
                    <a:lumMod val="85000"/>
                    <a:lumOff val="15000"/>
                  </a:schemeClr>
                </a:solidFill>
                <a:ea typeface="阿里巴巴普惠体" panose="00020600040101010101" pitchFamily="18" charset="-122"/>
              </a:rPr>
              <a:t>实现的，</a:t>
            </a:r>
            <a:r>
              <a:rPr lang="en-US" altLang="zh-CN" sz="1400" dirty="0">
                <a:solidFill>
                  <a:schemeClr val="tx1">
                    <a:lumMod val="85000"/>
                    <a:lumOff val="15000"/>
                  </a:schemeClr>
                </a:solidFill>
                <a:ea typeface="阿里巴巴普惠体" panose="00020600040101010101" pitchFamily="18" charset="-122"/>
              </a:rPr>
              <a:t>monitor</a:t>
            </a:r>
            <a:r>
              <a:rPr lang="zh-CN" altLang="en-US" sz="1400" dirty="0">
                <a:solidFill>
                  <a:schemeClr val="tx1">
                    <a:lumMod val="85000"/>
                    <a:lumOff val="15000"/>
                  </a:schemeClr>
                </a:solidFill>
                <a:ea typeface="阿里巴巴普惠体" panose="00020600040101010101" pitchFamily="18" charset="-122"/>
              </a:rPr>
              <a:t>是</a:t>
            </a:r>
            <a:r>
              <a:rPr lang="en-US" altLang="zh-CN" sz="1400" dirty="0" err="1">
                <a:solidFill>
                  <a:schemeClr val="tx1">
                    <a:lumMod val="85000"/>
                    <a:lumOff val="15000"/>
                  </a:schemeClr>
                </a:solidFill>
                <a:ea typeface="阿里巴巴普惠体" panose="00020600040101010101" pitchFamily="18" charset="-122"/>
              </a:rPr>
              <a:t>jvm</a:t>
            </a:r>
            <a:r>
              <a:rPr lang="zh-CN" altLang="en-US" sz="1400" dirty="0">
                <a:solidFill>
                  <a:schemeClr val="tx1">
                    <a:lumMod val="85000"/>
                    <a:lumOff val="15000"/>
                  </a:schemeClr>
                </a:solidFill>
                <a:ea typeface="阿里巴巴普惠体" panose="00020600040101010101" pitchFamily="18" charset="-122"/>
              </a:rPr>
              <a:t>级别的对象（</a:t>
            </a:r>
            <a:r>
              <a:rPr lang="en-US" altLang="zh-CN" sz="1400" dirty="0">
                <a:solidFill>
                  <a:schemeClr val="tx1">
                    <a:lumMod val="85000"/>
                    <a:lumOff val="15000"/>
                  </a:schemeClr>
                </a:solidFill>
                <a:ea typeface="阿里巴巴普惠体" panose="00020600040101010101" pitchFamily="18" charset="-122"/>
              </a:rPr>
              <a:t> C++</a:t>
            </a:r>
            <a:r>
              <a:rPr lang="zh-CN" altLang="en-US" sz="1400" dirty="0">
                <a:solidFill>
                  <a:schemeClr val="tx1">
                    <a:lumMod val="85000"/>
                    <a:lumOff val="15000"/>
                  </a:schemeClr>
                </a:solidFill>
                <a:ea typeface="阿里巴巴普惠体" panose="00020600040101010101" pitchFamily="18" charset="-122"/>
              </a:rPr>
              <a:t>实现），线程获得锁需要使用对象（锁）关联</a:t>
            </a:r>
            <a:r>
              <a:rPr lang="en-US" altLang="zh-CN" sz="1400" dirty="0">
                <a:solidFill>
                  <a:schemeClr val="tx1">
                    <a:lumMod val="85000"/>
                    <a:lumOff val="15000"/>
                  </a:schemeClr>
                </a:solidFill>
                <a:ea typeface="阿里巴巴普惠体" panose="00020600040101010101" pitchFamily="18" charset="-122"/>
              </a:rPr>
              <a:t>monitor</a:t>
            </a: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在</a:t>
            </a:r>
            <a:r>
              <a:rPr lang="en-US" altLang="zh-CN" sz="1400" dirty="0">
                <a:solidFill>
                  <a:schemeClr val="tx1">
                    <a:lumMod val="85000"/>
                    <a:lumOff val="15000"/>
                  </a:schemeClr>
                </a:solidFill>
                <a:ea typeface="阿里巴巴普惠体" panose="00020600040101010101" pitchFamily="18" charset="-122"/>
              </a:rPr>
              <a:t>monitor</a:t>
            </a:r>
            <a:r>
              <a:rPr lang="zh-CN" altLang="en-US" sz="1400" dirty="0">
                <a:solidFill>
                  <a:schemeClr val="tx1">
                    <a:lumMod val="85000"/>
                    <a:lumOff val="15000"/>
                  </a:schemeClr>
                </a:solidFill>
                <a:ea typeface="阿里巴巴普惠体" panose="00020600040101010101" pitchFamily="18" charset="-122"/>
              </a:rPr>
              <a:t>内部有三个属性，分别是</a:t>
            </a:r>
            <a:r>
              <a:rPr lang="en-US" altLang="zh-CN" sz="1400" dirty="0">
                <a:solidFill>
                  <a:schemeClr val="tx1">
                    <a:lumMod val="85000"/>
                    <a:lumOff val="15000"/>
                  </a:schemeClr>
                </a:solidFill>
                <a:ea typeface="阿里巴巴普惠体" panose="00020600040101010101" pitchFamily="18" charset="-122"/>
              </a:rPr>
              <a:t>owner</a:t>
            </a:r>
            <a:r>
              <a:rPr lang="zh-CN" altLang="en-US" sz="1400" dirty="0">
                <a:solidFill>
                  <a:schemeClr val="tx1">
                    <a:lumMod val="85000"/>
                    <a:lumOff val="15000"/>
                  </a:schemeClr>
                </a:solidFill>
                <a:ea typeface="阿里巴巴普惠体" panose="00020600040101010101" pitchFamily="18" charset="-122"/>
              </a:rPr>
              <a:t>、</a:t>
            </a:r>
            <a:r>
              <a:rPr lang="en-US" altLang="zh-CN" sz="1400" dirty="0" err="1">
                <a:solidFill>
                  <a:schemeClr val="tx1">
                    <a:lumMod val="85000"/>
                    <a:lumOff val="15000"/>
                  </a:schemeClr>
                </a:solidFill>
                <a:ea typeface="阿里巴巴普惠体" panose="00020600040101010101" pitchFamily="18" charset="-122"/>
              </a:rPr>
              <a:t>entrylist</a:t>
            </a:r>
            <a:r>
              <a:rPr lang="zh-CN" altLang="en-US" sz="1400" dirty="0">
                <a:solidFill>
                  <a:schemeClr val="tx1">
                    <a:lumMod val="85000"/>
                    <a:lumOff val="15000"/>
                  </a:schemeClr>
                </a:solidFill>
                <a:ea typeface="阿里巴巴普惠体" panose="00020600040101010101" pitchFamily="18" charset="-122"/>
              </a:rPr>
              <a:t>、</a:t>
            </a:r>
            <a:r>
              <a:rPr lang="en-US" altLang="zh-CN" sz="1400" dirty="0" err="1">
                <a:solidFill>
                  <a:schemeClr val="tx1">
                    <a:lumMod val="85000"/>
                    <a:lumOff val="15000"/>
                  </a:schemeClr>
                </a:solidFill>
                <a:ea typeface="阿里巴巴普惠体" panose="00020600040101010101" pitchFamily="18" charset="-122"/>
              </a:rPr>
              <a:t>waitset</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r>
              <a:rPr lang="zh-CN" altLang="en-US" sz="1400" dirty="0">
                <a:solidFill>
                  <a:schemeClr val="tx1">
                    <a:lumMod val="85000"/>
                    <a:lumOff val="15000"/>
                  </a:schemeClr>
                </a:solidFill>
                <a:ea typeface="阿里巴巴普惠体" panose="00020600040101010101" pitchFamily="18" charset="-122"/>
              </a:rPr>
              <a:t>其中</a:t>
            </a:r>
            <a:r>
              <a:rPr lang="en-US" altLang="zh-CN" sz="1400" dirty="0">
                <a:solidFill>
                  <a:schemeClr val="tx1">
                    <a:lumMod val="85000"/>
                    <a:lumOff val="15000"/>
                  </a:schemeClr>
                </a:solidFill>
                <a:ea typeface="阿里巴巴普惠体" panose="00020600040101010101" pitchFamily="18" charset="-122"/>
              </a:rPr>
              <a:t>owner</a:t>
            </a:r>
            <a:r>
              <a:rPr lang="zh-CN" altLang="en-US" sz="1400" dirty="0">
                <a:solidFill>
                  <a:schemeClr val="tx1">
                    <a:lumMod val="85000"/>
                    <a:lumOff val="15000"/>
                  </a:schemeClr>
                </a:solidFill>
                <a:ea typeface="阿里巴巴普惠体" panose="00020600040101010101" pitchFamily="18" charset="-122"/>
              </a:rPr>
              <a:t>是关联的获得锁的线程，并且只能关联一个线程；</a:t>
            </a:r>
            <a:r>
              <a:rPr lang="en-US" altLang="zh-CN" sz="1400" dirty="0" err="1">
                <a:solidFill>
                  <a:schemeClr val="tx1">
                    <a:lumMod val="85000"/>
                    <a:lumOff val="15000"/>
                  </a:schemeClr>
                </a:solidFill>
                <a:ea typeface="阿里巴巴普惠体" panose="00020600040101010101" pitchFamily="18" charset="-122"/>
              </a:rPr>
              <a:t>entrylist</a:t>
            </a:r>
            <a:r>
              <a:rPr lang="zh-CN" altLang="en-US" sz="1400" dirty="0">
                <a:solidFill>
                  <a:schemeClr val="tx1">
                    <a:lumMod val="85000"/>
                    <a:lumOff val="15000"/>
                  </a:schemeClr>
                </a:solidFill>
                <a:ea typeface="阿里巴巴普惠体" panose="00020600040101010101" pitchFamily="18" charset="-122"/>
              </a:rPr>
              <a:t>关联的是处于阻塞状态的线程；</a:t>
            </a:r>
            <a:r>
              <a:rPr lang="en-US" altLang="zh-CN" sz="1400" dirty="0" err="1">
                <a:solidFill>
                  <a:schemeClr val="tx1">
                    <a:lumMod val="85000"/>
                    <a:lumOff val="15000"/>
                  </a:schemeClr>
                </a:solidFill>
                <a:ea typeface="阿里巴巴普惠体" panose="00020600040101010101" pitchFamily="18" charset="-122"/>
              </a:rPr>
              <a:t>waitset</a:t>
            </a:r>
            <a:r>
              <a:rPr lang="zh-CN" altLang="en-US" sz="1400" dirty="0">
                <a:solidFill>
                  <a:schemeClr val="tx1">
                    <a:lumMod val="85000"/>
                    <a:lumOff val="15000"/>
                  </a:schemeClr>
                </a:solidFill>
                <a:ea typeface="阿里巴巴普惠体" panose="00020600040101010101" pitchFamily="18" charset="-122"/>
              </a:rPr>
              <a:t>关联的是处于</a:t>
            </a:r>
            <a:r>
              <a:rPr lang="en-US" altLang="zh-CN" sz="1400" dirty="0">
                <a:solidFill>
                  <a:schemeClr val="tx1">
                    <a:lumMod val="85000"/>
                    <a:lumOff val="15000"/>
                  </a:schemeClr>
                </a:solidFill>
                <a:ea typeface="阿里巴巴普惠体" panose="00020600040101010101" pitchFamily="18" charset="-122"/>
              </a:rPr>
              <a:t>Waiting</a:t>
            </a:r>
            <a:r>
              <a:rPr lang="zh-CN" altLang="en-US" sz="1400" dirty="0">
                <a:solidFill>
                  <a:schemeClr val="tx1">
                    <a:lumMod val="85000"/>
                    <a:lumOff val="15000"/>
                  </a:schemeClr>
                </a:solidFill>
                <a:ea typeface="阿里巴巴普惠体" panose="00020600040101010101" pitchFamily="18" charset="-122"/>
              </a:rPr>
              <a:t>状态的线程</a:t>
            </a:r>
            <a:endParaRPr lang="en-US" altLang="zh-CN"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endParaRPr lang="zh-CN" altLang="en-US" sz="1400" dirty="0">
              <a:solidFill>
                <a:schemeClr val="tx1">
                  <a:lumMod val="85000"/>
                  <a:lumOff val="15000"/>
                </a:schemeClr>
              </a:solidFill>
              <a:ea typeface="阿里巴巴普惠体" panose="00020600040101010101" pitchFamily="18" charset="-122"/>
            </a:endParaRPr>
          </a:p>
          <a:p>
            <a:pPr>
              <a:lnSpc>
                <a:spcPct val="150000"/>
              </a:lnSpc>
              <a:buFont typeface="Wingdings" panose="05000000000000000000" pitchFamily="2" charset="2"/>
              <a:buChar char="l"/>
            </a:pPr>
            <a:endParaRPr lang="en-US" altLang="zh-CN" sz="1400" dirty="0">
              <a:solidFill>
                <a:schemeClr val="tx1">
                  <a:lumMod val="85000"/>
                  <a:lumOff val="15000"/>
                </a:schemeClr>
              </a:solidFill>
              <a:ea typeface="阿里巴巴普惠体" panose="00020600040101010101" pitchFamily="18" charset="-122"/>
            </a:endParaRPr>
          </a:p>
        </p:txBody>
      </p:sp>
    </p:spTree>
    <p:extLst>
      <p:ext uri="{BB962C8B-B14F-4D97-AF65-F5344CB8AC3E}">
        <p14:creationId xmlns:p14="http://schemas.microsoft.com/office/powerpoint/2010/main" val="1032611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en-US" altLang="zh-CN" sz="2000" dirty="0">
                <a:solidFill>
                  <a:srgbClr val="AD2B26"/>
                </a:solidFill>
              </a:rPr>
              <a:t>synchronized</a:t>
            </a:r>
            <a:r>
              <a:rPr lang="zh-CN" altLang="en-US" sz="2000" dirty="0">
                <a:solidFill>
                  <a:srgbClr val="AD2B26"/>
                </a:solidFill>
              </a:rPr>
              <a:t>关键字的底层原理</a:t>
            </a:r>
            <a:r>
              <a:rPr lang="en-US" altLang="zh-CN" sz="2000" dirty="0">
                <a:solidFill>
                  <a:srgbClr val="AD2B26"/>
                </a:solidFill>
              </a:rPr>
              <a:t>-</a:t>
            </a:r>
            <a:r>
              <a:rPr lang="zh-CN" altLang="en-US" sz="2000" dirty="0">
                <a:solidFill>
                  <a:srgbClr val="AD2B26"/>
                </a:solidFill>
              </a:rPr>
              <a:t>进阶</a:t>
            </a:r>
            <a:endParaRPr lang="zh-CN" altLang="en-US" dirty="0"/>
          </a:p>
        </p:txBody>
      </p:sp>
      <p:sp>
        <p:nvSpPr>
          <p:cNvPr id="3" name="文本占位符 2">
            <a:extLst>
              <a:ext uri="{FF2B5EF4-FFF2-40B4-BE49-F238E27FC236}">
                <a16:creationId xmlns:a16="http://schemas.microsoft.com/office/drawing/2014/main" id="{B20A5DFC-3C95-DF6F-7471-91A9D6235F10}"/>
              </a:ext>
            </a:extLst>
          </p:cNvPr>
          <p:cNvSpPr>
            <a:spLocks noGrp="1"/>
          </p:cNvSpPr>
          <p:nvPr>
            <p:ph type="body" sz="quarter" idx="11"/>
          </p:nvPr>
        </p:nvSpPr>
        <p:spPr>
          <a:xfrm>
            <a:off x="710880" y="2225008"/>
            <a:ext cx="11020678" cy="1456020"/>
          </a:xfrm>
        </p:spPr>
        <p:txBody>
          <a:bodyPr/>
          <a:lstStyle/>
          <a:p>
            <a:pPr marL="285750" indent="-285750">
              <a:buFont typeface="Wingdings" panose="05000000000000000000" pitchFamily="2" charset="2"/>
              <a:buChar char="l"/>
            </a:pPr>
            <a:r>
              <a:rPr lang="en-US" altLang="zh-CN" dirty="0"/>
              <a:t>Monitor</a:t>
            </a:r>
            <a:r>
              <a:rPr lang="zh-CN" altLang="en-US" dirty="0"/>
              <a:t>实现的锁属于重量级锁，里面涉及到了用户态和内核态的切换、进程的上下文切换，成本较高，性能比较低。</a:t>
            </a:r>
            <a:endParaRPr lang="en-US" altLang="zh-CN" dirty="0"/>
          </a:p>
          <a:p>
            <a:pPr marL="285750" indent="-285750">
              <a:buFont typeface="Wingdings" panose="05000000000000000000" pitchFamily="2" charset="2"/>
              <a:buChar char="l"/>
            </a:pPr>
            <a:r>
              <a:rPr lang="zh-CN" altLang="en-US" b="0" i="0" dirty="0">
                <a:solidFill>
                  <a:srgbClr val="24292F"/>
                </a:solidFill>
                <a:effectLst/>
                <a:latin typeface="-apple-system"/>
              </a:rPr>
              <a:t>在</a:t>
            </a:r>
            <a:r>
              <a:rPr lang="en-US" altLang="zh-CN" b="0" i="0" dirty="0">
                <a:solidFill>
                  <a:srgbClr val="24292F"/>
                </a:solidFill>
                <a:effectLst/>
                <a:latin typeface="-apple-system"/>
              </a:rPr>
              <a:t>JDK 1.6</a:t>
            </a:r>
            <a:r>
              <a:rPr lang="zh-CN" altLang="en-US" b="0" i="0" dirty="0">
                <a:solidFill>
                  <a:srgbClr val="24292F"/>
                </a:solidFill>
                <a:effectLst/>
                <a:latin typeface="-apple-system"/>
              </a:rPr>
              <a:t>引入了两种新型锁机制：</a:t>
            </a:r>
            <a:r>
              <a:rPr lang="zh-CN" altLang="en-US" b="0" i="0" dirty="0">
                <a:solidFill>
                  <a:srgbClr val="C00000"/>
                </a:solidFill>
                <a:effectLst/>
                <a:latin typeface="-apple-system"/>
              </a:rPr>
              <a:t>偏向锁和轻量级锁</a:t>
            </a:r>
            <a:r>
              <a:rPr lang="zh-CN" altLang="en-US" b="0" i="0" dirty="0">
                <a:solidFill>
                  <a:srgbClr val="24292F"/>
                </a:solidFill>
                <a:effectLst/>
                <a:latin typeface="-apple-system"/>
              </a:rPr>
              <a:t>，它们的引入是为了解决在没有多线程竞争或基本没有竞争的场景下因使用传统锁机制带来的性能开销问题。</a:t>
            </a:r>
            <a:endParaRPr lang="en-US" altLang="zh-CN" dirty="0"/>
          </a:p>
          <a:p>
            <a:endParaRPr lang="en-US" altLang="zh-CN" dirty="0"/>
          </a:p>
          <a:p>
            <a:endParaRPr lang="zh-CN" altLang="en-US" dirty="0"/>
          </a:p>
        </p:txBody>
      </p:sp>
      <p:sp>
        <p:nvSpPr>
          <p:cNvPr id="5" name="文本占位符 2">
            <a:extLst>
              <a:ext uri="{FF2B5EF4-FFF2-40B4-BE49-F238E27FC236}">
                <a16:creationId xmlns:a16="http://schemas.microsoft.com/office/drawing/2014/main" id="{A6F7373A-E31D-3F4E-0FAB-7A5A98A2145D}"/>
              </a:ext>
            </a:extLst>
          </p:cNvPr>
          <p:cNvSpPr txBox="1">
            <a:spLocks/>
          </p:cNvSpPr>
          <p:nvPr/>
        </p:nvSpPr>
        <p:spPr>
          <a:xfrm>
            <a:off x="710880" y="1622376"/>
            <a:ext cx="1100805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Monitor</a:t>
            </a:r>
            <a:r>
              <a:rPr lang="zh-CN" altLang="en-US" dirty="0"/>
              <a:t>实现的锁属于重量级锁，你了解过锁升级吗？</a:t>
            </a:r>
          </a:p>
        </p:txBody>
      </p:sp>
      <p:sp>
        <p:nvSpPr>
          <p:cNvPr id="6" name="矩形 5">
            <a:extLst>
              <a:ext uri="{FF2B5EF4-FFF2-40B4-BE49-F238E27FC236}">
                <a16:creationId xmlns:a16="http://schemas.microsoft.com/office/drawing/2014/main" id="{32A912D7-EFF3-6187-939A-163901F9F838}"/>
              </a:ext>
            </a:extLst>
          </p:cNvPr>
          <p:cNvSpPr/>
          <p:nvPr/>
        </p:nvSpPr>
        <p:spPr>
          <a:xfrm>
            <a:off x="5394206" y="3766470"/>
            <a:ext cx="1332148" cy="216024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9" name="矩形 8">
            <a:extLst>
              <a:ext uri="{FF2B5EF4-FFF2-40B4-BE49-F238E27FC236}">
                <a16:creationId xmlns:a16="http://schemas.microsoft.com/office/drawing/2014/main" id="{1D63BE8D-F193-EF9A-D347-74354AC79D07}"/>
              </a:ext>
            </a:extLst>
          </p:cNvPr>
          <p:cNvSpPr/>
          <p:nvPr/>
        </p:nvSpPr>
        <p:spPr>
          <a:xfrm>
            <a:off x="3368772" y="5337212"/>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Thread-1</a:t>
            </a:r>
            <a:endParaRPr lang="zh-CN" altLang="en-US" dirty="0">
              <a:solidFill>
                <a:schemeClr val="tx1"/>
              </a:solidFill>
              <a:ea typeface="Alibaba PuHuiTi Medium"/>
            </a:endParaRPr>
          </a:p>
        </p:txBody>
      </p:sp>
      <p:sp>
        <p:nvSpPr>
          <p:cNvPr id="11" name="文本占位符 2">
            <a:extLst>
              <a:ext uri="{FF2B5EF4-FFF2-40B4-BE49-F238E27FC236}">
                <a16:creationId xmlns:a16="http://schemas.microsoft.com/office/drawing/2014/main" id="{58799632-2F5E-EF70-5006-A7F5BA916B03}"/>
              </a:ext>
            </a:extLst>
          </p:cNvPr>
          <p:cNvSpPr txBox="1">
            <a:spLocks/>
          </p:cNvSpPr>
          <p:nvPr/>
        </p:nvSpPr>
        <p:spPr>
          <a:xfrm>
            <a:off x="5874452" y="5876480"/>
            <a:ext cx="54006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锁</a:t>
            </a:r>
          </a:p>
        </p:txBody>
      </p:sp>
      <p:sp>
        <p:nvSpPr>
          <p:cNvPr id="12" name="矩形 11">
            <a:extLst>
              <a:ext uri="{FF2B5EF4-FFF2-40B4-BE49-F238E27FC236}">
                <a16:creationId xmlns:a16="http://schemas.microsoft.com/office/drawing/2014/main" id="{ED616792-357B-D3F9-9CAB-D9420CBD3A2F}"/>
              </a:ext>
            </a:extLst>
          </p:cNvPr>
          <p:cNvSpPr/>
          <p:nvPr/>
        </p:nvSpPr>
        <p:spPr>
          <a:xfrm>
            <a:off x="3372416" y="4313013"/>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Thread-2</a:t>
            </a:r>
            <a:endParaRPr lang="zh-CN" altLang="en-US" dirty="0">
              <a:solidFill>
                <a:schemeClr val="tx1"/>
              </a:solidFill>
              <a:ea typeface="Alibaba PuHuiTi Medium"/>
            </a:endParaRPr>
          </a:p>
        </p:txBody>
      </p:sp>
      <p:sp>
        <p:nvSpPr>
          <p:cNvPr id="13" name="矩形 12">
            <a:extLst>
              <a:ext uri="{FF2B5EF4-FFF2-40B4-BE49-F238E27FC236}">
                <a16:creationId xmlns:a16="http://schemas.microsoft.com/office/drawing/2014/main" id="{7E73B305-7CE2-DE05-F568-9E6CB31F2B3E}"/>
              </a:ext>
            </a:extLst>
          </p:cNvPr>
          <p:cNvSpPr/>
          <p:nvPr/>
        </p:nvSpPr>
        <p:spPr>
          <a:xfrm>
            <a:off x="3383053" y="4846590"/>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Thread-3</a:t>
            </a:r>
            <a:endParaRPr lang="zh-CN" altLang="en-US" dirty="0">
              <a:solidFill>
                <a:schemeClr val="tx1"/>
              </a:solidFill>
              <a:ea typeface="Alibaba PuHuiTi Medium"/>
            </a:endParaRPr>
          </a:p>
        </p:txBody>
      </p:sp>
      <p:sp>
        <p:nvSpPr>
          <p:cNvPr id="4" name="矩形 3">
            <a:extLst>
              <a:ext uri="{FF2B5EF4-FFF2-40B4-BE49-F238E27FC236}">
                <a16:creationId xmlns:a16="http://schemas.microsoft.com/office/drawing/2014/main" id="{334114D8-7788-07B4-24BB-6A312C5E1721}"/>
              </a:ext>
            </a:extLst>
          </p:cNvPr>
          <p:cNvSpPr/>
          <p:nvPr/>
        </p:nvSpPr>
        <p:spPr>
          <a:xfrm>
            <a:off x="3340495" y="5337212"/>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Thread-1</a:t>
            </a:r>
            <a:endParaRPr lang="zh-CN" altLang="en-US" dirty="0">
              <a:solidFill>
                <a:schemeClr val="tx1"/>
              </a:solidFill>
              <a:ea typeface="Alibaba PuHuiTi Medium"/>
            </a:endParaRPr>
          </a:p>
        </p:txBody>
      </p:sp>
    </p:spTree>
    <p:extLst>
      <p:ext uri="{BB962C8B-B14F-4D97-AF65-F5344CB8AC3E}">
        <p14:creationId xmlns:p14="http://schemas.microsoft.com/office/powerpoint/2010/main" val="2435519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2"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ppt_x</p:attrName>
                                        </p:attrNameLst>
                                      </p:cBhvr>
                                      <p:tavLst>
                                        <p:tav tm="0">
                                          <p:val>
                                            <p:strVal val="#ppt_x-#ppt_w*1.125000"/>
                                          </p:val>
                                        </p:tav>
                                        <p:tav tm="100000">
                                          <p:val>
                                            <p:strVal val="#ppt_x"/>
                                          </p:val>
                                        </p:tav>
                                      </p:tavLst>
                                    </p:anim>
                                    <p:animEffect transition="in" filter="wipe(righ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2.70833E-6 -2.96296E-6 L 0.17669 0.00301 " pathEditMode="relative" rAng="0" ptsTypes="AA">
                                      <p:cBhvr>
                                        <p:cTn id="37" dur="1000" fill="hold"/>
                                        <p:tgtEl>
                                          <p:spTgt spid="9"/>
                                        </p:tgtEl>
                                        <p:attrNameLst>
                                          <p:attrName>ppt_x</p:attrName>
                                          <p:attrName>ppt_y</p:attrName>
                                        </p:attrNameLst>
                                      </p:cBhvr>
                                      <p:rCtr x="8828" y="139"/>
                                    </p:animMotion>
                                  </p:childTnLst>
                                </p:cTn>
                              </p:par>
                            </p:childTnLst>
                          </p:cTn>
                        </p:par>
                        <p:par>
                          <p:cTn id="38" fill="hold">
                            <p:stCondLst>
                              <p:cond delay="1000"/>
                            </p:stCondLst>
                            <p:childTnLst>
                              <p:par>
                                <p:cTn id="39" presetID="42" presetClass="path" presetSubtype="0" accel="50000" decel="50000" fill="hold" grpId="1" nodeType="afterEffect">
                                  <p:stCondLst>
                                    <p:cond delay="0"/>
                                  </p:stCondLst>
                                  <p:childTnLst>
                                    <p:animMotion origin="layout" path="M 0.17669 0.00301 L 0.3362 0.00301 " pathEditMode="relative" rAng="0" ptsTypes="AA">
                                      <p:cBhvr>
                                        <p:cTn id="40" dur="1000" fill="hold"/>
                                        <p:tgtEl>
                                          <p:spTgt spid="9"/>
                                        </p:tgtEl>
                                        <p:attrNameLst>
                                          <p:attrName>ppt_x</p:attrName>
                                          <p:attrName>ppt_y</p:attrName>
                                        </p:attrNameLst>
                                      </p:cBhvr>
                                      <p:rCtr x="7969" y="0"/>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3"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2" presetClass="entr" presetSubtype="8" fill="hold" grpId="2" nodeType="with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p:tgtEl>
                                          <p:spTgt spid="4"/>
                                        </p:tgtEl>
                                        <p:attrNameLst>
                                          <p:attrName>ppt_x</p:attrName>
                                        </p:attrNameLst>
                                      </p:cBhvr>
                                      <p:tavLst>
                                        <p:tav tm="0">
                                          <p:val>
                                            <p:strVal val="#ppt_x-#ppt_w*1.125000"/>
                                          </p:val>
                                        </p:tav>
                                        <p:tav tm="100000">
                                          <p:val>
                                            <p:strVal val="#ppt_x"/>
                                          </p:val>
                                        </p:tav>
                                      </p:tavLst>
                                    </p:anim>
                                    <p:animEffect transition="in" filter="wipe(right)">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0" nodeType="clickEffect">
                                  <p:stCondLst>
                                    <p:cond delay="0"/>
                                  </p:stCondLst>
                                  <p:childTnLst>
                                    <p:animMotion origin="layout" path="M -3.54167E-6 -2.96296E-6 L 0.1767 0.00301 " pathEditMode="relative" rAng="0" ptsTypes="AA">
                                      <p:cBhvr>
                                        <p:cTn id="53" dur="1000" fill="hold"/>
                                        <p:tgtEl>
                                          <p:spTgt spid="4"/>
                                        </p:tgtEl>
                                        <p:attrNameLst>
                                          <p:attrName>ppt_x</p:attrName>
                                          <p:attrName>ppt_y</p:attrName>
                                        </p:attrNameLst>
                                      </p:cBhvr>
                                      <p:rCtr x="8828" y="139"/>
                                    </p:animMotion>
                                  </p:childTnLst>
                                </p:cTn>
                              </p:par>
                            </p:childTnLst>
                          </p:cTn>
                        </p:par>
                        <p:par>
                          <p:cTn id="54" fill="hold">
                            <p:stCondLst>
                              <p:cond delay="1000"/>
                            </p:stCondLst>
                            <p:childTnLst>
                              <p:par>
                                <p:cTn id="55" presetID="42" presetClass="path" presetSubtype="0" accel="50000" decel="50000" fill="hold" grpId="1" nodeType="afterEffect">
                                  <p:stCondLst>
                                    <p:cond delay="0"/>
                                  </p:stCondLst>
                                  <p:childTnLst>
                                    <p:animMotion origin="layout" path="M 0.1767 0.00301 L 0.3362 0.00301 " pathEditMode="relative" rAng="0" ptsTypes="AA">
                                      <p:cBhvr>
                                        <p:cTn id="56" dur="1000" fill="hold"/>
                                        <p:tgtEl>
                                          <p:spTgt spid="4"/>
                                        </p:tgtEl>
                                        <p:attrNameLst>
                                          <p:attrName>ppt_x</p:attrName>
                                          <p:attrName>ppt_y</p:attrName>
                                        </p:attrNameLst>
                                      </p:cBhvr>
                                      <p:rCtr x="7969" y="0"/>
                                    </p:animMotion>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2"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p:tgtEl>
                                          <p:spTgt spid="12"/>
                                        </p:tgtEl>
                                        <p:attrNameLst>
                                          <p:attrName>ppt_x</p:attrName>
                                        </p:attrNameLst>
                                      </p:cBhvr>
                                      <p:tavLst>
                                        <p:tav tm="0">
                                          <p:val>
                                            <p:strVal val="#ppt_x-#ppt_w*1.125000"/>
                                          </p:val>
                                        </p:tav>
                                        <p:tav tm="100000">
                                          <p:val>
                                            <p:strVal val="#ppt_x"/>
                                          </p:val>
                                        </p:tav>
                                      </p:tavLst>
                                    </p:anim>
                                    <p:animEffect transition="in" filter="wipe(right)">
                                      <p:cBhvr>
                                        <p:cTn id="62" dur="500"/>
                                        <p:tgtEl>
                                          <p:spTgt spid="12"/>
                                        </p:tgtEl>
                                      </p:cBhvr>
                                    </p:animEffect>
                                  </p:childTnLst>
                                </p:cTn>
                              </p:par>
                              <p:par>
                                <p:cTn id="63" presetID="12" presetClass="entr" presetSubtype="8" fill="hold" grpId="2" nodeType="with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p:tgtEl>
                                          <p:spTgt spid="13"/>
                                        </p:tgtEl>
                                        <p:attrNameLst>
                                          <p:attrName>ppt_x</p:attrName>
                                        </p:attrNameLst>
                                      </p:cBhvr>
                                      <p:tavLst>
                                        <p:tav tm="0">
                                          <p:val>
                                            <p:strVal val="#ppt_x-#ppt_w*1.125000"/>
                                          </p:val>
                                        </p:tav>
                                        <p:tav tm="100000">
                                          <p:val>
                                            <p:strVal val="#ppt_x"/>
                                          </p:val>
                                        </p:tav>
                                      </p:tavLst>
                                    </p:anim>
                                    <p:animEffect transition="in" filter="wipe(right)">
                                      <p:cBhvr>
                                        <p:cTn id="66" dur="500"/>
                                        <p:tgtEl>
                                          <p:spTgt spid="13"/>
                                        </p:tgtEl>
                                      </p:cBhvr>
                                    </p:animEffect>
                                  </p:childTnLst>
                                </p:cTn>
                              </p:par>
                            </p:childTnLst>
                          </p:cTn>
                        </p:par>
                        <p:par>
                          <p:cTn id="67" fill="hold">
                            <p:stCondLst>
                              <p:cond delay="500"/>
                            </p:stCondLst>
                            <p:childTnLst>
                              <p:par>
                                <p:cTn id="68" presetID="42" presetClass="path" presetSubtype="0" accel="50000" decel="50000" fill="hold" grpId="0" nodeType="afterEffect">
                                  <p:stCondLst>
                                    <p:cond delay="0"/>
                                  </p:stCondLst>
                                  <p:childTnLst>
                                    <p:animMotion origin="layout" path="M 2.29167E-6 2.59259E-6 L 0.17669 0.00301 " pathEditMode="relative" rAng="0" ptsTypes="AA">
                                      <p:cBhvr>
                                        <p:cTn id="69" dur="1000" fill="hold"/>
                                        <p:tgtEl>
                                          <p:spTgt spid="12"/>
                                        </p:tgtEl>
                                        <p:attrNameLst>
                                          <p:attrName>ppt_x</p:attrName>
                                          <p:attrName>ppt_y</p:attrName>
                                        </p:attrNameLst>
                                      </p:cBhvr>
                                      <p:rCtr x="8828" y="139"/>
                                    </p:animMotion>
                                  </p:childTnLst>
                                </p:cTn>
                              </p:par>
                            </p:childTnLst>
                          </p:cTn>
                        </p:par>
                        <p:par>
                          <p:cTn id="70" fill="hold">
                            <p:stCondLst>
                              <p:cond delay="1500"/>
                            </p:stCondLst>
                            <p:childTnLst>
                              <p:par>
                                <p:cTn id="71" presetID="42" presetClass="path" presetSubtype="0" accel="50000" decel="50000" fill="hold" grpId="1" nodeType="afterEffect">
                                  <p:stCondLst>
                                    <p:cond delay="0"/>
                                  </p:stCondLst>
                                  <p:childTnLst>
                                    <p:animMotion origin="layout" path="M 0.17669 0.00301 L 0.3362 0.00301 " pathEditMode="relative" rAng="0" ptsTypes="AA">
                                      <p:cBhvr>
                                        <p:cTn id="72" dur="1000" fill="hold"/>
                                        <p:tgtEl>
                                          <p:spTgt spid="12"/>
                                        </p:tgtEl>
                                        <p:attrNameLst>
                                          <p:attrName>ppt_x</p:attrName>
                                          <p:attrName>ppt_y</p:attrName>
                                        </p:attrNameLst>
                                      </p:cBhvr>
                                      <p:rCtr x="7969" y="0"/>
                                    </p:animMotion>
                                  </p:childTnLst>
                                </p:cTn>
                              </p:par>
                            </p:childTnLst>
                          </p:cTn>
                        </p:par>
                        <p:par>
                          <p:cTn id="73" fill="hold">
                            <p:stCondLst>
                              <p:cond delay="2500"/>
                            </p:stCondLst>
                            <p:childTnLst>
                              <p:par>
                                <p:cTn id="74" presetID="42" presetClass="path" presetSubtype="0" accel="50000" decel="50000" fill="hold" grpId="0" nodeType="afterEffect">
                                  <p:stCondLst>
                                    <p:cond delay="0"/>
                                  </p:stCondLst>
                                  <p:childTnLst>
                                    <p:animMotion origin="layout" path="M 8.33333E-7 4.81481E-6 L 0.17669 0.003 " pathEditMode="relative" rAng="0" ptsTypes="AA">
                                      <p:cBhvr>
                                        <p:cTn id="75" dur="1000" fill="hold"/>
                                        <p:tgtEl>
                                          <p:spTgt spid="13"/>
                                        </p:tgtEl>
                                        <p:attrNameLst>
                                          <p:attrName>ppt_x</p:attrName>
                                          <p:attrName>ppt_y</p:attrName>
                                        </p:attrNameLst>
                                      </p:cBhvr>
                                      <p:rCtr x="8828" y="139"/>
                                    </p:animMotion>
                                  </p:childTnLst>
                                </p:cTn>
                              </p:par>
                            </p:childTnLst>
                          </p:cTn>
                        </p:par>
                        <p:par>
                          <p:cTn id="76" fill="hold">
                            <p:stCondLst>
                              <p:cond delay="3500"/>
                            </p:stCondLst>
                            <p:childTnLst>
                              <p:par>
                                <p:cTn id="77" presetID="42" presetClass="path" presetSubtype="0" accel="50000" decel="50000" fill="hold" grpId="1" nodeType="afterEffect">
                                  <p:stCondLst>
                                    <p:cond delay="0"/>
                                  </p:stCondLst>
                                  <p:childTnLst>
                                    <p:animMotion origin="layout" path="M 0.17669 0.003 L 0.3362 0.003 " pathEditMode="relative" rAng="0" ptsTypes="AA">
                                      <p:cBhvr>
                                        <p:cTn id="78" dur="1000" fill="hold"/>
                                        <p:tgtEl>
                                          <p:spTgt spid="13"/>
                                        </p:tgtEl>
                                        <p:attrNameLst>
                                          <p:attrName>ppt_x</p:attrName>
                                          <p:attrName>ppt_y</p:attrName>
                                        </p:attrNameLst>
                                      </p:cBhvr>
                                      <p:rCtr x="79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animBg="1"/>
      <p:bldP spid="9" grpId="1" animBg="1"/>
      <p:bldP spid="9" grpId="2" animBg="1"/>
      <p:bldP spid="9" grpId="3" animBg="1"/>
      <p:bldP spid="11" grpId="0"/>
      <p:bldP spid="12" grpId="0" animBg="1"/>
      <p:bldP spid="12" grpId="1" animBg="1"/>
      <p:bldP spid="12" grpId="2" animBg="1"/>
      <p:bldP spid="13" grpId="0" animBg="1"/>
      <p:bldP spid="13" grpId="1" animBg="1"/>
      <p:bldP spid="13" grpId="2" animBg="1"/>
      <p:bldP spid="4" grpId="0" animBg="1"/>
      <p:bldP spid="4" grpId="1" animBg="1"/>
      <p:bldP spid="4"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en-US" altLang="zh-CN" dirty="0"/>
              <a:t>Monitor</a:t>
            </a:r>
            <a:r>
              <a:rPr lang="zh-CN" altLang="en-US" dirty="0"/>
              <a:t>重量级锁</a:t>
            </a:r>
          </a:p>
        </p:txBody>
      </p:sp>
      <p:grpSp>
        <p:nvGrpSpPr>
          <p:cNvPr id="62" name="组合 61">
            <a:extLst>
              <a:ext uri="{FF2B5EF4-FFF2-40B4-BE49-F238E27FC236}">
                <a16:creationId xmlns:a16="http://schemas.microsoft.com/office/drawing/2014/main" id="{778F3C7C-B07B-9817-CDB0-ECEC15A0B008}"/>
              </a:ext>
            </a:extLst>
          </p:cNvPr>
          <p:cNvGrpSpPr/>
          <p:nvPr/>
        </p:nvGrpSpPr>
        <p:grpSpPr>
          <a:xfrm>
            <a:off x="4961228" y="2624875"/>
            <a:ext cx="2068706" cy="2145475"/>
            <a:chOff x="4961228" y="2624875"/>
            <a:chExt cx="2068706" cy="2145475"/>
          </a:xfrm>
        </p:grpSpPr>
        <p:sp>
          <p:nvSpPr>
            <p:cNvPr id="9" name="矩形 8">
              <a:extLst>
                <a:ext uri="{FF2B5EF4-FFF2-40B4-BE49-F238E27FC236}">
                  <a16:creationId xmlns:a16="http://schemas.microsoft.com/office/drawing/2014/main" id="{77A48C9C-9D63-2E0A-025B-3F7920642521}"/>
                </a:ext>
              </a:extLst>
            </p:cNvPr>
            <p:cNvSpPr/>
            <p:nvPr/>
          </p:nvSpPr>
          <p:spPr>
            <a:xfrm>
              <a:off x="4961228" y="2646019"/>
              <a:ext cx="2068706" cy="212433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2">
              <a:extLst>
                <a:ext uri="{FF2B5EF4-FFF2-40B4-BE49-F238E27FC236}">
                  <a16:creationId xmlns:a16="http://schemas.microsoft.com/office/drawing/2014/main" id="{D84E2526-0C4C-A3DF-97B9-3F89827405E4}"/>
                </a:ext>
              </a:extLst>
            </p:cNvPr>
            <p:cNvSpPr txBox="1">
              <a:spLocks/>
            </p:cNvSpPr>
            <p:nvPr/>
          </p:nvSpPr>
          <p:spPr>
            <a:xfrm>
              <a:off x="5298982" y="2624875"/>
              <a:ext cx="1473961" cy="4967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Monitor</a:t>
              </a:r>
              <a:r>
                <a:rPr lang="zh-CN" altLang="en-US" dirty="0"/>
                <a:t>结构</a:t>
              </a:r>
            </a:p>
          </p:txBody>
        </p:sp>
        <p:sp>
          <p:nvSpPr>
            <p:cNvPr id="6" name="矩形 5">
              <a:extLst>
                <a:ext uri="{FF2B5EF4-FFF2-40B4-BE49-F238E27FC236}">
                  <a16:creationId xmlns:a16="http://schemas.microsoft.com/office/drawing/2014/main" id="{1BDB8483-5BEE-B210-8302-20E4A6139086}"/>
                </a:ext>
              </a:extLst>
            </p:cNvPr>
            <p:cNvSpPr/>
            <p:nvPr/>
          </p:nvSpPr>
          <p:spPr>
            <a:xfrm>
              <a:off x="5277025" y="3193411"/>
              <a:ext cx="1379871" cy="317052"/>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ea typeface="Alibaba PuHuiTi Medium"/>
                </a:rPr>
                <a:t>WaitSet</a:t>
              </a:r>
              <a:endParaRPr lang="zh-CN" altLang="en-US" dirty="0">
                <a:solidFill>
                  <a:schemeClr val="tx1"/>
                </a:solidFill>
                <a:ea typeface="Alibaba PuHuiTi Medium"/>
              </a:endParaRPr>
            </a:p>
          </p:txBody>
        </p:sp>
        <p:sp>
          <p:nvSpPr>
            <p:cNvPr id="7" name="矩形 6">
              <a:extLst>
                <a:ext uri="{FF2B5EF4-FFF2-40B4-BE49-F238E27FC236}">
                  <a16:creationId xmlns:a16="http://schemas.microsoft.com/office/drawing/2014/main" id="{5728D102-EB2A-8A89-B359-A4EAFCF5846C}"/>
                </a:ext>
              </a:extLst>
            </p:cNvPr>
            <p:cNvSpPr/>
            <p:nvPr/>
          </p:nvSpPr>
          <p:spPr>
            <a:xfrm>
              <a:off x="5285092" y="3721618"/>
              <a:ext cx="1371804" cy="336237"/>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ea typeface="Alibaba PuHuiTi Medium"/>
                </a:rPr>
                <a:t>EntryList</a:t>
              </a:r>
              <a:endParaRPr lang="zh-CN" altLang="en-US" dirty="0">
                <a:solidFill>
                  <a:schemeClr val="tx1"/>
                </a:solidFill>
                <a:ea typeface="Alibaba PuHuiTi Medium"/>
              </a:endParaRPr>
            </a:p>
          </p:txBody>
        </p:sp>
        <p:sp>
          <p:nvSpPr>
            <p:cNvPr id="8" name="矩形 7">
              <a:extLst>
                <a:ext uri="{FF2B5EF4-FFF2-40B4-BE49-F238E27FC236}">
                  <a16:creationId xmlns:a16="http://schemas.microsoft.com/office/drawing/2014/main" id="{C2C02B29-B971-426D-9599-270A0BCD8D71}"/>
                </a:ext>
              </a:extLst>
            </p:cNvPr>
            <p:cNvSpPr/>
            <p:nvPr/>
          </p:nvSpPr>
          <p:spPr>
            <a:xfrm>
              <a:off x="5285092" y="4222048"/>
              <a:ext cx="1371804" cy="336238"/>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Owner</a:t>
              </a:r>
              <a:endParaRPr lang="zh-CN" altLang="en-US" dirty="0">
                <a:solidFill>
                  <a:schemeClr val="tx1"/>
                </a:solidFill>
                <a:ea typeface="Alibaba PuHuiTi Medium"/>
              </a:endParaRPr>
            </a:p>
          </p:txBody>
        </p:sp>
      </p:grpSp>
      <p:grpSp>
        <p:nvGrpSpPr>
          <p:cNvPr id="68" name="组合 67">
            <a:extLst>
              <a:ext uri="{FF2B5EF4-FFF2-40B4-BE49-F238E27FC236}">
                <a16:creationId xmlns:a16="http://schemas.microsoft.com/office/drawing/2014/main" id="{523242B9-5230-31D0-6F21-1FCD360F6171}"/>
              </a:ext>
            </a:extLst>
          </p:cNvPr>
          <p:cNvGrpSpPr/>
          <p:nvPr/>
        </p:nvGrpSpPr>
        <p:grpSpPr>
          <a:xfrm>
            <a:off x="607486" y="2563924"/>
            <a:ext cx="3420380" cy="1177981"/>
            <a:chOff x="607486" y="2563924"/>
            <a:chExt cx="3420380" cy="1177981"/>
          </a:xfrm>
        </p:grpSpPr>
        <p:sp>
          <p:nvSpPr>
            <p:cNvPr id="14" name="椭圆 13">
              <a:extLst>
                <a:ext uri="{FF2B5EF4-FFF2-40B4-BE49-F238E27FC236}">
                  <a16:creationId xmlns:a16="http://schemas.microsoft.com/office/drawing/2014/main" id="{3AA0BE5D-4A7F-A640-9028-A1CD51BF977A}"/>
                </a:ext>
              </a:extLst>
            </p:cNvPr>
            <p:cNvSpPr/>
            <p:nvPr/>
          </p:nvSpPr>
          <p:spPr>
            <a:xfrm>
              <a:off x="607486" y="2961074"/>
              <a:ext cx="3420380" cy="78083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3537625-B7E5-C373-4A31-F421BCA6FE06}"/>
                </a:ext>
              </a:extLst>
            </p:cNvPr>
            <p:cNvSpPr/>
            <p:nvPr/>
          </p:nvSpPr>
          <p:spPr>
            <a:xfrm>
              <a:off x="1063920" y="3193677"/>
              <a:ext cx="1220093" cy="292548"/>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Thread-5</a:t>
              </a:r>
              <a:endParaRPr lang="zh-CN" altLang="en-US" dirty="0">
                <a:solidFill>
                  <a:schemeClr val="tx1"/>
                </a:solidFill>
                <a:ea typeface="Alibaba PuHuiTi Medium"/>
              </a:endParaRPr>
            </a:p>
          </p:txBody>
        </p:sp>
        <p:sp>
          <p:nvSpPr>
            <p:cNvPr id="16" name="矩形 15">
              <a:extLst>
                <a:ext uri="{FF2B5EF4-FFF2-40B4-BE49-F238E27FC236}">
                  <a16:creationId xmlns:a16="http://schemas.microsoft.com/office/drawing/2014/main" id="{DB7AD118-F6B9-3BC9-94BF-25B99152578C}"/>
                </a:ext>
              </a:extLst>
            </p:cNvPr>
            <p:cNvSpPr/>
            <p:nvPr/>
          </p:nvSpPr>
          <p:spPr>
            <a:xfrm>
              <a:off x="2470193" y="3186340"/>
              <a:ext cx="1024752" cy="324123"/>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Thread-6</a:t>
              </a:r>
              <a:endParaRPr lang="zh-CN" altLang="en-US" dirty="0">
                <a:solidFill>
                  <a:schemeClr val="tx1"/>
                </a:solidFill>
                <a:ea typeface="Alibaba PuHuiTi Medium"/>
              </a:endParaRPr>
            </a:p>
          </p:txBody>
        </p:sp>
        <p:sp>
          <p:nvSpPr>
            <p:cNvPr id="18" name="文本占位符 2">
              <a:extLst>
                <a:ext uri="{FF2B5EF4-FFF2-40B4-BE49-F238E27FC236}">
                  <a16:creationId xmlns:a16="http://schemas.microsoft.com/office/drawing/2014/main" id="{9E1465B2-0715-2B38-FE88-96CB115A6123}"/>
                </a:ext>
              </a:extLst>
            </p:cNvPr>
            <p:cNvSpPr txBox="1">
              <a:spLocks/>
            </p:cNvSpPr>
            <p:nvPr/>
          </p:nvSpPr>
          <p:spPr>
            <a:xfrm>
              <a:off x="1910769" y="2563924"/>
              <a:ext cx="1121791" cy="3665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WAITING</a:t>
              </a:r>
              <a:endParaRPr lang="zh-CN" altLang="en-US" sz="1400" dirty="0"/>
            </a:p>
          </p:txBody>
        </p:sp>
      </p:grpSp>
      <p:sp>
        <p:nvSpPr>
          <p:cNvPr id="20" name="矩形 19">
            <a:extLst>
              <a:ext uri="{FF2B5EF4-FFF2-40B4-BE49-F238E27FC236}">
                <a16:creationId xmlns:a16="http://schemas.microsoft.com/office/drawing/2014/main" id="{1406D3C0-1524-7F25-9AAB-91A9360F0E1D}"/>
              </a:ext>
            </a:extLst>
          </p:cNvPr>
          <p:cNvSpPr/>
          <p:nvPr/>
        </p:nvSpPr>
        <p:spPr>
          <a:xfrm>
            <a:off x="7364717" y="3686657"/>
            <a:ext cx="1062776" cy="410187"/>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Thread-2</a:t>
            </a:r>
            <a:endParaRPr lang="zh-CN" altLang="en-US" dirty="0">
              <a:solidFill>
                <a:schemeClr val="tx1"/>
              </a:solidFill>
              <a:ea typeface="Alibaba PuHuiTi Medium"/>
            </a:endParaRPr>
          </a:p>
        </p:txBody>
      </p:sp>
      <p:sp>
        <p:nvSpPr>
          <p:cNvPr id="21" name="矩形 20">
            <a:extLst>
              <a:ext uri="{FF2B5EF4-FFF2-40B4-BE49-F238E27FC236}">
                <a16:creationId xmlns:a16="http://schemas.microsoft.com/office/drawing/2014/main" id="{6BD19864-2258-1E4B-076D-38A865E4320F}"/>
              </a:ext>
            </a:extLst>
          </p:cNvPr>
          <p:cNvSpPr/>
          <p:nvPr/>
        </p:nvSpPr>
        <p:spPr>
          <a:xfrm>
            <a:off x="8427493" y="3681931"/>
            <a:ext cx="1073821" cy="414289"/>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Thread-3</a:t>
            </a:r>
            <a:endParaRPr lang="zh-CN" altLang="en-US" dirty="0">
              <a:solidFill>
                <a:schemeClr val="tx1"/>
              </a:solidFill>
              <a:ea typeface="Alibaba PuHuiTi Medium"/>
            </a:endParaRPr>
          </a:p>
        </p:txBody>
      </p:sp>
      <p:sp>
        <p:nvSpPr>
          <p:cNvPr id="22" name="矩形 21">
            <a:extLst>
              <a:ext uri="{FF2B5EF4-FFF2-40B4-BE49-F238E27FC236}">
                <a16:creationId xmlns:a16="http://schemas.microsoft.com/office/drawing/2014/main" id="{A4F0700B-71FF-A105-5AC3-9C0D72FD4044}"/>
              </a:ext>
            </a:extLst>
          </p:cNvPr>
          <p:cNvSpPr/>
          <p:nvPr/>
        </p:nvSpPr>
        <p:spPr>
          <a:xfrm>
            <a:off x="9506848" y="3681931"/>
            <a:ext cx="1073821" cy="414289"/>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Thread-4</a:t>
            </a:r>
            <a:endParaRPr lang="zh-CN" altLang="en-US" dirty="0">
              <a:solidFill>
                <a:schemeClr val="tx1"/>
              </a:solidFill>
              <a:ea typeface="Alibaba PuHuiTi Medium"/>
            </a:endParaRPr>
          </a:p>
        </p:txBody>
      </p:sp>
      <p:sp>
        <p:nvSpPr>
          <p:cNvPr id="24" name="文本占位符 2">
            <a:extLst>
              <a:ext uri="{FF2B5EF4-FFF2-40B4-BE49-F238E27FC236}">
                <a16:creationId xmlns:a16="http://schemas.microsoft.com/office/drawing/2014/main" id="{D6529F41-F939-7615-7813-17E831118807}"/>
              </a:ext>
            </a:extLst>
          </p:cNvPr>
          <p:cNvSpPr txBox="1">
            <a:spLocks/>
          </p:cNvSpPr>
          <p:nvPr/>
        </p:nvSpPr>
        <p:spPr>
          <a:xfrm>
            <a:off x="8435787" y="3258727"/>
            <a:ext cx="1073821" cy="46442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BLOCKED</a:t>
            </a:r>
            <a:endParaRPr lang="zh-CN" altLang="en-US" sz="1400" dirty="0"/>
          </a:p>
        </p:txBody>
      </p:sp>
      <p:cxnSp>
        <p:nvCxnSpPr>
          <p:cNvPr id="35" name="直接箭头连接符 34">
            <a:extLst>
              <a:ext uri="{FF2B5EF4-FFF2-40B4-BE49-F238E27FC236}">
                <a16:creationId xmlns:a16="http://schemas.microsoft.com/office/drawing/2014/main" id="{8E8570A0-417D-95CC-2180-7A76DF5659AD}"/>
              </a:ext>
            </a:extLst>
          </p:cNvPr>
          <p:cNvCxnSpPr>
            <a:cxnSpLocks/>
          </p:cNvCxnSpPr>
          <p:nvPr/>
        </p:nvCxnSpPr>
        <p:spPr>
          <a:xfrm flipH="1">
            <a:off x="4387709" y="4390167"/>
            <a:ext cx="898041"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9EE7689-5B8E-EC4C-FDFF-4F8F3966BE91}"/>
              </a:ext>
            </a:extLst>
          </p:cNvPr>
          <p:cNvCxnSpPr>
            <a:cxnSpLocks/>
            <a:stCxn id="6" idx="1"/>
            <a:endCxn id="14" idx="6"/>
          </p:cNvCxnSpPr>
          <p:nvPr/>
        </p:nvCxnSpPr>
        <p:spPr>
          <a:xfrm flipH="1" flipV="1">
            <a:off x="4027866" y="3351490"/>
            <a:ext cx="1249159" cy="447"/>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A7351EA-C358-27B2-23A9-3B6E0BFFD850}"/>
              </a:ext>
            </a:extLst>
          </p:cNvPr>
          <p:cNvCxnSpPr>
            <a:cxnSpLocks/>
            <a:stCxn id="7" idx="3"/>
            <a:endCxn id="20" idx="1"/>
          </p:cNvCxnSpPr>
          <p:nvPr/>
        </p:nvCxnSpPr>
        <p:spPr>
          <a:xfrm>
            <a:off x="6656896" y="3889737"/>
            <a:ext cx="707821" cy="201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1">
            <a:extLst>
              <a:ext uri="{FF2B5EF4-FFF2-40B4-BE49-F238E27FC236}">
                <a16:creationId xmlns:a16="http://schemas.microsoft.com/office/drawing/2014/main" id="{7A634DED-49E1-E6DA-BF1A-9CED24E85378}"/>
              </a:ext>
            </a:extLst>
          </p:cNvPr>
          <p:cNvSpPr>
            <a:spLocks noChangeArrowheads="1"/>
          </p:cNvSpPr>
          <p:nvPr/>
        </p:nvSpPr>
        <p:spPr bwMode="auto">
          <a:xfrm>
            <a:off x="8091641" y="1108671"/>
            <a:ext cx="3420380" cy="1938992"/>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class </a:t>
            </a:r>
            <a:r>
              <a:rPr kumimoji="0" lang="zh-CN" altLang="zh-CN" sz="1200" b="0" i="0" u="none" strike="noStrike" cap="none" normalizeH="0" baseline="0" dirty="0">
                <a:ln>
                  <a:noFill/>
                </a:ln>
                <a:solidFill>
                  <a:srgbClr val="000000"/>
                </a:solidFill>
                <a:effectLst/>
                <a:latin typeface="Arial Unicode MS"/>
                <a:ea typeface="JetBrains Mono"/>
              </a:rPr>
              <a:t>SyncTest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static final </a:t>
            </a:r>
            <a:r>
              <a:rPr kumimoji="0" lang="zh-CN" altLang="zh-CN" sz="1200" b="0" i="0" u="none" strike="noStrike" cap="none" normalizeH="0" baseline="0" dirty="0">
                <a:ln>
                  <a:noFill/>
                </a:ln>
                <a:solidFill>
                  <a:srgbClr val="000000"/>
                </a:solidFill>
                <a:effectLst/>
                <a:latin typeface="Arial Unicode MS"/>
                <a:ea typeface="JetBrains Mono"/>
              </a:rPr>
              <a:t>Object </a:t>
            </a:r>
            <a:r>
              <a:rPr kumimoji="0" lang="zh-CN" altLang="zh-CN" sz="1200" b="0" i="1" u="none" strike="noStrike" cap="none" normalizeH="0" baseline="0" dirty="0">
                <a:ln>
                  <a:noFill/>
                </a:ln>
                <a:solidFill>
                  <a:srgbClr val="871094"/>
                </a:solidFill>
                <a:effectLst/>
                <a:latin typeface="Arial Unicode MS"/>
                <a:ea typeface="JetBrains Mono"/>
              </a:rPr>
              <a:t>lock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static int </a:t>
            </a:r>
            <a:r>
              <a:rPr kumimoji="0" lang="zh-CN" altLang="zh-CN" sz="1200" b="0" i="1" u="none" strike="noStrike" cap="none" normalizeH="0" baseline="0" dirty="0">
                <a:ln>
                  <a:noFill/>
                </a:ln>
                <a:solidFill>
                  <a:srgbClr val="871094"/>
                </a:solidFill>
                <a:effectLst/>
                <a:latin typeface="Arial Unicode MS"/>
                <a:ea typeface="JetBrains Mono"/>
              </a:rPr>
              <a:t>counter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0627A"/>
                </a:solidFill>
                <a:effectLst/>
                <a:latin typeface="Arial Unicode MS"/>
                <a:ea typeface="JetBrains Mono"/>
              </a:rPr>
              <a:t>main</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String</a:t>
            </a:r>
            <a:r>
              <a:rPr kumimoji="0" lang="zh-CN" altLang="zh-CN" sz="1200" b="0" i="0" u="none" strike="noStrike" cap="none" normalizeH="0" baseline="0" dirty="0">
                <a:ln>
                  <a:noFill/>
                </a:ln>
                <a:solidFill>
                  <a:srgbClr val="080808"/>
                </a:solidFill>
                <a:effectLst/>
                <a:latin typeface="Arial Unicode MS"/>
                <a:ea typeface="JetBrains Mono"/>
              </a:rPr>
              <a:t>[] args)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counter</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5" name="文本占位符 2">
            <a:extLst>
              <a:ext uri="{FF2B5EF4-FFF2-40B4-BE49-F238E27FC236}">
                <a16:creationId xmlns:a16="http://schemas.microsoft.com/office/drawing/2014/main" id="{A5FC44E1-82BF-DDD8-4913-4EDBE98B2558}"/>
              </a:ext>
            </a:extLst>
          </p:cNvPr>
          <p:cNvSpPr txBox="1">
            <a:spLocks/>
          </p:cNvSpPr>
          <p:nvPr/>
        </p:nvSpPr>
        <p:spPr>
          <a:xfrm>
            <a:off x="1345106" y="5000292"/>
            <a:ext cx="6947138" cy="121171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Owner</a:t>
            </a:r>
            <a:r>
              <a:rPr lang="zh-CN" altLang="en-US" sz="1400" dirty="0"/>
              <a:t>：存储当前获取锁的线程的，只能有一个线程可以获取</a:t>
            </a:r>
            <a:endParaRPr lang="en-US" altLang="zh-CN" sz="1400" dirty="0"/>
          </a:p>
          <a:p>
            <a:pPr marL="285750" indent="-285750">
              <a:buFont typeface="Wingdings" panose="05000000000000000000" pitchFamily="2" charset="2"/>
              <a:buChar char="l"/>
            </a:pPr>
            <a:r>
              <a:rPr lang="en-US" altLang="zh-CN" sz="1400" dirty="0" err="1"/>
              <a:t>EntryList</a:t>
            </a:r>
            <a:r>
              <a:rPr lang="zh-CN" altLang="en-US" sz="1400" dirty="0"/>
              <a:t>：关联没有抢到锁的线程，处于</a:t>
            </a:r>
            <a:r>
              <a:rPr lang="en-US" altLang="zh-CN" sz="1400" dirty="0"/>
              <a:t>Blocked</a:t>
            </a:r>
            <a:r>
              <a:rPr lang="zh-CN" altLang="en-US" sz="1400" dirty="0"/>
              <a:t>状态的线程</a:t>
            </a:r>
            <a:endParaRPr lang="en-US" altLang="zh-CN" sz="1400" dirty="0"/>
          </a:p>
          <a:p>
            <a:pPr marL="285750" indent="-285750">
              <a:buFont typeface="Wingdings" panose="05000000000000000000" pitchFamily="2" charset="2"/>
              <a:buChar char="l"/>
            </a:pPr>
            <a:r>
              <a:rPr lang="en-US" altLang="zh-CN" sz="1400" dirty="0" err="1"/>
              <a:t>WaitSet</a:t>
            </a:r>
            <a:r>
              <a:rPr lang="zh-CN" altLang="en-US" sz="1400" dirty="0"/>
              <a:t>：关联调用了</a:t>
            </a:r>
            <a:r>
              <a:rPr lang="en-US" altLang="zh-CN" sz="1400" dirty="0"/>
              <a:t>wait</a:t>
            </a:r>
            <a:r>
              <a:rPr lang="zh-CN" altLang="en-US" sz="1400" dirty="0"/>
              <a:t>方法的线程，处于</a:t>
            </a:r>
            <a:r>
              <a:rPr lang="en-US" altLang="zh-CN" sz="1400" dirty="0"/>
              <a:t>Waiting</a:t>
            </a:r>
            <a:r>
              <a:rPr lang="zh-CN" altLang="en-US" sz="1400" dirty="0"/>
              <a:t>状态的线程</a:t>
            </a:r>
          </a:p>
          <a:p>
            <a:pPr marL="285750" indent="-285750">
              <a:buFont typeface="Wingdings" panose="05000000000000000000" pitchFamily="2" charset="2"/>
              <a:buChar char="l"/>
            </a:pPr>
            <a:endParaRPr lang="zh-CN" altLang="en-US" sz="1400" dirty="0"/>
          </a:p>
        </p:txBody>
      </p:sp>
      <p:cxnSp>
        <p:nvCxnSpPr>
          <p:cNvPr id="57" name="连接符: 肘形 56">
            <a:extLst>
              <a:ext uri="{FF2B5EF4-FFF2-40B4-BE49-F238E27FC236}">
                <a16:creationId xmlns:a16="http://schemas.microsoft.com/office/drawing/2014/main" id="{5256C34B-7FE2-F6AA-5C7D-FF9D28AD0178}"/>
              </a:ext>
            </a:extLst>
          </p:cNvPr>
          <p:cNvCxnSpPr>
            <a:cxnSpLocks/>
            <a:endCxn id="9" idx="0"/>
          </p:cNvCxnSpPr>
          <p:nvPr/>
        </p:nvCxnSpPr>
        <p:spPr>
          <a:xfrm rot="10800000" flipV="1">
            <a:off x="5995582" y="2132855"/>
            <a:ext cx="3505733" cy="513163"/>
          </a:xfrm>
          <a:prstGeom prst="bentConnector2">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本占位符 2">
            <a:extLst>
              <a:ext uri="{FF2B5EF4-FFF2-40B4-BE49-F238E27FC236}">
                <a16:creationId xmlns:a16="http://schemas.microsoft.com/office/drawing/2014/main" id="{0D37059C-F60E-16D6-5430-233860D418F2}"/>
              </a:ext>
            </a:extLst>
          </p:cNvPr>
          <p:cNvSpPr>
            <a:spLocks noGrp="1"/>
          </p:cNvSpPr>
          <p:nvPr>
            <p:ph type="body" sz="quarter" idx="11"/>
          </p:nvPr>
        </p:nvSpPr>
        <p:spPr>
          <a:xfrm>
            <a:off x="710880" y="1624205"/>
            <a:ext cx="4917068" cy="569659"/>
          </a:xfrm>
        </p:spPr>
        <p:txBody>
          <a:bodyPr/>
          <a:lstStyle/>
          <a:p>
            <a:r>
              <a:rPr lang="en-US" altLang="zh-CN" sz="1400" dirty="0"/>
              <a:t>Monitor </a:t>
            </a:r>
            <a:r>
              <a:rPr lang="zh-CN" altLang="en-US" sz="1400" dirty="0"/>
              <a:t>被翻译为监视器，是由</a:t>
            </a:r>
            <a:r>
              <a:rPr lang="en-US" altLang="zh-CN" sz="1400" dirty="0" err="1"/>
              <a:t>jvm</a:t>
            </a:r>
            <a:r>
              <a:rPr lang="zh-CN" altLang="en-US" sz="1400" dirty="0"/>
              <a:t>提供，</a:t>
            </a:r>
            <a:r>
              <a:rPr lang="en-US" altLang="zh-CN" sz="1400" dirty="0" err="1"/>
              <a:t>c++</a:t>
            </a:r>
            <a:r>
              <a:rPr lang="zh-CN" altLang="en-US" sz="1400" dirty="0"/>
              <a:t>语言实现</a:t>
            </a:r>
          </a:p>
        </p:txBody>
      </p:sp>
      <p:sp>
        <p:nvSpPr>
          <p:cNvPr id="61" name="矩形: 圆角 60">
            <a:extLst>
              <a:ext uri="{FF2B5EF4-FFF2-40B4-BE49-F238E27FC236}">
                <a16:creationId xmlns:a16="http://schemas.microsoft.com/office/drawing/2014/main" id="{BE8A5051-2A5C-BA23-E5B9-A77850D456B6}"/>
              </a:ext>
            </a:extLst>
          </p:cNvPr>
          <p:cNvSpPr/>
          <p:nvPr/>
        </p:nvSpPr>
        <p:spPr>
          <a:xfrm>
            <a:off x="9501313" y="2060848"/>
            <a:ext cx="303099" cy="216024"/>
          </a:xfrm>
          <a:prstGeom prst="roundRect">
            <a:avLst/>
          </a:prstGeom>
          <a:noFill/>
          <a:ln w="9525">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 name="文本占位符 2">
            <a:extLst>
              <a:ext uri="{FF2B5EF4-FFF2-40B4-BE49-F238E27FC236}">
                <a16:creationId xmlns:a16="http://schemas.microsoft.com/office/drawing/2014/main" id="{EF449844-8A26-EE3F-7233-1F7C93BF1F6B}"/>
              </a:ext>
            </a:extLst>
          </p:cNvPr>
          <p:cNvSpPr txBox="1">
            <a:spLocks/>
          </p:cNvSpPr>
          <p:nvPr/>
        </p:nvSpPr>
        <p:spPr>
          <a:xfrm>
            <a:off x="5854668" y="1712746"/>
            <a:ext cx="2339788" cy="4919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对象怎么关联上的</a:t>
            </a:r>
            <a:r>
              <a:rPr lang="en-US" altLang="zh-CN" sz="1400" dirty="0">
                <a:solidFill>
                  <a:srgbClr val="C00000"/>
                </a:solidFill>
              </a:rPr>
              <a:t>Monitor</a:t>
            </a:r>
            <a:endParaRPr lang="zh-CN" altLang="en-US" sz="1400" dirty="0">
              <a:solidFill>
                <a:srgbClr val="C00000"/>
              </a:solidFill>
            </a:endParaRPr>
          </a:p>
        </p:txBody>
      </p:sp>
      <p:sp>
        <p:nvSpPr>
          <p:cNvPr id="4" name="矩形 3">
            <a:extLst>
              <a:ext uri="{FF2B5EF4-FFF2-40B4-BE49-F238E27FC236}">
                <a16:creationId xmlns:a16="http://schemas.microsoft.com/office/drawing/2014/main" id="{DE7FF549-4217-F75A-B80D-742AB282A250}"/>
              </a:ext>
            </a:extLst>
          </p:cNvPr>
          <p:cNvSpPr/>
          <p:nvPr/>
        </p:nvSpPr>
        <p:spPr>
          <a:xfrm>
            <a:off x="3228600" y="4194060"/>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Thread-1</a:t>
            </a:r>
            <a:endParaRPr lang="zh-CN" altLang="en-US" dirty="0">
              <a:solidFill>
                <a:schemeClr val="tx1"/>
              </a:solidFill>
              <a:ea typeface="Alibaba PuHuiTi Medium"/>
            </a:endParaRPr>
          </a:p>
        </p:txBody>
      </p:sp>
    </p:spTree>
    <p:extLst>
      <p:ext uri="{BB962C8B-B14F-4D97-AF65-F5344CB8AC3E}">
        <p14:creationId xmlns:p14="http://schemas.microsoft.com/office/powerpoint/2010/main" val="1996550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zh-CN" altLang="en-US" dirty="0">
                <a:solidFill>
                  <a:srgbClr val="AD2B26"/>
                </a:solidFill>
              </a:rPr>
              <a:t>对象的内存结构</a:t>
            </a:r>
            <a:endParaRPr lang="zh-CN" altLang="en-US" dirty="0"/>
          </a:p>
        </p:txBody>
      </p:sp>
      <p:sp>
        <p:nvSpPr>
          <p:cNvPr id="7" name="文本占位符 2">
            <a:extLst>
              <a:ext uri="{FF2B5EF4-FFF2-40B4-BE49-F238E27FC236}">
                <a16:creationId xmlns:a16="http://schemas.microsoft.com/office/drawing/2014/main" id="{7A3FEFDD-C7F1-57AD-821C-BBF648969993}"/>
              </a:ext>
            </a:extLst>
          </p:cNvPr>
          <p:cNvSpPr txBox="1">
            <a:spLocks/>
          </p:cNvSpPr>
          <p:nvPr/>
        </p:nvSpPr>
        <p:spPr>
          <a:xfrm>
            <a:off x="710880" y="1700019"/>
            <a:ext cx="11020678" cy="165697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在</a:t>
            </a:r>
            <a:r>
              <a:rPr lang="en-US" altLang="zh-CN" dirty="0" err="1"/>
              <a:t>HotSpot</a:t>
            </a:r>
            <a:r>
              <a:rPr lang="zh-CN" altLang="en-US" dirty="0"/>
              <a:t>虚拟机中，对象在内存中存储的布局可分为</a:t>
            </a:r>
            <a:r>
              <a:rPr lang="en-US" altLang="zh-CN" dirty="0"/>
              <a:t>3</a:t>
            </a:r>
            <a:r>
              <a:rPr lang="zh-CN" altLang="en-US" dirty="0"/>
              <a:t>块区域：对象头（</a:t>
            </a:r>
            <a:r>
              <a:rPr lang="en-US" altLang="zh-CN" dirty="0"/>
              <a:t>Header</a:t>
            </a:r>
            <a:r>
              <a:rPr lang="zh-CN" altLang="en-US" dirty="0"/>
              <a:t>）、实例数据（</a:t>
            </a:r>
            <a:r>
              <a:rPr lang="en-US" altLang="zh-CN" dirty="0"/>
              <a:t>Instance Data</a:t>
            </a:r>
            <a:r>
              <a:rPr lang="zh-CN" altLang="en-US" dirty="0"/>
              <a:t>）和对齐填充</a:t>
            </a:r>
          </a:p>
        </p:txBody>
      </p:sp>
      <p:sp>
        <p:nvSpPr>
          <p:cNvPr id="3" name="矩形 2">
            <a:extLst>
              <a:ext uri="{FF2B5EF4-FFF2-40B4-BE49-F238E27FC236}">
                <a16:creationId xmlns:a16="http://schemas.microsoft.com/office/drawing/2014/main" id="{3EBCF782-37F5-4725-531A-E919AF0EC953}"/>
              </a:ext>
            </a:extLst>
          </p:cNvPr>
          <p:cNvSpPr/>
          <p:nvPr/>
        </p:nvSpPr>
        <p:spPr>
          <a:xfrm>
            <a:off x="2567608" y="2744924"/>
            <a:ext cx="1872208" cy="345638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4" name="矩形 3">
            <a:extLst>
              <a:ext uri="{FF2B5EF4-FFF2-40B4-BE49-F238E27FC236}">
                <a16:creationId xmlns:a16="http://schemas.microsoft.com/office/drawing/2014/main" id="{152B40B5-0AFC-402C-226E-938277981150}"/>
              </a:ext>
            </a:extLst>
          </p:cNvPr>
          <p:cNvSpPr/>
          <p:nvPr/>
        </p:nvSpPr>
        <p:spPr>
          <a:xfrm>
            <a:off x="2778108" y="2996952"/>
            <a:ext cx="1440160" cy="72008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对象头</a:t>
            </a:r>
          </a:p>
        </p:txBody>
      </p:sp>
      <p:sp>
        <p:nvSpPr>
          <p:cNvPr id="5" name="矩形 4">
            <a:extLst>
              <a:ext uri="{FF2B5EF4-FFF2-40B4-BE49-F238E27FC236}">
                <a16:creationId xmlns:a16="http://schemas.microsoft.com/office/drawing/2014/main" id="{CF049C23-5C10-AE58-5441-EF7CD21FD49F}"/>
              </a:ext>
            </a:extLst>
          </p:cNvPr>
          <p:cNvSpPr/>
          <p:nvPr/>
        </p:nvSpPr>
        <p:spPr>
          <a:xfrm>
            <a:off x="2778108" y="4059070"/>
            <a:ext cx="1440160" cy="72008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实例数据</a:t>
            </a:r>
          </a:p>
        </p:txBody>
      </p:sp>
      <p:sp>
        <p:nvSpPr>
          <p:cNvPr id="6" name="矩形 5">
            <a:extLst>
              <a:ext uri="{FF2B5EF4-FFF2-40B4-BE49-F238E27FC236}">
                <a16:creationId xmlns:a16="http://schemas.microsoft.com/office/drawing/2014/main" id="{DF8E077B-0386-8FF6-DB35-F7D5330BB6E5}"/>
              </a:ext>
            </a:extLst>
          </p:cNvPr>
          <p:cNvSpPr/>
          <p:nvPr/>
        </p:nvSpPr>
        <p:spPr>
          <a:xfrm>
            <a:off x="2778108" y="5114978"/>
            <a:ext cx="1440160" cy="72008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对齐填充</a:t>
            </a:r>
          </a:p>
        </p:txBody>
      </p:sp>
      <p:sp>
        <p:nvSpPr>
          <p:cNvPr id="16" name="矩形 15">
            <a:extLst>
              <a:ext uri="{FF2B5EF4-FFF2-40B4-BE49-F238E27FC236}">
                <a16:creationId xmlns:a16="http://schemas.microsoft.com/office/drawing/2014/main" id="{A1ABA69B-1F99-D940-E107-29C36E1408AA}"/>
              </a:ext>
            </a:extLst>
          </p:cNvPr>
          <p:cNvSpPr/>
          <p:nvPr/>
        </p:nvSpPr>
        <p:spPr>
          <a:xfrm>
            <a:off x="5663952" y="2888940"/>
            <a:ext cx="1548172" cy="46805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ea typeface="Alibaba PuHuiTi Medium"/>
              </a:rPr>
              <a:t>MarkWord</a:t>
            </a:r>
            <a:endParaRPr lang="zh-CN" altLang="en-US" sz="1400" dirty="0">
              <a:solidFill>
                <a:schemeClr val="tx1"/>
              </a:solidFill>
              <a:ea typeface="Alibaba PuHuiTi Medium"/>
            </a:endParaRPr>
          </a:p>
        </p:txBody>
      </p:sp>
      <p:sp>
        <p:nvSpPr>
          <p:cNvPr id="18" name="矩形 17">
            <a:extLst>
              <a:ext uri="{FF2B5EF4-FFF2-40B4-BE49-F238E27FC236}">
                <a16:creationId xmlns:a16="http://schemas.microsoft.com/office/drawing/2014/main" id="{70AE4948-56F8-C964-A655-3FBEAAA3A55C}"/>
              </a:ext>
            </a:extLst>
          </p:cNvPr>
          <p:cNvSpPr/>
          <p:nvPr/>
        </p:nvSpPr>
        <p:spPr>
          <a:xfrm>
            <a:off x="5663952" y="3356992"/>
            <a:ext cx="1548172" cy="46805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ea typeface="Alibaba PuHuiTi Medium"/>
              </a:rPr>
              <a:t>Klass</a:t>
            </a:r>
            <a:r>
              <a:rPr lang="en-US" altLang="zh-CN" sz="1400" dirty="0">
                <a:solidFill>
                  <a:schemeClr val="tx1"/>
                </a:solidFill>
                <a:ea typeface="Alibaba PuHuiTi Medium"/>
              </a:rPr>
              <a:t> Word</a:t>
            </a:r>
            <a:endParaRPr lang="zh-CN" altLang="en-US" sz="1400" dirty="0">
              <a:solidFill>
                <a:schemeClr val="tx1"/>
              </a:solidFill>
              <a:ea typeface="Alibaba PuHuiTi Medium"/>
            </a:endParaRPr>
          </a:p>
        </p:txBody>
      </p:sp>
      <p:sp>
        <p:nvSpPr>
          <p:cNvPr id="24" name="文本占位符 2">
            <a:extLst>
              <a:ext uri="{FF2B5EF4-FFF2-40B4-BE49-F238E27FC236}">
                <a16:creationId xmlns:a16="http://schemas.microsoft.com/office/drawing/2014/main" id="{6668E6BC-2BF9-51DC-1A36-37BD188AA2EF}"/>
              </a:ext>
            </a:extLst>
          </p:cNvPr>
          <p:cNvSpPr txBox="1">
            <a:spLocks/>
          </p:cNvSpPr>
          <p:nvPr/>
        </p:nvSpPr>
        <p:spPr>
          <a:xfrm>
            <a:off x="4706874" y="4167799"/>
            <a:ext cx="1589670" cy="6660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成员变量</a:t>
            </a:r>
          </a:p>
        </p:txBody>
      </p:sp>
      <p:sp>
        <p:nvSpPr>
          <p:cNvPr id="25" name="文本占位符 2">
            <a:extLst>
              <a:ext uri="{FF2B5EF4-FFF2-40B4-BE49-F238E27FC236}">
                <a16:creationId xmlns:a16="http://schemas.microsoft.com/office/drawing/2014/main" id="{2E15A542-4219-2616-3855-4EDFC1BD90DA}"/>
              </a:ext>
            </a:extLst>
          </p:cNvPr>
          <p:cNvSpPr txBox="1">
            <a:spLocks/>
          </p:cNvSpPr>
          <p:nvPr/>
        </p:nvSpPr>
        <p:spPr>
          <a:xfrm>
            <a:off x="4650316" y="5157981"/>
            <a:ext cx="6414236" cy="7200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如果（对象头 </a:t>
            </a:r>
            <a:r>
              <a:rPr lang="en-US" altLang="zh-CN" sz="1400" dirty="0"/>
              <a:t>+ </a:t>
            </a:r>
            <a:r>
              <a:rPr lang="zh-CN" altLang="en-US" sz="1400" dirty="0"/>
              <a:t>实例变量）不是</a:t>
            </a:r>
            <a:r>
              <a:rPr lang="en-US" altLang="zh-CN" sz="1400" dirty="0"/>
              <a:t>8</a:t>
            </a:r>
            <a:r>
              <a:rPr lang="zh-CN" altLang="en-US" sz="1400" dirty="0"/>
              <a:t>的整数倍，则通过对齐填充补齐（无意义）</a:t>
            </a:r>
          </a:p>
        </p:txBody>
      </p:sp>
      <p:cxnSp>
        <p:nvCxnSpPr>
          <p:cNvPr id="28" name="直接箭头连接符 27">
            <a:extLst>
              <a:ext uri="{FF2B5EF4-FFF2-40B4-BE49-F238E27FC236}">
                <a16:creationId xmlns:a16="http://schemas.microsoft.com/office/drawing/2014/main" id="{361D6973-D4E7-6D10-DFB6-0241597B2B65}"/>
              </a:ext>
            </a:extLst>
          </p:cNvPr>
          <p:cNvCxnSpPr>
            <a:stCxn id="4" idx="3"/>
          </p:cNvCxnSpPr>
          <p:nvPr/>
        </p:nvCxnSpPr>
        <p:spPr>
          <a:xfrm>
            <a:off x="4218268" y="3356992"/>
            <a:ext cx="1404186"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文本占位符 2">
            <a:extLst>
              <a:ext uri="{FF2B5EF4-FFF2-40B4-BE49-F238E27FC236}">
                <a16:creationId xmlns:a16="http://schemas.microsoft.com/office/drawing/2014/main" id="{74F417BF-E42E-B32F-15CA-3992CE55AC50}"/>
              </a:ext>
            </a:extLst>
          </p:cNvPr>
          <p:cNvSpPr txBox="1">
            <a:spLocks/>
          </p:cNvSpPr>
          <p:nvPr/>
        </p:nvSpPr>
        <p:spPr>
          <a:xfrm>
            <a:off x="7392144" y="3374994"/>
            <a:ext cx="3492388" cy="6660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描述对象实例的具体类型</a:t>
            </a:r>
            <a:endParaRPr lang="zh-CN" altLang="en-US" sz="1400" dirty="0"/>
          </a:p>
        </p:txBody>
      </p:sp>
      <p:sp>
        <p:nvSpPr>
          <p:cNvPr id="31" name="文本占位符 2">
            <a:extLst>
              <a:ext uri="{FF2B5EF4-FFF2-40B4-BE49-F238E27FC236}">
                <a16:creationId xmlns:a16="http://schemas.microsoft.com/office/drawing/2014/main" id="{CE3CA544-CD31-4FE4-21E1-03201F5612EB}"/>
              </a:ext>
            </a:extLst>
          </p:cNvPr>
          <p:cNvSpPr txBox="1">
            <a:spLocks/>
          </p:cNvSpPr>
          <p:nvPr/>
        </p:nvSpPr>
        <p:spPr>
          <a:xfrm>
            <a:off x="7392144" y="2834935"/>
            <a:ext cx="1589670" cy="6660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对象头</a:t>
            </a:r>
          </a:p>
        </p:txBody>
      </p:sp>
    </p:spTree>
    <p:extLst>
      <p:ext uri="{BB962C8B-B14F-4D97-AF65-F5344CB8AC3E}">
        <p14:creationId xmlns:p14="http://schemas.microsoft.com/office/powerpoint/2010/main" val="159734643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en-US" altLang="zh-CN" dirty="0" err="1">
                <a:solidFill>
                  <a:srgbClr val="AD2B26"/>
                </a:solidFill>
              </a:rPr>
              <a:t>MarkWord</a:t>
            </a:r>
            <a:endParaRPr lang="zh-CN" altLang="en-US" dirty="0"/>
          </a:p>
        </p:txBody>
      </p:sp>
      <p:graphicFrame>
        <p:nvGraphicFramePr>
          <p:cNvPr id="3" name="表格 3">
            <a:extLst>
              <a:ext uri="{FF2B5EF4-FFF2-40B4-BE49-F238E27FC236}">
                <a16:creationId xmlns:a16="http://schemas.microsoft.com/office/drawing/2014/main" id="{A12F3E45-2D69-DB5B-C165-AAC1249B2B54}"/>
              </a:ext>
            </a:extLst>
          </p:cNvPr>
          <p:cNvGraphicFramePr>
            <a:graphicFrameLocks noGrp="1"/>
          </p:cNvGraphicFramePr>
          <p:nvPr>
            <p:extLst>
              <p:ext uri="{D42A27DB-BD31-4B8C-83A1-F6EECF244321}">
                <p14:modId xmlns:p14="http://schemas.microsoft.com/office/powerpoint/2010/main" val="2953627118"/>
              </p:ext>
            </p:extLst>
          </p:nvPr>
        </p:nvGraphicFramePr>
        <p:xfrm>
          <a:off x="1775520" y="1632404"/>
          <a:ext cx="8384197" cy="2225040"/>
        </p:xfrm>
        <a:graphic>
          <a:graphicData uri="http://schemas.openxmlformats.org/drawingml/2006/table">
            <a:tbl>
              <a:tblPr firstRow="1" bandRow="1">
                <a:tableStyleId>{5C22544A-7EE6-4342-B048-85BDC9FD1C3A}</a:tableStyleId>
              </a:tblPr>
              <a:tblGrid>
                <a:gridCol w="1326314">
                  <a:extLst>
                    <a:ext uri="{9D8B030D-6E8A-4147-A177-3AD203B41FA5}">
                      <a16:colId xmlns:a16="http://schemas.microsoft.com/office/drawing/2014/main" val="1194376316"/>
                    </a:ext>
                  </a:extLst>
                </a:gridCol>
                <a:gridCol w="1326314">
                  <a:extLst>
                    <a:ext uri="{9D8B030D-6E8A-4147-A177-3AD203B41FA5}">
                      <a16:colId xmlns:a16="http://schemas.microsoft.com/office/drawing/2014/main" val="2667534511"/>
                    </a:ext>
                  </a:extLst>
                </a:gridCol>
                <a:gridCol w="1050164">
                  <a:extLst>
                    <a:ext uri="{9D8B030D-6E8A-4147-A177-3AD203B41FA5}">
                      <a16:colId xmlns:a16="http://schemas.microsoft.com/office/drawing/2014/main" val="2615254962"/>
                    </a:ext>
                  </a:extLst>
                </a:gridCol>
                <a:gridCol w="1912509">
                  <a:extLst>
                    <a:ext uri="{9D8B030D-6E8A-4147-A177-3AD203B41FA5}">
                      <a16:colId xmlns:a16="http://schemas.microsoft.com/office/drawing/2014/main" val="1174782546"/>
                    </a:ext>
                  </a:extLst>
                </a:gridCol>
                <a:gridCol w="1016269">
                  <a:extLst>
                    <a:ext uri="{9D8B030D-6E8A-4147-A177-3AD203B41FA5}">
                      <a16:colId xmlns:a16="http://schemas.microsoft.com/office/drawing/2014/main" val="3031186090"/>
                    </a:ext>
                  </a:extLst>
                </a:gridCol>
                <a:gridCol w="1752627">
                  <a:extLst>
                    <a:ext uri="{9D8B030D-6E8A-4147-A177-3AD203B41FA5}">
                      <a16:colId xmlns:a16="http://schemas.microsoft.com/office/drawing/2014/main" val="3221310546"/>
                    </a:ext>
                  </a:extLst>
                </a:gridCol>
              </a:tblGrid>
              <a:tr h="370840">
                <a:tc gridSpan="5">
                  <a:txBody>
                    <a:bodyPr/>
                    <a:lstStyle/>
                    <a:p>
                      <a:pPr algn="ctr"/>
                      <a:r>
                        <a:rPr lang="en-US" altLang="zh-CN" sz="1400" dirty="0">
                          <a:latin typeface="Alibaba PuHuiTi B"/>
                          <a:ea typeface="Alibaba PuHuiTi B"/>
                        </a:rPr>
                        <a:t>Mark Word (32 bits)</a:t>
                      </a:r>
                      <a:endParaRPr lang="zh-CN" altLang="en-US" sz="1400" dirty="0">
                        <a:latin typeface="Alibaba PuHuiTi B"/>
                        <a:ea typeface="Alibaba PuHuiTi B"/>
                      </a:endParaRPr>
                    </a:p>
                  </a:txBody>
                  <a:tcPr>
                    <a:solidFill>
                      <a:srgbClr val="C0000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a:txBody>
                    <a:bodyPr/>
                    <a:lstStyle/>
                    <a:p>
                      <a:pPr algn="ctr"/>
                      <a:r>
                        <a:rPr lang="en-US" altLang="zh-CN" sz="1400" dirty="0">
                          <a:latin typeface="Alibaba PuHuiTi B"/>
                          <a:ea typeface="Alibaba PuHuiTi B"/>
                        </a:rPr>
                        <a:t>state</a:t>
                      </a:r>
                      <a:endParaRPr lang="zh-CN" altLang="en-US" sz="1400" dirty="0">
                        <a:latin typeface="Alibaba PuHuiTi B"/>
                        <a:ea typeface="Alibaba PuHuiTi B"/>
                      </a:endParaRPr>
                    </a:p>
                  </a:txBody>
                  <a:tcPr>
                    <a:solidFill>
                      <a:srgbClr val="C00000"/>
                    </a:solidFill>
                  </a:tcPr>
                </a:tc>
                <a:extLst>
                  <a:ext uri="{0D108BD9-81ED-4DB2-BD59-A6C34878D82A}">
                    <a16:rowId xmlns:a16="http://schemas.microsoft.com/office/drawing/2014/main" val="761725540"/>
                  </a:ext>
                </a:extLst>
              </a:tr>
              <a:tr h="370840">
                <a:tc gridSpan="2">
                  <a:txBody>
                    <a:bodyPr/>
                    <a:lstStyle/>
                    <a:p>
                      <a:pPr algn="ctr"/>
                      <a:r>
                        <a:rPr lang="en-US" altLang="zh-CN" sz="1600" dirty="0" err="1">
                          <a:latin typeface="Alibaba PuHuiTi B"/>
                          <a:ea typeface="Alibaba PuHuiTi B"/>
                        </a:rPr>
                        <a:t>hashcode</a:t>
                      </a:r>
                      <a:r>
                        <a:rPr lang="en-US" altLang="zh-CN" sz="1600" dirty="0">
                          <a:latin typeface="Alibaba PuHuiTi B"/>
                          <a:ea typeface="Alibaba PuHuiTi B"/>
                        </a:rPr>
                        <a:t> : 25</a:t>
                      </a:r>
                      <a:endParaRPr lang="zh-CN" altLang="en-US" sz="1600" dirty="0">
                        <a:latin typeface="Alibaba PuHuiTi B"/>
                        <a:ea typeface="Alibaba PuHuiTi B"/>
                      </a:endParaRPr>
                    </a:p>
                  </a:txBody>
                  <a:tcPr>
                    <a:solidFill>
                      <a:schemeClr val="bg1">
                        <a:lumMod val="85000"/>
                      </a:schemeClr>
                    </a:solidFill>
                  </a:tcPr>
                </a:tc>
                <a:tc hMerge="1">
                  <a:txBody>
                    <a:bodyPr/>
                    <a:lstStyle/>
                    <a:p>
                      <a:pPr algn="ctr"/>
                      <a:endParaRPr lang="zh-CN" altLang="en-US" sz="1400" dirty="0">
                        <a:latin typeface="Alibaba PuHuiTi B"/>
                      </a:endParaRPr>
                    </a:p>
                  </a:txBody>
                  <a:tcPr/>
                </a:tc>
                <a:tc>
                  <a:txBody>
                    <a:bodyPr/>
                    <a:lstStyle/>
                    <a:p>
                      <a:pPr algn="ctr"/>
                      <a:r>
                        <a:rPr lang="en-US" altLang="zh-CN" sz="1600" dirty="0">
                          <a:latin typeface="Alibaba PuHuiTi B"/>
                          <a:ea typeface="Alibaba PuHuiTi B"/>
                        </a:rPr>
                        <a:t>age : 4</a:t>
                      </a:r>
                      <a:endParaRPr lang="zh-CN" altLang="en-US" sz="1600" dirty="0">
                        <a:latin typeface="Alibaba PuHuiTi B"/>
                        <a:ea typeface="Alibaba PuHuiTi B"/>
                      </a:endParaRPr>
                    </a:p>
                  </a:txBody>
                  <a:tcPr>
                    <a:solidFill>
                      <a:schemeClr val="bg1">
                        <a:lumMod val="85000"/>
                      </a:schemeClr>
                    </a:solidFill>
                  </a:tcPr>
                </a:tc>
                <a:tc>
                  <a:txBody>
                    <a:bodyPr/>
                    <a:lstStyle/>
                    <a:p>
                      <a:pPr algn="ctr"/>
                      <a:r>
                        <a:rPr lang="en-US" altLang="zh-CN" sz="1600" dirty="0" err="1">
                          <a:latin typeface="Alibaba PuHuiTi B"/>
                          <a:ea typeface="Alibaba PuHuiTi B"/>
                        </a:rPr>
                        <a:t>biased_lock</a:t>
                      </a:r>
                      <a:r>
                        <a:rPr lang="en-US" altLang="zh-CN" sz="1600" dirty="0">
                          <a:latin typeface="Alibaba PuHuiTi B"/>
                          <a:ea typeface="Alibaba PuHuiTi B"/>
                        </a:rPr>
                        <a:t> : 0</a:t>
                      </a:r>
                      <a:endParaRPr lang="zh-CN" altLang="en-US" sz="1600" dirty="0">
                        <a:latin typeface="Alibaba PuHuiTi B"/>
                        <a:ea typeface="Alibaba PuHuiTi B"/>
                      </a:endParaRPr>
                    </a:p>
                  </a:txBody>
                  <a:tcPr>
                    <a:solidFill>
                      <a:schemeClr val="bg1">
                        <a:lumMod val="85000"/>
                      </a:schemeClr>
                    </a:solidFill>
                  </a:tcPr>
                </a:tc>
                <a:tc>
                  <a:txBody>
                    <a:bodyPr/>
                    <a:lstStyle/>
                    <a:p>
                      <a:pPr algn="ctr"/>
                      <a:r>
                        <a:rPr lang="en-US" altLang="zh-CN" sz="1600" dirty="0">
                          <a:latin typeface="Alibaba PuHuiTi B"/>
                          <a:ea typeface="Alibaba PuHuiTi B"/>
                        </a:rPr>
                        <a:t>01</a:t>
                      </a:r>
                      <a:endParaRPr lang="zh-CN" altLang="en-US" sz="1600" dirty="0">
                        <a:latin typeface="Alibaba PuHuiTi B"/>
                        <a:ea typeface="Alibaba PuHuiTi B"/>
                      </a:endParaRPr>
                    </a:p>
                  </a:txBody>
                  <a:tcPr>
                    <a:solidFill>
                      <a:schemeClr val="bg1">
                        <a:lumMod val="85000"/>
                      </a:schemeClr>
                    </a:solidFill>
                  </a:tcPr>
                </a:tc>
                <a:tc>
                  <a:txBody>
                    <a:bodyPr/>
                    <a:lstStyle/>
                    <a:p>
                      <a:pPr algn="ctr"/>
                      <a:r>
                        <a:rPr lang="zh-CN" altLang="en-US" sz="1400" dirty="0">
                          <a:latin typeface="Alibaba PuHuiTi B"/>
                          <a:ea typeface="Alibaba PuHuiTi B"/>
                        </a:rPr>
                        <a:t>无锁</a:t>
                      </a:r>
                      <a:r>
                        <a:rPr lang="en-US" altLang="zh-CN" sz="1400" dirty="0">
                          <a:latin typeface="Alibaba PuHuiTi B"/>
                          <a:ea typeface="Alibaba PuHuiTi B"/>
                        </a:rPr>
                        <a:t> </a:t>
                      </a:r>
                      <a:endParaRPr lang="zh-CN" altLang="en-US" sz="1400" dirty="0">
                        <a:latin typeface="Alibaba PuHuiTi B"/>
                        <a:ea typeface="Alibaba PuHuiTi B"/>
                      </a:endParaRPr>
                    </a:p>
                  </a:txBody>
                  <a:tcPr>
                    <a:solidFill>
                      <a:schemeClr val="bg1">
                        <a:lumMod val="85000"/>
                      </a:schemeClr>
                    </a:solidFill>
                  </a:tcPr>
                </a:tc>
                <a:extLst>
                  <a:ext uri="{0D108BD9-81ED-4DB2-BD59-A6C34878D82A}">
                    <a16:rowId xmlns:a16="http://schemas.microsoft.com/office/drawing/2014/main" val="342778579"/>
                  </a:ext>
                </a:extLst>
              </a:tr>
              <a:tr h="370840">
                <a:tc>
                  <a:txBody>
                    <a:bodyPr/>
                    <a:lstStyle/>
                    <a:p>
                      <a:pPr algn="ctr"/>
                      <a:r>
                        <a:rPr lang="en-US" altLang="zh-CN" sz="1600" dirty="0">
                          <a:latin typeface="Alibaba PuHuiTi B"/>
                          <a:ea typeface="Alibaba PuHuiTi B"/>
                        </a:rPr>
                        <a:t>thread : 23</a:t>
                      </a:r>
                      <a:endParaRPr lang="zh-CN" altLang="en-US" sz="1600" dirty="0">
                        <a:latin typeface="Alibaba PuHuiTi B"/>
                        <a:ea typeface="Alibaba PuHuiTi B"/>
                      </a:endParaRPr>
                    </a:p>
                  </a:txBody>
                  <a:tcPr>
                    <a:solidFill>
                      <a:schemeClr val="bg1">
                        <a:lumMod val="95000"/>
                      </a:schemeClr>
                    </a:solidFill>
                  </a:tcPr>
                </a:tc>
                <a:tc>
                  <a:txBody>
                    <a:bodyPr/>
                    <a:lstStyle/>
                    <a:p>
                      <a:pPr algn="ctr"/>
                      <a:r>
                        <a:rPr lang="en-US" altLang="zh-CN" sz="1600" dirty="0">
                          <a:latin typeface="Alibaba PuHuiTi B"/>
                          <a:ea typeface="Alibaba PuHuiTi B"/>
                        </a:rPr>
                        <a:t>epoch : 2</a:t>
                      </a:r>
                      <a:endParaRPr lang="zh-CN" altLang="en-US" sz="1600" dirty="0">
                        <a:latin typeface="Alibaba PuHuiTi B"/>
                        <a:ea typeface="Alibaba PuHuiTi B"/>
                      </a:endParaRPr>
                    </a:p>
                  </a:txBody>
                  <a:tcP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600" dirty="0">
                          <a:latin typeface="Alibaba PuHuiTi B"/>
                          <a:ea typeface="Alibaba PuHuiTi B"/>
                        </a:rPr>
                        <a:t>age : 4</a:t>
                      </a:r>
                      <a:endParaRPr lang="zh-CN" altLang="en-US" sz="1600" dirty="0">
                        <a:latin typeface="Alibaba PuHuiTi B"/>
                        <a:ea typeface="Alibaba PuHuiTi B"/>
                      </a:endParaRPr>
                    </a:p>
                  </a:txBody>
                  <a:tcP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600" dirty="0" err="1">
                          <a:latin typeface="Alibaba PuHuiTi B"/>
                          <a:ea typeface="Alibaba PuHuiTi B"/>
                        </a:rPr>
                        <a:t>biased_lock</a:t>
                      </a:r>
                      <a:r>
                        <a:rPr lang="en-US" altLang="zh-CN" sz="1600" dirty="0">
                          <a:latin typeface="Alibaba PuHuiTi B"/>
                          <a:ea typeface="Alibaba PuHuiTi B"/>
                        </a:rPr>
                        <a:t> : 1</a:t>
                      </a:r>
                      <a:endParaRPr lang="zh-CN" altLang="en-US" sz="1600" dirty="0">
                        <a:latin typeface="Alibaba PuHuiTi B"/>
                        <a:ea typeface="Alibaba PuHuiTi B"/>
                      </a:endParaRPr>
                    </a:p>
                  </a:txBody>
                  <a:tcPr>
                    <a:solidFill>
                      <a:schemeClr val="bg1">
                        <a:lumMod val="95000"/>
                      </a:schemeClr>
                    </a:solidFill>
                  </a:tcPr>
                </a:tc>
                <a:tc>
                  <a:txBody>
                    <a:bodyPr/>
                    <a:lstStyle/>
                    <a:p>
                      <a:pPr algn="ctr"/>
                      <a:r>
                        <a:rPr lang="en-US" altLang="zh-CN" sz="1600" dirty="0">
                          <a:latin typeface="Alibaba PuHuiTi B"/>
                          <a:ea typeface="Alibaba PuHuiTi B"/>
                        </a:rPr>
                        <a:t>01</a:t>
                      </a:r>
                      <a:endParaRPr lang="zh-CN" altLang="en-US" sz="1600" dirty="0">
                        <a:latin typeface="Alibaba PuHuiTi B"/>
                        <a:ea typeface="Alibaba PuHuiTi B"/>
                      </a:endParaRPr>
                    </a:p>
                  </a:txBody>
                  <a:tcPr>
                    <a:solidFill>
                      <a:schemeClr val="bg1">
                        <a:lumMod val="95000"/>
                      </a:schemeClr>
                    </a:solidFill>
                  </a:tcPr>
                </a:tc>
                <a:tc>
                  <a:txBody>
                    <a:bodyPr/>
                    <a:lstStyle/>
                    <a:p>
                      <a:pPr algn="ctr"/>
                      <a:r>
                        <a:rPr lang="zh-CN" altLang="en-US" sz="1400" dirty="0">
                          <a:latin typeface="Alibaba PuHuiTi B"/>
                          <a:ea typeface="Alibaba PuHuiTi B"/>
                        </a:rPr>
                        <a:t>偏向锁</a:t>
                      </a:r>
                    </a:p>
                  </a:txBody>
                  <a:tcPr>
                    <a:solidFill>
                      <a:schemeClr val="bg1">
                        <a:lumMod val="95000"/>
                      </a:schemeClr>
                    </a:solidFill>
                  </a:tcPr>
                </a:tc>
                <a:extLst>
                  <a:ext uri="{0D108BD9-81ED-4DB2-BD59-A6C34878D82A}">
                    <a16:rowId xmlns:a16="http://schemas.microsoft.com/office/drawing/2014/main" val="1146703377"/>
                  </a:ext>
                </a:extLst>
              </a:tr>
              <a:tr h="370840">
                <a:tc gridSpan="4">
                  <a:txBody>
                    <a:bodyPr/>
                    <a:lstStyle/>
                    <a:p>
                      <a:pPr algn="ctr"/>
                      <a:r>
                        <a:rPr lang="en-US" altLang="zh-CN" sz="1600" dirty="0" err="1">
                          <a:latin typeface="Alibaba PuHuiTi B"/>
                          <a:ea typeface="Alibaba PuHuiTi B"/>
                        </a:rPr>
                        <a:t>ptr_to_lock_record</a:t>
                      </a:r>
                      <a:r>
                        <a:rPr lang="en-US" altLang="zh-CN" sz="1600" dirty="0">
                          <a:latin typeface="Alibaba PuHuiTi B"/>
                          <a:ea typeface="Alibaba PuHuiTi B"/>
                        </a:rPr>
                        <a:t> : 30</a:t>
                      </a:r>
                      <a:endParaRPr lang="zh-CN" altLang="en-US" sz="1600" dirty="0">
                        <a:latin typeface="Alibaba PuHuiTi B"/>
                        <a:ea typeface="Alibaba PuHuiTi B"/>
                      </a:endParaRPr>
                    </a:p>
                  </a:txBody>
                  <a:tcPr>
                    <a:solidFill>
                      <a:schemeClr val="bg1">
                        <a:lumMod val="85000"/>
                      </a:schemeClr>
                    </a:solidFill>
                  </a:tcPr>
                </a:tc>
                <a:tc hMerge="1">
                  <a:txBody>
                    <a:bodyPr/>
                    <a:lstStyle/>
                    <a:p>
                      <a:pPr algn="ctr"/>
                      <a:endParaRPr lang="zh-CN" altLang="en-US" sz="1400" dirty="0">
                        <a:latin typeface="Alibaba PuHuiTi B"/>
                      </a:endParaRPr>
                    </a:p>
                  </a:txBody>
                  <a:tcPr/>
                </a:tc>
                <a:tc hMerge="1">
                  <a:txBody>
                    <a:bodyPr/>
                    <a:lstStyle/>
                    <a:p>
                      <a:pPr algn="ctr"/>
                      <a:endParaRPr lang="zh-CN" altLang="en-US" sz="1400" dirty="0">
                        <a:latin typeface="Alibaba PuHuiTi B"/>
                      </a:endParaRPr>
                    </a:p>
                  </a:txBody>
                  <a:tcPr/>
                </a:tc>
                <a:tc hMerge="1">
                  <a:txBody>
                    <a:bodyPr/>
                    <a:lstStyle/>
                    <a:p>
                      <a:pPr algn="ctr"/>
                      <a:endParaRPr lang="zh-CN" altLang="en-US" sz="1400" dirty="0">
                        <a:latin typeface="Alibaba PuHuiTi B"/>
                      </a:endParaRPr>
                    </a:p>
                  </a:txBody>
                  <a:tcPr/>
                </a:tc>
                <a:tc>
                  <a:txBody>
                    <a:bodyPr/>
                    <a:lstStyle/>
                    <a:p>
                      <a:pPr algn="ctr"/>
                      <a:r>
                        <a:rPr lang="en-US" altLang="zh-CN" sz="1600" dirty="0">
                          <a:latin typeface="Alibaba PuHuiTi B"/>
                          <a:ea typeface="Alibaba PuHuiTi B"/>
                        </a:rPr>
                        <a:t>00</a:t>
                      </a:r>
                      <a:endParaRPr lang="zh-CN" altLang="en-US" sz="1600" dirty="0">
                        <a:latin typeface="Alibaba PuHuiTi B"/>
                        <a:ea typeface="Alibaba PuHuiTi B"/>
                      </a:endParaRPr>
                    </a:p>
                  </a:txBody>
                  <a:tcPr>
                    <a:solidFill>
                      <a:schemeClr val="bg1">
                        <a:lumMod val="85000"/>
                      </a:schemeClr>
                    </a:solidFill>
                  </a:tcPr>
                </a:tc>
                <a:tc>
                  <a:txBody>
                    <a:bodyPr/>
                    <a:lstStyle/>
                    <a:p>
                      <a:pPr algn="ctr"/>
                      <a:r>
                        <a:rPr lang="zh-CN" altLang="en-US" sz="1400" dirty="0">
                          <a:latin typeface="Alibaba PuHuiTi B"/>
                          <a:ea typeface="Alibaba PuHuiTi B"/>
                        </a:rPr>
                        <a:t>轻量级锁</a:t>
                      </a:r>
                    </a:p>
                  </a:txBody>
                  <a:tcPr>
                    <a:solidFill>
                      <a:schemeClr val="bg1">
                        <a:lumMod val="85000"/>
                      </a:schemeClr>
                    </a:solidFill>
                  </a:tcPr>
                </a:tc>
                <a:extLst>
                  <a:ext uri="{0D108BD9-81ED-4DB2-BD59-A6C34878D82A}">
                    <a16:rowId xmlns:a16="http://schemas.microsoft.com/office/drawing/2014/main" val="1152135582"/>
                  </a:ext>
                </a:extLst>
              </a:tr>
              <a:tr h="370840">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600" dirty="0" err="1">
                          <a:latin typeface="Alibaba PuHuiTi B"/>
                          <a:ea typeface="Alibaba PuHuiTi B"/>
                        </a:rPr>
                        <a:t>ptr_to_heavyweight_monitor</a:t>
                      </a:r>
                      <a:r>
                        <a:rPr lang="en-US" altLang="zh-CN" sz="1600" dirty="0">
                          <a:latin typeface="Alibaba PuHuiTi B"/>
                          <a:ea typeface="Alibaba PuHuiTi B"/>
                        </a:rPr>
                        <a:t> : 30</a:t>
                      </a:r>
                      <a:endParaRPr lang="zh-CN" altLang="en-US" sz="1600" dirty="0">
                        <a:latin typeface="Alibaba PuHuiTi B"/>
                        <a:ea typeface="Alibaba PuHuiTi B"/>
                      </a:endParaRPr>
                    </a:p>
                  </a:txBody>
                  <a:tcPr>
                    <a:solidFill>
                      <a:schemeClr val="bg1">
                        <a:lumMod val="95000"/>
                      </a:schemeClr>
                    </a:solidFill>
                  </a:tcPr>
                </a:tc>
                <a:tc hMerge="1">
                  <a:txBody>
                    <a:bodyPr/>
                    <a:lstStyle/>
                    <a:p>
                      <a:pPr algn="ctr"/>
                      <a:endParaRPr lang="zh-CN" altLang="en-US" sz="1400" dirty="0">
                        <a:latin typeface="Alibaba PuHuiTi B"/>
                      </a:endParaRPr>
                    </a:p>
                  </a:txBody>
                  <a:tcPr/>
                </a:tc>
                <a:tc hMerge="1">
                  <a:txBody>
                    <a:bodyPr/>
                    <a:lstStyle/>
                    <a:p>
                      <a:pPr algn="ctr"/>
                      <a:endParaRPr lang="zh-CN" altLang="en-US" sz="1400" dirty="0">
                        <a:latin typeface="Alibaba PuHuiTi B"/>
                      </a:endParaRPr>
                    </a:p>
                  </a:txBody>
                  <a:tcPr/>
                </a:tc>
                <a:tc hMerge="1">
                  <a:txBody>
                    <a:bodyPr/>
                    <a:lstStyle/>
                    <a:p>
                      <a:pPr algn="ctr"/>
                      <a:endParaRPr lang="zh-CN" altLang="en-US" sz="1400" dirty="0">
                        <a:latin typeface="Alibaba PuHuiTi B"/>
                      </a:endParaRPr>
                    </a:p>
                  </a:txBody>
                  <a:tcPr/>
                </a:tc>
                <a:tc>
                  <a:txBody>
                    <a:bodyPr/>
                    <a:lstStyle/>
                    <a:p>
                      <a:pPr algn="ctr"/>
                      <a:r>
                        <a:rPr lang="en-US" altLang="zh-CN" sz="1600" dirty="0">
                          <a:latin typeface="Alibaba PuHuiTi B"/>
                          <a:ea typeface="Alibaba PuHuiTi B"/>
                        </a:rPr>
                        <a:t>10</a:t>
                      </a:r>
                      <a:endParaRPr lang="zh-CN" altLang="en-US" sz="1600" dirty="0">
                        <a:latin typeface="Alibaba PuHuiTi B"/>
                        <a:ea typeface="Alibaba PuHuiTi B"/>
                      </a:endParaRPr>
                    </a:p>
                  </a:txBody>
                  <a:tcPr>
                    <a:solidFill>
                      <a:schemeClr val="bg1">
                        <a:lumMod val="95000"/>
                      </a:schemeClr>
                    </a:solidFill>
                  </a:tcPr>
                </a:tc>
                <a:tc>
                  <a:txBody>
                    <a:bodyPr/>
                    <a:lstStyle/>
                    <a:p>
                      <a:pPr algn="ctr"/>
                      <a:r>
                        <a:rPr lang="zh-CN" altLang="en-US" sz="1400" dirty="0">
                          <a:latin typeface="Alibaba PuHuiTi B"/>
                          <a:ea typeface="Alibaba PuHuiTi B"/>
                        </a:rPr>
                        <a:t>重量级锁</a:t>
                      </a:r>
                    </a:p>
                  </a:txBody>
                  <a:tcPr>
                    <a:solidFill>
                      <a:schemeClr val="bg1">
                        <a:lumMod val="95000"/>
                      </a:schemeClr>
                    </a:solidFill>
                  </a:tcPr>
                </a:tc>
                <a:extLst>
                  <a:ext uri="{0D108BD9-81ED-4DB2-BD59-A6C34878D82A}">
                    <a16:rowId xmlns:a16="http://schemas.microsoft.com/office/drawing/2014/main" val="3981807904"/>
                  </a:ext>
                </a:extLst>
              </a:tr>
              <a:tr h="370840">
                <a:tc gridSpan="4">
                  <a:txBody>
                    <a:bodyPr/>
                    <a:lstStyle/>
                    <a:p>
                      <a:pPr algn="ctr"/>
                      <a:endParaRPr lang="zh-CN" altLang="en-US" sz="1600" dirty="0">
                        <a:latin typeface="Alibaba PuHuiTi B"/>
                        <a:ea typeface="Alibaba PuHuiTi B"/>
                      </a:endParaRPr>
                    </a:p>
                  </a:txBody>
                  <a:tcPr>
                    <a:solidFill>
                      <a:schemeClr val="bg1">
                        <a:lumMod val="85000"/>
                      </a:schemeClr>
                    </a:solidFill>
                  </a:tcPr>
                </a:tc>
                <a:tc hMerge="1">
                  <a:txBody>
                    <a:bodyPr/>
                    <a:lstStyle/>
                    <a:p>
                      <a:pPr algn="ctr"/>
                      <a:endParaRPr lang="zh-CN" altLang="en-US" sz="1400" dirty="0">
                        <a:latin typeface="Alibaba PuHuiTi B"/>
                      </a:endParaRPr>
                    </a:p>
                  </a:txBody>
                  <a:tcPr/>
                </a:tc>
                <a:tc hMerge="1">
                  <a:txBody>
                    <a:bodyPr/>
                    <a:lstStyle/>
                    <a:p>
                      <a:pPr algn="ctr"/>
                      <a:endParaRPr lang="zh-CN" altLang="en-US" sz="1400" dirty="0">
                        <a:latin typeface="Alibaba PuHuiTi B"/>
                      </a:endParaRPr>
                    </a:p>
                  </a:txBody>
                  <a:tcPr/>
                </a:tc>
                <a:tc hMerge="1">
                  <a:txBody>
                    <a:bodyPr/>
                    <a:lstStyle/>
                    <a:p>
                      <a:pPr algn="ctr"/>
                      <a:endParaRPr lang="zh-CN" altLang="en-US" sz="1400" dirty="0">
                        <a:latin typeface="Alibaba PuHuiTi B"/>
                      </a:endParaRPr>
                    </a:p>
                  </a:txBody>
                  <a:tcPr/>
                </a:tc>
                <a:tc>
                  <a:txBody>
                    <a:bodyPr/>
                    <a:lstStyle/>
                    <a:p>
                      <a:pPr algn="ctr"/>
                      <a:r>
                        <a:rPr lang="en-US" altLang="zh-CN" sz="1600" dirty="0">
                          <a:latin typeface="Alibaba PuHuiTi B"/>
                          <a:ea typeface="Alibaba PuHuiTi B"/>
                        </a:rPr>
                        <a:t>11</a:t>
                      </a:r>
                      <a:endParaRPr lang="zh-CN" altLang="en-US" sz="1600" dirty="0">
                        <a:latin typeface="Alibaba PuHuiTi B"/>
                        <a:ea typeface="Alibaba PuHuiTi B"/>
                      </a:endParaRPr>
                    </a:p>
                  </a:txBody>
                  <a:tcPr>
                    <a:solidFill>
                      <a:schemeClr val="bg1">
                        <a:lumMod val="85000"/>
                      </a:schemeClr>
                    </a:solidFill>
                  </a:tcPr>
                </a:tc>
                <a:tc>
                  <a:txBody>
                    <a:bodyPr/>
                    <a:lstStyle/>
                    <a:p>
                      <a:pPr algn="ctr"/>
                      <a:r>
                        <a:rPr lang="zh-CN" altLang="en-US" sz="1400" dirty="0">
                          <a:latin typeface="Alibaba PuHuiTi B"/>
                          <a:ea typeface="Alibaba PuHuiTi B"/>
                        </a:rPr>
                        <a:t>标记为</a:t>
                      </a:r>
                      <a:r>
                        <a:rPr lang="en-US" altLang="zh-CN" sz="1400" dirty="0">
                          <a:latin typeface="Alibaba PuHuiTi B"/>
                          <a:ea typeface="Alibaba PuHuiTi B"/>
                        </a:rPr>
                        <a:t>GC</a:t>
                      </a:r>
                      <a:endParaRPr lang="zh-CN" altLang="en-US" sz="1400" dirty="0">
                        <a:latin typeface="Alibaba PuHuiTi B"/>
                        <a:ea typeface="Alibaba PuHuiTi B"/>
                      </a:endParaRPr>
                    </a:p>
                  </a:txBody>
                  <a:tcPr>
                    <a:solidFill>
                      <a:schemeClr val="bg1">
                        <a:lumMod val="85000"/>
                      </a:schemeClr>
                    </a:solidFill>
                  </a:tcPr>
                </a:tc>
                <a:extLst>
                  <a:ext uri="{0D108BD9-81ED-4DB2-BD59-A6C34878D82A}">
                    <a16:rowId xmlns:a16="http://schemas.microsoft.com/office/drawing/2014/main" val="2276514767"/>
                  </a:ext>
                </a:extLst>
              </a:tr>
            </a:tbl>
          </a:graphicData>
        </a:graphic>
      </p:graphicFrame>
      <p:sp>
        <p:nvSpPr>
          <p:cNvPr id="4" name="文本占位符 2">
            <a:extLst>
              <a:ext uri="{FF2B5EF4-FFF2-40B4-BE49-F238E27FC236}">
                <a16:creationId xmlns:a16="http://schemas.microsoft.com/office/drawing/2014/main" id="{06D66718-17F0-3FBF-CB9B-5944906B4AE3}"/>
              </a:ext>
            </a:extLst>
          </p:cNvPr>
          <p:cNvSpPr txBox="1">
            <a:spLocks/>
          </p:cNvSpPr>
          <p:nvPr/>
        </p:nvSpPr>
        <p:spPr>
          <a:xfrm>
            <a:off x="1787548" y="3963178"/>
            <a:ext cx="8592928" cy="274492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err="1"/>
              <a:t>hashcode</a:t>
            </a:r>
            <a:r>
              <a:rPr lang="zh-CN" altLang="en-US" sz="1400" dirty="0"/>
              <a:t>：</a:t>
            </a:r>
            <a:r>
              <a:rPr lang="en-US" altLang="zh-CN" sz="1400" dirty="0"/>
              <a:t>25</a:t>
            </a:r>
            <a:r>
              <a:rPr lang="zh-CN" altLang="en-US" sz="1400" dirty="0"/>
              <a:t>位的对象标识</a:t>
            </a:r>
            <a:r>
              <a:rPr lang="en-US" altLang="zh-CN" sz="1400" dirty="0"/>
              <a:t>Hash</a:t>
            </a:r>
            <a:r>
              <a:rPr lang="zh-CN" altLang="en-US" sz="1400" dirty="0"/>
              <a:t>码</a:t>
            </a:r>
            <a:endParaRPr lang="en-US" altLang="zh-CN" sz="1400" dirty="0"/>
          </a:p>
          <a:p>
            <a:pPr marL="285750" indent="-285750">
              <a:buFont typeface="Wingdings" panose="05000000000000000000" pitchFamily="2" charset="2"/>
              <a:buChar char="l"/>
            </a:pPr>
            <a:r>
              <a:rPr lang="en-US" altLang="zh-CN" sz="1400" dirty="0"/>
              <a:t>age</a:t>
            </a:r>
            <a:r>
              <a:rPr lang="zh-CN" altLang="en-US" sz="1400" dirty="0"/>
              <a:t>：对象分代年龄占</a:t>
            </a:r>
            <a:r>
              <a:rPr lang="en-US" altLang="zh-CN" sz="1400" dirty="0"/>
              <a:t>4</a:t>
            </a:r>
            <a:r>
              <a:rPr lang="zh-CN" altLang="en-US" sz="1400" dirty="0"/>
              <a:t>位</a:t>
            </a:r>
            <a:endParaRPr lang="en-US" altLang="zh-CN" sz="1400" dirty="0"/>
          </a:p>
          <a:p>
            <a:pPr marL="285750" indent="-285750">
              <a:buFont typeface="Wingdings" panose="05000000000000000000" pitchFamily="2" charset="2"/>
              <a:buChar char="l"/>
            </a:pPr>
            <a:r>
              <a:rPr lang="en-US" altLang="zh-CN" sz="1400" dirty="0" err="1"/>
              <a:t>biased_lock</a:t>
            </a:r>
            <a:r>
              <a:rPr lang="zh-CN" altLang="en-US" sz="1400" dirty="0"/>
              <a:t>：偏向锁标识，占</a:t>
            </a:r>
            <a:r>
              <a:rPr lang="en-US" altLang="zh-CN" sz="1400" dirty="0"/>
              <a:t>1</a:t>
            </a:r>
            <a:r>
              <a:rPr lang="zh-CN" altLang="en-US" sz="1400" dirty="0"/>
              <a:t>位 ，</a:t>
            </a:r>
            <a:r>
              <a:rPr lang="en-US" altLang="zh-CN" sz="1400" dirty="0"/>
              <a:t>0</a:t>
            </a:r>
            <a:r>
              <a:rPr lang="zh-CN" altLang="en-US" sz="1400" dirty="0"/>
              <a:t>表示没有开始偏向锁，</a:t>
            </a:r>
            <a:r>
              <a:rPr lang="en-US" altLang="zh-CN" sz="1400" dirty="0"/>
              <a:t>1</a:t>
            </a:r>
            <a:r>
              <a:rPr lang="zh-CN" altLang="en-US" sz="1400" dirty="0"/>
              <a:t>表示开启了偏向锁</a:t>
            </a:r>
            <a:endParaRPr lang="en-US" altLang="zh-CN" sz="1400" dirty="0"/>
          </a:p>
          <a:p>
            <a:pPr marL="285750" indent="-285750">
              <a:buFont typeface="Wingdings" panose="05000000000000000000" pitchFamily="2" charset="2"/>
              <a:buChar char="l"/>
            </a:pPr>
            <a:r>
              <a:rPr lang="en-US" altLang="zh-CN" sz="1400" dirty="0"/>
              <a:t>thread</a:t>
            </a:r>
            <a:r>
              <a:rPr lang="zh-CN" altLang="en-US" sz="1400" dirty="0"/>
              <a:t>：持有偏向锁的线程</a:t>
            </a:r>
            <a:r>
              <a:rPr lang="en-US" altLang="zh-CN" sz="1400" dirty="0"/>
              <a:t>ID</a:t>
            </a:r>
            <a:r>
              <a:rPr lang="zh-CN" altLang="en-US" sz="1400" dirty="0"/>
              <a:t>，占</a:t>
            </a:r>
            <a:r>
              <a:rPr lang="en-US" altLang="zh-CN" sz="1400" dirty="0"/>
              <a:t>23</a:t>
            </a:r>
            <a:r>
              <a:rPr lang="zh-CN" altLang="en-US" sz="1400" dirty="0"/>
              <a:t>位</a:t>
            </a:r>
            <a:endParaRPr lang="en-US" altLang="zh-CN" sz="1400" dirty="0"/>
          </a:p>
          <a:p>
            <a:pPr marL="285750" indent="-285750">
              <a:buFont typeface="Wingdings" panose="05000000000000000000" pitchFamily="2" charset="2"/>
              <a:buChar char="l"/>
            </a:pPr>
            <a:r>
              <a:rPr lang="en-US" altLang="zh-CN" sz="1400" dirty="0"/>
              <a:t>epoch</a:t>
            </a:r>
            <a:r>
              <a:rPr lang="zh-CN" altLang="en-US" sz="1400" dirty="0"/>
              <a:t>：偏向时间戳，占</a:t>
            </a:r>
            <a:r>
              <a:rPr lang="en-US" altLang="zh-CN" sz="1400" dirty="0"/>
              <a:t>2</a:t>
            </a:r>
            <a:r>
              <a:rPr lang="zh-CN" altLang="en-US" sz="1400" dirty="0"/>
              <a:t>位</a:t>
            </a:r>
            <a:endParaRPr lang="en-US" altLang="zh-CN" sz="1400" dirty="0"/>
          </a:p>
          <a:p>
            <a:pPr marL="285750" indent="-285750">
              <a:buFont typeface="Wingdings" panose="05000000000000000000" pitchFamily="2" charset="2"/>
              <a:buChar char="l"/>
            </a:pPr>
            <a:r>
              <a:rPr lang="en-US" altLang="zh-CN" sz="1400" dirty="0" err="1"/>
              <a:t>ptr_to_lock_record</a:t>
            </a:r>
            <a:r>
              <a:rPr lang="zh-CN" altLang="en-US" sz="1400" dirty="0"/>
              <a:t>：轻量级锁状态下，指向栈中锁记录的指针，占</a:t>
            </a:r>
            <a:r>
              <a:rPr lang="en-US" altLang="zh-CN" sz="1400" dirty="0"/>
              <a:t>30</a:t>
            </a:r>
            <a:r>
              <a:rPr lang="zh-CN" altLang="en-US" sz="1400" dirty="0"/>
              <a:t>位</a:t>
            </a:r>
            <a:endParaRPr lang="en-US" altLang="zh-CN" sz="1400" dirty="0"/>
          </a:p>
          <a:p>
            <a:pPr marL="285750" indent="-285750">
              <a:buFont typeface="Wingdings" panose="05000000000000000000" pitchFamily="2" charset="2"/>
              <a:buChar char="l"/>
            </a:pPr>
            <a:r>
              <a:rPr lang="en-US" altLang="zh-CN" sz="1400" dirty="0" err="1"/>
              <a:t>ptr_to_heavyweight_monitor</a:t>
            </a:r>
            <a:r>
              <a:rPr lang="zh-CN" altLang="en-US" sz="1400" dirty="0"/>
              <a:t>：重量级锁状态下，指向对象监视器</a:t>
            </a:r>
            <a:r>
              <a:rPr lang="en-US" altLang="zh-CN" sz="1400" dirty="0"/>
              <a:t>Monitor</a:t>
            </a:r>
            <a:r>
              <a:rPr lang="zh-CN" altLang="en-US" sz="1400" dirty="0"/>
              <a:t>的指针，占</a:t>
            </a:r>
            <a:r>
              <a:rPr lang="en-US" altLang="zh-CN" sz="1400" dirty="0"/>
              <a:t>30</a:t>
            </a:r>
            <a:r>
              <a:rPr lang="zh-CN" altLang="en-US" sz="1400" dirty="0"/>
              <a:t>位</a:t>
            </a:r>
          </a:p>
          <a:p>
            <a:endParaRPr lang="zh-CN" altLang="en-US" sz="1400" dirty="0"/>
          </a:p>
        </p:txBody>
      </p:sp>
      <p:sp>
        <p:nvSpPr>
          <p:cNvPr id="5" name="文本占位符 2">
            <a:extLst>
              <a:ext uri="{FF2B5EF4-FFF2-40B4-BE49-F238E27FC236}">
                <a16:creationId xmlns:a16="http://schemas.microsoft.com/office/drawing/2014/main" id="{E85F9CDF-9AFE-45B6-DCAB-764D542BA3C9}"/>
              </a:ext>
            </a:extLst>
          </p:cNvPr>
          <p:cNvSpPr txBox="1">
            <a:spLocks/>
          </p:cNvSpPr>
          <p:nvPr/>
        </p:nvSpPr>
        <p:spPr>
          <a:xfrm>
            <a:off x="7212124" y="3963178"/>
            <a:ext cx="1692188" cy="4739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C00000"/>
                </a:solidFill>
              </a:rPr>
              <a:t>lock</a:t>
            </a:r>
            <a:r>
              <a:rPr lang="zh-CN" altLang="en-US" sz="1400" dirty="0">
                <a:solidFill>
                  <a:srgbClr val="C00000"/>
                </a:solidFill>
              </a:rPr>
              <a:t>标识，占</a:t>
            </a:r>
            <a:r>
              <a:rPr lang="en-US" altLang="zh-CN" sz="1400" dirty="0">
                <a:solidFill>
                  <a:srgbClr val="C00000"/>
                </a:solidFill>
              </a:rPr>
              <a:t>2</a:t>
            </a:r>
            <a:r>
              <a:rPr lang="zh-CN" altLang="en-US" sz="1400" dirty="0">
                <a:solidFill>
                  <a:srgbClr val="C00000"/>
                </a:solidFill>
              </a:rPr>
              <a:t>位</a:t>
            </a:r>
          </a:p>
        </p:txBody>
      </p:sp>
    </p:spTree>
    <p:extLst>
      <p:ext uri="{BB962C8B-B14F-4D97-AF65-F5344CB8AC3E}">
        <p14:creationId xmlns:p14="http://schemas.microsoft.com/office/powerpoint/2010/main" val="2444070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en-US" altLang="zh-CN" dirty="0"/>
              <a:t>Monitor</a:t>
            </a:r>
            <a:r>
              <a:rPr lang="zh-CN" altLang="en-US" dirty="0"/>
              <a:t>重量级锁</a:t>
            </a:r>
          </a:p>
        </p:txBody>
      </p:sp>
      <p:grpSp>
        <p:nvGrpSpPr>
          <p:cNvPr id="62" name="组合 61">
            <a:extLst>
              <a:ext uri="{FF2B5EF4-FFF2-40B4-BE49-F238E27FC236}">
                <a16:creationId xmlns:a16="http://schemas.microsoft.com/office/drawing/2014/main" id="{778F3C7C-B07B-9817-CDB0-ECEC15A0B008}"/>
              </a:ext>
            </a:extLst>
          </p:cNvPr>
          <p:cNvGrpSpPr/>
          <p:nvPr/>
        </p:nvGrpSpPr>
        <p:grpSpPr>
          <a:xfrm>
            <a:off x="4961228" y="3651035"/>
            <a:ext cx="2068706" cy="2145475"/>
            <a:chOff x="4961228" y="2624875"/>
            <a:chExt cx="2068706" cy="2145475"/>
          </a:xfrm>
        </p:grpSpPr>
        <p:sp>
          <p:nvSpPr>
            <p:cNvPr id="9" name="矩形 8">
              <a:extLst>
                <a:ext uri="{FF2B5EF4-FFF2-40B4-BE49-F238E27FC236}">
                  <a16:creationId xmlns:a16="http://schemas.microsoft.com/office/drawing/2014/main" id="{77A48C9C-9D63-2E0A-025B-3F7920642521}"/>
                </a:ext>
              </a:extLst>
            </p:cNvPr>
            <p:cNvSpPr/>
            <p:nvPr/>
          </p:nvSpPr>
          <p:spPr>
            <a:xfrm>
              <a:off x="4961228" y="2646019"/>
              <a:ext cx="2068706" cy="212433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2">
              <a:extLst>
                <a:ext uri="{FF2B5EF4-FFF2-40B4-BE49-F238E27FC236}">
                  <a16:creationId xmlns:a16="http://schemas.microsoft.com/office/drawing/2014/main" id="{D84E2526-0C4C-A3DF-97B9-3F89827405E4}"/>
                </a:ext>
              </a:extLst>
            </p:cNvPr>
            <p:cNvSpPr txBox="1">
              <a:spLocks/>
            </p:cNvSpPr>
            <p:nvPr/>
          </p:nvSpPr>
          <p:spPr>
            <a:xfrm>
              <a:off x="5298982" y="2624875"/>
              <a:ext cx="1473961" cy="4967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Monitor</a:t>
              </a:r>
              <a:r>
                <a:rPr lang="zh-CN" altLang="en-US" dirty="0"/>
                <a:t>结构</a:t>
              </a:r>
            </a:p>
          </p:txBody>
        </p:sp>
        <p:sp>
          <p:nvSpPr>
            <p:cNvPr id="6" name="矩形 5">
              <a:extLst>
                <a:ext uri="{FF2B5EF4-FFF2-40B4-BE49-F238E27FC236}">
                  <a16:creationId xmlns:a16="http://schemas.microsoft.com/office/drawing/2014/main" id="{1BDB8483-5BEE-B210-8302-20E4A6139086}"/>
                </a:ext>
              </a:extLst>
            </p:cNvPr>
            <p:cNvSpPr/>
            <p:nvPr/>
          </p:nvSpPr>
          <p:spPr>
            <a:xfrm>
              <a:off x="5277025" y="3193411"/>
              <a:ext cx="1379871" cy="317052"/>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ea typeface="Alibaba PuHuiTi Medium"/>
                </a:rPr>
                <a:t>WaitSet</a:t>
              </a:r>
              <a:endParaRPr lang="zh-CN" altLang="en-US" dirty="0">
                <a:solidFill>
                  <a:schemeClr val="tx1"/>
                </a:solidFill>
                <a:ea typeface="Alibaba PuHuiTi Medium"/>
              </a:endParaRPr>
            </a:p>
          </p:txBody>
        </p:sp>
        <p:sp>
          <p:nvSpPr>
            <p:cNvPr id="7" name="矩形 6">
              <a:extLst>
                <a:ext uri="{FF2B5EF4-FFF2-40B4-BE49-F238E27FC236}">
                  <a16:creationId xmlns:a16="http://schemas.microsoft.com/office/drawing/2014/main" id="{5728D102-EB2A-8A89-B359-A4EAFCF5846C}"/>
                </a:ext>
              </a:extLst>
            </p:cNvPr>
            <p:cNvSpPr/>
            <p:nvPr/>
          </p:nvSpPr>
          <p:spPr>
            <a:xfrm>
              <a:off x="5285092" y="3721618"/>
              <a:ext cx="1371804" cy="336237"/>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ea typeface="Alibaba PuHuiTi Medium"/>
                </a:rPr>
                <a:t>EntryList</a:t>
              </a:r>
              <a:endParaRPr lang="zh-CN" altLang="en-US" dirty="0">
                <a:solidFill>
                  <a:schemeClr val="tx1"/>
                </a:solidFill>
                <a:ea typeface="Alibaba PuHuiTi Medium"/>
              </a:endParaRPr>
            </a:p>
          </p:txBody>
        </p:sp>
        <p:sp>
          <p:nvSpPr>
            <p:cNvPr id="8" name="矩形 7">
              <a:extLst>
                <a:ext uri="{FF2B5EF4-FFF2-40B4-BE49-F238E27FC236}">
                  <a16:creationId xmlns:a16="http://schemas.microsoft.com/office/drawing/2014/main" id="{C2C02B29-B971-426D-9599-270A0BCD8D71}"/>
                </a:ext>
              </a:extLst>
            </p:cNvPr>
            <p:cNvSpPr/>
            <p:nvPr/>
          </p:nvSpPr>
          <p:spPr>
            <a:xfrm>
              <a:off x="5285092" y="4222048"/>
              <a:ext cx="1371804" cy="336238"/>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Owner</a:t>
              </a:r>
              <a:endParaRPr lang="zh-CN" altLang="en-US" dirty="0">
                <a:solidFill>
                  <a:schemeClr val="tx1"/>
                </a:solidFill>
                <a:ea typeface="Alibaba PuHuiTi Medium"/>
              </a:endParaRPr>
            </a:p>
          </p:txBody>
        </p:sp>
      </p:grpSp>
      <p:grpSp>
        <p:nvGrpSpPr>
          <p:cNvPr id="68" name="组合 67">
            <a:extLst>
              <a:ext uri="{FF2B5EF4-FFF2-40B4-BE49-F238E27FC236}">
                <a16:creationId xmlns:a16="http://schemas.microsoft.com/office/drawing/2014/main" id="{523242B9-5230-31D0-6F21-1FCD360F6171}"/>
              </a:ext>
            </a:extLst>
          </p:cNvPr>
          <p:cNvGrpSpPr/>
          <p:nvPr/>
        </p:nvGrpSpPr>
        <p:grpSpPr>
          <a:xfrm>
            <a:off x="607486" y="3590084"/>
            <a:ext cx="3420380" cy="1177981"/>
            <a:chOff x="607486" y="2563924"/>
            <a:chExt cx="3420380" cy="1177981"/>
          </a:xfrm>
        </p:grpSpPr>
        <p:sp>
          <p:nvSpPr>
            <p:cNvPr id="14" name="椭圆 13">
              <a:extLst>
                <a:ext uri="{FF2B5EF4-FFF2-40B4-BE49-F238E27FC236}">
                  <a16:creationId xmlns:a16="http://schemas.microsoft.com/office/drawing/2014/main" id="{3AA0BE5D-4A7F-A640-9028-A1CD51BF977A}"/>
                </a:ext>
              </a:extLst>
            </p:cNvPr>
            <p:cNvSpPr/>
            <p:nvPr/>
          </p:nvSpPr>
          <p:spPr>
            <a:xfrm>
              <a:off x="607486" y="2961074"/>
              <a:ext cx="3420380" cy="78083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3537625-B7E5-C373-4A31-F421BCA6FE06}"/>
                </a:ext>
              </a:extLst>
            </p:cNvPr>
            <p:cNvSpPr/>
            <p:nvPr/>
          </p:nvSpPr>
          <p:spPr>
            <a:xfrm>
              <a:off x="1063920" y="3193677"/>
              <a:ext cx="1220093" cy="292548"/>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Thread-5</a:t>
              </a:r>
              <a:endParaRPr lang="zh-CN" altLang="en-US" dirty="0">
                <a:solidFill>
                  <a:schemeClr val="tx1"/>
                </a:solidFill>
                <a:ea typeface="Alibaba PuHuiTi Medium"/>
              </a:endParaRPr>
            </a:p>
          </p:txBody>
        </p:sp>
        <p:sp>
          <p:nvSpPr>
            <p:cNvPr id="16" name="矩形 15">
              <a:extLst>
                <a:ext uri="{FF2B5EF4-FFF2-40B4-BE49-F238E27FC236}">
                  <a16:creationId xmlns:a16="http://schemas.microsoft.com/office/drawing/2014/main" id="{DB7AD118-F6B9-3BC9-94BF-25B99152578C}"/>
                </a:ext>
              </a:extLst>
            </p:cNvPr>
            <p:cNvSpPr/>
            <p:nvPr/>
          </p:nvSpPr>
          <p:spPr>
            <a:xfrm>
              <a:off x="2470193" y="3186340"/>
              <a:ext cx="1024752" cy="324123"/>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Thread-6</a:t>
              </a:r>
              <a:endParaRPr lang="zh-CN" altLang="en-US" dirty="0">
                <a:solidFill>
                  <a:schemeClr val="tx1"/>
                </a:solidFill>
                <a:ea typeface="Alibaba PuHuiTi Medium"/>
              </a:endParaRPr>
            </a:p>
          </p:txBody>
        </p:sp>
        <p:sp>
          <p:nvSpPr>
            <p:cNvPr id="18" name="文本占位符 2">
              <a:extLst>
                <a:ext uri="{FF2B5EF4-FFF2-40B4-BE49-F238E27FC236}">
                  <a16:creationId xmlns:a16="http://schemas.microsoft.com/office/drawing/2014/main" id="{9E1465B2-0715-2B38-FE88-96CB115A6123}"/>
                </a:ext>
              </a:extLst>
            </p:cNvPr>
            <p:cNvSpPr txBox="1">
              <a:spLocks/>
            </p:cNvSpPr>
            <p:nvPr/>
          </p:nvSpPr>
          <p:spPr>
            <a:xfrm>
              <a:off x="1910769" y="2563924"/>
              <a:ext cx="1121791" cy="3665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WAITING</a:t>
              </a:r>
              <a:endParaRPr lang="zh-CN" altLang="en-US" sz="1400" dirty="0"/>
            </a:p>
          </p:txBody>
        </p:sp>
      </p:grpSp>
      <p:sp>
        <p:nvSpPr>
          <p:cNvPr id="20" name="矩形 19">
            <a:extLst>
              <a:ext uri="{FF2B5EF4-FFF2-40B4-BE49-F238E27FC236}">
                <a16:creationId xmlns:a16="http://schemas.microsoft.com/office/drawing/2014/main" id="{1406D3C0-1524-7F25-9AAB-91A9360F0E1D}"/>
              </a:ext>
            </a:extLst>
          </p:cNvPr>
          <p:cNvSpPr/>
          <p:nvPr/>
        </p:nvSpPr>
        <p:spPr>
          <a:xfrm>
            <a:off x="7364717" y="4712817"/>
            <a:ext cx="1062776" cy="410187"/>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Thread-2</a:t>
            </a:r>
            <a:endParaRPr lang="zh-CN" altLang="en-US" dirty="0">
              <a:solidFill>
                <a:schemeClr val="tx1"/>
              </a:solidFill>
              <a:ea typeface="Alibaba PuHuiTi Medium"/>
            </a:endParaRPr>
          </a:p>
        </p:txBody>
      </p:sp>
      <p:sp>
        <p:nvSpPr>
          <p:cNvPr id="21" name="矩形 20">
            <a:extLst>
              <a:ext uri="{FF2B5EF4-FFF2-40B4-BE49-F238E27FC236}">
                <a16:creationId xmlns:a16="http://schemas.microsoft.com/office/drawing/2014/main" id="{6BD19864-2258-1E4B-076D-38A865E4320F}"/>
              </a:ext>
            </a:extLst>
          </p:cNvPr>
          <p:cNvSpPr/>
          <p:nvPr/>
        </p:nvSpPr>
        <p:spPr>
          <a:xfrm>
            <a:off x="8427493" y="4708091"/>
            <a:ext cx="1073821" cy="414289"/>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Thread-3</a:t>
            </a:r>
            <a:endParaRPr lang="zh-CN" altLang="en-US" dirty="0">
              <a:solidFill>
                <a:schemeClr val="tx1"/>
              </a:solidFill>
              <a:ea typeface="Alibaba PuHuiTi Medium"/>
            </a:endParaRPr>
          </a:p>
        </p:txBody>
      </p:sp>
      <p:sp>
        <p:nvSpPr>
          <p:cNvPr id="22" name="矩形 21">
            <a:extLst>
              <a:ext uri="{FF2B5EF4-FFF2-40B4-BE49-F238E27FC236}">
                <a16:creationId xmlns:a16="http://schemas.microsoft.com/office/drawing/2014/main" id="{A4F0700B-71FF-A105-5AC3-9C0D72FD4044}"/>
              </a:ext>
            </a:extLst>
          </p:cNvPr>
          <p:cNvSpPr/>
          <p:nvPr/>
        </p:nvSpPr>
        <p:spPr>
          <a:xfrm>
            <a:off x="9506848" y="4708091"/>
            <a:ext cx="1073821" cy="414289"/>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Thread-4</a:t>
            </a:r>
            <a:endParaRPr lang="zh-CN" altLang="en-US" dirty="0">
              <a:solidFill>
                <a:schemeClr val="tx1"/>
              </a:solidFill>
              <a:ea typeface="Alibaba PuHuiTi Medium"/>
            </a:endParaRPr>
          </a:p>
        </p:txBody>
      </p:sp>
      <p:sp>
        <p:nvSpPr>
          <p:cNvPr id="24" name="文本占位符 2">
            <a:extLst>
              <a:ext uri="{FF2B5EF4-FFF2-40B4-BE49-F238E27FC236}">
                <a16:creationId xmlns:a16="http://schemas.microsoft.com/office/drawing/2014/main" id="{D6529F41-F939-7615-7813-17E831118807}"/>
              </a:ext>
            </a:extLst>
          </p:cNvPr>
          <p:cNvSpPr txBox="1">
            <a:spLocks/>
          </p:cNvSpPr>
          <p:nvPr/>
        </p:nvSpPr>
        <p:spPr>
          <a:xfrm>
            <a:off x="8435787" y="4284887"/>
            <a:ext cx="1073821" cy="46442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BLOCKED</a:t>
            </a:r>
            <a:endParaRPr lang="zh-CN" altLang="en-US" sz="1400" dirty="0"/>
          </a:p>
        </p:txBody>
      </p:sp>
      <p:cxnSp>
        <p:nvCxnSpPr>
          <p:cNvPr id="35" name="直接箭头连接符 34">
            <a:extLst>
              <a:ext uri="{FF2B5EF4-FFF2-40B4-BE49-F238E27FC236}">
                <a16:creationId xmlns:a16="http://schemas.microsoft.com/office/drawing/2014/main" id="{8E8570A0-417D-95CC-2180-7A76DF5659AD}"/>
              </a:ext>
            </a:extLst>
          </p:cNvPr>
          <p:cNvCxnSpPr>
            <a:cxnSpLocks/>
          </p:cNvCxnSpPr>
          <p:nvPr/>
        </p:nvCxnSpPr>
        <p:spPr>
          <a:xfrm flipH="1">
            <a:off x="4387709" y="5416327"/>
            <a:ext cx="898041"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9EE7689-5B8E-EC4C-FDFF-4F8F3966BE91}"/>
              </a:ext>
            </a:extLst>
          </p:cNvPr>
          <p:cNvCxnSpPr>
            <a:cxnSpLocks/>
            <a:stCxn id="6" idx="1"/>
            <a:endCxn id="14" idx="6"/>
          </p:cNvCxnSpPr>
          <p:nvPr/>
        </p:nvCxnSpPr>
        <p:spPr>
          <a:xfrm flipH="1" flipV="1">
            <a:off x="4027866" y="4377650"/>
            <a:ext cx="1249159" cy="447"/>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A7351EA-C358-27B2-23A9-3B6E0BFFD850}"/>
              </a:ext>
            </a:extLst>
          </p:cNvPr>
          <p:cNvCxnSpPr>
            <a:cxnSpLocks/>
            <a:stCxn id="7" idx="3"/>
            <a:endCxn id="20" idx="1"/>
          </p:cNvCxnSpPr>
          <p:nvPr/>
        </p:nvCxnSpPr>
        <p:spPr>
          <a:xfrm>
            <a:off x="6656896" y="4915897"/>
            <a:ext cx="707821" cy="201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1">
            <a:extLst>
              <a:ext uri="{FF2B5EF4-FFF2-40B4-BE49-F238E27FC236}">
                <a16:creationId xmlns:a16="http://schemas.microsoft.com/office/drawing/2014/main" id="{7A634DED-49E1-E6DA-BF1A-9CED24E85378}"/>
              </a:ext>
            </a:extLst>
          </p:cNvPr>
          <p:cNvSpPr>
            <a:spLocks noChangeArrowheads="1"/>
          </p:cNvSpPr>
          <p:nvPr/>
        </p:nvSpPr>
        <p:spPr bwMode="auto">
          <a:xfrm>
            <a:off x="8091641" y="2134831"/>
            <a:ext cx="3420380" cy="1938992"/>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class </a:t>
            </a:r>
            <a:r>
              <a:rPr kumimoji="0" lang="zh-CN" altLang="zh-CN" sz="1200" b="0" i="0" u="none" strike="noStrike" cap="none" normalizeH="0" baseline="0" dirty="0">
                <a:ln>
                  <a:noFill/>
                </a:ln>
                <a:solidFill>
                  <a:srgbClr val="000000"/>
                </a:solidFill>
                <a:effectLst/>
                <a:latin typeface="Arial Unicode MS"/>
                <a:ea typeface="JetBrains Mono"/>
              </a:rPr>
              <a:t>SyncTest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static final </a:t>
            </a:r>
            <a:r>
              <a:rPr kumimoji="0" lang="zh-CN" altLang="zh-CN" sz="1200" b="0" i="0" u="none" strike="noStrike" cap="none" normalizeH="0" baseline="0" dirty="0">
                <a:ln>
                  <a:noFill/>
                </a:ln>
                <a:solidFill>
                  <a:srgbClr val="000000"/>
                </a:solidFill>
                <a:effectLst/>
                <a:latin typeface="Arial Unicode MS"/>
                <a:ea typeface="JetBrains Mono"/>
              </a:rPr>
              <a:t>Object </a:t>
            </a:r>
            <a:r>
              <a:rPr kumimoji="0" lang="zh-CN" altLang="zh-CN" sz="1200" b="0" i="1" u="none" strike="noStrike" cap="none" normalizeH="0" baseline="0" dirty="0">
                <a:ln>
                  <a:noFill/>
                </a:ln>
                <a:solidFill>
                  <a:srgbClr val="871094"/>
                </a:solidFill>
                <a:effectLst/>
                <a:latin typeface="Arial Unicode MS"/>
                <a:ea typeface="JetBrains Mono"/>
              </a:rPr>
              <a:t>lock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static int </a:t>
            </a:r>
            <a:r>
              <a:rPr kumimoji="0" lang="zh-CN" altLang="zh-CN" sz="1200" b="0" i="1" u="none" strike="noStrike" cap="none" normalizeH="0" baseline="0" dirty="0">
                <a:ln>
                  <a:noFill/>
                </a:ln>
                <a:solidFill>
                  <a:srgbClr val="871094"/>
                </a:solidFill>
                <a:effectLst/>
                <a:latin typeface="Arial Unicode MS"/>
                <a:ea typeface="JetBrains Mono"/>
              </a:rPr>
              <a:t>counter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0627A"/>
                </a:solidFill>
                <a:effectLst/>
                <a:latin typeface="Arial Unicode MS"/>
                <a:ea typeface="JetBrains Mono"/>
              </a:rPr>
              <a:t>main</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String</a:t>
            </a:r>
            <a:r>
              <a:rPr kumimoji="0" lang="zh-CN" altLang="zh-CN" sz="1200" b="0" i="0" u="none" strike="noStrike" cap="none" normalizeH="0" baseline="0" dirty="0">
                <a:ln>
                  <a:noFill/>
                </a:ln>
                <a:solidFill>
                  <a:srgbClr val="080808"/>
                </a:solidFill>
                <a:effectLst/>
                <a:latin typeface="Arial Unicode MS"/>
                <a:ea typeface="JetBrains Mono"/>
              </a:rPr>
              <a:t>[] args)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lock</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counter</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cxnSp>
        <p:nvCxnSpPr>
          <p:cNvPr id="57" name="连接符: 肘形 56">
            <a:extLst>
              <a:ext uri="{FF2B5EF4-FFF2-40B4-BE49-F238E27FC236}">
                <a16:creationId xmlns:a16="http://schemas.microsoft.com/office/drawing/2014/main" id="{5256C34B-7FE2-F6AA-5C7D-FF9D28AD0178}"/>
              </a:ext>
            </a:extLst>
          </p:cNvPr>
          <p:cNvCxnSpPr>
            <a:cxnSpLocks/>
            <a:endCxn id="9" idx="0"/>
          </p:cNvCxnSpPr>
          <p:nvPr/>
        </p:nvCxnSpPr>
        <p:spPr>
          <a:xfrm rot="10800000" flipV="1">
            <a:off x="5995582" y="3159015"/>
            <a:ext cx="3505733" cy="513163"/>
          </a:xfrm>
          <a:prstGeom prst="bentConnector2">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本占位符 2">
            <a:extLst>
              <a:ext uri="{FF2B5EF4-FFF2-40B4-BE49-F238E27FC236}">
                <a16:creationId xmlns:a16="http://schemas.microsoft.com/office/drawing/2014/main" id="{0D37059C-F60E-16D6-5430-233860D418F2}"/>
              </a:ext>
            </a:extLst>
          </p:cNvPr>
          <p:cNvSpPr>
            <a:spLocks noGrp="1"/>
          </p:cNvSpPr>
          <p:nvPr>
            <p:ph type="body" sz="quarter" idx="11"/>
          </p:nvPr>
        </p:nvSpPr>
        <p:spPr>
          <a:xfrm>
            <a:off x="802384" y="1584694"/>
            <a:ext cx="10802227" cy="744990"/>
          </a:xfrm>
        </p:spPr>
        <p:txBody>
          <a:bodyPr/>
          <a:lstStyle/>
          <a:p>
            <a:r>
              <a:rPr lang="zh-CN" altLang="en-US" sz="1400" dirty="0"/>
              <a:t>每个 </a:t>
            </a:r>
            <a:r>
              <a:rPr lang="en-US" altLang="zh-CN" sz="1400" dirty="0"/>
              <a:t>Java </a:t>
            </a:r>
            <a:r>
              <a:rPr lang="zh-CN" altLang="en-US" sz="1400" dirty="0"/>
              <a:t>对象都可以关联一个 </a:t>
            </a:r>
            <a:r>
              <a:rPr lang="en-US" altLang="zh-CN" sz="1400" dirty="0"/>
              <a:t>Monitor </a:t>
            </a:r>
            <a:r>
              <a:rPr lang="zh-CN" altLang="en-US" sz="1400" dirty="0"/>
              <a:t>对象，如果使用 </a:t>
            </a:r>
            <a:r>
              <a:rPr lang="en-US" altLang="zh-CN" sz="1400" dirty="0"/>
              <a:t>synchronized </a:t>
            </a:r>
            <a:r>
              <a:rPr lang="zh-CN" altLang="en-US" sz="1400" dirty="0"/>
              <a:t>给对象上锁（重量级）之后，该对象头的</a:t>
            </a:r>
            <a:r>
              <a:rPr lang="en-US" altLang="zh-CN" sz="1400" dirty="0"/>
              <a:t>Mark Word </a:t>
            </a:r>
            <a:r>
              <a:rPr lang="zh-CN" altLang="en-US" sz="1400" dirty="0"/>
              <a:t>中就被设置指向 </a:t>
            </a:r>
            <a:r>
              <a:rPr lang="en-US" altLang="zh-CN" sz="1400" dirty="0"/>
              <a:t>Monitor </a:t>
            </a:r>
            <a:r>
              <a:rPr lang="zh-CN" altLang="en-US" sz="1400" dirty="0"/>
              <a:t>对象的指针</a:t>
            </a:r>
          </a:p>
        </p:txBody>
      </p:sp>
      <p:sp>
        <p:nvSpPr>
          <p:cNvPr id="61" name="矩形: 圆角 60">
            <a:extLst>
              <a:ext uri="{FF2B5EF4-FFF2-40B4-BE49-F238E27FC236}">
                <a16:creationId xmlns:a16="http://schemas.microsoft.com/office/drawing/2014/main" id="{BE8A5051-2A5C-BA23-E5B9-A77850D456B6}"/>
              </a:ext>
            </a:extLst>
          </p:cNvPr>
          <p:cNvSpPr/>
          <p:nvPr/>
        </p:nvSpPr>
        <p:spPr>
          <a:xfrm>
            <a:off x="9501313" y="3087008"/>
            <a:ext cx="303099" cy="216024"/>
          </a:xfrm>
          <a:prstGeom prst="roundRect">
            <a:avLst/>
          </a:prstGeom>
          <a:noFill/>
          <a:ln w="9525">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 name="文本占位符 2">
            <a:extLst>
              <a:ext uri="{FF2B5EF4-FFF2-40B4-BE49-F238E27FC236}">
                <a16:creationId xmlns:a16="http://schemas.microsoft.com/office/drawing/2014/main" id="{EF449844-8A26-EE3F-7233-1F7C93BF1F6B}"/>
              </a:ext>
            </a:extLst>
          </p:cNvPr>
          <p:cNvSpPr txBox="1">
            <a:spLocks/>
          </p:cNvSpPr>
          <p:nvPr/>
        </p:nvSpPr>
        <p:spPr>
          <a:xfrm>
            <a:off x="5854668" y="2738906"/>
            <a:ext cx="2339788" cy="4919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对象怎么关联上的</a:t>
            </a:r>
            <a:r>
              <a:rPr lang="en-US" altLang="zh-CN" sz="1400" dirty="0">
                <a:solidFill>
                  <a:srgbClr val="C00000"/>
                </a:solidFill>
              </a:rPr>
              <a:t>Monitor</a:t>
            </a:r>
            <a:endParaRPr lang="zh-CN" altLang="en-US" sz="1400" dirty="0">
              <a:solidFill>
                <a:srgbClr val="C00000"/>
              </a:solidFill>
            </a:endParaRPr>
          </a:p>
        </p:txBody>
      </p:sp>
      <p:sp>
        <p:nvSpPr>
          <p:cNvPr id="4" name="矩形 3">
            <a:extLst>
              <a:ext uri="{FF2B5EF4-FFF2-40B4-BE49-F238E27FC236}">
                <a16:creationId xmlns:a16="http://schemas.microsoft.com/office/drawing/2014/main" id="{DE7FF549-4217-F75A-B80D-742AB282A250}"/>
              </a:ext>
            </a:extLst>
          </p:cNvPr>
          <p:cNvSpPr/>
          <p:nvPr/>
        </p:nvSpPr>
        <p:spPr>
          <a:xfrm>
            <a:off x="3228600" y="5220220"/>
            <a:ext cx="1146389" cy="39221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Alibaba PuHuiTi Medium"/>
              </a:rPr>
              <a:t>Thread-1</a:t>
            </a:r>
            <a:endParaRPr lang="zh-CN" altLang="en-US" dirty="0">
              <a:solidFill>
                <a:schemeClr val="tx1"/>
              </a:solidFill>
              <a:ea typeface="Alibaba PuHuiTi Medium"/>
            </a:endParaRPr>
          </a:p>
        </p:txBody>
      </p:sp>
      <p:pic>
        <p:nvPicPr>
          <p:cNvPr id="11" name="图片 10">
            <a:extLst>
              <a:ext uri="{FF2B5EF4-FFF2-40B4-BE49-F238E27FC236}">
                <a16:creationId xmlns:a16="http://schemas.microsoft.com/office/drawing/2014/main" id="{8AF41ECC-43ED-E84F-3F03-505865D5EF79}"/>
              </a:ext>
            </a:extLst>
          </p:cNvPr>
          <p:cNvPicPr>
            <a:picLocks noChangeAspect="1"/>
          </p:cNvPicPr>
          <p:nvPr/>
        </p:nvPicPr>
        <p:blipFill>
          <a:blip r:embed="rId2"/>
          <a:stretch>
            <a:fillRect/>
          </a:stretch>
        </p:blipFill>
        <p:spPr>
          <a:xfrm>
            <a:off x="6726011" y="4326825"/>
            <a:ext cx="5567194" cy="1469685"/>
          </a:xfrm>
          <a:prstGeom prst="rect">
            <a:avLst/>
          </a:prstGeom>
          <a:effectLst>
            <a:outerShdw blurRad="50800" dist="38100" dir="5400000" algn="t" rotWithShape="0">
              <a:prstClr val="black">
                <a:alpha val="40000"/>
              </a:prstClr>
            </a:outerShdw>
          </a:effectLst>
        </p:spPr>
      </p:pic>
      <p:sp>
        <p:nvSpPr>
          <p:cNvPr id="5" name="任意多边形: 形状 4">
            <a:extLst>
              <a:ext uri="{FF2B5EF4-FFF2-40B4-BE49-F238E27FC236}">
                <a16:creationId xmlns:a16="http://schemas.microsoft.com/office/drawing/2014/main" id="{11F3F2ED-5F14-2CD8-2F9C-55E29B027EB1}"/>
              </a:ext>
            </a:extLst>
          </p:cNvPr>
          <p:cNvSpPr/>
          <p:nvPr/>
        </p:nvSpPr>
        <p:spPr>
          <a:xfrm>
            <a:off x="8898903" y="1979629"/>
            <a:ext cx="2592371" cy="0"/>
          </a:xfrm>
          <a:custGeom>
            <a:avLst/>
            <a:gdLst>
              <a:gd name="connsiteX0" fmla="*/ 0 w 2592371"/>
              <a:gd name="connsiteY0" fmla="*/ 0 h 0"/>
              <a:gd name="connsiteX1" fmla="*/ 2592371 w 2592371"/>
              <a:gd name="connsiteY1" fmla="*/ 0 h 0"/>
            </a:gdLst>
            <a:ahLst/>
            <a:cxnLst>
              <a:cxn ang="0">
                <a:pos x="connsiteX0" y="connsiteY0"/>
              </a:cxn>
              <a:cxn ang="0">
                <a:pos x="connsiteX1" y="connsiteY1"/>
              </a:cxn>
            </a:cxnLst>
            <a:rect l="l" t="t" r="r" b="b"/>
            <a:pathLst>
              <a:path w="2592371">
                <a:moveTo>
                  <a:pt x="0" y="0"/>
                </a:moveTo>
                <a:lnTo>
                  <a:pt x="2592371" y="0"/>
                </a:ln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0B205B96-C7E5-3C80-EBF7-60A9D1A722EE}"/>
              </a:ext>
            </a:extLst>
          </p:cNvPr>
          <p:cNvSpPr/>
          <p:nvPr/>
        </p:nvSpPr>
        <p:spPr>
          <a:xfrm>
            <a:off x="876693" y="2309567"/>
            <a:ext cx="2290713" cy="47134"/>
          </a:xfrm>
          <a:custGeom>
            <a:avLst/>
            <a:gdLst>
              <a:gd name="connsiteX0" fmla="*/ 0 w 2290713"/>
              <a:gd name="connsiteY0" fmla="*/ 0 h 47134"/>
              <a:gd name="connsiteX1" fmla="*/ 254523 w 2290713"/>
              <a:gd name="connsiteY1" fmla="*/ 37707 h 47134"/>
              <a:gd name="connsiteX2" fmla="*/ 575035 w 2290713"/>
              <a:gd name="connsiteY2" fmla="*/ 47134 h 47134"/>
              <a:gd name="connsiteX3" fmla="*/ 2205872 w 2290713"/>
              <a:gd name="connsiteY3" fmla="*/ 37707 h 47134"/>
              <a:gd name="connsiteX4" fmla="*/ 2234152 w 2290713"/>
              <a:gd name="connsiteY4" fmla="*/ 28280 h 47134"/>
              <a:gd name="connsiteX5" fmla="*/ 2290713 w 2290713"/>
              <a:gd name="connsiteY5" fmla="*/ 9427 h 4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0713" h="47134">
                <a:moveTo>
                  <a:pt x="0" y="0"/>
                </a:moveTo>
                <a:cubicBezTo>
                  <a:pt x="109917" y="36640"/>
                  <a:pt x="68558" y="27564"/>
                  <a:pt x="254523" y="37707"/>
                </a:cubicBezTo>
                <a:cubicBezTo>
                  <a:pt x="361248" y="43528"/>
                  <a:pt x="468198" y="43992"/>
                  <a:pt x="575035" y="47134"/>
                </a:cubicBezTo>
                <a:lnTo>
                  <a:pt x="2205872" y="37707"/>
                </a:lnTo>
                <a:cubicBezTo>
                  <a:pt x="2215808" y="37594"/>
                  <a:pt x="2224848" y="31769"/>
                  <a:pt x="2234152" y="28280"/>
                </a:cubicBezTo>
                <a:cubicBezTo>
                  <a:pt x="2287539" y="8260"/>
                  <a:pt x="2263745" y="9427"/>
                  <a:pt x="2290713" y="9427"/>
                </a:cubicBezTo>
              </a:path>
            </a:pathLst>
          </a:cu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1413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zh-CN" altLang="en-US" sz="2000" dirty="0">
                <a:solidFill>
                  <a:srgbClr val="AD2B26"/>
                </a:solidFill>
              </a:rPr>
              <a:t>轻量级锁</a:t>
            </a:r>
          </a:p>
        </p:txBody>
      </p:sp>
      <p:sp>
        <p:nvSpPr>
          <p:cNvPr id="25" name="文本占位符 2">
            <a:extLst>
              <a:ext uri="{FF2B5EF4-FFF2-40B4-BE49-F238E27FC236}">
                <a16:creationId xmlns:a16="http://schemas.microsoft.com/office/drawing/2014/main" id="{689CB387-FA9D-3523-612A-DE75D3E977CC}"/>
              </a:ext>
            </a:extLst>
          </p:cNvPr>
          <p:cNvSpPr txBox="1">
            <a:spLocks/>
          </p:cNvSpPr>
          <p:nvPr/>
        </p:nvSpPr>
        <p:spPr>
          <a:xfrm>
            <a:off x="764828" y="1700808"/>
            <a:ext cx="11037748" cy="91398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ea typeface="Alibaba PuHuiTi Medium"/>
              </a:rPr>
              <a:t>在很多的情况下，在</a:t>
            </a:r>
            <a:r>
              <a:rPr lang="en-US" altLang="zh-CN" dirty="0">
                <a:solidFill>
                  <a:schemeClr val="tx1"/>
                </a:solidFill>
                <a:ea typeface="Alibaba PuHuiTi Medium"/>
              </a:rPr>
              <a:t>Java</a:t>
            </a:r>
            <a:r>
              <a:rPr lang="zh-CN" altLang="en-US" dirty="0">
                <a:solidFill>
                  <a:schemeClr val="tx1"/>
                </a:solidFill>
                <a:ea typeface="Alibaba PuHuiTi Medium"/>
              </a:rPr>
              <a:t>程序运行时，同步块中的代码都是不存在竞争的，不同的线程交替的执行同步块中的代码。这种情况下，用重量级锁是没必要的。因此</a:t>
            </a:r>
            <a:r>
              <a:rPr lang="en-US" altLang="zh-CN" dirty="0">
                <a:solidFill>
                  <a:schemeClr val="tx1"/>
                </a:solidFill>
                <a:ea typeface="Alibaba PuHuiTi Medium"/>
              </a:rPr>
              <a:t>JVM</a:t>
            </a:r>
            <a:r>
              <a:rPr lang="zh-CN" altLang="en-US" dirty="0">
                <a:solidFill>
                  <a:schemeClr val="tx1"/>
                </a:solidFill>
                <a:ea typeface="Alibaba PuHuiTi Medium"/>
              </a:rPr>
              <a:t>引入了轻量级锁的概念。</a:t>
            </a:r>
            <a:endParaRPr lang="zh-CN" altLang="en-US" dirty="0">
              <a:solidFill>
                <a:schemeClr val="tx1"/>
              </a:solidFill>
            </a:endParaRPr>
          </a:p>
        </p:txBody>
      </p:sp>
      <p:sp>
        <p:nvSpPr>
          <p:cNvPr id="27" name="Rectangle 1">
            <a:extLst>
              <a:ext uri="{FF2B5EF4-FFF2-40B4-BE49-F238E27FC236}">
                <a16:creationId xmlns:a16="http://schemas.microsoft.com/office/drawing/2014/main" id="{8CA10402-54EB-1F94-CB0D-C04BB6BA77B8}"/>
              </a:ext>
            </a:extLst>
          </p:cNvPr>
          <p:cNvSpPr>
            <a:spLocks noChangeArrowheads="1"/>
          </p:cNvSpPr>
          <p:nvPr/>
        </p:nvSpPr>
        <p:spPr bwMode="auto">
          <a:xfrm>
            <a:off x="3539716" y="2904384"/>
            <a:ext cx="3780420" cy="267765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Arial Unicode MS"/>
                <a:ea typeface="JetBrains Mono"/>
              </a:rPr>
              <a:t>static final </a:t>
            </a:r>
            <a:r>
              <a:rPr kumimoji="0" lang="zh-CN" altLang="zh-CN" sz="1400" b="0" i="0" u="none" strike="noStrike" cap="none" normalizeH="0" baseline="0" dirty="0">
                <a:ln>
                  <a:noFill/>
                </a:ln>
                <a:solidFill>
                  <a:srgbClr val="000000"/>
                </a:solidFill>
                <a:effectLst/>
                <a:latin typeface="Arial Unicode MS"/>
                <a:ea typeface="JetBrains Mono"/>
              </a:rPr>
              <a:t>Object obj </a:t>
            </a: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33B3"/>
                </a:solidFill>
                <a:effectLst/>
                <a:latin typeface="Arial Unicode MS"/>
                <a:ea typeface="JetBrains Mono"/>
              </a:rPr>
              <a:t>new </a:t>
            </a:r>
            <a:r>
              <a:rPr kumimoji="0" lang="zh-CN" altLang="zh-CN" sz="1400" b="0" i="0" u="none" strike="noStrike" cap="none" normalizeH="0" baseline="0" dirty="0">
                <a:ln>
                  <a:noFill/>
                </a:ln>
                <a:solidFill>
                  <a:srgbClr val="080808"/>
                </a:solidFill>
                <a:effectLst/>
                <a:latin typeface="Arial Unicode MS"/>
                <a:ea typeface="JetBrains Mono"/>
              </a:rPr>
              <a:t>Object();</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033B3"/>
                </a:solidFill>
                <a:effectLst/>
                <a:latin typeface="Arial Unicode MS"/>
                <a:ea typeface="JetBrains Mono"/>
              </a:rPr>
              <a:t>public static void </a:t>
            </a:r>
            <a:r>
              <a:rPr kumimoji="0" lang="zh-CN" altLang="zh-CN" sz="1400" b="0" i="0" u="none" strike="noStrike" cap="none" normalizeH="0" baseline="0" dirty="0">
                <a:ln>
                  <a:noFill/>
                </a:ln>
                <a:solidFill>
                  <a:srgbClr val="080808"/>
                </a:solidFill>
                <a:effectLst/>
                <a:latin typeface="Arial Unicode MS"/>
                <a:ea typeface="JetBrains Mono"/>
              </a:rPr>
              <a:t>method1() {</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33B3"/>
                </a:solidFill>
                <a:effectLst/>
                <a:latin typeface="Arial Unicode MS"/>
                <a:ea typeface="JetBrains Mono"/>
              </a:rPr>
              <a:t>synchronized</a:t>
            </a: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0000"/>
                </a:solidFill>
                <a:effectLst/>
                <a:latin typeface="Arial Unicode MS"/>
                <a:ea typeface="JetBrains Mono"/>
              </a:rPr>
              <a:t>obj </a:t>
            </a:r>
            <a:r>
              <a:rPr kumimoji="0" lang="zh-CN" altLang="zh-CN" sz="1400" b="0" i="0" u="none" strike="noStrike" cap="none" normalizeH="0" baseline="0" dirty="0">
                <a:ln>
                  <a:noFill/>
                </a:ln>
                <a:solidFill>
                  <a:srgbClr val="080808"/>
                </a:solidFill>
                <a:effectLst/>
                <a:latin typeface="Arial Unicode MS"/>
                <a:ea typeface="JetBrains Mono"/>
              </a:rPr>
              <a:t>) {</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1" u="none" strike="noStrike" cap="none" normalizeH="0" baseline="0" dirty="0">
                <a:ln>
                  <a:noFill/>
                </a:ln>
                <a:solidFill>
                  <a:srgbClr val="8C8C8C"/>
                </a:solidFill>
                <a:effectLst/>
                <a:latin typeface="Arial Unicode MS"/>
                <a:ea typeface="JetBrains Mono"/>
              </a:rPr>
              <a:t>// </a:t>
            </a:r>
            <a:r>
              <a:rPr kumimoji="0" lang="zh-CN" altLang="zh-CN" sz="14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400" b="0" i="1" u="none" strike="noStrike" cap="none" normalizeH="0" baseline="0" dirty="0">
                <a:ln>
                  <a:noFill/>
                </a:ln>
                <a:solidFill>
                  <a:srgbClr val="8C8C8C"/>
                </a:solidFill>
                <a:effectLst/>
                <a:latin typeface="Arial Unicode MS"/>
                <a:ea typeface="JetBrains Mono"/>
              </a:rPr>
              <a:t> A</a:t>
            </a:r>
            <a:br>
              <a:rPr kumimoji="0" lang="zh-CN" altLang="zh-CN" sz="1400" b="0" i="1" u="none" strike="noStrike" cap="none" normalizeH="0" baseline="0" dirty="0">
                <a:ln>
                  <a:noFill/>
                </a:ln>
                <a:solidFill>
                  <a:srgbClr val="8C8C8C"/>
                </a:solidFill>
                <a:effectLst/>
                <a:latin typeface="Arial Unicode MS"/>
                <a:ea typeface="JetBrains Mono"/>
              </a:rPr>
            </a:br>
            <a:r>
              <a:rPr kumimoji="0" lang="zh-CN" altLang="zh-CN" sz="1400" b="0" i="1" u="none" strike="noStrike" cap="none" normalizeH="0" baseline="0" dirty="0">
                <a:ln>
                  <a:noFill/>
                </a:ln>
                <a:solidFill>
                  <a:srgbClr val="8C8C8C"/>
                </a:solidFill>
                <a:effectLst/>
                <a:latin typeface="Arial Unicode MS"/>
                <a:ea typeface="JetBrains Mono"/>
              </a:rPr>
              <a:t>        </a:t>
            </a:r>
            <a:r>
              <a:rPr kumimoji="0" lang="zh-CN" altLang="zh-CN" sz="1400" b="0" i="0" u="none" strike="noStrike" cap="none" normalizeH="0" baseline="0" dirty="0">
                <a:ln>
                  <a:noFill/>
                </a:ln>
                <a:solidFill>
                  <a:srgbClr val="080808"/>
                </a:solidFill>
                <a:effectLst/>
                <a:latin typeface="Arial Unicode MS"/>
                <a:ea typeface="JetBrains Mono"/>
              </a:rPr>
              <a:t>method2();</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033B3"/>
                </a:solidFill>
                <a:effectLst/>
                <a:latin typeface="Arial Unicode MS"/>
                <a:ea typeface="JetBrains Mono"/>
              </a:rPr>
              <a:t>public static void </a:t>
            </a:r>
            <a:r>
              <a:rPr kumimoji="0" lang="zh-CN" altLang="zh-CN" sz="1400" b="0" i="0" u="none" strike="noStrike" cap="none" normalizeH="0" baseline="0" dirty="0">
                <a:ln>
                  <a:noFill/>
                </a:ln>
                <a:solidFill>
                  <a:srgbClr val="080808"/>
                </a:solidFill>
                <a:effectLst/>
                <a:latin typeface="Arial Unicode MS"/>
                <a:ea typeface="JetBrains Mono"/>
              </a:rPr>
              <a:t>method2() {</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33B3"/>
                </a:solidFill>
                <a:effectLst/>
                <a:latin typeface="Arial Unicode MS"/>
                <a:ea typeface="JetBrains Mono"/>
              </a:rPr>
              <a:t>synchronized</a:t>
            </a: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0000"/>
                </a:solidFill>
                <a:effectLst/>
                <a:latin typeface="Arial Unicode MS"/>
                <a:ea typeface="JetBrains Mono"/>
              </a:rPr>
              <a:t>obj </a:t>
            </a:r>
            <a:r>
              <a:rPr kumimoji="0" lang="zh-CN" altLang="zh-CN" sz="1400" b="0" i="0" u="none" strike="noStrike" cap="none" normalizeH="0" baseline="0" dirty="0">
                <a:ln>
                  <a:noFill/>
                </a:ln>
                <a:solidFill>
                  <a:srgbClr val="080808"/>
                </a:solidFill>
                <a:effectLst/>
                <a:latin typeface="Arial Unicode MS"/>
                <a:ea typeface="JetBrains Mono"/>
              </a:rPr>
              <a:t>) {</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1" u="none" strike="noStrike" cap="none" normalizeH="0" baseline="0" dirty="0">
                <a:ln>
                  <a:noFill/>
                </a:ln>
                <a:solidFill>
                  <a:srgbClr val="8C8C8C"/>
                </a:solidFill>
                <a:effectLst/>
                <a:latin typeface="Arial Unicode MS"/>
                <a:ea typeface="JetBrains Mono"/>
              </a:rPr>
              <a:t>// </a:t>
            </a:r>
            <a:r>
              <a:rPr kumimoji="0" lang="zh-CN" altLang="zh-CN" sz="14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400" b="0" i="1" u="none" strike="noStrike" cap="none" normalizeH="0" baseline="0" dirty="0">
                <a:ln>
                  <a:noFill/>
                </a:ln>
                <a:solidFill>
                  <a:srgbClr val="8C8C8C"/>
                </a:solidFill>
                <a:effectLst/>
                <a:latin typeface="Arial Unicode MS"/>
                <a:ea typeface="JetBrains Mono"/>
              </a:rPr>
              <a:t> B</a:t>
            </a:r>
            <a:br>
              <a:rPr kumimoji="0" lang="zh-CN" altLang="zh-CN" sz="1400" b="0" i="1" u="none" strike="noStrike" cap="none" normalizeH="0" baseline="0" dirty="0">
                <a:ln>
                  <a:noFill/>
                </a:ln>
                <a:solidFill>
                  <a:srgbClr val="8C8C8C"/>
                </a:solidFill>
                <a:effectLst/>
                <a:latin typeface="Arial Unicode MS"/>
                <a:ea typeface="JetBrains Mono"/>
              </a:rPr>
            </a:br>
            <a:r>
              <a:rPr kumimoji="0" lang="zh-CN" altLang="zh-CN" sz="1400" b="0" i="1" u="none" strike="noStrike" cap="none" normalizeH="0" baseline="0" dirty="0">
                <a:ln>
                  <a:noFill/>
                </a:ln>
                <a:solidFill>
                  <a:srgbClr val="8C8C8C"/>
                </a:solidFill>
                <a:effectLst/>
                <a:latin typeface="Arial Unicode MS"/>
                <a:ea typeface="JetBrains Mono"/>
              </a:rPr>
              <a:t>    </a:t>
            </a:r>
            <a:r>
              <a:rPr kumimoji="0" lang="zh-CN" altLang="zh-CN" sz="1400" b="0" i="0" u="none" strike="noStrike" cap="none" normalizeH="0" baseline="0" dirty="0">
                <a:ln>
                  <a:noFill/>
                </a:ln>
                <a:solidFill>
                  <a:srgbClr val="080808"/>
                </a:solidFill>
                <a:effectLst/>
                <a:latin typeface="Arial Unicode MS"/>
                <a:ea typeface="JetBrains Mono"/>
              </a:rPr>
              <a:t>}</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285815"/>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zh-CN" altLang="en-US" sz="2000" dirty="0">
                <a:solidFill>
                  <a:srgbClr val="AD2B26"/>
                </a:solidFill>
              </a:rPr>
              <a:t>轻量级锁</a:t>
            </a:r>
            <a:endParaRPr lang="zh-CN" altLang="en-US" dirty="0"/>
          </a:p>
        </p:txBody>
      </p:sp>
      <p:sp>
        <p:nvSpPr>
          <p:cNvPr id="26" name="Rectangle 1">
            <a:extLst>
              <a:ext uri="{FF2B5EF4-FFF2-40B4-BE49-F238E27FC236}">
                <a16:creationId xmlns:a16="http://schemas.microsoft.com/office/drawing/2014/main" id="{5F9BE999-6555-0550-AAD7-4FE9E0D3B9D2}"/>
              </a:ext>
            </a:extLst>
          </p:cNvPr>
          <p:cNvSpPr>
            <a:spLocks noChangeArrowheads="1"/>
          </p:cNvSpPr>
          <p:nvPr/>
        </p:nvSpPr>
        <p:spPr bwMode="auto">
          <a:xfrm>
            <a:off x="7968208" y="3756105"/>
            <a:ext cx="3186975" cy="2308324"/>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static final </a:t>
            </a:r>
            <a:r>
              <a:rPr kumimoji="0" lang="zh-CN" altLang="zh-CN" sz="1200" b="0" i="0" u="none" strike="noStrike" cap="none" normalizeH="0" baseline="0" dirty="0">
                <a:ln>
                  <a:noFill/>
                </a:ln>
                <a:solidFill>
                  <a:srgbClr val="000000"/>
                </a:solidFill>
                <a:effectLst/>
                <a:latin typeface="Arial Unicode MS"/>
                <a:ea typeface="JetBrains Mono"/>
              </a:rPr>
              <a:t>Object obj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80808"/>
                </a:solidFill>
                <a:effectLst/>
                <a:latin typeface="Arial Unicode MS"/>
                <a:ea typeface="JetBrains Mono"/>
              </a:rPr>
              <a:t>method1()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obj </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200" b="0" i="1" u="none" strike="noStrike" cap="none" normalizeH="0" baseline="0" dirty="0">
                <a:ln>
                  <a:noFill/>
                </a:ln>
                <a:solidFill>
                  <a:srgbClr val="8C8C8C"/>
                </a:solidFill>
                <a:effectLst/>
                <a:latin typeface="Arial Unicode MS"/>
                <a:ea typeface="JetBrains Mono"/>
              </a:rPr>
              <a:t> A</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80808"/>
                </a:solidFill>
                <a:effectLst/>
                <a:latin typeface="Arial Unicode MS"/>
                <a:ea typeface="JetBrains Mono"/>
              </a:rPr>
              <a:t>method2();</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80808"/>
                </a:solidFill>
                <a:effectLst/>
                <a:latin typeface="Arial Unicode MS"/>
                <a:ea typeface="JetBrains Mono"/>
              </a:rPr>
              <a:t>method2()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obj </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200" b="0" i="1" u="none" strike="noStrike" cap="none" normalizeH="0" baseline="0" dirty="0">
                <a:ln>
                  <a:noFill/>
                </a:ln>
                <a:solidFill>
                  <a:srgbClr val="8C8C8C"/>
                </a:solidFill>
                <a:effectLst/>
                <a:latin typeface="Arial Unicode MS"/>
                <a:ea typeface="JetBrains Mono"/>
              </a:rPr>
              <a:t> B</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FB0C67F3-AD9C-7BA5-C148-F61E42F4C6F3}"/>
              </a:ext>
            </a:extLst>
          </p:cNvPr>
          <p:cNvGrpSpPr/>
          <p:nvPr/>
        </p:nvGrpSpPr>
        <p:grpSpPr>
          <a:xfrm>
            <a:off x="1678088" y="3162969"/>
            <a:ext cx="2196244" cy="2996330"/>
            <a:chOff x="1678088" y="3162969"/>
            <a:chExt cx="2196244" cy="2996330"/>
          </a:xfrm>
        </p:grpSpPr>
        <p:sp>
          <p:nvSpPr>
            <p:cNvPr id="4" name="矩形 3">
              <a:extLst>
                <a:ext uri="{FF2B5EF4-FFF2-40B4-BE49-F238E27FC236}">
                  <a16:creationId xmlns:a16="http://schemas.microsoft.com/office/drawing/2014/main" id="{E56F829C-6167-D902-EC24-86EA57F382D1}"/>
                </a:ext>
              </a:extLst>
            </p:cNvPr>
            <p:cNvSpPr/>
            <p:nvPr/>
          </p:nvSpPr>
          <p:spPr>
            <a:xfrm>
              <a:off x="1678088" y="3162969"/>
              <a:ext cx="2196244" cy="299633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6" name="文本占位符 2">
              <a:extLst>
                <a:ext uri="{FF2B5EF4-FFF2-40B4-BE49-F238E27FC236}">
                  <a16:creationId xmlns:a16="http://schemas.microsoft.com/office/drawing/2014/main" id="{0A31C0BF-8F21-F481-A807-51956B8C3909}"/>
                </a:ext>
              </a:extLst>
            </p:cNvPr>
            <p:cNvSpPr txBox="1">
              <a:spLocks/>
            </p:cNvSpPr>
            <p:nvPr/>
          </p:nvSpPr>
          <p:spPr>
            <a:xfrm>
              <a:off x="2261574" y="3176826"/>
              <a:ext cx="111612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Thread-0</a:t>
              </a:r>
              <a:endParaRPr lang="zh-CN" altLang="en-US" sz="1400" dirty="0">
                <a:solidFill>
                  <a:schemeClr val="tx1"/>
                </a:solidFill>
              </a:endParaRPr>
            </a:p>
          </p:txBody>
        </p:sp>
      </p:grpSp>
      <p:grpSp>
        <p:nvGrpSpPr>
          <p:cNvPr id="38" name="组合 37">
            <a:extLst>
              <a:ext uri="{FF2B5EF4-FFF2-40B4-BE49-F238E27FC236}">
                <a16:creationId xmlns:a16="http://schemas.microsoft.com/office/drawing/2014/main" id="{DBAD6742-2C3E-0BDA-B566-40D66C866572}"/>
              </a:ext>
            </a:extLst>
          </p:cNvPr>
          <p:cNvGrpSpPr/>
          <p:nvPr/>
        </p:nvGrpSpPr>
        <p:grpSpPr>
          <a:xfrm>
            <a:off x="1804102" y="4864561"/>
            <a:ext cx="1944216" cy="1210303"/>
            <a:chOff x="1804102" y="4864561"/>
            <a:chExt cx="1944216" cy="1210303"/>
          </a:xfrm>
        </p:grpSpPr>
        <p:grpSp>
          <p:nvGrpSpPr>
            <p:cNvPr id="11" name="组合 10">
              <a:extLst>
                <a:ext uri="{FF2B5EF4-FFF2-40B4-BE49-F238E27FC236}">
                  <a16:creationId xmlns:a16="http://schemas.microsoft.com/office/drawing/2014/main" id="{4F80A4CA-A9AD-D03D-498C-D1426784FAD2}"/>
                </a:ext>
              </a:extLst>
            </p:cNvPr>
            <p:cNvGrpSpPr/>
            <p:nvPr/>
          </p:nvGrpSpPr>
          <p:grpSpPr>
            <a:xfrm>
              <a:off x="1804102" y="4864561"/>
              <a:ext cx="1944216" cy="1210303"/>
              <a:chOff x="2891644" y="4901542"/>
              <a:chExt cx="1512168" cy="954226"/>
            </a:xfrm>
          </p:grpSpPr>
          <p:sp>
            <p:nvSpPr>
              <p:cNvPr id="8" name="矩形: 圆角 7">
                <a:extLst>
                  <a:ext uri="{FF2B5EF4-FFF2-40B4-BE49-F238E27FC236}">
                    <a16:creationId xmlns:a16="http://schemas.microsoft.com/office/drawing/2014/main" id="{09E03118-D978-311F-6456-3586F0BBBF6E}"/>
                  </a:ext>
                </a:extLst>
              </p:cNvPr>
              <p:cNvSpPr/>
              <p:nvPr/>
            </p:nvSpPr>
            <p:spPr>
              <a:xfrm>
                <a:off x="2891644" y="4941168"/>
                <a:ext cx="1512168" cy="914600"/>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9" name="文本占位符 2">
                <a:extLst>
                  <a:ext uri="{FF2B5EF4-FFF2-40B4-BE49-F238E27FC236}">
                    <a16:creationId xmlns:a16="http://schemas.microsoft.com/office/drawing/2014/main" id="{5CDAFC70-DC73-0483-DD3E-B18E81EF9C91}"/>
                  </a:ext>
                </a:extLst>
              </p:cNvPr>
              <p:cNvSpPr txBox="1">
                <a:spLocks/>
              </p:cNvSpPr>
              <p:nvPr/>
            </p:nvSpPr>
            <p:spPr>
              <a:xfrm>
                <a:off x="3200542" y="4901542"/>
                <a:ext cx="1073163" cy="3572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Lock Record</a:t>
                </a:r>
                <a:endParaRPr lang="zh-CN" altLang="en-US" sz="1400" dirty="0">
                  <a:solidFill>
                    <a:schemeClr val="tx1"/>
                  </a:solidFill>
                </a:endParaRPr>
              </a:p>
            </p:txBody>
          </p:sp>
        </p:grpSp>
        <p:sp>
          <p:nvSpPr>
            <p:cNvPr id="12" name="矩形 11">
              <a:extLst>
                <a:ext uri="{FF2B5EF4-FFF2-40B4-BE49-F238E27FC236}">
                  <a16:creationId xmlns:a16="http://schemas.microsoft.com/office/drawing/2014/main" id="{F1124CF5-1149-DD49-D688-1FECA9810841}"/>
                </a:ext>
              </a:extLst>
            </p:cNvPr>
            <p:cNvSpPr/>
            <p:nvPr/>
          </p:nvSpPr>
          <p:spPr>
            <a:xfrm>
              <a:off x="1955540" y="526748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3" name="矩形 12">
              <a:extLst>
                <a:ext uri="{FF2B5EF4-FFF2-40B4-BE49-F238E27FC236}">
                  <a16:creationId xmlns:a16="http://schemas.microsoft.com/office/drawing/2014/main" id="{31205106-32CE-DBD1-1620-71BB8815A478}"/>
                </a:ext>
              </a:extLst>
            </p:cNvPr>
            <p:cNvSpPr/>
            <p:nvPr/>
          </p:nvSpPr>
          <p:spPr>
            <a:xfrm>
              <a:off x="1948117" y="566907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Object reference</a:t>
              </a:r>
              <a:endParaRPr lang="zh-CN" altLang="en-US" sz="1200" dirty="0">
                <a:solidFill>
                  <a:schemeClr val="tx1"/>
                </a:solidFill>
                <a:ea typeface="Alibaba PuHuiTi Medium"/>
              </a:endParaRPr>
            </a:p>
          </p:txBody>
        </p:sp>
      </p:grpSp>
      <p:grpSp>
        <p:nvGrpSpPr>
          <p:cNvPr id="39" name="组合 38">
            <a:extLst>
              <a:ext uri="{FF2B5EF4-FFF2-40B4-BE49-F238E27FC236}">
                <a16:creationId xmlns:a16="http://schemas.microsoft.com/office/drawing/2014/main" id="{41DF1DFB-C8C9-9E7B-C6DB-87292B7F7A4D}"/>
              </a:ext>
            </a:extLst>
          </p:cNvPr>
          <p:cNvGrpSpPr/>
          <p:nvPr/>
        </p:nvGrpSpPr>
        <p:grpSpPr>
          <a:xfrm>
            <a:off x="5339916" y="3157204"/>
            <a:ext cx="2196244" cy="3002095"/>
            <a:chOff x="5339916" y="3157204"/>
            <a:chExt cx="2196244" cy="3002095"/>
          </a:xfrm>
        </p:grpSpPr>
        <p:sp>
          <p:nvSpPr>
            <p:cNvPr id="7" name="文本占位符 2">
              <a:extLst>
                <a:ext uri="{FF2B5EF4-FFF2-40B4-BE49-F238E27FC236}">
                  <a16:creationId xmlns:a16="http://schemas.microsoft.com/office/drawing/2014/main" id="{2B138CB8-0EBD-438A-D8B1-B3B0528B5AED}"/>
                </a:ext>
              </a:extLst>
            </p:cNvPr>
            <p:cNvSpPr txBox="1">
              <a:spLocks/>
            </p:cNvSpPr>
            <p:nvPr/>
          </p:nvSpPr>
          <p:spPr>
            <a:xfrm>
              <a:off x="6032683" y="3157204"/>
              <a:ext cx="111612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Object</a:t>
              </a:r>
              <a:endParaRPr lang="zh-CN" altLang="en-US" sz="1400" dirty="0">
                <a:solidFill>
                  <a:schemeClr val="tx1"/>
                </a:solidFill>
              </a:endParaRPr>
            </a:p>
          </p:txBody>
        </p:sp>
        <p:sp>
          <p:nvSpPr>
            <p:cNvPr id="10" name="矩形 9">
              <a:extLst>
                <a:ext uri="{FF2B5EF4-FFF2-40B4-BE49-F238E27FC236}">
                  <a16:creationId xmlns:a16="http://schemas.microsoft.com/office/drawing/2014/main" id="{9E829623-1C7A-B5D1-EE66-A4ECEF86248E}"/>
                </a:ext>
              </a:extLst>
            </p:cNvPr>
            <p:cNvSpPr/>
            <p:nvPr/>
          </p:nvSpPr>
          <p:spPr>
            <a:xfrm>
              <a:off x="5339916" y="3162969"/>
              <a:ext cx="2196244" cy="299633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4" name="矩形 13">
              <a:extLst>
                <a:ext uri="{FF2B5EF4-FFF2-40B4-BE49-F238E27FC236}">
                  <a16:creationId xmlns:a16="http://schemas.microsoft.com/office/drawing/2014/main" id="{8B29F333-4BD3-2F7C-7FA7-62840745F97F}"/>
                </a:ext>
              </a:extLst>
            </p:cNvPr>
            <p:cNvSpPr/>
            <p:nvPr/>
          </p:nvSpPr>
          <p:spPr>
            <a:xfrm>
              <a:off x="5483932" y="3694016"/>
              <a:ext cx="1908212" cy="311048"/>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5" name="矩形 14">
              <a:extLst>
                <a:ext uri="{FF2B5EF4-FFF2-40B4-BE49-F238E27FC236}">
                  <a16:creationId xmlns:a16="http://schemas.microsoft.com/office/drawing/2014/main" id="{9DE921B7-B97E-1945-DFB4-AF683C9AE7F1}"/>
                </a:ext>
              </a:extLst>
            </p:cNvPr>
            <p:cNvSpPr/>
            <p:nvPr/>
          </p:nvSpPr>
          <p:spPr>
            <a:xfrm>
              <a:off x="5483932" y="4220485"/>
              <a:ext cx="1908212" cy="311048"/>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ea typeface="Alibaba PuHuiTi Medium"/>
                </a:rPr>
                <a:t>Klass</a:t>
              </a:r>
              <a:r>
                <a:rPr lang="en-US" altLang="zh-CN" sz="1200" dirty="0">
                  <a:solidFill>
                    <a:schemeClr val="tx1"/>
                  </a:solidFill>
                  <a:ea typeface="Alibaba PuHuiTi Medium"/>
                </a:rPr>
                <a:t> word</a:t>
              </a:r>
              <a:endParaRPr lang="zh-CN" altLang="en-US" sz="1200" dirty="0">
                <a:solidFill>
                  <a:schemeClr val="tx1"/>
                </a:solidFill>
                <a:ea typeface="Alibaba PuHuiTi Medium"/>
              </a:endParaRPr>
            </a:p>
          </p:txBody>
        </p:sp>
        <p:sp>
          <p:nvSpPr>
            <p:cNvPr id="16" name="矩形 15">
              <a:extLst>
                <a:ext uri="{FF2B5EF4-FFF2-40B4-BE49-F238E27FC236}">
                  <a16:creationId xmlns:a16="http://schemas.microsoft.com/office/drawing/2014/main" id="{C1173058-D2F3-B4DE-2CBE-9D40AA674FC5}"/>
                </a:ext>
              </a:extLst>
            </p:cNvPr>
            <p:cNvSpPr/>
            <p:nvPr/>
          </p:nvSpPr>
          <p:spPr>
            <a:xfrm>
              <a:off x="5483932" y="4746954"/>
              <a:ext cx="1908212" cy="127068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Object body</a:t>
              </a:r>
              <a:endParaRPr lang="zh-CN" altLang="en-US" sz="1200" dirty="0">
                <a:solidFill>
                  <a:schemeClr val="tx1"/>
                </a:solidFill>
                <a:ea typeface="Alibaba PuHuiTi Medium"/>
              </a:endParaRPr>
            </a:p>
          </p:txBody>
        </p:sp>
      </p:grpSp>
      <p:cxnSp>
        <p:nvCxnSpPr>
          <p:cNvPr id="30" name="连接符: 肘形 29">
            <a:extLst>
              <a:ext uri="{FF2B5EF4-FFF2-40B4-BE49-F238E27FC236}">
                <a16:creationId xmlns:a16="http://schemas.microsoft.com/office/drawing/2014/main" id="{5869BFEA-3C17-41C1-C230-7DCA28700F25}"/>
              </a:ext>
            </a:extLst>
          </p:cNvPr>
          <p:cNvCxnSpPr>
            <a:stCxn id="13" idx="1"/>
            <a:endCxn id="10" idx="0"/>
          </p:cNvCxnSpPr>
          <p:nvPr/>
        </p:nvCxnSpPr>
        <p:spPr>
          <a:xfrm rot="10800000" flipH="1">
            <a:off x="1948116" y="3162969"/>
            <a:ext cx="4489921" cy="2680386"/>
          </a:xfrm>
          <a:prstGeom prst="bentConnector4">
            <a:avLst>
              <a:gd name="adj1" fmla="val -14119"/>
              <a:gd name="adj2" fmla="val 116969"/>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8567C327-6480-7A53-4469-1431C2567210}"/>
              </a:ext>
            </a:extLst>
          </p:cNvPr>
          <p:cNvGrpSpPr/>
          <p:nvPr/>
        </p:nvGrpSpPr>
        <p:grpSpPr>
          <a:xfrm>
            <a:off x="3611724" y="3849540"/>
            <a:ext cx="1872208" cy="1592225"/>
            <a:chOff x="3611724" y="3849540"/>
            <a:chExt cx="1872208" cy="1592225"/>
          </a:xfrm>
        </p:grpSpPr>
        <p:cxnSp>
          <p:nvCxnSpPr>
            <p:cNvPr id="36" name="直接箭头连接符 35">
              <a:extLst>
                <a:ext uri="{FF2B5EF4-FFF2-40B4-BE49-F238E27FC236}">
                  <a16:creationId xmlns:a16="http://schemas.microsoft.com/office/drawing/2014/main" id="{21CA104B-CB72-D451-8AAB-B500FBDEA03F}"/>
                </a:ext>
              </a:extLst>
            </p:cNvPr>
            <p:cNvCxnSpPr>
              <a:stCxn id="14" idx="1"/>
              <a:endCxn id="12" idx="3"/>
            </p:cNvCxnSpPr>
            <p:nvPr/>
          </p:nvCxnSpPr>
          <p:spPr>
            <a:xfrm flipH="1">
              <a:off x="3611724" y="3849540"/>
              <a:ext cx="1872208" cy="1592225"/>
            </a:xfrm>
            <a:prstGeom prst="straightConnector1">
              <a:avLst/>
            </a:prstGeom>
            <a:ln w="28575">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文本占位符 2">
              <a:extLst>
                <a:ext uri="{FF2B5EF4-FFF2-40B4-BE49-F238E27FC236}">
                  <a16:creationId xmlns:a16="http://schemas.microsoft.com/office/drawing/2014/main" id="{EC766295-E537-4D7F-CBF2-4C61B2FBFB3E}"/>
                </a:ext>
              </a:extLst>
            </p:cNvPr>
            <p:cNvSpPr txBox="1">
              <a:spLocks/>
            </p:cNvSpPr>
            <p:nvPr/>
          </p:nvSpPr>
          <p:spPr>
            <a:xfrm>
              <a:off x="4079776" y="4143944"/>
              <a:ext cx="549370" cy="38758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CAS</a:t>
              </a:r>
              <a:endParaRPr lang="zh-CN" altLang="en-US" sz="1400" dirty="0">
                <a:solidFill>
                  <a:schemeClr val="tx1"/>
                </a:solidFill>
              </a:endParaRPr>
            </a:p>
          </p:txBody>
        </p:sp>
      </p:grpSp>
      <p:sp>
        <p:nvSpPr>
          <p:cNvPr id="42" name="文本占位符 2">
            <a:extLst>
              <a:ext uri="{FF2B5EF4-FFF2-40B4-BE49-F238E27FC236}">
                <a16:creationId xmlns:a16="http://schemas.microsoft.com/office/drawing/2014/main" id="{2E8732D6-B7F3-DC64-F86E-481FD0947FFA}"/>
              </a:ext>
            </a:extLst>
          </p:cNvPr>
          <p:cNvSpPr txBox="1">
            <a:spLocks/>
          </p:cNvSpPr>
          <p:nvPr/>
        </p:nvSpPr>
        <p:spPr>
          <a:xfrm>
            <a:off x="1955540" y="5243593"/>
            <a:ext cx="1817746" cy="39993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chemeClr val="tx1"/>
                </a:solidFill>
                <a:ea typeface="Alibaba PuHuiTi Medium"/>
              </a:rPr>
              <a:t>Lock record </a:t>
            </a:r>
            <a:r>
              <a:rPr lang="zh-CN" altLang="en-US" sz="1200" dirty="0">
                <a:solidFill>
                  <a:schemeClr val="tx1"/>
                </a:solidFill>
                <a:ea typeface="Alibaba PuHuiTi Medium"/>
              </a:rPr>
              <a:t>地址 </a:t>
            </a:r>
            <a:r>
              <a:rPr lang="en-US" altLang="zh-CN" sz="1200" dirty="0">
                <a:solidFill>
                  <a:srgbClr val="C00000"/>
                </a:solidFill>
                <a:ea typeface="Alibaba PuHuiTi Medium"/>
              </a:rPr>
              <a:t>00</a:t>
            </a:r>
            <a:endParaRPr lang="zh-CN" altLang="en-US" sz="1200" dirty="0"/>
          </a:p>
        </p:txBody>
      </p:sp>
      <p:sp>
        <p:nvSpPr>
          <p:cNvPr id="43" name="文本占位符 2">
            <a:extLst>
              <a:ext uri="{FF2B5EF4-FFF2-40B4-BE49-F238E27FC236}">
                <a16:creationId xmlns:a16="http://schemas.microsoft.com/office/drawing/2014/main" id="{ACC46060-0488-49D1-B5F9-30319818CF86}"/>
              </a:ext>
            </a:extLst>
          </p:cNvPr>
          <p:cNvSpPr txBox="1">
            <a:spLocks/>
          </p:cNvSpPr>
          <p:nvPr/>
        </p:nvSpPr>
        <p:spPr>
          <a:xfrm>
            <a:off x="5532223" y="3654571"/>
            <a:ext cx="2003937" cy="39993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solidFill>
                  <a:schemeClr val="tx1"/>
                </a:solidFill>
                <a:ea typeface="Alibaba PuHuiTi Medium"/>
              </a:rPr>
              <a:t>hashcode</a:t>
            </a:r>
            <a:r>
              <a:rPr lang="en-US" altLang="zh-CN" sz="1200" dirty="0">
                <a:solidFill>
                  <a:schemeClr val="tx1"/>
                </a:solidFill>
                <a:ea typeface="Alibaba PuHuiTi Medium"/>
              </a:rPr>
              <a:t> age </a:t>
            </a:r>
            <a:r>
              <a:rPr lang="en-US" altLang="zh-CN" sz="1200" dirty="0">
                <a:solidFill>
                  <a:srgbClr val="C00000"/>
                </a:solidFill>
                <a:ea typeface="Alibaba PuHuiTi Medium"/>
              </a:rPr>
              <a:t>0</a:t>
            </a:r>
            <a:r>
              <a:rPr lang="en-US" altLang="zh-CN" sz="1200" dirty="0">
                <a:solidFill>
                  <a:schemeClr val="tx1"/>
                </a:solidFill>
                <a:ea typeface="Alibaba PuHuiTi Medium"/>
              </a:rPr>
              <a:t> </a:t>
            </a:r>
            <a:r>
              <a:rPr lang="en-US" altLang="zh-CN" sz="1200" dirty="0">
                <a:solidFill>
                  <a:srgbClr val="C00000"/>
                </a:solidFill>
                <a:ea typeface="Alibaba PuHuiTi Medium"/>
              </a:rPr>
              <a:t>01</a:t>
            </a:r>
            <a:endParaRPr lang="zh-CN" altLang="en-US" sz="1200" dirty="0"/>
          </a:p>
        </p:txBody>
      </p:sp>
      <p:grpSp>
        <p:nvGrpSpPr>
          <p:cNvPr id="46" name="组合 45">
            <a:extLst>
              <a:ext uri="{FF2B5EF4-FFF2-40B4-BE49-F238E27FC236}">
                <a16:creationId xmlns:a16="http://schemas.microsoft.com/office/drawing/2014/main" id="{3AA69616-FB23-503A-02DE-8B22E1DA4BBD}"/>
              </a:ext>
            </a:extLst>
          </p:cNvPr>
          <p:cNvGrpSpPr/>
          <p:nvPr/>
        </p:nvGrpSpPr>
        <p:grpSpPr>
          <a:xfrm>
            <a:off x="1809820" y="3631402"/>
            <a:ext cx="1944216" cy="1210303"/>
            <a:chOff x="1804102" y="4864561"/>
            <a:chExt cx="1944216" cy="1210303"/>
          </a:xfrm>
        </p:grpSpPr>
        <p:grpSp>
          <p:nvGrpSpPr>
            <p:cNvPr id="47" name="组合 46">
              <a:extLst>
                <a:ext uri="{FF2B5EF4-FFF2-40B4-BE49-F238E27FC236}">
                  <a16:creationId xmlns:a16="http://schemas.microsoft.com/office/drawing/2014/main" id="{39A489EA-297F-692C-5ECC-50F2EF0974E9}"/>
                </a:ext>
              </a:extLst>
            </p:cNvPr>
            <p:cNvGrpSpPr/>
            <p:nvPr/>
          </p:nvGrpSpPr>
          <p:grpSpPr>
            <a:xfrm>
              <a:off x="1804102" y="4864561"/>
              <a:ext cx="1944216" cy="1210303"/>
              <a:chOff x="2891644" y="4901542"/>
              <a:chExt cx="1512168" cy="954226"/>
            </a:xfrm>
          </p:grpSpPr>
          <p:sp>
            <p:nvSpPr>
              <p:cNvPr id="50" name="矩形: 圆角 49">
                <a:extLst>
                  <a:ext uri="{FF2B5EF4-FFF2-40B4-BE49-F238E27FC236}">
                    <a16:creationId xmlns:a16="http://schemas.microsoft.com/office/drawing/2014/main" id="{77F78B78-3B9F-1212-30E3-68E4751C6F44}"/>
                  </a:ext>
                </a:extLst>
              </p:cNvPr>
              <p:cNvSpPr/>
              <p:nvPr/>
            </p:nvSpPr>
            <p:spPr>
              <a:xfrm>
                <a:off x="2891644" y="4941168"/>
                <a:ext cx="1512168" cy="914600"/>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1" name="文本占位符 2">
                <a:extLst>
                  <a:ext uri="{FF2B5EF4-FFF2-40B4-BE49-F238E27FC236}">
                    <a16:creationId xmlns:a16="http://schemas.microsoft.com/office/drawing/2014/main" id="{207A0E21-6EC1-95A7-03F1-05A0AF8DC0E6}"/>
                  </a:ext>
                </a:extLst>
              </p:cNvPr>
              <p:cNvSpPr txBox="1">
                <a:spLocks/>
              </p:cNvSpPr>
              <p:nvPr/>
            </p:nvSpPr>
            <p:spPr>
              <a:xfrm>
                <a:off x="3200542" y="4901542"/>
                <a:ext cx="1073163" cy="3572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Lock Record</a:t>
                </a:r>
                <a:endParaRPr lang="zh-CN" altLang="en-US" sz="1400" dirty="0">
                  <a:solidFill>
                    <a:schemeClr val="tx1"/>
                  </a:solidFill>
                </a:endParaRPr>
              </a:p>
            </p:txBody>
          </p:sp>
        </p:grpSp>
        <p:sp>
          <p:nvSpPr>
            <p:cNvPr id="48" name="矩形 47">
              <a:extLst>
                <a:ext uri="{FF2B5EF4-FFF2-40B4-BE49-F238E27FC236}">
                  <a16:creationId xmlns:a16="http://schemas.microsoft.com/office/drawing/2014/main" id="{B474D1EA-C80D-FA34-E591-2C04B7D711CC}"/>
                </a:ext>
              </a:extLst>
            </p:cNvPr>
            <p:cNvSpPr/>
            <p:nvPr/>
          </p:nvSpPr>
          <p:spPr>
            <a:xfrm>
              <a:off x="1955540" y="526748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null</a:t>
              </a:r>
              <a:endParaRPr lang="zh-CN" altLang="en-US" sz="1200" dirty="0">
                <a:solidFill>
                  <a:schemeClr val="tx1"/>
                </a:solidFill>
                <a:ea typeface="Alibaba PuHuiTi Medium"/>
              </a:endParaRPr>
            </a:p>
          </p:txBody>
        </p:sp>
        <p:sp>
          <p:nvSpPr>
            <p:cNvPr id="49" name="矩形 48">
              <a:extLst>
                <a:ext uri="{FF2B5EF4-FFF2-40B4-BE49-F238E27FC236}">
                  <a16:creationId xmlns:a16="http://schemas.microsoft.com/office/drawing/2014/main" id="{0BBB12D2-D723-C34A-34FA-3F1A04AF15F3}"/>
                </a:ext>
              </a:extLst>
            </p:cNvPr>
            <p:cNvSpPr/>
            <p:nvPr/>
          </p:nvSpPr>
          <p:spPr>
            <a:xfrm>
              <a:off x="1948117" y="566907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Object reference</a:t>
              </a:r>
              <a:endParaRPr lang="zh-CN" altLang="en-US" sz="1200" dirty="0">
                <a:solidFill>
                  <a:schemeClr val="tx1"/>
                </a:solidFill>
                <a:ea typeface="Alibaba PuHuiTi Medium"/>
              </a:endParaRPr>
            </a:p>
          </p:txBody>
        </p:sp>
      </p:grpSp>
      <p:cxnSp>
        <p:nvCxnSpPr>
          <p:cNvPr id="53" name="连接符: 肘形 52">
            <a:extLst>
              <a:ext uri="{FF2B5EF4-FFF2-40B4-BE49-F238E27FC236}">
                <a16:creationId xmlns:a16="http://schemas.microsoft.com/office/drawing/2014/main" id="{BD8A098D-8D9C-3E78-82D0-C93C7EBFBB34}"/>
              </a:ext>
            </a:extLst>
          </p:cNvPr>
          <p:cNvCxnSpPr>
            <a:stCxn id="49" idx="1"/>
            <a:endCxn id="10" idx="0"/>
          </p:cNvCxnSpPr>
          <p:nvPr/>
        </p:nvCxnSpPr>
        <p:spPr>
          <a:xfrm rot="10800000" flipH="1">
            <a:off x="1953834" y="3162970"/>
            <a:ext cx="4484203" cy="1447227"/>
          </a:xfrm>
          <a:prstGeom prst="bentConnector4">
            <a:avLst>
              <a:gd name="adj1" fmla="val -9856"/>
              <a:gd name="adj2" fmla="val 150898"/>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BA19CBC-E41B-206D-781B-AE2E6A253E1E}"/>
              </a:ext>
            </a:extLst>
          </p:cNvPr>
          <p:cNvCxnSpPr>
            <a:stCxn id="48" idx="3"/>
            <a:endCxn id="14" idx="1"/>
          </p:cNvCxnSpPr>
          <p:nvPr/>
        </p:nvCxnSpPr>
        <p:spPr>
          <a:xfrm flipV="1">
            <a:off x="3617442" y="3849540"/>
            <a:ext cx="1866490" cy="359066"/>
          </a:xfrm>
          <a:prstGeom prst="straightConnector1">
            <a:avLst/>
          </a:prstGeom>
          <a:ln w="28575">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F98E162-6AC8-1F4F-6A93-B2D46DBB2D0E}"/>
              </a:ext>
            </a:extLst>
          </p:cNvPr>
          <p:cNvPicPr>
            <a:picLocks noChangeAspect="1"/>
          </p:cNvPicPr>
          <p:nvPr/>
        </p:nvPicPr>
        <p:blipFill>
          <a:blip r:embed="rId2"/>
          <a:stretch>
            <a:fillRect/>
          </a:stretch>
        </p:blipFill>
        <p:spPr>
          <a:xfrm>
            <a:off x="5818043" y="794230"/>
            <a:ext cx="5818037" cy="153140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30801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1+#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additive="base">
                                        <p:cTn id="26" dur="500"/>
                                        <p:tgtEl>
                                          <p:spTgt spid="38"/>
                                        </p:tgtEl>
                                        <p:attrNameLst>
                                          <p:attrName>ppt_y</p:attrName>
                                        </p:attrNameLst>
                                      </p:cBhvr>
                                      <p:tavLst>
                                        <p:tav tm="0">
                                          <p:val>
                                            <p:strVal val="#ppt_y-#ppt_h*1.125000"/>
                                          </p:val>
                                        </p:tav>
                                        <p:tav tm="100000">
                                          <p:val>
                                            <p:strVal val="#ppt_y"/>
                                          </p:val>
                                        </p:tav>
                                      </p:tavLst>
                                    </p:anim>
                                    <p:animEffect transition="in" filter="wipe(down)">
                                      <p:cBhvr>
                                        <p:cTn id="27" dur="500"/>
                                        <p:tgtEl>
                                          <p:spTgt spid="38"/>
                                        </p:tgtEl>
                                      </p:cBhvr>
                                    </p:animEffect>
                                  </p:childTnLst>
                                </p:cTn>
                              </p:par>
                              <p:par>
                                <p:cTn id="28" presetID="12" presetClass="entr" presetSubtype="1" fill="hold" grpId="1"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p:tgtEl>
                                          <p:spTgt spid="42"/>
                                        </p:tgtEl>
                                        <p:attrNameLst>
                                          <p:attrName>ppt_y</p:attrName>
                                        </p:attrNameLst>
                                      </p:cBhvr>
                                      <p:tavLst>
                                        <p:tav tm="0">
                                          <p:val>
                                            <p:strVal val="#ppt_y-#ppt_h*1.125000"/>
                                          </p:val>
                                        </p:tav>
                                        <p:tav tm="100000">
                                          <p:val>
                                            <p:strVal val="#ppt_y"/>
                                          </p:val>
                                        </p:tav>
                                      </p:tavLst>
                                    </p:anim>
                                    <p:animEffect transition="in" filter="wipe(down)">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down)">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41"/>
                                        </p:tgtEl>
                                      </p:cBhvr>
                                    </p:animEffect>
                                    <p:animScale>
                                      <p:cBhvr>
                                        <p:cTn id="46" dur="250" autoRev="1" fill="hold"/>
                                        <p:tgtEl>
                                          <p:spTgt spid="41"/>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2.5E-6 2.96296E-6 L -0.30456 0.23078 " pathEditMode="relative" rAng="0" ptsTypes="AA">
                                      <p:cBhvr>
                                        <p:cTn id="50" dur="2000" fill="hold"/>
                                        <p:tgtEl>
                                          <p:spTgt spid="43"/>
                                        </p:tgtEl>
                                        <p:attrNameLst>
                                          <p:attrName>ppt_x</p:attrName>
                                          <p:attrName>ppt_y</p:attrName>
                                        </p:attrNameLst>
                                      </p:cBhvr>
                                      <p:rCtr x="-15234" y="11528"/>
                                    </p:animMotion>
                                  </p:childTnLst>
                                </p:cTn>
                              </p:par>
                              <p:par>
                                <p:cTn id="51" presetID="42" presetClass="path" presetSubtype="0" accel="50000" decel="50000" fill="hold" grpId="0" nodeType="withEffect">
                                  <p:stCondLst>
                                    <p:cond delay="0"/>
                                  </p:stCondLst>
                                  <p:childTnLst>
                                    <p:animMotion origin="layout" path="M 4.16667E-6 0 L 0.30599 -0.23171 " pathEditMode="relative" rAng="0" ptsTypes="AA">
                                      <p:cBhvr>
                                        <p:cTn id="52" dur="2000" fill="hold"/>
                                        <p:tgtEl>
                                          <p:spTgt spid="42"/>
                                        </p:tgtEl>
                                        <p:attrNameLst>
                                          <p:attrName>ppt_x</p:attrName>
                                          <p:attrName>ppt_y</p:attrName>
                                        </p:attrNameLst>
                                      </p:cBhvr>
                                      <p:rCtr x="15299" y="-11597"/>
                                    </p:animMotion>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p:tgtEl>
                                          <p:spTgt spid="46"/>
                                        </p:tgtEl>
                                        <p:attrNameLst>
                                          <p:attrName>ppt_y</p:attrName>
                                        </p:attrNameLst>
                                      </p:cBhvr>
                                      <p:tavLst>
                                        <p:tav tm="0">
                                          <p:val>
                                            <p:strVal val="#ppt_y-#ppt_h*1.125000"/>
                                          </p:val>
                                        </p:tav>
                                        <p:tav tm="100000">
                                          <p:val>
                                            <p:strVal val="#ppt_y"/>
                                          </p:val>
                                        </p:tav>
                                      </p:tavLst>
                                    </p:anim>
                                    <p:animEffect transition="in" filter="wipe(down)">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37"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arn(outVertical)">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nodeType="clickEffect">
                                  <p:stCondLst>
                                    <p:cond delay="0"/>
                                  </p:stCondLst>
                                  <p:childTnLst>
                                    <p:anim calcmode="lin" valueType="num">
                                      <p:cBhvr>
                                        <p:cTn id="72" dur="500"/>
                                        <p:tgtEl>
                                          <p:spTgt spid="46"/>
                                        </p:tgtEl>
                                        <p:attrNameLst>
                                          <p:attrName>ppt_w</p:attrName>
                                        </p:attrNameLst>
                                      </p:cBhvr>
                                      <p:tavLst>
                                        <p:tav tm="0">
                                          <p:val>
                                            <p:strVal val="ppt_w"/>
                                          </p:val>
                                        </p:tav>
                                        <p:tav tm="100000">
                                          <p:val>
                                            <p:fltVal val="0"/>
                                          </p:val>
                                        </p:tav>
                                      </p:tavLst>
                                    </p:anim>
                                    <p:anim calcmode="lin" valueType="num">
                                      <p:cBhvr>
                                        <p:cTn id="73" dur="500"/>
                                        <p:tgtEl>
                                          <p:spTgt spid="46"/>
                                        </p:tgtEl>
                                        <p:attrNameLst>
                                          <p:attrName>ppt_h</p:attrName>
                                        </p:attrNameLst>
                                      </p:cBhvr>
                                      <p:tavLst>
                                        <p:tav tm="0">
                                          <p:val>
                                            <p:strVal val="ppt_h"/>
                                          </p:val>
                                        </p:tav>
                                        <p:tav tm="100000">
                                          <p:val>
                                            <p:fltVal val="0"/>
                                          </p:val>
                                        </p:tav>
                                      </p:tavLst>
                                    </p:anim>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par>
                                <p:cTn id="76" presetID="53" presetClass="exit" presetSubtype="32" fill="hold" nodeType="withEffect">
                                  <p:stCondLst>
                                    <p:cond delay="0"/>
                                  </p:stCondLst>
                                  <p:childTnLst>
                                    <p:anim calcmode="lin" valueType="num">
                                      <p:cBhvr>
                                        <p:cTn id="77" dur="500"/>
                                        <p:tgtEl>
                                          <p:spTgt spid="53"/>
                                        </p:tgtEl>
                                        <p:attrNameLst>
                                          <p:attrName>ppt_w</p:attrName>
                                        </p:attrNameLst>
                                      </p:cBhvr>
                                      <p:tavLst>
                                        <p:tav tm="0">
                                          <p:val>
                                            <p:strVal val="ppt_w"/>
                                          </p:val>
                                        </p:tav>
                                        <p:tav tm="100000">
                                          <p:val>
                                            <p:fltVal val="0"/>
                                          </p:val>
                                        </p:tav>
                                      </p:tavLst>
                                    </p:anim>
                                    <p:anim calcmode="lin" valueType="num">
                                      <p:cBhvr>
                                        <p:cTn id="78" dur="500"/>
                                        <p:tgtEl>
                                          <p:spTgt spid="53"/>
                                        </p:tgtEl>
                                        <p:attrNameLst>
                                          <p:attrName>ppt_h</p:attrName>
                                        </p:attrNameLst>
                                      </p:cBhvr>
                                      <p:tavLst>
                                        <p:tav tm="0">
                                          <p:val>
                                            <p:strVal val="ppt_h"/>
                                          </p:val>
                                        </p:tav>
                                        <p:tav tm="100000">
                                          <p:val>
                                            <p:fltVal val="0"/>
                                          </p:val>
                                        </p:tav>
                                      </p:tavLst>
                                    </p:anim>
                                    <p:animEffect transition="out" filter="fade">
                                      <p:cBhvr>
                                        <p:cTn id="79" dur="500"/>
                                        <p:tgtEl>
                                          <p:spTgt spid="53"/>
                                        </p:tgtEl>
                                      </p:cBhvr>
                                    </p:animEffect>
                                    <p:set>
                                      <p:cBhvr>
                                        <p:cTn id="80" dur="1" fill="hold">
                                          <p:stCondLst>
                                            <p:cond delay="499"/>
                                          </p:stCondLst>
                                        </p:cTn>
                                        <p:tgtEl>
                                          <p:spTgt spid="53"/>
                                        </p:tgtEl>
                                        <p:attrNameLst>
                                          <p:attrName>style.visibility</p:attrName>
                                        </p:attrNameLst>
                                      </p:cBhvr>
                                      <p:to>
                                        <p:strVal val="hidden"/>
                                      </p:to>
                                    </p:set>
                                  </p:childTnLst>
                                </p:cTn>
                              </p:par>
                              <p:par>
                                <p:cTn id="81" presetID="53" presetClass="exit" presetSubtype="32" fill="hold" nodeType="withEffect">
                                  <p:stCondLst>
                                    <p:cond delay="0"/>
                                  </p:stCondLst>
                                  <p:childTnLst>
                                    <p:anim calcmode="lin" valueType="num">
                                      <p:cBhvr>
                                        <p:cTn id="82" dur="500"/>
                                        <p:tgtEl>
                                          <p:spTgt spid="19"/>
                                        </p:tgtEl>
                                        <p:attrNameLst>
                                          <p:attrName>ppt_w</p:attrName>
                                        </p:attrNameLst>
                                      </p:cBhvr>
                                      <p:tavLst>
                                        <p:tav tm="0">
                                          <p:val>
                                            <p:strVal val="ppt_w"/>
                                          </p:val>
                                        </p:tav>
                                        <p:tav tm="100000">
                                          <p:val>
                                            <p:fltVal val="0"/>
                                          </p:val>
                                        </p:tav>
                                      </p:tavLst>
                                    </p:anim>
                                    <p:anim calcmode="lin" valueType="num">
                                      <p:cBhvr>
                                        <p:cTn id="83" dur="500"/>
                                        <p:tgtEl>
                                          <p:spTgt spid="19"/>
                                        </p:tgtEl>
                                        <p:attrNameLst>
                                          <p:attrName>ppt_h</p:attrName>
                                        </p:attrNameLst>
                                      </p:cBhvr>
                                      <p:tavLst>
                                        <p:tav tm="0">
                                          <p:val>
                                            <p:strVal val="ppt_h"/>
                                          </p:val>
                                        </p:tav>
                                        <p:tav tm="100000">
                                          <p:val>
                                            <p:fltVal val="0"/>
                                          </p:val>
                                        </p:tav>
                                      </p:tavLst>
                                    </p:anim>
                                    <p:animEffect transition="out" filter="fade">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mph" presetSubtype="0" fill="hold" nodeType="clickEffect">
                                  <p:stCondLst>
                                    <p:cond delay="0"/>
                                  </p:stCondLst>
                                  <p:childTnLst>
                                    <p:animEffect transition="out" filter="fade">
                                      <p:cBhvr>
                                        <p:cTn id="89" dur="500" tmFilter="0, 0; .2, .5; .8, .5; 1, 0"/>
                                        <p:tgtEl>
                                          <p:spTgt spid="41"/>
                                        </p:tgtEl>
                                      </p:cBhvr>
                                    </p:animEffect>
                                    <p:animScale>
                                      <p:cBhvr>
                                        <p:cTn id="90" dur="250" autoRev="1" fill="hold"/>
                                        <p:tgtEl>
                                          <p:spTgt spid="41"/>
                                        </p:tgtEl>
                                      </p:cBhvr>
                                      <p:by x="105000" y="105000"/>
                                    </p:animScale>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2" nodeType="clickEffect">
                                  <p:stCondLst>
                                    <p:cond delay="0"/>
                                  </p:stCondLst>
                                  <p:childTnLst>
                                    <p:animMotion origin="layout" path="M -0.30456 0.23078 L 2.5E-6 2.96296E-6 " pathEditMode="relative" rAng="0" ptsTypes="AA">
                                      <p:cBhvr>
                                        <p:cTn id="94" dur="2000" fill="hold"/>
                                        <p:tgtEl>
                                          <p:spTgt spid="43"/>
                                        </p:tgtEl>
                                        <p:attrNameLst>
                                          <p:attrName>ppt_x</p:attrName>
                                          <p:attrName>ppt_y</p:attrName>
                                        </p:attrNameLst>
                                      </p:cBhvr>
                                      <p:rCtr x="15221" y="-11551"/>
                                    </p:animMotion>
                                  </p:childTnLst>
                                </p:cTn>
                              </p:par>
                              <p:par>
                                <p:cTn id="95" presetID="42" presetClass="path" presetSubtype="0" accel="50000" decel="50000" fill="hold" grpId="2" nodeType="withEffect">
                                  <p:stCondLst>
                                    <p:cond delay="0"/>
                                  </p:stCondLst>
                                  <p:childTnLst>
                                    <p:animMotion origin="layout" path="M 0.30599 -0.23171 L 4.16667E-6 0 " pathEditMode="relative" rAng="0" ptsTypes="AA">
                                      <p:cBhvr>
                                        <p:cTn id="96" dur="2000" fill="hold"/>
                                        <p:tgtEl>
                                          <p:spTgt spid="42"/>
                                        </p:tgtEl>
                                        <p:attrNameLst>
                                          <p:attrName>ppt_x</p:attrName>
                                          <p:attrName>ppt_y</p:attrName>
                                        </p:attrNameLst>
                                      </p:cBhvr>
                                      <p:rCtr x="-15299" y="1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2" grpId="2"/>
      <p:bldP spid="43" grpId="0"/>
      <p:bldP spid="43" grpId="1"/>
      <p:bldP spid="43" grpId="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972397-0A8B-5D1D-7C58-CB81A339DCBF}"/>
              </a:ext>
            </a:extLst>
          </p:cNvPr>
          <p:cNvSpPr>
            <a:spLocks noGrp="1"/>
          </p:cNvSpPr>
          <p:nvPr>
            <p:ph type="body" sz="quarter" idx="11"/>
          </p:nvPr>
        </p:nvSpPr>
        <p:spPr>
          <a:xfrm>
            <a:off x="707811" y="1528033"/>
            <a:ext cx="10749598" cy="4915260"/>
          </a:xfrm>
        </p:spPr>
        <p:txBody>
          <a:bodyPr/>
          <a:lstStyle/>
          <a:p>
            <a:pPr marL="0" indent="0">
              <a:buNone/>
            </a:pPr>
            <a:r>
              <a:rPr lang="zh-CN" altLang="en-US" b="1" dirty="0"/>
              <a:t>加锁流程</a:t>
            </a:r>
            <a:endParaRPr lang="en-US" altLang="zh-CN" b="1" dirty="0"/>
          </a:p>
          <a:p>
            <a:pPr marL="0" indent="0">
              <a:buNone/>
            </a:pPr>
            <a:r>
              <a:rPr lang="en-US" altLang="zh-CN" dirty="0"/>
              <a:t>1.</a:t>
            </a:r>
            <a:r>
              <a:rPr lang="zh-CN" altLang="en-US" dirty="0"/>
              <a:t>在线程栈中创建一个</a:t>
            </a:r>
            <a:r>
              <a:rPr lang="en-US" altLang="zh-CN" dirty="0"/>
              <a:t>Lock Record</a:t>
            </a:r>
            <a:r>
              <a:rPr lang="zh-CN" altLang="en-US" dirty="0"/>
              <a:t>，将其</a:t>
            </a:r>
            <a:r>
              <a:rPr lang="en-US" altLang="zh-CN" dirty="0"/>
              <a:t>obj</a:t>
            </a:r>
            <a:r>
              <a:rPr lang="zh-CN" altLang="en-US" dirty="0"/>
              <a:t>字段指向锁对象。</a:t>
            </a:r>
          </a:p>
          <a:p>
            <a:pPr marL="0" indent="0">
              <a:buNone/>
            </a:pPr>
            <a:r>
              <a:rPr lang="en-US" altLang="zh-CN" dirty="0"/>
              <a:t>2.</a:t>
            </a:r>
            <a:r>
              <a:rPr lang="zh-CN" altLang="en-US" dirty="0"/>
              <a:t>通过</a:t>
            </a:r>
            <a:r>
              <a:rPr lang="en-US" altLang="zh-CN" dirty="0"/>
              <a:t>CAS</a:t>
            </a:r>
            <a:r>
              <a:rPr lang="zh-CN" altLang="en-US" dirty="0"/>
              <a:t>指令将</a:t>
            </a:r>
            <a:r>
              <a:rPr lang="en-US" altLang="zh-CN" dirty="0"/>
              <a:t>Lock Record</a:t>
            </a:r>
            <a:r>
              <a:rPr lang="zh-CN" altLang="en-US" dirty="0"/>
              <a:t>的地址存储在对象头的</a:t>
            </a:r>
            <a:r>
              <a:rPr lang="en-US" altLang="zh-CN" dirty="0"/>
              <a:t>mark word</a:t>
            </a:r>
            <a:r>
              <a:rPr lang="zh-CN" altLang="en-US" dirty="0"/>
              <a:t>中，如果对象处于无锁状态则修改成功，代表该线程获得了轻量级锁。</a:t>
            </a:r>
            <a:endParaRPr lang="en-US" altLang="zh-CN" dirty="0"/>
          </a:p>
          <a:p>
            <a:pPr marL="0" indent="0">
              <a:buNone/>
            </a:pPr>
            <a:r>
              <a:rPr lang="en-US" altLang="zh-CN" dirty="0"/>
              <a:t>3.</a:t>
            </a:r>
            <a:r>
              <a:rPr lang="zh-CN" altLang="en-US" dirty="0"/>
              <a:t>如果是当前线程已经持有该锁了，代表这是一次锁重入。设置</a:t>
            </a:r>
            <a:r>
              <a:rPr lang="en-US" altLang="zh-CN" dirty="0"/>
              <a:t>Lock Record</a:t>
            </a:r>
            <a:r>
              <a:rPr lang="zh-CN" altLang="en-US" dirty="0"/>
              <a:t>第一部分为</a:t>
            </a:r>
            <a:r>
              <a:rPr lang="en-US" altLang="zh-CN" dirty="0"/>
              <a:t>null</a:t>
            </a:r>
            <a:r>
              <a:rPr lang="zh-CN" altLang="en-US" dirty="0"/>
              <a:t>，起到了一个重入计数器的作用。</a:t>
            </a:r>
            <a:endParaRPr lang="en-US" altLang="zh-CN" dirty="0"/>
          </a:p>
          <a:p>
            <a:pPr marL="0" indent="0">
              <a:buNone/>
            </a:pPr>
            <a:r>
              <a:rPr lang="en-US" altLang="zh-CN" dirty="0"/>
              <a:t>4.</a:t>
            </a:r>
            <a:r>
              <a:rPr lang="zh-CN" altLang="en-US" dirty="0"/>
              <a:t>如果</a:t>
            </a:r>
            <a:r>
              <a:rPr lang="en-US" altLang="zh-CN" dirty="0"/>
              <a:t>CAS</a:t>
            </a:r>
            <a:r>
              <a:rPr lang="zh-CN" altLang="en-US" dirty="0"/>
              <a:t>修改失败，说明发生了竞争，需要膨胀为重量级锁。</a:t>
            </a:r>
          </a:p>
          <a:p>
            <a:pPr marL="0" indent="0">
              <a:buNone/>
            </a:pPr>
            <a:r>
              <a:rPr lang="zh-CN" altLang="en-US" b="1" dirty="0"/>
              <a:t>解锁过程</a:t>
            </a:r>
          </a:p>
          <a:p>
            <a:pPr marL="0" indent="0">
              <a:buNone/>
            </a:pPr>
            <a:r>
              <a:rPr lang="en-US" altLang="zh-CN" dirty="0"/>
              <a:t>1.</a:t>
            </a:r>
            <a:r>
              <a:rPr lang="zh-CN" altLang="en-US" dirty="0"/>
              <a:t>遍历线程栈</a:t>
            </a:r>
            <a:r>
              <a:rPr lang="en-US" altLang="zh-CN" dirty="0"/>
              <a:t>,</a:t>
            </a:r>
            <a:r>
              <a:rPr lang="zh-CN" altLang="en-US" dirty="0"/>
              <a:t>找到所有</a:t>
            </a:r>
            <a:r>
              <a:rPr lang="en-US" altLang="zh-CN" dirty="0"/>
              <a:t>obj</a:t>
            </a:r>
            <a:r>
              <a:rPr lang="zh-CN" altLang="en-US" dirty="0"/>
              <a:t>字段等于当前锁对象的</a:t>
            </a:r>
            <a:r>
              <a:rPr lang="en-US" altLang="zh-CN" dirty="0"/>
              <a:t>Lock Record</a:t>
            </a:r>
            <a:r>
              <a:rPr lang="zh-CN" altLang="en-US" dirty="0"/>
              <a:t>。</a:t>
            </a:r>
          </a:p>
          <a:p>
            <a:pPr marL="0" indent="0">
              <a:buNone/>
            </a:pPr>
            <a:r>
              <a:rPr lang="en-US" altLang="zh-CN" dirty="0"/>
              <a:t>2.</a:t>
            </a:r>
            <a:r>
              <a:rPr lang="zh-CN" altLang="en-US" dirty="0"/>
              <a:t>如果</a:t>
            </a:r>
            <a:r>
              <a:rPr lang="en-US" altLang="zh-CN" dirty="0"/>
              <a:t>Lock Record</a:t>
            </a:r>
            <a:r>
              <a:rPr lang="zh-CN" altLang="en-US" dirty="0"/>
              <a:t>的</a:t>
            </a:r>
            <a:r>
              <a:rPr lang="en-US" altLang="zh-CN" dirty="0"/>
              <a:t>Mark Word</a:t>
            </a:r>
            <a:r>
              <a:rPr lang="zh-CN" altLang="en-US" dirty="0"/>
              <a:t>为</a:t>
            </a:r>
            <a:r>
              <a:rPr lang="en-US" altLang="zh-CN" dirty="0"/>
              <a:t>null</a:t>
            </a:r>
            <a:r>
              <a:rPr lang="zh-CN" altLang="en-US" dirty="0"/>
              <a:t>，代表这是一次重入，将</a:t>
            </a:r>
            <a:r>
              <a:rPr lang="en-US" altLang="zh-CN" dirty="0"/>
              <a:t>obj</a:t>
            </a:r>
            <a:r>
              <a:rPr lang="zh-CN" altLang="en-US" dirty="0"/>
              <a:t>设置为</a:t>
            </a:r>
            <a:r>
              <a:rPr lang="en-US" altLang="zh-CN" dirty="0"/>
              <a:t>null</a:t>
            </a:r>
            <a:r>
              <a:rPr lang="zh-CN" altLang="en-US" dirty="0"/>
              <a:t>后</a:t>
            </a:r>
            <a:r>
              <a:rPr lang="en-US" altLang="zh-CN" dirty="0"/>
              <a:t>continue</a:t>
            </a:r>
            <a:r>
              <a:rPr lang="zh-CN" altLang="en-US" dirty="0"/>
              <a:t>。</a:t>
            </a:r>
          </a:p>
          <a:p>
            <a:pPr marL="0" indent="0">
              <a:buNone/>
            </a:pPr>
            <a:r>
              <a:rPr lang="en-US" altLang="zh-CN" dirty="0"/>
              <a:t>3.</a:t>
            </a:r>
            <a:r>
              <a:rPr lang="zh-CN" altLang="en-US" dirty="0"/>
              <a:t>如果</a:t>
            </a:r>
            <a:r>
              <a:rPr lang="en-US" altLang="zh-CN" dirty="0"/>
              <a:t>Lock Record</a:t>
            </a:r>
            <a:r>
              <a:rPr lang="zh-CN" altLang="en-US" dirty="0"/>
              <a:t>的</a:t>
            </a:r>
            <a:r>
              <a:rPr lang="en-US" altLang="zh-CN" dirty="0"/>
              <a:t> Mark Word</a:t>
            </a:r>
            <a:r>
              <a:rPr lang="zh-CN" altLang="en-US" dirty="0"/>
              <a:t>不为</a:t>
            </a:r>
            <a:r>
              <a:rPr lang="en-US" altLang="zh-CN" dirty="0"/>
              <a:t>null</a:t>
            </a:r>
            <a:r>
              <a:rPr lang="zh-CN" altLang="en-US" dirty="0"/>
              <a:t>，则利用</a:t>
            </a:r>
            <a:r>
              <a:rPr lang="en-US" altLang="zh-CN" dirty="0"/>
              <a:t>CAS</a:t>
            </a:r>
            <a:r>
              <a:rPr lang="zh-CN" altLang="en-US" dirty="0"/>
              <a:t>指令将对象头的</a:t>
            </a:r>
            <a:r>
              <a:rPr lang="en-US" altLang="zh-CN" dirty="0"/>
              <a:t>mark word</a:t>
            </a:r>
            <a:r>
              <a:rPr lang="zh-CN" altLang="en-US" dirty="0"/>
              <a:t>恢复成为无锁状态。如果失败则膨胀为重量级锁。</a:t>
            </a:r>
          </a:p>
        </p:txBody>
      </p:sp>
      <p:sp>
        <p:nvSpPr>
          <p:cNvPr id="3" name="标题 2">
            <a:extLst>
              <a:ext uri="{FF2B5EF4-FFF2-40B4-BE49-F238E27FC236}">
                <a16:creationId xmlns:a16="http://schemas.microsoft.com/office/drawing/2014/main" id="{AACC5636-60E6-8385-8265-CB2E7C86CEF3}"/>
              </a:ext>
            </a:extLst>
          </p:cNvPr>
          <p:cNvSpPr>
            <a:spLocks noGrp="1"/>
          </p:cNvSpPr>
          <p:nvPr>
            <p:ph type="title"/>
          </p:nvPr>
        </p:nvSpPr>
        <p:spPr/>
        <p:txBody>
          <a:bodyPr/>
          <a:lstStyle/>
          <a:p>
            <a:r>
              <a:rPr lang="zh-CN" altLang="en-US" sz="2000" dirty="0">
                <a:solidFill>
                  <a:srgbClr val="AD2B26"/>
                </a:solidFill>
              </a:rPr>
              <a:t>轻量级锁</a:t>
            </a:r>
            <a:endParaRPr lang="zh-CN" altLang="en-US" dirty="0"/>
          </a:p>
        </p:txBody>
      </p:sp>
    </p:spTree>
    <p:extLst>
      <p:ext uri="{BB962C8B-B14F-4D97-AF65-F5344CB8AC3E}">
        <p14:creationId xmlns:p14="http://schemas.microsoft.com/office/powerpoint/2010/main" val="281133828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2664407" y="2143578"/>
            <a:ext cx="7058622"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线程和进程的区别？</a:t>
            </a:r>
          </a:p>
        </p:txBody>
      </p:sp>
      <p:sp>
        <p:nvSpPr>
          <p:cNvPr id="11" name="标题 1">
            <a:extLst>
              <a:ext uri="{FF2B5EF4-FFF2-40B4-BE49-F238E27FC236}">
                <a16:creationId xmlns:a16="http://schemas.microsoft.com/office/drawing/2014/main" id="{15F46F5B-E418-C488-00CE-C735B9E9BA70}"/>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57ED8186-769A-2C18-657F-5C319FEA9CE9}"/>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116FBB19-1748-6C1E-1055-C66B8371E82A}"/>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9FF39A65-5205-C065-368B-3659EA2F1304}"/>
                </a:ext>
              </a:extLst>
            </p:cNvPr>
            <p:cNvSpPr/>
            <p:nvPr/>
          </p:nvSpPr>
          <p:spPr>
            <a:xfrm>
              <a:off x="5841156"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AE5C8FC-F1A2-1510-CC97-3B1BC2FCEC48}"/>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DB480CD6-5D6C-52E6-8FD6-1AF68224F0A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E4DC9CED-429C-85EF-F1DB-967D9B95F6DF}"/>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A757173D-1E64-EEC9-AB66-58BE91C75C45}"/>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07AD055D-4AED-E013-56EA-EFB8BD014EFE}"/>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19169169-E522-4C77-07C8-B1D2FCC0F93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7BF3987D-B3C0-4D9C-A6C0-E4162C9024F6}"/>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E121A907-DF95-232F-B701-C6CEC62956FE}"/>
                </a:ext>
              </a:extLst>
            </p:cNvPr>
            <p:cNvSpPr/>
            <p:nvPr/>
          </p:nvSpPr>
          <p:spPr>
            <a:xfrm>
              <a:off x="6471628"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51F51B7C-C811-8DCA-9F34-13575291CD58}"/>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85B8A6AD-82F0-73C1-DAC5-8D8BAE43E891}"/>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67398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ACC5636-60E6-8385-8265-CB2E7C86CEF3}"/>
              </a:ext>
            </a:extLst>
          </p:cNvPr>
          <p:cNvSpPr>
            <a:spLocks noGrp="1"/>
          </p:cNvSpPr>
          <p:nvPr>
            <p:ph type="title"/>
          </p:nvPr>
        </p:nvSpPr>
        <p:spPr/>
        <p:txBody>
          <a:bodyPr/>
          <a:lstStyle/>
          <a:p>
            <a:r>
              <a:rPr lang="zh-CN" altLang="en-US" sz="2000" dirty="0">
                <a:solidFill>
                  <a:srgbClr val="AD2B26"/>
                </a:solidFill>
              </a:rPr>
              <a:t>偏向锁</a:t>
            </a:r>
          </a:p>
        </p:txBody>
      </p:sp>
      <p:sp>
        <p:nvSpPr>
          <p:cNvPr id="7" name="文本占位符 2">
            <a:extLst>
              <a:ext uri="{FF2B5EF4-FFF2-40B4-BE49-F238E27FC236}">
                <a16:creationId xmlns:a16="http://schemas.microsoft.com/office/drawing/2014/main" id="{5953622F-3C8E-CE4B-E7A3-04001DB1F807}"/>
              </a:ext>
            </a:extLst>
          </p:cNvPr>
          <p:cNvSpPr txBox="1">
            <a:spLocks/>
          </p:cNvSpPr>
          <p:nvPr/>
        </p:nvSpPr>
        <p:spPr>
          <a:xfrm>
            <a:off x="721518" y="1519309"/>
            <a:ext cx="10748963" cy="154174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Font typeface="Wingdings" pitchFamily="2" charset="2"/>
              <a:buNone/>
            </a:pPr>
            <a:r>
              <a:rPr lang="zh-CN" altLang="en-US" dirty="0">
                <a:solidFill>
                  <a:schemeClr val="tx1"/>
                </a:solidFill>
                <a:ea typeface="Alibaba PuHuiTi Medium"/>
              </a:rPr>
              <a:t>轻量级锁在没有竞争时（就自己这个线程），每次重入仍然需要执行 </a:t>
            </a:r>
            <a:r>
              <a:rPr lang="en-US" altLang="zh-CN" dirty="0">
                <a:solidFill>
                  <a:schemeClr val="tx1"/>
                </a:solidFill>
                <a:ea typeface="Alibaba PuHuiTi Medium"/>
              </a:rPr>
              <a:t>CAS </a:t>
            </a:r>
            <a:r>
              <a:rPr lang="zh-CN" altLang="en-US" dirty="0">
                <a:solidFill>
                  <a:schemeClr val="tx1"/>
                </a:solidFill>
                <a:ea typeface="Alibaba PuHuiTi Medium"/>
              </a:rPr>
              <a:t>操作。</a:t>
            </a:r>
          </a:p>
          <a:p>
            <a:pPr marL="0" indent="0">
              <a:buFont typeface="Wingdings" pitchFamily="2" charset="2"/>
              <a:buNone/>
            </a:pPr>
            <a:r>
              <a:rPr lang="en-US" altLang="zh-CN" dirty="0">
                <a:solidFill>
                  <a:schemeClr val="tx1"/>
                </a:solidFill>
                <a:ea typeface="Alibaba PuHuiTi Medium"/>
              </a:rPr>
              <a:t>Java 6 </a:t>
            </a:r>
            <a:r>
              <a:rPr lang="zh-CN" altLang="en-US" dirty="0">
                <a:solidFill>
                  <a:schemeClr val="tx1"/>
                </a:solidFill>
                <a:ea typeface="Alibaba PuHuiTi Medium"/>
              </a:rPr>
              <a:t>中引入了偏向锁来做进一步优化：只有第一次使用 </a:t>
            </a:r>
            <a:r>
              <a:rPr lang="en-US" altLang="zh-CN" dirty="0">
                <a:solidFill>
                  <a:schemeClr val="tx1"/>
                </a:solidFill>
                <a:ea typeface="Alibaba PuHuiTi Medium"/>
              </a:rPr>
              <a:t>CAS </a:t>
            </a:r>
            <a:r>
              <a:rPr lang="zh-CN" altLang="en-US" dirty="0">
                <a:solidFill>
                  <a:schemeClr val="tx1"/>
                </a:solidFill>
                <a:ea typeface="Alibaba PuHuiTi Medium"/>
              </a:rPr>
              <a:t>将线程 </a:t>
            </a:r>
            <a:r>
              <a:rPr lang="en-US" altLang="zh-CN" dirty="0">
                <a:solidFill>
                  <a:schemeClr val="tx1"/>
                </a:solidFill>
                <a:ea typeface="Alibaba PuHuiTi Medium"/>
              </a:rPr>
              <a:t>ID </a:t>
            </a:r>
            <a:r>
              <a:rPr lang="zh-CN" altLang="en-US" dirty="0">
                <a:solidFill>
                  <a:schemeClr val="tx1"/>
                </a:solidFill>
                <a:ea typeface="Alibaba PuHuiTi Medium"/>
              </a:rPr>
              <a:t>设置到对象的 </a:t>
            </a:r>
            <a:r>
              <a:rPr lang="en-US" altLang="zh-CN" dirty="0">
                <a:solidFill>
                  <a:schemeClr val="tx1"/>
                </a:solidFill>
                <a:ea typeface="Alibaba PuHuiTi Medium"/>
              </a:rPr>
              <a:t>Mark Word </a:t>
            </a:r>
            <a:r>
              <a:rPr lang="zh-CN" altLang="en-US" dirty="0">
                <a:solidFill>
                  <a:schemeClr val="tx1"/>
                </a:solidFill>
                <a:ea typeface="Alibaba PuHuiTi Medium"/>
              </a:rPr>
              <a:t>头，之后发现</a:t>
            </a:r>
          </a:p>
          <a:p>
            <a:pPr marL="0" indent="0">
              <a:buFont typeface="Wingdings" pitchFamily="2" charset="2"/>
              <a:buNone/>
            </a:pPr>
            <a:r>
              <a:rPr lang="zh-CN" altLang="en-US" dirty="0">
                <a:solidFill>
                  <a:schemeClr val="tx1"/>
                </a:solidFill>
                <a:ea typeface="Alibaba PuHuiTi Medium"/>
              </a:rPr>
              <a:t>这个线程 </a:t>
            </a:r>
            <a:r>
              <a:rPr lang="en-US" altLang="zh-CN" dirty="0">
                <a:solidFill>
                  <a:schemeClr val="tx1"/>
                </a:solidFill>
                <a:ea typeface="Alibaba PuHuiTi Medium"/>
              </a:rPr>
              <a:t>ID </a:t>
            </a:r>
            <a:r>
              <a:rPr lang="zh-CN" altLang="en-US" dirty="0">
                <a:solidFill>
                  <a:schemeClr val="tx1"/>
                </a:solidFill>
                <a:ea typeface="Alibaba PuHuiTi Medium"/>
              </a:rPr>
              <a:t>是自己的就表示没有竞争，不用重新 </a:t>
            </a:r>
            <a:r>
              <a:rPr lang="en-US" altLang="zh-CN" dirty="0">
                <a:solidFill>
                  <a:schemeClr val="tx1"/>
                </a:solidFill>
                <a:ea typeface="Alibaba PuHuiTi Medium"/>
              </a:rPr>
              <a:t>CAS</a:t>
            </a:r>
            <a:r>
              <a:rPr lang="zh-CN" altLang="en-US" dirty="0">
                <a:solidFill>
                  <a:schemeClr val="tx1"/>
                </a:solidFill>
                <a:ea typeface="Alibaba PuHuiTi Medium"/>
              </a:rPr>
              <a:t>。以后只要不发生竞争，这个对象就归该线程所有</a:t>
            </a:r>
            <a:endParaRPr lang="zh-CN" altLang="en-US" dirty="0">
              <a:solidFill>
                <a:schemeClr val="tx1"/>
              </a:solidFill>
            </a:endParaRPr>
          </a:p>
        </p:txBody>
      </p:sp>
      <p:sp>
        <p:nvSpPr>
          <p:cNvPr id="8" name="Rectangle 1">
            <a:extLst>
              <a:ext uri="{FF2B5EF4-FFF2-40B4-BE49-F238E27FC236}">
                <a16:creationId xmlns:a16="http://schemas.microsoft.com/office/drawing/2014/main" id="{FE58D63F-C3A0-3EDE-4603-C94B13374AF1}"/>
              </a:ext>
            </a:extLst>
          </p:cNvPr>
          <p:cNvSpPr>
            <a:spLocks noChangeArrowheads="1"/>
          </p:cNvSpPr>
          <p:nvPr/>
        </p:nvSpPr>
        <p:spPr bwMode="auto">
          <a:xfrm>
            <a:off x="3863752" y="3044333"/>
            <a:ext cx="3249223" cy="341632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static final </a:t>
            </a:r>
            <a:r>
              <a:rPr kumimoji="0" lang="zh-CN" altLang="zh-CN" sz="1200" b="0" i="0" u="none" strike="noStrike" cap="none" normalizeH="0" baseline="0" dirty="0">
                <a:ln>
                  <a:noFill/>
                </a:ln>
                <a:solidFill>
                  <a:srgbClr val="000000"/>
                </a:solidFill>
                <a:effectLst/>
                <a:latin typeface="Arial Unicode MS"/>
                <a:ea typeface="JetBrains Mono"/>
              </a:rPr>
              <a:t>Object obj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80808"/>
                </a:solidFill>
                <a:effectLst/>
                <a:latin typeface="Arial Unicode MS"/>
                <a:ea typeface="JetBrains Mono"/>
              </a:rPr>
              <a:t>m1 ()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obj</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200" b="0" i="1" u="none" strike="noStrike" cap="none" normalizeH="0" baseline="0" dirty="0">
                <a:ln>
                  <a:noFill/>
                </a:ln>
                <a:solidFill>
                  <a:srgbClr val="8C8C8C"/>
                </a:solidFill>
                <a:effectLst/>
                <a:latin typeface="Arial Unicode MS"/>
                <a:ea typeface="JetBrains Mono"/>
              </a:rPr>
              <a:t> A</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80808"/>
                </a:solidFill>
                <a:effectLst/>
                <a:latin typeface="Arial Unicode MS"/>
                <a:ea typeface="JetBrains Mono"/>
              </a:rPr>
              <a:t>m2();</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80808"/>
                </a:solidFill>
                <a:effectLst/>
                <a:latin typeface="Arial Unicode MS"/>
                <a:ea typeface="JetBrains Mono"/>
              </a:rPr>
              <a:t>m2 ()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obj</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200" b="0" i="1" u="none" strike="noStrike" cap="none" normalizeH="0" baseline="0" dirty="0">
                <a:ln>
                  <a:noFill/>
                </a:ln>
                <a:solidFill>
                  <a:srgbClr val="8C8C8C"/>
                </a:solidFill>
                <a:effectLst/>
                <a:latin typeface="Arial Unicode MS"/>
                <a:ea typeface="JetBrains Mono"/>
              </a:rPr>
              <a:t> B</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80808"/>
                </a:solidFill>
                <a:effectLst/>
                <a:latin typeface="Arial Unicode MS"/>
                <a:ea typeface="JetBrains Mono"/>
              </a:rPr>
              <a:t>m3();</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static void </a:t>
            </a:r>
            <a:r>
              <a:rPr kumimoji="0" lang="zh-CN" altLang="zh-CN" sz="1200" b="0" i="0" u="none" strike="noStrike" cap="none" normalizeH="0" baseline="0" dirty="0">
                <a:ln>
                  <a:noFill/>
                </a:ln>
                <a:solidFill>
                  <a:srgbClr val="080808"/>
                </a:solidFill>
                <a:effectLst/>
                <a:latin typeface="Arial Unicode MS"/>
                <a:ea typeface="JetBrains Mono"/>
              </a:rPr>
              <a:t>m3 ()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synchronized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obj</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9300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7C855-B380-B1F9-164B-C10F68950AB6}"/>
              </a:ext>
            </a:extLst>
          </p:cNvPr>
          <p:cNvSpPr>
            <a:spLocks noGrp="1"/>
          </p:cNvSpPr>
          <p:nvPr>
            <p:ph type="title"/>
          </p:nvPr>
        </p:nvSpPr>
        <p:spPr/>
        <p:txBody>
          <a:bodyPr/>
          <a:lstStyle/>
          <a:p>
            <a:r>
              <a:rPr lang="zh-CN" altLang="en-US" dirty="0">
                <a:solidFill>
                  <a:srgbClr val="AD2B26"/>
                </a:solidFill>
              </a:rPr>
              <a:t>偏向锁</a:t>
            </a:r>
            <a:endParaRPr lang="zh-CN" altLang="en-US" dirty="0"/>
          </a:p>
        </p:txBody>
      </p:sp>
      <p:grpSp>
        <p:nvGrpSpPr>
          <p:cNvPr id="40" name="组合 39">
            <a:extLst>
              <a:ext uri="{FF2B5EF4-FFF2-40B4-BE49-F238E27FC236}">
                <a16:creationId xmlns:a16="http://schemas.microsoft.com/office/drawing/2014/main" id="{FB0C67F3-AD9C-7BA5-C148-F61E42F4C6F3}"/>
              </a:ext>
            </a:extLst>
          </p:cNvPr>
          <p:cNvGrpSpPr/>
          <p:nvPr/>
        </p:nvGrpSpPr>
        <p:grpSpPr>
          <a:xfrm>
            <a:off x="1013067" y="3162969"/>
            <a:ext cx="2196244" cy="2996330"/>
            <a:chOff x="1678088" y="3162969"/>
            <a:chExt cx="2196244" cy="2996330"/>
          </a:xfrm>
        </p:grpSpPr>
        <p:sp>
          <p:nvSpPr>
            <p:cNvPr id="4" name="矩形 3">
              <a:extLst>
                <a:ext uri="{FF2B5EF4-FFF2-40B4-BE49-F238E27FC236}">
                  <a16:creationId xmlns:a16="http://schemas.microsoft.com/office/drawing/2014/main" id="{E56F829C-6167-D902-EC24-86EA57F382D1}"/>
                </a:ext>
              </a:extLst>
            </p:cNvPr>
            <p:cNvSpPr/>
            <p:nvPr/>
          </p:nvSpPr>
          <p:spPr>
            <a:xfrm>
              <a:off x="1678088" y="3162969"/>
              <a:ext cx="2196244" cy="299633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6" name="文本占位符 2">
              <a:extLst>
                <a:ext uri="{FF2B5EF4-FFF2-40B4-BE49-F238E27FC236}">
                  <a16:creationId xmlns:a16="http://schemas.microsoft.com/office/drawing/2014/main" id="{0A31C0BF-8F21-F481-A807-51956B8C3909}"/>
                </a:ext>
              </a:extLst>
            </p:cNvPr>
            <p:cNvSpPr txBox="1">
              <a:spLocks/>
            </p:cNvSpPr>
            <p:nvPr/>
          </p:nvSpPr>
          <p:spPr>
            <a:xfrm>
              <a:off x="2261574" y="3176826"/>
              <a:ext cx="111612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Thread-0</a:t>
              </a:r>
              <a:endParaRPr lang="zh-CN" altLang="en-US" sz="1400" dirty="0">
                <a:solidFill>
                  <a:schemeClr val="tx1"/>
                </a:solidFill>
              </a:endParaRPr>
            </a:p>
          </p:txBody>
        </p:sp>
      </p:grpSp>
      <p:grpSp>
        <p:nvGrpSpPr>
          <p:cNvPr id="38" name="组合 37">
            <a:extLst>
              <a:ext uri="{FF2B5EF4-FFF2-40B4-BE49-F238E27FC236}">
                <a16:creationId xmlns:a16="http://schemas.microsoft.com/office/drawing/2014/main" id="{DBAD6742-2C3E-0BDA-B566-40D66C866572}"/>
              </a:ext>
            </a:extLst>
          </p:cNvPr>
          <p:cNvGrpSpPr/>
          <p:nvPr/>
        </p:nvGrpSpPr>
        <p:grpSpPr>
          <a:xfrm>
            <a:off x="1139081" y="4864561"/>
            <a:ext cx="1944216" cy="1210303"/>
            <a:chOff x="1804102" y="4864561"/>
            <a:chExt cx="1944216" cy="1210303"/>
          </a:xfrm>
        </p:grpSpPr>
        <p:grpSp>
          <p:nvGrpSpPr>
            <p:cNvPr id="11" name="组合 10">
              <a:extLst>
                <a:ext uri="{FF2B5EF4-FFF2-40B4-BE49-F238E27FC236}">
                  <a16:creationId xmlns:a16="http://schemas.microsoft.com/office/drawing/2014/main" id="{4F80A4CA-A9AD-D03D-498C-D1426784FAD2}"/>
                </a:ext>
              </a:extLst>
            </p:cNvPr>
            <p:cNvGrpSpPr/>
            <p:nvPr/>
          </p:nvGrpSpPr>
          <p:grpSpPr>
            <a:xfrm>
              <a:off x="1804102" y="4864561"/>
              <a:ext cx="1944216" cy="1210303"/>
              <a:chOff x="2891644" y="4901542"/>
              <a:chExt cx="1512168" cy="954226"/>
            </a:xfrm>
          </p:grpSpPr>
          <p:sp>
            <p:nvSpPr>
              <p:cNvPr id="8" name="矩形: 圆角 7">
                <a:extLst>
                  <a:ext uri="{FF2B5EF4-FFF2-40B4-BE49-F238E27FC236}">
                    <a16:creationId xmlns:a16="http://schemas.microsoft.com/office/drawing/2014/main" id="{09E03118-D978-311F-6456-3586F0BBBF6E}"/>
                  </a:ext>
                </a:extLst>
              </p:cNvPr>
              <p:cNvSpPr/>
              <p:nvPr/>
            </p:nvSpPr>
            <p:spPr>
              <a:xfrm>
                <a:off x="2891644" y="4941168"/>
                <a:ext cx="1512168" cy="914600"/>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9" name="文本占位符 2">
                <a:extLst>
                  <a:ext uri="{FF2B5EF4-FFF2-40B4-BE49-F238E27FC236}">
                    <a16:creationId xmlns:a16="http://schemas.microsoft.com/office/drawing/2014/main" id="{5CDAFC70-DC73-0483-DD3E-B18E81EF9C91}"/>
                  </a:ext>
                </a:extLst>
              </p:cNvPr>
              <p:cNvSpPr txBox="1">
                <a:spLocks/>
              </p:cNvSpPr>
              <p:nvPr/>
            </p:nvSpPr>
            <p:spPr>
              <a:xfrm>
                <a:off x="3200542" y="4901542"/>
                <a:ext cx="1073163" cy="3572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Lock Record</a:t>
                </a:r>
                <a:endParaRPr lang="zh-CN" altLang="en-US" sz="1400" dirty="0">
                  <a:solidFill>
                    <a:schemeClr val="tx1"/>
                  </a:solidFill>
                </a:endParaRPr>
              </a:p>
            </p:txBody>
          </p:sp>
        </p:grpSp>
        <p:sp>
          <p:nvSpPr>
            <p:cNvPr id="12" name="矩形 11">
              <a:extLst>
                <a:ext uri="{FF2B5EF4-FFF2-40B4-BE49-F238E27FC236}">
                  <a16:creationId xmlns:a16="http://schemas.microsoft.com/office/drawing/2014/main" id="{F1124CF5-1149-DD49-D688-1FECA9810841}"/>
                </a:ext>
              </a:extLst>
            </p:cNvPr>
            <p:cNvSpPr/>
            <p:nvPr/>
          </p:nvSpPr>
          <p:spPr>
            <a:xfrm>
              <a:off x="1955540" y="526748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Lock record </a:t>
              </a:r>
              <a:r>
                <a:rPr lang="zh-CN" altLang="en-US" sz="1200" dirty="0">
                  <a:solidFill>
                    <a:schemeClr val="tx1"/>
                  </a:solidFill>
                  <a:ea typeface="Alibaba PuHuiTi Medium"/>
                </a:rPr>
                <a:t>地址</a:t>
              </a:r>
              <a:endParaRPr lang="zh-CN" altLang="en-US" sz="1200" dirty="0"/>
            </a:p>
          </p:txBody>
        </p:sp>
        <p:sp>
          <p:nvSpPr>
            <p:cNvPr id="13" name="矩形 12">
              <a:extLst>
                <a:ext uri="{FF2B5EF4-FFF2-40B4-BE49-F238E27FC236}">
                  <a16:creationId xmlns:a16="http://schemas.microsoft.com/office/drawing/2014/main" id="{31205106-32CE-DBD1-1620-71BB8815A478}"/>
                </a:ext>
              </a:extLst>
            </p:cNvPr>
            <p:cNvSpPr/>
            <p:nvPr/>
          </p:nvSpPr>
          <p:spPr>
            <a:xfrm>
              <a:off x="1948117" y="566907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Object reference</a:t>
              </a:r>
              <a:endParaRPr lang="zh-CN" altLang="en-US" sz="1200" dirty="0">
                <a:solidFill>
                  <a:schemeClr val="tx1"/>
                </a:solidFill>
                <a:ea typeface="Alibaba PuHuiTi Medium"/>
              </a:endParaRPr>
            </a:p>
          </p:txBody>
        </p:sp>
      </p:grpSp>
      <p:grpSp>
        <p:nvGrpSpPr>
          <p:cNvPr id="39" name="组合 38">
            <a:extLst>
              <a:ext uri="{FF2B5EF4-FFF2-40B4-BE49-F238E27FC236}">
                <a16:creationId xmlns:a16="http://schemas.microsoft.com/office/drawing/2014/main" id="{41DF1DFB-C8C9-9E7B-C6DB-87292B7F7A4D}"/>
              </a:ext>
            </a:extLst>
          </p:cNvPr>
          <p:cNvGrpSpPr/>
          <p:nvPr/>
        </p:nvGrpSpPr>
        <p:grpSpPr>
          <a:xfrm>
            <a:off x="5339916" y="3157204"/>
            <a:ext cx="2196244" cy="3002095"/>
            <a:chOff x="5339916" y="3157204"/>
            <a:chExt cx="2196244" cy="3002095"/>
          </a:xfrm>
        </p:grpSpPr>
        <p:sp>
          <p:nvSpPr>
            <p:cNvPr id="7" name="文本占位符 2">
              <a:extLst>
                <a:ext uri="{FF2B5EF4-FFF2-40B4-BE49-F238E27FC236}">
                  <a16:creationId xmlns:a16="http://schemas.microsoft.com/office/drawing/2014/main" id="{2B138CB8-0EBD-438A-D8B1-B3B0528B5AED}"/>
                </a:ext>
              </a:extLst>
            </p:cNvPr>
            <p:cNvSpPr txBox="1">
              <a:spLocks/>
            </p:cNvSpPr>
            <p:nvPr/>
          </p:nvSpPr>
          <p:spPr>
            <a:xfrm>
              <a:off x="6032683" y="3157204"/>
              <a:ext cx="1116124"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Object</a:t>
              </a:r>
              <a:endParaRPr lang="zh-CN" altLang="en-US" sz="1400" dirty="0">
                <a:solidFill>
                  <a:schemeClr val="tx1"/>
                </a:solidFill>
              </a:endParaRPr>
            </a:p>
          </p:txBody>
        </p:sp>
        <p:sp>
          <p:nvSpPr>
            <p:cNvPr id="10" name="矩形 9">
              <a:extLst>
                <a:ext uri="{FF2B5EF4-FFF2-40B4-BE49-F238E27FC236}">
                  <a16:creationId xmlns:a16="http://schemas.microsoft.com/office/drawing/2014/main" id="{9E829623-1C7A-B5D1-EE66-A4ECEF86248E}"/>
                </a:ext>
              </a:extLst>
            </p:cNvPr>
            <p:cNvSpPr/>
            <p:nvPr/>
          </p:nvSpPr>
          <p:spPr>
            <a:xfrm>
              <a:off x="5339916" y="3162969"/>
              <a:ext cx="2196244" cy="299633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4" name="矩形 13">
              <a:extLst>
                <a:ext uri="{FF2B5EF4-FFF2-40B4-BE49-F238E27FC236}">
                  <a16:creationId xmlns:a16="http://schemas.microsoft.com/office/drawing/2014/main" id="{8B29F333-4BD3-2F7C-7FA7-62840745F97F}"/>
                </a:ext>
              </a:extLst>
            </p:cNvPr>
            <p:cNvSpPr/>
            <p:nvPr/>
          </p:nvSpPr>
          <p:spPr>
            <a:xfrm>
              <a:off x="5483932" y="3694016"/>
              <a:ext cx="1908212" cy="311048"/>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5" name="矩形 14">
              <a:extLst>
                <a:ext uri="{FF2B5EF4-FFF2-40B4-BE49-F238E27FC236}">
                  <a16:creationId xmlns:a16="http://schemas.microsoft.com/office/drawing/2014/main" id="{9DE921B7-B97E-1945-DFB4-AF683C9AE7F1}"/>
                </a:ext>
              </a:extLst>
            </p:cNvPr>
            <p:cNvSpPr/>
            <p:nvPr/>
          </p:nvSpPr>
          <p:spPr>
            <a:xfrm>
              <a:off x="5483932" y="4220485"/>
              <a:ext cx="1908212" cy="311048"/>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ea typeface="Alibaba PuHuiTi Medium"/>
                </a:rPr>
                <a:t>Klass</a:t>
              </a:r>
              <a:r>
                <a:rPr lang="en-US" altLang="zh-CN" sz="1200" dirty="0">
                  <a:solidFill>
                    <a:schemeClr val="tx1"/>
                  </a:solidFill>
                  <a:ea typeface="Alibaba PuHuiTi Medium"/>
                </a:rPr>
                <a:t> word</a:t>
              </a:r>
              <a:endParaRPr lang="zh-CN" altLang="en-US" sz="1200" dirty="0">
                <a:solidFill>
                  <a:schemeClr val="tx1"/>
                </a:solidFill>
                <a:ea typeface="Alibaba PuHuiTi Medium"/>
              </a:endParaRPr>
            </a:p>
          </p:txBody>
        </p:sp>
        <p:sp>
          <p:nvSpPr>
            <p:cNvPr id="16" name="矩形 15">
              <a:extLst>
                <a:ext uri="{FF2B5EF4-FFF2-40B4-BE49-F238E27FC236}">
                  <a16:creationId xmlns:a16="http://schemas.microsoft.com/office/drawing/2014/main" id="{C1173058-D2F3-B4DE-2CBE-9D40AA674FC5}"/>
                </a:ext>
              </a:extLst>
            </p:cNvPr>
            <p:cNvSpPr/>
            <p:nvPr/>
          </p:nvSpPr>
          <p:spPr>
            <a:xfrm>
              <a:off x="5483932" y="4746954"/>
              <a:ext cx="1908212" cy="127068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Object body</a:t>
              </a:r>
              <a:endParaRPr lang="zh-CN" altLang="en-US" sz="1200" dirty="0">
                <a:solidFill>
                  <a:schemeClr val="tx1"/>
                </a:solidFill>
                <a:ea typeface="Alibaba PuHuiTi Medium"/>
              </a:endParaRPr>
            </a:p>
          </p:txBody>
        </p:sp>
      </p:grpSp>
      <p:cxnSp>
        <p:nvCxnSpPr>
          <p:cNvPr id="30" name="连接符: 肘形 29">
            <a:extLst>
              <a:ext uri="{FF2B5EF4-FFF2-40B4-BE49-F238E27FC236}">
                <a16:creationId xmlns:a16="http://schemas.microsoft.com/office/drawing/2014/main" id="{5869BFEA-3C17-41C1-C230-7DCA28700F25}"/>
              </a:ext>
            </a:extLst>
          </p:cNvPr>
          <p:cNvCxnSpPr>
            <a:stCxn id="13" idx="1"/>
            <a:endCxn id="10" idx="0"/>
          </p:cNvCxnSpPr>
          <p:nvPr/>
        </p:nvCxnSpPr>
        <p:spPr>
          <a:xfrm rot="10800000" flipH="1">
            <a:off x="1283096" y="3162969"/>
            <a:ext cx="5154942" cy="2680386"/>
          </a:xfrm>
          <a:prstGeom prst="bentConnector4">
            <a:avLst>
              <a:gd name="adj1" fmla="val -11893"/>
              <a:gd name="adj2" fmla="val 108529"/>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8567C327-6480-7A53-4469-1431C2567210}"/>
              </a:ext>
            </a:extLst>
          </p:cNvPr>
          <p:cNvGrpSpPr/>
          <p:nvPr/>
        </p:nvGrpSpPr>
        <p:grpSpPr>
          <a:xfrm>
            <a:off x="2946703" y="3849540"/>
            <a:ext cx="2537229" cy="1592225"/>
            <a:chOff x="2946703" y="3849540"/>
            <a:chExt cx="2537229" cy="1592225"/>
          </a:xfrm>
        </p:grpSpPr>
        <p:cxnSp>
          <p:nvCxnSpPr>
            <p:cNvPr id="36" name="直接箭头连接符 35">
              <a:extLst>
                <a:ext uri="{FF2B5EF4-FFF2-40B4-BE49-F238E27FC236}">
                  <a16:creationId xmlns:a16="http://schemas.microsoft.com/office/drawing/2014/main" id="{21CA104B-CB72-D451-8AAB-B500FBDEA03F}"/>
                </a:ext>
              </a:extLst>
            </p:cNvPr>
            <p:cNvCxnSpPr>
              <a:stCxn id="14" idx="1"/>
              <a:endCxn id="12" idx="3"/>
            </p:cNvCxnSpPr>
            <p:nvPr/>
          </p:nvCxnSpPr>
          <p:spPr>
            <a:xfrm flipH="1">
              <a:off x="2946703" y="3849540"/>
              <a:ext cx="2537229" cy="1592225"/>
            </a:xfrm>
            <a:prstGeom prst="straightConnector1">
              <a:avLst/>
            </a:prstGeom>
            <a:ln w="28575">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文本占位符 2">
              <a:extLst>
                <a:ext uri="{FF2B5EF4-FFF2-40B4-BE49-F238E27FC236}">
                  <a16:creationId xmlns:a16="http://schemas.microsoft.com/office/drawing/2014/main" id="{EC766295-E537-4D7F-CBF2-4C61B2FBFB3E}"/>
                </a:ext>
              </a:extLst>
            </p:cNvPr>
            <p:cNvSpPr txBox="1">
              <a:spLocks/>
            </p:cNvSpPr>
            <p:nvPr/>
          </p:nvSpPr>
          <p:spPr>
            <a:xfrm>
              <a:off x="3809609" y="4309366"/>
              <a:ext cx="549370" cy="38758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CAS</a:t>
              </a:r>
              <a:endParaRPr lang="zh-CN" altLang="en-US" sz="1400" dirty="0">
                <a:solidFill>
                  <a:schemeClr val="tx1"/>
                </a:solidFill>
              </a:endParaRPr>
            </a:p>
          </p:txBody>
        </p:sp>
      </p:grpSp>
      <p:sp>
        <p:nvSpPr>
          <p:cNvPr id="43" name="文本占位符 2">
            <a:extLst>
              <a:ext uri="{FF2B5EF4-FFF2-40B4-BE49-F238E27FC236}">
                <a16:creationId xmlns:a16="http://schemas.microsoft.com/office/drawing/2014/main" id="{ACC46060-0488-49D1-B5F9-30319818CF86}"/>
              </a:ext>
            </a:extLst>
          </p:cNvPr>
          <p:cNvSpPr txBox="1">
            <a:spLocks/>
          </p:cNvSpPr>
          <p:nvPr/>
        </p:nvSpPr>
        <p:spPr>
          <a:xfrm>
            <a:off x="5466389" y="3654450"/>
            <a:ext cx="2003937" cy="39993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solidFill>
                  <a:schemeClr val="tx1"/>
                </a:solidFill>
                <a:ea typeface="Alibaba PuHuiTi Medium"/>
              </a:rPr>
              <a:t>hashcode</a:t>
            </a:r>
            <a:r>
              <a:rPr lang="en-US" altLang="zh-CN" sz="1200" dirty="0">
                <a:solidFill>
                  <a:schemeClr val="tx1"/>
                </a:solidFill>
                <a:ea typeface="Alibaba PuHuiTi Medium"/>
              </a:rPr>
              <a:t> age </a:t>
            </a:r>
            <a:r>
              <a:rPr lang="en-US" altLang="zh-CN" sz="1200" dirty="0">
                <a:solidFill>
                  <a:srgbClr val="C00000"/>
                </a:solidFill>
                <a:ea typeface="Alibaba PuHuiTi Medium"/>
              </a:rPr>
              <a:t>0</a:t>
            </a:r>
            <a:r>
              <a:rPr lang="en-US" altLang="zh-CN" sz="1200" dirty="0">
                <a:solidFill>
                  <a:schemeClr val="tx1"/>
                </a:solidFill>
                <a:ea typeface="Alibaba PuHuiTi Medium"/>
              </a:rPr>
              <a:t> </a:t>
            </a:r>
            <a:r>
              <a:rPr lang="en-US" altLang="zh-CN" sz="1200" dirty="0">
                <a:solidFill>
                  <a:srgbClr val="C00000"/>
                </a:solidFill>
                <a:ea typeface="Alibaba PuHuiTi Medium"/>
              </a:rPr>
              <a:t>01</a:t>
            </a:r>
            <a:endParaRPr lang="zh-CN" altLang="en-US" sz="1200" dirty="0"/>
          </a:p>
        </p:txBody>
      </p:sp>
      <p:grpSp>
        <p:nvGrpSpPr>
          <p:cNvPr id="46" name="组合 45">
            <a:extLst>
              <a:ext uri="{FF2B5EF4-FFF2-40B4-BE49-F238E27FC236}">
                <a16:creationId xmlns:a16="http://schemas.microsoft.com/office/drawing/2014/main" id="{3AA69616-FB23-503A-02DE-8B22E1DA4BBD}"/>
              </a:ext>
            </a:extLst>
          </p:cNvPr>
          <p:cNvGrpSpPr/>
          <p:nvPr/>
        </p:nvGrpSpPr>
        <p:grpSpPr>
          <a:xfrm>
            <a:off x="1144799" y="3631402"/>
            <a:ext cx="1944216" cy="1210303"/>
            <a:chOff x="1804102" y="4864561"/>
            <a:chExt cx="1944216" cy="1210303"/>
          </a:xfrm>
        </p:grpSpPr>
        <p:grpSp>
          <p:nvGrpSpPr>
            <p:cNvPr id="47" name="组合 46">
              <a:extLst>
                <a:ext uri="{FF2B5EF4-FFF2-40B4-BE49-F238E27FC236}">
                  <a16:creationId xmlns:a16="http://schemas.microsoft.com/office/drawing/2014/main" id="{39A489EA-297F-692C-5ECC-50F2EF0974E9}"/>
                </a:ext>
              </a:extLst>
            </p:cNvPr>
            <p:cNvGrpSpPr/>
            <p:nvPr/>
          </p:nvGrpSpPr>
          <p:grpSpPr>
            <a:xfrm>
              <a:off x="1804102" y="4864561"/>
              <a:ext cx="1944216" cy="1210303"/>
              <a:chOff x="2891644" y="4901542"/>
              <a:chExt cx="1512168" cy="954226"/>
            </a:xfrm>
          </p:grpSpPr>
          <p:sp>
            <p:nvSpPr>
              <p:cNvPr id="50" name="矩形: 圆角 49">
                <a:extLst>
                  <a:ext uri="{FF2B5EF4-FFF2-40B4-BE49-F238E27FC236}">
                    <a16:creationId xmlns:a16="http://schemas.microsoft.com/office/drawing/2014/main" id="{77F78B78-3B9F-1212-30E3-68E4751C6F44}"/>
                  </a:ext>
                </a:extLst>
              </p:cNvPr>
              <p:cNvSpPr/>
              <p:nvPr/>
            </p:nvSpPr>
            <p:spPr>
              <a:xfrm>
                <a:off x="2891644" y="4941168"/>
                <a:ext cx="1512168" cy="914600"/>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1" name="文本占位符 2">
                <a:extLst>
                  <a:ext uri="{FF2B5EF4-FFF2-40B4-BE49-F238E27FC236}">
                    <a16:creationId xmlns:a16="http://schemas.microsoft.com/office/drawing/2014/main" id="{207A0E21-6EC1-95A7-03F1-05A0AF8DC0E6}"/>
                  </a:ext>
                </a:extLst>
              </p:cNvPr>
              <p:cNvSpPr txBox="1">
                <a:spLocks/>
              </p:cNvSpPr>
              <p:nvPr/>
            </p:nvSpPr>
            <p:spPr>
              <a:xfrm>
                <a:off x="3200542" y="4901542"/>
                <a:ext cx="1073163" cy="3572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Lock Record</a:t>
                </a:r>
                <a:endParaRPr lang="zh-CN" altLang="en-US" sz="1400" dirty="0">
                  <a:solidFill>
                    <a:schemeClr val="tx1"/>
                  </a:solidFill>
                </a:endParaRPr>
              </a:p>
            </p:txBody>
          </p:sp>
        </p:grpSp>
        <p:sp>
          <p:nvSpPr>
            <p:cNvPr id="48" name="矩形 47">
              <a:extLst>
                <a:ext uri="{FF2B5EF4-FFF2-40B4-BE49-F238E27FC236}">
                  <a16:creationId xmlns:a16="http://schemas.microsoft.com/office/drawing/2014/main" id="{B474D1EA-C80D-FA34-E591-2C04B7D711CC}"/>
                </a:ext>
              </a:extLst>
            </p:cNvPr>
            <p:cNvSpPr/>
            <p:nvPr/>
          </p:nvSpPr>
          <p:spPr>
            <a:xfrm>
              <a:off x="1955540" y="526748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null</a:t>
              </a:r>
              <a:endParaRPr lang="zh-CN" altLang="en-US" sz="1200" dirty="0">
                <a:solidFill>
                  <a:schemeClr val="tx1"/>
                </a:solidFill>
                <a:ea typeface="Alibaba PuHuiTi Medium"/>
              </a:endParaRPr>
            </a:p>
          </p:txBody>
        </p:sp>
        <p:sp>
          <p:nvSpPr>
            <p:cNvPr id="49" name="矩形 48">
              <a:extLst>
                <a:ext uri="{FF2B5EF4-FFF2-40B4-BE49-F238E27FC236}">
                  <a16:creationId xmlns:a16="http://schemas.microsoft.com/office/drawing/2014/main" id="{0BBB12D2-D723-C34A-34FA-3F1A04AF15F3}"/>
                </a:ext>
              </a:extLst>
            </p:cNvPr>
            <p:cNvSpPr/>
            <p:nvPr/>
          </p:nvSpPr>
          <p:spPr>
            <a:xfrm>
              <a:off x="1948117" y="5669071"/>
              <a:ext cx="1656184" cy="34856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Object reference</a:t>
              </a:r>
              <a:endParaRPr lang="zh-CN" altLang="en-US" sz="1200" dirty="0">
                <a:solidFill>
                  <a:schemeClr val="tx1"/>
                </a:solidFill>
                <a:ea typeface="Alibaba PuHuiTi Medium"/>
              </a:endParaRPr>
            </a:p>
          </p:txBody>
        </p:sp>
      </p:grpSp>
      <p:cxnSp>
        <p:nvCxnSpPr>
          <p:cNvPr id="53" name="连接符: 肘形 52">
            <a:extLst>
              <a:ext uri="{FF2B5EF4-FFF2-40B4-BE49-F238E27FC236}">
                <a16:creationId xmlns:a16="http://schemas.microsoft.com/office/drawing/2014/main" id="{BD8A098D-8D9C-3E78-82D0-C93C7EBFBB34}"/>
              </a:ext>
            </a:extLst>
          </p:cNvPr>
          <p:cNvCxnSpPr>
            <a:stCxn id="49" idx="1"/>
            <a:endCxn id="10" idx="0"/>
          </p:cNvCxnSpPr>
          <p:nvPr/>
        </p:nvCxnSpPr>
        <p:spPr>
          <a:xfrm rot="10800000" flipH="1">
            <a:off x="1288814" y="3162970"/>
            <a:ext cx="5149224" cy="1447227"/>
          </a:xfrm>
          <a:prstGeom prst="bentConnector4">
            <a:avLst>
              <a:gd name="adj1" fmla="val -15135"/>
              <a:gd name="adj2" fmla="val 150259"/>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F98E162-6AC8-1F4F-6A93-B2D46DBB2D0E}"/>
              </a:ext>
            </a:extLst>
          </p:cNvPr>
          <p:cNvPicPr>
            <a:picLocks noChangeAspect="1"/>
          </p:cNvPicPr>
          <p:nvPr/>
        </p:nvPicPr>
        <p:blipFill>
          <a:blip r:embed="rId2"/>
          <a:stretch>
            <a:fillRect/>
          </a:stretch>
        </p:blipFill>
        <p:spPr>
          <a:xfrm>
            <a:off x="5818043" y="794230"/>
            <a:ext cx="5818037" cy="1531407"/>
          </a:xfrm>
          <a:prstGeom prst="rect">
            <a:avLst/>
          </a:prstGeom>
          <a:effectLst>
            <a:outerShdw blurRad="50800" dist="38100" dir="5400000" algn="t" rotWithShape="0">
              <a:prstClr val="black">
                <a:alpha val="40000"/>
              </a:prstClr>
            </a:outerShdw>
          </a:effectLst>
        </p:spPr>
      </p:pic>
      <p:sp>
        <p:nvSpPr>
          <p:cNvPr id="5" name="Rectangle 1">
            <a:extLst>
              <a:ext uri="{FF2B5EF4-FFF2-40B4-BE49-F238E27FC236}">
                <a16:creationId xmlns:a16="http://schemas.microsoft.com/office/drawing/2014/main" id="{D12530F6-5BA1-779B-DFBF-94C708ACFF59}"/>
              </a:ext>
            </a:extLst>
          </p:cNvPr>
          <p:cNvSpPr>
            <a:spLocks noChangeArrowheads="1"/>
          </p:cNvSpPr>
          <p:nvPr/>
        </p:nvSpPr>
        <p:spPr bwMode="auto">
          <a:xfrm>
            <a:off x="8317670" y="2656502"/>
            <a:ext cx="3249223" cy="369331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static final </a:t>
            </a:r>
            <a:r>
              <a:rPr kumimoji="0" lang="zh-CN" altLang="zh-CN" sz="1300" b="0" i="0" u="none" strike="noStrike" cap="none" normalizeH="0" baseline="0" dirty="0">
                <a:ln>
                  <a:noFill/>
                </a:ln>
                <a:solidFill>
                  <a:srgbClr val="000000"/>
                </a:solidFill>
                <a:effectLst/>
                <a:latin typeface="Arial Unicode MS"/>
                <a:ea typeface="JetBrains Mono"/>
              </a:rPr>
              <a:t>Object obj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Object();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80808"/>
                </a:solidFill>
                <a:effectLst/>
                <a:latin typeface="Arial Unicode MS"/>
                <a:ea typeface="JetBrains Mono"/>
              </a:rPr>
              <a:t>m1 ()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synchronized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obj</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300" b="0" i="1" u="none" strike="noStrike" cap="none" normalizeH="0" baseline="0" dirty="0">
                <a:ln>
                  <a:noFill/>
                </a:ln>
                <a:solidFill>
                  <a:srgbClr val="8C8C8C"/>
                </a:solidFill>
                <a:effectLst/>
                <a:latin typeface="Arial Unicode MS"/>
                <a:ea typeface="JetBrains Mono"/>
              </a:rPr>
              <a:t> A</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m2();</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80808"/>
                </a:solidFill>
                <a:effectLst/>
                <a:latin typeface="Arial Unicode MS"/>
                <a:ea typeface="JetBrains Mono"/>
              </a:rPr>
              <a:t>m2 ()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synchronized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obj</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同步块</a:t>
            </a:r>
            <a:r>
              <a:rPr kumimoji="0" lang="zh-CN" altLang="zh-CN" sz="1300" b="0" i="1" u="none" strike="noStrike" cap="none" normalizeH="0" baseline="0" dirty="0">
                <a:ln>
                  <a:noFill/>
                </a:ln>
                <a:solidFill>
                  <a:srgbClr val="8C8C8C"/>
                </a:solidFill>
                <a:effectLst/>
                <a:latin typeface="Arial Unicode MS"/>
                <a:ea typeface="JetBrains Mono"/>
              </a:rPr>
              <a:t> B</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m3();</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80808"/>
                </a:solidFill>
                <a:effectLst/>
                <a:latin typeface="Arial Unicode MS"/>
                <a:ea typeface="JetBrains Mono"/>
              </a:rPr>
              <a:t>m3 ()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synchronized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obj</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15F218D9-1968-D14D-F3FC-A12F4E8A1222}"/>
              </a:ext>
            </a:extLst>
          </p:cNvPr>
          <p:cNvGrpSpPr/>
          <p:nvPr/>
        </p:nvGrpSpPr>
        <p:grpSpPr>
          <a:xfrm>
            <a:off x="2952421" y="3618032"/>
            <a:ext cx="2531511" cy="590574"/>
            <a:chOff x="2952421" y="3618032"/>
            <a:chExt cx="2531511" cy="590574"/>
          </a:xfrm>
        </p:grpSpPr>
        <p:cxnSp>
          <p:nvCxnSpPr>
            <p:cNvPr id="19" name="直接箭头连接符 18">
              <a:extLst>
                <a:ext uri="{FF2B5EF4-FFF2-40B4-BE49-F238E27FC236}">
                  <a16:creationId xmlns:a16="http://schemas.microsoft.com/office/drawing/2014/main" id="{8BA19CBC-E41B-206D-781B-AE2E6A253E1E}"/>
                </a:ext>
              </a:extLst>
            </p:cNvPr>
            <p:cNvCxnSpPr>
              <a:stCxn id="48" idx="3"/>
              <a:endCxn id="14" idx="1"/>
            </p:cNvCxnSpPr>
            <p:nvPr/>
          </p:nvCxnSpPr>
          <p:spPr>
            <a:xfrm flipV="1">
              <a:off x="2952421" y="3849540"/>
              <a:ext cx="2531511" cy="359066"/>
            </a:xfrm>
            <a:prstGeom prst="straightConnector1">
              <a:avLst/>
            </a:prstGeom>
            <a:ln w="28575">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占位符 2">
              <a:extLst>
                <a:ext uri="{FF2B5EF4-FFF2-40B4-BE49-F238E27FC236}">
                  <a16:creationId xmlns:a16="http://schemas.microsoft.com/office/drawing/2014/main" id="{2CADE912-798D-9AC4-7445-D952C4D5CA18}"/>
                </a:ext>
              </a:extLst>
            </p:cNvPr>
            <p:cNvSpPr txBox="1">
              <a:spLocks/>
            </p:cNvSpPr>
            <p:nvPr/>
          </p:nvSpPr>
          <p:spPr>
            <a:xfrm>
              <a:off x="3382353" y="3618032"/>
              <a:ext cx="194421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ea typeface="Alibaba PuHuiTi Medium"/>
                </a:rPr>
                <a:t>线程</a:t>
              </a:r>
              <a:r>
                <a:rPr lang="en-US" altLang="zh-CN" sz="1400" dirty="0">
                  <a:solidFill>
                    <a:schemeClr val="tx1"/>
                  </a:solidFill>
                  <a:ea typeface="Alibaba PuHuiTi Medium"/>
                </a:rPr>
                <a:t>id</a:t>
              </a:r>
              <a:r>
                <a:rPr lang="zh-CN" altLang="en-US" sz="1400" dirty="0">
                  <a:solidFill>
                    <a:schemeClr val="tx1"/>
                  </a:solidFill>
                  <a:ea typeface="Alibaba PuHuiTi Medium"/>
                </a:rPr>
                <a:t>是否是自己</a:t>
              </a:r>
              <a:endParaRPr lang="zh-CN" altLang="en-US" sz="1400" dirty="0">
                <a:solidFill>
                  <a:schemeClr val="tx1"/>
                </a:solidFill>
              </a:endParaRPr>
            </a:p>
          </p:txBody>
        </p:sp>
      </p:grpSp>
      <p:sp>
        <p:nvSpPr>
          <p:cNvPr id="25" name="文本占位符 2">
            <a:extLst>
              <a:ext uri="{FF2B5EF4-FFF2-40B4-BE49-F238E27FC236}">
                <a16:creationId xmlns:a16="http://schemas.microsoft.com/office/drawing/2014/main" id="{E592E834-8CFB-2FFE-C4A9-AD5429F50DBF}"/>
              </a:ext>
            </a:extLst>
          </p:cNvPr>
          <p:cNvSpPr txBox="1">
            <a:spLocks/>
          </p:cNvSpPr>
          <p:nvPr/>
        </p:nvSpPr>
        <p:spPr>
          <a:xfrm>
            <a:off x="5497279" y="3638860"/>
            <a:ext cx="2003937" cy="39993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solidFill>
                  <a:srgbClr val="C00000"/>
                </a:solidFill>
              </a:rPr>
              <a:t>thread-id</a:t>
            </a:r>
            <a:r>
              <a:rPr lang="en-US" altLang="zh-CN" sz="1200" dirty="0"/>
              <a:t> </a:t>
            </a:r>
            <a:r>
              <a:rPr lang="en-US" altLang="zh-CN" sz="1200" dirty="0">
                <a:solidFill>
                  <a:schemeClr val="tx1"/>
                </a:solidFill>
                <a:ea typeface="Alibaba PuHuiTi Medium"/>
              </a:rPr>
              <a:t>age </a:t>
            </a:r>
            <a:r>
              <a:rPr lang="en-US" altLang="zh-CN" sz="1200" dirty="0">
                <a:solidFill>
                  <a:srgbClr val="C00000"/>
                </a:solidFill>
                <a:ea typeface="Alibaba PuHuiTi Medium"/>
              </a:rPr>
              <a:t>1</a:t>
            </a:r>
            <a:r>
              <a:rPr lang="en-US" altLang="zh-CN" sz="1200" dirty="0">
                <a:solidFill>
                  <a:schemeClr val="tx1"/>
                </a:solidFill>
                <a:ea typeface="Alibaba PuHuiTi Medium"/>
              </a:rPr>
              <a:t> </a:t>
            </a:r>
            <a:r>
              <a:rPr lang="en-US" altLang="zh-CN" sz="1200" dirty="0">
                <a:solidFill>
                  <a:srgbClr val="C00000"/>
                </a:solidFill>
                <a:ea typeface="Alibaba PuHuiTi Medium"/>
              </a:rPr>
              <a:t>01</a:t>
            </a:r>
            <a:endParaRPr lang="zh-CN" altLang="en-US" sz="1200" dirty="0"/>
          </a:p>
        </p:txBody>
      </p:sp>
    </p:spTree>
    <p:extLst>
      <p:ext uri="{BB962C8B-B14F-4D97-AF65-F5344CB8AC3E}">
        <p14:creationId xmlns:p14="http://schemas.microsoft.com/office/powerpoint/2010/main" val="2314702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p:tgtEl>
                                          <p:spTgt spid="38"/>
                                        </p:tgtEl>
                                        <p:attrNameLst>
                                          <p:attrName>ppt_y</p:attrName>
                                        </p:attrNameLst>
                                      </p:cBhvr>
                                      <p:tavLst>
                                        <p:tav tm="0">
                                          <p:val>
                                            <p:strVal val="#ppt_y-#ppt_h*1.125000"/>
                                          </p:val>
                                        </p:tav>
                                        <p:tav tm="100000">
                                          <p:val>
                                            <p:strVal val="#ppt_y"/>
                                          </p:val>
                                        </p:tav>
                                      </p:tavLst>
                                    </p:anim>
                                    <p:animEffect transition="in" filter="wipe(down)">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arn(outVertical)">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1+#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xit" presetSubtype="32" fill="hold" grpId="1" nodeType="clickEffect">
                                  <p:stCondLst>
                                    <p:cond delay="0"/>
                                  </p:stCondLst>
                                  <p:childTnLst>
                                    <p:anim calcmode="lin" valueType="num">
                                      <p:cBhvr>
                                        <p:cTn id="44" dur="500"/>
                                        <p:tgtEl>
                                          <p:spTgt spid="43"/>
                                        </p:tgtEl>
                                        <p:attrNameLst>
                                          <p:attrName>ppt_w</p:attrName>
                                        </p:attrNameLst>
                                      </p:cBhvr>
                                      <p:tavLst>
                                        <p:tav tm="0">
                                          <p:val>
                                            <p:strVal val="ppt_w"/>
                                          </p:val>
                                        </p:tav>
                                        <p:tav tm="100000">
                                          <p:val>
                                            <p:fltVal val="0"/>
                                          </p:val>
                                        </p:tav>
                                      </p:tavLst>
                                    </p:anim>
                                    <p:anim calcmode="lin" valueType="num">
                                      <p:cBhvr>
                                        <p:cTn id="45" dur="500"/>
                                        <p:tgtEl>
                                          <p:spTgt spid="43"/>
                                        </p:tgtEl>
                                        <p:attrNameLst>
                                          <p:attrName>ppt_h</p:attrName>
                                        </p:attrNameLst>
                                      </p:cBhvr>
                                      <p:tavLst>
                                        <p:tav tm="0">
                                          <p:val>
                                            <p:strVal val="ppt_h"/>
                                          </p:val>
                                        </p:tav>
                                        <p:tav tm="100000">
                                          <p:val>
                                            <p:fltVal val="0"/>
                                          </p:val>
                                        </p:tav>
                                      </p:tavLst>
                                    </p:anim>
                                    <p:animEffect transition="out" filter="fade">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p:tgtEl>
                                          <p:spTgt spid="46"/>
                                        </p:tgtEl>
                                        <p:attrNameLst>
                                          <p:attrName>ppt_y</p:attrName>
                                        </p:attrNameLst>
                                      </p:cBhvr>
                                      <p:tavLst>
                                        <p:tav tm="0">
                                          <p:val>
                                            <p:strVal val="#ppt_y-#ppt_h*1.125000"/>
                                          </p:val>
                                        </p:tav>
                                        <p:tav tm="100000">
                                          <p:val>
                                            <p:strVal val="#ppt_y"/>
                                          </p:val>
                                        </p:tav>
                                      </p:tavLst>
                                    </p:anim>
                                    <p:animEffect transition="in" filter="wipe(down)">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42D680E-10B4-F394-1068-223E13072D51}"/>
              </a:ext>
            </a:extLst>
          </p:cNvPr>
          <p:cNvSpPr>
            <a:spLocks noGrp="1"/>
          </p:cNvSpPr>
          <p:nvPr>
            <p:ph type="body" sz="quarter" idx="11"/>
          </p:nvPr>
        </p:nvSpPr>
        <p:spPr>
          <a:xfrm>
            <a:off x="710880" y="1251066"/>
            <a:ext cx="10698800" cy="1457854"/>
          </a:xfrm>
        </p:spPr>
        <p:txBody>
          <a:bodyPr/>
          <a:lstStyle/>
          <a:p>
            <a:endParaRPr lang="en-US" altLang="zh-CN" dirty="0"/>
          </a:p>
          <a:p>
            <a:r>
              <a:rPr lang="en-US" altLang="zh-CN" dirty="0"/>
              <a:t>Java</a:t>
            </a:r>
            <a:r>
              <a:rPr lang="zh-CN" altLang="en-US" dirty="0"/>
              <a:t>中的</a:t>
            </a:r>
            <a:r>
              <a:rPr lang="en-US" altLang="zh-CN" dirty="0"/>
              <a:t>synchronized</a:t>
            </a:r>
            <a:r>
              <a:rPr lang="zh-CN" altLang="en-US" dirty="0"/>
              <a:t>有偏向锁、轻量级锁、重量级锁三种形式，分别对应了锁只被一个线程持有、不同线程交替持有锁、多线程竞争锁三种情况。</a:t>
            </a:r>
          </a:p>
        </p:txBody>
      </p:sp>
      <p:sp>
        <p:nvSpPr>
          <p:cNvPr id="5" name="标题 1">
            <a:extLst>
              <a:ext uri="{FF2B5EF4-FFF2-40B4-BE49-F238E27FC236}">
                <a16:creationId xmlns:a16="http://schemas.microsoft.com/office/drawing/2014/main" id="{EEF6CBA9-F46E-0B82-C1D8-A85BB54BFC6C}"/>
              </a:ext>
            </a:extLst>
          </p:cNvPr>
          <p:cNvSpPr>
            <a:spLocks noGrp="1"/>
          </p:cNvSpPr>
          <p:nvPr>
            <p:ph type="title"/>
          </p:nvPr>
        </p:nvSpPr>
        <p:spPr>
          <a:xfrm>
            <a:off x="710880" y="1002232"/>
            <a:ext cx="10698800" cy="517190"/>
          </a:xfrm>
        </p:spPr>
        <p:txBody>
          <a:bodyPr/>
          <a:lstStyle/>
          <a:p>
            <a:r>
              <a:rPr lang="en-US" altLang="zh-CN" dirty="0"/>
              <a:t>Monitor</a:t>
            </a:r>
            <a:r>
              <a:rPr lang="zh-CN" altLang="en-US" dirty="0"/>
              <a:t>实现的锁属于重量级锁，你了解过锁升级吗？</a:t>
            </a:r>
          </a:p>
        </p:txBody>
      </p:sp>
      <p:graphicFrame>
        <p:nvGraphicFramePr>
          <p:cNvPr id="2" name="表格 3">
            <a:extLst>
              <a:ext uri="{FF2B5EF4-FFF2-40B4-BE49-F238E27FC236}">
                <a16:creationId xmlns:a16="http://schemas.microsoft.com/office/drawing/2014/main" id="{07E8A6B2-E6C6-C840-3492-5A5D9A3B8DB7}"/>
              </a:ext>
            </a:extLst>
          </p:cNvPr>
          <p:cNvGraphicFramePr>
            <a:graphicFrameLocks noGrp="1"/>
          </p:cNvGraphicFramePr>
          <p:nvPr>
            <p:extLst>
              <p:ext uri="{D42A27DB-BD31-4B8C-83A1-F6EECF244321}">
                <p14:modId xmlns:p14="http://schemas.microsoft.com/office/powerpoint/2010/main" val="2183293220"/>
              </p:ext>
            </p:extLst>
          </p:nvPr>
        </p:nvGraphicFramePr>
        <p:xfrm>
          <a:off x="1199456" y="2708920"/>
          <a:ext cx="10045116" cy="2988333"/>
        </p:xfrm>
        <a:graphic>
          <a:graphicData uri="http://schemas.openxmlformats.org/drawingml/2006/table">
            <a:tbl>
              <a:tblPr firstRow="1" bandRow="1">
                <a:tableStyleId>{5C22544A-7EE6-4342-B048-85BDC9FD1C3A}</a:tableStyleId>
              </a:tblPr>
              <a:tblGrid>
                <a:gridCol w="1231585">
                  <a:extLst>
                    <a:ext uri="{9D8B030D-6E8A-4147-A177-3AD203B41FA5}">
                      <a16:colId xmlns:a16="http://schemas.microsoft.com/office/drawing/2014/main" val="1051107230"/>
                    </a:ext>
                  </a:extLst>
                </a:gridCol>
                <a:gridCol w="8813531">
                  <a:extLst>
                    <a:ext uri="{9D8B030D-6E8A-4147-A177-3AD203B41FA5}">
                      <a16:colId xmlns:a16="http://schemas.microsoft.com/office/drawing/2014/main" val="1275429506"/>
                    </a:ext>
                  </a:extLst>
                </a:gridCol>
              </a:tblGrid>
              <a:tr h="544190">
                <a:tc>
                  <a:txBody>
                    <a:bodyPr/>
                    <a:lstStyle/>
                    <a:p>
                      <a:pPr lvl="0" algn="ctr"/>
                      <a:endParaRPr lang="zh-CN" altLang="en-US" sz="2400" dirty="0">
                        <a:solidFill>
                          <a:schemeClr val="bg1"/>
                        </a:solidFill>
                      </a:endParaRPr>
                    </a:p>
                  </a:txBody>
                  <a:tcPr anchor="ctr">
                    <a:solidFill>
                      <a:srgbClr val="C00000"/>
                    </a:solidFill>
                  </a:tcPr>
                </a:tc>
                <a:tc>
                  <a:txBody>
                    <a:bodyPr/>
                    <a:lstStyle/>
                    <a:p>
                      <a:pPr lvl="0" algn="ctr"/>
                      <a:r>
                        <a:rPr lang="zh-CN" altLang="en-US" sz="2400" kern="1200" dirty="0">
                          <a:solidFill>
                            <a:schemeClr val="bg1"/>
                          </a:solidFill>
                          <a:ea typeface="阿里巴巴普惠体" panose="00020600040101010101" pitchFamily="18" charset="-122"/>
                        </a:rPr>
                        <a:t>描述</a:t>
                      </a:r>
                    </a:p>
                  </a:txBody>
                  <a:tcPr anchor="ctr">
                    <a:solidFill>
                      <a:srgbClr val="C00000"/>
                    </a:solidFill>
                  </a:tcPr>
                </a:tc>
                <a:extLst>
                  <a:ext uri="{0D108BD9-81ED-4DB2-BD59-A6C34878D82A}">
                    <a16:rowId xmlns:a16="http://schemas.microsoft.com/office/drawing/2014/main" val="2028675716"/>
                  </a:ext>
                </a:extLst>
              </a:tr>
              <a:tr h="843970">
                <a:tc>
                  <a:txBody>
                    <a:bodyPr/>
                    <a:lstStyle/>
                    <a:p>
                      <a:pPr lvl="0" algn="just"/>
                      <a:r>
                        <a:rPr lang="zh-CN" altLang="en-US" sz="1600" kern="1200" dirty="0">
                          <a:solidFill>
                            <a:schemeClr val="tx1">
                              <a:lumMod val="85000"/>
                              <a:lumOff val="15000"/>
                            </a:schemeClr>
                          </a:solidFill>
                          <a:latin typeface="Alibaba PuHuiTi B"/>
                          <a:ea typeface="阿里巴巴普惠体" panose="00020600040101010101" pitchFamily="18" charset="-122"/>
                        </a:rPr>
                        <a:t>重量级锁</a:t>
                      </a:r>
                    </a:p>
                  </a:txBody>
                  <a:tcPr anchor="ctr">
                    <a:solidFill>
                      <a:schemeClr val="bg1">
                        <a:lumMod val="85000"/>
                      </a:schemeClr>
                    </a:solidFill>
                  </a:tcPr>
                </a:tc>
                <a:tc>
                  <a:txBody>
                    <a:bodyPr/>
                    <a:lstStyle/>
                    <a:p>
                      <a:pPr lvl="0" algn="just"/>
                      <a:r>
                        <a:rPr lang="zh-CN" altLang="en-US" sz="1600" kern="1200" dirty="0">
                          <a:solidFill>
                            <a:schemeClr val="tx1">
                              <a:lumMod val="85000"/>
                              <a:lumOff val="15000"/>
                            </a:schemeClr>
                          </a:solidFill>
                          <a:ea typeface="阿里巴巴普惠体" panose="00020600040101010101" pitchFamily="18" charset="-122"/>
                        </a:rPr>
                        <a:t>底层使用的</a:t>
                      </a:r>
                      <a:r>
                        <a:rPr lang="en-US" altLang="zh-CN" sz="1600" kern="1200" dirty="0">
                          <a:solidFill>
                            <a:schemeClr val="tx1">
                              <a:lumMod val="85000"/>
                              <a:lumOff val="15000"/>
                            </a:schemeClr>
                          </a:solidFill>
                          <a:ea typeface="阿里巴巴普惠体" panose="00020600040101010101" pitchFamily="18" charset="-122"/>
                        </a:rPr>
                        <a:t>Monitor</a:t>
                      </a:r>
                      <a:r>
                        <a:rPr lang="zh-CN" altLang="en-US" sz="1600" kern="1200" dirty="0">
                          <a:solidFill>
                            <a:schemeClr val="tx1">
                              <a:lumMod val="85000"/>
                              <a:lumOff val="15000"/>
                            </a:schemeClr>
                          </a:solidFill>
                          <a:ea typeface="阿里巴巴普惠体" panose="00020600040101010101" pitchFamily="18" charset="-122"/>
                        </a:rPr>
                        <a:t>实现，里面涉及到了用户态和内核态的切换、进程的上下文切换，成本较高，性能比较低。</a:t>
                      </a:r>
                    </a:p>
                  </a:txBody>
                  <a:tcPr anchor="ctr">
                    <a:solidFill>
                      <a:schemeClr val="bg1">
                        <a:lumMod val="85000"/>
                      </a:schemeClr>
                    </a:solidFill>
                  </a:tcPr>
                </a:tc>
                <a:extLst>
                  <a:ext uri="{0D108BD9-81ED-4DB2-BD59-A6C34878D82A}">
                    <a16:rowId xmlns:a16="http://schemas.microsoft.com/office/drawing/2014/main" val="3447760475"/>
                  </a:ext>
                </a:extLst>
              </a:tr>
              <a:tr h="660941">
                <a:tc>
                  <a:txBody>
                    <a:bodyPr/>
                    <a:lstStyle/>
                    <a:p>
                      <a:pPr lvl="0" algn="l"/>
                      <a:r>
                        <a:rPr lang="zh-CN" altLang="en-US" sz="1600" kern="1200" dirty="0">
                          <a:solidFill>
                            <a:schemeClr val="tx1">
                              <a:lumMod val="85000"/>
                              <a:lumOff val="15000"/>
                            </a:schemeClr>
                          </a:solidFill>
                          <a:ea typeface="阿里巴巴普惠体" panose="00020600040101010101" pitchFamily="18" charset="-122"/>
                        </a:rPr>
                        <a:t>轻量级锁</a:t>
                      </a:r>
                    </a:p>
                  </a:txBody>
                  <a:tcPr anchor="ctr">
                    <a:solidFill>
                      <a:schemeClr val="bg1">
                        <a:lumMod val="95000"/>
                      </a:schemeClr>
                    </a:solidFill>
                  </a:tcPr>
                </a:tc>
                <a:tc>
                  <a:txBody>
                    <a:bodyPr/>
                    <a:lstStyle/>
                    <a:p>
                      <a:pPr lvl="0" algn="l"/>
                      <a:r>
                        <a:rPr lang="zh-CN" altLang="en-US" sz="1600" kern="1200" dirty="0">
                          <a:solidFill>
                            <a:schemeClr val="tx1">
                              <a:lumMod val="85000"/>
                              <a:lumOff val="15000"/>
                            </a:schemeClr>
                          </a:solidFill>
                          <a:ea typeface="阿里巴巴普惠体" panose="00020600040101010101" pitchFamily="18" charset="-122"/>
                        </a:rPr>
                        <a:t>线程加锁的时间是错开的（也就是没有竞争），可以使用轻量级锁来优化。轻量级修改了对象头的锁标志，相对重量级锁性能提升很多。每次修改都是</a:t>
                      </a:r>
                      <a:r>
                        <a:rPr lang="en-US" altLang="zh-CN" sz="1600" kern="1200" dirty="0">
                          <a:solidFill>
                            <a:schemeClr val="tx1">
                              <a:lumMod val="85000"/>
                              <a:lumOff val="15000"/>
                            </a:schemeClr>
                          </a:solidFill>
                          <a:ea typeface="阿里巴巴普惠体" panose="00020600040101010101" pitchFamily="18" charset="-122"/>
                        </a:rPr>
                        <a:t>CAS</a:t>
                      </a:r>
                      <a:r>
                        <a:rPr lang="zh-CN" altLang="en-US" sz="1600" kern="1200" dirty="0">
                          <a:solidFill>
                            <a:schemeClr val="tx1">
                              <a:lumMod val="85000"/>
                              <a:lumOff val="15000"/>
                            </a:schemeClr>
                          </a:solidFill>
                          <a:ea typeface="阿里巴巴普惠体" panose="00020600040101010101" pitchFamily="18" charset="-122"/>
                        </a:rPr>
                        <a:t>操作，保证原子性</a:t>
                      </a:r>
                    </a:p>
                  </a:txBody>
                  <a:tcPr anchor="ctr">
                    <a:solidFill>
                      <a:schemeClr val="bg1">
                        <a:lumMod val="95000"/>
                      </a:schemeClr>
                    </a:solidFill>
                  </a:tcPr>
                </a:tc>
                <a:extLst>
                  <a:ext uri="{0D108BD9-81ED-4DB2-BD59-A6C34878D82A}">
                    <a16:rowId xmlns:a16="http://schemas.microsoft.com/office/drawing/2014/main" val="770613121"/>
                  </a:ext>
                </a:extLst>
              </a:tr>
              <a:tr h="939232">
                <a:tc>
                  <a:txBody>
                    <a:bodyPr/>
                    <a:lstStyle/>
                    <a:p>
                      <a:pPr lvl="0" algn="l"/>
                      <a:r>
                        <a:rPr lang="zh-CN" altLang="en-US" sz="1600" kern="1200" dirty="0">
                          <a:solidFill>
                            <a:schemeClr val="tx1">
                              <a:lumMod val="85000"/>
                              <a:lumOff val="15000"/>
                            </a:schemeClr>
                          </a:solidFill>
                          <a:ea typeface="阿里巴巴普惠体" panose="00020600040101010101" pitchFamily="18" charset="-122"/>
                        </a:rPr>
                        <a:t>偏向锁</a:t>
                      </a:r>
                    </a:p>
                  </a:txBody>
                  <a:tcPr anchor="ctr">
                    <a:solidFill>
                      <a:schemeClr val="bg1">
                        <a:lumMod val="8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lumMod val="85000"/>
                              <a:lumOff val="15000"/>
                            </a:schemeClr>
                          </a:solidFill>
                          <a:ea typeface="阿里巴巴普惠体" panose="00020600040101010101" pitchFamily="18" charset="-122"/>
                        </a:rPr>
                        <a:t>一段很长的时间内都只被一个线程使用锁，可以使用了偏向锁，在第一次获得锁时，会有一个</a:t>
                      </a:r>
                      <a:r>
                        <a:rPr lang="en-US" altLang="zh-CN" sz="1600" kern="1200" dirty="0">
                          <a:solidFill>
                            <a:schemeClr val="tx1">
                              <a:lumMod val="85000"/>
                              <a:lumOff val="15000"/>
                            </a:schemeClr>
                          </a:solidFill>
                          <a:ea typeface="阿里巴巴普惠体" panose="00020600040101010101" pitchFamily="18" charset="-122"/>
                        </a:rPr>
                        <a:t>CAS</a:t>
                      </a:r>
                      <a:r>
                        <a:rPr lang="zh-CN" altLang="en-US" sz="1600" kern="1200" dirty="0">
                          <a:solidFill>
                            <a:schemeClr val="tx1">
                              <a:lumMod val="85000"/>
                              <a:lumOff val="15000"/>
                            </a:schemeClr>
                          </a:solidFill>
                          <a:ea typeface="阿里巴巴普惠体" panose="00020600040101010101" pitchFamily="18" charset="-122"/>
                        </a:rPr>
                        <a:t>操作，之后该线程再获取锁，只需要判断</a:t>
                      </a:r>
                      <a:r>
                        <a:rPr lang="en-US" altLang="zh-CN" sz="1600" kern="1200" dirty="0">
                          <a:solidFill>
                            <a:schemeClr val="tx1">
                              <a:lumMod val="85000"/>
                              <a:lumOff val="15000"/>
                            </a:schemeClr>
                          </a:solidFill>
                          <a:ea typeface="阿里巴巴普惠体" panose="00020600040101010101" pitchFamily="18" charset="-122"/>
                        </a:rPr>
                        <a:t>mark word</a:t>
                      </a:r>
                      <a:r>
                        <a:rPr lang="zh-CN" altLang="en-US" sz="1600" kern="1200" dirty="0">
                          <a:solidFill>
                            <a:schemeClr val="tx1">
                              <a:lumMod val="85000"/>
                              <a:lumOff val="15000"/>
                            </a:schemeClr>
                          </a:solidFill>
                          <a:ea typeface="阿里巴巴普惠体" panose="00020600040101010101" pitchFamily="18" charset="-122"/>
                        </a:rPr>
                        <a:t>中是否是自己的线程</a:t>
                      </a:r>
                      <a:r>
                        <a:rPr lang="en-US" altLang="zh-CN" sz="1600" kern="1200" dirty="0">
                          <a:solidFill>
                            <a:schemeClr val="tx1">
                              <a:lumMod val="85000"/>
                              <a:lumOff val="15000"/>
                            </a:schemeClr>
                          </a:solidFill>
                          <a:ea typeface="阿里巴巴普惠体" panose="00020600040101010101" pitchFamily="18" charset="-122"/>
                        </a:rPr>
                        <a:t>id</a:t>
                      </a:r>
                      <a:r>
                        <a:rPr lang="zh-CN" altLang="en-US" sz="1600" kern="1200" dirty="0">
                          <a:solidFill>
                            <a:schemeClr val="tx1">
                              <a:lumMod val="85000"/>
                              <a:lumOff val="15000"/>
                            </a:schemeClr>
                          </a:solidFill>
                          <a:ea typeface="阿里巴巴普惠体" panose="00020600040101010101" pitchFamily="18" charset="-122"/>
                        </a:rPr>
                        <a:t>即可，而不是开销相对较大的</a:t>
                      </a:r>
                      <a:r>
                        <a:rPr lang="en-US" altLang="zh-CN" sz="1600" kern="1200" dirty="0">
                          <a:solidFill>
                            <a:schemeClr val="tx1">
                              <a:lumMod val="85000"/>
                              <a:lumOff val="15000"/>
                            </a:schemeClr>
                          </a:solidFill>
                          <a:ea typeface="阿里巴巴普惠体" panose="00020600040101010101" pitchFamily="18" charset="-122"/>
                        </a:rPr>
                        <a:t>CAS</a:t>
                      </a:r>
                      <a:r>
                        <a:rPr lang="zh-CN" altLang="en-US" sz="1600" kern="1200" dirty="0">
                          <a:solidFill>
                            <a:schemeClr val="tx1">
                              <a:lumMod val="85000"/>
                              <a:lumOff val="15000"/>
                            </a:schemeClr>
                          </a:solidFill>
                          <a:ea typeface="阿里巴巴普惠体" panose="00020600040101010101" pitchFamily="18" charset="-122"/>
                        </a:rPr>
                        <a:t>命令</a:t>
                      </a:r>
                      <a:endParaRPr lang="en-US" altLang="zh-CN" sz="1600" kern="1200" dirty="0">
                        <a:solidFill>
                          <a:schemeClr val="tx1">
                            <a:lumMod val="85000"/>
                            <a:lumOff val="15000"/>
                          </a:schemeClr>
                        </a:solidFill>
                        <a:ea typeface="阿里巴巴普惠体" panose="00020600040101010101" pitchFamily="18" charset="-122"/>
                      </a:endParaRPr>
                    </a:p>
                  </a:txBody>
                  <a:tcPr anchor="ctr">
                    <a:solidFill>
                      <a:schemeClr val="bg1">
                        <a:lumMod val="85000"/>
                      </a:schemeClr>
                    </a:solidFill>
                  </a:tcPr>
                </a:tc>
                <a:extLst>
                  <a:ext uri="{0D108BD9-81ED-4DB2-BD59-A6C34878D82A}">
                    <a16:rowId xmlns:a16="http://schemas.microsoft.com/office/drawing/2014/main" val="1275732591"/>
                  </a:ext>
                </a:extLst>
              </a:tr>
            </a:tbl>
          </a:graphicData>
        </a:graphic>
      </p:graphicFrame>
      <p:sp>
        <p:nvSpPr>
          <p:cNvPr id="4" name="文本占位符 2">
            <a:extLst>
              <a:ext uri="{FF2B5EF4-FFF2-40B4-BE49-F238E27FC236}">
                <a16:creationId xmlns:a16="http://schemas.microsoft.com/office/drawing/2014/main" id="{2EB9F468-4BE5-56DB-437E-9B2EBE36536E}"/>
              </a:ext>
            </a:extLst>
          </p:cNvPr>
          <p:cNvSpPr txBox="1">
            <a:spLocks/>
          </p:cNvSpPr>
          <p:nvPr/>
        </p:nvSpPr>
        <p:spPr>
          <a:xfrm>
            <a:off x="1199456" y="5409220"/>
            <a:ext cx="10698800" cy="96546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US" altLang="zh-CN" dirty="0">
              <a:solidFill>
                <a:srgbClr val="C00000"/>
              </a:solidFill>
            </a:endParaRPr>
          </a:p>
          <a:p>
            <a:r>
              <a:rPr lang="zh-CN" altLang="en-US" dirty="0">
                <a:solidFill>
                  <a:srgbClr val="C00000"/>
                </a:solidFill>
              </a:rPr>
              <a:t>一旦锁发生了竞争，都会升级为重量级锁</a:t>
            </a:r>
          </a:p>
        </p:txBody>
      </p:sp>
    </p:spTree>
    <p:extLst>
      <p:ext uri="{BB962C8B-B14F-4D97-AF65-F5344CB8AC3E}">
        <p14:creationId xmlns:p14="http://schemas.microsoft.com/office/powerpoint/2010/main" val="719777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373232" y="2007205"/>
            <a:ext cx="10342748"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你谈谈 </a:t>
            </a:r>
            <a:r>
              <a:rPr lang="en-US" altLang="zh-CN" sz="5400" dirty="0">
                <a:solidFill>
                  <a:srgbClr val="AD2B26"/>
                </a:solidFill>
              </a:rPr>
              <a:t>JMM</a:t>
            </a:r>
            <a:r>
              <a:rPr lang="zh-CN" altLang="en-US" sz="5400" dirty="0">
                <a:solidFill>
                  <a:srgbClr val="AD2B26"/>
                </a:solidFill>
              </a:rPr>
              <a:t>（</a:t>
            </a:r>
            <a:r>
              <a:rPr lang="en-US" altLang="zh-CN" sz="5400" dirty="0">
                <a:solidFill>
                  <a:srgbClr val="AD2B26"/>
                </a:solidFill>
              </a:rPr>
              <a:t>Java</a:t>
            </a:r>
            <a:r>
              <a:rPr lang="zh-CN" altLang="en-US" sz="5400" dirty="0">
                <a:solidFill>
                  <a:srgbClr val="AD2B26"/>
                </a:solidFill>
              </a:rPr>
              <a:t>内存模型） </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93500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Java </a:t>
            </a:r>
            <a:r>
              <a:rPr lang="zh-CN" altLang="en-US" sz="2000" dirty="0">
                <a:solidFill>
                  <a:srgbClr val="AD2B26"/>
                </a:solidFill>
              </a:rPr>
              <a:t>内存模型 </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958740"/>
          </a:xfrm>
        </p:spPr>
        <p:txBody>
          <a:bodyPr/>
          <a:lstStyle/>
          <a:p>
            <a:r>
              <a:rPr lang="en-US" altLang="zh-CN" dirty="0"/>
              <a:t>JMM(Java Memory Model)Java</a:t>
            </a:r>
            <a:r>
              <a:rPr lang="zh-CN" altLang="en-US" dirty="0"/>
              <a:t>内存模型，定义了</a:t>
            </a:r>
            <a:r>
              <a:rPr lang="zh-CN" altLang="en-US" dirty="0">
                <a:solidFill>
                  <a:srgbClr val="C00000"/>
                </a:solidFill>
              </a:rPr>
              <a:t>共享内存</a:t>
            </a:r>
            <a:r>
              <a:rPr lang="zh-CN" altLang="en-US" dirty="0"/>
              <a:t>中</a:t>
            </a:r>
            <a:r>
              <a:rPr lang="zh-CN" altLang="en-US" dirty="0">
                <a:solidFill>
                  <a:srgbClr val="C00000"/>
                </a:solidFill>
              </a:rPr>
              <a:t>多线程程序读写操作</a:t>
            </a:r>
            <a:r>
              <a:rPr lang="zh-CN" altLang="en-US" dirty="0"/>
              <a:t>的行为规范，通过这些规则来规范对内存的读写操作从而保证指令的正确性</a:t>
            </a:r>
          </a:p>
        </p:txBody>
      </p:sp>
      <p:grpSp>
        <p:nvGrpSpPr>
          <p:cNvPr id="18" name="组合 17">
            <a:extLst>
              <a:ext uri="{FF2B5EF4-FFF2-40B4-BE49-F238E27FC236}">
                <a16:creationId xmlns:a16="http://schemas.microsoft.com/office/drawing/2014/main" id="{AD9D2C54-17E5-2D6B-7D55-D30873955048}"/>
              </a:ext>
            </a:extLst>
          </p:cNvPr>
          <p:cNvGrpSpPr/>
          <p:nvPr/>
        </p:nvGrpSpPr>
        <p:grpSpPr>
          <a:xfrm>
            <a:off x="1517717" y="2801457"/>
            <a:ext cx="4873658" cy="1517716"/>
            <a:chOff x="2026763" y="3073138"/>
            <a:chExt cx="4873658" cy="1517716"/>
          </a:xfrm>
        </p:grpSpPr>
        <p:sp>
          <p:nvSpPr>
            <p:cNvPr id="4" name="矩形: 圆角 3">
              <a:extLst>
                <a:ext uri="{FF2B5EF4-FFF2-40B4-BE49-F238E27FC236}">
                  <a16:creationId xmlns:a16="http://schemas.microsoft.com/office/drawing/2014/main" id="{6EEC9249-67A3-005D-3DCA-1C97C6CC0DA4}"/>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A</a:t>
              </a:r>
              <a:endParaRPr lang="zh-CN" altLang="en-US" sz="1600" dirty="0">
                <a:solidFill>
                  <a:schemeClr val="tx1"/>
                </a:solidFill>
                <a:ea typeface="Alibaba PuHuiTi Medium"/>
              </a:endParaRPr>
            </a:p>
          </p:txBody>
        </p:sp>
        <p:sp>
          <p:nvSpPr>
            <p:cNvPr id="5" name="矩形: 圆角 4">
              <a:extLst>
                <a:ext uri="{FF2B5EF4-FFF2-40B4-BE49-F238E27FC236}">
                  <a16:creationId xmlns:a16="http://schemas.microsoft.com/office/drawing/2014/main" id="{4F998564-87FF-7D87-B33C-A20999891B3C}"/>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8" name="矩形: 圆角 7">
              <a:extLst>
                <a:ext uri="{FF2B5EF4-FFF2-40B4-BE49-F238E27FC236}">
                  <a16:creationId xmlns:a16="http://schemas.microsoft.com/office/drawing/2014/main" id="{599A3B47-E9C3-DCB8-B2F4-88FB5A1435C1}"/>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9" name="文本占位符 2">
              <a:extLst>
                <a:ext uri="{FF2B5EF4-FFF2-40B4-BE49-F238E27FC236}">
                  <a16:creationId xmlns:a16="http://schemas.microsoft.com/office/drawing/2014/main" id="{7D14C057-ACE8-22B4-5503-0DCDA9158DB5}"/>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15" name="直接箭头连接符 14">
              <a:extLst>
                <a:ext uri="{FF2B5EF4-FFF2-40B4-BE49-F238E27FC236}">
                  <a16:creationId xmlns:a16="http://schemas.microsoft.com/office/drawing/2014/main" id="{9159986A-B642-6C50-3CEF-CF14111121DA}"/>
                </a:ext>
              </a:extLst>
            </p:cNvPr>
            <p:cNvCxnSpPr>
              <a:cxnSpLocks/>
              <a:stCxn id="4" idx="3"/>
              <a:endCxn id="5"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4EFE031-D52F-421F-29CC-BBF813711BB3}"/>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C8F541B7-1D09-7CDC-A2A2-95FAF96ACF1E}"/>
              </a:ext>
            </a:extLst>
          </p:cNvPr>
          <p:cNvGrpSpPr/>
          <p:nvPr/>
        </p:nvGrpSpPr>
        <p:grpSpPr>
          <a:xfrm>
            <a:off x="1517717" y="4748320"/>
            <a:ext cx="4873658" cy="1517716"/>
            <a:chOff x="2026763" y="3073138"/>
            <a:chExt cx="4873658" cy="1517716"/>
          </a:xfrm>
        </p:grpSpPr>
        <p:sp>
          <p:nvSpPr>
            <p:cNvPr id="20" name="矩形: 圆角 19">
              <a:extLst>
                <a:ext uri="{FF2B5EF4-FFF2-40B4-BE49-F238E27FC236}">
                  <a16:creationId xmlns:a16="http://schemas.microsoft.com/office/drawing/2014/main" id="{F7103410-FC9E-7E75-1F7D-6B6494E7E30D}"/>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B</a:t>
              </a:r>
              <a:endParaRPr lang="zh-CN" altLang="en-US" sz="1600" dirty="0">
                <a:solidFill>
                  <a:schemeClr val="tx1"/>
                </a:solidFill>
                <a:ea typeface="Alibaba PuHuiTi Medium"/>
              </a:endParaRPr>
            </a:p>
          </p:txBody>
        </p:sp>
        <p:sp>
          <p:nvSpPr>
            <p:cNvPr id="21" name="矩形: 圆角 20">
              <a:extLst>
                <a:ext uri="{FF2B5EF4-FFF2-40B4-BE49-F238E27FC236}">
                  <a16:creationId xmlns:a16="http://schemas.microsoft.com/office/drawing/2014/main" id="{87905185-865D-B010-D0E7-04977CAB7C41}"/>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22" name="矩形: 圆角 21">
              <a:extLst>
                <a:ext uri="{FF2B5EF4-FFF2-40B4-BE49-F238E27FC236}">
                  <a16:creationId xmlns:a16="http://schemas.microsoft.com/office/drawing/2014/main" id="{407C1108-07A8-C8FA-8DE9-0BE6A82C4686}"/>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23" name="文本占位符 2">
              <a:extLst>
                <a:ext uri="{FF2B5EF4-FFF2-40B4-BE49-F238E27FC236}">
                  <a16:creationId xmlns:a16="http://schemas.microsoft.com/office/drawing/2014/main" id="{0F97A702-AF09-867E-EEC8-3AC2519FDB45}"/>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24" name="直接箭头连接符 23">
              <a:extLst>
                <a:ext uri="{FF2B5EF4-FFF2-40B4-BE49-F238E27FC236}">
                  <a16:creationId xmlns:a16="http://schemas.microsoft.com/office/drawing/2014/main" id="{1C0C27AD-B4FA-0AFB-A9D3-4E4BA42CAF6F}"/>
                </a:ext>
              </a:extLst>
            </p:cNvPr>
            <p:cNvCxnSpPr>
              <a:cxnSpLocks/>
              <a:stCxn id="20" idx="3"/>
              <a:endCxn id="21"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ECD94E0E-04EE-FD7D-06CB-F8E54001A724}"/>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a:extLst>
              <a:ext uri="{FF2B5EF4-FFF2-40B4-BE49-F238E27FC236}">
                <a16:creationId xmlns:a16="http://schemas.microsoft.com/office/drawing/2014/main" id="{DA91AA60-C225-6BA4-B877-C6BE0A98EA1D}"/>
              </a:ext>
            </a:extLst>
          </p:cNvPr>
          <p:cNvSpPr/>
          <p:nvPr/>
        </p:nvSpPr>
        <p:spPr>
          <a:xfrm>
            <a:off x="8974191" y="2801457"/>
            <a:ext cx="1395167" cy="3464579"/>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54164752-71D2-9D7A-28B8-009F5F87E53E}"/>
              </a:ext>
            </a:extLst>
          </p:cNvPr>
          <p:cNvSpPr/>
          <p:nvPr/>
        </p:nvSpPr>
        <p:spPr>
          <a:xfrm>
            <a:off x="9115720" y="3326575"/>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8" name="矩形: 圆角 27">
            <a:extLst>
              <a:ext uri="{FF2B5EF4-FFF2-40B4-BE49-F238E27FC236}">
                <a16:creationId xmlns:a16="http://schemas.microsoft.com/office/drawing/2014/main" id="{774AE1DB-7A99-2D31-DD83-F8A93D132774}"/>
              </a:ext>
            </a:extLst>
          </p:cNvPr>
          <p:cNvSpPr/>
          <p:nvPr/>
        </p:nvSpPr>
        <p:spPr>
          <a:xfrm>
            <a:off x="9115720" y="3881367"/>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9" name="矩形: 圆角 28">
            <a:extLst>
              <a:ext uri="{FF2B5EF4-FFF2-40B4-BE49-F238E27FC236}">
                <a16:creationId xmlns:a16="http://schemas.microsoft.com/office/drawing/2014/main" id="{3BB254C8-AC12-A6F0-1BF8-A99A07D49B95}"/>
              </a:ext>
            </a:extLst>
          </p:cNvPr>
          <p:cNvSpPr/>
          <p:nvPr/>
        </p:nvSpPr>
        <p:spPr>
          <a:xfrm>
            <a:off x="9115720" y="4484990"/>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30" name="矩形: 圆角 29">
            <a:extLst>
              <a:ext uri="{FF2B5EF4-FFF2-40B4-BE49-F238E27FC236}">
                <a16:creationId xmlns:a16="http://schemas.microsoft.com/office/drawing/2014/main" id="{99DD33CD-0EDE-59A0-0FEC-6F7D5C8FA7B5}"/>
              </a:ext>
            </a:extLst>
          </p:cNvPr>
          <p:cNvSpPr/>
          <p:nvPr/>
        </p:nvSpPr>
        <p:spPr>
          <a:xfrm>
            <a:off x="9115720" y="5052983"/>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31" name="矩形: 圆角 30">
            <a:extLst>
              <a:ext uri="{FF2B5EF4-FFF2-40B4-BE49-F238E27FC236}">
                <a16:creationId xmlns:a16="http://schemas.microsoft.com/office/drawing/2014/main" id="{5BAB5592-F4DE-FCB9-9132-DAF4D2F866DE}"/>
              </a:ext>
            </a:extLst>
          </p:cNvPr>
          <p:cNvSpPr/>
          <p:nvPr/>
        </p:nvSpPr>
        <p:spPr>
          <a:xfrm>
            <a:off x="9115720" y="5620976"/>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libaba PuHuiTi M"/>
              </a:rPr>
              <a:t>….</a:t>
            </a:r>
            <a:endParaRPr lang="zh-CN" altLang="en-US" sz="1600" dirty="0">
              <a:solidFill>
                <a:schemeClr val="tx1"/>
              </a:solidFill>
              <a:latin typeface="Alibaba PuHuiTi M"/>
            </a:endParaRPr>
          </a:p>
        </p:txBody>
      </p:sp>
      <p:sp>
        <p:nvSpPr>
          <p:cNvPr id="32" name="文本占位符 2">
            <a:extLst>
              <a:ext uri="{FF2B5EF4-FFF2-40B4-BE49-F238E27FC236}">
                <a16:creationId xmlns:a16="http://schemas.microsoft.com/office/drawing/2014/main" id="{9C49A790-6CF6-5D97-74FE-BACA1FBCEC7D}"/>
              </a:ext>
            </a:extLst>
          </p:cNvPr>
          <p:cNvSpPr txBox="1">
            <a:spLocks/>
          </p:cNvSpPr>
          <p:nvPr/>
        </p:nvSpPr>
        <p:spPr>
          <a:xfrm>
            <a:off x="9226429" y="2784300"/>
            <a:ext cx="938810" cy="5000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主内存</a:t>
            </a:r>
          </a:p>
        </p:txBody>
      </p:sp>
      <p:sp>
        <p:nvSpPr>
          <p:cNvPr id="33" name="箭头: 左右 32">
            <a:extLst>
              <a:ext uri="{FF2B5EF4-FFF2-40B4-BE49-F238E27FC236}">
                <a16:creationId xmlns:a16="http://schemas.microsoft.com/office/drawing/2014/main" id="{C5998661-E66A-4623-0912-0444EB8CC96B}"/>
              </a:ext>
            </a:extLst>
          </p:cNvPr>
          <p:cNvSpPr/>
          <p:nvPr/>
        </p:nvSpPr>
        <p:spPr>
          <a:xfrm>
            <a:off x="6711762" y="3284303"/>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JMM</a:t>
            </a:r>
            <a:r>
              <a:rPr lang="zh-CN" altLang="en-US" sz="1400" dirty="0">
                <a:solidFill>
                  <a:schemeClr val="tx1"/>
                </a:solidFill>
                <a:ea typeface="Alibaba PuHuiTi Medium"/>
              </a:rPr>
              <a:t>控制</a:t>
            </a:r>
            <a:r>
              <a:rPr lang="en-US" altLang="zh-CN" sz="1400" dirty="0" err="1">
                <a:solidFill>
                  <a:schemeClr val="tx1"/>
                </a:solidFill>
                <a:ea typeface="Alibaba PuHuiTi Medium"/>
              </a:rPr>
              <a:t>sava</a:t>
            </a:r>
            <a:r>
              <a:rPr lang="en-US" altLang="zh-CN" sz="1400" dirty="0">
                <a:solidFill>
                  <a:schemeClr val="tx1"/>
                </a:solidFill>
                <a:ea typeface="Alibaba PuHuiTi Medium"/>
              </a:rPr>
              <a:t>/load</a:t>
            </a:r>
            <a:endParaRPr lang="zh-CN" altLang="en-US" sz="1400" dirty="0">
              <a:solidFill>
                <a:schemeClr val="tx1"/>
              </a:solidFill>
              <a:ea typeface="Alibaba PuHuiTi Medium"/>
            </a:endParaRPr>
          </a:p>
        </p:txBody>
      </p:sp>
      <p:sp>
        <p:nvSpPr>
          <p:cNvPr id="35" name="箭头: 左右 34">
            <a:extLst>
              <a:ext uri="{FF2B5EF4-FFF2-40B4-BE49-F238E27FC236}">
                <a16:creationId xmlns:a16="http://schemas.microsoft.com/office/drawing/2014/main" id="{57807CA9-9709-5947-448E-E2341A7DA712}"/>
              </a:ext>
            </a:extLst>
          </p:cNvPr>
          <p:cNvSpPr/>
          <p:nvPr/>
        </p:nvSpPr>
        <p:spPr>
          <a:xfrm>
            <a:off x="6711762" y="5078907"/>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JMM</a:t>
            </a:r>
            <a:r>
              <a:rPr lang="zh-CN" altLang="en-US" sz="1400" dirty="0">
                <a:solidFill>
                  <a:schemeClr val="tx1"/>
                </a:solidFill>
                <a:ea typeface="Alibaba PuHuiTi Medium"/>
              </a:rPr>
              <a:t>控制</a:t>
            </a:r>
            <a:r>
              <a:rPr lang="en-US" altLang="zh-CN" sz="1400" dirty="0" err="1">
                <a:solidFill>
                  <a:schemeClr val="tx1"/>
                </a:solidFill>
                <a:ea typeface="Alibaba PuHuiTi Medium"/>
              </a:rPr>
              <a:t>sava</a:t>
            </a:r>
            <a:r>
              <a:rPr lang="en-US" altLang="zh-CN" sz="1400" dirty="0">
                <a:solidFill>
                  <a:schemeClr val="tx1"/>
                </a:solidFill>
                <a:ea typeface="Alibaba PuHuiTi Medium"/>
              </a:rPr>
              <a:t>/load</a:t>
            </a:r>
            <a:endParaRPr lang="zh-CN" altLang="en-US" sz="1400" dirty="0">
              <a:solidFill>
                <a:schemeClr val="tx1"/>
              </a:solidFill>
              <a:ea typeface="Alibaba PuHuiTi Medium"/>
            </a:endParaRPr>
          </a:p>
        </p:txBody>
      </p:sp>
    </p:spTree>
    <p:extLst>
      <p:ext uri="{BB962C8B-B14F-4D97-AF65-F5344CB8AC3E}">
        <p14:creationId xmlns:p14="http://schemas.microsoft.com/office/powerpoint/2010/main" val="2240800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p:bldP spid="33" grpId="0" animBg="1"/>
      <p:bldP spid="3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F3BAF80-7BD8-5C35-11B2-EB9FCF597AB5}"/>
              </a:ext>
            </a:extLst>
          </p:cNvPr>
          <p:cNvSpPr>
            <a:spLocks noGrp="1"/>
          </p:cNvSpPr>
          <p:nvPr>
            <p:ph type="body" sz="quarter" idx="10"/>
          </p:nvPr>
        </p:nvSpPr>
        <p:spPr>
          <a:xfrm>
            <a:off x="5126584" y="1463040"/>
            <a:ext cx="5760538" cy="1641924"/>
          </a:xfrm>
        </p:spPr>
        <p:txBody>
          <a:bodyPr/>
          <a:lstStyle/>
          <a:p>
            <a:pPr marL="0" indent="0">
              <a:buNone/>
            </a:pPr>
            <a:r>
              <a:rPr lang="zh-CN" altLang="en-US" sz="1800" dirty="0">
                <a:solidFill>
                  <a:srgbClr val="AD2B26"/>
                </a:solidFill>
              </a:rPr>
              <a:t>你谈谈 </a:t>
            </a:r>
            <a:r>
              <a:rPr lang="en-US" altLang="zh-CN" sz="1800" dirty="0">
                <a:solidFill>
                  <a:srgbClr val="AD2B26"/>
                </a:solidFill>
              </a:rPr>
              <a:t>JMM</a:t>
            </a:r>
            <a:r>
              <a:rPr lang="zh-CN" altLang="en-US" sz="1800" dirty="0">
                <a:solidFill>
                  <a:srgbClr val="AD2B26"/>
                </a:solidFill>
              </a:rPr>
              <a:t>（</a:t>
            </a:r>
            <a:r>
              <a:rPr lang="en-US" altLang="zh-CN" sz="1800" dirty="0">
                <a:solidFill>
                  <a:srgbClr val="AD2B26"/>
                </a:solidFill>
              </a:rPr>
              <a:t>Java</a:t>
            </a:r>
            <a:r>
              <a:rPr lang="zh-CN" altLang="en-US" sz="1800" dirty="0">
                <a:solidFill>
                  <a:srgbClr val="AD2B26"/>
                </a:solidFill>
              </a:rPr>
              <a:t>内存模型） </a:t>
            </a:r>
            <a:endParaRPr lang="zh-CN" altLang="en-US" sz="1800" dirty="0"/>
          </a:p>
          <a:p>
            <a:endParaRPr lang="zh-CN" altLang="en-US" dirty="0"/>
          </a:p>
        </p:txBody>
      </p:sp>
      <p:sp>
        <p:nvSpPr>
          <p:cNvPr id="3" name="文本占位符 2">
            <a:extLst>
              <a:ext uri="{FF2B5EF4-FFF2-40B4-BE49-F238E27FC236}">
                <a16:creationId xmlns:a16="http://schemas.microsoft.com/office/drawing/2014/main" id="{77AD814C-C104-DF9A-CE87-5A9A76F368A4}"/>
              </a:ext>
            </a:extLst>
          </p:cNvPr>
          <p:cNvSpPr txBox="1">
            <a:spLocks/>
          </p:cNvSpPr>
          <p:nvPr/>
        </p:nvSpPr>
        <p:spPr>
          <a:xfrm>
            <a:off x="5126584" y="2384884"/>
            <a:ext cx="6298008" cy="25202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JMM(Java Memory Model)Java</a:t>
            </a:r>
            <a:r>
              <a:rPr lang="zh-CN" altLang="en-US" sz="1400" dirty="0"/>
              <a:t>内存模型，定义了</a:t>
            </a:r>
            <a:r>
              <a:rPr lang="zh-CN" altLang="en-US" sz="1400" dirty="0">
                <a:solidFill>
                  <a:srgbClr val="C00000"/>
                </a:solidFill>
              </a:rPr>
              <a:t>共享内存</a:t>
            </a:r>
            <a:r>
              <a:rPr lang="zh-CN" altLang="en-US" sz="1400" dirty="0"/>
              <a:t>中</a:t>
            </a:r>
            <a:r>
              <a:rPr lang="zh-CN" altLang="en-US" sz="1400" dirty="0">
                <a:solidFill>
                  <a:srgbClr val="C00000"/>
                </a:solidFill>
              </a:rPr>
              <a:t>多线程程序读写操作</a:t>
            </a:r>
            <a:r>
              <a:rPr lang="zh-CN" altLang="en-US" sz="1400" dirty="0"/>
              <a:t>的行为规范，通过这些规则来规范对内存的读写操作从而保证指令的正确性</a:t>
            </a:r>
            <a:endParaRPr lang="en-US" altLang="zh-CN" sz="1400" dirty="0"/>
          </a:p>
          <a:p>
            <a:pPr marL="285750" indent="-285750">
              <a:buFont typeface="Wingdings" panose="05000000000000000000" pitchFamily="2" charset="2"/>
              <a:buChar char="l"/>
            </a:pPr>
            <a:r>
              <a:rPr lang="en-US" altLang="zh-CN" sz="1400" dirty="0"/>
              <a:t>JMM</a:t>
            </a:r>
            <a:r>
              <a:rPr lang="zh-CN" altLang="en-US" sz="1400" dirty="0"/>
              <a:t>把内存分为两块，一块是私有线程的工作区域（工作内存），一块是所有线程的共享区域（主内存）</a:t>
            </a:r>
            <a:endParaRPr lang="en-US" altLang="zh-CN" sz="1400" dirty="0"/>
          </a:p>
          <a:p>
            <a:pPr marL="285750" indent="-285750">
              <a:buFont typeface="Wingdings" panose="05000000000000000000" pitchFamily="2" charset="2"/>
              <a:buChar char="l"/>
            </a:pPr>
            <a:r>
              <a:rPr lang="zh-CN" altLang="en-US" sz="1400" dirty="0"/>
              <a:t>线程跟线程之间是相互隔离，线程跟线程交互需要通过主内存</a:t>
            </a:r>
            <a:endParaRPr lang="en-US" altLang="zh-CN" sz="1400" dirty="0"/>
          </a:p>
        </p:txBody>
      </p:sp>
    </p:spTree>
    <p:extLst>
      <p:ext uri="{BB962C8B-B14F-4D97-AF65-F5344CB8AC3E}">
        <p14:creationId xmlns:p14="http://schemas.microsoft.com/office/powerpoint/2010/main" val="3299704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3563332" y="2011998"/>
            <a:ext cx="7846348"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5400" dirty="0">
                <a:solidFill>
                  <a:srgbClr val="AD2B26"/>
                </a:solidFill>
              </a:rPr>
              <a:t>CAS </a:t>
            </a:r>
            <a:r>
              <a:rPr lang="zh-CN" altLang="en-US" sz="5400" dirty="0">
                <a:solidFill>
                  <a:srgbClr val="AD2B26"/>
                </a:solidFill>
              </a:rPr>
              <a:t>你知道吗？</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06659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CAS</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8800"/>
            <a:ext cx="10698800" cy="2164835"/>
          </a:xfrm>
        </p:spPr>
        <p:txBody>
          <a:bodyPr/>
          <a:lstStyle/>
          <a:p>
            <a:r>
              <a:rPr lang="en-US" altLang="zh-CN" dirty="0"/>
              <a:t>CAS</a:t>
            </a:r>
            <a:r>
              <a:rPr lang="zh-CN" altLang="en-US" dirty="0"/>
              <a:t>的全称是： </a:t>
            </a:r>
            <a:r>
              <a:rPr lang="en-US" altLang="zh-CN" dirty="0"/>
              <a:t>Compare And Swap(</a:t>
            </a:r>
            <a:r>
              <a:rPr lang="zh-CN" altLang="en-US" dirty="0"/>
              <a:t>比较再交换</a:t>
            </a:r>
            <a:r>
              <a:rPr lang="en-US" altLang="zh-CN" dirty="0"/>
              <a:t>)</a:t>
            </a:r>
            <a:r>
              <a:rPr lang="zh-CN" altLang="en-US" dirty="0"/>
              <a:t>，它体现的一种乐观锁的思想，在无锁情况下保证线程操作共享数据的原子性。</a:t>
            </a:r>
            <a:endParaRPr lang="en-US" altLang="zh-CN" dirty="0"/>
          </a:p>
          <a:p>
            <a:r>
              <a:rPr lang="zh-CN" altLang="en-US" dirty="0"/>
              <a:t>在</a:t>
            </a:r>
            <a:r>
              <a:rPr lang="en-US" altLang="zh-CN" dirty="0"/>
              <a:t>JUC</a:t>
            </a:r>
            <a:r>
              <a:rPr lang="zh-CN" altLang="en-US" dirty="0"/>
              <a:t>（</a:t>
            </a:r>
            <a:r>
              <a:rPr lang="en-US" altLang="zh-CN" dirty="0"/>
              <a:t> </a:t>
            </a:r>
            <a:r>
              <a:rPr lang="en-US" altLang="zh-CN" dirty="0" err="1"/>
              <a:t>java.util.concurrent</a:t>
            </a:r>
            <a:r>
              <a:rPr lang="en-US" altLang="zh-CN" dirty="0"/>
              <a:t> </a:t>
            </a:r>
            <a:r>
              <a:rPr lang="zh-CN" altLang="en-US" dirty="0"/>
              <a:t>）包下实现的很多类都用到了</a:t>
            </a:r>
            <a:r>
              <a:rPr lang="en-US" altLang="zh-CN" dirty="0"/>
              <a:t>CAS</a:t>
            </a:r>
            <a:r>
              <a:rPr lang="zh-CN" altLang="en-US" dirty="0"/>
              <a:t>操作</a:t>
            </a:r>
            <a:endParaRPr lang="en-US" altLang="zh-CN" dirty="0"/>
          </a:p>
          <a:p>
            <a:pPr marL="285750" indent="-285750">
              <a:buFont typeface="Wingdings" panose="05000000000000000000" pitchFamily="2" charset="2"/>
              <a:buChar char="l"/>
            </a:pPr>
            <a:r>
              <a:rPr lang="en-US" altLang="zh-CN" dirty="0" err="1"/>
              <a:t>AbstractQueuedSynchronizer</a:t>
            </a:r>
            <a:r>
              <a:rPr lang="zh-CN" altLang="en-US" dirty="0"/>
              <a:t>（</a:t>
            </a:r>
            <a:r>
              <a:rPr lang="en-US" altLang="zh-CN" dirty="0"/>
              <a:t>AQS</a:t>
            </a:r>
            <a:r>
              <a:rPr lang="zh-CN" altLang="en-US" dirty="0"/>
              <a:t>框架）</a:t>
            </a:r>
            <a:endParaRPr lang="en-US" altLang="zh-CN" dirty="0"/>
          </a:p>
          <a:p>
            <a:pPr marL="285750" indent="-285750">
              <a:buFont typeface="Wingdings" panose="05000000000000000000" pitchFamily="2" charset="2"/>
              <a:buChar char="l"/>
            </a:pPr>
            <a:r>
              <a:rPr lang="en-US" altLang="zh-CN" dirty="0" err="1"/>
              <a:t>AtomicXXX</a:t>
            </a:r>
            <a:r>
              <a:rPr lang="zh-CN" altLang="en-US" dirty="0"/>
              <a:t>类</a:t>
            </a:r>
            <a:endParaRPr lang="en-US" altLang="zh-CN" dirty="0"/>
          </a:p>
        </p:txBody>
      </p:sp>
    </p:spTree>
    <p:extLst>
      <p:ext uri="{BB962C8B-B14F-4D97-AF65-F5344CB8AC3E}">
        <p14:creationId xmlns:p14="http://schemas.microsoft.com/office/powerpoint/2010/main" val="4020580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CAS</a:t>
            </a:r>
            <a:r>
              <a:rPr lang="zh-CN" altLang="en-US" sz="2000" dirty="0">
                <a:solidFill>
                  <a:srgbClr val="AD2B26"/>
                </a:solidFill>
              </a:rPr>
              <a:t>数据交换流程</a:t>
            </a:r>
            <a:endParaRPr lang="zh-CN" altLang="en-US" dirty="0"/>
          </a:p>
        </p:txBody>
      </p:sp>
      <p:sp>
        <p:nvSpPr>
          <p:cNvPr id="4" name="文本占位符 2">
            <a:extLst>
              <a:ext uri="{FF2B5EF4-FFF2-40B4-BE49-F238E27FC236}">
                <a16:creationId xmlns:a16="http://schemas.microsoft.com/office/drawing/2014/main" id="{FF2B525D-B9D7-5FBE-6944-A45C98908788}"/>
              </a:ext>
            </a:extLst>
          </p:cNvPr>
          <p:cNvSpPr txBox="1">
            <a:spLocks/>
          </p:cNvSpPr>
          <p:nvPr/>
        </p:nvSpPr>
        <p:spPr>
          <a:xfrm>
            <a:off x="10215512" y="2261044"/>
            <a:ext cx="184758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V</a:t>
            </a:r>
            <a:r>
              <a:rPr lang="zh-CN" altLang="en-US" dirty="0"/>
              <a:t>：</a:t>
            </a:r>
            <a:r>
              <a:rPr lang="en-US" altLang="zh-CN" dirty="0"/>
              <a:t>int a = 100</a:t>
            </a:r>
            <a:endParaRPr lang="zh-CN" altLang="en-US" dirty="0"/>
          </a:p>
        </p:txBody>
      </p:sp>
      <p:grpSp>
        <p:nvGrpSpPr>
          <p:cNvPr id="7" name="组合 6">
            <a:extLst>
              <a:ext uri="{FF2B5EF4-FFF2-40B4-BE49-F238E27FC236}">
                <a16:creationId xmlns:a16="http://schemas.microsoft.com/office/drawing/2014/main" id="{584FEBB0-8FE9-658E-C233-EB61BE555475}"/>
              </a:ext>
            </a:extLst>
          </p:cNvPr>
          <p:cNvGrpSpPr/>
          <p:nvPr/>
        </p:nvGrpSpPr>
        <p:grpSpPr>
          <a:xfrm>
            <a:off x="1222342" y="1679201"/>
            <a:ext cx="4873658" cy="1517716"/>
            <a:chOff x="2026763" y="3073138"/>
            <a:chExt cx="4873658" cy="1517716"/>
          </a:xfrm>
        </p:grpSpPr>
        <p:sp>
          <p:nvSpPr>
            <p:cNvPr id="8" name="矩形: 圆角 7">
              <a:extLst>
                <a:ext uri="{FF2B5EF4-FFF2-40B4-BE49-F238E27FC236}">
                  <a16:creationId xmlns:a16="http://schemas.microsoft.com/office/drawing/2014/main" id="{6D2A5702-2061-1DFE-7AF2-8F562B662E8A}"/>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A</a:t>
              </a:r>
              <a:endParaRPr lang="zh-CN" altLang="en-US" sz="1600" dirty="0">
                <a:solidFill>
                  <a:schemeClr val="tx1"/>
                </a:solidFill>
                <a:ea typeface="Alibaba PuHuiTi Medium"/>
              </a:endParaRPr>
            </a:p>
          </p:txBody>
        </p:sp>
        <p:sp>
          <p:nvSpPr>
            <p:cNvPr id="9" name="矩形: 圆角 8">
              <a:extLst>
                <a:ext uri="{FF2B5EF4-FFF2-40B4-BE49-F238E27FC236}">
                  <a16:creationId xmlns:a16="http://schemas.microsoft.com/office/drawing/2014/main" id="{8422B636-D9AB-2408-9345-AA78CE12CBFB}"/>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10" name="矩形: 圆角 9">
              <a:extLst>
                <a:ext uri="{FF2B5EF4-FFF2-40B4-BE49-F238E27FC236}">
                  <a16:creationId xmlns:a16="http://schemas.microsoft.com/office/drawing/2014/main" id="{2504F088-7E49-0128-1A14-A23862257A4A}"/>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11" name="文本占位符 2">
              <a:extLst>
                <a:ext uri="{FF2B5EF4-FFF2-40B4-BE49-F238E27FC236}">
                  <a16:creationId xmlns:a16="http://schemas.microsoft.com/office/drawing/2014/main" id="{55D5D581-9C3D-C584-E74E-5246A9401385}"/>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12" name="直接箭头连接符 11">
              <a:extLst>
                <a:ext uri="{FF2B5EF4-FFF2-40B4-BE49-F238E27FC236}">
                  <a16:creationId xmlns:a16="http://schemas.microsoft.com/office/drawing/2014/main" id="{0E596F84-202F-5F91-3CFE-F47398ED6FF2}"/>
                </a:ext>
              </a:extLst>
            </p:cNvPr>
            <p:cNvCxnSpPr>
              <a:stCxn id="8" idx="3"/>
              <a:endCxn id="9"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83E3DEE3-24A1-B3F5-5E64-FD9776A63CBD}"/>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350DFCCF-BEAE-7FEC-2A5D-D946E35C6CCC}"/>
              </a:ext>
            </a:extLst>
          </p:cNvPr>
          <p:cNvGrpSpPr/>
          <p:nvPr/>
        </p:nvGrpSpPr>
        <p:grpSpPr>
          <a:xfrm>
            <a:off x="1206931" y="4134946"/>
            <a:ext cx="4873658" cy="1517716"/>
            <a:chOff x="2026763" y="3073138"/>
            <a:chExt cx="4873658" cy="1517716"/>
          </a:xfrm>
        </p:grpSpPr>
        <p:sp>
          <p:nvSpPr>
            <p:cNvPr id="15" name="矩形: 圆角 14">
              <a:extLst>
                <a:ext uri="{FF2B5EF4-FFF2-40B4-BE49-F238E27FC236}">
                  <a16:creationId xmlns:a16="http://schemas.microsoft.com/office/drawing/2014/main" id="{00CEE1D9-B741-9F73-8080-4DF9B9BF52EF}"/>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B</a:t>
              </a:r>
              <a:endParaRPr lang="zh-CN" altLang="en-US" sz="1600" dirty="0">
                <a:solidFill>
                  <a:schemeClr val="tx1"/>
                </a:solidFill>
                <a:ea typeface="Alibaba PuHuiTi Medium"/>
              </a:endParaRPr>
            </a:p>
          </p:txBody>
        </p:sp>
        <p:sp>
          <p:nvSpPr>
            <p:cNvPr id="16" name="矩形: 圆角 15">
              <a:extLst>
                <a:ext uri="{FF2B5EF4-FFF2-40B4-BE49-F238E27FC236}">
                  <a16:creationId xmlns:a16="http://schemas.microsoft.com/office/drawing/2014/main" id="{4200F7F9-69CD-8A51-ADDE-DFD0B9871DA4}"/>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17" name="矩形: 圆角 16">
              <a:extLst>
                <a:ext uri="{FF2B5EF4-FFF2-40B4-BE49-F238E27FC236}">
                  <a16:creationId xmlns:a16="http://schemas.microsoft.com/office/drawing/2014/main" id="{C6DD6758-0760-58A1-466D-3D29F96E9F1C}"/>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18" name="文本占位符 2">
              <a:extLst>
                <a:ext uri="{FF2B5EF4-FFF2-40B4-BE49-F238E27FC236}">
                  <a16:creationId xmlns:a16="http://schemas.microsoft.com/office/drawing/2014/main" id="{D2596F83-9FDF-AD9A-6F3D-44F01482BCBB}"/>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19" name="直接箭头连接符 18">
              <a:extLst>
                <a:ext uri="{FF2B5EF4-FFF2-40B4-BE49-F238E27FC236}">
                  <a16:creationId xmlns:a16="http://schemas.microsoft.com/office/drawing/2014/main" id="{9A3E0642-D81C-EE65-8E94-BDBE6ADDC888}"/>
                </a:ext>
              </a:extLst>
            </p:cNvPr>
            <p:cNvCxnSpPr>
              <a:stCxn id="15" idx="3"/>
              <a:endCxn id="16"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5F6A29B-2261-F93E-DA04-A4CAEAC4222B}"/>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a:extLst>
              <a:ext uri="{FF2B5EF4-FFF2-40B4-BE49-F238E27FC236}">
                <a16:creationId xmlns:a16="http://schemas.microsoft.com/office/drawing/2014/main" id="{B532AF47-A221-1254-2732-D0D8A48CA977}"/>
              </a:ext>
            </a:extLst>
          </p:cNvPr>
          <p:cNvSpPr/>
          <p:nvPr/>
        </p:nvSpPr>
        <p:spPr>
          <a:xfrm>
            <a:off x="8678816" y="1679201"/>
            <a:ext cx="1395167" cy="3973461"/>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0C75F1A0-DBA6-2F65-DD4B-73137FFD1CBE}"/>
              </a:ext>
            </a:extLst>
          </p:cNvPr>
          <p:cNvSpPr/>
          <p:nvPr/>
        </p:nvSpPr>
        <p:spPr>
          <a:xfrm>
            <a:off x="8820345" y="2204319"/>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3" name="矩形: 圆角 22">
            <a:extLst>
              <a:ext uri="{FF2B5EF4-FFF2-40B4-BE49-F238E27FC236}">
                <a16:creationId xmlns:a16="http://schemas.microsoft.com/office/drawing/2014/main" id="{5A45B532-B71C-5696-3C33-18C63A48DC47}"/>
              </a:ext>
            </a:extLst>
          </p:cNvPr>
          <p:cNvSpPr/>
          <p:nvPr/>
        </p:nvSpPr>
        <p:spPr>
          <a:xfrm>
            <a:off x="8820345" y="2759111"/>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4" name="矩形: 圆角 23">
            <a:extLst>
              <a:ext uri="{FF2B5EF4-FFF2-40B4-BE49-F238E27FC236}">
                <a16:creationId xmlns:a16="http://schemas.microsoft.com/office/drawing/2014/main" id="{0C3F7349-A477-44DB-E6E9-AB668105416B}"/>
              </a:ext>
            </a:extLst>
          </p:cNvPr>
          <p:cNvSpPr/>
          <p:nvPr/>
        </p:nvSpPr>
        <p:spPr>
          <a:xfrm>
            <a:off x="8820345" y="3362734"/>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5" name="矩形: 圆角 24">
            <a:extLst>
              <a:ext uri="{FF2B5EF4-FFF2-40B4-BE49-F238E27FC236}">
                <a16:creationId xmlns:a16="http://schemas.microsoft.com/office/drawing/2014/main" id="{278BA786-100A-8170-55C1-A15DB994B213}"/>
              </a:ext>
            </a:extLst>
          </p:cNvPr>
          <p:cNvSpPr/>
          <p:nvPr/>
        </p:nvSpPr>
        <p:spPr>
          <a:xfrm>
            <a:off x="8820345" y="3930727"/>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7" name="文本占位符 2">
            <a:extLst>
              <a:ext uri="{FF2B5EF4-FFF2-40B4-BE49-F238E27FC236}">
                <a16:creationId xmlns:a16="http://schemas.microsoft.com/office/drawing/2014/main" id="{7582A1D0-3E80-96BA-3737-F504CA734E72}"/>
              </a:ext>
            </a:extLst>
          </p:cNvPr>
          <p:cNvSpPr txBox="1">
            <a:spLocks/>
          </p:cNvSpPr>
          <p:nvPr/>
        </p:nvSpPr>
        <p:spPr>
          <a:xfrm>
            <a:off x="8931054" y="1662044"/>
            <a:ext cx="938810" cy="5000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主内存</a:t>
            </a:r>
          </a:p>
        </p:txBody>
      </p:sp>
      <p:sp>
        <p:nvSpPr>
          <p:cNvPr id="29" name="箭头: 左右 28">
            <a:extLst>
              <a:ext uri="{FF2B5EF4-FFF2-40B4-BE49-F238E27FC236}">
                <a16:creationId xmlns:a16="http://schemas.microsoft.com/office/drawing/2014/main" id="{6A7D0891-300A-CB15-7146-0EE75F209F33}"/>
              </a:ext>
            </a:extLst>
          </p:cNvPr>
          <p:cNvSpPr/>
          <p:nvPr/>
        </p:nvSpPr>
        <p:spPr>
          <a:xfrm>
            <a:off x="6416387" y="2162047"/>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JMM</a:t>
            </a:r>
            <a:r>
              <a:rPr lang="zh-CN" altLang="en-US" sz="1600" dirty="0">
                <a:solidFill>
                  <a:schemeClr val="tx1"/>
                </a:solidFill>
                <a:ea typeface="Alibaba PuHuiTi Medium"/>
              </a:rPr>
              <a:t>控制</a:t>
            </a:r>
          </a:p>
        </p:txBody>
      </p:sp>
      <p:sp>
        <p:nvSpPr>
          <p:cNvPr id="30" name="箭头: 左右 29">
            <a:extLst>
              <a:ext uri="{FF2B5EF4-FFF2-40B4-BE49-F238E27FC236}">
                <a16:creationId xmlns:a16="http://schemas.microsoft.com/office/drawing/2014/main" id="{12C1229A-68A4-F6E5-588E-C1D87FD78A58}"/>
              </a:ext>
            </a:extLst>
          </p:cNvPr>
          <p:cNvSpPr/>
          <p:nvPr/>
        </p:nvSpPr>
        <p:spPr>
          <a:xfrm>
            <a:off x="6416387" y="4617792"/>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JMM</a:t>
            </a:r>
            <a:r>
              <a:rPr lang="zh-CN" altLang="en-US" sz="1600" dirty="0">
                <a:solidFill>
                  <a:schemeClr val="tx1"/>
                </a:solidFill>
                <a:ea typeface="Alibaba PuHuiTi Medium"/>
              </a:rPr>
              <a:t>控制</a:t>
            </a:r>
          </a:p>
        </p:txBody>
      </p:sp>
      <p:sp>
        <p:nvSpPr>
          <p:cNvPr id="31" name="矩形: 圆角 30">
            <a:extLst>
              <a:ext uri="{FF2B5EF4-FFF2-40B4-BE49-F238E27FC236}">
                <a16:creationId xmlns:a16="http://schemas.microsoft.com/office/drawing/2014/main" id="{0AD96662-B958-25A2-C2E9-30E9CCB20A80}"/>
              </a:ext>
            </a:extLst>
          </p:cNvPr>
          <p:cNvSpPr/>
          <p:nvPr/>
        </p:nvSpPr>
        <p:spPr>
          <a:xfrm>
            <a:off x="8820345" y="5083534"/>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libaba PuHuiTi M"/>
              </a:rPr>
              <a:t>….</a:t>
            </a:r>
            <a:endParaRPr lang="zh-CN" altLang="en-US" sz="1600" dirty="0">
              <a:solidFill>
                <a:schemeClr val="tx1"/>
              </a:solidFill>
              <a:latin typeface="Alibaba PuHuiTi M"/>
            </a:endParaRPr>
          </a:p>
        </p:txBody>
      </p:sp>
      <p:sp>
        <p:nvSpPr>
          <p:cNvPr id="32" name="矩形: 圆角 31">
            <a:extLst>
              <a:ext uri="{FF2B5EF4-FFF2-40B4-BE49-F238E27FC236}">
                <a16:creationId xmlns:a16="http://schemas.microsoft.com/office/drawing/2014/main" id="{C914C80E-47AF-D4B5-F16E-E274F8EEAE98}"/>
              </a:ext>
            </a:extLst>
          </p:cNvPr>
          <p:cNvSpPr/>
          <p:nvPr/>
        </p:nvSpPr>
        <p:spPr>
          <a:xfrm>
            <a:off x="8820345" y="4507130"/>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33" name="文本占位符 2">
            <a:extLst>
              <a:ext uri="{FF2B5EF4-FFF2-40B4-BE49-F238E27FC236}">
                <a16:creationId xmlns:a16="http://schemas.microsoft.com/office/drawing/2014/main" id="{7B98C6DB-6BAA-1574-8238-75B3D98B63A6}"/>
              </a:ext>
            </a:extLst>
          </p:cNvPr>
          <p:cNvSpPr txBox="1">
            <a:spLocks/>
          </p:cNvSpPr>
          <p:nvPr/>
        </p:nvSpPr>
        <p:spPr>
          <a:xfrm>
            <a:off x="10208753" y="2261044"/>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r>
              <a:rPr lang="zh-CN" altLang="en-US" dirty="0"/>
              <a:t>：</a:t>
            </a:r>
            <a:r>
              <a:rPr lang="en-US" altLang="zh-CN" dirty="0"/>
              <a:t>int a = 100</a:t>
            </a:r>
            <a:endParaRPr lang="zh-CN" altLang="en-US" dirty="0"/>
          </a:p>
        </p:txBody>
      </p:sp>
      <p:sp>
        <p:nvSpPr>
          <p:cNvPr id="35" name="文本占位符 2">
            <a:extLst>
              <a:ext uri="{FF2B5EF4-FFF2-40B4-BE49-F238E27FC236}">
                <a16:creationId xmlns:a16="http://schemas.microsoft.com/office/drawing/2014/main" id="{6B7724F5-A3BF-27FD-2DE3-C428C4930897}"/>
              </a:ext>
            </a:extLst>
          </p:cNvPr>
          <p:cNvSpPr txBox="1">
            <a:spLocks/>
          </p:cNvSpPr>
          <p:nvPr/>
        </p:nvSpPr>
        <p:spPr>
          <a:xfrm>
            <a:off x="4009429" y="3617756"/>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B</a:t>
            </a:r>
            <a:r>
              <a:rPr lang="zh-CN" altLang="en-US" dirty="0"/>
              <a:t>：</a:t>
            </a:r>
            <a:r>
              <a:rPr lang="en-US" altLang="zh-CN" dirty="0"/>
              <a:t>int a = 101</a:t>
            </a:r>
            <a:endParaRPr lang="zh-CN" altLang="en-US" dirty="0"/>
          </a:p>
        </p:txBody>
      </p:sp>
      <p:sp>
        <p:nvSpPr>
          <p:cNvPr id="36" name="文本占位符 2">
            <a:extLst>
              <a:ext uri="{FF2B5EF4-FFF2-40B4-BE49-F238E27FC236}">
                <a16:creationId xmlns:a16="http://schemas.microsoft.com/office/drawing/2014/main" id="{2DB3AB5C-6B79-1539-0C07-86E7B3BA1F3E}"/>
              </a:ext>
            </a:extLst>
          </p:cNvPr>
          <p:cNvSpPr txBox="1">
            <a:spLocks/>
          </p:cNvSpPr>
          <p:nvPr/>
        </p:nvSpPr>
        <p:spPr>
          <a:xfrm>
            <a:off x="5718350" y="3234515"/>
            <a:ext cx="852132" cy="479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endParaRPr lang="zh-CN" altLang="en-US" dirty="0"/>
          </a:p>
        </p:txBody>
      </p:sp>
      <p:sp>
        <p:nvSpPr>
          <p:cNvPr id="37" name="文本占位符 2">
            <a:extLst>
              <a:ext uri="{FF2B5EF4-FFF2-40B4-BE49-F238E27FC236}">
                <a16:creationId xmlns:a16="http://schemas.microsoft.com/office/drawing/2014/main" id="{B599F723-E985-558E-6372-C2F22E27EFB4}"/>
              </a:ext>
            </a:extLst>
          </p:cNvPr>
          <p:cNvSpPr txBox="1">
            <a:spLocks/>
          </p:cNvSpPr>
          <p:nvPr/>
        </p:nvSpPr>
        <p:spPr>
          <a:xfrm>
            <a:off x="10208753" y="2261044"/>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r>
              <a:rPr lang="zh-CN" altLang="en-US" dirty="0"/>
              <a:t>：</a:t>
            </a:r>
            <a:r>
              <a:rPr lang="en-US" altLang="zh-CN" dirty="0"/>
              <a:t>int a = 100</a:t>
            </a:r>
            <a:endParaRPr lang="zh-CN" altLang="en-US" dirty="0"/>
          </a:p>
        </p:txBody>
      </p:sp>
      <p:sp>
        <p:nvSpPr>
          <p:cNvPr id="38" name="文本占位符 2">
            <a:extLst>
              <a:ext uri="{FF2B5EF4-FFF2-40B4-BE49-F238E27FC236}">
                <a16:creationId xmlns:a16="http://schemas.microsoft.com/office/drawing/2014/main" id="{4723EC0C-0AD4-918B-B4BE-B8DDCCAEC66B}"/>
              </a:ext>
            </a:extLst>
          </p:cNvPr>
          <p:cNvSpPr txBox="1">
            <a:spLocks/>
          </p:cNvSpPr>
          <p:nvPr/>
        </p:nvSpPr>
        <p:spPr>
          <a:xfrm>
            <a:off x="3983818" y="6082767"/>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B</a:t>
            </a:r>
            <a:r>
              <a:rPr lang="zh-CN" altLang="en-US" dirty="0"/>
              <a:t>：</a:t>
            </a:r>
            <a:r>
              <a:rPr lang="en-US" altLang="zh-CN" dirty="0"/>
              <a:t>int a = 99</a:t>
            </a:r>
            <a:endParaRPr lang="zh-CN" altLang="en-US" dirty="0"/>
          </a:p>
        </p:txBody>
      </p:sp>
      <p:sp>
        <p:nvSpPr>
          <p:cNvPr id="39" name="文本占位符 2">
            <a:extLst>
              <a:ext uri="{FF2B5EF4-FFF2-40B4-BE49-F238E27FC236}">
                <a16:creationId xmlns:a16="http://schemas.microsoft.com/office/drawing/2014/main" id="{34F31942-5B3F-FA87-6858-26470F156526}"/>
              </a:ext>
            </a:extLst>
          </p:cNvPr>
          <p:cNvSpPr txBox="1">
            <a:spLocks/>
          </p:cNvSpPr>
          <p:nvPr/>
        </p:nvSpPr>
        <p:spPr>
          <a:xfrm>
            <a:off x="5705781" y="5690260"/>
            <a:ext cx="852132" cy="479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endParaRPr lang="zh-CN" altLang="en-US" dirty="0"/>
          </a:p>
        </p:txBody>
      </p:sp>
    </p:spTree>
    <p:extLst>
      <p:ext uri="{BB962C8B-B14F-4D97-AF65-F5344CB8AC3E}">
        <p14:creationId xmlns:p14="http://schemas.microsoft.com/office/powerpoint/2010/main" val="377883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par>
                                <p:cTn id="12" presetID="42" presetClass="path" presetSubtype="0" accel="50000" decel="50000" fill="hold" grpId="0" nodeType="withEffect">
                                  <p:stCondLst>
                                    <p:cond delay="0"/>
                                  </p:stCondLst>
                                  <p:childTnLst>
                                    <p:animMotion origin="layout" path="M -1.45833E-6 -1.11111E-6 L -0.50976 0.13982 " pathEditMode="relative" rAng="0" ptsTypes="AA">
                                      <p:cBhvr>
                                        <p:cTn id="13" dur="2000" fill="hold"/>
                                        <p:tgtEl>
                                          <p:spTgt spid="33"/>
                                        </p:tgtEl>
                                        <p:attrNameLst>
                                          <p:attrName>ppt_x</p:attrName>
                                          <p:attrName>ppt_y</p:attrName>
                                        </p:attrNameLst>
                                      </p:cBhvr>
                                      <p:rCtr x="-25495" y="6991"/>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42" presetClass="path" presetSubtype="0" accel="50000" decel="50000" fill="hold" grpId="0" nodeType="withEffect">
                                  <p:stCondLst>
                                    <p:cond delay="0"/>
                                  </p:stCondLst>
                                  <p:childTnLst>
                                    <p:animMotion origin="layout" path="M -1.45833E-6 -1.11111E-6 L -0.51133 0.5007 " pathEditMode="relative" rAng="0" ptsTypes="AA">
                                      <p:cBhvr>
                                        <p:cTn id="19" dur="2000" fill="hold"/>
                                        <p:tgtEl>
                                          <p:spTgt spid="37"/>
                                        </p:tgtEl>
                                        <p:attrNameLst>
                                          <p:attrName>ppt_x</p:attrName>
                                          <p:attrName>ppt_y</p:attrName>
                                        </p:attrNameLst>
                                      </p:cBhvr>
                                      <p:rCtr x="-25573" y="25023"/>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p:tgtEl>
                                          <p:spTgt spid="35"/>
                                        </p:tgtEl>
                                        <p:attrNameLst>
                                          <p:attrName>ppt_y</p:attrName>
                                        </p:attrNameLst>
                                      </p:cBhvr>
                                      <p:tavLst>
                                        <p:tav tm="0">
                                          <p:val>
                                            <p:strVal val="#ppt_y-#ppt_h*1.125000"/>
                                          </p:val>
                                        </p:tav>
                                        <p:tav tm="100000">
                                          <p:val>
                                            <p:strVal val="#ppt_y"/>
                                          </p:val>
                                        </p:tav>
                                      </p:tavLst>
                                    </p:anim>
                                    <p:animEffect transition="in" filter="wipe(down)">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p:tgtEl>
                                          <p:spTgt spid="38"/>
                                        </p:tgtEl>
                                        <p:attrNameLst>
                                          <p:attrName>ppt_y</p:attrName>
                                        </p:attrNameLst>
                                      </p:cBhvr>
                                      <p:tavLst>
                                        <p:tav tm="0">
                                          <p:val>
                                            <p:strVal val="#ppt_y-#ppt_h*1.125000"/>
                                          </p:val>
                                        </p:tav>
                                        <p:tav tm="100000">
                                          <p:val>
                                            <p:strVal val="#ppt_y"/>
                                          </p:val>
                                        </p:tav>
                                      </p:tavLst>
                                    </p:anim>
                                    <p:animEffect transition="in" filter="wipe(down)">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33" grpId="1"/>
      <p:bldP spid="35" grpId="0"/>
      <p:bldP spid="36" grpId="0"/>
      <p:bldP spid="37" grpId="0"/>
      <p:bldP spid="37" grpId="1"/>
      <p:bldP spid="38" grpId="0"/>
      <p:bldP spid="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CAS</a:t>
            </a:r>
            <a:r>
              <a:rPr lang="zh-CN" altLang="en-US" sz="2000" dirty="0">
                <a:solidFill>
                  <a:srgbClr val="AD2B26"/>
                </a:solidFill>
              </a:rPr>
              <a:t>数据交换流程</a:t>
            </a:r>
            <a:endParaRPr lang="zh-CN" altLang="en-US" dirty="0"/>
          </a:p>
        </p:txBody>
      </p:sp>
      <p:sp>
        <p:nvSpPr>
          <p:cNvPr id="4" name="文本占位符 2">
            <a:extLst>
              <a:ext uri="{FF2B5EF4-FFF2-40B4-BE49-F238E27FC236}">
                <a16:creationId xmlns:a16="http://schemas.microsoft.com/office/drawing/2014/main" id="{FF2B525D-B9D7-5FBE-6944-A45C98908788}"/>
              </a:ext>
            </a:extLst>
          </p:cNvPr>
          <p:cNvSpPr txBox="1">
            <a:spLocks/>
          </p:cNvSpPr>
          <p:nvPr/>
        </p:nvSpPr>
        <p:spPr>
          <a:xfrm>
            <a:off x="10215512" y="2261044"/>
            <a:ext cx="184758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V</a:t>
            </a:r>
            <a:r>
              <a:rPr lang="zh-CN" altLang="en-US" dirty="0"/>
              <a:t>：</a:t>
            </a:r>
            <a:r>
              <a:rPr lang="en-US" altLang="zh-CN" dirty="0"/>
              <a:t>int a = 100</a:t>
            </a:r>
            <a:endParaRPr lang="zh-CN" altLang="en-US" dirty="0"/>
          </a:p>
        </p:txBody>
      </p:sp>
      <p:grpSp>
        <p:nvGrpSpPr>
          <p:cNvPr id="7" name="组合 6">
            <a:extLst>
              <a:ext uri="{FF2B5EF4-FFF2-40B4-BE49-F238E27FC236}">
                <a16:creationId xmlns:a16="http://schemas.microsoft.com/office/drawing/2014/main" id="{584FEBB0-8FE9-658E-C233-EB61BE555475}"/>
              </a:ext>
            </a:extLst>
          </p:cNvPr>
          <p:cNvGrpSpPr/>
          <p:nvPr/>
        </p:nvGrpSpPr>
        <p:grpSpPr>
          <a:xfrm>
            <a:off x="1222342" y="1679201"/>
            <a:ext cx="4873658" cy="1517716"/>
            <a:chOff x="2026763" y="3073138"/>
            <a:chExt cx="4873658" cy="1517716"/>
          </a:xfrm>
        </p:grpSpPr>
        <p:sp>
          <p:nvSpPr>
            <p:cNvPr id="8" name="矩形: 圆角 7">
              <a:extLst>
                <a:ext uri="{FF2B5EF4-FFF2-40B4-BE49-F238E27FC236}">
                  <a16:creationId xmlns:a16="http://schemas.microsoft.com/office/drawing/2014/main" id="{6D2A5702-2061-1DFE-7AF2-8F562B662E8A}"/>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A</a:t>
              </a:r>
              <a:endParaRPr lang="zh-CN" altLang="en-US" sz="1600" dirty="0">
                <a:solidFill>
                  <a:schemeClr val="tx1"/>
                </a:solidFill>
                <a:ea typeface="Alibaba PuHuiTi Medium"/>
              </a:endParaRPr>
            </a:p>
          </p:txBody>
        </p:sp>
        <p:sp>
          <p:nvSpPr>
            <p:cNvPr id="9" name="矩形: 圆角 8">
              <a:extLst>
                <a:ext uri="{FF2B5EF4-FFF2-40B4-BE49-F238E27FC236}">
                  <a16:creationId xmlns:a16="http://schemas.microsoft.com/office/drawing/2014/main" id="{8422B636-D9AB-2408-9345-AA78CE12CBFB}"/>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10" name="矩形: 圆角 9">
              <a:extLst>
                <a:ext uri="{FF2B5EF4-FFF2-40B4-BE49-F238E27FC236}">
                  <a16:creationId xmlns:a16="http://schemas.microsoft.com/office/drawing/2014/main" id="{2504F088-7E49-0128-1A14-A23862257A4A}"/>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11" name="文本占位符 2">
              <a:extLst>
                <a:ext uri="{FF2B5EF4-FFF2-40B4-BE49-F238E27FC236}">
                  <a16:creationId xmlns:a16="http://schemas.microsoft.com/office/drawing/2014/main" id="{55D5D581-9C3D-C584-E74E-5246A9401385}"/>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12" name="直接箭头连接符 11">
              <a:extLst>
                <a:ext uri="{FF2B5EF4-FFF2-40B4-BE49-F238E27FC236}">
                  <a16:creationId xmlns:a16="http://schemas.microsoft.com/office/drawing/2014/main" id="{0E596F84-202F-5F91-3CFE-F47398ED6FF2}"/>
                </a:ext>
              </a:extLst>
            </p:cNvPr>
            <p:cNvCxnSpPr>
              <a:stCxn id="8" idx="3"/>
              <a:endCxn id="9"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83E3DEE3-24A1-B3F5-5E64-FD9776A63CBD}"/>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350DFCCF-BEAE-7FEC-2A5D-D946E35C6CCC}"/>
              </a:ext>
            </a:extLst>
          </p:cNvPr>
          <p:cNvGrpSpPr/>
          <p:nvPr/>
        </p:nvGrpSpPr>
        <p:grpSpPr>
          <a:xfrm>
            <a:off x="1206931" y="4134946"/>
            <a:ext cx="4873658" cy="1517716"/>
            <a:chOff x="2026763" y="3073138"/>
            <a:chExt cx="4873658" cy="1517716"/>
          </a:xfrm>
        </p:grpSpPr>
        <p:sp>
          <p:nvSpPr>
            <p:cNvPr id="15" name="矩形: 圆角 14">
              <a:extLst>
                <a:ext uri="{FF2B5EF4-FFF2-40B4-BE49-F238E27FC236}">
                  <a16:creationId xmlns:a16="http://schemas.microsoft.com/office/drawing/2014/main" id="{00CEE1D9-B741-9F73-8080-4DF9B9BF52EF}"/>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B</a:t>
              </a:r>
              <a:endParaRPr lang="zh-CN" altLang="en-US" sz="1600" dirty="0">
                <a:solidFill>
                  <a:schemeClr val="tx1"/>
                </a:solidFill>
                <a:ea typeface="Alibaba PuHuiTi Medium"/>
              </a:endParaRPr>
            </a:p>
          </p:txBody>
        </p:sp>
        <p:sp>
          <p:nvSpPr>
            <p:cNvPr id="16" name="矩形: 圆角 15">
              <a:extLst>
                <a:ext uri="{FF2B5EF4-FFF2-40B4-BE49-F238E27FC236}">
                  <a16:creationId xmlns:a16="http://schemas.microsoft.com/office/drawing/2014/main" id="{4200F7F9-69CD-8A51-ADDE-DFD0B9871DA4}"/>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17" name="矩形: 圆角 16">
              <a:extLst>
                <a:ext uri="{FF2B5EF4-FFF2-40B4-BE49-F238E27FC236}">
                  <a16:creationId xmlns:a16="http://schemas.microsoft.com/office/drawing/2014/main" id="{C6DD6758-0760-58A1-466D-3D29F96E9F1C}"/>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18" name="文本占位符 2">
              <a:extLst>
                <a:ext uri="{FF2B5EF4-FFF2-40B4-BE49-F238E27FC236}">
                  <a16:creationId xmlns:a16="http://schemas.microsoft.com/office/drawing/2014/main" id="{D2596F83-9FDF-AD9A-6F3D-44F01482BCBB}"/>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19" name="直接箭头连接符 18">
              <a:extLst>
                <a:ext uri="{FF2B5EF4-FFF2-40B4-BE49-F238E27FC236}">
                  <a16:creationId xmlns:a16="http://schemas.microsoft.com/office/drawing/2014/main" id="{9A3E0642-D81C-EE65-8E94-BDBE6ADDC888}"/>
                </a:ext>
              </a:extLst>
            </p:cNvPr>
            <p:cNvCxnSpPr>
              <a:stCxn id="15" idx="3"/>
              <a:endCxn id="16"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5F6A29B-2261-F93E-DA04-A4CAEAC4222B}"/>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a:extLst>
              <a:ext uri="{FF2B5EF4-FFF2-40B4-BE49-F238E27FC236}">
                <a16:creationId xmlns:a16="http://schemas.microsoft.com/office/drawing/2014/main" id="{B532AF47-A221-1254-2732-D0D8A48CA977}"/>
              </a:ext>
            </a:extLst>
          </p:cNvPr>
          <p:cNvSpPr/>
          <p:nvPr/>
        </p:nvSpPr>
        <p:spPr>
          <a:xfrm>
            <a:off x="8678816" y="1679201"/>
            <a:ext cx="1395167" cy="3973461"/>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0C75F1A0-DBA6-2F65-DD4B-73137FFD1CBE}"/>
              </a:ext>
            </a:extLst>
          </p:cNvPr>
          <p:cNvSpPr/>
          <p:nvPr/>
        </p:nvSpPr>
        <p:spPr>
          <a:xfrm>
            <a:off x="8820345" y="2204319"/>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3" name="矩形: 圆角 22">
            <a:extLst>
              <a:ext uri="{FF2B5EF4-FFF2-40B4-BE49-F238E27FC236}">
                <a16:creationId xmlns:a16="http://schemas.microsoft.com/office/drawing/2014/main" id="{5A45B532-B71C-5696-3C33-18C63A48DC47}"/>
              </a:ext>
            </a:extLst>
          </p:cNvPr>
          <p:cNvSpPr/>
          <p:nvPr/>
        </p:nvSpPr>
        <p:spPr>
          <a:xfrm>
            <a:off x="8820345" y="2759111"/>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4" name="矩形: 圆角 23">
            <a:extLst>
              <a:ext uri="{FF2B5EF4-FFF2-40B4-BE49-F238E27FC236}">
                <a16:creationId xmlns:a16="http://schemas.microsoft.com/office/drawing/2014/main" id="{0C3F7349-A477-44DB-E6E9-AB668105416B}"/>
              </a:ext>
            </a:extLst>
          </p:cNvPr>
          <p:cNvSpPr/>
          <p:nvPr/>
        </p:nvSpPr>
        <p:spPr>
          <a:xfrm>
            <a:off x="8820345" y="3362734"/>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5" name="矩形: 圆角 24">
            <a:extLst>
              <a:ext uri="{FF2B5EF4-FFF2-40B4-BE49-F238E27FC236}">
                <a16:creationId xmlns:a16="http://schemas.microsoft.com/office/drawing/2014/main" id="{278BA786-100A-8170-55C1-A15DB994B213}"/>
              </a:ext>
            </a:extLst>
          </p:cNvPr>
          <p:cNvSpPr/>
          <p:nvPr/>
        </p:nvSpPr>
        <p:spPr>
          <a:xfrm>
            <a:off x="8820345" y="3930727"/>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7" name="文本占位符 2">
            <a:extLst>
              <a:ext uri="{FF2B5EF4-FFF2-40B4-BE49-F238E27FC236}">
                <a16:creationId xmlns:a16="http://schemas.microsoft.com/office/drawing/2014/main" id="{7582A1D0-3E80-96BA-3737-F504CA734E72}"/>
              </a:ext>
            </a:extLst>
          </p:cNvPr>
          <p:cNvSpPr txBox="1">
            <a:spLocks/>
          </p:cNvSpPr>
          <p:nvPr/>
        </p:nvSpPr>
        <p:spPr>
          <a:xfrm>
            <a:off x="8931054" y="1662044"/>
            <a:ext cx="938810" cy="5000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主内存</a:t>
            </a:r>
          </a:p>
        </p:txBody>
      </p:sp>
      <p:sp>
        <p:nvSpPr>
          <p:cNvPr id="29" name="箭头: 左右 28">
            <a:extLst>
              <a:ext uri="{FF2B5EF4-FFF2-40B4-BE49-F238E27FC236}">
                <a16:creationId xmlns:a16="http://schemas.microsoft.com/office/drawing/2014/main" id="{6A7D0891-300A-CB15-7146-0EE75F209F33}"/>
              </a:ext>
            </a:extLst>
          </p:cNvPr>
          <p:cNvSpPr/>
          <p:nvPr/>
        </p:nvSpPr>
        <p:spPr>
          <a:xfrm>
            <a:off x="6416387" y="2162047"/>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JMM</a:t>
            </a:r>
            <a:r>
              <a:rPr lang="zh-CN" altLang="en-US" sz="1600" dirty="0">
                <a:solidFill>
                  <a:schemeClr val="tx1"/>
                </a:solidFill>
                <a:ea typeface="Alibaba PuHuiTi Medium"/>
              </a:rPr>
              <a:t>控制</a:t>
            </a:r>
          </a:p>
        </p:txBody>
      </p:sp>
      <p:sp>
        <p:nvSpPr>
          <p:cNvPr id="30" name="箭头: 左右 29">
            <a:extLst>
              <a:ext uri="{FF2B5EF4-FFF2-40B4-BE49-F238E27FC236}">
                <a16:creationId xmlns:a16="http://schemas.microsoft.com/office/drawing/2014/main" id="{12C1229A-68A4-F6E5-588E-C1D87FD78A58}"/>
              </a:ext>
            </a:extLst>
          </p:cNvPr>
          <p:cNvSpPr/>
          <p:nvPr/>
        </p:nvSpPr>
        <p:spPr>
          <a:xfrm>
            <a:off x="6416387" y="4617792"/>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JMM</a:t>
            </a:r>
            <a:r>
              <a:rPr lang="zh-CN" altLang="en-US" sz="1600" dirty="0">
                <a:solidFill>
                  <a:schemeClr val="tx1"/>
                </a:solidFill>
                <a:ea typeface="Alibaba PuHuiTi Medium"/>
              </a:rPr>
              <a:t>控制</a:t>
            </a:r>
          </a:p>
        </p:txBody>
      </p:sp>
      <p:sp>
        <p:nvSpPr>
          <p:cNvPr id="31" name="矩形: 圆角 30">
            <a:extLst>
              <a:ext uri="{FF2B5EF4-FFF2-40B4-BE49-F238E27FC236}">
                <a16:creationId xmlns:a16="http://schemas.microsoft.com/office/drawing/2014/main" id="{0AD96662-B958-25A2-C2E9-30E9CCB20A80}"/>
              </a:ext>
            </a:extLst>
          </p:cNvPr>
          <p:cNvSpPr/>
          <p:nvPr/>
        </p:nvSpPr>
        <p:spPr>
          <a:xfrm>
            <a:off x="8820345" y="5083534"/>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libaba PuHuiTi M"/>
              </a:rPr>
              <a:t>….</a:t>
            </a:r>
            <a:endParaRPr lang="zh-CN" altLang="en-US" sz="1600" dirty="0">
              <a:solidFill>
                <a:schemeClr val="tx1"/>
              </a:solidFill>
              <a:latin typeface="Alibaba PuHuiTi M"/>
            </a:endParaRPr>
          </a:p>
        </p:txBody>
      </p:sp>
      <p:sp>
        <p:nvSpPr>
          <p:cNvPr id="32" name="矩形: 圆角 31">
            <a:extLst>
              <a:ext uri="{FF2B5EF4-FFF2-40B4-BE49-F238E27FC236}">
                <a16:creationId xmlns:a16="http://schemas.microsoft.com/office/drawing/2014/main" id="{C914C80E-47AF-D4B5-F16E-E274F8EEAE98}"/>
              </a:ext>
            </a:extLst>
          </p:cNvPr>
          <p:cNvSpPr/>
          <p:nvPr/>
        </p:nvSpPr>
        <p:spPr>
          <a:xfrm>
            <a:off x="8820345" y="4507130"/>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33" name="文本占位符 2">
            <a:extLst>
              <a:ext uri="{FF2B5EF4-FFF2-40B4-BE49-F238E27FC236}">
                <a16:creationId xmlns:a16="http://schemas.microsoft.com/office/drawing/2014/main" id="{7B98C6DB-6BAA-1574-8238-75B3D98B63A6}"/>
              </a:ext>
            </a:extLst>
          </p:cNvPr>
          <p:cNvSpPr txBox="1">
            <a:spLocks/>
          </p:cNvSpPr>
          <p:nvPr/>
        </p:nvSpPr>
        <p:spPr>
          <a:xfrm>
            <a:off x="3967575" y="5696377"/>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r>
              <a:rPr lang="zh-CN" altLang="en-US" dirty="0"/>
              <a:t>：</a:t>
            </a:r>
            <a:r>
              <a:rPr lang="en-US" altLang="zh-CN" dirty="0"/>
              <a:t>int a = 100</a:t>
            </a:r>
            <a:endParaRPr lang="zh-CN" altLang="en-US" dirty="0"/>
          </a:p>
        </p:txBody>
      </p:sp>
      <p:sp>
        <p:nvSpPr>
          <p:cNvPr id="35" name="文本占位符 2">
            <a:extLst>
              <a:ext uri="{FF2B5EF4-FFF2-40B4-BE49-F238E27FC236}">
                <a16:creationId xmlns:a16="http://schemas.microsoft.com/office/drawing/2014/main" id="{6B7724F5-A3BF-27FD-2DE3-C428C4930897}"/>
              </a:ext>
            </a:extLst>
          </p:cNvPr>
          <p:cNvSpPr txBox="1">
            <a:spLocks/>
          </p:cNvSpPr>
          <p:nvPr/>
        </p:nvSpPr>
        <p:spPr>
          <a:xfrm>
            <a:off x="4009429" y="3617756"/>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B</a:t>
            </a:r>
            <a:r>
              <a:rPr lang="zh-CN" altLang="en-US" dirty="0"/>
              <a:t>：</a:t>
            </a:r>
            <a:r>
              <a:rPr lang="en-US" altLang="zh-CN" dirty="0"/>
              <a:t>int a = 101</a:t>
            </a:r>
            <a:endParaRPr lang="zh-CN" altLang="en-US" dirty="0"/>
          </a:p>
        </p:txBody>
      </p:sp>
      <p:sp>
        <p:nvSpPr>
          <p:cNvPr id="36" name="文本占位符 2">
            <a:extLst>
              <a:ext uri="{FF2B5EF4-FFF2-40B4-BE49-F238E27FC236}">
                <a16:creationId xmlns:a16="http://schemas.microsoft.com/office/drawing/2014/main" id="{2DB3AB5C-6B79-1539-0C07-86E7B3BA1F3E}"/>
              </a:ext>
            </a:extLst>
          </p:cNvPr>
          <p:cNvSpPr txBox="1">
            <a:spLocks/>
          </p:cNvSpPr>
          <p:nvPr/>
        </p:nvSpPr>
        <p:spPr>
          <a:xfrm>
            <a:off x="5718350" y="3234515"/>
            <a:ext cx="852132" cy="479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endParaRPr lang="zh-CN" altLang="en-US" dirty="0"/>
          </a:p>
        </p:txBody>
      </p:sp>
      <p:sp>
        <p:nvSpPr>
          <p:cNvPr id="37" name="文本占位符 2">
            <a:extLst>
              <a:ext uri="{FF2B5EF4-FFF2-40B4-BE49-F238E27FC236}">
                <a16:creationId xmlns:a16="http://schemas.microsoft.com/office/drawing/2014/main" id="{B599F723-E985-558E-6372-C2F22E27EFB4}"/>
              </a:ext>
            </a:extLst>
          </p:cNvPr>
          <p:cNvSpPr txBox="1">
            <a:spLocks/>
          </p:cNvSpPr>
          <p:nvPr/>
        </p:nvSpPr>
        <p:spPr>
          <a:xfrm>
            <a:off x="4000002" y="3223645"/>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r>
              <a:rPr lang="zh-CN" altLang="en-US" dirty="0"/>
              <a:t>：</a:t>
            </a:r>
            <a:r>
              <a:rPr lang="en-US" altLang="zh-CN" dirty="0"/>
              <a:t>int a = 100</a:t>
            </a:r>
            <a:endParaRPr lang="zh-CN" altLang="en-US" dirty="0"/>
          </a:p>
        </p:txBody>
      </p:sp>
      <p:sp>
        <p:nvSpPr>
          <p:cNvPr id="38" name="文本占位符 2">
            <a:extLst>
              <a:ext uri="{FF2B5EF4-FFF2-40B4-BE49-F238E27FC236}">
                <a16:creationId xmlns:a16="http://schemas.microsoft.com/office/drawing/2014/main" id="{4723EC0C-0AD4-918B-B4BE-B8DDCCAEC66B}"/>
              </a:ext>
            </a:extLst>
          </p:cNvPr>
          <p:cNvSpPr txBox="1">
            <a:spLocks/>
          </p:cNvSpPr>
          <p:nvPr/>
        </p:nvSpPr>
        <p:spPr>
          <a:xfrm>
            <a:off x="3983818" y="6082767"/>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B</a:t>
            </a:r>
            <a:r>
              <a:rPr lang="zh-CN" altLang="en-US" dirty="0"/>
              <a:t>：</a:t>
            </a:r>
            <a:r>
              <a:rPr lang="en-US" altLang="zh-CN" dirty="0"/>
              <a:t>int a = 99</a:t>
            </a:r>
            <a:endParaRPr lang="zh-CN" altLang="en-US" dirty="0"/>
          </a:p>
        </p:txBody>
      </p:sp>
      <p:sp>
        <p:nvSpPr>
          <p:cNvPr id="39" name="文本占位符 2">
            <a:extLst>
              <a:ext uri="{FF2B5EF4-FFF2-40B4-BE49-F238E27FC236}">
                <a16:creationId xmlns:a16="http://schemas.microsoft.com/office/drawing/2014/main" id="{34F31942-5B3F-FA87-6858-26470F156526}"/>
              </a:ext>
            </a:extLst>
          </p:cNvPr>
          <p:cNvSpPr txBox="1">
            <a:spLocks/>
          </p:cNvSpPr>
          <p:nvPr/>
        </p:nvSpPr>
        <p:spPr>
          <a:xfrm>
            <a:off x="5705781" y="5690260"/>
            <a:ext cx="852132" cy="479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endParaRPr lang="zh-CN" altLang="en-US" dirty="0"/>
          </a:p>
        </p:txBody>
      </p:sp>
      <p:sp>
        <p:nvSpPr>
          <p:cNvPr id="3" name="文本占位符 2">
            <a:extLst>
              <a:ext uri="{FF2B5EF4-FFF2-40B4-BE49-F238E27FC236}">
                <a16:creationId xmlns:a16="http://schemas.microsoft.com/office/drawing/2014/main" id="{95EC4C77-3294-DB30-40DD-03EE4671D892}"/>
              </a:ext>
            </a:extLst>
          </p:cNvPr>
          <p:cNvSpPr txBox="1">
            <a:spLocks/>
          </p:cNvSpPr>
          <p:nvPr/>
        </p:nvSpPr>
        <p:spPr>
          <a:xfrm>
            <a:off x="10215511" y="2253336"/>
            <a:ext cx="184758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V</a:t>
            </a:r>
            <a:r>
              <a:rPr lang="zh-CN" altLang="en-US" dirty="0"/>
              <a:t>：</a:t>
            </a:r>
            <a:r>
              <a:rPr lang="en-US" altLang="zh-CN" dirty="0"/>
              <a:t>int a = 101</a:t>
            </a:r>
            <a:endParaRPr lang="zh-CN" altLang="en-US" dirty="0"/>
          </a:p>
        </p:txBody>
      </p:sp>
      <p:sp>
        <p:nvSpPr>
          <p:cNvPr id="5" name="文本占位符 2">
            <a:extLst>
              <a:ext uri="{FF2B5EF4-FFF2-40B4-BE49-F238E27FC236}">
                <a16:creationId xmlns:a16="http://schemas.microsoft.com/office/drawing/2014/main" id="{8C6B4C45-C455-E98D-D175-33ED92CCC10C}"/>
              </a:ext>
            </a:extLst>
          </p:cNvPr>
          <p:cNvSpPr txBox="1">
            <a:spLocks/>
          </p:cNvSpPr>
          <p:nvPr/>
        </p:nvSpPr>
        <p:spPr>
          <a:xfrm>
            <a:off x="3274503" y="899039"/>
            <a:ext cx="7934066" cy="74692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一个当前内存值</a:t>
            </a:r>
            <a:r>
              <a:rPr lang="en-US" altLang="zh-CN" sz="1200" dirty="0"/>
              <a:t>V</a:t>
            </a:r>
            <a:r>
              <a:rPr lang="zh-CN" altLang="en-US" sz="1200" dirty="0"/>
              <a:t>、旧的预期值</a:t>
            </a:r>
            <a:r>
              <a:rPr lang="en-US" altLang="zh-CN" sz="1200" dirty="0"/>
              <a:t>A</a:t>
            </a:r>
            <a:r>
              <a:rPr lang="zh-CN" altLang="en-US" sz="1200" dirty="0"/>
              <a:t>、即将更新的值</a:t>
            </a:r>
            <a:r>
              <a:rPr lang="en-US" altLang="zh-CN" sz="1200" dirty="0"/>
              <a:t>B</a:t>
            </a:r>
            <a:r>
              <a:rPr lang="zh-CN" altLang="en-US" sz="1200" dirty="0"/>
              <a:t>，当且仅当旧的预期值</a:t>
            </a:r>
            <a:r>
              <a:rPr lang="en-US" altLang="zh-CN" sz="1200" dirty="0"/>
              <a:t>A</a:t>
            </a:r>
            <a:r>
              <a:rPr lang="zh-CN" altLang="en-US" sz="1200" dirty="0"/>
              <a:t>和内存值</a:t>
            </a:r>
            <a:r>
              <a:rPr lang="en-US" altLang="zh-CN" sz="1200" dirty="0"/>
              <a:t>V</a:t>
            </a:r>
            <a:r>
              <a:rPr lang="zh-CN" altLang="en-US" sz="1200" dirty="0"/>
              <a:t>相同时，将内存值修改为</a:t>
            </a:r>
            <a:r>
              <a:rPr lang="en-US" altLang="zh-CN" sz="1200" dirty="0"/>
              <a:t>B</a:t>
            </a:r>
            <a:r>
              <a:rPr lang="zh-CN" altLang="en-US" sz="1200" dirty="0"/>
              <a:t>并返回</a:t>
            </a:r>
            <a:r>
              <a:rPr lang="en-US" altLang="zh-CN" sz="1200" dirty="0"/>
              <a:t>true</a:t>
            </a:r>
            <a:r>
              <a:rPr lang="zh-CN" altLang="en-US" sz="1200" dirty="0"/>
              <a:t>，否则什么都不做，并返回</a:t>
            </a:r>
            <a:r>
              <a:rPr lang="en-US" altLang="zh-CN" sz="1200" dirty="0"/>
              <a:t>false</a:t>
            </a:r>
            <a:r>
              <a:rPr lang="zh-CN" altLang="en-US" sz="1200" dirty="0"/>
              <a:t>。如果</a:t>
            </a:r>
            <a:r>
              <a:rPr lang="en-US" altLang="zh-CN" sz="1200" dirty="0"/>
              <a:t>CAS</a:t>
            </a:r>
            <a:r>
              <a:rPr lang="zh-CN" altLang="en-US" sz="1200" dirty="0"/>
              <a:t>操作失败，通过自旋的方式等待并再次尝试，直到成功</a:t>
            </a:r>
            <a:endParaRPr lang="en-US" altLang="zh-CN" sz="1200" dirty="0"/>
          </a:p>
        </p:txBody>
      </p:sp>
    </p:spTree>
    <p:extLst>
      <p:ext uri="{BB962C8B-B14F-4D97-AF65-F5344CB8AC3E}">
        <p14:creationId xmlns:p14="http://schemas.microsoft.com/office/powerpoint/2010/main" val="339925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2.22222E-6 L 0.51133 -0.19954 " pathEditMode="relative" rAng="0" ptsTypes="AA">
                                      <p:cBhvr>
                                        <p:cTn id="6" dur="2000" fill="hold"/>
                                        <p:tgtEl>
                                          <p:spTgt spid="35"/>
                                        </p:tgtEl>
                                        <p:attrNameLst>
                                          <p:attrName>ppt_x</p:attrName>
                                          <p:attrName>ppt_y</p:attrName>
                                        </p:attrNameLst>
                                      </p:cBhvr>
                                      <p:rCtr x="25560" y="-9977"/>
                                    </p:animMotion>
                                  </p:childTnLst>
                                </p:cTn>
                              </p:par>
                              <p:par>
                                <p:cTn id="7" presetID="1" presetClass="exit" presetSubtype="0" fill="hold" grpId="1" nodeType="withEffect">
                                  <p:stCondLst>
                                    <p:cond delay="190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xit" presetSubtype="0" fill="hold" grpId="0" nodeType="withEffect">
                                  <p:stCondLst>
                                    <p:cond delay="1900"/>
                                  </p:stCondLst>
                                  <p:childTnLst>
                                    <p:set>
                                      <p:cBhvr>
                                        <p:cTn id="10" dur="1" fill="hold">
                                          <p:stCondLst>
                                            <p:cond delay="0"/>
                                          </p:stCondLst>
                                        </p:cTn>
                                        <p:tgtEl>
                                          <p:spTgt spid="4"/>
                                        </p:tgtEl>
                                        <p:attrNameLst>
                                          <p:attrName>style.visibility</p:attrName>
                                        </p:attrNameLst>
                                      </p:cBhvr>
                                      <p:to>
                                        <p:strVal val="hidden"/>
                                      </p:to>
                                    </p:set>
                                  </p:childTnLst>
                                </p:cTn>
                              </p:par>
                              <p:par>
                                <p:cTn id="11" presetID="10" presetClass="entr" presetSubtype="0" fill="hold" grpId="0" nodeType="withEffect">
                                  <p:stCondLst>
                                    <p:cond delay="19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p:bldP spid="35" grpId="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zh-CN" altLang="en-US" sz="2000" dirty="0"/>
              <a:t>线程和进程的区别？</a:t>
            </a:r>
          </a:p>
        </p:txBody>
      </p:sp>
      <p:sp>
        <p:nvSpPr>
          <p:cNvPr id="3" name="文本占位符 2">
            <a:extLst>
              <a:ext uri="{FF2B5EF4-FFF2-40B4-BE49-F238E27FC236}">
                <a16:creationId xmlns:a16="http://schemas.microsoft.com/office/drawing/2014/main" id="{5E5A9E13-F861-FB2D-0C1B-E25C69A32627}"/>
              </a:ext>
            </a:extLst>
          </p:cNvPr>
          <p:cNvSpPr>
            <a:spLocks noGrp="1"/>
          </p:cNvSpPr>
          <p:nvPr>
            <p:ph type="body" sz="quarter" idx="11"/>
          </p:nvPr>
        </p:nvSpPr>
        <p:spPr>
          <a:xfrm>
            <a:off x="710880" y="1624205"/>
            <a:ext cx="10698800" cy="1034154"/>
          </a:xfrm>
        </p:spPr>
        <p:txBody>
          <a:bodyPr/>
          <a:lstStyle/>
          <a:p>
            <a:r>
              <a:rPr lang="zh-CN" altLang="en-US" dirty="0"/>
              <a:t>程序由</a:t>
            </a:r>
            <a:r>
              <a:rPr lang="zh-CN" altLang="en-US" dirty="0">
                <a:solidFill>
                  <a:srgbClr val="C00000"/>
                </a:solidFill>
              </a:rPr>
              <a:t>指令</a:t>
            </a:r>
            <a:r>
              <a:rPr lang="zh-CN" altLang="en-US" dirty="0"/>
              <a:t>和</a:t>
            </a:r>
            <a:r>
              <a:rPr lang="zh-CN" altLang="en-US" dirty="0">
                <a:solidFill>
                  <a:srgbClr val="C00000"/>
                </a:solidFill>
              </a:rPr>
              <a:t>数据</a:t>
            </a:r>
            <a:r>
              <a:rPr lang="zh-CN" altLang="en-US" dirty="0"/>
              <a:t>组成，但这些指令要运行，数据要读写，就必须将指令加载至 </a:t>
            </a:r>
            <a:r>
              <a:rPr lang="en-US" altLang="zh-CN" dirty="0"/>
              <a:t>CPU</a:t>
            </a:r>
            <a:r>
              <a:rPr lang="zh-CN" altLang="en-US" dirty="0"/>
              <a:t>，数据加载至内存。在</a:t>
            </a:r>
          </a:p>
          <a:p>
            <a:r>
              <a:rPr lang="zh-CN" altLang="en-US" dirty="0"/>
              <a:t>指令运行过程中还需要用到磁盘、网络等设备。进程就是用来加载指令、管理内存、管理 </a:t>
            </a:r>
            <a:r>
              <a:rPr lang="en-US" altLang="zh-CN" dirty="0"/>
              <a:t>IO </a:t>
            </a:r>
            <a:r>
              <a:rPr lang="zh-CN" altLang="en-US" dirty="0"/>
              <a:t>的。</a:t>
            </a:r>
          </a:p>
        </p:txBody>
      </p:sp>
      <p:sp>
        <p:nvSpPr>
          <p:cNvPr id="4" name="文本占位符 2">
            <a:extLst>
              <a:ext uri="{FF2B5EF4-FFF2-40B4-BE49-F238E27FC236}">
                <a16:creationId xmlns:a16="http://schemas.microsoft.com/office/drawing/2014/main" id="{179A9D96-BEA8-19BC-E39C-58C578223C6D}"/>
              </a:ext>
            </a:extLst>
          </p:cNvPr>
          <p:cNvSpPr txBox="1">
            <a:spLocks/>
          </p:cNvSpPr>
          <p:nvPr/>
        </p:nvSpPr>
        <p:spPr>
          <a:xfrm>
            <a:off x="710880" y="2658359"/>
            <a:ext cx="10698800" cy="5170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当一个程序被运行，从磁盘加载这个程序的代码至内存，这时就开启了一个进程。</a:t>
            </a:r>
          </a:p>
        </p:txBody>
      </p:sp>
      <p:cxnSp>
        <p:nvCxnSpPr>
          <p:cNvPr id="22" name="直接连接符 21">
            <a:extLst>
              <a:ext uri="{FF2B5EF4-FFF2-40B4-BE49-F238E27FC236}">
                <a16:creationId xmlns:a16="http://schemas.microsoft.com/office/drawing/2014/main" id="{F4E44BFE-85BB-8CBB-739A-E444A2D3DC8A}"/>
              </a:ext>
            </a:extLst>
          </p:cNvPr>
          <p:cNvCxnSpPr/>
          <p:nvPr/>
        </p:nvCxnSpPr>
        <p:spPr>
          <a:xfrm>
            <a:off x="5901179" y="3987538"/>
            <a:ext cx="0" cy="1838227"/>
          </a:xfrm>
          <a:prstGeom prst="line">
            <a:avLst/>
          </a:prstGeom>
          <a:ln w="28575">
            <a:solidFill>
              <a:srgbClr val="85A29D"/>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EA3004F1-9284-ADAD-8844-0BBFC3D1F25B}"/>
              </a:ext>
            </a:extLst>
          </p:cNvPr>
          <p:cNvPicPr>
            <a:picLocks noChangeAspect="1"/>
          </p:cNvPicPr>
          <p:nvPr/>
        </p:nvPicPr>
        <p:blipFill>
          <a:blip r:embed="rId2"/>
          <a:stretch>
            <a:fillRect/>
          </a:stretch>
        </p:blipFill>
        <p:spPr>
          <a:xfrm>
            <a:off x="2943509" y="4267065"/>
            <a:ext cx="1074513" cy="1211685"/>
          </a:xfrm>
          <a:prstGeom prst="rect">
            <a:avLst/>
          </a:prstGeom>
        </p:spPr>
      </p:pic>
      <p:pic>
        <p:nvPicPr>
          <p:cNvPr id="18" name="图片 17">
            <a:extLst>
              <a:ext uri="{FF2B5EF4-FFF2-40B4-BE49-F238E27FC236}">
                <a16:creationId xmlns:a16="http://schemas.microsoft.com/office/drawing/2014/main" id="{3FE3196B-0E12-6228-D6B2-D8110EF9CCCD}"/>
              </a:ext>
            </a:extLst>
          </p:cNvPr>
          <p:cNvPicPr>
            <a:picLocks noChangeAspect="1"/>
          </p:cNvPicPr>
          <p:nvPr/>
        </p:nvPicPr>
        <p:blipFill>
          <a:blip r:embed="rId3"/>
          <a:stretch>
            <a:fillRect/>
          </a:stretch>
        </p:blipFill>
        <p:spPr>
          <a:xfrm>
            <a:off x="1630982" y="4259445"/>
            <a:ext cx="1074513" cy="1188823"/>
          </a:xfrm>
          <a:prstGeom prst="rect">
            <a:avLst/>
          </a:prstGeom>
        </p:spPr>
      </p:pic>
      <p:sp>
        <p:nvSpPr>
          <p:cNvPr id="23" name="文本占位符 2">
            <a:extLst>
              <a:ext uri="{FF2B5EF4-FFF2-40B4-BE49-F238E27FC236}">
                <a16:creationId xmlns:a16="http://schemas.microsoft.com/office/drawing/2014/main" id="{DF9AAE23-808B-9C1E-A901-A02D26CFE2C9}"/>
              </a:ext>
            </a:extLst>
          </p:cNvPr>
          <p:cNvSpPr txBox="1">
            <a:spLocks/>
          </p:cNvSpPr>
          <p:nvPr/>
        </p:nvSpPr>
        <p:spPr>
          <a:xfrm>
            <a:off x="4366491" y="4621989"/>
            <a:ext cx="1462216" cy="5170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多个实例进程</a:t>
            </a:r>
          </a:p>
        </p:txBody>
      </p:sp>
      <p:grpSp>
        <p:nvGrpSpPr>
          <p:cNvPr id="6" name="组合 5">
            <a:extLst>
              <a:ext uri="{FF2B5EF4-FFF2-40B4-BE49-F238E27FC236}">
                <a16:creationId xmlns:a16="http://schemas.microsoft.com/office/drawing/2014/main" id="{A612F8CE-B33C-77CD-4C6C-48D1B421E996}"/>
              </a:ext>
            </a:extLst>
          </p:cNvPr>
          <p:cNvGrpSpPr/>
          <p:nvPr/>
        </p:nvGrpSpPr>
        <p:grpSpPr>
          <a:xfrm>
            <a:off x="5973652" y="4267065"/>
            <a:ext cx="4279496" cy="1226926"/>
            <a:chOff x="5973652" y="4267065"/>
            <a:chExt cx="4279496" cy="1226926"/>
          </a:xfrm>
        </p:grpSpPr>
        <p:pic>
          <p:nvPicPr>
            <p:cNvPr id="8" name="图片 7">
              <a:extLst>
                <a:ext uri="{FF2B5EF4-FFF2-40B4-BE49-F238E27FC236}">
                  <a16:creationId xmlns:a16="http://schemas.microsoft.com/office/drawing/2014/main" id="{F61A809E-321E-3763-DD59-4EB4052E1E00}"/>
                </a:ext>
              </a:extLst>
            </p:cNvPr>
            <p:cNvPicPr>
              <a:picLocks noChangeAspect="1"/>
            </p:cNvPicPr>
            <p:nvPr/>
          </p:nvPicPr>
          <p:blipFill>
            <a:blip r:embed="rId4"/>
            <a:stretch>
              <a:fillRect/>
            </a:stretch>
          </p:blipFill>
          <p:spPr>
            <a:xfrm>
              <a:off x="9178635" y="4267065"/>
              <a:ext cx="1074513" cy="1211685"/>
            </a:xfrm>
            <a:prstGeom prst="rect">
              <a:avLst/>
            </a:prstGeom>
          </p:spPr>
        </p:pic>
        <p:pic>
          <p:nvPicPr>
            <p:cNvPr id="20" name="图片 19">
              <a:extLst>
                <a:ext uri="{FF2B5EF4-FFF2-40B4-BE49-F238E27FC236}">
                  <a16:creationId xmlns:a16="http://schemas.microsoft.com/office/drawing/2014/main" id="{E7CC7A54-9E4E-8E13-9D2C-B4E1A55765AE}"/>
                </a:ext>
              </a:extLst>
            </p:cNvPr>
            <p:cNvPicPr>
              <a:picLocks noChangeAspect="1"/>
            </p:cNvPicPr>
            <p:nvPr/>
          </p:nvPicPr>
          <p:blipFill>
            <a:blip r:embed="rId5"/>
            <a:stretch>
              <a:fillRect/>
            </a:stretch>
          </p:blipFill>
          <p:spPr>
            <a:xfrm>
              <a:off x="7711865" y="4267065"/>
              <a:ext cx="1066892" cy="1226926"/>
            </a:xfrm>
            <a:prstGeom prst="rect">
              <a:avLst/>
            </a:prstGeom>
          </p:spPr>
        </p:pic>
        <p:sp>
          <p:nvSpPr>
            <p:cNvPr id="24" name="文本占位符 2">
              <a:extLst>
                <a:ext uri="{FF2B5EF4-FFF2-40B4-BE49-F238E27FC236}">
                  <a16:creationId xmlns:a16="http://schemas.microsoft.com/office/drawing/2014/main" id="{977ED890-8C5F-5C0A-15EA-3C5A3EA4276E}"/>
                </a:ext>
              </a:extLst>
            </p:cNvPr>
            <p:cNvSpPr txBox="1">
              <a:spLocks/>
            </p:cNvSpPr>
            <p:nvPr/>
          </p:nvSpPr>
          <p:spPr>
            <a:xfrm>
              <a:off x="5973652" y="4628656"/>
              <a:ext cx="1462216" cy="5170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单实例进程</a:t>
              </a:r>
            </a:p>
          </p:txBody>
        </p:sp>
      </p:grpSp>
    </p:spTree>
    <p:extLst>
      <p:ext uri="{BB962C8B-B14F-4D97-AF65-F5344CB8AC3E}">
        <p14:creationId xmlns:p14="http://schemas.microsoft.com/office/powerpoint/2010/main" val="3033961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p:tgtEl>
                                          <p:spTgt spid="23"/>
                                        </p:tgtEl>
                                        <p:attrNameLst>
                                          <p:attrName>ppt_x</p:attrName>
                                        </p:attrNameLst>
                                      </p:cBhvr>
                                      <p:tavLst>
                                        <p:tav tm="0">
                                          <p:val>
                                            <p:strVal val="#ppt_x+#ppt_w*1.125000"/>
                                          </p:val>
                                        </p:tav>
                                        <p:tav tm="100000">
                                          <p:val>
                                            <p:strVal val="#ppt_x"/>
                                          </p:val>
                                        </p:tav>
                                      </p:tavLst>
                                    </p:anim>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p:tgtEl>
                                          <p:spTgt spid="6"/>
                                        </p:tgtEl>
                                        <p:attrNameLst>
                                          <p:attrName>ppt_x</p:attrName>
                                        </p:attrNameLst>
                                      </p:cBhvr>
                                      <p:tavLst>
                                        <p:tav tm="0">
                                          <p:val>
                                            <p:strVal val="#ppt_x-#ppt_w*1.125000"/>
                                          </p:val>
                                        </p:tav>
                                        <p:tav tm="100000">
                                          <p:val>
                                            <p:strVal val="#ppt_x"/>
                                          </p:val>
                                        </p:tav>
                                      </p:tavLst>
                                    </p:anim>
                                    <p:animEffect transition="in" filter="wipe(righ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dirty="0">
                <a:solidFill>
                  <a:srgbClr val="AD2B26"/>
                </a:solidFill>
              </a:rPr>
              <a:t>CAS</a:t>
            </a:r>
            <a:r>
              <a:rPr lang="zh-CN" altLang="en-US" dirty="0">
                <a:solidFill>
                  <a:srgbClr val="AD2B26"/>
                </a:solidFill>
              </a:rPr>
              <a:t>数据交换流程</a:t>
            </a:r>
            <a:endParaRPr lang="zh-CN" altLang="en-US" dirty="0"/>
          </a:p>
        </p:txBody>
      </p:sp>
      <p:grpSp>
        <p:nvGrpSpPr>
          <p:cNvPr id="7" name="组合 6">
            <a:extLst>
              <a:ext uri="{FF2B5EF4-FFF2-40B4-BE49-F238E27FC236}">
                <a16:creationId xmlns:a16="http://schemas.microsoft.com/office/drawing/2014/main" id="{584FEBB0-8FE9-658E-C233-EB61BE555475}"/>
              </a:ext>
            </a:extLst>
          </p:cNvPr>
          <p:cNvGrpSpPr/>
          <p:nvPr/>
        </p:nvGrpSpPr>
        <p:grpSpPr>
          <a:xfrm>
            <a:off x="1222342" y="1679201"/>
            <a:ext cx="4873658" cy="1517716"/>
            <a:chOff x="2026763" y="3073138"/>
            <a:chExt cx="4873658" cy="1517716"/>
          </a:xfrm>
        </p:grpSpPr>
        <p:sp>
          <p:nvSpPr>
            <p:cNvPr id="8" name="矩形: 圆角 7">
              <a:extLst>
                <a:ext uri="{FF2B5EF4-FFF2-40B4-BE49-F238E27FC236}">
                  <a16:creationId xmlns:a16="http://schemas.microsoft.com/office/drawing/2014/main" id="{6D2A5702-2061-1DFE-7AF2-8F562B662E8A}"/>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A</a:t>
              </a:r>
              <a:endParaRPr lang="zh-CN" altLang="en-US" sz="1600" dirty="0">
                <a:solidFill>
                  <a:schemeClr val="tx1"/>
                </a:solidFill>
                <a:ea typeface="Alibaba PuHuiTi Medium"/>
              </a:endParaRPr>
            </a:p>
          </p:txBody>
        </p:sp>
        <p:sp>
          <p:nvSpPr>
            <p:cNvPr id="9" name="矩形: 圆角 8">
              <a:extLst>
                <a:ext uri="{FF2B5EF4-FFF2-40B4-BE49-F238E27FC236}">
                  <a16:creationId xmlns:a16="http://schemas.microsoft.com/office/drawing/2014/main" id="{8422B636-D9AB-2408-9345-AA78CE12CBFB}"/>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10" name="矩形: 圆角 9">
              <a:extLst>
                <a:ext uri="{FF2B5EF4-FFF2-40B4-BE49-F238E27FC236}">
                  <a16:creationId xmlns:a16="http://schemas.microsoft.com/office/drawing/2014/main" id="{2504F088-7E49-0128-1A14-A23862257A4A}"/>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11" name="文本占位符 2">
              <a:extLst>
                <a:ext uri="{FF2B5EF4-FFF2-40B4-BE49-F238E27FC236}">
                  <a16:creationId xmlns:a16="http://schemas.microsoft.com/office/drawing/2014/main" id="{55D5D581-9C3D-C584-E74E-5246A9401385}"/>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12" name="直接箭头连接符 11">
              <a:extLst>
                <a:ext uri="{FF2B5EF4-FFF2-40B4-BE49-F238E27FC236}">
                  <a16:creationId xmlns:a16="http://schemas.microsoft.com/office/drawing/2014/main" id="{0E596F84-202F-5F91-3CFE-F47398ED6FF2}"/>
                </a:ext>
              </a:extLst>
            </p:cNvPr>
            <p:cNvCxnSpPr>
              <a:stCxn id="8" idx="3"/>
              <a:endCxn id="9"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83E3DEE3-24A1-B3F5-5E64-FD9776A63CBD}"/>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350DFCCF-BEAE-7FEC-2A5D-D946E35C6CCC}"/>
              </a:ext>
            </a:extLst>
          </p:cNvPr>
          <p:cNvGrpSpPr/>
          <p:nvPr/>
        </p:nvGrpSpPr>
        <p:grpSpPr>
          <a:xfrm>
            <a:off x="1206931" y="4134946"/>
            <a:ext cx="4873658" cy="1517716"/>
            <a:chOff x="2026763" y="3073138"/>
            <a:chExt cx="4873658" cy="1517716"/>
          </a:xfrm>
        </p:grpSpPr>
        <p:sp>
          <p:nvSpPr>
            <p:cNvPr id="15" name="矩形: 圆角 14">
              <a:extLst>
                <a:ext uri="{FF2B5EF4-FFF2-40B4-BE49-F238E27FC236}">
                  <a16:creationId xmlns:a16="http://schemas.microsoft.com/office/drawing/2014/main" id="{00CEE1D9-B741-9F73-8080-4DF9B9BF52EF}"/>
                </a:ext>
              </a:extLst>
            </p:cNvPr>
            <p:cNvSpPr/>
            <p:nvPr/>
          </p:nvSpPr>
          <p:spPr>
            <a:xfrm>
              <a:off x="2152580" y="3498733"/>
              <a:ext cx="1517716" cy="603317"/>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B</a:t>
              </a:r>
              <a:endParaRPr lang="zh-CN" altLang="en-US" sz="1600" dirty="0">
                <a:solidFill>
                  <a:schemeClr val="tx1"/>
                </a:solidFill>
                <a:ea typeface="Alibaba PuHuiTi Medium"/>
              </a:endParaRPr>
            </a:p>
          </p:txBody>
        </p:sp>
        <p:sp>
          <p:nvSpPr>
            <p:cNvPr id="16" name="矩形: 圆角 15">
              <a:extLst>
                <a:ext uri="{FF2B5EF4-FFF2-40B4-BE49-F238E27FC236}">
                  <a16:creationId xmlns:a16="http://schemas.microsoft.com/office/drawing/2014/main" id="{4200F7F9-69CD-8A51-ADDE-DFD0B9871DA4}"/>
                </a:ext>
              </a:extLst>
            </p:cNvPr>
            <p:cNvSpPr/>
            <p:nvPr/>
          </p:nvSpPr>
          <p:spPr>
            <a:xfrm>
              <a:off x="4542564" y="3234786"/>
              <a:ext cx="2207028" cy="1120398"/>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Medium"/>
              </a:endParaRPr>
            </a:p>
          </p:txBody>
        </p:sp>
        <p:sp>
          <p:nvSpPr>
            <p:cNvPr id="17" name="矩形: 圆角 16">
              <a:extLst>
                <a:ext uri="{FF2B5EF4-FFF2-40B4-BE49-F238E27FC236}">
                  <a16:creationId xmlns:a16="http://schemas.microsoft.com/office/drawing/2014/main" id="{C6DD6758-0760-58A1-466D-3D29F96E9F1C}"/>
                </a:ext>
              </a:extLst>
            </p:cNvPr>
            <p:cNvSpPr/>
            <p:nvPr/>
          </p:nvSpPr>
          <p:spPr>
            <a:xfrm>
              <a:off x="4769385" y="3789574"/>
              <a:ext cx="1753386" cy="443061"/>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共享变量副本</a:t>
              </a:r>
            </a:p>
          </p:txBody>
        </p:sp>
        <p:sp>
          <p:nvSpPr>
            <p:cNvPr id="18" name="文本占位符 2">
              <a:extLst>
                <a:ext uri="{FF2B5EF4-FFF2-40B4-BE49-F238E27FC236}">
                  <a16:creationId xmlns:a16="http://schemas.microsoft.com/office/drawing/2014/main" id="{D2596F83-9FDF-AD9A-6F3D-44F01482BCBB}"/>
                </a:ext>
              </a:extLst>
            </p:cNvPr>
            <p:cNvSpPr txBox="1">
              <a:spLocks/>
            </p:cNvSpPr>
            <p:nvPr/>
          </p:nvSpPr>
          <p:spPr>
            <a:xfrm>
              <a:off x="5122625" y="3234786"/>
              <a:ext cx="1202761" cy="5076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工作内存</a:t>
              </a:r>
            </a:p>
          </p:txBody>
        </p:sp>
        <p:cxnSp>
          <p:nvCxnSpPr>
            <p:cNvPr id="19" name="直接箭头连接符 18">
              <a:extLst>
                <a:ext uri="{FF2B5EF4-FFF2-40B4-BE49-F238E27FC236}">
                  <a16:creationId xmlns:a16="http://schemas.microsoft.com/office/drawing/2014/main" id="{9A3E0642-D81C-EE65-8E94-BDBE6ADDC888}"/>
                </a:ext>
              </a:extLst>
            </p:cNvPr>
            <p:cNvCxnSpPr>
              <a:stCxn id="15" idx="3"/>
              <a:endCxn id="16" idx="1"/>
            </p:cNvCxnSpPr>
            <p:nvPr/>
          </p:nvCxnSpPr>
          <p:spPr>
            <a:xfrm flipV="1">
              <a:off x="3670296" y="3794985"/>
              <a:ext cx="872268" cy="5407"/>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5F6A29B-2261-F93E-DA04-A4CAEAC4222B}"/>
                </a:ext>
              </a:extLst>
            </p:cNvPr>
            <p:cNvSpPr/>
            <p:nvPr/>
          </p:nvSpPr>
          <p:spPr>
            <a:xfrm>
              <a:off x="2026763" y="3073138"/>
              <a:ext cx="4873658" cy="151771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a:extLst>
              <a:ext uri="{FF2B5EF4-FFF2-40B4-BE49-F238E27FC236}">
                <a16:creationId xmlns:a16="http://schemas.microsoft.com/office/drawing/2014/main" id="{B532AF47-A221-1254-2732-D0D8A48CA977}"/>
              </a:ext>
            </a:extLst>
          </p:cNvPr>
          <p:cNvSpPr/>
          <p:nvPr/>
        </p:nvSpPr>
        <p:spPr>
          <a:xfrm>
            <a:off x="8678816" y="1679201"/>
            <a:ext cx="1395167" cy="3973461"/>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0C75F1A0-DBA6-2F65-DD4B-73137FFD1CBE}"/>
              </a:ext>
            </a:extLst>
          </p:cNvPr>
          <p:cNvSpPr/>
          <p:nvPr/>
        </p:nvSpPr>
        <p:spPr>
          <a:xfrm>
            <a:off x="8820345" y="2204319"/>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3" name="矩形: 圆角 22">
            <a:extLst>
              <a:ext uri="{FF2B5EF4-FFF2-40B4-BE49-F238E27FC236}">
                <a16:creationId xmlns:a16="http://schemas.microsoft.com/office/drawing/2014/main" id="{5A45B532-B71C-5696-3C33-18C63A48DC47}"/>
              </a:ext>
            </a:extLst>
          </p:cNvPr>
          <p:cNvSpPr/>
          <p:nvPr/>
        </p:nvSpPr>
        <p:spPr>
          <a:xfrm>
            <a:off x="8820345" y="2759111"/>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4" name="矩形: 圆角 23">
            <a:extLst>
              <a:ext uri="{FF2B5EF4-FFF2-40B4-BE49-F238E27FC236}">
                <a16:creationId xmlns:a16="http://schemas.microsoft.com/office/drawing/2014/main" id="{0C3F7349-A477-44DB-E6E9-AB668105416B}"/>
              </a:ext>
            </a:extLst>
          </p:cNvPr>
          <p:cNvSpPr/>
          <p:nvPr/>
        </p:nvSpPr>
        <p:spPr>
          <a:xfrm>
            <a:off x="8820345" y="3362734"/>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5" name="矩形: 圆角 24">
            <a:extLst>
              <a:ext uri="{FF2B5EF4-FFF2-40B4-BE49-F238E27FC236}">
                <a16:creationId xmlns:a16="http://schemas.microsoft.com/office/drawing/2014/main" id="{278BA786-100A-8170-55C1-A15DB994B213}"/>
              </a:ext>
            </a:extLst>
          </p:cNvPr>
          <p:cNvSpPr/>
          <p:nvPr/>
        </p:nvSpPr>
        <p:spPr>
          <a:xfrm>
            <a:off x="8820345" y="3930727"/>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27" name="文本占位符 2">
            <a:extLst>
              <a:ext uri="{FF2B5EF4-FFF2-40B4-BE49-F238E27FC236}">
                <a16:creationId xmlns:a16="http://schemas.microsoft.com/office/drawing/2014/main" id="{7582A1D0-3E80-96BA-3737-F504CA734E72}"/>
              </a:ext>
            </a:extLst>
          </p:cNvPr>
          <p:cNvSpPr txBox="1">
            <a:spLocks/>
          </p:cNvSpPr>
          <p:nvPr/>
        </p:nvSpPr>
        <p:spPr>
          <a:xfrm>
            <a:off x="8931054" y="1662044"/>
            <a:ext cx="938810" cy="5000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主内存</a:t>
            </a:r>
          </a:p>
        </p:txBody>
      </p:sp>
      <p:sp>
        <p:nvSpPr>
          <p:cNvPr id="29" name="箭头: 左右 28">
            <a:extLst>
              <a:ext uri="{FF2B5EF4-FFF2-40B4-BE49-F238E27FC236}">
                <a16:creationId xmlns:a16="http://schemas.microsoft.com/office/drawing/2014/main" id="{6A7D0891-300A-CB15-7146-0EE75F209F33}"/>
              </a:ext>
            </a:extLst>
          </p:cNvPr>
          <p:cNvSpPr/>
          <p:nvPr/>
        </p:nvSpPr>
        <p:spPr>
          <a:xfrm>
            <a:off x="6416387" y="2162047"/>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JMM</a:t>
            </a:r>
            <a:r>
              <a:rPr lang="zh-CN" altLang="en-US" sz="1600" dirty="0">
                <a:solidFill>
                  <a:schemeClr val="tx1"/>
                </a:solidFill>
                <a:ea typeface="Alibaba PuHuiTi Medium"/>
              </a:rPr>
              <a:t>控制</a:t>
            </a:r>
          </a:p>
        </p:txBody>
      </p:sp>
      <p:sp>
        <p:nvSpPr>
          <p:cNvPr id="30" name="箭头: 左右 29">
            <a:extLst>
              <a:ext uri="{FF2B5EF4-FFF2-40B4-BE49-F238E27FC236}">
                <a16:creationId xmlns:a16="http://schemas.microsoft.com/office/drawing/2014/main" id="{12C1229A-68A4-F6E5-588E-C1D87FD78A58}"/>
              </a:ext>
            </a:extLst>
          </p:cNvPr>
          <p:cNvSpPr/>
          <p:nvPr/>
        </p:nvSpPr>
        <p:spPr>
          <a:xfrm>
            <a:off x="6416387" y="4617792"/>
            <a:ext cx="1939632" cy="676651"/>
          </a:xfrm>
          <a:prstGeom prst="leftRightArrow">
            <a:avLst/>
          </a:prstGeom>
          <a:noFill/>
          <a:ln>
            <a:solidFill>
              <a:srgbClr val="B747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JMM</a:t>
            </a:r>
            <a:r>
              <a:rPr lang="zh-CN" altLang="en-US" sz="1600" dirty="0">
                <a:solidFill>
                  <a:schemeClr val="tx1"/>
                </a:solidFill>
                <a:ea typeface="Alibaba PuHuiTi Medium"/>
              </a:rPr>
              <a:t>控制</a:t>
            </a:r>
          </a:p>
        </p:txBody>
      </p:sp>
      <p:sp>
        <p:nvSpPr>
          <p:cNvPr id="31" name="矩形: 圆角 30">
            <a:extLst>
              <a:ext uri="{FF2B5EF4-FFF2-40B4-BE49-F238E27FC236}">
                <a16:creationId xmlns:a16="http://schemas.microsoft.com/office/drawing/2014/main" id="{0AD96662-B958-25A2-C2E9-30E9CCB20A80}"/>
              </a:ext>
            </a:extLst>
          </p:cNvPr>
          <p:cNvSpPr/>
          <p:nvPr/>
        </p:nvSpPr>
        <p:spPr>
          <a:xfrm>
            <a:off x="8820345" y="5083534"/>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libaba PuHuiTi M"/>
              </a:rPr>
              <a:t>….</a:t>
            </a:r>
            <a:endParaRPr lang="zh-CN" altLang="en-US" sz="1600" dirty="0">
              <a:solidFill>
                <a:schemeClr val="tx1"/>
              </a:solidFill>
              <a:latin typeface="Alibaba PuHuiTi M"/>
            </a:endParaRPr>
          </a:p>
        </p:txBody>
      </p:sp>
      <p:sp>
        <p:nvSpPr>
          <p:cNvPr id="32" name="矩形: 圆角 31">
            <a:extLst>
              <a:ext uri="{FF2B5EF4-FFF2-40B4-BE49-F238E27FC236}">
                <a16:creationId xmlns:a16="http://schemas.microsoft.com/office/drawing/2014/main" id="{C914C80E-47AF-D4B5-F16E-E274F8EEAE98}"/>
              </a:ext>
            </a:extLst>
          </p:cNvPr>
          <p:cNvSpPr/>
          <p:nvPr/>
        </p:nvSpPr>
        <p:spPr>
          <a:xfrm>
            <a:off x="8820345" y="4507130"/>
            <a:ext cx="1102936" cy="408439"/>
          </a:xfrm>
          <a:prstGeom prst="round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Alibaba PuHuiTi M"/>
              </a:rPr>
              <a:t>共享变量</a:t>
            </a:r>
          </a:p>
        </p:txBody>
      </p:sp>
      <p:sp>
        <p:nvSpPr>
          <p:cNvPr id="33" name="文本占位符 2">
            <a:extLst>
              <a:ext uri="{FF2B5EF4-FFF2-40B4-BE49-F238E27FC236}">
                <a16:creationId xmlns:a16="http://schemas.microsoft.com/office/drawing/2014/main" id="{7B98C6DB-6BAA-1574-8238-75B3D98B63A6}"/>
              </a:ext>
            </a:extLst>
          </p:cNvPr>
          <p:cNvSpPr txBox="1">
            <a:spLocks/>
          </p:cNvSpPr>
          <p:nvPr/>
        </p:nvSpPr>
        <p:spPr>
          <a:xfrm>
            <a:off x="3967575" y="5696377"/>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r>
              <a:rPr lang="zh-CN" altLang="en-US" dirty="0"/>
              <a:t>：</a:t>
            </a:r>
            <a:r>
              <a:rPr lang="en-US" altLang="zh-CN" dirty="0"/>
              <a:t>int a = 100</a:t>
            </a:r>
            <a:endParaRPr lang="zh-CN" altLang="en-US" dirty="0"/>
          </a:p>
        </p:txBody>
      </p:sp>
      <p:sp>
        <p:nvSpPr>
          <p:cNvPr id="36" name="文本占位符 2">
            <a:extLst>
              <a:ext uri="{FF2B5EF4-FFF2-40B4-BE49-F238E27FC236}">
                <a16:creationId xmlns:a16="http://schemas.microsoft.com/office/drawing/2014/main" id="{2DB3AB5C-6B79-1539-0C07-86E7B3BA1F3E}"/>
              </a:ext>
            </a:extLst>
          </p:cNvPr>
          <p:cNvSpPr txBox="1">
            <a:spLocks/>
          </p:cNvSpPr>
          <p:nvPr/>
        </p:nvSpPr>
        <p:spPr>
          <a:xfrm>
            <a:off x="5718350" y="3234515"/>
            <a:ext cx="852132" cy="479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endParaRPr lang="zh-CN" altLang="en-US" dirty="0"/>
          </a:p>
        </p:txBody>
      </p:sp>
      <p:sp>
        <p:nvSpPr>
          <p:cNvPr id="37" name="文本占位符 2">
            <a:extLst>
              <a:ext uri="{FF2B5EF4-FFF2-40B4-BE49-F238E27FC236}">
                <a16:creationId xmlns:a16="http://schemas.microsoft.com/office/drawing/2014/main" id="{B599F723-E985-558E-6372-C2F22E27EFB4}"/>
              </a:ext>
            </a:extLst>
          </p:cNvPr>
          <p:cNvSpPr txBox="1">
            <a:spLocks/>
          </p:cNvSpPr>
          <p:nvPr/>
        </p:nvSpPr>
        <p:spPr>
          <a:xfrm>
            <a:off x="4000002" y="3223645"/>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r>
              <a:rPr lang="zh-CN" altLang="en-US" dirty="0"/>
              <a:t>：</a:t>
            </a:r>
            <a:r>
              <a:rPr lang="en-US" altLang="zh-CN" dirty="0"/>
              <a:t>int a = 100</a:t>
            </a:r>
            <a:endParaRPr lang="zh-CN" altLang="en-US" dirty="0"/>
          </a:p>
        </p:txBody>
      </p:sp>
      <p:sp>
        <p:nvSpPr>
          <p:cNvPr id="38" name="文本占位符 2">
            <a:extLst>
              <a:ext uri="{FF2B5EF4-FFF2-40B4-BE49-F238E27FC236}">
                <a16:creationId xmlns:a16="http://schemas.microsoft.com/office/drawing/2014/main" id="{4723EC0C-0AD4-918B-B4BE-B8DDCCAEC66B}"/>
              </a:ext>
            </a:extLst>
          </p:cNvPr>
          <p:cNvSpPr txBox="1">
            <a:spLocks/>
          </p:cNvSpPr>
          <p:nvPr/>
        </p:nvSpPr>
        <p:spPr>
          <a:xfrm>
            <a:off x="3983818" y="6082767"/>
            <a:ext cx="1854342"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B</a:t>
            </a:r>
            <a:r>
              <a:rPr lang="zh-CN" altLang="en-US" dirty="0"/>
              <a:t>：</a:t>
            </a:r>
            <a:r>
              <a:rPr lang="en-US" altLang="zh-CN" dirty="0"/>
              <a:t>int a = 99</a:t>
            </a:r>
            <a:endParaRPr lang="zh-CN" altLang="en-US" dirty="0"/>
          </a:p>
        </p:txBody>
      </p:sp>
      <p:sp>
        <p:nvSpPr>
          <p:cNvPr id="39" name="文本占位符 2">
            <a:extLst>
              <a:ext uri="{FF2B5EF4-FFF2-40B4-BE49-F238E27FC236}">
                <a16:creationId xmlns:a16="http://schemas.microsoft.com/office/drawing/2014/main" id="{34F31942-5B3F-FA87-6858-26470F156526}"/>
              </a:ext>
            </a:extLst>
          </p:cNvPr>
          <p:cNvSpPr txBox="1">
            <a:spLocks/>
          </p:cNvSpPr>
          <p:nvPr/>
        </p:nvSpPr>
        <p:spPr>
          <a:xfrm>
            <a:off x="5705781" y="5690260"/>
            <a:ext cx="852132" cy="479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a:t>
            </a:r>
            <a:endParaRPr lang="zh-CN" altLang="en-US" dirty="0"/>
          </a:p>
        </p:txBody>
      </p:sp>
      <p:sp>
        <p:nvSpPr>
          <p:cNvPr id="3" name="文本占位符 2">
            <a:extLst>
              <a:ext uri="{FF2B5EF4-FFF2-40B4-BE49-F238E27FC236}">
                <a16:creationId xmlns:a16="http://schemas.microsoft.com/office/drawing/2014/main" id="{95EC4C77-3294-DB30-40DD-03EE4671D892}"/>
              </a:ext>
            </a:extLst>
          </p:cNvPr>
          <p:cNvSpPr txBox="1">
            <a:spLocks/>
          </p:cNvSpPr>
          <p:nvPr/>
        </p:nvSpPr>
        <p:spPr>
          <a:xfrm>
            <a:off x="10215512" y="2260775"/>
            <a:ext cx="184758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V</a:t>
            </a:r>
            <a:r>
              <a:rPr lang="zh-CN" altLang="en-US" dirty="0"/>
              <a:t>：</a:t>
            </a:r>
            <a:r>
              <a:rPr lang="en-US" altLang="zh-CN" dirty="0"/>
              <a:t>int a = 101</a:t>
            </a:r>
            <a:endParaRPr lang="zh-CN" altLang="en-US" dirty="0"/>
          </a:p>
        </p:txBody>
      </p:sp>
      <p:sp>
        <p:nvSpPr>
          <p:cNvPr id="5" name="矩形: 圆角 4">
            <a:extLst>
              <a:ext uri="{FF2B5EF4-FFF2-40B4-BE49-F238E27FC236}">
                <a16:creationId xmlns:a16="http://schemas.microsoft.com/office/drawing/2014/main" id="{C0D89E08-E062-680B-0993-990699DC97F0}"/>
              </a:ext>
            </a:extLst>
          </p:cNvPr>
          <p:cNvSpPr/>
          <p:nvPr/>
        </p:nvSpPr>
        <p:spPr>
          <a:xfrm>
            <a:off x="3827749" y="5737025"/>
            <a:ext cx="2412268" cy="787516"/>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BB468C3F-4B03-34F7-15C4-124A461DB579}"/>
              </a:ext>
            </a:extLst>
          </p:cNvPr>
          <p:cNvGrpSpPr/>
          <p:nvPr/>
        </p:nvGrpSpPr>
        <p:grpSpPr>
          <a:xfrm>
            <a:off x="6240017" y="2777965"/>
            <a:ext cx="4979379" cy="3429485"/>
            <a:chOff x="6240017" y="2777965"/>
            <a:chExt cx="4979379" cy="3429485"/>
          </a:xfrm>
        </p:grpSpPr>
        <p:cxnSp>
          <p:nvCxnSpPr>
            <p:cNvPr id="26" name="连接符: 肘形 25">
              <a:extLst>
                <a:ext uri="{FF2B5EF4-FFF2-40B4-BE49-F238E27FC236}">
                  <a16:creationId xmlns:a16="http://schemas.microsoft.com/office/drawing/2014/main" id="{A68D3E96-7DFE-E502-A8D5-1F214B3A83BA}"/>
                </a:ext>
              </a:extLst>
            </p:cNvPr>
            <p:cNvCxnSpPr>
              <a:stCxn id="5" idx="3"/>
              <a:endCxn id="3" idx="2"/>
            </p:cNvCxnSpPr>
            <p:nvPr/>
          </p:nvCxnSpPr>
          <p:spPr>
            <a:xfrm flipV="1">
              <a:off x="6240017" y="2777965"/>
              <a:ext cx="4899287" cy="3352818"/>
            </a:xfrm>
            <a:prstGeom prst="bentConnector2">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占位符 2">
              <a:extLst>
                <a:ext uri="{FF2B5EF4-FFF2-40B4-BE49-F238E27FC236}">
                  <a16:creationId xmlns:a16="http://schemas.microsoft.com/office/drawing/2014/main" id="{203507E3-C471-2012-881E-D3BCC2BA37A2}"/>
                </a:ext>
              </a:extLst>
            </p:cNvPr>
            <p:cNvSpPr txBox="1">
              <a:spLocks/>
            </p:cNvSpPr>
            <p:nvPr/>
          </p:nvSpPr>
          <p:spPr>
            <a:xfrm>
              <a:off x="9371813" y="5690260"/>
              <a:ext cx="184758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失败，开始自旋</a:t>
              </a:r>
              <a:endParaRPr lang="zh-CN" altLang="en-US" dirty="0"/>
            </a:p>
          </p:txBody>
        </p:sp>
      </p:grpSp>
      <p:sp>
        <p:nvSpPr>
          <p:cNvPr id="4" name="Rectangle 1">
            <a:extLst>
              <a:ext uri="{FF2B5EF4-FFF2-40B4-BE49-F238E27FC236}">
                <a16:creationId xmlns:a16="http://schemas.microsoft.com/office/drawing/2014/main" id="{16C233EC-9398-74D0-2B88-508EF48F8ECC}"/>
              </a:ext>
            </a:extLst>
          </p:cNvPr>
          <p:cNvSpPr>
            <a:spLocks noChangeArrowheads="1"/>
          </p:cNvSpPr>
          <p:nvPr/>
        </p:nvSpPr>
        <p:spPr bwMode="auto">
          <a:xfrm>
            <a:off x="8282676" y="570899"/>
            <a:ext cx="3780419" cy="1692771"/>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需要不断尝试</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33B3"/>
                </a:solidFill>
                <a:effectLst/>
                <a:latin typeface="Arial Unicode MS"/>
                <a:ea typeface="JetBrains Mono"/>
              </a:rPr>
              <a:t>while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true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A</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共享变量</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V</a:t>
            </a:r>
            <a:r>
              <a:rPr kumimoji="0" lang="zh-CN" altLang="zh-CN" sz="1300" b="0" i="0" u="none" strike="noStrike" cap="none" normalizeH="0" baseline="0" dirty="0">
                <a:ln>
                  <a:noFill/>
                </a:ln>
                <a:solidFill>
                  <a:srgbClr val="080808"/>
                </a:solidFill>
                <a:effectLst/>
                <a:latin typeface="Arial Unicode MS"/>
                <a:ea typeface="JetBrains Mono"/>
              </a:rPr>
              <a:t>; </a:t>
            </a:r>
            <a:endParaRPr lang="en-US" altLang="zh-CN" sz="1300" i="1" dirty="0">
              <a:solidFill>
                <a:srgbClr val="8C8C8C"/>
              </a:solidFill>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033B3"/>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结果</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B</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 </a:t>
            </a:r>
            <a:endParaRPr kumimoji="0" lang="en-US" altLang="zh-CN" sz="13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(compareAndSwap(</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结果</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成功，退出循环</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5" name="矩形 34">
            <a:extLst>
              <a:ext uri="{FF2B5EF4-FFF2-40B4-BE49-F238E27FC236}">
                <a16:creationId xmlns:a16="http://schemas.microsoft.com/office/drawing/2014/main" id="{0857D7BE-AB66-E8F8-48A6-C17DD1A7EF55}"/>
              </a:ext>
            </a:extLst>
          </p:cNvPr>
          <p:cNvSpPr/>
          <p:nvPr/>
        </p:nvSpPr>
        <p:spPr>
          <a:xfrm>
            <a:off x="10920536" y="728701"/>
            <a:ext cx="798231" cy="273531"/>
          </a:xfrm>
          <a:prstGeom prst="rect">
            <a:avLst/>
          </a:prstGeom>
          <a:solidFill>
            <a:srgbClr val="C00000"/>
          </a:solid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ea typeface="Alibaba PuHuiTi Medium"/>
              </a:rPr>
              <a:t>自旋锁</a:t>
            </a:r>
          </a:p>
        </p:txBody>
      </p:sp>
      <p:sp>
        <p:nvSpPr>
          <p:cNvPr id="43" name="文本占位符 2">
            <a:extLst>
              <a:ext uri="{FF2B5EF4-FFF2-40B4-BE49-F238E27FC236}">
                <a16:creationId xmlns:a16="http://schemas.microsoft.com/office/drawing/2014/main" id="{54B0409D-35A2-EA01-8A22-AF376EBA0912}"/>
              </a:ext>
            </a:extLst>
          </p:cNvPr>
          <p:cNvSpPr txBox="1">
            <a:spLocks/>
          </p:cNvSpPr>
          <p:nvPr/>
        </p:nvSpPr>
        <p:spPr>
          <a:xfrm>
            <a:off x="3891412" y="834179"/>
            <a:ext cx="4478317" cy="8640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因为没有加锁，所以线程不会陷入阻塞，效率较高</a:t>
            </a:r>
          </a:p>
          <a:p>
            <a:pPr marL="285750" indent="-285750">
              <a:buFont typeface="Wingdings" panose="05000000000000000000" pitchFamily="2" charset="2"/>
              <a:buChar char="l"/>
            </a:pPr>
            <a:r>
              <a:rPr lang="zh-CN" altLang="en-US" sz="1400" dirty="0"/>
              <a:t>如果竞争激烈，重试频繁发生，效率会受影响</a:t>
            </a:r>
            <a:endParaRPr lang="en-US" altLang="zh-CN" sz="1400" dirty="0"/>
          </a:p>
        </p:txBody>
      </p:sp>
    </p:spTree>
    <p:extLst>
      <p:ext uri="{BB962C8B-B14F-4D97-AF65-F5344CB8AC3E}">
        <p14:creationId xmlns:p14="http://schemas.microsoft.com/office/powerpoint/2010/main" val="278517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290">
                                          <p:stCondLst>
                                            <p:cond delay="0"/>
                                          </p:stCondLst>
                                        </p:cTn>
                                        <p:tgtEl>
                                          <p:spTgt spid="35"/>
                                        </p:tgtEl>
                                      </p:cBhvr>
                                    </p:animEffect>
                                    <p:anim calcmode="lin" valueType="num">
                                      <p:cBhvr>
                                        <p:cTn id="24" dur="911"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5"/>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5"/>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5"/>
                                        </p:tgtEl>
                                        <p:attrNameLst>
                                          <p:attrName>ppt_y</p:attrName>
                                        </p:attrNameLst>
                                      </p:cBhvr>
                                      <p:tavLst>
                                        <p:tav tm="0" fmla="#ppt_y-sin(pi*$)/81">
                                          <p:val>
                                            <p:fltVal val="0"/>
                                          </p:val>
                                        </p:tav>
                                        <p:tav tm="100000">
                                          <p:val>
                                            <p:fltVal val="1"/>
                                          </p:val>
                                        </p:tav>
                                      </p:tavLst>
                                    </p:anim>
                                    <p:animScale>
                                      <p:cBhvr>
                                        <p:cTn id="29" dur="13">
                                          <p:stCondLst>
                                            <p:cond delay="325"/>
                                          </p:stCondLst>
                                        </p:cTn>
                                        <p:tgtEl>
                                          <p:spTgt spid="35"/>
                                        </p:tgtEl>
                                      </p:cBhvr>
                                      <p:to x="100000" y="60000"/>
                                    </p:animScale>
                                    <p:animScale>
                                      <p:cBhvr>
                                        <p:cTn id="30" dur="83" decel="50000">
                                          <p:stCondLst>
                                            <p:cond delay="338"/>
                                          </p:stCondLst>
                                        </p:cTn>
                                        <p:tgtEl>
                                          <p:spTgt spid="35"/>
                                        </p:tgtEl>
                                      </p:cBhvr>
                                      <p:to x="100000" y="100000"/>
                                    </p:animScale>
                                    <p:animScale>
                                      <p:cBhvr>
                                        <p:cTn id="31" dur="13">
                                          <p:stCondLst>
                                            <p:cond delay="656"/>
                                          </p:stCondLst>
                                        </p:cTn>
                                        <p:tgtEl>
                                          <p:spTgt spid="35"/>
                                        </p:tgtEl>
                                      </p:cBhvr>
                                      <p:to x="100000" y="80000"/>
                                    </p:animScale>
                                    <p:animScale>
                                      <p:cBhvr>
                                        <p:cTn id="32" dur="83" decel="50000">
                                          <p:stCondLst>
                                            <p:cond delay="669"/>
                                          </p:stCondLst>
                                        </p:cTn>
                                        <p:tgtEl>
                                          <p:spTgt spid="35"/>
                                        </p:tgtEl>
                                      </p:cBhvr>
                                      <p:to x="100000" y="100000"/>
                                    </p:animScale>
                                    <p:animScale>
                                      <p:cBhvr>
                                        <p:cTn id="33" dur="13">
                                          <p:stCondLst>
                                            <p:cond delay="821"/>
                                          </p:stCondLst>
                                        </p:cTn>
                                        <p:tgtEl>
                                          <p:spTgt spid="35"/>
                                        </p:tgtEl>
                                      </p:cBhvr>
                                      <p:to x="100000" y="90000"/>
                                    </p:animScale>
                                    <p:animScale>
                                      <p:cBhvr>
                                        <p:cTn id="34" dur="83" decel="50000">
                                          <p:stCondLst>
                                            <p:cond delay="834"/>
                                          </p:stCondLst>
                                        </p:cTn>
                                        <p:tgtEl>
                                          <p:spTgt spid="35"/>
                                        </p:tgtEl>
                                      </p:cBhvr>
                                      <p:to x="100000" y="100000"/>
                                    </p:animScale>
                                    <p:animScale>
                                      <p:cBhvr>
                                        <p:cTn id="35" dur="13">
                                          <p:stCondLst>
                                            <p:cond delay="904"/>
                                          </p:stCondLst>
                                        </p:cTn>
                                        <p:tgtEl>
                                          <p:spTgt spid="35"/>
                                        </p:tgtEl>
                                      </p:cBhvr>
                                      <p:to x="100000" y="95000"/>
                                    </p:animScale>
                                    <p:animScale>
                                      <p:cBhvr>
                                        <p:cTn id="36" dur="83" decel="50000">
                                          <p:stCondLst>
                                            <p:cond delay="917"/>
                                          </p:stCondLst>
                                        </p:cTn>
                                        <p:tgtEl>
                                          <p:spTgt spid="3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p:tgtEl>
                                          <p:spTgt spid="43"/>
                                        </p:tgtEl>
                                        <p:attrNameLst>
                                          <p:attrName>ppt_x</p:attrName>
                                        </p:attrNameLst>
                                      </p:cBhvr>
                                      <p:tavLst>
                                        <p:tav tm="0">
                                          <p:val>
                                            <p:strVal val="#ppt_x+#ppt_w*1.125000"/>
                                          </p:val>
                                        </p:tav>
                                        <p:tav tm="100000">
                                          <p:val>
                                            <p:strVal val="#ppt_x"/>
                                          </p:val>
                                        </p:tav>
                                      </p:tavLst>
                                    </p:anim>
                                    <p:animEffect transition="in" filter="wipe(left)">
                                      <p:cBhvr>
                                        <p:cTn id="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35" grpId="0" animBg="1"/>
      <p:bldP spid="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dirty="0">
                <a:solidFill>
                  <a:srgbClr val="AD2B26"/>
                </a:solidFill>
              </a:rPr>
              <a:t>CAS </a:t>
            </a:r>
            <a:r>
              <a:rPr lang="zh-CN" altLang="en-US" dirty="0">
                <a:solidFill>
                  <a:srgbClr val="AD2B26"/>
                </a:solidFill>
              </a:rPr>
              <a:t>底层实现</a:t>
            </a:r>
            <a:endParaRPr lang="zh-CN" altLang="en-US" dirty="0"/>
          </a:p>
        </p:txBody>
      </p:sp>
      <p:sp>
        <p:nvSpPr>
          <p:cNvPr id="4" name="Rectangle 1">
            <a:extLst>
              <a:ext uri="{FF2B5EF4-FFF2-40B4-BE49-F238E27FC236}">
                <a16:creationId xmlns:a16="http://schemas.microsoft.com/office/drawing/2014/main" id="{CC84652D-6EE9-9F72-A286-209969245995}"/>
              </a:ext>
            </a:extLst>
          </p:cNvPr>
          <p:cNvSpPr>
            <a:spLocks noChangeArrowheads="1"/>
          </p:cNvSpPr>
          <p:nvPr/>
        </p:nvSpPr>
        <p:spPr bwMode="auto">
          <a:xfrm>
            <a:off x="845000" y="2887542"/>
            <a:ext cx="5940660" cy="69249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protected final boolean </a:t>
            </a:r>
            <a:r>
              <a:rPr kumimoji="0" lang="zh-CN" altLang="zh-CN" sz="1300" b="0" i="0" u="none" strike="noStrike" cap="none" normalizeH="0" baseline="0" dirty="0">
                <a:ln>
                  <a:noFill/>
                </a:ln>
                <a:solidFill>
                  <a:srgbClr val="00627A"/>
                </a:solidFill>
                <a:effectLst/>
                <a:latin typeface="Arial Unicode MS"/>
                <a:ea typeface="JetBrains Mono"/>
              </a:rPr>
              <a:t>compareAndSetState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expect,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update)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1" u="none" strike="noStrike" cap="none" normalizeH="0" baseline="0" dirty="0">
                <a:ln>
                  <a:noFill/>
                </a:ln>
                <a:solidFill>
                  <a:srgbClr val="871094"/>
                </a:solidFill>
                <a:effectLst/>
                <a:latin typeface="Arial Unicode MS"/>
                <a:ea typeface="JetBrains Mono"/>
              </a:rPr>
              <a:t>STATE</a:t>
            </a:r>
            <a:r>
              <a:rPr kumimoji="0" lang="zh-CN" altLang="zh-CN" sz="1300" b="0" i="0" u="none" strike="noStrike" cap="none" normalizeH="0" baseline="0" dirty="0">
                <a:ln>
                  <a:noFill/>
                </a:ln>
                <a:solidFill>
                  <a:srgbClr val="080808"/>
                </a:solidFill>
                <a:effectLst/>
                <a:latin typeface="Arial Unicode MS"/>
                <a:ea typeface="JetBrains Mono"/>
              </a:rPr>
              <a:t>.compareAndSet(</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 expect, update);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28" name="直接箭头连接符 27">
            <a:extLst>
              <a:ext uri="{FF2B5EF4-FFF2-40B4-BE49-F238E27FC236}">
                <a16:creationId xmlns:a16="http://schemas.microsoft.com/office/drawing/2014/main" id="{25225AD6-2AD7-3D9C-BC72-D3C7C5F5EEF1}"/>
              </a:ext>
            </a:extLst>
          </p:cNvPr>
          <p:cNvCxnSpPr>
            <a:cxnSpLocks/>
            <a:endCxn id="44" idx="0"/>
          </p:cNvCxnSpPr>
          <p:nvPr/>
        </p:nvCxnSpPr>
        <p:spPr>
          <a:xfrm flipH="1">
            <a:off x="2011509" y="3395809"/>
            <a:ext cx="1459635" cy="1039905"/>
          </a:xfrm>
          <a:prstGeom prst="straightConnector1">
            <a:avLst/>
          </a:prstGeom>
          <a:ln>
            <a:solidFill>
              <a:srgbClr val="AD2B26"/>
            </a:solidFill>
            <a:tailEnd type="triangle"/>
          </a:ln>
        </p:spPr>
        <p:style>
          <a:lnRef idx="1">
            <a:schemeClr val="accent1"/>
          </a:lnRef>
          <a:fillRef idx="0">
            <a:schemeClr val="accent1"/>
          </a:fillRef>
          <a:effectRef idx="0">
            <a:schemeClr val="accent1"/>
          </a:effectRef>
          <a:fontRef idx="minor">
            <a:schemeClr val="tx1"/>
          </a:fontRef>
        </p:style>
      </p:cxnSp>
      <p:sp>
        <p:nvSpPr>
          <p:cNvPr id="44" name="文本占位符 2">
            <a:extLst>
              <a:ext uri="{FF2B5EF4-FFF2-40B4-BE49-F238E27FC236}">
                <a16:creationId xmlns:a16="http://schemas.microsoft.com/office/drawing/2014/main" id="{D902D2EE-3208-7733-A01A-700569CA78C7}"/>
              </a:ext>
            </a:extLst>
          </p:cNvPr>
          <p:cNvSpPr>
            <a:spLocks noGrp="1"/>
          </p:cNvSpPr>
          <p:nvPr>
            <p:ph type="body" sz="quarter" idx="11"/>
          </p:nvPr>
        </p:nvSpPr>
        <p:spPr>
          <a:xfrm>
            <a:off x="1489451" y="4435714"/>
            <a:ext cx="1044116" cy="576064"/>
          </a:xfrm>
        </p:spPr>
        <p:txBody>
          <a:bodyPr/>
          <a:lstStyle/>
          <a:p>
            <a:r>
              <a:rPr lang="zh-CN" altLang="en-US" dirty="0">
                <a:solidFill>
                  <a:srgbClr val="C00000"/>
                </a:solidFill>
              </a:rPr>
              <a:t>当前值</a:t>
            </a:r>
          </a:p>
        </p:txBody>
      </p:sp>
      <p:grpSp>
        <p:nvGrpSpPr>
          <p:cNvPr id="50" name="组合 49">
            <a:extLst>
              <a:ext uri="{FF2B5EF4-FFF2-40B4-BE49-F238E27FC236}">
                <a16:creationId xmlns:a16="http://schemas.microsoft.com/office/drawing/2014/main" id="{22DC47CA-87B3-8462-D2D4-5CA9F285E96E}"/>
              </a:ext>
            </a:extLst>
          </p:cNvPr>
          <p:cNvGrpSpPr/>
          <p:nvPr/>
        </p:nvGrpSpPr>
        <p:grpSpPr>
          <a:xfrm>
            <a:off x="3471144" y="3319590"/>
            <a:ext cx="1044116" cy="1692188"/>
            <a:chOff x="4941724" y="2564904"/>
            <a:chExt cx="1044116" cy="1692188"/>
          </a:xfrm>
        </p:grpSpPr>
        <p:cxnSp>
          <p:nvCxnSpPr>
            <p:cNvPr id="41" name="直接箭头连接符 40">
              <a:extLst>
                <a:ext uri="{FF2B5EF4-FFF2-40B4-BE49-F238E27FC236}">
                  <a16:creationId xmlns:a16="http://schemas.microsoft.com/office/drawing/2014/main" id="{CB7CCE4C-0FAE-0498-67F6-D8CA51898EBE}"/>
                </a:ext>
              </a:extLst>
            </p:cNvPr>
            <p:cNvCxnSpPr/>
            <p:nvPr/>
          </p:nvCxnSpPr>
          <p:spPr>
            <a:xfrm>
              <a:off x="5447928" y="2564904"/>
              <a:ext cx="0" cy="972108"/>
            </a:xfrm>
            <a:prstGeom prst="straightConnector1">
              <a:avLst/>
            </a:prstGeom>
            <a:ln>
              <a:solidFill>
                <a:srgbClr val="AD2B26"/>
              </a:solidFill>
              <a:tailEnd type="triangle"/>
            </a:ln>
          </p:spPr>
          <p:style>
            <a:lnRef idx="1">
              <a:schemeClr val="accent1"/>
            </a:lnRef>
            <a:fillRef idx="0">
              <a:schemeClr val="accent1"/>
            </a:fillRef>
            <a:effectRef idx="0">
              <a:schemeClr val="accent1"/>
            </a:effectRef>
            <a:fontRef idx="minor">
              <a:schemeClr val="tx1"/>
            </a:fontRef>
          </p:style>
        </p:cxnSp>
        <p:sp>
          <p:nvSpPr>
            <p:cNvPr id="45" name="文本占位符 2">
              <a:extLst>
                <a:ext uri="{FF2B5EF4-FFF2-40B4-BE49-F238E27FC236}">
                  <a16:creationId xmlns:a16="http://schemas.microsoft.com/office/drawing/2014/main" id="{30D62EEC-2A82-21CA-FF61-B73EAEDA2F36}"/>
                </a:ext>
              </a:extLst>
            </p:cNvPr>
            <p:cNvSpPr txBox="1">
              <a:spLocks/>
            </p:cNvSpPr>
            <p:nvPr/>
          </p:nvSpPr>
          <p:spPr>
            <a:xfrm>
              <a:off x="4941724" y="3681028"/>
              <a:ext cx="1044116" cy="5760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期望的值</a:t>
              </a:r>
            </a:p>
          </p:txBody>
        </p:sp>
      </p:grpSp>
      <p:grpSp>
        <p:nvGrpSpPr>
          <p:cNvPr id="51" name="组合 50">
            <a:extLst>
              <a:ext uri="{FF2B5EF4-FFF2-40B4-BE49-F238E27FC236}">
                <a16:creationId xmlns:a16="http://schemas.microsoft.com/office/drawing/2014/main" id="{C48F689A-E9A2-74F5-A0A1-9FA748D700FD}"/>
              </a:ext>
            </a:extLst>
          </p:cNvPr>
          <p:cNvGrpSpPr/>
          <p:nvPr/>
        </p:nvGrpSpPr>
        <p:grpSpPr>
          <a:xfrm>
            <a:off x="4625420" y="3319590"/>
            <a:ext cx="1872208" cy="1706189"/>
            <a:chOff x="6096000" y="2564904"/>
            <a:chExt cx="1872208" cy="1706189"/>
          </a:xfrm>
        </p:grpSpPr>
        <p:cxnSp>
          <p:nvCxnSpPr>
            <p:cNvPr id="43" name="直接箭头连接符 42">
              <a:extLst>
                <a:ext uri="{FF2B5EF4-FFF2-40B4-BE49-F238E27FC236}">
                  <a16:creationId xmlns:a16="http://schemas.microsoft.com/office/drawing/2014/main" id="{16E062AF-1563-800D-0195-C7D4832D1BC5}"/>
                </a:ext>
              </a:extLst>
            </p:cNvPr>
            <p:cNvCxnSpPr>
              <a:cxnSpLocks/>
            </p:cNvCxnSpPr>
            <p:nvPr/>
          </p:nvCxnSpPr>
          <p:spPr>
            <a:xfrm>
              <a:off x="6096000" y="2564904"/>
              <a:ext cx="1008112" cy="1116124"/>
            </a:xfrm>
            <a:prstGeom prst="straightConnector1">
              <a:avLst/>
            </a:prstGeom>
            <a:ln>
              <a:solidFill>
                <a:srgbClr val="AD2B26"/>
              </a:solidFill>
              <a:tailEnd type="triangle"/>
            </a:ln>
          </p:spPr>
          <p:style>
            <a:lnRef idx="1">
              <a:schemeClr val="accent1"/>
            </a:lnRef>
            <a:fillRef idx="0">
              <a:schemeClr val="accent1"/>
            </a:fillRef>
            <a:effectRef idx="0">
              <a:schemeClr val="accent1"/>
            </a:effectRef>
            <a:fontRef idx="minor">
              <a:schemeClr val="tx1"/>
            </a:fontRef>
          </p:style>
        </p:cxnSp>
        <p:sp>
          <p:nvSpPr>
            <p:cNvPr id="46" name="文本占位符 2">
              <a:extLst>
                <a:ext uri="{FF2B5EF4-FFF2-40B4-BE49-F238E27FC236}">
                  <a16:creationId xmlns:a16="http://schemas.microsoft.com/office/drawing/2014/main" id="{DD034FFE-C956-54C5-27AB-27E2EEC9685E}"/>
                </a:ext>
              </a:extLst>
            </p:cNvPr>
            <p:cNvSpPr txBox="1">
              <a:spLocks/>
            </p:cNvSpPr>
            <p:nvPr/>
          </p:nvSpPr>
          <p:spPr>
            <a:xfrm>
              <a:off x="6600056" y="3695029"/>
              <a:ext cx="1368152" cy="5760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更新后的值</a:t>
              </a:r>
            </a:p>
          </p:txBody>
        </p:sp>
      </p:grpSp>
      <p:sp>
        <p:nvSpPr>
          <p:cNvPr id="49" name="文本占位符 2">
            <a:extLst>
              <a:ext uri="{FF2B5EF4-FFF2-40B4-BE49-F238E27FC236}">
                <a16:creationId xmlns:a16="http://schemas.microsoft.com/office/drawing/2014/main" id="{49261149-085D-316A-594F-2D663D6A2F8E}"/>
              </a:ext>
            </a:extLst>
          </p:cNvPr>
          <p:cNvSpPr txBox="1">
            <a:spLocks/>
          </p:cNvSpPr>
          <p:nvPr/>
        </p:nvSpPr>
        <p:spPr>
          <a:xfrm>
            <a:off x="710880" y="1606719"/>
            <a:ext cx="9685076" cy="5760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383838"/>
                </a:solidFill>
                <a:latin typeface="-apple-system"/>
              </a:rPr>
              <a:t>CAS </a:t>
            </a:r>
            <a:r>
              <a:rPr lang="zh-CN" altLang="en-US" dirty="0">
                <a:solidFill>
                  <a:srgbClr val="383838"/>
                </a:solidFill>
                <a:latin typeface="-apple-system"/>
              </a:rPr>
              <a:t>底层依赖于一个 </a:t>
            </a:r>
            <a:r>
              <a:rPr lang="en-US" altLang="zh-CN" dirty="0">
                <a:solidFill>
                  <a:srgbClr val="383838"/>
                </a:solidFill>
                <a:latin typeface="-apple-system"/>
              </a:rPr>
              <a:t>Unsafe </a:t>
            </a:r>
            <a:r>
              <a:rPr lang="zh-CN" altLang="en-US" dirty="0">
                <a:solidFill>
                  <a:srgbClr val="383838"/>
                </a:solidFill>
                <a:latin typeface="-apple-system"/>
              </a:rPr>
              <a:t>类来直接调用操作系统底层的 </a:t>
            </a:r>
            <a:r>
              <a:rPr lang="en-US" altLang="zh-CN" dirty="0">
                <a:solidFill>
                  <a:srgbClr val="383838"/>
                </a:solidFill>
                <a:latin typeface="-apple-system"/>
              </a:rPr>
              <a:t>CAS </a:t>
            </a:r>
            <a:r>
              <a:rPr lang="zh-CN" altLang="en-US" dirty="0">
                <a:solidFill>
                  <a:srgbClr val="383838"/>
                </a:solidFill>
                <a:latin typeface="-apple-system"/>
              </a:rPr>
              <a:t>指令</a:t>
            </a:r>
            <a:endParaRPr lang="zh-CN" altLang="en-US" dirty="0"/>
          </a:p>
        </p:txBody>
      </p:sp>
      <p:sp>
        <p:nvSpPr>
          <p:cNvPr id="56" name="文本占位符 2">
            <a:extLst>
              <a:ext uri="{FF2B5EF4-FFF2-40B4-BE49-F238E27FC236}">
                <a16:creationId xmlns:a16="http://schemas.microsoft.com/office/drawing/2014/main" id="{07F2DC2F-E555-4587-CB3C-D6934C671D95}"/>
              </a:ext>
            </a:extLst>
          </p:cNvPr>
          <p:cNvSpPr txBox="1">
            <a:spLocks/>
          </p:cNvSpPr>
          <p:nvPr/>
        </p:nvSpPr>
        <p:spPr>
          <a:xfrm>
            <a:off x="728908" y="2271254"/>
            <a:ext cx="6120680" cy="5760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err="1">
                <a:solidFill>
                  <a:srgbClr val="383838"/>
                </a:solidFill>
                <a:latin typeface="-apple-system"/>
              </a:rPr>
              <a:t>ReentrantLock</a:t>
            </a:r>
            <a:r>
              <a:rPr lang="zh-CN" altLang="en-US" dirty="0">
                <a:solidFill>
                  <a:srgbClr val="383838"/>
                </a:solidFill>
                <a:latin typeface="-apple-system"/>
              </a:rPr>
              <a:t>中的一段</a:t>
            </a:r>
            <a:r>
              <a:rPr lang="en-US" altLang="zh-CN" dirty="0">
                <a:solidFill>
                  <a:srgbClr val="383838"/>
                </a:solidFill>
                <a:latin typeface="-apple-system"/>
              </a:rPr>
              <a:t>CAS</a:t>
            </a:r>
            <a:r>
              <a:rPr lang="zh-CN" altLang="en-US" dirty="0">
                <a:solidFill>
                  <a:srgbClr val="383838"/>
                </a:solidFill>
                <a:latin typeface="-apple-system"/>
              </a:rPr>
              <a:t>代码</a:t>
            </a:r>
            <a:endParaRPr lang="zh-CN" altLang="en-US" dirty="0"/>
          </a:p>
        </p:txBody>
      </p:sp>
      <p:sp>
        <p:nvSpPr>
          <p:cNvPr id="3" name="Rectangle 1">
            <a:extLst>
              <a:ext uri="{FF2B5EF4-FFF2-40B4-BE49-F238E27FC236}">
                <a16:creationId xmlns:a16="http://schemas.microsoft.com/office/drawing/2014/main" id="{EBA2F482-74A8-9CAC-8685-A0C9AF8A3DE4}"/>
              </a:ext>
            </a:extLst>
          </p:cNvPr>
          <p:cNvSpPr>
            <a:spLocks noChangeArrowheads="1"/>
          </p:cNvSpPr>
          <p:nvPr/>
        </p:nvSpPr>
        <p:spPr bwMode="auto">
          <a:xfrm>
            <a:off x="7939936" y="1745795"/>
            <a:ext cx="3780419" cy="1692771"/>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需要不断尝试</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33B3"/>
                </a:solidFill>
                <a:effectLst/>
                <a:latin typeface="Arial Unicode MS"/>
                <a:ea typeface="JetBrains Mono"/>
              </a:rPr>
              <a:t>while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true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A</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共享变量</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V</a:t>
            </a:r>
            <a:r>
              <a:rPr kumimoji="0" lang="zh-CN" altLang="zh-CN" sz="1300" b="0" i="0" u="none" strike="noStrike" cap="none" normalizeH="0" baseline="0" dirty="0">
                <a:ln>
                  <a:noFill/>
                </a:ln>
                <a:solidFill>
                  <a:srgbClr val="080808"/>
                </a:solidFill>
                <a:effectLst/>
                <a:latin typeface="Arial Unicode MS"/>
                <a:ea typeface="JetBrains Mono"/>
              </a:rPr>
              <a:t>; </a:t>
            </a:r>
            <a:endParaRPr lang="en-US" altLang="zh-CN" sz="1300" i="1" dirty="0">
              <a:solidFill>
                <a:srgbClr val="8C8C8C"/>
              </a:solidFill>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033B3"/>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结果</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B</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 </a:t>
            </a:r>
            <a:endParaRPr kumimoji="0" lang="en-US" altLang="zh-CN" sz="13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(compareAndSwap(</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结果</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成功，退出循环</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4610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4">
                                            <p:txEl>
                                              <p:pRg st="0" end="0"/>
                                            </p:txEl>
                                          </p:spTgt>
                                        </p:tgtEl>
                                        <p:attrNameLst>
                                          <p:attrName>style.visibility</p:attrName>
                                        </p:attrNameLst>
                                      </p:cBhvr>
                                      <p:to>
                                        <p:strVal val="visible"/>
                                      </p:to>
                                    </p:set>
                                    <p:animEffect transition="in" filter="wipe(up)">
                                      <p:cBhvr>
                                        <p:cTn id="21" dur="500"/>
                                        <p:tgtEl>
                                          <p:spTgt spid="4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up)">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build="p"/>
      <p:bldP spid="5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CDD72-1A4D-3E37-916C-81A54E7B1ADD}"/>
              </a:ext>
            </a:extLst>
          </p:cNvPr>
          <p:cNvSpPr>
            <a:spLocks noGrp="1"/>
          </p:cNvSpPr>
          <p:nvPr>
            <p:ph type="title"/>
          </p:nvPr>
        </p:nvSpPr>
        <p:spPr/>
        <p:txBody>
          <a:bodyPr/>
          <a:lstStyle/>
          <a:p>
            <a:r>
              <a:rPr lang="zh-CN" altLang="en-US" dirty="0"/>
              <a:t>乐观锁和悲观锁</a:t>
            </a:r>
          </a:p>
        </p:txBody>
      </p:sp>
      <p:sp>
        <p:nvSpPr>
          <p:cNvPr id="3" name="文本占位符 2">
            <a:extLst>
              <a:ext uri="{FF2B5EF4-FFF2-40B4-BE49-F238E27FC236}">
                <a16:creationId xmlns:a16="http://schemas.microsoft.com/office/drawing/2014/main" id="{F844E671-7F02-D63C-3E82-1FEEED241913}"/>
              </a:ext>
            </a:extLst>
          </p:cNvPr>
          <p:cNvSpPr>
            <a:spLocks noGrp="1"/>
          </p:cNvSpPr>
          <p:nvPr>
            <p:ph type="body" sz="quarter" idx="11"/>
          </p:nvPr>
        </p:nvSpPr>
        <p:spPr>
          <a:xfrm>
            <a:off x="710880" y="1664805"/>
            <a:ext cx="6897288" cy="2340260"/>
          </a:xfrm>
        </p:spPr>
        <p:txBody>
          <a:bodyPr/>
          <a:lstStyle/>
          <a:p>
            <a:pPr marL="285750" indent="-285750">
              <a:buFont typeface="Wingdings" panose="05000000000000000000" pitchFamily="2" charset="2"/>
              <a:buChar char="l"/>
            </a:pPr>
            <a:r>
              <a:rPr lang="en-US" altLang="zh-CN" dirty="0"/>
              <a:t>CAS  </a:t>
            </a:r>
            <a:r>
              <a:rPr lang="zh-CN" altLang="en-US" dirty="0"/>
              <a:t>是基于乐观锁的思想：最乐观的估计，不怕别的线程来修改共享变量，就算改了也没关系，我吃亏点再重试呗。</a:t>
            </a:r>
          </a:p>
          <a:p>
            <a:pPr marL="285750" indent="-285750">
              <a:buFont typeface="Wingdings" panose="05000000000000000000" pitchFamily="2" charset="2"/>
              <a:buChar char="l"/>
            </a:pPr>
            <a:r>
              <a:rPr lang="en-US" altLang="zh-CN" dirty="0"/>
              <a:t>synchronized  </a:t>
            </a:r>
            <a:r>
              <a:rPr lang="zh-CN" altLang="en-US" dirty="0"/>
              <a:t>是基于悲观锁的思想：最悲观的估计，得防着其它线程来修改共享变量，我上了锁你们都别想改，我改完了解开锁，你们才有机会。</a:t>
            </a:r>
          </a:p>
        </p:txBody>
      </p:sp>
      <p:sp>
        <p:nvSpPr>
          <p:cNvPr id="4" name="Rectangle 1">
            <a:extLst>
              <a:ext uri="{FF2B5EF4-FFF2-40B4-BE49-F238E27FC236}">
                <a16:creationId xmlns:a16="http://schemas.microsoft.com/office/drawing/2014/main" id="{3FF090F2-D1E5-1E6E-4447-776A119373D0}"/>
              </a:ext>
            </a:extLst>
          </p:cNvPr>
          <p:cNvSpPr>
            <a:spLocks noChangeArrowheads="1"/>
          </p:cNvSpPr>
          <p:nvPr/>
        </p:nvSpPr>
        <p:spPr bwMode="auto">
          <a:xfrm>
            <a:off x="7824192" y="1553389"/>
            <a:ext cx="3780419" cy="1692771"/>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需要不断尝试</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33B3"/>
                </a:solidFill>
                <a:effectLst/>
                <a:latin typeface="Arial Unicode MS"/>
                <a:ea typeface="JetBrains Mono"/>
              </a:rPr>
              <a:t>while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true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A</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共享变量</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V</a:t>
            </a:r>
            <a:r>
              <a:rPr kumimoji="0" lang="zh-CN" altLang="zh-CN" sz="1300" b="0" i="0" u="none" strike="noStrike" cap="none" normalizeH="0" baseline="0" dirty="0">
                <a:ln>
                  <a:noFill/>
                </a:ln>
                <a:solidFill>
                  <a:srgbClr val="080808"/>
                </a:solidFill>
                <a:effectLst/>
                <a:latin typeface="Arial Unicode MS"/>
                <a:ea typeface="JetBrains Mono"/>
              </a:rPr>
              <a:t>; </a:t>
            </a:r>
            <a:endParaRPr lang="en-US" altLang="zh-CN" sz="1300" i="1" dirty="0">
              <a:solidFill>
                <a:srgbClr val="8C8C8C"/>
              </a:solidFill>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033B3"/>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结果</a:t>
            </a:r>
            <a:r>
              <a:rPr kumimoji="0" lang="en-US" altLang="zh-CN" sz="1300" b="0"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B</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 </a:t>
            </a:r>
            <a:endParaRPr kumimoji="0" lang="en-US" altLang="zh-CN" sz="13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80808"/>
                </a:solidFill>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 </a:t>
            </a:r>
            <a:r>
              <a:rPr kumimoji="0" lang="zh-CN" altLang="zh-CN" sz="1300" b="0" i="0" u="none" strike="noStrike" cap="none" normalizeH="0" baseline="0" dirty="0">
                <a:ln>
                  <a:noFill/>
                </a:ln>
                <a:solidFill>
                  <a:srgbClr val="080808"/>
                </a:solidFill>
                <a:effectLst/>
                <a:latin typeface="Arial Unicode MS"/>
                <a:ea typeface="JetBrains Mono"/>
              </a:rPr>
              <a:t>(compareAndSwap(</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旧值</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结果</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成功，退出循环</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72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19D8C9-3AD3-DD29-57F4-A1FA91838064}"/>
              </a:ext>
            </a:extLst>
          </p:cNvPr>
          <p:cNvSpPr>
            <a:spLocks noGrp="1"/>
          </p:cNvSpPr>
          <p:nvPr>
            <p:ph type="body" sz="quarter" idx="10"/>
          </p:nvPr>
        </p:nvSpPr>
        <p:spPr>
          <a:xfrm>
            <a:off x="5126584" y="1520788"/>
            <a:ext cx="5760538" cy="3046080"/>
          </a:xfrm>
        </p:spPr>
        <p:txBody>
          <a:bodyPr/>
          <a:lstStyle/>
          <a:p>
            <a:pPr marL="0" indent="0">
              <a:buNone/>
            </a:pPr>
            <a:r>
              <a:rPr lang="en-US" altLang="zh-CN" sz="1800" dirty="0">
                <a:solidFill>
                  <a:srgbClr val="AD2B26"/>
                </a:solidFill>
              </a:rPr>
              <a:t>CAS </a:t>
            </a:r>
            <a:r>
              <a:rPr lang="zh-CN" altLang="en-US" sz="1800" dirty="0">
                <a:solidFill>
                  <a:srgbClr val="AD2B26"/>
                </a:solidFill>
              </a:rPr>
              <a:t>你知道吗？</a:t>
            </a:r>
            <a:endParaRPr lang="en-US" altLang="zh-CN" sz="1800" dirty="0">
              <a:solidFill>
                <a:srgbClr val="AD2B26"/>
              </a:solidFill>
            </a:endParaRPr>
          </a:p>
          <a:p>
            <a:pPr marL="0" indent="0">
              <a:buNone/>
            </a:pPr>
            <a:endParaRPr lang="en-US" altLang="zh-CN" sz="1800" dirty="0">
              <a:solidFill>
                <a:srgbClr val="AD2B26"/>
              </a:solidFill>
            </a:endParaRPr>
          </a:p>
          <a:p>
            <a:pPr marL="0" indent="0">
              <a:buNone/>
            </a:pPr>
            <a:endParaRPr lang="en-US" altLang="zh-CN" dirty="0">
              <a:solidFill>
                <a:srgbClr val="AD2B26"/>
              </a:solidFill>
            </a:endParaRPr>
          </a:p>
          <a:p>
            <a:pPr marL="0" indent="0">
              <a:buNone/>
            </a:pPr>
            <a:endParaRPr lang="en-US" altLang="zh-CN" sz="1800" dirty="0">
              <a:solidFill>
                <a:srgbClr val="AD2B26"/>
              </a:solidFill>
            </a:endParaRPr>
          </a:p>
          <a:p>
            <a:pPr marL="0" indent="0">
              <a:buNone/>
            </a:pPr>
            <a:r>
              <a:rPr lang="zh-CN" altLang="en-US" dirty="0">
                <a:solidFill>
                  <a:srgbClr val="AD2B26"/>
                </a:solidFill>
              </a:rPr>
              <a:t>乐观锁和悲观锁的区别</a:t>
            </a:r>
            <a:endParaRPr lang="zh-CN" altLang="en-US" sz="1800" dirty="0"/>
          </a:p>
          <a:p>
            <a:endParaRPr lang="zh-CN" altLang="en-US" dirty="0"/>
          </a:p>
        </p:txBody>
      </p:sp>
      <p:sp>
        <p:nvSpPr>
          <p:cNvPr id="3" name="文本占位符 2">
            <a:extLst>
              <a:ext uri="{FF2B5EF4-FFF2-40B4-BE49-F238E27FC236}">
                <a16:creationId xmlns:a16="http://schemas.microsoft.com/office/drawing/2014/main" id="{0AEFE0B0-197E-1C8C-D3E3-A6C4B3AF66E4}"/>
              </a:ext>
            </a:extLst>
          </p:cNvPr>
          <p:cNvSpPr txBox="1">
            <a:spLocks/>
          </p:cNvSpPr>
          <p:nvPr/>
        </p:nvSpPr>
        <p:spPr>
          <a:xfrm>
            <a:off x="5126584" y="1916832"/>
            <a:ext cx="6802064" cy="18362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CAS</a:t>
            </a:r>
            <a:r>
              <a:rPr lang="zh-CN" altLang="en-US" sz="1400" dirty="0"/>
              <a:t>的全称是： </a:t>
            </a:r>
            <a:r>
              <a:rPr lang="en-US" altLang="zh-CN" sz="1400" dirty="0"/>
              <a:t>Compare And Swap(</a:t>
            </a:r>
            <a:r>
              <a:rPr lang="zh-CN" altLang="en-US" sz="1400" dirty="0"/>
              <a:t>比较再交换</a:t>
            </a:r>
            <a:r>
              <a:rPr lang="en-US" altLang="zh-CN" sz="1400" dirty="0"/>
              <a:t>);</a:t>
            </a:r>
            <a:r>
              <a:rPr lang="zh-CN" altLang="en-US" sz="1400" dirty="0"/>
              <a:t>它体现的一种乐观锁的思想，在无锁状态下保证线程操作数据的原子性。</a:t>
            </a:r>
            <a:endParaRPr lang="en-US" altLang="zh-CN" sz="1400" dirty="0"/>
          </a:p>
          <a:p>
            <a:pPr marL="285750" indent="-285750">
              <a:buFont typeface="Wingdings" panose="05000000000000000000" pitchFamily="2" charset="2"/>
              <a:buChar char="l"/>
            </a:pPr>
            <a:r>
              <a:rPr lang="en-US" altLang="zh-CN" sz="1400" dirty="0"/>
              <a:t>CAS</a:t>
            </a:r>
            <a:r>
              <a:rPr lang="zh-CN" altLang="en-US" sz="1400" dirty="0"/>
              <a:t>使用到的地方很多：</a:t>
            </a:r>
            <a:r>
              <a:rPr lang="en-US" altLang="zh-CN" sz="1400" dirty="0"/>
              <a:t>AQS</a:t>
            </a:r>
            <a:r>
              <a:rPr lang="zh-CN" altLang="en-US" sz="1400" dirty="0"/>
              <a:t>框架、</a:t>
            </a:r>
            <a:r>
              <a:rPr lang="en-US" altLang="zh-CN" sz="1400" dirty="0" err="1"/>
              <a:t>AtomicXXX</a:t>
            </a:r>
            <a:r>
              <a:rPr lang="zh-CN" altLang="en-US" sz="1400" dirty="0"/>
              <a:t>类</a:t>
            </a:r>
            <a:endParaRPr lang="en-US" altLang="zh-CN" sz="1400" dirty="0"/>
          </a:p>
          <a:p>
            <a:pPr marL="285750" indent="-285750">
              <a:buFont typeface="Wingdings" panose="05000000000000000000" pitchFamily="2" charset="2"/>
              <a:buChar char="l"/>
            </a:pPr>
            <a:r>
              <a:rPr lang="zh-CN" altLang="en-US" sz="1400" dirty="0"/>
              <a:t>在操作共享变量的时候使用的自旋锁，效率上更高一些</a:t>
            </a:r>
            <a:endParaRPr lang="en-US" altLang="zh-CN" sz="1400" dirty="0"/>
          </a:p>
          <a:p>
            <a:pPr marL="285750" indent="-285750">
              <a:buFont typeface="Wingdings" panose="05000000000000000000" pitchFamily="2" charset="2"/>
              <a:buChar char="l"/>
            </a:pPr>
            <a:r>
              <a:rPr lang="en-US" altLang="zh-CN" sz="1400" dirty="0"/>
              <a:t>CAS</a:t>
            </a:r>
            <a:r>
              <a:rPr lang="zh-CN" altLang="en-US" sz="1400" dirty="0"/>
              <a:t>的底层是调用的</a:t>
            </a:r>
            <a:r>
              <a:rPr lang="en-US" altLang="zh-CN" sz="1400" dirty="0"/>
              <a:t>Unsafe</a:t>
            </a:r>
            <a:r>
              <a:rPr lang="zh-CN" altLang="en-US" sz="1400" dirty="0"/>
              <a:t>类中的方法，都是操作系统提供的，其他语言实现</a:t>
            </a:r>
            <a:endParaRPr lang="en-US" altLang="zh-CN" sz="1400" dirty="0"/>
          </a:p>
        </p:txBody>
      </p:sp>
      <p:sp>
        <p:nvSpPr>
          <p:cNvPr id="5" name="文本占位符 2">
            <a:extLst>
              <a:ext uri="{FF2B5EF4-FFF2-40B4-BE49-F238E27FC236}">
                <a16:creationId xmlns:a16="http://schemas.microsoft.com/office/drawing/2014/main" id="{FE96B4F2-E9FA-4FCD-6F8C-4B1B43ED2D45}"/>
              </a:ext>
            </a:extLst>
          </p:cNvPr>
          <p:cNvSpPr txBox="1">
            <a:spLocks/>
          </p:cNvSpPr>
          <p:nvPr/>
        </p:nvSpPr>
        <p:spPr>
          <a:xfrm>
            <a:off x="5126584" y="4257092"/>
            <a:ext cx="6802064" cy="16201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CAS  </a:t>
            </a:r>
            <a:r>
              <a:rPr lang="zh-CN" altLang="en-US" sz="1400" dirty="0"/>
              <a:t>是基于乐观锁的思想：最乐观的估计，不怕别的线程来修改共享变量，就算改了也没关系，我吃亏点再重试呗。</a:t>
            </a:r>
          </a:p>
          <a:p>
            <a:pPr marL="285750" indent="-285750">
              <a:buFont typeface="Wingdings" panose="05000000000000000000" pitchFamily="2" charset="2"/>
              <a:buChar char="l"/>
            </a:pPr>
            <a:r>
              <a:rPr lang="en-US" altLang="zh-CN" sz="1400" dirty="0"/>
              <a:t>synchronized  </a:t>
            </a:r>
            <a:r>
              <a:rPr lang="zh-CN" altLang="en-US" sz="1400" dirty="0"/>
              <a:t>是基于悲观锁的思想：最悲观的估计，得防着其它线程来修改共享变量，我上了锁你们都别想改，我改完了解开锁，你们才有机会。</a:t>
            </a:r>
          </a:p>
        </p:txBody>
      </p:sp>
    </p:spTree>
    <p:extLst>
      <p:ext uri="{BB962C8B-B14F-4D97-AF65-F5344CB8AC3E}">
        <p14:creationId xmlns:p14="http://schemas.microsoft.com/office/powerpoint/2010/main" val="3214974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857080" y="2011998"/>
            <a:ext cx="9552599"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请谈谈你对 </a:t>
            </a:r>
            <a:r>
              <a:rPr lang="en-US" altLang="zh-CN" sz="5400" dirty="0">
                <a:solidFill>
                  <a:srgbClr val="AD2B26"/>
                </a:solidFill>
              </a:rPr>
              <a:t>volatile </a:t>
            </a:r>
            <a:r>
              <a:rPr lang="zh-CN" altLang="en-US" sz="5400" dirty="0">
                <a:solidFill>
                  <a:srgbClr val="AD2B26"/>
                </a:solidFill>
              </a:rPr>
              <a:t>的理解</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914965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请谈谈你对 </a:t>
            </a:r>
            <a:r>
              <a:rPr lang="en-US" altLang="zh-CN" sz="2000" dirty="0">
                <a:solidFill>
                  <a:srgbClr val="AD2B26"/>
                </a:solidFill>
              </a:rPr>
              <a:t>volatile </a:t>
            </a:r>
            <a:r>
              <a:rPr lang="zh-CN" altLang="en-US" sz="2000" dirty="0">
                <a:solidFill>
                  <a:srgbClr val="AD2B26"/>
                </a:solidFill>
              </a:rPr>
              <a:t>的理解</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1480759"/>
          </a:xfrm>
        </p:spPr>
        <p:txBody>
          <a:bodyPr/>
          <a:lstStyle/>
          <a:p>
            <a:r>
              <a:rPr lang="zh-CN" altLang="en-US" dirty="0"/>
              <a:t>一旦一个共享变量（类的成员变量、类的静态成员变量）被</a:t>
            </a:r>
            <a:r>
              <a:rPr lang="en-US" altLang="zh-CN" dirty="0"/>
              <a:t>volatile</a:t>
            </a:r>
            <a:r>
              <a:rPr lang="zh-CN" altLang="en-US" dirty="0"/>
              <a:t>修饰之后，那么就具备了两层语义：</a:t>
            </a:r>
          </a:p>
          <a:p>
            <a:r>
              <a:rPr lang="zh-CN" altLang="en-US" dirty="0"/>
              <a:t>① </a:t>
            </a:r>
            <a:r>
              <a:rPr lang="zh-CN" altLang="en-US" dirty="0">
                <a:solidFill>
                  <a:srgbClr val="C00000"/>
                </a:solidFill>
              </a:rPr>
              <a:t>保证线程间的可见性</a:t>
            </a:r>
            <a:endParaRPr lang="en-US" altLang="zh-CN" dirty="0">
              <a:solidFill>
                <a:srgbClr val="C00000"/>
              </a:solidFill>
            </a:endParaRPr>
          </a:p>
          <a:p>
            <a:r>
              <a:rPr lang="zh-CN" altLang="en-US" dirty="0"/>
              <a:t>② </a:t>
            </a:r>
            <a:r>
              <a:rPr lang="zh-CN" altLang="en-US" dirty="0">
                <a:solidFill>
                  <a:srgbClr val="C00000"/>
                </a:solidFill>
              </a:rPr>
              <a:t>禁止进行指令重排序</a:t>
            </a:r>
            <a:endParaRPr lang="en-US" altLang="zh-CN" dirty="0"/>
          </a:p>
        </p:txBody>
      </p:sp>
    </p:spTree>
    <p:extLst>
      <p:ext uri="{BB962C8B-B14F-4D97-AF65-F5344CB8AC3E}">
        <p14:creationId xmlns:p14="http://schemas.microsoft.com/office/powerpoint/2010/main" val="3236754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dirty="0">
                <a:solidFill>
                  <a:srgbClr val="C00000"/>
                </a:solidFill>
              </a:rPr>
              <a:t>保证线程间的可见性</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4701044" cy="1300740"/>
          </a:xfrm>
        </p:spPr>
        <p:txBody>
          <a:bodyPr/>
          <a:lstStyle/>
          <a:p>
            <a:r>
              <a:rPr lang="zh-CN" altLang="en-US" dirty="0"/>
              <a:t>用 </a:t>
            </a:r>
            <a:r>
              <a:rPr lang="en-US" altLang="zh-CN" dirty="0"/>
              <a:t>volatile </a:t>
            </a:r>
            <a:r>
              <a:rPr lang="zh-CN" altLang="en-US" dirty="0"/>
              <a:t>修饰共享变量，能够防止编译器等优化发生，让一个线程对共享变量的修改对另一个线程可见</a:t>
            </a:r>
            <a:endParaRPr lang="en-US" altLang="zh-CN" dirty="0"/>
          </a:p>
        </p:txBody>
      </p:sp>
      <p:sp>
        <p:nvSpPr>
          <p:cNvPr id="4" name="Rectangle 1">
            <a:extLst>
              <a:ext uri="{FF2B5EF4-FFF2-40B4-BE49-F238E27FC236}">
                <a16:creationId xmlns:a16="http://schemas.microsoft.com/office/drawing/2014/main" id="{9505A503-F840-A48A-D4AD-CD12D56D81EB}"/>
              </a:ext>
            </a:extLst>
          </p:cNvPr>
          <p:cNvSpPr>
            <a:spLocks noChangeArrowheads="1"/>
          </p:cNvSpPr>
          <p:nvPr/>
        </p:nvSpPr>
        <p:spPr bwMode="auto">
          <a:xfrm>
            <a:off x="5741691" y="1340768"/>
            <a:ext cx="5724636" cy="5001369"/>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Arial Unicode MS"/>
                <a:ea typeface="JetBrains Mono"/>
              </a:rPr>
              <a:t>static boolean </a:t>
            </a:r>
            <a:r>
              <a:rPr kumimoji="0" lang="zh-CN" altLang="zh-CN" sz="1100" b="0" i="1" u="none" strike="noStrike" cap="none" normalizeH="0" baseline="0" dirty="0">
                <a:ln>
                  <a:noFill/>
                </a:ln>
                <a:solidFill>
                  <a:srgbClr val="871094"/>
                </a:solidFill>
                <a:effectLst/>
                <a:latin typeface="Arial Unicode MS"/>
                <a:ea typeface="JetBrains Mono"/>
              </a:rPr>
              <a:t>stop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false</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033B3"/>
                </a:solidFill>
                <a:effectLst/>
                <a:latin typeface="Arial Unicode MS"/>
                <a:ea typeface="JetBrains Mono"/>
              </a:rPr>
              <a:t>public static void </a:t>
            </a:r>
            <a:r>
              <a:rPr kumimoji="0" lang="zh-CN" altLang="zh-CN" sz="1100" b="0" i="0" u="none" strike="noStrike" cap="none" normalizeH="0" baseline="0" dirty="0">
                <a:ln>
                  <a:noFill/>
                </a:ln>
                <a:solidFill>
                  <a:srgbClr val="00627A"/>
                </a:solidFill>
                <a:effectLst/>
                <a:latin typeface="Arial Unicode MS"/>
                <a:ea typeface="JetBrains Mono"/>
              </a:rPr>
              <a:t>main</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a:t>
            </a:r>
            <a:r>
              <a:rPr kumimoji="0" lang="zh-CN" altLang="zh-CN" sz="1100" b="0" i="0" u="none" strike="noStrike" cap="none" normalizeH="0" baseline="0" dirty="0">
                <a:ln>
                  <a:noFill/>
                </a:ln>
                <a:solidFill>
                  <a:srgbClr val="080808"/>
                </a:solidFill>
                <a:effectLst/>
                <a:latin typeface="Arial Unicode MS"/>
                <a:ea typeface="JetBrains Mono"/>
              </a:rPr>
              <a:t>[] args)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Thread(() -&gt;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try </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Thread</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080808"/>
                </a:solidFill>
                <a:effectLst/>
                <a:latin typeface="Arial Unicode MS"/>
                <a:ea typeface="JetBrains Mono"/>
              </a:rPr>
              <a:t>sleep</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1750EB"/>
                </a:solidFill>
                <a:effectLst/>
                <a:latin typeface="Arial Unicode MS"/>
                <a:ea typeface="JetBrains Mono"/>
              </a:rPr>
              <a:t>100</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 </a:t>
            </a:r>
            <a:r>
              <a:rPr kumimoji="0" lang="zh-CN" altLang="zh-CN" sz="1100" b="0" i="0" u="none" strike="noStrike" cap="none" normalizeH="0" baseline="0" dirty="0">
                <a:ln>
                  <a:noFill/>
                </a:ln>
                <a:solidFill>
                  <a:srgbClr val="0033B3"/>
                </a:solidFill>
                <a:effectLst/>
                <a:latin typeface="Arial Unicode MS"/>
                <a:ea typeface="JetBrains Mono"/>
              </a:rPr>
              <a:t>catch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InterruptedException </a:t>
            </a:r>
            <a:r>
              <a:rPr kumimoji="0" lang="zh-CN" altLang="zh-CN" sz="1100" b="0" i="0" u="none" strike="noStrike" cap="none" normalizeH="0" baseline="0" dirty="0">
                <a:ln>
                  <a:noFill/>
                </a:ln>
                <a:solidFill>
                  <a:srgbClr val="080808"/>
                </a:solidFill>
                <a:effectLst/>
                <a:latin typeface="Arial Unicode MS"/>
                <a:ea typeface="JetBrains Mono"/>
              </a:rPr>
              <a:t>e)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e.printStackTrace();</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871094"/>
                </a:solidFill>
                <a:effectLst/>
                <a:latin typeface="Arial Unicode MS"/>
                <a:ea typeface="JetBrains Mono"/>
              </a:rPr>
              <a:t>stop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true</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00000"/>
                </a:solidFill>
                <a:effectLst/>
                <a:latin typeface="Arial Unicode MS"/>
                <a:ea typeface="JetBrains Mono"/>
              </a:rPr>
              <a:t>Thread</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080808"/>
                </a:solidFill>
                <a:effectLst/>
                <a:latin typeface="Arial Unicode MS"/>
                <a:ea typeface="JetBrains Mono"/>
              </a:rPr>
              <a:t>currentThread</a:t>
            </a:r>
            <a:r>
              <a:rPr kumimoji="0" lang="zh-CN" altLang="zh-CN" sz="1100" b="0" i="0" u="none" strike="noStrike" cap="none" normalizeH="0" baseline="0" dirty="0">
                <a:ln>
                  <a:noFill/>
                </a:ln>
                <a:solidFill>
                  <a:srgbClr val="080808"/>
                </a:solidFill>
                <a:effectLst/>
                <a:latin typeface="Arial Unicode MS"/>
                <a:ea typeface="JetBrains Mono"/>
              </a:rPr>
              <a:t>().getName()+</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a:ln>
                  <a:noFill/>
                </a:ln>
                <a:solidFill>
                  <a:srgbClr val="067D17"/>
                </a:solidFill>
                <a:effectLst/>
                <a:latin typeface="Arial Unicode MS"/>
                <a:ea typeface="JetBrains Mono"/>
              </a:rPr>
              <a:t>modify stop to true..."</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67D17"/>
                </a:solidFill>
                <a:effectLst/>
                <a:latin typeface="Arial Unicode MS"/>
                <a:ea typeface="JetBrains Mono"/>
              </a:rPr>
              <a:t>"t1"</a:t>
            </a:r>
            <a:r>
              <a:rPr kumimoji="0" lang="zh-CN" altLang="zh-CN" sz="1100" b="0" i="0" u="none" strike="noStrike" cap="none" normalizeH="0" baseline="0" dirty="0">
                <a:ln>
                  <a:noFill/>
                </a:ln>
                <a:solidFill>
                  <a:srgbClr val="080808"/>
                </a:solidFill>
                <a:effectLst/>
                <a:latin typeface="Arial Unicode MS"/>
                <a:ea typeface="JetBrains Mono"/>
              </a:rPr>
              <a:t>).start();</a:t>
            </a:r>
            <a:br>
              <a:rPr kumimoji="0" lang="zh-CN" altLang="zh-CN" sz="1100" b="0" i="0" u="none" strike="noStrike" cap="none" normalizeH="0" baseline="0" dirty="0">
                <a:ln>
                  <a:noFill/>
                </a:ln>
                <a:solidFill>
                  <a:srgbClr val="080808"/>
                </a:solidFill>
                <a:effectLst/>
                <a:latin typeface="Arial Unicode MS"/>
                <a:ea typeface="JetBrains Mono"/>
              </a:rPr>
            </a:b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Thread(() -&gt;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try </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Thread</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080808"/>
                </a:solidFill>
                <a:effectLst/>
                <a:latin typeface="Arial Unicode MS"/>
                <a:ea typeface="JetBrains Mono"/>
              </a:rPr>
              <a:t>sleep</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1750EB"/>
                </a:solidFill>
                <a:effectLst/>
                <a:latin typeface="Arial Unicode MS"/>
                <a:ea typeface="JetBrains Mono"/>
              </a:rPr>
              <a:t>200</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 </a:t>
            </a:r>
            <a:r>
              <a:rPr kumimoji="0" lang="zh-CN" altLang="zh-CN" sz="1100" b="0" i="0" u="none" strike="noStrike" cap="none" normalizeH="0" baseline="0" dirty="0">
                <a:ln>
                  <a:noFill/>
                </a:ln>
                <a:solidFill>
                  <a:srgbClr val="0033B3"/>
                </a:solidFill>
                <a:effectLst/>
                <a:latin typeface="Arial Unicode MS"/>
                <a:ea typeface="JetBrains Mono"/>
              </a:rPr>
              <a:t>catch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InterruptedException </a:t>
            </a:r>
            <a:r>
              <a:rPr kumimoji="0" lang="zh-CN" altLang="zh-CN" sz="1100" b="0" i="0" u="none" strike="noStrike" cap="none" normalizeH="0" baseline="0" dirty="0">
                <a:ln>
                  <a:noFill/>
                </a:ln>
                <a:solidFill>
                  <a:srgbClr val="080808"/>
                </a:solidFill>
                <a:effectLst/>
                <a:latin typeface="Arial Unicode MS"/>
                <a:ea typeface="JetBrains Mono"/>
              </a:rPr>
              <a:t>e)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e.printStackTrace();</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00000"/>
                </a:solidFill>
                <a:effectLst/>
                <a:latin typeface="Arial Unicode MS"/>
                <a:ea typeface="JetBrains Mono"/>
              </a:rPr>
              <a:t>Thread</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080808"/>
                </a:solidFill>
                <a:effectLst/>
                <a:latin typeface="Arial Unicode MS"/>
                <a:ea typeface="JetBrains Mono"/>
              </a:rPr>
              <a:t>currentThread</a:t>
            </a:r>
            <a:r>
              <a:rPr kumimoji="0" lang="zh-CN" altLang="zh-CN" sz="1100" b="0" i="0" u="none" strike="noStrike" cap="none" normalizeH="0" baseline="0" dirty="0">
                <a:ln>
                  <a:noFill/>
                </a:ln>
                <a:solidFill>
                  <a:srgbClr val="080808"/>
                </a:solidFill>
                <a:effectLst/>
                <a:latin typeface="Arial Unicode MS"/>
                <a:ea typeface="JetBrains Mono"/>
              </a:rPr>
              <a:t>().getName()+</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stop</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67D17"/>
                </a:solidFill>
                <a:effectLst/>
                <a:latin typeface="Arial Unicode MS"/>
                <a:ea typeface="JetBrains Mono"/>
              </a:rPr>
              <a:t>"t2"</a:t>
            </a:r>
            <a:r>
              <a:rPr kumimoji="0" lang="zh-CN" altLang="zh-CN" sz="1100" b="0" i="0" u="none" strike="noStrike" cap="none" normalizeH="0" baseline="0" dirty="0">
                <a:ln>
                  <a:noFill/>
                </a:ln>
                <a:solidFill>
                  <a:srgbClr val="080808"/>
                </a:solidFill>
                <a:effectLst/>
                <a:latin typeface="Arial Unicode MS"/>
                <a:ea typeface="JetBrains Mono"/>
              </a:rPr>
              <a:t>).start();</a:t>
            </a:r>
            <a:br>
              <a:rPr kumimoji="0" lang="zh-CN" altLang="zh-CN" sz="1100" b="0" i="0" u="none" strike="noStrike" cap="none" normalizeH="0" baseline="0" dirty="0">
                <a:ln>
                  <a:noFill/>
                </a:ln>
                <a:solidFill>
                  <a:srgbClr val="080808"/>
                </a:solidFill>
                <a:effectLst/>
                <a:latin typeface="Arial Unicode MS"/>
                <a:ea typeface="JetBrains Mono"/>
              </a:rPr>
            </a:b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Thread(() -&gt;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int </a:t>
            </a:r>
            <a:r>
              <a:rPr kumimoji="0" lang="zh-CN" altLang="zh-CN" sz="1100" b="0" i="0" u="none" strike="noStrike" cap="none" normalizeH="0" baseline="0" dirty="0">
                <a:ln>
                  <a:noFill/>
                </a:ln>
                <a:solidFill>
                  <a:srgbClr val="080808"/>
                </a:solidFill>
                <a:effectLst/>
                <a:latin typeface="Arial Unicode MS"/>
                <a:ea typeface="JetBrains Mono"/>
              </a:rPr>
              <a:t>i = </a:t>
            </a:r>
            <a:r>
              <a:rPr kumimoji="0" lang="zh-CN" altLang="zh-CN" sz="1100" b="0" i="0" u="none" strike="noStrike" cap="none" normalizeH="0" baseline="0" dirty="0">
                <a:ln>
                  <a:noFill/>
                </a:ln>
                <a:solidFill>
                  <a:srgbClr val="1750EB"/>
                </a:solidFill>
                <a:effectLst/>
                <a:latin typeface="Arial Unicode MS"/>
                <a:ea typeface="JetBrains Mono"/>
              </a:rPr>
              <a:t>0</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while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stop</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i++;</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"stopped... c:"</a:t>
            </a:r>
            <a:r>
              <a:rPr kumimoji="0" lang="zh-CN" altLang="zh-CN" sz="1100" b="0" i="0" u="none" strike="noStrike" cap="none" normalizeH="0" baseline="0" dirty="0">
                <a:ln>
                  <a:noFill/>
                </a:ln>
                <a:solidFill>
                  <a:srgbClr val="080808"/>
                </a:solidFill>
                <a:effectLst/>
                <a:latin typeface="Arial Unicode MS"/>
                <a:ea typeface="JetBrains Mono"/>
              </a:rPr>
              <a:t>+ i);</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67D17"/>
                </a:solidFill>
                <a:effectLst/>
                <a:latin typeface="Arial Unicode MS"/>
                <a:ea typeface="JetBrains Mono"/>
              </a:rPr>
              <a:t>"t3"</a:t>
            </a:r>
            <a:r>
              <a:rPr kumimoji="0" lang="zh-CN" altLang="zh-CN" sz="1100" b="0" i="0" u="none" strike="noStrike" cap="none" normalizeH="0" baseline="0" dirty="0">
                <a:ln>
                  <a:noFill/>
                </a:ln>
                <a:solidFill>
                  <a:srgbClr val="080808"/>
                </a:solidFill>
                <a:effectLst/>
                <a:latin typeface="Arial Unicode MS"/>
                <a:ea typeface="JetBrains Mono"/>
              </a:rPr>
              <a:t>).start();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6666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请谈谈你对 </a:t>
            </a:r>
            <a:r>
              <a:rPr lang="en-US" altLang="zh-CN" sz="2000" dirty="0">
                <a:solidFill>
                  <a:srgbClr val="AD2B26"/>
                </a:solidFill>
              </a:rPr>
              <a:t>volatile </a:t>
            </a:r>
            <a:r>
              <a:rPr lang="zh-CN" altLang="en-US" sz="2000" dirty="0">
                <a:solidFill>
                  <a:srgbClr val="AD2B26"/>
                </a:solidFill>
              </a:rPr>
              <a:t>的理解</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588548"/>
          </a:xfrm>
        </p:spPr>
        <p:txBody>
          <a:bodyPr/>
          <a:lstStyle/>
          <a:p>
            <a:r>
              <a:rPr lang="zh-CN" altLang="en-US" dirty="0"/>
              <a:t>问题分析：主要是因为在</a:t>
            </a:r>
            <a:r>
              <a:rPr lang="en-US" altLang="zh-CN" dirty="0"/>
              <a:t>JVM</a:t>
            </a:r>
            <a:r>
              <a:rPr lang="zh-CN" altLang="en-US" dirty="0"/>
              <a:t>虚拟机中有一个</a:t>
            </a:r>
            <a:r>
              <a:rPr lang="en-US" altLang="zh-CN" dirty="0"/>
              <a:t>JIT</a:t>
            </a:r>
            <a:r>
              <a:rPr lang="zh-CN" altLang="en-US" dirty="0"/>
              <a:t>（即时编译器）给代码做了优化。</a:t>
            </a:r>
            <a:endParaRPr lang="en-US" altLang="zh-CN" dirty="0"/>
          </a:p>
        </p:txBody>
      </p:sp>
      <p:sp>
        <p:nvSpPr>
          <p:cNvPr id="6" name="Rectangle 1">
            <a:extLst>
              <a:ext uri="{FF2B5EF4-FFF2-40B4-BE49-F238E27FC236}">
                <a16:creationId xmlns:a16="http://schemas.microsoft.com/office/drawing/2014/main" id="{AC1FA426-E8E1-E348-6ED9-ED4815840724}"/>
              </a:ext>
            </a:extLst>
          </p:cNvPr>
          <p:cNvSpPr>
            <a:spLocks noChangeArrowheads="1"/>
          </p:cNvSpPr>
          <p:nvPr/>
        </p:nvSpPr>
        <p:spPr bwMode="auto">
          <a:xfrm>
            <a:off x="1055022" y="2369048"/>
            <a:ext cx="2101336" cy="69249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33B3"/>
                </a:solidFill>
                <a:effectLst/>
                <a:latin typeface="Arial Unicode MS"/>
                <a:ea typeface="JetBrains Mono"/>
              </a:rPr>
              <a:t>while </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1" u="none" strike="noStrike" cap="none" normalizeH="0" baseline="0">
                <a:ln>
                  <a:noFill/>
                </a:ln>
                <a:solidFill>
                  <a:srgbClr val="871094"/>
                </a:solidFill>
                <a:effectLst/>
                <a:latin typeface="Arial Unicode MS"/>
                <a:ea typeface="JetBrains Mono"/>
              </a:rPr>
              <a:t>stop</a:t>
            </a:r>
            <a:r>
              <a:rPr kumimoji="0" lang="zh-CN" altLang="zh-CN" sz="1300" b="0" i="0" u="none" strike="noStrike" cap="none" normalizeH="0" baseline="0">
                <a:ln>
                  <a:noFill/>
                </a:ln>
                <a:solidFill>
                  <a:srgbClr val="080808"/>
                </a:solidFill>
                <a:effectLst/>
                <a:latin typeface="Arial Unicode MS"/>
                <a:ea typeface="JetBrains Mono"/>
              </a:rPr>
              <a:t>) {</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    i++;</a:t>
            </a:r>
            <a:br>
              <a:rPr kumimoji="0" lang="zh-CN" altLang="zh-CN" sz="1300" b="0" i="0" u="none" strike="noStrike" cap="none" normalizeH="0" baseline="0">
                <a:ln>
                  <a:noFill/>
                </a:ln>
                <a:solidFill>
                  <a:srgbClr val="080808"/>
                </a:solidFill>
                <a:effectLst/>
                <a:latin typeface="Arial Unicode MS"/>
                <a:ea typeface="JetBrains Mono"/>
              </a:rPr>
            </a:b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4" name="组合 3">
            <a:extLst>
              <a:ext uri="{FF2B5EF4-FFF2-40B4-BE49-F238E27FC236}">
                <a16:creationId xmlns:a16="http://schemas.microsoft.com/office/drawing/2014/main" id="{38DC00C7-416C-554D-D405-CB5F7716BD2A}"/>
              </a:ext>
            </a:extLst>
          </p:cNvPr>
          <p:cNvGrpSpPr/>
          <p:nvPr/>
        </p:nvGrpSpPr>
        <p:grpSpPr>
          <a:xfrm>
            <a:off x="3993345" y="2355366"/>
            <a:ext cx="3681303" cy="692497"/>
            <a:chOff x="3993345" y="2355366"/>
            <a:chExt cx="3681303" cy="692497"/>
          </a:xfrm>
        </p:grpSpPr>
        <p:sp>
          <p:nvSpPr>
            <p:cNvPr id="7" name="Rectangle 2">
              <a:extLst>
                <a:ext uri="{FF2B5EF4-FFF2-40B4-BE49-F238E27FC236}">
                  <a16:creationId xmlns:a16="http://schemas.microsoft.com/office/drawing/2014/main" id="{CC923FE0-1D7F-ECA9-C136-7F272AB1670D}"/>
                </a:ext>
              </a:extLst>
            </p:cNvPr>
            <p:cNvSpPr>
              <a:spLocks noChangeArrowheads="1"/>
            </p:cNvSpPr>
            <p:nvPr/>
          </p:nvSpPr>
          <p:spPr bwMode="auto">
            <a:xfrm>
              <a:off x="5658424" y="2355366"/>
              <a:ext cx="2016224" cy="69249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while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true</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i++;</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箭头: 右 7">
              <a:extLst>
                <a:ext uri="{FF2B5EF4-FFF2-40B4-BE49-F238E27FC236}">
                  <a16:creationId xmlns:a16="http://schemas.microsoft.com/office/drawing/2014/main" id="{712BD599-B9F2-29A0-4DCF-EA9C821E6902}"/>
                </a:ext>
              </a:extLst>
            </p:cNvPr>
            <p:cNvSpPr/>
            <p:nvPr/>
          </p:nvSpPr>
          <p:spPr>
            <a:xfrm>
              <a:off x="3993345" y="2400447"/>
              <a:ext cx="828092" cy="588547"/>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优化</a:t>
              </a:r>
            </a:p>
          </p:txBody>
        </p:sp>
      </p:grpSp>
      <p:sp>
        <p:nvSpPr>
          <p:cNvPr id="9" name="文本占位符 2">
            <a:extLst>
              <a:ext uri="{FF2B5EF4-FFF2-40B4-BE49-F238E27FC236}">
                <a16:creationId xmlns:a16="http://schemas.microsoft.com/office/drawing/2014/main" id="{D273AEA1-09E0-C6AA-AA5A-4A0EBF6A9D7F}"/>
              </a:ext>
            </a:extLst>
          </p:cNvPr>
          <p:cNvSpPr txBox="1">
            <a:spLocks/>
          </p:cNvSpPr>
          <p:nvPr/>
        </p:nvSpPr>
        <p:spPr>
          <a:xfrm>
            <a:off x="623392" y="3408628"/>
            <a:ext cx="10698800" cy="58854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解决方案一：在程序运行的时候加入</a:t>
            </a:r>
            <a:r>
              <a:rPr lang="en-US" altLang="zh-CN" dirty="0" err="1"/>
              <a:t>vm</a:t>
            </a:r>
            <a:r>
              <a:rPr lang="zh-CN" altLang="en-US" dirty="0"/>
              <a:t>参数</a:t>
            </a:r>
            <a:r>
              <a:rPr lang="en-US" altLang="zh-CN" dirty="0"/>
              <a:t>-</a:t>
            </a:r>
            <a:r>
              <a:rPr lang="en-US" altLang="zh-CN" dirty="0" err="1">
                <a:solidFill>
                  <a:srgbClr val="C00000"/>
                </a:solidFill>
              </a:rPr>
              <a:t>Xint</a:t>
            </a:r>
            <a:r>
              <a:rPr lang="zh-CN" altLang="en-US" dirty="0"/>
              <a:t>表示禁用即时编译器，不推荐，得不偿失（其他程序还要使用）</a:t>
            </a:r>
            <a:endParaRPr lang="en-US" altLang="zh-CN" dirty="0"/>
          </a:p>
        </p:txBody>
      </p:sp>
      <p:sp>
        <p:nvSpPr>
          <p:cNvPr id="10" name="文本占位符 2">
            <a:extLst>
              <a:ext uri="{FF2B5EF4-FFF2-40B4-BE49-F238E27FC236}">
                <a16:creationId xmlns:a16="http://schemas.microsoft.com/office/drawing/2014/main" id="{C0858630-52E2-DC72-64C6-D01BC97F4EBA}"/>
              </a:ext>
            </a:extLst>
          </p:cNvPr>
          <p:cNvSpPr txBox="1">
            <a:spLocks/>
          </p:cNvSpPr>
          <p:nvPr/>
        </p:nvSpPr>
        <p:spPr>
          <a:xfrm>
            <a:off x="623392" y="4110515"/>
            <a:ext cx="10698800" cy="58854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解决方案二：在修饰</a:t>
            </a:r>
            <a:r>
              <a:rPr lang="en-US" altLang="zh-CN" dirty="0">
                <a:solidFill>
                  <a:srgbClr val="C00000"/>
                </a:solidFill>
              </a:rPr>
              <a:t>stop</a:t>
            </a:r>
            <a:r>
              <a:rPr lang="zh-CN" altLang="en-US" dirty="0"/>
              <a:t>变量的时候加上</a:t>
            </a:r>
            <a:r>
              <a:rPr lang="en-US" altLang="zh-CN" dirty="0">
                <a:solidFill>
                  <a:srgbClr val="C00000"/>
                </a:solidFill>
              </a:rPr>
              <a:t>volatile</a:t>
            </a:r>
            <a:r>
              <a:rPr lang="en-US" altLang="zh-CN" dirty="0"/>
              <a:t>,</a:t>
            </a:r>
            <a:r>
              <a:rPr lang="zh-CN" altLang="en-US" dirty="0"/>
              <a:t>当前告诉 </a:t>
            </a:r>
            <a:r>
              <a:rPr lang="en-US" altLang="zh-CN" dirty="0" err="1"/>
              <a:t>jit</a:t>
            </a:r>
            <a:r>
              <a:rPr lang="zh-CN" altLang="en-US" dirty="0"/>
              <a:t>，不要对 </a:t>
            </a:r>
            <a:r>
              <a:rPr lang="en-US" altLang="zh-CN" dirty="0"/>
              <a:t>volatile </a:t>
            </a:r>
            <a:r>
              <a:rPr lang="zh-CN" altLang="en-US" dirty="0"/>
              <a:t>修饰的变量做优化</a:t>
            </a:r>
            <a:endParaRPr lang="en-US" altLang="zh-CN" dirty="0"/>
          </a:p>
        </p:txBody>
      </p:sp>
    </p:spTree>
    <p:extLst>
      <p:ext uri="{BB962C8B-B14F-4D97-AF65-F5344CB8AC3E}">
        <p14:creationId xmlns:p14="http://schemas.microsoft.com/office/powerpoint/2010/main" val="1449710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volatile</a:t>
            </a:r>
            <a:r>
              <a:rPr lang="zh-CN" altLang="en-US" sz="2000" dirty="0">
                <a:solidFill>
                  <a:srgbClr val="AD2B26"/>
                </a:solidFill>
              </a:rPr>
              <a:t>禁止指令重排序</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05511"/>
            <a:ext cx="10698800" cy="1480760"/>
          </a:xfrm>
        </p:spPr>
        <p:txBody>
          <a:bodyPr/>
          <a:lstStyle/>
          <a:p>
            <a:r>
              <a:rPr lang="zh-CN" altLang="en-US" dirty="0"/>
              <a:t>用 </a:t>
            </a:r>
            <a:r>
              <a:rPr lang="en-US" altLang="zh-CN" dirty="0"/>
              <a:t>volatile </a:t>
            </a:r>
            <a:r>
              <a:rPr lang="zh-CN" altLang="en-US" dirty="0"/>
              <a:t>修饰共享变量会在读、写共享变量时加入不同的屏障，阻止其他读写操作越过屏障，从而达到阻止重排序的效果</a:t>
            </a:r>
          </a:p>
        </p:txBody>
      </p:sp>
      <p:sp>
        <p:nvSpPr>
          <p:cNvPr id="4" name="Rectangle 1">
            <a:extLst>
              <a:ext uri="{FF2B5EF4-FFF2-40B4-BE49-F238E27FC236}">
                <a16:creationId xmlns:a16="http://schemas.microsoft.com/office/drawing/2014/main" id="{3D71F18D-641D-6934-946A-AA702654242C}"/>
              </a:ext>
            </a:extLst>
          </p:cNvPr>
          <p:cNvSpPr>
            <a:spLocks noChangeArrowheads="1"/>
          </p:cNvSpPr>
          <p:nvPr/>
        </p:nvSpPr>
        <p:spPr bwMode="auto">
          <a:xfrm>
            <a:off x="911424" y="2671332"/>
            <a:ext cx="2700300" cy="28931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actor1</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actor2</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II_Result </a:t>
            </a:r>
            <a:r>
              <a:rPr kumimoji="0" lang="zh-CN" altLang="zh-CN" sz="1300" b="0" i="0" u="none" strike="noStrike" cap="none" normalizeH="0" baseline="0" dirty="0">
                <a:ln>
                  <a:noFill/>
                </a:ln>
                <a:solidFill>
                  <a:srgbClr val="080808"/>
                </a:solidFill>
                <a:effectLst/>
                <a:latin typeface="Arial Unicode MS"/>
                <a:ea typeface="JetBrains Mono"/>
              </a:rPr>
              <a:t>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0" name="组合 19">
            <a:extLst>
              <a:ext uri="{FF2B5EF4-FFF2-40B4-BE49-F238E27FC236}">
                <a16:creationId xmlns:a16="http://schemas.microsoft.com/office/drawing/2014/main" id="{703B2CEF-D112-9D2A-D63D-07F37CA4710C}"/>
              </a:ext>
            </a:extLst>
          </p:cNvPr>
          <p:cNvGrpSpPr/>
          <p:nvPr/>
        </p:nvGrpSpPr>
        <p:grpSpPr>
          <a:xfrm>
            <a:off x="4151784" y="2671332"/>
            <a:ext cx="4042939" cy="466257"/>
            <a:chOff x="4151784" y="3104965"/>
            <a:chExt cx="4042939" cy="466257"/>
          </a:xfrm>
        </p:grpSpPr>
        <p:sp>
          <p:nvSpPr>
            <p:cNvPr id="8" name="Rectangle 1">
              <a:extLst>
                <a:ext uri="{FF2B5EF4-FFF2-40B4-BE49-F238E27FC236}">
                  <a16:creationId xmlns:a16="http://schemas.microsoft.com/office/drawing/2014/main" id="{B96815F4-97B4-6E18-8E20-5E41265A7BB2}"/>
                </a:ext>
              </a:extLst>
            </p:cNvPr>
            <p:cNvSpPr>
              <a:spLocks noChangeArrowheads="1"/>
            </p:cNvSpPr>
            <p:nvPr/>
          </p:nvSpPr>
          <p:spPr bwMode="auto">
            <a:xfrm>
              <a:off x="7702854" y="3136612"/>
              <a:ext cx="491869"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033B3"/>
                  </a:solidFill>
                  <a:effectLst/>
                  <a:latin typeface="Arial Unicode MS"/>
                  <a:ea typeface="JetBrains Mono"/>
                </a:rPr>
                <a:t>0,0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占位符 2">
              <a:extLst>
                <a:ext uri="{FF2B5EF4-FFF2-40B4-BE49-F238E27FC236}">
                  <a16:creationId xmlns:a16="http://schemas.microsoft.com/office/drawing/2014/main" id="{6330EA1C-4C09-7AC3-DBCD-F4C1201E5CAD}"/>
                </a:ext>
              </a:extLst>
            </p:cNvPr>
            <p:cNvSpPr txBox="1">
              <a:spLocks/>
            </p:cNvSpPr>
            <p:nvPr/>
          </p:nvSpPr>
          <p:spPr>
            <a:xfrm>
              <a:off x="4151784" y="3104965"/>
              <a:ext cx="2772308" cy="4662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情况一：先执行</a:t>
              </a:r>
              <a:r>
                <a:rPr lang="en-US" altLang="zh-CN" sz="1400" dirty="0"/>
                <a:t>actor2</a:t>
              </a:r>
              <a:r>
                <a:rPr lang="zh-CN" altLang="en-US" sz="1400" dirty="0"/>
                <a:t>获取结果</a:t>
              </a:r>
            </a:p>
          </p:txBody>
        </p:sp>
        <p:sp>
          <p:nvSpPr>
            <p:cNvPr id="13" name="箭头: 右 12">
              <a:extLst>
                <a:ext uri="{FF2B5EF4-FFF2-40B4-BE49-F238E27FC236}">
                  <a16:creationId xmlns:a16="http://schemas.microsoft.com/office/drawing/2014/main" id="{09585982-0F08-A40C-54BE-4E32A1D728D0}"/>
                </a:ext>
              </a:extLst>
            </p:cNvPr>
            <p:cNvSpPr/>
            <p:nvPr/>
          </p:nvSpPr>
          <p:spPr>
            <a:xfrm>
              <a:off x="7032104" y="3241049"/>
              <a:ext cx="360040" cy="14724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grpSp>
        <p:nvGrpSpPr>
          <p:cNvPr id="21" name="组合 20">
            <a:extLst>
              <a:ext uri="{FF2B5EF4-FFF2-40B4-BE49-F238E27FC236}">
                <a16:creationId xmlns:a16="http://schemas.microsoft.com/office/drawing/2014/main" id="{F8135100-5C5F-B42E-60E1-34712C3579AF}"/>
              </a:ext>
            </a:extLst>
          </p:cNvPr>
          <p:cNvGrpSpPr/>
          <p:nvPr/>
        </p:nvGrpSpPr>
        <p:grpSpPr>
          <a:xfrm>
            <a:off x="4151784" y="3273673"/>
            <a:ext cx="6542182" cy="466257"/>
            <a:chOff x="4151784" y="3707306"/>
            <a:chExt cx="6542182" cy="466257"/>
          </a:xfrm>
        </p:grpSpPr>
        <p:sp>
          <p:nvSpPr>
            <p:cNvPr id="9" name="Rectangle 1">
              <a:extLst>
                <a:ext uri="{FF2B5EF4-FFF2-40B4-BE49-F238E27FC236}">
                  <a16:creationId xmlns:a16="http://schemas.microsoft.com/office/drawing/2014/main" id="{93A06532-DF42-231F-6CA4-677C1AB88961}"/>
                </a:ext>
              </a:extLst>
            </p:cNvPr>
            <p:cNvSpPr>
              <a:spLocks noChangeArrowheads="1"/>
            </p:cNvSpPr>
            <p:nvPr/>
          </p:nvSpPr>
          <p:spPr bwMode="auto">
            <a:xfrm>
              <a:off x="10164452" y="3753036"/>
              <a:ext cx="529514"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033B3"/>
                  </a:solidFill>
                  <a:effectLst/>
                  <a:latin typeface="Arial Unicode MS"/>
                  <a:ea typeface="JetBrains Mono"/>
                </a:rPr>
                <a:t>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文本占位符 2">
              <a:extLst>
                <a:ext uri="{FF2B5EF4-FFF2-40B4-BE49-F238E27FC236}">
                  <a16:creationId xmlns:a16="http://schemas.microsoft.com/office/drawing/2014/main" id="{FC613B3F-E7B3-FE85-0670-16D0C1115475}"/>
                </a:ext>
              </a:extLst>
            </p:cNvPr>
            <p:cNvSpPr txBox="1">
              <a:spLocks/>
            </p:cNvSpPr>
            <p:nvPr/>
          </p:nvSpPr>
          <p:spPr>
            <a:xfrm>
              <a:off x="4151784" y="3707306"/>
              <a:ext cx="5580620" cy="4662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情况二：先执行</a:t>
              </a:r>
              <a:r>
                <a:rPr lang="en-US" altLang="zh-CN" sz="1400" dirty="0"/>
                <a:t>actor1</a:t>
              </a:r>
              <a:r>
                <a:rPr lang="zh-CN" altLang="en-US" sz="1400" dirty="0"/>
                <a:t>中的第一行代码，然后执行</a:t>
              </a:r>
              <a:r>
                <a:rPr lang="en-US" altLang="zh-CN" sz="1400" dirty="0"/>
                <a:t>actor2</a:t>
              </a:r>
              <a:r>
                <a:rPr lang="zh-CN" altLang="en-US" sz="1400" dirty="0"/>
                <a:t>获取结果</a:t>
              </a:r>
            </a:p>
          </p:txBody>
        </p:sp>
        <p:sp>
          <p:nvSpPr>
            <p:cNvPr id="15" name="箭头: 右 14">
              <a:extLst>
                <a:ext uri="{FF2B5EF4-FFF2-40B4-BE49-F238E27FC236}">
                  <a16:creationId xmlns:a16="http://schemas.microsoft.com/office/drawing/2014/main" id="{D1B1C809-AD24-6468-7EB5-4054C047C171}"/>
                </a:ext>
              </a:extLst>
            </p:cNvPr>
            <p:cNvSpPr/>
            <p:nvPr/>
          </p:nvSpPr>
          <p:spPr>
            <a:xfrm>
              <a:off x="9588388" y="3866812"/>
              <a:ext cx="360040" cy="14724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grpSp>
        <p:nvGrpSpPr>
          <p:cNvPr id="22" name="组合 21">
            <a:extLst>
              <a:ext uri="{FF2B5EF4-FFF2-40B4-BE49-F238E27FC236}">
                <a16:creationId xmlns:a16="http://schemas.microsoft.com/office/drawing/2014/main" id="{B7F61CCF-07DE-AF71-3B82-309624874841}"/>
              </a:ext>
            </a:extLst>
          </p:cNvPr>
          <p:cNvGrpSpPr/>
          <p:nvPr/>
        </p:nvGrpSpPr>
        <p:grpSpPr>
          <a:xfrm>
            <a:off x="4161239" y="3902403"/>
            <a:ext cx="6447990" cy="466257"/>
            <a:chOff x="4161239" y="4336036"/>
            <a:chExt cx="6447990" cy="466257"/>
          </a:xfrm>
        </p:grpSpPr>
        <p:sp>
          <p:nvSpPr>
            <p:cNvPr id="10" name="Rectangle 1">
              <a:extLst>
                <a:ext uri="{FF2B5EF4-FFF2-40B4-BE49-F238E27FC236}">
                  <a16:creationId xmlns:a16="http://schemas.microsoft.com/office/drawing/2014/main" id="{14EF2157-1381-DACF-5E72-5F1504F5DDF8}"/>
                </a:ext>
              </a:extLst>
            </p:cNvPr>
            <p:cNvSpPr>
              <a:spLocks noChangeArrowheads="1"/>
            </p:cNvSpPr>
            <p:nvPr/>
          </p:nvSpPr>
          <p:spPr bwMode="auto">
            <a:xfrm>
              <a:off x="10079715" y="4354980"/>
              <a:ext cx="529514"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0033B3"/>
                  </a:solidFill>
                  <a:effectLst/>
                  <a:latin typeface="Arial Unicode MS"/>
                  <a:ea typeface="JetBrains Mono"/>
                </a:rPr>
                <a:t>1,1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占位符 2">
              <a:extLst>
                <a:ext uri="{FF2B5EF4-FFF2-40B4-BE49-F238E27FC236}">
                  <a16:creationId xmlns:a16="http://schemas.microsoft.com/office/drawing/2014/main" id="{13BE5DC7-A4CB-A28E-407B-0F1FC7172D40}"/>
                </a:ext>
              </a:extLst>
            </p:cNvPr>
            <p:cNvSpPr txBox="1">
              <a:spLocks/>
            </p:cNvSpPr>
            <p:nvPr/>
          </p:nvSpPr>
          <p:spPr>
            <a:xfrm>
              <a:off x="4161239" y="4336036"/>
              <a:ext cx="5580620" cy="4662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情况三：先执行</a:t>
              </a:r>
              <a:r>
                <a:rPr lang="en-US" altLang="zh-CN" sz="1400" dirty="0"/>
                <a:t>actor1</a:t>
              </a:r>
              <a:r>
                <a:rPr lang="zh-CN" altLang="en-US" sz="1400" dirty="0"/>
                <a:t>中所有代码，然后执行</a:t>
              </a:r>
              <a:r>
                <a:rPr lang="en-US" altLang="zh-CN" sz="1400" dirty="0"/>
                <a:t>actor2</a:t>
              </a:r>
              <a:r>
                <a:rPr lang="zh-CN" altLang="en-US" sz="1400" dirty="0"/>
                <a:t>获取结果</a:t>
              </a:r>
            </a:p>
          </p:txBody>
        </p:sp>
        <p:sp>
          <p:nvSpPr>
            <p:cNvPr id="17" name="箭头: 右 16">
              <a:extLst>
                <a:ext uri="{FF2B5EF4-FFF2-40B4-BE49-F238E27FC236}">
                  <a16:creationId xmlns:a16="http://schemas.microsoft.com/office/drawing/2014/main" id="{EF2EA157-6659-0F16-6BB4-29844FB6F4B6}"/>
                </a:ext>
              </a:extLst>
            </p:cNvPr>
            <p:cNvSpPr/>
            <p:nvPr/>
          </p:nvSpPr>
          <p:spPr>
            <a:xfrm>
              <a:off x="9372364" y="4451899"/>
              <a:ext cx="360040" cy="14724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grpSp>
        <p:nvGrpSpPr>
          <p:cNvPr id="23" name="组合 22">
            <a:extLst>
              <a:ext uri="{FF2B5EF4-FFF2-40B4-BE49-F238E27FC236}">
                <a16:creationId xmlns:a16="http://schemas.microsoft.com/office/drawing/2014/main" id="{0B4BDE71-B9DD-38F3-D47B-10D63B882119}"/>
              </a:ext>
            </a:extLst>
          </p:cNvPr>
          <p:cNvGrpSpPr/>
          <p:nvPr/>
        </p:nvGrpSpPr>
        <p:grpSpPr>
          <a:xfrm>
            <a:off x="4186231" y="4501777"/>
            <a:ext cx="6422998" cy="466257"/>
            <a:chOff x="4186231" y="4935410"/>
            <a:chExt cx="6422998" cy="466257"/>
          </a:xfrm>
        </p:grpSpPr>
        <p:sp>
          <p:nvSpPr>
            <p:cNvPr id="11" name="Rectangle 1">
              <a:extLst>
                <a:ext uri="{FF2B5EF4-FFF2-40B4-BE49-F238E27FC236}">
                  <a16:creationId xmlns:a16="http://schemas.microsoft.com/office/drawing/2014/main" id="{CB5B7168-44D4-6801-C22D-624B0790F08B}"/>
                </a:ext>
              </a:extLst>
            </p:cNvPr>
            <p:cNvSpPr>
              <a:spLocks noChangeArrowheads="1"/>
            </p:cNvSpPr>
            <p:nvPr/>
          </p:nvSpPr>
          <p:spPr bwMode="auto">
            <a:xfrm>
              <a:off x="10079715" y="4962592"/>
              <a:ext cx="529514"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C00000"/>
                  </a:solidFill>
                  <a:latin typeface="Arial Unicode MS"/>
                </a:rPr>
                <a:t>1,0</a:t>
              </a:r>
              <a:endParaRPr kumimoji="0" lang="zh-CN" altLang="zh-CN" sz="1800" b="0" i="0" u="none" strike="noStrike" cap="none" normalizeH="0" baseline="0" dirty="0">
                <a:ln>
                  <a:noFill/>
                </a:ln>
                <a:solidFill>
                  <a:srgbClr val="C00000"/>
                </a:solidFill>
                <a:effectLst/>
                <a:latin typeface="Arial" panose="020B0604020202020204" pitchFamily="34" charset="0"/>
              </a:endParaRPr>
            </a:p>
          </p:txBody>
        </p:sp>
        <p:sp>
          <p:nvSpPr>
            <p:cNvPr id="18" name="文本占位符 2">
              <a:extLst>
                <a:ext uri="{FF2B5EF4-FFF2-40B4-BE49-F238E27FC236}">
                  <a16:creationId xmlns:a16="http://schemas.microsoft.com/office/drawing/2014/main" id="{BF9FBC5D-2650-9FB6-2F55-BB08742E26C2}"/>
                </a:ext>
              </a:extLst>
            </p:cNvPr>
            <p:cNvSpPr txBox="1">
              <a:spLocks/>
            </p:cNvSpPr>
            <p:nvPr/>
          </p:nvSpPr>
          <p:spPr>
            <a:xfrm>
              <a:off x="4186231" y="4935410"/>
              <a:ext cx="5580620" cy="4662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rPr>
                <a:t>情况四：先执行</a:t>
              </a:r>
              <a:r>
                <a:rPr lang="en-US" altLang="zh-CN" sz="1400" dirty="0">
                  <a:solidFill>
                    <a:schemeClr val="tx1"/>
                  </a:solidFill>
                </a:rPr>
                <a:t>actor1</a:t>
              </a:r>
              <a:r>
                <a:rPr lang="zh-CN" altLang="en-US" sz="1400" dirty="0">
                  <a:solidFill>
                    <a:schemeClr val="tx1"/>
                  </a:solidFill>
                </a:rPr>
                <a:t>中第二行代码，然后执行</a:t>
              </a:r>
              <a:r>
                <a:rPr lang="en-US" altLang="zh-CN" sz="1400" dirty="0">
                  <a:solidFill>
                    <a:schemeClr val="tx1"/>
                  </a:solidFill>
                </a:rPr>
                <a:t>actor2</a:t>
              </a:r>
              <a:r>
                <a:rPr lang="zh-CN" altLang="en-US" sz="1400" dirty="0">
                  <a:solidFill>
                    <a:schemeClr val="tx1"/>
                  </a:solidFill>
                </a:rPr>
                <a:t>获取结果</a:t>
              </a:r>
            </a:p>
          </p:txBody>
        </p:sp>
        <p:sp>
          <p:nvSpPr>
            <p:cNvPr id="19" name="箭头: 右 18">
              <a:extLst>
                <a:ext uri="{FF2B5EF4-FFF2-40B4-BE49-F238E27FC236}">
                  <a16:creationId xmlns:a16="http://schemas.microsoft.com/office/drawing/2014/main" id="{DE0D2EE5-DE04-12A6-5AFB-836509FC699A}"/>
                </a:ext>
              </a:extLst>
            </p:cNvPr>
            <p:cNvSpPr/>
            <p:nvPr/>
          </p:nvSpPr>
          <p:spPr>
            <a:xfrm>
              <a:off x="9550306" y="5035164"/>
              <a:ext cx="360040" cy="147244"/>
            </a:xfrm>
            <a:prstGeom prst="right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sp>
        <p:nvSpPr>
          <p:cNvPr id="24" name="文本占位符 2">
            <a:extLst>
              <a:ext uri="{FF2B5EF4-FFF2-40B4-BE49-F238E27FC236}">
                <a16:creationId xmlns:a16="http://schemas.microsoft.com/office/drawing/2014/main" id="{D43D25BA-025F-F3BD-53F8-2A2814702B85}"/>
              </a:ext>
            </a:extLst>
          </p:cNvPr>
          <p:cNvSpPr txBox="1">
            <a:spLocks/>
          </p:cNvSpPr>
          <p:nvPr/>
        </p:nvSpPr>
        <p:spPr>
          <a:xfrm>
            <a:off x="327013" y="5755451"/>
            <a:ext cx="4354164" cy="41132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注解</a:t>
            </a:r>
            <a:r>
              <a:rPr lang="en-US" altLang="zh-CN" sz="1400" dirty="0"/>
              <a:t>@Actor</a:t>
            </a:r>
            <a:r>
              <a:rPr lang="zh-CN" altLang="en-US" sz="1400" dirty="0"/>
              <a:t>保证方法内的代码在同一个线程下执行</a:t>
            </a:r>
          </a:p>
        </p:txBody>
      </p:sp>
      <p:grpSp>
        <p:nvGrpSpPr>
          <p:cNvPr id="7" name="组合 6">
            <a:extLst>
              <a:ext uri="{FF2B5EF4-FFF2-40B4-BE49-F238E27FC236}">
                <a16:creationId xmlns:a16="http://schemas.microsoft.com/office/drawing/2014/main" id="{57BBD0E1-4C81-6BEF-1AD0-1767ABAB760A}"/>
              </a:ext>
            </a:extLst>
          </p:cNvPr>
          <p:cNvGrpSpPr/>
          <p:nvPr/>
        </p:nvGrpSpPr>
        <p:grpSpPr>
          <a:xfrm>
            <a:off x="4186231" y="4387604"/>
            <a:ext cx="6626293" cy="1429643"/>
            <a:chOff x="4186231" y="4821237"/>
            <a:chExt cx="6626293" cy="1429643"/>
          </a:xfrm>
        </p:grpSpPr>
        <p:sp>
          <p:nvSpPr>
            <p:cNvPr id="5" name="矩形 4">
              <a:extLst>
                <a:ext uri="{FF2B5EF4-FFF2-40B4-BE49-F238E27FC236}">
                  <a16:creationId xmlns:a16="http://schemas.microsoft.com/office/drawing/2014/main" id="{8809EFC3-F0A2-4A93-589D-857A913A5EC1}"/>
                </a:ext>
              </a:extLst>
            </p:cNvPr>
            <p:cNvSpPr/>
            <p:nvPr/>
          </p:nvSpPr>
          <p:spPr>
            <a:xfrm>
              <a:off x="4186231" y="4821237"/>
              <a:ext cx="6626293" cy="65383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6" name="文本占位符 2">
              <a:extLst>
                <a:ext uri="{FF2B5EF4-FFF2-40B4-BE49-F238E27FC236}">
                  <a16:creationId xmlns:a16="http://schemas.microsoft.com/office/drawing/2014/main" id="{4BFDF900-F916-471F-AFAE-7129BF63499A}"/>
                </a:ext>
              </a:extLst>
            </p:cNvPr>
            <p:cNvSpPr txBox="1">
              <a:spLocks/>
            </p:cNvSpPr>
            <p:nvPr/>
          </p:nvSpPr>
          <p:spPr>
            <a:xfrm>
              <a:off x="6352651" y="5648936"/>
              <a:ext cx="3335254" cy="60194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已经发生了指令重排序</a:t>
              </a:r>
            </a:p>
          </p:txBody>
        </p:sp>
      </p:grpSp>
    </p:spTree>
    <p:extLst>
      <p:ext uri="{BB962C8B-B14F-4D97-AF65-F5344CB8AC3E}">
        <p14:creationId xmlns:p14="http://schemas.microsoft.com/office/powerpoint/2010/main" val="419461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1"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p:tgtEl>
                                          <p:spTgt spid="24"/>
                                        </p:tgtEl>
                                        <p:attrNameLst>
                                          <p:attrName>ppt_y</p:attrName>
                                        </p:attrNameLst>
                                      </p:cBhvr>
                                      <p:tavLst>
                                        <p:tav tm="0">
                                          <p:val>
                                            <p:strVal val="#ppt_y-#ppt_h*1.125000"/>
                                          </p:val>
                                        </p:tav>
                                        <p:tav tm="100000">
                                          <p:val>
                                            <p:strVal val="#ppt_y"/>
                                          </p:val>
                                        </p:tav>
                                      </p:tavLst>
                                    </p:anim>
                                    <p:animEffect transition="in" filter="wipe(down)">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dirty="0">
                <a:solidFill>
                  <a:srgbClr val="AD2B26"/>
                </a:solidFill>
              </a:rPr>
              <a:t>volatile</a:t>
            </a:r>
            <a:r>
              <a:rPr lang="zh-CN" altLang="en-US" dirty="0">
                <a:solidFill>
                  <a:srgbClr val="AD2B26"/>
                </a:solidFill>
              </a:rPr>
              <a:t>禁止指令重排序</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580659"/>
          </a:xfrm>
        </p:spPr>
        <p:txBody>
          <a:bodyPr/>
          <a:lstStyle/>
          <a:p>
            <a:r>
              <a:rPr lang="zh-CN" altLang="en-US" dirty="0"/>
              <a:t>在变量上添加</a:t>
            </a:r>
            <a:r>
              <a:rPr lang="en-US" altLang="zh-CN" dirty="0"/>
              <a:t>volatile</a:t>
            </a:r>
            <a:r>
              <a:rPr lang="zh-CN" altLang="en-US" dirty="0"/>
              <a:t>，禁止指令重排序，则可以解决问题</a:t>
            </a:r>
          </a:p>
        </p:txBody>
      </p:sp>
      <p:sp>
        <p:nvSpPr>
          <p:cNvPr id="5" name="Rectangle 1">
            <a:extLst>
              <a:ext uri="{FF2B5EF4-FFF2-40B4-BE49-F238E27FC236}">
                <a16:creationId xmlns:a16="http://schemas.microsoft.com/office/drawing/2014/main" id="{4B9781CB-B530-F8C9-CB90-8B903394E092}"/>
              </a:ext>
            </a:extLst>
          </p:cNvPr>
          <p:cNvSpPr>
            <a:spLocks noChangeArrowheads="1"/>
          </p:cNvSpPr>
          <p:nvPr/>
        </p:nvSpPr>
        <p:spPr bwMode="auto">
          <a:xfrm>
            <a:off x="875420" y="2300359"/>
            <a:ext cx="2541372" cy="28931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volatile int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actor1</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actor2</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II_Result </a:t>
            </a:r>
            <a:r>
              <a:rPr kumimoji="0" lang="zh-CN" altLang="zh-CN" sz="1300" b="0" i="0" u="none" strike="noStrike" cap="none" normalizeH="0" baseline="0" dirty="0">
                <a:ln>
                  <a:noFill/>
                </a:ln>
                <a:solidFill>
                  <a:srgbClr val="080808"/>
                </a:solidFill>
                <a:effectLst/>
                <a:latin typeface="Arial Unicode MS"/>
                <a:ea typeface="JetBrains Mono"/>
              </a:rPr>
              <a:t>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62A9C28-369B-62F3-F115-8E3C6CCAE919}"/>
              </a:ext>
            </a:extLst>
          </p:cNvPr>
          <p:cNvSpPr>
            <a:spLocks noChangeArrowheads="1"/>
          </p:cNvSpPr>
          <p:nvPr/>
        </p:nvSpPr>
        <p:spPr bwMode="auto">
          <a:xfrm>
            <a:off x="4815304" y="2603696"/>
            <a:ext cx="1054662"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871094"/>
                </a:solidFill>
                <a:effectLst/>
                <a:latin typeface="Arial Unicode MS"/>
                <a:ea typeface="JetBrains Mono"/>
              </a:rPr>
              <a:t>x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727371A-EED8-1B37-F17E-8D1CA5D570E4}"/>
              </a:ext>
            </a:extLst>
          </p:cNvPr>
          <p:cNvSpPr>
            <a:spLocks noChangeArrowheads="1"/>
          </p:cNvSpPr>
          <p:nvPr/>
        </p:nvSpPr>
        <p:spPr bwMode="auto">
          <a:xfrm>
            <a:off x="4840719" y="3595209"/>
            <a:ext cx="1054662"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871094"/>
                </a:solidFill>
                <a:effectLst/>
                <a:latin typeface="Arial Unicode MS"/>
                <a:ea typeface="JetBrains Mono"/>
              </a:rPr>
              <a:t>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1">
            <a:extLst>
              <a:ext uri="{FF2B5EF4-FFF2-40B4-BE49-F238E27FC236}">
                <a16:creationId xmlns:a16="http://schemas.microsoft.com/office/drawing/2014/main" id="{6A481BE1-BB92-801A-52EE-EAFE7A7490E4}"/>
              </a:ext>
            </a:extLst>
          </p:cNvPr>
          <p:cNvSpPr>
            <a:spLocks noChangeArrowheads="1"/>
          </p:cNvSpPr>
          <p:nvPr/>
        </p:nvSpPr>
        <p:spPr bwMode="auto">
          <a:xfrm>
            <a:off x="4840719" y="5045289"/>
            <a:ext cx="1067390"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r.</a:t>
            </a:r>
            <a:r>
              <a:rPr kumimoji="0" lang="zh-CN" altLang="zh-CN" sz="1300" b="0" i="0" u="none" strike="noStrike" cap="none" normalizeH="0" baseline="0" dirty="0">
                <a:ln>
                  <a:noFill/>
                </a:ln>
                <a:solidFill>
                  <a:srgbClr val="871094"/>
                </a:solidFill>
                <a:effectLst/>
                <a:latin typeface="Arial Unicode MS"/>
                <a:ea typeface="JetBrains Mono"/>
              </a:rPr>
              <a:t>r2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1">
            <a:extLst>
              <a:ext uri="{FF2B5EF4-FFF2-40B4-BE49-F238E27FC236}">
                <a16:creationId xmlns:a16="http://schemas.microsoft.com/office/drawing/2014/main" id="{4B5475F5-778B-E675-557A-96BA98412F42}"/>
              </a:ext>
            </a:extLst>
          </p:cNvPr>
          <p:cNvSpPr>
            <a:spLocks noChangeArrowheads="1"/>
          </p:cNvSpPr>
          <p:nvPr/>
        </p:nvSpPr>
        <p:spPr bwMode="auto">
          <a:xfrm>
            <a:off x="4827991" y="4120789"/>
            <a:ext cx="1067390"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r.</a:t>
            </a:r>
            <a:r>
              <a:rPr kumimoji="0" lang="zh-CN" altLang="zh-CN" sz="1300" b="0" i="0" u="none" strike="noStrike" cap="none" normalizeH="0" baseline="0" dirty="0">
                <a:ln>
                  <a:noFill/>
                </a:ln>
                <a:solidFill>
                  <a:srgbClr val="871094"/>
                </a:solidFill>
                <a:effectLst/>
                <a:latin typeface="Arial Unicode MS"/>
                <a:ea typeface="JetBrains Mono"/>
              </a:rPr>
              <a:t>r1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46" name="组合 45">
            <a:extLst>
              <a:ext uri="{FF2B5EF4-FFF2-40B4-BE49-F238E27FC236}">
                <a16:creationId xmlns:a16="http://schemas.microsoft.com/office/drawing/2014/main" id="{9E561AD0-EF33-0079-2654-FC64E18DAC0A}"/>
              </a:ext>
            </a:extLst>
          </p:cNvPr>
          <p:cNvGrpSpPr/>
          <p:nvPr/>
        </p:nvGrpSpPr>
        <p:grpSpPr>
          <a:xfrm rot="10800000">
            <a:off x="4191326" y="4664444"/>
            <a:ext cx="2420423" cy="216024"/>
            <a:chOff x="4295800" y="3138846"/>
            <a:chExt cx="2420423" cy="216024"/>
          </a:xfrm>
        </p:grpSpPr>
        <p:sp>
          <p:nvSpPr>
            <p:cNvPr id="28" name="等腰三角形 27">
              <a:extLst>
                <a:ext uri="{FF2B5EF4-FFF2-40B4-BE49-F238E27FC236}">
                  <a16:creationId xmlns:a16="http://schemas.microsoft.com/office/drawing/2014/main" id="{E9A20228-F67B-640E-553D-CA71A337E75E}"/>
                </a:ext>
              </a:extLst>
            </p:cNvPr>
            <p:cNvSpPr/>
            <p:nvPr/>
          </p:nvSpPr>
          <p:spPr>
            <a:xfrm>
              <a:off x="4295800" y="3144951"/>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9" name="等腰三角形 28">
              <a:extLst>
                <a:ext uri="{FF2B5EF4-FFF2-40B4-BE49-F238E27FC236}">
                  <a16:creationId xmlns:a16="http://schemas.microsoft.com/office/drawing/2014/main" id="{E211A23D-70BB-55EC-BA63-D54BB2CD9AB6}"/>
                </a:ext>
              </a:extLst>
            </p:cNvPr>
            <p:cNvSpPr/>
            <p:nvPr/>
          </p:nvSpPr>
          <p:spPr>
            <a:xfrm>
              <a:off x="4598858"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0" name="等腰三角形 29">
              <a:extLst>
                <a:ext uri="{FF2B5EF4-FFF2-40B4-BE49-F238E27FC236}">
                  <a16:creationId xmlns:a16="http://schemas.microsoft.com/office/drawing/2014/main" id="{39A8312B-5981-4470-A90F-909F2A940DB7}"/>
                </a:ext>
              </a:extLst>
            </p:cNvPr>
            <p:cNvSpPr/>
            <p:nvPr/>
          </p:nvSpPr>
          <p:spPr>
            <a:xfrm>
              <a:off x="4901915" y="3140689"/>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1" name="等腰三角形 30">
              <a:extLst>
                <a:ext uri="{FF2B5EF4-FFF2-40B4-BE49-F238E27FC236}">
                  <a16:creationId xmlns:a16="http://schemas.microsoft.com/office/drawing/2014/main" id="{E1B476C1-79FB-AEA9-D369-DCD0561BBC29}"/>
                </a:ext>
              </a:extLst>
            </p:cNvPr>
            <p:cNvSpPr/>
            <p:nvPr/>
          </p:nvSpPr>
          <p:spPr>
            <a:xfrm>
              <a:off x="5204973" y="3141102"/>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2" name="等腰三角形 31">
              <a:extLst>
                <a:ext uri="{FF2B5EF4-FFF2-40B4-BE49-F238E27FC236}">
                  <a16:creationId xmlns:a16="http://schemas.microsoft.com/office/drawing/2014/main" id="{A45942FB-1EFB-CFC9-9CF2-85EF9943975A}"/>
                </a:ext>
              </a:extLst>
            </p:cNvPr>
            <p:cNvSpPr/>
            <p:nvPr/>
          </p:nvSpPr>
          <p:spPr>
            <a:xfrm>
              <a:off x="5503993" y="3142695"/>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3" name="等腰三角形 32">
              <a:extLst>
                <a:ext uri="{FF2B5EF4-FFF2-40B4-BE49-F238E27FC236}">
                  <a16:creationId xmlns:a16="http://schemas.microsoft.com/office/drawing/2014/main" id="{29C8BC1A-2131-9AB3-F7A4-3C8C49EA68B8}"/>
                </a:ext>
              </a:extLst>
            </p:cNvPr>
            <p:cNvSpPr/>
            <p:nvPr/>
          </p:nvSpPr>
          <p:spPr>
            <a:xfrm>
              <a:off x="5807050" y="3143108"/>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4" name="等腰三角形 33">
              <a:extLst>
                <a:ext uri="{FF2B5EF4-FFF2-40B4-BE49-F238E27FC236}">
                  <a16:creationId xmlns:a16="http://schemas.microsoft.com/office/drawing/2014/main" id="{BF59CC01-4BBF-7F4D-5241-CD693F46D896}"/>
                </a:ext>
              </a:extLst>
            </p:cNvPr>
            <p:cNvSpPr/>
            <p:nvPr/>
          </p:nvSpPr>
          <p:spPr>
            <a:xfrm>
              <a:off x="6110108" y="3144951"/>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5" name="等腰三角形 34">
              <a:extLst>
                <a:ext uri="{FF2B5EF4-FFF2-40B4-BE49-F238E27FC236}">
                  <a16:creationId xmlns:a16="http://schemas.microsoft.com/office/drawing/2014/main" id="{7A4FDACE-3927-477D-4501-66D3E45ED2C7}"/>
                </a:ext>
              </a:extLst>
            </p:cNvPr>
            <p:cNvSpPr/>
            <p:nvPr/>
          </p:nvSpPr>
          <p:spPr>
            <a:xfrm>
              <a:off x="6413165"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grpSp>
        <p:nvGrpSpPr>
          <p:cNvPr id="47" name="组合 46">
            <a:extLst>
              <a:ext uri="{FF2B5EF4-FFF2-40B4-BE49-F238E27FC236}">
                <a16:creationId xmlns:a16="http://schemas.microsoft.com/office/drawing/2014/main" id="{188D9A06-4A9D-B300-FFAC-090B2856CAAE}"/>
              </a:ext>
            </a:extLst>
          </p:cNvPr>
          <p:cNvGrpSpPr/>
          <p:nvPr/>
        </p:nvGrpSpPr>
        <p:grpSpPr>
          <a:xfrm>
            <a:off x="4191326" y="3207864"/>
            <a:ext cx="2420423" cy="217753"/>
            <a:chOff x="4295800" y="3133268"/>
            <a:chExt cx="2420423" cy="217753"/>
          </a:xfrm>
        </p:grpSpPr>
        <p:sp>
          <p:nvSpPr>
            <p:cNvPr id="48" name="等腰三角形 47">
              <a:extLst>
                <a:ext uri="{FF2B5EF4-FFF2-40B4-BE49-F238E27FC236}">
                  <a16:creationId xmlns:a16="http://schemas.microsoft.com/office/drawing/2014/main" id="{3030AB8D-5E2E-6EF5-B7F1-3352C86EED26}"/>
                </a:ext>
              </a:extLst>
            </p:cNvPr>
            <p:cNvSpPr/>
            <p:nvPr/>
          </p:nvSpPr>
          <p:spPr>
            <a:xfrm>
              <a:off x="4295800" y="3135524"/>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49" name="等腰三角形 48">
              <a:extLst>
                <a:ext uri="{FF2B5EF4-FFF2-40B4-BE49-F238E27FC236}">
                  <a16:creationId xmlns:a16="http://schemas.microsoft.com/office/drawing/2014/main" id="{0DEC1FCA-FB98-0D8D-E8F1-54CF2AF8DD56}"/>
                </a:ext>
              </a:extLst>
            </p:cNvPr>
            <p:cNvSpPr/>
            <p:nvPr/>
          </p:nvSpPr>
          <p:spPr>
            <a:xfrm>
              <a:off x="4598858"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0" name="等腰三角形 49">
              <a:extLst>
                <a:ext uri="{FF2B5EF4-FFF2-40B4-BE49-F238E27FC236}">
                  <a16:creationId xmlns:a16="http://schemas.microsoft.com/office/drawing/2014/main" id="{9186D3F1-63FF-5265-27A4-67F32FEEA772}"/>
                </a:ext>
              </a:extLst>
            </p:cNvPr>
            <p:cNvSpPr/>
            <p:nvPr/>
          </p:nvSpPr>
          <p:spPr>
            <a:xfrm>
              <a:off x="4901915" y="3140689"/>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1" name="等腰三角形 50">
              <a:extLst>
                <a:ext uri="{FF2B5EF4-FFF2-40B4-BE49-F238E27FC236}">
                  <a16:creationId xmlns:a16="http://schemas.microsoft.com/office/drawing/2014/main" id="{D1DFCF7B-0629-E935-1012-7040E0132F85}"/>
                </a:ext>
              </a:extLst>
            </p:cNvPr>
            <p:cNvSpPr/>
            <p:nvPr/>
          </p:nvSpPr>
          <p:spPr>
            <a:xfrm>
              <a:off x="5204973" y="3141102"/>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2" name="等腰三角形 51">
              <a:extLst>
                <a:ext uri="{FF2B5EF4-FFF2-40B4-BE49-F238E27FC236}">
                  <a16:creationId xmlns:a16="http://schemas.microsoft.com/office/drawing/2014/main" id="{F73AC9BB-87B1-5F34-15A8-1BC5790CE563}"/>
                </a:ext>
              </a:extLst>
            </p:cNvPr>
            <p:cNvSpPr/>
            <p:nvPr/>
          </p:nvSpPr>
          <p:spPr>
            <a:xfrm>
              <a:off x="5503993" y="3133268"/>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3" name="等腰三角形 52">
              <a:extLst>
                <a:ext uri="{FF2B5EF4-FFF2-40B4-BE49-F238E27FC236}">
                  <a16:creationId xmlns:a16="http://schemas.microsoft.com/office/drawing/2014/main" id="{0DDEBF46-E9CB-12C8-31BF-FCC9EEF70C7A}"/>
                </a:ext>
              </a:extLst>
            </p:cNvPr>
            <p:cNvSpPr/>
            <p:nvPr/>
          </p:nvSpPr>
          <p:spPr>
            <a:xfrm>
              <a:off x="5807050" y="3133681"/>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4" name="等腰三角形 53">
              <a:extLst>
                <a:ext uri="{FF2B5EF4-FFF2-40B4-BE49-F238E27FC236}">
                  <a16:creationId xmlns:a16="http://schemas.microsoft.com/office/drawing/2014/main" id="{CB098395-99D8-4E23-01F7-D1A9679BC891}"/>
                </a:ext>
              </a:extLst>
            </p:cNvPr>
            <p:cNvSpPr/>
            <p:nvPr/>
          </p:nvSpPr>
          <p:spPr>
            <a:xfrm>
              <a:off x="6110108" y="3135524"/>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5" name="等腰三角形 54">
              <a:extLst>
                <a:ext uri="{FF2B5EF4-FFF2-40B4-BE49-F238E27FC236}">
                  <a16:creationId xmlns:a16="http://schemas.microsoft.com/office/drawing/2014/main" id="{7CFE4E3A-9F80-01FC-C577-83C2BE05524A}"/>
                </a:ext>
              </a:extLst>
            </p:cNvPr>
            <p:cNvSpPr/>
            <p:nvPr/>
          </p:nvSpPr>
          <p:spPr>
            <a:xfrm>
              <a:off x="6413165"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sp>
        <p:nvSpPr>
          <p:cNvPr id="56" name="文本占位符 2">
            <a:extLst>
              <a:ext uri="{FF2B5EF4-FFF2-40B4-BE49-F238E27FC236}">
                <a16:creationId xmlns:a16="http://schemas.microsoft.com/office/drawing/2014/main" id="{2B4296DE-D2E7-D863-3F7A-45ED70386EEE}"/>
              </a:ext>
            </a:extLst>
          </p:cNvPr>
          <p:cNvSpPr txBox="1">
            <a:spLocks/>
          </p:cNvSpPr>
          <p:nvPr/>
        </p:nvSpPr>
        <p:spPr>
          <a:xfrm>
            <a:off x="6996100" y="2925793"/>
            <a:ext cx="4102753" cy="8270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写操作</a:t>
            </a:r>
            <a:r>
              <a:rPr lang="zh-CN" altLang="en-US" sz="1400" dirty="0"/>
              <a:t>加的屏障是阻止上方其它写操作越过屏障排到</a:t>
            </a:r>
            <a:r>
              <a:rPr lang="en-US" altLang="zh-CN" sz="1400" dirty="0"/>
              <a:t>volatile</a:t>
            </a:r>
            <a:r>
              <a:rPr lang="zh-CN" altLang="en-US" sz="1400" dirty="0"/>
              <a:t>变量写之下</a:t>
            </a:r>
          </a:p>
        </p:txBody>
      </p:sp>
      <p:sp>
        <p:nvSpPr>
          <p:cNvPr id="57" name="文本占位符 2">
            <a:extLst>
              <a:ext uri="{FF2B5EF4-FFF2-40B4-BE49-F238E27FC236}">
                <a16:creationId xmlns:a16="http://schemas.microsoft.com/office/drawing/2014/main" id="{AB0E3A0B-F90D-F6E3-FA09-EBC506C959F1}"/>
              </a:ext>
            </a:extLst>
          </p:cNvPr>
          <p:cNvSpPr txBox="1">
            <a:spLocks/>
          </p:cNvSpPr>
          <p:nvPr/>
        </p:nvSpPr>
        <p:spPr>
          <a:xfrm>
            <a:off x="7022363" y="4525990"/>
            <a:ext cx="4102753" cy="8270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读操作</a:t>
            </a:r>
            <a:r>
              <a:rPr lang="zh-CN" altLang="en-US" sz="1400" dirty="0"/>
              <a:t>加的屏障是阻止下方其它读操作越过屏障排到</a:t>
            </a:r>
            <a:r>
              <a:rPr lang="en-US" altLang="zh-CN" sz="1400" dirty="0"/>
              <a:t>volatile</a:t>
            </a:r>
            <a:r>
              <a:rPr lang="zh-CN" altLang="en-US" sz="1400" dirty="0"/>
              <a:t>变量读之上</a:t>
            </a:r>
          </a:p>
        </p:txBody>
      </p:sp>
      <p:grpSp>
        <p:nvGrpSpPr>
          <p:cNvPr id="9" name="组合 8">
            <a:extLst>
              <a:ext uri="{FF2B5EF4-FFF2-40B4-BE49-F238E27FC236}">
                <a16:creationId xmlns:a16="http://schemas.microsoft.com/office/drawing/2014/main" id="{F9ACC5C5-C3F1-B28F-3E90-F448851CE7B9}"/>
              </a:ext>
            </a:extLst>
          </p:cNvPr>
          <p:cNvGrpSpPr/>
          <p:nvPr/>
        </p:nvGrpSpPr>
        <p:grpSpPr>
          <a:xfrm>
            <a:off x="3839871" y="3655965"/>
            <a:ext cx="7258982" cy="870025"/>
            <a:chOff x="3839871" y="3655965"/>
            <a:chExt cx="7258982" cy="870025"/>
          </a:xfrm>
        </p:grpSpPr>
        <p:cxnSp>
          <p:nvCxnSpPr>
            <p:cNvPr id="59" name="直接箭头连接符 58">
              <a:extLst>
                <a:ext uri="{FF2B5EF4-FFF2-40B4-BE49-F238E27FC236}">
                  <a16:creationId xmlns:a16="http://schemas.microsoft.com/office/drawing/2014/main" id="{AE611B9E-4249-AB8C-7C74-8A7987FE0504}"/>
                </a:ext>
              </a:extLst>
            </p:cNvPr>
            <p:cNvCxnSpPr>
              <a:cxnSpLocks/>
            </p:cNvCxnSpPr>
            <p:nvPr/>
          </p:nvCxnSpPr>
          <p:spPr>
            <a:xfrm>
              <a:off x="3899756" y="4005064"/>
              <a:ext cx="7199097" cy="0"/>
            </a:xfrm>
            <a:prstGeom prst="straightConnector1">
              <a:avLst/>
            </a:prstGeom>
            <a:ln w="28575">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占位符 2">
              <a:extLst>
                <a:ext uri="{FF2B5EF4-FFF2-40B4-BE49-F238E27FC236}">
                  <a16:creationId xmlns:a16="http://schemas.microsoft.com/office/drawing/2014/main" id="{460C814B-CE93-0E6E-C1AB-0B0A68551044}"/>
                </a:ext>
              </a:extLst>
            </p:cNvPr>
            <p:cNvSpPr txBox="1">
              <a:spLocks/>
            </p:cNvSpPr>
            <p:nvPr/>
          </p:nvSpPr>
          <p:spPr>
            <a:xfrm>
              <a:off x="3845998" y="3655965"/>
              <a:ext cx="540060" cy="3491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写</a:t>
              </a:r>
            </a:p>
          </p:txBody>
        </p:sp>
        <p:sp>
          <p:nvSpPr>
            <p:cNvPr id="8" name="文本占位符 2">
              <a:extLst>
                <a:ext uri="{FF2B5EF4-FFF2-40B4-BE49-F238E27FC236}">
                  <a16:creationId xmlns:a16="http://schemas.microsoft.com/office/drawing/2014/main" id="{B61D264A-EFEB-C58B-449F-9DCF9F31EF51}"/>
                </a:ext>
              </a:extLst>
            </p:cNvPr>
            <p:cNvSpPr txBox="1">
              <a:spLocks/>
            </p:cNvSpPr>
            <p:nvPr/>
          </p:nvSpPr>
          <p:spPr>
            <a:xfrm>
              <a:off x="3839871" y="3945331"/>
              <a:ext cx="540060" cy="58065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读</a:t>
              </a:r>
            </a:p>
          </p:txBody>
        </p:sp>
      </p:grpSp>
    </p:spTree>
    <p:extLst>
      <p:ext uri="{BB962C8B-B14F-4D97-AF65-F5344CB8AC3E}">
        <p14:creationId xmlns:p14="http://schemas.microsoft.com/office/powerpoint/2010/main" val="32350081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outVertical)">
                                      <p:cBhvr>
                                        <p:cTn id="36" dur="500"/>
                                        <p:tgtEl>
                                          <p:spTgt spid="47"/>
                                        </p:tgtEl>
                                      </p:cBhvr>
                                    </p:animEffect>
                                  </p:childTnLst>
                                </p:cTn>
                              </p:par>
                              <p:par>
                                <p:cTn id="37" presetID="16" presetClass="entr" presetSubtype="37"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outVertical)">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left)">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left)">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6" grpId="0" animBg="1"/>
      <p:bldP spid="56"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10B5FB5B-C615-0D2D-D450-10D4BDC63BCD}"/>
              </a:ext>
            </a:extLst>
          </p:cNvPr>
          <p:cNvSpPr/>
          <p:nvPr/>
        </p:nvSpPr>
        <p:spPr>
          <a:xfrm>
            <a:off x="6375298" y="3970308"/>
            <a:ext cx="2909781" cy="258685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44275558-A5D9-C1F0-D48A-0278E1D834CB}"/>
              </a:ext>
            </a:extLst>
          </p:cNvPr>
          <p:cNvSpPr/>
          <p:nvPr/>
        </p:nvSpPr>
        <p:spPr>
          <a:xfrm>
            <a:off x="3443591" y="3940405"/>
            <a:ext cx="2909781" cy="258685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BD64FAE-0808-98CB-CEC9-FCFAD7E9B0C4}"/>
              </a:ext>
            </a:extLst>
          </p:cNvPr>
          <p:cNvSpPr>
            <a:spLocks noGrp="1"/>
          </p:cNvSpPr>
          <p:nvPr>
            <p:ph type="title"/>
          </p:nvPr>
        </p:nvSpPr>
        <p:spPr/>
        <p:txBody>
          <a:bodyPr/>
          <a:lstStyle/>
          <a:p>
            <a:r>
              <a:rPr lang="zh-CN" altLang="en-US" sz="2000" dirty="0"/>
              <a:t>线程和进程的区别？</a:t>
            </a:r>
          </a:p>
        </p:txBody>
      </p:sp>
      <p:sp>
        <p:nvSpPr>
          <p:cNvPr id="3" name="文本占位符 2">
            <a:extLst>
              <a:ext uri="{FF2B5EF4-FFF2-40B4-BE49-F238E27FC236}">
                <a16:creationId xmlns:a16="http://schemas.microsoft.com/office/drawing/2014/main" id="{5E5A9E13-F861-FB2D-0C1B-E25C69A32627}"/>
              </a:ext>
            </a:extLst>
          </p:cNvPr>
          <p:cNvSpPr>
            <a:spLocks noGrp="1"/>
          </p:cNvSpPr>
          <p:nvPr>
            <p:ph type="body" sz="quarter" idx="11"/>
          </p:nvPr>
        </p:nvSpPr>
        <p:spPr>
          <a:xfrm>
            <a:off x="710880" y="1733798"/>
            <a:ext cx="8171127" cy="1002769"/>
          </a:xfrm>
        </p:spPr>
        <p:txBody>
          <a:bodyPr/>
          <a:lstStyle/>
          <a:p>
            <a:r>
              <a:rPr lang="zh-CN" altLang="en-US" dirty="0"/>
              <a:t>一个线程就是一个指令流，将指令流中的一条条指令以一定的顺序交给 </a:t>
            </a:r>
            <a:r>
              <a:rPr lang="en-US" altLang="zh-CN" dirty="0"/>
              <a:t>CPU </a:t>
            </a:r>
            <a:r>
              <a:rPr lang="zh-CN" altLang="en-US" dirty="0"/>
              <a:t>执行</a:t>
            </a:r>
          </a:p>
          <a:p>
            <a:r>
              <a:rPr lang="zh-CN" altLang="en-US" dirty="0"/>
              <a:t>一个进程之内可以分为一到多个线程。</a:t>
            </a:r>
          </a:p>
          <a:p>
            <a:endParaRPr lang="zh-CN" altLang="en-US" dirty="0"/>
          </a:p>
        </p:txBody>
      </p:sp>
      <p:grpSp>
        <p:nvGrpSpPr>
          <p:cNvPr id="29" name="组合 28">
            <a:extLst>
              <a:ext uri="{FF2B5EF4-FFF2-40B4-BE49-F238E27FC236}">
                <a16:creationId xmlns:a16="http://schemas.microsoft.com/office/drawing/2014/main" id="{38561EC7-70A5-9BC9-EAD8-734F0E4093EE}"/>
              </a:ext>
            </a:extLst>
          </p:cNvPr>
          <p:cNvGrpSpPr/>
          <p:nvPr/>
        </p:nvGrpSpPr>
        <p:grpSpPr>
          <a:xfrm>
            <a:off x="3761294" y="3044858"/>
            <a:ext cx="5964389" cy="3378183"/>
            <a:chOff x="3761294" y="3044858"/>
            <a:chExt cx="5964389" cy="3378183"/>
          </a:xfrm>
        </p:grpSpPr>
        <p:grpSp>
          <p:nvGrpSpPr>
            <p:cNvPr id="7" name="组合 6">
              <a:extLst>
                <a:ext uri="{FF2B5EF4-FFF2-40B4-BE49-F238E27FC236}">
                  <a16:creationId xmlns:a16="http://schemas.microsoft.com/office/drawing/2014/main" id="{C3E20A0C-F211-0FDA-8BE8-0BD66096AB64}"/>
                </a:ext>
              </a:extLst>
            </p:cNvPr>
            <p:cNvGrpSpPr/>
            <p:nvPr/>
          </p:nvGrpSpPr>
          <p:grpSpPr>
            <a:xfrm>
              <a:off x="4710259" y="3044858"/>
              <a:ext cx="2771481" cy="895547"/>
              <a:chOff x="4025245" y="3149641"/>
              <a:chExt cx="2771481" cy="895547"/>
            </a:xfrm>
          </p:grpSpPr>
          <p:sp>
            <p:nvSpPr>
              <p:cNvPr id="4" name="矩形 3">
                <a:extLst>
                  <a:ext uri="{FF2B5EF4-FFF2-40B4-BE49-F238E27FC236}">
                    <a16:creationId xmlns:a16="http://schemas.microsoft.com/office/drawing/2014/main" id="{BB0149CF-AF2F-A389-5811-6AB0655A7C3B}"/>
                  </a:ext>
                </a:extLst>
              </p:cNvPr>
              <p:cNvSpPr/>
              <p:nvPr/>
            </p:nvSpPr>
            <p:spPr>
              <a:xfrm>
                <a:off x="4025245" y="3149641"/>
                <a:ext cx="2771481" cy="895547"/>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268B92B-FCC6-33BD-83E5-09F88FC8CA04}"/>
                  </a:ext>
                </a:extLst>
              </p:cNvPr>
              <p:cNvSpPr/>
              <p:nvPr/>
            </p:nvSpPr>
            <p:spPr>
              <a:xfrm>
                <a:off x="5487970" y="3339446"/>
                <a:ext cx="1231769" cy="546754"/>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core</a:t>
                </a:r>
                <a:endParaRPr lang="zh-CN" altLang="en-US" dirty="0">
                  <a:solidFill>
                    <a:schemeClr val="tx1">
                      <a:lumMod val="85000"/>
                      <a:lumOff val="15000"/>
                    </a:schemeClr>
                  </a:solidFill>
                </a:endParaRPr>
              </a:p>
            </p:txBody>
          </p:sp>
        </p:grpSp>
        <p:grpSp>
          <p:nvGrpSpPr>
            <p:cNvPr id="10" name="组合 9">
              <a:extLst>
                <a:ext uri="{FF2B5EF4-FFF2-40B4-BE49-F238E27FC236}">
                  <a16:creationId xmlns:a16="http://schemas.microsoft.com/office/drawing/2014/main" id="{5B760A15-F0C2-61EE-763F-12DB40625FC0}"/>
                </a:ext>
              </a:extLst>
            </p:cNvPr>
            <p:cNvGrpSpPr/>
            <p:nvPr/>
          </p:nvGrpSpPr>
          <p:grpSpPr>
            <a:xfrm>
              <a:off x="3761294" y="4239269"/>
              <a:ext cx="948965" cy="1718472"/>
              <a:chOff x="3761294" y="4239269"/>
              <a:chExt cx="948965" cy="1718472"/>
            </a:xfrm>
          </p:grpSpPr>
          <p:sp>
            <p:nvSpPr>
              <p:cNvPr id="8" name="矩形 7">
                <a:extLst>
                  <a:ext uri="{FF2B5EF4-FFF2-40B4-BE49-F238E27FC236}">
                    <a16:creationId xmlns:a16="http://schemas.microsoft.com/office/drawing/2014/main" id="{379DE05E-D0F8-D77C-9802-8B95B82CED82}"/>
                  </a:ext>
                </a:extLst>
              </p:cNvPr>
              <p:cNvSpPr/>
              <p:nvPr/>
            </p:nvSpPr>
            <p:spPr>
              <a:xfrm>
                <a:off x="3761294" y="4239269"/>
                <a:ext cx="948965" cy="171847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2">
                <a:extLst>
                  <a:ext uri="{FF2B5EF4-FFF2-40B4-BE49-F238E27FC236}">
                    <a16:creationId xmlns:a16="http://schemas.microsoft.com/office/drawing/2014/main" id="{5DE18C04-839F-1646-DDFF-95D542581D24}"/>
                  </a:ext>
                </a:extLst>
              </p:cNvPr>
              <p:cNvSpPr txBox="1">
                <a:spLocks/>
              </p:cNvSpPr>
              <p:nvPr/>
            </p:nvSpPr>
            <p:spPr>
              <a:xfrm>
                <a:off x="3906566" y="4239269"/>
                <a:ext cx="721995" cy="17184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100" dirty="0"/>
                  <a:t>指令</a:t>
                </a:r>
                <a:r>
                  <a:rPr lang="en-US" altLang="zh-CN" sz="1100" dirty="0"/>
                  <a:t>1</a:t>
                </a:r>
              </a:p>
              <a:p>
                <a:r>
                  <a:rPr lang="zh-CN" altLang="en-US" sz="1100" dirty="0"/>
                  <a:t>指令</a:t>
                </a:r>
                <a:r>
                  <a:rPr lang="en-US" altLang="zh-CN" sz="1100" dirty="0"/>
                  <a:t>2</a:t>
                </a:r>
              </a:p>
              <a:p>
                <a:r>
                  <a:rPr lang="zh-CN" altLang="en-US" sz="1100" dirty="0"/>
                  <a:t>指令</a:t>
                </a:r>
                <a:r>
                  <a:rPr lang="en-US" altLang="zh-CN" sz="1100" dirty="0"/>
                  <a:t>3</a:t>
                </a:r>
                <a:endParaRPr lang="zh-CN" altLang="en-US" sz="1100" dirty="0"/>
              </a:p>
              <a:p>
                <a:r>
                  <a:rPr lang="zh-CN" altLang="en-US" sz="1100" dirty="0"/>
                  <a:t>指令</a:t>
                </a:r>
                <a:r>
                  <a:rPr lang="en-US" altLang="zh-CN" sz="1100" dirty="0"/>
                  <a:t>4</a:t>
                </a:r>
                <a:endParaRPr lang="zh-CN" altLang="en-US" sz="1100" dirty="0"/>
              </a:p>
              <a:p>
                <a:r>
                  <a:rPr lang="en-US" altLang="zh-CN" sz="1100" dirty="0"/>
                  <a:t>….</a:t>
                </a:r>
              </a:p>
              <a:p>
                <a:r>
                  <a:rPr lang="zh-CN" altLang="en-US" sz="1100" dirty="0"/>
                  <a:t>指令</a:t>
                </a:r>
                <a:r>
                  <a:rPr lang="en-US" altLang="zh-CN" sz="1100" dirty="0"/>
                  <a:t>n</a:t>
                </a:r>
                <a:endParaRPr lang="zh-CN" altLang="en-US" sz="1100" dirty="0"/>
              </a:p>
            </p:txBody>
          </p:sp>
        </p:grpSp>
        <p:grpSp>
          <p:nvGrpSpPr>
            <p:cNvPr id="11" name="组合 10">
              <a:extLst>
                <a:ext uri="{FF2B5EF4-FFF2-40B4-BE49-F238E27FC236}">
                  <a16:creationId xmlns:a16="http://schemas.microsoft.com/office/drawing/2014/main" id="{14E50A03-F156-804D-9C1F-5EFAA43F345F}"/>
                </a:ext>
              </a:extLst>
            </p:cNvPr>
            <p:cNvGrpSpPr/>
            <p:nvPr/>
          </p:nvGrpSpPr>
          <p:grpSpPr>
            <a:xfrm>
              <a:off x="5147033" y="4248696"/>
              <a:ext cx="948965" cy="1718472"/>
              <a:chOff x="3761294" y="4239269"/>
              <a:chExt cx="948965" cy="1718472"/>
            </a:xfrm>
          </p:grpSpPr>
          <p:sp>
            <p:nvSpPr>
              <p:cNvPr id="12" name="矩形 11">
                <a:extLst>
                  <a:ext uri="{FF2B5EF4-FFF2-40B4-BE49-F238E27FC236}">
                    <a16:creationId xmlns:a16="http://schemas.microsoft.com/office/drawing/2014/main" id="{A22CD8F9-AFC7-90CA-BC08-C8B2D709F3CB}"/>
                  </a:ext>
                </a:extLst>
              </p:cNvPr>
              <p:cNvSpPr/>
              <p:nvPr/>
            </p:nvSpPr>
            <p:spPr>
              <a:xfrm>
                <a:off x="3761294" y="4239269"/>
                <a:ext cx="948965" cy="171847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2">
                <a:extLst>
                  <a:ext uri="{FF2B5EF4-FFF2-40B4-BE49-F238E27FC236}">
                    <a16:creationId xmlns:a16="http://schemas.microsoft.com/office/drawing/2014/main" id="{EEEB183E-D5E2-F8CC-18F5-0263DC7D41A0}"/>
                  </a:ext>
                </a:extLst>
              </p:cNvPr>
              <p:cNvSpPr txBox="1">
                <a:spLocks/>
              </p:cNvSpPr>
              <p:nvPr/>
            </p:nvSpPr>
            <p:spPr>
              <a:xfrm>
                <a:off x="3906566" y="4239269"/>
                <a:ext cx="721995" cy="17184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100" dirty="0"/>
                  <a:t>指令</a:t>
                </a:r>
                <a:r>
                  <a:rPr lang="en-US" altLang="zh-CN" sz="1100" dirty="0"/>
                  <a:t>1</a:t>
                </a:r>
              </a:p>
              <a:p>
                <a:r>
                  <a:rPr lang="zh-CN" altLang="en-US" sz="1100" dirty="0"/>
                  <a:t>指令</a:t>
                </a:r>
                <a:r>
                  <a:rPr lang="en-US" altLang="zh-CN" sz="1100" dirty="0"/>
                  <a:t>2</a:t>
                </a:r>
              </a:p>
              <a:p>
                <a:r>
                  <a:rPr lang="zh-CN" altLang="en-US" sz="1100" dirty="0"/>
                  <a:t>指令</a:t>
                </a:r>
                <a:r>
                  <a:rPr lang="en-US" altLang="zh-CN" sz="1100" dirty="0"/>
                  <a:t>3</a:t>
                </a:r>
                <a:endParaRPr lang="zh-CN" altLang="en-US" sz="1100" dirty="0"/>
              </a:p>
              <a:p>
                <a:r>
                  <a:rPr lang="zh-CN" altLang="en-US" sz="1100" dirty="0"/>
                  <a:t>指令</a:t>
                </a:r>
                <a:r>
                  <a:rPr lang="en-US" altLang="zh-CN" sz="1100" dirty="0"/>
                  <a:t>4</a:t>
                </a:r>
                <a:endParaRPr lang="zh-CN" altLang="en-US" sz="1100" dirty="0"/>
              </a:p>
              <a:p>
                <a:r>
                  <a:rPr lang="en-US" altLang="zh-CN" sz="1100" dirty="0"/>
                  <a:t>….</a:t>
                </a:r>
              </a:p>
              <a:p>
                <a:r>
                  <a:rPr lang="zh-CN" altLang="en-US" sz="1100" dirty="0"/>
                  <a:t>指令</a:t>
                </a:r>
                <a:r>
                  <a:rPr lang="en-US" altLang="zh-CN" sz="1100" dirty="0"/>
                  <a:t>n</a:t>
                </a:r>
                <a:endParaRPr lang="zh-CN" altLang="en-US" sz="1100" dirty="0"/>
              </a:p>
            </p:txBody>
          </p:sp>
        </p:grpSp>
        <p:grpSp>
          <p:nvGrpSpPr>
            <p:cNvPr id="14" name="组合 13">
              <a:extLst>
                <a:ext uri="{FF2B5EF4-FFF2-40B4-BE49-F238E27FC236}">
                  <a16:creationId xmlns:a16="http://schemas.microsoft.com/office/drawing/2014/main" id="{1871ED12-172E-B5C2-C532-1796F227175A}"/>
                </a:ext>
              </a:extLst>
            </p:cNvPr>
            <p:cNvGrpSpPr/>
            <p:nvPr/>
          </p:nvGrpSpPr>
          <p:grpSpPr>
            <a:xfrm>
              <a:off x="6532775" y="4255330"/>
              <a:ext cx="948965" cy="1718472"/>
              <a:chOff x="3761294" y="4239269"/>
              <a:chExt cx="948965" cy="1718472"/>
            </a:xfrm>
          </p:grpSpPr>
          <p:sp>
            <p:nvSpPr>
              <p:cNvPr id="15" name="矩形 14">
                <a:extLst>
                  <a:ext uri="{FF2B5EF4-FFF2-40B4-BE49-F238E27FC236}">
                    <a16:creationId xmlns:a16="http://schemas.microsoft.com/office/drawing/2014/main" id="{BA028A28-93F4-0F37-DFA4-CFEAF8E48211}"/>
                  </a:ext>
                </a:extLst>
              </p:cNvPr>
              <p:cNvSpPr/>
              <p:nvPr/>
            </p:nvSpPr>
            <p:spPr>
              <a:xfrm>
                <a:off x="3761294" y="4239269"/>
                <a:ext cx="948965" cy="171847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2">
                <a:extLst>
                  <a:ext uri="{FF2B5EF4-FFF2-40B4-BE49-F238E27FC236}">
                    <a16:creationId xmlns:a16="http://schemas.microsoft.com/office/drawing/2014/main" id="{22E653CA-D71E-C259-BE04-7C960AA2A7AF}"/>
                  </a:ext>
                </a:extLst>
              </p:cNvPr>
              <p:cNvSpPr txBox="1">
                <a:spLocks/>
              </p:cNvSpPr>
              <p:nvPr/>
            </p:nvSpPr>
            <p:spPr>
              <a:xfrm>
                <a:off x="3906566" y="4239269"/>
                <a:ext cx="721995" cy="17184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100" dirty="0"/>
                  <a:t>指令</a:t>
                </a:r>
                <a:r>
                  <a:rPr lang="en-US" altLang="zh-CN" sz="1100" dirty="0"/>
                  <a:t>1</a:t>
                </a:r>
              </a:p>
              <a:p>
                <a:r>
                  <a:rPr lang="zh-CN" altLang="en-US" sz="1100" dirty="0"/>
                  <a:t>指令</a:t>
                </a:r>
                <a:r>
                  <a:rPr lang="en-US" altLang="zh-CN" sz="1100" dirty="0"/>
                  <a:t>2</a:t>
                </a:r>
              </a:p>
              <a:p>
                <a:r>
                  <a:rPr lang="zh-CN" altLang="en-US" sz="1100" dirty="0"/>
                  <a:t>指令</a:t>
                </a:r>
                <a:r>
                  <a:rPr lang="en-US" altLang="zh-CN" sz="1100" dirty="0"/>
                  <a:t>3</a:t>
                </a:r>
                <a:endParaRPr lang="zh-CN" altLang="en-US" sz="1100" dirty="0"/>
              </a:p>
              <a:p>
                <a:r>
                  <a:rPr lang="zh-CN" altLang="en-US" sz="1100" dirty="0"/>
                  <a:t>指令</a:t>
                </a:r>
                <a:r>
                  <a:rPr lang="en-US" altLang="zh-CN" sz="1100" dirty="0"/>
                  <a:t>4</a:t>
                </a:r>
                <a:endParaRPr lang="zh-CN" altLang="en-US" sz="1100" dirty="0"/>
              </a:p>
              <a:p>
                <a:r>
                  <a:rPr lang="en-US" altLang="zh-CN" sz="1100" dirty="0"/>
                  <a:t>….</a:t>
                </a:r>
              </a:p>
              <a:p>
                <a:r>
                  <a:rPr lang="zh-CN" altLang="en-US" sz="1100" dirty="0"/>
                  <a:t>指令</a:t>
                </a:r>
                <a:r>
                  <a:rPr lang="en-US" altLang="zh-CN" sz="1100" dirty="0"/>
                  <a:t>n</a:t>
                </a:r>
                <a:endParaRPr lang="zh-CN" altLang="en-US" sz="1100" dirty="0"/>
              </a:p>
            </p:txBody>
          </p:sp>
        </p:grpSp>
        <p:grpSp>
          <p:nvGrpSpPr>
            <p:cNvPr id="17" name="组合 16">
              <a:extLst>
                <a:ext uri="{FF2B5EF4-FFF2-40B4-BE49-F238E27FC236}">
                  <a16:creationId xmlns:a16="http://schemas.microsoft.com/office/drawing/2014/main" id="{E4A85160-4507-8838-E6CC-2213E6865C07}"/>
                </a:ext>
              </a:extLst>
            </p:cNvPr>
            <p:cNvGrpSpPr/>
            <p:nvPr/>
          </p:nvGrpSpPr>
          <p:grpSpPr>
            <a:xfrm>
              <a:off x="7918516" y="4255330"/>
              <a:ext cx="948965" cy="1718472"/>
              <a:chOff x="3761294" y="4239269"/>
              <a:chExt cx="948965" cy="1718472"/>
            </a:xfrm>
          </p:grpSpPr>
          <p:sp>
            <p:nvSpPr>
              <p:cNvPr id="18" name="矩形 17">
                <a:extLst>
                  <a:ext uri="{FF2B5EF4-FFF2-40B4-BE49-F238E27FC236}">
                    <a16:creationId xmlns:a16="http://schemas.microsoft.com/office/drawing/2014/main" id="{8A7C7251-40FA-212C-89DC-930061A78CBB}"/>
                  </a:ext>
                </a:extLst>
              </p:cNvPr>
              <p:cNvSpPr/>
              <p:nvPr/>
            </p:nvSpPr>
            <p:spPr>
              <a:xfrm>
                <a:off x="3761294" y="4239269"/>
                <a:ext cx="948965" cy="1718472"/>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2">
                <a:extLst>
                  <a:ext uri="{FF2B5EF4-FFF2-40B4-BE49-F238E27FC236}">
                    <a16:creationId xmlns:a16="http://schemas.microsoft.com/office/drawing/2014/main" id="{E495B241-77D0-CD55-CE65-8E931A232908}"/>
                  </a:ext>
                </a:extLst>
              </p:cNvPr>
              <p:cNvSpPr txBox="1">
                <a:spLocks/>
              </p:cNvSpPr>
              <p:nvPr/>
            </p:nvSpPr>
            <p:spPr>
              <a:xfrm>
                <a:off x="3906566" y="4239269"/>
                <a:ext cx="721995" cy="17184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100" dirty="0"/>
                  <a:t>指令</a:t>
                </a:r>
                <a:r>
                  <a:rPr lang="en-US" altLang="zh-CN" sz="1100" dirty="0"/>
                  <a:t>1</a:t>
                </a:r>
              </a:p>
              <a:p>
                <a:r>
                  <a:rPr lang="zh-CN" altLang="en-US" sz="1100" dirty="0"/>
                  <a:t>指令</a:t>
                </a:r>
                <a:r>
                  <a:rPr lang="en-US" altLang="zh-CN" sz="1100" dirty="0"/>
                  <a:t>2</a:t>
                </a:r>
              </a:p>
              <a:p>
                <a:r>
                  <a:rPr lang="zh-CN" altLang="en-US" sz="1100" dirty="0"/>
                  <a:t>指令</a:t>
                </a:r>
                <a:r>
                  <a:rPr lang="en-US" altLang="zh-CN" sz="1100" dirty="0"/>
                  <a:t>3</a:t>
                </a:r>
                <a:endParaRPr lang="zh-CN" altLang="en-US" sz="1100" dirty="0"/>
              </a:p>
              <a:p>
                <a:r>
                  <a:rPr lang="zh-CN" altLang="en-US" sz="1100" dirty="0"/>
                  <a:t>指令</a:t>
                </a:r>
                <a:r>
                  <a:rPr lang="en-US" altLang="zh-CN" sz="1100" dirty="0"/>
                  <a:t>4</a:t>
                </a:r>
                <a:endParaRPr lang="zh-CN" altLang="en-US" sz="1100" dirty="0"/>
              </a:p>
              <a:p>
                <a:r>
                  <a:rPr lang="en-US" altLang="zh-CN" sz="1100" dirty="0"/>
                  <a:t>….</a:t>
                </a:r>
              </a:p>
              <a:p>
                <a:r>
                  <a:rPr lang="zh-CN" altLang="en-US" sz="1100" dirty="0"/>
                  <a:t>指令</a:t>
                </a:r>
                <a:r>
                  <a:rPr lang="en-US" altLang="zh-CN" sz="1100" dirty="0"/>
                  <a:t>n</a:t>
                </a:r>
                <a:endParaRPr lang="zh-CN" altLang="en-US" sz="1100" dirty="0"/>
              </a:p>
            </p:txBody>
          </p:sp>
        </p:grpSp>
        <p:sp>
          <p:nvSpPr>
            <p:cNvPr id="22" name="椭圆 21">
              <a:extLst>
                <a:ext uri="{FF2B5EF4-FFF2-40B4-BE49-F238E27FC236}">
                  <a16:creationId xmlns:a16="http://schemas.microsoft.com/office/drawing/2014/main" id="{F04C1F1F-77DA-4D58-419A-E7F436A90695}"/>
                </a:ext>
              </a:extLst>
            </p:cNvPr>
            <p:cNvSpPr/>
            <p:nvPr/>
          </p:nvSpPr>
          <p:spPr>
            <a:xfrm>
              <a:off x="4864229" y="3234663"/>
              <a:ext cx="1231769" cy="546754"/>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core</a:t>
              </a:r>
              <a:endParaRPr lang="zh-CN" altLang="en-US" dirty="0">
                <a:solidFill>
                  <a:schemeClr val="tx1">
                    <a:lumMod val="85000"/>
                    <a:lumOff val="15000"/>
                  </a:schemeClr>
                </a:solidFill>
              </a:endParaRPr>
            </a:p>
          </p:txBody>
        </p:sp>
        <p:cxnSp>
          <p:nvCxnSpPr>
            <p:cNvPr id="25" name="直接箭头连接符 24">
              <a:extLst>
                <a:ext uri="{FF2B5EF4-FFF2-40B4-BE49-F238E27FC236}">
                  <a16:creationId xmlns:a16="http://schemas.microsoft.com/office/drawing/2014/main" id="{08730315-03D0-8C96-3D96-6B49A2E43A83}"/>
                </a:ext>
              </a:extLst>
            </p:cNvPr>
            <p:cNvCxnSpPr>
              <a:cxnSpLocks/>
              <a:stCxn id="22" idx="4"/>
              <a:endCxn id="9" idx="0"/>
            </p:cNvCxnSpPr>
            <p:nvPr/>
          </p:nvCxnSpPr>
          <p:spPr>
            <a:xfrm flipH="1">
              <a:off x="4267564" y="3781417"/>
              <a:ext cx="1212550" cy="457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3A5C1E24-F614-7EC0-99EF-6C574989F543}"/>
                </a:ext>
              </a:extLst>
            </p:cNvPr>
            <p:cNvCxnSpPr>
              <a:cxnSpLocks/>
              <a:stCxn id="6" idx="4"/>
              <a:endCxn id="19" idx="0"/>
            </p:cNvCxnSpPr>
            <p:nvPr/>
          </p:nvCxnSpPr>
          <p:spPr>
            <a:xfrm>
              <a:off x="6788869" y="3781417"/>
              <a:ext cx="1635917" cy="473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占位符 2">
              <a:extLst>
                <a:ext uri="{FF2B5EF4-FFF2-40B4-BE49-F238E27FC236}">
                  <a16:creationId xmlns:a16="http://schemas.microsoft.com/office/drawing/2014/main" id="{19A09168-090A-1FE3-D8C6-D9A7F140DFEA}"/>
                </a:ext>
              </a:extLst>
            </p:cNvPr>
            <p:cNvSpPr txBox="1">
              <a:spLocks/>
            </p:cNvSpPr>
            <p:nvPr/>
          </p:nvSpPr>
          <p:spPr>
            <a:xfrm>
              <a:off x="3906566" y="5957741"/>
              <a:ext cx="5819117" cy="4653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线程</a:t>
              </a:r>
              <a:r>
                <a:rPr lang="en-US" altLang="zh-CN" dirty="0"/>
                <a:t>1              </a:t>
              </a:r>
              <a:r>
                <a:rPr lang="zh-CN" altLang="en-US" dirty="0"/>
                <a:t>线程</a:t>
              </a:r>
              <a:r>
                <a:rPr lang="en-US" altLang="zh-CN" dirty="0"/>
                <a:t>2              </a:t>
              </a:r>
              <a:r>
                <a:rPr lang="zh-CN" altLang="en-US" dirty="0"/>
                <a:t>线程</a:t>
              </a:r>
              <a:r>
                <a:rPr lang="en-US" altLang="zh-CN" dirty="0"/>
                <a:t>3              </a:t>
              </a:r>
              <a:r>
                <a:rPr lang="zh-CN" altLang="en-US" dirty="0"/>
                <a:t>线程</a:t>
              </a:r>
              <a:r>
                <a:rPr lang="en-US" altLang="zh-CN" dirty="0"/>
                <a:t>4</a:t>
              </a:r>
              <a:endParaRPr lang="zh-CN" altLang="en-US" dirty="0"/>
            </a:p>
          </p:txBody>
        </p:sp>
      </p:grpSp>
      <p:sp>
        <p:nvSpPr>
          <p:cNvPr id="32" name="文本框 31">
            <a:extLst>
              <a:ext uri="{FF2B5EF4-FFF2-40B4-BE49-F238E27FC236}">
                <a16:creationId xmlns:a16="http://schemas.microsoft.com/office/drawing/2014/main" id="{E3F17027-A683-D097-7F2C-B71AFA92CE3E}"/>
              </a:ext>
            </a:extLst>
          </p:cNvPr>
          <p:cNvSpPr txBox="1"/>
          <p:nvPr/>
        </p:nvSpPr>
        <p:spPr>
          <a:xfrm>
            <a:off x="2549901" y="4864463"/>
            <a:ext cx="706382" cy="369332"/>
          </a:xfrm>
          <a:prstGeom prst="rect">
            <a:avLst/>
          </a:prstGeom>
          <a:solidFill>
            <a:schemeClr val="accent3">
              <a:lumMod val="20000"/>
              <a:lumOff val="80000"/>
            </a:schemeClr>
          </a:solidFill>
        </p:spPr>
        <p:txBody>
          <a:bodyPr wrap="square">
            <a:spAutoFit/>
          </a:bodyPr>
          <a:lstStyle/>
          <a:p>
            <a:r>
              <a:rPr lang="zh-CN" altLang="en-US" dirty="0">
                <a:latin typeface="Alibaba PuHuiTi B"/>
                <a:ea typeface="Alibaba PuHuiTi B"/>
              </a:rPr>
              <a:t>进程</a:t>
            </a:r>
          </a:p>
        </p:txBody>
      </p:sp>
      <p:sp>
        <p:nvSpPr>
          <p:cNvPr id="20" name="文本框 19">
            <a:extLst>
              <a:ext uri="{FF2B5EF4-FFF2-40B4-BE49-F238E27FC236}">
                <a16:creationId xmlns:a16="http://schemas.microsoft.com/office/drawing/2014/main" id="{81F48316-9F0A-463E-2C02-9C8935D3FD6C}"/>
              </a:ext>
            </a:extLst>
          </p:cNvPr>
          <p:cNvSpPr txBox="1"/>
          <p:nvPr/>
        </p:nvSpPr>
        <p:spPr>
          <a:xfrm>
            <a:off x="9430351" y="4864463"/>
            <a:ext cx="706382" cy="369332"/>
          </a:xfrm>
          <a:prstGeom prst="rect">
            <a:avLst/>
          </a:prstGeom>
          <a:solidFill>
            <a:schemeClr val="accent3">
              <a:lumMod val="20000"/>
              <a:lumOff val="80000"/>
            </a:schemeClr>
          </a:solidFill>
        </p:spPr>
        <p:txBody>
          <a:bodyPr wrap="square">
            <a:spAutoFit/>
          </a:bodyPr>
          <a:lstStyle/>
          <a:p>
            <a:r>
              <a:rPr lang="zh-CN" altLang="en-US" dirty="0">
                <a:latin typeface="Alibaba PuHuiTi B"/>
                <a:ea typeface="Alibaba PuHuiTi B"/>
              </a:rPr>
              <a:t>进程</a:t>
            </a:r>
          </a:p>
        </p:txBody>
      </p:sp>
    </p:spTree>
    <p:extLst>
      <p:ext uri="{BB962C8B-B14F-4D97-AF65-F5344CB8AC3E}">
        <p14:creationId xmlns:p14="http://schemas.microsoft.com/office/powerpoint/2010/main" val="2231998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32" grpId="0" animBg="1"/>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volatile</a:t>
            </a:r>
            <a:r>
              <a:rPr lang="zh-CN" altLang="en-US" sz="2000" dirty="0">
                <a:solidFill>
                  <a:srgbClr val="AD2B26"/>
                </a:solidFill>
              </a:rPr>
              <a:t>禁止指令重排序</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580659"/>
          </a:xfrm>
        </p:spPr>
        <p:txBody>
          <a:bodyPr/>
          <a:lstStyle/>
          <a:p>
            <a:r>
              <a:rPr lang="zh-CN" altLang="en-US" dirty="0"/>
              <a:t>在变量上添加</a:t>
            </a:r>
            <a:r>
              <a:rPr lang="en-US" altLang="zh-CN" dirty="0"/>
              <a:t>volatile</a:t>
            </a:r>
            <a:r>
              <a:rPr lang="zh-CN" altLang="en-US" dirty="0"/>
              <a:t>，禁止指令重排序，则可以解决问题</a:t>
            </a:r>
          </a:p>
        </p:txBody>
      </p:sp>
      <p:sp>
        <p:nvSpPr>
          <p:cNvPr id="5" name="Rectangle 1">
            <a:extLst>
              <a:ext uri="{FF2B5EF4-FFF2-40B4-BE49-F238E27FC236}">
                <a16:creationId xmlns:a16="http://schemas.microsoft.com/office/drawing/2014/main" id="{4B9781CB-B530-F8C9-CB90-8B903394E092}"/>
              </a:ext>
            </a:extLst>
          </p:cNvPr>
          <p:cNvSpPr>
            <a:spLocks noChangeArrowheads="1"/>
          </p:cNvSpPr>
          <p:nvPr/>
        </p:nvSpPr>
        <p:spPr bwMode="auto">
          <a:xfrm>
            <a:off x="875420" y="2300359"/>
            <a:ext cx="2541372" cy="28931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volatile int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actor1</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9E880D"/>
                </a:solidFill>
                <a:effectLst/>
                <a:latin typeface="Arial Unicode MS"/>
                <a:ea typeface="JetBrains Mono"/>
              </a:rPr>
              <a:t>@Actor</a:t>
            </a:r>
            <a:br>
              <a:rPr kumimoji="0" lang="zh-CN" altLang="zh-CN" sz="1300" b="0" i="0" u="none" strike="noStrike" cap="none" normalizeH="0" baseline="0" dirty="0">
                <a:ln>
                  <a:noFill/>
                </a:ln>
                <a:solidFill>
                  <a:srgbClr val="9E880D"/>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actor2</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II_Result </a:t>
            </a:r>
            <a:r>
              <a:rPr kumimoji="0" lang="zh-CN" altLang="zh-CN" sz="1300" b="0" i="0" u="none" strike="noStrike" cap="none" normalizeH="0" baseline="0" dirty="0">
                <a:ln>
                  <a:noFill/>
                </a:ln>
                <a:solidFill>
                  <a:srgbClr val="080808"/>
                </a:solidFill>
                <a:effectLst/>
                <a:latin typeface="Arial Unicode MS"/>
                <a:ea typeface="JetBrains Mono"/>
              </a:rPr>
              <a:t>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r.</a:t>
            </a:r>
            <a:r>
              <a:rPr kumimoji="0" lang="zh-CN" altLang="zh-CN" sz="1300" b="0" i="0" u="none" strike="noStrike" cap="none" normalizeH="0" baseline="0" dirty="0">
                <a:ln>
                  <a:noFill/>
                </a:ln>
                <a:solidFill>
                  <a:srgbClr val="871094"/>
                </a:solidFill>
                <a:effectLst/>
                <a:latin typeface="Arial Unicode MS"/>
                <a:ea typeface="JetBrains Mono"/>
              </a:rPr>
              <a:t>r2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62A9C28-369B-62F3-F115-8E3C6CCAE919}"/>
              </a:ext>
            </a:extLst>
          </p:cNvPr>
          <p:cNvSpPr>
            <a:spLocks noChangeArrowheads="1"/>
          </p:cNvSpPr>
          <p:nvPr/>
        </p:nvSpPr>
        <p:spPr bwMode="auto">
          <a:xfrm>
            <a:off x="4834355" y="2556660"/>
            <a:ext cx="1054662"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871094"/>
                </a:solidFill>
                <a:effectLst/>
                <a:latin typeface="Arial Unicode MS"/>
                <a:ea typeface="JetBrains Mono"/>
              </a:rPr>
              <a:t>x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727371A-EED8-1B37-F17E-8D1CA5D570E4}"/>
              </a:ext>
            </a:extLst>
          </p:cNvPr>
          <p:cNvSpPr>
            <a:spLocks noChangeArrowheads="1"/>
          </p:cNvSpPr>
          <p:nvPr/>
        </p:nvSpPr>
        <p:spPr bwMode="auto">
          <a:xfrm>
            <a:off x="4840719" y="3054091"/>
            <a:ext cx="1054662"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871094"/>
                </a:solidFill>
                <a:effectLst/>
                <a:latin typeface="Arial Unicode MS"/>
                <a:ea typeface="JetBrains Mono"/>
              </a:rPr>
              <a:t>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1">
            <a:extLst>
              <a:ext uri="{FF2B5EF4-FFF2-40B4-BE49-F238E27FC236}">
                <a16:creationId xmlns:a16="http://schemas.microsoft.com/office/drawing/2014/main" id="{6A481BE1-BB92-801A-52EE-EAFE7A7490E4}"/>
              </a:ext>
            </a:extLst>
          </p:cNvPr>
          <p:cNvSpPr>
            <a:spLocks noChangeArrowheads="1"/>
          </p:cNvSpPr>
          <p:nvPr/>
        </p:nvSpPr>
        <p:spPr bwMode="auto">
          <a:xfrm>
            <a:off x="4821714" y="4279586"/>
            <a:ext cx="1067390"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r.</a:t>
            </a:r>
            <a:r>
              <a:rPr kumimoji="0" lang="zh-CN" altLang="zh-CN" sz="1300" b="0" i="0" u="none" strike="noStrike" cap="none" normalizeH="0" baseline="0" dirty="0">
                <a:ln>
                  <a:noFill/>
                </a:ln>
                <a:solidFill>
                  <a:srgbClr val="871094"/>
                </a:solidFill>
                <a:effectLst/>
                <a:latin typeface="Arial Unicode MS"/>
                <a:ea typeface="JetBrains Mono"/>
              </a:rPr>
              <a:t>r2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x</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1">
            <a:extLst>
              <a:ext uri="{FF2B5EF4-FFF2-40B4-BE49-F238E27FC236}">
                <a16:creationId xmlns:a16="http://schemas.microsoft.com/office/drawing/2014/main" id="{4B5475F5-778B-E675-557A-96BA98412F42}"/>
              </a:ext>
            </a:extLst>
          </p:cNvPr>
          <p:cNvSpPr>
            <a:spLocks noChangeArrowheads="1"/>
          </p:cNvSpPr>
          <p:nvPr/>
        </p:nvSpPr>
        <p:spPr bwMode="auto">
          <a:xfrm>
            <a:off x="4834355" y="3798304"/>
            <a:ext cx="1067390" cy="29634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80808"/>
                </a:solidFill>
                <a:effectLst/>
                <a:latin typeface="Arial Unicode MS"/>
                <a:ea typeface="JetBrains Mono"/>
              </a:rPr>
              <a:t>r.</a:t>
            </a:r>
            <a:r>
              <a:rPr kumimoji="0" lang="zh-CN" altLang="zh-CN" sz="1300" b="0" i="0" u="none" strike="noStrike" cap="none" normalizeH="0" baseline="0" dirty="0">
                <a:ln>
                  <a:noFill/>
                </a:ln>
                <a:solidFill>
                  <a:srgbClr val="871094"/>
                </a:solidFill>
                <a:effectLst/>
                <a:latin typeface="Arial Unicode MS"/>
                <a:ea typeface="JetBrains Mono"/>
              </a:rPr>
              <a:t>r1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y</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46" name="组合 45">
            <a:extLst>
              <a:ext uri="{FF2B5EF4-FFF2-40B4-BE49-F238E27FC236}">
                <a16:creationId xmlns:a16="http://schemas.microsoft.com/office/drawing/2014/main" id="{9E561AD0-EF33-0079-2654-FC64E18DAC0A}"/>
              </a:ext>
            </a:extLst>
          </p:cNvPr>
          <p:cNvGrpSpPr/>
          <p:nvPr/>
        </p:nvGrpSpPr>
        <p:grpSpPr>
          <a:xfrm rot="10800000">
            <a:off x="4191326" y="4664444"/>
            <a:ext cx="2420423" cy="216024"/>
            <a:chOff x="4295800" y="3138846"/>
            <a:chExt cx="2420423" cy="216024"/>
          </a:xfrm>
        </p:grpSpPr>
        <p:sp>
          <p:nvSpPr>
            <p:cNvPr id="28" name="等腰三角形 27">
              <a:extLst>
                <a:ext uri="{FF2B5EF4-FFF2-40B4-BE49-F238E27FC236}">
                  <a16:creationId xmlns:a16="http://schemas.microsoft.com/office/drawing/2014/main" id="{E9A20228-F67B-640E-553D-CA71A337E75E}"/>
                </a:ext>
              </a:extLst>
            </p:cNvPr>
            <p:cNvSpPr/>
            <p:nvPr/>
          </p:nvSpPr>
          <p:spPr>
            <a:xfrm>
              <a:off x="4295800" y="3144951"/>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9" name="等腰三角形 28">
              <a:extLst>
                <a:ext uri="{FF2B5EF4-FFF2-40B4-BE49-F238E27FC236}">
                  <a16:creationId xmlns:a16="http://schemas.microsoft.com/office/drawing/2014/main" id="{E211A23D-70BB-55EC-BA63-D54BB2CD9AB6}"/>
                </a:ext>
              </a:extLst>
            </p:cNvPr>
            <p:cNvSpPr/>
            <p:nvPr/>
          </p:nvSpPr>
          <p:spPr>
            <a:xfrm>
              <a:off x="4598858"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0" name="等腰三角形 29">
              <a:extLst>
                <a:ext uri="{FF2B5EF4-FFF2-40B4-BE49-F238E27FC236}">
                  <a16:creationId xmlns:a16="http://schemas.microsoft.com/office/drawing/2014/main" id="{39A8312B-5981-4470-A90F-909F2A940DB7}"/>
                </a:ext>
              </a:extLst>
            </p:cNvPr>
            <p:cNvSpPr/>
            <p:nvPr/>
          </p:nvSpPr>
          <p:spPr>
            <a:xfrm>
              <a:off x="4901915" y="3140689"/>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1" name="等腰三角形 30">
              <a:extLst>
                <a:ext uri="{FF2B5EF4-FFF2-40B4-BE49-F238E27FC236}">
                  <a16:creationId xmlns:a16="http://schemas.microsoft.com/office/drawing/2014/main" id="{E1B476C1-79FB-AEA9-D369-DCD0561BBC29}"/>
                </a:ext>
              </a:extLst>
            </p:cNvPr>
            <p:cNvSpPr/>
            <p:nvPr/>
          </p:nvSpPr>
          <p:spPr>
            <a:xfrm>
              <a:off x="5204973" y="3141102"/>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2" name="等腰三角形 31">
              <a:extLst>
                <a:ext uri="{FF2B5EF4-FFF2-40B4-BE49-F238E27FC236}">
                  <a16:creationId xmlns:a16="http://schemas.microsoft.com/office/drawing/2014/main" id="{A45942FB-1EFB-CFC9-9CF2-85EF9943975A}"/>
                </a:ext>
              </a:extLst>
            </p:cNvPr>
            <p:cNvSpPr/>
            <p:nvPr/>
          </p:nvSpPr>
          <p:spPr>
            <a:xfrm>
              <a:off x="5503993" y="3142695"/>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3" name="等腰三角形 32">
              <a:extLst>
                <a:ext uri="{FF2B5EF4-FFF2-40B4-BE49-F238E27FC236}">
                  <a16:creationId xmlns:a16="http://schemas.microsoft.com/office/drawing/2014/main" id="{29C8BC1A-2131-9AB3-F7A4-3C8C49EA68B8}"/>
                </a:ext>
              </a:extLst>
            </p:cNvPr>
            <p:cNvSpPr/>
            <p:nvPr/>
          </p:nvSpPr>
          <p:spPr>
            <a:xfrm>
              <a:off x="5807050" y="3143108"/>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4" name="等腰三角形 33">
              <a:extLst>
                <a:ext uri="{FF2B5EF4-FFF2-40B4-BE49-F238E27FC236}">
                  <a16:creationId xmlns:a16="http://schemas.microsoft.com/office/drawing/2014/main" id="{BF59CC01-4BBF-7F4D-5241-CD693F46D896}"/>
                </a:ext>
              </a:extLst>
            </p:cNvPr>
            <p:cNvSpPr/>
            <p:nvPr/>
          </p:nvSpPr>
          <p:spPr>
            <a:xfrm>
              <a:off x="6110108" y="3144951"/>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5" name="等腰三角形 34">
              <a:extLst>
                <a:ext uri="{FF2B5EF4-FFF2-40B4-BE49-F238E27FC236}">
                  <a16:creationId xmlns:a16="http://schemas.microsoft.com/office/drawing/2014/main" id="{7A4FDACE-3927-477D-4501-66D3E45ED2C7}"/>
                </a:ext>
              </a:extLst>
            </p:cNvPr>
            <p:cNvSpPr/>
            <p:nvPr/>
          </p:nvSpPr>
          <p:spPr>
            <a:xfrm>
              <a:off x="6413165"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grpSp>
        <p:nvGrpSpPr>
          <p:cNvPr id="47" name="组合 46">
            <a:extLst>
              <a:ext uri="{FF2B5EF4-FFF2-40B4-BE49-F238E27FC236}">
                <a16:creationId xmlns:a16="http://schemas.microsoft.com/office/drawing/2014/main" id="{188D9A06-4A9D-B300-FFAC-090B2856CAAE}"/>
              </a:ext>
            </a:extLst>
          </p:cNvPr>
          <p:cNvGrpSpPr/>
          <p:nvPr/>
        </p:nvGrpSpPr>
        <p:grpSpPr>
          <a:xfrm>
            <a:off x="4189305" y="2190204"/>
            <a:ext cx="2420423" cy="217753"/>
            <a:chOff x="4295800" y="3133268"/>
            <a:chExt cx="2420423" cy="217753"/>
          </a:xfrm>
        </p:grpSpPr>
        <p:sp>
          <p:nvSpPr>
            <p:cNvPr id="48" name="等腰三角形 47">
              <a:extLst>
                <a:ext uri="{FF2B5EF4-FFF2-40B4-BE49-F238E27FC236}">
                  <a16:creationId xmlns:a16="http://schemas.microsoft.com/office/drawing/2014/main" id="{3030AB8D-5E2E-6EF5-B7F1-3352C86EED26}"/>
                </a:ext>
              </a:extLst>
            </p:cNvPr>
            <p:cNvSpPr/>
            <p:nvPr/>
          </p:nvSpPr>
          <p:spPr>
            <a:xfrm>
              <a:off x="4295800" y="3135524"/>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49" name="等腰三角形 48">
              <a:extLst>
                <a:ext uri="{FF2B5EF4-FFF2-40B4-BE49-F238E27FC236}">
                  <a16:creationId xmlns:a16="http://schemas.microsoft.com/office/drawing/2014/main" id="{0DEC1FCA-FB98-0D8D-E8F1-54CF2AF8DD56}"/>
                </a:ext>
              </a:extLst>
            </p:cNvPr>
            <p:cNvSpPr/>
            <p:nvPr/>
          </p:nvSpPr>
          <p:spPr>
            <a:xfrm>
              <a:off x="4598858"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0" name="等腰三角形 49">
              <a:extLst>
                <a:ext uri="{FF2B5EF4-FFF2-40B4-BE49-F238E27FC236}">
                  <a16:creationId xmlns:a16="http://schemas.microsoft.com/office/drawing/2014/main" id="{9186D3F1-63FF-5265-27A4-67F32FEEA772}"/>
                </a:ext>
              </a:extLst>
            </p:cNvPr>
            <p:cNvSpPr/>
            <p:nvPr/>
          </p:nvSpPr>
          <p:spPr>
            <a:xfrm>
              <a:off x="4901915" y="3140689"/>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1" name="等腰三角形 50">
              <a:extLst>
                <a:ext uri="{FF2B5EF4-FFF2-40B4-BE49-F238E27FC236}">
                  <a16:creationId xmlns:a16="http://schemas.microsoft.com/office/drawing/2014/main" id="{D1DFCF7B-0629-E935-1012-7040E0132F85}"/>
                </a:ext>
              </a:extLst>
            </p:cNvPr>
            <p:cNvSpPr/>
            <p:nvPr/>
          </p:nvSpPr>
          <p:spPr>
            <a:xfrm>
              <a:off x="5204973" y="3141102"/>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2" name="等腰三角形 51">
              <a:extLst>
                <a:ext uri="{FF2B5EF4-FFF2-40B4-BE49-F238E27FC236}">
                  <a16:creationId xmlns:a16="http://schemas.microsoft.com/office/drawing/2014/main" id="{F73AC9BB-87B1-5F34-15A8-1BC5790CE563}"/>
                </a:ext>
              </a:extLst>
            </p:cNvPr>
            <p:cNvSpPr/>
            <p:nvPr/>
          </p:nvSpPr>
          <p:spPr>
            <a:xfrm>
              <a:off x="5503993" y="3133268"/>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3" name="等腰三角形 52">
              <a:extLst>
                <a:ext uri="{FF2B5EF4-FFF2-40B4-BE49-F238E27FC236}">
                  <a16:creationId xmlns:a16="http://schemas.microsoft.com/office/drawing/2014/main" id="{0DDEBF46-E9CB-12C8-31BF-FCC9EEF70C7A}"/>
                </a:ext>
              </a:extLst>
            </p:cNvPr>
            <p:cNvSpPr/>
            <p:nvPr/>
          </p:nvSpPr>
          <p:spPr>
            <a:xfrm>
              <a:off x="5807050" y="3133681"/>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4" name="等腰三角形 53">
              <a:extLst>
                <a:ext uri="{FF2B5EF4-FFF2-40B4-BE49-F238E27FC236}">
                  <a16:creationId xmlns:a16="http://schemas.microsoft.com/office/drawing/2014/main" id="{CB098395-99D8-4E23-01F7-D1A9679BC891}"/>
                </a:ext>
              </a:extLst>
            </p:cNvPr>
            <p:cNvSpPr/>
            <p:nvPr/>
          </p:nvSpPr>
          <p:spPr>
            <a:xfrm>
              <a:off x="6110108" y="3135524"/>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55" name="等腰三角形 54">
              <a:extLst>
                <a:ext uri="{FF2B5EF4-FFF2-40B4-BE49-F238E27FC236}">
                  <a16:creationId xmlns:a16="http://schemas.microsoft.com/office/drawing/2014/main" id="{7CFE4E3A-9F80-01FC-C577-83C2BE05524A}"/>
                </a:ext>
              </a:extLst>
            </p:cNvPr>
            <p:cNvSpPr/>
            <p:nvPr/>
          </p:nvSpPr>
          <p:spPr>
            <a:xfrm>
              <a:off x="6413165" y="3138846"/>
              <a:ext cx="303058" cy="209919"/>
            </a:xfrm>
            <a:prstGeom prst="triangl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sp>
        <p:nvSpPr>
          <p:cNvPr id="56" name="文本占位符 2">
            <a:extLst>
              <a:ext uri="{FF2B5EF4-FFF2-40B4-BE49-F238E27FC236}">
                <a16:creationId xmlns:a16="http://schemas.microsoft.com/office/drawing/2014/main" id="{2B4296DE-D2E7-D863-3F7A-45ED70386EEE}"/>
              </a:ext>
            </a:extLst>
          </p:cNvPr>
          <p:cNvSpPr txBox="1">
            <a:spLocks/>
          </p:cNvSpPr>
          <p:nvPr/>
        </p:nvSpPr>
        <p:spPr>
          <a:xfrm>
            <a:off x="7022362" y="2237804"/>
            <a:ext cx="4102753" cy="8270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写操作</a:t>
            </a:r>
            <a:r>
              <a:rPr lang="zh-CN" altLang="en-US" sz="1400" dirty="0"/>
              <a:t>加的屏障是阻止上方其它写操作越过屏障排到</a:t>
            </a:r>
            <a:r>
              <a:rPr lang="en-US" altLang="zh-CN" sz="1400" dirty="0"/>
              <a:t>volatile</a:t>
            </a:r>
            <a:r>
              <a:rPr lang="zh-CN" altLang="en-US" sz="1400" dirty="0"/>
              <a:t>变量写之下</a:t>
            </a:r>
          </a:p>
        </p:txBody>
      </p:sp>
      <p:sp>
        <p:nvSpPr>
          <p:cNvPr id="57" name="文本占位符 2">
            <a:extLst>
              <a:ext uri="{FF2B5EF4-FFF2-40B4-BE49-F238E27FC236}">
                <a16:creationId xmlns:a16="http://schemas.microsoft.com/office/drawing/2014/main" id="{AB0E3A0B-F90D-F6E3-FA09-EBC506C959F1}"/>
              </a:ext>
            </a:extLst>
          </p:cNvPr>
          <p:cNvSpPr txBox="1">
            <a:spLocks/>
          </p:cNvSpPr>
          <p:nvPr/>
        </p:nvSpPr>
        <p:spPr>
          <a:xfrm>
            <a:off x="7022362" y="4460847"/>
            <a:ext cx="4102753" cy="8270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读操作</a:t>
            </a:r>
            <a:r>
              <a:rPr lang="zh-CN" altLang="en-US" sz="1400" dirty="0"/>
              <a:t>加的屏障是阻止下方其它读操作越过屏障排到</a:t>
            </a:r>
            <a:r>
              <a:rPr lang="en-US" altLang="zh-CN" sz="1400" dirty="0"/>
              <a:t>volatile</a:t>
            </a:r>
            <a:r>
              <a:rPr lang="zh-CN" altLang="en-US" sz="1400" dirty="0"/>
              <a:t>变量读之上</a:t>
            </a:r>
          </a:p>
        </p:txBody>
      </p:sp>
      <p:cxnSp>
        <p:nvCxnSpPr>
          <p:cNvPr id="4" name="直接箭头连接符 3">
            <a:extLst>
              <a:ext uri="{FF2B5EF4-FFF2-40B4-BE49-F238E27FC236}">
                <a16:creationId xmlns:a16="http://schemas.microsoft.com/office/drawing/2014/main" id="{8A8EF217-5418-F7AA-42B5-4E20DE6F55DC}"/>
              </a:ext>
            </a:extLst>
          </p:cNvPr>
          <p:cNvCxnSpPr>
            <a:cxnSpLocks/>
          </p:cNvCxnSpPr>
          <p:nvPr/>
        </p:nvCxnSpPr>
        <p:spPr>
          <a:xfrm>
            <a:off x="3926018" y="3573016"/>
            <a:ext cx="7199097" cy="0"/>
          </a:xfrm>
          <a:prstGeom prst="straightConnector1">
            <a:avLst/>
          </a:prstGeom>
          <a:ln w="28575">
            <a:solidFill>
              <a:srgbClr val="4C525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占位符 2">
            <a:extLst>
              <a:ext uri="{FF2B5EF4-FFF2-40B4-BE49-F238E27FC236}">
                <a16:creationId xmlns:a16="http://schemas.microsoft.com/office/drawing/2014/main" id="{A1C1E298-E3F8-92BA-972E-184A81C1917C}"/>
              </a:ext>
            </a:extLst>
          </p:cNvPr>
          <p:cNvSpPr txBox="1">
            <a:spLocks/>
          </p:cNvSpPr>
          <p:nvPr/>
        </p:nvSpPr>
        <p:spPr>
          <a:xfrm>
            <a:off x="1538985" y="5378242"/>
            <a:ext cx="7632848" cy="1255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volatile</a:t>
            </a:r>
            <a:r>
              <a:rPr lang="zh-CN" altLang="en-US" sz="1400" dirty="0"/>
              <a:t>使用技巧：</a:t>
            </a:r>
            <a:endParaRPr lang="en-US" altLang="zh-CN" sz="1400" dirty="0"/>
          </a:p>
          <a:p>
            <a:pPr marL="285750" indent="-285750">
              <a:buFont typeface="Arial" panose="020B0604020202020204" pitchFamily="34" charset="0"/>
              <a:buChar char="•"/>
            </a:pPr>
            <a:r>
              <a:rPr lang="zh-CN" altLang="en-US" sz="1400" dirty="0"/>
              <a:t>写变量让</a:t>
            </a:r>
            <a:r>
              <a:rPr lang="en-US" altLang="zh-CN" sz="1400" dirty="0"/>
              <a:t>volatile</a:t>
            </a:r>
            <a:r>
              <a:rPr lang="zh-CN" altLang="en-US" sz="1400" dirty="0"/>
              <a:t>修饰的变量的在代码最后位置</a:t>
            </a:r>
            <a:endParaRPr lang="en-US" altLang="zh-CN" sz="1400" dirty="0"/>
          </a:p>
          <a:p>
            <a:pPr marL="285750" indent="-285750">
              <a:buFont typeface="Arial" panose="020B0604020202020204" pitchFamily="34" charset="0"/>
              <a:buChar char="•"/>
            </a:pPr>
            <a:r>
              <a:rPr lang="zh-CN" altLang="en-US" sz="1400" dirty="0"/>
              <a:t>读变量让</a:t>
            </a:r>
            <a:r>
              <a:rPr lang="en-US" altLang="zh-CN" sz="1400" dirty="0"/>
              <a:t>volatile</a:t>
            </a:r>
            <a:r>
              <a:rPr lang="zh-CN" altLang="en-US" sz="1400" dirty="0"/>
              <a:t>修饰的变量的在代码最开始位置</a:t>
            </a:r>
          </a:p>
        </p:txBody>
      </p:sp>
    </p:spTree>
    <p:extLst>
      <p:ext uri="{BB962C8B-B14F-4D97-AF65-F5344CB8AC3E}">
        <p14:creationId xmlns:p14="http://schemas.microsoft.com/office/powerpoint/2010/main" val="1934105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7544BE0-20B1-C572-9CC1-623443371139}"/>
              </a:ext>
            </a:extLst>
          </p:cNvPr>
          <p:cNvSpPr>
            <a:spLocks noGrp="1"/>
          </p:cNvSpPr>
          <p:nvPr>
            <p:ph type="body" sz="quarter" idx="10"/>
          </p:nvPr>
        </p:nvSpPr>
        <p:spPr>
          <a:xfrm>
            <a:off x="5126584" y="1463040"/>
            <a:ext cx="5760538" cy="1317888"/>
          </a:xfrm>
        </p:spPr>
        <p:txBody>
          <a:bodyPr/>
          <a:lstStyle/>
          <a:p>
            <a:r>
              <a:rPr lang="zh-CN" altLang="en-US" sz="1800" dirty="0">
                <a:solidFill>
                  <a:srgbClr val="AD2B26"/>
                </a:solidFill>
              </a:rPr>
              <a:t>请谈谈你对 </a:t>
            </a:r>
            <a:r>
              <a:rPr lang="en-US" altLang="zh-CN" sz="1800" dirty="0">
                <a:solidFill>
                  <a:srgbClr val="AD2B26"/>
                </a:solidFill>
              </a:rPr>
              <a:t>volatile </a:t>
            </a:r>
            <a:r>
              <a:rPr lang="zh-CN" altLang="en-US" sz="1800" dirty="0">
                <a:solidFill>
                  <a:srgbClr val="AD2B26"/>
                </a:solidFill>
              </a:rPr>
              <a:t>的理解</a:t>
            </a:r>
            <a:endParaRPr lang="zh-CN" altLang="en-US" dirty="0"/>
          </a:p>
        </p:txBody>
      </p:sp>
      <p:sp>
        <p:nvSpPr>
          <p:cNvPr id="3" name="文本占位符 2">
            <a:extLst>
              <a:ext uri="{FF2B5EF4-FFF2-40B4-BE49-F238E27FC236}">
                <a16:creationId xmlns:a16="http://schemas.microsoft.com/office/drawing/2014/main" id="{FFA2B716-4882-064C-9DC5-4A3C5EFDC871}"/>
              </a:ext>
            </a:extLst>
          </p:cNvPr>
          <p:cNvSpPr txBox="1">
            <a:spLocks/>
          </p:cNvSpPr>
          <p:nvPr/>
        </p:nvSpPr>
        <p:spPr>
          <a:xfrm>
            <a:off x="5126584" y="2528900"/>
            <a:ext cx="6298008" cy="25202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①</a:t>
            </a:r>
            <a:r>
              <a:rPr lang="zh-CN" altLang="en-US" sz="1400" dirty="0">
                <a:solidFill>
                  <a:srgbClr val="C00000"/>
                </a:solidFill>
              </a:rPr>
              <a:t>保证线程间的可见性</a:t>
            </a:r>
            <a:endParaRPr lang="en-US" altLang="zh-CN" sz="1400" dirty="0">
              <a:solidFill>
                <a:srgbClr val="C00000"/>
              </a:solidFill>
            </a:endParaRPr>
          </a:p>
          <a:p>
            <a:r>
              <a:rPr lang="zh-CN" altLang="en-US" sz="1400" dirty="0"/>
              <a:t>用 </a:t>
            </a:r>
            <a:r>
              <a:rPr lang="en-US" altLang="zh-CN" sz="1400" dirty="0"/>
              <a:t>volatile </a:t>
            </a:r>
            <a:r>
              <a:rPr lang="zh-CN" altLang="en-US" sz="1400" dirty="0"/>
              <a:t>修饰共享变量，能够防止编译器等优化发生，让一个线程对共享变量的修改对另一个线程可见</a:t>
            </a:r>
            <a:endParaRPr lang="en-US" altLang="zh-CN" sz="1400" dirty="0"/>
          </a:p>
          <a:p>
            <a:r>
              <a:rPr lang="zh-CN" altLang="en-US" sz="1400" dirty="0"/>
              <a:t>② </a:t>
            </a:r>
            <a:r>
              <a:rPr lang="zh-CN" altLang="en-US" sz="1400" dirty="0">
                <a:solidFill>
                  <a:srgbClr val="C00000"/>
                </a:solidFill>
              </a:rPr>
              <a:t>禁止进行指令重排序</a:t>
            </a:r>
            <a:endParaRPr lang="en-US" altLang="zh-CN" sz="1400" dirty="0"/>
          </a:p>
          <a:p>
            <a:r>
              <a:rPr lang="zh-CN" altLang="en-US" sz="1400" dirty="0"/>
              <a:t>指令重排：用 </a:t>
            </a:r>
            <a:r>
              <a:rPr lang="en-US" altLang="zh-CN" sz="1400" dirty="0"/>
              <a:t>volatile </a:t>
            </a:r>
            <a:r>
              <a:rPr lang="zh-CN" altLang="en-US" sz="1400" dirty="0"/>
              <a:t>修饰共享变量会在读、写共享变量时加入不同的屏障，阻止其他读写操作越过屏障，从而达到阻止重排序的效果</a:t>
            </a:r>
          </a:p>
        </p:txBody>
      </p:sp>
    </p:spTree>
    <p:extLst>
      <p:ext uri="{BB962C8B-B14F-4D97-AF65-F5344CB8AC3E}">
        <p14:creationId xmlns:p14="http://schemas.microsoft.com/office/powerpoint/2010/main" val="1527576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3940404" y="2011998"/>
            <a:ext cx="7469276"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什么是</a:t>
            </a:r>
            <a:r>
              <a:rPr lang="en-US" altLang="zh-CN" sz="5400" dirty="0">
                <a:solidFill>
                  <a:srgbClr val="AD2B26"/>
                </a:solidFill>
              </a:rPr>
              <a:t>AQS</a:t>
            </a:r>
            <a:r>
              <a:rPr lang="zh-CN" altLang="en-US" sz="5400" dirty="0">
                <a:solidFill>
                  <a:srgbClr val="AD2B26"/>
                </a:solidFill>
              </a:rPr>
              <a:t>？</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90360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什么是</a:t>
            </a:r>
            <a:r>
              <a:rPr lang="en-US" altLang="zh-CN" sz="2000" dirty="0">
                <a:solidFill>
                  <a:srgbClr val="AD2B26"/>
                </a:solidFill>
              </a:rPr>
              <a:t>AQS</a:t>
            </a:r>
            <a:r>
              <a:rPr lang="zh-CN" altLang="en-US" sz="2000" dirty="0">
                <a:solidFill>
                  <a:srgbClr val="AD2B26"/>
                </a:solidFill>
              </a:rPr>
              <a:t>？</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6"/>
            <a:ext cx="11325780" cy="517190"/>
          </a:xfrm>
        </p:spPr>
        <p:txBody>
          <a:bodyPr/>
          <a:lstStyle/>
          <a:p>
            <a:r>
              <a:rPr lang="zh-CN" altLang="en-US" dirty="0"/>
              <a:t>全称是 </a:t>
            </a:r>
            <a:r>
              <a:rPr lang="en-US" altLang="zh-CN" dirty="0" err="1">
                <a:solidFill>
                  <a:srgbClr val="C00000"/>
                </a:solidFill>
              </a:rPr>
              <a:t>A</a:t>
            </a:r>
            <a:r>
              <a:rPr lang="en-US" altLang="zh-CN" dirty="0" err="1"/>
              <a:t>bstract</a:t>
            </a:r>
            <a:r>
              <a:rPr lang="en-US" altLang="zh-CN" dirty="0" err="1">
                <a:solidFill>
                  <a:srgbClr val="C00000"/>
                </a:solidFill>
              </a:rPr>
              <a:t>Q</a:t>
            </a:r>
            <a:r>
              <a:rPr lang="en-US" altLang="zh-CN" dirty="0" err="1"/>
              <a:t>ueued</a:t>
            </a:r>
            <a:r>
              <a:rPr lang="en-US" altLang="zh-CN" dirty="0" err="1">
                <a:solidFill>
                  <a:srgbClr val="C00000"/>
                </a:solidFill>
              </a:rPr>
              <a:t>S</a:t>
            </a:r>
            <a:r>
              <a:rPr lang="en-US" altLang="zh-CN" dirty="0" err="1"/>
              <a:t>ynchronizer</a:t>
            </a:r>
            <a:r>
              <a:rPr lang="zh-CN" altLang="en-US" dirty="0"/>
              <a:t>，即抽象队列同步器。它是构建锁或者其他同步组件的</a:t>
            </a:r>
            <a:r>
              <a:rPr lang="zh-CN" altLang="en-US" dirty="0">
                <a:solidFill>
                  <a:srgbClr val="C00000"/>
                </a:solidFill>
              </a:rPr>
              <a:t>基础框架</a:t>
            </a:r>
            <a:endParaRPr lang="zh-CN" altLang="en-US" dirty="0"/>
          </a:p>
        </p:txBody>
      </p:sp>
      <p:sp>
        <p:nvSpPr>
          <p:cNvPr id="11" name="文本占位符 2">
            <a:extLst>
              <a:ext uri="{FF2B5EF4-FFF2-40B4-BE49-F238E27FC236}">
                <a16:creationId xmlns:a16="http://schemas.microsoft.com/office/drawing/2014/main" id="{163C3672-A194-4EDE-F709-F9ED8DCE8196}"/>
              </a:ext>
            </a:extLst>
          </p:cNvPr>
          <p:cNvSpPr txBox="1">
            <a:spLocks/>
          </p:cNvSpPr>
          <p:nvPr/>
        </p:nvSpPr>
        <p:spPr>
          <a:xfrm>
            <a:off x="710880" y="5233794"/>
            <a:ext cx="9345560" cy="130358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t>ReentrantLock</a:t>
            </a:r>
            <a:r>
              <a:rPr lang="en-US" altLang="zh-CN" dirty="0"/>
              <a:t>           </a:t>
            </a:r>
            <a:r>
              <a:rPr lang="zh-CN" altLang="en-US" dirty="0"/>
              <a:t>阻塞式锁</a:t>
            </a:r>
            <a:endParaRPr lang="en-US" altLang="zh-CN" dirty="0"/>
          </a:p>
          <a:p>
            <a:pPr marL="285750" indent="-285750">
              <a:buFont typeface="Wingdings" panose="05000000000000000000" pitchFamily="2" charset="2"/>
              <a:buChar char="l"/>
            </a:pPr>
            <a:r>
              <a:rPr lang="en-US" altLang="zh-CN" dirty="0"/>
              <a:t>Semaphore                </a:t>
            </a:r>
            <a:r>
              <a:rPr lang="zh-CN" altLang="en-US" dirty="0"/>
              <a:t>信号量</a:t>
            </a:r>
            <a:endParaRPr lang="en-US" altLang="zh-CN" dirty="0"/>
          </a:p>
          <a:p>
            <a:pPr marL="285750" indent="-285750">
              <a:buFont typeface="Wingdings" panose="05000000000000000000" pitchFamily="2" charset="2"/>
              <a:buChar char="l"/>
            </a:pPr>
            <a:r>
              <a:rPr lang="en-US" altLang="zh-CN" dirty="0" err="1"/>
              <a:t>CountDownLatch</a:t>
            </a:r>
            <a:r>
              <a:rPr lang="en-US" altLang="zh-CN" dirty="0"/>
              <a:t>      </a:t>
            </a:r>
            <a:r>
              <a:rPr lang="zh-CN" altLang="en-US" dirty="0"/>
              <a:t>倒计时锁</a:t>
            </a:r>
          </a:p>
        </p:txBody>
      </p:sp>
      <p:sp>
        <p:nvSpPr>
          <p:cNvPr id="4" name="文本占位符 2">
            <a:extLst>
              <a:ext uri="{FF2B5EF4-FFF2-40B4-BE49-F238E27FC236}">
                <a16:creationId xmlns:a16="http://schemas.microsoft.com/office/drawing/2014/main" id="{00465F2D-21D6-1BC3-8AD1-43F4FCCD3063}"/>
              </a:ext>
            </a:extLst>
          </p:cNvPr>
          <p:cNvSpPr txBox="1">
            <a:spLocks/>
          </p:cNvSpPr>
          <p:nvPr/>
        </p:nvSpPr>
        <p:spPr>
          <a:xfrm>
            <a:off x="710880" y="2134330"/>
            <a:ext cx="7977408"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AQS</a:t>
            </a:r>
            <a:r>
              <a:rPr lang="zh-CN" altLang="en-US" dirty="0"/>
              <a:t>与</a:t>
            </a:r>
            <a:r>
              <a:rPr lang="en-US" altLang="zh-CN" dirty="0"/>
              <a:t>Synchronized</a:t>
            </a:r>
            <a:r>
              <a:rPr lang="zh-CN" altLang="en-US" dirty="0"/>
              <a:t>的区别</a:t>
            </a:r>
          </a:p>
        </p:txBody>
      </p:sp>
      <p:graphicFrame>
        <p:nvGraphicFramePr>
          <p:cNvPr id="9" name="表格 9">
            <a:extLst>
              <a:ext uri="{FF2B5EF4-FFF2-40B4-BE49-F238E27FC236}">
                <a16:creationId xmlns:a16="http://schemas.microsoft.com/office/drawing/2014/main" id="{7391D056-88ED-4DDD-6D07-F027943249C7}"/>
              </a:ext>
            </a:extLst>
          </p:cNvPr>
          <p:cNvGraphicFramePr>
            <a:graphicFrameLocks noGrp="1"/>
          </p:cNvGraphicFramePr>
          <p:nvPr>
            <p:extLst>
              <p:ext uri="{D42A27DB-BD31-4B8C-83A1-F6EECF244321}">
                <p14:modId xmlns:p14="http://schemas.microsoft.com/office/powerpoint/2010/main" val="877992372"/>
              </p:ext>
            </p:extLst>
          </p:nvPr>
        </p:nvGraphicFramePr>
        <p:xfrm>
          <a:off x="1433766" y="2794872"/>
          <a:ext cx="9253028" cy="1711534"/>
        </p:xfrm>
        <a:graphic>
          <a:graphicData uri="http://schemas.openxmlformats.org/drawingml/2006/table">
            <a:tbl>
              <a:tblPr firstRow="1" bandRow="1">
                <a:tableStyleId>{5C22544A-7EE6-4342-B048-85BDC9FD1C3A}</a:tableStyleId>
              </a:tblPr>
              <a:tblGrid>
                <a:gridCol w="4626514">
                  <a:extLst>
                    <a:ext uri="{9D8B030D-6E8A-4147-A177-3AD203B41FA5}">
                      <a16:colId xmlns:a16="http://schemas.microsoft.com/office/drawing/2014/main" val="1922456526"/>
                    </a:ext>
                  </a:extLst>
                </a:gridCol>
                <a:gridCol w="4626514">
                  <a:extLst>
                    <a:ext uri="{9D8B030D-6E8A-4147-A177-3AD203B41FA5}">
                      <a16:colId xmlns:a16="http://schemas.microsoft.com/office/drawing/2014/main" val="1131049919"/>
                    </a:ext>
                  </a:extLst>
                </a:gridCol>
              </a:tblGrid>
              <a:tr h="498505">
                <a:tc>
                  <a:txBody>
                    <a:bodyPr/>
                    <a:lstStyle/>
                    <a:p>
                      <a:pPr algn="ctr"/>
                      <a:r>
                        <a:rPr lang="en-US" altLang="zh-CN" dirty="0"/>
                        <a:t>synchronized</a:t>
                      </a:r>
                      <a:endParaRPr lang="zh-CN" altLang="en-US" dirty="0"/>
                    </a:p>
                  </a:txBody>
                  <a:tcPr>
                    <a:solidFill>
                      <a:srgbClr val="C00000"/>
                    </a:solidFill>
                  </a:tcPr>
                </a:tc>
                <a:tc>
                  <a:txBody>
                    <a:bodyPr/>
                    <a:lstStyle/>
                    <a:p>
                      <a:pPr algn="ctr"/>
                      <a:r>
                        <a:rPr lang="en-US" altLang="zh-CN" dirty="0"/>
                        <a:t>AQS</a:t>
                      </a:r>
                      <a:endParaRPr lang="zh-CN" altLang="en-US" dirty="0"/>
                    </a:p>
                  </a:txBody>
                  <a:tcPr>
                    <a:solidFill>
                      <a:srgbClr val="C00000"/>
                    </a:solidFill>
                  </a:tcPr>
                </a:tc>
                <a:extLst>
                  <a:ext uri="{0D108BD9-81ED-4DB2-BD59-A6C34878D82A}">
                    <a16:rowId xmlns:a16="http://schemas.microsoft.com/office/drawing/2014/main" val="1748260193"/>
                  </a:ext>
                </a:extLst>
              </a:tr>
              <a:tr h="404343">
                <a:tc>
                  <a:txBody>
                    <a:bodyPr/>
                    <a:lstStyle/>
                    <a:p>
                      <a:pPr algn="ctr"/>
                      <a:r>
                        <a:rPr lang="zh-CN" altLang="en-US" sz="1600" dirty="0">
                          <a:ea typeface="Alibaba PuHuiTi Medium"/>
                        </a:rPr>
                        <a:t>关键字，</a:t>
                      </a:r>
                      <a:r>
                        <a:rPr lang="en-US" altLang="zh-CN" sz="1600" dirty="0" err="1">
                          <a:ea typeface="Alibaba PuHuiTi Medium"/>
                        </a:rPr>
                        <a:t>c++</a:t>
                      </a:r>
                      <a:r>
                        <a:rPr lang="en-US" altLang="zh-CN" sz="1600" dirty="0">
                          <a:ea typeface="Alibaba PuHuiTi Medium"/>
                        </a:rPr>
                        <a:t> </a:t>
                      </a:r>
                      <a:r>
                        <a:rPr lang="zh-CN" altLang="en-US" sz="1600" dirty="0">
                          <a:ea typeface="Alibaba PuHuiTi Medium"/>
                        </a:rPr>
                        <a:t>语言实现</a:t>
                      </a:r>
                    </a:p>
                  </a:txBody>
                  <a:tcPr>
                    <a:solidFill>
                      <a:schemeClr val="bg1">
                        <a:lumMod val="85000"/>
                      </a:schemeClr>
                    </a:solidFill>
                  </a:tcPr>
                </a:tc>
                <a:tc>
                  <a:txBody>
                    <a:bodyPr/>
                    <a:lstStyle/>
                    <a:p>
                      <a:pPr algn="ctr"/>
                      <a:r>
                        <a:rPr lang="en-US" altLang="zh-CN" sz="1600" dirty="0">
                          <a:ea typeface="Alibaba PuHuiTi Medium"/>
                        </a:rPr>
                        <a:t>java </a:t>
                      </a:r>
                      <a:r>
                        <a:rPr lang="zh-CN" altLang="en-US" sz="1600" dirty="0">
                          <a:ea typeface="Alibaba PuHuiTi Medium"/>
                        </a:rPr>
                        <a:t>语言实现</a:t>
                      </a:r>
                    </a:p>
                  </a:txBody>
                  <a:tcPr>
                    <a:solidFill>
                      <a:schemeClr val="bg1">
                        <a:lumMod val="85000"/>
                      </a:schemeClr>
                    </a:solidFill>
                  </a:tcPr>
                </a:tc>
                <a:extLst>
                  <a:ext uri="{0D108BD9-81ED-4DB2-BD59-A6C34878D82A}">
                    <a16:rowId xmlns:a16="http://schemas.microsoft.com/office/drawing/2014/main" val="241300252"/>
                  </a:ext>
                </a:extLst>
              </a:tr>
              <a:tr h="404343">
                <a:tc>
                  <a:txBody>
                    <a:bodyPr/>
                    <a:lstStyle/>
                    <a:p>
                      <a:pPr algn="ctr"/>
                      <a:r>
                        <a:rPr lang="zh-CN" altLang="en-US" sz="1600" dirty="0">
                          <a:ea typeface="Alibaba PuHuiTi Medium"/>
                        </a:rPr>
                        <a:t>悲观锁，自动释放锁</a:t>
                      </a:r>
                    </a:p>
                  </a:txBody>
                  <a:tcPr>
                    <a:solidFill>
                      <a:schemeClr val="bg1">
                        <a:lumMod val="95000"/>
                      </a:schemeClr>
                    </a:solidFill>
                  </a:tcPr>
                </a:tc>
                <a:tc>
                  <a:txBody>
                    <a:bodyPr/>
                    <a:lstStyle/>
                    <a:p>
                      <a:pPr algn="ctr"/>
                      <a:r>
                        <a:rPr lang="zh-CN" altLang="en-US" sz="1600" dirty="0">
                          <a:ea typeface="Alibaba PuHuiTi Medium"/>
                        </a:rPr>
                        <a:t>悲观锁，手动开启和关闭</a:t>
                      </a:r>
                    </a:p>
                  </a:txBody>
                  <a:tcPr>
                    <a:solidFill>
                      <a:schemeClr val="bg1">
                        <a:lumMod val="95000"/>
                      </a:schemeClr>
                    </a:solidFill>
                  </a:tcPr>
                </a:tc>
                <a:extLst>
                  <a:ext uri="{0D108BD9-81ED-4DB2-BD59-A6C34878D82A}">
                    <a16:rowId xmlns:a16="http://schemas.microsoft.com/office/drawing/2014/main" val="1823241633"/>
                  </a:ext>
                </a:extLst>
              </a:tr>
              <a:tr h="404343">
                <a:tc>
                  <a:txBody>
                    <a:bodyPr/>
                    <a:lstStyle/>
                    <a:p>
                      <a:pPr algn="ctr"/>
                      <a:r>
                        <a:rPr lang="zh-CN" altLang="en-US" sz="1600" dirty="0">
                          <a:ea typeface="Alibaba PuHuiTi Medium"/>
                        </a:rPr>
                        <a:t>锁竞争激烈都是重量级锁，性能差</a:t>
                      </a:r>
                    </a:p>
                  </a:txBody>
                  <a:tcPr>
                    <a:solidFill>
                      <a:schemeClr val="bg1">
                        <a:lumMod val="85000"/>
                      </a:schemeClr>
                    </a:solidFill>
                  </a:tcPr>
                </a:tc>
                <a:tc>
                  <a:txBody>
                    <a:bodyPr/>
                    <a:lstStyle/>
                    <a:p>
                      <a:pPr algn="ctr"/>
                      <a:r>
                        <a:rPr lang="zh-CN" altLang="en-US" sz="1600" dirty="0">
                          <a:ea typeface="Alibaba PuHuiTi Medium"/>
                        </a:rPr>
                        <a:t>锁竞争激烈的情况下，提供了多种解决方案</a:t>
                      </a:r>
                    </a:p>
                  </a:txBody>
                  <a:tcPr>
                    <a:solidFill>
                      <a:schemeClr val="bg1">
                        <a:lumMod val="85000"/>
                      </a:schemeClr>
                    </a:solidFill>
                  </a:tcPr>
                </a:tc>
                <a:extLst>
                  <a:ext uri="{0D108BD9-81ED-4DB2-BD59-A6C34878D82A}">
                    <a16:rowId xmlns:a16="http://schemas.microsoft.com/office/drawing/2014/main" val="2774970574"/>
                  </a:ext>
                </a:extLst>
              </a:tr>
            </a:tbl>
          </a:graphicData>
        </a:graphic>
      </p:graphicFrame>
      <p:sp>
        <p:nvSpPr>
          <p:cNvPr id="10" name="文本占位符 2">
            <a:extLst>
              <a:ext uri="{FF2B5EF4-FFF2-40B4-BE49-F238E27FC236}">
                <a16:creationId xmlns:a16="http://schemas.microsoft.com/office/drawing/2014/main" id="{4284F72B-A0D1-5D9F-A5DF-8618648563FB}"/>
              </a:ext>
            </a:extLst>
          </p:cNvPr>
          <p:cNvSpPr txBox="1">
            <a:spLocks/>
          </p:cNvSpPr>
          <p:nvPr/>
        </p:nvSpPr>
        <p:spPr>
          <a:xfrm>
            <a:off x="710880" y="4716605"/>
            <a:ext cx="7977408"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AQS</a:t>
            </a:r>
            <a:r>
              <a:rPr lang="zh-CN" altLang="en-US" dirty="0"/>
              <a:t>常见的实现类</a:t>
            </a:r>
          </a:p>
        </p:txBody>
      </p:sp>
    </p:spTree>
    <p:extLst>
      <p:ext uri="{BB962C8B-B14F-4D97-AF65-F5344CB8AC3E}">
        <p14:creationId xmlns:p14="http://schemas.microsoft.com/office/powerpoint/2010/main" val="3507277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AQS</a:t>
            </a:r>
            <a:r>
              <a:rPr lang="en-US" altLang="zh-CN" dirty="0">
                <a:solidFill>
                  <a:srgbClr val="AD2B26"/>
                </a:solidFill>
              </a:rPr>
              <a:t>-</a:t>
            </a:r>
            <a:r>
              <a:rPr lang="zh-CN" altLang="en-US" dirty="0">
                <a:solidFill>
                  <a:srgbClr val="AD2B26"/>
                </a:solidFill>
              </a:rPr>
              <a:t>基本工作机制</a:t>
            </a:r>
            <a:endParaRPr lang="zh-CN" altLang="en-US" dirty="0"/>
          </a:p>
        </p:txBody>
      </p:sp>
      <p:sp>
        <p:nvSpPr>
          <p:cNvPr id="5" name="矩形 4">
            <a:extLst>
              <a:ext uri="{FF2B5EF4-FFF2-40B4-BE49-F238E27FC236}">
                <a16:creationId xmlns:a16="http://schemas.microsoft.com/office/drawing/2014/main" id="{9879BDE0-AFF0-0BB1-79D5-4D7BC8A3BD39}"/>
              </a:ext>
            </a:extLst>
          </p:cNvPr>
          <p:cNvSpPr/>
          <p:nvPr/>
        </p:nvSpPr>
        <p:spPr>
          <a:xfrm>
            <a:off x="2416704" y="2771030"/>
            <a:ext cx="1116124" cy="60119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1</a:t>
            </a:r>
            <a:endParaRPr lang="zh-CN" altLang="en-US" sz="1600" dirty="0">
              <a:solidFill>
                <a:schemeClr val="tx1"/>
              </a:solidFill>
              <a:ea typeface="Alibaba PuHuiTi Medium"/>
            </a:endParaRPr>
          </a:p>
        </p:txBody>
      </p:sp>
      <p:cxnSp>
        <p:nvCxnSpPr>
          <p:cNvPr id="45" name="直接箭头连接符 44">
            <a:extLst>
              <a:ext uri="{FF2B5EF4-FFF2-40B4-BE49-F238E27FC236}">
                <a16:creationId xmlns:a16="http://schemas.microsoft.com/office/drawing/2014/main" id="{41BE2038-87C9-5A89-19C0-00F580286EF7}"/>
              </a:ext>
            </a:extLst>
          </p:cNvPr>
          <p:cNvCxnSpPr>
            <a:cxnSpLocks/>
            <a:stCxn id="5" idx="3"/>
            <a:endCxn id="4" idx="1"/>
          </p:cNvCxnSpPr>
          <p:nvPr/>
        </p:nvCxnSpPr>
        <p:spPr>
          <a:xfrm flipV="1">
            <a:off x="3532828" y="2738060"/>
            <a:ext cx="2102152" cy="333568"/>
          </a:xfrm>
          <a:prstGeom prst="straightConnector1">
            <a:avLst/>
          </a:prstGeom>
          <a:ln w="28575">
            <a:solidFill>
              <a:srgbClr val="4C5252"/>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2C9490B8-8FF8-72E7-B2A8-DDC79087E1B7}"/>
              </a:ext>
            </a:extLst>
          </p:cNvPr>
          <p:cNvGrpSpPr/>
          <p:nvPr/>
        </p:nvGrpSpPr>
        <p:grpSpPr>
          <a:xfrm>
            <a:off x="4253838" y="4852026"/>
            <a:ext cx="1931876" cy="1478706"/>
            <a:chOff x="7025791" y="4945997"/>
            <a:chExt cx="1931876" cy="1478706"/>
          </a:xfrm>
        </p:grpSpPr>
        <p:sp>
          <p:nvSpPr>
            <p:cNvPr id="31" name="箭头: 上 30">
              <a:extLst>
                <a:ext uri="{FF2B5EF4-FFF2-40B4-BE49-F238E27FC236}">
                  <a16:creationId xmlns:a16="http://schemas.microsoft.com/office/drawing/2014/main" id="{DD084029-6FD7-4E53-2D9E-24F30E1EA205}"/>
                </a:ext>
              </a:extLst>
            </p:cNvPr>
            <p:cNvSpPr/>
            <p:nvPr/>
          </p:nvSpPr>
          <p:spPr>
            <a:xfrm>
              <a:off x="7525002" y="4945997"/>
              <a:ext cx="291262" cy="464114"/>
            </a:xfrm>
            <a:prstGeom prst="up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
              <a:extLst>
                <a:ext uri="{FF2B5EF4-FFF2-40B4-BE49-F238E27FC236}">
                  <a16:creationId xmlns:a16="http://schemas.microsoft.com/office/drawing/2014/main" id="{797099F9-53C0-CF5F-18D6-31BBC563C8FD}"/>
                </a:ext>
              </a:extLst>
            </p:cNvPr>
            <p:cNvSpPr txBox="1">
              <a:spLocks/>
            </p:cNvSpPr>
            <p:nvPr/>
          </p:nvSpPr>
          <p:spPr>
            <a:xfrm>
              <a:off x="7440158" y="5504982"/>
              <a:ext cx="806767"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tail</a:t>
              </a:r>
              <a:endParaRPr lang="zh-CN" altLang="en-US" dirty="0"/>
            </a:p>
          </p:txBody>
        </p:sp>
        <p:sp>
          <p:nvSpPr>
            <p:cNvPr id="37" name="文本占位符 2">
              <a:extLst>
                <a:ext uri="{FF2B5EF4-FFF2-40B4-BE49-F238E27FC236}">
                  <a16:creationId xmlns:a16="http://schemas.microsoft.com/office/drawing/2014/main" id="{76A59751-95B1-13E1-01B1-13191949E52D}"/>
                </a:ext>
              </a:extLst>
            </p:cNvPr>
            <p:cNvSpPr txBox="1">
              <a:spLocks/>
            </p:cNvSpPr>
            <p:nvPr/>
          </p:nvSpPr>
          <p:spPr>
            <a:xfrm>
              <a:off x="7025791" y="5960589"/>
              <a:ext cx="1931876"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队列最后一个元素</a:t>
              </a:r>
            </a:p>
          </p:txBody>
        </p:sp>
      </p:grpSp>
      <p:grpSp>
        <p:nvGrpSpPr>
          <p:cNvPr id="58" name="组合 57">
            <a:extLst>
              <a:ext uri="{FF2B5EF4-FFF2-40B4-BE49-F238E27FC236}">
                <a16:creationId xmlns:a16="http://schemas.microsoft.com/office/drawing/2014/main" id="{927ADBD0-9DCF-B015-16C7-ED9CB0C237AB}"/>
              </a:ext>
            </a:extLst>
          </p:cNvPr>
          <p:cNvGrpSpPr/>
          <p:nvPr/>
        </p:nvGrpSpPr>
        <p:grpSpPr>
          <a:xfrm>
            <a:off x="2027548" y="4852026"/>
            <a:ext cx="2100112" cy="1535137"/>
            <a:chOff x="1701928" y="4904061"/>
            <a:chExt cx="2100112" cy="1535137"/>
          </a:xfrm>
        </p:grpSpPr>
        <p:sp>
          <p:nvSpPr>
            <p:cNvPr id="30" name="箭头: 上 29">
              <a:extLst>
                <a:ext uri="{FF2B5EF4-FFF2-40B4-BE49-F238E27FC236}">
                  <a16:creationId xmlns:a16="http://schemas.microsoft.com/office/drawing/2014/main" id="{BE101CD8-FE31-6907-950A-FBF475E932C8}"/>
                </a:ext>
              </a:extLst>
            </p:cNvPr>
            <p:cNvSpPr/>
            <p:nvPr/>
          </p:nvSpPr>
          <p:spPr>
            <a:xfrm>
              <a:off x="2430658" y="4904061"/>
              <a:ext cx="291262" cy="464114"/>
            </a:xfrm>
            <a:prstGeom prst="up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2">
              <a:extLst>
                <a:ext uri="{FF2B5EF4-FFF2-40B4-BE49-F238E27FC236}">
                  <a16:creationId xmlns:a16="http://schemas.microsoft.com/office/drawing/2014/main" id="{C015683F-F546-52E9-4EA5-E69BF51059AB}"/>
                </a:ext>
              </a:extLst>
            </p:cNvPr>
            <p:cNvSpPr txBox="1">
              <a:spLocks/>
            </p:cNvSpPr>
            <p:nvPr/>
          </p:nvSpPr>
          <p:spPr>
            <a:xfrm>
              <a:off x="2235866" y="5481900"/>
              <a:ext cx="972108"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head</a:t>
              </a:r>
              <a:endParaRPr lang="zh-CN" altLang="en-US" dirty="0"/>
            </a:p>
          </p:txBody>
        </p:sp>
        <p:sp>
          <p:nvSpPr>
            <p:cNvPr id="38" name="文本占位符 2">
              <a:extLst>
                <a:ext uri="{FF2B5EF4-FFF2-40B4-BE49-F238E27FC236}">
                  <a16:creationId xmlns:a16="http://schemas.microsoft.com/office/drawing/2014/main" id="{2F4ADD17-078E-AB61-FDFA-6CF6109C1C30}"/>
                </a:ext>
              </a:extLst>
            </p:cNvPr>
            <p:cNvSpPr txBox="1">
              <a:spLocks/>
            </p:cNvSpPr>
            <p:nvPr/>
          </p:nvSpPr>
          <p:spPr>
            <a:xfrm>
              <a:off x="1701928" y="5975084"/>
              <a:ext cx="2100112"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队列中最久的一个元素</a:t>
              </a:r>
            </a:p>
          </p:txBody>
        </p:sp>
      </p:grpSp>
      <p:grpSp>
        <p:nvGrpSpPr>
          <p:cNvPr id="16" name="组合 15">
            <a:extLst>
              <a:ext uri="{FF2B5EF4-FFF2-40B4-BE49-F238E27FC236}">
                <a16:creationId xmlns:a16="http://schemas.microsoft.com/office/drawing/2014/main" id="{38B7BD68-7630-D84E-6C18-61FA6CEB2F6A}"/>
              </a:ext>
            </a:extLst>
          </p:cNvPr>
          <p:cNvGrpSpPr/>
          <p:nvPr/>
        </p:nvGrpSpPr>
        <p:grpSpPr>
          <a:xfrm>
            <a:off x="803412" y="3897052"/>
            <a:ext cx="5184576" cy="925904"/>
            <a:chOff x="803412" y="3897052"/>
            <a:chExt cx="5184576" cy="925904"/>
          </a:xfrm>
        </p:grpSpPr>
        <p:sp>
          <p:nvSpPr>
            <p:cNvPr id="15" name="矩形: 圆角 14">
              <a:extLst>
                <a:ext uri="{FF2B5EF4-FFF2-40B4-BE49-F238E27FC236}">
                  <a16:creationId xmlns:a16="http://schemas.microsoft.com/office/drawing/2014/main" id="{68710806-473F-E9F0-E63F-8C47A9E992BE}"/>
                </a:ext>
              </a:extLst>
            </p:cNvPr>
            <p:cNvSpPr/>
            <p:nvPr/>
          </p:nvSpPr>
          <p:spPr>
            <a:xfrm>
              <a:off x="1919536" y="3897052"/>
              <a:ext cx="4068452" cy="925904"/>
            </a:xfrm>
            <a:prstGeom prst="round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200" dirty="0">
                <a:solidFill>
                  <a:schemeClr val="tx1"/>
                </a:solidFill>
                <a:ea typeface="Alibaba PuHuiTi Medium"/>
              </a:endParaRPr>
            </a:p>
          </p:txBody>
        </p:sp>
        <p:sp>
          <p:nvSpPr>
            <p:cNvPr id="36" name="文本占位符 2">
              <a:extLst>
                <a:ext uri="{FF2B5EF4-FFF2-40B4-BE49-F238E27FC236}">
                  <a16:creationId xmlns:a16="http://schemas.microsoft.com/office/drawing/2014/main" id="{16871FED-B1EE-3C5D-9A99-B2D41B0E4C25}"/>
                </a:ext>
              </a:extLst>
            </p:cNvPr>
            <p:cNvSpPr txBox="1">
              <a:spLocks/>
            </p:cNvSpPr>
            <p:nvPr/>
          </p:nvSpPr>
          <p:spPr>
            <a:xfrm>
              <a:off x="803412" y="4146930"/>
              <a:ext cx="1116124"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chemeClr val="tx1"/>
                  </a:solidFill>
                </a:rPr>
                <a:t>FIFO</a:t>
              </a:r>
              <a:r>
                <a:rPr lang="zh-CN" altLang="en-US" dirty="0">
                  <a:solidFill>
                    <a:schemeClr val="tx1"/>
                  </a:solidFill>
                </a:rPr>
                <a:t>队列</a:t>
              </a:r>
            </a:p>
          </p:txBody>
        </p:sp>
      </p:grpSp>
      <p:sp>
        <p:nvSpPr>
          <p:cNvPr id="51" name="椭圆 50">
            <a:extLst>
              <a:ext uri="{FF2B5EF4-FFF2-40B4-BE49-F238E27FC236}">
                <a16:creationId xmlns:a16="http://schemas.microsoft.com/office/drawing/2014/main" id="{50E679AC-8F9C-5B82-736A-EFF7D7D7DE6A}"/>
              </a:ext>
            </a:extLst>
          </p:cNvPr>
          <p:cNvSpPr/>
          <p:nvPr/>
        </p:nvSpPr>
        <p:spPr>
          <a:xfrm>
            <a:off x="5897682" y="2057932"/>
            <a:ext cx="288032" cy="288032"/>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ea typeface="Alibaba PuHuiTi Medium"/>
              </a:rPr>
              <a:t>1</a:t>
            </a:r>
            <a:endParaRPr lang="zh-CN" altLang="en-US" sz="1400" dirty="0">
              <a:solidFill>
                <a:schemeClr val="bg1"/>
              </a:solidFill>
              <a:ea typeface="Alibaba PuHuiTi Medium"/>
            </a:endParaRPr>
          </a:p>
        </p:txBody>
      </p:sp>
      <p:sp>
        <p:nvSpPr>
          <p:cNvPr id="52" name="椭圆 51">
            <a:extLst>
              <a:ext uri="{FF2B5EF4-FFF2-40B4-BE49-F238E27FC236}">
                <a16:creationId xmlns:a16="http://schemas.microsoft.com/office/drawing/2014/main" id="{BFB7A547-A1A8-DC3F-C23A-5D7A78A34A9A}"/>
              </a:ext>
            </a:extLst>
          </p:cNvPr>
          <p:cNvSpPr/>
          <p:nvPr/>
        </p:nvSpPr>
        <p:spPr>
          <a:xfrm>
            <a:off x="6385134" y="2057932"/>
            <a:ext cx="288032" cy="288032"/>
          </a:xfrm>
          <a:prstGeom prst="ellipse">
            <a:avLst/>
          </a:prstGeom>
          <a:solidFill>
            <a:srgbClr val="00B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0</a:t>
            </a:r>
            <a:endParaRPr lang="zh-CN" altLang="en-US" sz="1400" dirty="0">
              <a:solidFill>
                <a:schemeClr val="tx1"/>
              </a:solidFill>
              <a:ea typeface="Alibaba PuHuiTi Medium"/>
            </a:endParaRPr>
          </a:p>
        </p:txBody>
      </p:sp>
      <p:sp>
        <p:nvSpPr>
          <p:cNvPr id="59" name="矩形 58">
            <a:extLst>
              <a:ext uri="{FF2B5EF4-FFF2-40B4-BE49-F238E27FC236}">
                <a16:creationId xmlns:a16="http://schemas.microsoft.com/office/drawing/2014/main" id="{CE88F3BD-8809-9ED9-FBF3-04B54182FB24}"/>
              </a:ext>
            </a:extLst>
          </p:cNvPr>
          <p:cNvSpPr/>
          <p:nvPr/>
        </p:nvSpPr>
        <p:spPr>
          <a:xfrm>
            <a:off x="2416704" y="1966012"/>
            <a:ext cx="1116124" cy="60119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0</a:t>
            </a:r>
            <a:endParaRPr lang="zh-CN" altLang="en-US" sz="1600" dirty="0">
              <a:solidFill>
                <a:schemeClr val="tx1"/>
              </a:solidFill>
              <a:ea typeface="Alibaba PuHuiTi Medium"/>
            </a:endParaRPr>
          </a:p>
        </p:txBody>
      </p:sp>
      <p:cxnSp>
        <p:nvCxnSpPr>
          <p:cNvPr id="61" name="直接箭头连接符 60">
            <a:extLst>
              <a:ext uri="{FF2B5EF4-FFF2-40B4-BE49-F238E27FC236}">
                <a16:creationId xmlns:a16="http://schemas.microsoft.com/office/drawing/2014/main" id="{B146BA6A-4BAB-D684-9FDD-841DEA7FD6BA}"/>
              </a:ext>
            </a:extLst>
          </p:cNvPr>
          <p:cNvCxnSpPr>
            <a:stCxn id="59" idx="3"/>
            <a:endCxn id="4" idx="1"/>
          </p:cNvCxnSpPr>
          <p:nvPr/>
        </p:nvCxnSpPr>
        <p:spPr>
          <a:xfrm>
            <a:off x="3532828" y="2266610"/>
            <a:ext cx="2102152" cy="471450"/>
          </a:xfrm>
          <a:prstGeom prst="straightConnector1">
            <a:avLst/>
          </a:prstGeom>
          <a:ln w="28575">
            <a:solidFill>
              <a:srgbClr val="4C5252"/>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BBF70CC-31F9-7532-0DC3-77AFC95CE9A9}"/>
              </a:ext>
            </a:extLst>
          </p:cNvPr>
          <p:cNvSpPr/>
          <p:nvPr/>
        </p:nvSpPr>
        <p:spPr>
          <a:xfrm>
            <a:off x="2407649" y="4078389"/>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1</a:t>
            </a:r>
            <a:endParaRPr lang="zh-CN" altLang="en-US" sz="1600" dirty="0">
              <a:solidFill>
                <a:schemeClr val="tx1"/>
              </a:solidFill>
              <a:ea typeface="Alibaba PuHuiTi Medium"/>
            </a:endParaRPr>
          </a:p>
        </p:txBody>
      </p:sp>
      <p:sp>
        <p:nvSpPr>
          <p:cNvPr id="9" name="矩形 8">
            <a:extLst>
              <a:ext uri="{FF2B5EF4-FFF2-40B4-BE49-F238E27FC236}">
                <a16:creationId xmlns:a16="http://schemas.microsoft.com/office/drawing/2014/main" id="{F2959EF5-CB55-3664-3460-B2F99144E947}"/>
              </a:ext>
            </a:extLst>
          </p:cNvPr>
          <p:cNvSpPr/>
          <p:nvPr/>
        </p:nvSpPr>
        <p:spPr>
          <a:xfrm>
            <a:off x="2416704" y="2766103"/>
            <a:ext cx="1116124" cy="60119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2</a:t>
            </a:r>
            <a:endParaRPr lang="zh-CN" altLang="en-US" sz="1600" dirty="0">
              <a:solidFill>
                <a:schemeClr val="tx1"/>
              </a:solidFill>
              <a:ea typeface="Alibaba PuHuiTi Medium"/>
            </a:endParaRPr>
          </a:p>
        </p:txBody>
      </p:sp>
      <p:sp>
        <p:nvSpPr>
          <p:cNvPr id="10" name="矩形 9">
            <a:extLst>
              <a:ext uri="{FF2B5EF4-FFF2-40B4-BE49-F238E27FC236}">
                <a16:creationId xmlns:a16="http://schemas.microsoft.com/office/drawing/2014/main" id="{D903EEDB-CF59-F857-3A19-63EA6E89495D}"/>
              </a:ext>
            </a:extLst>
          </p:cNvPr>
          <p:cNvSpPr/>
          <p:nvPr/>
        </p:nvSpPr>
        <p:spPr>
          <a:xfrm>
            <a:off x="4339775" y="4078389"/>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2</a:t>
            </a:r>
            <a:endParaRPr lang="zh-CN" altLang="en-US" sz="1600" dirty="0">
              <a:solidFill>
                <a:schemeClr val="tx1"/>
              </a:solidFill>
              <a:ea typeface="Alibaba PuHuiTi Medium"/>
            </a:endParaRPr>
          </a:p>
        </p:txBody>
      </p:sp>
      <p:cxnSp>
        <p:nvCxnSpPr>
          <p:cNvPr id="12" name="直接箭头连接符 11">
            <a:extLst>
              <a:ext uri="{FF2B5EF4-FFF2-40B4-BE49-F238E27FC236}">
                <a16:creationId xmlns:a16="http://schemas.microsoft.com/office/drawing/2014/main" id="{4AA6C837-C710-617E-8F75-B3743C49F65A}"/>
              </a:ext>
            </a:extLst>
          </p:cNvPr>
          <p:cNvCxnSpPr/>
          <p:nvPr/>
        </p:nvCxnSpPr>
        <p:spPr>
          <a:xfrm>
            <a:off x="3532828" y="4238254"/>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EA3493D-ECA3-51AC-6379-7AEA81E00960}"/>
              </a:ext>
            </a:extLst>
          </p:cNvPr>
          <p:cNvCxnSpPr/>
          <p:nvPr/>
        </p:nvCxnSpPr>
        <p:spPr>
          <a:xfrm flipH="1">
            <a:off x="3523773" y="4571573"/>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0E60CF5A-7DD7-CD69-D818-51B8353193D3}"/>
              </a:ext>
            </a:extLst>
          </p:cNvPr>
          <p:cNvGrpSpPr/>
          <p:nvPr/>
        </p:nvGrpSpPr>
        <p:grpSpPr>
          <a:xfrm>
            <a:off x="5486721" y="2421451"/>
            <a:ext cx="3085058" cy="1020477"/>
            <a:chOff x="5486721" y="2421451"/>
            <a:chExt cx="3085058" cy="1020477"/>
          </a:xfrm>
        </p:grpSpPr>
        <p:grpSp>
          <p:nvGrpSpPr>
            <p:cNvPr id="53" name="组合 52">
              <a:extLst>
                <a:ext uri="{FF2B5EF4-FFF2-40B4-BE49-F238E27FC236}">
                  <a16:creationId xmlns:a16="http://schemas.microsoft.com/office/drawing/2014/main" id="{6FC2A59D-40D3-9F9B-FCF5-0B571A1C2CAA}"/>
                </a:ext>
              </a:extLst>
            </p:cNvPr>
            <p:cNvGrpSpPr/>
            <p:nvPr/>
          </p:nvGrpSpPr>
          <p:grpSpPr>
            <a:xfrm>
              <a:off x="5634980" y="2421451"/>
              <a:ext cx="2936799" cy="633218"/>
              <a:chOff x="5310126" y="2421451"/>
              <a:chExt cx="2936799" cy="633218"/>
            </a:xfrm>
            <a:effectLst>
              <a:outerShdw blurRad="50800" dist="38100" dir="2700000" algn="tl" rotWithShape="0">
                <a:prstClr val="black">
                  <a:alpha val="40000"/>
                </a:prstClr>
              </a:outerShdw>
            </a:effectLst>
          </p:grpSpPr>
          <p:sp>
            <p:nvSpPr>
              <p:cNvPr id="4" name="矩形 3">
                <a:extLst>
                  <a:ext uri="{FF2B5EF4-FFF2-40B4-BE49-F238E27FC236}">
                    <a16:creationId xmlns:a16="http://schemas.microsoft.com/office/drawing/2014/main" id="{6A24E692-02C6-BE68-B1E7-E047B0BD7EEB}"/>
                  </a:ext>
                </a:extLst>
              </p:cNvPr>
              <p:cNvSpPr/>
              <p:nvPr/>
            </p:nvSpPr>
            <p:spPr>
              <a:xfrm>
                <a:off x="5310126" y="2421451"/>
                <a:ext cx="1260140" cy="63321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ea typeface="Alibaba PuHuiTi Medium"/>
                  </a:rPr>
                  <a:t>state</a:t>
                </a:r>
                <a:endParaRPr lang="zh-CN" altLang="en-US" sz="2000" dirty="0">
                  <a:solidFill>
                    <a:schemeClr val="tx1"/>
                  </a:solidFill>
                  <a:ea typeface="Alibaba PuHuiTi Medium"/>
                </a:endParaRPr>
              </a:p>
            </p:txBody>
          </p:sp>
          <p:sp>
            <p:nvSpPr>
              <p:cNvPr id="34" name="文本占位符 2">
                <a:extLst>
                  <a:ext uri="{FF2B5EF4-FFF2-40B4-BE49-F238E27FC236}">
                    <a16:creationId xmlns:a16="http://schemas.microsoft.com/office/drawing/2014/main" id="{949C3BD7-B5D7-7054-4427-F61879C412CC}"/>
                  </a:ext>
                </a:extLst>
              </p:cNvPr>
              <p:cNvSpPr txBox="1">
                <a:spLocks/>
              </p:cNvSpPr>
              <p:nvPr/>
            </p:nvSpPr>
            <p:spPr>
              <a:xfrm>
                <a:off x="6637267" y="2547717"/>
                <a:ext cx="1609658" cy="454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0 </a:t>
                </a:r>
                <a:r>
                  <a:rPr lang="zh-CN" altLang="en-US" sz="1400" dirty="0"/>
                  <a:t>无锁</a:t>
                </a:r>
                <a:r>
                  <a:rPr lang="en-US" altLang="zh-CN" sz="1400" dirty="0"/>
                  <a:t>    1 </a:t>
                </a:r>
                <a:r>
                  <a:rPr lang="zh-CN" altLang="en-US" sz="1400" dirty="0"/>
                  <a:t>有锁</a:t>
                </a:r>
                <a:r>
                  <a:rPr lang="en-US" altLang="zh-CN" sz="1400" dirty="0"/>
                  <a:t> </a:t>
                </a:r>
                <a:endParaRPr lang="zh-CN" altLang="en-US" sz="1400" dirty="0"/>
              </a:p>
            </p:txBody>
          </p:sp>
        </p:grpSp>
        <p:sp>
          <p:nvSpPr>
            <p:cNvPr id="6" name="Rectangle 1">
              <a:extLst>
                <a:ext uri="{FF2B5EF4-FFF2-40B4-BE49-F238E27FC236}">
                  <a16:creationId xmlns:a16="http://schemas.microsoft.com/office/drawing/2014/main" id="{16F12D7F-16E3-BA9F-5F8E-F05617429896}"/>
                </a:ext>
              </a:extLst>
            </p:cNvPr>
            <p:cNvSpPr>
              <a:spLocks noChangeArrowheads="1"/>
            </p:cNvSpPr>
            <p:nvPr/>
          </p:nvSpPr>
          <p:spPr bwMode="auto">
            <a:xfrm>
              <a:off x="5486721" y="3149540"/>
              <a:ext cx="1931876" cy="292388"/>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private volatile int </a:t>
              </a:r>
              <a:r>
                <a:rPr kumimoji="0" lang="zh-CN" altLang="zh-CN" sz="1300" b="0" i="0" u="none" strike="noStrike" cap="none" normalizeH="0" baseline="0" dirty="0">
                  <a:ln>
                    <a:noFill/>
                  </a:ln>
                  <a:solidFill>
                    <a:srgbClr val="871094"/>
                  </a:solidFill>
                  <a:effectLst/>
                  <a:latin typeface="Arial Unicode MS"/>
                  <a:ea typeface="JetBrains Mono"/>
                </a:rPr>
                <a:t>state</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sp>
        <p:nvSpPr>
          <p:cNvPr id="8" name="文本占位符 2">
            <a:extLst>
              <a:ext uri="{FF2B5EF4-FFF2-40B4-BE49-F238E27FC236}">
                <a16:creationId xmlns:a16="http://schemas.microsoft.com/office/drawing/2014/main" id="{C9E15CD4-D58C-467C-9BF1-6743C4998D57}"/>
              </a:ext>
            </a:extLst>
          </p:cNvPr>
          <p:cNvSpPr>
            <a:spLocks noGrp="1"/>
          </p:cNvSpPr>
          <p:nvPr>
            <p:ph type="body" sz="quarter" idx="11"/>
          </p:nvPr>
        </p:nvSpPr>
        <p:spPr>
          <a:xfrm>
            <a:off x="6749820" y="5151391"/>
            <a:ext cx="5110543" cy="464114"/>
          </a:xfrm>
        </p:spPr>
        <p:txBody>
          <a:bodyPr/>
          <a:lstStyle/>
          <a:p>
            <a:r>
              <a:rPr lang="zh-CN" altLang="en-US" dirty="0">
                <a:solidFill>
                  <a:srgbClr val="C00000"/>
                </a:solidFill>
              </a:rPr>
              <a:t>多个线程共同去抢这个资源是如何保证原子性的呢？</a:t>
            </a:r>
            <a:endParaRPr lang="en-US" altLang="zh-CN" dirty="0">
              <a:solidFill>
                <a:srgbClr val="C00000"/>
              </a:solidFill>
            </a:endParaRPr>
          </a:p>
        </p:txBody>
      </p:sp>
    </p:spTree>
    <p:extLst>
      <p:ext uri="{BB962C8B-B14F-4D97-AF65-F5344CB8AC3E}">
        <p14:creationId xmlns:p14="http://schemas.microsoft.com/office/powerpoint/2010/main" val="1616058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53" presetClass="exit" presetSubtype="32" fill="hold" grpId="1" nodeType="withEffect">
                                  <p:stCondLst>
                                    <p:cond delay="0"/>
                                  </p:stCondLst>
                                  <p:childTnLst>
                                    <p:anim calcmode="lin" valueType="num">
                                      <p:cBhvr>
                                        <p:cTn id="29" dur="500"/>
                                        <p:tgtEl>
                                          <p:spTgt spid="52"/>
                                        </p:tgtEl>
                                        <p:attrNameLst>
                                          <p:attrName>ppt_w</p:attrName>
                                        </p:attrNameLst>
                                      </p:cBhvr>
                                      <p:tavLst>
                                        <p:tav tm="0">
                                          <p:val>
                                            <p:strVal val="ppt_w"/>
                                          </p:val>
                                        </p:tav>
                                        <p:tav tm="100000">
                                          <p:val>
                                            <p:fltVal val="0"/>
                                          </p:val>
                                        </p:tav>
                                      </p:tavLst>
                                    </p:anim>
                                    <p:anim calcmode="lin" valueType="num">
                                      <p:cBhvr>
                                        <p:cTn id="30" dur="500"/>
                                        <p:tgtEl>
                                          <p:spTgt spid="52"/>
                                        </p:tgtEl>
                                        <p:attrNameLst>
                                          <p:attrName>ppt_h</p:attrName>
                                        </p:attrNameLst>
                                      </p:cBhvr>
                                      <p:tavLst>
                                        <p:tav tm="0">
                                          <p:val>
                                            <p:strVal val="ppt_h"/>
                                          </p:val>
                                        </p:tav>
                                        <p:tav tm="100000">
                                          <p:val>
                                            <p:fltVal val="0"/>
                                          </p:val>
                                        </p:tav>
                                      </p:tavLst>
                                    </p:anim>
                                    <p:animEffect transition="out" filter="fade">
                                      <p:cBhvr>
                                        <p:cTn id="31" dur="500"/>
                                        <p:tgtEl>
                                          <p:spTgt spid="52"/>
                                        </p:tgtEl>
                                      </p:cBhvr>
                                    </p:animEffect>
                                    <p:set>
                                      <p:cBhvr>
                                        <p:cTn id="32" dur="1" fill="hold">
                                          <p:stCondLst>
                                            <p:cond delay="499"/>
                                          </p:stCondLst>
                                        </p:cTn>
                                        <p:tgtEl>
                                          <p:spTgt spid="5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1" nodeType="clickEffect">
                                  <p:stCondLst>
                                    <p:cond delay="0"/>
                                  </p:stCondLst>
                                  <p:childTnLst>
                                    <p:animMotion origin="layout" path="M -2.08333E-7 3.33333E-6 L -2.08333E-7 0.19907 " pathEditMode="relative" rAng="0" ptsTypes="AA">
                                      <p:cBhvr>
                                        <p:cTn id="52" dur="1000" fill="hold"/>
                                        <p:tgtEl>
                                          <p:spTgt spid="5"/>
                                        </p:tgtEl>
                                        <p:attrNameLst>
                                          <p:attrName>ppt_x</p:attrName>
                                          <p:attrName>ppt_y</p:attrName>
                                        </p:attrNameLst>
                                      </p:cBhvr>
                                      <p:rCtr x="0" y="9954"/>
                                    </p:animMotion>
                                  </p:childTnLst>
                                </p:cTn>
                              </p:par>
                              <p:par>
                                <p:cTn id="53" presetID="10" presetClass="exit" presetSubtype="0" fill="hold" grpId="2" nodeType="withEffect">
                                  <p:stCondLst>
                                    <p:cond delay="700"/>
                                  </p:stCondLst>
                                  <p:childTnLst>
                                    <p:animEffect transition="out" filter="fade">
                                      <p:cBhvr>
                                        <p:cTn id="54" dur="300"/>
                                        <p:tgtEl>
                                          <p:spTgt spid="5"/>
                                        </p:tgtEl>
                                      </p:cBhvr>
                                    </p:animEffect>
                                    <p:set>
                                      <p:cBhvr>
                                        <p:cTn id="55" dur="1" fill="hold">
                                          <p:stCondLst>
                                            <p:cond delay="299"/>
                                          </p:stCondLst>
                                        </p:cTn>
                                        <p:tgtEl>
                                          <p:spTgt spid="5"/>
                                        </p:tgtEl>
                                        <p:attrNameLst>
                                          <p:attrName>style.visibility</p:attrName>
                                        </p:attrNameLst>
                                      </p:cBhvr>
                                      <p:to>
                                        <p:strVal val="hidden"/>
                                      </p:to>
                                    </p:set>
                                  </p:childTnLst>
                                </p:cTn>
                              </p:par>
                              <p:par>
                                <p:cTn id="56" presetID="53" presetClass="exit" presetSubtype="32" fill="hold" nodeType="withEffect">
                                  <p:stCondLst>
                                    <p:cond delay="700"/>
                                  </p:stCondLst>
                                  <p:childTnLst>
                                    <p:anim calcmode="lin" valueType="num">
                                      <p:cBhvr>
                                        <p:cTn id="57" dur="500"/>
                                        <p:tgtEl>
                                          <p:spTgt spid="45"/>
                                        </p:tgtEl>
                                        <p:attrNameLst>
                                          <p:attrName>ppt_w</p:attrName>
                                        </p:attrNameLst>
                                      </p:cBhvr>
                                      <p:tavLst>
                                        <p:tav tm="0">
                                          <p:val>
                                            <p:strVal val="ppt_w"/>
                                          </p:val>
                                        </p:tav>
                                        <p:tav tm="100000">
                                          <p:val>
                                            <p:fltVal val="0"/>
                                          </p:val>
                                        </p:tav>
                                      </p:tavLst>
                                    </p:anim>
                                    <p:anim calcmode="lin" valueType="num">
                                      <p:cBhvr>
                                        <p:cTn id="58" dur="500"/>
                                        <p:tgtEl>
                                          <p:spTgt spid="45"/>
                                        </p:tgtEl>
                                        <p:attrNameLst>
                                          <p:attrName>ppt_h</p:attrName>
                                        </p:attrNameLst>
                                      </p:cBhvr>
                                      <p:tavLst>
                                        <p:tav tm="0">
                                          <p:val>
                                            <p:strVal val="ppt_h"/>
                                          </p:val>
                                        </p:tav>
                                        <p:tav tm="100000">
                                          <p:val>
                                            <p:fltVal val="0"/>
                                          </p:val>
                                        </p:tav>
                                      </p:tavLst>
                                    </p:anim>
                                    <p:animEffect transition="out" filter="fade">
                                      <p:cBhvr>
                                        <p:cTn id="59" dur="500"/>
                                        <p:tgtEl>
                                          <p:spTgt spid="45"/>
                                        </p:tgtEl>
                                      </p:cBhvr>
                                    </p:animEffect>
                                    <p:set>
                                      <p:cBhvr>
                                        <p:cTn id="60" dur="1" fill="hold">
                                          <p:stCondLst>
                                            <p:cond delay="499"/>
                                          </p:stCondLst>
                                        </p:cTn>
                                        <p:tgtEl>
                                          <p:spTgt spid="45"/>
                                        </p:tgtEl>
                                        <p:attrNameLst>
                                          <p:attrName>style.visibility</p:attrName>
                                        </p:attrNameLst>
                                      </p:cBhvr>
                                      <p:to>
                                        <p:strVal val="hidden"/>
                                      </p:to>
                                    </p:set>
                                  </p:childTnLst>
                                </p:cTn>
                              </p:par>
                              <p:par>
                                <p:cTn id="61" presetID="10" presetClass="entr" presetSubtype="0" fill="hold" grpId="0" nodeType="withEffect">
                                  <p:stCondLst>
                                    <p:cond delay="70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down)">
                                      <p:cBhvr>
                                        <p:cTn id="73" dur="5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2.08333E-7 -7.40741E-7 L 0.15872 0.19074 " pathEditMode="relative" rAng="0" ptsTypes="AA">
                                      <p:cBhvr>
                                        <p:cTn id="77" dur="1000" fill="hold"/>
                                        <p:tgtEl>
                                          <p:spTgt spid="9"/>
                                        </p:tgtEl>
                                        <p:attrNameLst>
                                          <p:attrName>ppt_x</p:attrName>
                                          <p:attrName>ppt_y</p:attrName>
                                        </p:attrNameLst>
                                      </p:cBhvr>
                                      <p:rCtr x="7930" y="9537"/>
                                    </p:animMotion>
                                  </p:childTnLst>
                                </p:cTn>
                              </p:par>
                              <p:par>
                                <p:cTn id="78" presetID="53" presetClass="exit" presetSubtype="32" fill="hold" grpId="2" nodeType="withEffect">
                                  <p:stCondLst>
                                    <p:cond delay="700"/>
                                  </p:stCondLst>
                                  <p:childTnLst>
                                    <p:anim calcmode="lin" valueType="num">
                                      <p:cBhvr>
                                        <p:cTn id="79" dur="500"/>
                                        <p:tgtEl>
                                          <p:spTgt spid="9"/>
                                        </p:tgtEl>
                                        <p:attrNameLst>
                                          <p:attrName>ppt_w</p:attrName>
                                        </p:attrNameLst>
                                      </p:cBhvr>
                                      <p:tavLst>
                                        <p:tav tm="0">
                                          <p:val>
                                            <p:strVal val="ppt_w"/>
                                          </p:val>
                                        </p:tav>
                                        <p:tav tm="100000">
                                          <p:val>
                                            <p:fltVal val="0"/>
                                          </p:val>
                                        </p:tav>
                                      </p:tavLst>
                                    </p:anim>
                                    <p:anim calcmode="lin" valueType="num">
                                      <p:cBhvr>
                                        <p:cTn id="80" dur="500"/>
                                        <p:tgtEl>
                                          <p:spTgt spid="9"/>
                                        </p:tgtEl>
                                        <p:attrNameLst>
                                          <p:attrName>ppt_h</p:attrName>
                                        </p:attrNameLst>
                                      </p:cBhvr>
                                      <p:tavLst>
                                        <p:tav tm="0">
                                          <p:val>
                                            <p:strVal val="ppt_h"/>
                                          </p:val>
                                        </p:tav>
                                        <p:tav tm="100000">
                                          <p:val>
                                            <p:fltVal val="0"/>
                                          </p:val>
                                        </p:tav>
                                      </p:tavLst>
                                    </p:anim>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grpId="0" nodeType="withEffect">
                                  <p:stCondLst>
                                    <p:cond delay="80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53" presetClass="exit" presetSubtype="32" fill="hold" nodeType="withEffect">
                                  <p:stCondLst>
                                    <p:cond delay="800"/>
                                  </p:stCondLst>
                                  <p:childTnLst>
                                    <p:anim calcmode="lin" valueType="num">
                                      <p:cBhvr>
                                        <p:cTn id="87" dur="500"/>
                                        <p:tgtEl>
                                          <p:spTgt spid="45"/>
                                        </p:tgtEl>
                                        <p:attrNameLst>
                                          <p:attrName>ppt_w</p:attrName>
                                        </p:attrNameLst>
                                      </p:cBhvr>
                                      <p:tavLst>
                                        <p:tav tm="0">
                                          <p:val>
                                            <p:strVal val="ppt_w"/>
                                          </p:val>
                                        </p:tav>
                                        <p:tav tm="100000">
                                          <p:val>
                                            <p:fltVal val="0"/>
                                          </p:val>
                                        </p:tav>
                                      </p:tavLst>
                                    </p:anim>
                                    <p:anim calcmode="lin" valueType="num">
                                      <p:cBhvr>
                                        <p:cTn id="88" dur="500"/>
                                        <p:tgtEl>
                                          <p:spTgt spid="45"/>
                                        </p:tgtEl>
                                        <p:attrNameLst>
                                          <p:attrName>ppt_h</p:attrName>
                                        </p:attrNameLst>
                                      </p:cBhvr>
                                      <p:tavLst>
                                        <p:tav tm="0">
                                          <p:val>
                                            <p:strVal val="ppt_h"/>
                                          </p:val>
                                        </p:tav>
                                        <p:tav tm="100000">
                                          <p:val>
                                            <p:fltVal val="0"/>
                                          </p:val>
                                        </p:tav>
                                      </p:tavLst>
                                    </p:anim>
                                    <p:animEffect transition="out" filter="fade">
                                      <p:cBhvr>
                                        <p:cTn id="89" dur="500"/>
                                        <p:tgtEl>
                                          <p:spTgt spid="45"/>
                                        </p:tgtEl>
                                      </p:cBhvr>
                                    </p:animEffect>
                                    <p:set>
                                      <p:cBhvr>
                                        <p:cTn id="90" dur="1" fill="hold">
                                          <p:stCondLst>
                                            <p:cond delay="499"/>
                                          </p:stCondLst>
                                        </p:cTn>
                                        <p:tgtEl>
                                          <p:spTgt spid="45"/>
                                        </p:tgtEl>
                                        <p:attrNameLst>
                                          <p:attrName>style.visibility</p:attrName>
                                        </p:attrNameLst>
                                      </p:cBhvr>
                                      <p:to>
                                        <p:strVal val="hidden"/>
                                      </p:to>
                                    </p:set>
                                  </p:childTnLst>
                                </p:cTn>
                              </p:par>
                            </p:childTnLst>
                          </p:cTn>
                        </p:par>
                        <p:par>
                          <p:cTn id="91" fill="hold">
                            <p:stCondLst>
                              <p:cond delay="1300"/>
                            </p:stCondLst>
                            <p:childTnLst>
                              <p:par>
                                <p:cTn id="92" presetID="22" presetClass="entr" presetSubtype="8" fill="hold" nodeType="after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left)">
                                      <p:cBhvr>
                                        <p:cTn id="94" dur="500"/>
                                        <p:tgtEl>
                                          <p:spTgt spid="12"/>
                                        </p:tgtEl>
                                      </p:cBhvr>
                                    </p:animEffect>
                                  </p:childTnLst>
                                </p:cTn>
                              </p:par>
                              <p:par>
                                <p:cTn id="95" presetID="22" presetClass="entr" presetSubtype="2"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right)">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58"/>
                                        </p:tgtEl>
                                        <p:attrNameLst>
                                          <p:attrName>style.visibility</p:attrName>
                                        </p:attrNameLst>
                                      </p:cBhvr>
                                      <p:to>
                                        <p:strVal val="visible"/>
                                      </p:to>
                                    </p:set>
                                    <p:anim calcmode="lin" valueType="num">
                                      <p:cBhvr additive="base">
                                        <p:cTn id="102" dur="500" fill="hold"/>
                                        <p:tgtEl>
                                          <p:spTgt spid="58"/>
                                        </p:tgtEl>
                                        <p:attrNameLst>
                                          <p:attrName>ppt_x</p:attrName>
                                        </p:attrNameLst>
                                      </p:cBhvr>
                                      <p:tavLst>
                                        <p:tav tm="0">
                                          <p:val>
                                            <p:strVal val="#ppt_x"/>
                                          </p:val>
                                        </p:tav>
                                        <p:tav tm="100000">
                                          <p:val>
                                            <p:strVal val="#ppt_x"/>
                                          </p:val>
                                        </p:tav>
                                      </p:tavLst>
                                    </p:anim>
                                    <p:anim calcmode="lin" valueType="num">
                                      <p:cBhvr additive="base">
                                        <p:cTn id="103" dur="500" fill="hold"/>
                                        <p:tgtEl>
                                          <p:spTgt spid="58"/>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57"/>
                                        </p:tgtEl>
                                        <p:attrNameLst>
                                          <p:attrName>style.visibility</p:attrName>
                                        </p:attrNameLst>
                                      </p:cBhvr>
                                      <p:to>
                                        <p:strVal val="visible"/>
                                      </p:to>
                                    </p:set>
                                    <p:anim calcmode="lin" valueType="num">
                                      <p:cBhvr additive="base">
                                        <p:cTn id="106" dur="500" fill="hold"/>
                                        <p:tgtEl>
                                          <p:spTgt spid="57"/>
                                        </p:tgtEl>
                                        <p:attrNameLst>
                                          <p:attrName>ppt_x</p:attrName>
                                        </p:attrNameLst>
                                      </p:cBhvr>
                                      <p:tavLst>
                                        <p:tav tm="0">
                                          <p:val>
                                            <p:strVal val="#ppt_x"/>
                                          </p:val>
                                        </p:tav>
                                        <p:tav tm="100000">
                                          <p:val>
                                            <p:strVal val="#ppt_x"/>
                                          </p:val>
                                        </p:tav>
                                      </p:tavLst>
                                    </p:anim>
                                    <p:anim calcmode="lin" valueType="num">
                                      <p:cBhvr additive="base">
                                        <p:cTn id="10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nodeType="clickEffect">
                                  <p:stCondLst>
                                    <p:cond delay="0"/>
                                  </p:stCondLst>
                                  <p:childTnLst>
                                    <p:set>
                                      <p:cBhvr>
                                        <p:cTn id="1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1" grpId="0" animBg="1"/>
      <p:bldP spid="52" grpId="0" animBg="1"/>
      <p:bldP spid="52" grpId="1" animBg="1"/>
      <p:bldP spid="59" grpId="0" animBg="1"/>
      <p:bldP spid="3" grpId="0" animBg="1"/>
      <p:bldP spid="9" grpId="0" animBg="1"/>
      <p:bldP spid="9" grpId="1" animBg="1"/>
      <p:bldP spid="9" grpId="2"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a:xfrm>
            <a:off x="710880" y="1002232"/>
            <a:ext cx="10893732" cy="517190"/>
          </a:xfrm>
        </p:spPr>
        <p:txBody>
          <a:bodyPr/>
          <a:lstStyle/>
          <a:p>
            <a:r>
              <a:rPr lang="en-US" altLang="zh-CN" sz="2000" dirty="0">
                <a:solidFill>
                  <a:srgbClr val="AD2B26"/>
                </a:solidFill>
              </a:rPr>
              <a:t>AQS</a:t>
            </a:r>
            <a:r>
              <a:rPr lang="en-US" altLang="zh-CN" dirty="0">
                <a:solidFill>
                  <a:srgbClr val="AD2B26"/>
                </a:solidFill>
              </a:rPr>
              <a:t>-</a:t>
            </a:r>
            <a:r>
              <a:rPr lang="zh-CN" altLang="en-US" dirty="0">
                <a:solidFill>
                  <a:srgbClr val="AD2B26"/>
                </a:solidFill>
              </a:rPr>
              <a:t>多个线程共同去抢这个资源是如何保证原子性的呢</a:t>
            </a:r>
          </a:p>
        </p:txBody>
      </p:sp>
      <p:grpSp>
        <p:nvGrpSpPr>
          <p:cNvPr id="53" name="组合 52">
            <a:extLst>
              <a:ext uri="{FF2B5EF4-FFF2-40B4-BE49-F238E27FC236}">
                <a16:creationId xmlns:a16="http://schemas.microsoft.com/office/drawing/2014/main" id="{6FC2A59D-40D3-9F9B-FCF5-0B571A1C2CAA}"/>
              </a:ext>
            </a:extLst>
          </p:cNvPr>
          <p:cNvGrpSpPr/>
          <p:nvPr/>
        </p:nvGrpSpPr>
        <p:grpSpPr>
          <a:xfrm>
            <a:off x="5634980" y="2421451"/>
            <a:ext cx="2936799" cy="633218"/>
            <a:chOff x="5310126" y="2421451"/>
            <a:chExt cx="2936799" cy="633218"/>
          </a:xfrm>
          <a:effectLst>
            <a:outerShdw blurRad="50800" dist="38100" dir="2700000" algn="tl" rotWithShape="0">
              <a:prstClr val="black">
                <a:alpha val="40000"/>
              </a:prstClr>
            </a:outerShdw>
          </a:effectLst>
        </p:grpSpPr>
        <p:sp>
          <p:nvSpPr>
            <p:cNvPr id="4" name="矩形 3">
              <a:extLst>
                <a:ext uri="{FF2B5EF4-FFF2-40B4-BE49-F238E27FC236}">
                  <a16:creationId xmlns:a16="http://schemas.microsoft.com/office/drawing/2014/main" id="{6A24E692-02C6-BE68-B1E7-E047B0BD7EEB}"/>
                </a:ext>
              </a:extLst>
            </p:cNvPr>
            <p:cNvSpPr/>
            <p:nvPr/>
          </p:nvSpPr>
          <p:spPr>
            <a:xfrm>
              <a:off x="5310126" y="2421451"/>
              <a:ext cx="1260140" cy="63321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ea typeface="Alibaba PuHuiTi Medium"/>
                </a:rPr>
                <a:t>state</a:t>
              </a:r>
              <a:endParaRPr lang="zh-CN" altLang="en-US" sz="2000" dirty="0">
                <a:solidFill>
                  <a:schemeClr val="tx1"/>
                </a:solidFill>
                <a:ea typeface="Alibaba PuHuiTi Medium"/>
              </a:endParaRPr>
            </a:p>
          </p:txBody>
        </p:sp>
        <p:sp>
          <p:nvSpPr>
            <p:cNvPr id="34" name="文本占位符 2">
              <a:extLst>
                <a:ext uri="{FF2B5EF4-FFF2-40B4-BE49-F238E27FC236}">
                  <a16:creationId xmlns:a16="http://schemas.microsoft.com/office/drawing/2014/main" id="{949C3BD7-B5D7-7054-4427-F61879C412CC}"/>
                </a:ext>
              </a:extLst>
            </p:cNvPr>
            <p:cNvSpPr txBox="1">
              <a:spLocks/>
            </p:cNvSpPr>
            <p:nvPr/>
          </p:nvSpPr>
          <p:spPr>
            <a:xfrm>
              <a:off x="6637267" y="2547717"/>
              <a:ext cx="1609658" cy="454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0 </a:t>
              </a:r>
              <a:r>
                <a:rPr lang="zh-CN" altLang="en-US" sz="1400" dirty="0"/>
                <a:t>无锁</a:t>
              </a:r>
              <a:r>
                <a:rPr lang="en-US" altLang="zh-CN" sz="1400" dirty="0"/>
                <a:t>    1 </a:t>
              </a:r>
              <a:r>
                <a:rPr lang="zh-CN" altLang="en-US" sz="1400" dirty="0"/>
                <a:t>有锁</a:t>
              </a:r>
              <a:r>
                <a:rPr lang="en-US" altLang="zh-CN" sz="1400" dirty="0"/>
                <a:t> </a:t>
              </a:r>
              <a:endParaRPr lang="zh-CN" altLang="en-US" sz="1400" dirty="0"/>
            </a:p>
          </p:txBody>
        </p:sp>
      </p:grpSp>
      <p:cxnSp>
        <p:nvCxnSpPr>
          <p:cNvPr id="45" name="直接箭头连接符 44">
            <a:extLst>
              <a:ext uri="{FF2B5EF4-FFF2-40B4-BE49-F238E27FC236}">
                <a16:creationId xmlns:a16="http://schemas.microsoft.com/office/drawing/2014/main" id="{41BE2038-87C9-5A89-19C0-00F580286EF7}"/>
              </a:ext>
            </a:extLst>
          </p:cNvPr>
          <p:cNvCxnSpPr>
            <a:cxnSpLocks/>
            <a:endCxn id="4" idx="1"/>
          </p:cNvCxnSpPr>
          <p:nvPr/>
        </p:nvCxnSpPr>
        <p:spPr>
          <a:xfrm flipV="1">
            <a:off x="3532828" y="2738060"/>
            <a:ext cx="2102152" cy="333568"/>
          </a:xfrm>
          <a:prstGeom prst="straightConnector1">
            <a:avLst/>
          </a:prstGeom>
          <a:ln w="28575">
            <a:solidFill>
              <a:srgbClr val="4C5252"/>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2C9490B8-8FF8-72E7-B2A8-DDC79087E1B7}"/>
              </a:ext>
            </a:extLst>
          </p:cNvPr>
          <p:cNvGrpSpPr/>
          <p:nvPr/>
        </p:nvGrpSpPr>
        <p:grpSpPr>
          <a:xfrm>
            <a:off x="6185714" y="4817950"/>
            <a:ext cx="1931876" cy="1478706"/>
            <a:chOff x="7025791" y="4945997"/>
            <a:chExt cx="1931876" cy="1478706"/>
          </a:xfrm>
        </p:grpSpPr>
        <p:sp>
          <p:nvSpPr>
            <p:cNvPr id="31" name="箭头: 上 30">
              <a:extLst>
                <a:ext uri="{FF2B5EF4-FFF2-40B4-BE49-F238E27FC236}">
                  <a16:creationId xmlns:a16="http://schemas.microsoft.com/office/drawing/2014/main" id="{DD084029-6FD7-4E53-2D9E-24F30E1EA205}"/>
                </a:ext>
              </a:extLst>
            </p:cNvPr>
            <p:cNvSpPr/>
            <p:nvPr/>
          </p:nvSpPr>
          <p:spPr>
            <a:xfrm>
              <a:off x="7525002" y="4945997"/>
              <a:ext cx="291262" cy="464114"/>
            </a:xfrm>
            <a:prstGeom prst="up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
              <a:extLst>
                <a:ext uri="{FF2B5EF4-FFF2-40B4-BE49-F238E27FC236}">
                  <a16:creationId xmlns:a16="http://schemas.microsoft.com/office/drawing/2014/main" id="{797099F9-53C0-CF5F-18D6-31BBC563C8FD}"/>
                </a:ext>
              </a:extLst>
            </p:cNvPr>
            <p:cNvSpPr txBox="1">
              <a:spLocks/>
            </p:cNvSpPr>
            <p:nvPr/>
          </p:nvSpPr>
          <p:spPr>
            <a:xfrm>
              <a:off x="7440158" y="5504982"/>
              <a:ext cx="806767"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tail</a:t>
              </a:r>
              <a:endParaRPr lang="zh-CN" altLang="en-US" dirty="0"/>
            </a:p>
          </p:txBody>
        </p:sp>
        <p:sp>
          <p:nvSpPr>
            <p:cNvPr id="37" name="文本占位符 2">
              <a:extLst>
                <a:ext uri="{FF2B5EF4-FFF2-40B4-BE49-F238E27FC236}">
                  <a16:creationId xmlns:a16="http://schemas.microsoft.com/office/drawing/2014/main" id="{76A59751-95B1-13E1-01B1-13191949E52D}"/>
                </a:ext>
              </a:extLst>
            </p:cNvPr>
            <p:cNvSpPr txBox="1">
              <a:spLocks/>
            </p:cNvSpPr>
            <p:nvPr/>
          </p:nvSpPr>
          <p:spPr>
            <a:xfrm>
              <a:off x="7025791" y="5960589"/>
              <a:ext cx="1931876"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队列最后一个元素</a:t>
              </a:r>
            </a:p>
          </p:txBody>
        </p:sp>
      </p:grpSp>
      <p:grpSp>
        <p:nvGrpSpPr>
          <p:cNvPr id="58" name="组合 57">
            <a:extLst>
              <a:ext uri="{FF2B5EF4-FFF2-40B4-BE49-F238E27FC236}">
                <a16:creationId xmlns:a16="http://schemas.microsoft.com/office/drawing/2014/main" id="{927ADBD0-9DCF-B015-16C7-ED9CB0C237AB}"/>
              </a:ext>
            </a:extLst>
          </p:cNvPr>
          <p:cNvGrpSpPr/>
          <p:nvPr/>
        </p:nvGrpSpPr>
        <p:grpSpPr>
          <a:xfrm>
            <a:off x="2027548" y="4852026"/>
            <a:ext cx="2100112" cy="1535137"/>
            <a:chOff x="1701928" y="4904061"/>
            <a:chExt cx="2100112" cy="1535137"/>
          </a:xfrm>
        </p:grpSpPr>
        <p:sp>
          <p:nvSpPr>
            <p:cNvPr id="30" name="箭头: 上 29">
              <a:extLst>
                <a:ext uri="{FF2B5EF4-FFF2-40B4-BE49-F238E27FC236}">
                  <a16:creationId xmlns:a16="http://schemas.microsoft.com/office/drawing/2014/main" id="{BE101CD8-FE31-6907-950A-FBF475E932C8}"/>
                </a:ext>
              </a:extLst>
            </p:cNvPr>
            <p:cNvSpPr/>
            <p:nvPr/>
          </p:nvSpPr>
          <p:spPr>
            <a:xfrm>
              <a:off x="2430658" y="4904061"/>
              <a:ext cx="291262" cy="464114"/>
            </a:xfrm>
            <a:prstGeom prst="up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2">
              <a:extLst>
                <a:ext uri="{FF2B5EF4-FFF2-40B4-BE49-F238E27FC236}">
                  <a16:creationId xmlns:a16="http://schemas.microsoft.com/office/drawing/2014/main" id="{C015683F-F546-52E9-4EA5-E69BF51059AB}"/>
                </a:ext>
              </a:extLst>
            </p:cNvPr>
            <p:cNvSpPr txBox="1">
              <a:spLocks/>
            </p:cNvSpPr>
            <p:nvPr/>
          </p:nvSpPr>
          <p:spPr>
            <a:xfrm>
              <a:off x="2235866" y="5481900"/>
              <a:ext cx="972108"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head</a:t>
              </a:r>
              <a:endParaRPr lang="zh-CN" altLang="en-US" dirty="0"/>
            </a:p>
          </p:txBody>
        </p:sp>
        <p:sp>
          <p:nvSpPr>
            <p:cNvPr id="38" name="文本占位符 2">
              <a:extLst>
                <a:ext uri="{FF2B5EF4-FFF2-40B4-BE49-F238E27FC236}">
                  <a16:creationId xmlns:a16="http://schemas.microsoft.com/office/drawing/2014/main" id="{2F4ADD17-078E-AB61-FDFA-6CF6109C1C30}"/>
                </a:ext>
              </a:extLst>
            </p:cNvPr>
            <p:cNvSpPr txBox="1">
              <a:spLocks/>
            </p:cNvSpPr>
            <p:nvPr/>
          </p:nvSpPr>
          <p:spPr>
            <a:xfrm>
              <a:off x="1701928" y="5975084"/>
              <a:ext cx="2100112"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队列中最久的一个元素</a:t>
              </a:r>
            </a:p>
          </p:txBody>
        </p:sp>
      </p:grpSp>
      <p:sp>
        <p:nvSpPr>
          <p:cNvPr id="36" name="文本占位符 2">
            <a:extLst>
              <a:ext uri="{FF2B5EF4-FFF2-40B4-BE49-F238E27FC236}">
                <a16:creationId xmlns:a16="http://schemas.microsoft.com/office/drawing/2014/main" id="{16871FED-B1EE-3C5D-9A99-B2D41B0E4C25}"/>
              </a:ext>
            </a:extLst>
          </p:cNvPr>
          <p:cNvSpPr txBox="1">
            <a:spLocks/>
          </p:cNvSpPr>
          <p:nvPr/>
        </p:nvSpPr>
        <p:spPr>
          <a:xfrm>
            <a:off x="803412" y="4146930"/>
            <a:ext cx="1116124"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chemeClr val="tx1"/>
                </a:solidFill>
              </a:rPr>
              <a:t>FIFO</a:t>
            </a:r>
            <a:r>
              <a:rPr lang="zh-CN" altLang="en-US" dirty="0">
                <a:solidFill>
                  <a:schemeClr val="tx1"/>
                </a:solidFill>
              </a:rPr>
              <a:t>队列</a:t>
            </a:r>
          </a:p>
        </p:txBody>
      </p:sp>
      <p:sp>
        <p:nvSpPr>
          <p:cNvPr id="51" name="椭圆 50">
            <a:extLst>
              <a:ext uri="{FF2B5EF4-FFF2-40B4-BE49-F238E27FC236}">
                <a16:creationId xmlns:a16="http://schemas.microsoft.com/office/drawing/2014/main" id="{50E679AC-8F9C-5B82-736A-EFF7D7D7DE6A}"/>
              </a:ext>
            </a:extLst>
          </p:cNvPr>
          <p:cNvSpPr/>
          <p:nvPr/>
        </p:nvSpPr>
        <p:spPr>
          <a:xfrm>
            <a:off x="5897682" y="2057932"/>
            <a:ext cx="288032" cy="288032"/>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ea typeface="Alibaba PuHuiTi Medium"/>
              </a:rPr>
              <a:t>1</a:t>
            </a:r>
            <a:endParaRPr lang="zh-CN" altLang="en-US" sz="1400" dirty="0">
              <a:solidFill>
                <a:schemeClr val="bg1"/>
              </a:solidFill>
              <a:ea typeface="Alibaba PuHuiTi Medium"/>
            </a:endParaRPr>
          </a:p>
        </p:txBody>
      </p:sp>
      <p:sp>
        <p:nvSpPr>
          <p:cNvPr id="52" name="椭圆 51">
            <a:extLst>
              <a:ext uri="{FF2B5EF4-FFF2-40B4-BE49-F238E27FC236}">
                <a16:creationId xmlns:a16="http://schemas.microsoft.com/office/drawing/2014/main" id="{BFB7A547-A1A8-DC3F-C23A-5D7A78A34A9A}"/>
              </a:ext>
            </a:extLst>
          </p:cNvPr>
          <p:cNvSpPr/>
          <p:nvPr/>
        </p:nvSpPr>
        <p:spPr>
          <a:xfrm>
            <a:off x="6385134" y="2057932"/>
            <a:ext cx="288032" cy="288032"/>
          </a:xfrm>
          <a:prstGeom prst="ellipse">
            <a:avLst/>
          </a:prstGeom>
          <a:solidFill>
            <a:srgbClr val="00B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0</a:t>
            </a:r>
            <a:endParaRPr lang="zh-CN" altLang="en-US" sz="1400" dirty="0">
              <a:solidFill>
                <a:schemeClr val="tx1"/>
              </a:solidFill>
              <a:ea typeface="Alibaba PuHuiTi Medium"/>
            </a:endParaRPr>
          </a:p>
        </p:txBody>
      </p:sp>
      <p:sp>
        <p:nvSpPr>
          <p:cNvPr id="59" name="矩形 58">
            <a:extLst>
              <a:ext uri="{FF2B5EF4-FFF2-40B4-BE49-F238E27FC236}">
                <a16:creationId xmlns:a16="http://schemas.microsoft.com/office/drawing/2014/main" id="{CE88F3BD-8809-9ED9-FBF3-04B54182FB24}"/>
              </a:ext>
            </a:extLst>
          </p:cNvPr>
          <p:cNvSpPr/>
          <p:nvPr/>
        </p:nvSpPr>
        <p:spPr>
          <a:xfrm>
            <a:off x="2416704" y="1966012"/>
            <a:ext cx="1116124" cy="60119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0</a:t>
            </a:r>
            <a:endParaRPr lang="zh-CN" altLang="en-US" sz="1600" dirty="0">
              <a:solidFill>
                <a:schemeClr val="tx1"/>
              </a:solidFill>
              <a:ea typeface="Alibaba PuHuiTi Medium"/>
            </a:endParaRPr>
          </a:p>
        </p:txBody>
      </p:sp>
      <p:cxnSp>
        <p:nvCxnSpPr>
          <p:cNvPr id="61" name="直接箭头连接符 60">
            <a:extLst>
              <a:ext uri="{FF2B5EF4-FFF2-40B4-BE49-F238E27FC236}">
                <a16:creationId xmlns:a16="http://schemas.microsoft.com/office/drawing/2014/main" id="{B146BA6A-4BAB-D684-9FDD-841DEA7FD6BA}"/>
              </a:ext>
            </a:extLst>
          </p:cNvPr>
          <p:cNvCxnSpPr>
            <a:stCxn id="59" idx="3"/>
            <a:endCxn id="4" idx="1"/>
          </p:cNvCxnSpPr>
          <p:nvPr/>
        </p:nvCxnSpPr>
        <p:spPr>
          <a:xfrm>
            <a:off x="3532828" y="2266610"/>
            <a:ext cx="2102152" cy="471450"/>
          </a:xfrm>
          <a:prstGeom prst="straightConnector1">
            <a:avLst/>
          </a:prstGeom>
          <a:ln w="28575">
            <a:solidFill>
              <a:srgbClr val="4C5252"/>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BBF70CC-31F9-7532-0DC3-77AFC95CE9A9}"/>
              </a:ext>
            </a:extLst>
          </p:cNvPr>
          <p:cNvSpPr/>
          <p:nvPr/>
        </p:nvSpPr>
        <p:spPr>
          <a:xfrm>
            <a:off x="2407649" y="4078389"/>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1</a:t>
            </a:r>
            <a:endParaRPr lang="zh-CN" altLang="en-US" sz="1600" dirty="0">
              <a:solidFill>
                <a:schemeClr val="tx1"/>
              </a:solidFill>
              <a:ea typeface="Alibaba PuHuiTi Medium"/>
            </a:endParaRPr>
          </a:p>
        </p:txBody>
      </p:sp>
      <p:sp>
        <p:nvSpPr>
          <p:cNvPr id="9" name="矩形 8">
            <a:extLst>
              <a:ext uri="{FF2B5EF4-FFF2-40B4-BE49-F238E27FC236}">
                <a16:creationId xmlns:a16="http://schemas.microsoft.com/office/drawing/2014/main" id="{F2959EF5-CB55-3664-3460-B2F99144E947}"/>
              </a:ext>
            </a:extLst>
          </p:cNvPr>
          <p:cNvSpPr/>
          <p:nvPr/>
        </p:nvSpPr>
        <p:spPr>
          <a:xfrm>
            <a:off x="2409407" y="2738060"/>
            <a:ext cx="1116124" cy="60119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4</a:t>
            </a:r>
            <a:endParaRPr lang="zh-CN" altLang="en-US" sz="1600" dirty="0">
              <a:solidFill>
                <a:schemeClr val="tx1"/>
              </a:solidFill>
              <a:ea typeface="Alibaba PuHuiTi Medium"/>
            </a:endParaRPr>
          </a:p>
        </p:txBody>
      </p:sp>
      <p:sp>
        <p:nvSpPr>
          <p:cNvPr id="10" name="矩形 9">
            <a:extLst>
              <a:ext uri="{FF2B5EF4-FFF2-40B4-BE49-F238E27FC236}">
                <a16:creationId xmlns:a16="http://schemas.microsoft.com/office/drawing/2014/main" id="{D903EEDB-CF59-F857-3A19-63EA6E89495D}"/>
              </a:ext>
            </a:extLst>
          </p:cNvPr>
          <p:cNvSpPr/>
          <p:nvPr/>
        </p:nvSpPr>
        <p:spPr>
          <a:xfrm>
            <a:off x="4339775" y="4078389"/>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2</a:t>
            </a:r>
            <a:endParaRPr lang="zh-CN" altLang="en-US" sz="1600" dirty="0">
              <a:solidFill>
                <a:schemeClr val="tx1"/>
              </a:solidFill>
              <a:ea typeface="Alibaba PuHuiTi Medium"/>
            </a:endParaRPr>
          </a:p>
        </p:txBody>
      </p:sp>
      <p:cxnSp>
        <p:nvCxnSpPr>
          <p:cNvPr id="12" name="直接箭头连接符 11">
            <a:extLst>
              <a:ext uri="{FF2B5EF4-FFF2-40B4-BE49-F238E27FC236}">
                <a16:creationId xmlns:a16="http://schemas.microsoft.com/office/drawing/2014/main" id="{4AA6C837-C710-617E-8F75-B3743C49F65A}"/>
              </a:ext>
            </a:extLst>
          </p:cNvPr>
          <p:cNvCxnSpPr/>
          <p:nvPr/>
        </p:nvCxnSpPr>
        <p:spPr>
          <a:xfrm>
            <a:off x="3532828" y="4238254"/>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EA3493D-ECA3-51AC-6379-7AEA81E00960}"/>
              </a:ext>
            </a:extLst>
          </p:cNvPr>
          <p:cNvCxnSpPr/>
          <p:nvPr/>
        </p:nvCxnSpPr>
        <p:spPr>
          <a:xfrm flipH="1">
            <a:off x="3523773" y="4571573"/>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B09A4F2-09F9-B6BF-2D23-30E869655376}"/>
              </a:ext>
            </a:extLst>
          </p:cNvPr>
          <p:cNvSpPr/>
          <p:nvPr/>
        </p:nvSpPr>
        <p:spPr>
          <a:xfrm>
            <a:off x="6271901" y="4074930"/>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3</a:t>
            </a:r>
            <a:endParaRPr lang="zh-CN" altLang="en-US" sz="1600" dirty="0">
              <a:solidFill>
                <a:schemeClr val="tx1"/>
              </a:solidFill>
              <a:ea typeface="Alibaba PuHuiTi Medium"/>
            </a:endParaRPr>
          </a:p>
        </p:txBody>
      </p:sp>
      <p:cxnSp>
        <p:nvCxnSpPr>
          <p:cNvPr id="8" name="直接箭头连接符 7">
            <a:extLst>
              <a:ext uri="{FF2B5EF4-FFF2-40B4-BE49-F238E27FC236}">
                <a16:creationId xmlns:a16="http://schemas.microsoft.com/office/drawing/2014/main" id="{C72CF7B5-B9AC-EA81-7BC6-F5D56A07BCF0}"/>
              </a:ext>
            </a:extLst>
          </p:cNvPr>
          <p:cNvCxnSpPr/>
          <p:nvPr/>
        </p:nvCxnSpPr>
        <p:spPr>
          <a:xfrm>
            <a:off x="5464954" y="4234795"/>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7729D10-FC37-1359-3C68-B8D94B4F379D}"/>
              </a:ext>
            </a:extLst>
          </p:cNvPr>
          <p:cNvCxnSpPr/>
          <p:nvPr/>
        </p:nvCxnSpPr>
        <p:spPr>
          <a:xfrm flipH="1">
            <a:off x="5455899" y="4568114"/>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文本占位符 2">
            <a:extLst>
              <a:ext uri="{FF2B5EF4-FFF2-40B4-BE49-F238E27FC236}">
                <a16:creationId xmlns:a16="http://schemas.microsoft.com/office/drawing/2014/main" id="{35C750B7-033A-BFAA-80BB-184AAD0472C1}"/>
              </a:ext>
            </a:extLst>
          </p:cNvPr>
          <p:cNvSpPr txBox="1">
            <a:spLocks/>
          </p:cNvSpPr>
          <p:nvPr/>
        </p:nvSpPr>
        <p:spPr>
          <a:xfrm>
            <a:off x="3589034" y="1555069"/>
            <a:ext cx="5207266" cy="454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rgbClr val="B6423E"/>
                </a:solidFill>
              </a:rPr>
              <a:t>cas</a:t>
            </a:r>
            <a:r>
              <a:rPr lang="zh-CN" altLang="en-US" sz="1400" dirty="0">
                <a:solidFill>
                  <a:srgbClr val="B6423E"/>
                </a:solidFill>
              </a:rPr>
              <a:t>设置 </a:t>
            </a:r>
            <a:r>
              <a:rPr lang="en-US" altLang="zh-CN" sz="1400" dirty="0">
                <a:solidFill>
                  <a:srgbClr val="B6423E"/>
                </a:solidFill>
              </a:rPr>
              <a:t>state </a:t>
            </a:r>
            <a:r>
              <a:rPr lang="zh-CN" altLang="en-US" sz="1400" dirty="0">
                <a:solidFill>
                  <a:srgbClr val="B6423E"/>
                </a:solidFill>
              </a:rPr>
              <a:t>状态，保证操作的原子性</a:t>
            </a:r>
            <a:r>
              <a:rPr lang="en-US" altLang="zh-CN" sz="1400" dirty="0">
                <a:solidFill>
                  <a:srgbClr val="B6423E"/>
                </a:solidFill>
              </a:rPr>
              <a:t> </a:t>
            </a:r>
            <a:endParaRPr lang="zh-CN" altLang="en-US" sz="1400" dirty="0">
              <a:solidFill>
                <a:srgbClr val="B6423E"/>
              </a:solidFill>
            </a:endParaRPr>
          </a:p>
        </p:txBody>
      </p:sp>
      <p:sp>
        <p:nvSpPr>
          <p:cNvPr id="15" name="矩形 14">
            <a:extLst>
              <a:ext uri="{FF2B5EF4-FFF2-40B4-BE49-F238E27FC236}">
                <a16:creationId xmlns:a16="http://schemas.microsoft.com/office/drawing/2014/main" id="{554CE86B-4C0E-AF48-632F-8AC5A6CC0505}"/>
              </a:ext>
            </a:extLst>
          </p:cNvPr>
          <p:cNvSpPr/>
          <p:nvPr/>
        </p:nvSpPr>
        <p:spPr>
          <a:xfrm>
            <a:off x="8212858" y="4116570"/>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4</a:t>
            </a:r>
            <a:endParaRPr lang="zh-CN" altLang="en-US" sz="1600" dirty="0">
              <a:solidFill>
                <a:schemeClr val="tx1"/>
              </a:solidFill>
              <a:ea typeface="Alibaba PuHuiTi Medium"/>
            </a:endParaRPr>
          </a:p>
        </p:txBody>
      </p:sp>
      <p:cxnSp>
        <p:nvCxnSpPr>
          <p:cNvPr id="16" name="直接箭头连接符 15">
            <a:extLst>
              <a:ext uri="{FF2B5EF4-FFF2-40B4-BE49-F238E27FC236}">
                <a16:creationId xmlns:a16="http://schemas.microsoft.com/office/drawing/2014/main" id="{8C9D7BBC-3F4D-8CBB-BF0E-61539CED39FB}"/>
              </a:ext>
            </a:extLst>
          </p:cNvPr>
          <p:cNvCxnSpPr/>
          <p:nvPr/>
        </p:nvCxnSpPr>
        <p:spPr>
          <a:xfrm>
            <a:off x="7405911" y="4241710"/>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BC678EC-CFF4-F052-4E67-3446FF63E178}"/>
              </a:ext>
            </a:extLst>
          </p:cNvPr>
          <p:cNvCxnSpPr/>
          <p:nvPr/>
        </p:nvCxnSpPr>
        <p:spPr>
          <a:xfrm flipH="1">
            <a:off x="7396856" y="4575029"/>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文本占位符 2">
            <a:extLst>
              <a:ext uri="{FF2B5EF4-FFF2-40B4-BE49-F238E27FC236}">
                <a16:creationId xmlns:a16="http://schemas.microsoft.com/office/drawing/2014/main" id="{5A972BB0-2A41-D8D7-4F0C-7EF37F557F52}"/>
              </a:ext>
            </a:extLst>
          </p:cNvPr>
          <p:cNvSpPr txBox="1">
            <a:spLocks/>
          </p:cNvSpPr>
          <p:nvPr/>
        </p:nvSpPr>
        <p:spPr>
          <a:xfrm>
            <a:off x="8550568" y="1569402"/>
            <a:ext cx="3297615" cy="6011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AQS</a:t>
            </a:r>
            <a:r>
              <a:rPr lang="zh-CN" altLang="en-US" dirty="0">
                <a:solidFill>
                  <a:srgbClr val="C00000"/>
                </a:solidFill>
              </a:rPr>
              <a:t>是公平锁吗，还是非公平锁？</a:t>
            </a:r>
          </a:p>
        </p:txBody>
      </p:sp>
    </p:spTree>
    <p:extLst>
      <p:ext uri="{BB962C8B-B14F-4D97-AF65-F5344CB8AC3E}">
        <p14:creationId xmlns:p14="http://schemas.microsoft.com/office/powerpoint/2010/main" val="502705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repeatCount="300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left)">
                                      <p:cBhvr>
                                        <p:cTn id="15" dur="500"/>
                                        <p:tgtEl>
                                          <p:spTgt spid="61"/>
                                        </p:tgtEl>
                                      </p:cBhvr>
                                    </p:animEffect>
                                  </p:childTnLst>
                                </p:cTn>
                              </p:par>
                              <p:par>
                                <p:cTn id="16" presetID="22" presetClass="entr" presetSubtype="8" repeatCount="300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left)">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mph" presetSubtype="0" repeatCount="3000" fill="hold" grpId="1" nodeType="clickEffect">
                                  <p:stCondLst>
                                    <p:cond delay="0"/>
                                  </p:stCondLst>
                                  <p:childTnLst>
                                    <p:animEffect transition="out" filter="fade">
                                      <p:cBhvr>
                                        <p:cTn id="29" dur="500" tmFilter="0, 0; .2, .5; .8, .5; 1, 0"/>
                                        <p:tgtEl>
                                          <p:spTgt spid="59"/>
                                        </p:tgtEl>
                                      </p:cBhvr>
                                    </p:animEffect>
                                    <p:animScale>
                                      <p:cBhvr>
                                        <p:cTn id="30" dur="250" autoRev="1" fill="hold"/>
                                        <p:tgtEl>
                                          <p:spTgt spid="59"/>
                                        </p:tgtEl>
                                      </p:cBhvr>
                                      <p:by x="105000" y="105000"/>
                                    </p:animScale>
                                  </p:childTnLst>
                                </p:cTn>
                              </p:par>
                              <p:par>
                                <p:cTn id="31" presetID="26" presetClass="emph" presetSubtype="0" repeatCount="3000" fill="hold" nodeType="withEffect">
                                  <p:stCondLst>
                                    <p:cond delay="0"/>
                                  </p:stCondLst>
                                  <p:childTnLst>
                                    <p:animEffect transition="out" filter="fade">
                                      <p:cBhvr>
                                        <p:cTn id="32" dur="500" tmFilter="0, 0; .2, .5; .8, .5; 1, 0"/>
                                        <p:tgtEl>
                                          <p:spTgt spid="61"/>
                                        </p:tgtEl>
                                      </p:cBhvr>
                                    </p:animEffect>
                                    <p:animScale>
                                      <p:cBhvr>
                                        <p:cTn id="33" dur="250" autoRev="1" fill="hold"/>
                                        <p:tgtEl>
                                          <p:spTgt spid="61"/>
                                        </p:tgtEl>
                                      </p:cBhvr>
                                      <p:by x="105000" y="105000"/>
                                    </p:animScale>
                                  </p:childTnLst>
                                </p:cTn>
                              </p:par>
                            </p:childTnLst>
                          </p:cTn>
                        </p:par>
                        <p:par>
                          <p:cTn id="34" fill="hold">
                            <p:stCondLst>
                              <p:cond delay="1500"/>
                            </p:stCondLst>
                            <p:childTnLst>
                              <p:par>
                                <p:cTn id="35" presetID="53" presetClass="exit" presetSubtype="32" fill="hold" grpId="0" nodeType="afterEffect">
                                  <p:stCondLst>
                                    <p:cond delay="0"/>
                                  </p:stCondLst>
                                  <p:childTnLst>
                                    <p:anim calcmode="lin" valueType="num">
                                      <p:cBhvr>
                                        <p:cTn id="36" dur="500"/>
                                        <p:tgtEl>
                                          <p:spTgt spid="52"/>
                                        </p:tgtEl>
                                        <p:attrNameLst>
                                          <p:attrName>ppt_w</p:attrName>
                                        </p:attrNameLst>
                                      </p:cBhvr>
                                      <p:tavLst>
                                        <p:tav tm="0">
                                          <p:val>
                                            <p:strVal val="ppt_w"/>
                                          </p:val>
                                        </p:tav>
                                        <p:tav tm="100000">
                                          <p:val>
                                            <p:fltVal val="0"/>
                                          </p:val>
                                        </p:tav>
                                      </p:tavLst>
                                    </p:anim>
                                    <p:anim calcmode="lin" valueType="num">
                                      <p:cBhvr>
                                        <p:cTn id="37" dur="500"/>
                                        <p:tgtEl>
                                          <p:spTgt spid="52"/>
                                        </p:tgtEl>
                                        <p:attrNameLst>
                                          <p:attrName>ppt_h</p:attrName>
                                        </p:attrNameLst>
                                      </p:cBhvr>
                                      <p:tavLst>
                                        <p:tav tm="0">
                                          <p:val>
                                            <p:strVal val="ppt_h"/>
                                          </p:val>
                                        </p:tav>
                                        <p:tav tm="100000">
                                          <p:val>
                                            <p:fltVal val="0"/>
                                          </p:val>
                                        </p:tav>
                                      </p:tavLst>
                                    </p:anim>
                                    <p:animEffect transition="out" filter="fade">
                                      <p:cBhvr>
                                        <p:cTn id="38" dur="500"/>
                                        <p:tgtEl>
                                          <p:spTgt spid="52"/>
                                        </p:tgtEl>
                                      </p:cBhvr>
                                    </p:animEffect>
                                    <p:set>
                                      <p:cBhvr>
                                        <p:cTn id="39" dur="1" fill="hold">
                                          <p:stCondLst>
                                            <p:cond delay="499"/>
                                          </p:stCondLst>
                                        </p:cTn>
                                        <p:tgtEl>
                                          <p:spTgt spid="52"/>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6.25E-7 4.44444E-6 L 0.47812 0.20185 " pathEditMode="relative" rAng="0" ptsTypes="AA">
                                      <p:cBhvr>
                                        <p:cTn id="46" dur="1000" fill="hold"/>
                                        <p:tgtEl>
                                          <p:spTgt spid="9"/>
                                        </p:tgtEl>
                                        <p:attrNameLst>
                                          <p:attrName>ppt_x</p:attrName>
                                          <p:attrName>ppt_y</p:attrName>
                                        </p:attrNameLst>
                                      </p:cBhvr>
                                      <p:rCtr x="23906" y="10093"/>
                                    </p:animMotion>
                                  </p:childTnLst>
                                </p:cTn>
                              </p:par>
                              <p:par>
                                <p:cTn id="47" presetID="10" presetClass="exit" presetSubtype="0" fill="hold" grpId="2" nodeType="withEffect">
                                  <p:stCondLst>
                                    <p:cond delay="80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53" presetClass="exit" presetSubtype="32" fill="hold" nodeType="withEffect">
                                  <p:stCondLst>
                                    <p:cond delay="800"/>
                                  </p:stCondLst>
                                  <p:childTnLst>
                                    <p:anim calcmode="lin" valueType="num">
                                      <p:cBhvr>
                                        <p:cTn id="51" dur="500"/>
                                        <p:tgtEl>
                                          <p:spTgt spid="45"/>
                                        </p:tgtEl>
                                        <p:attrNameLst>
                                          <p:attrName>ppt_w</p:attrName>
                                        </p:attrNameLst>
                                      </p:cBhvr>
                                      <p:tavLst>
                                        <p:tav tm="0">
                                          <p:val>
                                            <p:strVal val="ppt_w"/>
                                          </p:val>
                                        </p:tav>
                                        <p:tav tm="100000">
                                          <p:val>
                                            <p:fltVal val="0"/>
                                          </p:val>
                                        </p:tav>
                                      </p:tavLst>
                                    </p:anim>
                                    <p:anim calcmode="lin" valueType="num">
                                      <p:cBhvr>
                                        <p:cTn id="52" dur="500"/>
                                        <p:tgtEl>
                                          <p:spTgt spid="45"/>
                                        </p:tgtEl>
                                        <p:attrNameLst>
                                          <p:attrName>ppt_h</p:attrName>
                                        </p:attrNameLst>
                                      </p:cBhvr>
                                      <p:tavLst>
                                        <p:tav tm="0">
                                          <p:val>
                                            <p:strVal val="ppt_h"/>
                                          </p:val>
                                        </p:tav>
                                        <p:tav tm="100000">
                                          <p:val>
                                            <p:fltVal val="0"/>
                                          </p:val>
                                        </p:tav>
                                      </p:tavLst>
                                    </p:anim>
                                    <p:animEffect transition="out" filter="fade">
                                      <p:cBhvr>
                                        <p:cTn id="53" dur="500"/>
                                        <p:tgtEl>
                                          <p:spTgt spid="45"/>
                                        </p:tgtEl>
                                      </p:cBhvr>
                                    </p:animEffect>
                                    <p:set>
                                      <p:cBhvr>
                                        <p:cTn id="54" dur="1" fill="hold">
                                          <p:stCondLst>
                                            <p:cond delay="499"/>
                                          </p:stCondLst>
                                        </p:cTn>
                                        <p:tgtEl>
                                          <p:spTgt spid="45"/>
                                        </p:tgtEl>
                                        <p:attrNameLst>
                                          <p:attrName>style.visibility</p:attrName>
                                        </p:attrNameLst>
                                      </p:cBhvr>
                                      <p:to>
                                        <p:strVal val="hidden"/>
                                      </p:to>
                                    </p:set>
                                  </p:childTnLst>
                                </p:cTn>
                              </p:par>
                              <p:par>
                                <p:cTn id="55" presetID="10" presetClass="entr" presetSubtype="0" fill="hold" grpId="0" nodeType="withEffect">
                                  <p:stCondLst>
                                    <p:cond delay="8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par>
                          <p:cTn id="58" fill="hold">
                            <p:stCondLst>
                              <p:cond delay="1300"/>
                            </p:stCondLst>
                            <p:childTnLst>
                              <p:par>
                                <p:cTn id="59" presetID="22" presetClass="entr" presetSubtype="8"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par>
                                <p:cTn id="62" presetID="22" presetClass="entr" presetSubtype="2"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right)">
                                      <p:cBhvr>
                                        <p:cTn id="64" dur="500"/>
                                        <p:tgtEl>
                                          <p:spTgt spid="17"/>
                                        </p:tgtEl>
                                      </p:cBhvr>
                                    </p:animEffect>
                                  </p:childTnLst>
                                </p:cTn>
                              </p:par>
                              <p:par>
                                <p:cTn id="65" presetID="42" presetClass="path" presetSubtype="0" accel="50000" decel="50000" fill="hold" nodeType="withEffect">
                                  <p:stCondLst>
                                    <p:cond delay="0"/>
                                  </p:stCondLst>
                                  <p:childTnLst>
                                    <p:animMotion origin="layout" path="M 1.45833E-6 4.81481E-6 L 0.15846 -0.0007 " pathEditMode="relative" rAng="0" ptsTypes="AA">
                                      <p:cBhvr>
                                        <p:cTn id="66" dur="1000" fill="hold"/>
                                        <p:tgtEl>
                                          <p:spTgt spid="57"/>
                                        </p:tgtEl>
                                        <p:attrNameLst>
                                          <p:attrName>ppt_x</p:attrName>
                                          <p:attrName>ppt_y</p:attrName>
                                        </p:attrNameLst>
                                      </p:cBhvr>
                                      <p:rCtr x="7917" y="-46"/>
                                    </p:animMotion>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9" grpId="0" animBg="1"/>
      <p:bldP spid="59" grpId="1" animBg="1"/>
      <p:bldP spid="9" grpId="0" animBg="1"/>
      <p:bldP spid="9" grpId="1" animBg="1"/>
      <p:bldP spid="9" grpId="2" animBg="1"/>
      <p:bldP spid="13" grpId="0"/>
      <p:bldP spid="15" grpId="0" animBg="1"/>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dirty="0">
                <a:solidFill>
                  <a:srgbClr val="AD2B26"/>
                </a:solidFill>
              </a:rPr>
              <a:t>AQS</a:t>
            </a:r>
            <a:r>
              <a:rPr lang="zh-CN" altLang="en-US" dirty="0">
                <a:solidFill>
                  <a:srgbClr val="AD2B26"/>
                </a:solidFill>
              </a:rPr>
              <a:t>是公平锁吗，还是非公平锁？</a:t>
            </a:r>
          </a:p>
        </p:txBody>
      </p:sp>
      <p:grpSp>
        <p:nvGrpSpPr>
          <p:cNvPr id="53" name="组合 52">
            <a:extLst>
              <a:ext uri="{FF2B5EF4-FFF2-40B4-BE49-F238E27FC236}">
                <a16:creationId xmlns:a16="http://schemas.microsoft.com/office/drawing/2014/main" id="{6FC2A59D-40D3-9F9B-FCF5-0B571A1C2CAA}"/>
              </a:ext>
            </a:extLst>
          </p:cNvPr>
          <p:cNvGrpSpPr/>
          <p:nvPr/>
        </p:nvGrpSpPr>
        <p:grpSpPr>
          <a:xfrm>
            <a:off x="5634980" y="2421451"/>
            <a:ext cx="2936799" cy="633218"/>
            <a:chOff x="5310126" y="2421451"/>
            <a:chExt cx="2936799" cy="633218"/>
          </a:xfrm>
          <a:effectLst>
            <a:outerShdw blurRad="50800" dist="38100" dir="2700000" algn="tl" rotWithShape="0">
              <a:prstClr val="black">
                <a:alpha val="40000"/>
              </a:prstClr>
            </a:outerShdw>
          </a:effectLst>
        </p:grpSpPr>
        <p:sp>
          <p:nvSpPr>
            <p:cNvPr id="4" name="矩形 3">
              <a:extLst>
                <a:ext uri="{FF2B5EF4-FFF2-40B4-BE49-F238E27FC236}">
                  <a16:creationId xmlns:a16="http://schemas.microsoft.com/office/drawing/2014/main" id="{6A24E692-02C6-BE68-B1E7-E047B0BD7EEB}"/>
                </a:ext>
              </a:extLst>
            </p:cNvPr>
            <p:cNvSpPr/>
            <p:nvPr/>
          </p:nvSpPr>
          <p:spPr>
            <a:xfrm>
              <a:off x="5310126" y="2421451"/>
              <a:ext cx="1260140" cy="63321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ea typeface="Alibaba PuHuiTi Medium"/>
                </a:rPr>
                <a:t>state</a:t>
              </a:r>
              <a:endParaRPr lang="zh-CN" altLang="en-US" sz="2000" dirty="0">
                <a:solidFill>
                  <a:schemeClr val="tx1"/>
                </a:solidFill>
                <a:ea typeface="Alibaba PuHuiTi Medium"/>
              </a:endParaRPr>
            </a:p>
          </p:txBody>
        </p:sp>
        <p:sp>
          <p:nvSpPr>
            <p:cNvPr id="34" name="文本占位符 2">
              <a:extLst>
                <a:ext uri="{FF2B5EF4-FFF2-40B4-BE49-F238E27FC236}">
                  <a16:creationId xmlns:a16="http://schemas.microsoft.com/office/drawing/2014/main" id="{949C3BD7-B5D7-7054-4427-F61879C412CC}"/>
                </a:ext>
              </a:extLst>
            </p:cNvPr>
            <p:cNvSpPr txBox="1">
              <a:spLocks/>
            </p:cNvSpPr>
            <p:nvPr/>
          </p:nvSpPr>
          <p:spPr>
            <a:xfrm>
              <a:off x="6637267" y="2547717"/>
              <a:ext cx="1609658" cy="4540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0 </a:t>
              </a:r>
              <a:r>
                <a:rPr lang="zh-CN" altLang="en-US" sz="1400" dirty="0"/>
                <a:t>无锁</a:t>
              </a:r>
              <a:r>
                <a:rPr lang="en-US" altLang="zh-CN" sz="1400" dirty="0"/>
                <a:t>    1 </a:t>
              </a:r>
              <a:r>
                <a:rPr lang="zh-CN" altLang="en-US" sz="1400" dirty="0"/>
                <a:t>有锁</a:t>
              </a:r>
              <a:r>
                <a:rPr lang="en-US" altLang="zh-CN" sz="1400" dirty="0"/>
                <a:t> </a:t>
              </a:r>
              <a:endParaRPr lang="zh-CN" altLang="en-US" sz="1400" dirty="0"/>
            </a:p>
          </p:txBody>
        </p:sp>
      </p:grpSp>
      <p:grpSp>
        <p:nvGrpSpPr>
          <p:cNvPr id="57" name="组合 56">
            <a:extLst>
              <a:ext uri="{FF2B5EF4-FFF2-40B4-BE49-F238E27FC236}">
                <a16:creationId xmlns:a16="http://schemas.microsoft.com/office/drawing/2014/main" id="{2C9490B8-8FF8-72E7-B2A8-DDC79087E1B7}"/>
              </a:ext>
            </a:extLst>
          </p:cNvPr>
          <p:cNvGrpSpPr/>
          <p:nvPr/>
        </p:nvGrpSpPr>
        <p:grpSpPr>
          <a:xfrm>
            <a:off x="8079873" y="4859590"/>
            <a:ext cx="1931876" cy="1478706"/>
            <a:chOff x="7025791" y="4945997"/>
            <a:chExt cx="1931876" cy="1478706"/>
          </a:xfrm>
        </p:grpSpPr>
        <p:sp>
          <p:nvSpPr>
            <p:cNvPr id="31" name="箭头: 上 30">
              <a:extLst>
                <a:ext uri="{FF2B5EF4-FFF2-40B4-BE49-F238E27FC236}">
                  <a16:creationId xmlns:a16="http://schemas.microsoft.com/office/drawing/2014/main" id="{DD084029-6FD7-4E53-2D9E-24F30E1EA205}"/>
                </a:ext>
              </a:extLst>
            </p:cNvPr>
            <p:cNvSpPr/>
            <p:nvPr/>
          </p:nvSpPr>
          <p:spPr>
            <a:xfrm>
              <a:off x="7525002" y="4945997"/>
              <a:ext cx="291262" cy="464114"/>
            </a:xfrm>
            <a:prstGeom prst="up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
              <a:extLst>
                <a:ext uri="{FF2B5EF4-FFF2-40B4-BE49-F238E27FC236}">
                  <a16:creationId xmlns:a16="http://schemas.microsoft.com/office/drawing/2014/main" id="{797099F9-53C0-CF5F-18D6-31BBC563C8FD}"/>
                </a:ext>
              </a:extLst>
            </p:cNvPr>
            <p:cNvSpPr txBox="1">
              <a:spLocks/>
            </p:cNvSpPr>
            <p:nvPr/>
          </p:nvSpPr>
          <p:spPr>
            <a:xfrm>
              <a:off x="7440158" y="5504982"/>
              <a:ext cx="806767"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tail</a:t>
              </a:r>
              <a:endParaRPr lang="zh-CN" altLang="en-US" dirty="0"/>
            </a:p>
          </p:txBody>
        </p:sp>
        <p:sp>
          <p:nvSpPr>
            <p:cNvPr id="37" name="文本占位符 2">
              <a:extLst>
                <a:ext uri="{FF2B5EF4-FFF2-40B4-BE49-F238E27FC236}">
                  <a16:creationId xmlns:a16="http://schemas.microsoft.com/office/drawing/2014/main" id="{76A59751-95B1-13E1-01B1-13191949E52D}"/>
                </a:ext>
              </a:extLst>
            </p:cNvPr>
            <p:cNvSpPr txBox="1">
              <a:spLocks/>
            </p:cNvSpPr>
            <p:nvPr/>
          </p:nvSpPr>
          <p:spPr>
            <a:xfrm>
              <a:off x="7025791" y="5960589"/>
              <a:ext cx="1931876"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队列最后一个元素</a:t>
              </a:r>
            </a:p>
          </p:txBody>
        </p:sp>
      </p:grpSp>
      <p:grpSp>
        <p:nvGrpSpPr>
          <p:cNvPr id="58" name="组合 57">
            <a:extLst>
              <a:ext uri="{FF2B5EF4-FFF2-40B4-BE49-F238E27FC236}">
                <a16:creationId xmlns:a16="http://schemas.microsoft.com/office/drawing/2014/main" id="{927ADBD0-9DCF-B015-16C7-ED9CB0C237AB}"/>
              </a:ext>
            </a:extLst>
          </p:cNvPr>
          <p:cNvGrpSpPr/>
          <p:nvPr/>
        </p:nvGrpSpPr>
        <p:grpSpPr>
          <a:xfrm>
            <a:off x="2027548" y="4852026"/>
            <a:ext cx="2100112" cy="1535137"/>
            <a:chOff x="1701928" y="4904061"/>
            <a:chExt cx="2100112" cy="1535137"/>
          </a:xfrm>
        </p:grpSpPr>
        <p:sp>
          <p:nvSpPr>
            <p:cNvPr id="30" name="箭头: 上 29">
              <a:extLst>
                <a:ext uri="{FF2B5EF4-FFF2-40B4-BE49-F238E27FC236}">
                  <a16:creationId xmlns:a16="http://schemas.microsoft.com/office/drawing/2014/main" id="{BE101CD8-FE31-6907-950A-FBF475E932C8}"/>
                </a:ext>
              </a:extLst>
            </p:cNvPr>
            <p:cNvSpPr/>
            <p:nvPr/>
          </p:nvSpPr>
          <p:spPr>
            <a:xfrm>
              <a:off x="2430658" y="4904061"/>
              <a:ext cx="291262" cy="464114"/>
            </a:xfrm>
            <a:prstGeom prst="upArrow">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2">
              <a:extLst>
                <a:ext uri="{FF2B5EF4-FFF2-40B4-BE49-F238E27FC236}">
                  <a16:creationId xmlns:a16="http://schemas.microsoft.com/office/drawing/2014/main" id="{C015683F-F546-52E9-4EA5-E69BF51059AB}"/>
                </a:ext>
              </a:extLst>
            </p:cNvPr>
            <p:cNvSpPr txBox="1">
              <a:spLocks/>
            </p:cNvSpPr>
            <p:nvPr/>
          </p:nvSpPr>
          <p:spPr>
            <a:xfrm>
              <a:off x="2235866" y="5481900"/>
              <a:ext cx="972108"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head</a:t>
              </a:r>
              <a:endParaRPr lang="zh-CN" altLang="en-US" dirty="0"/>
            </a:p>
          </p:txBody>
        </p:sp>
        <p:sp>
          <p:nvSpPr>
            <p:cNvPr id="38" name="文本占位符 2">
              <a:extLst>
                <a:ext uri="{FF2B5EF4-FFF2-40B4-BE49-F238E27FC236}">
                  <a16:creationId xmlns:a16="http://schemas.microsoft.com/office/drawing/2014/main" id="{2F4ADD17-078E-AB61-FDFA-6CF6109C1C30}"/>
                </a:ext>
              </a:extLst>
            </p:cNvPr>
            <p:cNvSpPr txBox="1">
              <a:spLocks/>
            </p:cNvSpPr>
            <p:nvPr/>
          </p:nvSpPr>
          <p:spPr>
            <a:xfrm>
              <a:off x="1701928" y="5975084"/>
              <a:ext cx="2100112"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队列中最久的一个元素</a:t>
              </a:r>
            </a:p>
          </p:txBody>
        </p:sp>
      </p:grpSp>
      <p:sp>
        <p:nvSpPr>
          <p:cNvPr id="36" name="文本占位符 2">
            <a:extLst>
              <a:ext uri="{FF2B5EF4-FFF2-40B4-BE49-F238E27FC236}">
                <a16:creationId xmlns:a16="http://schemas.microsoft.com/office/drawing/2014/main" id="{16871FED-B1EE-3C5D-9A99-B2D41B0E4C25}"/>
              </a:ext>
            </a:extLst>
          </p:cNvPr>
          <p:cNvSpPr txBox="1">
            <a:spLocks/>
          </p:cNvSpPr>
          <p:nvPr/>
        </p:nvSpPr>
        <p:spPr>
          <a:xfrm>
            <a:off x="803412" y="4146930"/>
            <a:ext cx="1116124" cy="464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chemeClr val="tx1"/>
                </a:solidFill>
              </a:rPr>
              <a:t>FIFO</a:t>
            </a:r>
            <a:r>
              <a:rPr lang="zh-CN" altLang="en-US" dirty="0">
                <a:solidFill>
                  <a:schemeClr val="tx1"/>
                </a:solidFill>
              </a:rPr>
              <a:t>队列</a:t>
            </a:r>
          </a:p>
        </p:txBody>
      </p:sp>
      <p:sp>
        <p:nvSpPr>
          <p:cNvPr id="51" name="椭圆 50">
            <a:extLst>
              <a:ext uri="{FF2B5EF4-FFF2-40B4-BE49-F238E27FC236}">
                <a16:creationId xmlns:a16="http://schemas.microsoft.com/office/drawing/2014/main" id="{50E679AC-8F9C-5B82-736A-EFF7D7D7DE6A}"/>
              </a:ext>
            </a:extLst>
          </p:cNvPr>
          <p:cNvSpPr/>
          <p:nvPr/>
        </p:nvSpPr>
        <p:spPr>
          <a:xfrm>
            <a:off x="5897682" y="2057932"/>
            <a:ext cx="288032" cy="288032"/>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ea typeface="Alibaba PuHuiTi Medium"/>
              </a:rPr>
              <a:t>1</a:t>
            </a:r>
            <a:endParaRPr lang="zh-CN" altLang="en-US" sz="1400" dirty="0">
              <a:solidFill>
                <a:schemeClr val="bg1"/>
              </a:solidFill>
              <a:ea typeface="Alibaba PuHuiTi Medium"/>
            </a:endParaRPr>
          </a:p>
        </p:txBody>
      </p:sp>
      <p:sp>
        <p:nvSpPr>
          <p:cNvPr id="52" name="椭圆 51">
            <a:extLst>
              <a:ext uri="{FF2B5EF4-FFF2-40B4-BE49-F238E27FC236}">
                <a16:creationId xmlns:a16="http://schemas.microsoft.com/office/drawing/2014/main" id="{BFB7A547-A1A8-DC3F-C23A-5D7A78A34A9A}"/>
              </a:ext>
            </a:extLst>
          </p:cNvPr>
          <p:cNvSpPr/>
          <p:nvPr/>
        </p:nvSpPr>
        <p:spPr>
          <a:xfrm>
            <a:off x="6385134" y="2057932"/>
            <a:ext cx="288032" cy="288032"/>
          </a:xfrm>
          <a:prstGeom prst="ellipse">
            <a:avLst/>
          </a:prstGeom>
          <a:solidFill>
            <a:srgbClr val="00B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0</a:t>
            </a:r>
            <a:endParaRPr lang="zh-CN" altLang="en-US" sz="1400" dirty="0">
              <a:solidFill>
                <a:schemeClr val="tx1"/>
              </a:solidFill>
              <a:ea typeface="Alibaba PuHuiTi Medium"/>
            </a:endParaRPr>
          </a:p>
        </p:txBody>
      </p:sp>
      <p:sp>
        <p:nvSpPr>
          <p:cNvPr id="59" name="矩形 58">
            <a:extLst>
              <a:ext uri="{FF2B5EF4-FFF2-40B4-BE49-F238E27FC236}">
                <a16:creationId xmlns:a16="http://schemas.microsoft.com/office/drawing/2014/main" id="{CE88F3BD-8809-9ED9-FBF3-04B54182FB24}"/>
              </a:ext>
            </a:extLst>
          </p:cNvPr>
          <p:cNvSpPr/>
          <p:nvPr/>
        </p:nvSpPr>
        <p:spPr>
          <a:xfrm>
            <a:off x="2416704" y="1756334"/>
            <a:ext cx="1116124" cy="60119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0</a:t>
            </a:r>
            <a:endParaRPr lang="zh-CN" altLang="en-US" sz="1600" dirty="0">
              <a:solidFill>
                <a:schemeClr val="tx1"/>
              </a:solidFill>
              <a:ea typeface="Alibaba PuHuiTi Medium"/>
            </a:endParaRPr>
          </a:p>
        </p:txBody>
      </p:sp>
      <p:cxnSp>
        <p:nvCxnSpPr>
          <p:cNvPr id="61" name="直接箭头连接符 60">
            <a:extLst>
              <a:ext uri="{FF2B5EF4-FFF2-40B4-BE49-F238E27FC236}">
                <a16:creationId xmlns:a16="http://schemas.microsoft.com/office/drawing/2014/main" id="{B146BA6A-4BAB-D684-9FDD-841DEA7FD6BA}"/>
              </a:ext>
            </a:extLst>
          </p:cNvPr>
          <p:cNvCxnSpPr>
            <a:stCxn id="59" idx="3"/>
            <a:endCxn id="4" idx="1"/>
          </p:cNvCxnSpPr>
          <p:nvPr/>
        </p:nvCxnSpPr>
        <p:spPr>
          <a:xfrm>
            <a:off x="3532828" y="2056932"/>
            <a:ext cx="2102152" cy="681128"/>
          </a:xfrm>
          <a:prstGeom prst="straightConnector1">
            <a:avLst/>
          </a:prstGeom>
          <a:ln w="28575">
            <a:solidFill>
              <a:srgbClr val="4C5252"/>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BBF70CC-31F9-7532-0DC3-77AFC95CE9A9}"/>
              </a:ext>
            </a:extLst>
          </p:cNvPr>
          <p:cNvSpPr/>
          <p:nvPr/>
        </p:nvSpPr>
        <p:spPr>
          <a:xfrm>
            <a:off x="2407649" y="4078389"/>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1</a:t>
            </a:r>
            <a:endParaRPr lang="zh-CN" altLang="en-US" sz="1600" dirty="0">
              <a:solidFill>
                <a:schemeClr val="tx1"/>
              </a:solidFill>
              <a:ea typeface="Alibaba PuHuiTi Medium"/>
            </a:endParaRPr>
          </a:p>
        </p:txBody>
      </p:sp>
      <p:sp>
        <p:nvSpPr>
          <p:cNvPr id="10" name="矩形 9">
            <a:extLst>
              <a:ext uri="{FF2B5EF4-FFF2-40B4-BE49-F238E27FC236}">
                <a16:creationId xmlns:a16="http://schemas.microsoft.com/office/drawing/2014/main" id="{D903EEDB-CF59-F857-3A19-63EA6E89495D}"/>
              </a:ext>
            </a:extLst>
          </p:cNvPr>
          <p:cNvSpPr/>
          <p:nvPr/>
        </p:nvSpPr>
        <p:spPr>
          <a:xfrm>
            <a:off x="4339775" y="4078389"/>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2</a:t>
            </a:r>
            <a:endParaRPr lang="zh-CN" altLang="en-US" sz="1600" dirty="0">
              <a:solidFill>
                <a:schemeClr val="tx1"/>
              </a:solidFill>
              <a:ea typeface="Alibaba PuHuiTi Medium"/>
            </a:endParaRPr>
          </a:p>
        </p:txBody>
      </p:sp>
      <p:cxnSp>
        <p:nvCxnSpPr>
          <p:cNvPr id="12" name="直接箭头连接符 11">
            <a:extLst>
              <a:ext uri="{FF2B5EF4-FFF2-40B4-BE49-F238E27FC236}">
                <a16:creationId xmlns:a16="http://schemas.microsoft.com/office/drawing/2014/main" id="{4AA6C837-C710-617E-8F75-B3743C49F65A}"/>
              </a:ext>
            </a:extLst>
          </p:cNvPr>
          <p:cNvCxnSpPr/>
          <p:nvPr/>
        </p:nvCxnSpPr>
        <p:spPr>
          <a:xfrm>
            <a:off x="3532828" y="4238254"/>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EA3493D-ECA3-51AC-6379-7AEA81E00960}"/>
              </a:ext>
            </a:extLst>
          </p:cNvPr>
          <p:cNvCxnSpPr/>
          <p:nvPr/>
        </p:nvCxnSpPr>
        <p:spPr>
          <a:xfrm flipH="1">
            <a:off x="3523773" y="4571573"/>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B09A4F2-09F9-B6BF-2D23-30E869655376}"/>
              </a:ext>
            </a:extLst>
          </p:cNvPr>
          <p:cNvSpPr/>
          <p:nvPr/>
        </p:nvSpPr>
        <p:spPr>
          <a:xfrm>
            <a:off x="6271901" y="4074930"/>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3</a:t>
            </a:r>
            <a:endParaRPr lang="zh-CN" altLang="en-US" sz="1600" dirty="0">
              <a:solidFill>
                <a:schemeClr val="tx1"/>
              </a:solidFill>
              <a:ea typeface="Alibaba PuHuiTi Medium"/>
            </a:endParaRPr>
          </a:p>
        </p:txBody>
      </p:sp>
      <p:cxnSp>
        <p:nvCxnSpPr>
          <p:cNvPr id="8" name="直接箭头连接符 7">
            <a:extLst>
              <a:ext uri="{FF2B5EF4-FFF2-40B4-BE49-F238E27FC236}">
                <a16:creationId xmlns:a16="http://schemas.microsoft.com/office/drawing/2014/main" id="{C72CF7B5-B9AC-EA81-7BC6-F5D56A07BCF0}"/>
              </a:ext>
            </a:extLst>
          </p:cNvPr>
          <p:cNvCxnSpPr/>
          <p:nvPr/>
        </p:nvCxnSpPr>
        <p:spPr>
          <a:xfrm>
            <a:off x="5464954" y="4234795"/>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7729D10-FC37-1359-3C68-B8D94B4F379D}"/>
              </a:ext>
            </a:extLst>
          </p:cNvPr>
          <p:cNvCxnSpPr/>
          <p:nvPr/>
        </p:nvCxnSpPr>
        <p:spPr>
          <a:xfrm flipH="1">
            <a:off x="5455899" y="4568114"/>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54CE86B-4C0E-AF48-632F-8AC5A6CC0505}"/>
              </a:ext>
            </a:extLst>
          </p:cNvPr>
          <p:cNvSpPr/>
          <p:nvPr/>
        </p:nvSpPr>
        <p:spPr>
          <a:xfrm>
            <a:off x="8212858" y="4116570"/>
            <a:ext cx="1116124" cy="60119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4</a:t>
            </a:r>
            <a:endParaRPr lang="zh-CN" altLang="en-US" sz="1600" dirty="0">
              <a:solidFill>
                <a:schemeClr val="tx1"/>
              </a:solidFill>
              <a:ea typeface="Alibaba PuHuiTi Medium"/>
            </a:endParaRPr>
          </a:p>
        </p:txBody>
      </p:sp>
      <p:cxnSp>
        <p:nvCxnSpPr>
          <p:cNvPr id="16" name="直接箭头连接符 15">
            <a:extLst>
              <a:ext uri="{FF2B5EF4-FFF2-40B4-BE49-F238E27FC236}">
                <a16:creationId xmlns:a16="http://schemas.microsoft.com/office/drawing/2014/main" id="{8C9D7BBC-3F4D-8CBB-BF0E-61539CED39FB}"/>
              </a:ext>
            </a:extLst>
          </p:cNvPr>
          <p:cNvCxnSpPr/>
          <p:nvPr/>
        </p:nvCxnSpPr>
        <p:spPr>
          <a:xfrm>
            <a:off x="7405911" y="4241710"/>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BC678EC-CFF4-F052-4E67-3446FF63E178}"/>
              </a:ext>
            </a:extLst>
          </p:cNvPr>
          <p:cNvCxnSpPr/>
          <p:nvPr/>
        </p:nvCxnSpPr>
        <p:spPr>
          <a:xfrm flipH="1">
            <a:off x="7396856" y="4575029"/>
            <a:ext cx="816002"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C5DBCB5-118A-C802-BACF-05F59C69BEB8}"/>
              </a:ext>
            </a:extLst>
          </p:cNvPr>
          <p:cNvCxnSpPr>
            <a:cxnSpLocks/>
            <a:stCxn id="3" idx="0"/>
            <a:endCxn id="4" idx="1"/>
          </p:cNvCxnSpPr>
          <p:nvPr/>
        </p:nvCxnSpPr>
        <p:spPr>
          <a:xfrm flipV="1">
            <a:off x="2965711" y="2738060"/>
            <a:ext cx="2669269" cy="134032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E664DDE3-9723-09F1-C2B6-900535AFF3B4}"/>
              </a:ext>
            </a:extLst>
          </p:cNvPr>
          <p:cNvSpPr/>
          <p:nvPr/>
        </p:nvSpPr>
        <p:spPr>
          <a:xfrm>
            <a:off x="2416704" y="2443902"/>
            <a:ext cx="1116124" cy="601196"/>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Medium"/>
              </a:rPr>
              <a:t>线程</a:t>
            </a:r>
            <a:r>
              <a:rPr lang="en-US" altLang="zh-CN" sz="1600" dirty="0">
                <a:solidFill>
                  <a:schemeClr val="tx1"/>
                </a:solidFill>
                <a:ea typeface="Alibaba PuHuiTi Medium"/>
              </a:rPr>
              <a:t>5</a:t>
            </a:r>
            <a:endParaRPr lang="zh-CN" altLang="en-US" sz="1600" dirty="0">
              <a:solidFill>
                <a:schemeClr val="tx1"/>
              </a:solidFill>
              <a:ea typeface="Alibaba PuHuiTi Medium"/>
            </a:endParaRPr>
          </a:p>
        </p:txBody>
      </p:sp>
      <p:cxnSp>
        <p:nvCxnSpPr>
          <p:cNvPr id="23" name="直接箭头连接符 22">
            <a:extLst>
              <a:ext uri="{FF2B5EF4-FFF2-40B4-BE49-F238E27FC236}">
                <a16:creationId xmlns:a16="http://schemas.microsoft.com/office/drawing/2014/main" id="{CB32A649-2F17-2A1E-B77D-DCFC8651D8DC}"/>
              </a:ext>
            </a:extLst>
          </p:cNvPr>
          <p:cNvCxnSpPr>
            <a:stCxn id="21" idx="3"/>
            <a:endCxn id="4" idx="1"/>
          </p:cNvCxnSpPr>
          <p:nvPr/>
        </p:nvCxnSpPr>
        <p:spPr>
          <a:xfrm flipV="1">
            <a:off x="3532828" y="2738060"/>
            <a:ext cx="2102152" cy="644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文本占位符 2">
            <a:extLst>
              <a:ext uri="{FF2B5EF4-FFF2-40B4-BE49-F238E27FC236}">
                <a16:creationId xmlns:a16="http://schemas.microsoft.com/office/drawing/2014/main" id="{2CE1E87C-C49D-B057-205F-05F63FA19EB2}"/>
              </a:ext>
            </a:extLst>
          </p:cNvPr>
          <p:cNvSpPr txBox="1">
            <a:spLocks/>
          </p:cNvSpPr>
          <p:nvPr/>
        </p:nvSpPr>
        <p:spPr>
          <a:xfrm>
            <a:off x="7086043" y="1125655"/>
            <a:ext cx="4601411" cy="115645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solidFill>
                  <a:schemeClr val="tx1"/>
                </a:solidFill>
              </a:rPr>
              <a:t>新的线程与队列中的线程共同来抢资源，是</a:t>
            </a:r>
            <a:r>
              <a:rPr lang="zh-CN" altLang="en-US" sz="1400" dirty="0">
                <a:solidFill>
                  <a:srgbClr val="C00000"/>
                </a:solidFill>
              </a:rPr>
              <a:t>非公平锁</a:t>
            </a:r>
            <a:endParaRPr lang="en-US" altLang="zh-CN" sz="1400" dirty="0">
              <a:solidFill>
                <a:srgbClr val="C00000"/>
              </a:solidFill>
            </a:endParaRPr>
          </a:p>
          <a:p>
            <a:pPr marL="285750" indent="-285750">
              <a:buFont typeface="Wingdings" panose="05000000000000000000" pitchFamily="2" charset="2"/>
              <a:buChar char="l"/>
            </a:pPr>
            <a:r>
              <a:rPr lang="zh-CN" altLang="en-US" sz="1400" dirty="0">
                <a:solidFill>
                  <a:schemeClr val="tx1"/>
                </a:solidFill>
              </a:rPr>
              <a:t>新的线程到队列中等待，只让队列中的</a:t>
            </a:r>
            <a:r>
              <a:rPr lang="en-US" altLang="zh-CN" sz="1400" dirty="0">
                <a:solidFill>
                  <a:schemeClr val="tx1"/>
                </a:solidFill>
              </a:rPr>
              <a:t>head</a:t>
            </a:r>
            <a:r>
              <a:rPr lang="zh-CN" altLang="en-US" sz="1400" dirty="0">
                <a:solidFill>
                  <a:schemeClr val="tx1"/>
                </a:solidFill>
              </a:rPr>
              <a:t>线程获取锁，是</a:t>
            </a:r>
            <a:r>
              <a:rPr lang="zh-CN" altLang="en-US" sz="1400" dirty="0">
                <a:solidFill>
                  <a:srgbClr val="C00000"/>
                </a:solidFill>
              </a:rPr>
              <a:t>公平锁</a:t>
            </a:r>
          </a:p>
        </p:txBody>
      </p:sp>
    </p:spTree>
    <p:extLst>
      <p:ext uri="{BB962C8B-B14F-4D97-AF65-F5344CB8AC3E}">
        <p14:creationId xmlns:p14="http://schemas.microsoft.com/office/powerpoint/2010/main" val="3912312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61"/>
                                        </p:tgtEl>
                                        <p:attrNameLst>
                                          <p:attrName>ppt_w</p:attrName>
                                        </p:attrNameLst>
                                      </p:cBhvr>
                                      <p:tavLst>
                                        <p:tav tm="0">
                                          <p:val>
                                            <p:strVal val="ppt_w"/>
                                          </p:val>
                                        </p:tav>
                                        <p:tav tm="100000">
                                          <p:val>
                                            <p:fltVal val="0"/>
                                          </p:val>
                                        </p:tav>
                                      </p:tavLst>
                                    </p:anim>
                                    <p:anim calcmode="lin" valueType="num">
                                      <p:cBhvr>
                                        <p:cTn id="7" dur="500"/>
                                        <p:tgtEl>
                                          <p:spTgt spid="61"/>
                                        </p:tgtEl>
                                        <p:attrNameLst>
                                          <p:attrName>ppt_h</p:attrName>
                                        </p:attrNameLst>
                                      </p:cBhvr>
                                      <p:tavLst>
                                        <p:tav tm="0">
                                          <p:val>
                                            <p:strVal val="ppt_h"/>
                                          </p:val>
                                        </p:tav>
                                        <p:tav tm="100000">
                                          <p:val>
                                            <p:fltVal val="0"/>
                                          </p:val>
                                        </p:tav>
                                      </p:tavLst>
                                    </p:anim>
                                    <p:animEffect transition="out" filter="fade">
                                      <p:cBhvr>
                                        <p:cTn id="8" dur="500"/>
                                        <p:tgtEl>
                                          <p:spTgt spid="61"/>
                                        </p:tgtEl>
                                      </p:cBhvr>
                                    </p:animEffect>
                                    <p:set>
                                      <p:cBhvr>
                                        <p:cTn id="9" dur="1" fill="hold">
                                          <p:stCondLst>
                                            <p:cond delay="499"/>
                                          </p:stCondLst>
                                        </p:cTn>
                                        <p:tgtEl>
                                          <p:spTgt spid="61"/>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59"/>
                                        </p:tgtEl>
                                        <p:attrNameLst>
                                          <p:attrName>ppt_w</p:attrName>
                                        </p:attrNameLst>
                                      </p:cBhvr>
                                      <p:tavLst>
                                        <p:tav tm="0">
                                          <p:val>
                                            <p:strVal val="ppt_w"/>
                                          </p:val>
                                        </p:tav>
                                        <p:tav tm="100000">
                                          <p:val>
                                            <p:fltVal val="0"/>
                                          </p:val>
                                        </p:tav>
                                      </p:tavLst>
                                    </p:anim>
                                    <p:anim calcmode="lin" valueType="num">
                                      <p:cBhvr>
                                        <p:cTn id="12" dur="500"/>
                                        <p:tgtEl>
                                          <p:spTgt spid="59"/>
                                        </p:tgtEl>
                                        <p:attrNameLst>
                                          <p:attrName>ppt_h</p:attrName>
                                        </p:attrNameLst>
                                      </p:cBhvr>
                                      <p:tavLst>
                                        <p:tav tm="0">
                                          <p:val>
                                            <p:strVal val="ppt_h"/>
                                          </p:val>
                                        </p:tav>
                                        <p:tav tm="100000">
                                          <p:val>
                                            <p:fltVal val="0"/>
                                          </p:val>
                                        </p:tav>
                                      </p:tavLst>
                                    </p:anim>
                                    <p:animEffect transition="out" filter="fade">
                                      <p:cBhvr>
                                        <p:cTn id="13" dur="500"/>
                                        <p:tgtEl>
                                          <p:spTgt spid="59"/>
                                        </p:tgtEl>
                                      </p:cBhvr>
                                    </p:animEffect>
                                    <p:set>
                                      <p:cBhvr>
                                        <p:cTn id="14" dur="1" fill="hold">
                                          <p:stCondLst>
                                            <p:cond delay="499"/>
                                          </p:stCondLst>
                                        </p:cTn>
                                        <p:tgtEl>
                                          <p:spTgt spid="59"/>
                                        </p:tgtEl>
                                        <p:attrNameLst>
                                          <p:attrName>style.visibility</p:attrName>
                                        </p:attrNameLst>
                                      </p:cBhvr>
                                      <p:to>
                                        <p:strVal val="hidden"/>
                                      </p:to>
                                    </p:set>
                                  </p:childTnLst>
                                </p:cTn>
                              </p:par>
                            </p:childTnLst>
                          </p:cTn>
                        </p:par>
                        <p:par>
                          <p:cTn id="15" fill="hold">
                            <p:stCondLst>
                              <p:cond delay="500"/>
                            </p:stCondLst>
                            <p:childTnLst>
                              <p:par>
                                <p:cTn id="16" presetID="53" presetClass="exit" presetSubtype="32" fill="hold" grpId="0" nodeType="afterEffect">
                                  <p:stCondLst>
                                    <p:cond delay="0"/>
                                  </p:stCondLst>
                                  <p:childTnLst>
                                    <p:anim calcmode="lin" valueType="num">
                                      <p:cBhvr>
                                        <p:cTn id="17" dur="500"/>
                                        <p:tgtEl>
                                          <p:spTgt spid="51"/>
                                        </p:tgtEl>
                                        <p:attrNameLst>
                                          <p:attrName>ppt_w</p:attrName>
                                        </p:attrNameLst>
                                      </p:cBhvr>
                                      <p:tavLst>
                                        <p:tav tm="0">
                                          <p:val>
                                            <p:strVal val="ppt_w"/>
                                          </p:val>
                                        </p:tav>
                                        <p:tav tm="100000">
                                          <p:val>
                                            <p:fltVal val="0"/>
                                          </p:val>
                                        </p:tav>
                                      </p:tavLst>
                                    </p:anim>
                                    <p:anim calcmode="lin" valueType="num">
                                      <p:cBhvr>
                                        <p:cTn id="18" dur="500"/>
                                        <p:tgtEl>
                                          <p:spTgt spid="51"/>
                                        </p:tgtEl>
                                        <p:attrNameLst>
                                          <p:attrName>ppt_h</p:attrName>
                                        </p:attrNameLst>
                                      </p:cBhvr>
                                      <p:tavLst>
                                        <p:tav tm="0">
                                          <p:val>
                                            <p:strVal val="ppt_h"/>
                                          </p:val>
                                        </p:tav>
                                        <p:tav tm="100000">
                                          <p:val>
                                            <p:fltVal val="0"/>
                                          </p:val>
                                        </p:tav>
                                      </p:tavLst>
                                    </p:anim>
                                    <p:animEffect transition="out" filter="fade">
                                      <p:cBhvr>
                                        <p:cTn id="19" dur="500"/>
                                        <p:tgtEl>
                                          <p:spTgt spid="51"/>
                                        </p:tgtEl>
                                      </p:cBhvr>
                                    </p:animEffect>
                                    <p:set>
                                      <p:cBhvr>
                                        <p:cTn id="20" dur="1" fill="hold">
                                          <p:stCondLst>
                                            <p:cond delay="499"/>
                                          </p:stCondLst>
                                        </p:cTn>
                                        <p:tgtEl>
                                          <p:spTgt spid="51"/>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1+#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9" grpId="0" animBg="1"/>
      <p:bldP spid="21" grpId="0" animBg="1"/>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9DBAA4-6B1B-3CD1-E04C-C8C24152FEF0}"/>
              </a:ext>
            </a:extLst>
          </p:cNvPr>
          <p:cNvSpPr>
            <a:spLocks noGrp="1"/>
          </p:cNvSpPr>
          <p:nvPr>
            <p:ph type="body" sz="quarter" idx="10"/>
          </p:nvPr>
        </p:nvSpPr>
        <p:spPr>
          <a:xfrm>
            <a:off x="5120417" y="696996"/>
            <a:ext cx="5760538" cy="1353892"/>
          </a:xfrm>
        </p:spPr>
        <p:txBody>
          <a:bodyPr/>
          <a:lstStyle/>
          <a:p>
            <a:pPr marL="0" indent="0">
              <a:buNone/>
            </a:pPr>
            <a:r>
              <a:rPr lang="zh-CN" altLang="en-US" dirty="0"/>
              <a:t>什么是</a:t>
            </a:r>
            <a:r>
              <a:rPr lang="en-US" altLang="zh-CN" dirty="0"/>
              <a:t>AQS</a:t>
            </a:r>
            <a:r>
              <a:rPr lang="zh-CN" altLang="en-US" dirty="0"/>
              <a:t>？</a:t>
            </a:r>
          </a:p>
        </p:txBody>
      </p:sp>
      <p:sp>
        <p:nvSpPr>
          <p:cNvPr id="4" name="文本占位符 2">
            <a:extLst>
              <a:ext uri="{FF2B5EF4-FFF2-40B4-BE49-F238E27FC236}">
                <a16:creationId xmlns:a16="http://schemas.microsoft.com/office/drawing/2014/main" id="{D5E17F55-859A-E3EB-4420-0E9F4FA57EAB}"/>
              </a:ext>
            </a:extLst>
          </p:cNvPr>
          <p:cNvSpPr txBox="1">
            <a:spLocks/>
          </p:cNvSpPr>
          <p:nvPr/>
        </p:nvSpPr>
        <p:spPr>
          <a:xfrm>
            <a:off x="5106099" y="1842577"/>
            <a:ext cx="6298008" cy="26642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是多线程中的队列同步器。是一种锁机制，它是做为一个</a:t>
            </a:r>
            <a:r>
              <a:rPr lang="zh-CN" altLang="en-US" sz="1400" dirty="0">
                <a:solidFill>
                  <a:srgbClr val="C00000"/>
                </a:solidFill>
              </a:rPr>
              <a:t>基础框架</a:t>
            </a:r>
            <a:r>
              <a:rPr lang="zh-CN" altLang="en-US" sz="1400" dirty="0"/>
              <a:t>使用的，像</a:t>
            </a:r>
            <a:r>
              <a:rPr lang="en-US" altLang="zh-CN" sz="1400" dirty="0" err="1"/>
              <a:t>ReentrantLock</a:t>
            </a:r>
            <a:r>
              <a:rPr lang="zh-CN" altLang="en-US" sz="1400" dirty="0"/>
              <a:t>、</a:t>
            </a:r>
            <a:r>
              <a:rPr lang="en-US" altLang="zh-CN" sz="1400" dirty="0"/>
              <a:t>Semaphore</a:t>
            </a:r>
            <a:r>
              <a:rPr lang="zh-CN" altLang="en-US" sz="1400" dirty="0"/>
              <a:t>都是基于</a:t>
            </a:r>
            <a:r>
              <a:rPr lang="en-US" altLang="zh-CN" sz="1400" dirty="0"/>
              <a:t>AQS</a:t>
            </a:r>
            <a:r>
              <a:rPr lang="zh-CN" altLang="en-US" sz="1400" dirty="0"/>
              <a:t>实现的</a:t>
            </a:r>
            <a:endParaRPr lang="en-US" altLang="zh-CN" sz="1400" dirty="0"/>
          </a:p>
          <a:p>
            <a:pPr marL="285750" indent="-285750">
              <a:buFont typeface="Wingdings" panose="05000000000000000000" pitchFamily="2" charset="2"/>
              <a:buChar char="l"/>
            </a:pPr>
            <a:r>
              <a:rPr lang="en-US" altLang="zh-CN" sz="1400" dirty="0"/>
              <a:t>AQS</a:t>
            </a:r>
            <a:r>
              <a:rPr lang="zh-CN" altLang="en-US" sz="1400" dirty="0"/>
              <a:t>内部维护了一个先进先出的双向队列，队列中存储的排队的线程</a:t>
            </a:r>
            <a:endParaRPr lang="en-US" altLang="zh-CN" sz="1400" dirty="0"/>
          </a:p>
          <a:p>
            <a:pPr marL="285750" indent="-285750">
              <a:buFont typeface="Wingdings" panose="05000000000000000000" pitchFamily="2" charset="2"/>
              <a:buChar char="l"/>
            </a:pPr>
            <a:r>
              <a:rPr lang="zh-CN" altLang="en-US" sz="1400" dirty="0"/>
              <a:t>在</a:t>
            </a:r>
            <a:r>
              <a:rPr lang="en-US" altLang="zh-CN" sz="1400" dirty="0"/>
              <a:t>AQS</a:t>
            </a:r>
            <a:r>
              <a:rPr lang="zh-CN" altLang="en-US" sz="1400" dirty="0"/>
              <a:t>内部还有一个属性</a:t>
            </a:r>
            <a:r>
              <a:rPr lang="en-US" altLang="zh-CN" sz="1400" dirty="0"/>
              <a:t>state</a:t>
            </a:r>
            <a:r>
              <a:rPr lang="zh-CN" altLang="en-US" sz="1400" dirty="0"/>
              <a:t>，这个</a:t>
            </a:r>
            <a:r>
              <a:rPr lang="en-US" altLang="zh-CN" sz="1400" dirty="0"/>
              <a:t>state</a:t>
            </a:r>
            <a:r>
              <a:rPr lang="zh-CN" altLang="en-US" sz="1400" dirty="0"/>
              <a:t>就相当于是一个资源，默认是</a:t>
            </a:r>
            <a:r>
              <a:rPr lang="en-US" altLang="zh-CN" sz="1400" dirty="0"/>
              <a:t>0</a:t>
            </a:r>
            <a:r>
              <a:rPr lang="zh-CN" altLang="en-US" sz="1400" dirty="0"/>
              <a:t>（无锁状态），如果队列中的有一个线程修改成功了</a:t>
            </a:r>
            <a:r>
              <a:rPr lang="en-US" altLang="zh-CN" sz="1400" dirty="0"/>
              <a:t>state</a:t>
            </a:r>
            <a:r>
              <a:rPr lang="zh-CN" altLang="en-US" sz="1400" dirty="0"/>
              <a:t>为</a:t>
            </a:r>
            <a:r>
              <a:rPr lang="en-US" altLang="zh-CN" sz="1400" dirty="0"/>
              <a:t>1</a:t>
            </a:r>
            <a:r>
              <a:rPr lang="zh-CN" altLang="en-US" sz="1400" dirty="0"/>
              <a:t>，则当前线程就相等于获取了资源</a:t>
            </a:r>
            <a:endParaRPr lang="en-US" altLang="zh-CN" sz="1400" dirty="0"/>
          </a:p>
          <a:p>
            <a:pPr marL="285750" indent="-285750">
              <a:buFont typeface="Wingdings" panose="05000000000000000000" pitchFamily="2" charset="2"/>
              <a:buChar char="l"/>
            </a:pPr>
            <a:r>
              <a:rPr lang="zh-CN" altLang="en-US" sz="1400" dirty="0"/>
              <a:t>在对</a:t>
            </a:r>
            <a:r>
              <a:rPr lang="en-US" altLang="zh-CN" sz="1400" dirty="0"/>
              <a:t>state</a:t>
            </a:r>
            <a:r>
              <a:rPr lang="zh-CN" altLang="en-US" sz="1400" dirty="0"/>
              <a:t>修改的时候使用的</a:t>
            </a:r>
            <a:r>
              <a:rPr lang="en-US" altLang="zh-CN" sz="1400" dirty="0" err="1"/>
              <a:t>cas</a:t>
            </a:r>
            <a:r>
              <a:rPr lang="zh-CN" altLang="en-US" sz="1400" dirty="0"/>
              <a:t>操作，保证多个线程修改的情况下原子性</a:t>
            </a:r>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en-US" altLang="zh-CN" sz="1400" dirty="0"/>
          </a:p>
          <a:p>
            <a:endParaRPr lang="zh-CN" altLang="en-US" sz="1400" dirty="0"/>
          </a:p>
        </p:txBody>
      </p:sp>
      <p:grpSp>
        <p:nvGrpSpPr>
          <p:cNvPr id="30" name="组合 29">
            <a:extLst>
              <a:ext uri="{FF2B5EF4-FFF2-40B4-BE49-F238E27FC236}">
                <a16:creationId xmlns:a16="http://schemas.microsoft.com/office/drawing/2014/main" id="{37F01131-B75F-BADE-4690-2C95F531BD54}"/>
              </a:ext>
            </a:extLst>
          </p:cNvPr>
          <p:cNvGrpSpPr/>
          <p:nvPr/>
        </p:nvGrpSpPr>
        <p:grpSpPr>
          <a:xfrm>
            <a:off x="5569017" y="4692605"/>
            <a:ext cx="5207503" cy="1778154"/>
            <a:chOff x="5569017" y="4692605"/>
            <a:chExt cx="5207503" cy="1778154"/>
          </a:xfrm>
        </p:grpSpPr>
        <p:sp>
          <p:nvSpPr>
            <p:cNvPr id="3" name="椭圆 2">
              <a:extLst>
                <a:ext uri="{FF2B5EF4-FFF2-40B4-BE49-F238E27FC236}">
                  <a16:creationId xmlns:a16="http://schemas.microsoft.com/office/drawing/2014/main" id="{BB75CA96-C5F8-01F6-A23D-BE951DB53102}"/>
                </a:ext>
              </a:extLst>
            </p:cNvPr>
            <p:cNvSpPr/>
            <p:nvPr/>
          </p:nvSpPr>
          <p:spPr>
            <a:xfrm>
              <a:off x="5569017" y="4771130"/>
              <a:ext cx="540060" cy="540060"/>
            </a:xfrm>
            <a:prstGeom prst="ellipse">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S</a:t>
              </a:r>
              <a:endParaRPr lang="zh-CN" altLang="en-US" sz="1200" dirty="0">
                <a:solidFill>
                  <a:schemeClr val="tx1"/>
                </a:solidFill>
                <a:ea typeface="Alibaba PuHuiTi Medium"/>
              </a:endParaRPr>
            </a:p>
          </p:txBody>
        </p:sp>
        <p:sp>
          <p:nvSpPr>
            <p:cNvPr id="5" name="流程图: 决策 4">
              <a:extLst>
                <a:ext uri="{FF2B5EF4-FFF2-40B4-BE49-F238E27FC236}">
                  <a16:creationId xmlns:a16="http://schemas.microsoft.com/office/drawing/2014/main" id="{4C5B0587-F595-C07B-754E-839DA2D81F50}"/>
                </a:ext>
              </a:extLst>
            </p:cNvPr>
            <p:cNvSpPr/>
            <p:nvPr/>
          </p:nvSpPr>
          <p:spPr>
            <a:xfrm>
              <a:off x="6757149" y="4794417"/>
              <a:ext cx="1444999" cy="516773"/>
            </a:xfrm>
            <a:prstGeom prst="flowChartDecision">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state==0</a:t>
              </a:r>
              <a:endParaRPr lang="zh-CN" altLang="en-US" sz="1200" dirty="0">
                <a:solidFill>
                  <a:schemeClr val="tx1"/>
                </a:solidFill>
                <a:ea typeface="Alibaba PuHuiTi Medium"/>
              </a:endParaRPr>
            </a:p>
          </p:txBody>
        </p:sp>
        <p:cxnSp>
          <p:nvCxnSpPr>
            <p:cNvPr id="7" name="直接箭头连接符 6">
              <a:extLst>
                <a:ext uri="{FF2B5EF4-FFF2-40B4-BE49-F238E27FC236}">
                  <a16:creationId xmlns:a16="http://schemas.microsoft.com/office/drawing/2014/main" id="{05291FE0-9C5B-92AA-4737-3BA01F39BED6}"/>
                </a:ext>
              </a:extLst>
            </p:cNvPr>
            <p:cNvCxnSpPr>
              <a:stCxn id="3" idx="6"/>
              <a:endCxn id="5" idx="1"/>
            </p:cNvCxnSpPr>
            <p:nvPr/>
          </p:nvCxnSpPr>
          <p:spPr>
            <a:xfrm>
              <a:off x="6109077" y="5041160"/>
              <a:ext cx="648072" cy="1164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B3DF81A1-1E2D-B360-5632-BF69980C79CB}"/>
                </a:ext>
              </a:extLst>
            </p:cNvPr>
            <p:cNvSpPr/>
            <p:nvPr/>
          </p:nvSpPr>
          <p:spPr>
            <a:xfrm>
              <a:off x="8948572" y="4786929"/>
              <a:ext cx="1188132" cy="540060"/>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持有资源</a:t>
              </a:r>
            </a:p>
          </p:txBody>
        </p:sp>
        <p:cxnSp>
          <p:nvCxnSpPr>
            <p:cNvPr id="13" name="直接箭头连接符 12">
              <a:extLst>
                <a:ext uri="{FF2B5EF4-FFF2-40B4-BE49-F238E27FC236}">
                  <a16:creationId xmlns:a16="http://schemas.microsoft.com/office/drawing/2014/main" id="{C906FAE1-3A9F-7BE7-4300-03669672F64C}"/>
                </a:ext>
              </a:extLst>
            </p:cNvPr>
            <p:cNvCxnSpPr>
              <a:stCxn id="5" idx="3"/>
              <a:endCxn id="8" idx="1"/>
            </p:cNvCxnSpPr>
            <p:nvPr/>
          </p:nvCxnSpPr>
          <p:spPr>
            <a:xfrm>
              <a:off x="8202148" y="5052804"/>
              <a:ext cx="746424" cy="4155"/>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19E5A78-61A2-D238-250D-4C5502B93B7E}"/>
                </a:ext>
              </a:extLst>
            </p:cNvPr>
            <p:cNvCxnSpPr>
              <a:cxnSpLocks/>
              <a:stCxn id="5" idx="2"/>
            </p:cNvCxnSpPr>
            <p:nvPr/>
          </p:nvCxnSpPr>
          <p:spPr>
            <a:xfrm flipH="1">
              <a:off x="7479648" y="5311190"/>
              <a:ext cx="1" cy="57978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文本占位符 2">
              <a:extLst>
                <a:ext uri="{FF2B5EF4-FFF2-40B4-BE49-F238E27FC236}">
                  <a16:creationId xmlns:a16="http://schemas.microsoft.com/office/drawing/2014/main" id="{5FE1F989-0CD9-0208-C45E-D137A0B91444}"/>
                </a:ext>
              </a:extLst>
            </p:cNvPr>
            <p:cNvSpPr txBox="1">
              <a:spLocks/>
            </p:cNvSpPr>
            <p:nvPr/>
          </p:nvSpPr>
          <p:spPr>
            <a:xfrm>
              <a:off x="8383859" y="4692605"/>
              <a:ext cx="669653" cy="4823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endParaRPr lang="en-US" altLang="zh-CN" sz="1400" dirty="0"/>
            </a:p>
            <a:p>
              <a:pPr marL="285750" indent="-285750">
                <a:buFont typeface="Wingdings" panose="05000000000000000000" pitchFamily="2" charset="2"/>
                <a:buChar char="l"/>
              </a:pPr>
              <a:endParaRPr lang="en-US" altLang="zh-CN" sz="1400" dirty="0"/>
            </a:p>
            <a:p>
              <a:endParaRPr lang="zh-CN" altLang="en-US" sz="1400" dirty="0"/>
            </a:p>
          </p:txBody>
        </p:sp>
        <p:sp>
          <p:nvSpPr>
            <p:cNvPr id="17" name="文本占位符 2">
              <a:extLst>
                <a:ext uri="{FF2B5EF4-FFF2-40B4-BE49-F238E27FC236}">
                  <a16:creationId xmlns:a16="http://schemas.microsoft.com/office/drawing/2014/main" id="{9CA5CDCC-0AF0-5B8F-06F4-8B6B2893E7AF}"/>
                </a:ext>
              </a:extLst>
            </p:cNvPr>
            <p:cNvSpPr txBox="1">
              <a:spLocks/>
            </p:cNvSpPr>
            <p:nvPr/>
          </p:nvSpPr>
          <p:spPr>
            <a:xfrm>
              <a:off x="7459078" y="5329624"/>
              <a:ext cx="669653" cy="4823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endParaRPr lang="en-US" altLang="zh-CN" sz="1400" dirty="0"/>
            </a:p>
            <a:p>
              <a:endParaRPr lang="zh-CN" altLang="en-US" sz="1400" dirty="0"/>
            </a:p>
          </p:txBody>
        </p:sp>
        <p:sp>
          <p:nvSpPr>
            <p:cNvPr id="19" name="矩形 18">
              <a:extLst>
                <a:ext uri="{FF2B5EF4-FFF2-40B4-BE49-F238E27FC236}">
                  <a16:creationId xmlns:a16="http://schemas.microsoft.com/office/drawing/2014/main" id="{6FBAC2F9-8065-A7BB-B7E4-79318375D5E5}"/>
                </a:ext>
              </a:extLst>
            </p:cNvPr>
            <p:cNvSpPr/>
            <p:nvPr/>
          </p:nvSpPr>
          <p:spPr>
            <a:xfrm>
              <a:off x="6348028" y="5968761"/>
              <a:ext cx="648072" cy="38448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线程</a:t>
              </a:r>
              <a:r>
                <a:rPr lang="en-US" altLang="zh-CN" sz="1200" dirty="0">
                  <a:solidFill>
                    <a:schemeClr val="tx1"/>
                  </a:solidFill>
                  <a:ea typeface="Alibaba PuHuiTi Medium"/>
                </a:rPr>
                <a:t>1</a:t>
              </a:r>
              <a:endParaRPr lang="zh-CN" altLang="en-US" sz="1200" dirty="0">
                <a:solidFill>
                  <a:schemeClr val="tx1"/>
                </a:solidFill>
                <a:ea typeface="Alibaba PuHuiTi Medium"/>
              </a:endParaRPr>
            </a:p>
          </p:txBody>
        </p:sp>
        <p:sp>
          <p:nvSpPr>
            <p:cNvPr id="22" name="矩形 21">
              <a:extLst>
                <a:ext uri="{FF2B5EF4-FFF2-40B4-BE49-F238E27FC236}">
                  <a16:creationId xmlns:a16="http://schemas.microsoft.com/office/drawing/2014/main" id="{DC189AB9-2EAA-90E5-E14D-06409663A364}"/>
                </a:ext>
              </a:extLst>
            </p:cNvPr>
            <p:cNvSpPr/>
            <p:nvPr/>
          </p:nvSpPr>
          <p:spPr>
            <a:xfrm>
              <a:off x="7352614" y="5968761"/>
              <a:ext cx="648072" cy="38448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线程</a:t>
              </a:r>
              <a:r>
                <a:rPr lang="en-US" altLang="zh-CN" sz="1200" dirty="0">
                  <a:solidFill>
                    <a:schemeClr val="tx1"/>
                  </a:solidFill>
                  <a:ea typeface="Alibaba PuHuiTi Medium"/>
                </a:rPr>
                <a:t>1</a:t>
              </a:r>
              <a:endParaRPr lang="zh-CN" altLang="en-US" sz="1200" dirty="0">
                <a:solidFill>
                  <a:schemeClr val="tx1"/>
                </a:solidFill>
                <a:ea typeface="Alibaba PuHuiTi Medium"/>
              </a:endParaRPr>
            </a:p>
          </p:txBody>
        </p:sp>
        <p:sp>
          <p:nvSpPr>
            <p:cNvPr id="23" name="矩形 22">
              <a:extLst>
                <a:ext uri="{FF2B5EF4-FFF2-40B4-BE49-F238E27FC236}">
                  <a16:creationId xmlns:a16="http://schemas.microsoft.com/office/drawing/2014/main" id="{CC60DFF8-1705-2216-D36E-640ACC3B3B37}"/>
                </a:ext>
              </a:extLst>
            </p:cNvPr>
            <p:cNvSpPr/>
            <p:nvPr/>
          </p:nvSpPr>
          <p:spPr>
            <a:xfrm>
              <a:off x="8386469" y="5968761"/>
              <a:ext cx="648072" cy="384486"/>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线程</a:t>
              </a:r>
              <a:r>
                <a:rPr lang="en-US" altLang="zh-CN" sz="1200" dirty="0">
                  <a:solidFill>
                    <a:schemeClr val="tx1"/>
                  </a:solidFill>
                  <a:ea typeface="Alibaba PuHuiTi Medium"/>
                </a:rPr>
                <a:t>1</a:t>
              </a:r>
              <a:endParaRPr lang="zh-CN" altLang="en-US" sz="1200" dirty="0">
                <a:solidFill>
                  <a:schemeClr val="tx1"/>
                </a:solidFill>
                <a:ea typeface="Alibaba PuHuiTi Medium"/>
              </a:endParaRPr>
            </a:p>
          </p:txBody>
        </p:sp>
        <p:cxnSp>
          <p:nvCxnSpPr>
            <p:cNvPr id="25" name="直接箭头连接符 24">
              <a:extLst>
                <a:ext uri="{FF2B5EF4-FFF2-40B4-BE49-F238E27FC236}">
                  <a16:creationId xmlns:a16="http://schemas.microsoft.com/office/drawing/2014/main" id="{F138E334-DF80-DFDB-4B59-10C5C125B1B7}"/>
                </a:ext>
              </a:extLst>
            </p:cNvPr>
            <p:cNvCxnSpPr>
              <a:stCxn id="19" idx="3"/>
              <a:endCxn id="22" idx="1"/>
            </p:cNvCxnSpPr>
            <p:nvPr/>
          </p:nvCxnSpPr>
          <p:spPr>
            <a:xfrm>
              <a:off x="6996100" y="6161004"/>
              <a:ext cx="356514" cy="0"/>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7358F0F-B6B9-ED05-F1E0-F566ADC92028}"/>
                </a:ext>
              </a:extLst>
            </p:cNvPr>
            <p:cNvCxnSpPr>
              <a:stCxn id="22" idx="3"/>
              <a:endCxn id="23" idx="1"/>
            </p:cNvCxnSpPr>
            <p:nvPr/>
          </p:nvCxnSpPr>
          <p:spPr>
            <a:xfrm>
              <a:off x="8000686" y="6161004"/>
              <a:ext cx="385783" cy="0"/>
            </a:xfrm>
            <a:prstGeom prst="straightConnector1">
              <a:avLst/>
            </a:prstGeom>
            <a:ln w="19050">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963F67A7-E661-4B35-B27D-C7D24B043E9B}"/>
                </a:ext>
              </a:extLst>
            </p:cNvPr>
            <p:cNvSpPr/>
            <p:nvPr/>
          </p:nvSpPr>
          <p:spPr>
            <a:xfrm>
              <a:off x="6015593" y="5890975"/>
              <a:ext cx="3322114" cy="579784"/>
            </a:xfrm>
            <a:prstGeom prst="round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9" name="文本占位符 2">
              <a:extLst>
                <a:ext uri="{FF2B5EF4-FFF2-40B4-BE49-F238E27FC236}">
                  <a16:creationId xmlns:a16="http://schemas.microsoft.com/office/drawing/2014/main" id="{328E0582-13B3-C56E-3208-F69D946B7A6A}"/>
                </a:ext>
              </a:extLst>
            </p:cNvPr>
            <p:cNvSpPr txBox="1">
              <a:spLocks/>
            </p:cNvSpPr>
            <p:nvPr/>
          </p:nvSpPr>
          <p:spPr>
            <a:xfrm>
              <a:off x="9387413" y="5939700"/>
              <a:ext cx="1389107" cy="48233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双向队列</a:t>
              </a:r>
            </a:p>
          </p:txBody>
        </p:sp>
      </p:grpSp>
    </p:spTree>
    <p:extLst>
      <p:ext uri="{BB962C8B-B14F-4D97-AF65-F5344CB8AC3E}">
        <p14:creationId xmlns:p14="http://schemas.microsoft.com/office/powerpoint/2010/main" val="415666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969477" y="2018907"/>
            <a:ext cx="8732468"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5400" dirty="0" err="1">
                <a:solidFill>
                  <a:srgbClr val="AD2B26"/>
                </a:solidFill>
              </a:rPr>
              <a:t>ReentrantLock</a:t>
            </a:r>
            <a:r>
              <a:rPr lang="zh-CN" altLang="en-US" sz="5400" dirty="0">
                <a:solidFill>
                  <a:srgbClr val="AD2B26"/>
                </a:solidFill>
              </a:rPr>
              <a:t>的实现原理</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78296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ReentrantLock</a:t>
            </a:r>
            <a:r>
              <a:rPr lang="zh-CN" altLang="en-US" sz="2000" dirty="0">
                <a:solidFill>
                  <a:srgbClr val="AD2B26"/>
                </a:solidFill>
              </a:rPr>
              <a:t>的实现原理</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4"/>
            <a:ext cx="10698800" cy="2704896"/>
          </a:xfrm>
        </p:spPr>
        <p:txBody>
          <a:bodyPr/>
          <a:lstStyle/>
          <a:p>
            <a:r>
              <a:rPr lang="en-US" altLang="zh-CN" dirty="0" err="1"/>
              <a:t>ReentrantLock</a:t>
            </a:r>
            <a:r>
              <a:rPr lang="zh-CN" altLang="en-US" dirty="0"/>
              <a:t>翻译过来是可重入锁，相对于</a:t>
            </a:r>
            <a:r>
              <a:rPr lang="en-US" altLang="zh-CN" dirty="0"/>
              <a:t>synchronized</a:t>
            </a:r>
            <a:r>
              <a:rPr lang="zh-CN" altLang="en-US" dirty="0"/>
              <a:t>它具备以下特点：</a:t>
            </a:r>
            <a:endParaRPr lang="en-US" altLang="zh-CN" dirty="0"/>
          </a:p>
          <a:p>
            <a:pPr marL="285750" indent="-285750">
              <a:buFont typeface="Wingdings" panose="05000000000000000000" pitchFamily="2" charset="2"/>
              <a:buChar char="l"/>
            </a:pPr>
            <a:r>
              <a:rPr lang="zh-CN" altLang="en-US" dirty="0"/>
              <a:t>可中断</a:t>
            </a:r>
            <a:endParaRPr lang="en-US" altLang="zh-CN" dirty="0"/>
          </a:p>
          <a:p>
            <a:pPr marL="285750" indent="-285750">
              <a:buFont typeface="Wingdings" panose="05000000000000000000" pitchFamily="2" charset="2"/>
              <a:buChar char="l"/>
            </a:pPr>
            <a:r>
              <a:rPr lang="zh-CN" altLang="en-US" dirty="0"/>
              <a:t>可以设置超时时间</a:t>
            </a:r>
            <a:endParaRPr lang="en-US" altLang="zh-CN" dirty="0"/>
          </a:p>
          <a:p>
            <a:pPr marL="285750" indent="-285750">
              <a:buFont typeface="Wingdings" panose="05000000000000000000" pitchFamily="2" charset="2"/>
              <a:buChar char="l"/>
            </a:pPr>
            <a:r>
              <a:rPr lang="zh-CN" altLang="en-US" dirty="0"/>
              <a:t>可以设置公平锁</a:t>
            </a:r>
            <a:endParaRPr lang="en-US" altLang="zh-CN" dirty="0"/>
          </a:p>
          <a:p>
            <a:pPr marL="285750" indent="-285750">
              <a:buFont typeface="Wingdings" panose="05000000000000000000" pitchFamily="2" charset="2"/>
              <a:buChar char="l"/>
            </a:pPr>
            <a:r>
              <a:rPr lang="zh-CN" altLang="en-US" dirty="0"/>
              <a:t>支持多个条件变量</a:t>
            </a:r>
            <a:endParaRPr lang="en-US" altLang="zh-CN" dirty="0"/>
          </a:p>
          <a:p>
            <a:pPr marL="285750" indent="-285750">
              <a:buFont typeface="Wingdings" panose="05000000000000000000" pitchFamily="2" charset="2"/>
              <a:buChar char="l"/>
            </a:pPr>
            <a:r>
              <a:rPr lang="zh-CN" altLang="en-US" dirty="0"/>
              <a:t>与</a:t>
            </a:r>
            <a:r>
              <a:rPr lang="en-US" altLang="zh-CN" dirty="0"/>
              <a:t>synchronized</a:t>
            </a:r>
            <a:r>
              <a:rPr lang="zh-CN" altLang="en-US" dirty="0"/>
              <a:t>一样，都支持重入</a:t>
            </a:r>
          </a:p>
        </p:txBody>
      </p:sp>
      <p:sp>
        <p:nvSpPr>
          <p:cNvPr id="5" name="Rectangle 2">
            <a:extLst>
              <a:ext uri="{FF2B5EF4-FFF2-40B4-BE49-F238E27FC236}">
                <a16:creationId xmlns:a16="http://schemas.microsoft.com/office/drawing/2014/main" id="{863EC355-65E5-0425-6EE8-5FA241F88010}"/>
              </a:ext>
            </a:extLst>
          </p:cNvPr>
          <p:cNvSpPr>
            <a:spLocks noChangeArrowheads="1"/>
          </p:cNvSpPr>
          <p:nvPr/>
        </p:nvSpPr>
        <p:spPr bwMode="auto">
          <a:xfrm>
            <a:off x="6492044" y="3104964"/>
            <a:ext cx="3780420" cy="1892826"/>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创建锁对象</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0000"/>
                </a:solidFill>
                <a:effectLst/>
                <a:latin typeface="Arial Unicode MS"/>
                <a:ea typeface="JetBrains Mono"/>
              </a:rPr>
              <a:t>ReentrantLock </a:t>
            </a:r>
            <a:r>
              <a:rPr kumimoji="0" lang="zh-CN" altLang="zh-CN" sz="1300" b="0" i="0" u="none" strike="noStrike" cap="none" normalizeH="0" baseline="0" dirty="0">
                <a:ln>
                  <a:noFill/>
                </a:ln>
                <a:solidFill>
                  <a:srgbClr val="871094"/>
                </a:solidFill>
                <a:effectLst/>
                <a:latin typeface="Arial Unicode MS"/>
                <a:ea typeface="JetBrains Mono"/>
              </a:rPr>
              <a:t>lock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ReentrantLock();</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try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获取锁</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71094"/>
                </a:solidFill>
                <a:effectLst/>
                <a:latin typeface="Arial Unicode MS"/>
                <a:ea typeface="JetBrains Mono"/>
              </a:rPr>
              <a:t>lock</a:t>
            </a:r>
            <a:r>
              <a:rPr kumimoji="0" lang="zh-CN" altLang="zh-CN" sz="1300" b="0" i="0" u="none" strike="noStrike" cap="none" normalizeH="0" baseline="0" dirty="0">
                <a:ln>
                  <a:noFill/>
                </a:ln>
                <a:solidFill>
                  <a:srgbClr val="080808"/>
                </a:solidFill>
                <a:effectLst/>
                <a:latin typeface="Arial Unicode MS"/>
                <a:ea typeface="JetBrains Mono"/>
              </a:rPr>
              <a:t>.lock();</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finally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释放锁</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a:ln>
                  <a:noFill/>
                </a:ln>
                <a:solidFill>
                  <a:srgbClr val="871094"/>
                </a:solidFill>
                <a:effectLst/>
                <a:latin typeface="Arial Unicode MS"/>
                <a:ea typeface="JetBrains Mono"/>
              </a:rPr>
              <a:t>lock</a:t>
            </a:r>
            <a:r>
              <a:rPr kumimoji="0" lang="zh-CN" altLang="zh-CN" sz="1300" b="0" i="0" u="none" strike="noStrike" cap="none" normalizeH="0" baseline="0" dirty="0">
                <a:ln>
                  <a:noFill/>
                </a:ln>
                <a:solidFill>
                  <a:srgbClr val="080808"/>
                </a:solidFill>
                <a:effectLst/>
                <a:latin typeface="Arial Unicode MS"/>
                <a:ea typeface="JetBrains Mono"/>
              </a:rPr>
              <a:t>.unlock();</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426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3D86F-89D6-CF0F-03F8-2218BE1E0026}"/>
              </a:ext>
            </a:extLst>
          </p:cNvPr>
          <p:cNvSpPr>
            <a:spLocks noGrp="1"/>
          </p:cNvSpPr>
          <p:nvPr>
            <p:ph type="title"/>
          </p:nvPr>
        </p:nvSpPr>
        <p:spPr/>
        <p:txBody>
          <a:bodyPr/>
          <a:lstStyle/>
          <a:p>
            <a:r>
              <a:rPr lang="zh-CN" altLang="en-US" sz="2000" dirty="0"/>
              <a:t>线程和进程的区别？</a:t>
            </a:r>
            <a:endParaRPr lang="zh-CN" altLang="en-US" dirty="0"/>
          </a:p>
        </p:txBody>
      </p:sp>
      <p:sp>
        <p:nvSpPr>
          <p:cNvPr id="3" name="文本占位符 2">
            <a:extLst>
              <a:ext uri="{FF2B5EF4-FFF2-40B4-BE49-F238E27FC236}">
                <a16:creationId xmlns:a16="http://schemas.microsoft.com/office/drawing/2014/main" id="{855AC2D0-B335-5BC6-43E9-AF3E6B9A6D76}"/>
              </a:ext>
            </a:extLst>
          </p:cNvPr>
          <p:cNvSpPr>
            <a:spLocks noGrp="1"/>
          </p:cNvSpPr>
          <p:nvPr>
            <p:ph type="body" sz="quarter" idx="11"/>
          </p:nvPr>
        </p:nvSpPr>
        <p:spPr>
          <a:xfrm>
            <a:off x="750435" y="1727933"/>
            <a:ext cx="9990081" cy="1989099"/>
          </a:xfrm>
        </p:spPr>
        <p:txBody>
          <a:bodyPr/>
          <a:lstStyle/>
          <a:p>
            <a:r>
              <a:rPr lang="zh-CN" altLang="en-US" sz="1400" b="1" dirty="0"/>
              <a:t>二者对比</a:t>
            </a:r>
            <a:endParaRPr lang="en-US" altLang="zh-CN" sz="1400" b="1" dirty="0"/>
          </a:p>
          <a:p>
            <a:pPr marL="285750" indent="-285750">
              <a:buFont typeface="Wingdings" panose="05000000000000000000" pitchFamily="2" charset="2"/>
              <a:buChar char="l"/>
            </a:pPr>
            <a:r>
              <a:rPr lang="zh-CN" altLang="en-US" sz="1400" dirty="0"/>
              <a:t>进程是正在运行程序的实例，进程中包含了线程，每个线程执行不同的任务</a:t>
            </a:r>
            <a:endParaRPr lang="en-US" altLang="zh-CN" sz="1400" dirty="0"/>
          </a:p>
          <a:p>
            <a:pPr marL="285750" indent="-285750">
              <a:buFont typeface="Wingdings" panose="05000000000000000000" pitchFamily="2" charset="2"/>
              <a:buChar char="l"/>
            </a:pPr>
            <a:r>
              <a:rPr lang="zh-CN" altLang="en-US" sz="1400" dirty="0"/>
              <a:t>不同的进程使用不同的内存空间，在当前进程下的所有线程可以共享内存空间</a:t>
            </a:r>
            <a:endParaRPr lang="en-US" altLang="zh-CN" sz="1400" dirty="0"/>
          </a:p>
          <a:p>
            <a:pPr marL="285750" indent="-285750">
              <a:buFont typeface="Wingdings" panose="05000000000000000000" pitchFamily="2" charset="2"/>
              <a:buChar char="l"/>
            </a:pPr>
            <a:r>
              <a:rPr lang="zh-CN" altLang="en-US" sz="1400" dirty="0"/>
              <a:t>线程更轻量，线程上下文切换成本一般上要比进程上下文切换低</a:t>
            </a:r>
            <a:r>
              <a:rPr lang="en-US" altLang="zh-CN" sz="1400" dirty="0"/>
              <a:t>(</a:t>
            </a:r>
            <a:r>
              <a:rPr lang="zh-CN" altLang="en-US" sz="1400" dirty="0"/>
              <a:t>上下文切换指的是从一个线程切换到另一个线程</a:t>
            </a:r>
            <a:r>
              <a:rPr lang="en-US" altLang="zh-CN" sz="1400" dirty="0"/>
              <a:t>)</a:t>
            </a:r>
            <a:endParaRPr lang="zh-CN" altLang="en-US" sz="1400" dirty="0"/>
          </a:p>
        </p:txBody>
      </p:sp>
      <p:pic>
        <p:nvPicPr>
          <p:cNvPr id="30" name="图片 29">
            <a:extLst>
              <a:ext uri="{FF2B5EF4-FFF2-40B4-BE49-F238E27FC236}">
                <a16:creationId xmlns:a16="http://schemas.microsoft.com/office/drawing/2014/main" id="{FAE3B9B4-2F97-F920-6FF4-62C149A05FA2}"/>
              </a:ext>
            </a:extLst>
          </p:cNvPr>
          <p:cNvPicPr>
            <a:picLocks noChangeAspect="1"/>
          </p:cNvPicPr>
          <p:nvPr/>
        </p:nvPicPr>
        <p:blipFill>
          <a:blip r:embed="rId2"/>
          <a:stretch>
            <a:fillRect/>
          </a:stretch>
        </p:blipFill>
        <p:spPr>
          <a:xfrm>
            <a:off x="2783632" y="3717032"/>
            <a:ext cx="5622566" cy="2807859"/>
          </a:xfrm>
          <a:prstGeom prst="rect">
            <a:avLst/>
          </a:prstGeom>
        </p:spPr>
      </p:pic>
    </p:spTree>
    <p:extLst>
      <p:ext uri="{BB962C8B-B14F-4D97-AF65-F5344CB8AC3E}">
        <p14:creationId xmlns:p14="http://schemas.microsoft.com/office/powerpoint/2010/main" val="1512508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ReentrantLock</a:t>
            </a:r>
            <a:r>
              <a:rPr lang="zh-CN" altLang="en-US" sz="2000" dirty="0">
                <a:solidFill>
                  <a:srgbClr val="AD2B26"/>
                </a:solidFill>
              </a:rPr>
              <a:t>的实现原理</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1300739"/>
          </a:xfrm>
        </p:spPr>
        <p:txBody>
          <a:bodyPr/>
          <a:lstStyle/>
          <a:p>
            <a:r>
              <a:rPr lang="en-US" altLang="zh-CN" dirty="0" err="1"/>
              <a:t>ReentrantLock</a:t>
            </a:r>
            <a:r>
              <a:rPr lang="zh-CN" altLang="en-US" dirty="0"/>
              <a:t>主要利用</a:t>
            </a:r>
            <a:r>
              <a:rPr lang="en-US" altLang="zh-CN" dirty="0">
                <a:solidFill>
                  <a:srgbClr val="C00000"/>
                </a:solidFill>
              </a:rPr>
              <a:t>CAS+AQS</a:t>
            </a:r>
            <a:r>
              <a:rPr lang="zh-CN" altLang="en-US" dirty="0">
                <a:solidFill>
                  <a:srgbClr val="C00000"/>
                </a:solidFill>
              </a:rPr>
              <a:t>队列</a:t>
            </a:r>
            <a:r>
              <a:rPr lang="zh-CN" altLang="en-US" dirty="0"/>
              <a:t>来实现。它支持公平锁和非公平锁，两者的实现类似</a:t>
            </a:r>
          </a:p>
          <a:p>
            <a:r>
              <a:rPr lang="zh-CN" altLang="en-US" dirty="0"/>
              <a:t>构造方法接受一个可选的公平参数（</a:t>
            </a:r>
            <a:r>
              <a:rPr lang="zh-CN" altLang="en-US" dirty="0">
                <a:solidFill>
                  <a:srgbClr val="C00000"/>
                </a:solidFill>
              </a:rPr>
              <a:t>默认非公平锁</a:t>
            </a:r>
            <a:r>
              <a:rPr lang="zh-CN" altLang="en-US" dirty="0"/>
              <a:t>），当设置为</a:t>
            </a:r>
            <a:r>
              <a:rPr lang="en-US" altLang="zh-CN" dirty="0"/>
              <a:t>true</a:t>
            </a:r>
            <a:r>
              <a:rPr lang="zh-CN" altLang="en-US" dirty="0"/>
              <a:t>时，表示公平锁，否则为非公平锁。公平锁的效率往往没有非公平锁的效率高，在许多线程访问的情况下，公平锁表现出较低的吞吐量。</a:t>
            </a:r>
          </a:p>
        </p:txBody>
      </p:sp>
      <p:sp>
        <p:nvSpPr>
          <p:cNvPr id="5" name="Rectangle 2">
            <a:extLst>
              <a:ext uri="{FF2B5EF4-FFF2-40B4-BE49-F238E27FC236}">
                <a16:creationId xmlns:a16="http://schemas.microsoft.com/office/drawing/2014/main" id="{838A10BA-3128-32A3-738E-4930B2A350D5}"/>
              </a:ext>
            </a:extLst>
          </p:cNvPr>
          <p:cNvSpPr>
            <a:spLocks noChangeArrowheads="1"/>
          </p:cNvSpPr>
          <p:nvPr/>
        </p:nvSpPr>
        <p:spPr bwMode="auto">
          <a:xfrm>
            <a:off x="873843" y="3750982"/>
            <a:ext cx="5114145" cy="149271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ReentrantLock</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sync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NonfairSync();</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ReentrantLock</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boolean </a:t>
            </a:r>
            <a:r>
              <a:rPr kumimoji="0" lang="zh-CN" altLang="zh-CN" sz="1300" b="0" i="0" u="none" strike="noStrike" cap="none" normalizeH="0" baseline="0" dirty="0">
                <a:ln>
                  <a:noFill/>
                </a:ln>
                <a:solidFill>
                  <a:srgbClr val="080808"/>
                </a:solidFill>
                <a:effectLst/>
                <a:latin typeface="Arial Unicode MS"/>
                <a:ea typeface="JetBrains Mono"/>
              </a:rPr>
              <a:t>fair)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871094"/>
                </a:solidFill>
                <a:effectLst/>
                <a:latin typeface="Arial Unicode MS"/>
                <a:ea typeface="JetBrains Mono"/>
              </a:rPr>
              <a:t>sync </a:t>
            </a:r>
            <a:r>
              <a:rPr kumimoji="0" lang="zh-CN" altLang="zh-CN" sz="1300" b="0" i="0" u="none" strike="noStrike" cap="none" normalizeH="0" baseline="0" dirty="0">
                <a:ln>
                  <a:noFill/>
                </a:ln>
                <a:solidFill>
                  <a:srgbClr val="080808"/>
                </a:solidFill>
                <a:effectLst/>
                <a:latin typeface="Arial Unicode MS"/>
                <a:ea typeface="JetBrains Mono"/>
              </a:rPr>
              <a:t>= fair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FairSync() :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NonfairSync();</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1F35A46A-097F-9BF4-804E-EE4C5FA97E8B}"/>
              </a:ext>
            </a:extLst>
          </p:cNvPr>
          <p:cNvSpPr txBox="1">
            <a:spLocks/>
          </p:cNvSpPr>
          <p:nvPr/>
        </p:nvSpPr>
        <p:spPr>
          <a:xfrm>
            <a:off x="776564" y="3174956"/>
            <a:ext cx="5211424" cy="44637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查看</a:t>
            </a:r>
            <a:r>
              <a:rPr lang="en-US" altLang="zh-CN" dirty="0" err="1"/>
              <a:t>ReentrantLock</a:t>
            </a:r>
            <a:r>
              <a:rPr lang="zh-CN" altLang="en-US" dirty="0"/>
              <a:t>源码中的构造方法：</a:t>
            </a:r>
          </a:p>
        </p:txBody>
      </p:sp>
      <p:sp>
        <p:nvSpPr>
          <p:cNvPr id="8" name="Rectangle 3">
            <a:extLst>
              <a:ext uri="{FF2B5EF4-FFF2-40B4-BE49-F238E27FC236}">
                <a16:creationId xmlns:a16="http://schemas.microsoft.com/office/drawing/2014/main" id="{48F64E32-864F-6B62-D8EA-E9BC1E78F54B}"/>
              </a:ext>
            </a:extLst>
          </p:cNvPr>
          <p:cNvSpPr>
            <a:spLocks noChangeArrowheads="1"/>
          </p:cNvSpPr>
          <p:nvPr/>
        </p:nvSpPr>
        <p:spPr bwMode="auto">
          <a:xfrm>
            <a:off x="6420036" y="3750982"/>
            <a:ext cx="5288030" cy="69249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abstract static class </a:t>
            </a:r>
            <a:r>
              <a:rPr kumimoji="0" lang="zh-CN" altLang="zh-CN" sz="1300" b="0" i="0" u="none" strike="noStrike" cap="none" normalizeH="0" baseline="0" dirty="0">
                <a:ln>
                  <a:noFill/>
                </a:ln>
                <a:solidFill>
                  <a:srgbClr val="000000"/>
                </a:solidFill>
                <a:effectLst/>
                <a:latin typeface="Arial Unicode MS"/>
                <a:ea typeface="JetBrains Mono"/>
              </a:rPr>
              <a:t>Sync </a:t>
            </a:r>
            <a:r>
              <a:rPr kumimoji="0" lang="zh-CN" altLang="zh-CN" sz="1300" b="0" i="0" u="none" strike="noStrike" cap="none" normalizeH="0" baseline="0" dirty="0">
                <a:ln>
                  <a:noFill/>
                </a:ln>
                <a:solidFill>
                  <a:srgbClr val="0033B3"/>
                </a:solidFill>
                <a:effectLst/>
                <a:latin typeface="Arial Unicode MS"/>
                <a:ea typeface="JetBrains Mono"/>
              </a:rPr>
              <a:t>extends </a:t>
            </a:r>
            <a:r>
              <a:rPr kumimoji="0" lang="zh-CN" altLang="zh-CN" sz="1300" b="0" i="0" u="none" strike="noStrike" cap="none" normalizeH="0" baseline="0" dirty="0">
                <a:ln>
                  <a:noFill/>
                </a:ln>
                <a:solidFill>
                  <a:srgbClr val="C00000"/>
                </a:solidFill>
                <a:effectLst/>
                <a:latin typeface="Arial Unicode MS"/>
                <a:ea typeface="JetBrains Mono"/>
              </a:rPr>
              <a:t>AbstractQueuedSynchronizer</a:t>
            </a:r>
            <a:r>
              <a:rPr kumimoji="0" lang="zh-CN" altLang="zh-CN" sz="1300" b="0" i="0" u="none" strike="noStrike" cap="none" normalizeH="0" baseline="0" dirty="0">
                <a:ln>
                  <a:noFill/>
                </a:ln>
                <a:solidFill>
                  <a:srgbClr val="000000"/>
                </a:solidFill>
                <a:effectLst/>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2823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ppt_x</p:attrName>
                                        </p:attrNameLst>
                                      </p:cBhvr>
                                      <p:tavLst>
                                        <p:tav tm="0">
                                          <p:val>
                                            <p:strVal val="#ppt_x-#ppt_w*1.125000"/>
                                          </p:val>
                                        </p:tav>
                                        <p:tav tm="100000">
                                          <p:val>
                                            <p:strVal val="#ppt_x"/>
                                          </p:val>
                                        </p:tav>
                                      </p:tavLst>
                                    </p:anim>
                                    <p:animEffect transition="in" filter="wipe(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B3C76AC-E6CB-E01E-C746-78DFD69EF124}"/>
              </a:ext>
            </a:extLst>
          </p:cNvPr>
          <p:cNvSpPr/>
          <p:nvPr/>
        </p:nvSpPr>
        <p:spPr>
          <a:xfrm>
            <a:off x="866229" y="1731027"/>
            <a:ext cx="2988332" cy="3060340"/>
          </a:xfrm>
          <a:prstGeom prst="rect">
            <a:avLst/>
          </a:prstGeom>
          <a:solidFill>
            <a:schemeClr val="accent3">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err="1">
                <a:solidFill>
                  <a:srgbClr val="AD2B26"/>
                </a:solidFill>
              </a:rPr>
              <a:t>ReentrantLock</a:t>
            </a:r>
            <a:r>
              <a:rPr lang="zh-CN" altLang="en-US" sz="2000" dirty="0">
                <a:solidFill>
                  <a:srgbClr val="AD2B26"/>
                </a:solidFill>
              </a:rPr>
              <a:t>的实现原理</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1694321" y="1744216"/>
            <a:ext cx="1332148" cy="506269"/>
          </a:xfrm>
        </p:spPr>
        <p:txBody>
          <a:bodyPr/>
          <a:lstStyle/>
          <a:p>
            <a:r>
              <a:rPr lang="en-US" altLang="zh-CN" sz="1400" b="1" dirty="0" err="1"/>
              <a:t>NonfairSync</a:t>
            </a:r>
            <a:endParaRPr lang="zh-CN" altLang="en-US" sz="1400" b="1" dirty="0"/>
          </a:p>
        </p:txBody>
      </p:sp>
      <p:sp>
        <p:nvSpPr>
          <p:cNvPr id="6" name="矩形 5">
            <a:extLst>
              <a:ext uri="{FF2B5EF4-FFF2-40B4-BE49-F238E27FC236}">
                <a16:creationId xmlns:a16="http://schemas.microsoft.com/office/drawing/2014/main" id="{F5A00E40-B480-B51B-2335-78071A406A67}"/>
              </a:ext>
            </a:extLst>
          </p:cNvPr>
          <p:cNvSpPr/>
          <p:nvPr/>
        </p:nvSpPr>
        <p:spPr>
          <a:xfrm>
            <a:off x="1262273" y="2348225"/>
            <a:ext cx="2160240" cy="42691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state = 1</a:t>
            </a:r>
            <a:endParaRPr lang="zh-CN" altLang="en-US" sz="1600" dirty="0">
              <a:solidFill>
                <a:schemeClr val="tx1"/>
              </a:solidFill>
              <a:ea typeface="Alibaba PuHuiTi Medium"/>
            </a:endParaRPr>
          </a:p>
        </p:txBody>
      </p:sp>
      <p:sp>
        <p:nvSpPr>
          <p:cNvPr id="9" name="矩形 8">
            <a:extLst>
              <a:ext uri="{FF2B5EF4-FFF2-40B4-BE49-F238E27FC236}">
                <a16:creationId xmlns:a16="http://schemas.microsoft.com/office/drawing/2014/main" id="{1F15C856-0576-96CB-FD66-78D90DC9BA50}"/>
              </a:ext>
            </a:extLst>
          </p:cNvPr>
          <p:cNvSpPr/>
          <p:nvPr/>
        </p:nvSpPr>
        <p:spPr>
          <a:xfrm>
            <a:off x="1248875" y="2987720"/>
            <a:ext cx="2160239" cy="42691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head</a:t>
            </a:r>
            <a:endParaRPr lang="zh-CN" altLang="en-US" sz="1600" dirty="0">
              <a:solidFill>
                <a:schemeClr val="tx1"/>
              </a:solidFill>
              <a:ea typeface="Alibaba PuHuiTi Medium"/>
            </a:endParaRPr>
          </a:p>
        </p:txBody>
      </p:sp>
      <p:sp>
        <p:nvSpPr>
          <p:cNvPr id="10" name="矩形 9">
            <a:extLst>
              <a:ext uri="{FF2B5EF4-FFF2-40B4-BE49-F238E27FC236}">
                <a16:creationId xmlns:a16="http://schemas.microsoft.com/office/drawing/2014/main" id="{9544D67E-9A0B-9E50-49A3-190F2BB380E8}"/>
              </a:ext>
            </a:extLst>
          </p:cNvPr>
          <p:cNvSpPr/>
          <p:nvPr/>
        </p:nvSpPr>
        <p:spPr>
          <a:xfrm>
            <a:off x="1248875" y="3627215"/>
            <a:ext cx="2173637" cy="42691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tail</a:t>
            </a:r>
            <a:endParaRPr lang="zh-CN" altLang="en-US" sz="1600" dirty="0">
              <a:solidFill>
                <a:schemeClr val="tx1"/>
              </a:solidFill>
              <a:ea typeface="Alibaba PuHuiTi Medium"/>
            </a:endParaRPr>
          </a:p>
        </p:txBody>
      </p:sp>
      <p:sp>
        <p:nvSpPr>
          <p:cNvPr id="11" name="矩形 10">
            <a:extLst>
              <a:ext uri="{FF2B5EF4-FFF2-40B4-BE49-F238E27FC236}">
                <a16:creationId xmlns:a16="http://schemas.microsoft.com/office/drawing/2014/main" id="{BE7A4597-DC00-FFE0-071D-32C032F90EB9}"/>
              </a:ext>
            </a:extLst>
          </p:cNvPr>
          <p:cNvSpPr/>
          <p:nvPr/>
        </p:nvSpPr>
        <p:spPr>
          <a:xfrm>
            <a:off x="1240589" y="4266709"/>
            <a:ext cx="2160238" cy="42691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ea typeface="Alibaba PuHuiTi Medium"/>
              </a:rPr>
              <a:t>exclusiveOwnerThread</a:t>
            </a:r>
            <a:endParaRPr lang="zh-CN" altLang="en-US" sz="1600" dirty="0">
              <a:solidFill>
                <a:schemeClr val="tx1"/>
              </a:solidFill>
              <a:ea typeface="Alibaba PuHuiTi Medium"/>
            </a:endParaRPr>
          </a:p>
        </p:txBody>
      </p:sp>
      <p:sp>
        <p:nvSpPr>
          <p:cNvPr id="12" name="矩形 11">
            <a:extLst>
              <a:ext uri="{FF2B5EF4-FFF2-40B4-BE49-F238E27FC236}">
                <a16:creationId xmlns:a16="http://schemas.microsoft.com/office/drawing/2014/main" id="{ABE66FCD-95D2-30A1-ACCE-F254BCCEEBB4}"/>
              </a:ext>
            </a:extLst>
          </p:cNvPr>
          <p:cNvSpPr/>
          <p:nvPr/>
        </p:nvSpPr>
        <p:spPr>
          <a:xfrm>
            <a:off x="5546749" y="4269146"/>
            <a:ext cx="2173637" cy="426918"/>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Thread-0</a:t>
            </a:r>
            <a:endParaRPr lang="zh-CN" altLang="en-US" sz="1600" dirty="0">
              <a:solidFill>
                <a:schemeClr val="tx1"/>
              </a:solidFill>
              <a:ea typeface="Alibaba PuHuiTi Medium"/>
            </a:endParaRPr>
          </a:p>
        </p:txBody>
      </p:sp>
      <p:cxnSp>
        <p:nvCxnSpPr>
          <p:cNvPr id="14" name="直接箭头连接符 13">
            <a:extLst>
              <a:ext uri="{FF2B5EF4-FFF2-40B4-BE49-F238E27FC236}">
                <a16:creationId xmlns:a16="http://schemas.microsoft.com/office/drawing/2014/main" id="{ED0D2045-C527-FF2B-F27D-D80520350E33}"/>
              </a:ext>
            </a:extLst>
          </p:cNvPr>
          <p:cNvCxnSpPr>
            <a:stCxn id="11" idx="3"/>
            <a:endCxn id="12" idx="1"/>
          </p:cNvCxnSpPr>
          <p:nvPr/>
        </p:nvCxnSpPr>
        <p:spPr>
          <a:xfrm>
            <a:off x="3400827" y="4480168"/>
            <a:ext cx="2145922" cy="2437"/>
          </a:xfrm>
          <a:prstGeom prst="straightConnector1">
            <a:avLst/>
          </a:prstGeom>
          <a:ln w="28575">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5FC5F3D-CE53-17D8-44C8-B99E17555B07}"/>
              </a:ext>
            </a:extLst>
          </p:cNvPr>
          <p:cNvSpPr/>
          <p:nvPr/>
        </p:nvSpPr>
        <p:spPr>
          <a:xfrm>
            <a:off x="4318372" y="2986441"/>
            <a:ext cx="1476164" cy="4220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Node(null)</a:t>
            </a:r>
            <a:endParaRPr lang="zh-CN" altLang="en-US" sz="1600" dirty="0">
              <a:solidFill>
                <a:schemeClr val="tx1"/>
              </a:solidFill>
              <a:ea typeface="Alibaba PuHuiTi Medium"/>
            </a:endParaRPr>
          </a:p>
        </p:txBody>
      </p:sp>
      <p:sp>
        <p:nvSpPr>
          <p:cNvPr id="17" name="矩形 16">
            <a:extLst>
              <a:ext uri="{FF2B5EF4-FFF2-40B4-BE49-F238E27FC236}">
                <a16:creationId xmlns:a16="http://schemas.microsoft.com/office/drawing/2014/main" id="{C58387BD-843A-650E-F367-BA230E41B622}"/>
              </a:ext>
            </a:extLst>
          </p:cNvPr>
          <p:cNvSpPr/>
          <p:nvPr/>
        </p:nvSpPr>
        <p:spPr>
          <a:xfrm>
            <a:off x="6201233" y="2986441"/>
            <a:ext cx="1476164" cy="4220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Node(Thread-1)</a:t>
            </a:r>
            <a:endParaRPr lang="zh-CN" altLang="en-US" sz="1600" dirty="0">
              <a:solidFill>
                <a:schemeClr val="tx1"/>
              </a:solidFill>
              <a:ea typeface="Alibaba PuHuiTi Medium"/>
            </a:endParaRPr>
          </a:p>
        </p:txBody>
      </p:sp>
      <p:sp>
        <p:nvSpPr>
          <p:cNvPr id="18" name="矩形 17">
            <a:extLst>
              <a:ext uri="{FF2B5EF4-FFF2-40B4-BE49-F238E27FC236}">
                <a16:creationId xmlns:a16="http://schemas.microsoft.com/office/drawing/2014/main" id="{907EF63F-4182-D58B-1F4F-680490B54C0F}"/>
              </a:ext>
            </a:extLst>
          </p:cNvPr>
          <p:cNvSpPr/>
          <p:nvPr/>
        </p:nvSpPr>
        <p:spPr>
          <a:xfrm>
            <a:off x="8084094" y="2986441"/>
            <a:ext cx="1476164" cy="4220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Node(Thread-2)</a:t>
            </a:r>
            <a:endParaRPr lang="zh-CN" altLang="en-US" sz="1600" dirty="0">
              <a:solidFill>
                <a:schemeClr val="tx1"/>
              </a:solidFill>
              <a:ea typeface="Alibaba PuHuiTi Medium"/>
            </a:endParaRPr>
          </a:p>
        </p:txBody>
      </p:sp>
      <p:sp>
        <p:nvSpPr>
          <p:cNvPr id="19" name="矩形 18">
            <a:extLst>
              <a:ext uri="{FF2B5EF4-FFF2-40B4-BE49-F238E27FC236}">
                <a16:creationId xmlns:a16="http://schemas.microsoft.com/office/drawing/2014/main" id="{FABB2F7C-A228-D925-4A7E-A54E88FCF79D}"/>
              </a:ext>
            </a:extLst>
          </p:cNvPr>
          <p:cNvSpPr/>
          <p:nvPr/>
        </p:nvSpPr>
        <p:spPr>
          <a:xfrm>
            <a:off x="9976934" y="2986441"/>
            <a:ext cx="1476164" cy="4220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Medium"/>
              </a:rPr>
              <a:t>Node(Thread-3)</a:t>
            </a:r>
            <a:endParaRPr lang="zh-CN" altLang="en-US" sz="1600" dirty="0">
              <a:solidFill>
                <a:schemeClr val="tx1"/>
              </a:solidFill>
              <a:ea typeface="Alibaba PuHuiTi Medium"/>
            </a:endParaRPr>
          </a:p>
        </p:txBody>
      </p:sp>
      <p:cxnSp>
        <p:nvCxnSpPr>
          <p:cNvPr id="21" name="直接箭头连接符 20">
            <a:extLst>
              <a:ext uri="{FF2B5EF4-FFF2-40B4-BE49-F238E27FC236}">
                <a16:creationId xmlns:a16="http://schemas.microsoft.com/office/drawing/2014/main" id="{7C99D87E-0170-0482-422E-70FC5534F62E}"/>
              </a:ext>
            </a:extLst>
          </p:cNvPr>
          <p:cNvCxnSpPr>
            <a:stCxn id="9" idx="3"/>
            <a:endCxn id="16" idx="1"/>
          </p:cNvCxnSpPr>
          <p:nvPr/>
        </p:nvCxnSpPr>
        <p:spPr>
          <a:xfrm flipV="1">
            <a:off x="3409114" y="3197463"/>
            <a:ext cx="909258" cy="3716"/>
          </a:xfrm>
          <a:prstGeom prst="straightConnector1">
            <a:avLst/>
          </a:prstGeom>
          <a:ln w="28575">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10A2216-4F60-2557-8659-5A361A9B0160}"/>
              </a:ext>
            </a:extLst>
          </p:cNvPr>
          <p:cNvCxnSpPr>
            <a:cxnSpLocks/>
          </p:cNvCxnSpPr>
          <p:nvPr/>
        </p:nvCxnSpPr>
        <p:spPr>
          <a:xfrm>
            <a:off x="5794536" y="3197463"/>
            <a:ext cx="406697" cy="0"/>
          </a:xfrm>
          <a:prstGeom prst="straightConnector1">
            <a:avLst/>
          </a:prstGeom>
          <a:ln w="28575">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BAC7A61-EECA-F974-4DB2-D2D0CC4E07DB}"/>
              </a:ext>
            </a:extLst>
          </p:cNvPr>
          <p:cNvCxnSpPr>
            <a:cxnSpLocks/>
          </p:cNvCxnSpPr>
          <p:nvPr/>
        </p:nvCxnSpPr>
        <p:spPr>
          <a:xfrm>
            <a:off x="7677397" y="3195524"/>
            <a:ext cx="406697" cy="0"/>
          </a:xfrm>
          <a:prstGeom prst="straightConnector1">
            <a:avLst/>
          </a:prstGeom>
          <a:ln w="28575">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C92CAD6-1652-8484-284D-9BA39352473D}"/>
              </a:ext>
            </a:extLst>
          </p:cNvPr>
          <p:cNvCxnSpPr>
            <a:cxnSpLocks/>
          </p:cNvCxnSpPr>
          <p:nvPr/>
        </p:nvCxnSpPr>
        <p:spPr>
          <a:xfrm>
            <a:off x="9560258" y="3196128"/>
            <a:ext cx="416676" cy="0"/>
          </a:xfrm>
          <a:prstGeom prst="straightConnector1">
            <a:avLst/>
          </a:prstGeom>
          <a:ln w="28575">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070B3106-E639-C330-3902-2682FDA70E92}"/>
              </a:ext>
            </a:extLst>
          </p:cNvPr>
          <p:cNvCxnSpPr>
            <a:stCxn id="10" idx="3"/>
            <a:endCxn id="19" idx="2"/>
          </p:cNvCxnSpPr>
          <p:nvPr/>
        </p:nvCxnSpPr>
        <p:spPr>
          <a:xfrm flipV="1">
            <a:off x="3422512" y="3408485"/>
            <a:ext cx="7292504" cy="432189"/>
          </a:xfrm>
          <a:prstGeom prst="bentConnector2">
            <a:avLst/>
          </a:prstGeom>
          <a:ln w="28575">
            <a:solidFill>
              <a:srgbClr val="4C525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文本占位符 2">
            <a:extLst>
              <a:ext uri="{FF2B5EF4-FFF2-40B4-BE49-F238E27FC236}">
                <a16:creationId xmlns:a16="http://schemas.microsoft.com/office/drawing/2014/main" id="{11EBAA22-04DD-3A4A-CD65-B8F1B6E395B5}"/>
              </a:ext>
            </a:extLst>
          </p:cNvPr>
          <p:cNvSpPr txBox="1">
            <a:spLocks/>
          </p:cNvSpPr>
          <p:nvPr/>
        </p:nvSpPr>
        <p:spPr>
          <a:xfrm>
            <a:off x="871956" y="4998673"/>
            <a:ext cx="10696652" cy="159114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线程来抢锁后使用</a:t>
            </a:r>
            <a:r>
              <a:rPr lang="en-US" altLang="zh-CN" sz="1400" dirty="0" err="1"/>
              <a:t>cas</a:t>
            </a:r>
            <a:r>
              <a:rPr lang="zh-CN" altLang="en-US" sz="1400" dirty="0"/>
              <a:t>的方式修改</a:t>
            </a:r>
            <a:r>
              <a:rPr lang="en-US" altLang="zh-CN" sz="1400" dirty="0"/>
              <a:t>state</a:t>
            </a:r>
            <a:r>
              <a:rPr lang="zh-CN" altLang="en-US" sz="1400" dirty="0"/>
              <a:t>状态，修改状态成功为</a:t>
            </a:r>
            <a:r>
              <a:rPr lang="en-US" altLang="zh-CN" sz="1400" dirty="0"/>
              <a:t>1</a:t>
            </a:r>
            <a:r>
              <a:rPr lang="zh-CN" altLang="en-US" sz="1400" dirty="0"/>
              <a:t>，则让</a:t>
            </a:r>
            <a:r>
              <a:rPr lang="en-US" altLang="zh-CN" sz="1400" dirty="0" err="1">
                <a:solidFill>
                  <a:schemeClr val="tx1"/>
                </a:solidFill>
                <a:ea typeface="Alibaba PuHuiTi Medium"/>
              </a:rPr>
              <a:t>exclusiveOwnerThread</a:t>
            </a:r>
            <a:r>
              <a:rPr lang="zh-CN" altLang="en-US" sz="1400" dirty="0">
                <a:solidFill>
                  <a:schemeClr val="tx1"/>
                </a:solidFill>
                <a:ea typeface="Alibaba PuHuiTi Medium"/>
              </a:rPr>
              <a:t>属性指向当前线程，获取锁成功</a:t>
            </a:r>
            <a:endParaRPr lang="en-US" altLang="zh-CN" sz="1400" dirty="0">
              <a:solidFill>
                <a:schemeClr val="tx1"/>
              </a:solidFill>
              <a:ea typeface="Alibaba PuHuiTi Medium"/>
            </a:endParaRPr>
          </a:p>
          <a:p>
            <a:pPr marL="285750" indent="-285750">
              <a:buFont typeface="Wingdings" panose="05000000000000000000" pitchFamily="2" charset="2"/>
              <a:buChar char="l"/>
            </a:pPr>
            <a:r>
              <a:rPr lang="zh-CN" altLang="en-US" sz="1400" dirty="0">
                <a:solidFill>
                  <a:schemeClr val="tx1"/>
                </a:solidFill>
                <a:ea typeface="Alibaba PuHuiTi Medium"/>
              </a:rPr>
              <a:t>假如修改状态失败，则会进入双向队列中等待，</a:t>
            </a:r>
            <a:r>
              <a:rPr lang="en-US" altLang="zh-CN" sz="1400" dirty="0">
                <a:solidFill>
                  <a:schemeClr val="tx1"/>
                </a:solidFill>
                <a:ea typeface="Alibaba PuHuiTi Medium"/>
              </a:rPr>
              <a:t>head</a:t>
            </a:r>
            <a:r>
              <a:rPr lang="zh-CN" altLang="en-US" sz="1400" dirty="0">
                <a:solidFill>
                  <a:schemeClr val="tx1"/>
                </a:solidFill>
                <a:ea typeface="Alibaba PuHuiTi Medium"/>
              </a:rPr>
              <a:t>指向双向队列头部，</a:t>
            </a:r>
            <a:r>
              <a:rPr lang="en-US" altLang="zh-CN" sz="1400" dirty="0">
                <a:solidFill>
                  <a:schemeClr val="tx1"/>
                </a:solidFill>
                <a:ea typeface="Alibaba PuHuiTi Medium"/>
              </a:rPr>
              <a:t>tail</a:t>
            </a:r>
            <a:r>
              <a:rPr lang="zh-CN" altLang="en-US" sz="1400" dirty="0">
                <a:solidFill>
                  <a:schemeClr val="tx1"/>
                </a:solidFill>
                <a:ea typeface="Alibaba PuHuiTi Medium"/>
              </a:rPr>
              <a:t>指向双向队列尾部</a:t>
            </a:r>
            <a:endParaRPr lang="en-US" altLang="zh-CN" sz="1400" dirty="0">
              <a:solidFill>
                <a:schemeClr val="tx1"/>
              </a:solidFill>
              <a:ea typeface="Alibaba PuHuiTi Medium"/>
            </a:endParaRPr>
          </a:p>
          <a:p>
            <a:pPr marL="285750" indent="-285750">
              <a:buFont typeface="Wingdings" panose="05000000000000000000" pitchFamily="2" charset="2"/>
              <a:buChar char="l"/>
            </a:pPr>
            <a:r>
              <a:rPr lang="zh-CN" altLang="en-US" sz="1400" dirty="0">
                <a:solidFill>
                  <a:schemeClr val="tx1"/>
                </a:solidFill>
                <a:ea typeface="Alibaba PuHuiTi Medium"/>
              </a:rPr>
              <a:t>当</a:t>
            </a:r>
            <a:r>
              <a:rPr lang="en-US" altLang="zh-CN" sz="1400" dirty="0" err="1">
                <a:solidFill>
                  <a:schemeClr val="tx1"/>
                </a:solidFill>
                <a:ea typeface="Alibaba PuHuiTi Medium"/>
              </a:rPr>
              <a:t>exclusiveOwnerThread</a:t>
            </a:r>
            <a:r>
              <a:rPr lang="zh-CN" altLang="en-US" sz="1400" dirty="0">
                <a:solidFill>
                  <a:schemeClr val="tx1"/>
                </a:solidFill>
                <a:ea typeface="Alibaba PuHuiTi Medium"/>
              </a:rPr>
              <a:t>为</a:t>
            </a:r>
            <a:r>
              <a:rPr lang="en-US" altLang="zh-CN" sz="1400" dirty="0">
                <a:solidFill>
                  <a:schemeClr val="tx1"/>
                </a:solidFill>
                <a:ea typeface="Alibaba PuHuiTi Medium"/>
              </a:rPr>
              <a:t>null</a:t>
            </a:r>
            <a:r>
              <a:rPr lang="zh-CN" altLang="en-US" sz="1400" dirty="0">
                <a:solidFill>
                  <a:schemeClr val="tx1"/>
                </a:solidFill>
                <a:ea typeface="Alibaba PuHuiTi Medium"/>
              </a:rPr>
              <a:t>的时候，则会唤醒在双向队列中等待的线程</a:t>
            </a:r>
            <a:endParaRPr lang="en-US" altLang="zh-CN" sz="1400" dirty="0">
              <a:solidFill>
                <a:schemeClr val="tx1"/>
              </a:solidFill>
              <a:ea typeface="Alibaba PuHuiTi Medium"/>
            </a:endParaRPr>
          </a:p>
          <a:p>
            <a:pPr marL="285750" indent="-285750">
              <a:buFont typeface="Wingdings" panose="05000000000000000000" pitchFamily="2" charset="2"/>
              <a:buChar char="l"/>
            </a:pPr>
            <a:r>
              <a:rPr lang="zh-CN" altLang="en-US" sz="1400" dirty="0">
                <a:solidFill>
                  <a:schemeClr val="tx1"/>
                </a:solidFill>
                <a:ea typeface="Alibaba PuHuiTi Medium"/>
              </a:rPr>
              <a:t>公平锁则体现在按照先后顺序获取锁，非公平体现在不在排队的线程也可以抢锁</a:t>
            </a:r>
            <a:endParaRPr lang="en-US" altLang="zh-CN" sz="1400" dirty="0"/>
          </a:p>
          <a:p>
            <a:endParaRPr lang="zh-CN" altLang="en-US" sz="1400" dirty="0"/>
          </a:p>
        </p:txBody>
      </p:sp>
      <p:sp>
        <p:nvSpPr>
          <p:cNvPr id="7" name="文本占位符 2">
            <a:extLst>
              <a:ext uri="{FF2B5EF4-FFF2-40B4-BE49-F238E27FC236}">
                <a16:creationId xmlns:a16="http://schemas.microsoft.com/office/drawing/2014/main" id="{BBA840D8-57D2-BE40-DCCF-52086F96BC11}"/>
              </a:ext>
            </a:extLst>
          </p:cNvPr>
          <p:cNvSpPr txBox="1">
            <a:spLocks/>
          </p:cNvSpPr>
          <p:nvPr/>
        </p:nvSpPr>
        <p:spPr>
          <a:xfrm>
            <a:off x="3971764" y="1790998"/>
            <a:ext cx="5184576" cy="6793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NonfairSync</a:t>
            </a:r>
            <a:r>
              <a:rPr lang="en-US" altLang="zh-CN" sz="1400" dirty="0"/>
              <a:t> </a:t>
            </a:r>
            <a:r>
              <a:rPr lang="zh-CN" altLang="en-US" sz="1400" dirty="0"/>
              <a:t>继承自 </a:t>
            </a:r>
            <a:r>
              <a:rPr lang="en-US" altLang="zh-CN" sz="1400" dirty="0"/>
              <a:t>AQS</a:t>
            </a:r>
            <a:endParaRPr lang="zh-CN" altLang="en-US" sz="1400" dirty="0"/>
          </a:p>
        </p:txBody>
      </p:sp>
    </p:spTree>
    <p:extLst>
      <p:ext uri="{BB962C8B-B14F-4D97-AF65-F5344CB8AC3E}">
        <p14:creationId xmlns:p14="http://schemas.microsoft.com/office/powerpoint/2010/main" val="2573753732"/>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E6EA10-42E6-6881-F279-7C67EF7AD593}"/>
              </a:ext>
            </a:extLst>
          </p:cNvPr>
          <p:cNvSpPr>
            <a:spLocks noGrp="1"/>
          </p:cNvSpPr>
          <p:nvPr>
            <p:ph type="body" sz="quarter" idx="10"/>
          </p:nvPr>
        </p:nvSpPr>
        <p:spPr>
          <a:xfrm>
            <a:off x="5126584" y="1463040"/>
            <a:ext cx="5760538" cy="2253992"/>
          </a:xfrm>
        </p:spPr>
        <p:txBody>
          <a:bodyPr/>
          <a:lstStyle/>
          <a:p>
            <a:pPr marL="0" indent="0">
              <a:buNone/>
            </a:pPr>
            <a:r>
              <a:rPr lang="en-US" altLang="zh-CN" sz="1800" dirty="0" err="1">
                <a:solidFill>
                  <a:srgbClr val="AD2B26"/>
                </a:solidFill>
              </a:rPr>
              <a:t>ReentrantLock</a:t>
            </a:r>
            <a:r>
              <a:rPr lang="zh-CN" altLang="en-US" sz="1800" dirty="0">
                <a:solidFill>
                  <a:srgbClr val="AD2B26"/>
                </a:solidFill>
              </a:rPr>
              <a:t>的实现原理</a:t>
            </a:r>
            <a:endParaRPr lang="zh-CN" altLang="en-US" sz="1800" dirty="0"/>
          </a:p>
          <a:p>
            <a:pPr marL="0" indent="0">
              <a:buNone/>
            </a:pPr>
            <a:endParaRPr lang="zh-CN" altLang="en-US" dirty="0"/>
          </a:p>
        </p:txBody>
      </p:sp>
      <p:sp>
        <p:nvSpPr>
          <p:cNvPr id="3" name="文本占位符 2">
            <a:extLst>
              <a:ext uri="{FF2B5EF4-FFF2-40B4-BE49-F238E27FC236}">
                <a16:creationId xmlns:a16="http://schemas.microsoft.com/office/drawing/2014/main" id="{46C7597B-F4AE-D85F-8A5E-90A5AE5AB160}"/>
              </a:ext>
            </a:extLst>
          </p:cNvPr>
          <p:cNvSpPr txBox="1">
            <a:spLocks/>
          </p:cNvSpPr>
          <p:nvPr/>
        </p:nvSpPr>
        <p:spPr>
          <a:xfrm>
            <a:off x="5126883" y="2730664"/>
            <a:ext cx="6298008" cy="26642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err="1"/>
              <a:t>ReentrantLock</a:t>
            </a:r>
            <a:r>
              <a:rPr lang="zh-CN" altLang="en-US" sz="1400" dirty="0"/>
              <a:t>表示支持重新进入的锁，调用 </a:t>
            </a:r>
            <a:r>
              <a:rPr lang="en-US" altLang="zh-CN" sz="1400" dirty="0"/>
              <a:t>lock </a:t>
            </a:r>
            <a:r>
              <a:rPr lang="zh-CN" altLang="en-US" sz="1400" dirty="0"/>
              <a:t>方 法获取了锁之后，再次调用 </a:t>
            </a:r>
            <a:r>
              <a:rPr lang="en-US" altLang="zh-CN" sz="1400" dirty="0"/>
              <a:t>lock</a:t>
            </a:r>
            <a:r>
              <a:rPr lang="zh-CN" altLang="en-US" sz="1400" dirty="0"/>
              <a:t>，是不会再阻塞</a:t>
            </a:r>
          </a:p>
          <a:p>
            <a:pPr marL="285750" indent="-285750">
              <a:buFont typeface="Wingdings" panose="05000000000000000000" pitchFamily="2" charset="2"/>
              <a:buChar char="l"/>
            </a:pPr>
            <a:r>
              <a:rPr lang="en-US" altLang="zh-CN" sz="1400" dirty="0" err="1"/>
              <a:t>ReentrantLock</a:t>
            </a:r>
            <a:r>
              <a:rPr lang="zh-CN" altLang="en-US" sz="1400" dirty="0"/>
              <a:t>主要利用</a:t>
            </a:r>
            <a:r>
              <a:rPr lang="en-US" altLang="zh-CN" sz="1400" dirty="0">
                <a:solidFill>
                  <a:srgbClr val="C00000"/>
                </a:solidFill>
              </a:rPr>
              <a:t>CAS+AQS</a:t>
            </a:r>
            <a:r>
              <a:rPr lang="zh-CN" altLang="en-US" sz="1400" dirty="0"/>
              <a:t>队列来实现</a:t>
            </a:r>
          </a:p>
          <a:p>
            <a:pPr marL="285750" indent="-285750">
              <a:buFont typeface="Wingdings" panose="05000000000000000000" pitchFamily="2" charset="2"/>
              <a:buChar char="l"/>
            </a:pPr>
            <a:r>
              <a:rPr lang="zh-CN" altLang="en-US" sz="1400" dirty="0"/>
              <a:t>支持公平锁和非公平锁，在提供的构造器的中无参默认是非公平锁，也可以传参设置为公平锁</a:t>
            </a:r>
          </a:p>
        </p:txBody>
      </p:sp>
    </p:spTree>
    <p:extLst>
      <p:ext uri="{BB962C8B-B14F-4D97-AF65-F5344CB8AC3E}">
        <p14:creationId xmlns:p14="http://schemas.microsoft.com/office/powerpoint/2010/main" val="1703719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764470" y="2011998"/>
            <a:ext cx="11142482"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5400" dirty="0">
                <a:solidFill>
                  <a:srgbClr val="AD2B26"/>
                </a:solidFill>
              </a:rPr>
              <a:t>synchronized</a:t>
            </a:r>
            <a:r>
              <a:rPr lang="zh-CN" altLang="en-US" sz="5400" dirty="0">
                <a:solidFill>
                  <a:srgbClr val="AD2B26"/>
                </a:solidFill>
              </a:rPr>
              <a:t>和</a:t>
            </a:r>
            <a:r>
              <a:rPr lang="en-US" altLang="zh-CN" sz="5400" dirty="0">
                <a:solidFill>
                  <a:srgbClr val="AD2B26"/>
                </a:solidFill>
              </a:rPr>
              <a:t>Lock</a:t>
            </a:r>
            <a:r>
              <a:rPr lang="zh-CN" altLang="en-US" sz="5400" dirty="0">
                <a:solidFill>
                  <a:srgbClr val="AD2B26"/>
                </a:solidFill>
              </a:rPr>
              <a:t>有什么区别 </a:t>
            </a:r>
            <a:r>
              <a:rPr lang="en-US" altLang="zh-CN" sz="5400" dirty="0">
                <a:solidFill>
                  <a:srgbClr val="AD2B26"/>
                </a:solidFill>
              </a:rPr>
              <a:t>? </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6091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synchronized</a:t>
            </a:r>
            <a:r>
              <a:rPr lang="zh-CN" altLang="en-US" sz="2000" dirty="0">
                <a:solidFill>
                  <a:srgbClr val="AD2B26"/>
                </a:solidFill>
              </a:rPr>
              <a:t>和</a:t>
            </a:r>
            <a:r>
              <a:rPr lang="en-US" altLang="zh-CN" sz="2000" dirty="0">
                <a:solidFill>
                  <a:srgbClr val="AD2B26"/>
                </a:solidFill>
              </a:rPr>
              <a:t>Lock</a:t>
            </a:r>
            <a:r>
              <a:rPr lang="zh-CN" altLang="en-US" sz="2000" dirty="0">
                <a:solidFill>
                  <a:srgbClr val="AD2B26"/>
                </a:solidFill>
              </a:rPr>
              <a:t>有什么区别 </a:t>
            </a:r>
            <a:r>
              <a:rPr lang="en-US" altLang="zh-CN" sz="2000" dirty="0">
                <a:solidFill>
                  <a:srgbClr val="AD2B26"/>
                </a:solidFill>
              </a:rPr>
              <a:t>? </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7949" y="1535996"/>
            <a:ext cx="10698800" cy="1984816"/>
          </a:xfrm>
        </p:spPr>
        <p:txBody>
          <a:bodyPr/>
          <a:lstStyle/>
          <a:p>
            <a:pPr marL="285750" indent="-285750">
              <a:buFont typeface="Wingdings" panose="05000000000000000000" pitchFamily="2" charset="2"/>
              <a:buChar char="l"/>
            </a:pPr>
            <a:r>
              <a:rPr lang="zh-CN" altLang="en-US" dirty="0"/>
              <a:t>语法层面</a:t>
            </a:r>
          </a:p>
          <a:p>
            <a:r>
              <a:rPr lang="en-US" altLang="zh-CN" dirty="0"/>
              <a:t>synchronized </a:t>
            </a:r>
            <a:r>
              <a:rPr lang="zh-CN" altLang="en-US" dirty="0"/>
              <a:t>是关键字，源码在 </a:t>
            </a:r>
            <a:r>
              <a:rPr lang="en-US" altLang="zh-CN" dirty="0" err="1"/>
              <a:t>jvm</a:t>
            </a:r>
            <a:r>
              <a:rPr lang="en-US" altLang="zh-CN" dirty="0"/>
              <a:t> </a:t>
            </a:r>
            <a:r>
              <a:rPr lang="zh-CN" altLang="en-US" dirty="0"/>
              <a:t>中，用 </a:t>
            </a:r>
            <a:r>
              <a:rPr lang="en-US" altLang="zh-CN" dirty="0" err="1"/>
              <a:t>c++</a:t>
            </a:r>
            <a:r>
              <a:rPr lang="en-US" altLang="zh-CN" dirty="0"/>
              <a:t> </a:t>
            </a:r>
            <a:r>
              <a:rPr lang="zh-CN" altLang="en-US" dirty="0"/>
              <a:t>语言实现</a:t>
            </a:r>
          </a:p>
          <a:p>
            <a:r>
              <a:rPr lang="en-US" altLang="zh-CN" dirty="0"/>
              <a:t>Lock </a:t>
            </a:r>
            <a:r>
              <a:rPr lang="zh-CN" altLang="en-US" dirty="0"/>
              <a:t>是接口，源码由 </a:t>
            </a:r>
            <a:r>
              <a:rPr lang="en-US" altLang="zh-CN" dirty="0" err="1"/>
              <a:t>jdk</a:t>
            </a:r>
            <a:r>
              <a:rPr lang="en-US" altLang="zh-CN" dirty="0"/>
              <a:t> </a:t>
            </a:r>
            <a:r>
              <a:rPr lang="zh-CN" altLang="en-US" dirty="0"/>
              <a:t>提供，用 </a:t>
            </a:r>
            <a:r>
              <a:rPr lang="en-US" altLang="zh-CN" dirty="0"/>
              <a:t>java </a:t>
            </a:r>
            <a:r>
              <a:rPr lang="zh-CN" altLang="en-US" dirty="0"/>
              <a:t>语言实现</a:t>
            </a:r>
          </a:p>
          <a:p>
            <a:r>
              <a:rPr lang="zh-CN" altLang="en-US" dirty="0"/>
              <a:t>使用 </a:t>
            </a:r>
            <a:r>
              <a:rPr lang="en-US" altLang="zh-CN" dirty="0"/>
              <a:t>synchronized </a:t>
            </a:r>
            <a:r>
              <a:rPr lang="zh-CN" altLang="en-US" dirty="0"/>
              <a:t>时，退出同步代码块锁会自动释放，而使用 </a:t>
            </a:r>
            <a:r>
              <a:rPr lang="en-US" altLang="zh-CN" dirty="0"/>
              <a:t>Lock </a:t>
            </a:r>
            <a:r>
              <a:rPr lang="zh-CN" altLang="en-US" dirty="0"/>
              <a:t>时，需要手动调用 </a:t>
            </a:r>
            <a:r>
              <a:rPr lang="en-US" altLang="zh-CN" dirty="0"/>
              <a:t>unlock </a:t>
            </a:r>
            <a:r>
              <a:rPr lang="zh-CN" altLang="en-US" dirty="0"/>
              <a:t>方法释放锁</a:t>
            </a:r>
          </a:p>
        </p:txBody>
      </p:sp>
      <p:sp>
        <p:nvSpPr>
          <p:cNvPr id="5" name="文本占位符 2">
            <a:extLst>
              <a:ext uri="{FF2B5EF4-FFF2-40B4-BE49-F238E27FC236}">
                <a16:creationId xmlns:a16="http://schemas.microsoft.com/office/drawing/2014/main" id="{D3A96851-93F0-0DE7-6C78-5FA8373A8BA7}"/>
              </a:ext>
            </a:extLst>
          </p:cNvPr>
          <p:cNvSpPr txBox="1">
            <a:spLocks/>
          </p:cNvSpPr>
          <p:nvPr/>
        </p:nvSpPr>
        <p:spPr>
          <a:xfrm>
            <a:off x="710880" y="3248980"/>
            <a:ext cx="10698800" cy="19848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功能层面</a:t>
            </a:r>
          </a:p>
          <a:p>
            <a:r>
              <a:rPr lang="zh-CN" altLang="en-US" dirty="0"/>
              <a:t>二者均属于悲观锁、都具备基本的互斥、同步、锁重入功能</a:t>
            </a:r>
          </a:p>
          <a:p>
            <a:r>
              <a:rPr lang="en-US" altLang="zh-CN" dirty="0"/>
              <a:t>Lock </a:t>
            </a:r>
            <a:r>
              <a:rPr lang="zh-CN" altLang="en-US" dirty="0"/>
              <a:t>提供了许多 </a:t>
            </a:r>
            <a:r>
              <a:rPr lang="en-US" altLang="zh-CN" dirty="0"/>
              <a:t>synchronized </a:t>
            </a:r>
            <a:r>
              <a:rPr lang="zh-CN" altLang="en-US" dirty="0"/>
              <a:t>不具备的功能，例如公平锁、可打断、可超时、多条件变量</a:t>
            </a:r>
          </a:p>
          <a:p>
            <a:r>
              <a:rPr lang="en-US" altLang="zh-CN" dirty="0"/>
              <a:t>Lock </a:t>
            </a:r>
            <a:r>
              <a:rPr lang="zh-CN" altLang="en-US" dirty="0"/>
              <a:t>有适合不同场景的实现，如 </a:t>
            </a:r>
            <a:r>
              <a:rPr lang="en-US" altLang="zh-CN" dirty="0" err="1"/>
              <a:t>ReentrantLock</a:t>
            </a:r>
            <a:r>
              <a:rPr lang="zh-CN" altLang="en-US" dirty="0"/>
              <a:t>， </a:t>
            </a:r>
            <a:r>
              <a:rPr lang="en-US" altLang="zh-CN" dirty="0" err="1"/>
              <a:t>ReentrantReadWriteLock</a:t>
            </a:r>
            <a:r>
              <a:rPr lang="en-US" altLang="zh-CN" dirty="0"/>
              <a:t>(</a:t>
            </a:r>
            <a:r>
              <a:rPr lang="zh-CN" altLang="en-US" dirty="0"/>
              <a:t>读写锁</a:t>
            </a:r>
            <a:r>
              <a:rPr lang="en-US" altLang="zh-CN" dirty="0"/>
              <a:t>)</a:t>
            </a:r>
            <a:endParaRPr lang="zh-CN" altLang="en-US" dirty="0"/>
          </a:p>
        </p:txBody>
      </p:sp>
      <p:sp>
        <p:nvSpPr>
          <p:cNvPr id="4" name="文本占位符 2">
            <a:extLst>
              <a:ext uri="{FF2B5EF4-FFF2-40B4-BE49-F238E27FC236}">
                <a16:creationId xmlns:a16="http://schemas.microsoft.com/office/drawing/2014/main" id="{E45C72B7-14B9-B5FF-10A3-4004853EEF53}"/>
              </a:ext>
            </a:extLst>
          </p:cNvPr>
          <p:cNvSpPr txBox="1">
            <a:spLocks/>
          </p:cNvSpPr>
          <p:nvPr/>
        </p:nvSpPr>
        <p:spPr>
          <a:xfrm>
            <a:off x="717949" y="4978538"/>
            <a:ext cx="10698800" cy="19848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性能层面</a:t>
            </a:r>
          </a:p>
          <a:p>
            <a:r>
              <a:rPr lang="zh-CN" altLang="en-US" dirty="0"/>
              <a:t>在没有竞争时，</a:t>
            </a:r>
            <a:r>
              <a:rPr lang="en-US" altLang="zh-CN" dirty="0"/>
              <a:t>synchronized </a:t>
            </a:r>
            <a:r>
              <a:rPr lang="zh-CN" altLang="en-US" dirty="0"/>
              <a:t>做了很多优化，如偏向锁、轻量级锁，性能不赖</a:t>
            </a:r>
          </a:p>
          <a:p>
            <a:r>
              <a:rPr lang="zh-CN" altLang="en-US" dirty="0"/>
              <a:t>在竞争激烈时，</a:t>
            </a:r>
            <a:r>
              <a:rPr lang="en-US" altLang="zh-CN" dirty="0"/>
              <a:t>Lock </a:t>
            </a:r>
            <a:r>
              <a:rPr lang="zh-CN" altLang="en-US" dirty="0"/>
              <a:t>的实现通常会提供更好的性能</a:t>
            </a:r>
          </a:p>
        </p:txBody>
      </p:sp>
    </p:spTree>
    <p:extLst>
      <p:ext uri="{BB962C8B-B14F-4D97-AF65-F5344CB8AC3E}">
        <p14:creationId xmlns:p14="http://schemas.microsoft.com/office/powerpoint/2010/main" val="349969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left)">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left)">
                                      <p:cBhvr>
                                        <p:cTn id="29" dur="500"/>
                                        <p:tgtEl>
                                          <p:spTgt spid="4">
                                            <p:txEl>
                                              <p:pRg st="1" end="1"/>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2450968" y="2011998"/>
            <a:ext cx="8958711"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死锁产生的条件是什么？</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34845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死锁产生的条件是什么？</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517190"/>
          </a:xfrm>
        </p:spPr>
        <p:txBody>
          <a:bodyPr/>
          <a:lstStyle/>
          <a:p>
            <a:r>
              <a:rPr lang="zh-CN" altLang="en-US" dirty="0">
                <a:solidFill>
                  <a:srgbClr val="C00000"/>
                </a:solidFill>
              </a:rPr>
              <a:t>死锁</a:t>
            </a:r>
            <a:r>
              <a:rPr lang="zh-CN" altLang="en-US" dirty="0"/>
              <a:t>：一个线程需要同时获取多把锁，这时就容易发生死锁</a:t>
            </a:r>
          </a:p>
        </p:txBody>
      </p:sp>
      <p:sp>
        <p:nvSpPr>
          <p:cNvPr id="4" name="Rectangle 1">
            <a:extLst>
              <a:ext uri="{FF2B5EF4-FFF2-40B4-BE49-F238E27FC236}">
                <a16:creationId xmlns:a16="http://schemas.microsoft.com/office/drawing/2014/main" id="{6874493F-A98A-ACE3-38C1-7A4F481782ED}"/>
              </a:ext>
            </a:extLst>
          </p:cNvPr>
          <p:cNvSpPr>
            <a:spLocks noChangeArrowheads="1"/>
          </p:cNvSpPr>
          <p:nvPr/>
        </p:nvSpPr>
        <p:spPr bwMode="auto">
          <a:xfrm>
            <a:off x="6276020" y="872716"/>
            <a:ext cx="5472608" cy="567847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Arial Unicode MS"/>
                <a:ea typeface="JetBrains Mono"/>
              </a:rPr>
              <a:t>Object A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Object();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Object B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Object();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Thread t1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Thread(() -&gt;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synchronized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851691"/>
                </a:solidFill>
                <a:effectLst/>
                <a:latin typeface="Arial Unicode MS"/>
                <a:ea typeface="JetBrains Mono"/>
              </a:rPr>
              <a:t>A</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"lock A"</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try </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080808"/>
                </a:solidFill>
                <a:effectLst/>
                <a:latin typeface="Arial Unicode MS"/>
                <a:ea typeface="JetBrains Mono"/>
              </a:rPr>
              <a:t>sleep</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1750EB"/>
                </a:solidFill>
                <a:effectLst/>
                <a:latin typeface="Arial Unicode MS"/>
                <a:ea typeface="JetBrains Mono"/>
              </a:rPr>
              <a:t>1000</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 </a:t>
            </a:r>
            <a:r>
              <a:rPr kumimoji="0" lang="zh-CN" altLang="zh-CN" sz="1100" b="0" i="0" u="none" strike="noStrike" cap="none" normalizeH="0" baseline="0" dirty="0">
                <a:ln>
                  <a:noFill/>
                </a:ln>
                <a:solidFill>
                  <a:srgbClr val="0033B3"/>
                </a:solidFill>
                <a:effectLst/>
                <a:latin typeface="Arial Unicode MS"/>
                <a:ea typeface="JetBrains Mono"/>
              </a:rPr>
              <a:t>catch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InterruptedException </a:t>
            </a:r>
            <a:r>
              <a:rPr kumimoji="0" lang="zh-CN" altLang="zh-CN" sz="1100" b="0" i="0" u="none" strike="noStrike" cap="none" normalizeH="0" baseline="0" dirty="0">
                <a:ln>
                  <a:noFill/>
                </a:ln>
                <a:solidFill>
                  <a:srgbClr val="080808"/>
                </a:solidFill>
                <a:effectLst/>
                <a:latin typeface="Arial Unicode MS"/>
                <a:ea typeface="JetBrains Mono"/>
              </a:rPr>
              <a:t>e)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throw new </a:t>
            </a:r>
            <a:r>
              <a:rPr kumimoji="0" lang="zh-CN" altLang="zh-CN" sz="1100" b="0" i="0" u="none" strike="noStrike" cap="none" normalizeH="0" baseline="0" dirty="0">
                <a:ln>
                  <a:noFill/>
                </a:ln>
                <a:solidFill>
                  <a:srgbClr val="080808"/>
                </a:solidFill>
                <a:effectLst/>
                <a:latin typeface="Arial Unicode MS"/>
                <a:ea typeface="JetBrains Mono"/>
              </a:rPr>
              <a:t>RuntimeException(e);</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synchronized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851691"/>
                </a:solidFill>
                <a:effectLst/>
                <a:latin typeface="Arial Unicode MS"/>
                <a:ea typeface="JetBrains Mono"/>
              </a:rPr>
              <a:t>B</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"lock B"</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操作</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67D17"/>
                </a:solidFill>
                <a:effectLst/>
                <a:latin typeface="Arial Unicode MS"/>
                <a:ea typeface="JetBrains Mono"/>
              </a:rPr>
              <a:t>"t1"</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Thread t2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Thread(() -&gt;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synchronized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851691"/>
                </a:solidFill>
                <a:effectLst/>
                <a:latin typeface="Arial Unicode MS"/>
                <a:ea typeface="JetBrains Mono"/>
              </a:rPr>
              <a:t>B</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"lock B"</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try </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080808"/>
                </a:solidFill>
                <a:effectLst/>
                <a:latin typeface="Arial Unicode MS"/>
                <a:ea typeface="JetBrains Mono"/>
              </a:rPr>
              <a:t>sleep</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1750EB"/>
                </a:solidFill>
                <a:effectLst/>
                <a:latin typeface="Arial Unicode MS"/>
                <a:ea typeface="JetBrains Mono"/>
              </a:rPr>
              <a:t>500</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 </a:t>
            </a:r>
            <a:r>
              <a:rPr kumimoji="0" lang="zh-CN" altLang="zh-CN" sz="1100" b="0" i="0" u="none" strike="noStrike" cap="none" normalizeH="0" baseline="0" dirty="0">
                <a:ln>
                  <a:noFill/>
                </a:ln>
                <a:solidFill>
                  <a:srgbClr val="0033B3"/>
                </a:solidFill>
                <a:effectLst/>
                <a:latin typeface="Arial Unicode MS"/>
                <a:ea typeface="JetBrains Mono"/>
              </a:rPr>
              <a:t>catch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InterruptedException </a:t>
            </a:r>
            <a:r>
              <a:rPr kumimoji="0" lang="zh-CN" altLang="zh-CN" sz="1100" b="0" i="0" u="none" strike="noStrike" cap="none" normalizeH="0" baseline="0" dirty="0">
                <a:ln>
                  <a:noFill/>
                </a:ln>
                <a:solidFill>
                  <a:srgbClr val="080808"/>
                </a:solidFill>
                <a:effectLst/>
                <a:latin typeface="Arial Unicode MS"/>
                <a:ea typeface="JetBrains Mono"/>
              </a:rPr>
              <a:t>e)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throw new </a:t>
            </a:r>
            <a:r>
              <a:rPr kumimoji="0" lang="zh-CN" altLang="zh-CN" sz="1100" b="0" i="0" u="none" strike="noStrike" cap="none" normalizeH="0" baseline="0" dirty="0">
                <a:ln>
                  <a:noFill/>
                </a:ln>
                <a:solidFill>
                  <a:srgbClr val="080808"/>
                </a:solidFill>
                <a:effectLst/>
                <a:latin typeface="Arial Unicode MS"/>
                <a:ea typeface="JetBrains Mono"/>
              </a:rPr>
              <a:t>RuntimeException(e);</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synchronized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851691"/>
                </a:solidFill>
                <a:effectLst/>
                <a:latin typeface="Arial Unicode MS"/>
                <a:ea typeface="JetBrains Mono"/>
              </a:rPr>
              <a:t>A</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"lock A"</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操作</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67D17"/>
                </a:solidFill>
                <a:effectLst/>
                <a:latin typeface="Arial Unicode MS"/>
                <a:ea typeface="JetBrains Mono"/>
              </a:rPr>
              <a:t>"t2"</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t1</a:t>
            </a:r>
            <a:r>
              <a:rPr kumimoji="0" lang="zh-CN" altLang="zh-CN" sz="1100" b="0" i="0" u="none" strike="noStrike" cap="none" normalizeH="0" baseline="0" dirty="0">
                <a:ln>
                  <a:noFill/>
                </a:ln>
                <a:solidFill>
                  <a:srgbClr val="080808"/>
                </a:solidFill>
                <a:effectLst/>
                <a:latin typeface="Arial Unicode MS"/>
                <a:ea typeface="JetBrains Mono"/>
              </a:rPr>
              <a:t>.start();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t2</a:t>
            </a:r>
            <a:r>
              <a:rPr kumimoji="0" lang="zh-CN" altLang="zh-CN" sz="1100" b="0" i="0" u="none" strike="noStrike" cap="none" normalizeH="0" baseline="0" dirty="0">
                <a:ln>
                  <a:noFill/>
                </a:ln>
                <a:solidFill>
                  <a:srgbClr val="080808"/>
                </a:solidFill>
                <a:effectLst/>
                <a:latin typeface="Arial Unicode MS"/>
                <a:ea typeface="JetBrains Mono"/>
              </a:rPr>
              <a:t>.start();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05BC3E36-4E64-B1E7-18EC-FF7409A496EE}"/>
              </a:ext>
            </a:extLst>
          </p:cNvPr>
          <p:cNvPicPr>
            <a:picLocks noChangeAspect="1"/>
          </p:cNvPicPr>
          <p:nvPr/>
        </p:nvPicPr>
        <p:blipFill>
          <a:blip r:embed="rId2"/>
          <a:stretch>
            <a:fillRect/>
          </a:stretch>
        </p:blipFill>
        <p:spPr>
          <a:xfrm>
            <a:off x="803412" y="3433693"/>
            <a:ext cx="4772492" cy="1454748"/>
          </a:xfrm>
          <a:prstGeom prst="rect">
            <a:avLst/>
          </a:prstGeom>
          <a:effectLst>
            <a:outerShdw blurRad="50800" dist="38100" dir="2700000" algn="tl" rotWithShape="0">
              <a:prstClr val="black">
                <a:alpha val="40000"/>
              </a:prstClr>
            </a:outerShdw>
          </a:effectLst>
        </p:spPr>
      </p:pic>
      <p:sp>
        <p:nvSpPr>
          <p:cNvPr id="7" name="文本占位符 2">
            <a:extLst>
              <a:ext uri="{FF2B5EF4-FFF2-40B4-BE49-F238E27FC236}">
                <a16:creationId xmlns:a16="http://schemas.microsoft.com/office/drawing/2014/main" id="{403BED89-076D-40FF-62BB-08BEDE2B773B}"/>
              </a:ext>
            </a:extLst>
          </p:cNvPr>
          <p:cNvSpPr txBox="1">
            <a:spLocks/>
          </p:cNvSpPr>
          <p:nvPr/>
        </p:nvSpPr>
        <p:spPr>
          <a:xfrm>
            <a:off x="678213" y="5233794"/>
            <a:ext cx="5129755" cy="13173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此时程序并没有结束，这种现象就是死锁现象</a:t>
            </a:r>
            <a:r>
              <a:rPr lang="en-US" altLang="zh-CN" dirty="0">
                <a:solidFill>
                  <a:srgbClr val="C00000"/>
                </a:solidFill>
              </a:rPr>
              <a:t>...</a:t>
            </a:r>
            <a:r>
              <a:rPr lang="zh-CN" altLang="en-US" dirty="0">
                <a:solidFill>
                  <a:srgbClr val="C00000"/>
                </a:solidFill>
              </a:rPr>
              <a:t>线程</a:t>
            </a:r>
            <a:r>
              <a:rPr lang="en-US" altLang="zh-CN" dirty="0">
                <a:solidFill>
                  <a:srgbClr val="C00000"/>
                </a:solidFill>
              </a:rPr>
              <a:t>t1</a:t>
            </a:r>
            <a:r>
              <a:rPr lang="zh-CN" altLang="en-US" dirty="0">
                <a:solidFill>
                  <a:srgbClr val="C00000"/>
                </a:solidFill>
              </a:rPr>
              <a:t>持有</a:t>
            </a:r>
            <a:r>
              <a:rPr lang="en-US" altLang="zh-CN" dirty="0">
                <a:solidFill>
                  <a:srgbClr val="C00000"/>
                </a:solidFill>
              </a:rPr>
              <a:t>A</a:t>
            </a:r>
            <a:r>
              <a:rPr lang="zh-CN" altLang="en-US" dirty="0">
                <a:solidFill>
                  <a:srgbClr val="C00000"/>
                </a:solidFill>
              </a:rPr>
              <a:t>的锁等待获取</a:t>
            </a:r>
            <a:r>
              <a:rPr lang="en-US" altLang="zh-CN" dirty="0">
                <a:solidFill>
                  <a:srgbClr val="C00000"/>
                </a:solidFill>
              </a:rPr>
              <a:t>B</a:t>
            </a:r>
            <a:r>
              <a:rPr lang="zh-CN" altLang="en-US" dirty="0">
                <a:solidFill>
                  <a:srgbClr val="C00000"/>
                </a:solidFill>
              </a:rPr>
              <a:t>锁，线程</a:t>
            </a:r>
            <a:r>
              <a:rPr lang="en-US" altLang="zh-CN" dirty="0">
                <a:solidFill>
                  <a:srgbClr val="C00000"/>
                </a:solidFill>
              </a:rPr>
              <a:t>t2</a:t>
            </a:r>
            <a:r>
              <a:rPr lang="zh-CN" altLang="en-US" dirty="0">
                <a:solidFill>
                  <a:srgbClr val="C00000"/>
                </a:solidFill>
              </a:rPr>
              <a:t>持有</a:t>
            </a:r>
            <a:r>
              <a:rPr lang="en-US" altLang="zh-CN" dirty="0">
                <a:solidFill>
                  <a:srgbClr val="C00000"/>
                </a:solidFill>
              </a:rPr>
              <a:t>B</a:t>
            </a:r>
            <a:r>
              <a:rPr lang="zh-CN" altLang="en-US" dirty="0">
                <a:solidFill>
                  <a:srgbClr val="C00000"/>
                </a:solidFill>
              </a:rPr>
              <a:t>的锁等待获取</a:t>
            </a:r>
            <a:r>
              <a:rPr lang="en-US" altLang="zh-CN" dirty="0">
                <a:solidFill>
                  <a:srgbClr val="C00000"/>
                </a:solidFill>
              </a:rPr>
              <a:t>A</a:t>
            </a:r>
            <a:r>
              <a:rPr lang="zh-CN" altLang="en-US" dirty="0">
                <a:solidFill>
                  <a:srgbClr val="C00000"/>
                </a:solidFill>
              </a:rPr>
              <a:t>的锁。</a:t>
            </a:r>
            <a:endParaRPr lang="zh-CN" altLang="en-US" dirty="0"/>
          </a:p>
        </p:txBody>
      </p:sp>
    </p:spTree>
    <p:extLst>
      <p:ext uri="{BB962C8B-B14F-4D97-AF65-F5344CB8AC3E}">
        <p14:creationId xmlns:p14="http://schemas.microsoft.com/office/powerpoint/2010/main" val="1406789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如何进行死锁诊断？</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688672"/>
          </a:xfrm>
        </p:spPr>
        <p:txBody>
          <a:bodyPr/>
          <a:lstStyle/>
          <a:p>
            <a:r>
              <a:rPr lang="zh-CN" altLang="en-US" dirty="0"/>
              <a:t>当程序出现了死锁现象，我们可以使用</a:t>
            </a:r>
            <a:r>
              <a:rPr lang="en-US" altLang="zh-CN" dirty="0" err="1"/>
              <a:t>jdk</a:t>
            </a:r>
            <a:r>
              <a:rPr lang="zh-CN" altLang="en-US" dirty="0"/>
              <a:t>自带的工具：</a:t>
            </a:r>
            <a:r>
              <a:rPr lang="en-US" altLang="zh-CN" dirty="0" err="1">
                <a:solidFill>
                  <a:srgbClr val="C00000"/>
                </a:solidFill>
              </a:rPr>
              <a:t>jps</a:t>
            </a:r>
            <a:r>
              <a:rPr lang="zh-CN" altLang="en-US" dirty="0"/>
              <a:t>和 </a:t>
            </a:r>
            <a:r>
              <a:rPr lang="en-US" altLang="zh-CN" dirty="0" err="1">
                <a:solidFill>
                  <a:srgbClr val="C00000"/>
                </a:solidFill>
              </a:rPr>
              <a:t>jstack</a:t>
            </a:r>
            <a:endParaRPr lang="zh-CN" altLang="en-US" dirty="0">
              <a:solidFill>
                <a:srgbClr val="C00000"/>
              </a:solidFill>
            </a:endParaRPr>
          </a:p>
        </p:txBody>
      </p:sp>
      <p:sp>
        <p:nvSpPr>
          <p:cNvPr id="5" name="文本占位符 2">
            <a:extLst>
              <a:ext uri="{FF2B5EF4-FFF2-40B4-BE49-F238E27FC236}">
                <a16:creationId xmlns:a16="http://schemas.microsoft.com/office/drawing/2014/main" id="{FA277E57-ABB6-B65F-2C9E-522C244F060A}"/>
              </a:ext>
            </a:extLst>
          </p:cNvPr>
          <p:cNvSpPr txBox="1">
            <a:spLocks/>
          </p:cNvSpPr>
          <p:nvPr/>
        </p:nvSpPr>
        <p:spPr>
          <a:xfrm>
            <a:off x="746600" y="2312877"/>
            <a:ext cx="10698800" cy="11881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solidFill>
                  <a:srgbClr val="C00000"/>
                </a:solidFill>
              </a:rPr>
              <a:t>jps</a:t>
            </a:r>
            <a:r>
              <a:rPr lang="zh-CN" altLang="en-US" dirty="0">
                <a:solidFill>
                  <a:srgbClr val="C00000"/>
                </a:solidFill>
              </a:rPr>
              <a:t>：</a:t>
            </a:r>
            <a:r>
              <a:rPr lang="zh-CN" altLang="en-US" dirty="0"/>
              <a:t>输出</a:t>
            </a:r>
            <a:r>
              <a:rPr lang="en-US" altLang="zh-CN" dirty="0"/>
              <a:t>JVM</a:t>
            </a:r>
            <a:r>
              <a:rPr lang="zh-CN" altLang="en-US" dirty="0"/>
              <a:t>中运行的</a:t>
            </a:r>
            <a:r>
              <a:rPr lang="zh-CN" altLang="en-US" dirty="0">
                <a:solidFill>
                  <a:srgbClr val="C00000"/>
                </a:solidFill>
              </a:rPr>
              <a:t>进程状态</a:t>
            </a:r>
            <a:r>
              <a:rPr lang="zh-CN" altLang="en-US" dirty="0"/>
              <a:t>信息</a:t>
            </a:r>
            <a:endParaRPr lang="en-US" altLang="zh-CN" dirty="0"/>
          </a:p>
          <a:p>
            <a:pPr marL="285750" indent="-285750">
              <a:buFont typeface="Wingdings" panose="05000000000000000000" pitchFamily="2" charset="2"/>
              <a:buChar char="l"/>
            </a:pPr>
            <a:r>
              <a:rPr lang="en-US" altLang="zh-CN" dirty="0" err="1">
                <a:solidFill>
                  <a:srgbClr val="C00000"/>
                </a:solidFill>
              </a:rPr>
              <a:t>jstack</a:t>
            </a:r>
            <a:r>
              <a:rPr lang="zh-CN" altLang="en-US" dirty="0">
                <a:solidFill>
                  <a:srgbClr val="C00000"/>
                </a:solidFill>
              </a:rPr>
              <a:t>：</a:t>
            </a:r>
            <a:r>
              <a:rPr lang="zh-CN" altLang="en-US" dirty="0"/>
              <a:t>查看</a:t>
            </a:r>
            <a:r>
              <a:rPr lang="en-US" altLang="zh-CN" dirty="0"/>
              <a:t>java</a:t>
            </a:r>
            <a:r>
              <a:rPr lang="zh-CN" altLang="en-US" dirty="0"/>
              <a:t>进程内</a:t>
            </a:r>
            <a:r>
              <a:rPr lang="zh-CN" altLang="en-US" dirty="0">
                <a:solidFill>
                  <a:srgbClr val="C00000"/>
                </a:solidFill>
              </a:rPr>
              <a:t>线程的堆栈</a:t>
            </a:r>
            <a:r>
              <a:rPr lang="zh-CN" altLang="en-US" dirty="0"/>
              <a:t>信息</a:t>
            </a:r>
            <a:endParaRPr lang="zh-CN" altLang="en-US" dirty="0">
              <a:solidFill>
                <a:srgbClr val="C00000"/>
              </a:solidFill>
            </a:endParaRPr>
          </a:p>
        </p:txBody>
      </p:sp>
    </p:spTree>
    <p:extLst>
      <p:ext uri="{BB962C8B-B14F-4D97-AF65-F5344CB8AC3E}">
        <p14:creationId xmlns:p14="http://schemas.microsoft.com/office/powerpoint/2010/main" val="1192046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如何进行死锁诊断？</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688672"/>
          </a:xfrm>
        </p:spPr>
        <p:txBody>
          <a:bodyPr/>
          <a:lstStyle/>
          <a:p>
            <a:r>
              <a:rPr lang="zh-CN" altLang="en-US" dirty="0"/>
              <a:t>解决步骤如下</a:t>
            </a:r>
            <a:endParaRPr lang="zh-CN" altLang="en-US" dirty="0">
              <a:solidFill>
                <a:srgbClr val="C00000"/>
              </a:solidFill>
            </a:endParaRPr>
          </a:p>
        </p:txBody>
      </p:sp>
      <p:sp>
        <p:nvSpPr>
          <p:cNvPr id="4" name="文本占位符 2">
            <a:extLst>
              <a:ext uri="{FF2B5EF4-FFF2-40B4-BE49-F238E27FC236}">
                <a16:creationId xmlns:a16="http://schemas.microsoft.com/office/drawing/2014/main" id="{D01D63E3-F9A8-A4DB-6758-60353F8A50DB}"/>
              </a:ext>
            </a:extLst>
          </p:cNvPr>
          <p:cNvSpPr txBox="1">
            <a:spLocks/>
          </p:cNvSpPr>
          <p:nvPr/>
        </p:nvSpPr>
        <p:spPr>
          <a:xfrm>
            <a:off x="710880" y="2073324"/>
            <a:ext cx="10698800" cy="6886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第一：查看运行的线程</a:t>
            </a:r>
            <a:endParaRPr lang="zh-CN" altLang="en-US" dirty="0">
              <a:solidFill>
                <a:srgbClr val="C00000"/>
              </a:solidFill>
            </a:endParaRPr>
          </a:p>
        </p:txBody>
      </p:sp>
      <p:pic>
        <p:nvPicPr>
          <p:cNvPr id="7" name="图片 6">
            <a:extLst>
              <a:ext uri="{FF2B5EF4-FFF2-40B4-BE49-F238E27FC236}">
                <a16:creationId xmlns:a16="http://schemas.microsoft.com/office/drawing/2014/main" id="{7A7DB1D6-9E2D-AAAA-F813-078F86F626A5}"/>
              </a:ext>
            </a:extLst>
          </p:cNvPr>
          <p:cNvPicPr>
            <a:picLocks noChangeAspect="1"/>
          </p:cNvPicPr>
          <p:nvPr/>
        </p:nvPicPr>
        <p:blipFill>
          <a:blip r:embed="rId2"/>
          <a:stretch>
            <a:fillRect/>
          </a:stretch>
        </p:blipFill>
        <p:spPr>
          <a:xfrm>
            <a:off x="803412" y="2852936"/>
            <a:ext cx="4351397" cy="2263336"/>
          </a:xfrm>
          <a:prstGeom prst="rect">
            <a:avLst/>
          </a:prstGeom>
          <a:effectLst>
            <a:outerShdw blurRad="50800" dist="38100" dir="2700000" algn="tl" rotWithShape="0">
              <a:prstClr val="black">
                <a:alpha val="40000"/>
              </a:prstClr>
            </a:outerShdw>
          </a:effectLst>
        </p:spPr>
      </p:pic>
      <p:sp>
        <p:nvSpPr>
          <p:cNvPr id="5" name="文本占位符 2">
            <a:extLst>
              <a:ext uri="{FF2B5EF4-FFF2-40B4-BE49-F238E27FC236}">
                <a16:creationId xmlns:a16="http://schemas.microsoft.com/office/drawing/2014/main" id="{A8D63AF0-53B8-DAB1-3CEA-DBB6201F9868}"/>
              </a:ext>
            </a:extLst>
          </p:cNvPr>
          <p:cNvSpPr txBox="1">
            <a:spLocks/>
          </p:cNvSpPr>
          <p:nvPr/>
        </p:nvSpPr>
        <p:spPr>
          <a:xfrm>
            <a:off x="5468452" y="2064003"/>
            <a:ext cx="6012668" cy="13556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第二，使用</a:t>
            </a:r>
            <a:r>
              <a:rPr lang="en-US" altLang="zh-CN" dirty="0" err="1"/>
              <a:t>jstack</a:t>
            </a:r>
            <a:r>
              <a:rPr lang="zh-CN" altLang="en-US" dirty="0"/>
              <a:t>查看线程运行的情况，下图是截图的关键信息</a:t>
            </a:r>
            <a:endParaRPr lang="en-US" altLang="zh-CN" dirty="0"/>
          </a:p>
          <a:p>
            <a:r>
              <a:rPr lang="zh-CN" altLang="en-US" dirty="0"/>
              <a:t>运行命令：</a:t>
            </a:r>
            <a:r>
              <a:rPr lang="en-US" altLang="zh-CN" dirty="0" err="1">
                <a:solidFill>
                  <a:srgbClr val="C00000"/>
                </a:solidFill>
              </a:rPr>
              <a:t>jstack</a:t>
            </a:r>
            <a:r>
              <a:rPr lang="en-US" altLang="zh-CN" dirty="0">
                <a:solidFill>
                  <a:srgbClr val="C00000"/>
                </a:solidFill>
              </a:rPr>
              <a:t> -l 46032</a:t>
            </a:r>
            <a:endParaRPr lang="zh-CN" altLang="en-US" dirty="0">
              <a:solidFill>
                <a:srgbClr val="C00000"/>
              </a:solidFill>
            </a:endParaRPr>
          </a:p>
        </p:txBody>
      </p:sp>
      <p:pic>
        <p:nvPicPr>
          <p:cNvPr id="6" name="图片 5">
            <a:extLst>
              <a:ext uri="{FF2B5EF4-FFF2-40B4-BE49-F238E27FC236}">
                <a16:creationId xmlns:a16="http://schemas.microsoft.com/office/drawing/2014/main" id="{8F1B957D-2A77-B5DF-E1BC-E8BB222F47F8}"/>
              </a:ext>
            </a:extLst>
          </p:cNvPr>
          <p:cNvPicPr>
            <a:picLocks noChangeAspect="1"/>
          </p:cNvPicPr>
          <p:nvPr/>
        </p:nvPicPr>
        <p:blipFill>
          <a:blip r:embed="rId3"/>
          <a:stretch>
            <a:fillRect/>
          </a:stretch>
        </p:blipFill>
        <p:spPr>
          <a:xfrm>
            <a:off x="5555939" y="2960512"/>
            <a:ext cx="6277477" cy="30247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03734693"/>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如何进行死锁诊断？</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688672"/>
          </a:xfrm>
        </p:spPr>
        <p:txBody>
          <a:bodyPr/>
          <a:lstStyle/>
          <a:p>
            <a:r>
              <a:rPr lang="zh-CN" altLang="en-US" dirty="0">
                <a:solidFill>
                  <a:srgbClr val="AD2B26"/>
                </a:solidFill>
                <a:ea typeface="Alibaba PuHuiTi Medium" pitchFamily="18" charset="-122"/>
              </a:rPr>
              <a:t>其他解决工具，可视化工具</a:t>
            </a:r>
          </a:p>
        </p:txBody>
      </p:sp>
      <p:sp>
        <p:nvSpPr>
          <p:cNvPr id="5" name="文本占位符 2">
            <a:extLst>
              <a:ext uri="{FF2B5EF4-FFF2-40B4-BE49-F238E27FC236}">
                <a16:creationId xmlns:a16="http://schemas.microsoft.com/office/drawing/2014/main" id="{BED52CBA-1141-06CE-089C-6147155633C5}"/>
              </a:ext>
            </a:extLst>
          </p:cNvPr>
          <p:cNvSpPr txBox="1">
            <a:spLocks/>
          </p:cNvSpPr>
          <p:nvPr/>
        </p:nvSpPr>
        <p:spPr>
          <a:xfrm>
            <a:off x="746600" y="2295730"/>
            <a:ext cx="10698800" cy="14573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solidFill>
                  <a:schemeClr val="tx1"/>
                </a:solidFill>
                <a:ea typeface="Alibaba PuHuiTi Medium" pitchFamily="18" charset="-122"/>
              </a:rPr>
              <a:t>jconsole</a:t>
            </a:r>
            <a:endParaRPr lang="en-US" altLang="zh-CN" dirty="0">
              <a:solidFill>
                <a:schemeClr val="tx1"/>
              </a:solidFill>
              <a:ea typeface="Alibaba PuHuiTi Medium" pitchFamily="18" charset="-122"/>
            </a:endParaRPr>
          </a:p>
          <a:p>
            <a:r>
              <a:rPr lang="zh-CN" altLang="en-US" dirty="0">
                <a:solidFill>
                  <a:schemeClr val="tx1"/>
                </a:solidFill>
                <a:ea typeface="Alibaba PuHuiTi Medium" pitchFamily="18" charset="-122"/>
              </a:rPr>
              <a:t>用于对</a:t>
            </a:r>
            <a:r>
              <a:rPr lang="en-US" altLang="zh-CN" dirty="0" err="1">
                <a:solidFill>
                  <a:schemeClr val="tx1"/>
                </a:solidFill>
                <a:ea typeface="Alibaba PuHuiTi Medium" pitchFamily="18" charset="-122"/>
              </a:rPr>
              <a:t>jvm</a:t>
            </a:r>
            <a:r>
              <a:rPr lang="zh-CN" altLang="en-US" dirty="0">
                <a:solidFill>
                  <a:schemeClr val="tx1"/>
                </a:solidFill>
                <a:ea typeface="Alibaba PuHuiTi Medium" pitchFamily="18" charset="-122"/>
              </a:rPr>
              <a:t>的内存，线程，类 的监控，是一个基于 </a:t>
            </a:r>
            <a:r>
              <a:rPr lang="en-US" altLang="zh-CN" dirty="0" err="1">
                <a:solidFill>
                  <a:schemeClr val="tx1"/>
                </a:solidFill>
                <a:ea typeface="Alibaba PuHuiTi Medium" pitchFamily="18" charset="-122"/>
              </a:rPr>
              <a:t>jmx</a:t>
            </a:r>
            <a:r>
              <a:rPr lang="en-US" altLang="zh-CN" dirty="0">
                <a:solidFill>
                  <a:schemeClr val="tx1"/>
                </a:solidFill>
                <a:ea typeface="Alibaba PuHuiTi Medium" pitchFamily="18" charset="-122"/>
              </a:rPr>
              <a:t> </a:t>
            </a:r>
            <a:r>
              <a:rPr lang="zh-CN" altLang="en-US" dirty="0">
                <a:solidFill>
                  <a:schemeClr val="tx1"/>
                </a:solidFill>
                <a:ea typeface="Alibaba PuHuiTi Medium" pitchFamily="18" charset="-122"/>
              </a:rPr>
              <a:t>的 </a:t>
            </a:r>
            <a:r>
              <a:rPr lang="en-US" altLang="zh-CN" dirty="0">
                <a:solidFill>
                  <a:schemeClr val="tx1"/>
                </a:solidFill>
                <a:ea typeface="Alibaba PuHuiTi Medium" pitchFamily="18" charset="-122"/>
              </a:rPr>
              <a:t>GUI </a:t>
            </a:r>
            <a:r>
              <a:rPr lang="zh-CN" altLang="en-US" dirty="0">
                <a:solidFill>
                  <a:schemeClr val="tx1"/>
                </a:solidFill>
                <a:ea typeface="Alibaba PuHuiTi Medium" pitchFamily="18" charset="-122"/>
              </a:rPr>
              <a:t>性能监控工具</a:t>
            </a:r>
          </a:p>
          <a:p>
            <a:r>
              <a:rPr lang="zh-CN" altLang="en-US" dirty="0">
                <a:solidFill>
                  <a:schemeClr val="tx1"/>
                </a:solidFill>
                <a:ea typeface="Alibaba PuHuiTi Medium" pitchFamily="18" charset="-122"/>
              </a:rPr>
              <a:t>打开方式：</a:t>
            </a:r>
            <a:r>
              <a:rPr lang="en-US" altLang="zh-CN" dirty="0">
                <a:solidFill>
                  <a:schemeClr val="tx1"/>
                </a:solidFill>
                <a:ea typeface="Alibaba PuHuiTi Medium" pitchFamily="18" charset="-122"/>
              </a:rPr>
              <a:t>java </a:t>
            </a:r>
            <a:r>
              <a:rPr lang="zh-CN" altLang="en-US" dirty="0">
                <a:solidFill>
                  <a:schemeClr val="tx1"/>
                </a:solidFill>
                <a:ea typeface="Alibaba PuHuiTi Medium" pitchFamily="18" charset="-122"/>
              </a:rPr>
              <a:t>安装目录 </a:t>
            </a:r>
            <a:r>
              <a:rPr lang="en-US" altLang="zh-CN" dirty="0">
                <a:solidFill>
                  <a:schemeClr val="tx1"/>
                </a:solidFill>
                <a:ea typeface="Alibaba PuHuiTi Medium" pitchFamily="18" charset="-122"/>
              </a:rPr>
              <a:t>bin</a:t>
            </a:r>
            <a:r>
              <a:rPr lang="zh-CN" altLang="en-US" dirty="0">
                <a:solidFill>
                  <a:schemeClr val="tx1"/>
                </a:solidFill>
                <a:ea typeface="Alibaba PuHuiTi Medium" pitchFamily="18" charset="-122"/>
              </a:rPr>
              <a:t>目录下 直接启动 </a:t>
            </a:r>
            <a:r>
              <a:rPr lang="en-US" altLang="zh-CN" dirty="0">
                <a:solidFill>
                  <a:schemeClr val="tx1"/>
                </a:solidFill>
                <a:ea typeface="Alibaba PuHuiTi Medium" pitchFamily="18" charset="-122"/>
              </a:rPr>
              <a:t>jconsole.exe </a:t>
            </a:r>
            <a:r>
              <a:rPr lang="zh-CN" altLang="en-US" dirty="0">
                <a:solidFill>
                  <a:schemeClr val="tx1"/>
                </a:solidFill>
                <a:ea typeface="Alibaba PuHuiTi Medium" pitchFamily="18" charset="-122"/>
              </a:rPr>
              <a:t>就行</a:t>
            </a:r>
          </a:p>
        </p:txBody>
      </p:sp>
      <p:sp>
        <p:nvSpPr>
          <p:cNvPr id="7" name="文本占位符 2">
            <a:extLst>
              <a:ext uri="{FF2B5EF4-FFF2-40B4-BE49-F238E27FC236}">
                <a16:creationId xmlns:a16="http://schemas.microsoft.com/office/drawing/2014/main" id="{3C15EBDD-4E14-E0CC-3B45-E3896B5F69A6}"/>
              </a:ext>
            </a:extLst>
          </p:cNvPr>
          <p:cNvSpPr txBox="1">
            <a:spLocks/>
          </p:cNvSpPr>
          <p:nvPr/>
        </p:nvSpPr>
        <p:spPr>
          <a:xfrm>
            <a:off x="754470" y="4005064"/>
            <a:ext cx="10698800" cy="145730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err="1">
                <a:solidFill>
                  <a:schemeClr val="tx1"/>
                </a:solidFill>
                <a:ea typeface="Alibaba PuHuiTi Medium" pitchFamily="18" charset="-122"/>
              </a:rPr>
              <a:t>VisualVM</a:t>
            </a:r>
            <a:r>
              <a:rPr lang="zh-CN" altLang="en-US" dirty="0">
                <a:solidFill>
                  <a:schemeClr val="tx1"/>
                </a:solidFill>
                <a:ea typeface="Alibaba PuHuiTi Medium" pitchFamily="18" charset="-122"/>
              </a:rPr>
              <a:t>：故障处理工具</a:t>
            </a:r>
          </a:p>
          <a:p>
            <a:r>
              <a:rPr lang="zh-CN" altLang="en-US" dirty="0">
                <a:solidFill>
                  <a:schemeClr val="tx1"/>
                </a:solidFill>
                <a:ea typeface="Alibaba PuHuiTi Medium" pitchFamily="18" charset="-122"/>
              </a:rPr>
              <a:t>能够监控线程，内存情况，查看方法的</a:t>
            </a:r>
            <a:r>
              <a:rPr lang="en-US" altLang="zh-CN" dirty="0">
                <a:solidFill>
                  <a:schemeClr val="tx1"/>
                </a:solidFill>
                <a:ea typeface="Alibaba PuHuiTi Medium" pitchFamily="18" charset="-122"/>
              </a:rPr>
              <a:t>CPU</a:t>
            </a:r>
            <a:r>
              <a:rPr lang="zh-CN" altLang="en-US" dirty="0">
                <a:solidFill>
                  <a:schemeClr val="tx1"/>
                </a:solidFill>
                <a:ea typeface="Alibaba PuHuiTi Medium" pitchFamily="18" charset="-122"/>
              </a:rPr>
              <a:t>时间和内存中的对 象，已被</a:t>
            </a:r>
            <a:r>
              <a:rPr lang="en-US" altLang="zh-CN" dirty="0">
                <a:solidFill>
                  <a:schemeClr val="tx1"/>
                </a:solidFill>
                <a:ea typeface="Alibaba PuHuiTi Medium" pitchFamily="18" charset="-122"/>
              </a:rPr>
              <a:t>GC</a:t>
            </a:r>
            <a:r>
              <a:rPr lang="zh-CN" altLang="en-US" dirty="0">
                <a:solidFill>
                  <a:schemeClr val="tx1"/>
                </a:solidFill>
                <a:ea typeface="Alibaba PuHuiTi Medium" pitchFamily="18" charset="-122"/>
              </a:rPr>
              <a:t>的对象，反向查看分配的堆栈</a:t>
            </a:r>
          </a:p>
          <a:p>
            <a:r>
              <a:rPr lang="zh-CN" altLang="en-US" dirty="0">
                <a:solidFill>
                  <a:schemeClr val="tx1"/>
                </a:solidFill>
                <a:ea typeface="Alibaba PuHuiTi Medium" pitchFamily="18" charset="-122"/>
              </a:rPr>
              <a:t>打开方式：</a:t>
            </a:r>
            <a:r>
              <a:rPr lang="en-US" altLang="zh-CN" dirty="0">
                <a:solidFill>
                  <a:schemeClr val="tx1"/>
                </a:solidFill>
                <a:ea typeface="Alibaba PuHuiTi Medium" pitchFamily="18" charset="-122"/>
              </a:rPr>
              <a:t>java </a:t>
            </a:r>
            <a:r>
              <a:rPr lang="zh-CN" altLang="en-US" dirty="0">
                <a:solidFill>
                  <a:schemeClr val="tx1"/>
                </a:solidFill>
                <a:ea typeface="Alibaba PuHuiTi Medium" pitchFamily="18" charset="-122"/>
              </a:rPr>
              <a:t>安装目录 </a:t>
            </a:r>
            <a:r>
              <a:rPr lang="en-US" altLang="zh-CN" dirty="0">
                <a:solidFill>
                  <a:schemeClr val="tx1"/>
                </a:solidFill>
                <a:ea typeface="Alibaba PuHuiTi Medium" pitchFamily="18" charset="-122"/>
              </a:rPr>
              <a:t>bin</a:t>
            </a:r>
            <a:r>
              <a:rPr lang="zh-CN" altLang="en-US" dirty="0">
                <a:solidFill>
                  <a:schemeClr val="tx1"/>
                </a:solidFill>
                <a:ea typeface="Alibaba PuHuiTi Medium" pitchFamily="18" charset="-122"/>
              </a:rPr>
              <a:t>目录下 直接启动 </a:t>
            </a:r>
            <a:r>
              <a:rPr lang="en-US" altLang="zh-CN" dirty="0">
                <a:solidFill>
                  <a:schemeClr val="tx1"/>
                </a:solidFill>
                <a:ea typeface="Alibaba PuHuiTi Medium" pitchFamily="18" charset="-122"/>
              </a:rPr>
              <a:t>jvisualvm.exe</a:t>
            </a:r>
            <a:r>
              <a:rPr lang="zh-CN" altLang="en-US" dirty="0">
                <a:solidFill>
                  <a:schemeClr val="tx1"/>
                </a:solidFill>
                <a:ea typeface="Alibaba PuHuiTi Medium" pitchFamily="18" charset="-122"/>
              </a:rPr>
              <a:t>就行</a:t>
            </a:r>
          </a:p>
        </p:txBody>
      </p:sp>
    </p:spTree>
    <p:extLst>
      <p:ext uri="{BB962C8B-B14F-4D97-AF65-F5344CB8AC3E}">
        <p14:creationId xmlns:p14="http://schemas.microsoft.com/office/powerpoint/2010/main" val="3775200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5E7D0-F3EB-ED47-0EFB-92E99EB1F332}"/>
              </a:ext>
            </a:extLst>
          </p:cNvPr>
          <p:cNvSpPr>
            <a:spLocks noGrp="1"/>
          </p:cNvSpPr>
          <p:nvPr>
            <p:ph type="title"/>
          </p:nvPr>
        </p:nvSpPr>
        <p:spPr>
          <a:xfrm>
            <a:off x="3158355" y="4082199"/>
            <a:ext cx="1896177" cy="677945"/>
          </a:xfrm>
        </p:spPr>
        <p:txBody>
          <a:bodyPr/>
          <a:lstStyle/>
          <a:p>
            <a:r>
              <a:rPr lang="zh-CN" altLang="en-US" sz="2400" dirty="0">
                <a:solidFill>
                  <a:schemeClr val="tx1"/>
                </a:solidFill>
              </a:rPr>
              <a:t>难易程度：</a:t>
            </a:r>
          </a:p>
        </p:txBody>
      </p:sp>
      <p:sp>
        <p:nvSpPr>
          <p:cNvPr id="4" name="标题 1">
            <a:extLst>
              <a:ext uri="{FF2B5EF4-FFF2-40B4-BE49-F238E27FC236}">
                <a16:creationId xmlns:a16="http://schemas.microsoft.com/office/drawing/2014/main" id="{7BEF65AC-C10C-E0A8-1761-D006E5A9D6C1}"/>
              </a:ext>
            </a:extLst>
          </p:cNvPr>
          <p:cNvSpPr txBox="1">
            <a:spLocks/>
          </p:cNvSpPr>
          <p:nvPr/>
        </p:nvSpPr>
        <p:spPr>
          <a:xfrm>
            <a:off x="2040212" y="2210276"/>
            <a:ext cx="8570675"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6000" dirty="0"/>
              <a:t>并行和并发有什么区别？</a:t>
            </a:r>
          </a:p>
        </p:txBody>
      </p:sp>
      <p:grpSp>
        <p:nvGrpSpPr>
          <p:cNvPr id="3" name="组合 2">
            <a:extLst>
              <a:ext uri="{FF2B5EF4-FFF2-40B4-BE49-F238E27FC236}">
                <a16:creationId xmlns:a16="http://schemas.microsoft.com/office/drawing/2014/main" id="{AB538403-CB44-9117-7E42-66A74A243EC9}"/>
              </a:ext>
            </a:extLst>
          </p:cNvPr>
          <p:cNvGrpSpPr/>
          <p:nvPr/>
        </p:nvGrpSpPr>
        <p:grpSpPr>
          <a:xfrm>
            <a:off x="5184742" y="4213779"/>
            <a:ext cx="2762054" cy="339365"/>
            <a:chOff x="5184742" y="4213779"/>
            <a:chExt cx="2762054" cy="339365"/>
          </a:xfrm>
        </p:grpSpPr>
        <p:sp>
          <p:nvSpPr>
            <p:cNvPr id="5" name="星形: 五角 4">
              <a:extLst>
                <a:ext uri="{FF2B5EF4-FFF2-40B4-BE49-F238E27FC236}">
                  <a16:creationId xmlns:a16="http://schemas.microsoft.com/office/drawing/2014/main" id="{46429FDF-CE06-F7AA-B756-8213BC0C5E29}"/>
                </a:ext>
              </a:extLst>
            </p:cNvPr>
            <p:cNvSpPr/>
            <p:nvPr/>
          </p:nvSpPr>
          <p:spPr>
            <a:xfrm>
              <a:off x="5184742" y="4213779"/>
              <a:ext cx="417790" cy="339365"/>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星形: 五角 5">
              <a:extLst>
                <a:ext uri="{FF2B5EF4-FFF2-40B4-BE49-F238E27FC236}">
                  <a16:creationId xmlns:a16="http://schemas.microsoft.com/office/drawing/2014/main" id="{EED28E7F-900C-4A08-42F6-C0FAB2C0C4F1}"/>
                </a:ext>
              </a:extLst>
            </p:cNvPr>
            <p:cNvSpPr/>
            <p:nvPr/>
          </p:nvSpPr>
          <p:spPr>
            <a:xfrm>
              <a:off x="5775928" y="4213779"/>
              <a:ext cx="417790" cy="339365"/>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rgbClr val="C00000"/>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5BE6B6C5-A662-511B-156F-A585141A9E50}"/>
                </a:ext>
              </a:extLst>
            </p:cNvPr>
            <p:cNvSpPr/>
            <p:nvPr/>
          </p:nvSpPr>
          <p:spPr>
            <a:xfrm>
              <a:off x="6335711" y="4213779"/>
              <a:ext cx="417790" cy="339365"/>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6275769A-585B-C2E2-D252-D766C70BEAB4}"/>
                </a:ext>
              </a:extLst>
            </p:cNvPr>
            <p:cNvSpPr/>
            <p:nvPr/>
          </p:nvSpPr>
          <p:spPr>
            <a:xfrm>
              <a:off x="6926897" y="4213779"/>
              <a:ext cx="417790" cy="339365"/>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B67DCC73-2BFE-1BF2-580C-770B83CD99C9}"/>
                </a:ext>
              </a:extLst>
            </p:cNvPr>
            <p:cNvSpPr/>
            <p:nvPr/>
          </p:nvSpPr>
          <p:spPr>
            <a:xfrm>
              <a:off x="7529006" y="4213779"/>
              <a:ext cx="417790" cy="339365"/>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7" name="标题 1">
            <a:extLst>
              <a:ext uri="{FF2B5EF4-FFF2-40B4-BE49-F238E27FC236}">
                <a16:creationId xmlns:a16="http://schemas.microsoft.com/office/drawing/2014/main" id="{6B26AE01-0CB9-1B1A-C7B6-AE1DE2510E9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9" name="组合 18">
            <a:extLst>
              <a:ext uri="{FF2B5EF4-FFF2-40B4-BE49-F238E27FC236}">
                <a16:creationId xmlns:a16="http://schemas.microsoft.com/office/drawing/2014/main" id="{B31A7BE5-2A43-EFF9-5387-9DB6AC20D8AD}"/>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0" name="星形: 五角 19">
              <a:extLst>
                <a:ext uri="{FF2B5EF4-FFF2-40B4-BE49-F238E27FC236}">
                  <a16:creationId xmlns:a16="http://schemas.microsoft.com/office/drawing/2014/main" id="{A0CEB7A9-4DEF-C6D5-CA6C-22284F60C4A7}"/>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040F824-AA99-1E0F-4597-D3D2A67B473E}"/>
                </a:ext>
              </a:extLst>
            </p:cNvPr>
            <p:cNvSpPr/>
            <p:nvPr/>
          </p:nvSpPr>
          <p:spPr>
            <a:xfrm>
              <a:off x="5841156"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2" name="星形: 五角 21">
              <a:extLst>
                <a:ext uri="{FF2B5EF4-FFF2-40B4-BE49-F238E27FC236}">
                  <a16:creationId xmlns:a16="http://schemas.microsoft.com/office/drawing/2014/main" id="{9ED1ACA6-5674-A694-9F7A-BD45A4A07EF1}"/>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C0D4473A-AA04-D7C5-C8D4-B03E440E48A3}"/>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5110BD7A-A85F-2497-B976-41183EE39553}"/>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593567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FFF86E-55B2-6585-07B6-07EC78F0ADB3}"/>
              </a:ext>
            </a:extLst>
          </p:cNvPr>
          <p:cNvSpPr>
            <a:spLocks noGrp="1"/>
          </p:cNvSpPr>
          <p:nvPr>
            <p:ph type="body" sz="quarter" idx="10"/>
          </p:nvPr>
        </p:nvSpPr>
        <p:spPr>
          <a:xfrm>
            <a:off x="5231904" y="1173480"/>
            <a:ext cx="5760538" cy="4511040"/>
          </a:xfrm>
        </p:spPr>
        <p:txBody>
          <a:bodyPr/>
          <a:lstStyle/>
          <a:p>
            <a:r>
              <a:rPr lang="zh-CN" altLang="en-US" sz="1800" dirty="0">
                <a:solidFill>
                  <a:srgbClr val="AD2B26"/>
                </a:solidFill>
              </a:rPr>
              <a:t>死锁产生的条件是什么？</a:t>
            </a:r>
            <a:endParaRPr lang="en-US" altLang="zh-CN" sz="1800" dirty="0">
              <a:solidFill>
                <a:srgbClr val="AD2B26"/>
              </a:solidFill>
            </a:endParaRPr>
          </a:p>
          <a:p>
            <a:endParaRPr lang="en-US" altLang="zh-CN" sz="1800" dirty="0">
              <a:solidFill>
                <a:srgbClr val="AD2B26"/>
              </a:solidFill>
            </a:endParaRPr>
          </a:p>
          <a:p>
            <a:r>
              <a:rPr lang="zh-CN" altLang="en-US" sz="1800" dirty="0">
                <a:solidFill>
                  <a:srgbClr val="AD2B26"/>
                </a:solidFill>
              </a:rPr>
              <a:t>如何进行死锁诊断？</a:t>
            </a:r>
            <a:endParaRPr lang="en-US" altLang="zh-CN" sz="1800" dirty="0">
              <a:solidFill>
                <a:srgbClr val="AD2B26"/>
              </a:solidFill>
            </a:endParaRPr>
          </a:p>
          <a:p>
            <a:endParaRPr lang="en-US" altLang="zh-CN" dirty="0">
              <a:solidFill>
                <a:srgbClr val="AD2B26"/>
              </a:solidFill>
            </a:endParaRPr>
          </a:p>
          <a:p>
            <a:endParaRPr lang="zh-CN" altLang="en-US" dirty="0"/>
          </a:p>
        </p:txBody>
      </p:sp>
      <p:sp>
        <p:nvSpPr>
          <p:cNvPr id="3" name="文本占位符 2">
            <a:extLst>
              <a:ext uri="{FF2B5EF4-FFF2-40B4-BE49-F238E27FC236}">
                <a16:creationId xmlns:a16="http://schemas.microsoft.com/office/drawing/2014/main" id="{A449E2A5-3368-80CE-18E4-8D5DB4CE3809}"/>
              </a:ext>
            </a:extLst>
          </p:cNvPr>
          <p:cNvSpPr txBox="1">
            <a:spLocks/>
          </p:cNvSpPr>
          <p:nvPr/>
        </p:nvSpPr>
        <p:spPr>
          <a:xfrm>
            <a:off x="5547542" y="2672916"/>
            <a:ext cx="6629428" cy="5760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一个线程需要同时获取多把锁，这时就容易发生死锁</a:t>
            </a:r>
          </a:p>
        </p:txBody>
      </p:sp>
      <p:sp>
        <p:nvSpPr>
          <p:cNvPr id="4" name="文本占位符 2">
            <a:extLst>
              <a:ext uri="{FF2B5EF4-FFF2-40B4-BE49-F238E27FC236}">
                <a16:creationId xmlns:a16="http://schemas.microsoft.com/office/drawing/2014/main" id="{45C3FF9B-E011-5B82-83A4-324E81E30057}"/>
              </a:ext>
            </a:extLst>
          </p:cNvPr>
          <p:cNvSpPr txBox="1">
            <a:spLocks/>
          </p:cNvSpPr>
          <p:nvPr/>
        </p:nvSpPr>
        <p:spPr>
          <a:xfrm>
            <a:off x="5547542" y="3789040"/>
            <a:ext cx="6629428" cy="25562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当程序出现了死锁现象，我们可以使用</a:t>
            </a:r>
            <a:r>
              <a:rPr lang="en-US" altLang="zh-CN" sz="1400" dirty="0" err="1"/>
              <a:t>jdk</a:t>
            </a:r>
            <a:r>
              <a:rPr lang="zh-CN" altLang="en-US" sz="1400" dirty="0"/>
              <a:t>自带的工具：</a:t>
            </a:r>
            <a:r>
              <a:rPr lang="en-US" altLang="zh-CN" sz="1400" dirty="0" err="1"/>
              <a:t>jps</a:t>
            </a:r>
            <a:r>
              <a:rPr lang="zh-CN" altLang="en-US" sz="1400" dirty="0"/>
              <a:t>和 </a:t>
            </a:r>
            <a:r>
              <a:rPr lang="en-US" altLang="zh-CN" sz="1400" dirty="0" err="1"/>
              <a:t>jstack</a:t>
            </a:r>
            <a:endParaRPr lang="en-US" altLang="zh-CN" sz="1400" dirty="0"/>
          </a:p>
          <a:p>
            <a:pPr marL="285750" indent="-285750">
              <a:buFont typeface="Wingdings" panose="05000000000000000000" pitchFamily="2" charset="2"/>
              <a:buChar char="l"/>
            </a:pPr>
            <a:r>
              <a:rPr lang="en-US" altLang="zh-CN" sz="1400" dirty="0" err="1"/>
              <a:t>jps</a:t>
            </a:r>
            <a:r>
              <a:rPr lang="zh-CN" altLang="en-US" sz="1400" dirty="0"/>
              <a:t>：输出</a:t>
            </a:r>
            <a:r>
              <a:rPr lang="en-US" altLang="zh-CN" sz="1400" dirty="0"/>
              <a:t>JVM</a:t>
            </a:r>
            <a:r>
              <a:rPr lang="zh-CN" altLang="en-US" sz="1400" dirty="0"/>
              <a:t>中运行的进程状态信息</a:t>
            </a:r>
          </a:p>
          <a:p>
            <a:pPr marL="285750" indent="-285750">
              <a:buFont typeface="Wingdings" panose="05000000000000000000" pitchFamily="2" charset="2"/>
              <a:buChar char="l"/>
            </a:pPr>
            <a:r>
              <a:rPr lang="en-US" altLang="zh-CN" sz="1400" dirty="0" err="1"/>
              <a:t>jstack</a:t>
            </a:r>
            <a:r>
              <a:rPr lang="zh-CN" altLang="en-US" sz="1400" dirty="0"/>
              <a:t>：查看</a:t>
            </a:r>
            <a:r>
              <a:rPr lang="en-US" altLang="zh-CN" sz="1400" dirty="0"/>
              <a:t>java</a:t>
            </a:r>
            <a:r>
              <a:rPr lang="zh-CN" altLang="en-US" sz="1400" dirty="0"/>
              <a:t>进程内线程的堆栈信息，查看日志，检查是否有死锁</a:t>
            </a:r>
            <a:endParaRPr lang="en-US" altLang="zh-CN" sz="1400" dirty="0"/>
          </a:p>
          <a:p>
            <a:r>
              <a:rPr lang="zh-CN" altLang="en-US" sz="1400" dirty="0"/>
              <a:t>     如果有死锁现象，需要查看具体代码分析后，可修复</a:t>
            </a:r>
            <a:endParaRPr lang="en-US" altLang="zh-CN" sz="1400" dirty="0"/>
          </a:p>
          <a:p>
            <a:pPr marL="285750" indent="-285750">
              <a:buFont typeface="Wingdings" panose="05000000000000000000" pitchFamily="2" charset="2"/>
              <a:buChar char="l"/>
            </a:pPr>
            <a:r>
              <a:rPr lang="zh-CN" altLang="en-US" sz="1400" dirty="0"/>
              <a:t>可视化工具</a:t>
            </a:r>
            <a:r>
              <a:rPr lang="en-US" altLang="zh-CN" sz="1400" dirty="0" err="1"/>
              <a:t>jconsole</a:t>
            </a:r>
            <a:r>
              <a:rPr lang="zh-CN" altLang="en-US" sz="1400" dirty="0"/>
              <a:t>、</a:t>
            </a:r>
            <a:r>
              <a:rPr lang="en-US" altLang="zh-CN" sz="1400" dirty="0" err="1"/>
              <a:t>VisualVM</a:t>
            </a:r>
            <a:r>
              <a:rPr lang="zh-CN" altLang="en-US" sz="1400" dirty="0"/>
              <a:t>也可以检查死锁问题</a:t>
            </a:r>
          </a:p>
          <a:p>
            <a:pPr marL="285750" indent="-285750">
              <a:buFont typeface="Wingdings" panose="05000000000000000000" pitchFamily="2" charset="2"/>
              <a:buChar char="l"/>
            </a:pPr>
            <a:endParaRPr lang="zh-CN" altLang="en-US" sz="1400" dirty="0">
              <a:solidFill>
                <a:srgbClr val="C00000"/>
              </a:solidFill>
            </a:endParaRPr>
          </a:p>
        </p:txBody>
      </p:sp>
    </p:spTree>
    <p:extLst>
      <p:ext uri="{BB962C8B-B14F-4D97-AF65-F5344CB8AC3E}">
        <p14:creationId xmlns:p14="http://schemas.microsoft.com/office/powerpoint/2010/main" val="407995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1373232" y="2018907"/>
            <a:ext cx="10342748"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5400" dirty="0">
                <a:solidFill>
                  <a:srgbClr val="AD2B26"/>
                </a:solidFill>
              </a:rPr>
              <a:t>聊一下</a:t>
            </a:r>
            <a:r>
              <a:rPr lang="en-US" altLang="zh-CN" sz="5400" dirty="0" err="1">
                <a:solidFill>
                  <a:srgbClr val="AD2B26"/>
                </a:solidFill>
              </a:rPr>
              <a:t>ConcurrentHashMap</a:t>
            </a:r>
            <a:r>
              <a:rPr lang="en-US" altLang="zh-CN" sz="5400" dirty="0">
                <a:solidFill>
                  <a:srgbClr val="AD2B26"/>
                </a:solidFill>
              </a:rPr>
              <a:t> </a:t>
            </a:r>
            <a:endParaRPr lang="zh-CN" altLang="en-US" sz="54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14339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zh-CN" altLang="en-US" sz="2000" dirty="0">
                <a:solidFill>
                  <a:srgbClr val="AD2B26"/>
                </a:solidFill>
              </a:rPr>
              <a:t>聊一下</a:t>
            </a:r>
            <a:r>
              <a:rPr lang="en-US" altLang="zh-CN" sz="2000" dirty="0" err="1">
                <a:solidFill>
                  <a:srgbClr val="AD2B26"/>
                </a:solidFill>
              </a:rPr>
              <a:t>ConcurrentHashMap</a:t>
            </a:r>
            <a:r>
              <a:rPr lang="en-US" altLang="zh-CN" sz="2000" dirty="0">
                <a:solidFill>
                  <a:srgbClr val="AD2B26"/>
                </a:solidFill>
              </a:rPr>
              <a:t> </a:t>
            </a:r>
            <a:endParaRPr lang="zh-CN" altLang="en-US" dirty="0"/>
          </a:p>
        </p:txBody>
      </p:sp>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624205"/>
            <a:ext cx="10698800" cy="1804796"/>
          </a:xfrm>
        </p:spPr>
        <p:txBody>
          <a:bodyPr/>
          <a:lstStyle/>
          <a:p>
            <a:r>
              <a:rPr lang="en-US" altLang="zh-CN" dirty="0" err="1"/>
              <a:t>ConcurrentHashMap</a:t>
            </a:r>
            <a:r>
              <a:rPr lang="en-US" altLang="zh-CN" dirty="0"/>
              <a:t> </a:t>
            </a:r>
            <a:r>
              <a:rPr lang="zh-CN" altLang="en-US" dirty="0"/>
              <a:t>是一种线程安全的高效</a:t>
            </a:r>
            <a:r>
              <a:rPr lang="en-US" altLang="zh-CN" dirty="0"/>
              <a:t>Map</a:t>
            </a:r>
            <a:r>
              <a:rPr lang="zh-CN" altLang="en-US" dirty="0"/>
              <a:t>集合</a:t>
            </a:r>
          </a:p>
          <a:p>
            <a:r>
              <a:rPr lang="zh-CN" altLang="en-US" dirty="0"/>
              <a:t>底层数据结构：</a:t>
            </a:r>
          </a:p>
          <a:p>
            <a:pPr marL="285750" indent="-285750">
              <a:buFont typeface="Wingdings" panose="05000000000000000000" pitchFamily="2" charset="2"/>
              <a:buChar char="l"/>
            </a:pPr>
            <a:r>
              <a:rPr lang="en-US" altLang="zh-CN" dirty="0"/>
              <a:t>JDK1.7</a:t>
            </a:r>
            <a:r>
              <a:rPr lang="zh-CN" altLang="en-US" dirty="0"/>
              <a:t>底层采用分段的数组</a:t>
            </a:r>
            <a:r>
              <a:rPr lang="en-US" altLang="zh-CN" dirty="0"/>
              <a:t>+</a:t>
            </a:r>
            <a:r>
              <a:rPr lang="zh-CN" altLang="en-US" dirty="0"/>
              <a:t>链表实现</a:t>
            </a:r>
          </a:p>
          <a:p>
            <a:pPr marL="285750" indent="-285750">
              <a:buFont typeface="Wingdings" panose="05000000000000000000" pitchFamily="2" charset="2"/>
              <a:buChar char="l"/>
            </a:pPr>
            <a:r>
              <a:rPr lang="en-US" altLang="zh-CN" dirty="0"/>
              <a:t>JDK1.8 </a:t>
            </a:r>
            <a:r>
              <a:rPr lang="zh-CN" altLang="en-US" dirty="0"/>
              <a:t>采用的数据结构跟</a:t>
            </a:r>
            <a:r>
              <a:rPr lang="en-US" altLang="zh-CN" dirty="0"/>
              <a:t>HashMap1.8</a:t>
            </a:r>
            <a:r>
              <a:rPr lang="zh-CN" altLang="en-US" dirty="0"/>
              <a:t>的结构一样，数组</a:t>
            </a:r>
            <a:r>
              <a:rPr lang="en-US" altLang="zh-CN" dirty="0"/>
              <a:t>+</a:t>
            </a:r>
            <a:r>
              <a:rPr lang="zh-CN" altLang="en-US" dirty="0"/>
              <a:t>链表</a:t>
            </a:r>
            <a:r>
              <a:rPr lang="en-US" altLang="zh-CN" dirty="0"/>
              <a:t>/</a:t>
            </a:r>
            <a:r>
              <a:rPr lang="zh-CN" altLang="en-US" dirty="0"/>
              <a:t>红黑二叉树。</a:t>
            </a:r>
          </a:p>
        </p:txBody>
      </p:sp>
    </p:spTree>
    <p:extLst>
      <p:ext uri="{BB962C8B-B14F-4D97-AF65-F5344CB8AC3E}">
        <p14:creationId xmlns:p14="http://schemas.microsoft.com/office/powerpoint/2010/main" val="845859698"/>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JDK1.7</a:t>
            </a:r>
            <a:r>
              <a:rPr lang="zh-CN" altLang="en-US" sz="2000" dirty="0">
                <a:solidFill>
                  <a:srgbClr val="AD2B26"/>
                </a:solidFill>
              </a:rPr>
              <a:t>中</a:t>
            </a:r>
            <a:r>
              <a:rPr lang="en-US" altLang="zh-CN" sz="2000" dirty="0" err="1">
                <a:solidFill>
                  <a:srgbClr val="AD2B26"/>
                </a:solidFill>
              </a:rPr>
              <a:t>ConcurrentHashMap</a:t>
            </a:r>
            <a:endParaRPr lang="zh-CN" altLang="en-US" dirty="0"/>
          </a:p>
        </p:txBody>
      </p:sp>
      <p:grpSp>
        <p:nvGrpSpPr>
          <p:cNvPr id="11" name="组合 10">
            <a:extLst>
              <a:ext uri="{FF2B5EF4-FFF2-40B4-BE49-F238E27FC236}">
                <a16:creationId xmlns:a16="http://schemas.microsoft.com/office/drawing/2014/main" id="{282B8495-C70D-F2C9-6607-F77BAB7E898C}"/>
              </a:ext>
            </a:extLst>
          </p:cNvPr>
          <p:cNvGrpSpPr/>
          <p:nvPr/>
        </p:nvGrpSpPr>
        <p:grpSpPr>
          <a:xfrm>
            <a:off x="2629162" y="1772816"/>
            <a:ext cx="1267182" cy="4391586"/>
            <a:chOff x="1879444" y="1988840"/>
            <a:chExt cx="1267182" cy="4391586"/>
          </a:xfrm>
        </p:grpSpPr>
        <p:sp>
          <p:nvSpPr>
            <p:cNvPr id="4" name="矩形 3">
              <a:extLst>
                <a:ext uri="{FF2B5EF4-FFF2-40B4-BE49-F238E27FC236}">
                  <a16:creationId xmlns:a16="http://schemas.microsoft.com/office/drawing/2014/main" id="{F72CF3D1-9421-7CC9-2E8B-039BAFDB7B63}"/>
                </a:ext>
              </a:extLst>
            </p:cNvPr>
            <p:cNvSpPr/>
            <p:nvPr/>
          </p:nvSpPr>
          <p:spPr>
            <a:xfrm>
              <a:off x="1883532" y="1988840"/>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Segment[0]</a:t>
              </a:r>
              <a:endParaRPr lang="zh-CN" altLang="en-US" sz="1400" dirty="0">
                <a:solidFill>
                  <a:schemeClr val="tx1"/>
                </a:solidFill>
                <a:ea typeface="Alibaba PuHuiTi Medium"/>
              </a:endParaRPr>
            </a:p>
          </p:txBody>
        </p:sp>
        <p:sp>
          <p:nvSpPr>
            <p:cNvPr id="5" name="矩形 4">
              <a:extLst>
                <a:ext uri="{FF2B5EF4-FFF2-40B4-BE49-F238E27FC236}">
                  <a16:creationId xmlns:a16="http://schemas.microsoft.com/office/drawing/2014/main" id="{3A28BF8D-3C0C-28CA-753A-B91234E0A20F}"/>
                </a:ext>
              </a:extLst>
            </p:cNvPr>
            <p:cNvSpPr/>
            <p:nvPr/>
          </p:nvSpPr>
          <p:spPr>
            <a:xfrm>
              <a:off x="1883532" y="2666575"/>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Segment[1]</a:t>
              </a:r>
              <a:endParaRPr lang="zh-CN" altLang="en-US" sz="1400" dirty="0">
                <a:solidFill>
                  <a:schemeClr val="tx1"/>
                </a:solidFill>
                <a:ea typeface="Alibaba PuHuiTi Medium"/>
              </a:endParaRPr>
            </a:p>
          </p:txBody>
        </p:sp>
        <p:sp>
          <p:nvSpPr>
            <p:cNvPr id="6" name="矩形 5">
              <a:extLst>
                <a:ext uri="{FF2B5EF4-FFF2-40B4-BE49-F238E27FC236}">
                  <a16:creationId xmlns:a16="http://schemas.microsoft.com/office/drawing/2014/main" id="{A05FE092-BD6D-578A-22D9-1C60B0BC871B}"/>
                </a:ext>
              </a:extLst>
            </p:cNvPr>
            <p:cNvSpPr/>
            <p:nvPr/>
          </p:nvSpPr>
          <p:spPr>
            <a:xfrm>
              <a:off x="1879444" y="3344310"/>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Segment[2]</a:t>
              </a:r>
              <a:endParaRPr lang="zh-CN" altLang="en-US" sz="1400" dirty="0">
                <a:solidFill>
                  <a:schemeClr val="tx1"/>
                </a:solidFill>
                <a:ea typeface="Alibaba PuHuiTi Medium"/>
              </a:endParaRPr>
            </a:p>
          </p:txBody>
        </p:sp>
        <p:sp>
          <p:nvSpPr>
            <p:cNvPr id="7" name="矩形 6">
              <a:extLst>
                <a:ext uri="{FF2B5EF4-FFF2-40B4-BE49-F238E27FC236}">
                  <a16:creationId xmlns:a16="http://schemas.microsoft.com/office/drawing/2014/main" id="{8562D8E3-1C52-0293-8E8B-5D37448C0444}"/>
                </a:ext>
              </a:extLst>
            </p:cNvPr>
            <p:cNvSpPr/>
            <p:nvPr/>
          </p:nvSpPr>
          <p:spPr>
            <a:xfrm>
              <a:off x="1879444" y="3991559"/>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Segment[3]</a:t>
              </a:r>
              <a:endParaRPr lang="zh-CN" altLang="en-US" sz="1400" dirty="0">
                <a:solidFill>
                  <a:schemeClr val="tx1"/>
                </a:solidFill>
                <a:ea typeface="Alibaba PuHuiTi Medium"/>
              </a:endParaRPr>
            </a:p>
          </p:txBody>
        </p:sp>
        <p:sp>
          <p:nvSpPr>
            <p:cNvPr id="8" name="矩形 7">
              <a:extLst>
                <a:ext uri="{FF2B5EF4-FFF2-40B4-BE49-F238E27FC236}">
                  <a16:creationId xmlns:a16="http://schemas.microsoft.com/office/drawing/2014/main" id="{C27F6AF6-3375-737B-69D4-6C0ABBC48105}"/>
                </a:ext>
              </a:extLst>
            </p:cNvPr>
            <p:cNvSpPr/>
            <p:nvPr/>
          </p:nvSpPr>
          <p:spPr>
            <a:xfrm>
              <a:off x="1879444" y="4638808"/>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Segment[4]</a:t>
              </a:r>
              <a:endParaRPr lang="zh-CN" altLang="en-US" sz="1400" dirty="0">
                <a:solidFill>
                  <a:schemeClr val="tx1"/>
                </a:solidFill>
                <a:ea typeface="Alibaba PuHuiTi Medium"/>
              </a:endParaRPr>
            </a:p>
          </p:txBody>
        </p:sp>
        <p:sp>
          <p:nvSpPr>
            <p:cNvPr id="9" name="矩形 8">
              <a:extLst>
                <a:ext uri="{FF2B5EF4-FFF2-40B4-BE49-F238E27FC236}">
                  <a16:creationId xmlns:a16="http://schemas.microsoft.com/office/drawing/2014/main" id="{57F8BF68-254C-8F04-607F-312CCBF19B03}"/>
                </a:ext>
              </a:extLst>
            </p:cNvPr>
            <p:cNvSpPr/>
            <p:nvPr/>
          </p:nvSpPr>
          <p:spPr>
            <a:xfrm>
              <a:off x="1886486" y="5286057"/>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 …</a:t>
              </a:r>
              <a:endParaRPr lang="zh-CN" altLang="en-US" sz="1400" dirty="0">
                <a:solidFill>
                  <a:schemeClr val="tx1"/>
                </a:solidFill>
                <a:ea typeface="Alibaba PuHuiTi Medium"/>
              </a:endParaRPr>
            </a:p>
          </p:txBody>
        </p:sp>
        <p:sp>
          <p:nvSpPr>
            <p:cNvPr id="10" name="矩形 9">
              <a:extLst>
                <a:ext uri="{FF2B5EF4-FFF2-40B4-BE49-F238E27FC236}">
                  <a16:creationId xmlns:a16="http://schemas.microsoft.com/office/drawing/2014/main" id="{B1947B39-85C9-C96F-BC1C-ECEA77727C69}"/>
                </a:ext>
              </a:extLst>
            </p:cNvPr>
            <p:cNvSpPr/>
            <p:nvPr/>
          </p:nvSpPr>
          <p:spPr>
            <a:xfrm>
              <a:off x="1886486" y="5963792"/>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Segment[15]</a:t>
              </a:r>
              <a:endParaRPr lang="zh-CN" altLang="en-US" sz="1400" dirty="0">
                <a:solidFill>
                  <a:schemeClr val="tx1"/>
                </a:solidFill>
                <a:ea typeface="Alibaba PuHuiTi Medium"/>
              </a:endParaRPr>
            </a:p>
          </p:txBody>
        </p:sp>
      </p:grpSp>
      <p:cxnSp>
        <p:nvCxnSpPr>
          <p:cNvPr id="38" name="直接箭头连接符 37">
            <a:extLst>
              <a:ext uri="{FF2B5EF4-FFF2-40B4-BE49-F238E27FC236}">
                <a16:creationId xmlns:a16="http://schemas.microsoft.com/office/drawing/2014/main" id="{588BBAA2-9675-E659-E40C-1F1CEE8AE8F2}"/>
              </a:ext>
            </a:extLst>
          </p:cNvPr>
          <p:cNvCxnSpPr>
            <a:cxnSpLocks/>
            <a:stCxn id="5" idx="3"/>
            <a:endCxn id="60" idx="1"/>
          </p:cNvCxnSpPr>
          <p:nvPr/>
        </p:nvCxnSpPr>
        <p:spPr>
          <a:xfrm flipV="1">
            <a:off x="3893390" y="2655650"/>
            <a:ext cx="2311264" cy="3218"/>
          </a:xfrm>
          <a:prstGeom prst="straightConnector1">
            <a:avLst/>
          </a:prstGeom>
          <a:ln w="28575">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75C677B-1E11-FEB6-0E26-F236DED9482C}"/>
              </a:ext>
            </a:extLst>
          </p:cNvPr>
          <p:cNvCxnSpPr>
            <a:cxnSpLocks/>
            <a:stCxn id="10" idx="3"/>
          </p:cNvCxnSpPr>
          <p:nvPr/>
        </p:nvCxnSpPr>
        <p:spPr>
          <a:xfrm>
            <a:off x="3896344" y="5956085"/>
            <a:ext cx="3335398" cy="0"/>
          </a:xfrm>
          <a:prstGeom prst="straightConnector1">
            <a:avLst/>
          </a:prstGeom>
          <a:ln w="28575">
            <a:solidFill>
              <a:srgbClr val="4C525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A5B78C00-71B6-C93A-ADCE-79582BA3EEA8}"/>
              </a:ext>
            </a:extLst>
          </p:cNvPr>
          <p:cNvSpPr/>
          <p:nvPr/>
        </p:nvSpPr>
        <p:spPr>
          <a:xfrm>
            <a:off x="2377134" y="1625125"/>
            <a:ext cx="1764196" cy="4713763"/>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nvGrpSpPr>
          <p:cNvPr id="65" name="组合 64">
            <a:extLst>
              <a:ext uri="{FF2B5EF4-FFF2-40B4-BE49-F238E27FC236}">
                <a16:creationId xmlns:a16="http://schemas.microsoft.com/office/drawing/2014/main" id="{DDED492B-FECB-C91B-883A-2296C4BA161F}"/>
              </a:ext>
            </a:extLst>
          </p:cNvPr>
          <p:cNvGrpSpPr/>
          <p:nvPr/>
        </p:nvGrpSpPr>
        <p:grpSpPr>
          <a:xfrm>
            <a:off x="6204654" y="1500226"/>
            <a:ext cx="2887373" cy="2310848"/>
            <a:chOff x="5639044" y="1500226"/>
            <a:chExt cx="2887373" cy="2310848"/>
          </a:xfrm>
        </p:grpSpPr>
        <p:sp>
          <p:nvSpPr>
            <p:cNvPr id="12" name="矩形 11">
              <a:extLst>
                <a:ext uri="{FF2B5EF4-FFF2-40B4-BE49-F238E27FC236}">
                  <a16:creationId xmlns:a16="http://schemas.microsoft.com/office/drawing/2014/main" id="{982C0782-670E-E03E-2404-78729F482828}"/>
                </a:ext>
              </a:extLst>
            </p:cNvPr>
            <p:cNvSpPr/>
            <p:nvPr/>
          </p:nvSpPr>
          <p:spPr>
            <a:xfrm>
              <a:off x="5782415" y="1625125"/>
              <a:ext cx="468052"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3" name="矩形 12">
              <a:extLst>
                <a:ext uri="{FF2B5EF4-FFF2-40B4-BE49-F238E27FC236}">
                  <a16:creationId xmlns:a16="http://schemas.microsoft.com/office/drawing/2014/main" id="{01D975F8-2088-5931-455D-42C2481FC937}"/>
                </a:ext>
              </a:extLst>
            </p:cNvPr>
            <p:cNvSpPr/>
            <p:nvPr/>
          </p:nvSpPr>
          <p:spPr>
            <a:xfrm>
              <a:off x="5783061" y="2044950"/>
              <a:ext cx="468052"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4" name="矩形 13">
              <a:extLst>
                <a:ext uri="{FF2B5EF4-FFF2-40B4-BE49-F238E27FC236}">
                  <a16:creationId xmlns:a16="http://schemas.microsoft.com/office/drawing/2014/main" id="{8A5F5253-01F4-D5AD-2CF4-F71CCAE98A25}"/>
                </a:ext>
              </a:extLst>
            </p:cNvPr>
            <p:cNvSpPr/>
            <p:nvPr/>
          </p:nvSpPr>
          <p:spPr>
            <a:xfrm>
              <a:off x="5781644" y="2456255"/>
              <a:ext cx="472733"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6" name="矩形 15">
              <a:extLst>
                <a:ext uri="{FF2B5EF4-FFF2-40B4-BE49-F238E27FC236}">
                  <a16:creationId xmlns:a16="http://schemas.microsoft.com/office/drawing/2014/main" id="{0D00AC18-1B0C-6F8B-D60E-4A7886D600A4}"/>
                </a:ext>
              </a:extLst>
            </p:cNvPr>
            <p:cNvSpPr/>
            <p:nvPr/>
          </p:nvSpPr>
          <p:spPr>
            <a:xfrm>
              <a:off x="5776910" y="2879070"/>
              <a:ext cx="477467"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7" name="矩形 16">
              <a:extLst>
                <a:ext uri="{FF2B5EF4-FFF2-40B4-BE49-F238E27FC236}">
                  <a16:creationId xmlns:a16="http://schemas.microsoft.com/office/drawing/2014/main" id="{C461BFE1-C7CC-59EA-E2AE-2DF4058B89D5}"/>
                </a:ext>
              </a:extLst>
            </p:cNvPr>
            <p:cNvSpPr/>
            <p:nvPr/>
          </p:nvSpPr>
          <p:spPr>
            <a:xfrm>
              <a:off x="5777556" y="3298895"/>
              <a:ext cx="468052"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a:t>
              </a:r>
              <a:endParaRPr lang="zh-CN" altLang="en-US" sz="1200" dirty="0">
                <a:solidFill>
                  <a:schemeClr val="tx1"/>
                </a:solidFill>
                <a:ea typeface="Alibaba PuHuiTi Medium"/>
              </a:endParaRPr>
            </a:p>
          </p:txBody>
        </p:sp>
        <p:sp>
          <p:nvSpPr>
            <p:cNvPr id="24" name="椭圆 23">
              <a:extLst>
                <a:ext uri="{FF2B5EF4-FFF2-40B4-BE49-F238E27FC236}">
                  <a16:creationId xmlns:a16="http://schemas.microsoft.com/office/drawing/2014/main" id="{B36A2AFA-23EB-A071-9784-54E30631C0DF}"/>
                </a:ext>
              </a:extLst>
            </p:cNvPr>
            <p:cNvSpPr/>
            <p:nvPr/>
          </p:nvSpPr>
          <p:spPr>
            <a:xfrm>
              <a:off x="5812829" y="1643698"/>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5" name="椭圆 24">
              <a:extLst>
                <a:ext uri="{FF2B5EF4-FFF2-40B4-BE49-F238E27FC236}">
                  <a16:creationId xmlns:a16="http://schemas.microsoft.com/office/drawing/2014/main" id="{D024D134-8913-F84A-4207-ED6B6A2CB847}"/>
                </a:ext>
              </a:extLst>
            </p:cNvPr>
            <p:cNvSpPr/>
            <p:nvPr/>
          </p:nvSpPr>
          <p:spPr>
            <a:xfrm>
              <a:off x="6552957" y="1643698"/>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6" name="椭圆 25">
              <a:extLst>
                <a:ext uri="{FF2B5EF4-FFF2-40B4-BE49-F238E27FC236}">
                  <a16:creationId xmlns:a16="http://schemas.microsoft.com/office/drawing/2014/main" id="{240CD53C-6188-D0CE-D701-B5AB3C6C3ED2}"/>
                </a:ext>
              </a:extLst>
            </p:cNvPr>
            <p:cNvSpPr/>
            <p:nvPr/>
          </p:nvSpPr>
          <p:spPr>
            <a:xfrm>
              <a:off x="7341665" y="1644847"/>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7" name="椭圆 26">
              <a:extLst>
                <a:ext uri="{FF2B5EF4-FFF2-40B4-BE49-F238E27FC236}">
                  <a16:creationId xmlns:a16="http://schemas.microsoft.com/office/drawing/2014/main" id="{2D583DE2-0539-A465-9461-5FF2CE20F714}"/>
                </a:ext>
              </a:extLst>
            </p:cNvPr>
            <p:cNvSpPr/>
            <p:nvPr/>
          </p:nvSpPr>
          <p:spPr>
            <a:xfrm>
              <a:off x="8130373" y="1645202"/>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5" name="椭圆 34">
              <a:extLst>
                <a:ext uri="{FF2B5EF4-FFF2-40B4-BE49-F238E27FC236}">
                  <a16:creationId xmlns:a16="http://schemas.microsoft.com/office/drawing/2014/main" id="{3D8FD3F9-EAD4-4F83-41BF-CB268B734908}"/>
                </a:ext>
              </a:extLst>
            </p:cNvPr>
            <p:cNvSpPr/>
            <p:nvPr/>
          </p:nvSpPr>
          <p:spPr>
            <a:xfrm>
              <a:off x="5819988" y="2466550"/>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6" name="椭圆 35">
              <a:extLst>
                <a:ext uri="{FF2B5EF4-FFF2-40B4-BE49-F238E27FC236}">
                  <a16:creationId xmlns:a16="http://schemas.microsoft.com/office/drawing/2014/main" id="{6FEA69CE-C97A-9589-CF68-3E35BDAF7D02}"/>
                </a:ext>
              </a:extLst>
            </p:cNvPr>
            <p:cNvSpPr/>
            <p:nvPr/>
          </p:nvSpPr>
          <p:spPr>
            <a:xfrm>
              <a:off x="5819988" y="2892556"/>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cxnSp>
          <p:nvCxnSpPr>
            <p:cNvPr id="46" name="直接箭头连接符 45">
              <a:extLst>
                <a:ext uri="{FF2B5EF4-FFF2-40B4-BE49-F238E27FC236}">
                  <a16:creationId xmlns:a16="http://schemas.microsoft.com/office/drawing/2014/main" id="{FC59BFB2-3E23-CF16-6F9F-283C62A85A79}"/>
                </a:ext>
              </a:extLst>
            </p:cNvPr>
            <p:cNvCxnSpPr>
              <a:stCxn id="24" idx="6"/>
              <a:endCxn id="25" idx="2"/>
            </p:cNvCxnSpPr>
            <p:nvPr/>
          </p:nvCxnSpPr>
          <p:spPr>
            <a:xfrm>
              <a:off x="6208873" y="1841720"/>
              <a:ext cx="344084"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3E6F336-966E-769F-804F-6DE70E2671A3}"/>
                </a:ext>
              </a:extLst>
            </p:cNvPr>
            <p:cNvCxnSpPr>
              <a:stCxn id="25" idx="6"/>
              <a:endCxn id="26" idx="2"/>
            </p:cNvCxnSpPr>
            <p:nvPr/>
          </p:nvCxnSpPr>
          <p:spPr>
            <a:xfrm>
              <a:off x="6949001" y="1841720"/>
              <a:ext cx="392664" cy="114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948F59E-F44B-574A-900F-5F40ADC91087}"/>
                </a:ext>
              </a:extLst>
            </p:cNvPr>
            <p:cNvCxnSpPr>
              <a:stCxn id="26" idx="6"/>
              <a:endCxn id="27" idx="2"/>
            </p:cNvCxnSpPr>
            <p:nvPr/>
          </p:nvCxnSpPr>
          <p:spPr>
            <a:xfrm>
              <a:off x="7737709" y="1842869"/>
              <a:ext cx="392664" cy="355"/>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F6EA2DC8-EA6E-093D-ED5D-4E3C8F4F0E02}"/>
                </a:ext>
              </a:extLst>
            </p:cNvPr>
            <p:cNvSpPr/>
            <p:nvPr/>
          </p:nvSpPr>
          <p:spPr>
            <a:xfrm>
              <a:off x="5639044" y="1500226"/>
              <a:ext cx="754156" cy="2310848"/>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grpSp>
        <p:nvGrpSpPr>
          <p:cNvPr id="66" name="组合 65">
            <a:extLst>
              <a:ext uri="{FF2B5EF4-FFF2-40B4-BE49-F238E27FC236}">
                <a16:creationId xmlns:a16="http://schemas.microsoft.com/office/drawing/2014/main" id="{D5062FB2-2C4F-BE24-52DA-DC354967AAD6}"/>
              </a:ext>
            </a:extLst>
          </p:cNvPr>
          <p:cNvGrpSpPr/>
          <p:nvPr/>
        </p:nvGrpSpPr>
        <p:grpSpPr>
          <a:xfrm>
            <a:off x="7231742" y="3885390"/>
            <a:ext cx="2169793" cy="2310848"/>
            <a:chOff x="6666132" y="3885390"/>
            <a:chExt cx="2169793" cy="2310848"/>
          </a:xfrm>
        </p:grpSpPr>
        <p:sp>
          <p:nvSpPr>
            <p:cNvPr id="19" name="矩形 18">
              <a:extLst>
                <a:ext uri="{FF2B5EF4-FFF2-40B4-BE49-F238E27FC236}">
                  <a16:creationId xmlns:a16="http://schemas.microsoft.com/office/drawing/2014/main" id="{D1A91418-4BA7-F403-4029-3BB4B2CAE896}"/>
                </a:ext>
              </a:extLst>
            </p:cNvPr>
            <p:cNvSpPr/>
            <p:nvPr/>
          </p:nvSpPr>
          <p:spPr>
            <a:xfrm>
              <a:off x="6806006" y="3983398"/>
              <a:ext cx="477467"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0" name="矩形 19">
              <a:extLst>
                <a:ext uri="{FF2B5EF4-FFF2-40B4-BE49-F238E27FC236}">
                  <a16:creationId xmlns:a16="http://schemas.microsoft.com/office/drawing/2014/main" id="{E6EE1EA3-DD21-125F-AE0A-1680BF370861}"/>
                </a:ext>
              </a:extLst>
            </p:cNvPr>
            <p:cNvSpPr/>
            <p:nvPr/>
          </p:nvSpPr>
          <p:spPr>
            <a:xfrm>
              <a:off x="6806006" y="4403223"/>
              <a:ext cx="477467"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1" name="矩形 20">
              <a:extLst>
                <a:ext uri="{FF2B5EF4-FFF2-40B4-BE49-F238E27FC236}">
                  <a16:creationId xmlns:a16="http://schemas.microsoft.com/office/drawing/2014/main" id="{2F4AEF0D-C904-28B3-6076-242176BD6E22}"/>
                </a:ext>
              </a:extLst>
            </p:cNvPr>
            <p:cNvSpPr/>
            <p:nvPr/>
          </p:nvSpPr>
          <p:spPr>
            <a:xfrm>
              <a:off x="6810740" y="4814528"/>
              <a:ext cx="472733"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2" name="矩形 21">
              <a:extLst>
                <a:ext uri="{FF2B5EF4-FFF2-40B4-BE49-F238E27FC236}">
                  <a16:creationId xmlns:a16="http://schemas.microsoft.com/office/drawing/2014/main" id="{5AD65883-1AD3-20C3-C629-888895D47087}"/>
                </a:ext>
              </a:extLst>
            </p:cNvPr>
            <p:cNvSpPr/>
            <p:nvPr/>
          </p:nvSpPr>
          <p:spPr>
            <a:xfrm>
              <a:off x="6806006" y="5227916"/>
              <a:ext cx="477467"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3" name="矩形 22">
              <a:extLst>
                <a:ext uri="{FF2B5EF4-FFF2-40B4-BE49-F238E27FC236}">
                  <a16:creationId xmlns:a16="http://schemas.microsoft.com/office/drawing/2014/main" id="{4DC34814-F7D1-A544-B97E-241FFF134594}"/>
                </a:ext>
              </a:extLst>
            </p:cNvPr>
            <p:cNvSpPr/>
            <p:nvPr/>
          </p:nvSpPr>
          <p:spPr>
            <a:xfrm>
              <a:off x="6806651" y="5647741"/>
              <a:ext cx="476821"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a:t>
              </a:r>
              <a:endParaRPr lang="zh-CN" altLang="en-US" sz="1200" dirty="0">
                <a:solidFill>
                  <a:schemeClr val="tx1"/>
                </a:solidFill>
                <a:ea typeface="Alibaba PuHuiTi Medium"/>
              </a:endParaRPr>
            </a:p>
          </p:txBody>
        </p:sp>
        <p:sp>
          <p:nvSpPr>
            <p:cNvPr id="28" name="椭圆 27">
              <a:extLst>
                <a:ext uri="{FF2B5EF4-FFF2-40B4-BE49-F238E27FC236}">
                  <a16:creationId xmlns:a16="http://schemas.microsoft.com/office/drawing/2014/main" id="{11F60D4C-AB28-80EB-2943-22EFA5AB3443}"/>
                </a:ext>
              </a:extLst>
            </p:cNvPr>
            <p:cNvSpPr/>
            <p:nvPr/>
          </p:nvSpPr>
          <p:spPr>
            <a:xfrm>
              <a:off x="6853038" y="4003118"/>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9" name="椭圆 28">
              <a:extLst>
                <a:ext uri="{FF2B5EF4-FFF2-40B4-BE49-F238E27FC236}">
                  <a16:creationId xmlns:a16="http://schemas.microsoft.com/office/drawing/2014/main" id="{FB27403E-1344-6136-EDED-EE9376639E27}"/>
                </a:ext>
              </a:extLst>
            </p:cNvPr>
            <p:cNvSpPr/>
            <p:nvPr/>
          </p:nvSpPr>
          <p:spPr>
            <a:xfrm>
              <a:off x="7651173" y="4003473"/>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0" name="椭圆 29">
              <a:extLst>
                <a:ext uri="{FF2B5EF4-FFF2-40B4-BE49-F238E27FC236}">
                  <a16:creationId xmlns:a16="http://schemas.microsoft.com/office/drawing/2014/main" id="{851FA01D-573A-20B5-4E9A-D03B07ED344A}"/>
                </a:ext>
              </a:extLst>
            </p:cNvPr>
            <p:cNvSpPr/>
            <p:nvPr/>
          </p:nvSpPr>
          <p:spPr>
            <a:xfrm>
              <a:off x="6862465" y="5233003"/>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1" name="椭圆 30">
              <a:extLst>
                <a:ext uri="{FF2B5EF4-FFF2-40B4-BE49-F238E27FC236}">
                  <a16:creationId xmlns:a16="http://schemas.microsoft.com/office/drawing/2014/main" id="{651200E2-BE7C-CA3B-2E39-6C9839C3F957}"/>
                </a:ext>
              </a:extLst>
            </p:cNvPr>
            <p:cNvSpPr/>
            <p:nvPr/>
          </p:nvSpPr>
          <p:spPr>
            <a:xfrm>
              <a:off x="7651173" y="5234152"/>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2" name="椭圆 31">
              <a:extLst>
                <a:ext uri="{FF2B5EF4-FFF2-40B4-BE49-F238E27FC236}">
                  <a16:creationId xmlns:a16="http://schemas.microsoft.com/office/drawing/2014/main" id="{4275AE9D-FCF5-8999-514A-840A5B6FE4D3}"/>
                </a:ext>
              </a:extLst>
            </p:cNvPr>
            <p:cNvSpPr/>
            <p:nvPr/>
          </p:nvSpPr>
          <p:spPr>
            <a:xfrm>
              <a:off x="8439881" y="5234507"/>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cxnSp>
          <p:nvCxnSpPr>
            <p:cNvPr id="52" name="直接箭头连接符 51">
              <a:extLst>
                <a:ext uri="{FF2B5EF4-FFF2-40B4-BE49-F238E27FC236}">
                  <a16:creationId xmlns:a16="http://schemas.microsoft.com/office/drawing/2014/main" id="{5E332076-CA1B-741B-2521-A150134FC25B}"/>
                </a:ext>
              </a:extLst>
            </p:cNvPr>
            <p:cNvCxnSpPr>
              <a:stCxn id="28" idx="6"/>
              <a:endCxn id="29" idx="2"/>
            </p:cNvCxnSpPr>
            <p:nvPr/>
          </p:nvCxnSpPr>
          <p:spPr>
            <a:xfrm>
              <a:off x="7249082" y="4201140"/>
              <a:ext cx="402091" cy="355"/>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546CA2A4-AE87-7489-F78D-F6535170EBBC}"/>
                </a:ext>
              </a:extLst>
            </p:cNvPr>
            <p:cNvCxnSpPr>
              <a:stCxn id="30" idx="6"/>
              <a:endCxn id="31" idx="2"/>
            </p:cNvCxnSpPr>
            <p:nvPr/>
          </p:nvCxnSpPr>
          <p:spPr>
            <a:xfrm>
              <a:off x="7258509" y="5431025"/>
              <a:ext cx="392664" cy="114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928AD12E-032E-F6B6-D7E4-D7714EBAFB6F}"/>
                </a:ext>
              </a:extLst>
            </p:cNvPr>
            <p:cNvCxnSpPr>
              <a:stCxn id="31" idx="6"/>
              <a:endCxn id="32" idx="2"/>
            </p:cNvCxnSpPr>
            <p:nvPr/>
          </p:nvCxnSpPr>
          <p:spPr>
            <a:xfrm>
              <a:off x="8047217" y="5432174"/>
              <a:ext cx="392664" cy="355"/>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33C04311-496C-5044-4C8B-E9B0C385BD98}"/>
                </a:ext>
              </a:extLst>
            </p:cNvPr>
            <p:cNvSpPr/>
            <p:nvPr/>
          </p:nvSpPr>
          <p:spPr>
            <a:xfrm>
              <a:off x="6666132" y="3885390"/>
              <a:ext cx="754156" cy="2310848"/>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sp>
        <p:nvSpPr>
          <p:cNvPr id="71" name="文本占位符 2">
            <a:extLst>
              <a:ext uri="{FF2B5EF4-FFF2-40B4-BE49-F238E27FC236}">
                <a16:creationId xmlns:a16="http://schemas.microsoft.com/office/drawing/2014/main" id="{2BE96F60-A0D8-F5EA-EAD9-5F626563F15B}"/>
              </a:ext>
            </a:extLst>
          </p:cNvPr>
          <p:cNvSpPr txBox="1">
            <a:spLocks/>
          </p:cNvSpPr>
          <p:nvPr/>
        </p:nvSpPr>
        <p:spPr>
          <a:xfrm>
            <a:off x="2754568" y="6366257"/>
            <a:ext cx="1023411" cy="5416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不可扩容</a:t>
            </a:r>
          </a:p>
        </p:txBody>
      </p:sp>
      <p:sp>
        <p:nvSpPr>
          <p:cNvPr id="72" name="文本占位符 2">
            <a:extLst>
              <a:ext uri="{FF2B5EF4-FFF2-40B4-BE49-F238E27FC236}">
                <a16:creationId xmlns:a16="http://schemas.microsoft.com/office/drawing/2014/main" id="{F4D3D100-4D2B-04CB-3068-C6AEFA23FD44}"/>
              </a:ext>
            </a:extLst>
          </p:cNvPr>
          <p:cNvSpPr txBox="1">
            <a:spLocks/>
          </p:cNvSpPr>
          <p:nvPr/>
        </p:nvSpPr>
        <p:spPr>
          <a:xfrm>
            <a:off x="6215439" y="3839621"/>
            <a:ext cx="764275" cy="46944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可扩容</a:t>
            </a:r>
          </a:p>
        </p:txBody>
      </p:sp>
      <p:sp>
        <p:nvSpPr>
          <p:cNvPr id="73" name="文本占位符 2">
            <a:extLst>
              <a:ext uri="{FF2B5EF4-FFF2-40B4-BE49-F238E27FC236}">
                <a16:creationId xmlns:a16="http://schemas.microsoft.com/office/drawing/2014/main" id="{27DEE278-C414-894E-31FC-AFD33C32A250}"/>
              </a:ext>
            </a:extLst>
          </p:cNvPr>
          <p:cNvSpPr txBox="1">
            <a:spLocks/>
          </p:cNvSpPr>
          <p:nvPr/>
        </p:nvSpPr>
        <p:spPr>
          <a:xfrm>
            <a:off x="7226682" y="6179257"/>
            <a:ext cx="764275" cy="46944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可扩容</a:t>
            </a:r>
          </a:p>
        </p:txBody>
      </p:sp>
      <p:sp>
        <p:nvSpPr>
          <p:cNvPr id="74" name="文本占位符 2">
            <a:extLst>
              <a:ext uri="{FF2B5EF4-FFF2-40B4-BE49-F238E27FC236}">
                <a16:creationId xmlns:a16="http://schemas.microsoft.com/office/drawing/2014/main" id="{3D6ECFBF-DDBA-A87E-B54B-C9BD40EA3996}"/>
              </a:ext>
            </a:extLst>
          </p:cNvPr>
          <p:cNvSpPr txBox="1">
            <a:spLocks/>
          </p:cNvSpPr>
          <p:nvPr/>
        </p:nvSpPr>
        <p:spPr>
          <a:xfrm>
            <a:off x="810607" y="3087387"/>
            <a:ext cx="1314499" cy="5416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Segment</a:t>
            </a:r>
            <a:r>
              <a:rPr lang="zh-CN" altLang="en-US" sz="1400" dirty="0">
                <a:solidFill>
                  <a:schemeClr val="tx1"/>
                </a:solidFill>
                <a:ea typeface="Alibaba PuHuiTi Medium"/>
              </a:rPr>
              <a:t>数组</a:t>
            </a:r>
            <a:endParaRPr lang="zh-CN" altLang="en-US" sz="1400" dirty="0"/>
          </a:p>
        </p:txBody>
      </p:sp>
      <p:sp>
        <p:nvSpPr>
          <p:cNvPr id="75" name="文本占位符 2">
            <a:extLst>
              <a:ext uri="{FF2B5EF4-FFF2-40B4-BE49-F238E27FC236}">
                <a16:creationId xmlns:a16="http://schemas.microsoft.com/office/drawing/2014/main" id="{86B67749-F3CC-D794-0279-19D07DE56747}"/>
              </a:ext>
            </a:extLst>
          </p:cNvPr>
          <p:cNvSpPr txBox="1">
            <a:spLocks/>
          </p:cNvSpPr>
          <p:nvPr/>
        </p:nvSpPr>
        <p:spPr>
          <a:xfrm>
            <a:off x="5644771" y="4831988"/>
            <a:ext cx="2062215" cy="46944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HashEntry</a:t>
            </a:r>
            <a:r>
              <a:rPr lang="en-US" altLang="zh-CN" sz="1400" dirty="0"/>
              <a:t> </a:t>
            </a:r>
            <a:r>
              <a:rPr lang="zh-CN" altLang="en-US" sz="1400" dirty="0"/>
              <a:t>数组</a:t>
            </a:r>
          </a:p>
        </p:txBody>
      </p:sp>
      <p:sp>
        <p:nvSpPr>
          <p:cNvPr id="81" name="文本占位符 2">
            <a:extLst>
              <a:ext uri="{FF2B5EF4-FFF2-40B4-BE49-F238E27FC236}">
                <a16:creationId xmlns:a16="http://schemas.microsoft.com/office/drawing/2014/main" id="{2DD38EFD-6DAA-CE30-B7E4-C063BC817998}"/>
              </a:ext>
            </a:extLst>
          </p:cNvPr>
          <p:cNvSpPr txBox="1">
            <a:spLocks/>
          </p:cNvSpPr>
          <p:nvPr/>
        </p:nvSpPr>
        <p:spPr>
          <a:xfrm>
            <a:off x="4627438" y="2882968"/>
            <a:ext cx="2062215" cy="46944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HashEntry</a:t>
            </a:r>
            <a:r>
              <a:rPr lang="en-US" altLang="zh-CN" sz="1400" dirty="0"/>
              <a:t> </a:t>
            </a:r>
            <a:r>
              <a:rPr lang="zh-CN" altLang="en-US" sz="1400" dirty="0"/>
              <a:t>数组</a:t>
            </a:r>
          </a:p>
        </p:txBody>
      </p:sp>
    </p:spTree>
    <p:extLst>
      <p:ext uri="{BB962C8B-B14F-4D97-AF65-F5344CB8AC3E}">
        <p14:creationId xmlns:p14="http://schemas.microsoft.com/office/powerpoint/2010/main" val="387529228"/>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42E0-A423-D893-CAF4-1BFDE0AEB62A}"/>
              </a:ext>
            </a:extLst>
          </p:cNvPr>
          <p:cNvSpPr>
            <a:spLocks noGrp="1"/>
          </p:cNvSpPr>
          <p:nvPr>
            <p:ph type="title"/>
          </p:nvPr>
        </p:nvSpPr>
        <p:spPr/>
        <p:txBody>
          <a:bodyPr/>
          <a:lstStyle/>
          <a:p>
            <a:r>
              <a:rPr lang="en-US" altLang="zh-CN" sz="2000" dirty="0">
                <a:solidFill>
                  <a:srgbClr val="AD2B26"/>
                </a:solidFill>
              </a:rPr>
              <a:t>JDK1.7</a:t>
            </a:r>
            <a:r>
              <a:rPr lang="zh-CN" altLang="en-US" sz="2000" dirty="0">
                <a:solidFill>
                  <a:srgbClr val="AD2B26"/>
                </a:solidFill>
              </a:rPr>
              <a:t>中</a:t>
            </a:r>
            <a:r>
              <a:rPr lang="en-US" altLang="zh-CN" sz="2000" dirty="0" err="1">
                <a:solidFill>
                  <a:srgbClr val="AD2B26"/>
                </a:solidFill>
              </a:rPr>
              <a:t>ConcurrentHashMap</a:t>
            </a:r>
            <a:endParaRPr lang="zh-CN" altLang="en-US" dirty="0"/>
          </a:p>
        </p:txBody>
      </p:sp>
      <p:grpSp>
        <p:nvGrpSpPr>
          <p:cNvPr id="11" name="组合 10">
            <a:extLst>
              <a:ext uri="{FF2B5EF4-FFF2-40B4-BE49-F238E27FC236}">
                <a16:creationId xmlns:a16="http://schemas.microsoft.com/office/drawing/2014/main" id="{282B8495-C70D-F2C9-6607-F77BAB7E898C}"/>
              </a:ext>
            </a:extLst>
          </p:cNvPr>
          <p:cNvGrpSpPr/>
          <p:nvPr/>
        </p:nvGrpSpPr>
        <p:grpSpPr>
          <a:xfrm>
            <a:off x="3788657" y="1772816"/>
            <a:ext cx="1267182" cy="4391586"/>
            <a:chOff x="1879444" y="1988840"/>
            <a:chExt cx="1267182" cy="4391586"/>
          </a:xfrm>
        </p:grpSpPr>
        <p:sp>
          <p:nvSpPr>
            <p:cNvPr id="4" name="矩形 3">
              <a:extLst>
                <a:ext uri="{FF2B5EF4-FFF2-40B4-BE49-F238E27FC236}">
                  <a16:creationId xmlns:a16="http://schemas.microsoft.com/office/drawing/2014/main" id="{F72CF3D1-9421-7CC9-2E8B-039BAFDB7B63}"/>
                </a:ext>
              </a:extLst>
            </p:cNvPr>
            <p:cNvSpPr/>
            <p:nvPr/>
          </p:nvSpPr>
          <p:spPr>
            <a:xfrm>
              <a:off x="1883532" y="1988840"/>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Segment[0]</a:t>
              </a:r>
              <a:endParaRPr lang="zh-CN" altLang="en-US" sz="1400" dirty="0">
                <a:solidFill>
                  <a:schemeClr val="tx1"/>
                </a:solidFill>
                <a:ea typeface="Alibaba PuHuiTi Medium"/>
              </a:endParaRPr>
            </a:p>
          </p:txBody>
        </p:sp>
        <p:sp>
          <p:nvSpPr>
            <p:cNvPr id="5" name="矩形 4">
              <a:extLst>
                <a:ext uri="{FF2B5EF4-FFF2-40B4-BE49-F238E27FC236}">
                  <a16:creationId xmlns:a16="http://schemas.microsoft.com/office/drawing/2014/main" id="{3A28BF8D-3C0C-28CA-753A-B91234E0A20F}"/>
                </a:ext>
              </a:extLst>
            </p:cNvPr>
            <p:cNvSpPr/>
            <p:nvPr/>
          </p:nvSpPr>
          <p:spPr>
            <a:xfrm>
              <a:off x="1883532" y="2666575"/>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Segment[1]</a:t>
              </a:r>
              <a:endParaRPr lang="zh-CN" altLang="en-US" sz="1400" dirty="0">
                <a:solidFill>
                  <a:schemeClr val="tx1"/>
                </a:solidFill>
                <a:ea typeface="Alibaba PuHuiTi Medium"/>
              </a:endParaRPr>
            </a:p>
          </p:txBody>
        </p:sp>
        <p:sp>
          <p:nvSpPr>
            <p:cNvPr id="6" name="矩形 5">
              <a:extLst>
                <a:ext uri="{FF2B5EF4-FFF2-40B4-BE49-F238E27FC236}">
                  <a16:creationId xmlns:a16="http://schemas.microsoft.com/office/drawing/2014/main" id="{A05FE092-BD6D-578A-22D9-1C60B0BC871B}"/>
                </a:ext>
              </a:extLst>
            </p:cNvPr>
            <p:cNvSpPr/>
            <p:nvPr/>
          </p:nvSpPr>
          <p:spPr>
            <a:xfrm>
              <a:off x="1879444" y="3344310"/>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Segment[2]</a:t>
              </a:r>
              <a:endParaRPr lang="zh-CN" altLang="en-US" sz="1400" dirty="0">
                <a:solidFill>
                  <a:schemeClr val="tx1"/>
                </a:solidFill>
                <a:ea typeface="Alibaba PuHuiTi Medium"/>
              </a:endParaRPr>
            </a:p>
          </p:txBody>
        </p:sp>
        <p:sp>
          <p:nvSpPr>
            <p:cNvPr id="7" name="矩形 6">
              <a:extLst>
                <a:ext uri="{FF2B5EF4-FFF2-40B4-BE49-F238E27FC236}">
                  <a16:creationId xmlns:a16="http://schemas.microsoft.com/office/drawing/2014/main" id="{8562D8E3-1C52-0293-8E8B-5D37448C0444}"/>
                </a:ext>
              </a:extLst>
            </p:cNvPr>
            <p:cNvSpPr/>
            <p:nvPr/>
          </p:nvSpPr>
          <p:spPr>
            <a:xfrm>
              <a:off x="1879444" y="3991559"/>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Segment[3]</a:t>
              </a:r>
              <a:endParaRPr lang="zh-CN" altLang="en-US" sz="1400" dirty="0">
                <a:solidFill>
                  <a:schemeClr val="tx1"/>
                </a:solidFill>
                <a:ea typeface="Alibaba PuHuiTi Medium"/>
              </a:endParaRPr>
            </a:p>
          </p:txBody>
        </p:sp>
        <p:sp>
          <p:nvSpPr>
            <p:cNvPr id="8" name="矩形 7">
              <a:extLst>
                <a:ext uri="{FF2B5EF4-FFF2-40B4-BE49-F238E27FC236}">
                  <a16:creationId xmlns:a16="http://schemas.microsoft.com/office/drawing/2014/main" id="{C27F6AF6-3375-737B-69D4-6C0ABBC48105}"/>
                </a:ext>
              </a:extLst>
            </p:cNvPr>
            <p:cNvSpPr/>
            <p:nvPr/>
          </p:nvSpPr>
          <p:spPr>
            <a:xfrm>
              <a:off x="1879444" y="4638808"/>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Segment[4]</a:t>
              </a:r>
              <a:endParaRPr lang="zh-CN" altLang="en-US" sz="1400" dirty="0">
                <a:solidFill>
                  <a:schemeClr val="tx1"/>
                </a:solidFill>
                <a:ea typeface="Alibaba PuHuiTi Medium"/>
              </a:endParaRPr>
            </a:p>
          </p:txBody>
        </p:sp>
        <p:sp>
          <p:nvSpPr>
            <p:cNvPr id="9" name="矩形 8">
              <a:extLst>
                <a:ext uri="{FF2B5EF4-FFF2-40B4-BE49-F238E27FC236}">
                  <a16:creationId xmlns:a16="http://schemas.microsoft.com/office/drawing/2014/main" id="{57F8BF68-254C-8F04-607F-312CCBF19B03}"/>
                </a:ext>
              </a:extLst>
            </p:cNvPr>
            <p:cNvSpPr/>
            <p:nvPr/>
          </p:nvSpPr>
          <p:spPr>
            <a:xfrm>
              <a:off x="1886486" y="5286057"/>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 …</a:t>
              </a:r>
              <a:endParaRPr lang="zh-CN" altLang="en-US" sz="1400" dirty="0">
                <a:solidFill>
                  <a:schemeClr val="tx1"/>
                </a:solidFill>
                <a:ea typeface="Alibaba PuHuiTi Medium"/>
              </a:endParaRPr>
            </a:p>
          </p:txBody>
        </p:sp>
        <p:sp>
          <p:nvSpPr>
            <p:cNvPr id="10" name="矩形 9">
              <a:extLst>
                <a:ext uri="{FF2B5EF4-FFF2-40B4-BE49-F238E27FC236}">
                  <a16:creationId xmlns:a16="http://schemas.microsoft.com/office/drawing/2014/main" id="{B1947B39-85C9-C96F-BC1C-ECEA77727C69}"/>
                </a:ext>
              </a:extLst>
            </p:cNvPr>
            <p:cNvSpPr/>
            <p:nvPr/>
          </p:nvSpPr>
          <p:spPr>
            <a:xfrm>
              <a:off x="1886486" y="5963792"/>
              <a:ext cx="1260140"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a typeface="Alibaba PuHuiTi Medium"/>
                </a:rPr>
                <a:t>Segment[15]</a:t>
              </a:r>
              <a:endParaRPr lang="zh-CN" altLang="en-US" sz="1400" dirty="0">
                <a:solidFill>
                  <a:schemeClr val="tx1"/>
                </a:solidFill>
                <a:ea typeface="Alibaba PuHuiTi Medium"/>
              </a:endParaRPr>
            </a:p>
          </p:txBody>
        </p:sp>
      </p:grpSp>
      <p:sp>
        <p:nvSpPr>
          <p:cNvPr id="59" name="矩形: 圆角 58">
            <a:extLst>
              <a:ext uri="{FF2B5EF4-FFF2-40B4-BE49-F238E27FC236}">
                <a16:creationId xmlns:a16="http://schemas.microsoft.com/office/drawing/2014/main" id="{A5B78C00-71B6-C93A-ADCE-79582BA3EEA8}"/>
              </a:ext>
            </a:extLst>
          </p:cNvPr>
          <p:cNvSpPr/>
          <p:nvPr/>
        </p:nvSpPr>
        <p:spPr>
          <a:xfrm>
            <a:off x="3536629" y="1625125"/>
            <a:ext cx="1764196" cy="4713763"/>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nvGrpSpPr>
          <p:cNvPr id="65" name="组合 64">
            <a:extLst>
              <a:ext uri="{FF2B5EF4-FFF2-40B4-BE49-F238E27FC236}">
                <a16:creationId xmlns:a16="http://schemas.microsoft.com/office/drawing/2014/main" id="{DDED492B-FECB-C91B-883A-2296C4BA161F}"/>
              </a:ext>
            </a:extLst>
          </p:cNvPr>
          <p:cNvGrpSpPr/>
          <p:nvPr/>
        </p:nvGrpSpPr>
        <p:grpSpPr>
          <a:xfrm>
            <a:off x="9439300" y="3546443"/>
            <a:ext cx="1309957" cy="2310848"/>
            <a:chOff x="5639044" y="1500226"/>
            <a:chExt cx="1309957" cy="2310848"/>
          </a:xfrm>
        </p:grpSpPr>
        <p:sp>
          <p:nvSpPr>
            <p:cNvPr id="12" name="矩形 11">
              <a:extLst>
                <a:ext uri="{FF2B5EF4-FFF2-40B4-BE49-F238E27FC236}">
                  <a16:creationId xmlns:a16="http://schemas.microsoft.com/office/drawing/2014/main" id="{982C0782-670E-E03E-2404-78729F482828}"/>
                </a:ext>
              </a:extLst>
            </p:cNvPr>
            <p:cNvSpPr/>
            <p:nvPr/>
          </p:nvSpPr>
          <p:spPr>
            <a:xfrm>
              <a:off x="5782415" y="1625125"/>
              <a:ext cx="468052"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3" name="矩形 12">
              <a:extLst>
                <a:ext uri="{FF2B5EF4-FFF2-40B4-BE49-F238E27FC236}">
                  <a16:creationId xmlns:a16="http://schemas.microsoft.com/office/drawing/2014/main" id="{01D975F8-2088-5931-455D-42C2481FC937}"/>
                </a:ext>
              </a:extLst>
            </p:cNvPr>
            <p:cNvSpPr/>
            <p:nvPr/>
          </p:nvSpPr>
          <p:spPr>
            <a:xfrm>
              <a:off x="5783061" y="2044950"/>
              <a:ext cx="468052"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4" name="矩形 13">
              <a:extLst>
                <a:ext uri="{FF2B5EF4-FFF2-40B4-BE49-F238E27FC236}">
                  <a16:creationId xmlns:a16="http://schemas.microsoft.com/office/drawing/2014/main" id="{8A5F5253-01F4-D5AD-2CF4-F71CCAE98A25}"/>
                </a:ext>
              </a:extLst>
            </p:cNvPr>
            <p:cNvSpPr/>
            <p:nvPr/>
          </p:nvSpPr>
          <p:spPr>
            <a:xfrm>
              <a:off x="5781644" y="2456255"/>
              <a:ext cx="472733"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6" name="矩形 15">
              <a:extLst>
                <a:ext uri="{FF2B5EF4-FFF2-40B4-BE49-F238E27FC236}">
                  <a16:creationId xmlns:a16="http://schemas.microsoft.com/office/drawing/2014/main" id="{0D00AC18-1B0C-6F8B-D60E-4A7886D600A4}"/>
                </a:ext>
              </a:extLst>
            </p:cNvPr>
            <p:cNvSpPr/>
            <p:nvPr/>
          </p:nvSpPr>
          <p:spPr>
            <a:xfrm>
              <a:off x="5776910" y="2879070"/>
              <a:ext cx="477467"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17" name="矩形 16">
              <a:extLst>
                <a:ext uri="{FF2B5EF4-FFF2-40B4-BE49-F238E27FC236}">
                  <a16:creationId xmlns:a16="http://schemas.microsoft.com/office/drawing/2014/main" id="{C461BFE1-C7CC-59EA-E2AE-2DF4058B89D5}"/>
                </a:ext>
              </a:extLst>
            </p:cNvPr>
            <p:cNvSpPr/>
            <p:nvPr/>
          </p:nvSpPr>
          <p:spPr>
            <a:xfrm>
              <a:off x="5777556" y="3298895"/>
              <a:ext cx="468052" cy="416634"/>
            </a:xfrm>
            <a:prstGeom prst="rect">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ea typeface="Alibaba PuHuiTi Medium"/>
                </a:rPr>
                <a:t>…</a:t>
              </a:r>
              <a:endParaRPr lang="zh-CN" altLang="en-US" sz="1200" dirty="0">
                <a:solidFill>
                  <a:schemeClr val="tx1"/>
                </a:solidFill>
                <a:ea typeface="Alibaba PuHuiTi Medium"/>
              </a:endParaRPr>
            </a:p>
          </p:txBody>
        </p:sp>
        <p:sp>
          <p:nvSpPr>
            <p:cNvPr id="24" name="椭圆 23">
              <a:extLst>
                <a:ext uri="{FF2B5EF4-FFF2-40B4-BE49-F238E27FC236}">
                  <a16:creationId xmlns:a16="http://schemas.microsoft.com/office/drawing/2014/main" id="{B36A2AFA-23EB-A071-9784-54E30631C0DF}"/>
                </a:ext>
              </a:extLst>
            </p:cNvPr>
            <p:cNvSpPr/>
            <p:nvPr/>
          </p:nvSpPr>
          <p:spPr>
            <a:xfrm>
              <a:off x="5812829" y="1643698"/>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25" name="椭圆 24">
              <a:extLst>
                <a:ext uri="{FF2B5EF4-FFF2-40B4-BE49-F238E27FC236}">
                  <a16:creationId xmlns:a16="http://schemas.microsoft.com/office/drawing/2014/main" id="{D024D134-8913-F84A-4207-ED6B6A2CB847}"/>
                </a:ext>
              </a:extLst>
            </p:cNvPr>
            <p:cNvSpPr/>
            <p:nvPr/>
          </p:nvSpPr>
          <p:spPr>
            <a:xfrm>
              <a:off x="6552957" y="1643698"/>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5" name="椭圆 34">
              <a:extLst>
                <a:ext uri="{FF2B5EF4-FFF2-40B4-BE49-F238E27FC236}">
                  <a16:creationId xmlns:a16="http://schemas.microsoft.com/office/drawing/2014/main" id="{3D8FD3F9-EAD4-4F83-41BF-CB268B734908}"/>
                </a:ext>
              </a:extLst>
            </p:cNvPr>
            <p:cNvSpPr/>
            <p:nvPr/>
          </p:nvSpPr>
          <p:spPr>
            <a:xfrm>
              <a:off x="5819988" y="2466550"/>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sp>
          <p:nvSpPr>
            <p:cNvPr id="36" name="椭圆 35">
              <a:extLst>
                <a:ext uri="{FF2B5EF4-FFF2-40B4-BE49-F238E27FC236}">
                  <a16:creationId xmlns:a16="http://schemas.microsoft.com/office/drawing/2014/main" id="{6FEA69CE-C97A-9589-CF68-3E35BDAF7D02}"/>
                </a:ext>
              </a:extLst>
            </p:cNvPr>
            <p:cNvSpPr/>
            <p:nvPr/>
          </p:nvSpPr>
          <p:spPr>
            <a:xfrm>
              <a:off x="5819988" y="2892556"/>
              <a:ext cx="396044" cy="39604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cxnSp>
          <p:nvCxnSpPr>
            <p:cNvPr id="46" name="直接箭头连接符 45">
              <a:extLst>
                <a:ext uri="{FF2B5EF4-FFF2-40B4-BE49-F238E27FC236}">
                  <a16:creationId xmlns:a16="http://schemas.microsoft.com/office/drawing/2014/main" id="{FC59BFB2-3E23-CF16-6F9F-283C62A85A79}"/>
                </a:ext>
              </a:extLst>
            </p:cNvPr>
            <p:cNvCxnSpPr>
              <a:stCxn id="24" idx="6"/>
              <a:endCxn id="25" idx="2"/>
            </p:cNvCxnSpPr>
            <p:nvPr/>
          </p:nvCxnSpPr>
          <p:spPr>
            <a:xfrm>
              <a:off x="6208873" y="1841720"/>
              <a:ext cx="344084" cy="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F6EA2DC8-EA6E-093D-ED5D-4E3C8F4F0E02}"/>
                </a:ext>
              </a:extLst>
            </p:cNvPr>
            <p:cNvSpPr/>
            <p:nvPr/>
          </p:nvSpPr>
          <p:spPr>
            <a:xfrm>
              <a:off x="5639044" y="1500226"/>
              <a:ext cx="754156" cy="2310848"/>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a typeface="Alibaba PuHuiTi Medium"/>
              </a:endParaRPr>
            </a:p>
          </p:txBody>
        </p:sp>
      </p:grpSp>
      <p:sp>
        <p:nvSpPr>
          <p:cNvPr id="3" name="文本占位符 2">
            <a:extLst>
              <a:ext uri="{FF2B5EF4-FFF2-40B4-BE49-F238E27FC236}">
                <a16:creationId xmlns:a16="http://schemas.microsoft.com/office/drawing/2014/main" id="{96A5DF78-372B-A324-FE9F-1DDFDA41D09F}"/>
              </a:ext>
            </a:extLst>
          </p:cNvPr>
          <p:cNvSpPr txBox="1">
            <a:spLocks/>
          </p:cNvSpPr>
          <p:nvPr/>
        </p:nvSpPr>
        <p:spPr>
          <a:xfrm>
            <a:off x="2118165" y="2281100"/>
            <a:ext cx="1123686" cy="5416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hash(key)</a:t>
            </a:r>
            <a:endParaRPr lang="zh-CN" altLang="en-US" sz="1400" dirty="0"/>
          </a:p>
        </p:txBody>
      </p:sp>
      <p:sp>
        <p:nvSpPr>
          <p:cNvPr id="15" name="Rectangle 1">
            <a:extLst>
              <a:ext uri="{FF2B5EF4-FFF2-40B4-BE49-F238E27FC236}">
                <a16:creationId xmlns:a16="http://schemas.microsoft.com/office/drawing/2014/main" id="{109D5721-A917-E0F8-9386-7B621A94A7C1}"/>
              </a:ext>
            </a:extLst>
          </p:cNvPr>
          <p:cNvSpPr>
            <a:spLocks noChangeArrowheads="1"/>
          </p:cNvSpPr>
          <p:nvPr/>
        </p:nvSpPr>
        <p:spPr bwMode="auto">
          <a:xfrm>
            <a:off x="704615" y="1919202"/>
            <a:ext cx="2620433" cy="29238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Arial Unicode MS"/>
                <a:ea typeface="JetBrains Mono"/>
              </a:rPr>
              <a:t>map</a:t>
            </a:r>
            <a:r>
              <a:rPr kumimoji="0" lang="zh-CN" altLang="zh-CN" sz="1300" b="0" i="0" u="none" strike="noStrike" cap="none" normalizeH="0" baseline="0">
                <a:ln>
                  <a:noFill/>
                </a:ln>
                <a:solidFill>
                  <a:srgbClr val="080808"/>
                </a:solidFill>
                <a:effectLst/>
                <a:latin typeface="Arial Unicode MS"/>
                <a:ea typeface="JetBrains Mono"/>
              </a:rPr>
              <a:t>.put(</a:t>
            </a:r>
            <a:r>
              <a:rPr kumimoji="0" lang="zh-CN" altLang="zh-CN" sz="1300" b="0" i="0" u="none" strike="noStrike" cap="none" normalizeH="0" baseline="0">
                <a:ln>
                  <a:noFill/>
                </a:ln>
                <a:solidFill>
                  <a:srgbClr val="067D17"/>
                </a:solidFill>
                <a:effectLst/>
                <a:latin typeface="Arial Unicode MS"/>
                <a:ea typeface="JetBrains Mono"/>
              </a:rPr>
              <a:t>"name"</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067D17"/>
                </a:solidFill>
                <a:effectLst/>
                <a:latin typeface="Arial Unicode MS"/>
                <a:ea typeface="JetBrains Mono"/>
              </a:rPr>
              <a:t>"zhangsan"</a:t>
            </a: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39" name="连接符: 肘形 38">
            <a:extLst>
              <a:ext uri="{FF2B5EF4-FFF2-40B4-BE49-F238E27FC236}">
                <a16:creationId xmlns:a16="http://schemas.microsoft.com/office/drawing/2014/main" id="{86A440D8-E50F-E0F4-EE63-0E4402287C8A}"/>
              </a:ext>
            </a:extLst>
          </p:cNvPr>
          <p:cNvCxnSpPr>
            <a:stCxn id="15" idx="2"/>
            <a:endCxn id="5" idx="1"/>
          </p:cNvCxnSpPr>
          <p:nvPr/>
        </p:nvCxnSpPr>
        <p:spPr>
          <a:xfrm rot="16200000" flipH="1">
            <a:off x="2680149" y="1546272"/>
            <a:ext cx="447278" cy="1777913"/>
          </a:xfrm>
          <a:prstGeom prst="bentConnector2">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文本占位符 2">
            <a:extLst>
              <a:ext uri="{FF2B5EF4-FFF2-40B4-BE49-F238E27FC236}">
                <a16:creationId xmlns:a16="http://schemas.microsoft.com/office/drawing/2014/main" id="{E6471345-32DD-6D35-140A-66B6F64D4A1A}"/>
              </a:ext>
            </a:extLst>
          </p:cNvPr>
          <p:cNvSpPr txBox="1">
            <a:spLocks/>
          </p:cNvSpPr>
          <p:nvPr/>
        </p:nvSpPr>
        <p:spPr>
          <a:xfrm>
            <a:off x="5372723" y="2743344"/>
            <a:ext cx="1456344" cy="4536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solidFill>
                  <a:schemeClr val="tx1"/>
                </a:solidFill>
                <a:ea typeface="Alibaba PuHuiTi Medium"/>
              </a:rPr>
              <a:t>ReentrantLock</a:t>
            </a:r>
            <a:endParaRPr lang="zh-CN" altLang="en-US" sz="1400" dirty="0"/>
          </a:p>
        </p:txBody>
      </p:sp>
      <p:sp>
        <p:nvSpPr>
          <p:cNvPr id="44" name="流程图: 决策 43">
            <a:extLst>
              <a:ext uri="{FF2B5EF4-FFF2-40B4-BE49-F238E27FC236}">
                <a16:creationId xmlns:a16="http://schemas.microsoft.com/office/drawing/2014/main" id="{384BB196-4BEA-CA0F-B6BE-1008330A42D0}"/>
              </a:ext>
            </a:extLst>
          </p:cNvPr>
          <p:cNvSpPr/>
          <p:nvPr/>
        </p:nvSpPr>
        <p:spPr>
          <a:xfrm>
            <a:off x="6513707" y="2399878"/>
            <a:ext cx="1368152" cy="511964"/>
          </a:xfrm>
          <a:prstGeom prst="flowChartDecision">
            <a:avLst/>
          </a:prstGeom>
          <a:noFill/>
          <a:ln>
            <a:solidFill>
              <a:srgbClr val="B74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Alibaba PuHuiTi Medium"/>
              </a:rPr>
              <a:t>尝试获取锁</a:t>
            </a:r>
          </a:p>
        </p:txBody>
      </p:sp>
      <p:cxnSp>
        <p:nvCxnSpPr>
          <p:cNvPr id="47" name="直接箭头连接符 46">
            <a:extLst>
              <a:ext uri="{FF2B5EF4-FFF2-40B4-BE49-F238E27FC236}">
                <a16:creationId xmlns:a16="http://schemas.microsoft.com/office/drawing/2014/main" id="{5AA3A671-3DFE-62DF-3209-D5E885300B7F}"/>
              </a:ext>
            </a:extLst>
          </p:cNvPr>
          <p:cNvCxnSpPr>
            <a:stCxn id="5" idx="3"/>
            <a:endCxn id="44" idx="1"/>
          </p:cNvCxnSpPr>
          <p:nvPr/>
        </p:nvCxnSpPr>
        <p:spPr>
          <a:xfrm flipV="1">
            <a:off x="5052885" y="2655860"/>
            <a:ext cx="1460822" cy="3008"/>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533576-5F69-50C2-ABFB-1A4CA241E1CD}"/>
              </a:ext>
            </a:extLst>
          </p:cNvPr>
          <p:cNvCxnSpPr>
            <a:cxnSpLocks/>
            <a:stCxn id="44" idx="0"/>
            <a:endCxn id="44" idx="3"/>
          </p:cNvCxnSpPr>
          <p:nvPr/>
        </p:nvCxnSpPr>
        <p:spPr>
          <a:xfrm rot="16200000" flipH="1">
            <a:off x="7411830" y="2185831"/>
            <a:ext cx="255982" cy="684076"/>
          </a:xfrm>
          <a:prstGeom prst="bentConnector4">
            <a:avLst>
              <a:gd name="adj1" fmla="val -89303"/>
              <a:gd name="adj2" fmla="val 133417"/>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4" name="文本占位符 2">
            <a:extLst>
              <a:ext uri="{FF2B5EF4-FFF2-40B4-BE49-F238E27FC236}">
                <a16:creationId xmlns:a16="http://schemas.microsoft.com/office/drawing/2014/main" id="{A07BDA5E-2EFB-D959-0525-0F34DD56D72C}"/>
              </a:ext>
            </a:extLst>
          </p:cNvPr>
          <p:cNvSpPr txBox="1">
            <a:spLocks/>
          </p:cNvSpPr>
          <p:nvPr/>
        </p:nvSpPr>
        <p:spPr>
          <a:xfrm>
            <a:off x="8187402" y="2130193"/>
            <a:ext cx="684076" cy="4536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CAS</a:t>
            </a:r>
            <a:endParaRPr lang="zh-CN" altLang="en-US" sz="1400" dirty="0"/>
          </a:p>
        </p:txBody>
      </p:sp>
      <p:sp>
        <p:nvSpPr>
          <p:cNvPr id="61" name="文本占位符 2">
            <a:extLst>
              <a:ext uri="{FF2B5EF4-FFF2-40B4-BE49-F238E27FC236}">
                <a16:creationId xmlns:a16="http://schemas.microsoft.com/office/drawing/2014/main" id="{8A9E3DBD-552F-C30B-CF37-F9CC4B9A0B03}"/>
              </a:ext>
            </a:extLst>
          </p:cNvPr>
          <p:cNvSpPr txBox="1">
            <a:spLocks/>
          </p:cNvSpPr>
          <p:nvPr/>
        </p:nvSpPr>
        <p:spPr>
          <a:xfrm>
            <a:off x="7306459" y="1733555"/>
            <a:ext cx="304879" cy="4536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N</a:t>
            </a:r>
            <a:endParaRPr lang="zh-CN" altLang="en-US" sz="1400" dirty="0"/>
          </a:p>
        </p:txBody>
      </p:sp>
      <p:sp>
        <p:nvSpPr>
          <p:cNvPr id="63" name="文本占位符 2">
            <a:extLst>
              <a:ext uri="{FF2B5EF4-FFF2-40B4-BE49-F238E27FC236}">
                <a16:creationId xmlns:a16="http://schemas.microsoft.com/office/drawing/2014/main" id="{ACB25D39-C7CB-9779-E96F-DECFF9F59180}"/>
              </a:ext>
            </a:extLst>
          </p:cNvPr>
          <p:cNvSpPr txBox="1">
            <a:spLocks/>
          </p:cNvSpPr>
          <p:nvPr/>
        </p:nvSpPr>
        <p:spPr>
          <a:xfrm>
            <a:off x="7223185" y="2988889"/>
            <a:ext cx="304879" cy="4536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chemeClr val="tx1"/>
                </a:solidFill>
                <a:ea typeface="Alibaba PuHuiTi Medium"/>
              </a:rPr>
              <a:t>Y</a:t>
            </a:r>
            <a:endParaRPr lang="zh-CN" altLang="en-US" sz="1400" dirty="0"/>
          </a:p>
        </p:txBody>
      </p:sp>
      <p:sp>
        <p:nvSpPr>
          <p:cNvPr id="64" name="文本占位符 2">
            <a:extLst>
              <a:ext uri="{FF2B5EF4-FFF2-40B4-BE49-F238E27FC236}">
                <a16:creationId xmlns:a16="http://schemas.microsoft.com/office/drawing/2014/main" id="{C7285EEC-B379-918E-0D99-8835798ABE5A}"/>
              </a:ext>
            </a:extLst>
          </p:cNvPr>
          <p:cNvSpPr txBox="1">
            <a:spLocks/>
          </p:cNvSpPr>
          <p:nvPr/>
        </p:nvSpPr>
        <p:spPr>
          <a:xfrm>
            <a:off x="7403303" y="3819758"/>
            <a:ext cx="1881106" cy="9038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solidFill>
                <a:ea typeface="Alibaba PuHuiTi Medium"/>
              </a:rPr>
              <a:t>通过</a:t>
            </a:r>
            <a:r>
              <a:rPr lang="en-US" altLang="zh-CN" sz="1400" dirty="0">
                <a:solidFill>
                  <a:schemeClr val="tx1"/>
                </a:solidFill>
                <a:ea typeface="Alibaba PuHuiTi Medium"/>
              </a:rPr>
              <a:t>hash</a:t>
            </a:r>
            <a:r>
              <a:rPr lang="zh-CN" altLang="en-US" sz="1400" dirty="0">
                <a:solidFill>
                  <a:schemeClr val="tx1"/>
                </a:solidFill>
                <a:ea typeface="Alibaba PuHuiTi Medium"/>
              </a:rPr>
              <a:t>值定位</a:t>
            </a:r>
            <a:r>
              <a:rPr lang="en-US" altLang="zh-CN" sz="1400" dirty="0" err="1">
                <a:solidFill>
                  <a:schemeClr val="tx1"/>
                </a:solidFill>
                <a:ea typeface="Alibaba PuHuiTi Medium"/>
              </a:rPr>
              <a:t>hashEntry</a:t>
            </a:r>
            <a:r>
              <a:rPr lang="zh-CN" altLang="en-US" sz="1400" dirty="0">
                <a:solidFill>
                  <a:schemeClr val="tx1"/>
                </a:solidFill>
                <a:ea typeface="Alibaba PuHuiTi Medium"/>
              </a:rPr>
              <a:t>数组下标</a:t>
            </a:r>
            <a:endParaRPr lang="zh-CN" altLang="en-US" sz="1400" dirty="0"/>
          </a:p>
        </p:txBody>
      </p:sp>
      <p:cxnSp>
        <p:nvCxnSpPr>
          <p:cNvPr id="70" name="连接符: 肘形 69">
            <a:extLst>
              <a:ext uri="{FF2B5EF4-FFF2-40B4-BE49-F238E27FC236}">
                <a16:creationId xmlns:a16="http://schemas.microsoft.com/office/drawing/2014/main" id="{701AF5BB-39EE-3C79-7548-7421E1408A4E}"/>
              </a:ext>
            </a:extLst>
          </p:cNvPr>
          <p:cNvCxnSpPr>
            <a:cxnSpLocks/>
            <a:stCxn id="44" idx="2"/>
            <a:endCxn id="60" idx="1"/>
          </p:cNvCxnSpPr>
          <p:nvPr/>
        </p:nvCxnSpPr>
        <p:spPr>
          <a:xfrm rot="16200000" flipH="1">
            <a:off x="7423529" y="2686095"/>
            <a:ext cx="1790025" cy="2241517"/>
          </a:xfrm>
          <a:prstGeom prst="bentConnector2">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282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E6E6933-343F-6B93-82C4-7FE0E11454AC}"/>
              </a:ext>
            </a:extLst>
          </p:cNvPr>
          <p:cNvSpPr>
            <a:spLocks noGrp="1"/>
          </p:cNvSpPr>
          <p:nvPr>
            <p:ph type="body" sz="quarter" idx="11"/>
          </p:nvPr>
        </p:nvSpPr>
        <p:spPr>
          <a:xfrm>
            <a:off x="710880" y="1702711"/>
            <a:ext cx="10533692" cy="1967170"/>
          </a:xfrm>
        </p:spPr>
        <p:txBody>
          <a:bodyPr/>
          <a:lstStyle/>
          <a:p>
            <a:r>
              <a:rPr lang="zh-CN" altLang="en-US" dirty="0"/>
              <a:t>在</a:t>
            </a:r>
            <a:r>
              <a:rPr lang="en-US" altLang="zh-CN" dirty="0"/>
              <a:t>JDK1.8</a:t>
            </a:r>
            <a:r>
              <a:rPr lang="zh-CN" altLang="en-US" dirty="0"/>
              <a:t>中，放弃了</a:t>
            </a:r>
            <a:r>
              <a:rPr lang="en-US" altLang="zh-CN" dirty="0"/>
              <a:t>Segment</a:t>
            </a:r>
            <a:r>
              <a:rPr lang="zh-CN" altLang="en-US" dirty="0"/>
              <a:t>臃肿的设计，数据结构跟</a:t>
            </a:r>
            <a:r>
              <a:rPr lang="en-US" altLang="zh-CN" dirty="0"/>
              <a:t>HashMap</a:t>
            </a:r>
            <a:r>
              <a:rPr lang="zh-CN" altLang="en-US" dirty="0"/>
              <a:t>的数据结构是一样的：数组</a:t>
            </a:r>
            <a:r>
              <a:rPr lang="en-US" altLang="zh-CN" dirty="0"/>
              <a:t>+</a:t>
            </a:r>
            <a:r>
              <a:rPr lang="zh-CN" altLang="en-US" dirty="0"/>
              <a:t>红黑树</a:t>
            </a:r>
            <a:r>
              <a:rPr lang="en-US" altLang="zh-CN" dirty="0"/>
              <a:t>+</a:t>
            </a:r>
            <a:r>
              <a:rPr lang="zh-CN" altLang="en-US" dirty="0"/>
              <a:t>链表</a:t>
            </a:r>
            <a:endParaRPr lang="en-US" altLang="zh-CN" dirty="0"/>
          </a:p>
          <a:p>
            <a:r>
              <a:rPr lang="zh-CN" altLang="en-US" dirty="0"/>
              <a:t>采用</a:t>
            </a:r>
            <a:r>
              <a:rPr lang="en-US" altLang="zh-CN" dirty="0"/>
              <a:t> CAS + Synchronized</a:t>
            </a:r>
            <a:r>
              <a:rPr lang="zh-CN" altLang="en-US" dirty="0"/>
              <a:t>来保证并发安全进行实现</a:t>
            </a:r>
            <a:endParaRPr lang="en-US" altLang="zh-CN" dirty="0"/>
          </a:p>
          <a:p>
            <a:pPr marL="285750" indent="-285750">
              <a:buFont typeface="Wingdings" panose="05000000000000000000" pitchFamily="2" charset="2"/>
              <a:buChar char="l"/>
            </a:pPr>
            <a:r>
              <a:rPr lang="en-US" altLang="zh-CN" dirty="0"/>
              <a:t>CAS</a:t>
            </a:r>
            <a:r>
              <a:rPr lang="zh-CN" altLang="en-US" dirty="0"/>
              <a:t>控制数组节点的添加</a:t>
            </a:r>
            <a:endParaRPr lang="en-US" altLang="zh-CN" dirty="0"/>
          </a:p>
          <a:p>
            <a:pPr marL="285750" indent="-285750">
              <a:buFont typeface="Wingdings" panose="05000000000000000000" pitchFamily="2" charset="2"/>
              <a:buChar char="l"/>
            </a:pPr>
            <a:r>
              <a:rPr lang="en-US" altLang="zh-CN" dirty="0"/>
              <a:t>synchronized</a:t>
            </a:r>
            <a:r>
              <a:rPr lang="zh-CN" altLang="en-US" dirty="0"/>
              <a:t>只锁定当前链表或红黑二叉树的首节点，只要</a:t>
            </a:r>
            <a:r>
              <a:rPr lang="en-US" altLang="zh-CN" dirty="0"/>
              <a:t>hash</a:t>
            </a:r>
            <a:r>
              <a:rPr lang="zh-CN" altLang="en-US" dirty="0"/>
              <a:t>不冲突，就不会产生并发的问题 </a:t>
            </a:r>
            <a:r>
              <a:rPr lang="en-US" altLang="zh-CN" dirty="0"/>
              <a:t>, </a:t>
            </a:r>
            <a:r>
              <a:rPr lang="zh-CN" altLang="en-US" dirty="0"/>
              <a:t>效率得到提升</a:t>
            </a:r>
          </a:p>
        </p:txBody>
      </p:sp>
      <p:sp>
        <p:nvSpPr>
          <p:cNvPr id="7" name="标题 1">
            <a:extLst>
              <a:ext uri="{FF2B5EF4-FFF2-40B4-BE49-F238E27FC236}">
                <a16:creationId xmlns:a16="http://schemas.microsoft.com/office/drawing/2014/main" id="{FD9F679C-C6FE-13B0-9E3C-BE8C9A1496FB}"/>
              </a:ext>
            </a:extLst>
          </p:cNvPr>
          <p:cNvSpPr>
            <a:spLocks noGrp="1"/>
          </p:cNvSpPr>
          <p:nvPr>
            <p:ph type="title"/>
          </p:nvPr>
        </p:nvSpPr>
        <p:spPr>
          <a:xfrm>
            <a:off x="710880" y="1002232"/>
            <a:ext cx="10698800" cy="517190"/>
          </a:xfrm>
        </p:spPr>
        <p:txBody>
          <a:bodyPr/>
          <a:lstStyle/>
          <a:p>
            <a:r>
              <a:rPr lang="en-US" altLang="zh-CN" sz="2000" dirty="0">
                <a:solidFill>
                  <a:srgbClr val="AD2B26"/>
                </a:solidFill>
              </a:rPr>
              <a:t>JDK1.8</a:t>
            </a:r>
            <a:r>
              <a:rPr lang="zh-CN" altLang="en-US" sz="2000" dirty="0">
                <a:solidFill>
                  <a:srgbClr val="AD2B26"/>
                </a:solidFill>
              </a:rPr>
              <a:t>中</a:t>
            </a:r>
            <a:r>
              <a:rPr lang="en-US" altLang="zh-CN" sz="2000" dirty="0" err="1">
                <a:solidFill>
                  <a:srgbClr val="AD2B26"/>
                </a:solidFill>
              </a:rPr>
              <a:t>ConcurrentHashMap</a:t>
            </a:r>
            <a:endParaRPr lang="zh-CN" altLang="en-US" dirty="0"/>
          </a:p>
        </p:txBody>
      </p:sp>
      <p:grpSp>
        <p:nvGrpSpPr>
          <p:cNvPr id="39" name="组合 38">
            <a:extLst>
              <a:ext uri="{FF2B5EF4-FFF2-40B4-BE49-F238E27FC236}">
                <a16:creationId xmlns:a16="http://schemas.microsoft.com/office/drawing/2014/main" id="{9ADA22CE-2C9F-D5AB-6329-F70831D0A724}"/>
              </a:ext>
            </a:extLst>
          </p:cNvPr>
          <p:cNvGrpSpPr/>
          <p:nvPr/>
        </p:nvGrpSpPr>
        <p:grpSpPr>
          <a:xfrm>
            <a:off x="2099556" y="3691795"/>
            <a:ext cx="7518400" cy="538803"/>
            <a:chOff x="2099556" y="3691795"/>
            <a:chExt cx="7518400" cy="538803"/>
          </a:xfrm>
        </p:grpSpPr>
        <p:grpSp>
          <p:nvGrpSpPr>
            <p:cNvPr id="8" name="组合 7">
              <a:extLst>
                <a:ext uri="{FF2B5EF4-FFF2-40B4-BE49-F238E27FC236}">
                  <a16:creationId xmlns:a16="http://schemas.microsoft.com/office/drawing/2014/main" id="{0A12196B-B8EB-7CA4-1A63-3BAFA09BAC90}"/>
                </a:ext>
              </a:extLst>
            </p:cNvPr>
            <p:cNvGrpSpPr/>
            <p:nvPr/>
          </p:nvGrpSpPr>
          <p:grpSpPr>
            <a:xfrm>
              <a:off x="2099556" y="3691798"/>
              <a:ext cx="6014720" cy="538480"/>
              <a:chOff x="1869440" y="4788544"/>
              <a:chExt cx="6014720" cy="538480"/>
            </a:xfrm>
          </p:grpSpPr>
          <p:sp>
            <p:nvSpPr>
              <p:cNvPr id="9" name="矩形 8">
                <a:extLst>
                  <a:ext uri="{FF2B5EF4-FFF2-40B4-BE49-F238E27FC236}">
                    <a16:creationId xmlns:a16="http://schemas.microsoft.com/office/drawing/2014/main" id="{1B0648F5-A523-7AE2-CD5B-58CBE6D275A6}"/>
                  </a:ext>
                </a:extLst>
              </p:cNvPr>
              <p:cNvSpPr/>
              <p:nvPr/>
            </p:nvSpPr>
            <p:spPr>
              <a:xfrm>
                <a:off x="186944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0" name="矩形 9">
                <a:extLst>
                  <a:ext uri="{FF2B5EF4-FFF2-40B4-BE49-F238E27FC236}">
                    <a16:creationId xmlns:a16="http://schemas.microsoft.com/office/drawing/2014/main" id="{18032D04-D77C-1BFA-E141-1E3AC6B10BBF}"/>
                  </a:ext>
                </a:extLst>
              </p:cNvPr>
              <p:cNvSpPr/>
              <p:nvPr/>
            </p:nvSpPr>
            <p:spPr>
              <a:xfrm>
                <a:off x="262128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1" name="矩形 10">
                <a:extLst>
                  <a:ext uri="{FF2B5EF4-FFF2-40B4-BE49-F238E27FC236}">
                    <a16:creationId xmlns:a16="http://schemas.microsoft.com/office/drawing/2014/main" id="{FA38E63D-BF12-82AD-4C71-3586AC49041F}"/>
                  </a:ext>
                </a:extLst>
              </p:cNvPr>
              <p:cNvSpPr/>
              <p:nvPr/>
            </p:nvSpPr>
            <p:spPr>
              <a:xfrm>
                <a:off x="337312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2" name="矩形 11">
                <a:extLst>
                  <a:ext uri="{FF2B5EF4-FFF2-40B4-BE49-F238E27FC236}">
                    <a16:creationId xmlns:a16="http://schemas.microsoft.com/office/drawing/2014/main" id="{507D5220-12B9-B1BC-B89E-95E4332D5D10}"/>
                  </a:ext>
                </a:extLst>
              </p:cNvPr>
              <p:cNvSpPr/>
              <p:nvPr/>
            </p:nvSpPr>
            <p:spPr>
              <a:xfrm>
                <a:off x="412496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3" name="矩形 12">
                <a:extLst>
                  <a:ext uri="{FF2B5EF4-FFF2-40B4-BE49-F238E27FC236}">
                    <a16:creationId xmlns:a16="http://schemas.microsoft.com/office/drawing/2014/main" id="{D3A01F77-7A3F-5B2F-274A-9C01FE4061DB}"/>
                  </a:ext>
                </a:extLst>
              </p:cNvPr>
              <p:cNvSpPr/>
              <p:nvPr/>
            </p:nvSpPr>
            <p:spPr>
              <a:xfrm>
                <a:off x="487680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4" name="矩形 13">
                <a:extLst>
                  <a:ext uri="{FF2B5EF4-FFF2-40B4-BE49-F238E27FC236}">
                    <a16:creationId xmlns:a16="http://schemas.microsoft.com/office/drawing/2014/main" id="{01688AED-CEDF-931E-B193-EE6C438A8D82}"/>
                  </a:ext>
                </a:extLst>
              </p:cNvPr>
              <p:cNvSpPr/>
              <p:nvPr/>
            </p:nvSpPr>
            <p:spPr>
              <a:xfrm>
                <a:off x="562864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5" name="矩形 14">
                <a:extLst>
                  <a:ext uri="{FF2B5EF4-FFF2-40B4-BE49-F238E27FC236}">
                    <a16:creationId xmlns:a16="http://schemas.microsoft.com/office/drawing/2014/main" id="{C9469934-F25D-1698-FA24-651454515B88}"/>
                  </a:ext>
                </a:extLst>
              </p:cNvPr>
              <p:cNvSpPr/>
              <p:nvPr/>
            </p:nvSpPr>
            <p:spPr>
              <a:xfrm>
                <a:off x="638048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6" name="矩形 15">
                <a:extLst>
                  <a:ext uri="{FF2B5EF4-FFF2-40B4-BE49-F238E27FC236}">
                    <a16:creationId xmlns:a16="http://schemas.microsoft.com/office/drawing/2014/main" id="{39095F04-D9A3-C9A2-4903-9A7F8B8A3389}"/>
                  </a:ext>
                </a:extLst>
              </p:cNvPr>
              <p:cNvSpPr/>
              <p:nvPr/>
            </p:nvSpPr>
            <p:spPr>
              <a:xfrm>
                <a:off x="7132320" y="4788544"/>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grpSp>
        <p:sp>
          <p:nvSpPr>
            <p:cNvPr id="41" name="矩形 40">
              <a:extLst>
                <a:ext uri="{FF2B5EF4-FFF2-40B4-BE49-F238E27FC236}">
                  <a16:creationId xmlns:a16="http://schemas.microsoft.com/office/drawing/2014/main" id="{36FF2F8C-1DCD-F3F4-9E5E-0830C46B37EC}"/>
                </a:ext>
              </a:extLst>
            </p:cNvPr>
            <p:cNvSpPr/>
            <p:nvPr/>
          </p:nvSpPr>
          <p:spPr>
            <a:xfrm>
              <a:off x="8114276" y="3691795"/>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42" name="矩形 41">
              <a:extLst>
                <a:ext uri="{FF2B5EF4-FFF2-40B4-BE49-F238E27FC236}">
                  <a16:creationId xmlns:a16="http://schemas.microsoft.com/office/drawing/2014/main" id="{34076D50-9C7F-EF6A-CB98-9434CCAAD169}"/>
                </a:ext>
              </a:extLst>
            </p:cNvPr>
            <p:cNvSpPr/>
            <p:nvPr/>
          </p:nvSpPr>
          <p:spPr>
            <a:xfrm>
              <a:off x="8866116" y="3692118"/>
              <a:ext cx="751840" cy="53848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63</a:t>
              </a:r>
              <a:endParaRPr lang="zh-CN" altLang="en-US" dirty="0">
                <a:solidFill>
                  <a:schemeClr val="tx1"/>
                </a:solidFill>
              </a:endParaRPr>
            </a:p>
          </p:txBody>
        </p:sp>
      </p:grpSp>
      <p:grpSp>
        <p:nvGrpSpPr>
          <p:cNvPr id="30" name="组合 29">
            <a:extLst>
              <a:ext uri="{FF2B5EF4-FFF2-40B4-BE49-F238E27FC236}">
                <a16:creationId xmlns:a16="http://schemas.microsoft.com/office/drawing/2014/main" id="{360467C3-B919-227F-BD7F-75B856685E7B}"/>
              </a:ext>
            </a:extLst>
          </p:cNvPr>
          <p:cNvGrpSpPr/>
          <p:nvPr/>
        </p:nvGrpSpPr>
        <p:grpSpPr>
          <a:xfrm>
            <a:off x="2936430" y="3691795"/>
            <a:ext cx="589773" cy="2857219"/>
            <a:chOff x="2936430" y="3691795"/>
            <a:chExt cx="589773" cy="2857219"/>
          </a:xfrm>
        </p:grpSpPr>
        <p:sp>
          <p:nvSpPr>
            <p:cNvPr id="44" name="椭圆 43">
              <a:extLst>
                <a:ext uri="{FF2B5EF4-FFF2-40B4-BE49-F238E27FC236}">
                  <a16:creationId xmlns:a16="http://schemas.microsoft.com/office/drawing/2014/main" id="{0FB10E93-CB97-7CCE-F4F8-A6241E733ACA}"/>
                </a:ext>
              </a:extLst>
            </p:cNvPr>
            <p:cNvSpPr/>
            <p:nvPr/>
          </p:nvSpPr>
          <p:spPr>
            <a:xfrm>
              <a:off x="2936923" y="3691795"/>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68C17A8-1633-DC09-62EA-7E40C4D6FA71}"/>
                </a:ext>
              </a:extLst>
            </p:cNvPr>
            <p:cNvSpPr/>
            <p:nvPr/>
          </p:nvSpPr>
          <p:spPr>
            <a:xfrm>
              <a:off x="2936430" y="4420229"/>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13410E8C-3F67-3068-52AF-A98485D346BF}"/>
                </a:ext>
              </a:extLst>
            </p:cNvPr>
            <p:cNvSpPr/>
            <p:nvPr/>
          </p:nvSpPr>
          <p:spPr>
            <a:xfrm>
              <a:off x="2936430" y="5215382"/>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0263CAE5-905B-34DC-5ADF-BE4F00C82A94}"/>
                </a:ext>
              </a:extLst>
            </p:cNvPr>
            <p:cNvSpPr/>
            <p:nvPr/>
          </p:nvSpPr>
          <p:spPr>
            <a:xfrm>
              <a:off x="2936430" y="6010534"/>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箭头连接符 58">
              <a:extLst>
                <a:ext uri="{FF2B5EF4-FFF2-40B4-BE49-F238E27FC236}">
                  <a16:creationId xmlns:a16="http://schemas.microsoft.com/office/drawing/2014/main" id="{0A578AEA-D9B2-6385-A2DE-172CC70EEA17}"/>
                </a:ext>
              </a:extLst>
            </p:cNvPr>
            <p:cNvCxnSpPr>
              <a:stCxn id="44" idx="4"/>
              <a:endCxn id="45" idx="0"/>
            </p:cNvCxnSpPr>
            <p:nvPr/>
          </p:nvCxnSpPr>
          <p:spPr>
            <a:xfrm flipH="1">
              <a:off x="3231070" y="4230275"/>
              <a:ext cx="493" cy="189954"/>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5902F6B-A4AA-3DD0-6D32-DB5F038D702E}"/>
                </a:ext>
              </a:extLst>
            </p:cNvPr>
            <p:cNvCxnSpPr>
              <a:stCxn id="45" idx="4"/>
              <a:endCxn id="46" idx="0"/>
            </p:cNvCxnSpPr>
            <p:nvPr/>
          </p:nvCxnSpPr>
          <p:spPr>
            <a:xfrm>
              <a:off x="3231070" y="4958709"/>
              <a:ext cx="0" cy="256673"/>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E41CD9D-D8F4-C75D-0037-AFB0E1CEB016}"/>
                </a:ext>
              </a:extLst>
            </p:cNvPr>
            <p:cNvCxnSpPr>
              <a:stCxn id="46" idx="4"/>
              <a:endCxn id="50" idx="0"/>
            </p:cNvCxnSpPr>
            <p:nvPr/>
          </p:nvCxnSpPr>
          <p:spPr>
            <a:xfrm>
              <a:off x="3231070" y="5753862"/>
              <a:ext cx="0" cy="256672"/>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E7067772-673C-7C9A-5E1A-D737D395F1EF}"/>
              </a:ext>
            </a:extLst>
          </p:cNvPr>
          <p:cNvGrpSpPr/>
          <p:nvPr/>
        </p:nvGrpSpPr>
        <p:grpSpPr>
          <a:xfrm>
            <a:off x="5482836" y="3691795"/>
            <a:ext cx="3670433" cy="3087051"/>
            <a:chOff x="5482836" y="3691795"/>
            <a:chExt cx="3670433" cy="3087051"/>
          </a:xfrm>
        </p:grpSpPr>
        <p:sp>
          <p:nvSpPr>
            <p:cNvPr id="24" name="椭圆 23">
              <a:extLst>
                <a:ext uri="{FF2B5EF4-FFF2-40B4-BE49-F238E27FC236}">
                  <a16:creationId xmlns:a16="http://schemas.microsoft.com/office/drawing/2014/main" id="{27E7B736-8EF2-9FE9-E2CE-F55915508E2C}"/>
                </a:ext>
              </a:extLst>
            </p:cNvPr>
            <p:cNvSpPr/>
            <p:nvPr/>
          </p:nvSpPr>
          <p:spPr>
            <a:xfrm>
              <a:off x="7164797" y="5366317"/>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A96270C-A249-110B-32DD-0640A4169F43}"/>
                </a:ext>
              </a:extLst>
            </p:cNvPr>
            <p:cNvGrpSpPr/>
            <p:nvPr/>
          </p:nvGrpSpPr>
          <p:grpSpPr>
            <a:xfrm>
              <a:off x="5482836" y="3691795"/>
              <a:ext cx="3670433" cy="3087051"/>
              <a:chOff x="5482836" y="3691795"/>
              <a:chExt cx="3670433" cy="3087051"/>
            </a:xfrm>
          </p:grpSpPr>
          <p:sp>
            <p:nvSpPr>
              <p:cNvPr id="19" name="椭圆 18">
                <a:extLst>
                  <a:ext uri="{FF2B5EF4-FFF2-40B4-BE49-F238E27FC236}">
                    <a16:creationId xmlns:a16="http://schemas.microsoft.com/office/drawing/2014/main" id="{0CC98B24-1980-8362-CCF1-B6873804A8A7}"/>
                  </a:ext>
                </a:extLst>
              </p:cNvPr>
              <p:cNvSpPr/>
              <p:nvPr/>
            </p:nvSpPr>
            <p:spPr>
              <a:xfrm>
                <a:off x="6707597" y="3691795"/>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2AFDD465-4680-D532-FEFA-C8AB1547B255}"/>
                  </a:ext>
                </a:extLst>
              </p:cNvPr>
              <p:cNvSpPr/>
              <p:nvPr/>
            </p:nvSpPr>
            <p:spPr>
              <a:xfrm>
                <a:off x="5955757" y="4558597"/>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65DF9AB-2983-B7AC-C08E-6355768C0734}"/>
                  </a:ext>
                </a:extLst>
              </p:cNvPr>
              <p:cNvSpPr/>
              <p:nvPr/>
            </p:nvSpPr>
            <p:spPr>
              <a:xfrm>
                <a:off x="7540717" y="4582806"/>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B93AEE1-902A-5F54-FAEC-5537F2DF7052}"/>
                  </a:ext>
                </a:extLst>
              </p:cNvPr>
              <p:cNvSpPr/>
              <p:nvPr/>
            </p:nvSpPr>
            <p:spPr>
              <a:xfrm>
                <a:off x="5482836" y="5366317"/>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3402E67D-64E3-0376-B249-9E0448FD4B88}"/>
                  </a:ext>
                </a:extLst>
              </p:cNvPr>
              <p:cNvSpPr/>
              <p:nvPr/>
            </p:nvSpPr>
            <p:spPr>
              <a:xfrm>
                <a:off x="6508033" y="5366317"/>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7699943-25F6-31FD-5F08-D6655052D30A}"/>
                  </a:ext>
                </a:extLst>
              </p:cNvPr>
              <p:cNvSpPr/>
              <p:nvPr/>
            </p:nvSpPr>
            <p:spPr>
              <a:xfrm>
                <a:off x="7997917" y="5366317"/>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FC0358B-3568-519A-2FF5-AC10DD778ED5}"/>
                  </a:ext>
                </a:extLst>
              </p:cNvPr>
              <p:cNvSpPr/>
              <p:nvPr/>
            </p:nvSpPr>
            <p:spPr>
              <a:xfrm>
                <a:off x="6802673" y="6200136"/>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null</a:t>
                </a:r>
                <a:endParaRPr lang="zh-CN" altLang="en-US" sz="1200" dirty="0"/>
              </a:p>
            </p:txBody>
          </p:sp>
          <p:sp>
            <p:nvSpPr>
              <p:cNvPr id="27" name="椭圆 26">
                <a:extLst>
                  <a:ext uri="{FF2B5EF4-FFF2-40B4-BE49-F238E27FC236}">
                    <a16:creationId xmlns:a16="http://schemas.microsoft.com/office/drawing/2014/main" id="{A4D535B6-0E87-BB98-C21A-932F3741A324}"/>
                  </a:ext>
                </a:extLst>
              </p:cNvPr>
              <p:cNvSpPr/>
              <p:nvPr/>
            </p:nvSpPr>
            <p:spPr>
              <a:xfrm>
                <a:off x="5955757" y="6240366"/>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null</a:t>
                </a:r>
                <a:endParaRPr lang="zh-CN" altLang="en-US" sz="1200" dirty="0"/>
              </a:p>
            </p:txBody>
          </p:sp>
          <p:sp>
            <p:nvSpPr>
              <p:cNvPr id="28" name="椭圆 27">
                <a:extLst>
                  <a:ext uri="{FF2B5EF4-FFF2-40B4-BE49-F238E27FC236}">
                    <a16:creationId xmlns:a16="http://schemas.microsoft.com/office/drawing/2014/main" id="{DB72DD49-40E2-520F-3083-4334D546199D}"/>
                  </a:ext>
                </a:extLst>
              </p:cNvPr>
              <p:cNvSpPr/>
              <p:nvPr/>
            </p:nvSpPr>
            <p:spPr>
              <a:xfrm>
                <a:off x="7703277" y="6200136"/>
                <a:ext cx="589280" cy="538480"/>
              </a:xfrm>
              <a:prstGeom prst="ellipse">
                <a:avLst/>
              </a:prstGeom>
              <a:solidFill>
                <a:schemeClr val="tx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null</a:t>
                </a:r>
                <a:endParaRPr lang="zh-CN" altLang="en-US" sz="1200" dirty="0"/>
              </a:p>
            </p:txBody>
          </p:sp>
          <p:sp>
            <p:nvSpPr>
              <p:cNvPr id="29" name="椭圆 28">
                <a:extLst>
                  <a:ext uri="{FF2B5EF4-FFF2-40B4-BE49-F238E27FC236}">
                    <a16:creationId xmlns:a16="http://schemas.microsoft.com/office/drawing/2014/main" id="{12E22E55-5D31-EE1C-6C72-34701FB3E835}"/>
                  </a:ext>
                </a:extLst>
              </p:cNvPr>
              <p:cNvSpPr/>
              <p:nvPr/>
            </p:nvSpPr>
            <p:spPr>
              <a:xfrm>
                <a:off x="8563989" y="6200136"/>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箭头连接符 64">
                <a:extLst>
                  <a:ext uri="{FF2B5EF4-FFF2-40B4-BE49-F238E27FC236}">
                    <a16:creationId xmlns:a16="http://schemas.microsoft.com/office/drawing/2014/main" id="{61E263C7-0875-834B-4E0C-1265233DE3B8}"/>
                  </a:ext>
                </a:extLst>
              </p:cNvPr>
              <p:cNvCxnSpPr>
                <a:stCxn id="19" idx="4"/>
                <a:endCxn id="20" idx="0"/>
              </p:cNvCxnSpPr>
              <p:nvPr/>
            </p:nvCxnSpPr>
            <p:spPr>
              <a:xfrm flipH="1">
                <a:off x="6250397" y="4230275"/>
                <a:ext cx="751840" cy="328322"/>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2F22103-356A-A499-EF79-ECC3F5AA4797}"/>
                  </a:ext>
                </a:extLst>
              </p:cNvPr>
              <p:cNvCxnSpPr>
                <a:stCxn id="19" idx="4"/>
                <a:endCxn id="21" idx="0"/>
              </p:cNvCxnSpPr>
              <p:nvPr/>
            </p:nvCxnSpPr>
            <p:spPr>
              <a:xfrm>
                <a:off x="7002237" y="4230275"/>
                <a:ext cx="833120" cy="352531"/>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BA2BBD25-1994-5EF2-7A07-F772FECE1B20}"/>
                  </a:ext>
                </a:extLst>
              </p:cNvPr>
              <p:cNvCxnSpPr>
                <a:stCxn id="20" idx="4"/>
                <a:endCxn id="22" idx="0"/>
              </p:cNvCxnSpPr>
              <p:nvPr/>
            </p:nvCxnSpPr>
            <p:spPr>
              <a:xfrm flipH="1">
                <a:off x="5777476" y="5097077"/>
                <a:ext cx="472921" cy="26924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9E21CC84-4798-B582-28A7-88FE18368E7C}"/>
                  </a:ext>
                </a:extLst>
              </p:cNvPr>
              <p:cNvCxnSpPr>
                <a:stCxn id="20" idx="4"/>
                <a:endCxn id="23" idx="0"/>
              </p:cNvCxnSpPr>
              <p:nvPr/>
            </p:nvCxnSpPr>
            <p:spPr>
              <a:xfrm>
                <a:off x="6250397" y="5097077"/>
                <a:ext cx="552276" cy="269240"/>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AB44A1B0-E1D4-4B7D-9FDB-56D8711A0A5F}"/>
                  </a:ext>
                </a:extLst>
              </p:cNvPr>
              <p:cNvCxnSpPr>
                <a:stCxn id="21" idx="4"/>
                <a:endCxn id="24" idx="0"/>
              </p:cNvCxnSpPr>
              <p:nvPr/>
            </p:nvCxnSpPr>
            <p:spPr>
              <a:xfrm flipH="1">
                <a:off x="7459437" y="5121286"/>
                <a:ext cx="375920" cy="245031"/>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FDB31481-F338-CCFA-50CD-0386B7999215}"/>
                  </a:ext>
                </a:extLst>
              </p:cNvPr>
              <p:cNvCxnSpPr>
                <a:stCxn id="21" idx="4"/>
                <a:endCxn id="25" idx="0"/>
              </p:cNvCxnSpPr>
              <p:nvPr/>
            </p:nvCxnSpPr>
            <p:spPr>
              <a:xfrm>
                <a:off x="7835357" y="5121286"/>
                <a:ext cx="457200" cy="245031"/>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72419331-AD53-033B-E274-7E9F07ECD971}"/>
                  </a:ext>
                </a:extLst>
              </p:cNvPr>
              <p:cNvCxnSpPr>
                <a:cxnSpLocks/>
                <a:stCxn id="22" idx="4"/>
                <a:endCxn id="27" idx="0"/>
              </p:cNvCxnSpPr>
              <p:nvPr/>
            </p:nvCxnSpPr>
            <p:spPr>
              <a:xfrm>
                <a:off x="5777476" y="5904797"/>
                <a:ext cx="472921" cy="33556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92FCEC08-DCBA-04F4-DB81-F76D8423ED11}"/>
                  </a:ext>
                </a:extLst>
              </p:cNvPr>
              <p:cNvCxnSpPr>
                <a:stCxn id="24" idx="4"/>
                <a:endCxn id="26" idx="0"/>
              </p:cNvCxnSpPr>
              <p:nvPr/>
            </p:nvCxnSpPr>
            <p:spPr>
              <a:xfrm flipH="1">
                <a:off x="7097313" y="5904797"/>
                <a:ext cx="362124" cy="29533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48D5E39E-5097-82EB-D19A-977621368683}"/>
                  </a:ext>
                </a:extLst>
              </p:cNvPr>
              <p:cNvCxnSpPr>
                <a:stCxn id="24" idx="4"/>
                <a:endCxn id="28" idx="0"/>
              </p:cNvCxnSpPr>
              <p:nvPr/>
            </p:nvCxnSpPr>
            <p:spPr>
              <a:xfrm>
                <a:off x="7459437" y="5904797"/>
                <a:ext cx="538480" cy="29533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45B42B29-E5BF-DA53-D20B-F2E9724A81F6}"/>
                  </a:ext>
                </a:extLst>
              </p:cNvPr>
              <p:cNvCxnSpPr>
                <a:stCxn id="25" idx="4"/>
                <a:endCxn id="29" idx="0"/>
              </p:cNvCxnSpPr>
              <p:nvPr/>
            </p:nvCxnSpPr>
            <p:spPr>
              <a:xfrm>
                <a:off x="8292557" y="5904797"/>
                <a:ext cx="566072" cy="295339"/>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 name="椭圆 1">
            <a:extLst>
              <a:ext uri="{FF2B5EF4-FFF2-40B4-BE49-F238E27FC236}">
                <a16:creationId xmlns:a16="http://schemas.microsoft.com/office/drawing/2014/main" id="{B3487718-C7A1-4C0F-7728-946BEDA61687}"/>
              </a:ext>
            </a:extLst>
          </p:cNvPr>
          <p:cNvSpPr/>
          <p:nvPr/>
        </p:nvSpPr>
        <p:spPr>
          <a:xfrm>
            <a:off x="985503" y="3583930"/>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4CBCAFAD-AD59-02B5-FB36-9D4C405BE5C3}"/>
              </a:ext>
            </a:extLst>
          </p:cNvPr>
          <p:cNvSpPr/>
          <p:nvPr/>
        </p:nvSpPr>
        <p:spPr>
          <a:xfrm>
            <a:off x="984807" y="4526804"/>
            <a:ext cx="589280" cy="538480"/>
          </a:xfrm>
          <a:prstGeom prst="ellipse">
            <a:avLst/>
          </a:prstGeom>
          <a:solidFill>
            <a:srgbClr val="C0000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9CC93083-C9B2-34D5-EA97-9B17D4CA4F07}"/>
              </a:ext>
            </a:extLst>
          </p:cNvPr>
          <p:cNvCxnSpPr>
            <a:cxnSpLocks/>
            <a:stCxn id="2" idx="6"/>
          </p:cNvCxnSpPr>
          <p:nvPr/>
        </p:nvCxnSpPr>
        <p:spPr>
          <a:xfrm>
            <a:off x="1574783" y="3853170"/>
            <a:ext cx="776801" cy="107865"/>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B79D4A2-7351-C5D0-A24B-5A1DC76BD887}"/>
              </a:ext>
            </a:extLst>
          </p:cNvPr>
          <p:cNvCxnSpPr>
            <a:stCxn id="4" idx="7"/>
          </p:cNvCxnSpPr>
          <p:nvPr/>
        </p:nvCxnSpPr>
        <p:spPr>
          <a:xfrm flipV="1">
            <a:off x="1487789" y="4041068"/>
            <a:ext cx="863795" cy="564595"/>
          </a:xfrm>
          <a:prstGeom prst="straightConnector1">
            <a:avLst/>
          </a:prstGeom>
          <a:ln w="28575">
            <a:solidFill>
              <a:srgbClr val="4C525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本占位符 2">
            <a:extLst>
              <a:ext uri="{FF2B5EF4-FFF2-40B4-BE49-F238E27FC236}">
                <a16:creationId xmlns:a16="http://schemas.microsoft.com/office/drawing/2014/main" id="{F06649D9-8599-D74A-EBC8-C7CF0D222B7B}"/>
              </a:ext>
            </a:extLst>
          </p:cNvPr>
          <p:cNvSpPr txBox="1">
            <a:spLocks/>
          </p:cNvSpPr>
          <p:nvPr/>
        </p:nvSpPr>
        <p:spPr>
          <a:xfrm>
            <a:off x="1512387" y="3915589"/>
            <a:ext cx="851895" cy="4936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CAS</a:t>
            </a:r>
            <a:endParaRPr lang="zh-CN" altLang="en-US" sz="1400" dirty="0"/>
          </a:p>
        </p:txBody>
      </p:sp>
      <p:pic>
        <p:nvPicPr>
          <p:cNvPr id="37" name="图片 36">
            <a:extLst>
              <a:ext uri="{FF2B5EF4-FFF2-40B4-BE49-F238E27FC236}">
                <a16:creationId xmlns:a16="http://schemas.microsoft.com/office/drawing/2014/main" id="{81DBEB92-51B6-D981-B63F-970C5FCAB377}"/>
              </a:ext>
            </a:extLst>
          </p:cNvPr>
          <p:cNvPicPr>
            <a:picLocks noChangeAspect="1"/>
          </p:cNvPicPr>
          <p:nvPr/>
        </p:nvPicPr>
        <p:blipFill>
          <a:blip r:embed="rId2"/>
          <a:stretch>
            <a:fillRect/>
          </a:stretch>
        </p:blipFill>
        <p:spPr>
          <a:xfrm>
            <a:off x="3028613" y="3652688"/>
            <a:ext cx="435163" cy="555670"/>
          </a:xfrm>
          <a:prstGeom prst="rect">
            <a:avLst/>
          </a:prstGeom>
          <a:effectLst>
            <a:outerShdw blurRad="50800" dist="38100" dir="2700000" algn="tl" rotWithShape="0">
              <a:prstClr val="black">
                <a:alpha val="40000"/>
              </a:prstClr>
            </a:outerShdw>
          </a:effectLst>
        </p:spPr>
      </p:pic>
      <p:pic>
        <p:nvPicPr>
          <p:cNvPr id="38" name="图片 37">
            <a:extLst>
              <a:ext uri="{FF2B5EF4-FFF2-40B4-BE49-F238E27FC236}">
                <a16:creationId xmlns:a16="http://schemas.microsoft.com/office/drawing/2014/main" id="{F81B6FFB-0C12-7A48-7C20-00A27170D870}"/>
              </a:ext>
            </a:extLst>
          </p:cNvPr>
          <p:cNvPicPr>
            <a:picLocks noChangeAspect="1"/>
          </p:cNvPicPr>
          <p:nvPr/>
        </p:nvPicPr>
        <p:blipFill>
          <a:blip r:embed="rId2"/>
          <a:stretch>
            <a:fillRect/>
          </a:stretch>
        </p:blipFill>
        <p:spPr>
          <a:xfrm>
            <a:off x="6788769" y="3637077"/>
            <a:ext cx="435163" cy="5556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23849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repeatCount="300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22" presetClass="entr" presetSubtype="8" repeatCount="300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32"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strVal val="4*#ppt_w"/>
                                          </p:val>
                                        </p:tav>
                                        <p:tav tm="100000">
                                          <p:val>
                                            <p:strVal val="#ppt_w"/>
                                          </p:val>
                                        </p:tav>
                                      </p:tavLst>
                                    </p:anim>
                                    <p:anim calcmode="lin" valueType="num">
                                      <p:cBhvr>
                                        <p:cTn id="54" dur="500" fill="hold"/>
                                        <p:tgtEl>
                                          <p:spTgt spid="37"/>
                                        </p:tgtEl>
                                        <p:attrNameLst>
                                          <p:attrName>ppt_h</p:attrName>
                                        </p:attrNameLst>
                                      </p:cBhvr>
                                      <p:tavLst>
                                        <p:tav tm="0">
                                          <p:val>
                                            <p:strVal val="4*#ppt_h"/>
                                          </p:val>
                                        </p:tav>
                                        <p:tav tm="100000">
                                          <p:val>
                                            <p:strVal val="#ppt_h"/>
                                          </p:val>
                                        </p:tav>
                                      </p:tavLst>
                                    </p:anim>
                                  </p:childTnLst>
                                </p:cTn>
                              </p:par>
                              <p:par>
                                <p:cTn id="55" presetID="23" presetClass="entr" presetSubtype="32"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strVal val="4*#ppt_w"/>
                                          </p:val>
                                        </p:tav>
                                        <p:tav tm="100000">
                                          <p:val>
                                            <p:strVal val="#ppt_w"/>
                                          </p:val>
                                        </p:tav>
                                      </p:tavLst>
                                    </p:anim>
                                    <p:anim calcmode="lin" valueType="num">
                                      <p:cBhvr>
                                        <p:cTn id="58" dur="500" fill="hold"/>
                                        <p:tgtEl>
                                          <p:spTgt spid="3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3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38F7A59-F636-04C0-A16E-AE58F62BBF7E}"/>
              </a:ext>
            </a:extLst>
          </p:cNvPr>
          <p:cNvSpPr>
            <a:spLocks noGrp="1"/>
          </p:cNvSpPr>
          <p:nvPr>
            <p:ph type="body" sz="quarter" idx="10"/>
          </p:nvPr>
        </p:nvSpPr>
        <p:spPr>
          <a:xfrm>
            <a:off x="5195900" y="1484784"/>
            <a:ext cx="5760538" cy="3888432"/>
          </a:xfrm>
        </p:spPr>
        <p:txBody>
          <a:bodyPr/>
          <a:lstStyle/>
          <a:p>
            <a:pPr marL="0" indent="0">
              <a:lnSpc>
                <a:spcPct val="150000"/>
              </a:lnSpc>
              <a:buNone/>
            </a:pPr>
            <a:endParaRPr lang="en-US" altLang="zh-CN" sz="1600" dirty="0">
              <a:solidFill>
                <a:schemeClr val="tx1">
                  <a:lumMod val="85000"/>
                  <a:lumOff val="15000"/>
                </a:schemeClr>
              </a:solidFill>
            </a:endParaRPr>
          </a:p>
          <a:p>
            <a:pPr marL="0" indent="0">
              <a:lnSpc>
                <a:spcPct val="150000"/>
              </a:lnSpc>
              <a:buNone/>
            </a:pPr>
            <a:endParaRPr lang="zh-CN" altLang="en-US" sz="1600" dirty="0">
              <a:solidFill>
                <a:schemeClr val="tx1">
                  <a:lumMod val="85000"/>
                  <a:lumOff val="15000"/>
                </a:schemeClr>
              </a:solidFill>
            </a:endParaRPr>
          </a:p>
          <a:p>
            <a:pPr marL="0" indent="0">
              <a:lnSpc>
                <a:spcPct val="150000"/>
              </a:lnSpc>
              <a:buNone/>
            </a:pPr>
            <a:endParaRPr lang="zh-CN" altLang="en-US" dirty="0"/>
          </a:p>
        </p:txBody>
      </p:sp>
      <p:sp>
        <p:nvSpPr>
          <p:cNvPr id="4" name="文本占位符 2">
            <a:extLst>
              <a:ext uri="{FF2B5EF4-FFF2-40B4-BE49-F238E27FC236}">
                <a16:creationId xmlns:a16="http://schemas.microsoft.com/office/drawing/2014/main" id="{6A159733-DD69-72DC-9640-6CC84CE68FC0}"/>
              </a:ext>
            </a:extLst>
          </p:cNvPr>
          <p:cNvSpPr txBox="1">
            <a:spLocks/>
          </p:cNvSpPr>
          <p:nvPr/>
        </p:nvSpPr>
        <p:spPr>
          <a:xfrm>
            <a:off x="4879304" y="1376772"/>
            <a:ext cx="3168352" cy="72008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buNone/>
            </a:pPr>
            <a:r>
              <a:rPr lang="zh-CN" altLang="en-US" sz="1800" dirty="0">
                <a:solidFill>
                  <a:schemeClr val="tx1">
                    <a:lumMod val="85000"/>
                    <a:lumOff val="15000"/>
                  </a:schemeClr>
                </a:solidFill>
                <a:latin typeface="Alibaba PuHuiTi B"/>
              </a:rPr>
              <a:t>聊一下</a:t>
            </a:r>
            <a:r>
              <a:rPr lang="en-US" altLang="zh-CN" sz="1800" dirty="0" err="1">
                <a:solidFill>
                  <a:schemeClr val="tx1">
                    <a:lumMod val="85000"/>
                    <a:lumOff val="15000"/>
                  </a:schemeClr>
                </a:solidFill>
              </a:rPr>
              <a:t>ConcurrentHashMap</a:t>
            </a:r>
            <a:r>
              <a:rPr lang="en-US" altLang="zh-CN" sz="1800" dirty="0">
                <a:solidFill>
                  <a:schemeClr val="tx1">
                    <a:lumMod val="85000"/>
                    <a:lumOff val="15000"/>
                  </a:schemeClr>
                </a:solidFill>
              </a:rPr>
              <a:t> </a:t>
            </a:r>
          </a:p>
        </p:txBody>
      </p:sp>
      <p:sp>
        <p:nvSpPr>
          <p:cNvPr id="5" name="文本占位符 2">
            <a:extLst>
              <a:ext uri="{FF2B5EF4-FFF2-40B4-BE49-F238E27FC236}">
                <a16:creationId xmlns:a16="http://schemas.microsoft.com/office/drawing/2014/main" id="{455B81D4-FD34-38C8-D78B-D6CC3F2C9694}"/>
              </a:ext>
            </a:extLst>
          </p:cNvPr>
          <p:cNvSpPr txBox="1">
            <a:spLocks/>
          </p:cNvSpPr>
          <p:nvPr/>
        </p:nvSpPr>
        <p:spPr>
          <a:xfrm>
            <a:off x="4943872" y="2096852"/>
            <a:ext cx="6750801" cy="2880320"/>
          </a:xfrm>
          <a:prstGeom prst="rect">
            <a:avLst/>
          </a:prstGeom>
        </p:spPr>
        <p:txBody>
          <a:bodyPr/>
          <a:lstStyle>
            <a:defPPr>
              <a:defRPr lang="zh-CN"/>
            </a:defPPr>
            <a:lvl1pPr indent="0" eaLnBrk="0" fontAlgn="base" hangingPunct="0">
              <a:lnSpc>
                <a:spcPct val="150000"/>
              </a:lnSpc>
              <a:spcBef>
                <a:spcPct val="20000"/>
              </a:spcBef>
              <a:spcAft>
                <a:spcPct val="0"/>
              </a:spcAft>
              <a:buFont typeface="Arial" panose="020B0604020202020204" pitchFamily="34" charset="0"/>
              <a:buNone/>
              <a:defRPr>
                <a:solidFill>
                  <a:schemeClr val="tx1">
                    <a:lumMod val="85000"/>
                    <a:lumOff val="15000"/>
                  </a:schemeClr>
                </a:solidFill>
              </a:defRPr>
            </a:lvl1pPr>
            <a:lvl2pPr marL="990575" indent="-380990" eaLnBrk="0" fontAlgn="base" hangingPunct="0">
              <a:spcBef>
                <a:spcPct val="20000"/>
              </a:spcBef>
              <a:spcAft>
                <a:spcPct val="0"/>
              </a:spcAft>
              <a:buFont typeface="Arial" panose="020B0604020202020204" pitchFamily="34" charset="0"/>
              <a:buChar char="–"/>
              <a:defRPr b="1">
                <a:latin typeface="黑体" panose="02010609060101010101" pitchFamily="49" charset="-122"/>
                <a:ea typeface="黑体" panose="02010609060101010101" pitchFamily="49" charset="-122"/>
              </a:defRPr>
            </a:lvl2pPr>
            <a:lvl3pPr marL="1523962" indent="-304792" eaLnBrk="0" fontAlgn="base" hangingPunct="0">
              <a:spcBef>
                <a:spcPct val="20000"/>
              </a:spcBef>
              <a:spcAft>
                <a:spcPct val="0"/>
              </a:spcAft>
              <a:buFont typeface="Arial" panose="020B0604020202020204" pitchFamily="34" charset="0"/>
              <a:buChar char="•"/>
              <a:defRPr sz="1867" b="1">
                <a:latin typeface="黑体" panose="02010609060101010101" pitchFamily="49" charset="-122"/>
                <a:ea typeface="黑体" panose="02010609060101010101" pitchFamily="49" charset="-122"/>
              </a:defRPr>
            </a:lvl3pPr>
            <a:lvl4pPr marL="2133547" indent="-304792" eaLnBrk="0" fontAlgn="base" hangingPunct="0">
              <a:spcBef>
                <a:spcPct val="20000"/>
              </a:spcBef>
              <a:spcAft>
                <a:spcPct val="0"/>
              </a:spcAft>
              <a:buFont typeface="Arial" panose="020B0604020202020204" pitchFamily="34" charset="0"/>
              <a:buChar char="–"/>
              <a:defRPr sz="2667"/>
            </a:lvl4pPr>
            <a:lvl5pPr marL="2743131" indent="-304792" eaLnBrk="0" fontAlgn="base" hangingPunct="0">
              <a:spcBef>
                <a:spcPct val="20000"/>
              </a:spcBef>
              <a:spcAft>
                <a:spcPct val="0"/>
              </a:spcAft>
              <a:buFont typeface="Arial" panose="020B0604020202020204" pitchFamily="34" charset="0"/>
              <a:buChar char="»"/>
              <a:defRPr sz="2667"/>
            </a:lvl5pPr>
            <a:lvl6pPr marL="3352716" indent="-304792" defTabSz="1219170">
              <a:spcBef>
                <a:spcPct val="20000"/>
              </a:spcBef>
              <a:buFont typeface="Arial" panose="020B0604020202020204" pitchFamily="34" charset="0"/>
              <a:buChar char="•"/>
              <a:defRPr sz="2667"/>
            </a:lvl6pPr>
            <a:lvl7pPr marL="3962301" indent="-304792" defTabSz="1219170">
              <a:spcBef>
                <a:spcPct val="20000"/>
              </a:spcBef>
              <a:buFont typeface="Arial" panose="020B0604020202020204" pitchFamily="34" charset="0"/>
              <a:buChar char="•"/>
              <a:defRPr sz="2667"/>
            </a:lvl7pPr>
            <a:lvl8pPr marL="4571886" indent="-304792" defTabSz="1219170">
              <a:spcBef>
                <a:spcPct val="20000"/>
              </a:spcBef>
              <a:buFont typeface="Arial" panose="020B0604020202020204" pitchFamily="34" charset="0"/>
              <a:buChar char="•"/>
              <a:defRPr sz="2667"/>
            </a:lvl8pPr>
            <a:lvl9pPr marL="5181470" indent="-304792" defTabSz="1219170">
              <a:spcBef>
                <a:spcPct val="20000"/>
              </a:spcBef>
              <a:buFont typeface="Arial" panose="020B0604020202020204" pitchFamily="34" charset="0"/>
              <a:buChar char="•"/>
              <a:defRPr sz="2667"/>
            </a:lvl9pPr>
          </a:lstStyle>
          <a:p>
            <a:endParaRPr lang="zh-CN" altLang="en-US" sz="1600" dirty="0"/>
          </a:p>
        </p:txBody>
      </p:sp>
      <p:sp>
        <p:nvSpPr>
          <p:cNvPr id="6" name="文本占位符 2">
            <a:extLst>
              <a:ext uri="{FF2B5EF4-FFF2-40B4-BE49-F238E27FC236}">
                <a16:creationId xmlns:a16="http://schemas.microsoft.com/office/drawing/2014/main" id="{58E948A6-22ED-005C-F808-924675D9AE25}"/>
              </a:ext>
            </a:extLst>
          </p:cNvPr>
          <p:cNvSpPr txBox="1">
            <a:spLocks/>
          </p:cNvSpPr>
          <p:nvPr/>
        </p:nvSpPr>
        <p:spPr>
          <a:xfrm>
            <a:off x="4879304" y="1960468"/>
            <a:ext cx="6629428" cy="29370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 </a:t>
            </a:r>
            <a:r>
              <a:rPr lang="zh-CN" altLang="en-US" sz="1400" dirty="0"/>
              <a:t>底层数据结构：</a:t>
            </a:r>
          </a:p>
          <a:p>
            <a:pPr marL="285750" indent="-285750">
              <a:buFont typeface="Wingdings" panose="05000000000000000000" pitchFamily="2" charset="2"/>
              <a:buChar char="l"/>
            </a:pPr>
            <a:r>
              <a:rPr lang="en-US" altLang="zh-CN" sz="1400" dirty="0"/>
              <a:t>JDK1.7</a:t>
            </a:r>
            <a:r>
              <a:rPr lang="zh-CN" altLang="en-US" sz="1400" dirty="0"/>
              <a:t>底层采用分段的数组</a:t>
            </a:r>
            <a:r>
              <a:rPr lang="en-US" altLang="zh-CN" sz="1400" dirty="0"/>
              <a:t>+</a:t>
            </a:r>
            <a:r>
              <a:rPr lang="zh-CN" altLang="en-US" sz="1400" dirty="0"/>
              <a:t>链表实现</a:t>
            </a:r>
          </a:p>
          <a:p>
            <a:pPr marL="285750" indent="-285750">
              <a:buFont typeface="Wingdings" panose="05000000000000000000" pitchFamily="2" charset="2"/>
              <a:buChar char="l"/>
            </a:pPr>
            <a:r>
              <a:rPr lang="en-US" altLang="zh-CN" sz="1400" dirty="0"/>
              <a:t>JDK1.8 </a:t>
            </a:r>
            <a:r>
              <a:rPr lang="zh-CN" altLang="en-US" sz="1400" dirty="0"/>
              <a:t>采用的数据结构跟</a:t>
            </a:r>
            <a:r>
              <a:rPr lang="en-US" altLang="zh-CN" sz="1400" dirty="0"/>
              <a:t>HashMap1.8</a:t>
            </a:r>
            <a:r>
              <a:rPr lang="zh-CN" altLang="en-US" sz="1400" dirty="0"/>
              <a:t>的结构一样，数组</a:t>
            </a:r>
            <a:r>
              <a:rPr lang="en-US" altLang="zh-CN" sz="1400" dirty="0"/>
              <a:t>+</a:t>
            </a:r>
            <a:r>
              <a:rPr lang="zh-CN" altLang="en-US" sz="1400" dirty="0"/>
              <a:t>链表</a:t>
            </a:r>
            <a:r>
              <a:rPr lang="en-US" altLang="zh-CN" sz="1400" dirty="0"/>
              <a:t>/</a:t>
            </a:r>
            <a:r>
              <a:rPr lang="zh-CN" altLang="en-US" sz="1400" dirty="0"/>
              <a:t>红黑二叉树</a:t>
            </a:r>
          </a:p>
          <a:p>
            <a:r>
              <a:rPr lang="en-US" altLang="zh-CN" sz="1400" dirty="0"/>
              <a:t>2. </a:t>
            </a:r>
            <a:r>
              <a:rPr lang="zh-CN" altLang="en-US" sz="1400" dirty="0"/>
              <a:t>加锁的方式</a:t>
            </a:r>
          </a:p>
          <a:p>
            <a:pPr marL="285750" indent="-285750">
              <a:buFont typeface="Wingdings" panose="05000000000000000000" pitchFamily="2" charset="2"/>
              <a:buChar char="l"/>
            </a:pPr>
            <a:r>
              <a:rPr lang="en-US" altLang="zh-CN" sz="1400" dirty="0"/>
              <a:t>JDK1.7</a:t>
            </a:r>
            <a:r>
              <a:rPr lang="zh-CN" altLang="en-US" sz="1400" dirty="0"/>
              <a:t>采用</a:t>
            </a:r>
            <a:r>
              <a:rPr lang="en-US" altLang="zh-CN" sz="1400" dirty="0"/>
              <a:t>Segment</a:t>
            </a:r>
            <a:r>
              <a:rPr lang="zh-CN" altLang="en-US" sz="1400" dirty="0"/>
              <a:t>分段锁，底层使用的是</a:t>
            </a:r>
            <a:r>
              <a:rPr lang="en-US" altLang="zh-CN" sz="1400" dirty="0" err="1"/>
              <a:t>ReentrantLock</a:t>
            </a:r>
            <a:endParaRPr lang="en-US" altLang="zh-CN" sz="1400" dirty="0"/>
          </a:p>
          <a:p>
            <a:pPr marL="285750" indent="-285750">
              <a:buFont typeface="Wingdings" panose="05000000000000000000" pitchFamily="2" charset="2"/>
              <a:buChar char="l"/>
            </a:pPr>
            <a:r>
              <a:rPr lang="en-US" altLang="zh-CN" sz="1400" dirty="0"/>
              <a:t>JDK1.8</a:t>
            </a:r>
            <a:r>
              <a:rPr lang="zh-CN" altLang="en-US" sz="1400" dirty="0"/>
              <a:t>采用</a:t>
            </a:r>
            <a:r>
              <a:rPr lang="en-US" altLang="zh-CN" sz="1400" dirty="0"/>
              <a:t>CAS</a:t>
            </a:r>
            <a:r>
              <a:rPr lang="zh-CN" altLang="en-US" sz="1400" dirty="0"/>
              <a:t>添加新节点，采用</a:t>
            </a:r>
            <a:r>
              <a:rPr lang="en-US" altLang="zh-CN" sz="1400" dirty="0"/>
              <a:t>synchronized</a:t>
            </a:r>
            <a:r>
              <a:rPr lang="zh-CN" altLang="en-US" sz="1400" dirty="0"/>
              <a:t>锁定链表或红黑二叉树的首节点，相对</a:t>
            </a:r>
            <a:r>
              <a:rPr lang="en-US" altLang="zh-CN" sz="1400" dirty="0"/>
              <a:t>Segment</a:t>
            </a:r>
            <a:r>
              <a:rPr lang="zh-CN" altLang="en-US" sz="1400" dirty="0"/>
              <a:t>分段锁粒度更细，性能更好</a:t>
            </a:r>
          </a:p>
        </p:txBody>
      </p:sp>
    </p:spTree>
    <p:extLst>
      <p:ext uri="{BB962C8B-B14F-4D97-AF65-F5344CB8AC3E}">
        <p14:creationId xmlns:p14="http://schemas.microsoft.com/office/powerpoint/2010/main" val="340143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EF65AC-C10C-E0A8-1761-D006E5A9D6C1}"/>
              </a:ext>
            </a:extLst>
          </p:cNvPr>
          <p:cNvSpPr txBox="1">
            <a:spLocks/>
          </p:cNvSpPr>
          <p:nvPr/>
        </p:nvSpPr>
        <p:spPr>
          <a:xfrm>
            <a:off x="498816" y="1700808"/>
            <a:ext cx="12509369"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4800" dirty="0">
                <a:solidFill>
                  <a:srgbClr val="AD2B26"/>
                </a:solidFill>
              </a:rPr>
              <a:t>导致并发程序出现问题的根本原因是什么</a:t>
            </a:r>
            <a:endParaRPr lang="zh-CN" altLang="en-US" sz="4800" dirty="0"/>
          </a:p>
        </p:txBody>
      </p:sp>
      <p:sp>
        <p:nvSpPr>
          <p:cNvPr id="11" name="标题 1">
            <a:extLst>
              <a:ext uri="{FF2B5EF4-FFF2-40B4-BE49-F238E27FC236}">
                <a16:creationId xmlns:a16="http://schemas.microsoft.com/office/drawing/2014/main" id="{8CA45EF0-5DCB-04C8-84CB-EB03CD76828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12" name="组合 11">
            <a:extLst>
              <a:ext uri="{FF2B5EF4-FFF2-40B4-BE49-F238E27FC236}">
                <a16:creationId xmlns:a16="http://schemas.microsoft.com/office/drawing/2014/main" id="{9CC8295E-EBE5-1DB1-D891-C9D13AE15956}"/>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3" name="星形: 五角 12">
              <a:extLst>
                <a:ext uri="{FF2B5EF4-FFF2-40B4-BE49-F238E27FC236}">
                  <a16:creationId xmlns:a16="http://schemas.microsoft.com/office/drawing/2014/main" id="{C83AFC25-F9A0-0712-51A8-ED4584B5F40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BB973AE6-F7BE-F806-2C33-F5F75B5C29B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940A336-1A3B-6546-2D73-9C85901A0FC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65187D90-7805-AEEB-129B-905FA743EC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8615BF63-DE22-5586-922A-AAACB6CC847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26" name="标题 1">
            <a:extLst>
              <a:ext uri="{FF2B5EF4-FFF2-40B4-BE49-F238E27FC236}">
                <a16:creationId xmlns:a16="http://schemas.microsoft.com/office/drawing/2014/main" id="{0FB6FE07-029D-60E9-9E2F-441A4A13DBC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7" name="组合 26">
            <a:extLst>
              <a:ext uri="{FF2B5EF4-FFF2-40B4-BE49-F238E27FC236}">
                <a16:creationId xmlns:a16="http://schemas.microsoft.com/office/drawing/2014/main" id="{F2ACBDBE-D79B-11F3-025E-790FA8BF0325}"/>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28" name="星形: 五角 27">
              <a:extLst>
                <a:ext uri="{FF2B5EF4-FFF2-40B4-BE49-F238E27FC236}">
                  <a16:creationId xmlns:a16="http://schemas.microsoft.com/office/drawing/2014/main" id="{0DE333EF-5C9F-C880-0AF3-BE909C559391}"/>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9" name="星形: 五角 28">
              <a:extLst>
                <a:ext uri="{FF2B5EF4-FFF2-40B4-BE49-F238E27FC236}">
                  <a16:creationId xmlns:a16="http://schemas.microsoft.com/office/drawing/2014/main" id="{CB4F8ADF-CC3C-9393-A097-D85832D32862}"/>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0" name="星形: 五角 29">
              <a:extLst>
                <a:ext uri="{FF2B5EF4-FFF2-40B4-BE49-F238E27FC236}">
                  <a16:creationId xmlns:a16="http://schemas.microsoft.com/office/drawing/2014/main" id="{7B7531A0-C53E-4933-D672-7850516766C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A1B95A78-8C09-BD13-A4A4-9E6DEC802D07}"/>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3B2B5751-9160-F9E5-BAA3-1162B966A93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2" name="标题 1">
            <a:extLst>
              <a:ext uri="{FF2B5EF4-FFF2-40B4-BE49-F238E27FC236}">
                <a16:creationId xmlns:a16="http://schemas.microsoft.com/office/drawing/2014/main" id="{B3B06A16-CD49-3753-BFED-18B3DDD311F1}"/>
              </a:ext>
            </a:extLst>
          </p:cNvPr>
          <p:cNvSpPr txBox="1">
            <a:spLocks/>
          </p:cNvSpPr>
          <p:nvPr/>
        </p:nvSpPr>
        <p:spPr>
          <a:xfrm>
            <a:off x="1315176" y="2628301"/>
            <a:ext cx="9757084" cy="126444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en-US" altLang="zh-CN" sz="4000" dirty="0">
                <a:solidFill>
                  <a:srgbClr val="AD2B26"/>
                </a:solidFill>
              </a:rPr>
              <a:t>(Java</a:t>
            </a:r>
            <a:r>
              <a:rPr lang="zh-CN" altLang="en-US" sz="4000" dirty="0">
                <a:solidFill>
                  <a:srgbClr val="AD2B26"/>
                </a:solidFill>
              </a:rPr>
              <a:t>程序中怎么保证多线程的执行安全</a:t>
            </a:r>
            <a:r>
              <a:rPr lang="en-US" altLang="zh-CN" sz="4000" dirty="0">
                <a:solidFill>
                  <a:srgbClr val="AD2B26"/>
                </a:solidFill>
              </a:rPr>
              <a:t>)</a:t>
            </a:r>
            <a:endParaRPr lang="zh-CN" altLang="en-US" sz="4000" dirty="0"/>
          </a:p>
        </p:txBody>
      </p:sp>
    </p:spTree>
    <p:extLst>
      <p:ext uri="{BB962C8B-B14F-4D97-AF65-F5344CB8AC3E}">
        <p14:creationId xmlns:p14="http://schemas.microsoft.com/office/powerpoint/2010/main" val="412259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par>
                                <p:cTn id="13" presetID="14"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5F2C-F1A4-D6C9-9A44-1A2C52B88304}"/>
              </a:ext>
            </a:extLst>
          </p:cNvPr>
          <p:cNvSpPr>
            <a:spLocks noGrp="1"/>
          </p:cNvSpPr>
          <p:nvPr>
            <p:ph type="title"/>
          </p:nvPr>
        </p:nvSpPr>
        <p:spPr/>
        <p:txBody>
          <a:bodyPr/>
          <a:lstStyle/>
          <a:p>
            <a:r>
              <a:rPr lang="zh-CN" altLang="en-US" sz="2000" dirty="0">
                <a:solidFill>
                  <a:srgbClr val="AD2B26"/>
                </a:solidFill>
              </a:rPr>
              <a:t>导致并发程序出现问题的根本原因是什么</a:t>
            </a:r>
            <a:endParaRPr lang="zh-CN" altLang="en-US" dirty="0"/>
          </a:p>
        </p:txBody>
      </p:sp>
      <p:sp>
        <p:nvSpPr>
          <p:cNvPr id="3" name="文本占位符 2">
            <a:extLst>
              <a:ext uri="{FF2B5EF4-FFF2-40B4-BE49-F238E27FC236}">
                <a16:creationId xmlns:a16="http://schemas.microsoft.com/office/drawing/2014/main" id="{1FAD5F7D-1A6D-CAD5-2F52-1DF39F462A57}"/>
              </a:ext>
            </a:extLst>
          </p:cNvPr>
          <p:cNvSpPr>
            <a:spLocks noGrp="1"/>
          </p:cNvSpPr>
          <p:nvPr>
            <p:ph type="body" sz="quarter" idx="11"/>
          </p:nvPr>
        </p:nvSpPr>
        <p:spPr>
          <a:xfrm>
            <a:off x="710880" y="1624205"/>
            <a:ext cx="10698800" cy="1804796"/>
          </a:xfrm>
        </p:spPr>
        <p:txBody>
          <a:bodyPr/>
          <a:lstStyle/>
          <a:p>
            <a:r>
              <a:rPr lang="en-US" altLang="zh-CN" dirty="0"/>
              <a:t>Java</a:t>
            </a:r>
            <a:r>
              <a:rPr lang="zh-CN" altLang="en-US" dirty="0"/>
              <a:t>并发编程三大特性</a:t>
            </a:r>
            <a:endParaRPr lang="en-US" altLang="zh-CN" dirty="0"/>
          </a:p>
          <a:p>
            <a:pPr marL="285750" indent="-285750">
              <a:buFont typeface="Wingdings" panose="05000000000000000000" pitchFamily="2" charset="2"/>
              <a:buChar char="l"/>
            </a:pPr>
            <a:r>
              <a:rPr lang="zh-CN" altLang="en-US" dirty="0"/>
              <a:t>原子性</a:t>
            </a:r>
            <a:endParaRPr lang="en-US" altLang="zh-CN" dirty="0"/>
          </a:p>
          <a:p>
            <a:pPr marL="285750" indent="-285750">
              <a:buFont typeface="Wingdings" panose="05000000000000000000" pitchFamily="2" charset="2"/>
              <a:buChar char="l"/>
            </a:pPr>
            <a:r>
              <a:rPr lang="zh-CN" altLang="en-US" dirty="0"/>
              <a:t>可见性</a:t>
            </a:r>
            <a:endParaRPr lang="en-US" altLang="zh-CN" dirty="0"/>
          </a:p>
          <a:p>
            <a:pPr marL="285750" indent="-285750">
              <a:buFont typeface="Wingdings" panose="05000000000000000000" pitchFamily="2" charset="2"/>
              <a:buChar char="l"/>
            </a:pPr>
            <a:r>
              <a:rPr lang="zh-CN" altLang="en-US" dirty="0"/>
              <a:t>有序性</a:t>
            </a:r>
          </a:p>
        </p:txBody>
      </p:sp>
    </p:spTree>
    <p:extLst>
      <p:ext uri="{BB962C8B-B14F-4D97-AF65-F5344CB8AC3E}">
        <p14:creationId xmlns:p14="http://schemas.microsoft.com/office/powerpoint/2010/main" val="1775921165"/>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5F2C-F1A4-D6C9-9A44-1A2C52B88304}"/>
              </a:ext>
            </a:extLst>
          </p:cNvPr>
          <p:cNvSpPr>
            <a:spLocks noGrp="1"/>
          </p:cNvSpPr>
          <p:nvPr>
            <p:ph type="title"/>
          </p:nvPr>
        </p:nvSpPr>
        <p:spPr/>
        <p:txBody>
          <a:bodyPr/>
          <a:lstStyle/>
          <a:p>
            <a:r>
              <a:rPr lang="zh-CN" altLang="en-US" sz="2000" dirty="0">
                <a:solidFill>
                  <a:srgbClr val="AD2B26"/>
                </a:solidFill>
              </a:rPr>
              <a:t>导致并发程序出现问题的根本原因是什么</a:t>
            </a:r>
            <a:endParaRPr lang="zh-CN" altLang="en-US" dirty="0"/>
          </a:p>
        </p:txBody>
      </p:sp>
      <p:sp>
        <p:nvSpPr>
          <p:cNvPr id="3" name="文本占位符 2">
            <a:extLst>
              <a:ext uri="{FF2B5EF4-FFF2-40B4-BE49-F238E27FC236}">
                <a16:creationId xmlns:a16="http://schemas.microsoft.com/office/drawing/2014/main" id="{1FAD5F7D-1A6D-CAD5-2F52-1DF39F462A57}"/>
              </a:ext>
            </a:extLst>
          </p:cNvPr>
          <p:cNvSpPr>
            <a:spLocks noGrp="1"/>
          </p:cNvSpPr>
          <p:nvPr>
            <p:ph type="body" sz="quarter" idx="11"/>
          </p:nvPr>
        </p:nvSpPr>
        <p:spPr>
          <a:xfrm>
            <a:off x="710880" y="1624205"/>
            <a:ext cx="10698800" cy="517190"/>
          </a:xfrm>
        </p:spPr>
        <p:txBody>
          <a:bodyPr/>
          <a:lstStyle/>
          <a:p>
            <a:r>
              <a:rPr lang="zh-CN" altLang="en-US" dirty="0">
                <a:solidFill>
                  <a:srgbClr val="C00000"/>
                </a:solidFill>
              </a:rPr>
              <a:t>原子性</a:t>
            </a:r>
            <a:r>
              <a:rPr lang="zh-CN" altLang="en-US" dirty="0"/>
              <a:t>：一个线程在</a:t>
            </a:r>
            <a:r>
              <a:rPr lang="en-US" altLang="zh-CN" dirty="0"/>
              <a:t>CPU</a:t>
            </a:r>
            <a:r>
              <a:rPr lang="zh-CN" altLang="en-US" dirty="0"/>
              <a:t>中操作不可暂停，也不可中断，要不执行完成，要不不执行</a:t>
            </a:r>
          </a:p>
        </p:txBody>
      </p:sp>
      <p:sp>
        <p:nvSpPr>
          <p:cNvPr id="4" name="Rectangle 1">
            <a:extLst>
              <a:ext uri="{FF2B5EF4-FFF2-40B4-BE49-F238E27FC236}">
                <a16:creationId xmlns:a16="http://schemas.microsoft.com/office/drawing/2014/main" id="{9F151128-3246-5141-8FD3-44E7B8633A13}"/>
              </a:ext>
            </a:extLst>
          </p:cNvPr>
          <p:cNvSpPr>
            <a:spLocks noChangeArrowheads="1"/>
          </p:cNvSpPr>
          <p:nvPr/>
        </p:nvSpPr>
        <p:spPr bwMode="auto">
          <a:xfrm>
            <a:off x="803412" y="2348880"/>
            <a:ext cx="7435617" cy="329320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871094"/>
                </a:solidFill>
                <a:effectLst/>
                <a:latin typeface="Arial Unicode MS"/>
                <a:ea typeface="JetBrains Mono"/>
              </a:rPr>
              <a:t>ticketNum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void </a:t>
            </a:r>
            <a:r>
              <a:rPr kumimoji="0" lang="zh-CN" altLang="zh-CN" sz="1300" b="0" i="0" u="none" strike="noStrike" cap="none" normalizeH="0" baseline="0" dirty="0">
                <a:ln>
                  <a:noFill/>
                </a:ln>
                <a:solidFill>
                  <a:srgbClr val="00627A"/>
                </a:solidFill>
                <a:effectLst/>
                <a:latin typeface="Arial Unicode MS"/>
                <a:ea typeface="JetBrains Mono"/>
              </a:rPr>
              <a:t>getTicket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if</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ticketNum </a:t>
            </a:r>
            <a:r>
              <a:rPr kumimoji="0" lang="zh-CN" altLang="zh-CN" sz="1300" b="0" i="0" u="none" strike="noStrike" cap="none" normalizeH="0" baseline="0" dirty="0">
                <a:ln>
                  <a:noFill/>
                </a:ln>
                <a:solidFill>
                  <a:srgbClr val="080808"/>
                </a:solidFill>
                <a:effectLst/>
                <a:latin typeface="Arial Unicode MS"/>
                <a:ea typeface="JetBrains Mono"/>
              </a:rPr>
              <a:t>&lt;= </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Thread</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currentThread</a:t>
            </a:r>
            <a:r>
              <a:rPr kumimoji="0" lang="zh-CN" altLang="zh-CN" sz="1300" b="0" i="0" u="none" strike="noStrike" cap="none" normalizeH="0" baseline="0" dirty="0">
                <a:ln>
                  <a:noFill/>
                </a:ln>
                <a:solidFill>
                  <a:srgbClr val="080808"/>
                </a:solidFill>
                <a:effectLst/>
                <a:latin typeface="Arial Unicode MS"/>
                <a:ea typeface="JetBrains Mono"/>
              </a:rPr>
              <a:t>().getName()+</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抢到一张票</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剩余</a:t>
            </a:r>
            <a:r>
              <a:rPr kumimoji="0" lang="zh-CN" altLang="zh-CN" sz="1300" b="0" i="0" u="none" strike="noStrike" cap="none" normalizeH="0" baseline="0" dirty="0">
                <a:ln>
                  <a:noFill/>
                </a:ln>
                <a:solidFill>
                  <a:srgbClr val="067D17"/>
                </a:solidFill>
                <a:effectLst/>
                <a:latin typeface="Arial Unicode MS"/>
                <a:ea typeface="JetBrains Mono"/>
              </a:rPr>
              <a: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ticketNum</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非原子性操作</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71094"/>
                </a:solidFill>
                <a:effectLst/>
                <a:latin typeface="Arial Unicode MS"/>
                <a:ea typeface="JetBrains Mono"/>
              </a:rPr>
              <a:t>ticketNum</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main</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args)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TicketDemo demo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TicketDemo();</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for</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i=</a:t>
            </a:r>
            <a:r>
              <a:rPr kumimoji="0" lang="zh-CN" altLang="zh-CN" sz="1300" b="0" i="0" u="none" strike="noStrike" cap="none" normalizeH="0" baseline="0" dirty="0">
                <a:ln>
                  <a:noFill/>
                </a:ln>
                <a:solidFill>
                  <a:srgbClr val="1750EB"/>
                </a:solidFill>
                <a:effectLst/>
                <a:latin typeface="Arial Unicode MS"/>
                <a:ea typeface="JetBrains Mono"/>
              </a:rPr>
              <a:t>0</a:t>
            </a:r>
            <a:r>
              <a:rPr kumimoji="0" lang="zh-CN" altLang="zh-CN" sz="1300" b="0" i="0" u="none" strike="noStrike" cap="none" normalizeH="0" baseline="0" dirty="0">
                <a:ln>
                  <a:noFill/>
                </a:ln>
                <a:solidFill>
                  <a:srgbClr val="080808"/>
                </a:solidFill>
                <a:effectLst/>
                <a:latin typeface="Arial Unicode MS"/>
                <a:ea typeface="JetBrains Mono"/>
              </a:rPr>
              <a:t>;i&lt;</a:t>
            </a:r>
            <a:r>
              <a:rPr kumimoji="0" lang="zh-CN" altLang="zh-CN" sz="1300" b="0" i="0" u="none" strike="noStrike" cap="none" normalizeH="0" baseline="0" dirty="0">
                <a:ln>
                  <a:noFill/>
                </a:ln>
                <a:solidFill>
                  <a:srgbClr val="1750EB"/>
                </a:solidFill>
                <a:effectLst/>
                <a:latin typeface="Arial Unicode MS"/>
                <a:ea typeface="JetBrains Mono"/>
              </a:rPr>
              <a:t>20</a:t>
            </a:r>
            <a:r>
              <a:rPr kumimoji="0" lang="zh-CN" altLang="zh-CN" sz="1300" b="0" i="0" u="none" strike="noStrike" cap="none" normalizeH="0" baseline="0" dirty="0">
                <a:ln>
                  <a:noFill/>
                </a:ln>
                <a:solidFill>
                  <a:srgbClr val="080808"/>
                </a:solidFill>
                <a:effectLst/>
                <a:latin typeface="Arial Unicode MS"/>
                <a:ea typeface="JetBrains Mono"/>
              </a:rPr>
              <a:t>;i++){</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Thread(</a:t>
            </a:r>
            <a:r>
              <a:rPr kumimoji="0" lang="zh-CN" altLang="zh-CN" sz="1300" b="0" i="0" u="none" strike="noStrike" cap="none" normalizeH="0" baseline="0" dirty="0">
                <a:ln>
                  <a:noFill/>
                </a:ln>
                <a:solidFill>
                  <a:srgbClr val="000000"/>
                </a:solidFill>
                <a:effectLst/>
                <a:latin typeface="Arial Unicode MS"/>
                <a:ea typeface="JetBrains Mono"/>
              </a:rPr>
              <a:t>demo</a:t>
            </a:r>
            <a:r>
              <a:rPr kumimoji="0" lang="zh-CN" altLang="zh-CN" sz="1300" b="0" i="0" u="none" strike="noStrike" cap="none" normalizeH="0" baseline="0" dirty="0">
                <a:ln>
                  <a:noFill/>
                </a:ln>
                <a:solidFill>
                  <a:srgbClr val="080808"/>
                </a:solidFill>
                <a:effectLst/>
                <a:latin typeface="Arial Unicode MS"/>
                <a:ea typeface="JetBrains Mono"/>
              </a:rPr>
              <a:t>::getTicket).start();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占位符 2">
            <a:extLst>
              <a:ext uri="{FF2B5EF4-FFF2-40B4-BE49-F238E27FC236}">
                <a16:creationId xmlns:a16="http://schemas.microsoft.com/office/drawing/2014/main" id="{81F1A7FC-1A0D-13FD-25D4-608A17ED15EB}"/>
              </a:ext>
            </a:extLst>
          </p:cNvPr>
          <p:cNvSpPr txBox="1">
            <a:spLocks/>
          </p:cNvSpPr>
          <p:nvPr/>
        </p:nvSpPr>
        <p:spPr>
          <a:xfrm>
            <a:off x="679513" y="5849574"/>
            <a:ext cx="556050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C00000"/>
                </a:solidFill>
              </a:rPr>
              <a:t>不是原子操作，怎么保证原子操作呢？</a:t>
            </a:r>
          </a:p>
        </p:txBody>
      </p:sp>
    </p:spTree>
    <p:extLst>
      <p:ext uri="{BB962C8B-B14F-4D97-AF65-F5344CB8AC3E}">
        <p14:creationId xmlns:p14="http://schemas.microsoft.com/office/powerpoint/2010/main" val="1439217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B7472A"/>
          </a:solidFill>
        </a:ln>
      </a:spPr>
      <a:bodyPr rtlCol="0" anchor="ctr"/>
      <a:lstStyle>
        <a:defPPr algn="ctr">
          <a:defRPr sz="1200" dirty="0" smtClean="0">
            <a:solidFill>
              <a:schemeClr val="tx1"/>
            </a:solidFill>
            <a:ea typeface="Alibaba PuHuiTi Medium"/>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4C5252"/>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101540</TotalTime>
  <Words>15170</Words>
  <Application>Microsoft Office PowerPoint</Application>
  <PresentationFormat>宽屏</PresentationFormat>
  <Paragraphs>1571</Paragraphs>
  <Slides>144</Slides>
  <Notes>5</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144</vt:i4>
      </vt:variant>
    </vt:vector>
  </HeadingPairs>
  <TitlesOfParts>
    <vt:vector size="169" baseType="lpstr">
      <vt:lpstr>Alibaba PuHuiTi B</vt:lpstr>
      <vt:lpstr>Alibaba PuHuiTi M</vt:lpstr>
      <vt:lpstr>Alibaba PuHuiTi Medium</vt:lpstr>
      <vt:lpstr>Alibaba PuHuiTi R</vt:lpstr>
      <vt:lpstr>-apple-system</vt:lpstr>
      <vt:lpstr>Arial Unicode MS</vt:lpstr>
      <vt:lpstr>Helvetica Neue</vt:lpstr>
      <vt:lpstr>阿里巴巴普惠体</vt:lpstr>
      <vt:lpstr>等线</vt:lpstr>
      <vt:lpstr>黑体</vt:lpstr>
      <vt:lpstr>华文楷体</vt:lpstr>
      <vt:lpstr>华文楷体</vt:lpstr>
      <vt:lpstr>宋体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多线程相关面试题</vt:lpstr>
      <vt:lpstr>PowerPoint 演示文稿</vt:lpstr>
      <vt:lpstr>PowerPoint 演示文稿</vt:lpstr>
      <vt:lpstr>PowerPoint 演示文稿</vt:lpstr>
      <vt:lpstr>PowerPoint 演示文稿</vt:lpstr>
      <vt:lpstr>线程和进程的区别？</vt:lpstr>
      <vt:lpstr>线程和进程的区别？</vt:lpstr>
      <vt:lpstr>线程和进程的区别？</vt:lpstr>
      <vt:lpstr>难易程度：</vt:lpstr>
      <vt:lpstr>并行和并发有什么区别？</vt:lpstr>
      <vt:lpstr>并行和并发有什么区别？</vt:lpstr>
      <vt:lpstr>并行和并发有什么区别？</vt:lpstr>
      <vt:lpstr>PowerPoint 演示文稿</vt:lpstr>
      <vt:lpstr>PowerPoint 演示文稿</vt:lpstr>
      <vt:lpstr>创建线程的方式有哪些？</vt:lpstr>
      <vt:lpstr>继承Thread类</vt:lpstr>
      <vt:lpstr>实现runnable接口</vt:lpstr>
      <vt:lpstr>实现Callable接口</vt:lpstr>
      <vt:lpstr>线程池创建线程</vt:lpstr>
      <vt:lpstr>PowerPoint 演示文稿</vt:lpstr>
      <vt:lpstr>runnable 和 callable 有什么区别？</vt:lpstr>
      <vt:lpstr>线程的 run()和 start()有什么区别？</vt:lpstr>
      <vt:lpstr>PowerPoint 演示文稿</vt:lpstr>
      <vt:lpstr>PowerPoint 演示文稿</vt:lpstr>
      <vt:lpstr>线程包括哪些状态，状态之间是如何变化的</vt:lpstr>
      <vt:lpstr>PowerPoint 演示文稿</vt:lpstr>
      <vt:lpstr>PowerPoint 演示文稿</vt:lpstr>
      <vt:lpstr>PowerPoint 演示文稿</vt:lpstr>
      <vt:lpstr>新建 T1、T2、T3 三个线程，如何保证它们按顺序执行？</vt:lpstr>
      <vt:lpstr>PowerPoint 演示文稿</vt:lpstr>
      <vt:lpstr>notify()和 notifyAll()有什么区别？</vt:lpstr>
      <vt:lpstr>PowerPoint 演示文稿</vt:lpstr>
      <vt:lpstr>在java中wait和sleep方法的不同？</vt:lpstr>
      <vt:lpstr>PowerPoint 演示文稿</vt:lpstr>
      <vt:lpstr>如何停止一个正在运行的线程？</vt:lpstr>
      <vt:lpstr>PowerPoint 演示文稿</vt:lpstr>
      <vt:lpstr>PowerPoint 演示文稿</vt:lpstr>
      <vt:lpstr>基本使用回顾</vt:lpstr>
      <vt:lpstr>Monitor</vt:lpstr>
      <vt:lpstr>Monitor</vt:lpstr>
      <vt:lpstr>PowerPoint 演示文稿</vt:lpstr>
      <vt:lpstr>synchronized关键字的底层原理-进阶</vt:lpstr>
      <vt:lpstr>Monitor重量级锁</vt:lpstr>
      <vt:lpstr>对象的内存结构</vt:lpstr>
      <vt:lpstr>MarkWord</vt:lpstr>
      <vt:lpstr>Monitor重量级锁</vt:lpstr>
      <vt:lpstr>轻量级锁</vt:lpstr>
      <vt:lpstr>轻量级锁</vt:lpstr>
      <vt:lpstr>轻量级锁</vt:lpstr>
      <vt:lpstr>偏向锁</vt:lpstr>
      <vt:lpstr>偏向锁</vt:lpstr>
      <vt:lpstr>Monitor实现的锁属于重量级锁，你了解过锁升级吗？</vt:lpstr>
      <vt:lpstr>PowerPoint 演示文稿</vt:lpstr>
      <vt:lpstr>Java 内存模型 </vt:lpstr>
      <vt:lpstr>PowerPoint 演示文稿</vt:lpstr>
      <vt:lpstr>PowerPoint 演示文稿</vt:lpstr>
      <vt:lpstr>CAS</vt:lpstr>
      <vt:lpstr>CAS数据交换流程</vt:lpstr>
      <vt:lpstr>CAS数据交换流程</vt:lpstr>
      <vt:lpstr>CAS数据交换流程</vt:lpstr>
      <vt:lpstr>CAS 底层实现</vt:lpstr>
      <vt:lpstr>乐观锁和悲观锁</vt:lpstr>
      <vt:lpstr>PowerPoint 演示文稿</vt:lpstr>
      <vt:lpstr>PowerPoint 演示文稿</vt:lpstr>
      <vt:lpstr>请谈谈你对 volatile 的理解</vt:lpstr>
      <vt:lpstr>保证线程间的可见性</vt:lpstr>
      <vt:lpstr>请谈谈你对 volatile 的理解</vt:lpstr>
      <vt:lpstr>volatile禁止指令重排序</vt:lpstr>
      <vt:lpstr>volatile禁止指令重排序</vt:lpstr>
      <vt:lpstr>volatile禁止指令重排序</vt:lpstr>
      <vt:lpstr>PowerPoint 演示文稿</vt:lpstr>
      <vt:lpstr>PowerPoint 演示文稿</vt:lpstr>
      <vt:lpstr>什么是AQS？</vt:lpstr>
      <vt:lpstr>AQS-基本工作机制</vt:lpstr>
      <vt:lpstr>AQS-多个线程共同去抢这个资源是如何保证原子性的呢</vt:lpstr>
      <vt:lpstr>AQS是公平锁吗，还是非公平锁？</vt:lpstr>
      <vt:lpstr>PowerPoint 演示文稿</vt:lpstr>
      <vt:lpstr>PowerPoint 演示文稿</vt:lpstr>
      <vt:lpstr>ReentrantLock的实现原理</vt:lpstr>
      <vt:lpstr>ReentrantLock的实现原理</vt:lpstr>
      <vt:lpstr>ReentrantLock的实现原理</vt:lpstr>
      <vt:lpstr>PowerPoint 演示文稿</vt:lpstr>
      <vt:lpstr>PowerPoint 演示文稿</vt:lpstr>
      <vt:lpstr>synchronized和Lock有什么区别 ? </vt:lpstr>
      <vt:lpstr>PowerPoint 演示文稿</vt:lpstr>
      <vt:lpstr>死锁产生的条件是什么？</vt:lpstr>
      <vt:lpstr>如何进行死锁诊断？</vt:lpstr>
      <vt:lpstr>如何进行死锁诊断？</vt:lpstr>
      <vt:lpstr>如何进行死锁诊断？</vt:lpstr>
      <vt:lpstr>PowerPoint 演示文稿</vt:lpstr>
      <vt:lpstr>PowerPoint 演示文稿</vt:lpstr>
      <vt:lpstr>聊一下ConcurrentHashMap </vt:lpstr>
      <vt:lpstr>JDK1.7中ConcurrentHashMap</vt:lpstr>
      <vt:lpstr>JDK1.7中ConcurrentHashMap</vt:lpstr>
      <vt:lpstr>JDK1.8中ConcurrentHashMap</vt:lpstr>
      <vt:lpstr>PowerPoint 演示文稿</vt:lpstr>
      <vt:lpstr>PowerPoint 演示文稿</vt:lpstr>
      <vt:lpstr>导致并发程序出现问题的根本原因是什么</vt:lpstr>
      <vt:lpstr>导致并发程序出现问题的根本原因是什么</vt:lpstr>
      <vt:lpstr>导致并发程序出现问题的根本原因是什么</vt:lpstr>
      <vt:lpstr>导致并发程序出现问题的根本原因是什么</vt:lpstr>
      <vt:lpstr>导致并发程序出现问题的根本原因是什么</vt:lpstr>
      <vt:lpstr>PowerPoint 演示文稿</vt:lpstr>
      <vt:lpstr>PowerPoint 演示文稿</vt:lpstr>
      <vt:lpstr>PowerPoint 演示文稿</vt:lpstr>
      <vt:lpstr>说一下线程池的核心参数</vt:lpstr>
      <vt:lpstr>线程池的执行原理知道嘛</vt:lpstr>
      <vt:lpstr>PowerPoint 演示文稿</vt:lpstr>
      <vt:lpstr>线程池中有哪些常见的阻塞队列</vt:lpstr>
      <vt:lpstr>线程池中有哪些常见的阻塞队列</vt:lpstr>
      <vt:lpstr>PowerPoint 演示文稿</vt:lpstr>
      <vt:lpstr>如何确定核心线程数</vt:lpstr>
      <vt:lpstr>如何确定核心线程数</vt:lpstr>
      <vt:lpstr>PowerPoint 演示文稿</vt:lpstr>
      <vt:lpstr>线程池的种类有哪些</vt:lpstr>
      <vt:lpstr>线程池的种类有哪些</vt:lpstr>
      <vt:lpstr>线程池的种类有哪些</vt:lpstr>
      <vt:lpstr>线程池的种类有哪些</vt:lpstr>
      <vt:lpstr>PowerPoint 演示文稿</vt:lpstr>
      <vt:lpstr>PowerPoint 演示文稿</vt:lpstr>
      <vt:lpstr>为什么不建议用Executors创建线程池</vt:lpstr>
      <vt:lpstr>PowerPoint 演示文稿</vt:lpstr>
      <vt:lpstr>PowerPoint 演示文稿</vt:lpstr>
      <vt:lpstr>CountDownLatch</vt:lpstr>
      <vt:lpstr>多线程使用场景一（ es数据批量导入）</vt:lpstr>
      <vt:lpstr>多线程使用场景一（ es数据批量导入）</vt:lpstr>
      <vt:lpstr>多线程使用场景二（数据汇总）</vt:lpstr>
      <vt:lpstr>多线程使用场景二（数据汇总）</vt:lpstr>
      <vt:lpstr>多线程使用场景三（异步调用）</vt:lpstr>
      <vt:lpstr>PowerPoint 演示文稿</vt:lpstr>
      <vt:lpstr>PowerPoint 演示文稿</vt:lpstr>
      <vt:lpstr>如何控制某个方法允许并发访问线程的数量</vt:lpstr>
      <vt:lpstr>如何控制某个方法允许并发访问线程的数量</vt:lpstr>
      <vt:lpstr>PowerPoint 演示文稿</vt:lpstr>
      <vt:lpstr>PowerPoint 演示文稿</vt:lpstr>
      <vt:lpstr>ThreadLocal概述</vt:lpstr>
      <vt:lpstr>ThreadLocal基本使用</vt:lpstr>
      <vt:lpstr>ThreadLocal的实现原理&amp;源码解析</vt:lpstr>
      <vt:lpstr>ThreadLocal的实现原理&amp;源码解析</vt:lpstr>
      <vt:lpstr>ThreadLocal的实现原理&amp;源码解析</vt:lpstr>
      <vt:lpstr>ThreadLocal-内存泄露问题</vt:lpstr>
      <vt:lpstr>ThreadLocal-内存泄露问题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SA9181</cp:lastModifiedBy>
  <cp:revision>3268</cp:revision>
  <dcterms:created xsi:type="dcterms:W3CDTF">2020-03-31T02:23:27Z</dcterms:created>
  <dcterms:modified xsi:type="dcterms:W3CDTF">2023-05-05T01:37:04Z</dcterms:modified>
</cp:coreProperties>
</file>