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4"/>
  </p:notesMasterIdLst>
  <p:handoutMasterIdLst>
    <p:handoutMasterId r:id="rId55"/>
  </p:handoutMasterIdLst>
  <p:sldIdLst>
    <p:sldId id="256" r:id="rId8"/>
    <p:sldId id="1290" r:id="rId9"/>
    <p:sldId id="1285" r:id="rId10"/>
    <p:sldId id="1292" r:id="rId11"/>
    <p:sldId id="1303" r:id="rId12"/>
    <p:sldId id="608" r:id="rId13"/>
    <p:sldId id="609" r:id="rId14"/>
    <p:sldId id="1304" r:id="rId15"/>
    <p:sldId id="1293" r:id="rId16"/>
    <p:sldId id="1297" r:id="rId17"/>
    <p:sldId id="1305" r:id="rId18"/>
    <p:sldId id="621" r:id="rId19"/>
    <p:sldId id="1306" r:id="rId20"/>
    <p:sldId id="1307" r:id="rId21"/>
    <p:sldId id="1308" r:id="rId22"/>
    <p:sldId id="1294" r:id="rId23"/>
    <p:sldId id="632" r:id="rId24"/>
    <p:sldId id="1309" r:id="rId25"/>
    <p:sldId id="1298" r:id="rId26"/>
    <p:sldId id="638" r:id="rId27"/>
    <p:sldId id="639" r:id="rId28"/>
    <p:sldId id="640" r:id="rId29"/>
    <p:sldId id="1310" r:id="rId30"/>
    <p:sldId id="1299" r:id="rId31"/>
    <p:sldId id="1311" r:id="rId32"/>
    <p:sldId id="1313" r:id="rId33"/>
    <p:sldId id="1315" r:id="rId34"/>
    <p:sldId id="1316" r:id="rId35"/>
    <p:sldId id="1314" r:id="rId36"/>
    <p:sldId id="1317" r:id="rId37"/>
    <p:sldId id="1320" r:id="rId38"/>
    <p:sldId id="1321" r:id="rId39"/>
    <p:sldId id="1301" r:id="rId40"/>
    <p:sldId id="544" r:id="rId41"/>
    <p:sldId id="1334" r:id="rId42"/>
    <p:sldId id="1323" r:id="rId43"/>
    <p:sldId id="1326" r:id="rId44"/>
    <p:sldId id="1318" r:id="rId45"/>
    <p:sldId id="1329" r:id="rId46"/>
    <p:sldId id="1330" r:id="rId47"/>
    <p:sldId id="1331" r:id="rId48"/>
    <p:sldId id="1302" r:id="rId49"/>
    <p:sldId id="1328" r:id="rId50"/>
    <p:sldId id="1336" r:id="rId51"/>
    <p:sldId id="1332" r:id="rId52"/>
    <p:sldId id="1282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FF"/>
    <a:srgbClr val="B60004"/>
    <a:srgbClr val="0070C0"/>
    <a:srgbClr val="7F7F7F"/>
    <a:srgbClr val="DE1E27"/>
    <a:srgbClr val="C00000"/>
    <a:srgbClr val="00B050"/>
    <a:srgbClr val="C0504E"/>
    <a:srgbClr val="E66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 autoAdjust="0"/>
    <p:restoredTop sz="94940" autoAdjust="0"/>
  </p:normalViewPr>
  <p:slideViewPr>
    <p:cSldViewPr snapToGrid="0">
      <p:cViewPr varScale="1">
        <p:scale>
          <a:sx n="81" d="100"/>
          <a:sy n="81" d="100"/>
        </p:scale>
        <p:origin x="240" y="48"/>
      </p:cViewPr>
      <p:guideLst/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35015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abbitmq.com/community-plugins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CCA4-CCAE-4E90-A986-D721161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357847"/>
            <a:ext cx="10541000" cy="1158875"/>
          </a:xfrm>
        </p:spPr>
        <p:txBody>
          <a:bodyPr/>
          <a:lstStyle/>
          <a:p>
            <a:r>
              <a:rPr kumimoji="1" lang="zh-CN" altLang="en-US" sz="7200" dirty="0"/>
              <a:t>消息中间件篇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9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408296" cy="859390"/>
            <a:chOff x="1415952" y="1021955"/>
            <a:chExt cx="8342588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53135" y="1074210"/>
              <a:ext cx="720540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中死信交换机 </a:t>
              </a:r>
              <a:r>
                <a:rPr lang="en-US" altLang="zh-CN" sz="1400" dirty="0">
                  <a:solidFill>
                    <a:schemeClr val="tx1"/>
                  </a:solidFill>
                </a:rPr>
                <a:t>? (RabbitMQ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延迟队列有了解过嘛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375554" y="1945656"/>
            <a:ext cx="5486401" cy="97665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延迟队列：进入队列的消息会被延迟消费的队列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场景：超时订单、限时优惠、定时发布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C6014A0-6DB2-1FA8-A914-5E87AA57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688" y="3294577"/>
            <a:ext cx="7558535" cy="2851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12AB737D-0194-FCC4-2450-A7DA205776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8197" y="2284080"/>
            <a:ext cx="3940404" cy="477973"/>
          </a:xfrm>
        </p:spPr>
        <p:txBody>
          <a:bodyPr/>
          <a:lstStyle/>
          <a:p>
            <a:r>
              <a:rPr lang="zh-CN" altLang="en-US" sz="1400" dirty="0">
                <a:solidFill>
                  <a:srgbClr val="C00000"/>
                </a:solidFill>
              </a:rPr>
              <a:t>延迟队列</a:t>
            </a:r>
            <a:r>
              <a:rPr lang="en-US" altLang="zh-CN" sz="1400" dirty="0">
                <a:solidFill>
                  <a:srgbClr val="C00000"/>
                </a:solidFill>
              </a:rPr>
              <a:t>=</a:t>
            </a:r>
            <a:r>
              <a:rPr lang="zh-CN" altLang="en-US" sz="1400" dirty="0">
                <a:solidFill>
                  <a:srgbClr val="C00000"/>
                </a:solidFill>
              </a:rPr>
              <a:t>死信交换机</a:t>
            </a:r>
            <a:r>
              <a:rPr lang="en-US" altLang="zh-CN" sz="1400" dirty="0">
                <a:solidFill>
                  <a:srgbClr val="C00000"/>
                </a:solidFill>
              </a:rPr>
              <a:t>+TTL</a:t>
            </a:r>
            <a:r>
              <a:rPr lang="zh-CN" altLang="en-US" sz="1400" dirty="0">
                <a:solidFill>
                  <a:srgbClr val="C00000"/>
                </a:solidFill>
              </a:rPr>
              <a:t>（生存时间）</a:t>
            </a:r>
          </a:p>
        </p:txBody>
      </p:sp>
    </p:spTree>
    <p:extLst>
      <p:ext uri="{BB962C8B-B14F-4D97-AF65-F5344CB8AC3E}">
        <p14:creationId xmlns:p14="http://schemas.microsoft.com/office/powerpoint/2010/main" val="6462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4A980-F84D-B29E-070F-45303849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死信交换机 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73D22760-8F7C-E97A-8620-ED7501F9F9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 sz="1400" dirty="0"/>
              <a:t>当一个队列中的消息满足下列情况之一时，可以成为</a:t>
            </a:r>
            <a:r>
              <a:rPr lang="zh-CN" altLang="en-US" sz="1400" dirty="0">
                <a:solidFill>
                  <a:srgbClr val="AD2B26"/>
                </a:solidFill>
              </a:rPr>
              <a:t>死信（</a:t>
            </a:r>
            <a:r>
              <a:rPr lang="en-US" altLang="zh-CN" sz="1400" dirty="0">
                <a:solidFill>
                  <a:srgbClr val="AD2B26"/>
                </a:solidFill>
              </a:rPr>
              <a:t>dead letter</a:t>
            </a:r>
            <a:r>
              <a:rPr lang="zh-CN" altLang="en-US" sz="1400" dirty="0">
                <a:solidFill>
                  <a:srgbClr val="AD2B26"/>
                </a:solidFill>
              </a:rPr>
              <a:t>）：</a:t>
            </a:r>
            <a:endParaRPr lang="en-US" altLang="zh-CN" sz="1400" dirty="0">
              <a:solidFill>
                <a:srgbClr val="AD2B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消费者使用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basic.reject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basic.nack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声明消费失败，并且消息的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requeue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参数设置为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false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消息是一个过期消息，超时无人消费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要投递的队列消息堆积满了，最早的消息可能成为死信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如果该队列配置了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dead-letter-exchange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属性，指定了一个交换机，那么队列中的死信就会投递到这个交换机中，而这个交换机称为</a:t>
            </a:r>
            <a:r>
              <a:rPr lang="zh-CN" altLang="en-US" sz="1400" dirty="0">
                <a:solidFill>
                  <a:srgbClr val="AD2B26"/>
                </a:solidFill>
              </a:rPr>
              <a:t>死信交换机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Dead Letter Exchange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，简称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DLX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69B842-DD75-445F-4AA0-4731377DBCD2}"/>
              </a:ext>
            </a:extLst>
          </p:cNvPr>
          <p:cNvSpPr/>
          <p:nvPr/>
        </p:nvSpPr>
        <p:spPr>
          <a:xfrm>
            <a:off x="1160067" y="4449413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6695609-CE8E-1AD4-113D-EA21DD42B6BC}"/>
              </a:ext>
            </a:extLst>
          </p:cNvPr>
          <p:cNvSpPr/>
          <p:nvPr/>
        </p:nvSpPr>
        <p:spPr>
          <a:xfrm>
            <a:off x="9524493" y="4449412"/>
            <a:ext cx="1304925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35EEDE5C-32D7-6A37-E90F-2A3595AFE303}"/>
              </a:ext>
            </a:extLst>
          </p:cNvPr>
          <p:cNvSpPr/>
          <p:nvPr/>
        </p:nvSpPr>
        <p:spPr>
          <a:xfrm rot="16200000">
            <a:off x="6985782" y="3787091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err="1"/>
              <a:t>simple.queue</a:t>
            </a:r>
            <a:endParaRPr lang="zh-CN" altLang="en-US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739862-8CB8-A3FA-3445-8EA7E8A67F7D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2464992" y="4768501"/>
            <a:ext cx="1199154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B3D3A8-FD45-A787-B333-B3FBA6CDAA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8341047" y="4768499"/>
            <a:ext cx="1183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6BF75D62-72DE-3611-C204-6EA1A28EA935}"/>
              </a:ext>
            </a:extLst>
          </p:cNvPr>
          <p:cNvSpPr/>
          <p:nvPr/>
        </p:nvSpPr>
        <p:spPr>
          <a:xfrm>
            <a:off x="3664146" y="4498388"/>
            <a:ext cx="162973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simple.direct</a:t>
            </a:r>
            <a:endParaRPr lang="zh-CN" altLang="en-US" sz="1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B793E8-738A-D0FA-A34E-EE0C0268E4C0}"/>
              </a:ext>
            </a:extLst>
          </p:cNvPr>
          <p:cNvCxnSpPr>
            <a:cxnSpLocks/>
            <a:stCxn id="12" idx="4"/>
            <a:endCxn id="9" idx="1"/>
          </p:cNvCxnSpPr>
          <p:nvPr/>
        </p:nvCxnSpPr>
        <p:spPr>
          <a:xfrm flipV="1">
            <a:off x="5293876" y="4768500"/>
            <a:ext cx="1084353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A47B024-80A5-1A4D-6FE7-D334DC89C572}"/>
              </a:ext>
            </a:extLst>
          </p:cNvPr>
          <p:cNvSpPr/>
          <p:nvPr/>
        </p:nvSpPr>
        <p:spPr>
          <a:xfrm>
            <a:off x="9357631" y="4277681"/>
            <a:ext cx="133457" cy="98163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7E0DA8-D3BF-723F-5D10-DC9C0EBD15EE}"/>
              </a:ext>
            </a:extLst>
          </p:cNvPr>
          <p:cNvSpPr txBox="1"/>
          <p:nvPr/>
        </p:nvSpPr>
        <p:spPr>
          <a:xfrm>
            <a:off x="9091575" y="404594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reject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4C04C31-7611-D447-0B31-D2A47D99FF1B}"/>
              </a:ext>
            </a:extLst>
          </p:cNvPr>
          <p:cNvSpPr/>
          <p:nvPr/>
        </p:nvSpPr>
        <p:spPr>
          <a:xfrm>
            <a:off x="1174754" y="4665555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07B54E83-F7F2-59F5-1568-E61794C92064}"/>
              </a:ext>
            </a:extLst>
          </p:cNvPr>
          <p:cNvSpPr/>
          <p:nvPr/>
        </p:nvSpPr>
        <p:spPr>
          <a:xfrm>
            <a:off x="3664146" y="5910329"/>
            <a:ext cx="151467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dl.direct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872A8853-C0E6-AD4E-79DD-F542DA8415C0}"/>
              </a:ext>
            </a:extLst>
          </p:cNvPr>
          <p:cNvSpPr/>
          <p:nvPr/>
        </p:nvSpPr>
        <p:spPr>
          <a:xfrm rot="16200000">
            <a:off x="6985783" y="5207123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dl.queue</a:t>
            </a:r>
            <a:endParaRPr lang="zh-CN" altLang="en-US" sz="14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7C2B980-8AC9-F77F-3182-93DBCF04C083}"/>
              </a:ext>
            </a:extLst>
          </p:cNvPr>
          <p:cNvCxnSpPr>
            <a:cxnSpLocks/>
            <a:stCxn id="17" idx="4"/>
            <a:endCxn id="18" idx="1"/>
          </p:cNvCxnSpPr>
          <p:nvPr/>
        </p:nvCxnSpPr>
        <p:spPr>
          <a:xfrm flipV="1">
            <a:off x="5178816" y="6188532"/>
            <a:ext cx="119941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1B12707-161C-A7A6-CB29-3C9D2D2FA3C0}"/>
              </a:ext>
            </a:extLst>
          </p:cNvPr>
          <p:cNvSpPr/>
          <p:nvPr/>
        </p:nvSpPr>
        <p:spPr>
          <a:xfrm>
            <a:off x="9149861" y="4665555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C3B6F90-E611-F972-C87C-23EC67F2011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flipH="1">
            <a:off x="4421481" y="5142356"/>
            <a:ext cx="2938157" cy="767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20DFD28-3601-D5E1-5AB5-EA80073C2A17}"/>
              </a:ext>
            </a:extLst>
          </p:cNvPr>
          <p:cNvSpPr txBox="1"/>
          <p:nvPr/>
        </p:nvSpPr>
        <p:spPr>
          <a:xfrm>
            <a:off x="6452388" y="5274863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dead-letter-exchange = dl.direct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E7BB38-6ACD-0889-AADD-9EE96B441EAC}"/>
              </a:ext>
            </a:extLst>
          </p:cNvPr>
          <p:cNvSpPr txBox="1"/>
          <p:nvPr/>
        </p:nvSpPr>
        <p:spPr>
          <a:xfrm>
            <a:off x="6474719" y="5419391"/>
            <a:ext cx="3067493" cy="283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dead-letter-routing-key = dl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7C91BAD-21F4-9BF0-86AE-C38B557B19B2}"/>
              </a:ext>
            </a:extLst>
          </p:cNvPr>
          <p:cNvSpPr txBox="1"/>
          <p:nvPr/>
        </p:nvSpPr>
        <p:spPr>
          <a:xfrm>
            <a:off x="5588948" y="592247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15F5FBD-F96B-B4F9-DD3C-5F7DEF90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087" y="1725940"/>
            <a:ext cx="7171442" cy="18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65416 -3.7037E-7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16 -3.7037E-7 L -4.16667E-6 -3.7037E-7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08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18072 -3.7037E-7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72 -3.7037E-7 L -0.3957 0.18357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55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7 0.18357 L -0.20846 0.1875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15" grpId="0"/>
      <p:bldP spid="16" grpId="0" animBg="1"/>
      <p:bldP spid="16" grpId="1" animBg="1"/>
      <p:bldP spid="16" grpId="2" animBg="1"/>
      <p:bldP spid="16" grpId="3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748F7C-36CB-4FFC-BDA7-6CAE9DA16EDC}"/>
              </a:ext>
            </a:extLst>
          </p:cNvPr>
          <p:cNvSpPr/>
          <p:nvPr/>
        </p:nvSpPr>
        <p:spPr>
          <a:xfrm>
            <a:off x="10287000" y="5267965"/>
            <a:ext cx="1122680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  <a:endParaRPr lang="zh-CN" altLang="en-US" sz="1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39849C-D218-4424-8603-2063AB37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TTL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6E44F-834C-4BB5-A2FB-243C8BF0D8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442028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，也就是</a:t>
            </a:r>
            <a:r>
              <a:rPr lang="en-US" altLang="zh-CN" dirty="0"/>
              <a:t>Time-To-Live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如果一个队列中的消息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结束仍未消费，则会变为死信，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ttl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超时分为两种情况：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消息所在的队列设置了存活时间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消息本身设置了存活时间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C29EDB6-63DB-4E03-B70A-FBD2DCA4C53F}"/>
              </a:ext>
            </a:extLst>
          </p:cNvPr>
          <p:cNvSpPr/>
          <p:nvPr/>
        </p:nvSpPr>
        <p:spPr>
          <a:xfrm>
            <a:off x="2195486" y="3527641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35B771B2-9640-453D-9333-64E4A13FB539}"/>
              </a:ext>
            </a:extLst>
          </p:cNvPr>
          <p:cNvSpPr/>
          <p:nvPr/>
        </p:nvSpPr>
        <p:spPr>
          <a:xfrm rot="16200000">
            <a:off x="8021201" y="2865319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ttl.queue</a:t>
            </a:r>
            <a:endParaRPr lang="zh-CN" altLang="en-US" sz="14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1D3F77-AA04-410F-9843-6C35E426F523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3500411" y="3846729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DB89A252-0BC4-4695-AB0C-770CD9942F39}"/>
              </a:ext>
            </a:extLst>
          </p:cNvPr>
          <p:cNvSpPr/>
          <p:nvPr/>
        </p:nvSpPr>
        <p:spPr>
          <a:xfrm>
            <a:off x="4739657" y="3576616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ttl.direct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4794370-D93C-42E6-AB79-648B6BB2C73F}"/>
              </a:ext>
            </a:extLst>
          </p:cNvPr>
          <p:cNvCxnSpPr>
            <a:cxnSpLocks/>
            <a:stCxn id="11" idx="4"/>
            <a:endCxn id="8" idx="1"/>
          </p:cNvCxnSpPr>
          <p:nvPr/>
        </p:nvCxnSpPr>
        <p:spPr>
          <a:xfrm flipV="1">
            <a:off x="6254327" y="3846728"/>
            <a:ext cx="1159321" cy="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ED274648-E890-423A-B663-39A584A70477}"/>
              </a:ext>
            </a:extLst>
          </p:cNvPr>
          <p:cNvSpPr/>
          <p:nvPr/>
        </p:nvSpPr>
        <p:spPr>
          <a:xfrm>
            <a:off x="3870038" y="5308849"/>
            <a:ext cx="1962820" cy="556409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dl.direct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6" name="圆柱体 15">
            <a:extLst>
              <a:ext uri="{FF2B5EF4-FFF2-40B4-BE49-F238E27FC236}">
                <a16:creationId xmlns:a16="http://schemas.microsoft.com/office/drawing/2014/main" id="{A4FCF8C7-D486-4FF5-AA76-DB08B2755E82}"/>
              </a:ext>
            </a:extLst>
          </p:cNvPr>
          <p:cNvSpPr/>
          <p:nvPr/>
        </p:nvSpPr>
        <p:spPr>
          <a:xfrm rot="16200000">
            <a:off x="8021202" y="4605644"/>
            <a:ext cx="747711" cy="1962818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dl.queue</a:t>
            </a:r>
            <a:endParaRPr lang="zh-CN" altLang="en-US" sz="14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06997D-DB83-4FFF-A734-4176682391C7}"/>
              </a:ext>
            </a:extLst>
          </p:cNvPr>
          <p:cNvCxnSpPr>
            <a:cxnSpLocks/>
            <a:stCxn id="15" idx="4"/>
            <a:endCxn id="16" idx="1"/>
          </p:cNvCxnSpPr>
          <p:nvPr/>
        </p:nvCxnSpPr>
        <p:spPr>
          <a:xfrm flipV="1">
            <a:off x="5832858" y="5587053"/>
            <a:ext cx="15807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20BFA3D-7D0C-4DAB-83EC-D48D088A5EB5}"/>
              </a:ext>
            </a:extLst>
          </p:cNvPr>
          <p:cNvSpPr/>
          <p:nvPr/>
        </p:nvSpPr>
        <p:spPr>
          <a:xfrm>
            <a:off x="2213209" y="3751877"/>
            <a:ext cx="205886" cy="205886"/>
          </a:xfrm>
          <a:prstGeom prst="ellipse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D90181-9111-485C-9E0D-F231794841E3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flipH="1">
            <a:off x="4851448" y="4220584"/>
            <a:ext cx="3543609" cy="1088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CEC1F89-B225-4261-AC5C-74CFE670B118}"/>
              </a:ext>
            </a:extLst>
          </p:cNvPr>
          <p:cNvSpPr txBox="1"/>
          <p:nvPr/>
        </p:nvSpPr>
        <p:spPr>
          <a:xfrm>
            <a:off x="1111427" y="371632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ttl = 5000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BEEC745-8366-4BCE-BE9E-D2F5FF990194}"/>
              </a:ext>
            </a:extLst>
          </p:cNvPr>
          <p:cNvCxnSpPr>
            <a:cxnSpLocks/>
            <a:stCxn id="16" idx="3"/>
            <a:endCxn id="35" idx="1"/>
          </p:cNvCxnSpPr>
          <p:nvPr/>
        </p:nvCxnSpPr>
        <p:spPr>
          <a:xfrm>
            <a:off x="9376467" y="5587053"/>
            <a:ext cx="910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39A73BF-C9C6-4BAA-AFF0-CDDCEEE58474}"/>
              </a:ext>
            </a:extLst>
          </p:cNvPr>
          <p:cNvSpPr txBox="1"/>
          <p:nvPr/>
        </p:nvSpPr>
        <p:spPr>
          <a:xfrm>
            <a:off x="6671256" y="361304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ttl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5715C92-A1EF-401C-84BC-4B9AA7891D91}"/>
              </a:ext>
            </a:extLst>
          </p:cNvPr>
          <p:cNvSpPr txBox="1"/>
          <p:nvPr/>
        </p:nvSpPr>
        <p:spPr>
          <a:xfrm>
            <a:off x="6638434" y="538096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A74F6B-0E60-4DC9-82ED-050A6999DBCB}"/>
              </a:ext>
            </a:extLst>
          </p:cNvPr>
          <p:cNvSpPr txBox="1"/>
          <p:nvPr/>
        </p:nvSpPr>
        <p:spPr>
          <a:xfrm>
            <a:off x="7274605" y="3151819"/>
            <a:ext cx="2240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/>
              <a:t>x-message-ttl </a:t>
            </a:r>
            <a:r>
              <a:rPr lang="en-US" altLang="zh-CN" sz="1200"/>
              <a:t>= 10000</a:t>
            </a:r>
            <a:endParaRPr lang="zh-CN" altLang="en-US" sz="12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75A90C-2457-82D6-F312-6FF455AB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354" y="1140891"/>
            <a:ext cx="6887852" cy="20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3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55664 -0.0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26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664 -0.0044 L 0.21068 0.21389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34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68 0.21389 L 0.46237 0.21389 " pathEditMode="relative" rAng="0" ptsTypes="AA">
                                      <p:cBhvr>
                                        <p:cTn id="81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37 0.21389 L 0.6655 0.22268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8" grpId="0" animBg="1"/>
      <p:bldP spid="11" grpId="0" animBg="1"/>
      <p:bldP spid="15" grpId="0" animBg="1"/>
      <p:bldP spid="16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27" grpId="0"/>
      <p:bldP spid="5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2C184-FE50-FB3C-FC36-77407921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延迟队列插件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8F25F-8B2D-A584-3004-C75ECEB5A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61236"/>
          </a:xfrm>
        </p:spPr>
        <p:txBody>
          <a:bodyPr/>
          <a:lstStyle/>
          <a:p>
            <a:r>
              <a:rPr lang="en-US" altLang="zh-CN" dirty="0" err="1"/>
              <a:t>DelayExchange</a:t>
            </a:r>
            <a:r>
              <a:rPr lang="zh-CN" altLang="en-US" dirty="0"/>
              <a:t>插件，需要安装在</a:t>
            </a:r>
            <a:r>
              <a:rPr lang="en-US" altLang="zh-CN" dirty="0"/>
              <a:t>RabbitMQ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RabbitMQ</a:t>
            </a:r>
            <a:r>
              <a:rPr lang="zh-CN" altLang="en-US" dirty="0"/>
              <a:t>有一个官方的插件社区，地址为：</a:t>
            </a:r>
            <a:r>
              <a:rPr lang="en-US" altLang="zh-CN" dirty="0">
                <a:hlinkClick r:id="rId2"/>
              </a:rPr>
              <a:t>https://www.rabbitmq.com/community-plugins.html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7F51DF-70A3-5C76-C607-9CF1BF2C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" y="2681287"/>
            <a:ext cx="7658100" cy="18002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647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5CBC0-5223-9170-F4D0-0EBCA8E1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延迟队列插件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12EE019-8B7B-86DA-D4B5-9242D9633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20421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DelayExchange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的本质还是官方的三种交换机，只是添加了延迟功能。因此使用时只需要声明一个交换机，交换机的类型可以是</a:t>
            </a:r>
            <a:r>
              <a:rPr lang="zh-CN" altLang="en-US" dirty="0"/>
              <a:t>任意类型，然后设定</a:t>
            </a:r>
            <a:r>
              <a:rPr lang="en-US" altLang="zh-CN" dirty="0"/>
              <a:t>delayed</a:t>
            </a:r>
            <a:r>
              <a:rPr lang="zh-CN" altLang="en-US" dirty="0"/>
              <a:t>属性为</a:t>
            </a:r>
            <a:r>
              <a:rPr lang="en-US" altLang="zh-CN" dirty="0"/>
              <a:t>true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BBF3C-288F-0F03-98E0-3CC062C9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0" y="2575087"/>
            <a:ext cx="7648986" cy="2278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999CA7-6885-1A44-7E3C-79A3DBC3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20" y="3956439"/>
            <a:ext cx="8869680" cy="2049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204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408296" cy="859390"/>
            <a:chOff x="1415952" y="1021955"/>
            <a:chExt cx="8342588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53135" y="1074210"/>
              <a:ext cx="720540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中死信交换机 </a:t>
              </a:r>
              <a:r>
                <a:rPr lang="en-US" altLang="zh-CN" sz="1400" dirty="0">
                  <a:solidFill>
                    <a:schemeClr val="tx1"/>
                  </a:solidFill>
                </a:rPr>
                <a:t>? (RabbitMQ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延迟队列有了解过嘛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517716" y="3429000"/>
            <a:ext cx="9013019" cy="14732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/>
              <a:t>延迟队列插件实现延迟队列</a:t>
            </a:r>
            <a:r>
              <a:rPr lang="en-US" altLang="zh-CN" sz="1400" dirty="0" err="1"/>
              <a:t>DelayExchange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声明一个交换机，添加</a:t>
            </a:r>
            <a:r>
              <a:rPr lang="en-US" altLang="zh-CN" sz="1400" dirty="0"/>
              <a:t>delayed</a:t>
            </a:r>
            <a:r>
              <a:rPr lang="zh-CN" altLang="en-US" sz="1400" dirty="0"/>
              <a:t>属性为</a:t>
            </a:r>
            <a:r>
              <a:rPr lang="en-US" altLang="zh-CN" sz="1400" dirty="0"/>
              <a:t>true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发送消息时，添加</a:t>
            </a:r>
            <a:r>
              <a:rPr lang="en-US" altLang="zh-CN" sz="1400" dirty="0"/>
              <a:t>x-delay</a:t>
            </a:r>
            <a:r>
              <a:rPr lang="zh-CN" altLang="en-US" sz="1400" dirty="0"/>
              <a:t>头，值为超时时间</a:t>
            </a:r>
          </a:p>
          <a:p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04FCC955-1616-BFFB-68E2-C7D96C788D52}"/>
              </a:ext>
            </a:extLst>
          </p:cNvPr>
          <p:cNvSpPr txBox="1">
            <a:spLocks/>
          </p:cNvSpPr>
          <p:nvPr/>
        </p:nvSpPr>
        <p:spPr>
          <a:xfrm>
            <a:off x="2477941" y="1967088"/>
            <a:ext cx="9013019" cy="13305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我们当时一个什么业务使用到了延迟队列（超时订单、限时优惠、定时发布</a:t>
            </a:r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其中延迟队列就用到了死信交换机和</a:t>
            </a:r>
            <a:r>
              <a:rPr lang="en-US" altLang="zh-CN" sz="1400" dirty="0">
                <a:solidFill>
                  <a:schemeClr val="tx1"/>
                </a:solidFill>
              </a:rPr>
              <a:t>TTL</a:t>
            </a:r>
            <a:r>
              <a:rPr lang="zh-CN" altLang="en-US" sz="1400" dirty="0">
                <a:solidFill>
                  <a:schemeClr val="tx1"/>
                </a:solidFill>
              </a:rPr>
              <a:t>（消息存活时间）实现的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消息超时未消费就会变成死信（死信的其他情况：拒绝被消费，队列满了）</a:t>
            </a:r>
            <a:endParaRPr lang="en-US" altLang="zh-CN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B6DCCC-8A3A-1289-ABA6-EEBF8E53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012" y="1872696"/>
            <a:ext cx="7743507" cy="38754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6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33474" cy="859390"/>
            <a:chOff x="1415952" y="1021955"/>
            <a:chExt cx="972130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9652890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751620" y="1074210"/>
              <a:ext cx="8385641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如果有</a:t>
              </a:r>
              <a:r>
                <a:rPr lang="en-US" altLang="zh-CN" sz="1400" dirty="0">
                  <a:solidFill>
                    <a:schemeClr val="tx1"/>
                  </a:solidFill>
                </a:rPr>
                <a:t>100</a:t>
              </a:r>
              <a:r>
                <a:rPr lang="zh-CN" altLang="en-US" sz="1400" dirty="0">
                  <a:solidFill>
                    <a:schemeClr val="tx1"/>
                  </a:solidFill>
                </a:rPr>
                <a:t>万消息堆积在</a:t>
              </a:r>
              <a:r>
                <a:rPr lang="en-US" altLang="zh-CN" sz="1400" dirty="0">
                  <a:solidFill>
                    <a:schemeClr val="tx1"/>
                  </a:solidFill>
                </a:rPr>
                <a:t>MQ , 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如何解决</a:t>
              </a:r>
              <a:r>
                <a:rPr lang="en-US" altLang="zh-CN" sz="1400" dirty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>
                  <a:solidFill>
                    <a:schemeClr val="tx1"/>
                  </a:solidFill>
                </a:rPr>
                <a:t>消息堆积怎么解决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413261" y="1973936"/>
            <a:ext cx="8125906" cy="97665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当生产者发送消息的速度超过了消费者处理消息的速度，就会导致队列中的消息堆积，直到队列存储消息达到上限。之后发送的消息就会成为死信，可能会被丢弃，这就是消息堆积问题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FF7C1B-B94F-A79E-D5EA-E1F431CBEFBC}"/>
              </a:ext>
            </a:extLst>
          </p:cNvPr>
          <p:cNvGrpSpPr/>
          <p:nvPr/>
        </p:nvGrpSpPr>
        <p:grpSpPr>
          <a:xfrm>
            <a:off x="2027338" y="3429000"/>
            <a:ext cx="8923356" cy="539110"/>
            <a:chOff x="1937364" y="3988606"/>
            <a:chExt cx="8923356" cy="53911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B3D06B9-1D6D-2892-197A-B14989B4BEE0}"/>
                </a:ext>
              </a:extLst>
            </p:cNvPr>
            <p:cNvSpPr/>
            <p:nvPr/>
          </p:nvSpPr>
          <p:spPr>
            <a:xfrm>
              <a:off x="1937364" y="4018668"/>
              <a:ext cx="940867" cy="46013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publisher</a:t>
              </a:r>
              <a:endParaRPr lang="zh-CN" altLang="en-US" sz="1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D11D97C-5652-5F94-70CE-D113120ECD8F}"/>
                </a:ext>
              </a:extLst>
            </p:cNvPr>
            <p:cNvSpPr/>
            <p:nvPr/>
          </p:nvSpPr>
          <p:spPr>
            <a:xfrm>
              <a:off x="9632485" y="4033947"/>
              <a:ext cx="1228235" cy="46013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</a:t>
              </a:r>
              <a:endParaRPr lang="zh-CN" altLang="en-US" sz="1400"/>
            </a:p>
          </p:txBody>
        </p:sp>
        <p:sp>
          <p:nvSpPr>
            <p:cNvPr id="6" name="圆柱体 5">
              <a:extLst>
                <a:ext uri="{FF2B5EF4-FFF2-40B4-BE49-F238E27FC236}">
                  <a16:creationId xmlns:a16="http://schemas.microsoft.com/office/drawing/2014/main" id="{7DE28894-9F10-2C6B-44FD-85E39D710688}"/>
                </a:ext>
              </a:extLst>
            </p:cNvPr>
            <p:cNvSpPr/>
            <p:nvPr/>
          </p:nvSpPr>
          <p:spPr>
            <a:xfrm rot="16200000">
              <a:off x="7294329" y="3550552"/>
              <a:ext cx="539110" cy="1415218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 dirty="0" err="1"/>
                <a:t>simple.queue</a:t>
              </a:r>
              <a:endParaRPr lang="zh-CN" altLang="en-US" sz="1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1BEAC79-CB7F-F2E6-6250-10583D8FA1EB}"/>
                </a:ext>
              </a:extLst>
            </p:cNvPr>
            <p:cNvCxnSpPr>
              <a:cxnSpLocks/>
              <a:stCxn id="4" idx="3"/>
              <a:endCxn id="12" idx="2"/>
            </p:cNvCxnSpPr>
            <p:nvPr/>
          </p:nvCxnSpPr>
          <p:spPr>
            <a:xfrm>
              <a:off x="2878231" y="4248734"/>
              <a:ext cx="1591490" cy="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AFA1A9F-666E-7E30-1A02-40CF03AC9FEA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8271493" y="4258161"/>
              <a:ext cx="1360992" cy="5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流程图: 磁盘 11">
              <a:extLst>
                <a:ext uri="{FF2B5EF4-FFF2-40B4-BE49-F238E27FC236}">
                  <a16:creationId xmlns:a16="http://schemas.microsoft.com/office/drawing/2014/main" id="{F466D897-97EF-C0EF-AF8B-6A9B9AD97E64}"/>
                </a:ext>
              </a:extLst>
            </p:cNvPr>
            <p:cNvSpPr/>
            <p:nvPr/>
          </p:nvSpPr>
          <p:spPr>
            <a:xfrm>
              <a:off x="4469721" y="4057572"/>
              <a:ext cx="1175055" cy="401178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simple.direct</a:t>
              </a:r>
              <a:endParaRPr lang="zh-CN" altLang="en-US" sz="140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8FF3F1B-DC07-61C6-5E65-35D12B788E37}"/>
                </a:ext>
              </a:extLst>
            </p:cNvPr>
            <p:cNvCxnSpPr>
              <a:cxnSpLocks/>
              <a:stCxn id="12" idx="4"/>
              <a:endCxn id="6" idx="1"/>
            </p:cNvCxnSpPr>
            <p:nvPr/>
          </p:nvCxnSpPr>
          <p:spPr>
            <a:xfrm>
              <a:off x="5644776" y="4258161"/>
              <a:ext cx="12114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4B5EC6BF-31B2-0E0C-90FA-2902EA35D6BF}"/>
              </a:ext>
            </a:extLst>
          </p:cNvPr>
          <p:cNvSpPr txBox="1">
            <a:spLocks/>
          </p:cNvSpPr>
          <p:nvPr/>
        </p:nvSpPr>
        <p:spPr>
          <a:xfrm>
            <a:off x="2332797" y="4506668"/>
            <a:ext cx="5529158" cy="17715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解决消息堆积有三种种思路：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增加更多消费者，提高消费速度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在消费者内开启线程池加快消息处理速度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扩大队列容积，提高堆积上限</a:t>
            </a:r>
          </a:p>
        </p:txBody>
      </p:sp>
    </p:spTree>
    <p:extLst>
      <p:ext uri="{BB962C8B-B14F-4D97-AF65-F5344CB8AC3E}">
        <p14:creationId xmlns:p14="http://schemas.microsoft.com/office/powerpoint/2010/main" val="21268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C3662-533F-47B9-867F-1BB5D969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惰性队列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36495-7DDB-4EC5-A8C2-6C4919A26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惰性队列的特征如下：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接收到消息后直接存入磁盘而非内存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消费者要消费消息时才会从磁盘中读取并加载到内存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支持数百万条的消息存储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A4D125-C53A-DA94-0B27-027074A5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05" y="3642532"/>
            <a:ext cx="4638338" cy="18003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FC298E-7BFB-58FD-8BCC-99FBBDA6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50" y="3572172"/>
            <a:ext cx="6870550" cy="2027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871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933474" cy="859390"/>
            <a:chOff x="1415952" y="1021955"/>
            <a:chExt cx="972130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9652890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751620" y="1074210"/>
              <a:ext cx="8385641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如果有</a:t>
              </a:r>
              <a:r>
                <a:rPr lang="en-US" altLang="zh-CN" sz="1400" dirty="0">
                  <a:solidFill>
                    <a:schemeClr val="tx1"/>
                  </a:solidFill>
                </a:rPr>
                <a:t>100</a:t>
              </a:r>
              <a:r>
                <a:rPr lang="zh-CN" altLang="en-US" sz="1400" dirty="0">
                  <a:solidFill>
                    <a:schemeClr val="tx1"/>
                  </a:solidFill>
                </a:rPr>
                <a:t>万消息堆积在</a:t>
              </a:r>
              <a:r>
                <a:rPr lang="en-US" altLang="zh-CN" sz="1400" dirty="0">
                  <a:solidFill>
                    <a:schemeClr val="tx1"/>
                  </a:solidFill>
                </a:rPr>
                <a:t>MQ , 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如何解决</a:t>
              </a:r>
              <a:r>
                <a:rPr lang="en-US" altLang="zh-CN" sz="1400" dirty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>
                  <a:solidFill>
                    <a:schemeClr val="tx1"/>
                  </a:solidFill>
                </a:rPr>
                <a:t>消息堆积怎么解决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4B5EC6BF-31B2-0E0C-90FA-2902EA35D6BF}"/>
              </a:ext>
            </a:extLst>
          </p:cNvPr>
          <p:cNvSpPr txBox="1">
            <a:spLocks/>
          </p:cNvSpPr>
          <p:nvPr/>
        </p:nvSpPr>
        <p:spPr>
          <a:xfrm>
            <a:off x="2436492" y="2036845"/>
            <a:ext cx="7056300" cy="17715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解决消息堆积有三种种思路：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增加更多消费者，提高消费速度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在消费者内开启线程池加快消息处理速度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扩大队列容积，提高堆积上限，采用惰性队列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84940FB6-7F42-F215-CE5C-F682EDA468A1}"/>
              </a:ext>
            </a:extLst>
          </p:cNvPr>
          <p:cNvSpPr txBox="1">
            <a:spLocks/>
          </p:cNvSpPr>
          <p:nvPr/>
        </p:nvSpPr>
        <p:spPr>
          <a:xfrm>
            <a:off x="2653308" y="3554561"/>
            <a:ext cx="7056300" cy="17715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在声明队列的时候可以设置属性</a:t>
            </a:r>
            <a:r>
              <a:rPr lang="en-US" altLang="zh-CN" sz="1400" dirty="0"/>
              <a:t>x-queue-mode</a:t>
            </a:r>
            <a:r>
              <a:rPr lang="zh-CN" altLang="en-US" sz="1400" dirty="0"/>
              <a:t>为</a:t>
            </a:r>
            <a:r>
              <a:rPr lang="en-US" altLang="zh-CN" sz="1400" dirty="0"/>
              <a:t>lazy</a:t>
            </a:r>
            <a:r>
              <a:rPr lang="zh-CN" altLang="en-US" sz="1400" dirty="0"/>
              <a:t>，即为惰性队列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基于磁盘存储，消息上限高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/>
              <a:t>性能比较稳定，但基于磁盘存储，受限于磁盘</a:t>
            </a:r>
            <a:r>
              <a:rPr lang="en-US" altLang="zh-CN" sz="1400" dirty="0"/>
              <a:t>IO</a:t>
            </a:r>
            <a:r>
              <a:rPr lang="zh-CN" altLang="en-US" sz="1400" dirty="0"/>
              <a:t>，时效性会降低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4F8218-5B01-6967-59EA-BFA73F992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35" y="2064897"/>
            <a:ext cx="6490010" cy="38161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22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的高可用机制有了解过嘛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53005" y="2143619"/>
            <a:ext cx="7381188" cy="97665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在生产环境下，使用集群来保证高可用性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普通集群、</a:t>
              </a:r>
              <a:r>
                <a:rPr lang="zh-CN" altLang="en-US" sz="1400" dirty="0">
                  <a:solidFill>
                    <a:srgbClr val="C00000"/>
                  </a:solidFill>
                </a:rPr>
                <a:t>镜像集群</a:t>
              </a:r>
              <a:r>
                <a:rPr lang="zh-CN" altLang="en-US" sz="1400" dirty="0">
                  <a:solidFill>
                    <a:schemeClr val="tx1"/>
                  </a:solidFill>
                </a:rPr>
                <a:t>、仲裁队列</a:t>
              </a:r>
            </a:p>
            <a:p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8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338607" y="3223846"/>
            <a:ext cx="1791092" cy="4071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RabbitMQ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621C86-6FAE-EF9A-A50F-D72C8EA27C14}"/>
              </a:ext>
            </a:extLst>
          </p:cNvPr>
          <p:cNvSpPr/>
          <p:nvPr/>
        </p:nvSpPr>
        <p:spPr bwMode="auto">
          <a:xfrm>
            <a:off x="3655817" y="1724745"/>
            <a:ext cx="1791092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消息不丢失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2D7B4-485F-1211-2C2C-25613A07EC7C}"/>
              </a:ext>
            </a:extLst>
          </p:cNvPr>
          <p:cNvSpPr/>
          <p:nvPr/>
        </p:nvSpPr>
        <p:spPr bwMode="auto">
          <a:xfrm>
            <a:off x="3655817" y="2322005"/>
            <a:ext cx="1791092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消息重复消费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DE34579-8208-9741-DB84-7BE3286FF5D6}"/>
              </a:ext>
            </a:extLst>
          </p:cNvPr>
          <p:cNvSpPr/>
          <p:nvPr/>
        </p:nvSpPr>
        <p:spPr bwMode="auto">
          <a:xfrm>
            <a:off x="3655817" y="2919265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消息堆积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3769CE8-A3FF-5CB1-BB18-63F8B7CE01D8}"/>
              </a:ext>
            </a:extLst>
          </p:cNvPr>
          <p:cNvSpPr/>
          <p:nvPr/>
        </p:nvSpPr>
        <p:spPr bwMode="auto">
          <a:xfrm>
            <a:off x="3655817" y="3516525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延迟队列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0C05C8B-2569-83FC-486A-E862878C8EED}"/>
              </a:ext>
            </a:extLst>
          </p:cNvPr>
          <p:cNvSpPr/>
          <p:nvPr/>
        </p:nvSpPr>
        <p:spPr bwMode="auto">
          <a:xfrm>
            <a:off x="3655817" y="4113785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死信队列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5606EC0-08E1-28D6-3275-2C1ACED76108}"/>
              </a:ext>
            </a:extLst>
          </p:cNvPr>
          <p:cNvSpPr/>
          <p:nvPr/>
        </p:nvSpPr>
        <p:spPr bwMode="auto">
          <a:xfrm>
            <a:off x="3655817" y="4711045"/>
            <a:ext cx="1791092" cy="4071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阿里巴巴普惠体" panose="00020600040101010101" pitchFamily="18" charset="-122"/>
              </a:rPr>
              <a:t>高可用机制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56ECA17-89C9-4AC7-E7E5-3F6D0620AF8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29699" y="1928327"/>
            <a:ext cx="526118" cy="1499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75DBCDD6-F63B-EE58-3515-4BA421AF0A3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129699" y="2525587"/>
            <a:ext cx="526118" cy="9018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F855D50-9B3D-4F5E-C229-D0AE75B3758C}"/>
              </a:ext>
            </a:extLst>
          </p:cNvPr>
          <p:cNvCxnSpPr>
            <a:stCxn id="4" idx="3"/>
            <a:endCxn id="54" idx="1"/>
          </p:cNvCxnSpPr>
          <p:nvPr/>
        </p:nvCxnSpPr>
        <p:spPr>
          <a:xfrm flipV="1">
            <a:off x="3129699" y="3122847"/>
            <a:ext cx="526118" cy="3045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FE0880A3-4467-272E-1DA4-05F8BD552EF8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3129699" y="3427428"/>
            <a:ext cx="526118" cy="2926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DD4F932-D762-5C82-E921-9B2D8D9F0A05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29699" y="3427428"/>
            <a:ext cx="526118" cy="8899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EB10B4AA-6F2E-EFD7-0AB4-DF22704027F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129699" y="3427428"/>
            <a:ext cx="526118" cy="14871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EE7E2E2-3A4D-6695-BDEF-1B52D2E23089}"/>
              </a:ext>
            </a:extLst>
          </p:cNvPr>
          <p:cNvSpPr/>
          <p:nvPr/>
        </p:nvSpPr>
        <p:spPr bwMode="auto">
          <a:xfrm>
            <a:off x="6275109" y="3197137"/>
            <a:ext cx="1791092" cy="407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Kafka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378B066-0D71-4667-31BE-4B136AEAF500}"/>
              </a:ext>
            </a:extLst>
          </p:cNvPr>
          <p:cNvSpPr/>
          <p:nvPr/>
        </p:nvSpPr>
        <p:spPr bwMode="auto">
          <a:xfrm>
            <a:off x="8776142" y="2820513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高性能设计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CED9880E-08CF-7C7E-224B-08CD45817DA7}"/>
              </a:ext>
            </a:extLst>
          </p:cNvPr>
          <p:cNvCxnSpPr>
            <a:stCxn id="46" idx="1"/>
            <a:endCxn id="7" idx="3"/>
          </p:cNvCxnSpPr>
          <p:nvPr/>
        </p:nvCxnSpPr>
        <p:spPr>
          <a:xfrm rot="10800000">
            <a:off x="5446909" y="1928327"/>
            <a:ext cx="828200" cy="1472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B6448806-AA32-5AFF-37DF-D251C67AC88C}"/>
              </a:ext>
            </a:extLst>
          </p:cNvPr>
          <p:cNvCxnSpPr>
            <a:stCxn id="46" idx="1"/>
            <a:endCxn id="8" idx="3"/>
          </p:cNvCxnSpPr>
          <p:nvPr/>
        </p:nvCxnSpPr>
        <p:spPr>
          <a:xfrm rot="10800000">
            <a:off x="5446909" y="2525587"/>
            <a:ext cx="828200" cy="8751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1292B565-8A8C-DE37-30A1-4BF90FC42635}"/>
              </a:ext>
            </a:extLst>
          </p:cNvPr>
          <p:cNvCxnSpPr>
            <a:stCxn id="46" idx="1"/>
            <a:endCxn id="11" idx="3"/>
          </p:cNvCxnSpPr>
          <p:nvPr/>
        </p:nvCxnSpPr>
        <p:spPr>
          <a:xfrm rot="10800000" flipV="1">
            <a:off x="5446909" y="3400719"/>
            <a:ext cx="828200" cy="1513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DE0B6F-5F33-655B-2454-436352F8C1CE}"/>
              </a:ext>
            </a:extLst>
          </p:cNvPr>
          <p:cNvSpPr/>
          <p:nvPr/>
        </p:nvSpPr>
        <p:spPr bwMode="auto">
          <a:xfrm>
            <a:off x="8757288" y="3685215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数据存储和清理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D4D6952-188C-FAC1-72A0-08B2B4D8B8DD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8066201" y="3024095"/>
            <a:ext cx="709941" cy="3766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12F214C1-8FC9-2506-4B18-77791BB328DD}"/>
              </a:ext>
            </a:extLst>
          </p:cNvPr>
          <p:cNvCxnSpPr>
            <a:stCxn id="46" idx="3"/>
            <a:endCxn id="23" idx="1"/>
          </p:cNvCxnSpPr>
          <p:nvPr/>
        </p:nvCxnSpPr>
        <p:spPr>
          <a:xfrm>
            <a:off x="8066201" y="3400719"/>
            <a:ext cx="691087" cy="4880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7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4" grpId="0" animBg="1"/>
      <p:bldP spid="19" grpId="0" animBg="1"/>
      <p:bldP spid="10" grpId="0" animBg="1"/>
      <p:bldP spid="11" grpId="0" animBg="1"/>
      <p:bldP spid="46" grpId="0" animBg="1"/>
      <p:bldP spid="50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047260E-9B70-4754-AA52-711B0FC804A6}"/>
              </a:ext>
            </a:extLst>
          </p:cNvPr>
          <p:cNvGrpSpPr/>
          <p:nvPr/>
        </p:nvGrpSpPr>
        <p:grpSpPr>
          <a:xfrm>
            <a:off x="5650965" y="4352384"/>
            <a:ext cx="3404394" cy="765544"/>
            <a:chOff x="6791422" y="3402796"/>
            <a:chExt cx="3404394" cy="765544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6ADF002-764D-4EC1-8325-1EDB944FBA15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FA2C772F-BD7F-46E2-9576-065B1AF745DE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A6E4F9A-8FF2-48DA-BE3E-C59C90046F5F}"/>
              </a:ext>
            </a:extLst>
          </p:cNvPr>
          <p:cNvGrpSpPr/>
          <p:nvPr/>
        </p:nvGrpSpPr>
        <p:grpSpPr>
          <a:xfrm>
            <a:off x="5663373" y="5696120"/>
            <a:ext cx="3391986" cy="765544"/>
            <a:chOff x="6791422" y="3402796"/>
            <a:chExt cx="3391986" cy="765544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DF93AD1-41AF-4C60-9B4F-A0493285F12C}"/>
                </a:ext>
              </a:extLst>
            </p:cNvPr>
            <p:cNvSpPr/>
            <p:nvPr/>
          </p:nvSpPr>
          <p:spPr>
            <a:xfrm>
              <a:off x="6791422" y="3402796"/>
              <a:ext cx="3391986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16B6039-E8BD-4D61-94D7-30F4B8BDCEDD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普通集群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418"/>
          </a:xfrm>
        </p:spPr>
        <p:txBody>
          <a:bodyPr/>
          <a:lstStyle/>
          <a:p>
            <a:r>
              <a:rPr lang="zh-CN" altLang="en-US" dirty="0"/>
              <a:t>普通集群，或者叫标准集群（</a:t>
            </a:r>
            <a:r>
              <a:rPr lang="en-US" altLang="zh-CN" dirty="0"/>
              <a:t>classic cluster</a:t>
            </a:r>
            <a:r>
              <a:rPr lang="zh-CN" altLang="en-US" dirty="0"/>
              <a:t>），具备下列特征：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会在集群的各个节点间共享部分数据，包括：交换机、队列元信息。不包含队列中的消息。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当访问集群某节点时，如果队列不在该节点，会从数据所在节点传递到当前节点并返回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队列所在节点宕机，队列中的消息就会丢失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620AD2-09B4-4B9A-B2B8-B7E1D0616AE6}"/>
              </a:ext>
            </a:extLst>
          </p:cNvPr>
          <p:cNvGrpSpPr/>
          <p:nvPr/>
        </p:nvGrpSpPr>
        <p:grpSpPr>
          <a:xfrm>
            <a:off x="5650965" y="3008648"/>
            <a:ext cx="3404394" cy="765544"/>
            <a:chOff x="6791422" y="3402796"/>
            <a:chExt cx="3404394" cy="76554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862A62F-E35D-47A9-9119-4AA1086FBB99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43385C0-9F05-4145-A03D-044AF9B5E9F6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0F3F11A-1778-4BA6-8779-D81A0AA21B40}"/>
              </a:ext>
            </a:extLst>
          </p:cNvPr>
          <p:cNvSpPr txBox="1"/>
          <p:nvPr/>
        </p:nvSpPr>
        <p:spPr>
          <a:xfrm>
            <a:off x="1092801" y="4754282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243BE8-BA49-493A-8D18-DCBD0B9AEE94}"/>
              </a:ext>
            </a:extLst>
          </p:cNvPr>
          <p:cNvSpPr txBox="1"/>
          <p:nvPr/>
        </p:nvSpPr>
        <p:spPr>
          <a:xfrm>
            <a:off x="1092800" y="4762817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8231B9-00FC-4F78-8AD3-19D0EF5832A2}"/>
              </a:ext>
            </a:extLst>
          </p:cNvPr>
          <p:cNvSpPr txBox="1"/>
          <p:nvPr/>
        </p:nvSpPr>
        <p:spPr>
          <a:xfrm>
            <a:off x="1091816" y="4765337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3D1471-4A4E-480F-B742-18E0621DB63D}"/>
              </a:ext>
            </a:extLst>
          </p:cNvPr>
          <p:cNvSpPr txBox="1"/>
          <p:nvPr/>
        </p:nvSpPr>
        <p:spPr>
          <a:xfrm>
            <a:off x="1090832" y="4779964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11A08B-87BC-405E-831A-1D93FAC4D7C8}"/>
              </a:ext>
            </a:extLst>
          </p:cNvPr>
          <p:cNvSpPr txBox="1"/>
          <p:nvPr/>
        </p:nvSpPr>
        <p:spPr>
          <a:xfrm>
            <a:off x="1090832" y="4758336"/>
            <a:ext cx="1245141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7ACB13-B3D2-4E0F-8533-C63010A176F8}"/>
              </a:ext>
            </a:extLst>
          </p:cNvPr>
          <p:cNvSpPr txBox="1"/>
          <p:nvPr/>
        </p:nvSpPr>
        <p:spPr>
          <a:xfrm>
            <a:off x="1092308" y="4768614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20AE95-802C-403A-B269-8D6622520E52}"/>
              </a:ext>
            </a:extLst>
          </p:cNvPr>
          <p:cNvSpPr txBox="1"/>
          <p:nvPr/>
        </p:nvSpPr>
        <p:spPr>
          <a:xfrm>
            <a:off x="1092308" y="4769686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72B58F4-D47A-4DBE-9FD6-FCE78A13A17F}"/>
              </a:ext>
            </a:extLst>
          </p:cNvPr>
          <p:cNvSpPr/>
          <p:nvPr/>
        </p:nvSpPr>
        <p:spPr>
          <a:xfrm>
            <a:off x="9843888" y="3072332"/>
            <a:ext cx="1470578" cy="6381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</a:t>
            </a:r>
          </a:p>
          <a:p>
            <a:pPr algn="ctr"/>
            <a:r>
              <a:rPr lang="en-US" altLang="zh-CN" sz="1400"/>
              <a:t>bind-queue1</a:t>
            </a:r>
            <a:endParaRPr lang="zh-CN" altLang="en-US" sz="140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42AE4A4-3551-4EC4-9030-89545AD72002}"/>
              </a:ext>
            </a:extLst>
          </p:cNvPr>
          <p:cNvCxnSpPr>
            <a:cxnSpLocks/>
            <a:stCxn id="23" idx="2"/>
            <a:endCxn id="26" idx="3"/>
          </p:cNvCxnSpPr>
          <p:nvPr/>
        </p:nvCxnSpPr>
        <p:spPr>
          <a:xfrm rot="5400000">
            <a:off x="8590703" y="4109623"/>
            <a:ext cx="2387590" cy="1589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7A728F3-D311-4013-AA7F-6705C80B0839}"/>
              </a:ext>
            </a:extLst>
          </p:cNvPr>
          <p:cNvSpPr txBox="1"/>
          <p:nvPr/>
        </p:nvSpPr>
        <p:spPr>
          <a:xfrm>
            <a:off x="7886429" y="5971139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EEAEAC-03B4-4520-B486-2DFAEEF0069E}"/>
              </a:ext>
            </a:extLst>
          </p:cNvPr>
          <p:cNvSpPr txBox="1"/>
          <p:nvPr/>
        </p:nvSpPr>
        <p:spPr>
          <a:xfrm>
            <a:off x="7886429" y="4634362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BF8FB82-F6E3-4ED8-BAE3-1E750ED4F786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7404993" y="3594631"/>
            <a:ext cx="481437" cy="2503466"/>
          </a:xfrm>
          <a:prstGeom prst="bent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60ED36D-A0EF-4223-AC71-FAF41D272323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7404993" y="3594632"/>
            <a:ext cx="481437" cy="1166689"/>
          </a:xfrm>
          <a:prstGeom prst="bent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77DA200-D504-44F9-A1F8-EF1B9FB7A693}"/>
              </a:ext>
            </a:extLst>
          </p:cNvPr>
          <p:cNvSpPr/>
          <p:nvPr/>
        </p:nvSpPr>
        <p:spPr>
          <a:xfrm>
            <a:off x="5650965" y="3008648"/>
            <a:ext cx="3404394" cy="765544"/>
          </a:xfrm>
          <a:prstGeom prst="roundRect">
            <a:avLst/>
          </a:prstGeom>
          <a:solidFill>
            <a:srgbClr val="FF0000">
              <a:alpha val="6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327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2.96296E-6 L 0.41836 -0.250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-1252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41537 -0.05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-2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decel="4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41836 0.14352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41849 -0.19167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155 0.00023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41849 0.2053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5" grpId="0" animBg="1"/>
      <p:bldP spid="15" grpId="1" animBg="1"/>
      <p:bldP spid="15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6" grpId="0" animBg="1"/>
      <p:bldP spid="27" grpId="0" animBg="1"/>
      <p:bldP spid="52" grpId="0" animBg="1"/>
      <p:bldP spid="52" grpId="1" animBg="1"/>
      <p:bldP spid="52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镜像集群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187090"/>
          </a:xfrm>
        </p:spPr>
        <p:txBody>
          <a:bodyPr/>
          <a:lstStyle/>
          <a:p>
            <a:r>
              <a:rPr lang="zh-CN" altLang="en-US" dirty="0"/>
              <a:t>镜像集群：本质是主从模式，具备下面的特征：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交换机、队列、队列中的消息会在各个</a:t>
            </a:r>
            <a:r>
              <a:rPr lang="en-US" altLang="zh-CN" dirty="0" err="1"/>
              <a:t>mq</a:t>
            </a:r>
            <a:r>
              <a:rPr lang="zh-CN" altLang="en-US" dirty="0"/>
              <a:t>的镜像节点之间同步备份。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创建队列的节点被称为该队列的</a:t>
            </a:r>
            <a:r>
              <a:rPr lang="zh-CN" altLang="en-US" b="1" dirty="0"/>
              <a:t>主节点，</a:t>
            </a:r>
            <a:r>
              <a:rPr lang="zh-CN" altLang="en-US" dirty="0"/>
              <a:t>备份到的其它节点叫做该队列的</a:t>
            </a:r>
            <a:r>
              <a:rPr lang="zh-CN" altLang="en-US" b="1" dirty="0"/>
              <a:t>镜像</a:t>
            </a:r>
            <a:r>
              <a:rPr lang="zh-CN" altLang="en-US" dirty="0"/>
              <a:t>节点。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一个队列的主节点可能是另一个队列的镜像节点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所有操作都是主节点完成，然后同步给镜像节点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主宕机后，镜像节点会替代成新的主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B5C5B6-63E2-4F3E-B64A-468F4EDAD9B8}"/>
              </a:ext>
            </a:extLst>
          </p:cNvPr>
          <p:cNvGrpSpPr/>
          <p:nvPr/>
        </p:nvGrpSpPr>
        <p:grpSpPr>
          <a:xfrm>
            <a:off x="6309871" y="4389964"/>
            <a:ext cx="3404394" cy="765544"/>
            <a:chOff x="6791422" y="3402796"/>
            <a:chExt cx="3404394" cy="76554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88CA69F-238D-4CCC-97F6-A05C9EF5B71F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9BB00E4-5293-47DE-99EB-58817BAA5D84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104601-8295-4D15-BFEE-88A2F077437A}"/>
              </a:ext>
            </a:extLst>
          </p:cNvPr>
          <p:cNvGrpSpPr/>
          <p:nvPr/>
        </p:nvGrpSpPr>
        <p:grpSpPr>
          <a:xfrm>
            <a:off x="6322279" y="5733700"/>
            <a:ext cx="3391986" cy="765544"/>
            <a:chOff x="6791422" y="3402796"/>
            <a:chExt cx="3391986" cy="765544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AB1963A-D8F1-46F9-911A-A12B22ADECB2}"/>
                </a:ext>
              </a:extLst>
            </p:cNvPr>
            <p:cNvSpPr/>
            <p:nvPr/>
          </p:nvSpPr>
          <p:spPr>
            <a:xfrm>
              <a:off x="6791422" y="3402796"/>
              <a:ext cx="3391986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086AA9F-84C5-4E23-9131-373B203EAD82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DCC0EC-E171-4592-B287-5AE8DBE0EDE9}"/>
              </a:ext>
            </a:extLst>
          </p:cNvPr>
          <p:cNvGrpSpPr/>
          <p:nvPr/>
        </p:nvGrpSpPr>
        <p:grpSpPr>
          <a:xfrm>
            <a:off x="6309871" y="3046228"/>
            <a:ext cx="3404394" cy="765544"/>
            <a:chOff x="6791422" y="3402796"/>
            <a:chExt cx="3404394" cy="76554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C2206FF-B80A-401F-8BC3-60DC76B83A32}"/>
                </a:ext>
              </a:extLst>
            </p:cNvPr>
            <p:cNvSpPr/>
            <p:nvPr/>
          </p:nvSpPr>
          <p:spPr>
            <a:xfrm>
              <a:off x="6791422" y="3402796"/>
              <a:ext cx="3404394" cy="765544"/>
            </a:xfrm>
            <a:prstGeom prst="roundRect">
              <a:avLst/>
            </a:prstGeom>
            <a:gradFill flip="none" rotWithShape="1">
              <a:gsLst>
                <a:gs pos="0">
                  <a:srgbClr val="FF911D"/>
                </a:gs>
                <a:gs pos="70000">
                  <a:srgbClr val="FF6600"/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91440" tIns="45720" rIns="36000" bIns="45720" rtlCol="0" anchor="ctr"/>
            <a:lstStyle/>
            <a:p>
              <a:pPr algn="ctr"/>
              <a:r>
                <a:rPr lang="en-US" altLang="zh-CN"/>
                <a:t>  </a:t>
              </a:r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738CEBA-6FF8-4170-90E6-1B5D3CF1F2B3}"/>
                </a:ext>
              </a:extLst>
            </p:cNvPr>
            <p:cNvSpPr/>
            <p:nvPr/>
          </p:nvSpPr>
          <p:spPr>
            <a:xfrm>
              <a:off x="6909870" y="3676885"/>
              <a:ext cx="238310" cy="217366"/>
            </a:xfrm>
            <a:custGeom>
              <a:avLst/>
              <a:gdLst>
                <a:gd name="connsiteX0" fmla="*/ 1170331 w 1780161"/>
                <a:gd name="connsiteY0" fmla="*/ 976823 h 1623713"/>
                <a:gd name="connsiteX1" fmla="*/ 1108954 w 1780161"/>
                <a:gd name="connsiteY1" fmla="*/ 1038200 h 1623713"/>
                <a:gd name="connsiteX2" fmla="*/ 1108954 w 1780161"/>
                <a:gd name="connsiteY2" fmla="*/ 1283699 h 1623713"/>
                <a:gd name="connsiteX3" fmla="*/ 1170331 w 1780161"/>
                <a:gd name="connsiteY3" fmla="*/ 1345076 h 1623713"/>
                <a:gd name="connsiteX4" fmla="*/ 1433940 w 1780161"/>
                <a:gd name="connsiteY4" fmla="*/ 1345076 h 1623713"/>
                <a:gd name="connsiteX5" fmla="*/ 1495317 w 1780161"/>
                <a:gd name="connsiteY5" fmla="*/ 1283699 h 1623713"/>
                <a:gd name="connsiteX6" fmla="*/ 1495317 w 1780161"/>
                <a:gd name="connsiteY6" fmla="*/ 1038200 h 1623713"/>
                <a:gd name="connsiteX7" fmla="*/ 1433940 w 1780161"/>
                <a:gd name="connsiteY7" fmla="*/ 976823 h 1623713"/>
                <a:gd name="connsiteX8" fmla="*/ 784085 w 1780161"/>
                <a:gd name="connsiteY8" fmla="*/ 0 h 1623713"/>
                <a:gd name="connsiteX9" fmla="*/ 1002120 w 1780161"/>
                <a:gd name="connsiteY9" fmla="*/ 0 h 1623713"/>
                <a:gd name="connsiteX10" fmla="*/ 1056630 w 1780161"/>
                <a:gd name="connsiteY10" fmla="*/ 54510 h 1623713"/>
                <a:gd name="connsiteX11" fmla="*/ 1056630 w 1780161"/>
                <a:gd name="connsiteY11" fmla="*/ 427212 h 1623713"/>
                <a:gd name="connsiteX12" fmla="*/ 1056630 w 1780161"/>
                <a:gd name="connsiteY12" fmla="*/ 479706 h 1623713"/>
                <a:gd name="connsiteX13" fmla="*/ 1056630 w 1780161"/>
                <a:gd name="connsiteY13" fmla="*/ 679323 h 1623713"/>
                <a:gd name="connsiteX14" fmla="*/ 1361873 w 1780161"/>
                <a:gd name="connsiteY14" fmla="*/ 679323 h 1623713"/>
                <a:gd name="connsiteX15" fmla="*/ 1690850 w 1780161"/>
                <a:gd name="connsiteY15" fmla="*/ 679323 h 1623713"/>
                <a:gd name="connsiteX16" fmla="*/ 1780161 w 1780161"/>
                <a:gd name="connsiteY16" fmla="*/ 768634 h 1623713"/>
                <a:gd name="connsiteX17" fmla="*/ 1780161 w 1780161"/>
                <a:gd name="connsiteY17" fmla="*/ 1534402 h 1623713"/>
                <a:gd name="connsiteX18" fmla="*/ 1690850 w 1780161"/>
                <a:gd name="connsiteY18" fmla="*/ 1623713 h 1623713"/>
                <a:gd name="connsiteX19" fmla="*/ 1361873 w 1780161"/>
                <a:gd name="connsiteY19" fmla="*/ 1623713 h 1623713"/>
                <a:gd name="connsiteX20" fmla="*/ 274136 w 1780161"/>
                <a:gd name="connsiteY20" fmla="*/ 1623713 h 1623713"/>
                <a:gd name="connsiteX21" fmla="*/ 76458 w 1780161"/>
                <a:gd name="connsiteY21" fmla="*/ 1623713 h 1623713"/>
                <a:gd name="connsiteX22" fmla="*/ 0 w 1780161"/>
                <a:gd name="connsiteY22" fmla="*/ 1547255 h 1623713"/>
                <a:gd name="connsiteX23" fmla="*/ 0 w 1780161"/>
                <a:gd name="connsiteY23" fmla="*/ 1064792 h 1623713"/>
                <a:gd name="connsiteX24" fmla="*/ 0 w 1780161"/>
                <a:gd name="connsiteY24" fmla="*/ 755781 h 1623713"/>
                <a:gd name="connsiteX25" fmla="*/ 0 w 1780161"/>
                <a:gd name="connsiteY25" fmla="*/ 564208 h 1623713"/>
                <a:gd name="connsiteX26" fmla="*/ 0 w 1780161"/>
                <a:gd name="connsiteY26" fmla="*/ 427212 h 1623713"/>
                <a:gd name="connsiteX27" fmla="*/ 0 w 1780161"/>
                <a:gd name="connsiteY27" fmla="*/ 69297 h 1623713"/>
                <a:gd name="connsiteX28" fmla="*/ 56746 w 1780161"/>
                <a:gd name="connsiteY28" fmla="*/ 12551 h 1623713"/>
                <a:gd name="connsiteX29" fmla="*/ 283722 w 1780161"/>
                <a:gd name="connsiteY29" fmla="*/ 12551 h 1623713"/>
                <a:gd name="connsiteX30" fmla="*/ 340468 w 1780161"/>
                <a:gd name="connsiteY30" fmla="*/ 69297 h 1623713"/>
                <a:gd name="connsiteX31" fmla="*/ 340468 w 1780161"/>
                <a:gd name="connsiteY31" fmla="*/ 564208 h 1623713"/>
                <a:gd name="connsiteX32" fmla="*/ 340466 w 1780161"/>
                <a:gd name="connsiteY32" fmla="*/ 564213 h 1623713"/>
                <a:gd name="connsiteX33" fmla="*/ 340466 w 1780161"/>
                <a:gd name="connsiteY33" fmla="*/ 614471 h 1623713"/>
                <a:gd name="connsiteX34" fmla="*/ 405318 w 1780161"/>
                <a:gd name="connsiteY34" fmla="*/ 679323 h 1623713"/>
                <a:gd name="connsiteX35" fmla="*/ 664721 w 1780161"/>
                <a:gd name="connsiteY35" fmla="*/ 679323 h 1623713"/>
                <a:gd name="connsiteX36" fmla="*/ 729573 w 1780161"/>
                <a:gd name="connsiteY36" fmla="*/ 614471 h 1623713"/>
                <a:gd name="connsiteX37" fmla="*/ 729573 w 1780161"/>
                <a:gd name="connsiteY37" fmla="*/ 427212 h 1623713"/>
                <a:gd name="connsiteX38" fmla="*/ 729575 w 1780161"/>
                <a:gd name="connsiteY38" fmla="*/ 427212 h 1623713"/>
                <a:gd name="connsiteX39" fmla="*/ 729575 w 1780161"/>
                <a:gd name="connsiteY39" fmla="*/ 54510 h 1623713"/>
                <a:gd name="connsiteX40" fmla="*/ 784085 w 1780161"/>
                <a:gd name="connsiteY40" fmla="*/ 0 h 162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80161" h="1623713">
                  <a:moveTo>
                    <a:pt x="1170331" y="976823"/>
                  </a:moveTo>
                  <a:cubicBezTo>
                    <a:pt x="1136433" y="976823"/>
                    <a:pt x="1108954" y="1004302"/>
                    <a:pt x="1108954" y="1038200"/>
                  </a:cubicBezTo>
                  <a:lnTo>
                    <a:pt x="1108954" y="1283699"/>
                  </a:lnTo>
                  <a:cubicBezTo>
                    <a:pt x="1108954" y="1317597"/>
                    <a:pt x="1136433" y="1345076"/>
                    <a:pt x="1170331" y="1345076"/>
                  </a:cubicBezTo>
                  <a:lnTo>
                    <a:pt x="1433940" y="1345076"/>
                  </a:lnTo>
                  <a:cubicBezTo>
                    <a:pt x="1467838" y="1345076"/>
                    <a:pt x="1495317" y="1317597"/>
                    <a:pt x="1495317" y="1283699"/>
                  </a:cubicBezTo>
                  <a:lnTo>
                    <a:pt x="1495317" y="1038200"/>
                  </a:lnTo>
                  <a:cubicBezTo>
                    <a:pt x="1495317" y="1004302"/>
                    <a:pt x="1467838" y="976823"/>
                    <a:pt x="1433940" y="976823"/>
                  </a:cubicBezTo>
                  <a:close/>
                  <a:moveTo>
                    <a:pt x="784085" y="0"/>
                  </a:moveTo>
                  <a:lnTo>
                    <a:pt x="1002120" y="0"/>
                  </a:lnTo>
                  <a:cubicBezTo>
                    <a:pt x="1032225" y="0"/>
                    <a:pt x="1056630" y="24405"/>
                    <a:pt x="1056630" y="54510"/>
                  </a:cubicBezTo>
                  <a:lnTo>
                    <a:pt x="1056630" y="427212"/>
                  </a:lnTo>
                  <a:lnTo>
                    <a:pt x="1056630" y="479706"/>
                  </a:lnTo>
                  <a:lnTo>
                    <a:pt x="1056630" y="679323"/>
                  </a:lnTo>
                  <a:lnTo>
                    <a:pt x="1361873" y="679323"/>
                  </a:lnTo>
                  <a:lnTo>
                    <a:pt x="1690850" y="679323"/>
                  </a:lnTo>
                  <a:cubicBezTo>
                    <a:pt x="1740175" y="679323"/>
                    <a:pt x="1780161" y="719309"/>
                    <a:pt x="1780161" y="768634"/>
                  </a:cubicBezTo>
                  <a:lnTo>
                    <a:pt x="1780161" y="1534402"/>
                  </a:lnTo>
                  <a:cubicBezTo>
                    <a:pt x="1780161" y="1583727"/>
                    <a:pt x="1740175" y="1623713"/>
                    <a:pt x="1690850" y="1623713"/>
                  </a:cubicBezTo>
                  <a:lnTo>
                    <a:pt x="1361873" y="1623713"/>
                  </a:lnTo>
                  <a:lnTo>
                    <a:pt x="274136" y="1623713"/>
                  </a:lnTo>
                  <a:lnTo>
                    <a:pt x="76458" y="1623713"/>
                  </a:lnTo>
                  <a:cubicBezTo>
                    <a:pt x="34231" y="1623713"/>
                    <a:pt x="0" y="1589482"/>
                    <a:pt x="0" y="1547255"/>
                  </a:cubicBezTo>
                  <a:lnTo>
                    <a:pt x="0" y="1064792"/>
                  </a:lnTo>
                  <a:lnTo>
                    <a:pt x="0" y="755781"/>
                  </a:lnTo>
                  <a:lnTo>
                    <a:pt x="0" y="564208"/>
                  </a:lnTo>
                  <a:lnTo>
                    <a:pt x="0" y="427212"/>
                  </a:lnTo>
                  <a:lnTo>
                    <a:pt x="0" y="69297"/>
                  </a:lnTo>
                  <a:cubicBezTo>
                    <a:pt x="0" y="37957"/>
                    <a:pt x="25406" y="12551"/>
                    <a:pt x="56746" y="12551"/>
                  </a:cubicBezTo>
                  <a:lnTo>
                    <a:pt x="283722" y="12551"/>
                  </a:lnTo>
                  <a:cubicBezTo>
                    <a:pt x="315062" y="12551"/>
                    <a:pt x="340468" y="37957"/>
                    <a:pt x="340468" y="69297"/>
                  </a:cubicBezTo>
                  <a:lnTo>
                    <a:pt x="340468" y="564208"/>
                  </a:lnTo>
                  <a:lnTo>
                    <a:pt x="340466" y="564213"/>
                  </a:lnTo>
                  <a:lnTo>
                    <a:pt x="340466" y="614471"/>
                  </a:lnTo>
                  <a:cubicBezTo>
                    <a:pt x="340466" y="650288"/>
                    <a:pt x="369501" y="679323"/>
                    <a:pt x="405318" y="679323"/>
                  </a:cubicBezTo>
                  <a:lnTo>
                    <a:pt x="664721" y="679323"/>
                  </a:lnTo>
                  <a:cubicBezTo>
                    <a:pt x="700538" y="679323"/>
                    <a:pt x="729573" y="650288"/>
                    <a:pt x="729573" y="614471"/>
                  </a:cubicBezTo>
                  <a:lnTo>
                    <a:pt x="729573" y="427212"/>
                  </a:lnTo>
                  <a:lnTo>
                    <a:pt x="729575" y="427212"/>
                  </a:lnTo>
                  <a:lnTo>
                    <a:pt x="729575" y="54510"/>
                  </a:lnTo>
                  <a:cubicBezTo>
                    <a:pt x="729575" y="24405"/>
                    <a:pt x="753980" y="0"/>
                    <a:pt x="784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A8A67B2-9C7A-476F-8F02-D83B16699D72}"/>
              </a:ext>
            </a:extLst>
          </p:cNvPr>
          <p:cNvSpPr txBox="1"/>
          <p:nvPr/>
        </p:nvSpPr>
        <p:spPr>
          <a:xfrm>
            <a:off x="8545335" y="6008719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7B1852-A0B7-4055-AE60-105917F62965}"/>
              </a:ext>
            </a:extLst>
          </p:cNvPr>
          <p:cNvSpPr txBox="1"/>
          <p:nvPr/>
        </p:nvSpPr>
        <p:spPr>
          <a:xfrm>
            <a:off x="8545335" y="4671942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47E81DE-39D8-4BF4-A604-DE6B43A39BAF}"/>
              </a:ext>
            </a:extLst>
          </p:cNvPr>
          <p:cNvCxnSpPr>
            <a:cxnSpLocks/>
            <a:stCxn id="15" idx="1"/>
            <a:endCxn id="24" idx="3"/>
          </p:cNvCxnSpPr>
          <p:nvPr/>
        </p:nvCxnSpPr>
        <p:spPr>
          <a:xfrm rot="10800000">
            <a:off x="8063899" y="4950311"/>
            <a:ext cx="481436" cy="1185366"/>
          </a:xfrm>
          <a:prstGeom prst="bentConnector3">
            <a:avLst>
              <a:gd name="adj1" fmla="val 58379"/>
            </a:avLst>
          </a:prstGeom>
          <a:ln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72AD2B6-1DAA-4871-B2A5-52331E226717}"/>
              </a:ext>
            </a:extLst>
          </p:cNvPr>
          <p:cNvCxnSpPr>
            <a:cxnSpLocks/>
            <a:stCxn id="16" idx="1"/>
            <a:endCxn id="23" idx="3"/>
          </p:cNvCxnSpPr>
          <p:nvPr/>
        </p:nvCxnSpPr>
        <p:spPr>
          <a:xfrm rot="10800000">
            <a:off x="8051491" y="3591750"/>
            <a:ext cx="493844" cy="1207150"/>
          </a:xfrm>
          <a:prstGeom prst="bentConnector3">
            <a:avLst>
              <a:gd name="adj1" fmla="val 58169"/>
            </a:avLst>
          </a:prstGeom>
          <a:ln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E0E8801-72A5-42F8-9CFD-C0092603E377}"/>
              </a:ext>
            </a:extLst>
          </p:cNvPr>
          <p:cNvSpPr txBox="1"/>
          <p:nvPr/>
        </p:nvSpPr>
        <p:spPr>
          <a:xfrm>
            <a:off x="6818758" y="3098830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8F8C8A-8C0E-47DF-B319-7FF592D968F9}"/>
              </a:ext>
            </a:extLst>
          </p:cNvPr>
          <p:cNvSpPr txBox="1"/>
          <p:nvPr/>
        </p:nvSpPr>
        <p:spPr>
          <a:xfrm>
            <a:off x="6818758" y="4418026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3DF961-EA6D-4A4E-ADBD-ECC324FAAB66}"/>
              </a:ext>
            </a:extLst>
          </p:cNvPr>
          <p:cNvSpPr txBox="1"/>
          <p:nvPr/>
        </p:nvSpPr>
        <p:spPr>
          <a:xfrm>
            <a:off x="6818758" y="5767320"/>
            <a:ext cx="124514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test.exchange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9B8D9E-2B2A-4083-BD93-8D3E9D26A7DE}"/>
              </a:ext>
            </a:extLst>
          </p:cNvPr>
          <p:cNvSpPr txBox="1"/>
          <p:nvPr/>
        </p:nvSpPr>
        <p:spPr>
          <a:xfrm>
            <a:off x="6814393" y="3464792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test.queue1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CD784F-CE8F-4E74-B003-EF2A8BDB7F82}"/>
              </a:ext>
            </a:extLst>
          </p:cNvPr>
          <p:cNvSpPr txBox="1"/>
          <p:nvPr/>
        </p:nvSpPr>
        <p:spPr>
          <a:xfrm>
            <a:off x="6826801" y="4823353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test.queue2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C646D7-66B4-44C8-92DA-11085236A1F2}"/>
              </a:ext>
            </a:extLst>
          </p:cNvPr>
          <p:cNvSpPr txBox="1"/>
          <p:nvPr/>
        </p:nvSpPr>
        <p:spPr>
          <a:xfrm>
            <a:off x="6814393" y="6142244"/>
            <a:ext cx="1237098" cy="2539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test.queue3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D4CCA4-B60E-493E-8D07-2CA974B77939}"/>
              </a:ext>
            </a:extLst>
          </p:cNvPr>
          <p:cNvSpPr txBox="1"/>
          <p:nvPr/>
        </p:nvSpPr>
        <p:spPr>
          <a:xfrm>
            <a:off x="8488714" y="3327283"/>
            <a:ext cx="1103389" cy="253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B26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test.queue3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68AEC2E-BF44-403B-949A-014879B866C2}"/>
              </a:ext>
            </a:extLst>
          </p:cNvPr>
          <p:cNvCxnSpPr>
            <a:cxnSpLocks/>
            <a:stCxn id="31" idx="1"/>
            <a:endCxn id="28" idx="3"/>
          </p:cNvCxnSpPr>
          <p:nvPr/>
        </p:nvCxnSpPr>
        <p:spPr>
          <a:xfrm rot="10800000" flipV="1">
            <a:off x="8051492" y="3454240"/>
            <a:ext cx="437223" cy="2814961"/>
          </a:xfrm>
          <a:prstGeom prst="bentConnector3">
            <a:avLst>
              <a:gd name="adj1" fmla="val 19244"/>
            </a:avLst>
          </a:prstGeom>
          <a:ln>
            <a:solidFill>
              <a:schemeClr val="bg2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1158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仲裁队列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804796"/>
          </a:xfrm>
        </p:spPr>
        <p:txBody>
          <a:bodyPr/>
          <a:lstStyle/>
          <a:p>
            <a:r>
              <a:rPr lang="zh-CN" altLang="en-US" dirty="0"/>
              <a:t>仲裁队列：仲裁队列是</a:t>
            </a:r>
            <a:r>
              <a:rPr lang="en-US" altLang="zh-CN" dirty="0"/>
              <a:t>3.8</a:t>
            </a:r>
            <a:r>
              <a:rPr lang="zh-CN" altLang="en-US" dirty="0"/>
              <a:t>版本以后才有的新功能，用来替代镜像队列，具备下列特征：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与镜像队列一样，都是主从模式，支持主从数据同步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使用非常简单，没有复杂的配置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主从同步基于</a:t>
            </a:r>
            <a:r>
              <a:rPr lang="en-US" altLang="zh-CN" dirty="0"/>
              <a:t>Raft</a:t>
            </a:r>
            <a:r>
              <a:rPr lang="zh-CN" altLang="en-US" dirty="0"/>
              <a:t>协议，强一致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AD50D3-8B2E-B1D7-C268-4D3064F1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72" y="3660050"/>
            <a:ext cx="7048073" cy="1492716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 quorumQueue()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QueueBuilder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durable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"quorum.queue"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持久化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.quorum()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仲裁队列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509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的高可用机制有了解过嘛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55477" y="1799606"/>
            <a:ext cx="10348159" cy="11415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在生产环境下，我们当时采用的镜像模式搭建的集群，共有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个节点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/>
              <a:t>镜像队列结构是一主多从（从就是镜像），所有操作都是主节点完成，然后同步给镜像节点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主宕机后，镜像节点会替代成新的主（如果在主从同步完成前，主就已经宕机，可能出现数据丢失）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A5EEC3-6F75-3B0A-21F3-D1A1F3C6DE74}"/>
              </a:ext>
            </a:extLst>
          </p:cNvPr>
          <p:cNvGrpSpPr/>
          <p:nvPr/>
        </p:nvGrpSpPr>
        <p:grpSpPr>
          <a:xfrm>
            <a:off x="1611985" y="2686639"/>
            <a:ext cx="5949881" cy="1042380"/>
            <a:chOff x="1423934" y="507476"/>
            <a:chExt cx="8013439" cy="104238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C09AC7D-72D5-9E83-CEB2-27C08DB1AB8F}"/>
                </a:ext>
              </a:extLst>
            </p:cNvPr>
            <p:cNvSpPr/>
            <p:nvPr/>
          </p:nvSpPr>
          <p:spPr bwMode="auto">
            <a:xfrm flipV="1">
              <a:off x="1423934" y="507476"/>
              <a:ext cx="7975355" cy="104238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  <a:gd name="connsiteX0" fmla="*/ 711832 w 5227979"/>
                <a:gd name="connsiteY0" fmla="*/ 0 h 1137531"/>
                <a:gd name="connsiteX1" fmla="*/ 5124992 w 5227979"/>
                <a:gd name="connsiteY1" fmla="*/ 0 h 1137531"/>
                <a:gd name="connsiteX2" fmla="*/ 5227979 w 5227979"/>
                <a:gd name="connsiteY2" fmla="*/ 102987 h 1137531"/>
                <a:gd name="connsiteX3" fmla="*/ 5227979 w 5227979"/>
                <a:gd name="connsiteY3" fmla="*/ 514924 h 1137531"/>
                <a:gd name="connsiteX4" fmla="*/ 5124992 w 5227979"/>
                <a:gd name="connsiteY4" fmla="*/ 617911 h 1137531"/>
                <a:gd name="connsiteX5" fmla="*/ 784251 w 5227979"/>
                <a:gd name="connsiteY5" fmla="*/ 617911 h 1137531"/>
                <a:gd name="connsiteX6" fmla="*/ 0 w 5227979"/>
                <a:gd name="connsiteY6" fmla="*/ 1137531 h 1137531"/>
                <a:gd name="connsiteX7" fmla="*/ 608845 w 5227979"/>
                <a:gd name="connsiteY7" fmla="*/ 498849 h 1137531"/>
                <a:gd name="connsiteX8" fmla="*/ 608845 w 5227979"/>
                <a:gd name="connsiteY8" fmla="*/ 102987 h 1137531"/>
                <a:gd name="connsiteX9" fmla="*/ 711832 w 5227979"/>
                <a:gd name="connsiteY9" fmla="*/ 0 h 113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27979" h="1137531">
                  <a:moveTo>
                    <a:pt x="711832" y="0"/>
                  </a:moveTo>
                  <a:lnTo>
                    <a:pt x="5124992" y="0"/>
                  </a:lnTo>
                  <a:cubicBezTo>
                    <a:pt x="5181870" y="0"/>
                    <a:pt x="5227979" y="46109"/>
                    <a:pt x="5227979" y="102987"/>
                  </a:cubicBezTo>
                  <a:lnTo>
                    <a:pt x="5227979" y="514924"/>
                  </a:lnTo>
                  <a:cubicBezTo>
                    <a:pt x="5227979" y="571802"/>
                    <a:pt x="5181870" y="617911"/>
                    <a:pt x="5124992" y="617911"/>
                  </a:cubicBezTo>
                  <a:lnTo>
                    <a:pt x="784251" y="617911"/>
                  </a:lnTo>
                  <a:lnTo>
                    <a:pt x="0" y="1137531"/>
                  </a:lnTo>
                  <a:lnTo>
                    <a:pt x="608845" y="498849"/>
                  </a:lnTo>
                  <a:lnTo>
                    <a:pt x="608845" y="102987"/>
                  </a:lnTo>
                  <a:cubicBezTo>
                    <a:pt x="608845" y="46109"/>
                    <a:pt x="654954" y="0"/>
                    <a:pt x="711832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占位符 6">
              <a:extLst>
                <a:ext uri="{FF2B5EF4-FFF2-40B4-BE49-F238E27FC236}">
                  <a16:creationId xmlns:a16="http://schemas.microsoft.com/office/drawing/2014/main" id="{BEF34653-4BC5-A072-D822-99F8CABA39D0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那出现丢数据怎么解决呢？</a:t>
              </a:r>
            </a:p>
          </p:txBody>
        </p:sp>
      </p:grp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E02B8B18-9A59-AAB6-557E-7E389BA47EE5}"/>
              </a:ext>
            </a:extLst>
          </p:cNvPr>
          <p:cNvSpPr txBox="1">
            <a:spLocks/>
          </p:cNvSpPr>
          <p:nvPr/>
        </p:nvSpPr>
        <p:spPr>
          <a:xfrm>
            <a:off x="2283758" y="3920637"/>
            <a:ext cx="10348159" cy="11415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我们可以采用</a:t>
            </a:r>
            <a:r>
              <a:rPr lang="zh-CN" altLang="en-US" sz="1400" dirty="0"/>
              <a:t>仲裁队列，与镜像队列一样，都是主从模式，支持主从数据同步，主从同步基于</a:t>
            </a:r>
            <a:r>
              <a:rPr lang="en-US" altLang="zh-CN" sz="1400" dirty="0"/>
              <a:t>Raft</a:t>
            </a:r>
            <a:r>
              <a:rPr lang="zh-CN" altLang="en-US" sz="1400" dirty="0"/>
              <a:t>协议，强一致。</a:t>
            </a:r>
            <a:endParaRPr lang="en-US" altLang="zh-CN" sz="1400" dirty="0"/>
          </a:p>
          <a:p>
            <a:r>
              <a:rPr lang="zh-CN" altLang="en-US" sz="1400" dirty="0"/>
              <a:t>并且使用起来也非常简单，不需要额外的配置，在声明队列的时候只要指定这个是仲裁队列即可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25AAFF-2A29-2092-FA7C-6DBF4EE82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574" y="1923372"/>
            <a:ext cx="7018893" cy="38715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58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是如何保证消息不丢失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318993" y="1860815"/>
            <a:ext cx="7381188" cy="1711944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使用</a:t>
              </a:r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在消息的收发过程都会出现消息丢失  </a:t>
              </a:r>
              <a:r>
                <a:rPr lang="en-US" altLang="zh-CN" sz="1400" dirty="0">
                  <a:solidFill>
                    <a:schemeClr val="tx1"/>
                  </a:solidFill>
                </a:rPr>
                <a:t>, 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分别给出了解决方案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生产者发送消息到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Brocker</a:t>
              </a:r>
              <a:r>
                <a:rPr lang="zh-CN" altLang="en-US" sz="1400" dirty="0">
                  <a:solidFill>
                    <a:schemeClr val="tx1"/>
                  </a:solidFill>
                </a:rPr>
                <a:t>丢失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消息在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Brocker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中存储丢失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消费者从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Brocker</a:t>
              </a:r>
              <a:r>
                <a:rPr lang="zh-CN" altLang="en-US" sz="1400" dirty="0">
                  <a:solidFill>
                    <a:schemeClr val="tx1"/>
                  </a:solidFill>
                </a:rPr>
                <a:t>接收消息丢失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74CCDFC-53E7-9803-C607-F073FD5ACDD0}"/>
              </a:ext>
            </a:extLst>
          </p:cNvPr>
          <p:cNvSpPr/>
          <p:nvPr/>
        </p:nvSpPr>
        <p:spPr>
          <a:xfrm>
            <a:off x="1547140" y="4568616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2E46B9-C6EC-A6AD-40B9-8A9F06DF7E2A}"/>
              </a:ext>
            </a:extLst>
          </p:cNvPr>
          <p:cNvSpPr/>
          <p:nvPr/>
        </p:nvSpPr>
        <p:spPr>
          <a:xfrm>
            <a:off x="8727970" y="4641423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421736-064E-C005-9F25-48B9C4C09282}"/>
              </a:ext>
            </a:extLst>
          </p:cNvPr>
          <p:cNvGrpSpPr/>
          <p:nvPr/>
        </p:nvGrpSpPr>
        <p:grpSpPr>
          <a:xfrm>
            <a:off x="4783706" y="3919722"/>
            <a:ext cx="2593179" cy="2643099"/>
            <a:chOff x="4097767" y="1932898"/>
            <a:chExt cx="2593179" cy="26430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8BFF35E-6836-6805-E235-23AF401116CB}"/>
                </a:ext>
              </a:extLst>
            </p:cNvPr>
            <p:cNvSpPr/>
            <p:nvPr/>
          </p:nvSpPr>
          <p:spPr>
            <a:xfrm>
              <a:off x="4097767" y="1932898"/>
              <a:ext cx="2593179" cy="25024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占位符 3">
              <a:extLst>
                <a:ext uri="{FF2B5EF4-FFF2-40B4-BE49-F238E27FC236}">
                  <a16:creationId xmlns:a16="http://schemas.microsoft.com/office/drawing/2014/main" id="{0B140099-FDA3-C4D8-6900-A25659D15A4C}"/>
                </a:ext>
              </a:extLst>
            </p:cNvPr>
            <p:cNvSpPr txBox="1">
              <a:spLocks/>
            </p:cNvSpPr>
            <p:nvPr/>
          </p:nvSpPr>
          <p:spPr>
            <a:xfrm>
              <a:off x="4783615" y="4058807"/>
              <a:ext cx="1470346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/>
                <a:t>Kafka </a:t>
              </a:r>
              <a:r>
                <a:rPr lang="en-US" altLang="zh-CN" sz="1400" dirty="0"/>
                <a:t>Cluster</a:t>
              </a:r>
            </a:p>
            <a:p>
              <a:endParaRPr lang="zh-CN" altLang="en-US" sz="14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CE1FC2-1B79-AEDA-BFD5-2D9DB83B38BD}"/>
              </a:ext>
            </a:extLst>
          </p:cNvPr>
          <p:cNvGrpSpPr/>
          <p:nvPr/>
        </p:nvGrpSpPr>
        <p:grpSpPr>
          <a:xfrm>
            <a:off x="5369759" y="4066525"/>
            <a:ext cx="1391590" cy="988973"/>
            <a:chOff x="4639860" y="2079701"/>
            <a:chExt cx="1391590" cy="98897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025938-86A3-A9D7-FF95-F2D71B27A08D}"/>
                </a:ext>
              </a:extLst>
            </p:cNvPr>
            <p:cNvSpPr/>
            <p:nvPr/>
          </p:nvSpPr>
          <p:spPr>
            <a:xfrm>
              <a:off x="4639860" y="2079701"/>
              <a:ext cx="1391590" cy="85440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3" name="文本占位符 3">
              <a:extLst>
                <a:ext uri="{FF2B5EF4-FFF2-40B4-BE49-F238E27FC236}">
                  <a16:creationId xmlns:a16="http://schemas.microsoft.com/office/drawing/2014/main" id="{663A9FC1-670E-C062-FBB3-00BEE640CD16}"/>
                </a:ext>
              </a:extLst>
            </p:cNvPr>
            <p:cNvSpPr txBox="1">
              <a:spLocks/>
            </p:cNvSpPr>
            <p:nvPr/>
          </p:nvSpPr>
          <p:spPr>
            <a:xfrm>
              <a:off x="4925194" y="2551484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>
                  <a:solidFill>
                    <a:schemeClr val="bg1"/>
                  </a:solidFill>
                </a:rPr>
                <a:t>broker1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7134DC-1491-AF01-3B98-886B6BBC7557}"/>
                </a:ext>
              </a:extLst>
            </p:cNvPr>
            <p:cNvSpPr/>
            <p:nvPr/>
          </p:nvSpPr>
          <p:spPr>
            <a:xfrm>
              <a:off x="4907334" y="2206523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topic</a:t>
              </a:r>
              <a:endParaRPr lang="zh-CN" altLang="en-US" dirty="0"/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62D1EB-36C2-7BAC-7992-A190590E679C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606006" y="4493727"/>
            <a:ext cx="1763753" cy="75379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ED5E68-2C1B-2441-7B01-3ACCD3D354D3}"/>
              </a:ext>
            </a:extLst>
          </p:cNvPr>
          <p:cNvGrpSpPr/>
          <p:nvPr/>
        </p:nvGrpSpPr>
        <p:grpSpPr>
          <a:xfrm>
            <a:off x="5369759" y="5101948"/>
            <a:ext cx="1391590" cy="935072"/>
            <a:chOff x="4639860" y="3115124"/>
            <a:chExt cx="1391590" cy="935072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F718F6D-94F9-CF43-10BA-3BB14908621A}"/>
                </a:ext>
              </a:extLst>
            </p:cNvPr>
            <p:cNvSpPr/>
            <p:nvPr/>
          </p:nvSpPr>
          <p:spPr>
            <a:xfrm>
              <a:off x="4639860" y="3115124"/>
              <a:ext cx="1373729" cy="81193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33"/>
                </a:solidFill>
              </a:endParaRPr>
            </a:p>
          </p:txBody>
        </p:sp>
        <p:sp>
          <p:nvSpPr>
            <p:cNvPr id="18" name="文本占位符 3">
              <a:extLst>
                <a:ext uri="{FF2B5EF4-FFF2-40B4-BE49-F238E27FC236}">
                  <a16:creationId xmlns:a16="http://schemas.microsoft.com/office/drawing/2014/main" id="{51DDADBB-5692-DE62-E69C-F8D457582864}"/>
                </a:ext>
              </a:extLst>
            </p:cNvPr>
            <p:cNvSpPr txBox="1">
              <a:spLocks/>
            </p:cNvSpPr>
            <p:nvPr/>
          </p:nvSpPr>
          <p:spPr>
            <a:xfrm>
              <a:off x="4953377" y="3533006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400" dirty="0">
                  <a:solidFill>
                    <a:schemeClr val="bg1"/>
                  </a:solidFill>
                </a:rPr>
                <a:t>broker2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B10EFF-96F1-8B79-9B94-637DCD8A2A0F}"/>
                </a:ext>
              </a:extLst>
            </p:cNvPr>
            <p:cNvSpPr/>
            <p:nvPr/>
          </p:nvSpPr>
          <p:spPr>
            <a:xfrm>
              <a:off x="4907334" y="3222507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topic</a:t>
              </a:r>
              <a:endParaRPr lang="zh-CN" altLang="en-US" dirty="0"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343A13-DF5A-08AF-12F3-68B3DD2ED49C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>
            <a:off x="3606006" y="5247522"/>
            <a:ext cx="1763753" cy="260394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C184316-E7EF-BB67-9A9D-40A9D40C70AC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6743488" y="5015096"/>
            <a:ext cx="1984482" cy="492820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B10836-8502-C9AB-EEFB-8AAB81B974E9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6761349" y="4493727"/>
            <a:ext cx="1966621" cy="52136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8D594BB-90DE-16DA-2A94-34EDA7812B8B}"/>
              </a:ext>
            </a:extLst>
          </p:cNvPr>
          <p:cNvSpPr/>
          <p:nvPr/>
        </p:nvSpPr>
        <p:spPr>
          <a:xfrm>
            <a:off x="8848425" y="4793313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F4D82F2-E17B-F6F0-9653-47D3AD81A9BC}"/>
              </a:ext>
            </a:extLst>
          </p:cNvPr>
          <p:cNvSpPr/>
          <p:nvPr/>
        </p:nvSpPr>
        <p:spPr>
          <a:xfrm>
            <a:off x="8960088" y="4967545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335EF5F-BBEB-B60E-F33F-B6CE1760FC57}"/>
              </a:ext>
            </a:extLst>
          </p:cNvPr>
          <p:cNvSpPr/>
          <p:nvPr/>
        </p:nvSpPr>
        <p:spPr>
          <a:xfrm>
            <a:off x="1641219" y="4699684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AA5D34A-6A0E-AA6E-399B-15AF9834443F}"/>
              </a:ext>
            </a:extLst>
          </p:cNvPr>
          <p:cNvSpPr/>
          <p:nvPr/>
        </p:nvSpPr>
        <p:spPr>
          <a:xfrm>
            <a:off x="1768414" y="4873849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5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C0E6-FFAF-CA8F-2097-E7F72DDD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生产者发送消息到</a:t>
            </a:r>
            <a:r>
              <a:rPr lang="en-US" altLang="zh-CN" dirty="0" err="1"/>
              <a:t>Brocker</a:t>
            </a:r>
            <a:r>
              <a:rPr lang="zh-CN" altLang="en-US" dirty="0"/>
              <a:t>丢失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6F320-9E4C-C81B-A22F-49EE19A23C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885361"/>
            <a:ext cx="10698800" cy="5279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设置异步发送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FE9811-7E52-C9CF-85B3-26DB6863D764}"/>
              </a:ext>
            </a:extLst>
          </p:cNvPr>
          <p:cNvSpPr/>
          <p:nvPr/>
        </p:nvSpPr>
        <p:spPr>
          <a:xfrm>
            <a:off x="5274551" y="1157637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A797658-A795-7851-B965-30AF6F9420EF}"/>
              </a:ext>
            </a:extLst>
          </p:cNvPr>
          <p:cNvSpPr/>
          <p:nvPr/>
        </p:nvSpPr>
        <p:spPr>
          <a:xfrm>
            <a:off x="9985558" y="1436310"/>
            <a:ext cx="1371853" cy="5579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consumer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807FF7-C690-A42F-36F1-D1B53F5059B1}"/>
              </a:ext>
            </a:extLst>
          </p:cNvPr>
          <p:cNvGrpSpPr/>
          <p:nvPr/>
        </p:nvGrpSpPr>
        <p:grpSpPr>
          <a:xfrm>
            <a:off x="7420577" y="884292"/>
            <a:ext cx="1855398" cy="1972029"/>
            <a:chOff x="4097767" y="1932898"/>
            <a:chExt cx="2593179" cy="26430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1A096C-C119-E53A-63A3-F762FDFA3E7A}"/>
                </a:ext>
              </a:extLst>
            </p:cNvPr>
            <p:cNvSpPr/>
            <p:nvPr/>
          </p:nvSpPr>
          <p:spPr>
            <a:xfrm>
              <a:off x="4097767" y="1932898"/>
              <a:ext cx="2593179" cy="25024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文本占位符 3">
              <a:extLst>
                <a:ext uri="{FF2B5EF4-FFF2-40B4-BE49-F238E27FC236}">
                  <a16:creationId xmlns:a16="http://schemas.microsoft.com/office/drawing/2014/main" id="{7A81C35E-6079-E3E1-0197-B613FA4FD5D0}"/>
                </a:ext>
              </a:extLst>
            </p:cNvPr>
            <p:cNvSpPr txBox="1">
              <a:spLocks/>
            </p:cNvSpPr>
            <p:nvPr/>
          </p:nvSpPr>
          <p:spPr>
            <a:xfrm>
              <a:off x="4665038" y="4058807"/>
              <a:ext cx="1828278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100" dirty="0"/>
                <a:t>Kafka </a:t>
              </a:r>
              <a:r>
                <a:rPr lang="en-US" altLang="zh-CN" sz="1100" dirty="0"/>
                <a:t>Cluster</a:t>
              </a:r>
            </a:p>
            <a:p>
              <a:endParaRPr lang="zh-CN" altLang="en-US" sz="11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89F01C-4DA5-2FBD-6B0A-494894D27D51}"/>
              </a:ext>
            </a:extLst>
          </p:cNvPr>
          <p:cNvGrpSpPr/>
          <p:nvPr/>
        </p:nvGrpSpPr>
        <p:grpSpPr>
          <a:xfrm>
            <a:off x="7852914" y="1031094"/>
            <a:ext cx="1038891" cy="738317"/>
            <a:chOff x="4639860" y="2079701"/>
            <a:chExt cx="1391590" cy="98897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60A8F2A-98C8-F21E-4A99-71E7FD562E12}"/>
                </a:ext>
              </a:extLst>
            </p:cNvPr>
            <p:cNvSpPr/>
            <p:nvPr/>
          </p:nvSpPr>
          <p:spPr>
            <a:xfrm>
              <a:off x="4639860" y="2079701"/>
              <a:ext cx="1391590" cy="854403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333333"/>
                </a:solidFill>
              </a:endParaRPr>
            </a:p>
          </p:txBody>
        </p:sp>
        <p:sp>
          <p:nvSpPr>
            <p:cNvPr id="11" name="文本占位符 3">
              <a:extLst>
                <a:ext uri="{FF2B5EF4-FFF2-40B4-BE49-F238E27FC236}">
                  <a16:creationId xmlns:a16="http://schemas.microsoft.com/office/drawing/2014/main" id="{ADC114E0-0A62-9A50-D4DE-DD30595B53EC}"/>
                </a:ext>
              </a:extLst>
            </p:cNvPr>
            <p:cNvSpPr txBox="1">
              <a:spLocks/>
            </p:cNvSpPr>
            <p:nvPr/>
          </p:nvSpPr>
          <p:spPr>
            <a:xfrm>
              <a:off x="4925194" y="2551484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100" dirty="0">
                  <a:solidFill>
                    <a:schemeClr val="bg1"/>
                  </a:solidFill>
                </a:rPr>
                <a:t>broker1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3EF820E-0206-B018-D166-E27DA74EF960}"/>
                </a:ext>
              </a:extLst>
            </p:cNvPr>
            <p:cNvSpPr/>
            <p:nvPr/>
          </p:nvSpPr>
          <p:spPr>
            <a:xfrm>
              <a:off x="4907334" y="2206523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topic</a:t>
              </a:r>
              <a:endParaRPr lang="zh-CN" altLang="en-US" sz="1400" dirty="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03C8E7-CBC8-EC04-9363-A9BAEF3E55C5}"/>
              </a:ext>
            </a:extLst>
          </p:cNvPr>
          <p:cNvCxnSpPr>
            <a:cxnSpLocks/>
            <a:stCxn id="24" idx="3"/>
            <a:endCxn id="10" idx="1"/>
          </p:cNvCxnSpPr>
          <p:nvPr/>
        </p:nvCxnSpPr>
        <p:spPr>
          <a:xfrm flipV="1">
            <a:off x="6867678" y="1350021"/>
            <a:ext cx="985236" cy="39181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38568C-DB5B-6FAF-C4D5-5B659EB51654}"/>
              </a:ext>
            </a:extLst>
          </p:cNvPr>
          <p:cNvGrpSpPr/>
          <p:nvPr/>
        </p:nvGrpSpPr>
        <p:grpSpPr>
          <a:xfrm>
            <a:off x="7871769" y="1849701"/>
            <a:ext cx="1038891" cy="698078"/>
            <a:chOff x="4639860" y="3115124"/>
            <a:chExt cx="1391590" cy="93507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A993D3C-7BFA-8254-564C-F18CDAFD77FE}"/>
                </a:ext>
              </a:extLst>
            </p:cNvPr>
            <p:cNvSpPr/>
            <p:nvPr/>
          </p:nvSpPr>
          <p:spPr>
            <a:xfrm>
              <a:off x="4639860" y="3115124"/>
              <a:ext cx="1373729" cy="811936"/>
            </a:xfrm>
            <a:prstGeom prst="round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333333"/>
                </a:solidFill>
              </a:endParaRPr>
            </a:p>
          </p:txBody>
        </p:sp>
        <p:sp>
          <p:nvSpPr>
            <p:cNvPr id="16" name="文本占位符 3">
              <a:extLst>
                <a:ext uri="{FF2B5EF4-FFF2-40B4-BE49-F238E27FC236}">
                  <a16:creationId xmlns:a16="http://schemas.microsoft.com/office/drawing/2014/main" id="{15C8FF99-4C7F-D277-C11E-22D2C4A5FF4A}"/>
                </a:ext>
              </a:extLst>
            </p:cNvPr>
            <p:cNvSpPr txBox="1">
              <a:spLocks/>
            </p:cNvSpPr>
            <p:nvPr/>
          </p:nvSpPr>
          <p:spPr>
            <a:xfrm>
              <a:off x="4953377" y="3533006"/>
              <a:ext cx="1078073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100" dirty="0">
                  <a:solidFill>
                    <a:schemeClr val="bg1"/>
                  </a:solidFill>
                </a:rPr>
                <a:t>broker2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CC86C4-528C-EED7-25C4-F43EFCB1F452}"/>
                </a:ext>
              </a:extLst>
            </p:cNvPr>
            <p:cNvSpPr/>
            <p:nvPr/>
          </p:nvSpPr>
          <p:spPr>
            <a:xfrm>
              <a:off x="4907334" y="3222507"/>
              <a:ext cx="879231" cy="373019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topic</a:t>
              </a:r>
              <a:endParaRPr lang="zh-CN" altLang="en-US" sz="1400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CA2CB5-9631-87F2-E002-9B9715F3A156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>
            <a:off x="6867678" y="1741836"/>
            <a:ext cx="1004091" cy="41094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1BDC666-0291-6DBB-B542-1641B72256C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8897326" y="1715276"/>
            <a:ext cx="1088232" cy="43750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8B4E68-E8CC-4EFF-45D7-328FFBC755C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8891805" y="1350021"/>
            <a:ext cx="1093753" cy="365255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852B5A-F8F6-55DF-8859-8B6B2F65D2BA}"/>
              </a:ext>
            </a:extLst>
          </p:cNvPr>
          <p:cNvSpPr/>
          <p:nvPr/>
        </p:nvSpPr>
        <p:spPr>
          <a:xfrm>
            <a:off x="10106013" y="1588200"/>
            <a:ext cx="1371853" cy="5579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consumer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8E0810F-65E9-F442-A773-7AC835F91449}"/>
              </a:ext>
            </a:extLst>
          </p:cNvPr>
          <p:cNvSpPr/>
          <p:nvPr/>
        </p:nvSpPr>
        <p:spPr>
          <a:xfrm>
            <a:off x="10217676" y="1762432"/>
            <a:ext cx="1371853" cy="5579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consumer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AFB921-5AE7-DFD8-B6FE-787C00251B8B}"/>
              </a:ext>
            </a:extLst>
          </p:cNvPr>
          <p:cNvSpPr/>
          <p:nvPr/>
        </p:nvSpPr>
        <p:spPr>
          <a:xfrm>
            <a:off x="5368630" y="1288705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BCDF379-709D-2B57-1506-3B209B796530}"/>
              </a:ext>
            </a:extLst>
          </p:cNvPr>
          <p:cNvSpPr/>
          <p:nvPr/>
        </p:nvSpPr>
        <p:spPr>
          <a:xfrm>
            <a:off x="5495825" y="1462870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80D1EAB6-9889-98BE-F570-FC827A28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23" y="2519092"/>
            <a:ext cx="5910606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同步发送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RecordMetadata recordMetadata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kafkaProducer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.send(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).get();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异步发送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kafkaProducer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.send(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onCompletion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RecordMetadata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recordMetadata,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Exception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(e !=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消息发送失败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|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记录日志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offset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recordMetadata.offset();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partition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recordMetadata.partition();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topic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recordMetadata.topic();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B9CA1676-71A6-CD9D-5155-1E6A1448D6AF}"/>
              </a:ext>
            </a:extLst>
          </p:cNvPr>
          <p:cNvSpPr txBox="1">
            <a:spLocks/>
          </p:cNvSpPr>
          <p:nvPr/>
        </p:nvSpPr>
        <p:spPr>
          <a:xfrm>
            <a:off x="746600" y="5307291"/>
            <a:ext cx="10698800" cy="5279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消息重试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39D5AF11-5E31-EAB0-859D-72C733DF3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40" y="5894186"/>
            <a:ext cx="5799088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设置重试次数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ProducerConfig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RETRIES_CONFIG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6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7" grpId="0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C0E6-FFAF-CA8F-2097-E7F72DDD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消息在</a:t>
            </a:r>
            <a:r>
              <a:rPr lang="en-US" altLang="zh-CN" dirty="0" err="1"/>
              <a:t>Brocker</a:t>
            </a:r>
            <a:r>
              <a:rPr lang="zh-CN" altLang="en-US" dirty="0"/>
              <a:t>中存储丢失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6F320-9E4C-C81B-A22F-49EE19A23C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8831" y="2901098"/>
            <a:ext cx="10698800" cy="5279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发送确认机制</a:t>
            </a:r>
            <a:r>
              <a:rPr lang="en-US" altLang="zh-CN" dirty="0"/>
              <a:t>acks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FE9811-7E52-C9CF-85B3-26DB6863D764}"/>
              </a:ext>
            </a:extLst>
          </p:cNvPr>
          <p:cNvSpPr/>
          <p:nvPr/>
        </p:nvSpPr>
        <p:spPr>
          <a:xfrm>
            <a:off x="4935186" y="1789233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807FF7-C690-A42F-36F1-D1B53F5059B1}"/>
              </a:ext>
            </a:extLst>
          </p:cNvPr>
          <p:cNvGrpSpPr/>
          <p:nvPr/>
        </p:nvGrpSpPr>
        <p:grpSpPr>
          <a:xfrm>
            <a:off x="7117237" y="1308498"/>
            <a:ext cx="3233393" cy="2433943"/>
            <a:chOff x="4097767" y="1932898"/>
            <a:chExt cx="2593179" cy="262278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1A096C-C119-E53A-63A3-F762FDFA3E7A}"/>
                </a:ext>
              </a:extLst>
            </p:cNvPr>
            <p:cNvSpPr/>
            <p:nvPr/>
          </p:nvSpPr>
          <p:spPr>
            <a:xfrm>
              <a:off x="4097767" y="1932898"/>
              <a:ext cx="2593179" cy="250242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文本占位符 3">
              <a:extLst>
                <a:ext uri="{FF2B5EF4-FFF2-40B4-BE49-F238E27FC236}">
                  <a16:creationId xmlns:a16="http://schemas.microsoft.com/office/drawing/2014/main" id="{7A81C35E-6079-E3E1-0197-B613FA4FD5D0}"/>
                </a:ext>
              </a:extLst>
            </p:cNvPr>
            <p:cNvSpPr txBox="1">
              <a:spLocks/>
            </p:cNvSpPr>
            <p:nvPr/>
          </p:nvSpPr>
          <p:spPr>
            <a:xfrm>
              <a:off x="4831365" y="4038490"/>
              <a:ext cx="1828278" cy="5171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sv-SE" altLang="zh-CN" sz="1100" dirty="0"/>
                <a:t>Kafka </a:t>
              </a:r>
              <a:r>
                <a:rPr lang="en-US" altLang="zh-CN" sz="1100" dirty="0"/>
                <a:t>Cluster</a:t>
              </a:r>
            </a:p>
            <a:p>
              <a:endParaRPr lang="zh-CN" altLang="en-US" sz="1100" dirty="0"/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0A8F2A-98C8-F21E-4A99-71E7FD562E12}"/>
              </a:ext>
            </a:extLst>
          </p:cNvPr>
          <p:cNvSpPr/>
          <p:nvPr/>
        </p:nvSpPr>
        <p:spPr>
          <a:xfrm>
            <a:off x="7737849" y="1455300"/>
            <a:ext cx="1038891" cy="63785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leader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A993D3C-7BFA-8254-564C-F18CDAFD77FE}"/>
              </a:ext>
            </a:extLst>
          </p:cNvPr>
          <p:cNvSpPr/>
          <p:nvPr/>
        </p:nvSpPr>
        <p:spPr>
          <a:xfrm>
            <a:off x="8795595" y="2509576"/>
            <a:ext cx="1025557" cy="60615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333333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AFB921-5AE7-DFD8-B6FE-787C00251B8B}"/>
              </a:ext>
            </a:extLst>
          </p:cNvPr>
          <p:cNvSpPr/>
          <p:nvPr/>
        </p:nvSpPr>
        <p:spPr>
          <a:xfrm>
            <a:off x="5029265" y="1920301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BCDF379-709D-2B57-1506-3B209B796530}"/>
              </a:ext>
            </a:extLst>
          </p:cNvPr>
          <p:cNvSpPr/>
          <p:nvPr/>
        </p:nvSpPr>
        <p:spPr>
          <a:xfrm>
            <a:off x="5156460" y="2094466"/>
            <a:ext cx="1371853" cy="5579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333333"/>
                </a:solidFill>
              </a:rPr>
              <a:t>producer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9939045-9DE7-6426-C86D-470DE06DF77D}"/>
              </a:ext>
            </a:extLst>
          </p:cNvPr>
          <p:cNvSpPr/>
          <p:nvPr/>
        </p:nvSpPr>
        <p:spPr>
          <a:xfrm>
            <a:off x="8919714" y="2595988"/>
            <a:ext cx="1025557" cy="60615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333333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3ADA3B9-06A8-54E5-5F6B-88E76F850565}"/>
              </a:ext>
            </a:extLst>
          </p:cNvPr>
          <p:cNvSpPr/>
          <p:nvPr/>
        </p:nvSpPr>
        <p:spPr>
          <a:xfrm>
            <a:off x="9062687" y="2701253"/>
            <a:ext cx="1025557" cy="60615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follower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65252A6-34F9-47DF-B36D-2491D1AF213E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>
            <a:off x="8776740" y="1774227"/>
            <a:ext cx="531634" cy="735349"/>
          </a:xfrm>
          <a:prstGeom prst="curvedConnector2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298771E-137E-3C3E-1CFC-BDAFE013AF4F}"/>
              </a:ext>
            </a:extLst>
          </p:cNvPr>
          <p:cNvCxnSpPr>
            <a:stCxn id="15" idx="1"/>
            <a:endCxn id="10" idx="2"/>
          </p:cNvCxnSpPr>
          <p:nvPr/>
        </p:nvCxnSpPr>
        <p:spPr>
          <a:xfrm rot="10800000">
            <a:off x="8257295" y="2093154"/>
            <a:ext cx="538300" cy="719498"/>
          </a:xfrm>
          <a:prstGeom prst="curvedConnector2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C921CDC5-BE04-B1DB-02BE-8BEFDC62144C}"/>
              </a:ext>
            </a:extLst>
          </p:cNvPr>
          <p:cNvCxnSpPr>
            <a:stCxn id="24" idx="3"/>
            <a:endCxn id="10" idx="1"/>
          </p:cNvCxnSpPr>
          <p:nvPr/>
        </p:nvCxnSpPr>
        <p:spPr>
          <a:xfrm flipV="1">
            <a:off x="6528313" y="1774227"/>
            <a:ext cx="1209536" cy="599205"/>
          </a:xfrm>
          <a:prstGeom prst="curvedConnector3">
            <a:avLst>
              <a:gd name="adj1" fmla="val 67146"/>
            </a:avLst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E12620BC-B6F4-DCD8-B3D7-CAFEB231D5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3351" y="1583703"/>
            <a:ext cx="1206629" cy="650446"/>
          </a:xfrm>
          <a:prstGeom prst="curvedConnector3">
            <a:avLst>
              <a:gd name="adj1" fmla="val 50000"/>
            </a:avLst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53286630-E919-9AB1-C68C-758F94800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50558"/>
              </p:ext>
            </p:extLst>
          </p:nvPr>
        </p:nvGraphicFramePr>
        <p:xfrm>
          <a:off x="1019546" y="3852458"/>
          <a:ext cx="10152907" cy="22436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7608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8115299">
                  <a:extLst>
                    <a:ext uri="{9D8B030D-6E8A-4147-A177-3AD203B41FA5}">
                      <a16:colId xmlns:a16="http://schemas.microsoft.com/office/drawing/2014/main" val="3204563152"/>
                    </a:ext>
                  </a:extLst>
                </a:gridCol>
              </a:tblGrid>
              <a:tr h="582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确认机制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5108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acks=0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生产者在成功写入消息之前不会等待任何来自服务器的响应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消息有丢失的风险，但是速度最快</a:t>
                      </a:r>
                    </a:p>
                    <a:p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589085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acks=1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（默认值）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只要集群首领节点收到消息，生产者就会收到一个来自服务器的成功响应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553916"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acks=all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B"/>
                          <a:cs typeface="+mn-cs"/>
                        </a:rPr>
                        <a:t>只有当所有参与赋值的节点全部收到消息时，生产者才会收到一个来自服务器的成功响应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085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CAFEF-7520-E734-DD4C-D23AFF47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消费者从</a:t>
            </a:r>
            <a:r>
              <a:rPr lang="en-US" altLang="zh-CN" dirty="0" err="1"/>
              <a:t>Brocker</a:t>
            </a:r>
            <a:r>
              <a:rPr lang="zh-CN" altLang="en-US" dirty="0"/>
              <a:t>接收消息丢失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B7A51E7-6FED-0ADC-188F-7DA3B9ECB061}"/>
              </a:ext>
            </a:extLst>
          </p:cNvPr>
          <p:cNvSpPr/>
          <p:nvPr/>
        </p:nvSpPr>
        <p:spPr>
          <a:xfrm>
            <a:off x="4467347" y="3550981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FC18A5-314A-F734-55B5-6A27B24BF03A}"/>
              </a:ext>
            </a:extLst>
          </p:cNvPr>
          <p:cNvSpPr/>
          <p:nvPr/>
        </p:nvSpPr>
        <p:spPr>
          <a:xfrm>
            <a:off x="4465412" y="2124488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33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FE96EEF-9291-49B6-2792-BCAAD2C657ED}"/>
              </a:ext>
            </a:extLst>
          </p:cNvPr>
          <p:cNvSpPr/>
          <p:nvPr/>
        </p:nvSpPr>
        <p:spPr>
          <a:xfrm>
            <a:off x="3859822" y="1571570"/>
            <a:ext cx="3991708" cy="3213643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76BAF24E-760A-40B0-9852-28F9F1E2B5E4}"/>
              </a:ext>
            </a:extLst>
          </p:cNvPr>
          <p:cNvSpPr txBox="1">
            <a:spLocks/>
          </p:cNvSpPr>
          <p:nvPr/>
        </p:nvSpPr>
        <p:spPr>
          <a:xfrm>
            <a:off x="5178669" y="1589510"/>
            <a:ext cx="166174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32A1686F-F790-CFA3-A2F2-BD7927513EFA}"/>
              </a:ext>
            </a:extLst>
          </p:cNvPr>
          <p:cNvSpPr txBox="1">
            <a:spLocks/>
          </p:cNvSpPr>
          <p:nvPr/>
        </p:nvSpPr>
        <p:spPr>
          <a:xfrm>
            <a:off x="5298156" y="2089320"/>
            <a:ext cx="997139" cy="3931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Borker1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DFAE0AE2-7587-4E35-3103-7538CD657B2B}"/>
              </a:ext>
            </a:extLst>
          </p:cNvPr>
          <p:cNvSpPr txBox="1">
            <a:spLocks/>
          </p:cNvSpPr>
          <p:nvPr/>
        </p:nvSpPr>
        <p:spPr>
          <a:xfrm>
            <a:off x="5292458" y="3516030"/>
            <a:ext cx="1498301" cy="39310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</a:rPr>
              <a:t>Borker2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D46B66-DE4F-0C1C-93A4-8FB6CAC385EA}"/>
              </a:ext>
            </a:extLst>
          </p:cNvPr>
          <p:cNvSpPr/>
          <p:nvPr/>
        </p:nvSpPr>
        <p:spPr>
          <a:xfrm>
            <a:off x="4756638" y="2570342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/>
              <a:t> P1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AE8C05-E93A-E266-BAB2-99E501657861}"/>
              </a:ext>
            </a:extLst>
          </p:cNvPr>
          <p:cNvSpPr/>
          <p:nvPr/>
        </p:nvSpPr>
        <p:spPr>
          <a:xfrm>
            <a:off x="5883857" y="2570342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>
                <a:solidFill>
                  <a:srgbClr val="FFFF00"/>
                </a:solidFill>
              </a:rPr>
              <a:t> P3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EC7505-862B-67D9-330B-A5E1ECB79253}"/>
              </a:ext>
            </a:extLst>
          </p:cNvPr>
          <p:cNvSpPr/>
          <p:nvPr/>
        </p:nvSpPr>
        <p:spPr>
          <a:xfrm>
            <a:off x="4756638" y="3952176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>
                <a:solidFill>
                  <a:srgbClr val="FFFF00"/>
                </a:solidFill>
              </a:rPr>
              <a:t> P2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0AE5E1-AB97-E470-AD96-231AD38A6478}"/>
              </a:ext>
            </a:extLst>
          </p:cNvPr>
          <p:cNvSpPr/>
          <p:nvPr/>
        </p:nvSpPr>
        <p:spPr>
          <a:xfrm>
            <a:off x="5883857" y="3956853"/>
            <a:ext cx="852854" cy="4636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T1</a:t>
            </a:r>
            <a:r>
              <a:rPr lang="en-US" altLang="zh-CN" dirty="0">
                <a:solidFill>
                  <a:srgbClr val="FFFF00"/>
                </a:solidFill>
              </a:rPr>
              <a:t> P4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38305D-A44C-0C52-82BB-5DFB42ECDC26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2779871" y="2658012"/>
            <a:ext cx="1685541" cy="565632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705AA03-3D0B-1B2D-CD46-BA95F26E0160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>
            <a:off x="2779871" y="3223644"/>
            <a:ext cx="1687476" cy="86086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0F62D21-77BC-9C89-759C-52FBABB13EF6}"/>
              </a:ext>
            </a:extLst>
          </p:cNvPr>
          <p:cNvSpPr/>
          <p:nvPr/>
        </p:nvSpPr>
        <p:spPr>
          <a:xfrm>
            <a:off x="721005" y="2544738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E95635-0470-5A44-5F8D-2E23DE5845CC}"/>
              </a:ext>
            </a:extLst>
          </p:cNvPr>
          <p:cNvSpPr/>
          <p:nvPr/>
        </p:nvSpPr>
        <p:spPr>
          <a:xfrm>
            <a:off x="815084" y="2675806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BF2F6E-2AAF-CEE6-E504-BEFA0CC3C7DE}"/>
              </a:ext>
            </a:extLst>
          </p:cNvPr>
          <p:cNvSpPr/>
          <p:nvPr/>
        </p:nvSpPr>
        <p:spPr>
          <a:xfrm>
            <a:off x="942279" y="2849971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7A0C341-37CB-19D1-8FB2-02F12653D392}"/>
              </a:ext>
            </a:extLst>
          </p:cNvPr>
          <p:cNvSpPr/>
          <p:nvPr/>
        </p:nvSpPr>
        <p:spPr>
          <a:xfrm>
            <a:off x="9112955" y="292152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consumer2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5DB218D-7F32-3F7E-737D-90B30933B3A4}"/>
              </a:ext>
            </a:extLst>
          </p:cNvPr>
          <p:cNvSpPr/>
          <p:nvPr/>
        </p:nvSpPr>
        <p:spPr>
          <a:xfrm>
            <a:off x="9112955" y="1816309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consumer1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D6F3DFC-2C33-09EB-D756-616372F3F0F6}"/>
              </a:ext>
            </a:extLst>
          </p:cNvPr>
          <p:cNvSpPr/>
          <p:nvPr/>
        </p:nvSpPr>
        <p:spPr>
          <a:xfrm>
            <a:off x="9112955" y="40267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consumer3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9B23CAAE-DFC7-F393-C144-2703F9F23891}"/>
              </a:ext>
            </a:extLst>
          </p:cNvPr>
          <p:cNvSpPr txBox="1">
            <a:spLocks/>
          </p:cNvSpPr>
          <p:nvPr/>
        </p:nvSpPr>
        <p:spPr>
          <a:xfrm>
            <a:off x="739859" y="5307508"/>
            <a:ext cx="9676760" cy="860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Kafka </a:t>
            </a:r>
            <a:r>
              <a:rPr lang="zh-CN" altLang="en-US" sz="1400" dirty="0"/>
              <a:t>中的分区机制指的是将每个主题划分成多个分区（</a:t>
            </a:r>
            <a:r>
              <a:rPr lang="en-US" altLang="zh-CN" sz="1400" dirty="0"/>
              <a:t>Partition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topic</a:t>
            </a:r>
            <a:r>
              <a:rPr lang="zh-CN" altLang="en-US" sz="1400" dirty="0"/>
              <a:t>分区中消息只能由消费者组中的唯一一个消费者处理，不同的分区分配给不同的消费者（同一个消费者组）</a:t>
            </a:r>
            <a:endParaRPr lang="en-US" altLang="zh-CN" sz="1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0C4573-2AFC-12A5-8D1A-3142BE230ED0}"/>
              </a:ext>
            </a:extLst>
          </p:cNvPr>
          <p:cNvGrpSpPr/>
          <p:nvPr/>
        </p:nvGrpSpPr>
        <p:grpSpPr>
          <a:xfrm>
            <a:off x="8795208" y="1640263"/>
            <a:ext cx="2450970" cy="4151808"/>
            <a:chOff x="7494310" y="2158738"/>
            <a:chExt cx="2300140" cy="356813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D481A9A-E6E1-0E03-1EAF-28D40221B720}"/>
                </a:ext>
              </a:extLst>
            </p:cNvPr>
            <p:cNvSpPr/>
            <p:nvPr/>
          </p:nvSpPr>
          <p:spPr bwMode="auto">
            <a:xfrm>
              <a:off x="7494310" y="2158738"/>
              <a:ext cx="2300140" cy="30542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占位符 3">
              <a:extLst>
                <a:ext uri="{FF2B5EF4-FFF2-40B4-BE49-F238E27FC236}">
                  <a16:creationId xmlns:a16="http://schemas.microsoft.com/office/drawing/2014/main" id="{4DF4DB7F-DAEE-6AD6-1504-D4E35134DA67}"/>
                </a:ext>
              </a:extLst>
            </p:cNvPr>
            <p:cNvSpPr txBox="1">
              <a:spLocks/>
            </p:cNvSpPr>
            <p:nvPr/>
          </p:nvSpPr>
          <p:spPr>
            <a:xfrm>
              <a:off x="8171880" y="5243747"/>
              <a:ext cx="989815" cy="483124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消费者组</a:t>
              </a:r>
              <a:endParaRPr lang="en-US" altLang="zh-CN" sz="1400" dirty="0"/>
            </a:p>
          </p:txBody>
        </p:sp>
      </p:grp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BDF06ED-F819-41DB-390B-6C9744D97448}"/>
              </a:ext>
            </a:extLst>
          </p:cNvPr>
          <p:cNvCxnSpPr>
            <a:stCxn id="11" idx="0"/>
            <a:endCxn id="22" idx="1"/>
          </p:cNvCxnSpPr>
          <p:nvPr/>
        </p:nvCxnSpPr>
        <p:spPr>
          <a:xfrm rot="5400000" flipH="1" flipV="1">
            <a:off x="6957830" y="415217"/>
            <a:ext cx="380360" cy="392989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D93291-744F-B35A-7A0A-1C15EA58CA1E}"/>
              </a:ext>
            </a:extLst>
          </p:cNvPr>
          <p:cNvCxnSpPr>
            <a:stCxn id="13" idx="0"/>
            <a:endCxn id="22" idx="1"/>
          </p:cNvCxnSpPr>
          <p:nvPr/>
        </p:nvCxnSpPr>
        <p:spPr>
          <a:xfrm flipV="1">
            <a:off x="5183065" y="2189982"/>
            <a:ext cx="3929890" cy="176219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1639C9-8D51-7215-8FB8-0455C2077A1E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6736711" y="2802163"/>
            <a:ext cx="2376244" cy="4930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F4A99A3-B486-91C6-2DEE-3A3693E3EE52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6736711" y="4188674"/>
            <a:ext cx="2376244" cy="21172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9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FE649E-13AF-202D-6E8B-0F3C4B6277D9}"/>
              </a:ext>
            </a:extLst>
          </p:cNvPr>
          <p:cNvGrpSpPr/>
          <p:nvPr/>
        </p:nvGrpSpPr>
        <p:grpSpPr>
          <a:xfrm>
            <a:off x="1008668" y="1743958"/>
            <a:ext cx="5266441" cy="3610465"/>
            <a:chOff x="1008668" y="1743958"/>
            <a:chExt cx="5266441" cy="361046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8B07B93-FDE0-0B4D-FD6E-195B82B2B6A8}"/>
                </a:ext>
              </a:extLst>
            </p:cNvPr>
            <p:cNvSpPr/>
            <p:nvPr/>
          </p:nvSpPr>
          <p:spPr bwMode="auto">
            <a:xfrm>
              <a:off x="1008668" y="1743958"/>
              <a:ext cx="5266441" cy="361046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5D25F3-3B98-606E-381E-8D6CC41C7B72}"/>
                </a:ext>
              </a:extLst>
            </p:cNvPr>
            <p:cNvSpPr txBox="1"/>
            <p:nvPr/>
          </p:nvSpPr>
          <p:spPr>
            <a:xfrm>
              <a:off x="3032289" y="4924662"/>
              <a:ext cx="615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T1</a:t>
              </a:r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492FFEA-E17D-AAC7-4B0E-453109D9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消费者从</a:t>
            </a:r>
            <a:r>
              <a:rPr lang="en-US" altLang="zh-CN" dirty="0" err="1"/>
              <a:t>Brocker</a:t>
            </a:r>
            <a:r>
              <a:rPr lang="zh-CN" altLang="en-US" dirty="0"/>
              <a:t>接收消息丢失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3E7555F-CEE2-FF18-CC19-C0417AF92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91893"/>
              </p:ext>
            </p:extLst>
          </p:nvPr>
        </p:nvGraphicFramePr>
        <p:xfrm>
          <a:off x="1494668" y="1898015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6" name="文本占位符 3">
            <a:extLst>
              <a:ext uri="{FF2B5EF4-FFF2-40B4-BE49-F238E27FC236}">
                <a16:creationId xmlns:a16="http://schemas.microsoft.com/office/drawing/2014/main" id="{5D1CD85B-66FB-EDA0-444F-FA50FDB92958}"/>
              </a:ext>
            </a:extLst>
          </p:cNvPr>
          <p:cNvSpPr txBox="1">
            <a:spLocks/>
          </p:cNvSpPr>
          <p:nvPr/>
        </p:nvSpPr>
        <p:spPr>
          <a:xfrm>
            <a:off x="1065228" y="2111822"/>
            <a:ext cx="424206" cy="4428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P1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B92C2A3-1817-B956-34A5-67D10543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37483"/>
              </p:ext>
            </p:extLst>
          </p:nvPr>
        </p:nvGraphicFramePr>
        <p:xfrm>
          <a:off x="1486813" y="2955302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8" name="文本占位符 3">
            <a:extLst>
              <a:ext uri="{FF2B5EF4-FFF2-40B4-BE49-F238E27FC236}">
                <a16:creationId xmlns:a16="http://schemas.microsoft.com/office/drawing/2014/main" id="{1715D066-F2C3-1732-E765-E4C085315F57}"/>
              </a:ext>
            </a:extLst>
          </p:cNvPr>
          <p:cNvSpPr txBox="1">
            <a:spLocks/>
          </p:cNvSpPr>
          <p:nvPr/>
        </p:nvSpPr>
        <p:spPr>
          <a:xfrm>
            <a:off x="1057373" y="3169109"/>
            <a:ext cx="424206" cy="4428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P2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227448-3CAE-8219-FBFF-D3B7B155AECE}"/>
              </a:ext>
            </a:extLst>
          </p:cNvPr>
          <p:cNvSpPr/>
          <p:nvPr/>
        </p:nvSpPr>
        <p:spPr>
          <a:xfrm>
            <a:off x="7009317" y="24237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consumer1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A918511-9BEA-9A54-B691-C8F7608CC746}"/>
              </a:ext>
            </a:extLst>
          </p:cNvPr>
          <p:cNvCxnSpPr>
            <a:stCxn id="9" idx="1"/>
            <a:endCxn id="5" idx="3"/>
          </p:cNvCxnSpPr>
          <p:nvPr/>
        </p:nvCxnSpPr>
        <p:spPr>
          <a:xfrm rot="10800000">
            <a:off x="5788053" y="2282899"/>
            <a:ext cx="1221265" cy="5145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18E484-5D86-45B3-1659-0B58B0E6167A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5780197" y="2797402"/>
            <a:ext cx="1229120" cy="5427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F21E11C-AF7E-3A99-78F6-E09628C5EAEE}"/>
              </a:ext>
            </a:extLst>
          </p:cNvPr>
          <p:cNvSpPr txBox="1">
            <a:spLocks/>
          </p:cNvSpPr>
          <p:nvPr/>
        </p:nvSpPr>
        <p:spPr>
          <a:xfrm>
            <a:off x="6253113" y="1336250"/>
            <a:ext cx="5938887" cy="869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消费者默认是自动按期提交已经消费的偏移量，默认是每隔</a:t>
            </a:r>
            <a:r>
              <a:rPr lang="en-US" altLang="zh-CN" sz="1400" dirty="0"/>
              <a:t>5s</a:t>
            </a:r>
            <a:r>
              <a:rPr lang="zh-CN" altLang="en-US" sz="1400" dirty="0"/>
              <a:t>提交一次</a:t>
            </a:r>
            <a:endParaRPr lang="en-US" altLang="zh-CN" sz="1400" dirty="0"/>
          </a:p>
          <a:p>
            <a:r>
              <a:rPr lang="zh-CN" altLang="en-US" sz="1400" dirty="0"/>
              <a:t>如果出现重平衡的情况，可能会重复消费或丢失数据</a:t>
            </a:r>
            <a:endParaRPr lang="en-US" altLang="zh-CN" sz="1400" dirty="0"/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18C5DECA-7A23-A550-DB90-E79DF0EB4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0158"/>
              </p:ext>
            </p:extLst>
          </p:nvPr>
        </p:nvGraphicFramePr>
        <p:xfrm>
          <a:off x="1469531" y="4097518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02AB7468-3EF2-8C5E-B6A3-0ACF7D74B728}"/>
              </a:ext>
            </a:extLst>
          </p:cNvPr>
          <p:cNvSpPr txBox="1">
            <a:spLocks/>
          </p:cNvSpPr>
          <p:nvPr/>
        </p:nvSpPr>
        <p:spPr>
          <a:xfrm>
            <a:off x="1068370" y="4251491"/>
            <a:ext cx="424206" cy="3989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P3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9597B6C-4140-8B14-F7D9-611AA31E750A}"/>
              </a:ext>
            </a:extLst>
          </p:cNvPr>
          <p:cNvSpPr/>
          <p:nvPr/>
        </p:nvSpPr>
        <p:spPr>
          <a:xfrm>
            <a:off x="7001462" y="4112699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consumer2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CEFE4700-6DB3-4988-2BFB-BB3DECF1CF39}"/>
              </a:ext>
            </a:extLst>
          </p:cNvPr>
          <p:cNvCxnSpPr>
            <a:stCxn id="29" idx="1"/>
            <a:endCxn id="25" idx="3"/>
          </p:cNvCxnSpPr>
          <p:nvPr/>
        </p:nvCxnSpPr>
        <p:spPr>
          <a:xfrm rot="10800000">
            <a:off x="5762916" y="4482402"/>
            <a:ext cx="1238547" cy="39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57D1DEA-F965-286C-3DDE-08FC5AA6FEEC}"/>
              </a:ext>
            </a:extLst>
          </p:cNvPr>
          <p:cNvCxnSpPr>
            <a:stCxn id="9" idx="1"/>
            <a:endCxn id="25" idx="3"/>
          </p:cNvCxnSpPr>
          <p:nvPr/>
        </p:nvCxnSpPr>
        <p:spPr>
          <a:xfrm rot="10800000" flipV="1">
            <a:off x="5762915" y="2797402"/>
            <a:ext cx="1246402" cy="16849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D9C68FA-0BAF-1D81-51A8-4046B356CA62}"/>
              </a:ext>
            </a:extLst>
          </p:cNvPr>
          <p:cNvGrpSpPr/>
          <p:nvPr/>
        </p:nvGrpSpPr>
        <p:grpSpPr>
          <a:xfrm>
            <a:off x="6796725" y="2083324"/>
            <a:ext cx="2300140" cy="2960018"/>
            <a:chOff x="7494310" y="2158738"/>
            <a:chExt cx="2300140" cy="305428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D59C3EB-B875-D267-54B7-10AE426100D9}"/>
                </a:ext>
              </a:extLst>
            </p:cNvPr>
            <p:cNvSpPr/>
            <p:nvPr/>
          </p:nvSpPr>
          <p:spPr bwMode="auto">
            <a:xfrm>
              <a:off x="7494310" y="2158738"/>
              <a:ext cx="2300140" cy="30542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占位符 3">
              <a:extLst>
                <a:ext uri="{FF2B5EF4-FFF2-40B4-BE49-F238E27FC236}">
                  <a16:creationId xmlns:a16="http://schemas.microsoft.com/office/drawing/2014/main" id="{96FFA272-08C2-0557-149E-CC6375DA97A5}"/>
                </a:ext>
              </a:extLst>
            </p:cNvPr>
            <p:cNvSpPr txBox="1">
              <a:spLocks/>
            </p:cNvSpPr>
            <p:nvPr/>
          </p:nvSpPr>
          <p:spPr>
            <a:xfrm>
              <a:off x="8154186" y="3429000"/>
              <a:ext cx="989815" cy="483124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消费者组</a:t>
              </a:r>
              <a:endParaRPr lang="en-US" altLang="zh-CN" sz="1400" dirty="0"/>
            </a:p>
          </p:txBody>
        </p:sp>
      </p:grpSp>
      <p:sp>
        <p:nvSpPr>
          <p:cNvPr id="44" name="文本占位符 3">
            <a:extLst>
              <a:ext uri="{FF2B5EF4-FFF2-40B4-BE49-F238E27FC236}">
                <a16:creationId xmlns:a16="http://schemas.microsoft.com/office/drawing/2014/main" id="{61D04DFC-A732-E32F-582D-2D568F5B0B61}"/>
              </a:ext>
            </a:extLst>
          </p:cNvPr>
          <p:cNvSpPr txBox="1">
            <a:spLocks/>
          </p:cNvSpPr>
          <p:nvPr/>
        </p:nvSpPr>
        <p:spPr>
          <a:xfrm>
            <a:off x="9162854" y="3322947"/>
            <a:ext cx="2903455" cy="176752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禁用自动提交偏移量，改为手动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同步提交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异步提交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同步</a:t>
            </a:r>
            <a:r>
              <a:rPr lang="en-US" altLang="zh-CN" sz="1400" dirty="0"/>
              <a:t>+</a:t>
            </a:r>
            <a:r>
              <a:rPr lang="zh-CN" altLang="en-US" sz="1400" dirty="0"/>
              <a:t>异步组合提交</a:t>
            </a:r>
            <a:endParaRPr lang="en-US" altLang="zh-CN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155C98-B812-CAC2-6DE4-0E34B7AE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60" y="2472959"/>
            <a:ext cx="6315762" cy="38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24" grpId="0"/>
      <p:bldP spid="26" grpId="0"/>
      <p:bldP spid="29" grpId="0" animBg="1"/>
      <p:bldP spid="29" grpId="1" animBg="1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穿高领毛衣戴眼镜的男人">
            <a:extLst>
              <a:ext uri="{FF2B5EF4-FFF2-40B4-BE49-F238E27FC236}">
                <a16:creationId xmlns:a16="http://schemas.microsoft.com/office/drawing/2014/main" id="{BDD64C82-79CF-6C5D-20A6-89F05E93A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542B754-E862-4836-5165-01CC4FF703CE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DC8082D-2EA6-7030-7793-C0A2891D7F44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占位符 6">
              <a:extLst>
                <a:ext uri="{FF2B5EF4-FFF2-40B4-BE49-F238E27FC236}">
                  <a16:creationId xmlns:a16="http://schemas.microsoft.com/office/drawing/2014/main" id="{AE2ABEEA-12B7-39B2-900B-88B97474AB0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是如何保证消息不丢失</a:t>
              </a:r>
            </a:p>
          </p:txBody>
        </p:sp>
      </p:grp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F0996B0F-BE9C-7ADA-CD39-7A402F4823F8}"/>
              </a:ext>
            </a:extLst>
          </p:cNvPr>
          <p:cNvSpPr txBox="1">
            <a:spLocks/>
          </p:cNvSpPr>
          <p:nvPr/>
        </p:nvSpPr>
        <p:spPr>
          <a:xfrm>
            <a:off x="2369802" y="1661706"/>
            <a:ext cx="7099028" cy="353458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需要从三个层面去解决这个问题：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生产者发送消息到</a:t>
            </a:r>
            <a:r>
              <a:rPr lang="en-US" altLang="zh-CN" sz="1400" dirty="0" err="1">
                <a:solidFill>
                  <a:schemeClr val="tx1"/>
                </a:solidFill>
              </a:rPr>
              <a:t>Brocker</a:t>
            </a:r>
            <a:r>
              <a:rPr lang="zh-CN" altLang="en-US" sz="1400" dirty="0">
                <a:solidFill>
                  <a:schemeClr val="tx1"/>
                </a:solidFill>
              </a:rPr>
              <a:t>丢失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zh-CN" altLang="en-US" sz="1400" b="0" dirty="0">
                <a:ea typeface="阿里巴巴普惠体" panose="00020600040101010101" pitchFamily="18" charset="-122"/>
              </a:rPr>
              <a:t>设置异步发送，发送失败使用回调进行记录或重发</a:t>
            </a:r>
            <a:endParaRPr lang="en-US" altLang="zh-CN" sz="1400" b="0" dirty="0">
              <a:ea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zh-CN" altLang="en-US" sz="1400" b="0" dirty="0">
                <a:ea typeface="阿里巴巴普惠体" panose="00020600040101010101" pitchFamily="18" charset="-122"/>
              </a:rPr>
              <a:t>失败重试，参数配置，可以设置重试次数</a:t>
            </a:r>
            <a:endParaRPr lang="en-US" altLang="zh-CN" sz="1400" b="0" dirty="0">
              <a:ea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消息在</a:t>
            </a:r>
            <a:r>
              <a:rPr lang="en-US" altLang="zh-CN" sz="1400" dirty="0" err="1">
                <a:solidFill>
                  <a:schemeClr val="tx1"/>
                </a:solidFill>
              </a:rPr>
              <a:t>Brocker</a:t>
            </a:r>
            <a:r>
              <a:rPr lang="zh-CN" altLang="en-US" sz="1400" dirty="0">
                <a:solidFill>
                  <a:schemeClr val="tx1"/>
                </a:solidFill>
              </a:rPr>
              <a:t>中存储丢失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      发送确认</a:t>
            </a:r>
            <a:r>
              <a:rPr lang="en-US" altLang="zh-CN" sz="1400" dirty="0"/>
              <a:t>acks</a:t>
            </a:r>
            <a:r>
              <a:rPr lang="zh-CN" altLang="en-US" sz="1400" dirty="0"/>
              <a:t>，选择</a:t>
            </a:r>
            <a:r>
              <a:rPr lang="en-US" altLang="zh-CN" sz="1400" dirty="0"/>
              <a:t>all</a:t>
            </a:r>
            <a:r>
              <a:rPr lang="zh-CN" altLang="en-US" sz="1400" dirty="0"/>
              <a:t>，让所有的副本都参与保存数据后确认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消费者从</a:t>
            </a:r>
            <a:r>
              <a:rPr lang="en-US" altLang="zh-CN" sz="1400" dirty="0" err="1">
                <a:solidFill>
                  <a:schemeClr val="tx1"/>
                </a:solidFill>
              </a:rPr>
              <a:t>Brocker</a:t>
            </a:r>
            <a:r>
              <a:rPr lang="zh-CN" altLang="en-US" sz="1400" dirty="0">
                <a:solidFill>
                  <a:schemeClr val="tx1"/>
                </a:solidFill>
              </a:rPr>
              <a:t>接收消息丢失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zh-CN" altLang="en-US" sz="1400" b="0" dirty="0">
                <a:ea typeface="阿里巴巴普惠体" panose="00020600040101010101" pitchFamily="18" charset="-122"/>
              </a:rPr>
              <a:t>关闭自动提交偏移量，开启手动提交偏移量</a:t>
            </a:r>
            <a:endParaRPr lang="en-US" altLang="zh-CN" sz="1400" b="0" dirty="0">
              <a:ea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r>
              <a:rPr lang="zh-CN" altLang="en-US" sz="1400" b="0" dirty="0">
                <a:ea typeface="阿里巴巴普惠体" panose="00020600040101010101" pitchFamily="18" charset="-122"/>
              </a:rPr>
              <a:t>提交方式，最好是同步</a:t>
            </a:r>
            <a:r>
              <a:rPr lang="en-US" altLang="zh-CN" sz="1400" b="0" dirty="0">
                <a:ea typeface="阿里巴巴普惠体" panose="00020600040101010101" pitchFamily="18" charset="-122"/>
              </a:rPr>
              <a:t>+</a:t>
            </a:r>
            <a:r>
              <a:rPr lang="zh-CN" altLang="en-US" sz="1400" b="0" dirty="0">
                <a:ea typeface="阿里巴巴普惠体" panose="00020600040101010101" pitchFamily="18" charset="-122"/>
              </a:rPr>
              <a:t>异步提交</a:t>
            </a:r>
            <a:endParaRPr lang="en-US" altLang="zh-CN" sz="1400" b="0" dirty="0">
              <a:ea typeface="阿里巴巴普惠体" panose="00020600040101010101" pitchFamily="18" charset="-122"/>
            </a:endParaRPr>
          </a:p>
          <a:p>
            <a:pPr marL="1276325" lvl="1" indent="-28575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737BA7-B219-A223-9E4D-7B2D25AF26AC}"/>
              </a:ext>
            </a:extLst>
          </p:cNvPr>
          <p:cNvGrpSpPr/>
          <p:nvPr/>
        </p:nvGrpSpPr>
        <p:grpSpPr>
          <a:xfrm>
            <a:off x="1662017" y="4682328"/>
            <a:ext cx="6040651" cy="859390"/>
            <a:chOff x="1415952" y="1021955"/>
            <a:chExt cx="8135689" cy="859390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D1B6DD8-7963-3618-06F3-7289032DCD6B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占位符 6">
              <a:extLst>
                <a:ext uri="{FF2B5EF4-FFF2-40B4-BE49-F238E27FC236}">
                  <a16:creationId xmlns:a16="http://schemas.microsoft.com/office/drawing/2014/main" id="{8D1FED86-00CA-9223-9BC9-F94C4C2586D0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中消息的重复消费问题如何解决的</a:t>
              </a:r>
            </a:p>
          </p:txBody>
        </p:sp>
      </p:grpSp>
      <p:pic>
        <p:nvPicPr>
          <p:cNvPr id="14" name="图形 13" descr="穿高领毛衣戴眼镜的男人">
            <a:extLst>
              <a:ext uri="{FF2B5EF4-FFF2-40B4-BE49-F238E27FC236}">
                <a16:creationId xmlns:a16="http://schemas.microsoft.com/office/drawing/2014/main" id="{7AF17457-2173-E7C8-8498-9E836F75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379" y="4996549"/>
            <a:ext cx="867323" cy="1167060"/>
          </a:xfrm>
          <a:prstGeom prst="rect">
            <a:avLst/>
          </a:prstGeom>
        </p:spPr>
      </p:pic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CDEE46B1-6AD4-932B-F144-842A6B6995B4}"/>
              </a:ext>
            </a:extLst>
          </p:cNvPr>
          <p:cNvSpPr txBox="1">
            <a:spLocks/>
          </p:cNvSpPr>
          <p:nvPr/>
        </p:nvSpPr>
        <p:spPr>
          <a:xfrm>
            <a:off x="2549805" y="5364068"/>
            <a:ext cx="6019160" cy="114985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关闭自动提交偏移量，开启手动提交偏移量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提交方式，最好是同步</a:t>
            </a:r>
            <a:r>
              <a:rPr lang="en-US" altLang="zh-CN" sz="1400" dirty="0"/>
              <a:t>+</a:t>
            </a:r>
            <a:r>
              <a:rPr lang="zh-CN" altLang="en-US" sz="1400" dirty="0"/>
              <a:t>异步提交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幂等方案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BBAF8E6-CDEB-025B-D0F7-E20FC662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248" y="1012286"/>
            <a:ext cx="5419777" cy="48334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51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7A7E-5563-A416-97CD-508AAFC86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3179" y="2149312"/>
            <a:ext cx="6253114" cy="1423447"/>
          </a:xfrm>
        </p:spPr>
        <p:txBody>
          <a:bodyPr/>
          <a:lstStyle/>
          <a:p>
            <a:pPr algn="ctr"/>
            <a:r>
              <a:rPr lang="en-US" altLang="zh-CN" sz="6000" b="1" dirty="0">
                <a:solidFill>
                  <a:schemeClr val="accent4">
                    <a:lumMod val="75000"/>
                  </a:schemeClr>
                </a:solidFill>
              </a:rPr>
              <a:t>RabbitMQ</a:t>
            </a:r>
            <a:endParaRPr lang="zh-CN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474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是如何保证消费的顺序性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62432" y="2011644"/>
            <a:ext cx="7381188" cy="1417356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应用场景：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即时消息中的单对单聊天和群聊，保证发送方消息发送顺序与接收方的顺序一致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充值转账两个渠道在同一个时间进行余额变更，短信通知必须要有顺序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36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2FFEA-E17D-AAC7-4B0E-453109D9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消费者从</a:t>
            </a:r>
            <a:r>
              <a:rPr lang="en-US" altLang="zh-CN" dirty="0" err="1"/>
              <a:t>Brocker</a:t>
            </a:r>
            <a:r>
              <a:rPr lang="zh-CN" altLang="en-US" dirty="0"/>
              <a:t>接收消息丢失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3E7555F-CEE2-FF18-CC19-C0417AF92F94}"/>
              </a:ext>
            </a:extLst>
          </p:cNvPr>
          <p:cNvGraphicFramePr>
            <a:graphicFrameLocks noGrp="1"/>
          </p:cNvGraphicFramePr>
          <p:nvPr/>
        </p:nvGraphicFramePr>
        <p:xfrm>
          <a:off x="1494668" y="1898015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6" name="文本占位符 3">
            <a:extLst>
              <a:ext uri="{FF2B5EF4-FFF2-40B4-BE49-F238E27FC236}">
                <a16:creationId xmlns:a16="http://schemas.microsoft.com/office/drawing/2014/main" id="{5D1CD85B-66FB-EDA0-444F-FA50FDB92958}"/>
              </a:ext>
            </a:extLst>
          </p:cNvPr>
          <p:cNvSpPr txBox="1">
            <a:spLocks/>
          </p:cNvSpPr>
          <p:nvPr/>
        </p:nvSpPr>
        <p:spPr>
          <a:xfrm>
            <a:off x="1065228" y="2111822"/>
            <a:ext cx="424206" cy="4428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P1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B92C2A3-1817-B956-34A5-67D105435F31}"/>
              </a:ext>
            </a:extLst>
          </p:cNvPr>
          <p:cNvGraphicFramePr>
            <a:graphicFrameLocks noGrp="1"/>
          </p:cNvGraphicFramePr>
          <p:nvPr/>
        </p:nvGraphicFramePr>
        <p:xfrm>
          <a:off x="1486813" y="2955302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8" name="文本占位符 3">
            <a:extLst>
              <a:ext uri="{FF2B5EF4-FFF2-40B4-BE49-F238E27FC236}">
                <a16:creationId xmlns:a16="http://schemas.microsoft.com/office/drawing/2014/main" id="{1715D066-F2C3-1732-E765-E4C085315F57}"/>
              </a:ext>
            </a:extLst>
          </p:cNvPr>
          <p:cNvSpPr txBox="1">
            <a:spLocks/>
          </p:cNvSpPr>
          <p:nvPr/>
        </p:nvSpPr>
        <p:spPr>
          <a:xfrm>
            <a:off x="1057373" y="3169109"/>
            <a:ext cx="424206" cy="44284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P2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227448-3CAE-8219-FBFF-D3B7B155AECE}"/>
              </a:ext>
            </a:extLst>
          </p:cNvPr>
          <p:cNvSpPr/>
          <p:nvPr/>
        </p:nvSpPr>
        <p:spPr>
          <a:xfrm>
            <a:off x="7009317" y="24237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consumer1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A918511-9BEA-9A54-B691-C8F7608CC746}"/>
              </a:ext>
            </a:extLst>
          </p:cNvPr>
          <p:cNvCxnSpPr>
            <a:stCxn id="9" idx="1"/>
            <a:endCxn id="5" idx="3"/>
          </p:cNvCxnSpPr>
          <p:nvPr/>
        </p:nvCxnSpPr>
        <p:spPr>
          <a:xfrm rot="10800000">
            <a:off x="5788053" y="2282899"/>
            <a:ext cx="1221265" cy="5145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F18E484-5D86-45B3-1659-0B58B0E6167A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5780197" y="2797402"/>
            <a:ext cx="1229120" cy="5427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18C5DECA-7A23-A550-DB90-E79DF0EB49CA}"/>
              </a:ext>
            </a:extLst>
          </p:cNvPr>
          <p:cNvGraphicFramePr>
            <a:graphicFrameLocks noGrp="1"/>
          </p:cNvGraphicFramePr>
          <p:nvPr/>
        </p:nvGraphicFramePr>
        <p:xfrm>
          <a:off x="1469531" y="4097518"/>
          <a:ext cx="4293384" cy="769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82">
                  <a:extLst>
                    <a:ext uri="{9D8B030D-6E8A-4147-A177-3AD203B41FA5}">
                      <a16:colId xmlns:a16="http://schemas.microsoft.com/office/drawing/2014/main" val="45999509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846592449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50756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5268435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28117584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592457283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13514507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191568398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752165920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433762141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2123225878"/>
                    </a:ext>
                  </a:extLst>
                </a:gridCol>
                <a:gridCol w="357782">
                  <a:extLst>
                    <a:ext uri="{9D8B030D-6E8A-4147-A177-3AD203B41FA5}">
                      <a16:colId xmlns:a16="http://schemas.microsoft.com/office/drawing/2014/main" val="3536184898"/>
                    </a:ext>
                  </a:extLst>
                </a:gridCol>
              </a:tblGrid>
              <a:tr h="76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5701"/>
                  </a:ext>
                </a:extLst>
              </a:tr>
            </a:tbl>
          </a:graphicData>
        </a:graphic>
      </p:graphicFrame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02AB7468-3EF2-8C5E-B6A3-0ACF7D74B728}"/>
              </a:ext>
            </a:extLst>
          </p:cNvPr>
          <p:cNvSpPr txBox="1">
            <a:spLocks/>
          </p:cNvSpPr>
          <p:nvPr/>
        </p:nvSpPr>
        <p:spPr>
          <a:xfrm>
            <a:off x="1068370" y="4251491"/>
            <a:ext cx="424206" cy="3989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P3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9597B6C-4140-8B14-F7D9-611AA31E750A}"/>
              </a:ext>
            </a:extLst>
          </p:cNvPr>
          <p:cNvSpPr/>
          <p:nvPr/>
        </p:nvSpPr>
        <p:spPr>
          <a:xfrm>
            <a:off x="7001462" y="4112699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consumer2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CEFE4700-6DB3-4988-2BFB-BB3DECF1CF39}"/>
              </a:ext>
            </a:extLst>
          </p:cNvPr>
          <p:cNvCxnSpPr>
            <a:stCxn id="29" idx="1"/>
            <a:endCxn id="25" idx="3"/>
          </p:cNvCxnSpPr>
          <p:nvPr/>
        </p:nvCxnSpPr>
        <p:spPr>
          <a:xfrm rot="10800000">
            <a:off x="5762916" y="4482402"/>
            <a:ext cx="1238547" cy="39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D9C68FA-0BAF-1D81-51A8-4046B356CA62}"/>
              </a:ext>
            </a:extLst>
          </p:cNvPr>
          <p:cNvGrpSpPr/>
          <p:nvPr/>
        </p:nvGrpSpPr>
        <p:grpSpPr>
          <a:xfrm>
            <a:off x="6796725" y="2083324"/>
            <a:ext cx="2300140" cy="2960018"/>
            <a:chOff x="7494310" y="2158738"/>
            <a:chExt cx="2300140" cy="305428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D59C3EB-B875-D267-54B7-10AE426100D9}"/>
                </a:ext>
              </a:extLst>
            </p:cNvPr>
            <p:cNvSpPr/>
            <p:nvPr/>
          </p:nvSpPr>
          <p:spPr bwMode="auto">
            <a:xfrm>
              <a:off x="7494310" y="2158738"/>
              <a:ext cx="2300140" cy="30542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占位符 3">
              <a:extLst>
                <a:ext uri="{FF2B5EF4-FFF2-40B4-BE49-F238E27FC236}">
                  <a16:creationId xmlns:a16="http://schemas.microsoft.com/office/drawing/2014/main" id="{96FFA272-08C2-0557-149E-CC6375DA97A5}"/>
                </a:ext>
              </a:extLst>
            </p:cNvPr>
            <p:cNvSpPr txBox="1">
              <a:spLocks/>
            </p:cNvSpPr>
            <p:nvPr/>
          </p:nvSpPr>
          <p:spPr>
            <a:xfrm>
              <a:off x="8154186" y="3429000"/>
              <a:ext cx="989815" cy="483124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消费者组</a:t>
              </a:r>
              <a:endParaRPr lang="en-US" altLang="zh-CN" sz="1400" dirty="0"/>
            </a:p>
          </p:txBody>
        </p:sp>
      </p:grp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3DE05FC5-3C56-6A68-3C4C-1F76073EB358}"/>
              </a:ext>
            </a:extLst>
          </p:cNvPr>
          <p:cNvSpPr txBox="1">
            <a:spLocks/>
          </p:cNvSpPr>
          <p:nvPr/>
        </p:nvSpPr>
        <p:spPr>
          <a:xfrm>
            <a:off x="840868" y="5173506"/>
            <a:ext cx="10698800" cy="8372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topic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分区中消息只能由消费者组中的唯一一个消费者处理，所以消息肯定是按照先后顺序进行处理的。但是它也仅仅是保证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Topic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的一个分区顺序处理，不能保证跨分区的消息先后处理顺序。 所以，如果你想要顺序的处理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Topic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的所有消息，那就只提供一个分区。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983071-E42D-D39A-A54E-7CD32ECAF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11" y="3906430"/>
            <a:ext cx="9222557" cy="12889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948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是如何保证消费的顺序性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68600" y="1813604"/>
            <a:ext cx="9122674" cy="23341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tx1"/>
                </a:solidFill>
              </a:rPr>
              <a:t>问题原因：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</a:t>
            </a:r>
            <a:r>
              <a:rPr lang="en-US" altLang="zh-CN" sz="1400" dirty="0">
                <a:solidFill>
                  <a:schemeClr val="tx1"/>
                </a:solidFill>
              </a:rPr>
              <a:t>topic</a:t>
            </a:r>
            <a:r>
              <a:rPr lang="zh-CN" altLang="en-US" sz="1400" dirty="0">
                <a:solidFill>
                  <a:schemeClr val="tx1"/>
                </a:solidFill>
              </a:rPr>
              <a:t>的数据可能存储在不同的分区中，每个分区都有一个按照顺序的存储的偏移量，如果消费者关联了多个分区不能保证顺序性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解决方案：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发送消息时指定分区号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发送消息时按照相同的业务设置相同的</a:t>
            </a:r>
            <a:r>
              <a:rPr lang="en-US" altLang="zh-CN" sz="1400" dirty="0">
                <a:solidFill>
                  <a:schemeClr val="tx1"/>
                </a:solidFill>
              </a:rPr>
              <a:t>key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39061E-AD96-E1B1-8807-89AA98B28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396" y="4052718"/>
            <a:ext cx="7091134" cy="24423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0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的高可用机制有了解过嘛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81286" y="1973936"/>
            <a:ext cx="5967168" cy="901239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集群模式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分区备份机制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9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07F01B2-496A-48CF-A786-0721C76F3A8E}"/>
              </a:ext>
            </a:extLst>
          </p:cNvPr>
          <p:cNvSpPr/>
          <p:nvPr/>
        </p:nvSpPr>
        <p:spPr>
          <a:xfrm>
            <a:off x="4467347" y="3550981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broker2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034667-035B-465D-90C8-232666321894}"/>
              </a:ext>
            </a:extLst>
          </p:cNvPr>
          <p:cNvSpPr/>
          <p:nvPr/>
        </p:nvSpPr>
        <p:spPr>
          <a:xfrm>
            <a:off x="4465412" y="2124488"/>
            <a:ext cx="2576069" cy="106704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broker1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D9B8EE-EAD5-454A-A7B7-CFE358DF82E2}"/>
              </a:ext>
            </a:extLst>
          </p:cNvPr>
          <p:cNvSpPr/>
          <p:nvPr/>
        </p:nvSpPr>
        <p:spPr>
          <a:xfrm>
            <a:off x="3859822" y="1571570"/>
            <a:ext cx="3991708" cy="3213643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9B948E00-C8D2-42C6-A034-2956A33E720F}"/>
              </a:ext>
            </a:extLst>
          </p:cNvPr>
          <p:cNvSpPr txBox="1">
            <a:spLocks/>
          </p:cNvSpPr>
          <p:nvPr/>
        </p:nvSpPr>
        <p:spPr>
          <a:xfrm>
            <a:off x="5178669" y="1589510"/>
            <a:ext cx="166174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98D8312-1018-45B4-813C-274289D7AD74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>
          <a:xfrm flipV="1">
            <a:off x="2779871" y="2658012"/>
            <a:ext cx="1685541" cy="565632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126B66B-F1D6-44A3-A080-9D5B1DE26A13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2779871" y="3223644"/>
            <a:ext cx="1687476" cy="86086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2B0803A-BBEA-42EE-B7F3-DF308746EE6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43416" y="3301087"/>
            <a:ext cx="2109374" cy="783418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0F31D29-6814-4522-8EA2-4E142D2D6DBD}"/>
              </a:ext>
            </a:extLst>
          </p:cNvPr>
          <p:cNvSpPr/>
          <p:nvPr/>
        </p:nvSpPr>
        <p:spPr>
          <a:xfrm>
            <a:off x="721005" y="2544738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623751D-6654-4190-85E2-AC50B205CB19}"/>
              </a:ext>
            </a:extLst>
          </p:cNvPr>
          <p:cNvSpPr/>
          <p:nvPr/>
        </p:nvSpPr>
        <p:spPr>
          <a:xfrm>
            <a:off x="815084" y="2675806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031239D-A528-4D20-8136-0CBA117CA7D0}"/>
              </a:ext>
            </a:extLst>
          </p:cNvPr>
          <p:cNvSpPr/>
          <p:nvPr/>
        </p:nvSpPr>
        <p:spPr>
          <a:xfrm>
            <a:off x="942279" y="2849971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838F268-AF60-4769-92C2-47E586E511CA}"/>
              </a:ext>
            </a:extLst>
          </p:cNvPr>
          <p:cNvSpPr/>
          <p:nvPr/>
        </p:nvSpPr>
        <p:spPr>
          <a:xfrm>
            <a:off x="9152755" y="289933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11CA5B9-E3CC-4EA4-BB10-627240000FCE}"/>
              </a:ext>
            </a:extLst>
          </p:cNvPr>
          <p:cNvSpPr/>
          <p:nvPr/>
        </p:nvSpPr>
        <p:spPr>
          <a:xfrm>
            <a:off x="9273210" y="3051220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61F2765-1D58-4D85-84DC-BD16978779C2}"/>
              </a:ext>
            </a:extLst>
          </p:cNvPr>
          <p:cNvSpPr/>
          <p:nvPr/>
        </p:nvSpPr>
        <p:spPr>
          <a:xfrm>
            <a:off x="9384873" y="3225452"/>
            <a:ext cx="1837592" cy="74734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EA3200-1D1F-4278-A04A-5438BB4BAB94}"/>
              </a:ext>
            </a:extLst>
          </p:cNvPr>
          <p:cNvCxnSpPr>
            <a:stCxn id="13" idx="3"/>
            <a:endCxn id="38" idx="1"/>
          </p:cNvCxnSpPr>
          <p:nvPr/>
        </p:nvCxnSpPr>
        <p:spPr>
          <a:xfrm>
            <a:off x="7041481" y="2658012"/>
            <a:ext cx="2111274" cy="614991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占位符 3">
            <a:extLst>
              <a:ext uri="{FF2B5EF4-FFF2-40B4-BE49-F238E27FC236}">
                <a16:creationId xmlns:a16="http://schemas.microsoft.com/office/drawing/2014/main" id="{E58F6A3D-1E29-422D-8882-B89B85ED9E4E}"/>
              </a:ext>
            </a:extLst>
          </p:cNvPr>
          <p:cNvSpPr txBox="1">
            <a:spLocks/>
          </p:cNvSpPr>
          <p:nvPr/>
        </p:nvSpPr>
        <p:spPr>
          <a:xfrm>
            <a:off x="721005" y="5184960"/>
            <a:ext cx="10963972" cy="8608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Kafka </a:t>
            </a:r>
            <a:r>
              <a:rPr lang="zh-CN" altLang="en-US" sz="1400" dirty="0"/>
              <a:t>的服务器端由被称为 </a:t>
            </a:r>
            <a:r>
              <a:rPr lang="en-US" altLang="zh-CN" sz="1400" dirty="0"/>
              <a:t>Broker </a:t>
            </a:r>
            <a:r>
              <a:rPr lang="zh-CN" altLang="en-US" sz="1400" dirty="0"/>
              <a:t>的服务进程构成，即一个 </a:t>
            </a:r>
            <a:r>
              <a:rPr lang="en-US" altLang="zh-CN" sz="1400" dirty="0"/>
              <a:t>Kafka </a:t>
            </a:r>
            <a:r>
              <a:rPr lang="zh-CN" altLang="en-US" sz="1400" dirty="0"/>
              <a:t>集群由多个 </a:t>
            </a:r>
            <a:r>
              <a:rPr lang="en-US" altLang="zh-CN" sz="1400" dirty="0"/>
              <a:t>Broker </a:t>
            </a:r>
            <a:r>
              <a:rPr lang="zh-CN" altLang="en-US" sz="1400" dirty="0"/>
              <a:t>组成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这样如果集群中某一台机器宕机，其他机器上的 </a:t>
            </a:r>
            <a:r>
              <a:rPr lang="en-US" altLang="zh-CN" sz="1400" dirty="0"/>
              <a:t>Broker </a:t>
            </a:r>
            <a:r>
              <a:rPr lang="zh-CN" altLang="en-US" sz="1400" dirty="0"/>
              <a:t>也依然能够对外提供服务。这其实就是 </a:t>
            </a:r>
            <a:r>
              <a:rPr lang="en-US" altLang="zh-CN" sz="1400" dirty="0"/>
              <a:t>Kafka </a:t>
            </a:r>
            <a:r>
              <a:rPr lang="zh-CN" altLang="en-US" sz="1400" dirty="0"/>
              <a:t>提供高可用的手段之一</a:t>
            </a:r>
            <a:endParaRPr lang="en-US" altLang="zh-CN" sz="14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195225A-2868-1BE2-DE5F-2A020F61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 sz="2000" b="0" dirty="0">
                <a:solidFill>
                  <a:srgbClr val="AD2A26"/>
                </a:solidFill>
                <a:ea typeface="Alibaba PuHuiTi Medium" pitchFamily="18" charset="-122"/>
              </a:rPr>
              <a:t>集群模式</a:t>
            </a:r>
          </a:p>
        </p:txBody>
      </p:sp>
    </p:spTree>
    <p:extLst>
      <p:ext uri="{BB962C8B-B14F-4D97-AF65-F5344CB8AC3E}">
        <p14:creationId xmlns:p14="http://schemas.microsoft.com/office/powerpoint/2010/main" val="98253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31DB-95CC-28E4-0A21-9ECFA574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分区备份机制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D4147C-7C3A-D5A4-0767-A4D9B210B902}"/>
              </a:ext>
            </a:extLst>
          </p:cNvPr>
          <p:cNvSpPr/>
          <p:nvPr/>
        </p:nvSpPr>
        <p:spPr>
          <a:xfrm>
            <a:off x="4114345" y="1055800"/>
            <a:ext cx="7395783" cy="4185501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4989E65-64AC-FB59-BBD0-5213067C524F}"/>
              </a:ext>
            </a:extLst>
          </p:cNvPr>
          <p:cNvSpPr/>
          <p:nvPr/>
        </p:nvSpPr>
        <p:spPr>
          <a:xfrm>
            <a:off x="4525115" y="1309540"/>
            <a:ext cx="6626794" cy="952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AC36B0-1CC8-7E5F-6E76-4B23F06FF104}"/>
              </a:ext>
            </a:extLst>
          </p:cNvPr>
          <p:cNvSpPr/>
          <p:nvPr/>
        </p:nvSpPr>
        <p:spPr>
          <a:xfrm>
            <a:off x="5018978" y="1578750"/>
            <a:ext cx="1628489" cy="50457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P0-Leader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D2CE496-E55D-1666-1C75-C4E2C889F18F}"/>
              </a:ext>
            </a:extLst>
          </p:cNvPr>
          <p:cNvSpPr/>
          <p:nvPr/>
        </p:nvSpPr>
        <p:spPr>
          <a:xfrm>
            <a:off x="4525115" y="2527169"/>
            <a:ext cx="6626794" cy="952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228EFA-2632-7453-E80B-6111E4A069E1}"/>
              </a:ext>
            </a:extLst>
          </p:cNvPr>
          <p:cNvSpPr/>
          <p:nvPr/>
        </p:nvSpPr>
        <p:spPr>
          <a:xfrm>
            <a:off x="5018978" y="2796379"/>
            <a:ext cx="1628489" cy="50457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P1-Leader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9A25DF6-0565-C023-AF79-DF5B17A09BFB}"/>
              </a:ext>
            </a:extLst>
          </p:cNvPr>
          <p:cNvSpPr/>
          <p:nvPr/>
        </p:nvSpPr>
        <p:spPr>
          <a:xfrm>
            <a:off x="4525115" y="3724373"/>
            <a:ext cx="6721062" cy="9528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627AED-760C-13A0-D0FB-EB9EBEBEB627}"/>
              </a:ext>
            </a:extLst>
          </p:cNvPr>
          <p:cNvSpPr/>
          <p:nvPr/>
        </p:nvSpPr>
        <p:spPr>
          <a:xfrm>
            <a:off x="5018978" y="3993583"/>
            <a:ext cx="1628489" cy="50457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P2-0-Leader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675B78-8335-3C7D-9443-943A973AF929}"/>
              </a:ext>
            </a:extLst>
          </p:cNvPr>
          <p:cNvSpPr/>
          <p:nvPr/>
        </p:nvSpPr>
        <p:spPr>
          <a:xfrm>
            <a:off x="7290837" y="2783024"/>
            <a:ext cx="1628489" cy="50457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P0-follower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9D9B78F-743A-E968-1EF9-0591AF258056}"/>
              </a:ext>
            </a:extLst>
          </p:cNvPr>
          <p:cNvSpPr/>
          <p:nvPr/>
        </p:nvSpPr>
        <p:spPr>
          <a:xfrm>
            <a:off x="7281411" y="3999081"/>
            <a:ext cx="1628489" cy="50457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P1-follower</a:t>
            </a:r>
            <a:endParaRPr lang="zh-CN" altLang="en-US" dirty="0"/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1F581AAC-45B4-946C-A765-D8F33CD5D8E0}"/>
              </a:ext>
            </a:extLst>
          </p:cNvPr>
          <p:cNvCxnSpPr>
            <a:stCxn id="9" idx="3"/>
            <a:endCxn id="39" idx="1"/>
          </p:cNvCxnSpPr>
          <p:nvPr/>
        </p:nvCxnSpPr>
        <p:spPr>
          <a:xfrm>
            <a:off x="6647467" y="1831037"/>
            <a:ext cx="643370" cy="1204274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D4CC7F14-2CD0-24D1-0016-540F7FC3F7B5}"/>
              </a:ext>
            </a:extLst>
          </p:cNvPr>
          <p:cNvCxnSpPr>
            <a:stCxn id="30" idx="3"/>
            <a:endCxn id="40" idx="1"/>
          </p:cNvCxnSpPr>
          <p:nvPr/>
        </p:nvCxnSpPr>
        <p:spPr>
          <a:xfrm>
            <a:off x="6647467" y="3048666"/>
            <a:ext cx="633944" cy="1202702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66F026B2-EB79-976D-6892-AFA629F5A526}"/>
              </a:ext>
            </a:extLst>
          </p:cNvPr>
          <p:cNvSpPr/>
          <p:nvPr/>
        </p:nvSpPr>
        <p:spPr>
          <a:xfrm>
            <a:off x="9432292" y="3991226"/>
            <a:ext cx="1628489" cy="50457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P0-follower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9963AF7-77AA-74F6-0326-58FEA8F0F8A5}"/>
              </a:ext>
            </a:extLst>
          </p:cNvPr>
          <p:cNvSpPr/>
          <p:nvPr/>
        </p:nvSpPr>
        <p:spPr>
          <a:xfrm>
            <a:off x="9421295" y="2783024"/>
            <a:ext cx="1628489" cy="50457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P2-follower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ABCAA8-95A5-C634-155D-BECB9DAEFB88}"/>
              </a:ext>
            </a:extLst>
          </p:cNvPr>
          <p:cNvSpPr/>
          <p:nvPr/>
        </p:nvSpPr>
        <p:spPr>
          <a:xfrm>
            <a:off x="9394585" y="1568537"/>
            <a:ext cx="1628489" cy="50457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P1-follower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6616194-A2BA-63F7-B1EE-676A5E75D023}"/>
              </a:ext>
            </a:extLst>
          </p:cNvPr>
          <p:cNvSpPr/>
          <p:nvPr/>
        </p:nvSpPr>
        <p:spPr>
          <a:xfrm>
            <a:off x="7320689" y="1587391"/>
            <a:ext cx="1628489" cy="50457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P2-follower</a:t>
            </a:r>
            <a:endParaRPr lang="zh-CN" altLang="en-US" dirty="0"/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93256972-CB1B-5250-09C5-76E66C6F9BAE}"/>
              </a:ext>
            </a:extLst>
          </p:cNvPr>
          <p:cNvCxnSpPr>
            <a:stCxn id="33" idx="3"/>
            <a:endCxn id="64" idx="1"/>
          </p:cNvCxnSpPr>
          <p:nvPr/>
        </p:nvCxnSpPr>
        <p:spPr>
          <a:xfrm flipV="1">
            <a:off x="6647467" y="1839678"/>
            <a:ext cx="673222" cy="2406192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EA366754-B0E4-D32E-DEEF-ED67CFA3B983}"/>
              </a:ext>
            </a:extLst>
          </p:cNvPr>
          <p:cNvCxnSpPr>
            <a:cxnSpLocks/>
            <a:stCxn id="39" idx="3"/>
            <a:endCxn id="61" idx="1"/>
          </p:cNvCxnSpPr>
          <p:nvPr/>
        </p:nvCxnSpPr>
        <p:spPr>
          <a:xfrm>
            <a:off x="8919326" y="3035311"/>
            <a:ext cx="512966" cy="1208202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F1EE654F-FB36-BF45-4BD9-240FF50A6DD2}"/>
              </a:ext>
            </a:extLst>
          </p:cNvPr>
          <p:cNvCxnSpPr>
            <a:stCxn id="40" idx="3"/>
            <a:endCxn id="63" idx="1"/>
          </p:cNvCxnSpPr>
          <p:nvPr/>
        </p:nvCxnSpPr>
        <p:spPr>
          <a:xfrm flipV="1">
            <a:off x="8909900" y="1820824"/>
            <a:ext cx="484685" cy="2430544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5E26B434-A6D2-E168-083B-8C686EB00543}"/>
              </a:ext>
            </a:extLst>
          </p:cNvPr>
          <p:cNvCxnSpPr>
            <a:stCxn id="64" idx="3"/>
            <a:endCxn id="62" idx="1"/>
          </p:cNvCxnSpPr>
          <p:nvPr/>
        </p:nvCxnSpPr>
        <p:spPr>
          <a:xfrm>
            <a:off x="8949178" y="1839678"/>
            <a:ext cx="472117" cy="1195633"/>
          </a:xfrm>
          <a:prstGeom prst="curved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文本占位符 3">
            <a:extLst>
              <a:ext uri="{FF2B5EF4-FFF2-40B4-BE49-F238E27FC236}">
                <a16:creationId xmlns:a16="http://schemas.microsoft.com/office/drawing/2014/main" id="{8BD03BE9-727D-40E6-62FD-2DB4D1320E4A}"/>
              </a:ext>
            </a:extLst>
          </p:cNvPr>
          <p:cNvSpPr txBox="1">
            <a:spLocks/>
          </p:cNvSpPr>
          <p:nvPr/>
        </p:nvSpPr>
        <p:spPr>
          <a:xfrm>
            <a:off x="7346834" y="1231291"/>
            <a:ext cx="87333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</a:rPr>
              <a:t>broker1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文本占位符 3">
            <a:extLst>
              <a:ext uri="{FF2B5EF4-FFF2-40B4-BE49-F238E27FC236}">
                <a16:creationId xmlns:a16="http://schemas.microsoft.com/office/drawing/2014/main" id="{FF74A105-CFF8-0F36-C55F-5BEC9D76741D}"/>
              </a:ext>
            </a:extLst>
          </p:cNvPr>
          <p:cNvSpPr txBox="1">
            <a:spLocks/>
          </p:cNvSpPr>
          <p:nvPr/>
        </p:nvSpPr>
        <p:spPr>
          <a:xfrm>
            <a:off x="7346834" y="2428496"/>
            <a:ext cx="87333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</a:rPr>
              <a:t>broker2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10D82E34-162B-1C00-41AD-074249032806}"/>
              </a:ext>
            </a:extLst>
          </p:cNvPr>
          <p:cNvSpPr txBox="1">
            <a:spLocks/>
          </p:cNvSpPr>
          <p:nvPr/>
        </p:nvSpPr>
        <p:spPr>
          <a:xfrm>
            <a:off x="7346834" y="3625700"/>
            <a:ext cx="873339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bg1"/>
                </a:solidFill>
              </a:rPr>
              <a:t>broker3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4" name="文本占位符 3">
            <a:extLst>
              <a:ext uri="{FF2B5EF4-FFF2-40B4-BE49-F238E27FC236}">
                <a16:creationId xmlns:a16="http://schemas.microsoft.com/office/drawing/2014/main" id="{AD227C1F-2C52-3D33-150A-953A639F6754}"/>
              </a:ext>
            </a:extLst>
          </p:cNvPr>
          <p:cNvSpPr txBox="1">
            <a:spLocks/>
          </p:cNvSpPr>
          <p:nvPr/>
        </p:nvSpPr>
        <p:spPr>
          <a:xfrm>
            <a:off x="6913201" y="4756915"/>
            <a:ext cx="1661746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85" name="文本占位符 3">
            <a:extLst>
              <a:ext uri="{FF2B5EF4-FFF2-40B4-BE49-F238E27FC236}">
                <a16:creationId xmlns:a16="http://schemas.microsoft.com/office/drawing/2014/main" id="{637CB602-EF7B-CDEF-B3B7-C165238DDBCC}"/>
              </a:ext>
            </a:extLst>
          </p:cNvPr>
          <p:cNvSpPr txBox="1">
            <a:spLocks/>
          </p:cNvSpPr>
          <p:nvPr/>
        </p:nvSpPr>
        <p:spPr>
          <a:xfrm>
            <a:off x="678730" y="1876151"/>
            <a:ext cx="3223968" cy="4994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某一个</a:t>
            </a:r>
            <a:r>
              <a:rPr lang="en-US" altLang="zh-CN" sz="1400" dirty="0"/>
              <a:t>topic</a:t>
            </a:r>
            <a:r>
              <a:rPr lang="zh-CN" altLang="en-US" sz="1400" dirty="0"/>
              <a:t>中有三个分区</a:t>
            </a:r>
            <a:r>
              <a:rPr lang="en-US" altLang="zh-CN" sz="1400" dirty="0"/>
              <a:t>P0</a:t>
            </a:r>
            <a:r>
              <a:rPr lang="zh-CN" altLang="en-US" sz="1400" dirty="0"/>
              <a:t>、</a:t>
            </a:r>
            <a:r>
              <a:rPr lang="en-US" altLang="zh-CN" sz="1400" dirty="0"/>
              <a:t>P1</a:t>
            </a:r>
            <a:r>
              <a:rPr lang="zh-CN" altLang="en-US" sz="1400" dirty="0"/>
              <a:t>、</a:t>
            </a:r>
            <a:r>
              <a:rPr lang="en-US" altLang="zh-CN" sz="1400" dirty="0"/>
              <a:t>P2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7ABEA7F-17F6-8A8B-DA88-FD679F9BA6A0}"/>
              </a:ext>
            </a:extLst>
          </p:cNvPr>
          <p:cNvSpPr/>
          <p:nvPr/>
        </p:nvSpPr>
        <p:spPr bwMode="auto">
          <a:xfrm>
            <a:off x="2064470" y="2573517"/>
            <a:ext cx="914400" cy="9144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B80E39F9-C19C-C5CD-620B-8EE8E7455D5B}"/>
              </a:ext>
            </a:extLst>
          </p:cNvPr>
          <p:cNvCxnSpPr>
            <a:stCxn id="86" idx="6"/>
            <a:endCxn id="9" idx="1"/>
          </p:cNvCxnSpPr>
          <p:nvPr/>
        </p:nvCxnSpPr>
        <p:spPr>
          <a:xfrm flipV="1">
            <a:off x="2978870" y="1831037"/>
            <a:ext cx="2040108" cy="1199680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D1B4809-F8E3-D135-1761-9C5E9F81E0CC}"/>
              </a:ext>
            </a:extLst>
          </p:cNvPr>
          <p:cNvCxnSpPr>
            <a:stCxn id="86" idx="6"/>
            <a:endCxn id="30" idx="1"/>
          </p:cNvCxnSpPr>
          <p:nvPr/>
        </p:nvCxnSpPr>
        <p:spPr>
          <a:xfrm>
            <a:off x="2978870" y="3030717"/>
            <a:ext cx="2040108" cy="1794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02ECC77-E007-7789-43CD-029AE255A683}"/>
              </a:ext>
            </a:extLst>
          </p:cNvPr>
          <p:cNvCxnSpPr>
            <a:stCxn id="86" idx="6"/>
            <a:endCxn id="33" idx="1"/>
          </p:cNvCxnSpPr>
          <p:nvPr/>
        </p:nvCxnSpPr>
        <p:spPr>
          <a:xfrm>
            <a:off x="2978870" y="3030717"/>
            <a:ext cx="2040108" cy="1215153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4C973FBE-A657-FFCF-A97F-CEE9E71061DA}"/>
              </a:ext>
            </a:extLst>
          </p:cNvPr>
          <p:cNvSpPr txBox="1">
            <a:spLocks/>
          </p:cNvSpPr>
          <p:nvPr/>
        </p:nvSpPr>
        <p:spPr>
          <a:xfrm>
            <a:off x="755715" y="5458336"/>
            <a:ext cx="10680569" cy="10650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一个</a:t>
            </a:r>
            <a:r>
              <a:rPr lang="en-US" altLang="zh-CN" sz="1400" dirty="0"/>
              <a:t>topic</a:t>
            </a:r>
            <a:r>
              <a:rPr lang="zh-CN" altLang="en-US" sz="1400" dirty="0"/>
              <a:t>有多个分区，每个分区有多个副本，其中有一个</a:t>
            </a:r>
            <a:r>
              <a:rPr lang="en-US" altLang="zh-CN" sz="1400" dirty="0"/>
              <a:t>leader</a:t>
            </a:r>
            <a:r>
              <a:rPr lang="zh-CN" altLang="en-US" sz="1400" dirty="0"/>
              <a:t>，其余的是</a:t>
            </a:r>
            <a:r>
              <a:rPr lang="en-US" altLang="zh-CN" sz="1400" dirty="0"/>
              <a:t>follower</a:t>
            </a:r>
            <a:r>
              <a:rPr lang="zh-CN" altLang="en-US" sz="1400" dirty="0"/>
              <a:t>，副本存储在不同的</a:t>
            </a:r>
            <a:r>
              <a:rPr lang="en-US" altLang="zh-CN" sz="1400" dirty="0"/>
              <a:t>broker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所有的分区副本的内容是都是相同的，如果</a:t>
            </a:r>
            <a:r>
              <a:rPr lang="en-US" altLang="zh-CN" sz="1400" dirty="0"/>
              <a:t>leader</a:t>
            </a:r>
            <a:r>
              <a:rPr lang="zh-CN" altLang="en-US" sz="1400" dirty="0"/>
              <a:t>发生故障时，会自动将其中一个</a:t>
            </a:r>
            <a:r>
              <a:rPr lang="en-US" altLang="zh-CN" sz="1400" dirty="0"/>
              <a:t>follower</a:t>
            </a:r>
            <a:r>
              <a:rPr lang="zh-CN" altLang="en-US" sz="1400" dirty="0"/>
              <a:t>提升为</a:t>
            </a:r>
            <a:r>
              <a:rPr lang="en-US" altLang="zh-CN" sz="1400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349886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33" grpId="0" animBg="1"/>
      <p:bldP spid="39" grpId="0" animBg="1"/>
      <p:bldP spid="40" grpId="0" animBg="1"/>
      <p:bldP spid="61" grpId="0" animBg="1"/>
      <p:bldP spid="62" grpId="0" animBg="1"/>
      <p:bldP spid="63" grpId="0" animBg="1"/>
      <p:bldP spid="64" grpId="0" animBg="1"/>
      <p:bldP spid="85" grpId="0"/>
      <p:bldP spid="86" grpId="0" animBg="1"/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3C1A-5600-F561-86C9-190C2EA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分区备份机制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802C006-CB0D-28D7-952A-ACCEEEA3A850}"/>
              </a:ext>
            </a:extLst>
          </p:cNvPr>
          <p:cNvSpPr/>
          <p:nvPr/>
        </p:nvSpPr>
        <p:spPr>
          <a:xfrm>
            <a:off x="4210781" y="1519943"/>
            <a:ext cx="6268916" cy="306595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553438-824B-1F81-7869-CD168B1F82D4}"/>
              </a:ext>
            </a:extLst>
          </p:cNvPr>
          <p:cNvSpPr/>
          <p:nvPr/>
        </p:nvSpPr>
        <p:spPr>
          <a:xfrm>
            <a:off x="4546068" y="2653408"/>
            <a:ext cx="1560577" cy="64704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Leader Replica</a:t>
            </a:r>
            <a:endParaRPr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4B29AA7-239E-8F3F-5F8B-1D5EA6316B16}"/>
              </a:ext>
            </a:extLst>
          </p:cNvPr>
          <p:cNvSpPr txBox="1">
            <a:spLocks/>
          </p:cNvSpPr>
          <p:nvPr/>
        </p:nvSpPr>
        <p:spPr>
          <a:xfrm>
            <a:off x="6545956" y="1519943"/>
            <a:ext cx="1598566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Kafka cluster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E86E8FC-CC2C-C5A2-9C5E-3179E843CD5C}"/>
              </a:ext>
            </a:extLst>
          </p:cNvPr>
          <p:cNvSpPr/>
          <p:nvPr/>
        </p:nvSpPr>
        <p:spPr>
          <a:xfrm>
            <a:off x="1177140" y="2603043"/>
            <a:ext cx="1837592" cy="74734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24E5CF-0353-835E-881D-BAF1B9AC3209}"/>
              </a:ext>
            </a:extLst>
          </p:cNvPr>
          <p:cNvSpPr/>
          <p:nvPr/>
        </p:nvSpPr>
        <p:spPr>
          <a:xfrm>
            <a:off x="6765479" y="2030591"/>
            <a:ext cx="1499005" cy="2348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CFDB109-2C81-1FB3-042E-8B2A25B4C2AF}"/>
              </a:ext>
            </a:extLst>
          </p:cNvPr>
          <p:cNvSpPr/>
          <p:nvPr/>
        </p:nvSpPr>
        <p:spPr>
          <a:xfrm>
            <a:off x="8711031" y="2030591"/>
            <a:ext cx="1499005" cy="2348326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9B8A5A-9058-87BC-9A70-7229B3C0F180}"/>
              </a:ext>
            </a:extLst>
          </p:cNvPr>
          <p:cNvSpPr/>
          <p:nvPr/>
        </p:nvSpPr>
        <p:spPr>
          <a:xfrm>
            <a:off x="6992721" y="2337403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24032-5FCF-329E-71EB-66995DEF9CBA}"/>
              </a:ext>
            </a:extLst>
          </p:cNvPr>
          <p:cNvSpPr/>
          <p:nvPr/>
        </p:nvSpPr>
        <p:spPr>
          <a:xfrm>
            <a:off x="6998467" y="3217241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8FAEEC-3712-86F8-C071-499654E575BD}"/>
              </a:ext>
            </a:extLst>
          </p:cNvPr>
          <p:cNvSpPr/>
          <p:nvPr/>
        </p:nvSpPr>
        <p:spPr>
          <a:xfrm>
            <a:off x="8934099" y="2378977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F60FE7-A2C7-E33F-7D70-54BBB457114C}"/>
              </a:ext>
            </a:extLst>
          </p:cNvPr>
          <p:cNvSpPr/>
          <p:nvPr/>
        </p:nvSpPr>
        <p:spPr>
          <a:xfrm>
            <a:off x="8934099" y="3217759"/>
            <a:ext cx="1120286" cy="54886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9751F-AC95-0B2D-7F28-D27478CFF73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106645" y="2611834"/>
            <a:ext cx="886076" cy="365099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CDE56C8-D5DF-ABC9-CE6E-0CFA2B89889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6106645" y="2976933"/>
            <a:ext cx="2827454" cy="515257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52416009-B2B3-EEF0-E61F-CD3E1DB9F1F2}"/>
              </a:ext>
            </a:extLst>
          </p:cNvPr>
          <p:cNvSpPr txBox="1">
            <a:spLocks/>
          </p:cNvSpPr>
          <p:nvPr/>
        </p:nvSpPr>
        <p:spPr>
          <a:xfrm>
            <a:off x="7315741" y="4000151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ISR</a:t>
            </a:r>
            <a:endParaRPr lang="zh-CN" altLang="en-US" sz="1400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B6C97394-1B0F-ED99-2951-3071BC5A3C3E}"/>
              </a:ext>
            </a:extLst>
          </p:cNvPr>
          <p:cNvSpPr txBox="1">
            <a:spLocks/>
          </p:cNvSpPr>
          <p:nvPr/>
        </p:nvSpPr>
        <p:spPr>
          <a:xfrm>
            <a:off x="9232202" y="3964981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普通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1418B61-FC94-3279-B6E0-A05C4126A96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3014732" y="2976716"/>
            <a:ext cx="1531336" cy="217"/>
          </a:xfrm>
          <a:prstGeom prst="straightConnector1">
            <a:avLst/>
          </a:prstGeom>
          <a:ln w="19050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32570304-833D-A76A-98EB-7E824C1B5054}"/>
              </a:ext>
            </a:extLst>
          </p:cNvPr>
          <p:cNvSpPr txBox="1">
            <a:spLocks/>
          </p:cNvSpPr>
          <p:nvPr/>
        </p:nvSpPr>
        <p:spPr>
          <a:xfrm>
            <a:off x="1108371" y="4791459"/>
            <a:ext cx="10136991" cy="5167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ISR</a:t>
            </a:r>
            <a:r>
              <a:rPr lang="zh-CN" altLang="en-US" sz="1400" dirty="0"/>
              <a:t>（</a:t>
            </a:r>
            <a:r>
              <a:rPr lang="en-US" altLang="zh-CN" sz="1400" dirty="0"/>
              <a:t>in-sync replica</a:t>
            </a:r>
            <a:r>
              <a:rPr lang="zh-CN" altLang="en-US" sz="1400" dirty="0"/>
              <a:t>）需要同步复制保存的</a:t>
            </a:r>
            <a:r>
              <a:rPr lang="en-US" altLang="zh-CN" sz="1400" dirty="0"/>
              <a:t>follower</a:t>
            </a:r>
            <a:endParaRPr lang="zh-CN" altLang="en-US" sz="1400" dirty="0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5BEEC2FF-F99F-69F2-C5D5-4FDBC9F45E5B}"/>
              </a:ext>
            </a:extLst>
          </p:cNvPr>
          <p:cNvSpPr txBox="1">
            <a:spLocks/>
          </p:cNvSpPr>
          <p:nvPr/>
        </p:nvSpPr>
        <p:spPr>
          <a:xfrm>
            <a:off x="6222152" y="2322118"/>
            <a:ext cx="614918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同步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EE6F3CA4-C1FE-6552-F066-E1F8EAEEB123}"/>
              </a:ext>
            </a:extLst>
          </p:cNvPr>
          <p:cNvSpPr txBox="1">
            <a:spLocks/>
          </p:cNvSpPr>
          <p:nvPr/>
        </p:nvSpPr>
        <p:spPr>
          <a:xfrm>
            <a:off x="6211662" y="3069242"/>
            <a:ext cx="818456" cy="5106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异步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A11169D9-65E8-E8F7-E8EE-33F3F9B3F8D8}"/>
              </a:ext>
            </a:extLst>
          </p:cNvPr>
          <p:cNvSpPr txBox="1">
            <a:spLocks/>
          </p:cNvSpPr>
          <p:nvPr/>
        </p:nvSpPr>
        <p:spPr>
          <a:xfrm>
            <a:off x="1108371" y="5439991"/>
            <a:ext cx="10136991" cy="11597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如果</a:t>
            </a:r>
            <a:r>
              <a:rPr lang="en-US" altLang="zh-CN" sz="1400" dirty="0"/>
              <a:t>leader</a:t>
            </a:r>
            <a:r>
              <a:rPr lang="zh-CN" altLang="en-US" sz="1400" dirty="0"/>
              <a:t>失效后，需要选出新的</a:t>
            </a:r>
            <a:r>
              <a:rPr lang="en-US" altLang="zh-CN" sz="1400" dirty="0"/>
              <a:t>leader</a:t>
            </a:r>
            <a:r>
              <a:rPr lang="zh-CN" altLang="en-US" sz="1400" dirty="0"/>
              <a:t>，选举的原则如下：</a:t>
            </a:r>
          </a:p>
          <a:p>
            <a:r>
              <a:rPr lang="zh-CN" altLang="en-US" sz="1400" dirty="0"/>
              <a:t>第一：选举时优先从</a:t>
            </a:r>
            <a:r>
              <a:rPr lang="en-US" altLang="zh-CN" sz="1400" dirty="0"/>
              <a:t>ISR</a:t>
            </a:r>
            <a:r>
              <a:rPr lang="zh-CN" altLang="en-US" sz="1400" dirty="0"/>
              <a:t>中选定，因为这个列表中</a:t>
            </a:r>
            <a:r>
              <a:rPr lang="en-US" altLang="zh-CN" sz="1400" dirty="0"/>
              <a:t>follower</a:t>
            </a:r>
            <a:r>
              <a:rPr lang="zh-CN" altLang="en-US" sz="1400" dirty="0"/>
              <a:t>的数据是与</a:t>
            </a:r>
            <a:r>
              <a:rPr lang="en-US" altLang="zh-CN" sz="1400" dirty="0"/>
              <a:t>leader</a:t>
            </a:r>
            <a:r>
              <a:rPr lang="zh-CN" altLang="en-US" sz="1400" dirty="0"/>
              <a:t>同步的</a:t>
            </a:r>
          </a:p>
          <a:p>
            <a:r>
              <a:rPr lang="zh-CN" altLang="en-US" sz="1400" dirty="0"/>
              <a:t>第二：如果</a:t>
            </a:r>
            <a:r>
              <a:rPr lang="en-US" altLang="zh-CN" sz="1400" dirty="0"/>
              <a:t>ISR</a:t>
            </a:r>
            <a:r>
              <a:rPr lang="zh-CN" altLang="en-US" sz="1400" dirty="0"/>
              <a:t>列表中的</a:t>
            </a:r>
            <a:r>
              <a:rPr lang="en-US" altLang="zh-CN" sz="1400" dirty="0"/>
              <a:t>follower</a:t>
            </a:r>
            <a:r>
              <a:rPr lang="zh-CN" altLang="en-US" sz="1400" dirty="0"/>
              <a:t>都不行了，就只能从其他</a:t>
            </a:r>
            <a:r>
              <a:rPr lang="en-US" altLang="zh-CN" sz="1400" dirty="0"/>
              <a:t>follower</a:t>
            </a:r>
            <a:r>
              <a:rPr lang="zh-CN" altLang="en-US" sz="1400" dirty="0"/>
              <a:t>中选取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FA604CE-C419-7E02-D50E-67D9BBBC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81947"/>
            <a:ext cx="5546103" cy="90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4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的高可用机制有了解过嘛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50067" y="1829076"/>
            <a:ext cx="9263756" cy="33085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可以从两个层面回答，第一个是集群，第二个是复制机制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集群：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一个</a:t>
            </a:r>
            <a:r>
              <a:rPr lang="en-US" altLang="zh-CN" sz="1400" dirty="0" err="1">
                <a:solidFill>
                  <a:schemeClr val="tx1"/>
                </a:solidFill>
              </a:rPr>
              <a:t>kafka</a:t>
            </a:r>
            <a:r>
              <a:rPr lang="zh-CN" altLang="en-US" sz="1400" dirty="0">
                <a:solidFill>
                  <a:schemeClr val="tx1"/>
                </a:solidFill>
              </a:rPr>
              <a:t>集群由多个</a:t>
            </a:r>
            <a:r>
              <a:rPr lang="en-US" altLang="zh-CN" sz="1400" dirty="0">
                <a:solidFill>
                  <a:schemeClr val="tx1"/>
                </a:solidFill>
              </a:rPr>
              <a:t>broker</a:t>
            </a:r>
            <a:r>
              <a:rPr lang="zh-CN" altLang="en-US" sz="1400" dirty="0">
                <a:solidFill>
                  <a:schemeClr val="tx1"/>
                </a:solidFill>
              </a:rPr>
              <a:t>实例组成，即使某一台宕机，也不耽误其他</a:t>
            </a:r>
            <a:r>
              <a:rPr lang="en-US" altLang="zh-CN" sz="1400" dirty="0">
                <a:solidFill>
                  <a:schemeClr val="tx1"/>
                </a:solidFill>
              </a:rPr>
              <a:t>broker</a:t>
            </a:r>
            <a:r>
              <a:rPr lang="zh-CN" altLang="en-US" sz="1400" dirty="0">
                <a:solidFill>
                  <a:schemeClr val="tx1"/>
                </a:solidFill>
              </a:rPr>
              <a:t>继续对外提供服务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复制机制：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一个</a:t>
            </a:r>
            <a:r>
              <a:rPr lang="en-US" altLang="zh-CN" sz="1400" dirty="0"/>
              <a:t>topic</a:t>
            </a:r>
            <a:r>
              <a:rPr lang="zh-CN" altLang="en-US" sz="1400" dirty="0"/>
              <a:t>有多个分区，每个分区有多个副本，有一个</a:t>
            </a:r>
            <a:r>
              <a:rPr lang="en-US" altLang="zh-CN" sz="1400" dirty="0"/>
              <a:t>leader</a:t>
            </a:r>
            <a:r>
              <a:rPr lang="zh-CN" altLang="en-US" sz="1400" dirty="0"/>
              <a:t>，其余的是</a:t>
            </a:r>
            <a:r>
              <a:rPr lang="en-US" altLang="zh-CN" sz="1400" dirty="0"/>
              <a:t>follower</a:t>
            </a:r>
            <a:r>
              <a:rPr lang="zh-CN" altLang="en-US" sz="1400" dirty="0"/>
              <a:t>，副本存储在不同的</a:t>
            </a:r>
            <a:r>
              <a:rPr lang="en-US" altLang="zh-CN" sz="1400" dirty="0"/>
              <a:t>broker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所有的分区副本的内容是都是相同的，如果</a:t>
            </a:r>
            <a:r>
              <a:rPr lang="en-US" altLang="zh-CN" sz="1400" dirty="0"/>
              <a:t>leader</a:t>
            </a:r>
            <a:r>
              <a:rPr lang="zh-CN" altLang="en-US" sz="1400" dirty="0"/>
              <a:t>发生故障时，会自动将其中一个</a:t>
            </a:r>
            <a:r>
              <a:rPr lang="en-US" altLang="zh-CN" sz="1400" dirty="0"/>
              <a:t>follower</a:t>
            </a:r>
            <a:r>
              <a:rPr lang="zh-CN" altLang="en-US" sz="1400" dirty="0"/>
              <a:t>提升为</a:t>
            </a:r>
            <a:r>
              <a:rPr lang="en-US" altLang="zh-CN" sz="1400" dirty="0"/>
              <a:t>leader</a:t>
            </a:r>
            <a:r>
              <a:rPr lang="zh-CN" altLang="en-US" sz="1400" dirty="0"/>
              <a:t>，保证了系统的容错性、高可用性</a:t>
            </a:r>
            <a:endParaRPr lang="en-US" altLang="zh-CN" sz="1400" dirty="0"/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形 1" descr="穿高领毛衣戴眼镜的男人">
            <a:extLst>
              <a:ext uri="{FF2B5EF4-FFF2-40B4-BE49-F238E27FC236}">
                <a16:creationId xmlns:a16="http://schemas.microsoft.com/office/drawing/2014/main" id="{371A2ED8-2316-00A2-99E1-FC9BECA8B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392" y="5081391"/>
            <a:ext cx="867323" cy="116706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96A69E5-2B62-4687-6226-0AF9E8AE12D4}"/>
              </a:ext>
            </a:extLst>
          </p:cNvPr>
          <p:cNvGrpSpPr/>
          <p:nvPr/>
        </p:nvGrpSpPr>
        <p:grpSpPr>
          <a:xfrm>
            <a:off x="1511790" y="4530297"/>
            <a:ext cx="6040651" cy="859390"/>
            <a:chOff x="1415952" y="1021955"/>
            <a:chExt cx="8135689" cy="85939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C2093B2-FF29-4E3D-84C2-10B8EDF11E6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占位符 6">
              <a:extLst>
                <a:ext uri="{FF2B5EF4-FFF2-40B4-BE49-F238E27FC236}">
                  <a16:creationId xmlns:a16="http://schemas.microsoft.com/office/drawing/2014/main" id="{A27EE10F-16F5-8819-9287-7B230E511E1D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解释一下复制机制中的</a:t>
              </a:r>
              <a:r>
                <a:rPr lang="en-US" altLang="zh-CN" sz="1400" dirty="0">
                  <a:solidFill>
                    <a:schemeClr val="tx1"/>
                  </a:solidFill>
                </a:rPr>
                <a:t>ISR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B9A7647C-F8CA-ABFE-3E0F-79418A36BF02}"/>
              </a:ext>
            </a:extLst>
          </p:cNvPr>
          <p:cNvSpPr txBox="1">
            <a:spLocks/>
          </p:cNvSpPr>
          <p:nvPr/>
        </p:nvSpPr>
        <p:spPr>
          <a:xfrm>
            <a:off x="2286722" y="5291079"/>
            <a:ext cx="9317673" cy="13076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ISR</a:t>
            </a:r>
            <a:r>
              <a:rPr lang="zh-CN" altLang="en-US" sz="1400" dirty="0"/>
              <a:t>（</a:t>
            </a:r>
            <a:r>
              <a:rPr lang="en-US" altLang="zh-CN" sz="1400" dirty="0"/>
              <a:t>in-sync replica</a:t>
            </a:r>
            <a:r>
              <a:rPr lang="zh-CN" altLang="en-US" sz="1400" dirty="0"/>
              <a:t>）需要同步复制保存的</a:t>
            </a:r>
            <a:r>
              <a:rPr lang="en-US" altLang="zh-CN" sz="1400" dirty="0"/>
              <a:t>follower</a:t>
            </a:r>
          </a:p>
          <a:p>
            <a:r>
              <a:rPr lang="zh-CN" altLang="en-US" sz="1400" dirty="0"/>
              <a:t>分区副本分为了两类，一个是</a:t>
            </a:r>
            <a:r>
              <a:rPr lang="en-US" altLang="zh-CN" sz="1400" dirty="0"/>
              <a:t>ISR</a:t>
            </a:r>
            <a:r>
              <a:rPr lang="zh-CN" altLang="en-US" sz="1400" dirty="0"/>
              <a:t>，与</a:t>
            </a:r>
            <a:r>
              <a:rPr lang="en-US" altLang="zh-CN" sz="1400" dirty="0"/>
              <a:t>leader</a:t>
            </a:r>
            <a:r>
              <a:rPr lang="zh-CN" altLang="en-US" sz="1400" dirty="0"/>
              <a:t>副本同步保存数据，另外一个普通的副本，是异步同步数据，当</a:t>
            </a:r>
            <a:r>
              <a:rPr lang="en-US" altLang="zh-CN" sz="1400" dirty="0"/>
              <a:t>leader</a:t>
            </a:r>
            <a:r>
              <a:rPr lang="zh-CN" altLang="en-US" sz="1400" dirty="0"/>
              <a:t>挂掉之后，会优先从</a:t>
            </a:r>
            <a:r>
              <a:rPr lang="en-US" altLang="zh-CN" sz="1400" dirty="0"/>
              <a:t>ISR</a:t>
            </a:r>
            <a:r>
              <a:rPr lang="zh-CN" altLang="en-US" sz="1400" dirty="0"/>
              <a:t>副本列表中选取一个作为</a:t>
            </a:r>
            <a:r>
              <a:rPr lang="en-US" altLang="zh-CN" sz="1400" dirty="0"/>
              <a:t>leader</a:t>
            </a:r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33A1A2-D932-C95A-D887-9673F483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349" y="1815411"/>
            <a:ext cx="7222927" cy="43928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8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数据清理机制了解过嘛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77591" y="1945657"/>
            <a:ext cx="7381188" cy="1004934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文件存储机制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数据清理机制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9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CBC77-3543-C463-3AEF-7101762A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文件存储机制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A6C05-7C80-A16E-A963-572C1C7C6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25107"/>
          </a:xfrm>
        </p:spPr>
        <p:txBody>
          <a:bodyPr/>
          <a:lstStyle/>
          <a:p>
            <a:r>
              <a:rPr lang="zh-CN" altLang="en-US" dirty="0"/>
              <a:t>存储结构：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171D79-E426-47BB-F9CD-073FC35E229D}"/>
              </a:ext>
            </a:extLst>
          </p:cNvPr>
          <p:cNvSpPr/>
          <p:nvPr/>
        </p:nvSpPr>
        <p:spPr bwMode="auto">
          <a:xfrm>
            <a:off x="5482472" y="865694"/>
            <a:ext cx="1227056" cy="122705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408DC37-F33D-C34B-178C-A4FB95042887}"/>
              </a:ext>
            </a:extLst>
          </p:cNvPr>
          <p:cNvSpPr/>
          <p:nvPr/>
        </p:nvSpPr>
        <p:spPr bwMode="auto">
          <a:xfrm>
            <a:off x="2564091" y="2665429"/>
            <a:ext cx="1545996" cy="763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itheima-0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922130-E67D-36E5-A5AF-70AD23589172}"/>
              </a:ext>
            </a:extLst>
          </p:cNvPr>
          <p:cNvSpPr/>
          <p:nvPr/>
        </p:nvSpPr>
        <p:spPr bwMode="auto">
          <a:xfrm>
            <a:off x="5323002" y="2665429"/>
            <a:ext cx="1545996" cy="763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itheima-1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5799778-CB18-1436-1B8B-526917D6FD90}"/>
              </a:ext>
            </a:extLst>
          </p:cNvPr>
          <p:cNvSpPr/>
          <p:nvPr/>
        </p:nvSpPr>
        <p:spPr bwMode="auto">
          <a:xfrm>
            <a:off x="7877666" y="2665429"/>
            <a:ext cx="1545996" cy="7635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itheima-2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C8F73D-3CC2-5775-5E18-3EAD4FF679D5}"/>
              </a:ext>
            </a:extLst>
          </p:cNvPr>
          <p:cNvSpPr/>
          <p:nvPr/>
        </p:nvSpPr>
        <p:spPr bwMode="auto">
          <a:xfrm>
            <a:off x="3569617" y="4447095"/>
            <a:ext cx="1545996" cy="76357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9DDCB6-7B87-A70E-3362-EDE2153E9A4E}"/>
              </a:ext>
            </a:extLst>
          </p:cNvPr>
          <p:cNvSpPr/>
          <p:nvPr/>
        </p:nvSpPr>
        <p:spPr bwMode="auto">
          <a:xfrm>
            <a:off x="5323002" y="4447095"/>
            <a:ext cx="1545996" cy="76357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3879EFA-4D99-EF45-4BA0-33557D16498A}"/>
              </a:ext>
            </a:extLst>
          </p:cNvPr>
          <p:cNvSpPr/>
          <p:nvPr/>
        </p:nvSpPr>
        <p:spPr bwMode="auto">
          <a:xfrm>
            <a:off x="7029254" y="4447095"/>
            <a:ext cx="1545996" cy="76357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3EC7435F-DC5A-4005-2904-3497D397E837}"/>
              </a:ext>
            </a:extLst>
          </p:cNvPr>
          <p:cNvSpPr txBox="1">
            <a:spLocks/>
          </p:cNvSpPr>
          <p:nvPr/>
        </p:nvSpPr>
        <p:spPr>
          <a:xfrm>
            <a:off x="7385058" y="5602313"/>
            <a:ext cx="2343404" cy="89275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dirty="0"/>
              <a:t>.index  </a:t>
            </a:r>
            <a:r>
              <a:rPr lang="zh-CN" altLang="en-US" sz="1400" dirty="0"/>
              <a:t>索引文件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en-US" altLang="zh-CN" sz="1400" dirty="0"/>
              <a:t>.log</a:t>
            </a:r>
            <a:r>
              <a:rPr lang="zh-CN" altLang="en-US" sz="1400" dirty="0"/>
              <a:t> 数据文件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en-US" altLang="zh-CN" sz="1400" dirty="0"/>
              <a:t>.</a:t>
            </a:r>
            <a:r>
              <a:rPr lang="en-US" altLang="zh-CN" sz="1400" dirty="0" err="1"/>
              <a:t>timeindex</a:t>
            </a:r>
            <a:r>
              <a:rPr lang="en-US" altLang="zh-CN" sz="1400" dirty="0"/>
              <a:t> </a:t>
            </a:r>
            <a:r>
              <a:rPr lang="zh-CN" altLang="en-US" sz="1400" dirty="0"/>
              <a:t>时间索引文件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78FE275-7F99-87C6-F333-572C0D9C741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337089" y="2092750"/>
            <a:ext cx="2758911" cy="57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57860B-BDC2-DB0B-0F36-B97AA63856C9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096000" y="2092750"/>
            <a:ext cx="0" cy="57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EA1A58-46FC-8225-ED10-4B6674B345F5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6096000" y="2092750"/>
            <a:ext cx="2554664" cy="57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AC90E5-D880-A6B7-B3A1-31B1AF5AD5C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342615" y="3429000"/>
            <a:ext cx="1753385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D1515F-5E2C-83C0-BED9-C2747FF1FC9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096000" y="3429000"/>
            <a:ext cx="0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99A68AB-8BE5-B40D-057B-A7BF1209082F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6096000" y="3429000"/>
            <a:ext cx="1706252" cy="101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75BC338A-5C3C-202A-B903-54E11DD2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87" y="5433649"/>
            <a:ext cx="2290467" cy="112873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F097D3B-D065-A3D5-7061-7B46D4FD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250" y="1702200"/>
            <a:ext cx="4674515" cy="713319"/>
          </a:xfrm>
          <a:prstGeom prst="rect">
            <a:avLst/>
          </a:prstGeom>
        </p:spPr>
      </p:pic>
      <p:sp>
        <p:nvSpPr>
          <p:cNvPr id="34" name="文本占位符 2">
            <a:extLst>
              <a:ext uri="{FF2B5EF4-FFF2-40B4-BE49-F238E27FC236}">
                <a16:creationId xmlns:a16="http://schemas.microsoft.com/office/drawing/2014/main" id="{4D0B980F-BDC9-9E63-67C0-5FD00436CA53}"/>
              </a:ext>
            </a:extLst>
          </p:cNvPr>
          <p:cNvSpPr txBox="1">
            <a:spLocks/>
          </p:cNvSpPr>
          <p:nvPr/>
        </p:nvSpPr>
        <p:spPr>
          <a:xfrm>
            <a:off x="859722" y="5074414"/>
            <a:ext cx="2571635" cy="5251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为什么要分段？</a:t>
            </a:r>
          </a:p>
        </p:txBody>
      </p: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57898565-46DE-8E33-C2D1-DC642739DB46}"/>
              </a:ext>
            </a:extLst>
          </p:cNvPr>
          <p:cNvSpPr txBox="1">
            <a:spLocks/>
          </p:cNvSpPr>
          <p:nvPr/>
        </p:nvSpPr>
        <p:spPr>
          <a:xfrm>
            <a:off x="812588" y="5526902"/>
            <a:ext cx="3740558" cy="86447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删除无用文件方便，提高磁盘利用率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查找数据便捷</a:t>
            </a:r>
          </a:p>
        </p:txBody>
      </p:sp>
    </p:spTree>
    <p:extLst>
      <p:ext uri="{BB962C8B-B14F-4D97-AF65-F5344CB8AC3E}">
        <p14:creationId xmlns:p14="http://schemas.microsoft.com/office/powerpoint/2010/main" val="3967736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RabbitMQ-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如何保证消息不丢失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083323" y="1813679"/>
            <a:ext cx="5552388" cy="2202139"/>
            <a:chOff x="2156068" y="2459027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156068" y="2459027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629282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异步发送（验证码、短信、邮件</a:t>
              </a:r>
              <a:r>
                <a:rPr lang="en-US" altLang="zh-CN" sz="1400" dirty="0">
                  <a:solidFill>
                    <a:schemeClr val="tx1"/>
                  </a:solidFill>
                </a:rPr>
                <a:t>…</a:t>
              </a:r>
              <a:r>
                <a:rPr lang="zh-CN" altLang="en-US" sz="1400" dirty="0">
                  <a:solidFill>
                    <a:schemeClr val="tx1"/>
                  </a:solidFill>
                </a:rPr>
                <a:t>）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Redis , ES</a:t>
              </a:r>
              <a:r>
                <a:rPr lang="zh-CN" altLang="en-US" sz="1400" dirty="0">
                  <a:solidFill>
                    <a:schemeClr val="tx1"/>
                  </a:solidFill>
                </a:rPr>
                <a:t>之间的数据同步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分布式事务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削峰填谷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703B83-CF4B-2423-0FE5-1C4AC3A5E513}"/>
              </a:ext>
            </a:extLst>
          </p:cNvPr>
          <p:cNvGrpSpPr/>
          <p:nvPr/>
        </p:nvGrpSpPr>
        <p:grpSpPr>
          <a:xfrm>
            <a:off x="625651" y="4513885"/>
            <a:ext cx="9140425" cy="1490990"/>
            <a:chOff x="625651" y="4513885"/>
            <a:chExt cx="9140425" cy="149099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11AF1D26-E4D2-780C-BF16-41380E810765}"/>
                </a:ext>
              </a:extLst>
            </p:cNvPr>
            <p:cNvSpPr/>
            <p:nvPr/>
          </p:nvSpPr>
          <p:spPr>
            <a:xfrm>
              <a:off x="625651" y="4961898"/>
              <a:ext cx="1130653" cy="55294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publisher</a:t>
              </a:r>
              <a:endParaRPr lang="zh-CN" altLang="en-US" sz="1400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D54ACED-8566-062C-559E-C263C10044D8}"/>
                </a:ext>
              </a:extLst>
            </p:cNvPr>
            <p:cNvSpPr/>
            <p:nvPr/>
          </p:nvSpPr>
          <p:spPr>
            <a:xfrm>
              <a:off x="8633492" y="4521169"/>
              <a:ext cx="1130653" cy="55294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consumer1</a:t>
              </a:r>
              <a:endParaRPr lang="zh-CN" altLang="en-US" sz="1400"/>
            </a:p>
          </p:txBody>
        </p:sp>
        <p:sp>
          <p:nvSpPr>
            <p:cNvPr id="5" name="圆柱体 4">
              <a:extLst>
                <a:ext uri="{FF2B5EF4-FFF2-40B4-BE49-F238E27FC236}">
                  <a16:creationId xmlns:a16="http://schemas.microsoft.com/office/drawing/2014/main" id="{4FEC65E4-DCB1-D571-217A-FA080CE8633E}"/>
                </a:ext>
              </a:extLst>
            </p:cNvPr>
            <p:cNvSpPr/>
            <p:nvPr/>
          </p:nvSpPr>
          <p:spPr>
            <a:xfrm rot="16200000">
              <a:off x="6730202" y="4034484"/>
              <a:ext cx="567513" cy="1526316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/>
                <a:t>queue1</a:t>
              </a:r>
              <a:endParaRPr lang="zh-CN" altLang="en-US" sz="140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049A0EC-0566-AE38-0239-DFC063AA3389}"/>
                </a:ext>
              </a:extLst>
            </p:cNvPr>
            <p:cNvCxnSpPr>
              <a:cxnSpLocks/>
              <a:stCxn id="2" idx="3"/>
              <a:endCxn id="11" idx="2"/>
            </p:cNvCxnSpPr>
            <p:nvPr/>
          </p:nvCxnSpPr>
          <p:spPr>
            <a:xfrm>
              <a:off x="1756304" y="5238372"/>
              <a:ext cx="1620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4C5435C-0C6B-135A-5149-DD560DA9C200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7777117" y="4797642"/>
              <a:ext cx="8563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F60711E9-7E1C-4685-72F3-DDB222F07015}"/>
                </a:ext>
              </a:extLst>
            </p:cNvPr>
            <p:cNvSpPr/>
            <p:nvPr/>
          </p:nvSpPr>
          <p:spPr>
            <a:xfrm>
              <a:off x="3377210" y="4997321"/>
              <a:ext cx="1312387" cy="482101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exchange</a:t>
              </a:r>
              <a:endParaRPr lang="zh-CN" altLang="en-US" sz="1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B69B3FC-82B0-7598-37AA-E592E97DA873}"/>
                </a:ext>
              </a:extLst>
            </p:cNvPr>
            <p:cNvSpPr/>
            <p:nvPr/>
          </p:nvSpPr>
          <p:spPr>
            <a:xfrm>
              <a:off x="8635423" y="5451926"/>
              <a:ext cx="1130653" cy="55294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consumer2</a:t>
              </a:r>
              <a:endParaRPr lang="zh-CN" altLang="en-US" sz="1400"/>
            </a:p>
          </p:txBody>
        </p:sp>
        <p:sp>
          <p:nvSpPr>
            <p:cNvPr id="13" name="圆柱体 12">
              <a:extLst>
                <a:ext uri="{FF2B5EF4-FFF2-40B4-BE49-F238E27FC236}">
                  <a16:creationId xmlns:a16="http://schemas.microsoft.com/office/drawing/2014/main" id="{D9599EA9-BC81-ED96-08B5-353DAF090432}"/>
                </a:ext>
              </a:extLst>
            </p:cNvPr>
            <p:cNvSpPr/>
            <p:nvPr/>
          </p:nvSpPr>
          <p:spPr>
            <a:xfrm rot="16200000">
              <a:off x="6710806" y="4976273"/>
              <a:ext cx="559170" cy="1498034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/>
                <a:t>queue2</a:t>
              </a:r>
              <a:endParaRPr lang="zh-CN" altLang="en-US" sz="140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F924039-6C39-20B9-783E-FFE268673689}"/>
                </a:ext>
              </a:extLst>
            </p:cNvPr>
            <p:cNvCxnSpPr>
              <a:cxnSpLocks/>
              <a:stCxn id="13" idx="3"/>
              <a:endCxn id="12" idx="1"/>
            </p:cNvCxnSpPr>
            <p:nvPr/>
          </p:nvCxnSpPr>
          <p:spPr>
            <a:xfrm>
              <a:off x="7739408" y="5725290"/>
              <a:ext cx="896015" cy="31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1BF424B-A122-2E14-E356-CA5F45AF0B9E}"/>
                </a:ext>
              </a:extLst>
            </p:cNvPr>
            <p:cNvCxnSpPr>
              <a:cxnSpLocks/>
              <a:stCxn id="11" idx="4"/>
              <a:endCxn id="5" idx="1"/>
            </p:cNvCxnSpPr>
            <p:nvPr/>
          </p:nvCxnSpPr>
          <p:spPr>
            <a:xfrm flipV="1">
              <a:off x="4689597" y="4797642"/>
              <a:ext cx="1561204" cy="440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465C6F7-2E7C-3150-CEE9-5BF89046B444}"/>
                </a:ext>
              </a:extLst>
            </p:cNvPr>
            <p:cNvCxnSpPr>
              <a:cxnSpLocks/>
              <a:stCxn id="11" idx="4"/>
              <a:endCxn id="13" idx="1"/>
            </p:cNvCxnSpPr>
            <p:nvPr/>
          </p:nvCxnSpPr>
          <p:spPr>
            <a:xfrm>
              <a:off x="4689597" y="5238372"/>
              <a:ext cx="1551777" cy="486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占位符 6">
            <a:extLst>
              <a:ext uri="{FF2B5EF4-FFF2-40B4-BE49-F238E27FC236}">
                <a16:creationId xmlns:a16="http://schemas.microsoft.com/office/drawing/2014/main" id="{A975FD94-BC4E-CB86-A08A-18231F414F5B}"/>
              </a:ext>
            </a:extLst>
          </p:cNvPr>
          <p:cNvSpPr txBox="1">
            <a:spLocks/>
          </p:cNvSpPr>
          <p:nvPr/>
        </p:nvSpPr>
        <p:spPr>
          <a:xfrm>
            <a:off x="1904213" y="4820129"/>
            <a:ext cx="1885361" cy="4777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rgbClr val="C00000"/>
                </a:solidFill>
              </a:rPr>
              <a:t>消息未到达交换机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47" name="文本占位符 6">
            <a:extLst>
              <a:ext uri="{FF2B5EF4-FFF2-40B4-BE49-F238E27FC236}">
                <a16:creationId xmlns:a16="http://schemas.microsoft.com/office/drawing/2014/main" id="{DB644BA0-CC0F-0026-1289-564599F59A60}"/>
              </a:ext>
            </a:extLst>
          </p:cNvPr>
          <p:cNvSpPr txBox="1">
            <a:spLocks/>
          </p:cNvSpPr>
          <p:nvPr/>
        </p:nvSpPr>
        <p:spPr>
          <a:xfrm>
            <a:off x="4845378" y="5046373"/>
            <a:ext cx="1420305" cy="36461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523962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2133547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/>
            </a:lvl4pPr>
            <a:lvl5pPr marL="2743131" indent="-304792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/>
            </a:lvl5pPr>
            <a:lvl6pPr marL="335271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2667"/>
            </a:lvl9pPr>
          </a:lstStyle>
          <a:p>
            <a:r>
              <a:rPr lang="zh-CN" altLang="en-US" dirty="0"/>
              <a:t>消息未到达队列</a:t>
            </a:r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52EB95-9453-D469-6C87-EE9B9EA60ABB}"/>
              </a:ext>
            </a:extLst>
          </p:cNvPr>
          <p:cNvGrpSpPr/>
          <p:nvPr/>
        </p:nvGrpSpPr>
        <p:grpSpPr>
          <a:xfrm>
            <a:off x="6171414" y="4289197"/>
            <a:ext cx="1699966" cy="2196446"/>
            <a:chOff x="6171414" y="4289197"/>
            <a:chExt cx="1699966" cy="2196446"/>
          </a:xfrm>
        </p:grpSpPr>
        <p:sp>
          <p:nvSpPr>
            <p:cNvPr id="48" name="文本占位符 6">
              <a:extLst>
                <a:ext uri="{FF2B5EF4-FFF2-40B4-BE49-F238E27FC236}">
                  <a16:creationId xmlns:a16="http://schemas.microsoft.com/office/drawing/2014/main" id="{B49311B5-DDF5-DEAF-3DB7-2959017843DB}"/>
                </a:ext>
              </a:extLst>
            </p:cNvPr>
            <p:cNvSpPr txBox="1">
              <a:spLocks/>
            </p:cNvSpPr>
            <p:nvPr/>
          </p:nvSpPr>
          <p:spPr>
            <a:xfrm>
              <a:off x="6429080" y="6121029"/>
              <a:ext cx="1420305" cy="364614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indent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523962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2133547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/>
              </a:lvl4pPr>
              <a:lvl5pPr marL="2743131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/>
              </a:lvl5pPr>
              <a:lvl6pPr marL="3352716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6pPr>
              <a:lvl7pPr marL="3962301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7pPr>
              <a:lvl8pPr marL="4571886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8pPr>
              <a:lvl9pPr marL="5181470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9pPr>
            </a:lstStyle>
            <a:p>
              <a:r>
                <a:rPr lang="zh-CN" altLang="en-US" dirty="0"/>
                <a:t>队列中消息丢失</a:t>
              </a:r>
              <a:endParaRPr lang="en-US" altLang="zh-CN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404A123-E02A-169E-1DC0-CB75AE23EEF9}"/>
                </a:ext>
              </a:extLst>
            </p:cNvPr>
            <p:cNvSpPr/>
            <p:nvPr/>
          </p:nvSpPr>
          <p:spPr bwMode="auto">
            <a:xfrm>
              <a:off x="6171414" y="4289197"/>
              <a:ext cx="1699966" cy="18288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15B1A66-66EF-5F7A-39EC-FABE6B4229A1}"/>
              </a:ext>
            </a:extLst>
          </p:cNvPr>
          <p:cNvGrpSpPr/>
          <p:nvPr/>
        </p:nvGrpSpPr>
        <p:grpSpPr>
          <a:xfrm>
            <a:off x="8446416" y="4289197"/>
            <a:ext cx="3271102" cy="1866507"/>
            <a:chOff x="8446416" y="4289197"/>
            <a:chExt cx="3271102" cy="1866507"/>
          </a:xfrm>
        </p:grpSpPr>
        <p:sp>
          <p:nvSpPr>
            <p:cNvPr id="49" name="文本占位符 6">
              <a:extLst>
                <a:ext uri="{FF2B5EF4-FFF2-40B4-BE49-F238E27FC236}">
                  <a16:creationId xmlns:a16="http://schemas.microsoft.com/office/drawing/2014/main" id="{1EDD0E7B-E94A-94BB-0D3B-B210544E4A0A}"/>
                </a:ext>
              </a:extLst>
            </p:cNvPr>
            <p:cNvSpPr txBox="1">
              <a:spLocks/>
            </p:cNvSpPr>
            <p:nvPr/>
          </p:nvSpPr>
          <p:spPr>
            <a:xfrm>
              <a:off x="10039546" y="5121787"/>
              <a:ext cx="1677972" cy="364614"/>
            </a:xfrm>
            <a:prstGeom prst="rect">
              <a:avLst/>
            </a:prstGeom>
          </p:spPr>
          <p:txBody>
            <a:bodyPr/>
            <a:lstStyle>
              <a:defPPr>
                <a:defRPr lang="zh-CN"/>
              </a:defPPr>
              <a:lvl1pPr indent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2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523962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2133547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/>
              </a:lvl4pPr>
              <a:lvl5pPr marL="2743131" indent="-304792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/>
              </a:lvl5pPr>
              <a:lvl6pPr marL="3352716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6pPr>
              <a:lvl7pPr marL="3962301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7pPr>
              <a:lvl8pPr marL="4571886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8pPr>
              <a:lvl9pPr marL="5181470" indent="-304792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2667"/>
              </a:lvl9pPr>
            </a:lstStyle>
            <a:p>
              <a:r>
                <a:rPr lang="zh-CN" altLang="en-US" dirty="0"/>
                <a:t>消费者未接收到消息</a:t>
              </a:r>
              <a:endParaRPr lang="en-US" altLang="zh-CN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3953DC1-3F2A-FE63-0BC6-A818396218FE}"/>
                </a:ext>
              </a:extLst>
            </p:cNvPr>
            <p:cNvSpPr/>
            <p:nvPr/>
          </p:nvSpPr>
          <p:spPr bwMode="auto">
            <a:xfrm>
              <a:off x="8446416" y="4289197"/>
              <a:ext cx="1508289" cy="186650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0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5FC0D-A48B-2CC3-3463-8A568878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数据清理机制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612CF-C873-03B0-8F42-8D72F6F47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日志的清理策略有两个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根据消息的保留时间，当消息在</a:t>
            </a:r>
            <a:r>
              <a:rPr lang="en-US" altLang="zh-CN" dirty="0" err="1"/>
              <a:t>kafka</a:t>
            </a:r>
            <a:r>
              <a:rPr lang="zh-CN" altLang="en-US" dirty="0"/>
              <a:t>中保存的时间超过了指定的时间，就会触发清理过程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</a:t>
            </a:r>
            <a:r>
              <a:rPr lang="en-US" altLang="zh-CN" dirty="0"/>
              <a:t>topic</a:t>
            </a:r>
            <a:r>
              <a:rPr lang="zh-CN" altLang="en-US" dirty="0"/>
              <a:t>存储的数据大小，当</a:t>
            </a:r>
            <a:r>
              <a:rPr lang="en-US" altLang="zh-CN" dirty="0"/>
              <a:t>topic</a:t>
            </a:r>
            <a:r>
              <a:rPr lang="zh-CN" altLang="en-US" dirty="0"/>
              <a:t>所占的日志文件大小大于一定的阈值，则开始删除最久的消息。需手动开启</a:t>
            </a:r>
            <a:endParaRPr lang="en-US" altLang="zh-CN" dirty="0"/>
          </a:p>
          <a:p>
            <a:r>
              <a:rPr lang="zh-CN" altLang="en-US" dirty="0"/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A6FE87-9215-55FA-5F02-F27550F4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8" y="2567283"/>
            <a:ext cx="6664162" cy="601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B15902-E851-7DBE-ABC3-F51ABB42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82" y="3857725"/>
            <a:ext cx="9554214" cy="8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85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数据清理机制了解过嘛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83758" y="1954001"/>
            <a:ext cx="9622296" cy="27311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olidFill>
                  <a:schemeClr val="tx1"/>
                </a:solidFill>
              </a:rPr>
              <a:t>Kafka</a:t>
            </a:r>
            <a:r>
              <a:rPr lang="zh-CN" altLang="en-US" sz="1400" b="1" dirty="0">
                <a:solidFill>
                  <a:schemeClr val="tx1"/>
                </a:solidFill>
              </a:rPr>
              <a:t>存储结构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Kafka</a:t>
            </a:r>
            <a:r>
              <a:rPr lang="zh-CN" altLang="en-US" sz="1400" dirty="0">
                <a:solidFill>
                  <a:schemeClr val="tx1"/>
                </a:solidFill>
              </a:rPr>
              <a:t>中</a:t>
            </a:r>
            <a:r>
              <a:rPr lang="en-US" altLang="zh-CN" sz="1400" dirty="0">
                <a:solidFill>
                  <a:schemeClr val="tx1"/>
                </a:solidFill>
              </a:rPr>
              <a:t>topic</a:t>
            </a:r>
            <a:r>
              <a:rPr lang="zh-CN" altLang="en-US" sz="1400" dirty="0">
                <a:solidFill>
                  <a:schemeClr val="tx1"/>
                </a:solidFill>
              </a:rPr>
              <a:t>的数据存储在分区上，分区如果文件过大会分段存储</a:t>
            </a:r>
            <a:r>
              <a:rPr lang="en-US" altLang="zh-CN" sz="1400" dirty="0">
                <a:solidFill>
                  <a:schemeClr val="tx1"/>
                </a:solidFill>
              </a:rPr>
              <a:t>segment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每个分段都在磁盘上以索引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xxxx.index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和日志文件</a:t>
            </a:r>
            <a:r>
              <a:rPr lang="en-US" altLang="zh-CN" sz="1400" dirty="0">
                <a:solidFill>
                  <a:schemeClr val="tx1"/>
                </a:solidFill>
              </a:rPr>
              <a:t>(xxxx.log)</a:t>
            </a:r>
            <a:r>
              <a:rPr lang="zh-CN" altLang="en-US" sz="1400" dirty="0">
                <a:solidFill>
                  <a:schemeClr val="tx1"/>
                </a:solidFill>
              </a:rPr>
              <a:t>的形式存储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分段的好处是，第一能够减少单个文件内容的大小，查找数据方便，第二方便</a:t>
            </a:r>
            <a:r>
              <a:rPr lang="en-US" altLang="zh-CN" sz="1400" dirty="0" err="1">
                <a:solidFill>
                  <a:schemeClr val="tx1"/>
                </a:solidFill>
              </a:rPr>
              <a:t>kafka</a:t>
            </a:r>
            <a:r>
              <a:rPr lang="zh-CN" altLang="en-US" sz="1400" dirty="0">
                <a:solidFill>
                  <a:schemeClr val="tx1"/>
                </a:solidFill>
              </a:rPr>
              <a:t>进行日志清理。</a:t>
            </a:r>
          </a:p>
          <a:p>
            <a:r>
              <a:rPr lang="zh-CN" altLang="en-US" sz="1400" b="1" dirty="0">
                <a:solidFill>
                  <a:schemeClr val="tx1"/>
                </a:solidFill>
              </a:rPr>
              <a:t>日志的清理策略有两个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根据消息的保留时间，当消息保存的时间超过了指定的时间，就会触发清理，默认是</a:t>
            </a:r>
            <a:r>
              <a:rPr lang="en-US" altLang="zh-CN" sz="1400" dirty="0">
                <a:solidFill>
                  <a:schemeClr val="tx1"/>
                </a:solidFill>
              </a:rPr>
              <a:t>168</a:t>
            </a:r>
            <a:r>
              <a:rPr lang="zh-CN" altLang="en-US" sz="1400" dirty="0">
                <a:solidFill>
                  <a:schemeClr val="tx1"/>
                </a:solidFill>
              </a:rPr>
              <a:t>小时（</a:t>
            </a:r>
            <a:r>
              <a:rPr lang="en-US" altLang="zh-CN" sz="1400" dirty="0">
                <a:solidFill>
                  <a:schemeClr val="tx1"/>
                </a:solidFill>
              </a:rPr>
              <a:t> 7</a:t>
            </a:r>
            <a:r>
              <a:rPr lang="zh-CN" altLang="en-US" sz="1400" dirty="0">
                <a:solidFill>
                  <a:schemeClr val="tx1"/>
                </a:solidFill>
              </a:rPr>
              <a:t>天）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根据</a:t>
            </a:r>
            <a:r>
              <a:rPr lang="en-US" altLang="zh-CN" sz="1400" dirty="0">
                <a:solidFill>
                  <a:schemeClr val="tx1"/>
                </a:solidFill>
              </a:rPr>
              <a:t>topic</a:t>
            </a:r>
            <a:r>
              <a:rPr lang="zh-CN" altLang="en-US" sz="1400" dirty="0">
                <a:solidFill>
                  <a:schemeClr val="tx1"/>
                </a:solidFill>
              </a:rPr>
              <a:t>存储的数据大小，当</a:t>
            </a:r>
            <a:r>
              <a:rPr lang="en-US" altLang="zh-CN" sz="1400" dirty="0">
                <a:solidFill>
                  <a:schemeClr val="tx1"/>
                </a:solidFill>
              </a:rPr>
              <a:t>topic</a:t>
            </a:r>
            <a:r>
              <a:rPr lang="zh-CN" altLang="en-US" sz="1400" dirty="0">
                <a:solidFill>
                  <a:schemeClr val="tx1"/>
                </a:solidFill>
              </a:rPr>
              <a:t>所占的日志文件大小大于一定的阈值，则开始删除最久的消息。（默认关闭）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1C19CE-71B1-47D7-50DE-3943D6EDA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43" y="2556020"/>
            <a:ext cx="6844154" cy="39802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7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中实现高性能的设计有了解过嘛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309566" y="2058778"/>
            <a:ext cx="7437749" cy="2560356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消息分区：</a:t>
              </a:r>
              <a:r>
                <a:rPr lang="zh-CN" altLang="en-US" sz="1400" dirty="0"/>
                <a:t>不受单台服务器的限制，可以不受限的处理更多的数据</a:t>
              </a:r>
              <a:endParaRPr lang="en-US" altLang="zh-CN" sz="1400" dirty="0">
                <a:solidFill>
                  <a:srgbClr val="C00000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顺序读写：磁盘顺序读写，提升读写效率</a:t>
              </a:r>
              <a:endParaRPr lang="en-US" altLang="zh-CN" sz="1400" dirty="0"/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页缓存：把磁盘中的数据缓存到内存中，把对磁盘的访问变为对内存的访问</a:t>
              </a:r>
              <a:endParaRPr lang="en-US" altLang="zh-CN" sz="1400" dirty="0"/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零拷贝：减少上下文切换及数据拷贝</a:t>
              </a:r>
              <a:endParaRPr lang="en-US" altLang="zh-CN" sz="1400" dirty="0"/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消息压缩：减少磁盘</a:t>
              </a:r>
              <a:r>
                <a:rPr lang="en-US" altLang="zh-CN" sz="1400" dirty="0">
                  <a:solidFill>
                    <a:schemeClr val="tx1"/>
                  </a:solidFill>
                </a:rPr>
                <a:t>IO</a:t>
              </a:r>
              <a:r>
                <a:rPr lang="zh-CN" altLang="en-US" sz="1400" dirty="0">
                  <a:solidFill>
                    <a:schemeClr val="tx1"/>
                  </a:solidFill>
                </a:rPr>
                <a:t>和网络</a:t>
              </a:r>
              <a:r>
                <a:rPr lang="en-US" altLang="zh-CN" sz="1400" dirty="0">
                  <a:solidFill>
                    <a:schemeClr val="tx1"/>
                  </a:solidFill>
                </a:rPr>
                <a:t>IO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分批发送：将消息打包批量发送，减少网络开销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319062C-D502-EE98-515B-15DC115E4006}"/>
              </a:ext>
            </a:extLst>
          </p:cNvPr>
          <p:cNvGrpSpPr/>
          <p:nvPr/>
        </p:nvGrpSpPr>
        <p:grpSpPr>
          <a:xfrm>
            <a:off x="8983745" y="904973"/>
            <a:ext cx="2648932" cy="2648932"/>
            <a:chOff x="8305015" y="904973"/>
            <a:chExt cx="2648932" cy="264893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E0294B7-52B0-4CA7-7196-4C97B3EE74BE}"/>
                </a:ext>
              </a:extLst>
            </p:cNvPr>
            <p:cNvSpPr/>
            <p:nvPr/>
          </p:nvSpPr>
          <p:spPr bwMode="auto">
            <a:xfrm>
              <a:off x="8305015" y="904973"/>
              <a:ext cx="2648932" cy="26489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0E9A69D-36E8-A37D-4D75-5F3AB5D4C9E2}"/>
                </a:ext>
              </a:extLst>
            </p:cNvPr>
            <p:cNvSpPr/>
            <p:nvPr/>
          </p:nvSpPr>
          <p:spPr bwMode="auto">
            <a:xfrm>
              <a:off x="9012026" y="1197204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7BECD3F-F81E-D853-2420-1DC5130018D8}"/>
                </a:ext>
              </a:extLst>
            </p:cNvPr>
            <p:cNvSpPr/>
            <p:nvPr/>
          </p:nvSpPr>
          <p:spPr bwMode="auto">
            <a:xfrm>
              <a:off x="9794450" y="1225485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37FD355-B388-3540-C1FA-7D3FE41A6812}"/>
                </a:ext>
              </a:extLst>
            </p:cNvPr>
            <p:cNvSpPr/>
            <p:nvPr/>
          </p:nvSpPr>
          <p:spPr bwMode="auto">
            <a:xfrm>
              <a:off x="10218657" y="1809946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F1734AF-F87B-4A47-B243-BF7ED5D2644A}"/>
                </a:ext>
              </a:extLst>
            </p:cNvPr>
            <p:cNvSpPr/>
            <p:nvPr/>
          </p:nvSpPr>
          <p:spPr bwMode="auto">
            <a:xfrm>
              <a:off x="10124389" y="2479250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6A76E6C-43C9-C7E7-5C73-629AC6312D2E}"/>
                </a:ext>
              </a:extLst>
            </p:cNvPr>
            <p:cNvSpPr/>
            <p:nvPr/>
          </p:nvSpPr>
          <p:spPr bwMode="auto">
            <a:xfrm>
              <a:off x="9436232" y="2799761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556667C-D262-6FF5-2B56-91AF8AB81434}"/>
                </a:ext>
              </a:extLst>
            </p:cNvPr>
            <p:cNvSpPr/>
            <p:nvPr/>
          </p:nvSpPr>
          <p:spPr bwMode="auto">
            <a:xfrm>
              <a:off x="8776355" y="2516956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0A8AF11-4A96-AF4C-9BFC-8EAD1E54ADA6}"/>
                </a:ext>
              </a:extLst>
            </p:cNvPr>
            <p:cNvSpPr/>
            <p:nvPr/>
          </p:nvSpPr>
          <p:spPr bwMode="auto">
            <a:xfrm>
              <a:off x="8606672" y="1847654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D3B4B70-421D-9275-6A0E-25771C019C0E}"/>
              </a:ext>
            </a:extLst>
          </p:cNvPr>
          <p:cNvGrpSpPr/>
          <p:nvPr/>
        </p:nvGrpSpPr>
        <p:grpSpPr>
          <a:xfrm>
            <a:off x="8994742" y="3762866"/>
            <a:ext cx="2648932" cy="2648932"/>
            <a:chOff x="8306586" y="3781719"/>
            <a:chExt cx="2648932" cy="264893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2CC0E1A-FC0D-2594-3831-25B543C66A1A}"/>
                </a:ext>
              </a:extLst>
            </p:cNvPr>
            <p:cNvSpPr/>
            <p:nvPr/>
          </p:nvSpPr>
          <p:spPr bwMode="auto">
            <a:xfrm>
              <a:off x="8306586" y="3781719"/>
              <a:ext cx="2648932" cy="26489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31F35F6-FFFE-6B5B-726B-42800F002372}"/>
                </a:ext>
              </a:extLst>
            </p:cNvPr>
            <p:cNvSpPr/>
            <p:nvPr/>
          </p:nvSpPr>
          <p:spPr bwMode="auto">
            <a:xfrm>
              <a:off x="9051303" y="4026815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2EF096C-F1BE-5E87-55A0-377953B67648}"/>
                </a:ext>
              </a:extLst>
            </p:cNvPr>
            <p:cNvSpPr/>
            <p:nvPr/>
          </p:nvSpPr>
          <p:spPr bwMode="auto">
            <a:xfrm>
              <a:off x="8617671" y="4545291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FE7E69B-4BE1-F2B7-C3E7-957013A50AC8}"/>
                </a:ext>
              </a:extLst>
            </p:cNvPr>
            <p:cNvSpPr/>
            <p:nvPr/>
          </p:nvSpPr>
          <p:spPr bwMode="auto">
            <a:xfrm>
              <a:off x="10257935" y="4724399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F7D5D5-D45F-6BE1-5F59-BF6A82508D59}"/>
                </a:ext>
              </a:extLst>
            </p:cNvPr>
            <p:cNvSpPr/>
            <p:nvPr/>
          </p:nvSpPr>
          <p:spPr bwMode="auto">
            <a:xfrm>
              <a:off x="10031692" y="5365423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4CEA91E-2515-9291-B2C6-A8042BECAB6F}"/>
                </a:ext>
              </a:extLst>
            </p:cNvPr>
            <p:cNvSpPr/>
            <p:nvPr/>
          </p:nvSpPr>
          <p:spPr bwMode="auto">
            <a:xfrm>
              <a:off x="9814875" y="4064524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8AD9BA0-F7E9-503C-4CA5-4D3593FB3BD2}"/>
                </a:ext>
              </a:extLst>
            </p:cNvPr>
            <p:cNvSpPr/>
            <p:nvPr/>
          </p:nvSpPr>
          <p:spPr bwMode="auto">
            <a:xfrm>
              <a:off x="9334107" y="5648226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4BD904F-4E38-1856-7F2C-C6E938852837}"/>
                </a:ext>
              </a:extLst>
            </p:cNvPr>
            <p:cNvSpPr/>
            <p:nvPr/>
          </p:nvSpPr>
          <p:spPr bwMode="auto">
            <a:xfrm>
              <a:off x="8702512" y="5290008"/>
              <a:ext cx="499620" cy="4996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5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880F7-02D8-039F-9B0E-9FD281E8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零拷贝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612C7C-B63D-CE85-A81B-42E457D665C3}"/>
              </a:ext>
            </a:extLst>
          </p:cNvPr>
          <p:cNvSpPr/>
          <p:nvPr/>
        </p:nvSpPr>
        <p:spPr>
          <a:xfrm>
            <a:off x="2591915" y="1498799"/>
            <a:ext cx="7231512" cy="1325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用户</a:t>
            </a:r>
            <a:endParaRPr lang="en-US" altLang="zh-CN" sz="1200" dirty="0">
              <a:solidFill>
                <a:schemeClr val="accent3">
                  <a:lumMod val="50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2A50FC-22B0-59EC-0407-42068154297D}"/>
              </a:ext>
            </a:extLst>
          </p:cNvPr>
          <p:cNvSpPr/>
          <p:nvPr/>
        </p:nvSpPr>
        <p:spPr>
          <a:xfrm>
            <a:off x="2591915" y="3127055"/>
            <a:ext cx="7231511" cy="1517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内核</a:t>
            </a:r>
            <a:endParaRPr lang="en-US" altLang="zh-CN" sz="1200" dirty="0">
              <a:solidFill>
                <a:schemeClr val="accent5">
                  <a:lumMod val="75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88371C-9D8B-0DEB-8B60-2DA4981833FD}"/>
              </a:ext>
            </a:extLst>
          </p:cNvPr>
          <p:cNvSpPr/>
          <p:nvPr/>
        </p:nvSpPr>
        <p:spPr>
          <a:xfrm>
            <a:off x="2591916" y="4913838"/>
            <a:ext cx="7231511" cy="1128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Medium"/>
              </a:rPr>
              <a:t>硬件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6327065-8AED-369F-9F97-35871304F642}"/>
              </a:ext>
            </a:extLst>
          </p:cNvPr>
          <p:cNvSpPr/>
          <p:nvPr/>
        </p:nvSpPr>
        <p:spPr>
          <a:xfrm>
            <a:off x="3592746" y="3719848"/>
            <a:ext cx="2393276" cy="3689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页缓存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502E43-9BD1-1204-46C2-086D18788C9D}"/>
              </a:ext>
            </a:extLst>
          </p:cNvPr>
          <p:cNvSpPr/>
          <p:nvPr/>
        </p:nvSpPr>
        <p:spPr>
          <a:xfrm>
            <a:off x="3592745" y="1894068"/>
            <a:ext cx="4837545" cy="3689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 dirty="0" err="1">
                <a:ea typeface="Alibaba PuHuiTi Medium"/>
              </a:rPr>
              <a:t>kafka</a:t>
            </a:r>
            <a:endParaRPr lang="zh-CN" altLang="en-US" sz="1100" dirty="0">
              <a:ea typeface="Alibaba PuHuiTi Medium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9D27F8-EE75-0DFD-4AF2-2F83248FC896}"/>
              </a:ext>
            </a:extLst>
          </p:cNvPr>
          <p:cNvCxnSpPr>
            <a:cxnSpLocks/>
          </p:cNvCxnSpPr>
          <p:nvPr/>
        </p:nvCxnSpPr>
        <p:spPr>
          <a:xfrm>
            <a:off x="4151012" y="2271860"/>
            <a:ext cx="0" cy="143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DEDE4790-10DC-0C7D-248E-007C8DBEBB1C}"/>
              </a:ext>
            </a:extLst>
          </p:cNvPr>
          <p:cNvSpPr/>
          <p:nvPr/>
        </p:nvSpPr>
        <p:spPr bwMode="auto">
          <a:xfrm>
            <a:off x="3619894" y="5147035"/>
            <a:ext cx="1170207" cy="678249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dk1"/>
                </a:solidFill>
                <a:ea typeface="Alibaba PuHuiTi Medium"/>
              </a:rPr>
              <a:t>磁盘文件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76E45BD-2F6D-00DB-0533-AF866FC2CD48}"/>
              </a:ext>
            </a:extLst>
          </p:cNvPr>
          <p:cNvSpPr/>
          <p:nvPr/>
        </p:nvSpPr>
        <p:spPr>
          <a:xfrm>
            <a:off x="470131" y="3577201"/>
            <a:ext cx="1358670" cy="5423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D3F3B8-B2C8-7F26-B711-3283E586C0A3}"/>
              </a:ext>
            </a:extLst>
          </p:cNvPr>
          <p:cNvSpPr/>
          <p:nvPr/>
        </p:nvSpPr>
        <p:spPr>
          <a:xfrm>
            <a:off x="6299810" y="3711992"/>
            <a:ext cx="2156034" cy="3689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 dirty="0">
                <a:ea typeface="Alibaba PuHuiTi Medium"/>
              </a:rPr>
              <a:t>Socket </a:t>
            </a:r>
            <a:r>
              <a:rPr lang="zh-CN" altLang="en-US" sz="1100" dirty="0">
                <a:ea typeface="Alibaba PuHuiTi Medium"/>
              </a:rPr>
              <a:t>缓冲区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671C2F-50FF-2BBE-3009-587E97840360}"/>
              </a:ext>
            </a:extLst>
          </p:cNvPr>
          <p:cNvSpPr/>
          <p:nvPr/>
        </p:nvSpPr>
        <p:spPr bwMode="auto">
          <a:xfrm>
            <a:off x="6872141" y="5194169"/>
            <a:ext cx="1216057" cy="5844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网卡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EA76DA-F7A4-F4D4-B535-892024CF1C44}"/>
              </a:ext>
            </a:extLst>
          </p:cNvPr>
          <p:cNvCxnSpPr>
            <a:cxnSpLocks/>
          </p:cNvCxnSpPr>
          <p:nvPr/>
        </p:nvCxnSpPr>
        <p:spPr>
          <a:xfrm>
            <a:off x="4119514" y="4128941"/>
            <a:ext cx="0" cy="101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C19C59C-58B1-47AD-BA29-0206BBDFA89F}"/>
              </a:ext>
            </a:extLst>
          </p:cNvPr>
          <p:cNvCxnSpPr>
            <a:stCxn id="22" idx="3"/>
          </p:cNvCxnSpPr>
          <p:nvPr/>
        </p:nvCxnSpPr>
        <p:spPr>
          <a:xfrm flipV="1">
            <a:off x="4790101" y="4100660"/>
            <a:ext cx="262667" cy="1385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3A241A-07CC-B598-376B-7BD1CC686EB7}"/>
              </a:ext>
            </a:extLst>
          </p:cNvPr>
          <p:cNvCxnSpPr/>
          <p:nvPr/>
        </p:nvCxnSpPr>
        <p:spPr>
          <a:xfrm flipV="1">
            <a:off x="5351283" y="2262433"/>
            <a:ext cx="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8C1D13-B9B5-B648-C92D-4462EE67AE99}"/>
              </a:ext>
            </a:extLst>
          </p:cNvPr>
          <p:cNvCxnSpPr/>
          <p:nvPr/>
        </p:nvCxnSpPr>
        <p:spPr>
          <a:xfrm>
            <a:off x="7466029" y="2253007"/>
            <a:ext cx="0" cy="147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D975521-673B-FB31-7AE4-633EDC9CFE6C}"/>
              </a:ext>
            </a:extLst>
          </p:cNvPr>
          <p:cNvCxnSpPr/>
          <p:nvPr/>
        </p:nvCxnSpPr>
        <p:spPr>
          <a:xfrm>
            <a:off x="7484884" y="4081807"/>
            <a:ext cx="0" cy="112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BF09337-8BF2-ADD5-12CA-1A8B0E2533AF}"/>
              </a:ext>
            </a:extLst>
          </p:cNvPr>
          <p:cNvSpPr/>
          <p:nvPr/>
        </p:nvSpPr>
        <p:spPr>
          <a:xfrm>
            <a:off x="10346407" y="3539765"/>
            <a:ext cx="1276842" cy="5608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9ADD5D3-06E7-CE16-8C2B-FD796B5F894B}"/>
              </a:ext>
            </a:extLst>
          </p:cNvPr>
          <p:cNvCxnSpPr>
            <a:stCxn id="27" idx="3"/>
            <a:endCxn id="14" idx="1"/>
          </p:cNvCxnSpPr>
          <p:nvPr/>
        </p:nvCxnSpPr>
        <p:spPr>
          <a:xfrm flipV="1">
            <a:off x="1828801" y="2078564"/>
            <a:ext cx="1763944" cy="1769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B71CF04-89A0-FFF1-C363-E9A814F6F289}"/>
              </a:ext>
            </a:extLst>
          </p:cNvPr>
          <p:cNvCxnSpPr>
            <a:stCxn id="46" idx="1"/>
            <a:endCxn id="14" idx="3"/>
          </p:cNvCxnSpPr>
          <p:nvPr/>
        </p:nvCxnSpPr>
        <p:spPr>
          <a:xfrm rot="10800000">
            <a:off x="8430291" y="2078565"/>
            <a:ext cx="1916117" cy="17416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E1CB6A18-AA48-1FB5-3746-B4F9D286C21B}"/>
              </a:ext>
            </a:extLst>
          </p:cNvPr>
          <p:cNvCxnSpPr>
            <a:stCxn id="32" idx="3"/>
            <a:endCxn id="46" idx="2"/>
          </p:cNvCxnSpPr>
          <p:nvPr/>
        </p:nvCxnSpPr>
        <p:spPr>
          <a:xfrm flipV="1">
            <a:off x="8088198" y="4100660"/>
            <a:ext cx="2896630" cy="13857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2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22" grpId="0" animBg="1"/>
      <p:bldP spid="27" grpId="0" animBg="1"/>
      <p:bldP spid="31" grpId="0" animBg="1"/>
      <p:bldP spid="32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880F7-02D8-039F-9B0E-9FD281E8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零拷贝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612C7C-B63D-CE85-A81B-42E457D665C3}"/>
              </a:ext>
            </a:extLst>
          </p:cNvPr>
          <p:cNvSpPr/>
          <p:nvPr/>
        </p:nvSpPr>
        <p:spPr>
          <a:xfrm>
            <a:off x="2591915" y="1498799"/>
            <a:ext cx="7231512" cy="1325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用户</a:t>
            </a:r>
            <a:endParaRPr lang="en-US" altLang="zh-CN" sz="1200" dirty="0">
              <a:solidFill>
                <a:schemeClr val="accent3">
                  <a:lumMod val="50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3">
                    <a:lumMod val="50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2A50FC-22B0-59EC-0407-42068154297D}"/>
              </a:ext>
            </a:extLst>
          </p:cNvPr>
          <p:cNvSpPr/>
          <p:nvPr/>
        </p:nvSpPr>
        <p:spPr>
          <a:xfrm>
            <a:off x="2591915" y="3127055"/>
            <a:ext cx="7231511" cy="1517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内核</a:t>
            </a:r>
            <a:endParaRPr lang="en-US" altLang="zh-CN" sz="1200" dirty="0">
              <a:solidFill>
                <a:schemeClr val="accent5">
                  <a:lumMod val="75000"/>
                </a:schemeClr>
              </a:solidFill>
              <a:ea typeface="Alibaba PuHuiTi Medium"/>
            </a:endParaRPr>
          </a:p>
          <a:p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ea typeface="Alibaba PuHuiTi Medium"/>
              </a:rPr>
              <a:t>空间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88371C-9D8B-0DEB-8B60-2DA4981833FD}"/>
              </a:ext>
            </a:extLst>
          </p:cNvPr>
          <p:cNvSpPr/>
          <p:nvPr/>
        </p:nvSpPr>
        <p:spPr>
          <a:xfrm>
            <a:off x="2591916" y="4913838"/>
            <a:ext cx="7231511" cy="11287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Medium"/>
              </a:rPr>
              <a:t>硬件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6327065-8AED-369F-9F97-35871304F642}"/>
              </a:ext>
            </a:extLst>
          </p:cNvPr>
          <p:cNvSpPr/>
          <p:nvPr/>
        </p:nvSpPr>
        <p:spPr>
          <a:xfrm>
            <a:off x="3592746" y="3719848"/>
            <a:ext cx="2393276" cy="3689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页缓存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502E43-9BD1-1204-46C2-086D18788C9D}"/>
              </a:ext>
            </a:extLst>
          </p:cNvPr>
          <p:cNvSpPr/>
          <p:nvPr/>
        </p:nvSpPr>
        <p:spPr>
          <a:xfrm>
            <a:off x="3592745" y="1894068"/>
            <a:ext cx="4837545" cy="3689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 dirty="0" err="1">
                <a:ea typeface="Alibaba PuHuiTi Medium"/>
              </a:rPr>
              <a:t>kafka</a:t>
            </a:r>
            <a:endParaRPr lang="zh-CN" altLang="en-US" sz="1100" dirty="0">
              <a:ea typeface="Alibaba PuHuiTi Medium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9D27F8-EE75-0DFD-4AF2-2F83248FC896}"/>
              </a:ext>
            </a:extLst>
          </p:cNvPr>
          <p:cNvCxnSpPr>
            <a:cxnSpLocks/>
          </p:cNvCxnSpPr>
          <p:nvPr/>
        </p:nvCxnSpPr>
        <p:spPr>
          <a:xfrm>
            <a:off x="4151012" y="2271860"/>
            <a:ext cx="0" cy="143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DEDE4790-10DC-0C7D-248E-007C8DBEBB1C}"/>
              </a:ext>
            </a:extLst>
          </p:cNvPr>
          <p:cNvSpPr/>
          <p:nvPr/>
        </p:nvSpPr>
        <p:spPr bwMode="auto">
          <a:xfrm>
            <a:off x="3619894" y="5147035"/>
            <a:ext cx="1170207" cy="678249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 dirty="0">
                <a:solidFill>
                  <a:schemeClr val="dk1"/>
                </a:solidFill>
                <a:ea typeface="Alibaba PuHuiTi Medium"/>
              </a:rPr>
              <a:t>磁盘文件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76E45BD-2F6D-00DB-0533-AF866FC2CD48}"/>
              </a:ext>
            </a:extLst>
          </p:cNvPr>
          <p:cNvSpPr/>
          <p:nvPr/>
        </p:nvSpPr>
        <p:spPr>
          <a:xfrm>
            <a:off x="470131" y="3577201"/>
            <a:ext cx="1358670" cy="5423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producer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D3F3B8-B2C8-7F26-B711-3283E586C0A3}"/>
              </a:ext>
            </a:extLst>
          </p:cNvPr>
          <p:cNvSpPr/>
          <p:nvPr/>
        </p:nvSpPr>
        <p:spPr>
          <a:xfrm>
            <a:off x="6299810" y="3711992"/>
            <a:ext cx="2156034" cy="3689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 dirty="0">
                <a:ea typeface="Alibaba PuHuiTi Medium"/>
              </a:rPr>
              <a:t>Socket </a:t>
            </a:r>
            <a:r>
              <a:rPr lang="zh-CN" altLang="en-US" sz="1100" dirty="0">
                <a:ea typeface="Alibaba PuHuiTi Medium"/>
              </a:rPr>
              <a:t>缓冲区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671C2F-50FF-2BBE-3009-587E97840360}"/>
              </a:ext>
            </a:extLst>
          </p:cNvPr>
          <p:cNvSpPr/>
          <p:nvPr/>
        </p:nvSpPr>
        <p:spPr bwMode="auto">
          <a:xfrm>
            <a:off x="6872141" y="5194169"/>
            <a:ext cx="1216057" cy="5844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ea typeface="Alibaba PuHuiTi Medium"/>
              </a:rPr>
              <a:t>网卡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EA76DA-F7A4-F4D4-B535-892024CF1C44}"/>
              </a:ext>
            </a:extLst>
          </p:cNvPr>
          <p:cNvCxnSpPr>
            <a:cxnSpLocks/>
          </p:cNvCxnSpPr>
          <p:nvPr/>
        </p:nvCxnSpPr>
        <p:spPr>
          <a:xfrm>
            <a:off x="4119514" y="4128941"/>
            <a:ext cx="0" cy="101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C19C59C-58B1-47AD-BA29-0206BBDFA89F}"/>
              </a:ext>
            </a:extLst>
          </p:cNvPr>
          <p:cNvCxnSpPr>
            <a:stCxn id="22" idx="3"/>
          </p:cNvCxnSpPr>
          <p:nvPr/>
        </p:nvCxnSpPr>
        <p:spPr>
          <a:xfrm flipV="1">
            <a:off x="4790101" y="4100660"/>
            <a:ext cx="262667" cy="1385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3A241A-07CC-B598-376B-7BD1CC686EB7}"/>
              </a:ext>
            </a:extLst>
          </p:cNvPr>
          <p:cNvCxnSpPr/>
          <p:nvPr/>
        </p:nvCxnSpPr>
        <p:spPr>
          <a:xfrm flipV="1">
            <a:off x="5351283" y="2262433"/>
            <a:ext cx="0" cy="14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8C1D13-B9B5-B648-C92D-4462EE67AE99}"/>
              </a:ext>
            </a:extLst>
          </p:cNvPr>
          <p:cNvCxnSpPr/>
          <p:nvPr/>
        </p:nvCxnSpPr>
        <p:spPr>
          <a:xfrm>
            <a:off x="7466029" y="2253007"/>
            <a:ext cx="0" cy="147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D975521-673B-FB31-7AE4-633EDC9CFE6C}"/>
              </a:ext>
            </a:extLst>
          </p:cNvPr>
          <p:cNvCxnSpPr/>
          <p:nvPr/>
        </p:nvCxnSpPr>
        <p:spPr>
          <a:xfrm>
            <a:off x="7484884" y="4081807"/>
            <a:ext cx="0" cy="112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BF09337-8BF2-ADD5-12CA-1A8B0E2533AF}"/>
              </a:ext>
            </a:extLst>
          </p:cNvPr>
          <p:cNvSpPr/>
          <p:nvPr/>
        </p:nvSpPr>
        <p:spPr>
          <a:xfrm>
            <a:off x="10346407" y="3539765"/>
            <a:ext cx="1276842" cy="56089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</a:rPr>
              <a:t>consumer</a:t>
            </a:r>
            <a:endParaRPr lang="zh-CN" altLang="en-US" dirty="0">
              <a:solidFill>
                <a:srgbClr val="333333"/>
              </a:solidFill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9ADD5D3-06E7-CE16-8C2B-FD796B5F894B}"/>
              </a:ext>
            </a:extLst>
          </p:cNvPr>
          <p:cNvCxnSpPr>
            <a:stCxn id="27" idx="3"/>
            <a:endCxn id="14" idx="1"/>
          </p:cNvCxnSpPr>
          <p:nvPr/>
        </p:nvCxnSpPr>
        <p:spPr>
          <a:xfrm flipV="1">
            <a:off x="1828801" y="2078564"/>
            <a:ext cx="1763944" cy="1769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EB71CF04-89A0-FFF1-C363-E9A814F6F289}"/>
              </a:ext>
            </a:extLst>
          </p:cNvPr>
          <p:cNvCxnSpPr>
            <a:stCxn id="46" idx="1"/>
            <a:endCxn id="14" idx="3"/>
          </p:cNvCxnSpPr>
          <p:nvPr/>
        </p:nvCxnSpPr>
        <p:spPr>
          <a:xfrm rot="10800000">
            <a:off x="8430291" y="2078565"/>
            <a:ext cx="1916117" cy="17416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E1CB6A18-AA48-1FB5-3746-B4F9D286C21B}"/>
              </a:ext>
            </a:extLst>
          </p:cNvPr>
          <p:cNvCxnSpPr>
            <a:stCxn id="32" idx="3"/>
            <a:endCxn id="46" idx="2"/>
          </p:cNvCxnSpPr>
          <p:nvPr/>
        </p:nvCxnSpPr>
        <p:spPr>
          <a:xfrm flipV="1">
            <a:off x="8088198" y="4100660"/>
            <a:ext cx="2896630" cy="13857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C46E4E6C-6619-1FE7-F380-EFFE02D86717}"/>
              </a:ext>
            </a:extLst>
          </p:cNvPr>
          <p:cNvCxnSpPr>
            <a:stCxn id="13" idx="3"/>
            <a:endCxn id="32" idx="0"/>
          </p:cNvCxnSpPr>
          <p:nvPr/>
        </p:nvCxnSpPr>
        <p:spPr>
          <a:xfrm>
            <a:off x="5986022" y="3904344"/>
            <a:ext cx="1494148" cy="12898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040651" cy="859390"/>
            <a:chOff x="1415952" y="1021955"/>
            <a:chExt cx="8135689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8135689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578528" y="1083636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Kafka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中实现高性能的设计有了解过嘛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407049" y="1959201"/>
            <a:ext cx="7153427" cy="23437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消息分区：不受单台服务器的限制，可以不受限的处理更多的数据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顺序读写：磁盘顺序读写，提升读写效率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页缓存：把磁盘中的数据缓存到内存中，把对磁盘的访问变为对内存的访问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C00000"/>
                </a:solidFill>
              </a:rPr>
              <a:t>零拷贝：减少上下文切换及数据拷贝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消息压缩：减少磁盘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  <a:r>
              <a:rPr lang="zh-CN" altLang="en-US" sz="1400" dirty="0">
                <a:solidFill>
                  <a:schemeClr val="tx1"/>
                </a:solidFill>
              </a:rPr>
              <a:t>和网络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分批发送：将消息打包批量发送，减少网络开销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3D927D-2115-E32B-41F4-AF923FAF6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366" y="2060889"/>
            <a:ext cx="6975836" cy="35323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20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8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80592-8E98-C452-894C-675D30A5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生产者确认机制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92CD6-3829-9B99-2A3E-BF822E2249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92752"/>
          </a:xfrm>
        </p:spPr>
        <p:txBody>
          <a:bodyPr/>
          <a:lstStyle/>
          <a:p>
            <a:r>
              <a:rPr lang="en-US" altLang="zh-CN" dirty="0"/>
              <a:t>RabbitMQ</a:t>
            </a:r>
            <a:r>
              <a:rPr lang="zh-CN" altLang="en-US" dirty="0"/>
              <a:t>提供了</a:t>
            </a:r>
            <a:r>
              <a:rPr lang="en-US" altLang="zh-CN" dirty="0"/>
              <a:t>publisher confirm</a:t>
            </a:r>
            <a:r>
              <a:rPr lang="zh-CN" altLang="en-US" dirty="0"/>
              <a:t>机制来避免消息发送到</a:t>
            </a:r>
            <a:r>
              <a:rPr lang="en-US" altLang="zh-CN" dirty="0"/>
              <a:t>MQ</a:t>
            </a:r>
            <a:r>
              <a:rPr lang="zh-CN" altLang="en-US" dirty="0"/>
              <a:t>过程中丢失。消息发送到</a:t>
            </a:r>
            <a:r>
              <a:rPr lang="en-US" altLang="zh-CN" dirty="0"/>
              <a:t>MQ</a:t>
            </a:r>
            <a:r>
              <a:rPr lang="zh-CN" altLang="en-US" dirty="0"/>
              <a:t>以后，会返回一个结果给发送者，表示消息是否处理成功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25172A3-2A3C-1A78-B7EF-1D151D7D322A}"/>
              </a:ext>
            </a:extLst>
          </p:cNvPr>
          <p:cNvSpPr/>
          <p:nvPr/>
        </p:nvSpPr>
        <p:spPr>
          <a:xfrm>
            <a:off x="988210" y="3299370"/>
            <a:ext cx="1304925" cy="6381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publisher</a:t>
            </a:r>
            <a:endParaRPr lang="zh-CN" altLang="en-US" sz="1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42CB779-D360-0C43-AA1E-573CF3D55A81}"/>
              </a:ext>
            </a:extLst>
          </p:cNvPr>
          <p:cNvSpPr/>
          <p:nvPr/>
        </p:nvSpPr>
        <p:spPr>
          <a:xfrm>
            <a:off x="9110308" y="2914806"/>
            <a:ext cx="1215618" cy="51419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consumer1</a:t>
            </a:r>
            <a:endParaRPr lang="zh-CN" altLang="en-US" sz="140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FB699B99-8309-2CC9-27BB-93E27199B59B}"/>
              </a:ext>
            </a:extLst>
          </p:cNvPr>
          <p:cNvSpPr/>
          <p:nvPr/>
        </p:nvSpPr>
        <p:spPr>
          <a:xfrm rot="16200000">
            <a:off x="6981382" y="2539579"/>
            <a:ext cx="514192" cy="1264650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queue1</a:t>
            </a:r>
            <a:endParaRPr lang="zh-CN" altLang="en-US" sz="14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6D4AB51-D7CB-66E0-C70A-6EAE0E8CCE16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2293135" y="3618458"/>
            <a:ext cx="1239246" cy="8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92DBA01-7C8B-9930-5597-1573ED8255C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870803" y="3171903"/>
            <a:ext cx="12395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F7D66A9D-2623-324D-BAF5-D7A9F1B18D75}"/>
              </a:ext>
            </a:extLst>
          </p:cNvPr>
          <p:cNvSpPr/>
          <p:nvPr/>
        </p:nvSpPr>
        <p:spPr>
          <a:xfrm>
            <a:off x="3532381" y="3348345"/>
            <a:ext cx="1514670" cy="55640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exchange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56511EA-A7E5-7FA9-9A60-4D5080C05F80}"/>
              </a:ext>
            </a:extLst>
          </p:cNvPr>
          <p:cNvSpPr/>
          <p:nvPr/>
        </p:nvSpPr>
        <p:spPr>
          <a:xfrm>
            <a:off x="9169749" y="3880245"/>
            <a:ext cx="1215617" cy="51419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consumer2</a:t>
            </a:r>
            <a:endParaRPr lang="zh-CN" altLang="en-US" sz="140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19CD8496-65B3-B8C6-DC38-0581C7F2CB20}"/>
              </a:ext>
            </a:extLst>
          </p:cNvPr>
          <p:cNvSpPr/>
          <p:nvPr/>
        </p:nvSpPr>
        <p:spPr>
          <a:xfrm rot="16200000">
            <a:off x="7005899" y="3529535"/>
            <a:ext cx="514193" cy="1215616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queue2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2852D5-2268-00E4-DF20-0A1A76F41E9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7870804" y="4137343"/>
            <a:ext cx="1298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F1C12F-8AC0-C744-C694-01C25096B745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 flipV="1">
            <a:off x="5047051" y="3171904"/>
            <a:ext cx="1559102" cy="45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D2987A-55C6-005B-A1B4-02532EC23954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5047051" y="3626550"/>
            <a:ext cx="1608137" cy="510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0E45625-A5E1-CAD8-57B5-76AB71C59129}"/>
              </a:ext>
            </a:extLst>
          </p:cNvPr>
          <p:cNvSpPr txBox="1"/>
          <p:nvPr/>
        </p:nvSpPr>
        <p:spPr>
          <a:xfrm>
            <a:off x="3950345" y="329937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Fanout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乘号 15">
            <a:extLst>
              <a:ext uri="{FF2B5EF4-FFF2-40B4-BE49-F238E27FC236}">
                <a16:creationId xmlns:a16="http://schemas.microsoft.com/office/drawing/2014/main" id="{9B426CF9-4DBE-1D8D-573F-DF8F87093C44}"/>
              </a:ext>
            </a:extLst>
          </p:cNvPr>
          <p:cNvSpPr/>
          <p:nvPr/>
        </p:nvSpPr>
        <p:spPr>
          <a:xfrm>
            <a:off x="2541759" y="3135443"/>
            <a:ext cx="888528" cy="982211"/>
          </a:xfrm>
          <a:prstGeom prst="mathMultiply">
            <a:avLst>
              <a:gd name="adj1" fmla="val 60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3C42DD-EBE7-3771-E87E-51C151F189C5}"/>
              </a:ext>
            </a:extLst>
          </p:cNvPr>
          <p:cNvSpPr txBox="1"/>
          <p:nvPr/>
        </p:nvSpPr>
        <p:spPr>
          <a:xfrm>
            <a:off x="2270750" y="390990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nack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publish-confirm</a:t>
            </a:r>
            <a:endParaRPr lang="zh-CN" altLang="en-US" sz="1050" dirty="0">
              <a:solidFill>
                <a:srgbClr val="AD2B26"/>
              </a:solidFill>
            </a:endParaRP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06326E79-5400-4B61-D535-DFCC5B0A3E53}"/>
              </a:ext>
            </a:extLst>
          </p:cNvPr>
          <p:cNvSpPr/>
          <p:nvPr/>
        </p:nvSpPr>
        <p:spPr>
          <a:xfrm>
            <a:off x="5472025" y="3399227"/>
            <a:ext cx="888528" cy="982211"/>
          </a:xfrm>
          <a:prstGeom prst="mathMultiply">
            <a:avLst>
              <a:gd name="adj1" fmla="val 60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66F3C8-FCE4-6AD7-B8F7-11F5D8AEA061}"/>
              </a:ext>
            </a:extLst>
          </p:cNvPr>
          <p:cNvSpPr txBox="1"/>
          <p:nvPr/>
        </p:nvSpPr>
        <p:spPr>
          <a:xfrm>
            <a:off x="5262226" y="4068178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ack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publish-return</a:t>
            </a:r>
            <a:endParaRPr lang="zh-CN" altLang="en-US" sz="1050" dirty="0">
              <a:solidFill>
                <a:srgbClr val="AD2B26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31AF1C-F8A6-1222-33BF-FCDD3ACAA772}"/>
              </a:ext>
            </a:extLst>
          </p:cNvPr>
          <p:cNvSpPr txBox="1"/>
          <p:nvPr/>
        </p:nvSpPr>
        <p:spPr>
          <a:xfrm>
            <a:off x="7750926" y="2609983"/>
            <a:ext cx="14792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1BB2F"/>
                </a:solidFill>
              </a:rPr>
              <a:t>ack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61BB2F"/>
                </a:solidFill>
                <a:latin typeface="+mn-lt"/>
                <a:ea typeface="+mn-ea"/>
              </a:rPr>
              <a:t>publish-confirm</a:t>
            </a:r>
            <a:endParaRPr lang="zh-CN" altLang="en-US" sz="1050" dirty="0">
              <a:solidFill>
                <a:srgbClr val="61BB2F"/>
              </a:solidFill>
              <a:latin typeface="+mn-lt"/>
              <a:ea typeface="+mn-ea"/>
            </a:endParaRP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58196A7A-B0B0-9D0D-F2A6-45EDF06280EB}"/>
              </a:ext>
            </a:extLst>
          </p:cNvPr>
          <p:cNvSpPr txBox="1">
            <a:spLocks/>
          </p:cNvSpPr>
          <p:nvPr/>
        </p:nvSpPr>
        <p:spPr>
          <a:xfrm>
            <a:off x="746600" y="4838745"/>
            <a:ext cx="10698800" cy="17223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消息失败之后如何处理呢？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回调方法即时重发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记录日志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保存到数据库然后定时重发，成功发送后即刻删除表中的数据</a:t>
            </a:r>
          </a:p>
        </p:txBody>
      </p:sp>
    </p:spTree>
    <p:extLst>
      <p:ext uri="{BB962C8B-B14F-4D97-AF65-F5344CB8AC3E}">
        <p14:creationId xmlns:p14="http://schemas.microsoft.com/office/powerpoint/2010/main" val="306013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消息持久化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083774"/>
          </a:xfrm>
        </p:spPr>
        <p:txBody>
          <a:bodyPr/>
          <a:lstStyle/>
          <a:p>
            <a:r>
              <a:rPr lang="en-US" altLang="zh-CN" dirty="0"/>
              <a:t>MQ</a:t>
            </a:r>
            <a:r>
              <a:rPr lang="zh-CN" altLang="en-US" dirty="0"/>
              <a:t>默认是内存存储消息，开启持久化功能可以确保缓存在</a:t>
            </a:r>
            <a:r>
              <a:rPr lang="en-US" altLang="zh-CN" dirty="0"/>
              <a:t>MQ</a:t>
            </a:r>
            <a:r>
              <a:rPr lang="zh-CN" altLang="en-US" dirty="0"/>
              <a:t>中的消息不丢失。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交换机持久化：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队列持久化：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消息持久化，</a:t>
            </a:r>
            <a:r>
              <a:rPr lang="en-US" altLang="zh-CN" dirty="0" err="1"/>
              <a:t>SpringAMQP</a:t>
            </a:r>
            <a:r>
              <a:rPr lang="zh-CN" altLang="en-US" dirty="0"/>
              <a:t>中的的消息默认是持久的，可以通过</a:t>
            </a:r>
            <a:r>
              <a:rPr lang="en-US" altLang="zh-CN" dirty="0" err="1"/>
              <a:t>MessageProperties</a:t>
            </a:r>
            <a:r>
              <a:rPr lang="zh-CN" altLang="en-US" dirty="0"/>
              <a:t>中的</a:t>
            </a:r>
            <a:r>
              <a:rPr lang="en-US" altLang="zh-CN" dirty="0" err="1"/>
              <a:t>DeliveryMode</a:t>
            </a:r>
            <a:r>
              <a:rPr lang="zh-CN" altLang="en-US" dirty="0"/>
              <a:t>来指定的：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9D1509-9FE2-4B2C-9992-8BB534E5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1" y="2503891"/>
            <a:ext cx="7904480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  <a:t>@Bean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 simpleExchange(){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三个参数：交换机名称、是否持久化、当没有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  <a:ea typeface="Alibaba PuHuiTi Medium"/>
              </a:rPr>
              <a:t>queue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与其绑定时是否自动删除</a:t>
            </a:r>
            <a:r>
              <a:rPr kumimoji="0" lang="en-US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new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DirectExchange(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"simple.direct"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DF1DB4-5BCE-4AE5-9145-CCDDAF44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4141188"/>
            <a:ext cx="7904480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 dirty="0">
                <a:solidFill>
                  <a:srgbClr val="808000"/>
                </a:solidFill>
                <a:latin typeface="Source Code Pro" panose="020B0509030403020204" pitchFamily="49" charset="0"/>
              </a:rPr>
              <a:t>@Bean</a:t>
            </a:r>
            <a:br>
              <a:rPr lang="zh-CN" altLang="zh-CN" sz="1300" dirty="0">
                <a:solidFill>
                  <a:srgbClr val="808000"/>
                </a:solidFill>
                <a:latin typeface="Source Code Pro" panose="020B0509030403020204" pitchFamily="49" charset="0"/>
              </a:rPr>
            </a:br>
            <a:r>
              <a:rPr lang="zh-CN" altLang="zh-CN" sz="1300" b="1" dirty="0">
                <a:solidFill>
                  <a:srgbClr val="000080"/>
                </a:solidFill>
                <a:latin typeface="Source Code Pro" panose="020B0509030403020204" pitchFamily="49" charset="0"/>
              </a:rPr>
              <a:t>public </a:t>
            </a: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Queue simpleQueue(){</a:t>
            </a:r>
            <a:b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zh-CN" altLang="zh-CN" sz="1300" i="1" dirty="0">
                <a:solidFill>
                  <a:srgbClr val="80808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使用QueueBuilder构建队列，durable就是持久化的</a:t>
            </a:r>
            <a:b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</a:br>
            <a: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300" b="1" dirty="0">
                <a:solidFill>
                  <a:srgbClr val="000080"/>
                </a:solidFill>
                <a:latin typeface="Source Code Pro" panose="020B0509030403020204" pitchFamily="49" charset="0"/>
              </a:rPr>
              <a:t>return </a:t>
            </a: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QueueBuilder.</a:t>
            </a:r>
            <a:r>
              <a:rPr lang="zh-CN" altLang="zh-CN" sz="1300" i="1" dirty="0">
                <a:solidFill>
                  <a:srgbClr val="000000"/>
                </a:solidFill>
                <a:latin typeface="Source Code Pro" panose="020B0509030403020204" pitchFamily="49" charset="0"/>
              </a:rPr>
              <a:t>durable</a:t>
            </a: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1300" b="1" dirty="0">
                <a:solidFill>
                  <a:srgbClr val="008000"/>
                </a:solidFill>
                <a:latin typeface="Source Code Pro" panose="020B0509030403020204" pitchFamily="49" charset="0"/>
              </a:rPr>
              <a:t>"simple.queue"</a:t>
            </a: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).build();</a:t>
            </a:r>
            <a:b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zh-CN" altLang="zh-CN" sz="13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2F01FD7-2910-4A60-8A75-DCC8DBD3F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5815427"/>
            <a:ext cx="7904480" cy="892552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Message msg = MessageBuilder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.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withBody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(message.getBytes(StandardCharsets.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消息体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.setDeliveryMode(MessageDeliveryMode.</a:t>
            </a:r>
            <a:r>
              <a:rPr kumimoji="0" lang="zh-CN" altLang="zh-CN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PERSISTENT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持久化</a:t>
            </a:r>
            <a:r>
              <a:rPr lang="en-US" altLang="zh-CN" sz="1300" i="1" dirty="0">
                <a:solidFill>
                  <a:srgbClr val="808080"/>
                </a:solidFill>
                <a:latin typeface="Courier New" panose="02070309020205020404" pitchFamily="49" charset="0"/>
                <a:ea typeface="Alibaba PuHuiTi Medium"/>
                <a:cs typeface="Courier New" panose="02070309020205020404" pitchFamily="49" charset="0"/>
              </a:rPr>
              <a:t> 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.build();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66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615A-F749-46CE-8B41-5CA0B56C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消费者确认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C264E-BB17-4FBE-BA0B-641413B22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149142"/>
          </a:xfrm>
        </p:spPr>
        <p:txBody>
          <a:bodyPr/>
          <a:lstStyle/>
          <a:p>
            <a:r>
              <a:rPr lang="en-US" altLang="zh-CN" dirty="0"/>
              <a:t>RabbitMQ</a:t>
            </a:r>
            <a:r>
              <a:rPr lang="zh-CN" altLang="en-US" dirty="0"/>
              <a:t>支持消费者确认机制，即：消费者处理消息后可以向</a:t>
            </a:r>
            <a:r>
              <a:rPr lang="en-US" altLang="zh-CN" dirty="0"/>
              <a:t>MQ</a:t>
            </a:r>
            <a:r>
              <a:rPr lang="zh-CN" altLang="en-US" dirty="0"/>
              <a:t>发送</a:t>
            </a:r>
            <a:r>
              <a:rPr lang="en-US" altLang="zh-CN" dirty="0"/>
              <a:t>ack</a:t>
            </a:r>
            <a:r>
              <a:rPr lang="zh-CN" altLang="en-US" dirty="0"/>
              <a:t>回执，</a:t>
            </a:r>
            <a:r>
              <a:rPr lang="en-US" altLang="zh-CN" dirty="0"/>
              <a:t>MQ</a:t>
            </a:r>
            <a:r>
              <a:rPr lang="zh-CN" altLang="en-US" dirty="0"/>
              <a:t>收到</a:t>
            </a:r>
            <a:r>
              <a:rPr lang="en-US" altLang="zh-CN" dirty="0"/>
              <a:t>ack</a:t>
            </a:r>
            <a:r>
              <a:rPr lang="zh-CN" altLang="en-US" dirty="0"/>
              <a:t>回执后才会删除该消息。而</a:t>
            </a:r>
            <a:r>
              <a:rPr lang="en-US" altLang="zh-CN" dirty="0" err="1"/>
              <a:t>SpringAMQP</a:t>
            </a:r>
            <a:r>
              <a:rPr lang="zh-CN" altLang="en-US" dirty="0"/>
              <a:t>则允许配置三种确认模式：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manual</a:t>
            </a:r>
            <a:r>
              <a:rPr lang="zh-CN" altLang="en-US" sz="1400" dirty="0"/>
              <a:t>：手动</a:t>
            </a:r>
            <a:r>
              <a:rPr lang="en-US" altLang="zh-CN" sz="1400" dirty="0"/>
              <a:t>ack</a:t>
            </a:r>
            <a:r>
              <a:rPr lang="zh-CN" altLang="en-US" sz="1400" dirty="0"/>
              <a:t>，需要在业务代码结束后，调用</a:t>
            </a:r>
            <a:r>
              <a:rPr lang="en-US" altLang="zh-CN" sz="1400" dirty="0" err="1"/>
              <a:t>api</a:t>
            </a:r>
            <a:r>
              <a:rPr lang="zh-CN" altLang="en-US" sz="1400" dirty="0"/>
              <a:t>发送</a:t>
            </a:r>
            <a:r>
              <a:rPr lang="en-US" altLang="zh-CN" sz="1400" dirty="0"/>
              <a:t>ack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auto</a:t>
            </a:r>
            <a:r>
              <a:rPr lang="zh-CN" altLang="en-US" sz="1400" dirty="0"/>
              <a:t>：自动</a:t>
            </a:r>
            <a:r>
              <a:rPr lang="en-US" altLang="zh-CN" sz="1400" dirty="0"/>
              <a:t>ack</a:t>
            </a:r>
            <a:r>
              <a:rPr lang="zh-CN" altLang="en-US" sz="1400" dirty="0"/>
              <a:t>，由</a:t>
            </a:r>
            <a:r>
              <a:rPr lang="en-US" altLang="zh-CN" sz="1400" dirty="0"/>
              <a:t>spring</a:t>
            </a:r>
            <a:r>
              <a:rPr lang="zh-CN" altLang="en-US" sz="1400" dirty="0"/>
              <a:t>监测</a:t>
            </a:r>
            <a:r>
              <a:rPr lang="en-US" altLang="zh-CN" sz="1400" dirty="0"/>
              <a:t>listener</a:t>
            </a:r>
            <a:r>
              <a:rPr lang="zh-CN" altLang="en-US" sz="1400" dirty="0"/>
              <a:t>代码是否出现异常，没有异常则返回</a:t>
            </a:r>
            <a:r>
              <a:rPr lang="en-US" altLang="zh-CN" sz="1400" dirty="0"/>
              <a:t>ack</a:t>
            </a:r>
            <a:r>
              <a:rPr lang="zh-CN" altLang="en-US" sz="1400" dirty="0"/>
              <a:t>；抛出异常则返回</a:t>
            </a:r>
            <a:r>
              <a:rPr lang="en-US" altLang="zh-CN" sz="1400" dirty="0" err="1"/>
              <a:t>nack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none</a:t>
            </a:r>
            <a:r>
              <a:rPr lang="zh-CN" altLang="en-US" sz="1400" dirty="0"/>
              <a:t>：关闭</a:t>
            </a:r>
            <a:r>
              <a:rPr lang="en-US" altLang="zh-CN" sz="1400" dirty="0"/>
              <a:t>ack</a:t>
            </a:r>
            <a:r>
              <a:rPr lang="zh-CN" altLang="en-US" sz="1400" dirty="0"/>
              <a:t>，</a:t>
            </a:r>
            <a:r>
              <a:rPr lang="en-US" altLang="zh-CN" sz="1400" dirty="0"/>
              <a:t>MQ</a:t>
            </a:r>
            <a:r>
              <a:rPr lang="zh-CN" altLang="en-US" sz="1400" dirty="0"/>
              <a:t>假定消费者获取消息后会成功处理，因此消息投递后立即被删除</a:t>
            </a:r>
            <a:endParaRPr lang="en-US" altLang="zh-CN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AC64CE-4D79-CA36-4726-1650C3B6B2AC}"/>
              </a:ext>
            </a:extLst>
          </p:cNvPr>
          <p:cNvGrpSpPr/>
          <p:nvPr/>
        </p:nvGrpSpPr>
        <p:grpSpPr>
          <a:xfrm>
            <a:off x="2009322" y="4745578"/>
            <a:ext cx="7452775" cy="539110"/>
            <a:chOff x="3624762" y="4837018"/>
            <a:chExt cx="7452775" cy="53911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EC1C529-7BAA-F861-31EF-38C711E39F73}"/>
                </a:ext>
              </a:extLst>
            </p:cNvPr>
            <p:cNvSpPr/>
            <p:nvPr/>
          </p:nvSpPr>
          <p:spPr>
            <a:xfrm>
              <a:off x="3624762" y="4867080"/>
              <a:ext cx="940867" cy="46013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publisher</a:t>
              </a:r>
              <a:endParaRPr lang="zh-CN" altLang="en-US" sz="1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40E7D24-EB2C-11A0-2EC2-EDF5D55AC522}"/>
                </a:ext>
              </a:extLst>
            </p:cNvPr>
            <p:cNvSpPr/>
            <p:nvPr/>
          </p:nvSpPr>
          <p:spPr>
            <a:xfrm>
              <a:off x="9849302" y="4882359"/>
              <a:ext cx="1228235" cy="46013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</a:t>
              </a:r>
              <a:endParaRPr lang="zh-CN" altLang="en-US" sz="1400"/>
            </a:p>
          </p:txBody>
        </p:sp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1FA7735A-83B5-2A50-B8A5-2A0A1FDB541A}"/>
                </a:ext>
              </a:extLst>
            </p:cNvPr>
            <p:cNvSpPr/>
            <p:nvPr/>
          </p:nvSpPr>
          <p:spPr>
            <a:xfrm rot="16200000">
              <a:off x="7753834" y="4398964"/>
              <a:ext cx="539110" cy="1415218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/>
                <a:t>simple.queue</a:t>
              </a:r>
              <a:endParaRPr lang="zh-CN" altLang="en-US" sz="14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8EEB157-9E57-D52D-0580-BE3E564C7515}"/>
                </a:ext>
              </a:extLst>
            </p:cNvPr>
            <p:cNvCxnSpPr>
              <a:cxnSpLocks/>
              <a:stCxn id="5" idx="3"/>
              <a:endCxn id="11" idx="2"/>
            </p:cNvCxnSpPr>
            <p:nvPr/>
          </p:nvCxnSpPr>
          <p:spPr>
            <a:xfrm>
              <a:off x="4565629" y="5097146"/>
              <a:ext cx="658237" cy="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12D3F3E-9EC7-210F-0C87-74ED280714A7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8730998" y="5106573"/>
              <a:ext cx="1118304" cy="5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64BE9EAC-EA8B-149A-5E33-FCB364183441}"/>
                </a:ext>
              </a:extLst>
            </p:cNvPr>
            <p:cNvSpPr/>
            <p:nvPr/>
          </p:nvSpPr>
          <p:spPr>
            <a:xfrm>
              <a:off x="5223866" y="4905984"/>
              <a:ext cx="1175055" cy="401178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simple.direct</a:t>
              </a:r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CB0376C-ED02-48D6-D684-C4833EDE4C18}"/>
                </a:ext>
              </a:extLst>
            </p:cNvPr>
            <p:cNvCxnSpPr>
              <a:cxnSpLocks/>
              <a:stCxn id="11" idx="4"/>
              <a:endCxn id="8" idx="1"/>
            </p:cNvCxnSpPr>
            <p:nvPr/>
          </p:nvCxnSpPr>
          <p:spPr>
            <a:xfrm>
              <a:off x="6398921" y="5106573"/>
              <a:ext cx="916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9869D15F-FA1C-54CA-7258-CA57F77AFD53}"/>
              </a:ext>
            </a:extLst>
          </p:cNvPr>
          <p:cNvSpPr/>
          <p:nvPr/>
        </p:nvSpPr>
        <p:spPr>
          <a:xfrm>
            <a:off x="5509669" y="5962774"/>
            <a:ext cx="1092096" cy="401178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error.direct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5" name="圆柱体 14">
            <a:extLst>
              <a:ext uri="{FF2B5EF4-FFF2-40B4-BE49-F238E27FC236}">
                <a16:creationId xmlns:a16="http://schemas.microsoft.com/office/drawing/2014/main" id="{0CDE4143-2A10-1148-29C1-459D0F478F6C}"/>
              </a:ext>
            </a:extLst>
          </p:cNvPr>
          <p:cNvSpPr/>
          <p:nvPr/>
        </p:nvSpPr>
        <p:spPr>
          <a:xfrm rot="16200000">
            <a:off x="8661806" y="5429067"/>
            <a:ext cx="539109" cy="1415216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400"/>
              <a:t>error.queue</a:t>
            </a:r>
            <a:endParaRPr lang="zh-CN" altLang="en-US" sz="14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23CF8A5-D69E-B4ED-C88B-14E40B030799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6601765" y="6136675"/>
            <a:ext cx="1621988" cy="2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54E1DE-84F5-1311-9C51-CB3620B26BCD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flipH="1">
            <a:off x="6055717" y="5251051"/>
            <a:ext cx="2792263" cy="711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978CD66-8C7A-1AA7-4DD3-89DDC53BE54D}"/>
              </a:ext>
            </a:extLst>
          </p:cNvPr>
          <p:cNvSpPr txBox="1"/>
          <p:nvPr/>
        </p:nvSpPr>
        <p:spPr>
          <a:xfrm>
            <a:off x="8728438" y="4247059"/>
            <a:ext cx="147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AD2B26"/>
                </a:solidFill>
                <a:latin typeface="+mn-lt"/>
                <a:ea typeface="+mn-ea"/>
              </a:rPr>
              <a:t>Retry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AD2B26"/>
                </a:solidFill>
              </a:rPr>
              <a:t>Exhausted</a:t>
            </a:r>
            <a:endParaRPr lang="zh-CN" altLang="en-US" sz="12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37EDE42C-349C-9216-926A-F487F9DFB26C}"/>
              </a:ext>
            </a:extLst>
          </p:cNvPr>
          <p:cNvSpPr txBox="1">
            <a:spLocks/>
          </p:cNvSpPr>
          <p:nvPr/>
        </p:nvSpPr>
        <p:spPr>
          <a:xfrm>
            <a:off x="713026" y="3620658"/>
            <a:ext cx="11361517" cy="10726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我们可以利用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retry</a:t>
            </a:r>
            <a:r>
              <a:rPr lang="zh-CN" altLang="en-US" dirty="0"/>
              <a:t>机制，在消费者出现异常时利用本地重试，设置重试次数，当次数达到了以后，如果消息依然失败，将消息投递到异常交换机，交由人工处理</a:t>
            </a:r>
            <a:endParaRPr lang="en-US" altLang="zh-CN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76EE45B6-8AC5-1D77-C488-7B3335B4D7C0}"/>
              </a:ext>
            </a:extLst>
          </p:cNvPr>
          <p:cNvCxnSpPr>
            <a:stCxn id="6" idx="0"/>
            <a:endCxn id="8" idx="4"/>
          </p:cNvCxnSpPr>
          <p:nvPr/>
        </p:nvCxnSpPr>
        <p:spPr>
          <a:xfrm rot="16200000" flipV="1">
            <a:off x="7605295" y="3548233"/>
            <a:ext cx="45341" cy="2440031"/>
          </a:xfrm>
          <a:prstGeom prst="curvedConnector3">
            <a:avLst>
              <a:gd name="adj1" fmla="val 109974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9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RabbitMQ-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如何保证消息不丢失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74331" y="1952810"/>
            <a:ext cx="9367771" cy="16199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开启生产者确认机制，确保生产者的消息能到达队列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开启持久化功能，确保消息未消费前在队列中不会丢失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开启消费者确认机制为</a:t>
            </a:r>
            <a:r>
              <a:rPr lang="en-US" altLang="zh-CN" sz="1400" dirty="0"/>
              <a:t>auto</a:t>
            </a:r>
            <a:r>
              <a:rPr lang="zh-CN" altLang="en-US" sz="1400" dirty="0"/>
              <a:t>，由</a:t>
            </a:r>
            <a:r>
              <a:rPr lang="en-US" altLang="zh-CN" sz="1400" dirty="0"/>
              <a:t>spring</a:t>
            </a:r>
            <a:r>
              <a:rPr lang="zh-CN" altLang="en-US" sz="1400" dirty="0"/>
              <a:t>确认消息处理成功后完成</a:t>
            </a:r>
            <a:r>
              <a:rPr lang="en-US" altLang="zh-CN" sz="1400" dirty="0"/>
              <a:t>ack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开启消费者失败重试机制，多次重试失败后将消息投递到异常交换机，交由人工处理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C447F5-392E-3063-5DC5-49DF60675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1" y="2567109"/>
            <a:ext cx="7443394" cy="36110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92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RabbitMQ</a:t>
              </a:r>
              <a:r>
                <a:rPr lang="zh-CN" altLang="en-US" sz="1400" dirty="0">
                  <a:solidFill>
                    <a:schemeClr val="tx1"/>
                  </a:solidFill>
                </a:rPr>
                <a:t>消息的重复消费问题如何解决的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177591" y="1945656"/>
            <a:ext cx="4854805" cy="97665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网络抖动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消费者挂了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E3FC0E-3C0F-83A8-8A35-4CD879F2A851}"/>
              </a:ext>
            </a:extLst>
          </p:cNvPr>
          <p:cNvGrpSpPr/>
          <p:nvPr/>
        </p:nvGrpSpPr>
        <p:grpSpPr>
          <a:xfrm>
            <a:off x="1937364" y="3988606"/>
            <a:ext cx="8923356" cy="539110"/>
            <a:chOff x="1937364" y="3988606"/>
            <a:chExt cx="8923356" cy="53911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71E2A18-E2B4-F8CA-F0B0-E303F1EFCB01}"/>
                </a:ext>
              </a:extLst>
            </p:cNvPr>
            <p:cNvSpPr/>
            <p:nvPr/>
          </p:nvSpPr>
          <p:spPr>
            <a:xfrm>
              <a:off x="1937364" y="4018668"/>
              <a:ext cx="940867" cy="46013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publisher</a:t>
              </a:r>
              <a:endParaRPr lang="zh-CN" altLang="en-US" sz="1400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FCCC72-DFED-5558-E6C9-95912DBC2586}"/>
                </a:ext>
              </a:extLst>
            </p:cNvPr>
            <p:cNvSpPr/>
            <p:nvPr/>
          </p:nvSpPr>
          <p:spPr>
            <a:xfrm>
              <a:off x="9632485" y="4033947"/>
              <a:ext cx="1228235" cy="460132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consumer</a:t>
              </a:r>
              <a:endParaRPr lang="zh-CN" altLang="en-US" sz="1400"/>
            </a:p>
          </p:txBody>
        </p:sp>
        <p:sp>
          <p:nvSpPr>
            <p:cNvPr id="5" name="圆柱体 4">
              <a:extLst>
                <a:ext uri="{FF2B5EF4-FFF2-40B4-BE49-F238E27FC236}">
                  <a16:creationId xmlns:a16="http://schemas.microsoft.com/office/drawing/2014/main" id="{67FB6101-C994-70E8-5553-4835CB8C5E57}"/>
                </a:ext>
              </a:extLst>
            </p:cNvPr>
            <p:cNvSpPr/>
            <p:nvPr/>
          </p:nvSpPr>
          <p:spPr>
            <a:xfrm rot="16200000">
              <a:off x="6999689" y="3550552"/>
              <a:ext cx="539110" cy="1415218"/>
            </a:xfrm>
            <a:prstGeom prst="can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400"/>
                <a:t>simple.queue</a:t>
              </a:r>
              <a:endParaRPr lang="zh-CN" altLang="en-US" sz="140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D8F763D-32C3-7544-FB12-1D656A13C365}"/>
                </a:ext>
              </a:extLst>
            </p:cNvPr>
            <p:cNvCxnSpPr>
              <a:cxnSpLocks/>
              <a:stCxn id="2" idx="3"/>
              <a:endCxn id="11" idx="2"/>
            </p:cNvCxnSpPr>
            <p:nvPr/>
          </p:nvCxnSpPr>
          <p:spPr>
            <a:xfrm>
              <a:off x="2878231" y="4248734"/>
              <a:ext cx="1591490" cy="94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7124E3F-EF2A-0AA3-E890-D7FAE9CBC903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7976853" y="4258161"/>
              <a:ext cx="1655632" cy="5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磁盘 10">
              <a:extLst>
                <a:ext uri="{FF2B5EF4-FFF2-40B4-BE49-F238E27FC236}">
                  <a16:creationId xmlns:a16="http://schemas.microsoft.com/office/drawing/2014/main" id="{FEDB2713-4FB3-124E-07BC-9BDAD02CD81E}"/>
                </a:ext>
              </a:extLst>
            </p:cNvPr>
            <p:cNvSpPr/>
            <p:nvPr/>
          </p:nvSpPr>
          <p:spPr>
            <a:xfrm>
              <a:off x="4469721" y="4057572"/>
              <a:ext cx="1175055" cy="401178"/>
            </a:xfrm>
            <a:prstGeom prst="flowChartMagneticDisk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simple.direct</a:t>
              </a:r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05F4D19-4C06-8DAB-10A7-79EEFB4279C9}"/>
                </a:ext>
              </a:extLst>
            </p:cNvPr>
            <p:cNvCxnSpPr>
              <a:cxnSpLocks/>
              <a:stCxn id="11" idx="4"/>
              <a:endCxn id="5" idx="1"/>
            </p:cNvCxnSpPr>
            <p:nvPr/>
          </p:nvCxnSpPr>
          <p:spPr>
            <a:xfrm>
              <a:off x="5644776" y="4258161"/>
              <a:ext cx="9168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38FFBA-46BE-D14C-C7E5-CF0A712BBE80}"/>
              </a:ext>
            </a:extLst>
          </p:cNvPr>
          <p:cNvGrpSpPr/>
          <p:nvPr/>
        </p:nvGrpSpPr>
        <p:grpSpPr>
          <a:xfrm>
            <a:off x="7269245" y="3291417"/>
            <a:ext cx="2977359" cy="742530"/>
            <a:chOff x="7269245" y="3291417"/>
            <a:chExt cx="2977359" cy="742530"/>
          </a:xfrm>
        </p:grpSpPr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2305FA34-8BD1-9F36-556C-BCEA63373187}"/>
                </a:ext>
              </a:extLst>
            </p:cNvPr>
            <p:cNvCxnSpPr>
              <a:stCxn id="4" idx="0"/>
              <a:endCxn id="5" idx="4"/>
            </p:cNvCxnSpPr>
            <p:nvPr/>
          </p:nvCxnSpPr>
          <p:spPr>
            <a:xfrm rot="16200000" flipV="1">
              <a:off x="8735254" y="2522597"/>
              <a:ext cx="45341" cy="2977359"/>
            </a:xfrm>
            <a:prstGeom prst="curvedConnector3">
              <a:avLst>
                <a:gd name="adj1" fmla="val 1570312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占位符 6">
              <a:extLst>
                <a:ext uri="{FF2B5EF4-FFF2-40B4-BE49-F238E27FC236}">
                  <a16:creationId xmlns:a16="http://schemas.microsoft.com/office/drawing/2014/main" id="{2DDD739C-3033-13A3-3AE8-F9189E80FB5C}"/>
                </a:ext>
              </a:extLst>
            </p:cNvPr>
            <p:cNvSpPr txBox="1">
              <a:spLocks/>
            </p:cNvSpPr>
            <p:nvPr/>
          </p:nvSpPr>
          <p:spPr>
            <a:xfrm>
              <a:off x="8401754" y="3291417"/>
              <a:ext cx="987343" cy="41331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自动确认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AD6A6D71-055B-430D-B7E3-7E95506E1210}"/>
              </a:ext>
            </a:extLst>
          </p:cNvPr>
          <p:cNvSpPr txBox="1">
            <a:spLocks/>
          </p:cNvSpPr>
          <p:nvPr/>
        </p:nvSpPr>
        <p:spPr>
          <a:xfrm>
            <a:off x="1925540" y="5137607"/>
            <a:ext cx="7529545" cy="13386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解决方案：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每条消息设置一个唯一的标识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幂等方案：</a:t>
            </a:r>
            <a:r>
              <a:rPr lang="en-US" altLang="zh-CN" sz="1400" dirty="0">
                <a:solidFill>
                  <a:schemeClr val="tx1"/>
                </a:solidFill>
              </a:rPr>
              <a:t>【 </a:t>
            </a:r>
            <a:r>
              <a:rPr lang="zh-CN" altLang="en-US" sz="1400" dirty="0">
                <a:solidFill>
                  <a:schemeClr val="tx1"/>
                </a:solidFill>
              </a:rPr>
              <a:t>分布式锁、数据库锁（悲观锁、乐观锁） 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061335EF-4F0C-2831-AD33-40845E43A05C}"/>
              </a:ext>
            </a:extLst>
          </p:cNvPr>
          <p:cNvSpPr txBox="1">
            <a:spLocks/>
          </p:cNvSpPr>
          <p:nvPr/>
        </p:nvSpPr>
        <p:spPr>
          <a:xfrm>
            <a:off x="1944394" y="3429000"/>
            <a:ext cx="3673982" cy="41331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业务唯一标识：支付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，订单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，文章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FD982927-F926-D1A8-0422-4A0C531459C3}"/>
              </a:ext>
            </a:extLst>
          </p:cNvPr>
          <p:cNvSpPr txBox="1">
            <a:spLocks/>
          </p:cNvSpPr>
          <p:nvPr/>
        </p:nvSpPr>
        <p:spPr>
          <a:xfrm>
            <a:off x="9445658" y="4635631"/>
            <a:ext cx="1979628" cy="41331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校验业务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是否存在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87ACD810-6CD8-4B79-C7CF-835DA92366CF}"/>
              </a:ext>
            </a:extLst>
          </p:cNvPr>
          <p:cNvSpPr txBox="1">
            <a:spLocks/>
          </p:cNvSpPr>
          <p:nvPr/>
        </p:nvSpPr>
        <p:spPr>
          <a:xfrm>
            <a:off x="7586378" y="978030"/>
            <a:ext cx="3315302" cy="19988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适用于任何</a:t>
            </a:r>
            <a:r>
              <a:rPr lang="en-US" altLang="zh-CN" sz="1400" dirty="0">
                <a:solidFill>
                  <a:schemeClr val="tx1"/>
                </a:solidFill>
              </a:rPr>
              <a:t>MQ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Kafka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RabbitMQ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RocketMQ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8516469-2CCA-6623-B1ED-35BB419CA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120" y="1923197"/>
            <a:ext cx="6678245" cy="34806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34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50000"/>
          </a:schemeClr>
        </a:solidFill>
        <a:ln w="12700">
          <a:noFill/>
        </a:ln>
      </a:spPr>
      <a:bodyPr rtlCol="0" anchor="ctr"/>
      <a:lstStyle>
        <a:defPPr algn="ctr">
          <a:defRPr sz="14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99488</TotalTime>
  <Words>3657</Words>
  <Application>Microsoft Office PowerPoint</Application>
  <PresentationFormat>宽屏</PresentationFormat>
  <Paragraphs>558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46</vt:i4>
      </vt:variant>
    </vt:vector>
  </HeadingPairs>
  <TitlesOfParts>
    <vt:vector size="72" baseType="lpstr">
      <vt:lpstr>Alibaba PuHuiTi B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消息中间件篇</vt:lpstr>
      <vt:lpstr>PowerPoint 演示文稿</vt:lpstr>
      <vt:lpstr>PowerPoint 演示文稿</vt:lpstr>
      <vt:lpstr>PowerPoint 演示文稿</vt:lpstr>
      <vt:lpstr>生产者确认机制</vt:lpstr>
      <vt:lpstr>消息持久化</vt:lpstr>
      <vt:lpstr>消费者确认</vt:lpstr>
      <vt:lpstr>PowerPoint 演示文稿</vt:lpstr>
      <vt:lpstr>PowerPoint 演示文稿</vt:lpstr>
      <vt:lpstr>PowerPoint 演示文稿</vt:lpstr>
      <vt:lpstr>死信交换机 </vt:lpstr>
      <vt:lpstr>TTL</vt:lpstr>
      <vt:lpstr>延迟队列插件</vt:lpstr>
      <vt:lpstr>延迟队列插件</vt:lpstr>
      <vt:lpstr>PowerPoint 演示文稿</vt:lpstr>
      <vt:lpstr>PowerPoint 演示文稿</vt:lpstr>
      <vt:lpstr>惰性队列</vt:lpstr>
      <vt:lpstr>PowerPoint 演示文稿</vt:lpstr>
      <vt:lpstr>PowerPoint 演示文稿</vt:lpstr>
      <vt:lpstr>普通集群</vt:lpstr>
      <vt:lpstr>镜像集群</vt:lpstr>
      <vt:lpstr>仲裁队列</vt:lpstr>
      <vt:lpstr>PowerPoint 演示文稿</vt:lpstr>
      <vt:lpstr>PowerPoint 演示文稿</vt:lpstr>
      <vt:lpstr>生产者发送消息到Brocker丢失</vt:lpstr>
      <vt:lpstr>消息在Brocker中存储丢失</vt:lpstr>
      <vt:lpstr>消费者从Brocker接收消息丢失</vt:lpstr>
      <vt:lpstr>消费者从Brocker接收消息丢失</vt:lpstr>
      <vt:lpstr>PowerPoint 演示文稿</vt:lpstr>
      <vt:lpstr>PowerPoint 演示文稿</vt:lpstr>
      <vt:lpstr>消费者从Brocker接收消息丢失</vt:lpstr>
      <vt:lpstr>PowerPoint 演示文稿</vt:lpstr>
      <vt:lpstr>PowerPoint 演示文稿</vt:lpstr>
      <vt:lpstr>集群模式</vt:lpstr>
      <vt:lpstr>分区备份机制</vt:lpstr>
      <vt:lpstr>分区备份机制</vt:lpstr>
      <vt:lpstr>PowerPoint 演示文稿</vt:lpstr>
      <vt:lpstr>PowerPoint 演示文稿</vt:lpstr>
      <vt:lpstr>Kafka文件存储机制</vt:lpstr>
      <vt:lpstr>数据清理机制</vt:lpstr>
      <vt:lpstr>PowerPoint 演示文稿</vt:lpstr>
      <vt:lpstr>PowerPoint 演示文稿</vt:lpstr>
      <vt:lpstr>零拷贝</vt:lpstr>
      <vt:lpstr>零拷贝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洪波 于</cp:lastModifiedBy>
  <cp:revision>9062</cp:revision>
  <dcterms:created xsi:type="dcterms:W3CDTF">2020-03-31T02:23:27Z</dcterms:created>
  <dcterms:modified xsi:type="dcterms:W3CDTF">2023-04-27T07:56:57Z</dcterms:modified>
</cp:coreProperties>
</file>