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80969" autoAdjust="0"/>
  </p:normalViewPr>
  <p:slideViewPr>
    <p:cSldViewPr snapToGrid="0">
      <p:cViewPr varScale="1">
        <p:scale>
          <a:sx n="94" d="100"/>
          <a:sy n="94" d="100"/>
        </p:scale>
        <p:origin x="11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030E2-4D3B-4690-8966-D0028EC3305F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8C3D9-E894-47D0-8FD7-C478FF818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个平台</a:t>
            </a:r>
            <a:endParaRPr lang="en-US" altLang="zh-CN" dirty="0" smtClean="0"/>
          </a:p>
          <a:p>
            <a:r>
              <a:rPr lang="en-US" altLang="zh-CN" dirty="0" smtClean="0"/>
              <a:t>48 </a:t>
            </a:r>
            <a:r>
              <a:rPr lang="zh-CN" altLang="en-US" dirty="0" smtClean="0"/>
              <a:t>个模块</a:t>
            </a:r>
            <a:endParaRPr lang="en-US" altLang="zh-CN" dirty="0" smtClean="0"/>
          </a:p>
          <a:p>
            <a:r>
              <a:rPr lang="en-US" altLang="zh-CN" dirty="0" smtClean="0"/>
              <a:t>10 </a:t>
            </a:r>
            <a:r>
              <a:rPr lang="zh-CN" altLang="en-US" dirty="0" smtClean="0"/>
              <a:t>个已完成模块</a:t>
            </a:r>
            <a:endParaRPr lang="en-US" altLang="zh-CN" dirty="0" smtClean="0"/>
          </a:p>
          <a:p>
            <a:r>
              <a:rPr lang="en-US" altLang="zh-CN" dirty="0" smtClean="0"/>
              <a:t>Q3 </a:t>
            </a:r>
            <a:r>
              <a:rPr lang="zh-CN" altLang="en-US" dirty="0" smtClean="0"/>
              <a:t>要预计完成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个模块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应用库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C3D9-E894-47D0-8FD7-C478FF8187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2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4c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6" y="274966"/>
            <a:ext cx="1200150" cy="771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9726" y="1571591"/>
            <a:ext cx="1181180" cy="322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数据目录</a:t>
            </a:r>
          </a:p>
        </p:txBody>
      </p:sp>
      <p:sp>
        <p:nvSpPr>
          <p:cNvPr id="9" name="矩形 8"/>
          <p:cNvSpPr/>
          <p:nvPr/>
        </p:nvSpPr>
        <p:spPr>
          <a:xfrm>
            <a:off x="1829726" y="2048189"/>
            <a:ext cx="1181180" cy="31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数据质量</a:t>
            </a:r>
          </a:p>
        </p:txBody>
      </p:sp>
      <p:sp>
        <p:nvSpPr>
          <p:cNvPr id="11" name="矩形 10"/>
          <p:cNvSpPr/>
          <p:nvPr/>
        </p:nvSpPr>
        <p:spPr>
          <a:xfrm>
            <a:off x="1829726" y="2519834"/>
            <a:ext cx="1181180" cy="337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数据标准</a:t>
            </a:r>
          </a:p>
        </p:txBody>
      </p:sp>
      <p:sp>
        <p:nvSpPr>
          <p:cNvPr id="12" name="矩形 11"/>
          <p:cNvSpPr/>
          <p:nvPr/>
        </p:nvSpPr>
        <p:spPr>
          <a:xfrm>
            <a:off x="1829725" y="3015742"/>
            <a:ext cx="1181181" cy="322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元数据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829725" y="3483252"/>
            <a:ext cx="1181182" cy="335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数据血缘</a:t>
            </a:r>
          </a:p>
        </p:txBody>
      </p:sp>
      <p:sp>
        <p:nvSpPr>
          <p:cNvPr id="14" name="矩形 13"/>
          <p:cNvSpPr/>
          <p:nvPr/>
        </p:nvSpPr>
        <p:spPr>
          <a:xfrm>
            <a:off x="1829725" y="3973562"/>
            <a:ext cx="1181181" cy="334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数据脱敏</a:t>
            </a:r>
          </a:p>
        </p:txBody>
      </p:sp>
      <p:sp>
        <p:nvSpPr>
          <p:cNvPr id="15" name="矩形 14"/>
          <p:cNvSpPr/>
          <p:nvPr/>
        </p:nvSpPr>
        <p:spPr>
          <a:xfrm>
            <a:off x="1829725" y="4453039"/>
            <a:ext cx="1181181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数据反馈</a:t>
            </a:r>
          </a:p>
        </p:txBody>
      </p:sp>
      <p:sp>
        <p:nvSpPr>
          <p:cNvPr id="16" name="矩形 15"/>
          <p:cNvSpPr/>
          <p:nvPr/>
        </p:nvSpPr>
        <p:spPr>
          <a:xfrm>
            <a:off x="1829725" y="4913265"/>
            <a:ext cx="1181182" cy="328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数据地图</a:t>
            </a:r>
          </a:p>
        </p:txBody>
      </p:sp>
      <p:sp>
        <p:nvSpPr>
          <p:cNvPr id="17" name="矩形 16"/>
          <p:cNvSpPr/>
          <p:nvPr/>
        </p:nvSpPr>
        <p:spPr>
          <a:xfrm>
            <a:off x="1829725" y="5382822"/>
            <a:ext cx="1181182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数据审计</a:t>
            </a:r>
          </a:p>
        </p:txBody>
      </p:sp>
      <p:sp>
        <p:nvSpPr>
          <p:cNvPr id="18" name="矩形 17"/>
          <p:cNvSpPr/>
          <p:nvPr/>
        </p:nvSpPr>
        <p:spPr>
          <a:xfrm>
            <a:off x="3310096" y="1567953"/>
            <a:ext cx="934995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驾驶舱</a:t>
            </a:r>
          </a:p>
        </p:txBody>
      </p:sp>
      <p:sp>
        <p:nvSpPr>
          <p:cNvPr id="19" name="矩形 18"/>
          <p:cNvSpPr/>
          <p:nvPr/>
        </p:nvSpPr>
        <p:spPr>
          <a:xfrm>
            <a:off x="4359328" y="1567953"/>
            <a:ext cx="930876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电子沙盘</a:t>
            </a:r>
          </a:p>
        </p:txBody>
      </p:sp>
      <p:sp>
        <p:nvSpPr>
          <p:cNvPr id="20" name="矩形 19"/>
          <p:cNvSpPr/>
          <p:nvPr/>
        </p:nvSpPr>
        <p:spPr>
          <a:xfrm>
            <a:off x="5406627" y="1566860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智能报表</a:t>
            </a:r>
          </a:p>
        </p:txBody>
      </p:sp>
      <p:sp>
        <p:nvSpPr>
          <p:cNvPr id="21" name="矩形 20"/>
          <p:cNvSpPr/>
          <p:nvPr/>
        </p:nvSpPr>
        <p:spPr>
          <a:xfrm>
            <a:off x="6562951" y="1571002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数据接口</a:t>
            </a:r>
          </a:p>
        </p:txBody>
      </p:sp>
      <p:sp>
        <p:nvSpPr>
          <p:cNvPr id="22" name="矩形 21"/>
          <p:cNvSpPr/>
          <p:nvPr/>
        </p:nvSpPr>
        <p:spPr>
          <a:xfrm>
            <a:off x="7622607" y="1572916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数据聚合</a:t>
            </a:r>
          </a:p>
        </p:txBody>
      </p:sp>
      <p:sp>
        <p:nvSpPr>
          <p:cNvPr id="23" name="矩形 22"/>
          <p:cNvSpPr/>
          <p:nvPr/>
        </p:nvSpPr>
        <p:spPr>
          <a:xfrm>
            <a:off x="8660575" y="1574553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SDK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18334" y="2444848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关系分析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4371221" y="2444055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预测分析</a:t>
            </a:r>
          </a:p>
        </p:txBody>
      </p:sp>
      <p:sp>
        <p:nvSpPr>
          <p:cNvPr id="26" name="矩形 25"/>
          <p:cNvSpPr/>
          <p:nvPr/>
        </p:nvSpPr>
        <p:spPr>
          <a:xfrm>
            <a:off x="5423102" y="2444055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根因分析</a:t>
            </a:r>
          </a:p>
        </p:txBody>
      </p:sp>
      <p:sp>
        <p:nvSpPr>
          <p:cNvPr id="27" name="矩形 26"/>
          <p:cNvSpPr/>
          <p:nvPr/>
        </p:nvSpPr>
        <p:spPr>
          <a:xfrm>
            <a:off x="6564044" y="2444055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特征工程</a:t>
            </a:r>
          </a:p>
        </p:txBody>
      </p:sp>
      <p:sp>
        <p:nvSpPr>
          <p:cNvPr id="28" name="矩形 27"/>
          <p:cNvSpPr/>
          <p:nvPr/>
        </p:nvSpPr>
        <p:spPr>
          <a:xfrm>
            <a:off x="7630846" y="2444055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算法训练</a:t>
            </a:r>
          </a:p>
        </p:txBody>
      </p:sp>
      <p:sp>
        <p:nvSpPr>
          <p:cNvPr id="29" name="矩形 28"/>
          <p:cNvSpPr/>
          <p:nvPr/>
        </p:nvSpPr>
        <p:spPr>
          <a:xfrm>
            <a:off x="8677050" y="2444055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模型输出</a:t>
            </a:r>
          </a:p>
        </p:txBody>
      </p:sp>
      <p:sp>
        <p:nvSpPr>
          <p:cNvPr id="30" name="矩形 29"/>
          <p:cNvSpPr/>
          <p:nvPr/>
        </p:nvSpPr>
        <p:spPr>
          <a:xfrm>
            <a:off x="3318336" y="3320835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基础</a:t>
            </a:r>
            <a:r>
              <a:rPr lang="zh-CN" altLang="en-US" dirty="0" smtClean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库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0552" y="3318086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主题库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15957" y="3320835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应用库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76397" y="3317408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数据清洗</a:t>
            </a:r>
          </a:p>
        </p:txBody>
      </p:sp>
      <p:sp>
        <p:nvSpPr>
          <p:cNvPr id="34" name="矩形 33"/>
          <p:cNvSpPr/>
          <p:nvPr/>
        </p:nvSpPr>
        <p:spPr>
          <a:xfrm>
            <a:off x="7630846" y="3318086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数据转换</a:t>
            </a:r>
          </a:p>
        </p:txBody>
      </p:sp>
      <p:sp>
        <p:nvSpPr>
          <p:cNvPr id="35" name="矩形 34"/>
          <p:cNvSpPr/>
          <p:nvPr/>
        </p:nvSpPr>
        <p:spPr>
          <a:xfrm>
            <a:off x="8668811" y="3317408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数据建模</a:t>
            </a:r>
          </a:p>
        </p:txBody>
      </p:sp>
      <p:sp>
        <p:nvSpPr>
          <p:cNvPr id="36" name="矩形 35"/>
          <p:cNvSpPr/>
          <p:nvPr/>
        </p:nvSpPr>
        <p:spPr>
          <a:xfrm>
            <a:off x="3318335" y="3756404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ODS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71221" y="3756403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DW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26168" y="3756403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DM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76397" y="3756402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离线计算</a:t>
            </a:r>
          </a:p>
        </p:txBody>
      </p:sp>
      <p:sp>
        <p:nvSpPr>
          <p:cNvPr id="40" name="矩形 39"/>
          <p:cNvSpPr/>
          <p:nvPr/>
        </p:nvSpPr>
        <p:spPr>
          <a:xfrm>
            <a:off x="7630845" y="3756401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微批处理</a:t>
            </a:r>
          </a:p>
        </p:txBody>
      </p:sp>
      <p:sp>
        <p:nvSpPr>
          <p:cNvPr id="41" name="矩形 40"/>
          <p:cNvSpPr/>
          <p:nvPr/>
        </p:nvSpPr>
        <p:spPr>
          <a:xfrm>
            <a:off x="8683731" y="3756400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流式计算</a:t>
            </a:r>
          </a:p>
        </p:txBody>
      </p:sp>
      <p:sp>
        <p:nvSpPr>
          <p:cNvPr id="42" name="矩形 41"/>
          <p:cNvSpPr/>
          <p:nvPr/>
        </p:nvSpPr>
        <p:spPr>
          <a:xfrm>
            <a:off x="3318334" y="4578698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数据源</a:t>
            </a:r>
          </a:p>
        </p:txBody>
      </p:sp>
      <p:sp>
        <p:nvSpPr>
          <p:cNvPr id="43" name="矩形 42"/>
          <p:cNvSpPr/>
          <p:nvPr/>
        </p:nvSpPr>
        <p:spPr>
          <a:xfrm>
            <a:off x="4379459" y="4578697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数据抽取</a:t>
            </a:r>
          </a:p>
        </p:txBody>
      </p:sp>
      <p:sp>
        <p:nvSpPr>
          <p:cNvPr id="44" name="矩形 43"/>
          <p:cNvSpPr/>
          <p:nvPr/>
        </p:nvSpPr>
        <p:spPr>
          <a:xfrm>
            <a:off x="5431339" y="4579136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数据交换</a:t>
            </a:r>
          </a:p>
        </p:txBody>
      </p:sp>
      <p:sp>
        <p:nvSpPr>
          <p:cNvPr id="45" name="矩形 44"/>
          <p:cNvSpPr/>
          <p:nvPr/>
        </p:nvSpPr>
        <p:spPr>
          <a:xfrm>
            <a:off x="6577958" y="4579790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作业调度</a:t>
            </a:r>
          </a:p>
        </p:txBody>
      </p:sp>
      <p:sp>
        <p:nvSpPr>
          <p:cNvPr id="46" name="矩形 45"/>
          <p:cNvSpPr/>
          <p:nvPr/>
        </p:nvSpPr>
        <p:spPr>
          <a:xfrm>
            <a:off x="7630845" y="4576425"/>
            <a:ext cx="934995" cy="324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数据节点</a:t>
            </a:r>
          </a:p>
        </p:txBody>
      </p:sp>
      <p:sp>
        <p:nvSpPr>
          <p:cNvPr id="47" name="矩形 46"/>
          <p:cNvSpPr/>
          <p:nvPr/>
        </p:nvSpPr>
        <p:spPr>
          <a:xfrm>
            <a:off x="8683731" y="4578696"/>
            <a:ext cx="934995" cy="324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数据安全</a:t>
            </a:r>
          </a:p>
        </p:txBody>
      </p:sp>
      <p:sp>
        <p:nvSpPr>
          <p:cNvPr id="48" name="矩形 47"/>
          <p:cNvSpPr/>
          <p:nvPr/>
        </p:nvSpPr>
        <p:spPr>
          <a:xfrm>
            <a:off x="9922054" y="1575098"/>
            <a:ext cx="1178011" cy="334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用户管理</a:t>
            </a:r>
          </a:p>
        </p:txBody>
      </p:sp>
      <p:sp>
        <p:nvSpPr>
          <p:cNvPr id="49" name="矩形 48"/>
          <p:cNvSpPr/>
          <p:nvPr/>
        </p:nvSpPr>
        <p:spPr>
          <a:xfrm>
            <a:off x="9922053" y="2062359"/>
            <a:ext cx="1178011" cy="334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权限管理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9926177" y="2525886"/>
            <a:ext cx="1178011" cy="334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资源管理</a:t>
            </a:r>
          </a:p>
        </p:txBody>
      </p:sp>
      <p:sp>
        <p:nvSpPr>
          <p:cNvPr id="51" name="矩形 50"/>
          <p:cNvSpPr/>
          <p:nvPr/>
        </p:nvSpPr>
        <p:spPr>
          <a:xfrm>
            <a:off x="9922053" y="3015742"/>
            <a:ext cx="1178011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监控管理</a:t>
            </a:r>
          </a:p>
        </p:txBody>
      </p:sp>
      <p:sp>
        <p:nvSpPr>
          <p:cNvPr id="52" name="矩形 51"/>
          <p:cNvSpPr/>
          <p:nvPr/>
        </p:nvSpPr>
        <p:spPr>
          <a:xfrm>
            <a:off x="9927179" y="3489720"/>
            <a:ext cx="1178011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日志管理</a:t>
            </a:r>
          </a:p>
        </p:txBody>
      </p:sp>
      <p:sp>
        <p:nvSpPr>
          <p:cNvPr id="53" name="矩形 52"/>
          <p:cNvSpPr/>
          <p:nvPr/>
        </p:nvSpPr>
        <p:spPr>
          <a:xfrm>
            <a:off x="9922053" y="3968293"/>
            <a:ext cx="1178011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安全管理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9926177" y="4469515"/>
            <a:ext cx="1183218" cy="334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调度管理</a:t>
            </a:r>
          </a:p>
        </p:txBody>
      </p:sp>
      <p:sp>
        <p:nvSpPr>
          <p:cNvPr id="55" name="矩形 54"/>
          <p:cNvSpPr/>
          <p:nvPr/>
        </p:nvSpPr>
        <p:spPr>
          <a:xfrm>
            <a:off x="9922052" y="4929741"/>
            <a:ext cx="1178011" cy="334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部署管理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9912720" y="5394328"/>
            <a:ext cx="1196675" cy="322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多级管控</a:t>
            </a:r>
          </a:p>
        </p:txBody>
      </p:sp>
      <p:sp>
        <p:nvSpPr>
          <p:cNvPr id="8" name="矩形 7"/>
          <p:cNvSpPr/>
          <p:nvPr/>
        </p:nvSpPr>
        <p:spPr>
          <a:xfrm>
            <a:off x="1838767" y="1277497"/>
            <a:ext cx="1080032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zh-CN" altLang="en-US" dirty="0" smtClean="0">
                <a:ln w="0"/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数据治理平台</a:t>
            </a:r>
            <a:endParaRPr lang="zh-CN" altLang="en-US" dirty="0">
              <a:ln w="0"/>
              <a:solidFill>
                <a:srgbClr val="C00000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63167" y="1274110"/>
            <a:ext cx="1080032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数据可视化</a:t>
            </a:r>
            <a:endParaRPr lang="zh-CN" altLang="en-US" dirty="0">
              <a:solidFill>
                <a:srgbClr val="C00000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03878" y="1279453"/>
            <a:ext cx="1267008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r>
              <a:rPr lang="zh-CN" altLang="en-US" dirty="0">
                <a:ln w="0"/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数据共享开发平台</a:t>
            </a:r>
          </a:p>
        </p:txBody>
      </p:sp>
      <p:sp>
        <p:nvSpPr>
          <p:cNvPr id="59" name="矩形 58"/>
          <p:cNvSpPr/>
          <p:nvPr/>
        </p:nvSpPr>
        <p:spPr>
          <a:xfrm>
            <a:off x="9912720" y="1275660"/>
            <a:ext cx="1080032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r>
              <a:rPr lang="zh-CN" altLang="en-US" dirty="0">
                <a:ln w="0"/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数据运维平台</a:t>
            </a:r>
          </a:p>
        </p:txBody>
      </p:sp>
      <p:sp>
        <p:nvSpPr>
          <p:cNvPr id="60" name="矩形 59"/>
          <p:cNvSpPr/>
          <p:nvPr/>
        </p:nvSpPr>
        <p:spPr>
          <a:xfrm>
            <a:off x="3263167" y="2144276"/>
            <a:ext cx="1204346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r>
              <a:rPr lang="zh-CN" altLang="en-US">
                <a:ln w="0"/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数据智能分析平台</a:t>
            </a:r>
            <a:endParaRPr lang="zh-CN" altLang="en-US" dirty="0">
              <a:ln w="0"/>
              <a:solidFill>
                <a:srgbClr val="C00000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77544" y="2144276"/>
            <a:ext cx="1293341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r>
              <a:rPr lang="zh-CN" altLang="en-US" sz="1000" dirty="0">
                <a:ln w="0"/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数据学习平台</a:t>
            </a:r>
          </a:p>
        </p:txBody>
      </p:sp>
      <p:sp>
        <p:nvSpPr>
          <p:cNvPr id="62" name="矩形 61"/>
          <p:cNvSpPr/>
          <p:nvPr/>
        </p:nvSpPr>
        <p:spPr>
          <a:xfrm>
            <a:off x="3263167" y="3035129"/>
            <a:ext cx="1080032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数据存储平台</a:t>
            </a:r>
            <a:endParaRPr lang="zh-CN" altLang="en-US" dirty="0">
              <a:solidFill>
                <a:srgbClr val="C00000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77545" y="3028157"/>
            <a:ext cx="1077536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数据计算平台</a:t>
            </a:r>
            <a:endParaRPr lang="zh-CN" altLang="en-US" dirty="0">
              <a:solidFill>
                <a:srgbClr val="C00000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45815" y="4321431"/>
            <a:ext cx="1221698" cy="22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r>
              <a:rPr lang="zh-CN" altLang="en-US" dirty="0">
                <a:ln w="0"/>
                <a:solidFill>
                  <a:srgbClr val="C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数据汇集交换平台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58" b="86567"/>
          <a:stretch/>
        </p:blipFill>
        <p:spPr>
          <a:xfrm>
            <a:off x="3184003" y="5232704"/>
            <a:ext cx="6588591" cy="475131"/>
          </a:xfrm>
          <a:prstGeom prst="rect">
            <a:avLst/>
          </a:prstGeom>
          <a:ln>
            <a:noFill/>
          </a:ln>
        </p:spPr>
      </p:pic>
      <p:sp>
        <p:nvSpPr>
          <p:cNvPr id="69" name="矩形 68"/>
          <p:cNvSpPr/>
          <p:nvPr/>
        </p:nvSpPr>
        <p:spPr>
          <a:xfrm>
            <a:off x="1925146" y="122432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玛瑙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湾数据综合平台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245815" y="4266721"/>
            <a:ext cx="6456964" cy="76455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245815" y="2995031"/>
            <a:ext cx="3142606" cy="11515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525777" y="2989007"/>
            <a:ext cx="3142606" cy="11515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245815" y="2141932"/>
            <a:ext cx="3142606" cy="71534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522940" y="2145913"/>
            <a:ext cx="3142606" cy="71534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245815" y="1246731"/>
            <a:ext cx="3142606" cy="71534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518801" y="1249424"/>
            <a:ext cx="3142606" cy="71534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737476" y="1251906"/>
            <a:ext cx="1355753" cy="45565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830180" y="1246731"/>
            <a:ext cx="1355753" cy="45565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37326" y="1269926"/>
            <a:ext cx="934995" cy="33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未做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4976" y="1827837"/>
            <a:ext cx="934995" cy="3344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已做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4976" y="2382289"/>
            <a:ext cx="934995" cy="334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部分已做</a:t>
            </a:r>
            <a:endParaRPr lang="zh-CN" altLang="en-US" dirty="0">
              <a:solidFill>
                <a:schemeClr val="bg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147</Words>
  <Application>Microsoft Office PowerPoint</Application>
  <PresentationFormat>宽屏</PresentationFormat>
  <Paragraphs>67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DejaVu Sans Mono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dragon</dc:creator>
  <cp:lastModifiedBy>陈绍迪</cp:lastModifiedBy>
  <cp:revision>37</cp:revision>
  <dcterms:created xsi:type="dcterms:W3CDTF">2018-11-22T16:19:19Z</dcterms:created>
  <dcterms:modified xsi:type="dcterms:W3CDTF">2019-08-15T02:38:53Z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